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1" r:id="rId1"/>
  </p:sldMasterIdLst>
  <p:notesMasterIdLst>
    <p:notesMasterId r:id="rId45"/>
  </p:notesMasterIdLst>
  <p:handoutMasterIdLst>
    <p:handoutMasterId r:id="rId46"/>
  </p:handoutMasterIdLst>
  <p:sldIdLst>
    <p:sldId id="1345" r:id="rId2"/>
    <p:sldId id="2147473853" r:id="rId3"/>
    <p:sldId id="2147473578" r:id="rId4"/>
    <p:sldId id="2147473676" r:id="rId5"/>
    <p:sldId id="2147473594" r:id="rId6"/>
    <p:sldId id="797" r:id="rId7"/>
    <p:sldId id="2147473740" r:id="rId8"/>
    <p:sldId id="2147473629" r:id="rId9"/>
    <p:sldId id="2147473860" r:id="rId10"/>
    <p:sldId id="5049" r:id="rId11"/>
    <p:sldId id="4212" r:id="rId12"/>
    <p:sldId id="2147474839" r:id="rId13"/>
    <p:sldId id="2147473741" r:id="rId14"/>
    <p:sldId id="2147474755" r:id="rId15"/>
    <p:sldId id="2147474765" r:id="rId16"/>
    <p:sldId id="2147474859" r:id="rId17"/>
    <p:sldId id="2147474767" r:id="rId18"/>
    <p:sldId id="2147474762" r:id="rId19"/>
    <p:sldId id="2147473849" r:id="rId20"/>
    <p:sldId id="4941" r:id="rId21"/>
    <p:sldId id="2147474763" r:id="rId22"/>
    <p:sldId id="2147473756" r:id="rId23"/>
    <p:sldId id="2147474760" r:id="rId24"/>
    <p:sldId id="2147473695" r:id="rId25"/>
    <p:sldId id="2147473873" r:id="rId26"/>
    <p:sldId id="2147474757" r:id="rId27"/>
    <p:sldId id="2147474797" r:id="rId28"/>
    <p:sldId id="2147474867" r:id="rId29"/>
    <p:sldId id="4866" r:id="rId30"/>
    <p:sldId id="2147473590" r:id="rId31"/>
    <p:sldId id="2147473692" r:id="rId32"/>
    <p:sldId id="2147473583" r:id="rId33"/>
    <p:sldId id="2147474857" r:id="rId34"/>
    <p:sldId id="2147474816" r:id="rId35"/>
    <p:sldId id="2147474769" r:id="rId36"/>
    <p:sldId id="2147474827" r:id="rId37"/>
    <p:sldId id="2147474873" r:id="rId38"/>
    <p:sldId id="2147473780" r:id="rId39"/>
    <p:sldId id="2147474858" r:id="rId40"/>
    <p:sldId id="4845" r:id="rId41"/>
    <p:sldId id="582" r:id="rId42"/>
    <p:sldId id="4875" r:id="rId43"/>
    <p:sldId id="2147473762" r:id="rId44"/>
  </p:sldIdLst>
  <p:sldSz cx="9144000" cy="5143500" type="screen16x9"/>
  <p:notesSz cx="7104063" cy="10234613"/>
  <p:defaultTextStyle>
    <a:defPPr>
      <a:defRPr lang="en-US"/>
    </a:defPPr>
    <a:lvl1pPr algn="l" rtl="0" eaLnBrk="0" fontAlgn="base" hangingPunct="0">
      <a:spcBef>
        <a:spcPct val="0"/>
      </a:spcBef>
      <a:spcAft>
        <a:spcPct val="0"/>
      </a:spcAft>
      <a:defRPr sz="5700" b="1" kern="1200">
        <a:solidFill>
          <a:schemeClr val="tx1"/>
        </a:solidFill>
        <a:latin typeface="Times New Roman" pitchFamily="18" charset="0"/>
        <a:ea typeface="+mn-ea"/>
        <a:cs typeface="+mn-cs"/>
      </a:defRPr>
    </a:lvl1pPr>
    <a:lvl2pPr marL="362781" algn="l" rtl="0" eaLnBrk="0" fontAlgn="base" hangingPunct="0">
      <a:spcBef>
        <a:spcPct val="0"/>
      </a:spcBef>
      <a:spcAft>
        <a:spcPct val="0"/>
      </a:spcAft>
      <a:defRPr sz="5700" b="1" kern="1200">
        <a:solidFill>
          <a:schemeClr val="tx1"/>
        </a:solidFill>
        <a:latin typeface="Times New Roman" pitchFamily="18" charset="0"/>
        <a:ea typeface="+mn-ea"/>
        <a:cs typeface="+mn-cs"/>
      </a:defRPr>
    </a:lvl2pPr>
    <a:lvl3pPr marL="725563" algn="l" rtl="0" eaLnBrk="0" fontAlgn="base" hangingPunct="0">
      <a:spcBef>
        <a:spcPct val="0"/>
      </a:spcBef>
      <a:spcAft>
        <a:spcPct val="0"/>
      </a:spcAft>
      <a:defRPr sz="5700" b="1" kern="1200">
        <a:solidFill>
          <a:schemeClr val="tx1"/>
        </a:solidFill>
        <a:latin typeface="Times New Roman" pitchFamily="18" charset="0"/>
        <a:ea typeface="+mn-ea"/>
        <a:cs typeface="+mn-cs"/>
      </a:defRPr>
    </a:lvl3pPr>
    <a:lvl4pPr marL="1088344" algn="l" rtl="0" eaLnBrk="0" fontAlgn="base" hangingPunct="0">
      <a:spcBef>
        <a:spcPct val="0"/>
      </a:spcBef>
      <a:spcAft>
        <a:spcPct val="0"/>
      </a:spcAft>
      <a:defRPr sz="5700" b="1" kern="1200">
        <a:solidFill>
          <a:schemeClr val="tx1"/>
        </a:solidFill>
        <a:latin typeface="Times New Roman" pitchFamily="18" charset="0"/>
        <a:ea typeface="+mn-ea"/>
        <a:cs typeface="+mn-cs"/>
      </a:defRPr>
    </a:lvl4pPr>
    <a:lvl5pPr marL="1451126" algn="l" rtl="0" eaLnBrk="0" fontAlgn="base" hangingPunct="0">
      <a:spcBef>
        <a:spcPct val="0"/>
      </a:spcBef>
      <a:spcAft>
        <a:spcPct val="0"/>
      </a:spcAft>
      <a:defRPr sz="5700" b="1" kern="1200">
        <a:solidFill>
          <a:schemeClr val="tx1"/>
        </a:solidFill>
        <a:latin typeface="Times New Roman" pitchFamily="18" charset="0"/>
        <a:ea typeface="+mn-ea"/>
        <a:cs typeface="+mn-cs"/>
      </a:defRPr>
    </a:lvl5pPr>
    <a:lvl6pPr marL="1813907" algn="l" defTabSz="725563" rtl="0" eaLnBrk="1" latinLnBrk="0" hangingPunct="1">
      <a:defRPr sz="5700" b="1" kern="1200">
        <a:solidFill>
          <a:schemeClr val="tx1"/>
        </a:solidFill>
        <a:latin typeface="Times New Roman" pitchFamily="18" charset="0"/>
        <a:ea typeface="+mn-ea"/>
        <a:cs typeface="+mn-cs"/>
      </a:defRPr>
    </a:lvl6pPr>
    <a:lvl7pPr marL="2176688" algn="l" defTabSz="725563" rtl="0" eaLnBrk="1" latinLnBrk="0" hangingPunct="1">
      <a:defRPr sz="5700" b="1" kern="1200">
        <a:solidFill>
          <a:schemeClr val="tx1"/>
        </a:solidFill>
        <a:latin typeface="Times New Roman" pitchFamily="18" charset="0"/>
        <a:ea typeface="+mn-ea"/>
        <a:cs typeface="+mn-cs"/>
      </a:defRPr>
    </a:lvl7pPr>
    <a:lvl8pPr marL="2539468" algn="l" defTabSz="725563" rtl="0" eaLnBrk="1" latinLnBrk="0" hangingPunct="1">
      <a:defRPr sz="5700" b="1" kern="1200">
        <a:solidFill>
          <a:schemeClr val="tx1"/>
        </a:solidFill>
        <a:latin typeface="Times New Roman" pitchFamily="18" charset="0"/>
        <a:ea typeface="+mn-ea"/>
        <a:cs typeface="+mn-cs"/>
      </a:defRPr>
    </a:lvl8pPr>
    <a:lvl9pPr marL="2902249" algn="l" defTabSz="725563" rtl="0" eaLnBrk="1" latinLnBrk="0" hangingPunct="1">
      <a:defRPr sz="5700" b="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08">
          <p15:clr>
            <a:srgbClr val="A4A3A4"/>
          </p15:clr>
        </p15:guide>
        <p15:guide id="3" pos="2377">
          <p15:clr>
            <a:srgbClr val="A4A3A4"/>
          </p15:clr>
        </p15:guide>
      </p15:sldGuideLst>
    </p:ext>
    <p:ext uri="{2D200454-40CA-4A62-9FC3-DE9A4176ACB9}">
      <p15:notesGuideLst xmlns:p15="http://schemas.microsoft.com/office/powerpoint/2012/main">
        <p15:guide id="1" orient="horz" pos="3222">
          <p15:clr>
            <a:srgbClr val="A4A3A4"/>
          </p15:clr>
        </p15:guide>
        <p15:guide id="2" pos="223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AFF7B9"/>
    <a:srgbClr val="18E235"/>
    <a:srgbClr val="DCEAD2"/>
    <a:srgbClr val="BBD5A7"/>
    <a:srgbClr val="A7E971"/>
    <a:srgbClr val="5BFFA5"/>
    <a:srgbClr val="BEF8C6"/>
    <a:srgbClr val="FFC000"/>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933" autoAdjust="0"/>
    <p:restoredTop sz="81759" autoAdjust="0"/>
  </p:normalViewPr>
  <p:slideViewPr>
    <p:cSldViewPr snapToGrid="0">
      <p:cViewPr varScale="1">
        <p:scale>
          <a:sx n="99" d="100"/>
          <a:sy n="99" d="100"/>
        </p:scale>
        <p:origin x="45" y="42"/>
      </p:cViewPr>
      <p:guideLst>
        <p:guide orient="horz" pos="1620"/>
        <p:guide orient="horz" pos="108"/>
        <p:guide pos="2377"/>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1841"/>
    </p:cViewPr>
  </p:sorterViewPr>
  <p:notesViewPr>
    <p:cSldViewPr snapToGrid="0">
      <p:cViewPr varScale="1">
        <p:scale>
          <a:sx n="48" d="100"/>
          <a:sy n="48" d="100"/>
        </p:scale>
        <p:origin x="-2644" y="-72"/>
      </p:cViewPr>
      <p:guideLst>
        <p:guide orient="horz" pos="3222"/>
        <p:guide pos="223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2"/>
          <p:cNvSpPr>
            <a:spLocks noGrp="1" noChangeArrowheads="1"/>
          </p:cNvSpPr>
          <p:nvPr>
            <p:ph type="hdr" sz="quarter"/>
          </p:nvPr>
        </p:nvSpPr>
        <p:spPr bwMode="auto">
          <a:xfrm>
            <a:off x="257696" y="253964"/>
            <a:ext cx="4879418" cy="511054"/>
          </a:xfrm>
          <a:prstGeom prst="rect">
            <a:avLst/>
          </a:prstGeom>
          <a:noFill/>
          <a:ln w="9525">
            <a:noFill/>
            <a:miter lim="800000"/>
            <a:headEnd/>
            <a:tailEnd/>
          </a:ln>
          <a:effectLst/>
        </p:spPr>
        <p:txBody>
          <a:bodyPr vert="horz" wrap="square" lIns="92513" tIns="46256" rIns="92513" bIns="46256" numCol="1" anchor="t" anchorCtr="0" compatLnSpc="1">
            <a:prstTxWarp prst="textNoShape">
              <a:avLst/>
            </a:prstTxWarp>
          </a:bodyPr>
          <a:lstStyle>
            <a:lvl1pPr defTabSz="925513">
              <a:defRPr sz="2000"/>
            </a:lvl1pPr>
          </a:lstStyle>
          <a:p>
            <a:pPr>
              <a:defRPr/>
            </a:pPr>
            <a:r>
              <a:rPr lang="fr-FR">
                <a:latin typeface="+mj-lt"/>
              </a:rPr>
              <a:t>Informatique quantique</a:t>
            </a:r>
          </a:p>
        </p:txBody>
      </p:sp>
      <p:sp>
        <p:nvSpPr>
          <p:cNvPr id="6" name="Slide Number Placeholder 5"/>
          <p:cNvSpPr>
            <a:spLocks noGrp="1" noChangeArrowheads="1"/>
          </p:cNvSpPr>
          <p:nvPr>
            <p:ph type="sldNum" sz="quarter" idx="3"/>
          </p:nvPr>
        </p:nvSpPr>
        <p:spPr bwMode="auto">
          <a:xfrm>
            <a:off x="182120" y="9736769"/>
            <a:ext cx="677245" cy="318576"/>
          </a:xfrm>
          <a:prstGeom prst="rect">
            <a:avLst/>
          </a:prstGeom>
          <a:noFill/>
          <a:ln w="9525">
            <a:noFill/>
            <a:miter lim="800000"/>
            <a:headEnd/>
            <a:tailEnd/>
          </a:ln>
          <a:effectLst/>
        </p:spPr>
        <p:txBody>
          <a:bodyPr vert="horz" wrap="square" lIns="92513" tIns="46256" rIns="92513" bIns="46256" numCol="1" anchor="b" anchorCtr="0" compatLnSpc="1">
            <a:prstTxWarp prst="textNoShape">
              <a:avLst/>
            </a:prstTxWarp>
          </a:bodyPr>
          <a:lstStyle>
            <a:lvl1pPr algn="r" defTabSz="925513">
              <a:defRPr sz="1000"/>
            </a:lvl1pPr>
          </a:lstStyle>
          <a:p>
            <a:pPr algn="l">
              <a:defRPr/>
            </a:pPr>
            <a:r>
              <a:rPr lang="fr-FR">
                <a:latin typeface="+mj-lt"/>
              </a:rPr>
              <a:t>page </a:t>
            </a:r>
            <a:fld id="{DA0123C0-61CF-4F5D-9840-26E1E1C0F4DA}" type="slidenum">
              <a:rPr lang="fr-FR">
                <a:latin typeface="+mj-lt"/>
              </a:rPr>
              <a:pPr algn="l">
                <a:defRPr/>
              </a:pPr>
              <a:t>‹#›</a:t>
            </a:fld>
            <a:endParaRPr lang="fr-FR">
              <a:latin typeface="+mj-lt"/>
            </a:endParaRPr>
          </a:p>
        </p:txBody>
      </p:sp>
      <p:pic>
        <p:nvPicPr>
          <p:cNvPr id="7" name="Picture 2" descr="Image result for capgemini 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9451" y="9668468"/>
            <a:ext cx="1343293" cy="3176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35246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3078736" cy="512747"/>
          </a:xfrm>
          <a:prstGeom prst="rect">
            <a:avLst/>
          </a:prstGeom>
          <a:noFill/>
          <a:ln w="9525">
            <a:noFill/>
            <a:miter lim="800000"/>
            <a:headEnd/>
            <a:tailEnd/>
          </a:ln>
          <a:effectLst/>
        </p:spPr>
        <p:txBody>
          <a:bodyPr vert="horz" wrap="square" lIns="92513" tIns="46256" rIns="92513" bIns="46256" numCol="1" anchor="t" anchorCtr="0" compatLnSpc="1">
            <a:prstTxWarp prst="textNoShape">
              <a:avLst/>
            </a:prstTxWarp>
          </a:bodyPr>
          <a:lstStyle>
            <a:lvl1pPr defTabSz="925513">
              <a:defRPr sz="1200"/>
            </a:lvl1pPr>
          </a:lstStyle>
          <a:p>
            <a:pPr>
              <a:defRPr/>
            </a:pPr>
            <a:endParaRPr lang="en-US"/>
          </a:p>
        </p:txBody>
      </p:sp>
      <p:sp>
        <p:nvSpPr>
          <p:cNvPr id="44035" name="Rectangle 3"/>
          <p:cNvSpPr>
            <a:spLocks noGrp="1" noChangeArrowheads="1"/>
          </p:cNvSpPr>
          <p:nvPr>
            <p:ph type="dt" idx="1"/>
          </p:nvPr>
        </p:nvSpPr>
        <p:spPr bwMode="auto">
          <a:xfrm>
            <a:off x="4025328" y="0"/>
            <a:ext cx="3078735" cy="512747"/>
          </a:xfrm>
          <a:prstGeom prst="rect">
            <a:avLst/>
          </a:prstGeom>
          <a:noFill/>
          <a:ln w="9525">
            <a:noFill/>
            <a:miter lim="800000"/>
            <a:headEnd/>
            <a:tailEnd/>
          </a:ln>
          <a:effectLst/>
        </p:spPr>
        <p:txBody>
          <a:bodyPr vert="horz" wrap="square" lIns="92513" tIns="46256" rIns="92513" bIns="46256" numCol="1" anchor="t" anchorCtr="0" compatLnSpc="1">
            <a:prstTxWarp prst="textNoShape">
              <a:avLst/>
            </a:prstTxWarp>
          </a:bodyPr>
          <a:lstStyle>
            <a:lvl1pPr algn="r" defTabSz="925513">
              <a:defRPr sz="1200"/>
            </a:lvl1pPr>
          </a:lstStyle>
          <a:p>
            <a:pPr>
              <a:defRPr/>
            </a:pPr>
            <a:endParaRPr lang="en-US"/>
          </a:p>
        </p:txBody>
      </p:sp>
      <p:sp>
        <p:nvSpPr>
          <p:cNvPr id="41988" name="Rectangle 4"/>
          <p:cNvSpPr>
            <a:spLocks noGrp="1" noRot="1" noChangeAspect="1" noChangeArrowheads="1" noTextEdit="1"/>
          </p:cNvSpPr>
          <p:nvPr>
            <p:ph type="sldImg" idx="2"/>
          </p:nvPr>
        </p:nvSpPr>
        <p:spPr bwMode="auto">
          <a:xfrm>
            <a:off x="558800" y="977900"/>
            <a:ext cx="5967860" cy="3358295"/>
          </a:xfrm>
          <a:prstGeom prst="rect">
            <a:avLst/>
          </a:prstGeom>
          <a:noFill/>
          <a:ln w="9525">
            <a:solidFill>
              <a:srgbClr val="000000"/>
            </a:solidFill>
            <a:miter lim="800000"/>
            <a:headEnd/>
            <a:tailEnd/>
          </a:ln>
        </p:spPr>
      </p:sp>
      <p:sp>
        <p:nvSpPr>
          <p:cNvPr id="44037" name="Rectangle 5"/>
          <p:cNvSpPr>
            <a:spLocks noGrp="1" noChangeArrowheads="1"/>
          </p:cNvSpPr>
          <p:nvPr>
            <p:ph type="body" sz="quarter" idx="3"/>
          </p:nvPr>
        </p:nvSpPr>
        <p:spPr bwMode="auto">
          <a:xfrm>
            <a:off x="583895" y="4861781"/>
            <a:ext cx="5899779" cy="4780552"/>
          </a:xfrm>
          <a:prstGeom prst="rect">
            <a:avLst/>
          </a:prstGeom>
          <a:noFill/>
          <a:ln w="9525">
            <a:noFill/>
            <a:miter lim="800000"/>
            <a:headEnd/>
            <a:tailEnd/>
          </a:ln>
          <a:effectLst/>
        </p:spPr>
        <p:txBody>
          <a:bodyPr vert="horz" wrap="square" lIns="92513" tIns="46256" rIns="92513" bIns="46256" numCol="1" anchor="t" anchorCtr="0" compatLnSpc="1">
            <a:prstTxWarp prst="textNoShape">
              <a:avLst/>
            </a:prstTxWarp>
          </a:bodyPr>
          <a:lstStyle/>
          <a:p>
            <a:pPr lvl="0"/>
            <a:r>
              <a:rPr lang="en-US" noProof="0"/>
              <a:t>Click to edit Master text styles</a:t>
            </a:r>
          </a:p>
          <a:p>
            <a:pPr lvl="0"/>
            <a:r>
              <a:rPr lang="en-US" noProof="0"/>
              <a:t>Second level</a:t>
            </a:r>
          </a:p>
          <a:p>
            <a:pPr lvl="0"/>
            <a:r>
              <a:rPr lang="en-US" noProof="0"/>
              <a:t>Third level</a:t>
            </a:r>
          </a:p>
          <a:p>
            <a:pPr lvl="0"/>
            <a:r>
              <a:rPr lang="en-US" noProof="0"/>
              <a:t>Fourth level</a:t>
            </a:r>
          </a:p>
          <a:p>
            <a:pPr lvl="0"/>
            <a:r>
              <a:rPr lang="en-US" noProof="0"/>
              <a:t>Fifth level</a:t>
            </a:r>
          </a:p>
        </p:txBody>
      </p:sp>
      <p:sp>
        <p:nvSpPr>
          <p:cNvPr id="57347" name="Rectangle 1027"/>
          <p:cNvSpPr>
            <a:spLocks noChangeArrowheads="1"/>
          </p:cNvSpPr>
          <p:nvPr/>
        </p:nvSpPr>
        <p:spPr bwMode="auto">
          <a:xfrm>
            <a:off x="126418" y="9642332"/>
            <a:ext cx="3655325" cy="512747"/>
          </a:xfrm>
          <a:prstGeom prst="rect">
            <a:avLst/>
          </a:prstGeom>
          <a:noFill/>
          <a:ln w="9525">
            <a:noFill/>
            <a:miter lim="800000"/>
            <a:headEnd/>
            <a:tailEnd/>
          </a:ln>
          <a:effectLst/>
        </p:spPr>
        <p:txBody>
          <a:bodyPr lIns="92513" tIns="46256" rIns="92513" bIns="46256" anchor="b"/>
          <a:lstStyle/>
          <a:p>
            <a:pPr defTabSz="925513">
              <a:defRPr/>
            </a:pPr>
            <a:endParaRPr lang="fr-FR" sz="1000"/>
          </a:p>
        </p:txBody>
      </p:sp>
      <p:sp>
        <p:nvSpPr>
          <p:cNvPr id="57348" name="Rectangle 1028"/>
          <p:cNvSpPr>
            <a:spLocks noChangeArrowheads="1"/>
          </p:cNvSpPr>
          <p:nvPr/>
        </p:nvSpPr>
        <p:spPr bwMode="auto">
          <a:xfrm>
            <a:off x="3925118" y="9649101"/>
            <a:ext cx="3078736" cy="511054"/>
          </a:xfrm>
          <a:prstGeom prst="rect">
            <a:avLst/>
          </a:prstGeom>
          <a:noFill/>
          <a:ln w="9525">
            <a:noFill/>
            <a:miter lim="800000"/>
            <a:headEnd/>
            <a:tailEnd/>
          </a:ln>
          <a:effectLst/>
        </p:spPr>
        <p:txBody>
          <a:bodyPr lIns="92513" tIns="46256" rIns="92513" bIns="46256" anchor="b"/>
          <a:lstStyle/>
          <a:p>
            <a:pPr algn="r" defTabSz="925513">
              <a:defRPr/>
            </a:pPr>
            <a:r>
              <a:rPr lang="fr-FR" sz="1000"/>
              <a:t>Page </a:t>
            </a:r>
            <a:fld id="{AF733263-480E-4FB7-9151-7BB8707DAB69}" type="slidenum">
              <a:rPr lang="fr-FR" sz="1000"/>
              <a:pPr algn="r" defTabSz="925513">
                <a:defRPr/>
              </a:pPr>
              <a:t>‹#›</a:t>
            </a:fld>
            <a:endParaRPr lang="fr-FR" sz="1000"/>
          </a:p>
        </p:txBody>
      </p:sp>
    </p:spTree>
    <p:extLst>
      <p:ext uri="{BB962C8B-B14F-4D97-AF65-F5344CB8AC3E}">
        <p14:creationId xmlns:p14="http://schemas.microsoft.com/office/powerpoint/2010/main" val="8341135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000" kern="1200">
        <a:solidFill>
          <a:schemeClr val="tx1"/>
        </a:solidFill>
        <a:latin typeface="Times New Roman" pitchFamily="18" charset="0"/>
        <a:ea typeface="+mn-ea"/>
        <a:cs typeface="+mn-cs"/>
      </a:defRPr>
    </a:lvl1pPr>
    <a:lvl2pPr marL="589520" indent="-226738" algn="l" rtl="0" eaLnBrk="0" fontAlgn="base" hangingPunct="0">
      <a:spcBef>
        <a:spcPct val="30000"/>
      </a:spcBef>
      <a:spcAft>
        <a:spcPct val="0"/>
      </a:spcAft>
      <a:defRPr sz="1000" kern="1200">
        <a:solidFill>
          <a:schemeClr val="tx1"/>
        </a:solidFill>
        <a:latin typeface="Times New Roman" pitchFamily="18" charset="0"/>
        <a:ea typeface="+mn-ea"/>
        <a:cs typeface="+mn-cs"/>
      </a:defRPr>
    </a:lvl2pPr>
    <a:lvl3pPr marL="906954" indent="-181391" algn="l" rtl="0" eaLnBrk="0" fontAlgn="base" hangingPunct="0">
      <a:spcBef>
        <a:spcPct val="30000"/>
      </a:spcBef>
      <a:spcAft>
        <a:spcPct val="0"/>
      </a:spcAft>
      <a:defRPr sz="1000" kern="1200">
        <a:solidFill>
          <a:schemeClr val="tx1"/>
        </a:solidFill>
        <a:latin typeface="Times New Roman" pitchFamily="18" charset="0"/>
        <a:ea typeface="+mn-ea"/>
        <a:cs typeface="+mn-cs"/>
      </a:defRPr>
    </a:lvl3pPr>
    <a:lvl4pPr marL="1269735" indent="-181391" algn="l" rtl="0" eaLnBrk="0" fontAlgn="base" hangingPunct="0">
      <a:spcBef>
        <a:spcPct val="30000"/>
      </a:spcBef>
      <a:spcAft>
        <a:spcPct val="0"/>
      </a:spcAft>
      <a:defRPr sz="1000" kern="1200">
        <a:solidFill>
          <a:schemeClr val="tx1"/>
        </a:solidFill>
        <a:latin typeface="Times New Roman" pitchFamily="18" charset="0"/>
        <a:ea typeface="+mn-ea"/>
        <a:cs typeface="+mn-cs"/>
      </a:defRPr>
    </a:lvl4pPr>
    <a:lvl5pPr marL="1632516" indent="-181391" algn="l" rtl="0" eaLnBrk="0" fontAlgn="base" hangingPunct="0">
      <a:spcBef>
        <a:spcPct val="30000"/>
      </a:spcBef>
      <a:spcAft>
        <a:spcPct val="0"/>
      </a:spcAft>
      <a:defRPr sz="1000" kern="1200">
        <a:solidFill>
          <a:schemeClr val="tx1"/>
        </a:solidFill>
        <a:latin typeface="Times New Roman" pitchFamily="18" charset="0"/>
        <a:ea typeface="+mn-ea"/>
        <a:cs typeface="+mn-cs"/>
      </a:defRPr>
    </a:lvl5pPr>
    <a:lvl6pPr marL="1813907" algn="l" defTabSz="725563" rtl="0" eaLnBrk="1" latinLnBrk="0" hangingPunct="1">
      <a:defRPr sz="1000" kern="1200">
        <a:solidFill>
          <a:schemeClr val="tx1"/>
        </a:solidFill>
        <a:latin typeface="+mn-lt"/>
        <a:ea typeface="+mn-ea"/>
        <a:cs typeface="+mn-cs"/>
      </a:defRPr>
    </a:lvl6pPr>
    <a:lvl7pPr marL="2176688" algn="l" defTabSz="725563" rtl="0" eaLnBrk="1" latinLnBrk="0" hangingPunct="1">
      <a:defRPr sz="1000" kern="1200">
        <a:solidFill>
          <a:schemeClr val="tx1"/>
        </a:solidFill>
        <a:latin typeface="+mn-lt"/>
        <a:ea typeface="+mn-ea"/>
        <a:cs typeface="+mn-cs"/>
      </a:defRPr>
    </a:lvl7pPr>
    <a:lvl8pPr marL="2539468" algn="l" defTabSz="725563" rtl="0" eaLnBrk="1" latinLnBrk="0" hangingPunct="1">
      <a:defRPr sz="1000" kern="1200">
        <a:solidFill>
          <a:schemeClr val="tx1"/>
        </a:solidFill>
        <a:latin typeface="+mn-lt"/>
        <a:ea typeface="+mn-ea"/>
        <a:cs typeface="+mn-cs"/>
      </a:defRPr>
    </a:lvl8pPr>
    <a:lvl9pPr marL="2902249" algn="l" defTabSz="725563"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8" Type="http://schemas.openxmlformats.org/officeDocument/2006/relationships/hyperlink" Target="https://arxiv.org/abs/2406.18759" TargetMode="External"/><Relationship Id="rId3" Type="http://schemas.openxmlformats.org/officeDocument/2006/relationships/hyperlink" Target="https://arxiv.org/abs/2209.09371" TargetMode="External"/><Relationship Id="rId7" Type="http://schemas.openxmlformats.org/officeDocument/2006/relationships/hyperlink" Target="https://arxiv.org/abs/2406.18744" TargetMode="External"/><Relationship Id="rId2" Type="http://schemas.openxmlformats.org/officeDocument/2006/relationships/slide" Target="../slides/slide27.xml"/><Relationship Id="rId1" Type="http://schemas.openxmlformats.org/officeDocument/2006/relationships/notesMaster" Target="../notesMasters/notesMaster1.xml"/><Relationship Id="rId6" Type="http://schemas.openxmlformats.org/officeDocument/2006/relationships/hyperlink" Target="https://arxiv.org/abs/1905.09749" TargetMode="External"/><Relationship Id="rId5" Type="http://schemas.openxmlformats.org/officeDocument/2006/relationships/hyperlink" Target="https://arxiv.org/abs/2303.06089" TargetMode="External"/><Relationship Id="rId4" Type="http://schemas.openxmlformats.org/officeDocument/2006/relationships/hyperlink" Target="https://arxiv.org/abs/2406.06335" TargetMode="External"/><Relationship Id="rId9" Type="http://schemas.openxmlformats.org/officeDocument/2006/relationships/hyperlink" Target="https://arxiv.org/abs/2406.06323"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arxiv.org/abs/2207.06500" TargetMode="External"/><Relationship Id="rId2" Type="http://schemas.openxmlformats.org/officeDocument/2006/relationships/slide" Target="../slides/slide31.xml"/><Relationship Id="rId1" Type="http://schemas.openxmlformats.org/officeDocument/2006/relationships/notesMaster" Target="../notesMasters/notesMaster1.xml"/><Relationship Id="rId4" Type="http://schemas.openxmlformats.org/officeDocument/2006/relationships/hyperlink" Target="https://www.nature.com/articles/s41566-022-01047-2"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researchgate.net/figure/Schematic-of-photonic-optical-atomic-clock_fig1_328736626"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arxiv.org/abs/2203.08805"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phys.org/news/2021-02-quantum-enables-simulations-unravel-mysteries.html"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139700" y="768350"/>
            <a:ext cx="6826250" cy="3840163"/>
          </a:xfrm>
          <a:ln/>
        </p:spPr>
      </p:sp>
      <p:sp>
        <p:nvSpPr>
          <p:cNvPr id="43011" name="Rectangle 3"/>
          <p:cNvSpPr>
            <a:spLocks noGrp="1" noChangeArrowheads="1"/>
          </p:cNvSpPr>
          <p:nvPr>
            <p:ph type="body" idx="1"/>
          </p:nvPr>
        </p:nvSpPr>
        <p:spPr>
          <a:xfrm>
            <a:off x="949675" y="4863472"/>
            <a:ext cx="5204713" cy="4602868"/>
          </a:xfrm>
          <a:noFill/>
          <a:ln/>
        </p:spPr>
        <p:txBody>
          <a:bodyPr/>
          <a:lstStyle/>
          <a:p>
            <a:endParaRPr lang="fr-F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FA1F01-D1A1-9BCF-642F-B929CD399D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8B03C8-CAEA-97A7-B969-CED95D595582}"/>
              </a:ext>
            </a:extLst>
          </p:cNvPr>
          <p:cNvSpPr>
            <a:spLocks noGrp="1" noRot="1" noChangeAspect="1"/>
          </p:cNvSpPr>
          <p:nvPr>
            <p:ph type="sldImg"/>
          </p:nvPr>
        </p:nvSpPr>
        <p:spPr>
          <a:xfrm>
            <a:off x="142875" y="771525"/>
            <a:ext cx="6818313" cy="3835400"/>
          </a:xfrm>
        </p:spPr>
      </p:sp>
      <p:sp>
        <p:nvSpPr>
          <p:cNvPr id="3" name="Notes Placeholder 2">
            <a:extLst>
              <a:ext uri="{FF2B5EF4-FFF2-40B4-BE49-F238E27FC236}">
                <a16:creationId xmlns:a16="http://schemas.microsoft.com/office/drawing/2014/main" id="{A1189EEE-6268-6852-3FA2-35AEFC280819}"/>
              </a:ext>
            </a:extLst>
          </p:cNvPr>
          <p:cNvSpPr>
            <a:spLocks noGrp="1"/>
          </p:cNvSpPr>
          <p:nvPr>
            <p:ph type="body" idx="1"/>
          </p:nvPr>
        </p:nvSpPr>
        <p:spPr/>
        <p:txBody>
          <a:bodyPr/>
          <a:lstStyle/>
          <a:p>
            <a:r>
              <a:rPr lang="fr-FR" dirty="0"/>
              <a:t>Fermi Hubbard : </a:t>
            </a:r>
            <a:r>
              <a:rPr lang="en-US" dirty="0"/>
              <a:t>For the Fermi–Hubbard model, one typically applies a fermion-to-qubit mapping first—Jordan–Wigner being the most direct example—so the on-site interaction </a:t>
            </a:r>
            <a:r>
              <a:rPr lang="en-US" dirty="0" err="1"/>
              <a:t>Un^i</a:t>
            </a:r>
            <a:r>
              <a:rPr lang="en-US" dirty="0"/>
              <a:t>,↑</a:t>
            </a:r>
            <a:r>
              <a:rPr lang="en-US" dirty="0" err="1"/>
              <a:t>n^i</a:t>
            </a:r>
            <a:r>
              <a:rPr lang="en-US" dirty="0"/>
              <a:t>,↓U \hat{n}_{</a:t>
            </a:r>
            <a:r>
              <a:rPr lang="en-US" dirty="0" err="1"/>
              <a:t>i</a:t>
            </a:r>
            <a:r>
              <a:rPr lang="en-US" dirty="0"/>
              <a:t>,\</a:t>
            </a:r>
            <a:r>
              <a:rPr lang="en-US" dirty="0" err="1"/>
              <a:t>uparrow</a:t>
            </a:r>
            <a:r>
              <a:rPr lang="en-US" dirty="0"/>
              <a:t>} \hat{n}_{</a:t>
            </a:r>
            <a:r>
              <a:rPr lang="en-US" dirty="0" err="1"/>
              <a:t>i</a:t>
            </a:r>
            <a:r>
              <a:rPr lang="en-US" dirty="0"/>
              <a:t>,\</a:t>
            </a:r>
            <a:r>
              <a:rPr lang="en-US" dirty="0" err="1"/>
              <a:t>downarrow</a:t>
            </a:r>
            <a:r>
              <a:rPr lang="en-US" dirty="0"/>
              <a:t>}</a:t>
            </a:r>
            <a:r>
              <a:rPr lang="en-US" dirty="0" err="1"/>
              <a:t>Un^i</a:t>
            </a:r>
            <a:r>
              <a:rPr lang="en-US" dirty="0"/>
              <a:t>,↑​</a:t>
            </a:r>
            <a:r>
              <a:rPr lang="en-US" dirty="0" err="1"/>
              <a:t>n^i</a:t>
            </a:r>
            <a:r>
              <a:rPr lang="en-US" dirty="0"/>
              <a:t>,↓​ and hopping terms t (ai,</a:t>
            </a:r>
            <a:r>
              <a:rPr lang="el-GR" dirty="0"/>
              <a:t>σ†</a:t>
            </a:r>
            <a:r>
              <a:rPr lang="en-US" dirty="0" err="1"/>
              <a:t>aj</a:t>
            </a:r>
            <a:r>
              <a:rPr lang="en-US" dirty="0"/>
              <a:t>,</a:t>
            </a:r>
            <a:r>
              <a:rPr lang="el-GR" dirty="0"/>
              <a:t>σ+</a:t>
            </a:r>
            <a:r>
              <a:rPr lang="en-US" dirty="0" err="1"/>
              <a:t>h.c.</a:t>
            </a:r>
            <a:r>
              <a:rPr lang="en-US" dirty="0"/>
              <a:t>)t\,(a_{</a:t>
            </a:r>
            <a:r>
              <a:rPr lang="en-US" dirty="0" err="1"/>
              <a:t>i</a:t>
            </a:r>
            <a:r>
              <a:rPr lang="en-US" dirty="0"/>
              <a:t>,\sigma}^\dagger a_{j,\sigma} + \text{</a:t>
            </a:r>
            <a:r>
              <a:rPr lang="en-US" dirty="0" err="1"/>
              <a:t>h.c.</a:t>
            </a:r>
            <a:r>
              <a:rPr lang="en-US" dirty="0"/>
              <a:t>})t(ai,</a:t>
            </a:r>
            <a:r>
              <a:rPr lang="el-GR" dirty="0"/>
              <a:t>σ†​</a:t>
            </a:r>
            <a:r>
              <a:rPr lang="en-US" dirty="0" err="1"/>
              <a:t>aj</a:t>
            </a:r>
            <a:r>
              <a:rPr lang="en-US" dirty="0"/>
              <a:t>,</a:t>
            </a:r>
            <a:r>
              <a:rPr lang="el-GR" dirty="0"/>
              <a:t>σ​+</a:t>
            </a:r>
            <a:r>
              <a:rPr lang="en-US" dirty="0" err="1"/>
              <a:t>h.c.</a:t>
            </a:r>
            <a:r>
              <a:rPr lang="en-US" dirty="0"/>
              <a:t>) become strings of Pauli operators that preserve fermion statistics.</a:t>
            </a:r>
            <a:endParaRPr lang="fr-FR" dirty="0"/>
          </a:p>
          <a:p>
            <a:endParaRPr lang="fr-FR" dirty="0"/>
          </a:p>
          <a:p>
            <a:r>
              <a:rPr lang="fr-FR" dirty="0"/>
              <a:t>Cold </a:t>
            </a:r>
            <a:r>
              <a:rPr lang="fr-FR" dirty="0" err="1"/>
              <a:t>atoms</a:t>
            </a:r>
            <a:r>
              <a:rPr lang="fr-FR" dirty="0"/>
              <a:t> and gauge </a:t>
            </a:r>
            <a:r>
              <a:rPr lang="fr-FR" dirty="0" err="1"/>
              <a:t>theory</a:t>
            </a:r>
            <a:r>
              <a:rPr lang="fr-FR" dirty="0"/>
              <a:t>: https://www.nature.com/articles/s41567-024-02721-8 </a:t>
            </a:r>
          </a:p>
          <a:p>
            <a:endParaRPr lang="fr-FR" dirty="0"/>
          </a:p>
          <a:p>
            <a:r>
              <a:rPr lang="en-US" dirty="0"/>
              <a:t>A 2+1D U(1) model is a quantum field theory with two spatial dimensions and one time dimension whose local symmetry group is the abelian U(1) group. In practical terms, it can be viewed as a lower-dimensional analogue of electromagnetism (or other abelian gauge fields) where the gauge field is still governed by Maxwell-like equations, but the reduced dimensionality profoundly alters the nature of confinement, screening, and possible topological effects.</a:t>
            </a:r>
            <a:endParaRPr lang="fr-FR" dirty="0"/>
          </a:p>
          <a:p>
            <a:endParaRPr lang="fr-FR" dirty="0"/>
          </a:p>
          <a:p>
            <a:r>
              <a:rPr lang="en-US" dirty="0"/>
              <a:t>A cold atom analog quantum simulation of an XY Ising model involves preparing ultracold atoms in a specifically arranged lattice or tweezer array, then engineering interactions that mimic the XY Hamiltonian. The XY part of the Hamiltonian typically involves spin-exchange terms </a:t>
            </a:r>
            <a:r>
              <a:rPr lang="en-US" dirty="0" err="1"/>
              <a:t>σixσjx+σiyσjy</a:t>
            </a:r>
            <a:r>
              <a:rPr lang="en-US" dirty="0"/>
              <a:t>\</a:t>
            </a:r>
            <a:r>
              <a:rPr lang="en-US" dirty="0" err="1"/>
              <a:t>sigma_i^x</a:t>
            </a:r>
            <a:r>
              <a:rPr lang="en-US" dirty="0"/>
              <a:t> \</a:t>
            </a:r>
            <a:r>
              <a:rPr lang="en-US" dirty="0" err="1"/>
              <a:t>sigma_j^x</a:t>
            </a:r>
            <a:r>
              <a:rPr lang="en-US" dirty="0"/>
              <a:t> + \</a:t>
            </a:r>
            <a:r>
              <a:rPr lang="en-US" dirty="0" err="1"/>
              <a:t>sigma_i^y</a:t>
            </a:r>
            <a:r>
              <a:rPr lang="en-US" dirty="0"/>
              <a:t> \</a:t>
            </a:r>
            <a:r>
              <a:rPr lang="en-US" dirty="0" err="1"/>
              <a:t>sigma_j^yσix</a:t>
            </a:r>
            <a:r>
              <a:rPr lang="en-US" dirty="0"/>
              <a:t>​</a:t>
            </a:r>
            <a:r>
              <a:rPr lang="en-US" dirty="0" err="1"/>
              <a:t>σjx</a:t>
            </a:r>
            <a:r>
              <a:rPr lang="en-US" dirty="0"/>
              <a:t>​+</a:t>
            </a:r>
            <a:r>
              <a:rPr lang="en-US" dirty="0" err="1"/>
              <a:t>σiy</a:t>
            </a:r>
            <a:r>
              <a:rPr lang="en-US" dirty="0"/>
              <a:t>​</a:t>
            </a:r>
            <a:r>
              <a:rPr lang="en-US" dirty="0" err="1"/>
              <a:t>σjy</a:t>
            </a:r>
            <a:r>
              <a:rPr lang="en-US" dirty="0"/>
              <a:t>​ among neighboring sites, and the Ising label often highlights the possibility of including an external field or longitudinal coupling (though, strictly speaking, “XY” is already an anisotropic spin-1/2 model). In a cold atom setting, each site corresponds to a spatial position in the lattice occupied by an atom whose internal (usually hyperfine) states represent the spin degree of freedom. Laser-induced tunneling and controlled interatomic interactions (via </a:t>
            </a:r>
            <a:r>
              <a:rPr lang="en-US" dirty="0" err="1"/>
              <a:t>Feshbach</a:t>
            </a:r>
            <a:r>
              <a:rPr lang="en-US" dirty="0"/>
              <a:t> resonances in neutral atoms, or Rydberg excitations with van der Waals or dipole–dipole couplings) can be tuned to achieve the pairwise exchange required for the XY interaction. The “input data” in such a simulation are primarily the physical parameters specifying the Hamiltonian to be realized: these include the lattice geometry (one-dimensional chain, two-dimensional square lattice, etc.), the coupling strengths </a:t>
            </a:r>
            <a:r>
              <a:rPr lang="en-US" dirty="0" err="1"/>
              <a:t>JxJ_xJx</a:t>
            </a:r>
            <a:r>
              <a:rPr lang="en-US" dirty="0"/>
              <a:t>​ and </a:t>
            </a:r>
            <a:r>
              <a:rPr lang="en-US" dirty="0" err="1"/>
              <a:t>JyJ_yJy</a:t>
            </a:r>
            <a:r>
              <a:rPr lang="en-US" dirty="0"/>
              <a:t>​, the external fields (if present), and any boundary conditions. Experimentalists translate these Hamiltonian parameters into laser intensities, </a:t>
            </a:r>
            <a:r>
              <a:rPr lang="en-US" dirty="0" err="1"/>
              <a:t>detunings</a:t>
            </a:r>
            <a:r>
              <a:rPr lang="en-US" dirty="0"/>
              <a:t>, magnetic field gradients, and lattice depths that define how strongly atoms tunnel or interact on each bond. Once the system is prepared in a particular initial state—often the ground state of a simpler Hamiltonian or a fully polarized state—and allowed to evolve under the engineered XY Hamiltonian, the resulting “output data” are typically the measured spin configurations, correlation functions, or global observables such as magnetization. Modern quantum gas microscopes permit single-site resolved fluorescence imaging, so one can measure site-by-site spin orientations after a quantum quench or adiabatic ramp. This real-time measurement of local observables and correlation spreads allows direct insight into out-of-equilibrium phenomena, critical dynamics, and entanglement growth that would be challenging to compute via classical methods. Studies of the XY model with cold atoms have demonstrated intriguing effects such as dynamical phase transitions, spin-charge separation (when mapped to fermionic modes), and exotic quantum states of matter. </a:t>
            </a:r>
            <a:endParaRPr lang="fr-FR" dirty="0"/>
          </a:p>
        </p:txBody>
      </p:sp>
    </p:spTree>
    <p:extLst>
      <p:ext uri="{BB962C8B-B14F-4D97-AF65-F5344CB8AC3E}">
        <p14:creationId xmlns:p14="http://schemas.microsoft.com/office/powerpoint/2010/main" val="709501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58800" y="977900"/>
            <a:ext cx="5967413" cy="3357563"/>
          </a:xfrm>
        </p:spPr>
      </p:sp>
      <p:sp>
        <p:nvSpPr>
          <p:cNvPr id="3" name="Notes Placeholder 2"/>
          <p:cNvSpPr>
            <a:spLocks noGrp="1"/>
          </p:cNvSpPr>
          <p:nvPr>
            <p:ph type="body" idx="1"/>
          </p:nvPr>
        </p:nvSpPr>
        <p:spPr/>
        <p:txBody>
          <a:bodyPr/>
          <a:lstStyle/>
          <a:p>
            <a:r>
              <a:rPr lang="en-US" dirty="0"/>
              <a:t>https://www.oezratty.net/Files/Conferences/A%20new%20agenda%20proposal%20for%20the%20Quantum%20Energy%20Initiative.pdf</a:t>
            </a:r>
          </a:p>
        </p:txBody>
      </p:sp>
    </p:spTree>
    <p:extLst>
      <p:ext uri="{BB962C8B-B14F-4D97-AF65-F5344CB8AC3E}">
        <p14:creationId xmlns:p14="http://schemas.microsoft.com/office/powerpoint/2010/main" val="35352458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58800" y="977900"/>
            <a:ext cx="5967413" cy="3357563"/>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894920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58800" y="977900"/>
            <a:ext cx="5967413" cy="3357563"/>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146997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58800" y="977900"/>
            <a:ext cx="5967413" cy="3357563"/>
          </a:xfrm>
        </p:spPr>
      </p:sp>
      <p:sp>
        <p:nvSpPr>
          <p:cNvPr id="3" name="Notes Placeholder 2"/>
          <p:cNvSpPr>
            <a:spLocks noGrp="1"/>
          </p:cNvSpPr>
          <p:nvPr>
            <p:ph type="body" idx="1"/>
          </p:nvPr>
        </p:nvSpPr>
        <p:spPr/>
        <p:txBody>
          <a:bodyPr/>
          <a:lstStyle/>
          <a:p>
            <a:r>
              <a:rPr lang="en-US" dirty="0"/>
              <a:t>LCU cost : O(N</a:t>
            </a:r>
            <a:r>
              <a:rPr lang="en-US" baseline="30000" dirty="0"/>
              <a:t>4</a:t>
            </a:r>
            <a:r>
              <a:rPr lang="en-US" dirty="0"/>
              <a:t>) for N orbitals. Matrix </a:t>
            </a:r>
            <a:r>
              <a:rPr lang="en-US" dirty="0" err="1"/>
              <a:t>recomputation</a:t>
            </a:r>
            <a:r>
              <a:rPr lang="en-US" dirty="0"/>
              <a:t> scales as O(N</a:t>
            </a:r>
            <a:r>
              <a:rPr lang="en-US" baseline="30000" dirty="0"/>
              <a:t>4</a:t>
            </a:r>
            <a:r>
              <a:rPr lang="en-US" dirty="0"/>
              <a:t>) to O(N</a:t>
            </a:r>
            <a:r>
              <a:rPr lang="en-US" baseline="30000" dirty="0"/>
              <a:t>5</a:t>
            </a:r>
            <a:r>
              <a:rPr lang="en-US" dirty="0"/>
              <a:t>).</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41022055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58800" y="977900"/>
            <a:ext cx="5967413" cy="3357563"/>
          </a:xfrm>
        </p:spPr>
      </p:sp>
      <p:sp>
        <p:nvSpPr>
          <p:cNvPr id="3" name="Notes Placeholder 2"/>
          <p:cNvSpPr>
            <a:spLocks noGrp="1"/>
          </p:cNvSpPr>
          <p:nvPr>
            <p:ph type="body" idx="1"/>
          </p:nvPr>
        </p:nvSpPr>
        <p:spPr/>
        <p:txBody>
          <a:bodyPr/>
          <a:lstStyle/>
          <a:p>
            <a:r>
              <a:rPr lang="fr-FR" sz="1800" kern="100" dirty="0">
                <a:effectLst/>
                <a:latin typeface="Times New Roman" panose="02020603050405020304" pitchFamily="18" charset="0"/>
                <a:ea typeface="MS Mincho" panose="02020609040205080304" pitchFamily="49" charset="-128"/>
              </a:rPr>
              <a:t>compilation of </a:t>
            </a:r>
            <a:r>
              <a:rPr lang="fr-FR" sz="1800" kern="100" dirty="0" err="1">
                <a:effectLst/>
                <a:latin typeface="Times New Roman" panose="02020603050405020304" pitchFamily="18" charset="0"/>
                <a:ea typeface="MS Mincho" panose="02020609040205080304" pitchFamily="49" charset="-128"/>
              </a:rPr>
              <a:t>some</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resource</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estimates</a:t>
            </a:r>
            <a:r>
              <a:rPr lang="fr-FR" sz="1800" kern="100" dirty="0">
                <a:effectLst/>
                <a:latin typeface="Times New Roman" panose="02020603050405020304" pitchFamily="18" charset="0"/>
                <a:ea typeface="MS Mincho" panose="02020609040205080304" pitchFamily="49" charset="-128"/>
              </a:rPr>
              <a:t> for key </a:t>
            </a:r>
            <a:r>
              <a:rPr lang="fr-FR" sz="1800" kern="100" dirty="0" err="1">
                <a:effectLst/>
                <a:latin typeface="Times New Roman" panose="02020603050405020304" pitchFamily="18" charset="0"/>
                <a:ea typeface="MS Mincho" panose="02020609040205080304" pitchFamily="49" charset="-128"/>
              </a:rPr>
              <a:t>algorithms</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which</a:t>
            </a:r>
            <a:r>
              <a:rPr lang="fr-FR" sz="1800" kern="100" dirty="0">
                <a:effectLst/>
                <a:latin typeface="Times New Roman" panose="02020603050405020304" pitchFamily="18" charset="0"/>
                <a:ea typeface="MS Mincho" panose="02020609040205080304" pitchFamily="49" charset="-128"/>
              </a:rPr>
              <a:t> have </a:t>
            </a:r>
            <a:r>
              <a:rPr lang="fr-FR" sz="1800" kern="100" dirty="0" err="1">
                <a:effectLst/>
                <a:latin typeface="Times New Roman" panose="02020603050405020304" pitchFamily="18" charset="0"/>
                <a:ea typeface="MS Mincho" panose="02020609040205080304" pitchFamily="49" charset="-128"/>
              </a:rPr>
              <a:t>some</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industry</a:t>
            </a:r>
            <a:r>
              <a:rPr lang="fr-FR" sz="1800" kern="100" dirty="0">
                <a:effectLst/>
                <a:latin typeface="Times New Roman" panose="02020603050405020304" pitchFamily="18" charset="0"/>
                <a:ea typeface="MS Mincho" panose="02020609040205080304" pitchFamily="49" charset="-128"/>
              </a:rPr>
              <a:t> relevance. The top part </a:t>
            </a:r>
            <a:r>
              <a:rPr lang="fr-FR" sz="1800" kern="100" dirty="0" err="1">
                <a:effectLst/>
                <a:latin typeface="Times New Roman" panose="02020603050405020304" pitchFamily="18" charset="0"/>
                <a:ea typeface="MS Mincho" panose="02020609040205080304" pitchFamily="49" charset="-128"/>
              </a:rPr>
              <a:t>contains</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some</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typical</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algorithms</a:t>
            </a:r>
            <a:r>
              <a:rPr lang="fr-FR" sz="1800" kern="100" dirty="0">
                <a:effectLst/>
                <a:latin typeface="Times New Roman" panose="02020603050405020304" pitchFamily="18" charset="0"/>
                <a:ea typeface="MS Mincho" panose="02020609040205080304" pitchFamily="49" charset="-128"/>
              </a:rPr>
              <a:t> and </a:t>
            </a:r>
            <a:r>
              <a:rPr lang="fr-FR" sz="1800" kern="100" dirty="0" err="1">
                <a:effectLst/>
                <a:latin typeface="Times New Roman" panose="02020603050405020304" pitchFamily="18" charset="0"/>
                <a:ea typeface="MS Mincho" panose="02020609040205080304" pitchFamily="49" charset="-128"/>
              </a:rPr>
              <a:t>their</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resource</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estimated</a:t>
            </a:r>
            <a:r>
              <a:rPr lang="fr-FR" sz="1800" kern="100" dirty="0">
                <a:effectLst/>
                <a:latin typeface="Times New Roman" panose="02020603050405020304" pitchFamily="18" charset="0"/>
                <a:ea typeface="MS Mincho" panose="02020609040205080304" pitchFamily="49" charset="-128"/>
              </a:rPr>
              <a:t> ranges in </a:t>
            </a:r>
            <a:r>
              <a:rPr lang="fr-FR" sz="1800" kern="100" dirty="0" err="1">
                <a:effectLst/>
                <a:latin typeface="Times New Roman" panose="02020603050405020304" pitchFamily="18" charset="0"/>
                <a:ea typeface="MS Mincho" panose="02020609040205080304" pitchFamily="49" charset="-128"/>
              </a:rPr>
              <a:t>gates</a:t>
            </a:r>
            <a:r>
              <a:rPr lang="fr-FR" sz="1800" kern="100" dirty="0">
                <a:effectLst/>
                <a:latin typeface="Times New Roman" panose="02020603050405020304" pitchFamily="18" charset="0"/>
                <a:ea typeface="MS Mincho" panose="02020609040205080304" pitchFamily="49" charset="-128"/>
              </a:rPr>
              <a:t>, T </a:t>
            </a:r>
            <a:r>
              <a:rPr lang="fr-FR" sz="1800" kern="100" dirty="0" err="1">
                <a:effectLst/>
                <a:latin typeface="Times New Roman" panose="02020603050405020304" pitchFamily="18" charset="0"/>
                <a:ea typeface="MS Mincho" panose="02020609040205080304" pitchFamily="49" charset="-128"/>
              </a:rPr>
              <a:t>gates</a:t>
            </a:r>
            <a:r>
              <a:rPr lang="fr-FR" sz="1800" kern="100" dirty="0">
                <a:effectLst/>
                <a:latin typeface="Times New Roman" panose="02020603050405020304" pitchFamily="18" charset="0"/>
                <a:ea typeface="MS Mincho" panose="02020609040205080304" pitchFamily="49" charset="-128"/>
              </a:rPr>
              <a:t> or </a:t>
            </a:r>
            <a:r>
              <a:rPr lang="fr-FR" sz="1800" kern="100" dirty="0" err="1">
                <a:effectLst/>
                <a:latin typeface="Times New Roman" panose="02020603050405020304" pitchFamily="18" charset="0"/>
                <a:ea typeface="MS Mincho" panose="02020609040205080304" pitchFamily="49" charset="-128"/>
              </a:rPr>
              <a:t>Toffoli</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gates</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These</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resource</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estimates</a:t>
            </a:r>
            <a:r>
              <a:rPr lang="fr-FR" sz="1800" kern="100" dirty="0">
                <a:effectLst/>
                <a:latin typeface="Times New Roman" panose="02020603050405020304" pitchFamily="18" charset="0"/>
                <a:ea typeface="MS Mincho" panose="02020609040205080304" pitchFamily="49" charset="-128"/>
              </a:rPr>
              <a:t> correspond to an </a:t>
            </a:r>
            <a:r>
              <a:rPr lang="fr-FR" sz="1800" kern="100" dirty="0" err="1">
                <a:effectLst/>
                <a:latin typeface="Times New Roman" panose="02020603050405020304" pitchFamily="18" charset="0"/>
                <a:ea typeface="MS Mincho" panose="02020609040205080304" pitchFamily="49" charset="-128"/>
              </a:rPr>
              <a:t>error</a:t>
            </a:r>
            <a:r>
              <a:rPr lang="fr-FR" sz="1800" kern="100" dirty="0">
                <a:effectLst/>
                <a:latin typeface="Times New Roman" panose="02020603050405020304" pitchFamily="18" charset="0"/>
                <a:ea typeface="MS Mincho" panose="02020609040205080304" pitchFamily="49" charset="-128"/>
              </a:rPr>
              <a:t> rate for the qubits (</a:t>
            </a:r>
            <a:r>
              <a:rPr lang="fr-FR" sz="1800" kern="100" dirty="0" err="1">
                <a:effectLst/>
                <a:latin typeface="Times New Roman" panose="02020603050405020304" pitchFamily="18" charset="0"/>
                <a:ea typeface="MS Mincho" panose="02020609040205080304" pitchFamily="49" charset="-128"/>
              </a:rPr>
              <a:t>physical</a:t>
            </a:r>
            <a:r>
              <a:rPr lang="fr-FR" sz="1800" kern="100" dirty="0">
                <a:effectLst/>
                <a:latin typeface="Times New Roman" panose="02020603050405020304" pitchFamily="18" charset="0"/>
                <a:ea typeface="MS Mincho" panose="02020609040205080304" pitchFamily="49" charset="-128"/>
              </a:rPr>
              <a:t> in NISQ and </a:t>
            </a:r>
            <a:r>
              <a:rPr lang="fr-FR" sz="1800" kern="100" dirty="0" err="1">
                <a:effectLst/>
                <a:latin typeface="Times New Roman" panose="02020603050405020304" pitchFamily="18" charset="0"/>
                <a:ea typeface="MS Mincho" panose="02020609040205080304" pitchFamily="49" charset="-128"/>
              </a:rPr>
              <a:t>logical</a:t>
            </a:r>
            <a:r>
              <a:rPr lang="fr-FR" sz="1800" kern="100" dirty="0">
                <a:effectLst/>
                <a:latin typeface="Times New Roman" panose="02020603050405020304" pitchFamily="18" charset="0"/>
                <a:ea typeface="MS Mincho" panose="02020609040205080304" pitchFamily="49" charset="-128"/>
              </a:rPr>
              <a:t> in FTQC) in the </a:t>
            </a:r>
            <a:r>
              <a:rPr lang="fr-FR" sz="1800" kern="100" dirty="0" err="1">
                <a:effectLst/>
                <a:latin typeface="Times New Roman" panose="02020603050405020304" pitchFamily="18" charset="0"/>
                <a:ea typeface="MS Mincho" panose="02020609040205080304" pitchFamily="49" charset="-128"/>
              </a:rPr>
              <a:t>purple</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scale</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crossed</a:t>
            </a:r>
            <a:r>
              <a:rPr lang="fr-FR" sz="1800" kern="100" dirty="0">
                <a:effectLst/>
                <a:latin typeface="Times New Roman" panose="02020603050405020304" pitchFamily="18" charset="0"/>
                <a:ea typeface="MS Mincho" panose="02020609040205080304" pitchFamily="49" charset="-128"/>
              </a:rPr>
              <a:t> by the </a:t>
            </a:r>
            <a:r>
              <a:rPr lang="fr-FR" sz="1800" kern="100" dirty="0" err="1">
                <a:effectLst/>
                <a:latin typeface="Times New Roman" panose="02020603050405020304" pitchFamily="18" charset="0"/>
                <a:ea typeface="MS Mincho" panose="02020609040205080304" pitchFamily="49" charset="-128"/>
              </a:rPr>
              <a:t>dotted</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lines</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Below</a:t>
            </a:r>
            <a:r>
              <a:rPr lang="fr-FR" sz="1800" kern="100" dirty="0">
                <a:effectLst/>
                <a:latin typeface="Times New Roman" panose="02020603050405020304" pitchFamily="18" charset="0"/>
                <a:ea typeface="MS Mincho" panose="02020609040205080304" pitchFamily="49" charset="-128"/>
              </a:rPr>
              <a:t> in orange and </a:t>
            </a:r>
            <a:r>
              <a:rPr lang="fr-FR" sz="1800" kern="100" dirty="0" err="1">
                <a:effectLst/>
                <a:latin typeface="Times New Roman" panose="02020603050405020304" pitchFamily="18" charset="0"/>
                <a:ea typeface="MS Mincho" panose="02020609040205080304" pitchFamily="49" charset="-128"/>
              </a:rPr>
              <a:t>red</a:t>
            </a:r>
            <a:r>
              <a:rPr lang="fr-FR" sz="1800" kern="100" dirty="0">
                <a:effectLst/>
                <a:latin typeface="Times New Roman" panose="02020603050405020304" pitchFamily="18" charset="0"/>
                <a:ea typeface="MS Mincho" panose="02020609040205080304" pitchFamily="49" charset="-128"/>
              </a:rPr>
              <a:t> are the </a:t>
            </a:r>
            <a:r>
              <a:rPr lang="fr-FR" sz="1800" kern="100" dirty="0" err="1">
                <a:effectLst/>
                <a:latin typeface="Times New Roman" panose="02020603050405020304" pitchFamily="18" charset="0"/>
                <a:ea typeface="MS Mincho" panose="02020609040205080304" pitchFamily="49" charset="-128"/>
              </a:rPr>
              <a:t>related</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resource</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estimates</a:t>
            </a:r>
            <a:r>
              <a:rPr lang="fr-FR" sz="1800" kern="100" dirty="0">
                <a:effectLst/>
                <a:latin typeface="Times New Roman" panose="02020603050405020304" pitchFamily="18" charset="0"/>
                <a:ea typeface="MS Mincho" panose="02020609040205080304" pitchFamily="49" charset="-128"/>
              </a:rPr>
              <a:t> in </a:t>
            </a:r>
            <a:r>
              <a:rPr lang="fr-FR" sz="1800" kern="100" dirty="0" err="1">
                <a:effectLst/>
                <a:latin typeface="Times New Roman" panose="02020603050405020304" pitchFamily="18" charset="0"/>
                <a:ea typeface="MS Mincho" panose="02020609040205080304" pitchFamily="49" charset="-128"/>
              </a:rPr>
              <a:t>physical</a:t>
            </a:r>
            <a:r>
              <a:rPr lang="fr-FR" sz="1800" kern="100" dirty="0">
                <a:effectLst/>
                <a:latin typeface="Times New Roman" panose="02020603050405020304" pitchFamily="18" charset="0"/>
                <a:ea typeface="MS Mincho" panose="02020609040205080304" pitchFamily="49" charset="-128"/>
              </a:rPr>
              <a:t> (NISQ) and </a:t>
            </a:r>
            <a:r>
              <a:rPr lang="fr-FR" sz="1800" kern="100" dirty="0" err="1">
                <a:effectLst/>
                <a:latin typeface="Times New Roman" panose="02020603050405020304" pitchFamily="18" charset="0"/>
                <a:ea typeface="MS Mincho" panose="02020609040205080304" pitchFamily="49" charset="-128"/>
              </a:rPr>
              <a:t>logical</a:t>
            </a:r>
            <a:r>
              <a:rPr lang="fr-FR" sz="1800" kern="100" dirty="0">
                <a:effectLst/>
                <a:latin typeface="Times New Roman" panose="02020603050405020304" pitchFamily="18" charset="0"/>
                <a:ea typeface="MS Mincho" panose="02020609040205080304" pitchFamily="49" charset="-128"/>
              </a:rPr>
              <a:t> (FTQC) qubits, </a:t>
            </a:r>
            <a:r>
              <a:rPr lang="fr-FR" sz="1800" kern="100" dirty="0" err="1">
                <a:effectLst/>
                <a:latin typeface="Times New Roman" panose="02020603050405020304" pitchFamily="18" charset="0"/>
                <a:ea typeface="MS Mincho" panose="02020609040205080304" pitchFamily="49" charset="-128"/>
              </a:rPr>
              <a:t>regardless</a:t>
            </a:r>
            <a:r>
              <a:rPr lang="fr-FR" sz="1800" kern="100" dirty="0">
                <a:effectLst/>
                <a:latin typeface="Times New Roman" panose="02020603050405020304" pitchFamily="18" charset="0"/>
                <a:ea typeface="MS Mincho" panose="02020609040205080304" pitchFamily="49" charset="-128"/>
              </a:rPr>
              <a:t> of the </a:t>
            </a:r>
            <a:r>
              <a:rPr lang="fr-FR" sz="1800" kern="100" dirty="0" err="1">
                <a:effectLst/>
                <a:latin typeface="Times New Roman" panose="02020603050405020304" pitchFamily="18" charset="0"/>
                <a:ea typeface="MS Mincho" panose="02020609040205080304" pitchFamily="49" charset="-128"/>
              </a:rPr>
              <a:t>implementation</a:t>
            </a:r>
            <a:r>
              <a:rPr lang="fr-FR" sz="1800" kern="100" dirty="0">
                <a:effectLst/>
                <a:latin typeface="Times New Roman" panose="02020603050405020304" pitchFamily="18" charset="0"/>
                <a:ea typeface="MS Mincho" panose="02020609040205080304" pitchFamily="49" charset="-128"/>
              </a:rPr>
              <a:t>. Source: DARPA benchmarks </a:t>
            </a:r>
            <a:r>
              <a:rPr lang="fr-FR" sz="1800" kern="100" dirty="0" err="1">
                <a:effectLst/>
                <a:latin typeface="Times New Roman" panose="02020603050405020304" pitchFamily="18" charset="0"/>
                <a:ea typeface="MS Mincho" panose="02020609040205080304" pitchFamily="49" charset="-128"/>
              </a:rPr>
              <a:t>mentioned</a:t>
            </a:r>
            <a:r>
              <a:rPr lang="fr-FR" sz="1800" kern="100" dirty="0">
                <a:effectLst/>
                <a:latin typeface="Times New Roman" panose="02020603050405020304" pitchFamily="18" charset="0"/>
                <a:ea typeface="MS Mincho" panose="02020609040205080304" pitchFamily="49" charset="-128"/>
              </a:rPr>
              <a:t> in the </a:t>
            </a:r>
            <a:r>
              <a:rPr lang="fr-FR" sz="1800" kern="100" dirty="0" err="1">
                <a:effectLst/>
                <a:latin typeface="Times New Roman" panose="02020603050405020304" pitchFamily="18" charset="0"/>
                <a:ea typeface="MS Mincho" panose="02020609040205080304" pitchFamily="49" charset="-128"/>
              </a:rPr>
              <a:t>text</a:t>
            </a:r>
            <a:r>
              <a:rPr lang="fr-FR" sz="1800" kern="100" dirty="0">
                <a:effectLst/>
                <a:latin typeface="Times New Roman" panose="02020603050405020304" pitchFamily="18" charset="0"/>
                <a:ea typeface="MS Mincho" panose="02020609040205080304" pitchFamily="49" charset="-128"/>
              </a:rPr>
              <a:t>. P</a:t>
            </a:r>
            <a:r>
              <a:rPr lang="en-US" sz="1800" kern="100" dirty="0" err="1">
                <a:effectLst/>
                <a:latin typeface="Times New Roman" panose="02020603050405020304" pitchFamily="18" charset="0"/>
                <a:ea typeface="MS Mincho" panose="02020609040205080304" pitchFamily="49" charset="-128"/>
              </a:rPr>
              <a:t>hysical</a:t>
            </a:r>
            <a:r>
              <a:rPr lang="en-US" sz="1800" kern="100" dirty="0">
                <a:effectLst/>
                <a:latin typeface="Times New Roman" panose="02020603050405020304" pitchFamily="18" charset="0"/>
                <a:ea typeface="MS Mincho" panose="02020609040205080304" pitchFamily="49" charset="-128"/>
              </a:rPr>
              <a:t> qubits and logical qubits are on a similar log scale. What determines the characteristics of logical qubits like the physical per logical qubit count is their target error rate itself dependent on the number of algorithms gates. </a:t>
            </a:r>
            <a:r>
              <a:rPr lang="fr-FR" sz="1800" kern="100" dirty="0" err="1">
                <a:effectLst/>
                <a:latin typeface="Times New Roman" panose="02020603050405020304" pitchFamily="18" charset="0"/>
                <a:ea typeface="MS Mincho" panose="02020609040205080304" pitchFamily="49" charset="-128"/>
              </a:rPr>
              <a:t>What</a:t>
            </a:r>
            <a:r>
              <a:rPr lang="fr-FR" sz="1800" kern="100" dirty="0">
                <a:effectLst/>
                <a:latin typeface="Times New Roman" panose="02020603050405020304" pitchFamily="18" charset="0"/>
                <a:ea typeface="MS Mincho" panose="02020609040205080304" pitchFamily="49" charset="-128"/>
              </a:rPr>
              <a:t> the chart shows </a:t>
            </a:r>
            <a:r>
              <a:rPr lang="fr-FR" sz="1800" kern="100" dirty="0" err="1">
                <a:effectLst/>
                <a:latin typeface="Times New Roman" panose="02020603050405020304" pitchFamily="18" charset="0"/>
                <a:ea typeface="MS Mincho" panose="02020609040205080304" pitchFamily="49" charset="-128"/>
              </a:rPr>
              <a:t>is</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that</a:t>
            </a:r>
            <a:r>
              <a:rPr lang="fr-FR" sz="1800" kern="100" dirty="0">
                <a:effectLst/>
                <a:latin typeface="Times New Roman" panose="02020603050405020304" pitchFamily="18" charset="0"/>
                <a:ea typeface="MS Mincho" panose="02020609040205080304" pitchFamily="49" charset="-128"/>
              </a:rPr>
              <a:t> the key </a:t>
            </a:r>
            <a:r>
              <a:rPr lang="fr-FR" sz="1800" kern="100" dirty="0" err="1">
                <a:effectLst/>
                <a:latin typeface="Times New Roman" panose="02020603050405020304" pitchFamily="18" charset="0"/>
                <a:ea typeface="MS Mincho" panose="02020609040205080304" pitchFamily="49" charset="-128"/>
              </a:rPr>
              <a:t>vendor’s</a:t>
            </a:r>
            <a:r>
              <a:rPr lang="fr-FR" sz="1800" kern="100" dirty="0">
                <a:effectLst/>
                <a:latin typeface="Times New Roman" panose="02020603050405020304" pitchFamily="18" charset="0"/>
                <a:ea typeface="MS Mincho" panose="02020609040205080304" pitchFamily="49" charset="-128"/>
              </a:rPr>
              <a:t> roadmaps </a:t>
            </a:r>
            <a:r>
              <a:rPr lang="fr-FR" sz="1800" kern="100" dirty="0" err="1">
                <a:effectLst/>
                <a:latin typeface="Times New Roman" panose="02020603050405020304" pitchFamily="18" charset="0"/>
                <a:ea typeface="MS Mincho" panose="02020609040205080304" pitchFamily="49" charset="-128"/>
              </a:rPr>
              <a:t>with</a:t>
            </a:r>
            <a:r>
              <a:rPr lang="fr-FR" sz="1800" kern="100" dirty="0">
                <a:effectLst/>
                <a:latin typeface="Times New Roman" panose="02020603050405020304" pitchFamily="18" charset="0"/>
                <a:ea typeface="MS Mincho" panose="02020609040205080304" pitchFamily="49" charset="-128"/>
              </a:rPr>
              <a:t> goals of </a:t>
            </a:r>
            <a:r>
              <a:rPr lang="fr-FR" sz="1800" kern="100" dirty="0" err="1">
                <a:effectLst/>
                <a:latin typeface="Times New Roman" panose="02020603050405020304" pitchFamily="18" charset="0"/>
                <a:ea typeface="MS Mincho" panose="02020609040205080304" pitchFamily="49" charset="-128"/>
              </a:rPr>
              <a:t>reaching</a:t>
            </a:r>
            <a:r>
              <a:rPr lang="fr-FR" sz="1800" kern="100" dirty="0">
                <a:effectLst/>
                <a:latin typeface="Times New Roman" panose="02020603050405020304" pitchFamily="18" charset="0"/>
                <a:ea typeface="MS Mincho" panose="02020609040205080304" pitchFamily="49" charset="-128"/>
              </a:rPr>
              <a:t> 100 to 128 </a:t>
            </a:r>
            <a:r>
              <a:rPr lang="fr-FR" sz="1800" kern="100" dirty="0" err="1">
                <a:effectLst/>
                <a:latin typeface="Times New Roman" panose="02020603050405020304" pitchFamily="18" charset="0"/>
                <a:ea typeface="MS Mincho" panose="02020609040205080304" pitchFamily="49" charset="-128"/>
              </a:rPr>
              <a:t>logical</a:t>
            </a:r>
            <a:r>
              <a:rPr lang="fr-FR" sz="1800" kern="100" dirty="0">
                <a:effectLst/>
                <a:latin typeface="Times New Roman" panose="02020603050405020304" pitchFamily="18" charset="0"/>
                <a:ea typeface="MS Mincho" panose="02020609040205080304" pitchFamily="49" charset="-128"/>
              </a:rPr>
              <a:t> qubits </a:t>
            </a:r>
            <a:r>
              <a:rPr lang="fr-FR" sz="1800" kern="100" dirty="0" err="1">
                <a:effectLst/>
                <a:latin typeface="Times New Roman" panose="02020603050405020304" pitchFamily="18" charset="0"/>
                <a:ea typeface="MS Mincho" panose="02020609040205080304" pitchFamily="49" charset="-128"/>
              </a:rPr>
              <a:t>before</a:t>
            </a:r>
            <a:r>
              <a:rPr lang="fr-FR" sz="1800" kern="100" dirty="0">
                <a:effectLst/>
                <a:latin typeface="Times New Roman" panose="02020603050405020304" pitchFamily="18" charset="0"/>
                <a:ea typeface="MS Mincho" panose="02020609040205080304" pitchFamily="49" charset="-128"/>
              </a:rPr>
              <a:t> 2033 are far off the </a:t>
            </a:r>
            <a:r>
              <a:rPr lang="fr-FR" sz="1800" kern="100" dirty="0" err="1">
                <a:effectLst/>
                <a:latin typeface="Times New Roman" panose="02020603050405020304" pitchFamily="18" charset="0"/>
                <a:ea typeface="MS Mincho" panose="02020609040205080304" pitchFamily="49" charset="-128"/>
              </a:rPr>
              <a:t>practical</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needs</a:t>
            </a:r>
            <a:r>
              <a:rPr lang="fr-FR" sz="1800" kern="100" dirty="0">
                <a:effectLst/>
                <a:latin typeface="Times New Roman" panose="02020603050405020304" pitchFamily="18" charset="0"/>
                <a:ea typeface="MS Mincho" panose="02020609040205080304" pitchFamily="49" charset="-128"/>
              </a:rPr>
              <a:t> of </a:t>
            </a:r>
            <a:r>
              <a:rPr lang="fr-FR" sz="1800" kern="100" dirty="0" err="1">
                <a:effectLst/>
                <a:latin typeface="Times New Roman" panose="02020603050405020304" pitchFamily="18" charset="0"/>
                <a:ea typeface="MS Mincho" panose="02020609040205080304" pitchFamily="49" charset="-128"/>
              </a:rPr>
              <a:t>impactful</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algorithms</a:t>
            </a:r>
            <a:r>
              <a:rPr lang="fr-FR" sz="1800" kern="100" dirty="0">
                <a:effectLst/>
                <a:latin typeface="Times New Roman" panose="02020603050405020304" pitchFamily="18" charset="0"/>
                <a:ea typeface="MS Mincho" panose="02020609040205080304" pitchFamily="49" charset="-128"/>
              </a:rPr>
              <a:t> for the </a:t>
            </a:r>
            <a:r>
              <a:rPr lang="fr-FR" sz="1800" kern="100" dirty="0" err="1">
                <a:effectLst/>
                <a:latin typeface="Times New Roman" panose="02020603050405020304" pitchFamily="18" charset="0"/>
                <a:ea typeface="MS Mincho" panose="02020609040205080304" pitchFamily="49" charset="-128"/>
              </a:rPr>
              <a:t>industry</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related</a:t>
            </a:r>
            <a:r>
              <a:rPr lang="fr-FR" sz="1800" kern="100" dirty="0">
                <a:effectLst/>
                <a:latin typeface="Times New Roman" panose="02020603050405020304" pitchFamily="18" charset="0"/>
                <a:ea typeface="MS Mincho" panose="02020609040205080304" pitchFamily="49" charset="-128"/>
              </a:rPr>
              <a:t> to </a:t>
            </a:r>
            <a:r>
              <a:rPr lang="fr-FR" sz="1800" kern="100" dirty="0" err="1">
                <a:effectLst/>
                <a:latin typeface="Times New Roman" panose="02020603050405020304" pitchFamily="18" charset="0"/>
                <a:ea typeface="MS Mincho" panose="02020609040205080304" pitchFamily="49" charset="-128"/>
              </a:rPr>
              <a:t>financial</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chemical</a:t>
            </a:r>
            <a:r>
              <a:rPr lang="fr-FR" sz="1800" kern="100" dirty="0">
                <a:effectLst/>
                <a:latin typeface="Times New Roman" panose="02020603050405020304" pitchFamily="18" charset="0"/>
                <a:ea typeface="MS Mincho" panose="02020609040205080304" pitchFamily="49" charset="-128"/>
              </a:rPr>
              <a:t> applications, </a:t>
            </a:r>
            <a:r>
              <a:rPr lang="fr-FR" sz="1800" kern="100" dirty="0" err="1">
                <a:effectLst/>
                <a:latin typeface="Times New Roman" panose="02020603050405020304" pitchFamily="18" charset="0"/>
                <a:ea typeface="MS Mincho" panose="02020609040205080304" pitchFamily="49" charset="-128"/>
              </a:rPr>
              <a:t>nitrogen</a:t>
            </a:r>
            <a:r>
              <a:rPr lang="fr-FR" sz="1800" kern="100" dirty="0">
                <a:effectLst/>
                <a:latin typeface="Times New Roman" panose="02020603050405020304" pitchFamily="18" charset="0"/>
                <a:ea typeface="MS Mincho" panose="02020609040205080304" pitchFamily="49" charset="-128"/>
              </a:rPr>
              <a:t> capture and </a:t>
            </a:r>
            <a:r>
              <a:rPr lang="fr-FR" sz="1800" kern="100" dirty="0" err="1">
                <a:effectLst/>
                <a:latin typeface="Times New Roman" panose="02020603050405020304" pitchFamily="18" charset="0"/>
                <a:ea typeface="MS Mincho" panose="02020609040205080304" pitchFamily="49" charset="-128"/>
              </a:rPr>
              <a:t>pharmaceutical</a:t>
            </a:r>
            <a:r>
              <a:rPr lang="fr-FR" sz="1800" kern="100" dirty="0">
                <a:effectLst/>
                <a:latin typeface="Times New Roman" panose="02020603050405020304" pitchFamily="18" charset="0"/>
                <a:ea typeface="MS Mincho" panose="02020609040205080304" pitchFamily="49" charset="-128"/>
              </a:rPr>
              <a:t> applications.  (cc) Olivier Ezratty, July 2024. Sources: </a:t>
            </a:r>
            <a:r>
              <a:rPr lang="en-US" sz="1800" kern="100" dirty="0">
                <a:effectLst/>
                <a:latin typeface="Times New Roman" panose="02020603050405020304" pitchFamily="18" charset="0"/>
                <a:ea typeface="MS Mincho" panose="02020609040205080304" pitchFamily="49" charset="-128"/>
              </a:rPr>
              <a:t>TDA: </a:t>
            </a:r>
            <a:r>
              <a:rPr lang="en-US" sz="1800" u="sng" kern="100" dirty="0">
                <a:solidFill>
                  <a:srgbClr val="0000FF"/>
                </a:solidFill>
                <a:effectLst/>
                <a:latin typeface="Times New Roman" panose="02020603050405020304" pitchFamily="18" charset="0"/>
                <a:ea typeface="MS Mincho" panose="02020609040205080304" pitchFamily="49" charset="-128"/>
                <a:hlinkClick r:id="rId3"/>
              </a:rPr>
              <a:t>Towards Quantum Advantage on Noisy Quantum Computers</a:t>
            </a:r>
            <a:r>
              <a:rPr lang="en-US" sz="1800" kern="100" dirty="0">
                <a:effectLst/>
                <a:latin typeface="Times New Roman" panose="02020603050405020304" pitchFamily="18" charset="0"/>
                <a:ea typeface="MS Mincho" panose="02020609040205080304" pitchFamily="49" charset="-128"/>
              </a:rPr>
              <a:t> by Ismail Yunus </a:t>
            </a:r>
            <a:r>
              <a:rPr lang="en-US" sz="1800" kern="100" dirty="0" err="1">
                <a:effectLst/>
                <a:latin typeface="Times New Roman" panose="02020603050405020304" pitchFamily="18" charset="0"/>
                <a:ea typeface="MS Mincho" panose="02020609040205080304" pitchFamily="49" charset="-128"/>
              </a:rPr>
              <a:t>Akhalwaya</a:t>
            </a:r>
            <a:r>
              <a:rPr lang="en-US" sz="1800" kern="100" dirty="0">
                <a:effectLst/>
                <a:latin typeface="Times New Roman" panose="02020603050405020304" pitchFamily="18" charset="0"/>
                <a:ea typeface="MS Mincho" panose="02020609040205080304" pitchFamily="49" charset="-128"/>
              </a:rPr>
              <a:t> et al, September 2022, </a:t>
            </a:r>
            <a:r>
              <a:rPr lang="en-US" sz="1800" u="sng" kern="100" dirty="0">
                <a:solidFill>
                  <a:srgbClr val="0000FF"/>
                </a:solidFill>
                <a:effectLst/>
                <a:latin typeface="Times New Roman" panose="02020603050405020304" pitchFamily="18" charset="0"/>
                <a:ea typeface="MS Mincho" panose="02020609040205080304" pitchFamily="49" charset="-128"/>
                <a:hlinkClick r:id="rId4"/>
              </a:rPr>
              <a:t>Feasibility of accelerating homogeneous catalyst discovery with fault-tolerant quantum computers</a:t>
            </a:r>
            <a:r>
              <a:rPr lang="en-US" sz="1800" kern="100" dirty="0">
                <a:effectLst/>
                <a:latin typeface="Times New Roman" panose="02020603050405020304" pitchFamily="18" charset="0"/>
                <a:ea typeface="MS Mincho" panose="02020609040205080304" pitchFamily="49" charset="-128"/>
              </a:rPr>
              <a:t> by Nicole </a:t>
            </a:r>
            <a:r>
              <a:rPr lang="en-US" sz="1800" kern="100" dirty="0" err="1">
                <a:effectLst/>
                <a:latin typeface="Times New Roman" panose="02020603050405020304" pitchFamily="18" charset="0"/>
                <a:ea typeface="MS Mincho" panose="02020609040205080304" pitchFamily="49" charset="-128"/>
              </a:rPr>
              <a:t>Bellonzi</a:t>
            </a:r>
            <a:r>
              <a:rPr lang="en-US" sz="1800" kern="100" dirty="0">
                <a:effectLst/>
                <a:latin typeface="Times New Roman" panose="02020603050405020304" pitchFamily="18" charset="0"/>
                <a:ea typeface="MS Mincho" panose="02020609040205080304" pitchFamily="49" charset="-128"/>
              </a:rPr>
              <a:t> et al, June 2024</a:t>
            </a:r>
            <a:r>
              <a:rPr lang="fr-FR" sz="1800" kern="100" dirty="0">
                <a:effectLst/>
                <a:latin typeface="Times New Roman" panose="02020603050405020304" pitchFamily="18" charset="0"/>
                <a:ea typeface="MS Mincho" panose="02020609040205080304" pitchFamily="49" charset="-128"/>
              </a:rPr>
              <a:t>, </a:t>
            </a:r>
            <a:r>
              <a:rPr lang="en-US" sz="1800" kern="100" dirty="0">
                <a:effectLst/>
                <a:latin typeface="Times New Roman" panose="02020603050405020304" pitchFamily="18" charset="0"/>
                <a:ea typeface="MS Mincho" panose="02020609040205080304" pitchFamily="49" charset="-128"/>
              </a:rPr>
              <a:t>A threshold for quantum advantage in derivative pricing by </a:t>
            </a:r>
            <a:r>
              <a:rPr lang="en-US" sz="1800" kern="100" dirty="0" err="1">
                <a:effectLst/>
                <a:latin typeface="Times New Roman" panose="02020603050405020304" pitchFamily="18" charset="0"/>
                <a:ea typeface="MS Mincho" panose="02020609040205080304" pitchFamily="49" charset="-128"/>
              </a:rPr>
              <a:t>Shouvanik</a:t>
            </a:r>
            <a:r>
              <a:rPr lang="en-US" sz="1800" kern="100" dirty="0">
                <a:effectLst/>
                <a:latin typeface="Times New Roman" panose="02020603050405020304" pitchFamily="18" charset="0"/>
                <a:ea typeface="MS Mincho" panose="02020609040205080304" pitchFamily="49" charset="-128"/>
              </a:rPr>
              <a:t> Chakrabarti et al, Goldman Sachs, IBM and University of Maryland, May 2021 (41 pages). </a:t>
            </a:r>
            <a:r>
              <a:rPr lang="en-US" sz="1800" u="sng" kern="100" dirty="0">
                <a:solidFill>
                  <a:srgbClr val="0000FF"/>
                </a:solidFill>
                <a:effectLst/>
                <a:latin typeface="Times New Roman" panose="02020603050405020304" pitchFamily="18" charset="0"/>
                <a:ea typeface="MS Mincho" panose="02020609040205080304" pitchFamily="49" charset="-128"/>
                <a:hlinkClick r:id="rId5"/>
              </a:rPr>
              <a:t>Real Option Pricing using Quantum Computers</a:t>
            </a:r>
            <a:r>
              <a:rPr lang="en-US" sz="1800" kern="100" dirty="0">
                <a:effectLst/>
                <a:latin typeface="Times New Roman" panose="02020603050405020304" pitchFamily="18" charset="0"/>
                <a:ea typeface="MS Mincho" panose="02020609040205080304" pitchFamily="49" charset="-128"/>
              </a:rPr>
              <a:t> by Alberto Manzano et al, March 2023</a:t>
            </a:r>
            <a:r>
              <a:rPr lang="fr-FR" sz="1800" kern="100" dirty="0">
                <a:effectLst/>
                <a:latin typeface="Times New Roman" panose="02020603050405020304" pitchFamily="18" charset="0"/>
                <a:ea typeface="MS Mincho" panose="02020609040205080304" pitchFamily="49" charset="-128"/>
              </a:rPr>
              <a:t>, </a:t>
            </a:r>
            <a:r>
              <a:rPr lang="en-US" sz="1800" u="sng" kern="100" dirty="0">
                <a:solidFill>
                  <a:srgbClr val="0000FF"/>
                </a:solidFill>
                <a:effectLst/>
                <a:latin typeface="Times New Roman" panose="02020603050405020304" pitchFamily="18" charset="0"/>
                <a:ea typeface="MS Mincho" panose="02020609040205080304" pitchFamily="49" charset="-128"/>
                <a:hlinkClick r:id="rId6"/>
              </a:rPr>
              <a:t>How to factor 2048 bit RSA integers in 8 hours using 20 million noisy qubits</a:t>
            </a:r>
            <a:r>
              <a:rPr lang="en-US" sz="1800" kern="100" dirty="0">
                <a:effectLst/>
                <a:latin typeface="Times New Roman" panose="02020603050405020304" pitchFamily="18" charset="0"/>
                <a:ea typeface="MS Mincho" panose="02020609040205080304" pitchFamily="49" charset="-128"/>
              </a:rPr>
              <a:t> by Craig </a:t>
            </a:r>
            <a:r>
              <a:rPr lang="en-US" sz="1800" kern="100" dirty="0" err="1">
                <a:effectLst/>
                <a:latin typeface="Times New Roman" panose="02020603050405020304" pitchFamily="18" charset="0"/>
                <a:ea typeface="MS Mincho" panose="02020609040205080304" pitchFamily="49" charset="-128"/>
              </a:rPr>
              <a:t>Gidney</a:t>
            </a:r>
            <a:r>
              <a:rPr lang="en-US" sz="1800" kern="100" dirty="0">
                <a:effectLst/>
                <a:latin typeface="Times New Roman" panose="02020603050405020304" pitchFamily="18" charset="0"/>
                <a:ea typeface="MS Mincho" panose="02020609040205080304" pitchFamily="49" charset="-128"/>
              </a:rPr>
              <a:t> and Martin </a:t>
            </a:r>
            <a:r>
              <a:rPr lang="en-US" sz="1800" kern="100" dirty="0" err="1">
                <a:effectLst/>
                <a:latin typeface="Times New Roman" panose="02020603050405020304" pitchFamily="18" charset="0"/>
                <a:ea typeface="MS Mincho" panose="02020609040205080304" pitchFamily="49" charset="-128"/>
              </a:rPr>
              <a:t>Ekerå</a:t>
            </a:r>
            <a:r>
              <a:rPr lang="en-US" sz="1800" kern="100" dirty="0">
                <a:effectLst/>
                <a:latin typeface="Times New Roman" panose="02020603050405020304" pitchFamily="18" charset="0"/>
                <a:ea typeface="MS Mincho" panose="02020609040205080304" pitchFamily="49" charset="-128"/>
              </a:rPr>
              <a:t>, 2019</a:t>
            </a:r>
            <a:r>
              <a:rPr lang="fr-FR" sz="1800" kern="100" dirty="0">
                <a:effectLst/>
                <a:latin typeface="Times New Roman" panose="02020603050405020304" pitchFamily="18" charset="0"/>
                <a:ea typeface="MS Mincho" panose="02020609040205080304" pitchFamily="49" charset="-128"/>
              </a:rPr>
              <a:t>,  </a:t>
            </a:r>
            <a:r>
              <a:rPr lang="en-US" sz="1800" u="sng" kern="100" dirty="0">
                <a:solidFill>
                  <a:srgbClr val="0000FF"/>
                </a:solidFill>
                <a:effectLst/>
                <a:latin typeface="Times New Roman" panose="02020603050405020304" pitchFamily="18" charset="0"/>
                <a:ea typeface="MS Mincho" panose="02020609040205080304" pitchFamily="49" charset="-128"/>
                <a:hlinkClick r:id="rId7"/>
              </a:rPr>
              <a:t>Quantum Resources Required for Binding Affinity Calculations of Amyloid beta</a:t>
            </a:r>
            <a:r>
              <a:rPr lang="en-US" sz="1800" kern="100" dirty="0">
                <a:effectLst/>
                <a:latin typeface="Times New Roman" panose="02020603050405020304" pitchFamily="18" charset="0"/>
                <a:ea typeface="MS Mincho" panose="02020609040205080304" pitchFamily="49" charset="-128"/>
              </a:rPr>
              <a:t> by Matthew Otten et al, June 2024</a:t>
            </a:r>
            <a:r>
              <a:rPr lang="fr-FR" sz="1800" kern="100" dirty="0">
                <a:effectLst/>
                <a:latin typeface="Times New Roman" panose="02020603050405020304" pitchFamily="18" charset="0"/>
                <a:ea typeface="MS Mincho" panose="02020609040205080304" pitchFamily="49" charset="-128"/>
              </a:rPr>
              <a:t>, </a:t>
            </a:r>
            <a:r>
              <a:rPr lang="en-US" sz="1800" u="sng" kern="100" dirty="0">
                <a:solidFill>
                  <a:srgbClr val="0000FF"/>
                </a:solidFill>
                <a:effectLst/>
                <a:latin typeface="Times New Roman" panose="02020603050405020304" pitchFamily="18" charset="0"/>
                <a:ea typeface="MS Mincho" panose="02020609040205080304" pitchFamily="49" charset="-128"/>
                <a:hlinkClick r:id="rId8"/>
              </a:rPr>
              <a:t>Quantum computing for corrosion-resistant materials and anti-corrosive coatings design</a:t>
            </a:r>
            <a:r>
              <a:rPr lang="fr-FR" sz="1800" kern="100" dirty="0">
                <a:effectLst/>
                <a:latin typeface="Times New Roman" panose="02020603050405020304" pitchFamily="18" charset="0"/>
                <a:ea typeface="MS Mincho" panose="02020609040205080304" pitchFamily="49" charset="-128"/>
              </a:rPr>
              <a:t> by Nam Nguyen et al, June 2024, </a:t>
            </a:r>
            <a:r>
              <a:rPr lang="en-US" sz="1800" u="sng" kern="100" dirty="0">
                <a:solidFill>
                  <a:srgbClr val="0000FF"/>
                </a:solidFill>
                <a:effectLst/>
                <a:latin typeface="Times New Roman" panose="02020603050405020304" pitchFamily="18" charset="0"/>
                <a:ea typeface="MS Mincho" panose="02020609040205080304" pitchFamily="49" charset="-128"/>
                <a:hlinkClick r:id="rId4"/>
              </a:rPr>
              <a:t>Feasibility of accelerating homogeneous catalyst discovery with fault-tolerant quantum computers</a:t>
            </a:r>
            <a:r>
              <a:rPr lang="fr-FR" sz="1800" kern="100" dirty="0">
                <a:effectLst/>
                <a:latin typeface="Times New Roman" panose="02020603050405020304" pitchFamily="18" charset="0"/>
                <a:ea typeface="MS Mincho" panose="02020609040205080304" pitchFamily="49" charset="-128"/>
              </a:rPr>
              <a:t> by Nicole </a:t>
            </a:r>
            <a:r>
              <a:rPr lang="fr-FR" sz="1800" kern="100" dirty="0" err="1">
                <a:effectLst/>
                <a:latin typeface="Times New Roman" panose="02020603050405020304" pitchFamily="18" charset="0"/>
                <a:ea typeface="MS Mincho" panose="02020609040205080304" pitchFamily="49" charset="-128"/>
              </a:rPr>
              <a:t>Bellonzi</a:t>
            </a:r>
            <a:r>
              <a:rPr lang="fr-FR" sz="1800" kern="100" dirty="0">
                <a:effectLst/>
                <a:latin typeface="Times New Roman" panose="02020603050405020304" pitchFamily="18" charset="0"/>
                <a:ea typeface="MS Mincho" panose="02020609040205080304" pitchFamily="49" charset="-128"/>
              </a:rPr>
              <a:t> et al, June 2024, </a:t>
            </a:r>
            <a:r>
              <a:rPr lang="en-US" sz="1800" u="sng" kern="100" dirty="0">
                <a:solidFill>
                  <a:srgbClr val="0000FF"/>
                </a:solidFill>
                <a:effectLst/>
                <a:latin typeface="Times New Roman" panose="02020603050405020304" pitchFamily="18" charset="0"/>
                <a:ea typeface="MS Mincho" panose="02020609040205080304" pitchFamily="49" charset="-128"/>
                <a:hlinkClick r:id="rId9"/>
              </a:rPr>
              <a:t>Feasibility of accelerating incompressible computational fluid dynamics simulations with fault-tolerant quantum computers</a:t>
            </a:r>
            <a:r>
              <a:rPr lang="fr-FR" sz="1800" kern="100" dirty="0">
                <a:effectLst/>
                <a:latin typeface="Times New Roman" panose="02020603050405020304" pitchFamily="18" charset="0"/>
                <a:ea typeface="MS Mincho" panose="02020609040205080304" pitchFamily="49" charset="-128"/>
              </a:rPr>
              <a:t> by John </a:t>
            </a:r>
            <a:r>
              <a:rPr lang="fr-FR" sz="1800" kern="100" dirty="0" err="1">
                <a:effectLst/>
                <a:latin typeface="Times New Roman" panose="02020603050405020304" pitchFamily="18" charset="0"/>
                <a:ea typeface="MS Mincho" panose="02020609040205080304" pitchFamily="49" charset="-128"/>
              </a:rPr>
              <a:t>Penuel</a:t>
            </a:r>
            <a:r>
              <a:rPr lang="fr-FR" sz="1800" kern="100" dirty="0">
                <a:effectLst/>
                <a:latin typeface="Times New Roman" panose="02020603050405020304" pitchFamily="18" charset="0"/>
                <a:ea typeface="MS Mincho" panose="02020609040205080304" pitchFamily="49" charset="-128"/>
              </a:rPr>
              <a:t> et al, June 2024.</a:t>
            </a:r>
            <a:endParaRPr lang="en-US" dirty="0"/>
          </a:p>
        </p:txBody>
      </p:sp>
    </p:spTree>
    <p:extLst>
      <p:ext uri="{BB962C8B-B14F-4D97-AF65-F5344CB8AC3E}">
        <p14:creationId xmlns:p14="http://schemas.microsoft.com/office/powerpoint/2010/main" val="40124150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036EB9-BD52-B167-078F-E9176681E2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B3418E9-A86F-C4EF-4F5F-1832932C826F}"/>
              </a:ext>
            </a:extLst>
          </p:cNvPr>
          <p:cNvSpPr>
            <a:spLocks noGrp="1" noRot="1" noChangeAspect="1"/>
          </p:cNvSpPr>
          <p:nvPr>
            <p:ph type="sldImg"/>
          </p:nvPr>
        </p:nvSpPr>
        <p:spPr>
          <a:xfrm>
            <a:off x="2751138" y="534988"/>
            <a:ext cx="4732337" cy="2662237"/>
          </a:xfrm>
        </p:spPr>
      </p:sp>
      <p:sp>
        <p:nvSpPr>
          <p:cNvPr id="3" name="Notes Placeholder 2">
            <a:extLst>
              <a:ext uri="{FF2B5EF4-FFF2-40B4-BE49-F238E27FC236}">
                <a16:creationId xmlns:a16="http://schemas.microsoft.com/office/drawing/2014/main" id="{083B293E-0D18-B624-D1BA-6FF983413140}"/>
              </a:ext>
            </a:extLst>
          </p:cNvPr>
          <p:cNvSpPr>
            <a:spLocks noGrp="1"/>
          </p:cNvSpPr>
          <p:nvPr>
            <p:ph type="body" idx="1"/>
          </p:nvPr>
        </p:nvSpPr>
        <p:spPr/>
        <p:txBody>
          <a:bodyPr/>
          <a:lstStyle/>
          <a:p>
            <a:r>
              <a:rPr lang="en-GB" b="0" dirty="0"/>
              <a:t>Map of the 90+ industry vendors in quantum computing hardware per qubit type. Some qubit categories are organized in subclasses as follows: (1) for laser driven ions, (2) for microwave driven ions, (3) for ions in Rydberg states, (4) for regular cold atoms, (5) for cold atoms with nuclear spin manifold, (6) for a variant of cold atoms with ionization preparation, (7) for transmon superconducting qubits, (8) for other superconducting qubits like bosonic qubits, dual rail qubits and fluxonium qubits, (9) for silicon spin qubits, (10) for silicon-germanium qubits, (11) for other spin variant qubits like nanosphere and nanotubes, spin on helium and donor spin, (12) for NV </a:t>
            </a:r>
            <a:r>
              <a:rPr lang="en-GB" b="0" dirty="0" err="1"/>
              <a:t>centers</a:t>
            </a:r>
            <a:r>
              <a:rPr lang="en-GB" b="0" dirty="0"/>
              <a:t> qubits, (13) for silicon vacancies qubits, (14) for direct variable photon qubits, (15 for continuous variable photon qubits and (15) for coherent Ising model photonics systems.</a:t>
            </a:r>
          </a:p>
        </p:txBody>
      </p:sp>
    </p:spTree>
    <p:extLst>
      <p:ext uri="{BB962C8B-B14F-4D97-AF65-F5344CB8AC3E}">
        <p14:creationId xmlns:p14="http://schemas.microsoft.com/office/powerpoint/2010/main" val="30507655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58800" y="977900"/>
            <a:ext cx="5967413" cy="3357563"/>
          </a:xfrm>
        </p:spPr>
      </p:sp>
      <p:sp>
        <p:nvSpPr>
          <p:cNvPr id="3" name="Notes Placeholder 2"/>
          <p:cNvSpPr>
            <a:spLocks noGrp="1"/>
          </p:cNvSpPr>
          <p:nvPr>
            <p:ph type="body" idx="1"/>
          </p:nvPr>
        </p:nvSpPr>
        <p:spPr/>
        <p:txBody>
          <a:bodyPr/>
          <a:lstStyle/>
          <a:p>
            <a:r>
              <a:rPr lang="en-GB" dirty="0"/>
              <a:t>https://globalventuring.com/university/asia/8-quantum-spinouts-breaking-new-ground/</a:t>
            </a:r>
          </a:p>
        </p:txBody>
      </p:sp>
    </p:spTree>
    <p:extLst>
      <p:ext uri="{BB962C8B-B14F-4D97-AF65-F5344CB8AC3E}">
        <p14:creationId xmlns:p14="http://schemas.microsoft.com/office/powerpoint/2010/main" val="18356071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794192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58800" y="977900"/>
            <a:ext cx="5967413" cy="3357563"/>
          </a:xfrm>
        </p:spPr>
      </p:sp>
      <p:sp>
        <p:nvSpPr>
          <p:cNvPr id="3" name="Notes Placeholder 2"/>
          <p:cNvSpPr>
            <a:spLocks noGrp="1"/>
          </p:cNvSpPr>
          <p:nvPr>
            <p:ph type="body" idx="1"/>
          </p:nvPr>
        </p:nvSpPr>
        <p:spPr/>
        <p:txBody>
          <a:bodyPr/>
          <a:lstStyle/>
          <a:p>
            <a:r>
              <a:rPr lang="fr-FR" dirty="0"/>
              <a:t>Data sources:</a:t>
            </a:r>
          </a:p>
          <a:p>
            <a:endParaRPr lang="fr-FR" dirty="0"/>
          </a:p>
          <a:p>
            <a:r>
              <a:rPr lang="fr-FR" dirty="0"/>
              <a:t>Cold </a:t>
            </a:r>
            <a:r>
              <a:rPr lang="fr-FR" dirty="0" err="1"/>
              <a:t>atoms</a:t>
            </a:r>
            <a:r>
              <a:rPr lang="fr-FR" dirty="0"/>
              <a:t>: https://arxiv.org/pdf/2006.12326.pdf</a:t>
            </a:r>
          </a:p>
          <a:p>
            <a:r>
              <a:rPr lang="en-US" sz="1800" u="sng" kern="100" dirty="0">
                <a:solidFill>
                  <a:srgbClr val="0000FF"/>
                </a:solidFill>
                <a:effectLst/>
                <a:latin typeface="Times New Roman" panose="02020603050405020304" pitchFamily="18" charset="0"/>
                <a:ea typeface="MS Mincho" panose="02020609040205080304" pitchFamily="49" charset="-128"/>
                <a:hlinkClick r:id="rId3"/>
              </a:rPr>
              <a:t>In situ equalization of single-atom loading in large-scale optical tweezer arrays</a:t>
            </a:r>
            <a:r>
              <a:rPr lang="en-US" sz="1800" kern="100" dirty="0">
                <a:effectLst/>
                <a:latin typeface="Times New Roman" panose="02020603050405020304" pitchFamily="18" charset="0"/>
                <a:ea typeface="MS Mincho" panose="02020609040205080304" pitchFamily="49" charset="-128"/>
              </a:rPr>
              <a:t> by Kai-</a:t>
            </a:r>
            <a:r>
              <a:rPr lang="en-US" sz="1800" kern="100" dirty="0" err="1">
                <a:effectLst/>
                <a:latin typeface="Times New Roman" panose="02020603050405020304" pitchFamily="18" charset="0"/>
                <a:ea typeface="MS Mincho" panose="02020609040205080304" pitchFamily="49" charset="-128"/>
              </a:rPr>
              <a:t>Niklas</a:t>
            </a:r>
            <a:r>
              <a:rPr lang="en-US" sz="1800" kern="100" dirty="0">
                <a:effectLst/>
                <a:latin typeface="Times New Roman" panose="02020603050405020304" pitchFamily="18" charset="0"/>
                <a:ea typeface="MS Mincho" panose="02020609040205080304" pitchFamily="49" charset="-128"/>
              </a:rPr>
              <a:t> </a:t>
            </a:r>
            <a:r>
              <a:rPr lang="en-US" sz="1800" kern="100" dirty="0" err="1">
                <a:effectLst/>
                <a:latin typeface="Times New Roman" panose="02020603050405020304" pitchFamily="18" charset="0"/>
                <a:ea typeface="MS Mincho" panose="02020609040205080304" pitchFamily="49" charset="-128"/>
              </a:rPr>
              <a:t>Schymik</a:t>
            </a:r>
            <a:r>
              <a:rPr lang="en-US" sz="1800" kern="100" dirty="0">
                <a:effectLst/>
                <a:latin typeface="Times New Roman" panose="02020603050405020304" pitchFamily="18" charset="0"/>
                <a:ea typeface="MS Mincho" panose="02020609040205080304" pitchFamily="49" charset="-128"/>
              </a:rPr>
              <a:t>, Florence </a:t>
            </a:r>
            <a:r>
              <a:rPr lang="en-US" sz="1800" kern="100" dirty="0" err="1">
                <a:effectLst/>
                <a:latin typeface="Times New Roman" panose="02020603050405020304" pitchFamily="18" charset="0"/>
                <a:ea typeface="MS Mincho" panose="02020609040205080304" pitchFamily="49" charset="-128"/>
              </a:rPr>
              <a:t>Nogrette</a:t>
            </a:r>
            <a:r>
              <a:rPr lang="en-US" sz="1800" kern="100" dirty="0">
                <a:effectLst/>
                <a:latin typeface="Times New Roman" panose="02020603050405020304" pitchFamily="18" charset="0"/>
                <a:ea typeface="MS Mincho" panose="02020609040205080304" pitchFamily="49" charset="-128"/>
              </a:rPr>
              <a:t>, Antoine Browaeys, Thierry Lahaye et al, PRA, August 2022 and </a:t>
            </a:r>
            <a:r>
              <a:rPr lang="en-US" sz="1800" u="sng" kern="100" dirty="0">
                <a:solidFill>
                  <a:srgbClr val="0000FF"/>
                </a:solidFill>
                <a:effectLst/>
                <a:latin typeface="Times New Roman" panose="02020603050405020304" pitchFamily="18" charset="0"/>
                <a:ea typeface="MS Mincho" panose="02020609040205080304" pitchFamily="49" charset="-128"/>
                <a:hlinkClick r:id="rId4"/>
              </a:rPr>
              <a:t>Ultrafast energy exchange between two single Rydberg atoms on a nanosecond timescale</a:t>
            </a:r>
            <a:r>
              <a:rPr lang="en-US" sz="1800" kern="100" dirty="0">
                <a:effectLst/>
                <a:latin typeface="Times New Roman" panose="02020603050405020304" pitchFamily="18" charset="0"/>
                <a:ea typeface="MS Mincho" panose="02020609040205080304" pitchFamily="49" charset="-128"/>
              </a:rPr>
              <a:t> by Y. Chew et al, Nature Photonics, 2022 (7 pages).</a:t>
            </a:r>
          </a:p>
          <a:p>
            <a:endParaRPr lang="fr-FR" dirty="0"/>
          </a:p>
          <a:p>
            <a:r>
              <a:rPr lang="fr-FR" dirty="0" err="1"/>
              <a:t>Trapped</a:t>
            </a:r>
            <a:r>
              <a:rPr lang="fr-FR" baseline="0" dirty="0"/>
              <a:t> ions : https://arxiv.org/pdf/1904.04178.pdf, https://arxiv.org/pdf/2009.00568.pdf, https://www.infineon.com/cms/en/product/promopages/trapped-ions/</a:t>
            </a:r>
          </a:p>
          <a:p>
            <a:r>
              <a:rPr lang="fr-FR" baseline="0" dirty="0"/>
              <a:t>Silicon: https://iopscience.iop.org/article/10.1088/1361-6528/abb333/pdf</a:t>
            </a:r>
          </a:p>
          <a:p>
            <a:r>
              <a:rPr lang="fr-FR" baseline="0" dirty="0" err="1"/>
              <a:t>Superconducting</a:t>
            </a:r>
            <a:r>
              <a:rPr lang="fr-FR" baseline="0" dirty="0"/>
              <a:t>: Google </a:t>
            </a:r>
            <a:r>
              <a:rPr lang="fr-FR" baseline="0" dirty="0" err="1"/>
              <a:t>Sycamore</a:t>
            </a:r>
            <a:r>
              <a:rPr lang="fr-FR" baseline="0" dirty="0"/>
              <a:t> and IBM </a:t>
            </a:r>
            <a:r>
              <a:rPr lang="fr-FR" baseline="0" dirty="0" err="1"/>
              <a:t>papers</a:t>
            </a:r>
            <a:endParaRPr lang="fr-FR" baseline="0" dirty="0"/>
          </a:p>
          <a:p>
            <a:r>
              <a:rPr lang="fr-FR" baseline="0" dirty="0"/>
              <a:t>NV centers: https://aip.scitation.org/doi/pdf/10.1063/5.0007444 </a:t>
            </a:r>
          </a:p>
          <a:p>
            <a:endParaRPr lang="fr-FR" baseline="0" dirty="0"/>
          </a:p>
          <a:p>
            <a:endParaRPr lang="fr-FR" dirty="0"/>
          </a:p>
        </p:txBody>
      </p:sp>
    </p:spTree>
    <p:extLst>
      <p:ext uri="{BB962C8B-B14F-4D97-AF65-F5344CB8AC3E}">
        <p14:creationId xmlns:p14="http://schemas.microsoft.com/office/powerpoint/2010/main" val="2643272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58800" y="977900"/>
            <a:ext cx="5967413" cy="3357563"/>
          </a:xfrm>
        </p:spPr>
      </p:sp>
      <p:sp>
        <p:nvSpPr>
          <p:cNvPr id="3" name="Notes Placeholder 2"/>
          <p:cNvSpPr>
            <a:spLocks noGrp="1"/>
          </p:cNvSpPr>
          <p:nvPr>
            <p:ph type="body" idx="1"/>
          </p:nvPr>
        </p:nvSpPr>
        <p:spPr/>
        <p:txBody>
          <a:bodyPr/>
          <a:lstStyle/>
          <a:p>
            <a:pPr marR="359410" algn="just">
              <a:spcBef>
                <a:spcPts val="600"/>
              </a:spcBef>
            </a:pPr>
            <a:r>
              <a:rPr lang="en-US" sz="1800" kern="100" dirty="0">
                <a:effectLst/>
                <a:latin typeface="Times New Roman" panose="02020603050405020304" pitchFamily="18" charset="0"/>
                <a:ea typeface="MS Mincho" panose="02020609040205080304" pitchFamily="49" charset="-128"/>
              </a:rPr>
              <a:t>looking forward !</a:t>
            </a:r>
          </a:p>
          <a:p>
            <a:pPr marR="359410" algn="just">
              <a:spcBef>
                <a:spcPts val="600"/>
              </a:spcBef>
            </a:pPr>
            <a:r>
              <a:rPr lang="en-US" sz="1800" kern="100" dirty="0">
                <a:effectLst/>
                <a:latin typeface="Times New Roman" panose="02020603050405020304" pitchFamily="18" charset="0"/>
                <a:ea typeface="MS Mincho" panose="02020609040205080304" pitchFamily="49" charset="-128"/>
              </a:rPr>
              <a:t>- </a:t>
            </a:r>
            <a:r>
              <a:rPr lang="en-US" sz="1800" kern="100" dirty="0" err="1">
                <a:effectLst/>
                <a:latin typeface="Times New Roman" panose="02020603050405020304" pitchFamily="18" charset="0"/>
                <a:ea typeface="MS Mincho" panose="02020609040205080304" pitchFamily="49" charset="-128"/>
              </a:rPr>
              <a:t>applis</a:t>
            </a:r>
            <a:r>
              <a:rPr lang="en-US" sz="1800" kern="100" dirty="0">
                <a:effectLst/>
                <a:latin typeface="Times New Roman" panose="02020603050405020304" pitchFamily="18" charset="0"/>
                <a:ea typeface="MS Mincho" panose="02020609040205080304" pitchFamily="49" charset="-128"/>
              </a:rPr>
              <a:t> avec </a:t>
            </a:r>
            <a:r>
              <a:rPr lang="en-US" sz="1800" kern="100" dirty="0" err="1">
                <a:effectLst/>
                <a:latin typeface="Times New Roman" panose="02020603050405020304" pitchFamily="18" charset="0"/>
                <a:ea typeface="MS Mincho" panose="02020609040205080304" pitchFamily="49" charset="-128"/>
              </a:rPr>
              <a:t>avantage</a:t>
            </a:r>
            <a:r>
              <a:rPr lang="en-US" sz="1800" kern="100" dirty="0">
                <a:effectLst/>
                <a:latin typeface="Times New Roman" panose="02020603050405020304" pitchFamily="18" charset="0"/>
                <a:ea typeface="MS Mincho" panose="02020609040205080304" pitchFamily="49" charset="-128"/>
              </a:rPr>
              <a:t> : </a:t>
            </a:r>
            <a:r>
              <a:rPr lang="en-US" sz="1800" kern="100" dirty="0" err="1">
                <a:effectLst/>
                <a:latin typeface="Times New Roman" panose="02020603050405020304" pitchFamily="18" charset="0"/>
                <a:ea typeface="MS Mincho" panose="02020609040205080304" pitchFamily="49" charset="-128"/>
              </a:rPr>
              <a:t>chimie</a:t>
            </a:r>
            <a:r>
              <a:rPr lang="en-US" sz="1800" kern="100" dirty="0">
                <a:effectLst/>
                <a:latin typeface="Times New Roman" panose="02020603050405020304" pitchFamily="18" charset="0"/>
                <a:ea typeface="MS Mincho" panose="02020609040205080304" pitchFamily="49" charset="-128"/>
              </a:rPr>
              <a:t>, not </a:t>
            </a:r>
            <a:r>
              <a:rPr lang="en-US" sz="1800" kern="100" dirty="0" err="1">
                <a:effectLst/>
                <a:latin typeface="Times New Roman" panose="02020603050405020304" pitchFamily="18" charset="0"/>
                <a:ea typeface="MS Mincho" panose="02020609040205080304" pitchFamily="49" charset="-128"/>
              </a:rPr>
              <a:t>optim</a:t>
            </a:r>
            <a:r>
              <a:rPr lang="en-US" sz="1800" kern="100" dirty="0">
                <a:effectLst/>
                <a:latin typeface="Times New Roman" panose="02020603050405020304" pitchFamily="18" charset="0"/>
                <a:ea typeface="MS Mincho" panose="02020609040205080304" pitchFamily="49" charset="-128"/>
              </a:rPr>
              <a:t> et ML et gros FTQC</a:t>
            </a:r>
          </a:p>
          <a:p>
            <a:pPr marR="359410" algn="just">
              <a:spcBef>
                <a:spcPts val="600"/>
              </a:spcBef>
            </a:pPr>
            <a:r>
              <a:rPr lang="fr-FR" sz="1800" kern="100" dirty="0">
                <a:effectLst/>
                <a:latin typeface="Times New Roman" panose="02020603050405020304" pitchFamily="18" charset="0"/>
                <a:ea typeface="MS Mincho" panose="02020609040205080304" pitchFamily="49" charset="-128"/>
              </a:rPr>
              <a:t>- pb de </a:t>
            </a:r>
            <a:r>
              <a:rPr lang="fr-FR" sz="1800" kern="100" dirty="0" err="1">
                <a:effectLst/>
                <a:latin typeface="Times New Roman" panose="02020603050405020304" pitchFamily="18" charset="0"/>
                <a:ea typeface="MS Mincho" panose="02020609040205080304" pitchFamily="49" charset="-128"/>
              </a:rPr>
              <a:t>prepa</a:t>
            </a:r>
            <a:r>
              <a:rPr lang="fr-FR" sz="1800" kern="100" dirty="0">
                <a:effectLst/>
                <a:latin typeface="Times New Roman" panose="02020603050405020304" pitchFamily="18" charset="0"/>
                <a:ea typeface="MS Mincho" panose="02020609040205080304" pitchFamily="49" charset="-128"/>
              </a:rPr>
              <a:t> classique et de cout non estimé</a:t>
            </a:r>
            <a:endParaRPr lang="en-US" sz="1800" kern="100" dirty="0">
              <a:effectLst/>
              <a:latin typeface="Times New Roman" panose="02020603050405020304" pitchFamily="18" charset="0"/>
              <a:ea typeface="MS Mincho" panose="02020609040205080304" pitchFamily="49" charset="-128"/>
            </a:endParaRPr>
          </a:p>
          <a:p>
            <a:pPr marR="359410" algn="just">
              <a:spcBef>
                <a:spcPts val="600"/>
              </a:spcBef>
            </a:pPr>
            <a:r>
              <a:rPr lang="fr-FR" sz="1800" kern="100" dirty="0">
                <a:effectLst/>
                <a:latin typeface="Times New Roman" panose="02020603050405020304" pitchFamily="18" charset="0"/>
                <a:ea typeface="MS Mincho" panose="02020609040205080304" pitchFamily="49" charset="-128"/>
              </a:rPr>
              <a:t>- cout de compilation et syndrome </a:t>
            </a:r>
            <a:r>
              <a:rPr lang="fr-FR" sz="1800" kern="100" dirty="0" err="1">
                <a:effectLst/>
                <a:latin typeface="Times New Roman" panose="02020603050405020304" pitchFamily="18" charset="0"/>
                <a:ea typeface="MS Mincho" panose="02020609040205080304" pitchFamily="49" charset="-128"/>
              </a:rPr>
              <a:t>detection</a:t>
            </a:r>
            <a:r>
              <a:rPr lang="fr-FR" sz="1800" kern="100" dirty="0">
                <a:effectLst/>
                <a:latin typeface="Times New Roman" panose="02020603050405020304" pitchFamily="18" charset="0"/>
                <a:ea typeface="MS Mincho" panose="02020609040205080304" pitchFamily="49" charset="-128"/>
              </a:rPr>
              <a:t>, fixe vs data</a:t>
            </a:r>
            <a:endParaRPr lang="en-US" sz="1800" kern="100" dirty="0">
              <a:effectLst/>
              <a:latin typeface="Times New Roman" panose="02020603050405020304" pitchFamily="18" charset="0"/>
              <a:ea typeface="MS Mincho" panose="02020609040205080304" pitchFamily="49" charset="-128"/>
            </a:endParaRPr>
          </a:p>
          <a:p>
            <a:pPr marR="359410" algn="just">
              <a:spcBef>
                <a:spcPts val="600"/>
              </a:spcBef>
            </a:pPr>
            <a:r>
              <a:rPr lang="fr-FR" sz="1800" kern="100" dirty="0">
                <a:effectLst/>
                <a:latin typeface="Times New Roman" panose="02020603050405020304" pitchFamily="18" charset="0"/>
                <a:ea typeface="MS Mincho" panose="02020609040205080304" pitchFamily="49" charset="-128"/>
              </a:rPr>
              <a:t>- cout </a:t>
            </a:r>
            <a:r>
              <a:rPr lang="fr-FR" sz="1800" kern="100" dirty="0" err="1">
                <a:effectLst/>
                <a:latin typeface="Times New Roman" panose="02020603050405020304" pitchFamily="18" charset="0"/>
                <a:ea typeface="MS Mincho" panose="02020609040205080304" pitchFamily="49" charset="-128"/>
              </a:rPr>
              <a:t>interconnect</a:t>
            </a:r>
            <a:r>
              <a:rPr lang="fr-FR" sz="1800" kern="100" dirty="0">
                <a:effectLst/>
                <a:latin typeface="Times New Roman" panose="02020603050405020304" pitchFamily="18" charset="0"/>
                <a:ea typeface="MS Mincho" panose="02020609040205080304" pitchFamily="49" charset="-128"/>
              </a:rPr>
              <a:t> incontournable</a:t>
            </a:r>
            <a:endParaRPr lang="en-US" sz="1800" kern="100" dirty="0">
              <a:effectLst/>
              <a:latin typeface="Times New Roman" panose="02020603050405020304" pitchFamily="18" charset="0"/>
              <a:ea typeface="MS Mincho" panose="02020609040205080304" pitchFamily="49" charset="-128"/>
            </a:endParaRPr>
          </a:p>
          <a:p>
            <a:pPr marR="359410" algn="just">
              <a:spcBef>
                <a:spcPts val="600"/>
              </a:spcBef>
            </a:pPr>
            <a:r>
              <a:rPr lang="fr-FR" sz="1800" kern="100" dirty="0">
                <a:effectLst/>
                <a:latin typeface="Times New Roman" panose="02020603050405020304" pitchFamily="18" charset="0"/>
                <a:ea typeface="MS Mincho" panose="02020609040205080304" pitchFamily="49" charset="-128"/>
              </a:rPr>
              <a:t>- vitesse portes et temps calcul</a:t>
            </a:r>
            <a:endParaRPr lang="en-US" sz="1800" kern="100" dirty="0">
              <a:effectLst/>
              <a:latin typeface="Times New Roman" panose="02020603050405020304" pitchFamily="18" charset="0"/>
              <a:ea typeface="MS Mincho" panose="02020609040205080304" pitchFamily="49" charset="-128"/>
            </a:endParaRPr>
          </a:p>
          <a:p>
            <a:pPr marR="359410" algn="just">
              <a:spcBef>
                <a:spcPts val="600"/>
              </a:spcBef>
            </a:pPr>
            <a:r>
              <a:rPr lang="fr-FR" sz="1800" kern="100" dirty="0">
                <a:effectLst/>
                <a:latin typeface="Times New Roman" panose="02020603050405020304" pitchFamily="18" charset="0"/>
                <a:ea typeface="MS Mincho" panose="02020609040205080304" pitchFamily="49" charset="-128"/>
              </a:rPr>
              <a:t>- prix machines</a:t>
            </a:r>
            <a:endParaRPr lang="en-US" sz="1800" kern="100" dirty="0">
              <a:effectLst/>
              <a:latin typeface="Times New Roman" panose="02020603050405020304" pitchFamily="18" charset="0"/>
              <a:ea typeface="MS Mincho" panose="02020609040205080304" pitchFamily="49" charset="-128"/>
            </a:endParaRPr>
          </a:p>
          <a:p>
            <a:pPr marR="359410" algn="just">
              <a:spcBef>
                <a:spcPts val="600"/>
              </a:spcBef>
            </a:pP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energy</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acceptability</a:t>
            </a:r>
            <a:r>
              <a:rPr lang="fr-FR" sz="1800" kern="100" dirty="0">
                <a:effectLst/>
                <a:latin typeface="Times New Roman" panose="02020603050405020304" pitchFamily="18" charset="0"/>
                <a:ea typeface="MS Mincho" panose="02020609040205080304" pitchFamily="49" charset="-128"/>
              </a:rPr>
              <a:t> </a:t>
            </a:r>
            <a:endParaRPr lang="en-US" sz="1800" kern="100" dirty="0">
              <a:effectLst/>
              <a:latin typeface="Times New Roman" panose="02020603050405020304" pitchFamily="18" charset="0"/>
              <a:ea typeface="MS Mincho" panose="02020609040205080304" pitchFamily="49" charset="-128"/>
            </a:endParaRPr>
          </a:p>
          <a:p>
            <a:pPr marR="359410" algn="just">
              <a:spcBef>
                <a:spcPts val="600"/>
              </a:spcBef>
            </a:pPr>
            <a:r>
              <a:rPr lang="fr-FR" sz="1800" kern="100" dirty="0">
                <a:effectLst/>
                <a:latin typeface="Times New Roman" panose="02020603050405020304" pitchFamily="18" charset="0"/>
                <a:ea typeface="MS Mincho" panose="02020609040205080304" pitchFamily="49" charset="-128"/>
              </a:rPr>
              <a:t>- qu’elles transversalités ?</a:t>
            </a:r>
            <a:endParaRPr lang="en-US" sz="1800" kern="100" dirty="0">
              <a:effectLst/>
              <a:latin typeface="Times New Roman" panose="02020603050405020304" pitchFamily="18" charset="0"/>
              <a:ea typeface="MS Mincho" panose="02020609040205080304" pitchFamily="49" charset="-128"/>
            </a:endParaRPr>
          </a:p>
          <a:p>
            <a:pPr marR="359410" algn="just">
              <a:spcBef>
                <a:spcPts val="600"/>
              </a:spcBef>
            </a:pPr>
            <a:r>
              <a:rPr lang="fr-FR" sz="1800" kern="100" dirty="0">
                <a:effectLst/>
                <a:latin typeface="Times New Roman" panose="02020603050405020304" pitchFamily="18" charset="0"/>
                <a:ea typeface="MS Mincho" panose="02020609040205080304" pitchFamily="49" charset="-128"/>
              </a:rPr>
              <a:t>- quel est le </a:t>
            </a:r>
            <a:r>
              <a:rPr lang="fr-FR" sz="1800" kern="100" dirty="0" err="1">
                <a:effectLst/>
                <a:latin typeface="Times New Roman" panose="02020603050405020304" pitchFamily="18" charset="0"/>
                <a:ea typeface="MS Mincho" panose="02020609040205080304" pitchFamily="49" charset="-128"/>
              </a:rPr>
              <a:t>role</a:t>
            </a:r>
            <a:r>
              <a:rPr lang="fr-FR" sz="1800" kern="100" dirty="0">
                <a:effectLst/>
                <a:latin typeface="Times New Roman" panose="02020603050405020304" pitchFamily="18" charset="0"/>
                <a:ea typeface="MS Mincho" panose="02020609040205080304" pitchFamily="49" charset="-128"/>
              </a:rPr>
              <a:t> de la </a:t>
            </a:r>
            <a:r>
              <a:rPr lang="fr-FR" sz="1800" kern="100" dirty="0" err="1">
                <a:effectLst/>
                <a:latin typeface="Times New Roman" panose="02020603050405020304" pitchFamily="18" charset="0"/>
                <a:ea typeface="MS Mincho" panose="02020609040205080304" pitchFamily="49" charset="-128"/>
              </a:rPr>
              <a:t>qei</a:t>
            </a:r>
            <a:r>
              <a:rPr lang="fr-FR" sz="1800" kern="100" dirty="0">
                <a:effectLst/>
                <a:latin typeface="Times New Roman" panose="02020603050405020304" pitchFamily="18" charset="0"/>
                <a:ea typeface="MS Mincho" panose="02020609040205080304" pitchFamily="49" charset="-128"/>
              </a:rPr>
              <a:t> pour </a:t>
            </a:r>
            <a:r>
              <a:rPr lang="fr-FR" sz="1800" kern="100" dirty="0" err="1">
                <a:effectLst/>
                <a:latin typeface="Times New Roman" panose="02020603050405020304" pitchFamily="18" charset="0"/>
                <a:ea typeface="MS Mincho" panose="02020609040205080304" pitchFamily="49" charset="-128"/>
              </a:rPr>
              <a:t>regler</a:t>
            </a:r>
            <a:r>
              <a:rPr lang="fr-FR" sz="1800" kern="100" dirty="0">
                <a:effectLst/>
                <a:latin typeface="Times New Roman" panose="02020603050405020304" pitchFamily="18" charset="0"/>
                <a:ea typeface="MS Mincho" panose="02020609040205080304" pitchFamily="49" charset="-128"/>
              </a:rPr>
              <a:t> ces pbs ?</a:t>
            </a:r>
            <a:endParaRPr lang="en-US" sz="1800" kern="100" dirty="0">
              <a:effectLst/>
              <a:latin typeface="Times New Roman" panose="02020603050405020304" pitchFamily="18" charset="0"/>
              <a:ea typeface="MS Mincho" panose="02020609040205080304" pitchFamily="49" charset="-128"/>
            </a:endParaRPr>
          </a:p>
          <a:p>
            <a:pPr marR="359410" algn="just">
              <a:spcBef>
                <a:spcPts val="600"/>
              </a:spcBef>
            </a:pPr>
            <a:r>
              <a:rPr lang="fr-FR" sz="1800" kern="100" dirty="0">
                <a:effectLst/>
                <a:latin typeface="Times New Roman" panose="02020603050405020304" pitchFamily="18" charset="0"/>
                <a:ea typeface="MS Mincho" panose="02020609040205080304" pitchFamily="49" charset="-128"/>
              </a:rPr>
              <a:t>- questions fondamentales : large </a:t>
            </a:r>
            <a:r>
              <a:rPr lang="fr-FR" sz="1800" kern="100" dirty="0" err="1">
                <a:effectLst/>
                <a:latin typeface="Times New Roman" panose="02020603050405020304" pitchFamily="18" charset="0"/>
                <a:ea typeface="MS Mincho" panose="02020609040205080304" pitchFamily="49" charset="-128"/>
              </a:rPr>
              <a:t>scale</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entanglement</a:t>
            </a:r>
            <a:r>
              <a:rPr lang="fr-FR" sz="1800" kern="100" dirty="0">
                <a:effectLst/>
                <a:latin typeface="Times New Roman" panose="02020603050405020304" pitchFamily="18" charset="0"/>
                <a:ea typeface="MS Mincho" panose="02020609040205080304" pitchFamily="49" charset="-128"/>
              </a:rPr>
              <a:t>. </a:t>
            </a:r>
            <a:endParaRPr lang="en-US" sz="1800" kern="100" dirty="0">
              <a:effectLst/>
              <a:latin typeface="Times New Roman" panose="02020603050405020304" pitchFamily="18" charset="0"/>
              <a:ea typeface="MS Mincho" panose="02020609040205080304" pitchFamily="49" charset="-128"/>
            </a:endParaRPr>
          </a:p>
          <a:p>
            <a:pPr marR="359410" algn="just">
              <a:spcBef>
                <a:spcPts val="600"/>
              </a:spcBef>
            </a:pPr>
            <a:r>
              <a:rPr lang="fr-FR" sz="1800" kern="100" dirty="0">
                <a:effectLst/>
                <a:latin typeface="Times New Roman" panose="02020603050405020304" pitchFamily="18" charset="0"/>
                <a:ea typeface="MS Mincho" panose="02020609040205080304" pitchFamily="49" charset="-128"/>
              </a:rPr>
              <a:t>- question alternative : limites de l’</a:t>
            </a:r>
            <a:r>
              <a:rPr lang="fr-FR" sz="1800" kern="100" dirty="0" err="1">
                <a:effectLst/>
                <a:latin typeface="Times New Roman" panose="02020603050405020304" pitchFamily="18" charset="0"/>
                <a:ea typeface="MS Mincho" panose="02020609040205080304" pitchFamily="49" charset="-128"/>
              </a:rPr>
              <a:t>analog</a:t>
            </a:r>
            <a:r>
              <a:rPr lang="fr-FR" sz="1800" kern="100" dirty="0">
                <a:effectLst/>
                <a:latin typeface="Times New Roman" panose="02020603050405020304" pitchFamily="18" charset="0"/>
                <a:ea typeface="MS Mincho" panose="02020609040205080304" pitchFamily="49" charset="-128"/>
              </a:rPr>
              <a:t> quantum </a:t>
            </a:r>
            <a:r>
              <a:rPr lang="fr-FR" sz="1800" kern="100" dirty="0" err="1">
                <a:effectLst/>
                <a:latin typeface="Times New Roman" panose="02020603050405020304" pitchFamily="18" charset="0"/>
                <a:ea typeface="MS Mincho" panose="02020609040205080304" pitchFamily="49" charset="-128"/>
              </a:rPr>
              <a:t>computing</a:t>
            </a:r>
            <a:r>
              <a:rPr lang="fr-FR" sz="1800" kern="100" dirty="0">
                <a:effectLst/>
                <a:latin typeface="Times New Roman" panose="02020603050405020304" pitchFamily="18" charset="0"/>
                <a:ea typeface="MS Mincho" panose="02020609040205080304" pitchFamily="49" charset="-128"/>
              </a:rPr>
              <a:t> ?</a:t>
            </a:r>
            <a:endParaRPr lang="en-US" sz="1800" kern="100" dirty="0">
              <a:effectLst/>
              <a:latin typeface="Times New Roman" panose="02020603050405020304" pitchFamily="18" charset="0"/>
              <a:ea typeface="MS Mincho" panose="02020609040205080304" pitchFamily="49" charset="-128"/>
            </a:endParaRPr>
          </a:p>
          <a:p>
            <a:pPr marR="359410" algn="just">
              <a:spcBef>
                <a:spcPts val="600"/>
              </a:spcBef>
            </a:pPr>
            <a:r>
              <a:rPr lang="fr-FR" sz="1800" kern="100" dirty="0">
                <a:effectLst/>
                <a:latin typeface="Times New Roman" panose="02020603050405020304" pitchFamily="18" charset="0"/>
                <a:ea typeface="MS Mincho" panose="02020609040205080304" pitchFamily="49" charset="-128"/>
              </a:rPr>
              <a:t>- budgets bruits des qubits , ex d’oxford</a:t>
            </a:r>
            <a:endParaRPr lang="en-US" sz="1800" kern="100" dirty="0">
              <a:effectLst/>
              <a:latin typeface="Times New Roman" panose="02020603050405020304" pitchFamily="18" charset="0"/>
              <a:ea typeface="MS Mincho" panose="02020609040205080304" pitchFamily="49" charset="-128"/>
            </a:endParaRPr>
          </a:p>
          <a:p>
            <a:pPr marR="359410" algn="just">
              <a:spcBef>
                <a:spcPts val="600"/>
              </a:spcBef>
            </a:pPr>
            <a:r>
              <a:rPr lang="fr-FR" sz="1800" kern="100" dirty="0">
                <a:effectLst/>
                <a:latin typeface="Times New Roman" panose="02020603050405020304" pitchFamily="18" charset="0"/>
                <a:ea typeface="MS Mincho" panose="02020609040205080304" pitchFamily="49" charset="-128"/>
              </a:rPr>
              <a:t>- comment impliquer les participants a la </a:t>
            </a:r>
            <a:r>
              <a:rPr lang="fr-FR" sz="1800" kern="100" dirty="0" err="1">
                <a:effectLst/>
                <a:latin typeface="Times New Roman" panose="02020603050405020304" pitchFamily="18" charset="0"/>
                <a:ea typeface="MS Mincho" panose="02020609040205080304" pitchFamily="49" charset="-128"/>
              </a:rPr>
              <a:t>conference</a:t>
            </a:r>
            <a:r>
              <a:rPr lang="fr-FR" sz="1800" kern="100" dirty="0">
                <a:effectLst/>
                <a:latin typeface="Times New Roman" panose="02020603050405020304" pitchFamily="18" charset="0"/>
                <a:ea typeface="MS Mincho" panose="02020609040205080304" pitchFamily="49" charset="-128"/>
              </a:rPr>
              <a:t> ? scanner les. les mettre dans les stacks. </a:t>
            </a:r>
            <a:endParaRPr lang="en-US" sz="1800" kern="100" dirty="0">
              <a:effectLst/>
              <a:latin typeface="Times New Roman" panose="02020603050405020304" pitchFamily="18" charset="0"/>
              <a:ea typeface="MS Mincho" panose="02020609040205080304" pitchFamily="49" charset="-128"/>
            </a:endParaRPr>
          </a:p>
          <a:p>
            <a:pPr marR="359410" algn="just">
              <a:spcBef>
                <a:spcPts val="600"/>
              </a:spcBef>
            </a:pPr>
            <a:r>
              <a:rPr lang="fr-FR" sz="1800" kern="100" dirty="0">
                <a:effectLst/>
                <a:latin typeface="Times New Roman" panose="02020603050405020304" pitchFamily="18" charset="0"/>
                <a:ea typeface="MS Mincho" panose="02020609040205080304" pitchFamily="49" charset="-128"/>
              </a:rPr>
              <a:t>- besoin de mieux expliquer pourquoi le </a:t>
            </a:r>
            <a:r>
              <a:rPr lang="fr-FR" sz="1800" kern="100" dirty="0" err="1">
                <a:effectLst/>
                <a:latin typeface="Times New Roman" panose="02020603050405020304" pitchFamily="18" charset="0"/>
                <a:ea typeface="MS Mincho" panose="02020609040205080304" pitchFamily="49" charset="-128"/>
              </a:rPr>
              <a:t>nisq</a:t>
            </a:r>
            <a:r>
              <a:rPr lang="fr-FR" sz="1800" kern="100" dirty="0">
                <a:effectLst/>
                <a:latin typeface="Times New Roman" panose="02020603050405020304" pitchFamily="18" charset="0"/>
                <a:ea typeface="MS Mincho" panose="02020609040205080304" pitchFamily="49" charset="-128"/>
              </a:rPr>
              <a:t> n’est pas intéressant. no </a:t>
            </a:r>
            <a:r>
              <a:rPr lang="fr-FR" sz="1800" kern="100" dirty="0" err="1">
                <a:effectLst/>
                <a:latin typeface="Times New Roman" panose="02020603050405020304" pitchFamily="18" charset="0"/>
                <a:ea typeface="MS Mincho" panose="02020609040205080304" pitchFamily="49" charset="-128"/>
              </a:rPr>
              <a:t>scale</a:t>
            </a:r>
            <a:r>
              <a:rPr lang="fr-FR" sz="1800" kern="100" dirty="0">
                <a:effectLst/>
                <a:latin typeface="Times New Roman" panose="02020603050405020304" pitchFamily="18" charset="0"/>
                <a:ea typeface="MS Mincho" panose="02020609040205080304" pitchFamily="49" charset="-128"/>
              </a:rPr>
              <a:t>. no </a:t>
            </a:r>
            <a:r>
              <a:rPr lang="fr-FR" sz="1800" kern="100" dirty="0" err="1">
                <a:effectLst/>
                <a:latin typeface="Times New Roman" panose="02020603050405020304" pitchFamily="18" charset="0"/>
                <a:ea typeface="MS Mincho" panose="02020609040205080304" pitchFamily="49" charset="-128"/>
              </a:rPr>
              <a:t>biz</a:t>
            </a:r>
            <a:r>
              <a:rPr lang="fr-FR" sz="1800" kern="100" dirty="0">
                <a:effectLst/>
                <a:latin typeface="Times New Roman" panose="02020603050405020304" pitchFamily="18" charset="0"/>
                <a:ea typeface="MS Mincho" panose="02020609040205080304" pitchFamily="49" charset="-128"/>
              </a:rPr>
              <a:t> value. </a:t>
            </a:r>
            <a:r>
              <a:rPr lang="fr-FR" sz="1800" kern="100" dirty="0" err="1">
                <a:effectLst/>
                <a:latin typeface="Times New Roman" panose="02020603050405020304" pitchFamily="18" charset="0"/>
                <a:ea typeface="MS Mincho" panose="02020609040205080304" pitchFamily="49" charset="-128"/>
              </a:rPr>
              <a:t>too</a:t>
            </a:r>
            <a:r>
              <a:rPr lang="fr-FR" sz="1800" kern="100" dirty="0">
                <a:effectLst/>
                <a:latin typeface="Times New Roman" panose="02020603050405020304" pitchFamily="18" charset="0"/>
                <a:ea typeface="MS Mincho" panose="02020609040205080304" pitchFamily="49" charset="-128"/>
              </a:rPr>
              <a:t> long </a:t>
            </a:r>
            <a:r>
              <a:rPr lang="fr-FR" sz="1800" kern="100" dirty="0" err="1">
                <a:effectLst/>
                <a:latin typeface="Times New Roman" panose="02020603050405020304" pitchFamily="18" charset="0"/>
                <a:ea typeface="MS Mincho" panose="02020609040205080304" pitchFamily="49" charset="-128"/>
              </a:rPr>
              <a:t>computing</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particularly</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with</a:t>
            </a:r>
            <a:r>
              <a:rPr lang="fr-FR" sz="1800" kern="100" dirty="0">
                <a:effectLst/>
                <a:latin typeface="Times New Roman" panose="02020603050405020304" pitchFamily="18" charset="0"/>
                <a:ea typeface="MS Mincho" panose="02020609040205080304" pitchFamily="49" charset="-128"/>
              </a:rPr>
              <a:t> </a:t>
            </a:r>
            <a:r>
              <a:rPr lang="fr-FR" sz="1800" kern="100" dirty="0" err="1">
                <a:effectLst/>
                <a:latin typeface="Times New Roman" panose="02020603050405020304" pitchFamily="18" charset="0"/>
                <a:ea typeface="MS Mincho" panose="02020609040205080304" pitchFamily="49" charset="-128"/>
              </a:rPr>
              <a:t>vqe</a:t>
            </a:r>
            <a:r>
              <a:rPr lang="fr-FR" sz="1800" kern="100" dirty="0">
                <a:effectLst/>
                <a:latin typeface="Times New Roman" panose="02020603050405020304" pitchFamily="18" charset="0"/>
                <a:ea typeface="MS Mincho" panose="02020609040205080304" pitchFamily="49" charset="-128"/>
              </a:rPr>
              <a:t>.</a:t>
            </a:r>
            <a:endParaRPr lang="en-US" sz="1800" kern="100" dirty="0">
              <a:effectLst/>
              <a:latin typeface="Times New Roman" panose="02020603050405020304" pitchFamily="18" charset="0"/>
              <a:ea typeface="MS Mincho" panose="02020609040205080304" pitchFamily="49" charset="-128"/>
            </a:endParaRPr>
          </a:p>
          <a:p>
            <a:endParaRPr lang="en-US" dirty="0"/>
          </a:p>
        </p:txBody>
      </p:sp>
    </p:spTree>
    <p:extLst>
      <p:ext uri="{BB962C8B-B14F-4D97-AF65-F5344CB8AC3E}">
        <p14:creationId xmlns:p14="http://schemas.microsoft.com/office/powerpoint/2010/main" val="10453105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58800" y="977900"/>
            <a:ext cx="5967413" cy="3357563"/>
          </a:xfrm>
        </p:spPr>
      </p:sp>
      <p:sp>
        <p:nvSpPr>
          <p:cNvPr id="3" name="Notes Placeholder 2"/>
          <p:cNvSpPr>
            <a:spLocks noGrp="1"/>
          </p:cNvSpPr>
          <p:nvPr>
            <p:ph type="body" idx="1"/>
          </p:nvPr>
        </p:nvSpPr>
        <p:spPr/>
        <p:txBody>
          <a:bodyPr/>
          <a:lstStyle/>
          <a:p>
            <a:r>
              <a:rPr lang="fr-FR" dirty="0"/>
              <a:t>Source : </a:t>
            </a:r>
            <a:r>
              <a:rPr lang="fr-FR" dirty="0" err="1"/>
              <a:t>arxiv</a:t>
            </a:r>
            <a:r>
              <a:rPr lang="fr-FR" dirty="0"/>
              <a:t> 1202.2639</a:t>
            </a:r>
            <a:endParaRPr lang="en-US" dirty="0"/>
          </a:p>
        </p:txBody>
      </p:sp>
    </p:spTree>
    <p:extLst>
      <p:ext uri="{BB962C8B-B14F-4D97-AF65-F5344CB8AC3E}">
        <p14:creationId xmlns:p14="http://schemas.microsoft.com/office/powerpoint/2010/main" val="20811765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58800" y="977900"/>
            <a:ext cx="5967413" cy="3357563"/>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565996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05525A-F153-7D7D-8063-E6364AB656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C76D6F-C4C8-E8E9-E8A7-4785C19A1D83}"/>
              </a:ext>
            </a:extLst>
          </p:cNvPr>
          <p:cNvSpPr>
            <a:spLocks noGrp="1" noRot="1" noChangeAspect="1"/>
          </p:cNvSpPr>
          <p:nvPr>
            <p:ph type="sldImg"/>
          </p:nvPr>
        </p:nvSpPr>
        <p:spPr>
          <a:xfrm>
            <a:off x="558800" y="977900"/>
            <a:ext cx="5967413" cy="3357563"/>
          </a:xfrm>
        </p:spPr>
      </p:sp>
      <p:sp>
        <p:nvSpPr>
          <p:cNvPr id="3" name="Notes Placeholder 2">
            <a:extLst>
              <a:ext uri="{FF2B5EF4-FFF2-40B4-BE49-F238E27FC236}">
                <a16:creationId xmlns:a16="http://schemas.microsoft.com/office/drawing/2014/main" id="{CCD5701A-2316-D954-7D51-C790C77FAE20}"/>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190631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58800" y="977900"/>
            <a:ext cx="5967413" cy="3357563"/>
          </a:xfrm>
        </p:spPr>
      </p:sp>
      <p:sp>
        <p:nvSpPr>
          <p:cNvPr id="3" name="Notes Placeholder 2"/>
          <p:cNvSpPr>
            <a:spLocks noGrp="1"/>
          </p:cNvSpPr>
          <p:nvPr>
            <p:ph type="body" idx="1"/>
          </p:nvPr>
        </p:nvSpPr>
        <p:spPr/>
        <p:txBody>
          <a:bodyPr/>
          <a:lstStyle/>
          <a:p>
            <a:r>
              <a:rPr lang="fr-FR" dirty="0"/>
              <a:t>https://www.oezratty.net/Files/Conferences/Olivier%20Ezratty%20Pisa%20Quantum%20Computing%20Sept2025.pdf</a:t>
            </a:r>
            <a:endParaRPr lang="en-US" dirty="0"/>
          </a:p>
        </p:txBody>
      </p:sp>
    </p:spTree>
    <p:extLst>
      <p:ext uri="{BB962C8B-B14F-4D97-AF65-F5344CB8AC3E}">
        <p14:creationId xmlns:p14="http://schemas.microsoft.com/office/powerpoint/2010/main" val="6586384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288" y="768350"/>
            <a:ext cx="6821487" cy="3838575"/>
          </a:xfrm>
        </p:spPr>
      </p:sp>
      <p:sp>
        <p:nvSpPr>
          <p:cNvPr id="3" name="Notes Placeholder 2"/>
          <p:cNvSpPr>
            <a:spLocks noGrp="1"/>
          </p:cNvSpPr>
          <p:nvPr>
            <p:ph type="body" idx="1"/>
          </p:nvPr>
        </p:nvSpPr>
        <p:spPr/>
        <p:txBody>
          <a:bodyPr/>
          <a:lstStyle/>
          <a:p>
            <a:pPr defTabSz="914173">
              <a:defRPr/>
            </a:pPr>
            <a:endParaRPr lang="fr-FR" dirty="0"/>
          </a:p>
        </p:txBody>
      </p:sp>
    </p:spTree>
    <p:extLst>
      <p:ext uri="{BB962C8B-B14F-4D97-AF65-F5344CB8AC3E}">
        <p14:creationId xmlns:p14="http://schemas.microsoft.com/office/powerpoint/2010/main" val="1994235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58800" y="977900"/>
            <a:ext cx="5969000" cy="3357563"/>
          </a:xfrm>
        </p:spPr>
      </p:sp>
      <p:sp>
        <p:nvSpPr>
          <p:cNvPr id="3" name="Notes Placeholder 2"/>
          <p:cNvSpPr>
            <a:spLocks noGrp="1"/>
          </p:cNvSpPr>
          <p:nvPr>
            <p:ph type="body" idx="1"/>
          </p:nvPr>
        </p:nvSpPr>
        <p:spPr/>
        <p:txBody>
          <a:bodyPr/>
          <a:lstStyle/>
          <a:p>
            <a:r>
              <a:rPr lang="fr-FR">
                <a:hlinkClick r:id="rId3"/>
              </a:rPr>
              <a:t>https://www.researchgate.net/figure/Schematic-of-photonic-optical-atomic-clock_fig1_328736626</a:t>
            </a:r>
            <a:endParaRPr lang="fr-FR"/>
          </a:p>
        </p:txBody>
      </p:sp>
    </p:spTree>
    <p:extLst>
      <p:ext uri="{BB962C8B-B14F-4D97-AF65-F5344CB8AC3E}">
        <p14:creationId xmlns:p14="http://schemas.microsoft.com/office/powerpoint/2010/main" val="14278602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143149-E235-B888-747C-F554988881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852BE2-FCD5-08BD-D097-68EFF93014A1}"/>
              </a:ext>
            </a:extLst>
          </p:cNvPr>
          <p:cNvSpPr>
            <a:spLocks noGrp="1" noRot="1" noChangeAspect="1"/>
          </p:cNvSpPr>
          <p:nvPr>
            <p:ph type="sldImg"/>
          </p:nvPr>
        </p:nvSpPr>
        <p:spPr>
          <a:xfrm>
            <a:off x="142875" y="771525"/>
            <a:ext cx="6818313" cy="3835400"/>
          </a:xfrm>
        </p:spPr>
      </p:sp>
      <p:sp>
        <p:nvSpPr>
          <p:cNvPr id="3" name="Notes Placeholder 2">
            <a:extLst>
              <a:ext uri="{FF2B5EF4-FFF2-40B4-BE49-F238E27FC236}">
                <a16:creationId xmlns:a16="http://schemas.microsoft.com/office/drawing/2014/main" id="{B919CFBC-7473-F1FE-E61D-0A4F33112F67}"/>
              </a:ext>
            </a:extLst>
          </p:cNvPr>
          <p:cNvSpPr>
            <a:spLocks noGrp="1"/>
          </p:cNvSpPr>
          <p:nvPr>
            <p:ph type="body" idx="1"/>
          </p:nvPr>
        </p:nvSpPr>
        <p:spPr/>
        <p:txBody>
          <a:bodyPr lIns="91437" tIns="45718" rIns="91437" bIns="45718"/>
          <a:lstStyle/>
          <a:p>
            <a:endParaRPr lang="fr-FR" dirty="0"/>
          </a:p>
        </p:txBody>
      </p:sp>
    </p:spTree>
    <p:extLst>
      <p:ext uri="{BB962C8B-B14F-4D97-AF65-F5344CB8AC3E}">
        <p14:creationId xmlns:p14="http://schemas.microsoft.com/office/powerpoint/2010/main" val="3336537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58800" y="977900"/>
            <a:ext cx="5967413" cy="3357563"/>
          </a:xfrm>
        </p:spPr>
      </p:sp>
      <p:sp>
        <p:nvSpPr>
          <p:cNvPr id="3" name="Notes Placeholder 2"/>
          <p:cNvSpPr>
            <a:spLocks noGrp="1"/>
          </p:cNvSpPr>
          <p:nvPr>
            <p:ph type="body" idx="1"/>
          </p:nvPr>
        </p:nvSpPr>
        <p:spPr/>
        <p:txBody>
          <a:bodyPr/>
          <a:lstStyle/>
          <a:p>
            <a:r>
              <a:rPr lang="en-US" dirty="0"/>
              <a:t>https://pypi.org/project/cvt-tensorflow/</a:t>
            </a:r>
          </a:p>
        </p:txBody>
      </p:sp>
    </p:spTree>
    <p:extLst>
      <p:ext uri="{BB962C8B-B14F-4D97-AF65-F5344CB8AC3E}">
        <p14:creationId xmlns:p14="http://schemas.microsoft.com/office/powerpoint/2010/main" val="29481208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46C60D-8F0D-DC77-1AF2-F092F4271A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86E0222-76EC-8392-8749-EE94FB3339D5}"/>
              </a:ext>
            </a:extLst>
          </p:cNvPr>
          <p:cNvSpPr>
            <a:spLocks noGrp="1" noRot="1" noChangeAspect="1"/>
          </p:cNvSpPr>
          <p:nvPr>
            <p:ph type="sldImg"/>
          </p:nvPr>
        </p:nvSpPr>
        <p:spPr>
          <a:xfrm>
            <a:off x="558800" y="977900"/>
            <a:ext cx="5967413" cy="3357563"/>
          </a:xfrm>
        </p:spPr>
      </p:sp>
      <p:sp>
        <p:nvSpPr>
          <p:cNvPr id="3" name="Notes Placeholder 2">
            <a:extLst>
              <a:ext uri="{FF2B5EF4-FFF2-40B4-BE49-F238E27FC236}">
                <a16:creationId xmlns:a16="http://schemas.microsoft.com/office/drawing/2014/main" id="{CA1B8B40-BAB0-907A-2AEB-C497A6C7854E}"/>
              </a:ext>
            </a:extLst>
          </p:cNvPr>
          <p:cNvSpPr>
            <a:spLocks noGrp="1"/>
          </p:cNvSpPr>
          <p:nvPr>
            <p:ph type="body" idx="1"/>
          </p:nvPr>
        </p:nvSpPr>
        <p:spPr/>
        <p:txBody>
          <a:bodyPr/>
          <a:lstStyle/>
          <a:p>
            <a:r>
              <a:rPr lang="fr-FR" dirty="0"/>
              <a:t>Source of High-Energy </a:t>
            </a:r>
            <a:r>
              <a:rPr lang="fr-FR" dirty="0" err="1"/>
              <a:t>Particle</a:t>
            </a:r>
            <a:r>
              <a:rPr lang="fr-FR" dirty="0"/>
              <a:t> </a:t>
            </a:r>
            <a:r>
              <a:rPr lang="fr-FR" dirty="0" err="1"/>
              <a:t>physics</a:t>
            </a:r>
            <a:r>
              <a:rPr lang="fr-FR" dirty="0"/>
              <a:t> illustration : </a:t>
            </a:r>
            <a:r>
              <a:rPr lang="en-US" sz="1800" u="sng" kern="100" dirty="0">
                <a:solidFill>
                  <a:srgbClr val="0000FF"/>
                </a:solidFill>
                <a:effectLst/>
                <a:latin typeface="Times New Roman" panose="02020603050405020304" pitchFamily="18" charset="0"/>
                <a:ea typeface="MS Mincho" panose="02020609040205080304" pitchFamily="49" charset="-128"/>
                <a:hlinkClick r:id="rId3"/>
              </a:rPr>
              <a:t>Quantum Computing for Data Analysis in High-Energy Physics</a:t>
            </a:r>
            <a:r>
              <a:rPr lang="en-US" sz="1800" kern="100" dirty="0">
                <a:effectLst/>
                <a:latin typeface="Times New Roman" panose="02020603050405020304" pitchFamily="18" charset="0"/>
                <a:ea typeface="MS Mincho" panose="02020609040205080304" pitchFamily="49" charset="-128"/>
              </a:rPr>
              <a:t> by Andrea Delgado et al, March 2022 (22 pages)</a:t>
            </a:r>
          </a:p>
          <a:p>
            <a:r>
              <a:rPr lang="en-US" sz="1800" kern="100" dirty="0">
                <a:effectLst/>
                <a:latin typeface="Times New Roman" panose="02020603050405020304" pitchFamily="18" charset="0"/>
                <a:ea typeface="MS Mincho" panose="02020609040205080304" pitchFamily="49" charset="-128"/>
              </a:rPr>
              <a:t>Source of condensed matter physics illustration : </a:t>
            </a:r>
            <a:r>
              <a:rPr lang="en-US" sz="1800" u="sng" kern="100" dirty="0">
                <a:solidFill>
                  <a:srgbClr val="0000FF"/>
                </a:solidFill>
                <a:effectLst/>
                <a:latin typeface="Times New Roman" panose="02020603050405020304" pitchFamily="18" charset="0"/>
                <a:ea typeface="MS Mincho" panose="02020609040205080304" pitchFamily="49" charset="-128"/>
                <a:hlinkClick r:id="rId4"/>
              </a:rPr>
              <a:t>Quantum computing enables simulations to unravel mysteries of magnetic materials</a:t>
            </a:r>
            <a:r>
              <a:rPr lang="en-US" sz="1800" kern="100" dirty="0">
                <a:effectLst/>
                <a:latin typeface="Times New Roman" panose="02020603050405020304" pitchFamily="18" charset="0"/>
                <a:ea typeface="MS Mincho" panose="02020609040205080304" pitchFamily="49" charset="-128"/>
              </a:rPr>
              <a:t> by Elizabeth Rosenthal, Oak Ridge National Laboratory, February 2021, using a 2000Q D-Wave annealer.</a:t>
            </a:r>
          </a:p>
          <a:p>
            <a:r>
              <a:rPr lang="en-US" sz="1800" kern="100" dirty="0">
                <a:effectLst/>
                <a:latin typeface="Times New Roman" panose="02020603050405020304" pitchFamily="18" charset="0"/>
                <a:ea typeface="MS Mincho" panose="02020609040205080304" pitchFamily="49" charset="-128"/>
              </a:rPr>
              <a:t>Marketing: https://www.dwavesys.com/media/i2fjhzy2/recruit_case_story_v5.pdf </a:t>
            </a:r>
            <a:endParaRPr lang="en-US" dirty="0"/>
          </a:p>
        </p:txBody>
      </p:sp>
    </p:spTree>
    <p:extLst>
      <p:ext uri="{BB962C8B-B14F-4D97-AF65-F5344CB8AC3E}">
        <p14:creationId xmlns:p14="http://schemas.microsoft.com/office/powerpoint/2010/main" val="25519575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917097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875" y="771525"/>
            <a:ext cx="6818313" cy="3835400"/>
          </a:xfrm>
        </p:spPr>
      </p:sp>
      <p:sp>
        <p:nvSpPr>
          <p:cNvPr id="3" name="Notes Placeholder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25716834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Rectangle 2"/>
          <p:cNvSpPr/>
          <p:nvPr userDrawn="1"/>
        </p:nvSpPr>
        <p:spPr bwMode="auto">
          <a:xfrm>
            <a:off x="0" y="0"/>
            <a:ext cx="9144000" cy="5143500"/>
          </a:xfrm>
          <a:prstGeom prst="rect">
            <a:avLst/>
          </a:prstGeom>
          <a:solidFill>
            <a:schemeClr val="tx1">
              <a:lumMod val="95000"/>
            </a:schemeClr>
          </a:solidFill>
          <a:ln w="9525" cap="flat" cmpd="sng" algn="ctr">
            <a:noFill/>
            <a:prstDash val="solid"/>
            <a:round/>
            <a:headEnd type="none" w="med" len="med"/>
            <a:tailEnd type="none" w="med" len="med"/>
          </a:ln>
          <a:effectLst/>
        </p:spPr>
        <p:txBody>
          <a:bodyPr vert="horz" wrap="square" lIns="91427" tIns="45713" rIns="91427" bIns="45713" numCol="1" rtlCol="0" anchor="t" anchorCtr="0" compatLnSpc="1">
            <a:prstTxWarp prst="textNoShape">
              <a:avLst/>
            </a:prstTxWarp>
          </a:bodyPr>
          <a:lstStyle/>
          <a:p>
            <a:pPr marL="0" marR="0" indent="0" algn="l" defTabSz="914268" rtl="0" eaLnBrk="0" fontAlgn="base" latinLnBrk="0" hangingPunct="0">
              <a:lnSpc>
                <a:spcPct val="100000"/>
              </a:lnSpc>
              <a:spcBef>
                <a:spcPct val="0"/>
              </a:spcBef>
              <a:spcAft>
                <a:spcPct val="0"/>
              </a:spcAft>
              <a:buClrTx/>
              <a:buSzTx/>
              <a:buFontTx/>
              <a:buNone/>
              <a:tabLst/>
            </a:pPr>
            <a:endParaRPr kumimoji="0" lang="fr-FR" sz="7100" b="1" i="0" u="none" strike="noStrike" cap="none" normalizeH="0" baseline="0">
              <a:ln>
                <a:noFill/>
              </a:ln>
              <a:solidFill>
                <a:schemeClr val="tx1"/>
              </a:solidFill>
              <a:effectLst/>
              <a:latin typeface="Times New Roman" pitchFamily="18" charset="0"/>
            </a:endParaRPr>
          </a:p>
        </p:txBody>
      </p:sp>
      <p:sp>
        <p:nvSpPr>
          <p:cNvPr id="57346" name="Rectangle 2"/>
          <p:cNvSpPr>
            <a:spLocks noGrp="1" noChangeArrowheads="1"/>
          </p:cNvSpPr>
          <p:nvPr>
            <p:ph type="ctrTitle"/>
          </p:nvPr>
        </p:nvSpPr>
        <p:spPr>
          <a:xfrm>
            <a:off x="326944" y="2229108"/>
            <a:ext cx="6377354" cy="599562"/>
          </a:xfrm>
        </p:spPr>
        <p:txBody>
          <a:bodyPr anchor="ctr"/>
          <a:lstStyle>
            <a:lvl1pPr>
              <a:defRPr/>
            </a:lvl1pPr>
          </a:lstStyle>
          <a:p>
            <a:r>
              <a:rPr lang="en-US" dirty="0"/>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326949" y="171451"/>
            <a:ext cx="7175824" cy="599562"/>
          </a:xfrm>
        </p:spPr>
        <p:txBody>
          <a:bodyPr/>
          <a:lstStyle/>
          <a:p>
            <a:r>
              <a:rPr lang="en-US"/>
              <a:t>Click to edit Master title style</a:t>
            </a:r>
          </a:p>
        </p:txBody>
      </p:sp>
      <p:sp>
        <p:nvSpPr>
          <p:cNvPr id="3" name="Vertical Text Placeholder 2"/>
          <p:cNvSpPr>
            <a:spLocks noGrp="1"/>
          </p:cNvSpPr>
          <p:nvPr>
            <p:ph type="body" orient="vert" idx="1"/>
          </p:nvPr>
        </p:nvSpPr>
        <p:spPr>
          <a:xfrm>
            <a:off x="1456373" y="1062038"/>
            <a:ext cx="5247926" cy="228524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777347" y="171455"/>
            <a:ext cx="1725423" cy="28265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64361" y="171455"/>
            <a:ext cx="3419733" cy="28265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26949" y="171451"/>
            <a:ext cx="7175824" cy="20445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26949" y="171451"/>
            <a:ext cx="7175824" cy="599562"/>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Box 3"/>
          <p:cNvSpPr txBox="1"/>
          <p:nvPr userDrawn="1"/>
        </p:nvSpPr>
        <p:spPr>
          <a:xfrm>
            <a:off x="8348359" y="4845843"/>
            <a:ext cx="707638" cy="261610"/>
          </a:xfrm>
          <a:prstGeom prst="rect">
            <a:avLst/>
          </a:prstGeom>
          <a:noFill/>
        </p:spPr>
        <p:txBody>
          <a:bodyPr wrap="square" rtlCol="0">
            <a:spAutoFit/>
          </a:bodyPr>
          <a:lstStyle/>
          <a:p>
            <a:pPr algn="r"/>
            <a:fld id="{24A4D6B3-CA25-465B-8195-96F1758ABEB9}" type="slidenum">
              <a:rPr lang="fr-FR" sz="1050" b="0" smtClean="0">
                <a:solidFill>
                  <a:schemeClr val="tx1">
                    <a:lumMod val="65000"/>
                  </a:schemeClr>
                </a:solidFill>
                <a:latin typeface="Calibri" pitchFamily="34" charset="0"/>
              </a:rPr>
              <a:pPr algn="r"/>
              <a:t>‹#›</a:t>
            </a:fld>
            <a:endParaRPr lang="fr-FR" sz="1050" b="0" dirty="0" err="1">
              <a:solidFill>
                <a:schemeClr val="tx1">
                  <a:lumMod val="65000"/>
                </a:schemeClr>
              </a:solidFill>
              <a:latin typeface="Calibri"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92667" y="3305181"/>
            <a:ext cx="6377354" cy="516463"/>
          </a:xfrm>
        </p:spPr>
        <p:txBody>
          <a:bodyPr/>
          <a:lstStyle>
            <a:lvl1pPr algn="l">
              <a:defRPr sz="3200" b="1" cap="all"/>
            </a:lvl1pPr>
          </a:lstStyle>
          <a:p>
            <a:r>
              <a:rPr lang="en-US"/>
              <a:t>Click to edit Master title style</a:t>
            </a:r>
          </a:p>
        </p:txBody>
      </p:sp>
      <p:sp>
        <p:nvSpPr>
          <p:cNvPr id="3" name="Text Placeholder 2"/>
          <p:cNvSpPr>
            <a:spLocks noGrp="1"/>
          </p:cNvSpPr>
          <p:nvPr>
            <p:ph type="body" idx="1"/>
          </p:nvPr>
        </p:nvSpPr>
        <p:spPr>
          <a:xfrm>
            <a:off x="592667" y="3010311"/>
            <a:ext cx="6377354" cy="294864"/>
          </a:xfrm>
        </p:spPr>
        <p:txBody>
          <a:bodyPr anchor="b"/>
          <a:lstStyle>
            <a:lvl1pPr marL="0" indent="0">
              <a:buNone/>
              <a:defRPr sz="1600"/>
            </a:lvl1pPr>
            <a:lvl2pPr marL="362781" indent="0">
              <a:buNone/>
              <a:defRPr sz="1300"/>
            </a:lvl2pPr>
            <a:lvl3pPr marL="725563" indent="0">
              <a:buNone/>
              <a:defRPr sz="1300"/>
            </a:lvl3pPr>
            <a:lvl4pPr marL="1088344" indent="0">
              <a:buNone/>
              <a:defRPr sz="1100"/>
            </a:lvl4pPr>
            <a:lvl5pPr marL="1451126" indent="0">
              <a:buNone/>
              <a:defRPr sz="1100"/>
            </a:lvl5pPr>
            <a:lvl6pPr marL="1813907" indent="0">
              <a:buNone/>
              <a:defRPr sz="1100"/>
            </a:lvl6pPr>
            <a:lvl7pPr marL="2176688" indent="0">
              <a:buNone/>
              <a:defRPr sz="1100"/>
            </a:lvl7pPr>
            <a:lvl8pPr marL="2539468" indent="0">
              <a:buNone/>
              <a:defRPr sz="1100"/>
            </a:lvl8pPr>
            <a:lvl9pPr marL="2902249" indent="0">
              <a:buNone/>
              <a:defRPr sz="11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26949" y="171451"/>
            <a:ext cx="7175824" cy="599562"/>
          </a:xfrm>
        </p:spPr>
        <p:txBody>
          <a:bodyPr/>
          <a:lstStyle/>
          <a:p>
            <a:r>
              <a:rPr lang="en-US"/>
              <a:t>Click to edit Master title style</a:t>
            </a:r>
          </a:p>
        </p:txBody>
      </p:sp>
      <p:sp>
        <p:nvSpPr>
          <p:cNvPr id="3" name="Content Placeholder 2"/>
          <p:cNvSpPr>
            <a:spLocks noGrp="1"/>
          </p:cNvSpPr>
          <p:nvPr>
            <p:ph sz="half" idx="1"/>
          </p:nvPr>
        </p:nvSpPr>
        <p:spPr>
          <a:xfrm>
            <a:off x="326944" y="1062040"/>
            <a:ext cx="3126154" cy="1809124"/>
          </a:xfrm>
        </p:spPr>
        <p:txBody>
          <a:bodyPr/>
          <a:lstStyle>
            <a:lvl1pPr>
              <a:defRPr sz="2200"/>
            </a:lvl1pPr>
            <a:lvl2pPr>
              <a:defRPr sz="1900"/>
            </a:lvl2pPr>
            <a:lvl3pPr>
              <a:defRPr sz="1600"/>
            </a:lvl3pPr>
            <a:lvl4pPr>
              <a:defRPr sz="1300"/>
            </a:lvl4pPr>
            <a:lvl5pPr>
              <a:defRPr sz="1300"/>
            </a:lvl5pPr>
            <a:lvl6pPr>
              <a:defRPr sz="1300"/>
            </a:lvl6pPr>
            <a:lvl7pPr>
              <a:defRPr sz="1300"/>
            </a:lvl7pPr>
            <a:lvl8pPr>
              <a:defRPr sz="1300"/>
            </a:lvl8pPr>
            <a:lvl9pPr>
              <a:defRPr sz="1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578145" y="1062040"/>
            <a:ext cx="3126154" cy="1809124"/>
          </a:xfrm>
        </p:spPr>
        <p:txBody>
          <a:bodyPr/>
          <a:lstStyle>
            <a:lvl1pPr>
              <a:defRPr sz="2200"/>
            </a:lvl1pPr>
            <a:lvl2pPr>
              <a:defRPr sz="1900"/>
            </a:lvl2pPr>
            <a:lvl3pPr>
              <a:defRPr sz="1600"/>
            </a:lvl3pPr>
            <a:lvl4pPr>
              <a:defRPr sz="1300"/>
            </a:lvl4pPr>
            <a:lvl5pPr>
              <a:defRPr sz="1300"/>
            </a:lvl5pPr>
            <a:lvl6pPr>
              <a:defRPr sz="1300"/>
            </a:lvl6pPr>
            <a:lvl7pPr>
              <a:defRPr sz="1300"/>
            </a:lvl7pPr>
            <a:lvl8pPr>
              <a:defRPr sz="1300"/>
            </a:lvl8pPr>
            <a:lvl9pPr>
              <a:defRPr sz="1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p:cNvSpPr txBox="1"/>
          <p:nvPr userDrawn="1"/>
        </p:nvSpPr>
        <p:spPr>
          <a:xfrm>
            <a:off x="8348359" y="4845843"/>
            <a:ext cx="707638" cy="261610"/>
          </a:xfrm>
          <a:prstGeom prst="rect">
            <a:avLst/>
          </a:prstGeom>
          <a:noFill/>
        </p:spPr>
        <p:txBody>
          <a:bodyPr wrap="square" rtlCol="0">
            <a:spAutoFit/>
          </a:bodyPr>
          <a:lstStyle/>
          <a:p>
            <a:pPr algn="r"/>
            <a:fld id="{24A4D6B3-CA25-465B-8195-96F1758ABEB9}" type="slidenum">
              <a:rPr lang="fr-FR" sz="1050" b="0" smtClean="0">
                <a:solidFill>
                  <a:schemeClr val="tx1">
                    <a:lumMod val="65000"/>
                  </a:schemeClr>
                </a:solidFill>
                <a:latin typeface="Calibri" pitchFamily="34" charset="0"/>
              </a:rPr>
              <a:pPr algn="r"/>
              <a:t>‹#›</a:t>
            </a:fld>
            <a:endParaRPr lang="fr-FR" sz="1050" b="0" dirty="0" err="1">
              <a:solidFill>
                <a:schemeClr val="tx1">
                  <a:lumMod val="65000"/>
                </a:schemeClr>
              </a:solidFill>
              <a:latin typeface="Calibri"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75138" y="205980"/>
            <a:ext cx="6752493" cy="599562"/>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75138" y="1294743"/>
            <a:ext cx="3315026" cy="336414"/>
          </a:xfrm>
        </p:spPr>
        <p:txBody>
          <a:bodyPr anchor="b"/>
          <a:lstStyle>
            <a:lvl1pPr marL="0" indent="0">
              <a:buNone/>
              <a:defRPr sz="1900" b="1"/>
            </a:lvl1pPr>
            <a:lvl2pPr marL="362781" indent="0">
              <a:buNone/>
              <a:defRPr sz="1600" b="1"/>
            </a:lvl2pPr>
            <a:lvl3pPr marL="725563" indent="0">
              <a:buNone/>
              <a:defRPr sz="1300" b="1"/>
            </a:lvl3pPr>
            <a:lvl4pPr marL="1088344" indent="0">
              <a:buNone/>
              <a:defRPr sz="1300" b="1"/>
            </a:lvl4pPr>
            <a:lvl5pPr marL="1451126" indent="0">
              <a:buNone/>
              <a:defRPr sz="1300" b="1"/>
            </a:lvl5pPr>
            <a:lvl6pPr marL="1813907" indent="0">
              <a:buNone/>
              <a:defRPr sz="1300" b="1"/>
            </a:lvl6pPr>
            <a:lvl7pPr marL="2176688" indent="0">
              <a:buNone/>
              <a:defRPr sz="1300" b="1"/>
            </a:lvl7pPr>
            <a:lvl8pPr marL="2539468" indent="0">
              <a:buNone/>
              <a:defRPr sz="1300" b="1"/>
            </a:lvl8pPr>
            <a:lvl9pPr marL="2902249" indent="0">
              <a:buNone/>
              <a:defRPr sz="1300" b="1"/>
            </a:lvl9pPr>
          </a:lstStyle>
          <a:p>
            <a:pPr lvl="0"/>
            <a:r>
              <a:rPr lang="en-US"/>
              <a:t>Click to edit Master text styles</a:t>
            </a:r>
          </a:p>
        </p:txBody>
      </p:sp>
      <p:sp>
        <p:nvSpPr>
          <p:cNvPr id="4" name="Content Placeholder 3"/>
          <p:cNvSpPr>
            <a:spLocks noGrp="1"/>
          </p:cNvSpPr>
          <p:nvPr>
            <p:ph sz="half" idx="2"/>
          </p:nvPr>
        </p:nvSpPr>
        <p:spPr>
          <a:xfrm>
            <a:off x="375138" y="1631160"/>
            <a:ext cx="3315026" cy="1615225"/>
          </a:xfrm>
        </p:spPr>
        <p:txBody>
          <a:bodyPr/>
          <a:lstStyle>
            <a:lvl1pPr>
              <a:defRPr sz="1900"/>
            </a:lvl1pPr>
            <a:lvl2pPr>
              <a:defRPr sz="1600"/>
            </a:lvl2pPr>
            <a:lvl3pPr>
              <a:defRPr sz="1300"/>
            </a:lvl3pPr>
            <a:lvl4pPr>
              <a:defRPr sz="1300"/>
            </a:lvl4pPr>
            <a:lvl5pPr>
              <a:defRPr sz="1300"/>
            </a:lvl5pPr>
            <a:lvl6pPr>
              <a:defRPr sz="1300"/>
            </a:lvl6pPr>
            <a:lvl7pPr>
              <a:defRPr sz="1300"/>
            </a:lvl7pPr>
            <a:lvl8pPr>
              <a:defRPr sz="1300"/>
            </a:lvl8pPr>
            <a:lvl9pPr>
              <a:defRPr sz="1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811303" y="1294743"/>
            <a:ext cx="3316329" cy="336414"/>
          </a:xfrm>
        </p:spPr>
        <p:txBody>
          <a:bodyPr anchor="b"/>
          <a:lstStyle>
            <a:lvl1pPr marL="0" indent="0">
              <a:buNone/>
              <a:defRPr sz="1900" b="1"/>
            </a:lvl1pPr>
            <a:lvl2pPr marL="362781" indent="0">
              <a:buNone/>
              <a:defRPr sz="1600" b="1"/>
            </a:lvl2pPr>
            <a:lvl3pPr marL="725563" indent="0">
              <a:buNone/>
              <a:defRPr sz="1300" b="1"/>
            </a:lvl3pPr>
            <a:lvl4pPr marL="1088344" indent="0">
              <a:buNone/>
              <a:defRPr sz="1300" b="1"/>
            </a:lvl4pPr>
            <a:lvl5pPr marL="1451126" indent="0">
              <a:buNone/>
              <a:defRPr sz="1300" b="1"/>
            </a:lvl5pPr>
            <a:lvl6pPr marL="1813907" indent="0">
              <a:buNone/>
              <a:defRPr sz="1300" b="1"/>
            </a:lvl6pPr>
            <a:lvl7pPr marL="2176688" indent="0">
              <a:buNone/>
              <a:defRPr sz="1300" b="1"/>
            </a:lvl7pPr>
            <a:lvl8pPr marL="2539468" indent="0">
              <a:buNone/>
              <a:defRPr sz="1300" b="1"/>
            </a:lvl8pPr>
            <a:lvl9pPr marL="2902249" indent="0">
              <a:buNone/>
              <a:defRPr sz="1300" b="1"/>
            </a:lvl9pPr>
          </a:lstStyle>
          <a:p>
            <a:pPr lvl="0"/>
            <a:r>
              <a:rPr lang="en-US"/>
              <a:t>Click to edit Master text styles</a:t>
            </a:r>
          </a:p>
        </p:txBody>
      </p:sp>
      <p:sp>
        <p:nvSpPr>
          <p:cNvPr id="6" name="Content Placeholder 5"/>
          <p:cNvSpPr>
            <a:spLocks noGrp="1"/>
          </p:cNvSpPr>
          <p:nvPr>
            <p:ph sz="quarter" idx="4"/>
          </p:nvPr>
        </p:nvSpPr>
        <p:spPr>
          <a:xfrm>
            <a:off x="3811303" y="1631160"/>
            <a:ext cx="3316329" cy="1615225"/>
          </a:xfrm>
        </p:spPr>
        <p:txBody>
          <a:bodyPr/>
          <a:lstStyle>
            <a:lvl1pPr>
              <a:defRPr sz="1900"/>
            </a:lvl1pPr>
            <a:lvl2pPr>
              <a:defRPr sz="1600"/>
            </a:lvl2pPr>
            <a:lvl3pPr>
              <a:defRPr sz="1300"/>
            </a:lvl3pPr>
            <a:lvl4pPr>
              <a:defRPr sz="1300"/>
            </a:lvl4pPr>
            <a:lvl5pPr>
              <a:defRPr sz="1300"/>
            </a:lvl5pPr>
            <a:lvl6pPr>
              <a:defRPr sz="1300"/>
            </a:lvl6pPr>
            <a:lvl7pPr>
              <a:defRPr sz="1300"/>
            </a:lvl7pPr>
            <a:lvl8pPr>
              <a:defRPr sz="1300"/>
            </a:lvl8pPr>
            <a:lvl9pPr>
              <a:defRPr sz="1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p:cNvSpPr txBox="1"/>
          <p:nvPr userDrawn="1"/>
        </p:nvSpPr>
        <p:spPr>
          <a:xfrm>
            <a:off x="8348359" y="4845843"/>
            <a:ext cx="707638" cy="261610"/>
          </a:xfrm>
          <a:prstGeom prst="rect">
            <a:avLst/>
          </a:prstGeom>
          <a:noFill/>
        </p:spPr>
        <p:txBody>
          <a:bodyPr wrap="square" rtlCol="0">
            <a:spAutoFit/>
          </a:bodyPr>
          <a:lstStyle/>
          <a:p>
            <a:pPr algn="r"/>
            <a:fld id="{24A4D6B3-CA25-465B-8195-96F1758ABEB9}" type="slidenum">
              <a:rPr lang="fr-FR" sz="1050" b="0" smtClean="0">
                <a:solidFill>
                  <a:schemeClr val="tx1">
                    <a:lumMod val="65000"/>
                  </a:schemeClr>
                </a:solidFill>
                <a:latin typeface="Calibri" pitchFamily="34" charset="0"/>
              </a:rPr>
              <a:pPr algn="r"/>
              <a:t>‹#›</a:t>
            </a:fld>
            <a:endParaRPr lang="fr-FR" sz="1050" b="0" dirty="0" err="1">
              <a:solidFill>
                <a:schemeClr val="tx1">
                  <a:lumMod val="65000"/>
                </a:schemeClr>
              </a:solidFill>
              <a:latin typeface="Calibri"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26949" y="171451"/>
            <a:ext cx="7175824" cy="599562"/>
          </a:xfrm>
        </p:spPr>
        <p:txBody>
          <a:bodyPr/>
          <a:lstStyle/>
          <a:p>
            <a:r>
              <a:rPr lang="en-US"/>
              <a:t>Click to edit Master title style</a:t>
            </a:r>
          </a:p>
        </p:txBody>
      </p:sp>
      <p:sp>
        <p:nvSpPr>
          <p:cNvPr id="3" name="TextBox 2"/>
          <p:cNvSpPr txBox="1"/>
          <p:nvPr userDrawn="1"/>
        </p:nvSpPr>
        <p:spPr>
          <a:xfrm>
            <a:off x="8348359" y="4845843"/>
            <a:ext cx="707638" cy="261610"/>
          </a:xfrm>
          <a:prstGeom prst="rect">
            <a:avLst/>
          </a:prstGeom>
          <a:noFill/>
        </p:spPr>
        <p:txBody>
          <a:bodyPr wrap="square" rtlCol="0">
            <a:spAutoFit/>
          </a:bodyPr>
          <a:lstStyle/>
          <a:p>
            <a:pPr algn="r"/>
            <a:fld id="{24A4D6B3-CA25-465B-8195-96F1758ABEB9}" type="slidenum">
              <a:rPr lang="fr-FR" sz="1050" b="0" smtClean="0">
                <a:solidFill>
                  <a:schemeClr val="tx1">
                    <a:lumMod val="65000"/>
                  </a:schemeClr>
                </a:solidFill>
                <a:latin typeface="Calibri" pitchFamily="34" charset="0"/>
              </a:rPr>
              <a:pPr algn="r"/>
              <a:t>‹#›</a:t>
            </a:fld>
            <a:endParaRPr lang="fr-FR" sz="1050" b="0" dirty="0" err="1">
              <a:solidFill>
                <a:schemeClr val="tx1">
                  <a:lumMod val="65000"/>
                </a:schemeClr>
              </a:solidFill>
              <a:latin typeface="Calibri"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5143" y="559867"/>
            <a:ext cx="2468359" cy="516463"/>
          </a:xfrm>
        </p:spPr>
        <p:txBody>
          <a:bodyPr anchor="b"/>
          <a:lstStyle>
            <a:lvl1pPr algn="l">
              <a:defRPr sz="1600" b="1"/>
            </a:lvl1pPr>
          </a:lstStyle>
          <a:p>
            <a:r>
              <a:rPr lang="en-US"/>
              <a:t>Click to edit Master title style</a:t>
            </a:r>
          </a:p>
        </p:txBody>
      </p:sp>
      <p:sp>
        <p:nvSpPr>
          <p:cNvPr id="3" name="Content Placeholder 2"/>
          <p:cNvSpPr>
            <a:spLocks noGrp="1"/>
          </p:cNvSpPr>
          <p:nvPr>
            <p:ph idx="1"/>
          </p:nvPr>
        </p:nvSpPr>
        <p:spPr>
          <a:xfrm>
            <a:off x="2933376" y="204789"/>
            <a:ext cx="4194256" cy="2113823"/>
          </a:xfrm>
        </p:spPr>
        <p:txBody>
          <a:bodyPr/>
          <a:lstStyle>
            <a:lvl1pPr>
              <a:defRPr sz="2500"/>
            </a:lvl1pPr>
            <a:lvl2pPr>
              <a:defRPr sz="2200"/>
            </a:lvl2pPr>
            <a:lvl3pPr>
              <a:defRPr sz="19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75143" y="1076329"/>
            <a:ext cx="2468359" cy="225614"/>
          </a:xfrm>
        </p:spPr>
        <p:txBody>
          <a:bodyPr/>
          <a:lstStyle>
            <a:lvl1pPr marL="0" indent="0">
              <a:buNone/>
              <a:defRPr sz="1100"/>
            </a:lvl1pPr>
            <a:lvl2pPr marL="362781" indent="0">
              <a:buNone/>
              <a:defRPr sz="1000"/>
            </a:lvl2pPr>
            <a:lvl3pPr marL="725563" indent="0">
              <a:buNone/>
              <a:defRPr sz="800"/>
            </a:lvl3pPr>
            <a:lvl4pPr marL="1088344" indent="0">
              <a:buNone/>
              <a:defRPr sz="700"/>
            </a:lvl4pPr>
            <a:lvl5pPr marL="1451126" indent="0">
              <a:buNone/>
              <a:defRPr sz="700"/>
            </a:lvl5pPr>
            <a:lvl6pPr marL="1813907" indent="0">
              <a:buNone/>
              <a:defRPr sz="700"/>
            </a:lvl6pPr>
            <a:lvl7pPr marL="2176688" indent="0">
              <a:buNone/>
              <a:defRPr sz="700"/>
            </a:lvl7pPr>
            <a:lvl8pPr marL="2539468" indent="0">
              <a:buNone/>
              <a:defRPr sz="700"/>
            </a:lvl8pPr>
            <a:lvl9pPr marL="2902249" indent="0">
              <a:buNone/>
              <a:defRPr sz="7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70595" y="3730640"/>
            <a:ext cx="4501662" cy="294864"/>
          </a:xfrm>
        </p:spPr>
        <p:txBody>
          <a:bodyPr anchor="b"/>
          <a:lstStyle>
            <a:lvl1pPr algn="l">
              <a:defRPr sz="1600" b="1"/>
            </a:lvl1pPr>
          </a:lstStyle>
          <a:p>
            <a:r>
              <a:rPr lang="en-US"/>
              <a:t>Click to edit Master title style</a:t>
            </a:r>
          </a:p>
        </p:txBody>
      </p:sp>
      <p:sp>
        <p:nvSpPr>
          <p:cNvPr id="3" name="Picture Placeholder 2"/>
          <p:cNvSpPr>
            <a:spLocks noGrp="1"/>
          </p:cNvSpPr>
          <p:nvPr>
            <p:ph type="pic" idx="1"/>
          </p:nvPr>
        </p:nvSpPr>
        <p:spPr>
          <a:xfrm>
            <a:off x="1470595" y="459583"/>
            <a:ext cx="4501662" cy="419513"/>
          </a:xfrm>
        </p:spPr>
        <p:txBody>
          <a:bodyPr/>
          <a:lstStyle>
            <a:lvl1pPr marL="0" indent="0">
              <a:buNone/>
              <a:defRPr sz="2500"/>
            </a:lvl1pPr>
            <a:lvl2pPr marL="362781" indent="0">
              <a:buNone/>
              <a:defRPr sz="2200"/>
            </a:lvl2pPr>
            <a:lvl3pPr marL="725563" indent="0">
              <a:buNone/>
              <a:defRPr sz="1900"/>
            </a:lvl3pPr>
            <a:lvl4pPr marL="1088344" indent="0">
              <a:buNone/>
              <a:defRPr sz="1600"/>
            </a:lvl4pPr>
            <a:lvl5pPr marL="1451126" indent="0">
              <a:buNone/>
              <a:defRPr sz="1600"/>
            </a:lvl5pPr>
            <a:lvl6pPr marL="1813907" indent="0">
              <a:buNone/>
              <a:defRPr sz="1600"/>
            </a:lvl6pPr>
            <a:lvl7pPr marL="2176688" indent="0">
              <a:buNone/>
              <a:defRPr sz="1600"/>
            </a:lvl7pPr>
            <a:lvl8pPr marL="2539468" indent="0">
              <a:buNone/>
              <a:defRPr sz="1600"/>
            </a:lvl8pPr>
            <a:lvl9pPr marL="2902249" indent="0">
              <a:buNone/>
              <a:defRPr sz="1600"/>
            </a:lvl9pPr>
          </a:lstStyle>
          <a:p>
            <a:pPr lvl="0"/>
            <a:endParaRPr lang="en-US" noProof="0"/>
          </a:p>
        </p:txBody>
      </p:sp>
      <p:sp>
        <p:nvSpPr>
          <p:cNvPr id="4" name="Text Placeholder 3"/>
          <p:cNvSpPr>
            <a:spLocks noGrp="1"/>
          </p:cNvSpPr>
          <p:nvPr>
            <p:ph type="body" sz="half" idx="2"/>
          </p:nvPr>
        </p:nvSpPr>
        <p:spPr>
          <a:xfrm>
            <a:off x="1470595" y="4025505"/>
            <a:ext cx="4501662" cy="225614"/>
          </a:xfrm>
        </p:spPr>
        <p:txBody>
          <a:bodyPr/>
          <a:lstStyle>
            <a:lvl1pPr marL="0" indent="0">
              <a:buNone/>
              <a:defRPr sz="1100"/>
            </a:lvl1pPr>
            <a:lvl2pPr marL="362781" indent="0">
              <a:buNone/>
              <a:defRPr sz="1000"/>
            </a:lvl2pPr>
            <a:lvl3pPr marL="725563" indent="0">
              <a:buNone/>
              <a:defRPr sz="800"/>
            </a:lvl3pPr>
            <a:lvl4pPr marL="1088344" indent="0">
              <a:buNone/>
              <a:defRPr sz="700"/>
            </a:lvl4pPr>
            <a:lvl5pPr marL="1451126" indent="0">
              <a:buNone/>
              <a:defRPr sz="700"/>
            </a:lvl5pPr>
            <a:lvl6pPr marL="1813907" indent="0">
              <a:buNone/>
              <a:defRPr sz="700"/>
            </a:lvl6pPr>
            <a:lvl7pPr marL="2176688" indent="0">
              <a:buNone/>
              <a:defRPr sz="700"/>
            </a:lvl7pPr>
            <a:lvl8pPr marL="2539468" indent="0">
              <a:buNone/>
              <a:defRPr sz="700"/>
            </a:lvl8pPr>
            <a:lvl9pPr marL="2902249" indent="0">
              <a:buNone/>
              <a:defRPr sz="7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6322" name="Rectangle 1026"/>
          <p:cNvSpPr>
            <a:spLocks noGrp="1" noChangeArrowheads="1"/>
          </p:cNvSpPr>
          <p:nvPr>
            <p:ph type="title"/>
          </p:nvPr>
        </p:nvSpPr>
        <p:spPr bwMode="auto">
          <a:xfrm>
            <a:off x="326949" y="171451"/>
            <a:ext cx="7175824" cy="599562"/>
          </a:xfrm>
          <a:prstGeom prst="rect">
            <a:avLst/>
          </a:prstGeom>
          <a:noFill/>
          <a:ln w="9525">
            <a:noFill/>
            <a:miter lim="800000"/>
            <a:headEnd/>
            <a:tailEnd/>
          </a:ln>
          <a:effectLst/>
        </p:spPr>
        <p:txBody>
          <a:bodyPr vert="horz" wrap="square" lIns="72556" tIns="36278" rIns="72556" bIns="36278" numCol="1" anchor="t" anchorCtr="0" compatLnSpc="1">
            <a:prstTxWarp prst="textNoShape">
              <a:avLst/>
            </a:prstTxWarp>
            <a:spAutoFit/>
          </a:bodyPr>
          <a:lstStyle/>
          <a:p>
            <a:pPr lvl="0"/>
            <a:r>
              <a:rPr lang="en-US" dirty="0"/>
              <a:t>Click to edit Master title</a:t>
            </a:r>
          </a:p>
        </p:txBody>
      </p:sp>
      <p:sp>
        <p:nvSpPr>
          <p:cNvPr id="56323" name="Rectangle 1027"/>
          <p:cNvSpPr>
            <a:spLocks noGrp="1" noChangeArrowheads="1"/>
          </p:cNvSpPr>
          <p:nvPr>
            <p:ph type="body" idx="1"/>
          </p:nvPr>
        </p:nvSpPr>
        <p:spPr bwMode="auto">
          <a:xfrm>
            <a:off x="326944" y="1062039"/>
            <a:ext cx="6377354" cy="2044573"/>
          </a:xfrm>
          <a:prstGeom prst="rect">
            <a:avLst/>
          </a:prstGeom>
          <a:noFill/>
          <a:ln w="9525">
            <a:noFill/>
            <a:miter lim="800000"/>
            <a:headEnd/>
            <a:tailEnd/>
          </a:ln>
          <a:effectLst/>
        </p:spPr>
        <p:txBody>
          <a:bodyPr vert="horz" wrap="square" lIns="72556" tIns="36278" rIns="72556" bIns="36278" numCol="1" anchor="t" anchorCtr="0" compatLnSpc="1">
            <a:prstTxWarp prst="textNoShape">
              <a:avLst/>
            </a:prstTxWarp>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Lst>
  <p:txStyles>
    <p:titleStyle>
      <a:lvl1pPr algn="l" rtl="0" eaLnBrk="0" fontAlgn="base" hangingPunct="0">
        <a:lnSpc>
          <a:spcPct val="90000"/>
        </a:lnSpc>
        <a:spcBef>
          <a:spcPct val="0"/>
        </a:spcBef>
        <a:spcAft>
          <a:spcPct val="0"/>
        </a:spcAft>
        <a:defRPr sz="3800" b="1">
          <a:solidFill>
            <a:srgbClr val="0033CC"/>
          </a:solidFill>
          <a:effectLst/>
          <a:latin typeface="Calibri" pitchFamily="34" charset="0"/>
          <a:ea typeface="+mj-ea"/>
          <a:cs typeface="+mj-cs"/>
        </a:defRPr>
      </a:lvl1pPr>
      <a:lvl2pPr algn="l" rtl="0" eaLnBrk="0" fontAlgn="base" hangingPunct="0">
        <a:lnSpc>
          <a:spcPct val="90000"/>
        </a:lnSpc>
        <a:spcBef>
          <a:spcPct val="0"/>
        </a:spcBef>
        <a:spcAft>
          <a:spcPct val="0"/>
        </a:spcAft>
        <a:defRPr sz="3800" b="1">
          <a:solidFill>
            <a:srgbClr val="0033CC"/>
          </a:solidFill>
          <a:effectLst>
            <a:outerShdw blurRad="38100" dist="38100" dir="2700000" algn="tl">
              <a:srgbClr val="C0C0C0"/>
            </a:outerShdw>
          </a:effectLst>
          <a:latin typeface="Arial" charset="0"/>
        </a:defRPr>
      </a:lvl2pPr>
      <a:lvl3pPr algn="l" rtl="0" eaLnBrk="0" fontAlgn="base" hangingPunct="0">
        <a:lnSpc>
          <a:spcPct val="90000"/>
        </a:lnSpc>
        <a:spcBef>
          <a:spcPct val="0"/>
        </a:spcBef>
        <a:spcAft>
          <a:spcPct val="0"/>
        </a:spcAft>
        <a:defRPr sz="3800" b="1">
          <a:solidFill>
            <a:srgbClr val="0033CC"/>
          </a:solidFill>
          <a:effectLst>
            <a:outerShdw blurRad="38100" dist="38100" dir="2700000" algn="tl">
              <a:srgbClr val="C0C0C0"/>
            </a:outerShdw>
          </a:effectLst>
          <a:latin typeface="Arial" charset="0"/>
        </a:defRPr>
      </a:lvl3pPr>
      <a:lvl4pPr algn="l" rtl="0" eaLnBrk="0" fontAlgn="base" hangingPunct="0">
        <a:lnSpc>
          <a:spcPct val="90000"/>
        </a:lnSpc>
        <a:spcBef>
          <a:spcPct val="0"/>
        </a:spcBef>
        <a:spcAft>
          <a:spcPct val="0"/>
        </a:spcAft>
        <a:defRPr sz="3800" b="1">
          <a:solidFill>
            <a:srgbClr val="0033CC"/>
          </a:solidFill>
          <a:effectLst>
            <a:outerShdw blurRad="38100" dist="38100" dir="2700000" algn="tl">
              <a:srgbClr val="C0C0C0"/>
            </a:outerShdw>
          </a:effectLst>
          <a:latin typeface="Arial" charset="0"/>
        </a:defRPr>
      </a:lvl4pPr>
      <a:lvl5pPr algn="l" rtl="0" eaLnBrk="0" fontAlgn="base" hangingPunct="0">
        <a:lnSpc>
          <a:spcPct val="90000"/>
        </a:lnSpc>
        <a:spcBef>
          <a:spcPct val="0"/>
        </a:spcBef>
        <a:spcAft>
          <a:spcPct val="0"/>
        </a:spcAft>
        <a:defRPr sz="3800" b="1">
          <a:solidFill>
            <a:srgbClr val="0033CC"/>
          </a:solidFill>
          <a:effectLst>
            <a:outerShdw blurRad="38100" dist="38100" dir="2700000" algn="tl">
              <a:srgbClr val="C0C0C0"/>
            </a:outerShdw>
          </a:effectLst>
          <a:latin typeface="Arial" charset="0"/>
        </a:defRPr>
      </a:lvl5pPr>
      <a:lvl6pPr marL="362781" algn="l" rtl="0" eaLnBrk="0" fontAlgn="base" hangingPunct="0">
        <a:lnSpc>
          <a:spcPct val="90000"/>
        </a:lnSpc>
        <a:spcBef>
          <a:spcPct val="0"/>
        </a:spcBef>
        <a:spcAft>
          <a:spcPct val="0"/>
        </a:spcAft>
        <a:defRPr sz="3800" b="1">
          <a:solidFill>
            <a:srgbClr val="0033CC"/>
          </a:solidFill>
          <a:effectLst>
            <a:outerShdw blurRad="38100" dist="38100" dir="2700000" algn="tl">
              <a:srgbClr val="C0C0C0"/>
            </a:outerShdw>
          </a:effectLst>
          <a:latin typeface="Arial" charset="0"/>
        </a:defRPr>
      </a:lvl6pPr>
      <a:lvl7pPr marL="725563" algn="l" rtl="0" eaLnBrk="0" fontAlgn="base" hangingPunct="0">
        <a:lnSpc>
          <a:spcPct val="90000"/>
        </a:lnSpc>
        <a:spcBef>
          <a:spcPct val="0"/>
        </a:spcBef>
        <a:spcAft>
          <a:spcPct val="0"/>
        </a:spcAft>
        <a:defRPr sz="3800" b="1">
          <a:solidFill>
            <a:srgbClr val="0033CC"/>
          </a:solidFill>
          <a:effectLst>
            <a:outerShdw blurRad="38100" dist="38100" dir="2700000" algn="tl">
              <a:srgbClr val="C0C0C0"/>
            </a:outerShdw>
          </a:effectLst>
          <a:latin typeface="Arial" charset="0"/>
        </a:defRPr>
      </a:lvl7pPr>
      <a:lvl8pPr marL="1088344" algn="l" rtl="0" eaLnBrk="0" fontAlgn="base" hangingPunct="0">
        <a:lnSpc>
          <a:spcPct val="90000"/>
        </a:lnSpc>
        <a:spcBef>
          <a:spcPct val="0"/>
        </a:spcBef>
        <a:spcAft>
          <a:spcPct val="0"/>
        </a:spcAft>
        <a:defRPr sz="3800" b="1">
          <a:solidFill>
            <a:srgbClr val="0033CC"/>
          </a:solidFill>
          <a:effectLst>
            <a:outerShdw blurRad="38100" dist="38100" dir="2700000" algn="tl">
              <a:srgbClr val="C0C0C0"/>
            </a:outerShdw>
          </a:effectLst>
          <a:latin typeface="Arial" charset="0"/>
        </a:defRPr>
      </a:lvl8pPr>
      <a:lvl9pPr marL="1451126" algn="l" rtl="0" eaLnBrk="0" fontAlgn="base" hangingPunct="0">
        <a:lnSpc>
          <a:spcPct val="90000"/>
        </a:lnSpc>
        <a:spcBef>
          <a:spcPct val="0"/>
        </a:spcBef>
        <a:spcAft>
          <a:spcPct val="0"/>
        </a:spcAft>
        <a:defRPr sz="3800" b="1">
          <a:solidFill>
            <a:srgbClr val="0033CC"/>
          </a:solidFill>
          <a:effectLst>
            <a:outerShdw blurRad="38100" dist="38100" dir="2700000" algn="tl">
              <a:srgbClr val="C0C0C0"/>
            </a:outerShdw>
          </a:effectLst>
          <a:latin typeface="Arial" charset="0"/>
        </a:defRPr>
      </a:lvl9pPr>
    </p:titleStyle>
    <p:bodyStyle>
      <a:lvl1pPr marL="433322" indent="-433322" algn="l" rtl="0" eaLnBrk="0" fontAlgn="base" hangingPunct="0">
        <a:lnSpc>
          <a:spcPct val="90000"/>
        </a:lnSpc>
        <a:spcBef>
          <a:spcPct val="30000"/>
        </a:spcBef>
        <a:spcAft>
          <a:spcPct val="0"/>
        </a:spcAft>
        <a:buClr>
          <a:schemeClr val="tx2"/>
        </a:buClr>
        <a:buSzPct val="75000"/>
        <a:buFont typeface="Wingdings" pitchFamily="2" charset="2"/>
        <a:buChar char="u"/>
        <a:defRPr sz="2500" b="1">
          <a:solidFill>
            <a:schemeClr val="bg2"/>
          </a:solidFill>
          <a:effectLst/>
          <a:latin typeface="Calibri" pitchFamily="34" charset="0"/>
          <a:ea typeface="+mn-ea"/>
          <a:cs typeface="+mn-cs"/>
        </a:defRPr>
      </a:lvl1pPr>
      <a:lvl2pPr marL="793584" indent="-359003" algn="l" rtl="0" eaLnBrk="0" fontAlgn="base" hangingPunct="0">
        <a:lnSpc>
          <a:spcPct val="90000"/>
        </a:lnSpc>
        <a:spcBef>
          <a:spcPct val="30000"/>
        </a:spcBef>
        <a:spcAft>
          <a:spcPct val="0"/>
        </a:spcAft>
        <a:buClr>
          <a:schemeClr val="tx2"/>
        </a:buClr>
        <a:buSzPct val="75000"/>
        <a:buFont typeface="Wingdings" pitchFamily="2" charset="2"/>
        <a:buChar char="Ø"/>
        <a:defRPr sz="2200" b="1">
          <a:solidFill>
            <a:schemeClr val="bg2"/>
          </a:solidFill>
          <a:effectLst/>
          <a:latin typeface="Calibri" pitchFamily="34" charset="0"/>
        </a:defRPr>
      </a:lvl2pPr>
      <a:lvl3pPr marL="1165183" indent="-370339" algn="l" rtl="0" eaLnBrk="0" fontAlgn="base" hangingPunct="0">
        <a:lnSpc>
          <a:spcPct val="90000"/>
        </a:lnSpc>
        <a:spcBef>
          <a:spcPct val="30000"/>
        </a:spcBef>
        <a:spcAft>
          <a:spcPct val="0"/>
        </a:spcAft>
        <a:buClr>
          <a:schemeClr val="tx2"/>
        </a:buClr>
        <a:buSzPct val="75000"/>
        <a:buFont typeface="Wingdings" pitchFamily="2" charset="2"/>
        <a:buChar char="Ø"/>
        <a:defRPr sz="2200" b="1">
          <a:solidFill>
            <a:schemeClr val="bg2"/>
          </a:solidFill>
          <a:effectLst/>
          <a:latin typeface="Calibri" pitchFamily="34" charset="0"/>
        </a:defRPr>
      </a:lvl3pPr>
      <a:lvl4pPr marL="1524185" indent="-357743" algn="l" rtl="0" eaLnBrk="0" fontAlgn="base" hangingPunct="0">
        <a:lnSpc>
          <a:spcPct val="90000"/>
        </a:lnSpc>
        <a:spcBef>
          <a:spcPct val="30000"/>
        </a:spcBef>
        <a:spcAft>
          <a:spcPct val="0"/>
        </a:spcAft>
        <a:buClr>
          <a:schemeClr val="tx2"/>
        </a:buClr>
        <a:buSzPct val="75000"/>
        <a:buFont typeface="Wingdings" pitchFamily="2" charset="2"/>
        <a:buChar char="Ø"/>
        <a:defRPr sz="2200" b="1">
          <a:solidFill>
            <a:schemeClr val="bg2"/>
          </a:solidFill>
          <a:effectLst/>
          <a:latin typeface="Calibri" pitchFamily="34" charset="0"/>
        </a:defRPr>
      </a:lvl4pPr>
      <a:lvl5pPr marL="1895784" indent="-370339" algn="l" rtl="0" eaLnBrk="0" fontAlgn="base" hangingPunct="0">
        <a:lnSpc>
          <a:spcPct val="90000"/>
        </a:lnSpc>
        <a:spcBef>
          <a:spcPct val="30000"/>
        </a:spcBef>
        <a:spcAft>
          <a:spcPct val="0"/>
        </a:spcAft>
        <a:buClr>
          <a:schemeClr val="tx2"/>
        </a:buClr>
        <a:buSzPct val="75000"/>
        <a:buFont typeface="Wingdings" pitchFamily="2" charset="2"/>
        <a:buChar char="Ø"/>
        <a:defRPr sz="2200" b="1">
          <a:solidFill>
            <a:schemeClr val="bg2"/>
          </a:solidFill>
          <a:effectLst/>
          <a:latin typeface="Calibri" pitchFamily="34" charset="0"/>
        </a:defRPr>
      </a:lvl5pPr>
      <a:lvl6pPr marL="2258566" indent="-370339" algn="l" rtl="0" eaLnBrk="0" fontAlgn="base" hangingPunct="0">
        <a:lnSpc>
          <a:spcPct val="90000"/>
        </a:lnSpc>
        <a:spcBef>
          <a:spcPct val="30000"/>
        </a:spcBef>
        <a:spcAft>
          <a:spcPct val="0"/>
        </a:spcAft>
        <a:buClr>
          <a:schemeClr val="tx2"/>
        </a:buClr>
        <a:buSzPct val="75000"/>
        <a:buFont typeface="Wingdings" pitchFamily="2" charset="2"/>
        <a:buChar char="Ø"/>
        <a:defRPr sz="2200" b="1">
          <a:solidFill>
            <a:schemeClr val="bg2"/>
          </a:solidFill>
          <a:effectLst>
            <a:outerShdw blurRad="38100" dist="38100" dir="2700000" algn="tl">
              <a:srgbClr val="C0C0C0"/>
            </a:outerShdw>
          </a:effectLst>
          <a:latin typeface="+mn-lt"/>
        </a:defRPr>
      </a:lvl6pPr>
      <a:lvl7pPr marL="2621346" indent="-370339" algn="l" rtl="0" eaLnBrk="0" fontAlgn="base" hangingPunct="0">
        <a:lnSpc>
          <a:spcPct val="90000"/>
        </a:lnSpc>
        <a:spcBef>
          <a:spcPct val="30000"/>
        </a:spcBef>
        <a:spcAft>
          <a:spcPct val="0"/>
        </a:spcAft>
        <a:buClr>
          <a:schemeClr val="tx2"/>
        </a:buClr>
        <a:buSzPct val="75000"/>
        <a:buFont typeface="Wingdings" pitchFamily="2" charset="2"/>
        <a:buChar char="Ø"/>
        <a:defRPr sz="2200" b="1">
          <a:solidFill>
            <a:schemeClr val="bg2"/>
          </a:solidFill>
          <a:effectLst>
            <a:outerShdw blurRad="38100" dist="38100" dir="2700000" algn="tl">
              <a:srgbClr val="C0C0C0"/>
            </a:outerShdw>
          </a:effectLst>
          <a:latin typeface="+mn-lt"/>
        </a:defRPr>
      </a:lvl7pPr>
      <a:lvl8pPr marL="2984127" indent="-370339" algn="l" rtl="0" eaLnBrk="0" fontAlgn="base" hangingPunct="0">
        <a:lnSpc>
          <a:spcPct val="90000"/>
        </a:lnSpc>
        <a:spcBef>
          <a:spcPct val="30000"/>
        </a:spcBef>
        <a:spcAft>
          <a:spcPct val="0"/>
        </a:spcAft>
        <a:buClr>
          <a:schemeClr val="tx2"/>
        </a:buClr>
        <a:buSzPct val="75000"/>
        <a:buFont typeface="Wingdings" pitchFamily="2" charset="2"/>
        <a:buChar char="Ø"/>
        <a:defRPr sz="2200" b="1">
          <a:solidFill>
            <a:schemeClr val="bg2"/>
          </a:solidFill>
          <a:effectLst>
            <a:outerShdw blurRad="38100" dist="38100" dir="2700000" algn="tl">
              <a:srgbClr val="C0C0C0"/>
            </a:outerShdw>
          </a:effectLst>
          <a:latin typeface="+mn-lt"/>
        </a:defRPr>
      </a:lvl8pPr>
      <a:lvl9pPr marL="3346909" indent="-370339" algn="l" rtl="0" eaLnBrk="0" fontAlgn="base" hangingPunct="0">
        <a:lnSpc>
          <a:spcPct val="90000"/>
        </a:lnSpc>
        <a:spcBef>
          <a:spcPct val="30000"/>
        </a:spcBef>
        <a:spcAft>
          <a:spcPct val="0"/>
        </a:spcAft>
        <a:buClr>
          <a:schemeClr val="tx2"/>
        </a:buClr>
        <a:buSzPct val="75000"/>
        <a:buFont typeface="Wingdings" pitchFamily="2" charset="2"/>
        <a:buChar char="Ø"/>
        <a:defRPr sz="2200" b="1">
          <a:solidFill>
            <a:schemeClr val="bg2"/>
          </a:solidFill>
          <a:effectLst>
            <a:outerShdw blurRad="38100" dist="38100" dir="2700000" algn="tl">
              <a:srgbClr val="C0C0C0"/>
            </a:outerShdw>
          </a:effectLst>
          <a:latin typeface="+mn-lt"/>
        </a:defRPr>
      </a:lvl9pPr>
    </p:bodyStyle>
    <p:otherStyle>
      <a:defPPr>
        <a:defRPr lang="en-US"/>
      </a:defPPr>
      <a:lvl1pPr marL="0" algn="l" defTabSz="725563" rtl="0" eaLnBrk="1" latinLnBrk="0" hangingPunct="1">
        <a:defRPr sz="1300" kern="1200">
          <a:solidFill>
            <a:schemeClr val="tx1"/>
          </a:solidFill>
          <a:latin typeface="+mn-lt"/>
          <a:ea typeface="+mn-ea"/>
          <a:cs typeface="+mn-cs"/>
        </a:defRPr>
      </a:lvl1pPr>
      <a:lvl2pPr marL="362781" algn="l" defTabSz="725563" rtl="0" eaLnBrk="1" latinLnBrk="0" hangingPunct="1">
        <a:defRPr sz="1300" kern="1200">
          <a:solidFill>
            <a:schemeClr val="tx1"/>
          </a:solidFill>
          <a:latin typeface="+mn-lt"/>
          <a:ea typeface="+mn-ea"/>
          <a:cs typeface="+mn-cs"/>
        </a:defRPr>
      </a:lvl2pPr>
      <a:lvl3pPr marL="725563" algn="l" defTabSz="725563" rtl="0" eaLnBrk="1" latinLnBrk="0" hangingPunct="1">
        <a:defRPr sz="1300" kern="1200">
          <a:solidFill>
            <a:schemeClr val="tx1"/>
          </a:solidFill>
          <a:latin typeface="+mn-lt"/>
          <a:ea typeface="+mn-ea"/>
          <a:cs typeface="+mn-cs"/>
        </a:defRPr>
      </a:lvl3pPr>
      <a:lvl4pPr marL="1088344" algn="l" defTabSz="725563" rtl="0" eaLnBrk="1" latinLnBrk="0" hangingPunct="1">
        <a:defRPr sz="1300" kern="1200">
          <a:solidFill>
            <a:schemeClr val="tx1"/>
          </a:solidFill>
          <a:latin typeface="+mn-lt"/>
          <a:ea typeface="+mn-ea"/>
          <a:cs typeface="+mn-cs"/>
        </a:defRPr>
      </a:lvl4pPr>
      <a:lvl5pPr marL="1451126" algn="l" defTabSz="725563" rtl="0" eaLnBrk="1" latinLnBrk="0" hangingPunct="1">
        <a:defRPr sz="1300" kern="1200">
          <a:solidFill>
            <a:schemeClr val="tx1"/>
          </a:solidFill>
          <a:latin typeface="+mn-lt"/>
          <a:ea typeface="+mn-ea"/>
          <a:cs typeface="+mn-cs"/>
        </a:defRPr>
      </a:lvl5pPr>
      <a:lvl6pPr marL="1813907" algn="l" defTabSz="725563" rtl="0" eaLnBrk="1" latinLnBrk="0" hangingPunct="1">
        <a:defRPr sz="1300" kern="1200">
          <a:solidFill>
            <a:schemeClr val="tx1"/>
          </a:solidFill>
          <a:latin typeface="+mn-lt"/>
          <a:ea typeface="+mn-ea"/>
          <a:cs typeface="+mn-cs"/>
        </a:defRPr>
      </a:lvl6pPr>
      <a:lvl7pPr marL="2176688" algn="l" defTabSz="725563" rtl="0" eaLnBrk="1" latinLnBrk="0" hangingPunct="1">
        <a:defRPr sz="1300" kern="1200">
          <a:solidFill>
            <a:schemeClr val="tx1"/>
          </a:solidFill>
          <a:latin typeface="+mn-lt"/>
          <a:ea typeface="+mn-ea"/>
          <a:cs typeface="+mn-cs"/>
        </a:defRPr>
      </a:lvl7pPr>
      <a:lvl8pPr marL="2539468" algn="l" defTabSz="725563" rtl="0" eaLnBrk="1" latinLnBrk="0" hangingPunct="1">
        <a:defRPr sz="1300" kern="1200">
          <a:solidFill>
            <a:schemeClr val="tx1"/>
          </a:solidFill>
          <a:latin typeface="+mn-lt"/>
          <a:ea typeface="+mn-ea"/>
          <a:cs typeface="+mn-cs"/>
        </a:defRPr>
      </a:lvl8pPr>
      <a:lvl9pPr marL="2902249" algn="l" defTabSz="725563"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90.svg"/><Relationship Id="rId13" Type="http://schemas.openxmlformats.org/officeDocument/2006/relationships/image" Target="NULL"/><Relationship Id="rId3" Type="http://schemas.openxmlformats.org/officeDocument/2006/relationships/image" Target="../media/image87.png"/><Relationship Id="rId7" Type="http://schemas.openxmlformats.org/officeDocument/2006/relationships/image" Target="../media/image89.png"/><Relationship Id="rId12" Type="http://schemas.openxmlformats.org/officeDocument/2006/relationships/image" Target="NUL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8.emf"/><Relationship Id="rId11" Type="http://schemas.openxmlformats.org/officeDocument/2006/relationships/image" Target="NULL"/><Relationship Id="rId5" Type="http://schemas.openxmlformats.org/officeDocument/2006/relationships/image" Target="NULL"/><Relationship Id="rId10" Type="http://schemas.openxmlformats.org/officeDocument/2006/relationships/image" Target="NULL"/><Relationship Id="rId4" Type="http://schemas.openxmlformats.org/officeDocument/2006/relationships/image" Target="NULL"/><Relationship Id="rId9" Type="http://schemas.openxmlformats.org/officeDocument/2006/relationships/image" Target="NULL"/><Relationship Id="rId14" Type="http://schemas.openxmlformats.org/officeDocument/2006/relationships/image" Target="NULL"/></Relationships>
</file>

<file path=ppt/slides/_rels/slide11.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NULL"/><Relationship Id="rId7" Type="http://schemas.openxmlformats.org/officeDocument/2006/relationships/image" Target="NULL"/><Relationship Id="rId2" Type="http://schemas.openxmlformats.org/officeDocument/2006/relationships/image" Target="../media/image88.emf"/><Relationship Id="rId1" Type="http://schemas.openxmlformats.org/officeDocument/2006/relationships/slideLayout" Target="../slideLayouts/slideLayout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s/_rels/slide12.xml.rels><?xml version="1.0" encoding="UTF-8" standalone="yes"?>
<Relationships xmlns="http://schemas.openxmlformats.org/package/2006/relationships"><Relationship Id="rId8" Type="http://schemas.openxmlformats.org/officeDocument/2006/relationships/image" Target="NULL"/><Relationship Id="rId13" Type="http://schemas.openxmlformats.org/officeDocument/2006/relationships/image" Target="NULL"/><Relationship Id="rId3" Type="http://schemas.openxmlformats.org/officeDocument/2006/relationships/image" Target="../media/image91.emf"/><Relationship Id="rId7" Type="http://schemas.openxmlformats.org/officeDocument/2006/relationships/image" Target="NULL"/><Relationship Id="rId12" Type="http://schemas.openxmlformats.org/officeDocument/2006/relationships/image" Target="NULL"/><Relationship Id="rId2" Type="http://schemas.openxmlformats.org/officeDocument/2006/relationships/hyperlink" Target="https://algassert.com/quirk#circuit={%22cols%22:[[%22X%22,1,1,1,1,%22X%22,%22X%22],[%22Chance5%22,1,1,1,1,%22Chance5%22],[%22X%22,%22X%22,%22X%22,%22X%22,%22%E2%80%A2%22,%22X%22,%22X%22,%22X%22,%22X%22,%22X%22],[1,1,1,1,%22%E2%80%A2%22,%22X%22],[%22Swap%22,1,1,1,%22Swap%22,%22%E2%80%A2%22],[1,1,1,1,%22%E2%80%A2%22,1,%22X%22],[1,%22Swap%22,1,1,%22Swap%22,1,%22%E2%80%A2%22],[1,1,1,1,%22%E2%80%A2%22,1,1,%22X%22],[1,1,%22Swap%22,1,%22Swap%22,1,1,%22%E2%80%A2%22],[1,1,1,1,%22%E2%80%A2%22,1,1,1,%22X%22],[1,1,1,%22Swap%22,%22Swap%22,1,1,1,%22%E2%80%A2%22],[1,1,1,1,%22%E2%80%A2%22,1,1,1,1,%22X%22],[1,1,1,%22Swap%22,%22Swap%22,1,1,1,%22%E2%80%A2%22],[1,1,1,%22%E2%80%A2%22,1,1,1,1,%22X%22],[1,1,%22Swap%22,1,%22Swap%22,1,1,%22%E2%80%A2%22],[1,1,%22%E2%80%A2%22,1,1,1,1,%22X%22],[1,%22Swap%22,1,1,%22Swap%22,1,%22%E2%80%A2%22],[1,%22%E2%80%A2%22,1,1,1,1,%22X%22],[%22Swap%22,1,1,1,%22Swap%22,%22%E2%80%A2%22],[%22%E2%80%A2%22,1,1,1,1,%22X%22],[%22X%22,%22X%22,%22X%22,%22X%22,%22%E2%80%A2%22,%22X%22,%22X%22,%22X%22,%22X%22,%22X%22],[%22Chance5%22,1,1,1,1,%22Chance5%22]]}" TargetMode="External"/><Relationship Id="rId16" Type="http://schemas.openxmlformats.org/officeDocument/2006/relationships/image" Target="NULL"/><Relationship Id="rId1" Type="http://schemas.openxmlformats.org/officeDocument/2006/relationships/slideLayout" Target="../slideLayouts/slideLayout2.xml"/><Relationship Id="rId6" Type="http://schemas.openxmlformats.org/officeDocument/2006/relationships/image" Target="NULL"/><Relationship Id="rId11" Type="http://schemas.openxmlformats.org/officeDocument/2006/relationships/image" Target="NULL"/><Relationship Id="rId5" Type="http://schemas.openxmlformats.org/officeDocument/2006/relationships/image" Target="NULL"/><Relationship Id="rId15" Type="http://schemas.openxmlformats.org/officeDocument/2006/relationships/image" Target="NULL"/><Relationship Id="rId10" Type="http://schemas.openxmlformats.org/officeDocument/2006/relationships/image" Target="NULL"/><Relationship Id="rId4" Type="http://schemas.openxmlformats.org/officeDocument/2006/relationships/image" Target="../media/image92.emf"/><Relationship Id="rId9" Type="http://schemas.openxmlformats.org/officeDocument/2006/relationships/image" Target="NULL"/><Relationship Id="rId14" Type="http://schemas.openxmlformats.org/officeDocument/2006/relationships/image" Target="NULL"/></Relationships>
</file>

<file path=ppt/slides/_rels/slide13.xml.rels><?xml version="1.0" encoding="UTF-8" standalone="yes"?>
<Relationships xmlns="http://schemas.openxmlformats.org/package/2006/relationships"><Relationship Id="rId8" Type="http://schemas.openxmlformats.org/officeDocument/2006/relationships/image" Target="../media/image98.svg"/><Relationship Id="rId3" Type="http://schemas.openxmlformats.org/officeDocument/2006/relationships/image" Target="../media/image94.png"/><Relationship Id="rId7" Type="http://schemas.openxmlformats.org/officeDocument/2006/relationships/image" Target="../media/image97.png"/><Relationship Id="rId2" Type="http://schemas.openxmlformats.org/officeDocument/2006/relationships/image" Target="../media/image93.emf"/><Relationship Id="rId1" Type="http://schemas.openxmlformats.org/officeDocument/2006/relationships/slideLayout" Target="../slideLayouts/slideLayout6.xml"/><Relationship Id="rId6" Type="http://schemas.openxmlformats.org/officeDocument/2006/relationships/image" Target="../media/image96.png"/><Relationship Id="rId5" Type="http://schemas.openxmlformats.org/officeDocument/2006/relationships/image" Target="../media/image95.emf"/><Relationship Id="rId4" Type="http://schemas.openxmlformats.org/officeDocument/2006/relationships/image" Target="NULL"/></Relationships>
</file>

<file path=ppt/slides/_rels/slide14.xml.rels><?xml version="1.0" encoding="UTF-8" standalone="yes"?>
<Relationships xmlns="http://schemas.openxmlformats.org/package/2006/relationships"><Relationship Id="rId8" Type="http://schemas.openxmlformats.org/officeDocument/2006/relationships/image" Target="../media/image102.emf"/><Relationship Id="rId13" Type="http://schemas.openxmlformats.org/officeDocument/2006/relationships/image" Target="../media/image105.emf"/><Relationship Id="rId3" Type="http://schemas.openxmlformats.org/officeDocument/2006/relationships/hyperlink" Target="https://algassert.com/quirk#circuit={%22cols%22:[[%22X%22,1,1,1,1,%22X%22,%22X%22],[%22Chance5%22,1,1,1,1,%22Chance5%22],[%22X%22,%22X%22,%22X%22,%22X%22,%22%E2%80%A2%22,%22X%22,%22X%22,%22X%22,%22X%22,%22X%22],[1,1,1,1,%22%E2%80%A2%22,%22X%22],[%22Swap%22,1,1,1,%22Swap%22,%22%E2%80%A2%22],[1,1,1,1,%22%E2%80%A2%22,1,%22X%22],[1,%22Swap%22,1,1,%22Swap%22,1,%22%E2%80%A2%22],[1,1,1,1,%22%E2%80%A2%22,1,1,%22X%22],[1,1,%22Swap%22,1,%22Swap%22,1,1,%22%E2%80%A2%22],[1,1,1,1,%22%E2%80%A2%22,1,1,1,%22X%22],[1,1,1,%22Swap%22,%22Swap%22,1,1,1,%22%E2%80%A2%22],[1,1,1,1,%22%E2%80%A2%22,1,1,1,1,%22X%22],[1,1,1,%22Swap%22,%22Swap%22,1,1,1,%22%E2%80%A2%22],[1,1,1,%22%E2%80%A2%22,1,1,1,1,%22X%22],[1,1,%22Swap%22,1,%22Swap%22,1,1,%22%E2%80%A2%22],[1,1,%22%E2%80%A2%22,1,1,1,1,%22X%22],[1,%22Swap%22,1,1,%22Swap%22,1,%22%E2%80%A2%22],[1,%22%E2%80%A2%22,1,1,1,1,%22X%22],[%22Swap%22,1,1,1,%22Swap%22,%22%E2%80%A2%22],[%22%E2%80%A2%22,1,1,1,1,%22X%22],[%22X%22,%22X%22,%22X%22,%22X%22,%22%E2%80%A2%22,%22X%22,%22X%22,%22X%22,%22X%22,%22X%22],[%22Chance5%22,1,1,1,1,%22Chance5%22]]}" TargetMode="External"/><Relationship Id="rId7" Type="http://schemas.openxmlformats.org/officeDocument/2006/relationships/image" Target="../media/image101.emf"/><Relationship Id="rId12" Type="http://schemas.openxmlformats.org/officeDocument/2006/relationships/image" Target="../media/image104.sv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100.svg"/><Relationship Id="rId11" Type="http://schemas.openxmlformats.org/officeDocument/2006/relationships/image" Target="../media/image103.png"/><Relationship Id="rId5" Type="http://schemas.openxmlformats.org/officeDocument/2006/relationships/image" Target="../media/image99.png"/><Relationship Id="rId15" Type="http://schemas.openxmlformats.org/officeDocument/2006/relationships/image" Target="../media/image107.svg"/><Relationship Id="rId10" Type="http://schemas.openxmlformats.org/officeDocument/2006/relationships/image" Target="../media/image55.svg"/><Relationship Id="rId4" Type="http://schemas.openxmlformats.org/officeDocument/2006/relationships/image" Target="../media/image91.emf"/><Relationship Id="rId9" Type="http://schemas.openxmlformats.org/officeDocument/2006/relationships/image" Target="../media/image54.png"/><Relationship Id="rId14" Type="http://schemas.openxmlformats.org/officeDocument/2006/relationships/image" Target="../media/image106.png"/></Relationships>
</file>

<file path=ppt/slides/_rels/slide15.xml.rels><?xml version="1.0" encoding="UTF-8" standalone="yes"?>
<Relationships xmlns="http://schemas.openxmlformats.org/package/2006/relationships"><Relationship Id="rId8" Type="http://schemas.openxmlformats.org/officeDocument/2006/relationships/image" Target="../media/image112.emf"/><Relationship Id="rId13" Type="http://schemas.openxmlformats.org/officeDocument/2006/relationships/image" Target="../media/image45.png"/><Relationship Id="rId3" Type="http://schemas.openxmlformats.org/officeDocument/2006/relationships/image" Target="../media/image108.emf"/><Relationship Id="rId7" Type="http://schemas.openxmlformats.org/officeDocument/2006/relationships/image" Target="../media/image111.emf"/><Relationship Id="rId12" Type="http://schemas.openxmlformats.org/officeDocument/2006/relationships/image" Target="../media/image460.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110.emf"/><Relationship Id="rId11" Type="http://schemas.openxmlformats.org/officeDocument/2006/relationships/image" Target="../media/image115.emf"/><Relationship Id="rId5" Type="http://schemas.openxmlformats.org/officeDocument/2006/relationships/image" Target="../media/image39.png"/><Relationship Id="rId15" Type="http://schemas.openxmlformats.org/officeDocument/2006/relationships/image" Target="../media/image116.emf"/><Relationship Id="rId10" Type="http://schemas.openxmlformats.org/officeDocument/2006/relationships/image" Target="../media/image114.emf"/><Relationship Id="rId4" Type="http://schemas.openxmlformats.org/officeDocument/2006/relationships/image" Target="../media/image109.emf"/><Relationship Id="rId9" Type="http://schemas.openxmlformats.org/officeDocument/2006/relationships/image" Target="../media/image113.emf"/><Relationship Id="rId14" Type="http://schemas.openxmlformats.org/officeDocument/2006/relationships/image" Target="../media/image480.png"/></Relationships>
</file>

<file path=ppt/slides/_rels/slide16.xml.rels><?xml version="1.0" encoding="UTF-8" standalone="yes"?>
<Relationships xmlns="http://schemas.openxmlformats.org/package/2006/relationships"><Relationship Id="rId3" Type="http://schemas.openxmlformats.org/officeDocument/2006/relationships/image" Target="../media/image109.emf"/><Relationship Id="rId2" Type="http://schemas.openxmlformats.org/officeDocument/2006/relationships/image" Target="../media/image108.emf"/><Relationship Id="rId1" Type="http://schemas.openxmlformats.org/officeDocument/2006/relationships/slideLayout" Target="../slideLayouts/slideLayout6.xml"/><Relationship Id="rId6" Type="http://schemas.openxmlformats.org/officeDocument/2006/relationships/image" Target="../media/image110.emf"/><Relationship Id="rId5" Type="http://schemas.openxmlformats.org/officeDocument/2006/relationships/image" Target="../media/image113.emf"/><Relationship Id="rId4" Type="http://schemas.openxmlformats.org/officeDocument/2006/relationships/image" Target="../media/image112.emf"/></Relationships>
</file>

<file path=ppt/slides/_rels/slide17.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118.emf"/><Relationship Id="rId5" Type="http://schemas.openxmlformats.org/officeDocument/2006/relationships/image" Target="../media/image53.emf"/><Relationship Id="rId4" Type="http://schemas.openxmlformats.org/officeDocument/2006/relationships/hyperlink" Target="https://arxiv.org/abs/2407.05178"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360.png"/><Relationship Id="rId3" Type="http://schemas.openxmlformats.org/officeDocument/2006/relationships/image" Target="../media/image311.png"/><Relationship Id="rId7" Type="http://schemas.openxmlformats.org/officeDocument/2006/relationships/image" Target="../media/image350.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340.png"/><Relationship Id="rId5" Type="http://schemas.openxmlformats.org/officeDocument/2006/relationships/image" Target="../media/image330.png"/><Relationship Id="rId10" Type="http://schemas.openxmlformats.org/officeDocument/2006/relationships/hyperlink" Target="https://www.oezratty.net/wordpress/2024/understanding-quantum-technologies-2024/" TargetMode="External"/><Relationship Id="rId4" Type="http://schemas.openxmlformats.org/officeDocument/2006/relationships/image" Target="../media/image320.png"/><Relationship Id="rId9" Type="http://schemas.openxmlformats.org/officeDocument/2006/relationships/image" Target="../media/image119.png"/></Relationships>
</file>

<file path=ppt/slides/_rels/slide19.xml.rels><?xml version="1.0" encoding="UTF-8" standalone="yes"?>
<Relationships xmlns="http://schemas.openxmlformats.org/package/2006/relationships"><Relationship Id="rId2" Type="http://schemas.openxmlformats.org/officeDocument/2006/relationships/hyperlink" Target="https://journals.aps.org/prx/abstract/10.1103/PhysRevX.14.041029"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3" Type="http://schemas.openxmlformats.org/officeDocument/2006/relationships/image" Target="../media/image72.png"/><Relationship Id="rId18" Type="http://schemas.openxmlformats.org/officeDocument/2006/relationships/image" Target="../media/image77.png"/><Relationship Id="rId26" Type="http://schemas.openxmlformats.org/officeDocument/2006/relationships/image" Target="../media/image85.png"/><Relationship Id="rId39" Type="http://schemas.openxmlformats.org/officeDocument/2006/relationships/image" Target="../media/image98.png"/><Relationship Id="rId21" Type="http://schemas.openxmlformats.org/officeDocument/2006/relationships/image" Target="../media/image800.png"/><Relationship Id="rId34" Type="http://schemas.openxmlformats.org/officeDocument/2006/relationships/image" Target="../media/image93.png"/><Relationship Id="rId7" Type="http://schemas.openxmlformats.org/officeDocument/2006/relationships/image" Target="../media/image66.png"/><Relationship Id="rId12" Type="http://schemas.openxmlformats.org/officeDocument/2006/relationships/image" Target="../media/image71.png"/><Relationship Id="rId17" Type="http://schemas.openxmlformats.org/officeDocument/2006/relationships/image" Target="../media/image760.png"/><Relationship Id="rId25" Type="http://schemas.openxmlformats.org/officeDocument/2006/relationships/image" Target="../media/image84.png"/><Relationship Id="rId33" Type="http://schemas.openxmlformats.org/officeDocument/2006/relationships/image" Target="../media/image92.png"/><Relationship Id="rId38" Type="http://schemas.openxmlformats.org/officeDocument/2006/relationships/image" Target="../media/image970.png"/><Relationship Id="rId2" Type="http://schemas.openxmlformats.org/officeDocument/2006/relationships/notesSlide" Target="../notesSlides/notesSlide13.xml"/><Relationship Id="rId16" Type="http://schemas.openxmlformats.org/officeDocument/2006/relationships/image" Target="../media/image75.png"/><Relationship Id="rId20" Type="http://schemas.openxmlformats.org/officeDocument/2006/relationships/image" Target="../media/image790.png"/><Relationship Id="rId29" Type="http://schemas.openxmlformats.org/officeDocument/2006/relationships/image" Target="../media/image88.png"/><Relationship Id="rId1" Type="http://schemas.openxmlformats.org/officeDocument/2006/relationships/slideLayout" Target="../slideLayouts/slideLayout6.xml"/><Relationship Id="rId6" Type="http://schemas.openxmlformats.org/officeDocument/2006/relationships/image" Target="../media/image650.png"/><Relationship Id="rId11" Type="http://schemas.openxmlformats.org/officeDocument/2006/relationships/image" Target="../media/image70.png"/><Relationship Id="rId24" Type="http://schemas.openxmlformats.org/officeDocument/2006/relationships/image" Target="../media/image83.png"/><Relationship Id="rId32" Type="http://schemas.openxmlformats.org/officeDocument/2006/relationships/image" Target="../media/image91.png"/><Relationship Id="rId37" Type="http://schemas.openxmlformats.org/officeDocument/2006/relationships/image" Target="../media/image960.png"/><Relationship Id="rId40" Type="http://schemas.openxmlformats.org/officeDocument/2006/relationships/image" Target="../media/image990.png"/><Relationship Id="rId5" Type="http://schemas.openxmlformats.org/officeDocument/2006/relationships/image" Target="../media/image640.png"/><Relationship Id="rId15" Type="http://schemas.openxmlformats.org/officeDocument/2006/relationships/image" Target="../media/image741.png"/><Relationship Id="rId23" Type="http://schemas.openxmlformats.org/officeDocument/2006/relationships/image" Target="../media/image820.png"/><Relationship Id="rId28" Type="http://schemas.openxmlformats.org/officeDocument/2006/relationships/image" Target="../media/image870.png"/><Relationship Id="rId36" Type="http://schemas.openxmlformats.org/officeDocument/2006/relationships/image" Target="../media/image95.png"/><Relationship Id="rId10" Type="http://schemas.openxmlformats.org/officeDocument/2006/relationships/image" Target="../media/image69.png"/><Relationship Id="rId19" Type="http://schemas.openxmlformats.org/officeDocument/2006/relationships/image" Target="../media/image780.png"/><Relationship Id="rId31" Type="http://schemas.openxmlformats.org/officeDocument/2006/relationships/image" Target="../media/image90.png"/><Relationship Id="rId4" Type="http://schemas.openxmlformats.org/officeDocument/2006/relationships/image" Target="../media/image610.png"/><Relationship Id="rId9" Type="http://schemas.openxmlformats.org/officeDocument/2006/relationships/image" Target="../media/image68.png"/><Relationship Id="rId14" Type="http://schemas.openxmlformats.org/officeDocument/2006/relationships/image" Target="../media/image73.png"/><Relationship Id="rId22" Type="http://schemas.openxmlformats.org/officeDocument/2006/relationships/image" Target="../media/image81.png"/><Relationship Id="rId27" Type="http://schemas.openxmlformats.org/officeDocument/2006/relationships/image" Target="../media/image86.png"/><Relationship Id="rId30" Type="http://schemas.openxmlformats.org/officeDocument/2006/relationships/image" Target="../media/image890.png"/><Relationship Id="rId35" Type="http://schemas.openxmlformats.org/officeDocument/2006/relationships/image" Target="../media/image940.png"/><Relationship Id="rId8" Type="http://schemas.openxmlformats.org/officeDocument/2006/relationships/image" Target="../media/image670.png"/><Relationship Id="rId3" Type="http://schemas.openxmlformats.org/officeDocument/2006/relationships/image" Target="../media/image590.png"/></Relationships>
</file>

<file path=ppt/slides/_rels/slide21.xml.rels><?xml version="1.0" encoding="UTF-8" standalone="yes"?>
<Relationships xmlns="http://schemas.openxmlformats.org/package/2006/relationships"><Relationship Id="rId8" Type="http://schemas.openxmlformats.org/officeDocument/2006/relationships/image" Target="../media/image55.png"/><Relationship Id="rId13" Type="http://schemas.openxmlformats.org/officeDocument/2006/relationships/image" Target="../media/image60.png"/><Relationship Id="rId3" Type="http://schemas.openxmlformats.org/officeDocument/2006/relationships/image" Target="../media/image500.png"/><Relationship Id="rId7" Type="http://schemas.openxmlformats.org/officeDocument/2006/relationships/image" Target="../media/image540.png"/><Relationship Id="rId12" Type="http://schemas.openxmlformats.org/officeDocument/2006/relationships/image" Target="../media/image120.emf"/><Relationship Id="rId2" Type="http://schemas.openxmlformats.org/officeDocument/2006/relationships/image" Target="../media/image490.png"/><Relationship Id="rId16" Type="http://schemas.openxmlformats.org/officeDocument/2006/relationships/image" Target="../media/image630.png"/><Relationship Id="rId1" Type="http://schemas.openxmlformats.org/officeDocument/2006/relationships/slideLayout" Target="../slideLayouts/slideLayout6.xml"/><Relationship Id="rId6" Type="http://schemas.openxmlformats.org/officeDocument/2006/relationships/image" Target="../media/image530.png"/><Relationship Id="rId11" Type="http://schemas.openxmlformats.org/officeDocument/2006/relationships/image" Target="../media/image58.png"/><Relationship Id="rId5" Type="http://schemas.openxmlformats.org/officeDocument/2006/relationships/image" Target="../media/image520.png"/><Relationship Id="rId15" Type="http://schemas.openxmlformats.org/officeDocument/2006/relationships/image" Target="../media/image62.png"/><Relationship Id="rId10" Type="http://schemas.openxmlformats.org/officeDocument/2006/relationships/image" Target="../media/image57.png"/><Relationship Id="rId4" Type="http://schemas.openxmlformats.org/officeDocument/2006/relationships/image" Target="../media/image510.png"/><Relationship Id="rId9" Type="http://schemas.openxmlformats.org/officeDocument/2006/relationships/image" Target="../media/image56.png"/><Relationship Id="rId14" Type="http://schemas.openxmlformats.org/officeDocument/2006/relationships/image" Target="../media/image121.emf"/></Relationships>
</file>

<file path=ppt/slides/_rels/slide22.xml.rels><?xml version="1.0" encoding="UTF-8" standalone="yes"?>
<Relationships xmlns="http://schemas.openxmlformats.org/package/2006/relationships"><Relationship Id="rId8" Type="http://schemas.openxmlformats.org/officeDocument/2006/relationships/image" Target="../media/image105.png"/><Relationship Id="rId13" Type="http://schemas.openxmlformats.org/officeDocument/2006/relationships/image" Target="../media/image110.png"/><Relationship Id="rId3" Type="http://schemas.openxmlformats.org/officeDocument/2006/relationships/hyperlink" Target="https://arxiv.org/abs/2407.11235" TargetMode="External"/><Relationship Id="rId7" Type="http://schemas.openxmlformats.org/officeDocument/2006/relationships/image" Target="../media/image104.png"/><Relationship Id="rId12" Type="http://schemas.openxmlformats.org/officeDocument/2006/relationships/image" Target="../media/image109.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123.svg"/><Relationship Id="rId11" Type="http://schemas.openxmlformats.org/officeDocument/2006/relationships/image" Target="../media/image108.png"/><Relationship Id="rId5" Type="http://schemas.openxmlformats.org/officeDocument/2006/relationships/image" Target="../media/image122.png"/><Relationship Id="rId10" Type="http://schemas.openxmlformats.org/officeDocument/2006/relationships/image" Target="../media/image107.png"/><Relationship Id="rId4" Type="http://schemas.openxmlformats.org/officeDocument/2006/relationships/hyperlink" Target="https://arxiv.org/abs/2306.02620" TargetMode="External"/><Relationship Id="rId9" Type="http://schemas.openxmlformats.org/officeDocument/2006/relationships/image" Target="../media/image1060.png"/><Relationship Id="rId14" Type="http://schemas.openxmlformats.org/officeDocument/2006/relationships/image" Target="../media/image111.png"/></Relationships>
</file>

<file path=ppt/slides/_rels/slide23.xml.rels><?xml version="1.0" encoding="UTF-8" standalone="yes"?>
<Relationships xmlns="http://schemas.openxmlformats.org/package/2006/relationships"><Relationship Id="rId3" Type="http://schemas.openxmlformats.org/officeDocument/2006/relationships/hyperlink" Target="https://arxiv.org/abs/2310.03011" TargetMode="External"/><Relationship Id="rId2" Type="http://schemas.openxmlformats.org/officeDocument/2006/relationships/hyperlink" Target="https://www.cs.brynmawr.edu/Courses/cs380/fall2012/Shor2003.pdf" TargetMode="Externa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hyperlink" Target="https://arxiv.org/abs/2406.18759" TargetMode="External"/><Relationship Id="rId2" Type="http://schemas.openxmlformats.org/officeDocument/2006/relationships/image" Target="../media/image124.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hyperlink" Target="https://journals.aps.org/prxquantum/abstract/10.1103/PRXQuantum.5.037001" TargetMode="External"/><Relationship Id="rId1" Type="http://schemas.openxmlformats.org/officeDocument/2006/relationships/slideLayout" Target="../slideLayouts/slideLayout6.xml"/><Relationship Id="rId4" Type="http://schemas.openxmlformats.org/officeDocument/2006/relationships/image" Target="../media/image126.svg"/></Relationships>
</file>

<file path=ppt/slides/_rels/slide26.xml.rels><?xml version="1.0" encoding="UTF-8" standalone="yes"?>
<Relationships xmlns="http://schemas.openxmlformats.org/package/2006/relationships"><Relationship Id="rId8" Type="http://schemas.openxmlformats.org/officeDocument/2006/relationships/hyperlink" Target="https://www.arxiv.org/abs/2411.02486" TargetMode="External"/><Relationship Id="rId13" Type="http://schemas.openxmlformats.org/officeDocument/2006/relationships/hyperlink" Target="https://arxiv.org/abs/2412.21177" TargetMode="External"/><Relationship Id="rId3" Type="http://schemas.openxmlformats.org/officeDocument/2006/relationships/image" Target="../media/image128.svg"/><Relationship Id="rId7" Type="http://schemas.openxmlformats.org/officeDocument/2006/relationships/image" Target="../media/image130.emf"/><Relationship Id="rId12" Type="http://schemas.openxmlformats.org/officeDocument/2006/relationships/image" Target="../media/image134.emf"/><Relationship Id="rId2" Type="http://schemas.openxmlformats.org/officeDocument/2006/relationships/image" Target="../media/image127.png"/><Relationship Id="rId16" Type="http://schemas.openxmlformats.org/officeDocument/2006/relationships/image" Target="../media/image135.emf"/><Relationship Id="rId1" Type="http://schemas.openxmlformats.org/officeDocument/2006/relationships/slideLayout" Target="../slideLayouts/slideLayout6.xml"/><Relationship Id="rId6" Type="http://schemas.openxmlformats.org/officeDocument/2006/relationships/hyperlink" Target="https://www.worldscientific.com/doi/full/10.1142/S0217751X24500076" TargetMode="External"/><Relationship Id="rId11" Type="http://schemas.openxmlformats.org/officeDocument/2006/relationships/image" Target="../media/image133.emf"/><Relationship Id="rId5" Type="http://schemas.openxmlformats.org/officeDocument/2006/relationships/image" Target="../media/image129.emf"/><Relationship Id="rId15" Type="http://schemas.openxmlformats.org/officeDocument/2006/relationships/hyperlink" Target="https://arxiv.org/abs/2411.13520" TargetMode="External"/><Relationship Id="rId10" Type="http://schemas.openxmlformats.org/officeDocument/2006/relationships/image" Target="../media/image132.svg"/><Relationship Id="rId4" Type="http://schemas.openxmlformats.org/officeDocument/2006/relationships/hyperlink" Target="https://arxiv.org/abs/2412.20518" TargetMode="External"/><Relationship Id="rId9" Type="http://schemas.openxmlformats.org/officeDocument/2006/relationships/image" Target="../media/image131.png"/><Relationship Id="rId14" Type="http://schemas.openxmlformats.org/officeDocument/2006/relationships/hyperlink" Target="https://arxiv.org/abs/2401.08044"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37.jpeg"/></Relationships>
</file>

<file path=ppt/slides/_rels/slide28.xml.rels><?xml version="1.0" encoding="UTF-8" standalone="yes"?>
<Relationships xmlns="http://schemas.openxmlformats.org/package/2006/relationships"><Relationship Id="rId26" Type="http://schemas.openxmlformats.org/officeDocument/2006/relationships/image" Target="../media/image158.png"/><Relationship Id="rId21" Type="http://schemas.openxmlformats.org/officeDocument/2006/relationships/image" Target="../media/image153.emf"/><Relationship Id="rId42" Type="http://schemas.openxmlformats.org/officeDocument/2006/relationships/image" Target="../media/image174.emf"/><Relationship Id="rId47" Type="http://schemas.openxmlformats.org/officeDocument/2006/relationships/image" Target="../media/image179.png"/><Relationship Id="rId63" Type="http://schemas.openxmlformats.org/officeDocument/2006/relationships/image" Target="../media/image193.emf"/><Relationship Id="rId68" Type="http://schemas.openxmlformats.org/officeDocument/2006/relationships/image" Target="../media/image198.svg"/><Relationship Id="rId84" Type="http://schemas.openxmlformats.org/officeDocument/2006/relationships/image" Target="../media/image214.svg"/><Relationship Id="rId89" Type="http://schemas.openxmlformats.org/officeDocument/2006/relationships/image" Target="../media/image218.emf"/><Relationship Id="rId16" Type="http://schemas.openxmlformats.org/officeDocument/2006/relationships/image" Target="../media/image149.emf"/><Relationship Id="rId11" Type="http://schemas.openxmlformats.org/officeDocument/2006/relationships/image" Target="../media/image144.emf"/><Relationship Id="rId32" Type="http://schemas.openxmlformats.org/officeDocument/2006/relationships/image" Target="../media/image164.png"/><Relationship Id="rId37" Type="http://schemas.openxmlformats.org/officeDocument/2006/relationships/image" Target="../media/image169.svg"/><Relationship Id="rId53" Type="http://schemas.openxmlformats.org/officeDocument/2006/relationships/image" Target="../media/image183.png"/><Relationship Id="rId58" Type="http://schemas.openxmlformats.org/officeDocument/2006/relationships/image" Target="../media/image188.emf"/><Relationship Id="rId74" Type="http://schemas.openxmlformats.org/officeDocument/2006/relationships/image" Target="../media/image204.emf"/><Relationship Id="rId79" Type="http://schemas.openxmlformats.org/officeDocument/2006/relationships/image" Target="../media/image209.emf"/><Relationship Id="rId102" Type="http://schemas.openxmlformats.org/officeDocument/2006/relationships/image" Target="../media/image230.svg"/><Relationship Id="rId5" Type="http://schemas.openxmlformats.org/officeDocument/2006/relationships/image" Target="../media/image140.emf"/><Relationship Id="rId90" Type="http://schemas.openxmlformats.org/officeDocument/2006/relationships/image" Target="../media/image52.emf"/><Relationship Id="rId95" Type="http://schemas.openxmlformats.org/officeDocument/2006/relationships/image" Target="../media/image223.emf"/><Relationship Id="rId22" Type="http://schemas.openxmlformats.org/officeDocument/2006/relationships/image" Target="../media/image154.emf"/><Relationship Id="rId27" Type="http://schemas.openxmlformats.org/officeDocument/2006/relationships/image" Target="../media/image159.svg"/><Relationship Id="rId43" Type="http://schemas.openxmlformats.org/officeDocument/2006/relationships/image" Target="../media/image175.emf"/><Relationship Id="rId48" Type="http://schemas.openxmlformats.org/officeDocument/2006/relationships/image" Target="../media/image180.svg"/><Relationship Id="rId64" Type="http://schemas.openxmlformats.org/officeDocument/2006/relationships/image" Target="../media/image194.emf"/><Relationship Id="rId69" Type="http://schemas.openxmlformats.org/officeDocument/2006/relationships/image" Target="../media/image199.emf"/><Relationship Id="rId80" Type="http://schemas.openxmlformats.org/officeDocument/2006/relationships/image" Target="../media/image210.emf"/><Relationship Id="rId85" Type="http://schemas.openxmlformats.org/officeDocument/2006/relationships/image" Target="../media/image215.emf"/><Relationship Id="rId12" Type="http://schemas.openxmlformats.org/officeDocument/2006/relationships/image" Target="../media/image145.emf"/><Relationship Id="rId17" Type="http://schemas.openxmlformats.org/officeDocument/2006/relationships/image" Target="../media/image150.emf"/><Relationship Id="rId25" Type="http://schemas.openxmlformats.org/officeDocument/2006/relationships/image" Target="../media/image157.svg"/><Relationship Id="rId33" Type="http://schemas.openxmlformats.org/officeDocument/2006/relationships/image" Target="../media/image165.png"/><Relationship Id="rId38" Type="http://schemas.openxmlformats.org/officeDocument/2006/relationships/image" Target="../media/image170.gif"/><Relationship Id="rId46" Type="http://schemas.openxmlformats.org/officeDocument/2006/relationships/image" Target="../media/image178.svg"/><Relationship Id="rId59" Type="http://schemas.openxmlformats.org/officeDocument/2006/relationships/image" Target="../media/image189.emf"/><Relationship Id="rId67" Type="http://schemas.openxmlformats.org/officeDocument/2006/relationships/image" Target="../media/image197.png"/><Relationship Id="rId20" Type="http://schemas.openxmlformats.org/officeDocument/2006/relationships/image" Target="../media/image152.emf"/><Relationship Id="rId41" Type="http://schemas.openxmlformats.org/officeDocument/2006/relationships/image" Target="../media/image173.svg"/><Relationship Id="rId54" Type="http://schemas.openxmlformats.org/officeDocument/2006/relationships/image" Target="../media/image184.svg"/><Relationship Id="rId62" Type="http://schemas.openxmlformats.org/officeDocument/2006/relationships/image" Target="../media/image192.emf"/><Relationship Id="rId70" Type="http://schemas.openxmlformats.org/officeDocument/2006/relationships/image" Target="../media/image200.png"/><Relationship Id="rId75" Type="http://schemas.openxmlformats.org/officeDocument/2006/relationships/image" Target="../media/image205.jpeg"/><Relationship Id="rId83" Type="http://schemas.openxmlformats.org/officeDocument/2006/relationships/image" Target="../media/image213.png"/><Relationship Id="rId88" Type="http://schemas.openxmlformats.org/officeDocument/2006/relationships/image" Target="../media/image217.emf"/><Relationship Id="rId91" Type="http://schemas.openxmlformats.org/officeDocument/2006/relationships/image" Target="../media/image219.emf"/><Relationship Id="rId96" Type="http://schemas.openxmlformats.org/officeDocument/2006/relationships/image" Target="../media/image224.emf"/><Relationship Id="rId1" Type="http://schemas.openxmlformats.org/officeDocument/2006/relationships/slideLayout" Target="../slideLayouts/slideLayout6.xml"/><Relationship Id="rId6" Type="http://schemas.openxmlformats.org/officeDocument/2006/relationships/image" Target="../media/image141.emf"/><Relationship Id="rId15" Type="http://schemas.openxmlformats.org/officeDocument/2006/relationships/image" Target="../media/image148.emf"/><Relationship Id="rId23" Type="http://schemas.openxmlformats.org/officeDocument/2006/relationships/image" Target="../media/image155.emf"/><Relationship Id="rId28" Type="http://schemas.openxmlformats.org/officeDocument/2006/relationships/image" Target="../media/image160.png"/><Relationship Id="rId36" Type="http://schemas.openxmlformats.org/officeDocument/2006/relationships/image" Target="../media/image168.png"/><Relationship Id="rId49" Type="http://schemas.openxmlformats.org/officeDocument/2006/relationships/image" Target="../media/image181.emf"/><Relationship Id="rId57" Type="http://schemas.openxmlformats.org/officeDocument/2006/relationships/image" Target="../media/image187.emf"/><Relationship Id="rId10" Type="http://schemas.openxmlformats.org/officeDocument/2006/relationships/image" Target="../media/image102.emf"/><Relationship Id="rId31" Type="http://schemas.openxmlformats.org/officeDocument/2006/relationships/image" Target="../media/image163.svg"/><Relationship Id="rId44" Type="http://schemas.openxmlformats.org/officeDocument/2006/relationships/image" Target="../media/image176.emf"/><Relationship Id="rId52" Type="http://schemas.openxmlformats.org/officeDocument/2006/relationships/image" Target="../media/image104.svg"/><Relationship Id="rId60" Type="http://schemas.openxmlformats.org/officeDocument/2006/relationships/image" Target="../media/image190.png"/><Relationship Id="rId65" Type="http://schemas.openxmlformats.org/officeDocument/2006/relationships/image" Target="../media/image195.jpeg"/><Relationship Id="rId73" Type="http://schemas.openxmlformats.org/officeDocument/2006/relationships/image" Target="../media/image203.svg"/><Relationship Id="rId78" Type="http://schemas.openxmlformats.org/officeDocument/2006/relationships/image" Target="../media/image208.emf"/><Relationship Id="rId81" Type="http://schemas.openxmlformats.org/officeDocument/2006/relationships/image" Target="../media/image211.png"/><Relationship Id="rId86" Type="http://schemas.openxmlformats.org/officeDocument/2006/relationships/image" Target="../media/image216.png"/><Relationship Id="rId94" Type="http://schemas.openxmlformats.org/officeDocument/2006/relationships/image" Target="../media/image222.emf"/><Relationship Id="rId99" Type="http://schemas.openxmlformats.org/officeDocument/2006/relationships/image" Target="../media/image227.png"/><Relationship Id="rId101" Type="http://schemas.openxmlformats.org/officeDocument/2006/relationships/image" Target="../media/image229.png"/><Relationship Id="rId4" Type="http://schemas.openxmlformats.org/officeDocument/2006/relationships/image" Target="../media/image139.emf"/><Relationship Id="rId9" Type="http://schemas.openxmlformats.org/officeDocument/2006/relationships/image" Target="../media/image143.emf"/><Relationship Id="rId13" Type="http://schemas.openxmlformats.org/officeDocument/2006/relationships/image" Target="../media/image146.emf"/><Relationship Id="rId18" Type="http://schemas.openxmlformats.org/officeDocument/2006/relationships/image" Target="../media/image53.emf"/><Relationship Id="rId39" Type="http://schemas.openxmlformats.org/officeDocument/2006/relationships/image" Target="../media/image171.jpeg"/><Relationship Id="rId34" Type="http://schemas.openxmlformats.org/officeDocument/2006/relationships/image" Target="../media/image166.png"/><Relationship Id="rId50" Type="http://schemas.openxmlformats.org/officeDocument/2006/relationships/image" Target="../media/image182.emf"/><Relationship Id="rId55" Type="http://schemas.openxmlformats.org/officeDocument/2006/relationships/image" Target="../media/image185.png"/><Relationship Id="rId76" Type="http://schemas.openxmlformats.org/officeDocument/2006/relationships/image" Target="../media/image206.emf"/><Relationship Id="rId97" Type="http://schemas.openxmlformats.org/officeDocument/2006/relationships/image" Target="../media/image225.emf"/><Relationship Id="rId7" Type="http://schemas.openxmlformats.org/officeDocument/2006/relationships/image" Target="../media/image101.emf"/><Relationship Id="rId71" Type="http://schemas.openxmlformats.org/officeDocument/2006/relationships/image" Target="../media/image201.emf"/><Relationship Id="rId92" Type="http://schemas.openxmlformats.org/officeDocument/2006/relationships/image" Target="../media/image220.jpeg"/><Relationship Id="rId2" Type="http://schemas.openxmlformats.org/officeDocument/2006/relationships/notesSlide" Target="../notesSlides/notesSlide16.xml"/><Relationship Id="rId29" Type="http://schemas.openxmlformats.org/officeDocument/2006/relationships/image" Target="../media/image161.svg"/><Relationship Id="rId24" Type="http://schemas.openxmlformats.org/officeDocument/2006/relationships/image" Target="../media/image156.png"/><Relationship Id="rId40" Type="http://schemas.openxmlformats.org/officeDocument/2006/relationships/image" Target="../media/image172.png"/><Relationship Id="rId45" Type="http://schemas.openxmlformats.org/officeDocument/2006/relationships/image" Target="../media/image177.png"/><Relationship Id="rId66" Type="http://schemas.openxmlformats.org/officeDocument/2006/relationships/image" Target="../media/image196.emf"/><Relationship Id="rId87" Type="http://schemas.openxmlformats.org/officeDocument/2006/relationships/image" Target="../media/image105.emf"/><Relationship Id="rId61" Type="http://schemas.openxmlformats.org/officeDocument/2006/relationships/image" Target="../media/image191.svg"/><Relationship Id="rId82" Type="http://schemas.openxmlformats.org/officeDocument/2006/relationships/image" Target="../media/image212.svg"/><Relationship Id="rId19" Type="http://schemas.openxmlformats.org/officeDocument/2006/relationships/image" Target="../media/image151.emf"/><Relationship Id="rId14" Type="http://schemas.openxmlformats.org/officeDocument/2006/relationships/image" Target="../media/image147.emf"/><Relationship Id="rId30" Type="http://schemas.openxmlformats.org/officeDocument/2006/relationships/image" Target="../media/image162.png"/><Relationship Id="rId35" Type="http://schemas.openxmlformats.org/officeDocument/2006/relationships/image" Target="../media/image167.svg"/><Relationship Id="rId56" Type="http://schemas.openxmlformats.org/officeDocument/2006/relationships/image" Target="../media/image186.emf"/><Relationship Id="rId77" Type="http://schemas.openxmlformats.org/officeDocument/2006/relationships/image" Target="../media/image207.emf"/><Relationship Id="rId100" Type="http://schemas.openxmlformats.org/officeDocument/2006/relationships/image" Target="../media/image228.svg"/><Relationship Id="rId8" Type="http://schemas.openxmlformats.org/officeDocument/2006/relationships/image" Target="../media/image142.emf"/><Relationship Id="rId51" Type="http://schemas.openxmlformats.org/officeDocument/2006/relationships/image" Target="../media/image103.png"/><Relationship Id="rId72" Type="http://schemas.openxmlformats.org/officeDocument/2006/relationships/image" Target="../media/image202.png"/><Relationship Id="rId93" Type="http://schemas.openxmlformats.org/officeDocument/2006/relationships/image" Target="../media/image221.jpeg"/><Relationship Id="rId98" Type="http://schemas.openxmlformats.org/officeDocument/2006/relationships/image" Target="../media/image226.png"/><Relationship Id="rId3" Type="http://schemas.openxmlformats.org/officeDocument/2006/relationships/image" Target="../media/image138.png"/></Relationships>
</file>

<file path=ppt/slides/_rels/slide29.xml.rels><?xml version="1.0" encoding="UTF-8" standalone="yes"?>
<Relationships xmlns="http://schemas.openxmlformats.org/package/2006/relationships"><Relationship Id="rId3" Type="http://schemas.openxmlformats.org/officeDocument/2006/relationships/image" Target="../media/image23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jpe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jp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slides/_rels/slide30.xml.rels><?xml version="1.0" encoding="UTF-8" standalone="yes"?>
<Relationships xmlns="http://schemas.openxmlformats.org/package/2006/relationships"><Relationship Id="rId3" Type="http://schemas.openxmlformats.org/officeDocument/2006/relationships/image" Target="../media/image232.emf"/><Relationship Id="rId7" Type="http://schemas.openxmlformats.org/officeDocument/2006/relationships/image" Target="../media/image236.jpe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235.png"/><Relationship Id="rId5" Type="http://schemas.openxmlformats.org/officeDocument/2006/relationships/image" Target="../media/image234.emf"/><Relationship Id="rId4" Type="http://schemas.openxmlformats.org/officeDocument/2006/relationships/image" Target="../media/image233.emf"/></Relationships>
</file>

<file path=ppt/slides/_rels/slide31.xml.rels><?xml version="1.0" encoding="UTF-8" standalone="yes"?>
<Relationships xmlns="http://schemas.openxmlformats.org/package/2006/relationships"><Relationship Id="rId8" Type="http://schemas.openxmlformats.org/officeDocument/2006/relationships/image" Target="../media/image179.png"/><Relationship Id="rId3" Type="http://schemas.openxmlformats.org/officeDocument/2006/relationships/image" Target="../media/image174.emf"/><Relationship Id="rId7" Type="http://schemas.openxmlformats.org/officeDocument/2006/relationships/image" Target="../media/image178.sv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177.png"/><Relationship Id="rId5" Type="http://schemas.openxmlformats.org/officeDocument/2006/relationships/image" Target="../media/image176.emf"/><Relationship Id="rId4" Type="http://schemas.openxmlformats.org/officeDocument/2006/relationships/image" Target="../media/image175.emf"/><Relationship Id="rId9" Type="http://schemas.openxmlformats.org/officeDocument/2006/relationships/image" Target="../media/image180.svg"/></Relationships>
</file>

<file path=ppt/slides/_rels/slide32.xml.rels><?xml version="1.0" encoding="UTF-8" standalone="yes"?>
<Relationships xmlns="http://schemas.openxmlformats.org/package/2006/relationships"><Relationship Id="rId8" Type="http://schemas.openxmlformats.org/officeDocument/2006/relationships/image" Target="../media/image7321.png"/><Relationship Id="rId13" Type="http://schemas.openxmlformats.org/officeDocument/2006/relationships/image" Target="../media/image7800.png"/><Relationship Id="rId3" Type="http://schemas.openxmlformats.org/officeDocument/2006/relationships/hyperlink" Target="https://algassert.com/quirk#circuit={%22cols%22:[[%22X%22,1,1,1,1,%22X%22,%22X%22],[%22Chance5%22,1,1,1,1,%22Chance5%22],[%22X%22,%22X%22,%22X%22,%22X%22,%22%E2%80%A2%22,%22X%22,%22X%22,%22X%22,%22X%22,%22X%22],[1,1,1,1,%22%E2%80%A2%22,%22X%22],[%22Swap%22,1,1,1,%22Swap%22,%22%E2%80%A2%22],[1,1,1,1,%22%E2%80%A2%22,1,%22X%22],[1,%22Swap%22,1,1,%22Swap%22,1,%22%E2%80%A2%22],[1,1,1,1,%22%E2%80%A2%22,1,1,%22X%22],[1,1,%22Swap%22,1,%22Swap%22,1,1,%22%E2%80%A2%22],[1,1,1,1,%22%E2%80%A2%22,1,1,1,%22X%22],[1,1,1,%22Swap%22,%22Swap%22,1,1,1,%22%E2%80%A2%22],[1,1,1,1,%22%E2%80%A2%22,1,1,1,1,%22X%22],[1,1,1,%22Swap%22,%22Swap%22,1,1,1,%22%E2%80%A2%22],[1,1,1,%22%E2%80%A2%22,1,1,1,1,%22X%22],[1,1,%22Swap%22,1,%22Swap%22,1,1,%22%E2%80%A2%22],[1,1,%22%E2%80%A2%22,1,1,1,1,%22X%22],[1,%22Swap%22,1,1,%22Swap%22,1,%22%E2%80%A2%22],[1,%22%E2%80%A2%22,1,1,1,1,%22X%22],[%22Swap%22,1,1,1,%22Swap%22,%22%E2%80%A2%22],[%22%E2%80%A2%22,1,1,1,1,%22X%22],[%22X%22,%22X%22,%22X%22,%22X%22,%22%E2%80%A2%22,%22X%22,%22X%22,%22X%22,%22X%22,%22X%22],[%22Chance5%22,1,1,1,1,%22Chance5%22]]}" TargetMode="External"/><Relationship Id="rId7" Type="http://schemas.openxmlformats.org/officeDocument/2006/relationships/image" Target="../media/image7241.png"/><Relationship Id="rId12" Type="http://schemas.openxmlformats.org/officeDocument/2006/relationships/image" Target="../media/image7720.png"/><Relationship Id="rId17" Type="http://schemas.openxmlformats.org/officeDocument/2006/relationships/image" Target="../media/image237.emf"/><Relationship Id="rId2" Type="http://schemas.openxmlformats.org/officeDocument/2006/relationships/image" Target="../media/image1200.png"/><Relationship Id="rId16" Type="http://schemas.openxmlformats.org/officeDocument/2006/relationships/image" Target="../media/image8111.png"/><Relationship Id="rId1" Type="http://schemas.openxmlformats.org/officeDocument/2006/relationships/slideLayout" Target="../slideLayouts/slideLayout2.xml"/><Relationship Id="rId6" Type="http://schemas.openxmlformats.org/officeDocument/2006/relationships/image" Target="../media/image7110.png"/><Relationship Id="rId11" Type="http://schemas.openxmlformats.org/officeDocument/2006/relationships/image" Target="../media/image7600.png"/><Relationship Id="rId5" Type="http://schemas.openxmlformats.org/officeDocument/2006/relationships/image" Target="../media/image92.emf"/><Relationship Id="rId15" Type="http://schemas.openxmlformats.org/officeDocument/2006/relationships/image" Target="../media/image8000.png"/><Relationship Id="rId10" Type="http://schemas.openxmlformats.org/officeDocument/2006/relationships/image" Target="../media/image7510.png"/><Relationship Id="rId4" Type="http://schemas.openxmlformats.org/officeDocument/2006/relationships/image" Target="../media/image91.emf"/><Relationship Id="rId9" Type="http://schemas.openxmlformats.org/officeDocument/2006/relationships/image" Target="../media/image740.png"/><Relationship Id="rId14" Type="http://schemas.openxmlformats.org/officeDocument/2006/relationships/image" Target="../media/image7900.png"/></Relationships>
</file>

<file path=ppt/slides/_rels/slide33.xml.rels><?xml version="1.0" encoding="UTF-8" standalone="yes"?>
<Relationships xmlns="http://schemas.openxmlformats.org/package/2006/relationships"><Relationship Id="rId3" Type="http://schemas.openxmlformats.org/officeDocument/2006/relationships/image" Target="../media/image239.svg"/><Relationship Id="rId2" Type="http://schemas.openxmlformats.org/officeDocument/2006/relationships/image" Target="../media/image238.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240.emf"/></Relationships>
</file>

<file path=ppt/slides/_rels/slide35.xml.rels><?xml version="1.0" encoding="UTF-8" standalone="yes"?>
<Relationships xmlns="http://schemas.openxmlformats.org/package/2006/relationships"><Relationship Id="rId3" Type="http://schemas.openxmlformats.org/officeDocument/2006/relationships/image" Target="../media/image241.emf"/><Relationship Id="rId7" Type="http://schemas.openxmlformats.org/officeDocument/2006/relationships/image" Target="../media/image251.pn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250.png"/><Relationship Id="rId5" Type="http://schemas.openxmlformats.org/officeDocument/2006/relationships/hyperlink" Target="https://arxiv.org/abs/2408.13687" TargetMode="External"/><Relationship Id="rId4" Type="http://schemas.openxmlformats.org/officeDocument/2006/relationships/image" Target="../media/image249.png"/></Relationships>
</file>

<file path=ppt/slides/_rels/slide36.xml.rels><?xml version="1.0" encoding="UTF-8" standalone="yes"?>
<Relationships xmlns="http://schemas.openxmlformats.org/package/2006/relationships"><Relationship Id="rId8" Type="http://schemas.openxmlformats.org/officeDocument/2006/relationships/image" Target="../media/image105.emf"/><Relationship Id="rId13" Type="http://schemas.openxmlformats.org/officeDocument/2006/relationships/image" Target="../media/image152.emf"/><Relationship Id="rId18" Type="http://schemas.openxmlformats.org/officeDocument/2006/relationships/image" Target="../media/image140.emf"/><Relationship Id="rId3" Type="http://schemas.openxmlformats.org/officeDocument/2006/relationships/image" Target="../media/image242.emf"/><Relationship Id="rId21" Type="http://schemas.openxmlformats.org/officeDocument/2006/relationships/image" Target="../media/image246.svg"/><Relationship Id="rId7" Type="http://schemas.openxmlformats.org/officeDocument/2006/relationships/image" Target="../media/image104.svg"/><Relationship Id="rId12" Type="http://schemas.openxmlformats.org/officeDocument/2006/relationships/image" Target="../media/image148.emf"/><Relationship Id="rId17" Type="http://schemas.openxmlformats.org/officeDocument/2006/relationships/image" Target="../media/image212.svg"/><Relationship Id="rId2" Type="http://schemas.openxmlformats.org/officeDocument/2006/relationships/image" Target="../media/image102.emf"/><Relationship Id="rId16" Type="http://schemas.openxmlformats.org/officeDocument/2006/relationships/image" Target="../media/image211.png"/><Relationship Id="rId20" Type="http://schemas.openxmlformats.org/officeDocument/2006/relationships/image" Target="../media/image245.png"/><Relationship Id="rId1" Type="http://schemas.openxmlformats.org/officeDocument/2006/relationships/slideLayout" Target="../slideLayouts/slideLayout6.xml"/><Relationship Id="rId6" Type="http://schemas.openxmlformats.org/officeDocument/2006/relationships/image" Target="../media/image103.png"/><Relationship Id="rId11" Type="http://schemas.openxmlformats.org/officeDocument/2006/relationships/image" Target="../media/image145.emf"/><Relationship Id="rId5" Type="http://schemas.openxmlformats.org/officeDocument/2006/relationships/image" Target="../media/image53.emf"/><Relationship Id="rId15" Type="http://schemas.openxmlformats.org/officeDocument/2006/relationships/image" Target="../media/image169.svg"/><Relationship Id="rId10" Type="http://schemas.openxmlformats.org/officeDocument/2006/relationships/image" Target="../media/image244.emf"/><Relationship Id="rId19" Type="http://schemas.openxmlformats.org/officeDocument/2006/relationships/image" Target="../media/image220.jpeg"/><Relationship Id="rId4" Type="http://schemas.openxmlformats.org/officeDocument/2006/relationships/image" Target="../media/image141.emf"/><Relationship Id="rId9" Type="http://schemas.openxmlformats.org/officeDocument/2006/relationships/image" Target="../media/image243.emf"/><Relationship Id="rId14" Type="http://schemas.openxmlformats.org/officeDocument/2006/relationships/image" Target="../media/image168.png"/><Relationship Id="rId22" Type="http://schemas.openxmlformats.org/officeDocument/2006/relationships/image" Target="../media/image222.emf"/></Relationships>
</file>

<file path=ppt/slides/_rels/slide37.xml.rels><?xml version="1.0" encoding="UTF-8" standalone="yes"?>
<Relationships xmlns="http://schemas.openxmlformats.org/package/2006/relationships"><Relationship Id="rId8" Type="http://schemas.openxmlformats.org/officeDocument/2006/relationships/image" Target="../media/image169.svg"/><Relationship Id="rId13" Type="http://schemas.openxmlformats.org/officeDocument/2006/relationships/image" Target="../media/image213.png"/><Relationship Id="rId18" Type="http://schemas.openxmlformats.org/officeDocument/2006/relationships/image" Target="../media/image55.svg"/><Relationship Id="rId3" Type="http://schemas.openxmlformats.org/officeDocument/2006/relationships/image" Target="../media/image102.emf"/><Relationship Id="rId21" Type="http://schemas.openxmlformats.org/officeDocument/2006/relationships/image" Target="../media/image171.jpeg"/><Relationship Id="rId7" Type="http://schemas.openxmlformats.org/officeDocument/2006/relationships/image" Target="../media/image168.png"/><Relationship Id="rId12" Type="http://schemas.openxmlformats.org/officeDocument/2006/relationships/image" Target="../media/image104.svg"/><Relationship Id="rId17" Type="http://schemas.openxmlformats.org/officeDocument/2006/relationships/image" Target="../media/image54.png"/><Relationship Id="rId2" Type="http://schemas.openxmlformats.org/officeDocument/2006/relationships/notesSlide" Target="../notesSlides/notesSlide22.xml"/><Relationship Id="rId16" Type="http://schemas.openxmlformats.org/officeDocument/2006/relationships/image" Target="../media/image145.emf"/><Relationship Id="rId20" Type="http://schemas.openxmlformats.org/officeDocument/2006/relationships/image" Target="../media/image188.emf"/><Relationship Id="rId1" Type="http://schemas.openxmlformats.org/officeDocument/2006/relationships/slideLayout" Target="../slideLayouts/slideLayout2.xml"/><Relationship Id="rId6" Type="http://schemas.openxmlformats.org/officeDocument/2006/relationships/image" Target="../media/image163.svg"/><Relationship Id="rId11" Type="http://schemas.openxmlformats.org/officeDocument/2006/relationships/image" Target="../media/image103.png"/><Relationship Id="rId5" Type="http://schemas.openxmlformats.org/officeDocument/2006/relationships/image" Target="../media/image162.png"/><Relationship Id="rId15" Type="http://schemas.openxmlformats.org/officeDocument/2006/relationships/image" Target="../media/image105.emf"/><Relationship Id="rId10" Type="http://schemas.openxmlformats.org/officeDocument/2006/relationships/image" Target="../media/image173.svg"/><Relationship Id="rId19" Type="http://schemas.openxmlformats.org/officeDocument/2006/relationships/image" Target="../media/image141.emf"/><Relationship Id="rId4" Type="http://schemas.openxmlformats.org/officeDocument/2006/relationships/image" Target="../media/image53.emf"/><Relationship Id="rId9" Type="http://schemas.openxmlformats.org/officeDocument/2006/relationships/image" Target="../media/image172.png"/><Relationship Id="rId14" Type="http://schemas.openxmlformats.org/officeDocument/2006/relationships/image" Target="../media/image214.svg"/><Relationship Id="rId22" Type="http://schemas.openxmlformats.org/officeDocument/2006/relationships/image" Target="../media/image208.emf"/></Relationships>
</file>

<file path=ppt/slides/_rels/slide38.xml.rels><?xml version="1.0" encoding="UTF-8" standalone="yes"?>
<Relationships xmlns="http://schemas.openxmlformats.org/package/2006/relationships"><Relationship Id="rId8" Type="http://schemas.openxmlformats.org/officeDocument/2006/relationships/image" Target="../media/image253.png"/><Relationship Id="rId3" Type="http://schemas.openxmlformats.org/officeDocument/2006/relationships/image" Target="../media/image248.svg"/><Relationship Id="rId7" Type="http://schemas.openxmlformats.org/officeDocument/2006/relationships/hyperlink" Target="https://www.youtube.com/watch?v=rUcPLZeZxG0&amp;t=3048s" TargetMode="External"/><Relationship Id="rId2" Type="http://schemas.openxmlformats.org/officeDocument/2006/relationships/image" Target="../media/image247.png"/><Relationship Id="rId1" Type="http://schemas.openxmlformats.org/officeDocument/2006/relationships/slideLayout" Target="../slideLayouts/slideLayout6.xml"/><Relationship Id="rId6" Type="http://schemas.openxmlformats.org/officeDocument/2006/relationships/image" Target="../media/image252.png"/><Relationship Id="rId5" Type="http://schemas.openxmlformats.org/officeDocument/2006/relationships/image" Target="../media/image5.emf"/><Relationship Id="rId4" Type="http://schemas.openxmlformats.org/officeDocument/2006/relationships/hyperlink" Target="https://www.top500.org/lists/top500/2024/06/"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255.svg"/><Relationship Id="rId2" Type="http://schemas.openxmlformats.org/officeDocument/2006/relationships/image" Target="../media/image25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image" Target="../media/image17.png"/><Relationship Id="rId7" Type="http://schemas.openxmlformats.org/officeDocument/2006/relationships/image" Target="../media/image21.jpeg"/><Relationship Id="rId12"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20.png"/><Relationship Id="rId11" Type="http://schemas.openxmlformats.org/officeDocument/2006/relationships/image" Target="../media/image25.emf"/><Relationship Id="rId5" Type="http://schemas.openxmlformats.org/officeDocument/2006/relationships/image" Target="../media/image19.png"/><Relationship Id="rId15" Type="http://schemas.openxmlformats.org/officeDocument/2006/relationships/image" Target="../media/image29.jpeg"/><Relationship Id="rId10" Type="http://schemas.openxmlformats.org/officeDocument/2006/relationships/image" Target="../media/image24.png"/><Relationship Id="rId4" Type="http://schemas.openxmlformats.org/officeDocument/2006/relationships/image" Target="../media/image18.jpeg"/><Relationship Id="rId9" Type="http://schemas.openxmlformats.org/officeDocument/2006/relationships/image" Target="../media/image23.jpeg"/><Relationship Id="rId14" Type="http://schemas.openxmlformats.org/officeDocument/2006/relationships/image" Target="../media/image28.png"/></Relationships>
</file>

<file path=ppt/slides/_rels/slide40.xml.rels><?xml version="1.0" encoding="UTF-8" standalone="yes"?>
<Relationships xmlns="http://schemas.openxmlformats.org/package/2006/relationships"><Relationship Id="rId3" Type="http://schemas.openxmlformats.org/officeDocument/2006/relationships/image" Target="../media/image257.emf"/><Relationship Id="rId2" Type="http://schemas.openxmlformats.org/officeDocument/2006/relationships/image" Target="../media/image256.emf"/><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8" Type="http://schemas.openxmlformats.org/officeDocument/2006/relationships/image" Target="../media/image264.png"/><Relationship Id="rId13" Type="http://schemas.openxmlformats.org/officeDocument/2006/relationships/image" Target="../media/image269.png"/><Relationship Id="rId18" Type="http://schemas.openxmlformats.org/officeDocument/2006/relationships/image" Target="../media/image274.jpeg"/><Relationship Id="rId3" Type="http://schemas.openxmlformats.org/officeDocument/2006/relationships/image" Target="../media/image259.png"/><Relationship Id="rId21" Type="http://schemas.openxmlformats.org/officeDocument/2006/relationships/image" Target="../media/image277.png"/><Relationship Id="rId7" Type="http://schemas.openxmlformats.org/officeDocument/2006/relationships/image" Target="../media/image263.png"/><Relationship Id="rId12" Type="http://schemas.openxmlformats.org/officeDocument/2006/relationships/image" Target="../media/image268.jpeg"/><Relationship Id="rId17" Type="http://schemas.openxmlformats.org/officeDocument/2006/relationships/image" Target="../media/image273.jpeg"/><Relationship Id="rId2" Type="http://schemas.openxmlformats.org/officeDocument/2006/relationships/image" Target="../media/image258.png"/><Relationship Id="rId16" Type="http://schemas.openxmlformats.org/officeDocument/2006/relationships/image" Target="../media/image272.jpeg"/><Relationship Id="rId20" Type="http://schemas.openxmlformats.org/officeDocument/2006/relationships/image" Target="../media/image276.emf"/><Relationship Id="rId1" Type="http://schemas.openxmlformats.org/officeDocument/2006/relationships/slideLayout" Target="../slideLayouts/slideLayout6.xml"/><Relationship Id="rId6" Type="http://schemas.openxmlformats.org/officeDocument/2006/relationships/image" Target="../media/image262.png"/><Relationship Id="rId11" Type="http://schemas.openxmlformats.org/officeDocument/2006/relationships/image" Target="../media/image267.jpeg"/><Relationship Id="rId24" Type="http://schemas.openxmlformats.org/officeDocument/2006/relationships/image" Target="../media/image280.png"/><Relationship Id="rId5" Type="http://schemas.openxmlformats.org/officeDocument/2006/relationships/image" Target="../media/image261.png"/><Relationship Id="rId15" Type="http://schemas.openxmlformats.org/officeDocument/2006/relationships/image" Target="../media/image271.png"/><Relationship Id="rId23" Type="http://schemas.openxmlformats.org/officeDocument/2006/relationships/image" Target="../media/image279.svg"/><Relationship Id="rId10" Type="http://schemas.openxmlformats.org/officeDocument/2006/relationships/image" Target="../media/image266.jpeg"/><Relationship Id="rId19" Type="http://schemas.openxmlformats.org/officeDocument/2006/relationships/image" Target="../media/image275.jpeg"/><Relationship Id="rId4" Type="http://schemas.openxmlformats.org/officeDocument/2006/relationships/image" Target="../media/image260.jpeg"/><Relationship Id="rId9" Type="http://schemas.openxmlformats.org/officeDocument/2006/relationships/image" Target="../media/image265.jpeg"/><Relationship Id="rId14" Type="http://schemas.openxmlformats.org/officeDocument/2006/relationships/image" Target="../media/image270.png"/><Relationship Id="rId22" Type="http://schemas.openxmlformats.org/officeDocument/2006/relationships/image" Target="../media/image278.png"/></Relationships>
</file>

<file path=ppt/slides/_rels/slide42.xml.rels><?xml version="1.0" encoding="UTF-8" standalone="yes"?>
<Relationships xmlns="http://schemas.openxmlformats.org/package/2006/relationships"><Relationship Id="rId8" Type="http://schemas.openxmlformats.org/officeDocument/2006/relationships/image" Target="../media/image287.jpeg"/><Relationship Id="rId3" Type="http://schemas.openxmlformats.org/officeDocument/2006/relationships/image" Target="../media/image282.png"/><Relationship Id="rId7" Type="http://schemas.openxmlformats.org/officeDocument/2006/relationships/image" Target="../media/image286.jpeg"/><Relationship Id="rId2" Type="http://schemas.openxmlformats.org/officeDocument/2006/relationships/image" Target="../media/image281.png"/><Relationship Id="rId1" Type="http://schemas.openxmlformats.org/officeDocument/2006/relationships/slideLayout" Target="../slideLayouts/slideLayout2.xml"/><Relationship Id="rId6" Type="http://schemas.openxmlformats.org/officeDocument/2006/relationships/image" Target="../media/image285.jpeg"/><Relationship Id="rId11" Type="http://schemas.openxmlformats.org/officeDocument/2006/relationships/image" Target="../media/image290.jpeg"/><Relationship Id="rId5" Type="http://schemas.openxmlformats.org/officeDocument/2006/relationships/image" Target="../media/image284.jpeg"/><Relationship Id="rId10" Type="http://schemas.openxmlformats.org/officeDocument/2006/relationships/image" Target="../media/image289.jpeg"/><Relationship Id="rId4" Type="http://schemas.openxmlformats.org/officeDocument/2006/relationships/image" Target="../media/image283.svg"/><Relationship Id="rId9" Type="http://schemas.openxmlformats.org/officeDocument/2006/relationships/image" Target="../media/image288.jpeg"/></Relationships>
</file>

<file path=ppt/slides/_rels/slide43.xml.rels><?xml version="1.0" encoding="UTF-8" standalone="yes"?>
<Relationships xmlns="http://schemas.openxmlformats.org/package/2006/relationships"><Relationship Id="rId3" Type="http://schemas.openxmlformats.org/officeDocument/2006/relationships/image" Target="../media/image291.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93.png"/><Relationship Id="rId4" Type="http://schemas.openxmlformats.org/officeDocument/2006/relationships/image" Target="../media/image292.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7.png"/><Relationship Id="rId18" Type="http://schemas.openxmlformats.org/officeDocument/2006/relationships/image" Target="../media/image41.png"/><Relationship Id="rId26" Type="http://schemas.openxmlformats.org/officeDocument/2006/relationships/image" Target="../media/image49.svg"/><Relationship Id="rId3" Type="http://schemas.openxmlformats.org/officeDocument/2006/relationships/image" Target="../media/image30.jpeg"/><Relationship Id="rId21" Type="http://schemas.openxmlformats.org/officeDocument/2006/relationships/image" Target="../media/image44.png"/><Relationship Id="rId7" Type="http://schemas.openxmlformats.org/officeDocument/2006/relationships/image" Target="../media/image33.jpeg"/><Relationship Id="rId12" Type="http://schemas.openxmlformats.org/officeDocument/2006/relationships/image" Target="../media/image36.jpeg"/><Relationship Id="rId17" Type="http://schemas.openxmlformats.org/officeDocument/2006/relationships/image" Target="../media/image40.png"/><Relationship Id="rId25" Type="http://schemas.openxmlformats.org/officeDocument/2006/relationships/image" Target="../media/image48.png"/><Relationship Id="rId2" Type="http://schemas.openxmlformats.org/officeDocument/2006/relationships/hyperlink" Target="https://www.oezratty.net/wordpress/wp-content/IDQuantique-Logo.jpg" TargetMode="External"/><Relationship Id="rId16" Type="http://schemas.openxmlformats.org/officeDocument/2006/relationships/image" Target="../media/image39.emf"/><Relationship Id="rId20" Type="http://schemas.openxmlformats.org/officeDocument/2006/relationships/image" Target="../media/image43.emf"/><Relationship Id="rId29" Type="http://schemas.openxmlformats.org/officeDocument/2006/relationships/image" Target="../media/image52.emf"/><Relationship Id="rId1" Type="http://schemas.openxmlformats.org/officeDocument/2006/relationships/slideLayout" Target="../slideLayouts/slideLayout6.xml"/><Relationship Id="rId6" Type="http://schemas.openxmlformats.org/officeDocument/2006/relationships/image" Target="../media/image32.jpeg"/><Relationship Id="rId11" Type="http://schemas.openxmlformats.org/officeDocument/2006/relationships/hyperlink" Target="https://www.oezratty.net/wordpress/wp-content/KETS-Quantum-Security-logo.jpg" TargetMode="External"/><Relationship Id="rId24" Type="http://schemas.openxmlformats.org/officeDocument/2006/relationships/image" Target="../media/image47.jpeg"/><Relationship Id="rId32" Type="http://schemas.openxmlformats.org/officeDocument/2006/relationships/image" Target="../media/image55.svg"/><Relationship Id="rId5" Type="http://schemas.openxmlformats.org/officeDocument/2006/relationships/image" Target="../media/image31.jpeg"/><Relationship Id="rId15" Type="http://schemas.openxmlformats.org/officeDocument/2006/relationships/image" Target="../media/image38.png"/><Relationship Id="rId23" Type="http://schemas.openxmlformats.org/officeDocument/2006/relationships/image" Target="../media/image46.png"/><Relationship Id="rId28" Type="http://schemas.openxmlformats.org/officeDocument/2006/relationships/image" Target="../media/image51.png"/><Relationship Id="rId10" Type="http://schemas.openxmlformats.org/officeDocument/2006/relationships/image" Target="../media/image35.jpeg"/><Relationship Id="rId19" Type="http://schemas.openxmlformats.org/officeDocument/2006/relationships/image" Target="../media/image42.png"/><Relationship Id="rId31" Type="http://schemas.openxmlformats.org/officeDocument/2006/relationships/image" Target="../media/image54.png"/><Relationship Id="rId4" Type="http://schemas.openxmlformats.org/officeDocument/2006/relationships/hyperlink" Target="https://www.oezratty.net/wordpress/wp-content/Crypta-Labs.jpg" TargetMode="External"/><Relationship Id="rId9" Type="http://schemas.openxmlformats.org/officeDocument/2006/relationships/hyperlink" Target="https://www.oezratty.net/wordpress/wp-content/InfiniQuant.jpg" TargetMode="External"/><Relationship Id="rId14" Type="http://schemas.openxmlformats.org/officeDocument/2006/relationships/hyperlink" Target="https://www.oezratty.net/wordpress/wp-content/QuNu-Labs.png" TargetMode="External"/><Relationship Id="rId22" Type="http://schemas.openxmlformats.org/officeDocument/2006/relationships/image" Target="../media/image45.jpeg"/><Relationship Id="rId27" Type="http://schemas.openxmlformats.org/officeDocument/2006/relationships/image" Target="../media/image50.png"/><Relationship Id="rId30" Type="http://schemas.openxmlformats.org/officeDocument/2006/relationships/image" Target="../media/image53.emf"/></Relationships>
</file>

<file path=ppt/slides/_rels/slide7.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6.emf"/><Relationship Id="rId7" Type="http://schemas.openxmlformats.org/officeDocument/2006/relationships/image" Target="../media/image60.sv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59.png"/><Relationship Id="rId5" Type="http://schemas.openxmlformats.org/officeDocument/2006/relationships/image" Target="../media/image58.emf"/><Relationship Id="rId4" Type="http://schemas.openxmlformats.org/officeDocument/2006/relationships/image" Target="../media/image57.emf"/><Relationship Id="rId9" Type="http://schemas.openxmlformats.org/officeDocument/2006/relationships/image" Target="../media/image62.svg"/></Relationships>
</file>

<file path=ppt/slides/_rels/slide8.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NULL"/><Relationship Id="rId7" Type="http://schemas.openxmlformats.org/officeDocument/2006/relationships/image" Target="../media/image66.sv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 Id="rId9" Type="http://schemas.openxmlformats.org/officeDocument/2006/relationships/image" Target="../media/image68.jpeg"/></Relationships>
</file>

<file path=ppt/slides/_rels/slide9.xml.rels><?xml version="1.0" encoding="UTF-8" standalone="yes"?>
<Relationships xmlns="http://schemas.openxmlformats.org/package/2006/relationships"><Relationship Id="rId8" Type="http://schemas.openxmlformats.org/officeDocument/2006/relationships/image" Target="../media/image74.png"/><Relationship Id="rId13" Type="http://schemas.openxmlformats.org/officeDocument/2006/relationships/image" Target="../media/image79.png"/><Relationship Id="rId18" Type="http://schemas.openxmlformats.org/officeDocument/2006/relationships/image" Target="../media/image84.jpeg"/><Relationship Id="rId3" Type="http://schemas.openxmlformats.org/officeDocument/2006/relationships/image" Target="../media/image69.jpeg"/><Relationship Id="rId7" Type="http://schemas.openxmlformats.org/officeDocument/2006/relationships/image" Target="../media/image73.jpeg"/><Relationship Id="rId12" Type="http://schemas.openxmlformats.org/officeDocument/2006/relationships/image" Target="../media/image78.png"/><Relationship Id="rId17" Type="http://schemas.openxmlformats.org/officeDocument/2006/relationships/image" Target="../media/image83.jpeg"/><Relationship Id="rId2" Type="http://schemas.openxmlformats.org/officeDocument/2006/relationships/notesSlide" Target="../notesSlides/notesSlide7.xml"/><Relationship Id="rId16" Type="http://schemas.openxmlformats.org/officeDocument/2006/relationships/image" Target="../media/image82.png"/><Relationship Id="rId20" Type="http://schemas.openxmlformats.org/officeDocument/2006/relationships/image" Target="../media/image86.jpeg"/><Relationship Id="rId1" Type="http://schemas.openxmlformats.org/officeDocument/2006/relationships/slideLayout" Target="../slideLayouts/slideLayout6.xml"/><Relationship Id="rId6" Type="http://schemas.openxmlformats.org/officeDocument/2006/relationships/image" Target="../media/image72.gif"/><Relationship Id="rId11" Type="http://schemas.openxmlformats.org/officeDocument/2006/relationships/image" Target="../media/image77.jpeg"/><Relationship Id="rId5" Type="http://schemas.openxmlformats.org/officeDocument/2006/relationships/image" Target="../media/image71.jpeg"/><Relationship Id="rId15" Type="http://schemas.openxmlformats.org/officeDocument/2006/relationships/image" Target="../media/image81.jpeg"/><Relationship Id="rId10" Type="http://schemas.openxmlformats.org/officeDocument/2006/relationships/image" Target="../media/image76.png"/><Relationship Id="rId19" Type="http://schemas.openxmlformats.org/officeDocument/2006/relationships/image" Target="../media/image85.jpeg"/><Relationship Id="rId4" Type="http://schemas.openxmlformats.org/officeDocument/2006/relationships/image" Target="../media/image70.emf"/><Relationship Id="rId9" Type="http://schemas.openxmlformats.org/officeDocument/2006/relationships/image" Target="../media/image75.svg"/><Relationship Id="rId14" Type="http://schemas.openxmlformats.org/officeDocument/2006/relationships/image" Target="../media/image8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9190" name="Rectangle 6"/>
          <p:cNvSpPr>
            <a:spLocks noChangeArrowheads="1"/>
          </p:cNvSpPr>
          <p:nvPr/>
        </p:nvSpPr>
        <p:spPr bwMode="auto">
          <a:xfrm>
            <a:off x="412498" y="1815423"/>
            <a:ext cx="8319004" cy="1070471"/>
          </a:xfrm>
          <a:prstGeom prst="rect">
            <a:avLst/>
          </a:prstGeom>
          <a:noFill/>
          <a:ln w="9525">
            <a:noFill/>
            <a:miter lim="800000"/>
            <a:headEnd/>
            <a:tailEnd/>
          </a:ln>
          <a:effectLst/>
        </p:spPr>
        <p:txBody>
          <a:bodyPr wrap="square" lIns="72567" tIns="36283" rIns="72567" bIns="36283">
            <a:spAutoFit/>
          </a:bodyPr>
          <a:lstStyle/>
          <a:p>
            <a:pPr algn="r">
              <a:lnSpc>
                <a:spcPct val="90000"/>
              </a:lnSpc>
              <a:defRPr/>
            </a:pPr>
            <a:r>
              <a:rPr lang="en-GB" sz="4000" dirty="0">
                <a:solidFill>
                  <a:schemeClr val="bg2"/>
                </a:solidFill>
                <a:latin typeface="Calibri" panose="020F0502020204030204" pitchFamily="34" charset="0"/>
              </a:rPr>
              <a:t>the challenges of quantum computing</a:t>
            </a:r>
          </a:p>
          <a:p>
            <a:pPr algn="r">
              <a:lnSpc>
                <a:spcPct val="90000"/>
              </a:lnSpc>
              <a:defRPr/>
            </a:pPr>
            <a:r>
              <a:rPr lang="en-GB" sz="3200" b="0" dirty="0">
                <a:solidFill>
                  <a:schemeClr val="bg2"/>
                </a:solidFill>
                <a:latin typeface="Calibri" panose="020F0502020204030204" pitchFamily="34" charset="0"/>
              </a:rPr>
              <a:t>science, technology, energetics and economics</a:t>
            </a:r>
            <a:endParaRPr lang="fr-FR" sz="3200" b="0" i="1" dirty="0">
              <a:solidFill>
                <a:schemeClr val="bg2"/>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3075" name="Text Box 7"/>
              <p:cNvSpPr txBox="1">
                <a:spLocks noChangeArrowheads="1"/>
              </p:cNvSpPr>
              <p:nvPr/>
            </p:nvSpPr>
            <p:spPr bwMode="auto">
              <a:xfrm>
                <a:off x="3469063" y="3392053"/>
                <a:ext cx="5262439" cy="1263344"/>
              </a:xfrm>
              <a:prstGeom prst="rect">
                <a:avLst/>
              </a:prstGeom>
              <a:noFill/>
              <a:ln w="9525">
                <a:noFill/>
                <a:miter lim="800000"/>
                <a:headEnd/>
                <a:tailEnd/>
              </a:ln>
            </p:spPr>
            <p:txBody>
              <a:bodyPr wrap="none" lIns="72567" tIns="36283" rIns="72567" bIns="36283">
                <a:spAutoFit/>
              </a:bodyPr>
              <a:lstStyle/>
              <a:p>
                <a:pPr algn="r"/>
                <a:r>
                  <a:rPr lang="fr-FR" sz="2200" dirty="0">
                    <a:solidFill>
                      <a:schemeClr val="bg2"/>
                    </a:solidFill>
                    <a:latin typeface="Calibri" panose="020F0502020204030204" pitchFamily="34" charset="0"/>
                  </a:rPr>
                  <a:t>Olivier Ezratty</a:t>
                </a:r>
              </a:p>
              <a:p>
                <a:pPr algn="ctr"/>
                <a14:m>
                  <m:oMathPara xmlns:m="http://schemas.openxmlformats.org/officeDocument/2006/math">
                    <m:oMathParaPr>
                      <m:jc m:val="right"/>
                    </m:oMathParaPr>
                    <m:oMath xmlns:m="http://schemas.openxmlformats.org/officeDocument/2006/math">
                      <m:d>
                        <m:dPr>
                          <m:begChr m:val="⟨"/>
                          <m:endChr m:val="|"/>
                          <m:ctrlPr>
                            <a:rPr lang="fr-FR" sz="1800" b="0" i="1" dirty="0" smtClean="0">
                              <a:solidFill>
                                <a:schemeClr val="bg1"/>
                              </a:solidFill>
                              <a:latin typeface="Cambria Math" panose="02040503050406030204" pitchFamily="18" charset="0"/>
                            </a:rPr>
                          </m:ctrlPr>
                        </m:dPr>
                        <m:e>
                          <m:r>
                            <a:rPr lang="fr-FR" sz="1800" b="0" i="1" dirty="0" smtClean="0">
                              <a:solidFill>
                                <a:schemeClr val="bg1"/>
                              </a:solidFill>
                              <a:latin typeface="Cambria Math" panose="02040503050406030204" pitchFamily="18" charset="0"/>
                            </a:rPr>
                            <m:t> …| </m:t>
                          </m:r>
                          <m:r>
                            <m:rPr>
                              <m:nor/>
                            </m:rPr>
                            <a:rPr lang="fr-FR" sz="1800" b="0" i="0" dirty="0" smtClean="0">
                              <a:solidFill>
                                <a:schemeClr val="bg1"/>
                              </a:solidFill>
                              <a:latin typeface="Calibri" pitchFamily="34" charset="0"/>
                            </a:rPr>
                            <m:t>author</m:t>
                          </m:r>
                          <m:r>
                            <m:rPr>
                              <m:nor/>
                            </m:rPr>
                            <a:rPr lang="fr-FR" sz="1800" b="0" i="0" dirty="0" smtClean="0">
                              <a:solidFill>
                                <a:schemeClr val="bg1"/>
                              </a:solidFill>
                              <a:latin typeface="Calibri" pitchFamily="34" charset="0"/>
                            </a:rPr>
                            <m:t> </m:t>
                          </m:r>
                          <m:d>
                            <m:dPr>
                              <m:begChr m:val="|"/>
                              <m:endChr m:val="|"/>
                              <m:ctrlPr>
                                <a:rPr lang="fr-FR" sz="1800" b="0" i="1" dirty="0" smtClean="0">
                                  <a:solidFill>
                                    <a:schemeClr val="bg1"/>
                                  </a:solidFill>
                                  <a:latin typeface="Cambria Math" panose="02040503050406030204" pitchFamily="18" charset="0"/>
                                </a:rPr>
                              </m:ctrlPr>
                            </m:dPr>
                            <m:e>
                              <m:r>
                                <m:rPr>
                                  <m:nor/>
                                </m:rPr>
                                <a:rPr lang="fr-FR" sz="1800" b="0" i="0" dirty="0" smtClean="0">
                                  <a:solidFill>
                                    <a:schemeClr val="bg1"/>
                                  </a:solidFill>
                                  <a:latin typeface="Cambria Math" panose="02040503050406030204" pitchFamily="18" charset="0"/>
                                </a:rPr>
                                <m:t> </m:t>
                              </m:r>
                              <m:r>
                                <m:rPr>
                                  <m:nor/>
                                </m:rPr>
                                <a:rPr lang="fr-FR" sz="1800" b="0" i="0" dirty="0" smtClean="0">
                                  <a:solidFill>
                                    <a:schemeClr val="bg1"/>
                                  </a:solidFill>
                                  <a:latin typeface="Calibri" pitchFamily="34" charset="0"/>
                                </a:rPr>
                                <m:t>quantum</m:t>
                              </m:r>
                              <m:r>
                                <m:rPr>
                                  <m:nor/>
                                </m:rPr>
                                <a:rPr lang="fr-FR" sz="1800" b="0" i="0" dirty="0" smtClean="0">
                                  <a:solidFill>
                                    <a:schemeClr val="bg1"/>
                                  </a:solidFill>
                                  <a:latin typeface="Calibri" pitchFamily="34" charset="0"/>
                                </a:rPr>
                                <m:t> </m:t>
                              </m:r>
                              <m:r>
                                <m:rPr>
                                  <m:nor/>
                                </m:rPr>
                                <a:rPr lang="fr-FR" sz="1800" b="0" i="0" dirty="0" smtClean="0">
                                  <a:solidFill>
                                    <a:schemeClr val="bg1"/>
                                  </a:solidFill>
                                  <a:latin typeface="Calibri" pitchFamily="34" charset="0"/>
                                </a:rPr>
                                <m:t>engineer</m:t>
                              </m:r>
                              <m:r>
                                <a:rPr lang="fr-FR" sz="1800" b="0" i="1" dirty="0" smtClean="0">
                                  <a:solidFill>
                                    <a:schemeClr val="bg1"/>
                                  </a:solidFill>
                                  <a:latin typeface="Cambria Math" panose="02040503050406030204" pitchFamily="18" charset="0"/>
                                </a:rPr>
                                <m:t> </m:t>
                              </m:r>
                            </m:e>
                          </m:d>
                          <m:r>
                            <m:rPr>
                              <m:nor/>
                            </m:rPr>
                            <a:rPr lang="fr-FR" sz="1800" b="0" i="0" dirty="0" smtClean="0">
                              <a:solidFill>
                                <a:schemeClr val="bg1"/>
                              </a:solidFill>
                              <a:latin typeface="Cambria Math" panose="02040503050406030204" pitchFamily="18" charset="0"/>
                            </a:rPr>
                            <m:t> </m:t>
                          </m:r>
                          <m:r>
                            <m:rPr>
                              <m:nor/>
                            </m:rPr>
                            <a:rPr lang="fr-FR" sz="1800" b="0" i="0" dirty="0" smtClean="0">
                              <a:solidFill>
                                <a:schemeClr val="bg1"/>
                              </a:solidFill>
                              <a:latin typeface="Calibri" pitchFamily="34" charset="0"/>
                            </a:rPr>
                            <m:t>QEI</m:t>
                          </m:r>
                          <m:r>
                            <m:rPr>
                              <m:nor/>
                            </m:rPr>
                            <a:rPr lang="fr-FR" sz="1800" b="0" i="0" dirty="0" smtClean="0">
                              <a:solidFill>
                                <a:schemeClr val="bg1"/>
                              </a:solidFill>
                              <a:latin typeface="Calibri" pitchFamily="34" charset="0"/>
                            </a:rPr>
                            <m:t> </m:t>
                          </m:r>
                          <m:r>
                            <m:rPr>
                              <m:nor/>
                            </m:rPr>
                            <a:rPr lang="fr-FR" sz="1800" b="0" i="0" dirty="0" smtClean="0">
                              <a:solidFill>
                                <a:schemeClr val="bg1"/>
                              </a:solidFill>
                              <a:latin typeface="Calibri" pitchFamily="34" charset="0"/>
                            </a:rPr>
                            <m:t>cofounder</m:t>
                          </m:r>
                          <m:r>
                            <m:rPr>
                              <m:nor/>
                            </m:rPr>
                            <a:rPr lang="fr-FR" sz="1800" b="0" i="0" dirty="0" smtClean="0">
                              <a:solidFill>
                                <a:schemeClr val="bg1"/>
                              </a:solidFill>
                              <a:latin typeface="Calibri" pitchFamily="34" charset="0"/>
                            </a:rPr>
                            <m:t> </m:t>
                          </m:r>
                        </m:e>
                      </m:d>
                      <m:r>
                        <a:rPr lang="fr-FR" sz="1800" b="0" i="1" dirty="0" smtClean="0">
                          <a:solidFill>
                            <a:schemeClr val="bg1"/>
                          </a:solidFill>
                          <a:latin typeface="Cambria Math" panose="02040503050406030204" pitchFamily="18" charset="0"/>
                        </a:rPr>
                        <m:t>… ⟩</m:t>
                      </m:r>
                    </m:oMath>
                  </m:oMathPara>
                </a14:m>
                <a:endParaRPr lang="fr-FR" sz="1800" b="0" dirty="0">
                  <a:solidFill>
                    <a:schemeClr val="bg1"/>
                  </a:solidFill>
                  <a:latin typeface="Calibri" pitchFamily="34" charset="0"/>
                </a:endParaRPr>
              </a:p>
              <a:p>
                <a:pPr algn="r">
                  <a:spcBef>
                    <a:spcPts val="476"/>
                  </a:spcBef>
                  <a:spcAft>
                    <a:spcPts val="476"/>
                  </a:spcAft>
                </a:pPr>
                <a:r>
                  <a:rPr lang="fr-FR" sz="1600" dirty="0">
                    <a:solidFill>
                      <a:schemeClr val="bg2"/>
                    </a:solidFill>
                    <a:latin typeface="Calibri" panose="020F0502020204030204" pitchFamily="34" charset="0"/>
                  </a:rPr>
                  <a:t>olivier@oezratty.net   www.oezratty.net   @olivez</a:t>
                </a:r>
              </a:p>
              <a:p>
                <a:pPr algn="r"/>
                <a:r>
                  <a:rPr lang="fr-FR" sz="1300" b="0" dirty="0">
                    <a:solidFill>
                      <a:schemeClr val="bg2"/>
                    </a:solidFill>
                    <a:latin typeface="Calibri" panose="020F0502020204030204" pitchFamily="34" charset="0"/>
                  </a:rPr>
                  <a:t>INFIERI International Summer </a:t>
                </a:r>
                <a:r>
                  <a:rPr lang="fr-FR" sz="1300" b="0" dirty="0" err="1">
                    <a:solidFill>
                      <a:schemeClr val="bg2"/>
                    </a:solidFill>
                    <a:latin typeface="Calibri" panose="020F0502020204030204" pitchFamily="34" charset="0"/>
                  </a:rPr>
                  <a:t>School</a:t>
                </a:r>
                <a:r>
                  <a:rPr lang="fr-FR" sz="1300" b="0" dirty="0">
                    <a:solidFill>
                      <a:schemeClr val="bg2"/>
                    </a:solidFill>
                    <a:latin typeface="Calibri" panose="020F0502020204030204" pitchFamily="34" charset="0"/>
                  </a:rPr>
                  <a:t>, Pisa, </a:t>
                </a:r>
                <a:r>
                  <a:rPr lang="fr-FR" sz="1300" b="0" dirty="0" err="1">
                    <a:solidFill>
                      <a:schemeClr val="bg2"/>
                    </a:solidFill>
                    <a:latin typeface="Calibri" panose="020F0502020204030204" pitchFamily="34" charset="0"/>
                  </a:rPr>
                  <a:t>September</a:t>
                </a:r>
                <a:r>
                  <a:rPr lang="fr-FR" sz="1300" b="0" dirty="0">
                    <a:solidFill>
                      <a:schemeClr val="bg2"/>
                    </a:solidFill>
                    <a:latin typeface="Calibri" panose="020F0502020204030204" pitchFamily="34" charset="0"/>
                  </a:rPr>
                  <a:t> 2</a:t>
                </a:r>
                <a:r>
                  <a:rPr lang="fr-FR" sz="1300" b="0" baseline="30000" dirty="0">
                    <a:solidFill>
                      <a:schemeClr val="bg2"/>
                    </a:solidFill>
                    <a:latin typeface="Calibri" panose="020F0502020204030204" pitchFamily="34" charset="0"/>
                  </a:rPr>
                  <a:t>nd</a:t>
                </a:r>
                <a:r>
                  <a:rPr lang="fr-FR" sz="1300" b="0" dirty="0">
                    <a:solidFill>
                      <a:schemeClr val="bg2"/>
                    </a:solidFill>
                    <a:latin typeface="Calibri" panose="020F0502020204030204" pitchFamily="34" charset="0"/>
                  </a:rPr>
                  <a:t>, 2025</a:t>
                </a:r>
              </a:p>
            </p:txBody>
          </p:sp>
        </mc:Choice>
        <mc:Fallback xmlns="">
          <p:sp>
            <p:nvSpPr>
              <p:cNvPr id="3075" name="Text Box 7"/>
              <p:cNvSpPr txBox="1">
                <a:spLocks noRot="1" noChangeAspect="1" noMove="1" noResize="1" noEditPoints="1" noAdjustHandles="1" noChangeArrowheads="1" noChangeShapeType="1" noTextEdit="1"/>
              </p:cNvSpPr>
              <p:nvPr/>
            </p:nvSpPr>
            <p:spPr bwMode="auto">
              <a:xfrm>
                <a:off x="3469063" y="3392053"/>
                <a:ext cx="5262439" cy="1263344"/>
              </a:xfrm>
              <a:prstGeom prst="rect">
                <a:avLst/>
              </a:prstGeom>
              <a:blipFill>
                <a:blip r:embed="rId3"/>
                <a:stretch>
                  <a:fillRect t="-3846" r="-1854" b="-3846"/>
                </a:stretch>
              </a:blipFill>
              <a:ln w="9525">
                <a:noFill/>
                <a:miter lim="800000"/>
                <a:headEnd/>
                <a:tailEnd/>
              </a:ln>
            </p:spPr>
            <p:txBody>
              <a:bodyPr/>
              <a:lstStyle/>
              <a:p>
                <a:r>
                  <a:rPr lang="en-GB">
                    <a:noFill/>
                  </a:rPr>
                  <a:t> </a:t>
                </a:r>
              </a:p>
            </p:txBody>
          </p:sp>
        </mc:Fallback>
      </mc:AlternateContent>
      <p:pic>
        <p:nvPicPr>
          <p:cNvPr id="1026" name="Picture 2" descr="EPITA Research Laboratory">
            <a:extLst>
              <a:ext uri="{FF2B5EF4-FFF2-40B4-BE49-F238E27FC236}">
                <a16:creationId xmlns:a16="http://schemas.microsoft.com/office/drawing/2014/main" id="{90F034CA-7D91-63E0-3BED-10AEBF4007A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3111" y="4046109"/>
            <a:ext cx="1243657" cy="84298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8th edition of the cross-disciplinary International Summer School INFIERI series">
            <a:extLst>
              <a:ext uri="{FF2B5EF4-FFF2-40B4-BE49-F238E27FC236}">
                <a16:creationId xmlns:a16="http://schemas.microsoft.com/office/drawing/2014/main" id="{765A661D-0E91-9A51-408D-0105B7BEAFBD}"/>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4472" y="186198"/>
            <a:ext cx="1292328" cy="129232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C:\Users\olivier\Desktop\QEI stuff\QEI-logo.emf">
            <a:extLst>
              <a:ext uri="{FF2B5EF4-FFF2-40B4-BE49-F238E27FC236}">
                <a16:creationId xmlns:a16="http://schemas.microsoft.com/office/drawing/2014/main" id="{C973E8AA-C334-49CB-48F4-117A36A7BC0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0149" y="3194428"/>
            <a:ext cx="1509583" cy="640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01357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91E7A-F86A-6CF0-D2A3-B95EA39574CA}"/>
              </a:ext>
            </a:extLst>
          </p:cNvPr>
          <p:cNvSpPr>
            <a:spLocks noGrp="1"/>
          </p:cNvSpPr>
          <p:nvPr>
            <p:ph type="title"/>
          </p:nvPr>
        </p:nvSpPr>
        <p:spPr>
          <a:xfrm>
            <a:off x="326949" y="171451"/>
            <a:ext cx="4012987" cy="599562"/>
          </a:xfrm>
        </p:spPr>
        <p:txBody>
          <a:bodyPr/>
          <a:lstStyle/>
          <a:p>
            <a:r>
              <a:rPr lang="fr-FR" dirty="0" err="1"/>
              <a:t>what</a:t>
            </a:r>
            <a:r>
              <a:rPr lang="fr-FR" dirty="0"/>
              <a:t> </a:t>
            </a:r>
            <a:r>
              <a:rPr lang="fr-FR" dirty="0" err="1"/>
              <a:t>is</a:t>
            </a:r>
            <a:r>
              <a:rPr lang="fr-FR" dirty="0"/>
              <a:t> a qubit?</a:t>
            </a:r>
            <a:endParaRPr lang="en-US" dirty="0"/>
          </a:p>
        </p:txBody>
      </p:sp>
      <p:sp>
        <p:nvSpPr>
          <p:cNvPr id="4" name="TextBox 3">
            <a:extLst>
              <a:ext uri="{FF2B5EF4-FFF2-40B4-BE49-F238E27FC236}">
                <a16:creationId xmlns:a16="http://schemas.microsoft.com/office/drawing/2014/main" id="{2A432B17-154F-0C8C-EE7C-1D01F271D7A8}"/>
              </a:ext>
            </a:extLst>
          </p:cNvPr>
          <p:cNvSpPr txBox="1"/>
          <p:nvPr/>
        </p:nvSpPr>
        <p:spPr>
          <a:xfrm>
            <a:off x="623397" y="3905673"/>
            <a:ext cx="3656814" cy="646321"/>
          </a:xfrm>
          <a:prstGeom prst="rect">
            <a:avLst/>
          </a:prstGeom>
          <a:noFill/>
        </p:spPr>
        <p:txBody>
          <a:bodyPr wrap="square" lIns="91430" tIns="45715" rIns="91430" bIns="45715" rtlCol="0">
            <a:spAutoFit/>
          </a:bodyPr>
          <a:lstStyle/>
          <a:p>
            <a:pPr algn="ctr"/>
            <a:r>
              <a:rPr lang="en-US" sz="1800" dirty="0">
                <a:solidFill>
                  <a:schemeClr val="bg2"/>
                </a:solidFill>
                <a:latin typeface="Calibri" pitchFamily="34" charset="0"/>
              </a:rPr>
              <a:t>two-level state controllable quantum object</a:t>
            </a:r>
          </a:p>
        </p:txBody>
      </p:sp>
      <p:sp>
        <p:nvSpPr>
          <p:cNvPr id="5" name="TextBox 4">
            <a:extLst>
              <a:ext uri="{FF2B5EF4-FFF2-40B4-BE49-F238E27FC236}">
                <a16:creationId xmlns:a16="http://schemas.microsoft.com/office/drawing/2014/main" id="{62046A00-7B75-0F1F-E533-3634BF408B69}"/>
              </a:ext>
            </a:extLst>
          </p:cNvPr>
          <p:cNvSpPr txBox="1"/>
          <p:nvPr/>
        </p:nvSpPr>
        <p:spPr>
          <a:xfrm>
            <a:off x="623397" y="1326126"/>
            <a:ext cx="3656814" cy="369322"/>
          </a:xfrm>
          <a:prstGeom prst="rect">
            <a:avLst/>
          </a:prstGeom>
          <a:noFill/>
        </p:spPr>
        <p:txBody>
          <a:bodyPr wrap="square" lIns="91430" tIns="45715" rIns="91430" bIns="45715" rtlCol="0">
            <a:spAutoFit/>
          </a:bodyPr>
          <a:lstStyle/>
          <a:p>
            <a:pPr algn="ctr"/>
            <a:r>
              <a:rPr lang="fr-FR" sz="1800" dirty="0">
                <a:solidFill>
                  <a:schemeClr val="bg2"/>
                </a:solidFill>
                <a:latin typeface="Calibri" pitchFamily="34" charset="0"/>
              </a:rPr>
              <a:t>basic unit of quantum information</a:t>
            </a:r>
          </a:p>
        </p:txBody>
      </p:sp>
      <p:sp>
        <p:nvSpPr>
          <p:cNvPr id="6" name="TextBox 5">
            <a:extLst>
              <a:ext uri="{FF2B5EF4-FFF2-40B4-BE49-F238E27FC236}">
                <a16:creationId xmlns:a16="http://schemas.microsoft.com/office/drawing/2014/main" id="{7FB6297B-E3D3-E893-1E92-BBE84B22DA46}"/>
              </a:ext>
            </a:extLst>
          </p:cNvPr>
          <p:cNvSpPr txBox="1"/>
          <p:nvPr/>
        </p:nvSpPr>
        <p:spPr>
          <a:xfrm>
            <a:off x="663976" y="1708904"/>
            <a:ext cx="3575656" cy="646321"/>
          </a:xfrm>
          <a:prstGeom prst="rect">
            <a:avLst/>
          </a:prstGeom>
          <a:noFill/>
        </p:spPr>
        <p:txBody>
          <a:bodyPr wrap="square" lIns="91430" tIns="45715" rIns="91430" bIns="45715" rtlCol="0">
            <a:spAutoFit/>
          </a:bodyPr>
          <a:lstStyle/>
          <a:p>
            <a:pPr algn="ctr"/>
            <a:r>
              <a:rPr lang="en-US" sz="1800" b="0" dirty="0">
                <a:solidFill>
                  <a:schemeClr val="bg2"/>
                </a:solidFill>
                <a:latin typeface="Calibri" pitchFamily="34" charset="0"/>
              </a:rPr>
              <a:t>vector in a 2-dimension complex numbers Hilbert space</a:t>
            </a:r>
          </a:p>
        </p:txBody>
      </p:sp>
      <p:pic>
        <p:nvPicPr>
          <p:cNvPr id="10" name="Image 149">
            <a:extLst>
              <a:ext uri="{FF2B5EF4-FFF2-40B4-BE49-F238E27FC236}">
                <a16:creationId xmlns:a16="http://schemas.microsoft.com/office/drawing/2014/main" id="{61B88A41-5C50-FAFB-723F-70E63057186F}"/>
              </a:ext>
            </a:extLst>
          </p:cNvPr>
          <p:cNvPicPr>
            <a:picLocks noChangeAspect="1"/>
          </p:cNvPicPr>
          <p:nvPr/>
        </p:nvPicPr>
        <p:blipFill>
          <a:blip r:embed="rId3"/>
          <a:stretch>
            <a:fillRect/>
          </a:stretch>
        </p:blipFill>
        <p:spPr>
          <a:xfrm>
            <a:off x="7166511" y="3188008"/>
            <a:ext cx="1287205" cy="959823"/>
          </a:xfrm>
          <a:prstGeom prst="rect">
            <a:avLst/>
          </a:prstGeom>
        </p:spPr>
      </p:pic>
      <p:sp>
        <p:nvSpPr>
          <p:cNvPr id="11" name="Arrow: Down 10">
            <a:extLst>
              <a:ext uri="{FF2B5EF4-FFF2-40B4-BE49-F238E27FC236}">
                <a16:creationId xmlns:a16="http://schemas.microsoft.com/office/drawing/2014/main" id="{1849F335-AC80-7302-55A7-9ACBCFCF3980}"/>
              </a:ext>
            </a:extLst>
          </p:cNvPr>
          <p:cNvSpPr/>
          <p:nvPr/>
        </p:nvSpPr>
        <p:spPr bwMode="auto">
          <a:xfrm>
            <a:off x="2025084" y="2564570"/>
            <a:ext cx="853440" cy="1095392"/>
          </a:xfrm>
          <a:prstGeom prst="downArrow">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2" name="TextBox 11">
            <a:extLst>
              <a:ext uri="{FF2B5EF4-FFF2-40B4-BE49-F238E27FC236}">
                <a16:creationId xmlns:a16="http://schemas.microsoft.com/office/drawing/2014/main" id="{BF0168AA-D34C-100B-193F-12AD45DE4F9E}"/>
              </a:ext>
            </a:extLst>
          </p:cNvPr>
          <p:cNvSpPr txBox="1"/>
          <p:nvPr/>
        </p:nvSpPr>
        <p:spPr>
          <a:xfrm rot="16200000">
            <a:off x="-163724" y="1652492"/>
            <a:ext cx="1313180" cy="307777"/>
          </a:xfrm>
          <a:prstGeom prst="rect">
            <a:avLst/>
          </a:prstGeom>
          <a:noFill/>
        </p:spPr>
        <p:txBody>
          <a:bodyPr wrap="none" rtlCol="0">
            <a:spAutoFit/>
          </a:bodyPr>
          <a:lstStyle/>
          <a:p>
            <a:r>
              <a:rPr lang="en-US" sz="1400" b="0" dirty="0">
                <a:solidFill>
                  <a:schemeClr val="accent6">
                    <a:lumMod val="75000"/>
                  </a:schemeClr>
                </a:solidFill>
                <a:latin typeface="Calibri" pitchFamily="34" charset="0"/>
              </a:rPr>
              <a:t>mathematically</a:t>
            </a:r>
          </a:p>
        </p:txBody>
      </p:sp>
      <p:sp>
        <p:nvSpPr>
          <p:cNvPr id="13" name="TextBox 12">
            <a:extLst>
              <a:ext uri="{FF2B5EF4-FFF2-40B4-BE49-F238E27FC236}">
                <a16:creationId xmlns:a16="http://schemas.microsoft.com/office/drawing/2014/main" id="{84A8E794-8DA3-4FDA-9DD3-FB62ADF44962}"/>
              </a:ext>
            </a:extLst>
          </p:cNvPr>
          <p:cNvSpPr txBox="1"/>
          <p:nvPr/>
        </p:nvSpPr>
        <p:spPr>
          <a:xfrm rot="16200000">
            <a:off x="-225432" y="3942566"/>
            <a:ext cx="1436598" cy="307777"/>
          </a:xfrm>
          <a:prstGeom prst="rect">
            <a:avLst/>
          </a:prstGeom>
          <a:noFill/>
        </p:spPr>
        <p:txBody>
          <a:bodyPr wrap="square" rtlCol="0">
            <a:spAutoFit/>
          </a:bodyPr>
          <a:lstStyle/>
          <a:p>
            <a:pPr algn="ctr"/>
            <a:r>
              <a:rPr lang="en-US" sz="1400" b="0" dirty="0">
                <a:solidFill>
                  <a:schemeClr val="accent6">
                    <a:lumMod val="75000"/>
                  </a:schemeClr>
                </a:solidFill>
                <a:latin typeface="Calibri" pitchFamily="34" charset="0"/>
              </a:rPr>
              <a:t>physically</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560AB34-7526-A80F-78E2-C14DB942B548}"/>
                  </a:ext>
                </a:extLst>
              </p:cNvPr>
              <p:cNvSpPr txBox="1"/>
              <p:nvPr/>
            </p:nvSpPr>
            <p:spPr>
              <a:xfrm>
                <a:off x="4282663" y="1270295"/>
                <a:ext cx="2005722" cy="369322"/>
              </a:xfrm>
              <a:prstGeom prst="rect">
                <a:avLst/>
              </a:prstGeom>
              <a:noFill/>
            </p:spPr>
            <p:txBody>
              <a:bodyPr wrap="none" lIns="91430" tIns="45715" rIns="91430" bIns="45715" rtlCol="0">
                <a:spAutoFit/>
              </a:bodyPr>
              <a:lstStyle/>
              <a:p>
                <a14:m>
                  <m:oMath xmlns:m="http://schemas.openxmlformats.org/officeDocument/2006/math">
                    <m:d>
                      <m:dPr>
                        <m:begChr m:val=""/>
                        <m:endChr m:val="|"/>
                        <m:ctrlPr>
                          <a:rPr lang="el-GR" sz="1800" b="0" i="1" smtClean="0">
                            <a:solidFill>
                              <a:schemeClr val="bg2"/>
                            </a:solidFill>
                            <a:latin typeface="Cambria Math" panose="02040503050406030204" pitchFamily="18" charset="0"/>
                            <a:cs typeface="Times New Roman" panose="02020603050405020304" pitchFamily="18" charset="0"/>
                          </a:rPr>
                        </m:ctrlPr>
                      </m:dPr>
                      <m:e>
                        <m:r>
                          <a:rPr lang="fr-FR" sz="1800" b="0" i="1">
                            <a:solidFill>
                              <a:schemeClr val="bg2"/>
                            </a:solidFill>
                            <a:latin typeface="Cambria Math"/>
                            <a:cs typeface="Times New Roman" panose="02020603050405020304" pitchFamily="18" charset="0"/>
                          </a:rPr>
                          <m:t> </m:t>
                        </m:r>
                      </m:e>
                    </m:d>
                    <m:d>
                      <m:dPr>
                        <m:begChr m:val=""/>
                        <m:endChr m:val="⟩"/>
                        <m:ctrlPr>
                          <a:rPr lang="el-GR" sz="1800" b="0" i="1">
                            <a:solidFill>
                              <a:schemeClr val="bg2"/>
                            </a:solidFill>
                            <a:latin typeface="Cambria Math" panose="02040503050406030204" pitchFamily="18" charset="0"/>
                            <a:cs typeface="Times New Roman" panose="02020603050405020304" pitchFamily="18" charset="0"/>
                          </a:rPr>
                        </m:ctrlPr>
                      </m:dPr>
                      <m:e>
                        <m:r>
                          <a:rPr lang="el-GR" sz="1800" b="0" i="1">
                            <a:solidFill>
                              <a:schemeClr val="bg2"/>
                            </a:solidFill>
                            <a:latin typeface="Cambria Math"/>
                            <a:cs typeface="Times New Roman" panose="02020603050405020304" pitchFamily="18" charset="0"/>
                          </a:rPr>
                          <m:t>𝛹</m:t>
                        </m:r>
                      </m:e>
                    </m:d>
                    <m:r>
                      <a:rPr lang="fr-FR" sz="1800" b="0">
                        <a:solidFill>
                          <a:schemeClr val="bg2"/>
                        </a:solidFill>
                        <a:latin typeface="Cambria Math"/>
                        <a:cs typeface="Times New Roman" panose="02020603050405020304" pitchFamily="18" charset="0"/>
                      </a:rPr>
                      <m:t>=</m:t>
                    </m:r>
                  </m:oMath>
                </a14:m>
                <a:r>
                  <a:rPr lang="fr-FR" sz="1800" b="0" dirty="0">
                    <a:solidFill>
                      <a:schemeClr val="bg2"/>
                    </a:solidFill>
                    <a:cs typeface="Times New Roman" panose="02020603050405020304" pitchFamily="18" charset="0"/>
                  </a:rPr>
                  <a:t> </a:t>
                </a:r>
                <a14:m>
                  <m:oMath xmlns:m="http://schemas.openxmlformats.org/officeDocument/2006/math">
                    <m:d>
                      <m:dPr>
                        <m:begChr m:val=""/>
                        <m:endChr m:val="|"/>
                        <m:ctrlPr>
                          <a:rPr lang="el-GR" sz="1800" b="0" i="1">
                            <a:solidFill>
                              <a:schemeClr val="bg2"/>
                            </a:solidFill>
                            <a:latin typeface="Cambria Math" panose="02040503050406030204" pitchFamily="18" charset="0"/>
                            <a:cs typeface="Times New Roman" panose="02020603050405020304" pitchFamily="18" charset="0"/>
                          </a:rPr>
                        </m:ctrlPr>
                      </m:dPr>
                      <m:e>
                        <m:r>
                          <a:rPr lang="fr-FR" sz="1800" b="0" i="1" smtClean="0">
                            <a:solidFill>
                              <a:schemeClr val="bg2"/>
                            </a:solidFill>
                            <a:latin typeface="Cambria Math"/>
                            <a:cs typeface="Times New Roman" panose="02020603050405020304" pitchFamily="18" charset="0"/>
                          </a:rPr>
                          <m:t>𝛼</m:t>
                        </m:r>
                      </m:e>
                    </m:d>
                    <m:d>
                      <m:dPr>
                        <m:begChr m:val=""/>
                        <m:endChr m:val="⟩"/>
                        <m:ctrlPr>
                          <a:rPr lang="el-GR" sz="1800" b="0" i="1">
                            <a:solidFill>
                              <a:schemeClr val="bg2"/>
                            </a:solidFill>
                            <a:latin typeface="Cambria Math" panose="02040503050406030204" pitchFamily="18" charset="0"/>
                            <a:cs typeface="Times New Roman" panose="02020603050405020304" pitchFamily="18" charset="0"/>
                          </a:rPr>
                        </m:ctrlPr>
                      </m:dPr>
                      <m:e>
                        <m:r>
                          <a:rPr lang="fr-FR" sz="1800" b="0" i="1">
                            <a:solidFill>
                              <a:schemeClr val="bg2"/>
                            </a:solidFill>
                            <a:latin typeface="Cambria Math"/>
                            <a:cs typeface="Times New Roman" panose="02020603050405020304" pitchFamily="18" charset="0"/>
                          </a:rPr>
                          <m:t>0</m:t>
                        </m:r>
                      </m:e>
                    </m:d>
                    <m:r>
                      <a:rPr lang="fr-FR" sz="1800" b="0" i="1">
                        <a:solidFill>
                          <a:schemeClr val="bg2"/>
                        </a:solidFill>
                        <a:latin typeface="Cambria Math"/>
                        <a:ea typeface="Cambria Math"/>
                      </a:rPr>
                      <m:t>+</m:t>
                    </m:r>
                    <m:d>
                      <m:dPr>
                        <m:begChr m:val=""/>
                        <m:endChr m:val="|"/>
                        <m:ctrlPr>
                          <a:rPr lang="el-GR" sz="1800" b="0" i="1">
                            <a:solidFill>
                              <a:schemeClr val="bg2"/>
                            </a:solidFill>
                            <a:latin typeface="Cambria Math" panose="02040503050406030204" pitchFamily="18" charset="0"/>
                            <a:cs typeface="Times New Roman" panose="02020603050405020304" pitchFamily="18" charset="0"/>
                          </a:rPr>
                        </m:ctrlPr>
                      </m:dPr>
                      <m:e>
                        <m:r>
                          <a:rPr lang="fr-FR" sz="1800" b="0" i="1" smtClean="0">
                            <a:solidFill>
                              <a:schemeClr val="bg2"/>
                            </a:solidFill>
                            <a:latin typeface="Cambria Math"/>
                            <a:cs typeface="Times New Roman" panose="02020603050405020304" pitchFamily="18" charset="0"/>
                          </a:rPr>
                          <m:t>𝛽</m:t>
                        </m:r>
                      </m:e>
                    </m:d>
                    <m:d>
                      <m:dPr>
                        <m:begChr m:val=""/>
                        <m:endChr m:val="⟩"/>
                        <m:ctrlPr>
                          <a:rPr lang="el-GR" sz="1800" b="0" i="1">
                            <a:solidFill>
                              <a:schemeClr val="bg2"/>
                            </a:solidFill>
                            <a:latin typeface="Cambria Math" panose="02040503050406030204" pitchFamily="18" charset="0"/>
                            <a:cs typeface="Times New Roman" panose="02020603050405020304" pitchFamily="18" charset="0"/>
                          </a:rPr>
                        </m:ctrlPr>
                      </m:dPr>
                      <m:e>
                        <m:r>
                          <a:rPr lang="fr-FR" sz="1800" b="0" i="1">
                            <a:solidFill>
                              <a:schemeClr val="bg2"/>
                            </a:solidFill>
                            <a:latin typeface="Cambria Math"/>
                            <a:cs typeface="Times New Roman" panose="02020603050405020304" pitchFamily="18" charset="0"/>
                          </a:rPr>
                          <m:t>1</m:t>
                        </m:r>
                      </m:e>
                    </m:d>
                  </m:oMath>
                </a14:m>
                <a:endParaRPr lang="fr-FR" sz="1800" dirty="0" err="1">
                  <a:solidFill>
                    <a:schemeClr val="bg2"/>
                  </a:solidFill>
                  <a:latin typeface="Calibri" pitchFamily="34" charset="0"/>
                </a:endParaRPr>
              </a:p>
            </p:txBody>
          </p:sp>
        </mc:Choice>
        <mc:Fallback xmlns="">
          <p:sp>
            <p:nvSpPr>
              <p:cNvPr id="3" name="TextBox 2">
                <a:extLst>
                  <a:ext uri="{FF2B5EF4-FFF2-40B4-BE49-F238E27FC236}">
                    <a16:creationId xmlns:a16="http://schemas.microsoft.com/office/drawing/2014/main" id="{9560AB34-7526-A80F-78E2-C14DB942B548}"/>
                  </a:ext>
                </a:extLst>
              </p:cNvPr>
              <p:cNvSpPr txBox="1">
                <a:spLocks noRot="1" noChangeAspect="1" noMove="1" noResize="1" noEditPoints="1" noAdjustHandles="1" noChangeArrowheads="1" noChangeShapeType="1" noTextEdit="1"/>
              </p:cNvSpPr>
              <p:nvPr/>
            </p:nvSpPr>
            <p:spPr>
              <a:xfrm>
                <a:off x="4282663" y="1270295"/>
                <a:ext cx="2005722" cy="369322"/>
              </a:xfrm>
              <a:prstGeom prst="rect">
                <a:avLst/>
              </a:prstGeom>
              <a:blipFill>
                <a:blip r:embed="rId4"/>
                <a:stretch>
                  <a:fillRect l="-14590" t="-119672" r="-24012" b="-1836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69A90E73-E2A8-33A8-A6E4-58C3EDFA38AA}"/>
                  </a:ext>
                </a:extLst>
              </p:cNvPr>
              <p:cNvSpPr txBox="1"/>
              <p:nvPr/>
            </p:nvSpPr>
            <p:spPr>
              <a:xfrm>
                <a:off x="4926371" y="1648022"/>
                <a:ext cx="1710128" cy="369322"/>
              </a:xfrm>
              <a:prstGeom prst="rect">
                <a:avLst/>
              </a:prstGeom>
              <a:noFill/>
            </p:spPr>
            <p:txBody>
              <a:bodyPr wrap="none" lIns="91430" tIns="45715" rIns="91430" bIns="45715" rtlCol="0">
                <a:spAutoFit/>
              </a:bodyPr>
              <a:lstStyle/>
              <a:p>
                <a14:m>
                  <m:oMath xmlns:m="http://schemas.openxmlformats.org/officeDocument/2006/math">
                    <m:sSup>
                      <m:sSupPr>
                        <m:ctrlPr>
                          <a:rPr lang="fr-FR" sz="1800" b="0" i="1">
                            <a:solidFill>
                              <a:schemeClr val="bg2"/>
                            </a:solidFill>
                            <a:latin typeface="Cambria Math" panose="02040503050406030204" pitchFamily="18" charset="0"/>
                            <a:ea typeface="Cambria Math"/>
                          </a:rPr>
                        </m:ctrlPr>
                      </m:sSupPr>
                      <m:e>
                        <m:r>
                          <a:rPr lang="fr-FR" sz="1800" b="0" i="1">
                            <a:solidFill>
                              <a:schemeClr val="bg2"/>
                            </a:solidFill>
                            <a:latin typeface="Cambria Math"/>
                            <a:ea typeface="Cambria Math"/>
                          </a:rPr>
                          <m:t>|</m:t>
                        </m:r>
                        <m:r>
                          <a:rPr lang="fr-FR" sz="1800" b="0" i="1">
                            <a:solidFill>
                              <a:schemeClr val="bg2"/>
                            </a:solidFill>
                            <a:latin typeface="Cambria Math"/>
                            <a:ea typeface="Cambria Math"/>
                          </a:rPr>
                          <m:t>𝛼</m:t>
                        </m:r>
                        <m:r>
                          <a:rPr lang="fr-FR" sz="1800" b="0" i="1">
                            <a:solidFill>
                              <a:schemeClr val="bg2"/>
                            </a:solidFill>
                            <a:latin typeface="Cambria Math"/>
                            <a:ea typeface="Cambria Math"/>
                          </a:rPr>
                          <m:t>|</m:t>
                        </m:r>
                      </m:e>
                      <m:sup>
                        <m:r>
                          <a:rPr lang="fr-FR" sz="1800" b="0" i="1">
                            <a:solidFill>
                              <a:schemeClr val="bg2"/>
                            </a:solidFill>
                            <a:latin typeface="Cambria Math"/>
                            <a:ea typeface="Cambria Math"/>
                          </a:rPr>
                          <m:t>2</m:t>
                        </m:r>
                      </m:sup>
                    </m:sSup>
                    <m:r>
                      <a:rPr lang="fr-FR" sz="1800" b="0" i="1" smtClean="0">
                        <a:solidFill>
                          <a:schemeClr val="bg2"/>
                        </a:solidFill>
                        <a:latin typeface="Cambria Math"/>
                        <a:ea typeface="Cambria Math"/>
                      </a:rPr>
                      <m:t>+</m:t>
                    </m:r>
                    <m:sSup>
                      <m:sSupPr>
                        <m:ctrlPr>
                          <a:rPr lang="fr-FR" sz="1800" b="0" i="1" smtClean="0">
                            <a:solidFill>
                              <a:schemeClr val="bg2"/>
                            </a:solidFill>
                            <a:latin typeface="Cambria Math" panose="02040503050406030204" pitchFamily="18" charset="0"/>
                            <a:ea typeface="Cambria Math"/>
                          </a:rPr>
                        </m:ctrlPr>
                      </m:sSupPr>
                      <m:e>
                        <m:r>
                          <a:rPr lang="fr-FR" sz="1800" b="0" i="1">
                            <a:solidFill>
                              <a:schemeClr val="bg2"/>
                            </a:solidFill>
                            <a:latin typeface="Cambria Math"/>
                            <a:ea typeface="Cambria Math"/>
                          </a:rPr>
                          <m:t>|</m:t>
                        </m:r>
                        <m:r>
                          <a:rPr lang="fr-FR" sz="1800" b="0" i="1">
                            <a:solidFill>
                              <a:schemeClr val="bg2"/>
                            </a:solidFill>
                            <a:latin typeface="Cambria Math"/>
                            <a:ea typeface="Cambria Math"/>
                          </a:rPr>
                          <m:t>𝛽</m:t>
                        </m:r>
                        <m:r>
                          <a:rPr lang="fr-FR" sz="1800" b="0" i="1">
                            <a:solidFill>
                              <a:schemeClr val="bg2"/>
                            </a:solidFill>
                            <a:latin typeface="Cambria Math"/>
                            <a:ea typeface="Cambria Math"/>
                          </a:rPr>
                          <m:t>|</m:t>
                        </m:r>
                      </m:e>
                      <m:sup>
                        <m:r>
                          <a:rPr lang="fr-FR" sz="1800" b="0" i="1" smtClean="0">
                            <a:solidFill>
                              <a:schemeClr val="bg2"/>
                            </a:solidFill>
                            <a:latin typeface="Cambria Math"/>
                            <a:ea typeface="Cambria Math"/>
                          </a:rPr>
                          <m:t>2</m:t>
                        </m:r>
                      </m:sup>
                    </m:sSup>
                  </m:oMath>
                </a14:m>
                <a:r>
                  <a:rPr lang="fr-FR" sz="1800" b="0" dirty="0">
                    <a:solidFill>
                      <a:schemeClr val="bg2"/>
                    </a:solidFill>
                    <a:latin typeface="Calibri" pitchFamily="34" charset="0"/>
                  </a:rPr>
                  <a:t> </a:t>
                </a:r>
                <a14:m>
                  <m:oMath xmlns:m="http://schemas.openxmlformats.org/officeDocument/2006/math">
                    <m:r>
                      <a:rPr lang="fr-FR" sz="1800" b="0" i="1">
                        <a:solidFill>
                          <a:schemeClr val="bg2"/>
                        </a:solidFill>
                        <a:latin typeface="Cambria Math"/>
                        <a:ea typeface="Cambria Math"/>
                      </a:rPr>
                      <m:t>=</m:t>
                    </m:r>
                  </m:oMath>
                </a14:m>
                <a:r>
                  <a:rPr lang="fr-FR" sz="1800" b="0" dirty="0">
                    <a:solidFill>
                      <a:schemeClr val="bg2"/>
                    </a:solidFill>
                    <a:latin typeface="Calibri" pitchFamily="34" charset="0"/>
                  </a:rPr>
                  <a:t> 1 </a:t>
                </a:r>
              </a:p>
            </p:txBody>
          </p:sp>
        </mc:Choice>
        <mc:Fallback xmlns="">
          <p:sp>
            <p:nvSpPr>
              <p:cNvPr id="14" name="TextBox 13">
                <a:extLst>
                  <a:ext uri="{FF2B5EF4-FFF2-40B4-BE49-F238E27FC236}">
                    <a16:creationId xmlns:a16="http://schemas.microsoft.com/office/drawing/2014/main" id="{69A90E73-E2A8-33A8-A6E4-58C3EDFA38AA}"/>
                  </a:ext>
                </a:extLst>
              </p:cNvPr>
              <p:cNvSpPr txBox="1">
                <a:spLocks noRot="1" noChangeAspect="1" noMove="1" noResize="1" noEditPoints="1" noAdjustHandles="1" noChangeArrowheads="1" noChangeShapeType="1" noTextEdit="1"/>
              </p:cNvSpPr>
              <p:nvPr/>
            </p:nvSpPr>
            <p:spPr>
              <a:xfrm>
                <a:off x="4926371" y="1648022"/>
                <a:ext cx="1710128" cy="369322"/>
              </a:xfrm>
              <a:prstGeom prst="rect">
                <a:avLst/>
              </a:prstGeom>
              <a:blipFill>
                <a:blip r:embed="rId5"/>
                <a:stretch>
                  <a:fillRect l="-1068" t="-8197" r="-2135" b="-24590"/>
                </a:stretch>
              </a:blipFill>
            </p:spPr>
            <p:txBody>
              <a:bodyPr/>
              <a:lstStyle/>
              <a:p>
                <a:r>
                  <a:rPr lang="en-US">
                    <a:noFill/>
                  </a:rPr>
                  <a:t> </a:t>
                </a:r>
              </a:p>
            </p:txBody>
          </p:sp>
        </mc:Fallback>
      </mc:AlternateContent>
      <p:sp>
        <p:nvSpPr>
          <p:cNvPr id="15" name="TextBox 14">
            <a:extLst>
              <a:ext uri="{FF2B5EF4-FFF2-40B4-BE49-F238E27FC236}">
                <a16:creationId xmlns:a16="http://schemas.microsoft.com/office/drawing/2014/main" id="{38198A19-B10F-48B5-24B9-05A234138084}"/>
              </a:ext>
            </a:extLst>
          </p:cNvPr>
          <p:cNvSpPr txBox="1"/>
          <p:nvPr/>
        </p:nvSpPr>
        <p:spPr>
          <a:xfrm>
            <a:off x="4865498" y="599045"/>
            <a:ext cx="1298925" cy="461655"/>
          </a:xfrm>
          <a:prstGeom prst="rect">
            <a:avLst/>
          </a:prstGeom>
          <a:noFill/>
        </p:spPr>
        <p:txBody>
          <a:bodyPr wrap="none" lIns="91430" tIns="45715" rIns="91430" bIns="45715" rtlCol="0">
            <a:spAutoFit/>
          </a:bodyPr>
          <a:lstStyle/>
          <a:p>
            <a:pPr algn="ctr"/>
            <a:r>
              <a:rPr lang="en-US" sz="1200" b="0" dirty="0">
                <a:solidFill>
                  <a:schemeClr val="accent6"/>
                </a:solidFill>
                <a:latin typeface="Calibri" pitchFamily="34" charset="0"/>
              </a:rPr>
              <a:t>complex numbers</a:t>
            </a:r>
          </a:p>
          <a:p>
            <a:pPr algn="ctr"/>
            <a:r>
              <a:rPr lang="en-US" sz="1200" b="0" dirty="0">
                <a:solidFill>
                  <a:schemeClr val="accent6"/>
                </a:solidFill>
                <a:latin typeface="Calibri" pitchFamily="34" charset="0"/>
              </a:rPr>
              <a:t>amplitudes</a:t>
            </a:r>
          </a:p>
        </p:txBody>
      </p:sp>
      <p:grpSp>
        <p:nvGrpSpPr>
          <p:cNvPr id="16" name="Group 15">
            <a:extLst>
              <a:ext uri="{FF2B5EF4-FFF2-40B4-BE49-F238E27FC236}">
                <a16:creationId xmlns:a16="http://schemas.microsoft.com/office/drawing/2014/main" id="{2E465F0E-7E43-A804-A1C1-3175658D3FD3}"/>
              </a:ext>
            </a:extLst>
          </p:cNvPr>
          <p:cNvGrpSpPr/>
          <p:nvPr/>
        </p:nvGrpSpPr>
        <p:grpSpPr>
          <a:xfrm flipV="1">
            <a:off x="5129915" y="1095575"/>
            <a:ext cx="719667" cy="162074"/>
            <a:chOff x="938973" y="4479697"/>
            <a:chExt cx="625311" cy="175465"/>
          </a:xfrm>
        </p:grpSpPr>
        <p:cxnSp>
          <p:nvCxnSpPr>
            <p:cNvPr id="17" name="Straight Arrow Connector 16">
              <a:extLst>
                <a:ext uri="{FF2B5EF4-FFF2-40B4-BE49-F238E27FC236}">
                  <a16:creationId xmlns:a16="http://schemas.microsoft.com/office/drawing/2014/main" id="{93F80014-C0E5-23E8-0014-280A2F1FE4E1}"/>
                </a:ext>
              </a:extLst>
            </p:cNvPr>
            <p:cNvCxnSpPr/>
            <p:nvPr/>
          </p:nvCxnSpPr>
          <p:spPr bwMode="auto">
            <a:xfrm flipV="1">
              <a:off x="938973" y="4479697"/>
              <a:ext cx="0" cy="175465"/>
            </a:xfrm>
            <a:prstGeom prst="straightConnector1">
              <a:avLst/>
            </a:prstGeom>
            <a:solidFill>
              <a:schemeClr val="accent1"/>
            </a:solidFill>
            <a:ln w="19050" cap="flat" cmpd="sng" algn="ctr">
              <a:solidFill>
                <a:schemeClr val="bg1">
                  <a:lumMod val="60000"/>
                  <a:lumOff val="40000"/>
                </a:schemeClr>
              </a:solidFill>
              <a:prstDash val="solid"/>
              <a:round/>
              <a:headEnd type="none" w="med" len="med"/>
              <a:tailEnd type="oval" w="med" len="med"/>
            </a:ln>
            <a:effectLst/>
          </p:spPr>
        </p:cxnSp>
        <p:cxnSp>
          <p:nvCxnSpPr>
            <p:cNvPr id="18" name="Straight Arrow Connector 17">
              <a:extLst>
                <a:ext uri="{FF2B5EF4-FFF2-40B4-BE49-F238E27FC236}">
                  <a16:creationId xmlns:a16="http://schemas.microsoft.com/office/drawing/2014/main" id="{1A397434-02C9-28A9-A538-16AB021904A5}"/>
                </a:ext>
              </a:extLst>
            </p:cNvPr>
            <p:cNvCxnSpPr/>
            <p:nvPr/>
          </p:nvCxnSpPr>
          <p:spPr bwMode="auto">
            <a:xfrm flipV="1">
              <a:off x="1564284" y="4479697"/>
              <a:ext cx="0" cy="175465"/>
            </a:xfrm>
            <a:prstGeom prst="straightConnector1">
              <a:avLst/>
            </a:prstGeom>
            <a:solidFill>
              <a:schemeClr val="accent1"/>
            </a:solidFill>
            <a:ln w="19050" cap="flat" cmpd="sng" algn="ctr">
              <a:solidFill>
                <a:schemeClr val="bg1">
                  <a:lumMod val="60000"/>
                  <a:lumOff val="40000"/>
                </a:schemeClr>
              </a:solidFill>
              <a:prstDash val="solid"/>
              <a:round/>
              <a:headEnd type="none" w="med" len="med"/>
              <a:tailEnd type="oval" w="med" len="med"/>
            </a:ln>
            <a:effectLst/>
          </p:spPr>
        </p:cxnSp>
      </p:grpSp>
      <p:sp>
        <p:nvSpPr>
          <p:cNvPr id="19" name="TextBox 18">
            <a:extLst>
              <a:ext uri="{FF2B5EF4-FFF2-40B4-BE49-F238E27FC236}">
                <a16:creationId xmlns:a16="http://schemas.microsoft.com/office/drawing/2014/main" id="{C9F4CF9E-1959-44EC-F0C7-579A006FCF47}"/>
              </a:ext>
            </a:extLst>
          </p:cNvPr>
          <p:cNvSpPr txBox="1"/>
          <p:nvPr/>
        </p:nvSpPr>
        <p:spPr>
          <a:xfrm>
            <a:off x="4391251" y="2207357"/>
            <a:ext cx="2356468" cy="461655"/>
          </a:xfrm>
          <a:prstGeom prst="rect">
            <a:avLst/>
          </a:prstGeom>
          <a:noFill/>
        </p:spPr>
        <p:txBody>
          <a:bodyPr wrap="square" lIns="91430" tIns="45715" rIns="91430" bIns="45715" rtlCol="0">
            <a:spAutoFit/>
          </a:bodyPr>
          <a:lstStyle/>
          <a:p>
            <a:pPr algn="ctr"/>
            <a:r>
              <a:rPr lang="en-US" sz="1200" b="0" dirty="0">
                <a:solidFill>
                  <a:schemeClr val="accent6"/>
                </a:solidFill>
                <a:latin typeface="Calibri" pitchFamily="34" charset="0"/>
              </a:rPr>
              <a:t>probabilities and Born normalization constraint</a:t>
            </a:r>
          </a:p>
        </p:txBody>
      </p:sp>
      <p:cxnSp>
        <p:nvCxnSpPr>
          <p:cNvPr id="20" name="Straight Arrow Connector 19">
            <a:extLst>
              <a:ext uri="{FF2B5EF4-FFF2-40B4-BE49-F238E27FC236}">
                <a16:creationId xmlns:a16="http://schemas.microsoft.com/office/drawing/2014/main" id="{CA5B4958-8FCA-3D04-5C82-497BC73B104B}"/>
              </a:ext>
            </a:extLst>
          </p:cNvPr>
          <p:cNvCxnSpPr/>
          <p:nvPr/>
        </p:nvCxnSpPr>
        <p:spPr bwMode="auto">
          <a:xfrm flipV="1">
            <a:off x="5569485" y="2044310"/>
            <a:ext cx="0" cy="200553"/>
          </a:xfrm>
          <a:prstGeom prst="straightConnector1">
            <a:avLst/>
          </a:prstGeom>
          <a:solidFill>
            <a:schemeClr val="accent1"/>
          </a:solidFill>
          <a:ln w="19050" cap="flat" cmpd="sng" algn="ctr">
            <a:solidFill>
              <a:schemeClr val="bg1">
                <a:lumMod val="60000"/>
                <a:lumOff val="40000"/>
              </a:schemeClr>
            </a:solidFill>
            <a:prstDash val="solid"/>
            <a:round/>
            <a:headEnd type="none" w="med" len="med"/>
            <a:tailEnd type="oval" w="med" len="med"/>
          </a:ln>
          <a:effectLst/>
        </p:spPr>
      </p:cxnSp>
      <p:pic>
        <p:nvPicPr>
          <p:cNvPr id="7" name="Picture 6">
            <a:extLst>
              <a:ext uri="{FF2B5EF4-FFF2-40B4-BE49-F238E27FC236}">
                <a16:creationId xmlns:a16="http://schemas.microsoft.com/office/drawing/2014/main" id="{1A4D43EE-E53B-8D2A-8E06-56694318EFF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07951" y="365926"/>
            <a:ext cx="1710128" cy="2152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Graphic 20">
            <a:extLst>
              <a:ext uri="{FF2B5EF4-FFF2-40B4-BE49-F238E27FC236}">
                <a16:creationId xmlns:a16="http://schemas.microsoft.com/office/drawing/2014/main" id="{BD1A94D3-D5BD-F18C-E04E-F5012EEEACF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2025265">
            <a:off x="6261816" y="3068718"/>
            <a:ext cx="407641" cy="1113175"/>
          </a:xfrm>
          <a:prstGeom prst="rect">
            <a:avLst/>
          </a:prstGeom>
        </p:spPr>
      </p:pic>
      <p:sp>
        <p:nvSpPr>
          <p:cNvPr id="22" name="TextBox 21">
            <a:extLst>
              <a:ext uri="{FF2B5EF4-FFF2-40B4-BE49-F238E27FC236}">
                <a16:creationId xmlns:a16="http://schemas.microsoft.com/office/drawing/2014/main" id="{D64EEC30-5C89-1149-C476-0B4EB6C51A7D}"/>
              </a:ext>
            </a:extLst>
          </p:cNvPr>
          <p:cNvSpPr txBox="1"/>
          <p:nvPr/>
        </p:nvSpPr>
        <p:spPr>
          <a:xfrm>
            <a:off x="5986915" y="3238756"/>
            <a:ext cx="393056" cy="400110"/>
          </a:xfrm>
          <a:prstGeom prst="rect">
            <a:avLst/>
          </a:prstGeom>
          <a:noFill/>
        </p:spPr>
        <p:txBody>
          <a:bodyPr wrap="none" rtlCol="0">
            <a:spAutoFit/>
          </a:bodyPr>
          <a:lstStyle/>
          <a:p>
            <a:r>
              <a:rPr lang="fr-FR" sz="2000" dirty="0">
                <a:solidFill>
                  <a:schemeClr val="bg2"/>
                </a:solidFill>
                <a:latin typeface="Calibri" pitchFamily="34" charset="0"/>
              </a:rPr>
              <a:t>e-</a:t>
            </a:r>
            <a:endParaRPr lang="en-US" sz="2000" dirty="0" err="1">
              <a:solidFill>
                <a:schemeClr val="bg2"/>
              </a:solidFill>
              <a:latin typeface="Calibri" pitchFamily="34" charset="0"/>
            </a:endParaRPr>
          </a:p>
        </p:txBody>
      </p:sp>
      <p:cxnSp>
        <p:nvCxnSpPr>
          <p:cNvPr id="24" name="Straight Connector 23">
            <a:extLst>
              <a:ext uri="{FF2B5EF4-FFF2-40B4-BE49-F238E27FC236}">
                <a16:creationId xmlns:a16="http://schemas.microsoft.com/office/drawing/2014/main" id="{6F297AA3-829C-1612-D025-7763887F66AB}"/>
              </a:ext>
            </a:extLst>
          </p:cNvPr>
          <p:cNvCxnSpPr/>
          <p:nvPr/>
        </p:nvCxnSpPr>
        <p:spPr bwMode="auto">
          <a:xfrm>
            <a:off x="4513481" y="3978668"/>
            <a:ext cx="387350" cy="0"/>
          </a:xfrm>
          <a:prstGeom prst="line">
            <a:avLst/>
          </a:prstGeom>
          <a:solidFill>
            <a:schemeClr val="accent1"/>
          </a:solidFill>
          <a:ln w="28575" cap="flat" cmpd="sng" algn="ctr">
            <a:solidFill>
              <a:schemeClr val="bg2"/>
            </a:solidFill>
            <a:prstDash val="solid"/>
            <a:round/>
            <a:headEnd type="none" w="med" len="med"/>
            <a:tailEnd type="none" w="med" len="med"/>
          </a:ln>
          <a:effectLst/>
        </p:spPr>
      </p:cxnSp>
      <p:cxnSp>
        <p:nvCxnSpPr>
          <p:cNvPr id="25" name="Straight Connector 24">
            <a:extLst>
              <a:ext uri="{FF2B5EF4-FFF2-40B4-BE49-F238E27FC236}">
                <a16:creationId xmlns:a16="http://schemas.microsoft.com/office/drawing/2014/main" id="{0051B837-04F7-6690-6BC3-8ED07F470B0C}"/>
              </a:ext>
            </a:extLst>
          </p:cNvPr>
          <p:cNvCxnSpPr/>
          <p:nvPr/>
        </p:nvCxnSpPr>
        <p:spPr bwMode="auto">
          <a:xfrm>
            <a:off x="5066386" y="3439923"/>
            <a:ext cx="387350" cy="0"/>
          </a:xfrm>
          <a:prstGeom prst="line">
            <a:avLst/>
          </a:prstGeom>
          <a:solidFill>
            <a:schemeClr val="accent1"/>
          </a:solidFill>
          <a:ln w="28575" cap="flat" cmpd="sng" algn="ctr">
            <a:solidFill>
              <a:schemeClr val="bg2"/>
            </a:solidFill>
            <a:prstDash val="solid"/>
            <a:round/>
            <a:headEnd type="none" w="med" len="med"/>
            <a:tailEnd type="none" w="med" len="med"/>
          </a:ln>
          <a:effectLst/>
        </p:spPr>
      </p:cxnSp>
      <p:cxnSp>
        <p:nvCxnSpPr>
          <p:cNvPr id="26" name="Straight Connector 25">
            <a:extLst>
              <a:ext uri="{FF2B5EF4-FFF2-40B4-BE49-F238E27FC236}">
                <a16:creationId xmlns:a16="http://schemas.microsoft.com/office/drawing/2014/main" id="{95F0A101-9F5E-22B3-45AB-6A9FD26C0918}"/>
              </a:ext>
            </a:extLst>
          </p:cNvPr>
          <p:cNvCxnSpPr/>
          <p:nvPr/>
        </p:nvCxnSpPr>
        <p:spPr bwMode="auto">
          <a:xfrm>
            <a:off x="5066386" y="3284348"/>
            <a:ext cx="387350" cy="0"/>
          </a:xfrm>
          <a:prstGeom prst="line">
            <a:avLst/>
          </a:prstGeom>
          <a:solidFill>
            <a:schemeClr val="accent1"/>
          </a:solidFill>
          <a:ln w="28575" cap="flat" cmpd="sng" algn="ctr">
            <a:solidFill>
              <a:schemeClr val="bg2"/>
            </a:solidFill>
            <a:prstDash val="solid"/>
            <a:round/>
            <a:headEnd type="none" w="med" len="med"/>
            <a:tailEnd type="none" w="med" len="med"/>
          </a:ln>
          <a:effectLst/>
        </p:spPr>
      </p:cxnSp>
      <p:cxnSp>
        <p:nvCxnSpPr>
          <p:cNvPr id="27" name="Straight Connector 26">
            <a:extLst>
              <a:ext uri="{FF2B5EF4-FFF2-40B4-BE49-F238E27FC236}">
                <a16:creationId xmlns:a16="http://schemas.microsoft.com/office/drawing/2014/main" id="{7D72BF60-9891-7C55-A876-BFC434D55C41}"/>
              </a:ext>
            </a:extLst>
          </p:cNvPr>
          <p:cNvCxnSpPr>
            <a:cxnSpLocks/>
          </p:cNvCxnSpPr>
          <p:nvPr/>
        </p:nvCxnSpPr>
        <p:spPr bwMode="auto">
          <a:xfrm flipV="1">
            <a:off x="4677140" y="3299067"/>
            <a:ext cx="603705" cy="665745"/>
          </a:xfrm>
          <a:prstGeom prst="line">
            <a:avLst/>
          </a:prstGeom>
          <a:solidFill>
            <a:schemeClr val="accent1"/>
          </a:solidFill>
          <a:ln w="28575" cap="flat" cmpd="sng" algn="ctr">
            <a:solidFill>
              <a:srgbClr val="FF0000"/>
            </a:solidFill>
            <a:prstDash val="solid"/>
            <a:round/>
            <a:headEnd type="triangle" w="med" len="med"/>
            <a:tailEnd type="triangle" w="med" len="med"/>
          </a:ln>
          <a:effectLst/>
        </p:spPr>
      </p:cxn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6ED4276F-5AEF-CA0A-973A-A78F1801503D}"/>
                  </a:ext>
                </a:extLst>
              </p:cNvPr>
              <p:cNvSpPr txBox="1"/>
              <p:nvPr/>
            </p:nvSpPr>
            <p:spPr>
              <a:xfrm>
                <a:off x="4817524" y="3820201"/>
                <a:ext cx="442537" cy="276989"/>
              </a:xfrm>
              <a:prstGeom prst="rect">
                <a:avLst/>
              </a:prstGeom>
              <a:noFill/>
            </p:spPr>
            <p:txBody>
              <a:bodyPr wrap="none" lIns="91430" tIns="45715" rIns="91430" bIns="45715"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l-GR" sz="1200" b="0" i="1" smtClean="0">
                              <a:solidFill>
                                <a:schemeClr val="bg2"/>
                              </a:solidFill>
                              <a:latin typeface="Cambria Math" panose="02040503050406030204" pitchFamily="18" charset="0"/>
                              <a:cs typeface="Times New Roman" panose="02020603050405020304" pitchFamily="18" charset="0"/>
                            </a:rPr>
                          </m:ctrlPr>
                        </m:dPr>
                        <m:e>
                          <m:r>
                            <a:rPr lang="fr-FR" sz="1200" b="0" i="1">
                              <a:solidFill>
                                <a:schemeClr val="bg2"/>
                              </a:solidFill>
                              <a:latin typeface="Cambria Math"/>
                              <a:cs typeface="Times New Roman" panose="02020603050405020304" pitchFamily="18" charset="0"/>
                            </a:rPr>
                            <m:t> </m:t>
                          </m:r>
                        </m:e>
                      </m:d>
                      <m:d>
                        <m:dPr>
                          <m:begChr m:val=""/>
                          <m:endChr m:val="⟩"/>
                          <m:ctrlPr>
                            <a:rPr lang="el-GR" sz="1200" b="0" i="1">
                              <a:solidFill>
                                <a:schemeClr val="bg2"/>
                              </a:solidFill>
                              <a:latin typeface="Cambria Math" panose="02040503050406030204" pitchFamily="18" charset="0"/>
                              <a:cs typeface="Times New Roman" panose="02020603050405020304" pitchFamily="18" charset="0"/>
                            </a:rPr>
                          </m:ctrlPr>
                        </m:dPr>
                        <m:e>
                          <m:r>
                            <a:rPr lang="fr-FR" sz="1200" b="0" i="1" smtClean="0">
                              <a:solidFill>
                                <a:schemeClr val="bg2"/>
                              </a:solidFill>
                              <a:latin typeface="Cambria Math" panose="02040503050406030204" pitchFamily="18" charset="0"/>
                              <a:cs typeface="Times New Roman" panose="02020603050405020304" pitchFamily="18" charset="0"/>
                            </a:rPr>
                            <m:t>0</m:t>
                          </m:r>
                        </m:e>
                      </m:d>
                    </m:oMath>
                  </m:oMathPara>
                </a14:m>
                <a:endParaRPr lang="fr-FR" sz="1200" dirty="0" err="1">
                  <a:solidFill>
                    <a:schemeClr val="bg2"/>
                  </a:solidFill>
                  <a:latin typeface="Calibri" pitchFamily="34" charset="0"/>
                </a:endParaRPr>
              </a:p>
            </p:txBody>
          </p:sp>
        </mc:Choice>
        <mc:Fallback xmlns="">
          <p:sp>
            <p:nvSpPr>
              <p:cNvPr id="28" name="TextBox 27">
                <a:extLst>
                  <a:ext uri="{FF2B5EF4-FFF2-40B4-BE49-F238E27FC236}">
                    <a16:creationId xmlns:a16="http://schemas.microsoft.com/office/drawing/2014/main" id="{6ED4276F-5AEF-CA0A-973A-A78F1801503D}"/>
                  </a:ext>
                </a:extLst>
              </p:cNvPr>
              <p:cNvSpPr txBox="1">
                <a:spLocks noRot="1" noChangeAspect="1" noMove="1" noResize="1" noEditPoints="1" noAdjustHandles="1" noChangeArrowheads="1" noChangeShapeType="1" noTextEdit="1"/>
              </p:cNvSpPr>
              <p:nvPr/>
            </p:nvSpPr>
            <p:spPr>
              <a:xfrm>
                <a:off x="4817524" y="3820201"/>
                <a:ext cx="442537" cy="276989"/>
              </a:xfrm>
              <a:prstGeom prst="rect">
                <a:avLst/>
              </a:prstGeom>
              <a:blipFill>
                <a:blip r:embed="rId9"/>
                <a:stretch>
                  <a:fillRect l="-30137" t="-100000" r="-65753" b="-16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04B19CCB-24DA-D466-0E7C-D59424655D38}"/>
                  </a:ext>
                </a:extLst>
              </p:cNvPr>
              <p:cNvSpPr txBox="1"/>
              <p:nvPr/>
            </p:nvSpPr>
            <p:spPr>
              <a:xfrm>
                <a:off x="5340973" y="3124468"/>
                <a:ext cx="442537" cy="276989"/>
              </a:xfrm>
              <a:prstGeom prst="rect">
                <a:avLst/>
              </a:prstGeom>
              <a:noFill/>
            </p:spPr>
            <p:txBody>
              <a:bodyPr wrap="none" lIns="91430" tIns="45715" rIns="91430" bIns="45715"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l-GR" sz="1200" b="0" i="1" smtClean="0">
                              <a:solidFill>
                                <a:schemeClr val="bg2"/>
                              </a:solidFill>
                              <a:latin typeface="Cambria Math" panose="02040503050406030204" pitchFamily="18" charset="0"/>
                              <a:cs typeface="Times New Roman" panose="02020603050405020304" pitchFamily="18" charset="0"/>
                            </a:rPr>
                          </m:ctrlPr>
                        </m:dPr>
                        <m:e>
                          <m:r>
                            <a:rPr lang="fr-FR" sz="1200" b="0" i="1">
                              <a:solidFill>
                                <a:schemeClr val="bg2"/>
                              </a:solidFill>
                              <a:latin typeface="Cambria Math"/>
                              <a:cs typeface="Times New Roman" panose="02020603050405020304" pitchFamily="18" charset="0"/>
                            </a:rPr>
                            <m:t> </m:t>
                          </m:r>
                        </m:e>
                      </m:d>
                      <m:d>
                        <m:dPr>
                          <m:begChr m:val=""/>
                          <m:endChr m:val="⟩"/>
                          <m:ctrlPr>
                            <a:rPr lang="el-GR" sz="1200" b="0" i="1">
                              <a:solidFill>
                                <a:schemeClr val="bg2"/>
                              </a:solidFill>
                              <a:latin typeface="Cambria Math" panose="02040503050406030204" pitchFamily="18" charset="0"/>
                              <a:cs typeface="Times New Roman" panose="02020603050405020304" pitchFamily="18" charset="0"/>
                            </a:rPr>
                          </m:ctrlPr>
                        </m:dPr>
                        <m:e>
                          <m:r>
                            <a:rPr lang="fr-FR" sz="1200" b="0" i="1" smtClean="0">
                              <a:solidFill>
                                <a:schemeClr val="bg2"/>
                              </a:solidFill>
                              <a:latin typeface="Cambria Math" panose="02040503050406030204" pitchFamily="18" charset="0"/>
                              <a:cs typeface="Times New Roman" panose="02020603050405020304" pitchFamily="18" charset="0"/>
                            </a:rPr>
                            <m:t>1</m:t>
                          </m:r>
                        </m:e>
                      </m:d>
                    </m:oMath>
                  </m:oMathPara>
                </a14:m>
                <a:endParaRPr lang="fr-FR" sz="1200" dirty="0" err="1">
                  <a:solidFill>
                    <a:schemeClr val="bg2"/>
                  </a:solidFill>
                  <a:latin typeface="Calibri" pitchFamily="34" charset="0"/>
                </a:endParaRPr>
              </a:p>
            </p:txBody>
          </p:sp>
        </mc:Choice>
        <mc:Fallback xmlns="">
          <p:sp>
            <p:nvSpPr>
              <p:cNvPr id="29" name="TextBox 28">
                <a:extLst>
                  <a:ext uri="{FF2B5EF4-FFF2-40B4-BE49-F238E27FC236}">
                    <a16:creationId xmlns:a16="http://schemas.microsoft.com/office/drawing/2014/main" id="{04B19CCB-24DA-D466-0E7C-D59424655D38}"/>
                  </a:ext>
                </a:extLst>
              </p:cNvPr>
              <p:cNvSpPr txBox="1">
                <a:spLocks noRot="1" noChangeAspect="1" noMove="1" noResize="1" noEditPoints="1" noAdjustHandles="1" noChangeArrowheads="1" noChangeShapeType="1" noTextEdit="1"/>
              </p:cNvSpPr>
              <p:nvPr/>
            </p:nvSpPr>
            <p:spPr>
              <a:xfrm>
                <a:off x="5340973" y="3124468"/>
                <a:ext cx="442537" cy="276989"/>
              </a:xfrm>
              <a:prstGeom prst="rect">
                <a:avLst/>
              </a:prstGeom>
              <a:blipFill>
                <a:blip r:embed="rId10"/>
                <a:stretch>
                  <a:fillRect l="-30137" t="-100000" r="-65753" b="-16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F95CFE43-81F5-3830-FD34-2E019C9E53EA}"/>
                  </a:ext>
                </a:extLst>
              </p:cNvPr>
              <p:cNvSpPr txBox="1"/>
              <p:nvPr/>
            </p:nvSpPr>
            <p:spPr>
              <a:xfrm>
                <a:off x="8062326" y="3124467"/>
                <a:ext cx="442537" cy="276989"/>
              </a:xfrm>
              <a:prstGeom prst="rect">
                <a:avLst/>
              </a:prstGeom>
              <a:noFill/>
            </p:spPr>
            <p:txBody>
              <a:bodyPr wrap="none" lIns="91430" tIns="45715" rIns="91430" bIns="45715"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l-GR" sz="1200" b="0" i="1" smtClean="0">
                              <a:solidFill>
                                <a:schemeClr val="bg2"/>
                              </a:solidFill>
                              <a:latin typeface="Cambria Math" panose="02040503050406030204" pitchFamily="18" charset="0"/>
                              <a:cs typeface="Times New Roman" panose="02020603050405020304" pitchFamily="18" charset="0"/>
                            </a:rPr>
                          </m:ctrlPr>
                        </m:dPr>
                        <m:e>
                          <m:r>
                            <a:rPr lang="fr-FR" sz="1200" b="0" i="1">
                              <a:solidFill>
                                <a:schemeClr val="bg2"/>
                              </a:solidFill>
                              <a:latin typeface="Cambria Math"/>
                              <a:cs typeface="Times New Roman" panose="02020603050405020304" pitchFamily="18" charset="0"/>
                            </a:rPr>
                            <m:t> </m:t>
                          </m:r>
                        </m:e>
                      </m:d>
                      <m:d>
                        <m:dPr>
                          <m:begChr m:val=""/>
                          <m:endChr m:val="⟩"/>
                          <m:ctrlPr>
                            <a:rPr lang="el-GR" sz="1200" b="0" i="1">
                              <a:solidFill>
                                <a:schemeClr val="bg2"/>
                              </a:solidFill>
                              <a:latin typeface="Cambria Math" panose="02040503050406030204" pitchFamily="18" charset="0"/>
                              <a:cs typeface="Times New Roman" panose="02020603050405020304" pitchFamily="18" charset="0"/>
                            </a:rPr>
                          </m:ctrlPr>
                        </m:dPr>
                        <m:e>
                          <m:r>
                            <a:rPr lang="fr-FR" sz="1200" b="0" i="1" smtClean="0">
                              <a:solidFill>
                                <a:schemeClr val="bg2"/>
                              </a:solidFill>
                              <a:latin typeface="Cambria Math" panose="02040503050406030204" pitchFamily="18" charset="0"/>
                              <a:cs typeface="Times New Roman" panose="02020603050405020304" pitchFamily="18" charset="0"/>
                            </a:rPr>
                            <m:t>1</m:t>
                          </m:r>
                        </m:e>
                      </m:d>
                    </m:oMath>
                  </m:oMathPara>
                </a14:m>
                <a:endParaRPr lang="fr-FR" sz="1200" dirty="0" err="1">
                  <a:solidFill>
                    <a:schemeClr val="bg2"/>
                  </a:solidFill>
                  <a:latin typeface="Calibri" pitchFamily="34" charset="0"/>
                </a:endParaRPr>
              </a:p>
            </p:txBody>
          </p:sp>
        </mc:Choice>
        <mc:Fallback xmlns="">
          <p:sp>
            <p:nvSpPr>
              <p:cNvPr id="30" name="TextBox 29">
                <a:extLst>
                  <a:ext uri="{FF2B5EF4-FFF2-40B4-BE49-F238E27FC236}">
                    <a16:creationId xmlns:a16="http://schemas.microsoft.com/office/drawing/2014/main" id="{F95CFE43-81F5-3830-FD34-2E019C9E53EA}"/>
                  </a:ext>
                </a:extLst>
              </p:cNvPr>
              <p:cNvSpPr txBox="1">
                <a:spLocks noRot="1" noChangeAspect="1" noMove="1" noResize="1" noEditPoints="1" noAdjustHandles="1" noChangeArrowheads="1" noChangeShapeType="1" noTextEdit="1"/>
              </p:cNvSpPr>
              <p:nvPr/>
            </p:nvSpPr>
            <p:spPr>
              <a:xfrm>
                <a:off x="8062326" y="3124467"/>
                <a:ext cx="442537" cy="276989"/>
              </a:xfrm>
              <a:prstGeom prst="rect">
                <a:avLst/>
              </a:prstGeom>
              <a:blipFill>
                <a:blip r:embed="rId11"/>
                <a:stretch>
                  <a:fillRect l="-31944" t="-100000" r="-66667" b="-16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963EAD7E-0AA6-C1ED-245D-FAD9032A77F8}"/>
                  </a:ext>
                </a:extLst>
              </p:cNvPr>
              <p:cNvSpPr txBox="1"/>
              <p:nvPr/>
            </p:nvSpPr>
            <p:spPr>
              <a:xfrm>
                <a:off x="7071510" y="3865436"/>
                <a:ext cx="442537" cy="276989"/>
              </a:xfrm>
              <a:prstGeom prst="rect">
                <a:avLst/>
              </a:prstGeom>
              <a:noFill/>
            </p:spPr>
            <p:txBody>
              <a:bodyPr wrap="none" lIns="91430" tIns="45715" rIns="91430" bIns="45715"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l-GR" sz="1200" b="0" i="1" smtClean="0">
                              <a:solidFill>
                                <a:schemeClr val="bg2"/>
                              </a:solidFill>
                              <a:latin typeface="Cambria Math" panose="02040503050406030204" pitchFamily="18" charset="0"/>
                              <a:cs typeface="Times New Roman" panose="02020603050405020304" pitchFamily="18" charset="0"/>
                            </a:rPr>
                          </m:ctrlPr>
                        </m:dPr>
                        <m:e>
                          <m:r>
                            <a:rPr lang="fr-FR" sz="1200" b="0" i="1">
                              <a:solidFill>
                                <a:schemeClr val="bg2"/>
                              </a:solidFill>
                              <a:latin typeface="Cambria Math"/>
                              <a:cs typeface="Times New Roman" panose="02020603050405020304" pitchFamily="18" charset="0"/>
                            </a:rPr>
                            <m:t> </m:t>
                          </m:r>
                        </m:e>
                      </m:d>
                      <m:d>
                        <m:dPr>
                          <m:begChr m:val=""/>
                          <m:endChr m:val="⟩"/>
                          <m:ctrlPr>
                            <a:rPr lang="el-GR" sz="1200" b="0" i="1">
                              <a:solidFill>
                                <a:schemeClr val="bg2"/>
                              </a:solidFill>
                              <a:latin typeface="Cambria Math" panose="02040503050406030204" pitchFamily="18" charset="0"/>
                              <a:cs typeface="Times New Roman" panose="02020603050405020304" pitchFamily="18" charset="0"/>
                            </a:rPr>
                          </m:ctrlPr>
                        </m:dPr>
                        <m:e>
                          <m:r>
                            <a:rPr lang="fr-FR" sz="1200" b="0" i="1" smtClean="0">
                              <a:solidFill>
                                <a:schemeClr val="bg2"/>
                              </a:solidFill>
                              <a:latin typeface="Cambria Math" panose="02040503050406030204" pitchFamily="18" charset="0"/>
                              <a:cs typeface="Times New Roman" panose="02020603050405020304" pitchFamily="18" charset="0"/>
                            </a:rPr>
                            <m:t>0</m:t>
                          </m:r>
                        </m:e>
                      </m:d>
                    </m:oMath>
                  </m:oMathPara>
                </a14:m>
                <a:endParaRPr lang="fr-FR" sz="1200" dirty="0" err="1">
                  <a:solidFill>
                    <a:schemeClr val="bg2"/>
                  </a:solidFill>
                  <a:latin typeface="Calibri" pitchFamily="34" charset="0"/>
                </a:endParaRPr>
              </a:p>
            </p:txBody>
          </p:sp>
        </mc:Choice>
        <mc:Fallback xmlns="">
          <p:sp>
            <p:nvSpPr>
              <p:cNvPr id="31" name="TextBox 30">
                <a:extLst>
                  <a:ext uri="{FF2B5EF4-FFF2-40B4-BE49-F238E27FC236}">
                    <a16:creationId xmlns:a16="http://schemas.microsoft.com/office/drawing/2014/main" id="{963EAD7E-0AA6-C1ED-245D-FAD9032A77F8}"/>
                  </a:ext>
                </a:extLst>
              </p:cNvPr>
              <p:cNvSpPr txBox="1">
                <a:spLocks noRot="1" noChangeAspect="1" noMove="1" noResize="1" noEditPoints="1" noAdjustHandles="1" noChangeArrowheads="1" noChangeShapeType="1" noTextEdit="1"/>
              </p:cNvSpPr>
              <p:nvPr/>
            </p:nvSpPr>
            <p:spPr>
              <a:xfrm>
                <a:off x="7071510" y="3865436"/>
                <a:ext cx="442537" cy="276989"/>
              </a:xfrm>
              <a:prstGeom prst="rect">
                <a:avLst/>
              </a:prstGeom>
              <a:blipFill>
                <a:blip r:embed="rId12"/>
                <a:stretch>
                  <a:fillRect l="-30137" t="-97826" r="-65753" b="-15434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62B5220F-70FA-BB33-7C08-F356DF6320F6}"/>
                  </a:ext>
                </a:extLst>
              </p:cNvPr>
              <p:cNvSpPr txBox="1"/>
              <p:nvPr/>
            </p:nvSpPr>
            <p:spPr>
              <a:xfrm>
                <a:off x="6337136" y="4039273"/>
                <a:ext cx="442537" cy="276989"/>
              </a:xfrm>
              <a:prstGeom prst="rect">
                <a:avLst/>
              </a:prstGeom>
              <a:noFill/>
            </p:spPr>
            <p:txBody>
              <a:bodyPr wrap="none" lIns="91430" tIns="45715" rIns="91430" bIns="45715"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l-GR" sz="1200" b="0" i="1" smtClean="0">
                              <a:solidFill>
                                <a:schemeClr val="bg2"/>
                              </a:solidFill>
                              <a:latin typeface="Cambria Math" panose="02040503050406030204" pitchFamily="18" charset="0"/>
                              <a:cs typeface="Times New Roman" panose="02020603050405020304" pitchFamily="18" charset="0"/>
                            </a:rPr>
                          </m:ctrlPr>
                        </m:dPr>
                        <m:e>
                          <m:r>
                            <a:rPr lang="fr-FR" sz="1200" b="0" i="1">
                              <a:solidFill>
                                <a:schemeClr val="bg2"/>
                              </a:solidFill>
                              <a:latin typeface="Cambria Math"/>
                              <a:cs typeface="Times New Roman" panose="02020603050405020304" pitchFamily="18" charset="0"/>
                            </a:rPr>
                            <m:t> </m:t>
                          </m:r>
                        </m:e>
                      </m:d>
                      <m:d>
                        <m:dPr>
                          <m:begChr m:val=""/>
                          <m:endChr m:val="⟩"/>
                          <m:ctrlPr>
                            <a:rPr lang="el-GR" sz="1200" b="0" i="1">
                              <a:solidFill>
                                <a:schemeClr val="bg2"/>
                              </a:solidFill>
                              <a:latin typeface="Cambria Math" panose="02040503050406030204" pitchFamily="18" charset="0"/>
                              <a:cs typeface="Times New Roman" panose="02020603050405020304" pitchFamily="18" charset="0"/>
                            </a:rPr>
                          </m:ctrlPr>
                        </m:dPr>
                        <m:e>
                          <m:r>
                            <a:rPr lang="fr-FR" sz="1200" b="0" i="1" smtClean="0">
                              <a:solidFill>
                                <a:schemeClr val="bg2"/>
                              </a:solidFill>
                              <a:latin typeface="Cambria Math" panose="02040503050406030204" pitchFamily="18" charset="0"/>
                              <a:cs typeface="Times New Roman" panose="02020603050405020304" pitchFamily="18" charset="0"/>
                            </a:rPr>
                            <m:t>0</m:t>
                          </m:r>
                        </m:e>
                      </m:d>
                    </m:oMath>
                  </m:oMathPara>
                </a14:m>
                <a:endParaRPr lang="fr-FR" sz="1200" dirty="0" err="1">
                  <a:solidFill>
                    <a:schemeClr val="bg2"/>
                  </a:solidFill>
                  <a:latin typeface="Calibri" pitchFamily="34" charset="0"/>
                </a:endParaRPr>
              </a:p>
            </p:txBody>
          </p:sp>
        </mc:Choice>
        <mc:Fallback xmlns="">
          <p:sp>
            <p:nvSpPr>
              <p:cNvPr id="32" name="TextBox 31">
                <a:extLst>
                  <a:ext uri="{FF2B5EF4-FFF2-40B4-BE49-F238E27FC236}">
                    <a16:creationId xmlns:a16="http://schemas.microsoft.com/office/drawing/2014/main" id="{62B5220F-70FA-BB33-7C08-F356DF6320F6}"/>
                  </a:ext>
                </a:extLst>
              </p:cNvPr>
              <p:cNvSpPr txBox="1">
                <a:spLocks noRot="1" noChangeAspect="1" noMove="1" noResize="1" noEditPoints="1" noAdjustHandles="1" noChangeArrowheads="1" noChangeShapeType="1" noTextEdit="1"/>
              </p:cNvSpPr>
              <p:nvPr/>
            </p:nvSpPr>
            <p:spPr>
              <a:xfrm>
                <a:off x="6337136" y="4039273"/>
                <a:ext cx="442537" cy="276989"/>
              </a:xfrm>
              <a:prstGeom prst="rect">
                <a:avLst/>
              </a:prstGeom>
              <a:blipFill>
                <a:blip r:embed="rId13"/>
                <a:stretch>
                  <a:fillRect l="-31944" t="-100000" r="-66667" b="-16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4B06D3DF-A85D-75D2-4B79-62A24B310934}"/>
                  </a:ext>
                </a:extLst>
              </p:cNvPr>
              <p:cNvSpPr txBox="1"/>
              <p:nvPr/>
            </p:nvSpPr>
            <p:spPr>
              <a:xfrm>
                <a:off x="6345158" y="2922520"/>
                <a:ext cx="442537" cy="276989"/>
              </a:xfrm>
              <a:prstGeom prst="rect">
                <a:avLst/>
              </a:prstGeom>
              <a:noFill/>
            </p:spPr>
            <p:txBody>
              <a:bodyPr wrap="none" lIns="91430" tIns="45715" rIns="91430" bIns="45715"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l-GR" sz="1200" b="0" i="1" smtClean="0">
                              <a:solidFill>
                                <a:schemeClr val="bg2"/>
                              </a:solidFill>
                              <a:latin typeface="Cambria Math" panose="02040503050406030204" pitchFamily="18" charset="0"/>
                              <a:cs typeface="Times New Roman" panose="02020603050405020304" pitchFamily="18" charset="0"/>
                            </a:rPr>
                          </m:ctrlPr>
                        </m:dPr>
                        <m:e>
                          <m:r>
                            <a:rPr lang="fr-FR" sz="1200" b="0" i="1">
                              <a:solidFill>
                                <a:schemeClr val="bg2"/>
                              </a:solidFill>
                              <a:latin typeface="Cambria Math"/>
                              <a:cs typeface="Times New Roman" panose="02020603050405020304" pitchFamily="18" charset="0"/>
                            </a:rPr>
                            <m:t> </m:t>
                          </m:r>
                        </m:e>
                      </m:d>
                      <m:d>
                        <m:dPr>
                          <m:begChr m:val=""/>
                          <m:endChr m:val="⟩"/>
                          <m:ctrlPr>
                            <a:rPr lang="el-GR" sz="1200" b="0" i="1">
                              <a:solidFill>
                                <a:schemeClr val="bg2"/>
                              </a:solidFill>
                              <a:latin typeface="Cambria Math" panose="02040503050406030204" pitchFamily="18" charset="0"/>
                              <a:cs typeface="Times New Roman" panose="02020603050405020304" pitchFamily="18" charset="0"/>
                            </a:rPr>
                          </m:ctrlPr>
                        </m:dPr>
                        <m:e>
                          <m:r>
                            <a:rPr lang="fr-FR" sz="1200" b="0" i="1" smtClean="0">
                              <a:solidFill>
                                <a:schemeClr val="bg2"/>
                              </a:solidFill>
                              <a:latin typeface="Cambria Math" panose="02040503050406030204" pitchFamily="18" charset="0"/>
                              <a:cs typeface="Times New Roman" panose="02020603050405020304" pitchFamily="18" charset="0"/>
                            </a:rPr>
                            <m:t>1</m:t>
                          </m:r>
                        </m:e>
                      </m:d>
                    </m:oMath>
                  </m:oMathPara>
                </a14:m>
                <a:endParaRPr lang="fr-FR" sz="1200" dirty="0" err="1">
                  <a:solidFill>
                    <a:schemeClr val="bg2"/>
                  </a:solidFill>
                  <a:latin typeface="Calibri" pitchFamily="34" charset="0"/>
                </a:endParaRPr>
              </a:p>
            </p:txBody>
          </p:sp>
        </mc:Choice>
        <mc:Fallback xmlns="">
          <p:sp>
            <p:nvSpPr>
              <p:cNvPr id="33" name="TextBox 32">
                <a:extLst>
                  <a:ext uri="{FF2B5EF4-FFF2-40B4-BE49-F238E27FC236}">
                    <a16:creationId xmlns:a16="http://schemas.microsoft.com/office/drawing/2014/main" id="{4B06D3DF-A85D-75D2-4B79-62A24B310934}"/>
                  </a:ext>
                </a:extLst>
              </p:cNvPr>
              <p:cNvSpPr txBox="1">
                <a:spLocks noRot="1" noChangeAspect="1" noMove="1" noResize="1" noEditPoints="1" noAdjustHandles="1" noChangeArrowheads="1" noChangeShapeType="1" noTextEdit="1"/>
              </p:cNvSpPr>
              <p:nvPr/>
            </p:nvSpPr>
            <p:spPr>
              <a:xfrm>
                <a:off x="6345158" y="2922520"/>
                <a:ext cx="442537" cy="276989"/>
              </a:xfrm>
              <a:prstGeom prst="rect">
                <a:avLst/>
              </a:prstGeom>
              <a:blipFill>
                <a:blip r:embed="rId14"/>
                <a:stretch>
                  <a:fillRect l="-31944" t="-97826" r="-66667" b="-154348"/>
                </a:stretch>
              </a:blipFill>
            </p:spPr>
            <p:txBody>
              <a:bodyPr/>
              <a:lstStyle/>
              <a:p>
                <a:r>
                  <a:rPr lang="en-US">
                    <a:noFill/>
                  </a:rPr>
                  <a:t> </a:t>
                </a:r>
              </a:p>
            </p:txBody>
          </p:sp>
        </mc:Fallback>
      </mc:AlternateContent>
      <p:cxnSp>
        <p:nvCxnSpPr>
          <p:cNvPr id="46" name="Straight Arrow Connector 45">
            <a:extLst>
              <a:ext uri="{FF2B5EF4-FFF2-40B4-BE49-F238E27FC236}">
                <a16:creationId xmlns:a16="http://schemas.microsoft.com/office/drawing/2014/main" id="{6948C4AC-B7BA-178C-B30B-36D5F56E79F1}"/>
              </a:ext>
            </a:extLst>
          </p:cNvPr>
          <p:cNvCxnSpPr>
            <a:cxnSpLocks/>
          </p:cNvCxnSpPr>
          <p:nvPr/>
        </p:nvCxnSpPr>
        <p:spPr bwMode="auto">
          <a:xfrm flipH="1">
            <a:off x="6209984" y="3326283"/>
            <a:ext cx="532676" cy="787073"/>
          </a:xfrm>
          <a:prstGeom prst="straightConnector1">
            <a:avLst/>
          </a:prstGeom>
          <a:solidFill>
            <a:schemeClr val="accent1"/>
          </a:solidFill>
          <a:ln w="9525" cap="flat" cmpd="sng" algn="ctr">
            <a:solidFill>
              <a:srgbClr val="00B050"/>
            </a:solidFill>
            <a:prstDash val="sysDash"/>
            <a:round/>
            <a:headEnd type="none" w="med" len="med"/>
            <a:tailEnd type="triangle"/>
          </a:ln>
          <a:effectLst/>
        </p:spPr>
      </p:cxnSp>
      <p:sp>
        <p:nvSpPr>
          <p:cNvPr id="48" name="TextBox 47">
            <a:extLst>
              <a:ext uri="{FF2B5EF4-FFF2-40B4-BE49-F238E27FC236}">
                <a16:creationId xmlns:a16="http://schemas.microsoft.com/office/drawing/2014/main" id="{A9DDBBEB-A377-3B2E-42A9-1455899131E0}"/>
              </a:ext>
            </a:extLst>
          </p:cNvPr>
          <p:cNvSpPr txBox="1"/>
          <p:nvPr/>
        </p:nvSpPr>
        <p:spPr>
          <a:xfrm>
            <a:off x="4456465" y="4292867"/>
            <a:ext cx="1064863" cy="646321"/>
          </a:xfrm>
          <a:prstGeom prst="rect">
            <a:avLst/>
          </a:prstGeom>
          <a:noFill/>
        </p:spPr>
        <p:txBody>
          <a:bodyPr wrap="square" lIns="91430" tIns="45715" rIns="91430" bIns="45715" rtlCol="0">
            <a:spAutoFit/>
          </a:bodyPr>
          <a:lstStyle/>
          <a:p>
            <a:pPr algn="ctr"/>
            <a:r>
              <a:rPr lang="en-US" sz="1200" b="0" dirty="0">
                <a:solidFill>
                  <a:schemeClr val="bg2"/>
                </a:solidFill>
                <a:latin typeface="Calibri" pitchFamily="34" charset="0"/>
              </a:rPr>
              <a:t>separable atom energy level</a:t>
            </a:r>
          </a:p>
        </p:txBody>
      </p:sp>
      <p:sp>
        <p:nvSpPr>
          <p:cNvPr id="49" name="TextBox 48">
            <a:extLst>
              <a:ext uri="{FF2B5EF4-FFF2-40B4-BE49-F238E27FC236}">
                <a16:creationId xmlns:a16="http://schemas.microsoft.com/office/drawing/2014/main" id="{A352F6F1-E4F5-114E-CE42-4D8B4A3329BC}"/>
              </a:ext>
            </a:extLst>
          </p:cNvPr>
          <p:cNvSpPr txBox="1"/>
          <p:nvPr/>
        </p:nvSpPr>
        <p:spPr>
          <a:xfrm>
            <a:off x="5886404" y="4292867"/>
            <a:ext cx="1190038" cy="646321"/>
          </a:xfrm>
          <a:prstGeom prst="rect">
            <a:avLst/>
          </a:prstGeom>
          <a:noFill/>
        </p:spPr>
        <p:txBody>
          <a:bodyPr wrap="square" lIns="91430" tIns="45715" rIns="91430" bIns="45715" rtlCol="0">
            <a:spAutoFit/>
          </a:bodyPr>
          <a:lstStyle/>
          <a:p>
            <a:pPr algn="ctr"/>
            <a:r>
              <a:rPr lang="en-US" sz="1200" b="0" dirty="0">
                <a:solidFill>
                  <a:schemeClr val="bg2"/>
                </a:solidFill>
                <a:latin typeface="Calibri" pitchFamily="34" charset="0"/>
              </a:rPr>
              <a:t>electron or nucleus spin orientation</a:t>
            </a:r>
          </a:p>
        </p:txBody>
      </p:sp>
      <p:sp>
        <p:nvSpPr>
          <p:cNvPr id="50" name="TextBox 49">
            <a:extLst>
              <a:ext uri="{FF2B5EF4-FFF2-40B4-BE49-F238E27FC236}">
                <a16:creationId xmlns:a16="http://schemas.microsoft.com/office/drawing/2014/main" id="{9F3A6924-4E1C-774D-9987-3501A90891B2}"/>
              </a:ext>
            </a:extLst>
          </p:cNvPr>
          <p:cNvSpPr txBox="1"/>
          <p:nvPr/>
        </p:nvSpPr>
        <p:spPr>
          <a:xfrm>
            <a:off x="7273706" y="4292867"/>
            <a:ext cx="1519773" cy="646321"/>
          </a:xfrm>
          <a:prstGeom prst="rect">
            <a:avLst/>
          </a:prstGeom>
          <a:noFill/>
        </p:spPr>
        <p:txBody>
          <a:bodyPr wrap="square" lIns="91430" tIns="45715" rIns="91430" bIns="45715" rtlCol="0">
            <a:spAutoFit/>
          </a:bodyPr>
          <a:lstStyle/>
          <a:p>
            <a:pPr algn="ctr"/>
            <a:r>
              <a:rPr lang="en-US" sz="1200" b="0" dirty="0">
                <a:solidFill>
                  <a:schemeClr val="bg2"/>
                </a:solidFill>
                <a:latin typeface="Calibri" pitchFamily="34" charset="0"/>
              </a:rPr>
              <a:t>photon mode (polarization, number, frequency)</a:t>
            </a:r>
          </a:p>
        </p:txBody>
      </p:sp>
      <p:sp>
        <p:nvSpPr>
          <p:cNvPr id="51" name="TextBox 50">
            <a:extLst>
              <a:ext uri="{FF2B5EF4-FFF2-40B4-BE49-F238E27FC236}">
                <a16:creationId xmlns:a16="http://schemas.microsoft.com/office/drawing/2014/main" id="{C52BC4B7-D600-3139-25CC-546E3438074B}"/>
              </a:ext>
            </a:extLst>
          </p:cNvPr>
          <p:cNvSpPr txBox="1"/>
          <p:nvPr/>
        </p:nvSpPr>
        <p:spPr>
          <a:xfrm rot="16200000">
            <a:off x="8113872" y="2424975"/>
            <a:ext cx="1588897" cy="230832"/>
          </a:xfrm>
          <a:prstGeom prst="rect">
            <a:avLst/>
          </a:prstGeom>
          <a:noFill/>
        </p:spPr>
        <p:txBody>
          <a:bodyPr wrap="none" rtlCol="0">
            <a:spAutoFit/>
          </a:bodyPr>
          <a:lstStyle/>
          <a:p>
            <a:r>
              <a:rPr lang="fr-FR" sz="900" b="0" dirty="0">
                <a:solidFill>
                  <a:schemeClr val="tx1">
                    <a:lumMod val="65000"/>
                  </a:schemeClr>
                </a:solidFill>
                <a:latin typeface="Calibri" pitchFamily="34" charset="0"/>
              </a:rPr>
              <a:t>(cc) Olivier Ezratty, 2023-2024</a:t>
            </a:r>
          </a:p>
        </p:txBody>
      </p:sp>
      <p:sp>
        <p:nvSpPr>
          <p:cNvPr id="52" name="TextBox 51">
            <a:extLst>
              <a:ext uri="{FF2B5EF4-FFF2-40B4-BE49-F238E27FC236}">
                <a16:creationId xmlns:a16="http://schemas.microsoft.com/office/drawing/2014/main" id="{CED1A3BE-8FF6-B663-65CD-B02EA631296D}"/>
              </a:ext>
            </a:extLst>
          </p:cNvPr>
          <p:cNvSpPr txBox="1"/>
          <p:nvPr/>
        </p:nvSpPr>
        <p:spPr>
          <a:xfrm>
            <a:off x="6675058" y="2207357"/>
            <a:ext cx="2086676" cy="461655"/>
          </a:xfrm>
          <a:prstGeom prst="rect">
            <a:avLst/>
          </a:prstGeom>
          <a:noFill/>
        </p:spPr>
        <p:txBody>
          <a:bodyPr wrap="square" lIns="91430" tIns="45715" rIns="91430" bIns="45715" rtlCol="0">
            <a:spAutoFit/>
          </a:bodyPr>
          <a:lstStyle/>
          <a:p>
            <a:pPr algn="ctr"/>
            <a:r>
              <a:rPr lang="en-US" sz="1200" b="0" dirty="0">
                <a:solidFill>
                  <a:schemeClr val="accent6"/>
                </a:solidFill>
                <a:latin typeface="Calibri" pitchFamily="34" charset="0"/>
              </a:rPr>
              <a:t>Bloch sphere representation with amplitude and phase</a:t>
            </a:r>
          </a:p>
        </p:txBody>
      </p:sp>
    </p:spTree>
    <p:extLst>
      <p:ext uri="{BB962C8B-B14F-4D97-AF65-F5344CB8AC3E}">
        <p14:creationId xmlns:p14="http://schemas.microsoft.com/office/powerpoint/2010/main" val="2186433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fade">
                                      <p:cBhvr>
                                        <p:cTn id="21" dur="500"/>
                                        <p:tgtEl>
                                          <p:spTgt spid="5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par>
                                <p:cTn id="38" presetID="10" presetClass="entr" presetSubtype="0" fill="hold"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par>
                                <p:cTn id="44" presetID="10" presetClass="entr" presetSubtype="0" fill="hold"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500"/>
                                        <p:tgtEl>
                                          <p:spTgt spid="24"/>
                                        </p:tgtEl>
                                      </p:cBhvr>
                                    </p:animEffect>
                                  </p:childTnLst>
                                </p:cTn>
                              </p:par>
                              <p:par>
                                <p:cTn id="47" presetID="10" presetClass="entr" presetSubtype="0"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par>
                                <p:cTn id="50" presetID="10" presetClass="entr" presetSubtype="0" fill="hold"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500"/>
                                        <p:tgtEl>
                                          <p:spTgt spid="26"/>
                                        </p:tgtEl>
                                      </p:cBhvr>
                                    </p:animEffect>
                                  </p:childTnLst>
                                </p:cTn>
                              </p:par>
                              <p:par>
                                <p:cTn id="53" presetID="10" presetClass="entr" presetSubtype="0" fill="hold" nodeType="with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fade">
                                      <p:cBhvr>
                                        <p:cTn id="64" dur="500"/>
                                        <p:tgtEl>
                                          <p:spTgt spid="30"/>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3"/>
                                        </p:tgtEl>
                                        <p:attrNameLst>
                                          <p:attrName>style.visibility</p:attrName>
                                        </p:attrNameLst>
                                      </p:cBhvr>
                                      <p:to>
                                        <p:strVal val="visible"/>
                                      </p:to>
                                    </p:set>
                                    <p:animEffect transition="in" filter="fade">
                                      <p:cBhvr>
                                        <p:cTn id="73" dur="500"/>
                                        <p:tgtEl>
                                          <p:spTgt spid="33"/>
                                        </p:tgtEl>
                                      </p:cBhvr>
                                    </p:animEffect>
                                  </p:childTnLst>
                                </p:cTn>
                              </p:par>
                              <p:par>
                                <p:cTn id="74" presetID="10" presetClass="entr" presetSubtype="0" fill="hold" nodeType="with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fade">
                                      <p:cBhvr>
                                        <p:cTn id="76" dur="500"/>
                                        <p:tgtEl>
                                          <p:spTgt spid="46"/>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8"/>
                                        </p:tgtEl>
                                        <p:attrNameLst>
                                          <p:attrName>style.visibility</p:attrName>
                                        </p:attrNameLst>
                                      </p:cBhvr>
                                      <p:to>
                                        <p:strVal val="visible"/>
                                      </p:to>
                                    </p:set>
                                    <p:animEffect transition="in" filter="fade">
                                      <p:cBhvr>
                                        <p:cTn id="79" dur="500"/>
                                        <p:tgtEl>
                                          <p:spTgt spid="48"/>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fade">
                                      <p:cBhvr>
                                        <p:cTn id="82" dur="500"/>
                                        <p:tgtEl>
                                          <p:spTgt spid="49"/>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0"/>
                                        </p:tgtEl>
                                        <p:attrNameLst>
                                          <p:attrName>style.visibility</p:attrName>
                                        </p:attrNameLst>
                                      </p:cBhvr>
                                      <p:to>
                                        <p:strVal val="visible"/>
                                      </p:to>
                                    </p:set>
                                    <p:animEffect transition="in" filter="fade">
                                      <p:cBhvr>
                                        <p:cTn id="8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3" grpId="0"/>
      <p:bldP spid="14" grpId="0"/>
      <p:bldP spid="19" grpId="0"/>
      <p:bldP spid="22" grpId="0"/>
      <p:bldP spid="28" grpId="0"/>
      <p:bldP spid="29" grpId="0"/>
      <p:bldP spid="30" grpId="0"/>
      <p:bldP spid="31" grpId="0"/>
      <p:bldP spid="32" grpId="0"/>
      <p:bldP spid="33" grpId="0"/>
      <p:bldP spid="48" grpId="0"/>
      <p:bldP spid="49" grpId="0"/>
      <p:bldP spid="50" grpId="0"/>
      <p:bldP spid="5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55414-164E-87A5-D9C6-AC56C6F7E415}"/>
              </a:ext>
            </a:extLst>
          </p:cNvPr>
          <p:cNvSpPr>
            <a:spLocks noGrp="1"/>
          </p:cNvSpPr>
          <p:nvPr>
            <p:ph type="title"/>
          </p:nvPr>
        </p:nvSpPr>
        <p:spPr>
          <a:xfrm>
            <a:off x="326948" y="171451"/>
            <a:ext cx="8461451" cy="599552"/>
          </a:xfrm>
        </p:spPr>
        <p:txBody>
          <a:bodyPr/>
          <a:lstStyle/>
          <a:p>
            <a:r>
              <a:rPr lang="fr-FR" dirty="0"/>
              <a:t>qubits </a:t>
            </a:r>
            <a:r>
              <a:rPr lang="fr-FR" dirty="0" err="1"/>
              <a:t>mathematical</a:t>
            </a:r>
            <a:r>
              <a:rPr lang="fr-FR" dirty="0"/>
              <a:t> </a:t>
            </a:r>
            <a:r>
              <a:rPr lang="fr-FR" dirty="0" err="1"/>
              <a:t>operations</a:t>
            </a:r>
            <a:endParaRPr lang="fr-FR" dirty="0"/>
          </a:p>
        </p:txBody>
      </p:sp>
      <p:pic>
        <p:nvPicPr>
          <p:cNvPr id="4" name="Picture 2">
            <a:extLst>
              <a:ext uri="{FF2B5EF4-FFF2-40B4-BE49-F238E27FC236}">
                <a16:creationId xmlns:a16="http://schemas.microsoft.com/office/drawing/2014/main" id="{6C7980C2-315F-58E4-E37F-981F460337F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6929" y="955739"/>
            <a:ext cx="2406128" cy="3028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a:extLst>
              <a:ext uri="{FF2B5EF4-FFF2-40B4-BE49-F238E27FC236}">
                <a16:creationId xmlns:a16="http://schemas.microsoft.com/office/drawing/2014/main" id="{9DEA1592-9229-66EB-9131-2DEECAC553A1}"/>
              </a:ext>
            </a:extLst>
          </p:cNvPr>
          <p:cNvSpPr txBox="1"/>
          <p:nvPr/>
        </p:nvSpPr>
        <p:spPr>
          <a:xfrm>
            <a:off x="3173129" y="3851172"/>
            <a:ext cx="2094820" cy="738654"/>
          </a:xfrm>
          <a:prstGeom prst="rect">
            <a:avLst/>
          </a:prstGeom>
          <a:noFill/>
        </p:spPr>
        <p:txBody>
          <a:bodyPr wrap="square" lIns="91430" tIns="45715" rIns="91430" bIns="45715" rtlCol="0">
            <a:spAutoFit/>
          </a:bodyPr>
          <a:lstStyle/>
          <a:p>
            <a:pPr algn="ctr"/>
            <a:r>
              <a:rPr lang="en-US" sz="1400" dirty="0">
                <a:solidFill>
                  <a:schemeClr val="bg2"/>
                </a:solidFill>
                <a:latin typeface="Calibri" pitchFamily="34" charset="0"/>
              </a:rPr>
              <a:t>N qubits handle the equivalent of  2</a:t>
            </a:r>
            <a:r>
              <a:rPr lang="en-US" sz="1400" baseline="30000" dirty="0">
                <a:solidFill>
                  <a:schemeClr val="bg2"/>
                </a:solidFill>
                <a:latin typeface="Calibri" pitchFamily="34" charset="0"/>
              </a:rPr>
              <a:t>N+1 </a:t>
            </a:r>
            <a:r>
              <a:rPr lang="en-US" sz="1400" dirty="0">
                <a:solidFill>
                  <a:schemeClr val="bg2"/>
                </a:solidFill>
                <a:latin typeface="Calibri" pitchFamily="34" charset="0"/>
              </a:rPr>
              <a:t>-1 floating point numbers</a:t>
            </a:r>
            <a:endParaRPr lang="en-US" sz="1400" b="0" dirty="0">
              <a:solidFill>
                <a:schemeClr val="bg2"/>
              </a:solidFill>
              <a:latin typeface="Calibri" pitchFamily="34" charset="0"/>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4DFE1D8F-A3C4-81BC-9A5E-14A9490026E4}"/>
                  </a:ext>
                </a:extLst>
              </p:cNvPr>
              <p:cNvSpPr txBox="1"/>
              <p:nvPr/>
            </p:nvSpPr>
            <p:spPr>
              <a:xfrm>
                <a:off x="3228563" y="1701232"/>
                <a:ext cx="819608" cy="1657100"/>
              </a:xfrm>
              <a:prstGeom prst="rect">
                <a:avLst/>
              </a:prstGeom>
              <a:noFill/>
            </p:spPr>
            <p:txBody>
              <a:bodyPr wrap="none" lIns="91420" tIns="45710" rIns="91420" bIns="4571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800" b="0" i="1" smtClean="0">
                              <a:solidFill>
                                <a:schemeClr val="bg2"/>
                              </a:solidFill>
                              <a:latin typeface="Cambria Math" panose="02040503050406030204" pitchFamily="18" charset="0"/>
                              <a:ea typeface="Cambria Math"/>
                            </a:rPr>
                          </m:ctrlPr>
                        </m:dPr>
                        <m:e>
                          <m:m>
                            <m:mPr>
                              <m:mcs>
                                <m:mc>
                                  <m:mcPr>
                                    <m:count m:val="1"/>
                                    <m:mcJc m:val="center"/>
                                  </m:mcPr>
                                </m:mc>
                              </m:mcs>
                              <m:ctrlPr>
                                <a:rPr lang="fr-FR" sz="1800" b="0" i="1">
                                  <a:solidFill>
                                    <a:schemeClr val="bg2"/>
                                  </a:solidFill>
                                  <a:latin typeface="Cambria Math" panose="02040503050406030204" pitchFamily="18" charset="0"/>
                                  <a:ea typeface="Cambria Math"/>
                                </a:rPr>
                              </m:ctrlPr>
                            </m:mPr>
                            <m:mr>
                              <m:e>
                                <m:sSub>
                                  <m:sSubPr>
                                    <m:ctrlPr>
                                      <a:rPr lang="fr-FR" sz="1800" b="0" i="1" smtClean="0">
                                        <a:solidFill>
                                          <a:schemeClr val="bg2"/>
                                        </a:solidFill>
                                        <a:latin typeface="Cambria Math" panose="02040503050406030204" pitchFamily="18" charset="0"/>
                                        <a:ea typeface="Cambria Math"/>
                                      </a:rPr>
                                    </m:ctrlPr>
                                  </m:sSubPr>
                                  <m:e>
                                    <m:r>
                                      <a:rPr lang="fr-FR" sz="1800" b="0" i="1" smtClean="0">
                                        <a:solidFill>
                                          <a:schemeClr val="bg2"/>
                                        </a:solidFill>
                                        <a:latin typeface="Cambria Math"/>
                                        <a:ea typeface="Cambria Math"/>
                                      </a:rPr>
                                      <m:t>𝛼</m:t>
                                    </m:r>
                                  </m:e>
                                  <m:sub>
                                    <m:r>
                                      <a:rPr lang="fr-FR" sz="1800" b="0" i="1" smtClean="0">
                                        <a:solidFill>
                                          <a:schemeClr val="bg2"/>
                                        </a:solidFill>
                                        <a:latin typeface="Cambria Math"/>
                                        <a:ea typeface="Cambria Math"/>
                                      </a:rPr>
                                      <m:t>1</m:t>
                                    </m:r>
                                  </m:sub>
                                </m:sSub>
                                <m:r>
                                  <a:rPr lang="fr-FR" sz="1800" b="0" i="1">
                                    <a:solidFill>
                                      <a:schemeClr val="bg2"/>
                                    </a:solidFill>
                                    <a:latin typeface="Cambria Math"/>
                                    <a:ea typeface="Cambria Math"/>
                                  </a:rPr>
                                  <m:t> </m:t>
                                </m:r>
                              </m:e>
                            </m:mr>
                            <m:mr>
                              <m:e>
                                <m:r>
                                  <a:rPr lang="fr-FR" sz="1800" b="0" i="1">
                                    <a:solidFill>
                                      <a:schemeClr val="bg2"/>
                                    </a:solidFill>
                                    <a:latin typeface="Cambria Math"/>
                                    <a:ea typeface="Cambria Math"/>
                                  </a:rPr>
                                  <m:t>…</m:t>
                                </m:r>
                              </m:e>
                            </m:mr>
                            <m:mr>
                              <m:e>
                                <m:r>
                                  <a:rPr lang="fr-FR" sz="1800" b="0" i="1">
                                    <a:solidFill>
                                      <a:schemeClr val="bg2"/>
                                    </a:solidFill>
                                    <a:latin typeface="Cambria Math"/>
                                    <a:ea typeface="Cambria Math"/>
                                  </a:rPr>
                                  <m:t>…</m:t>
                                </m:r>
                              </m:e>
                            </m:mr>
                            <m:mr>
                              <m:e>
                                <m:r>
                                  <a:rPr lang="fr-FR" sz="1800" b="0" i="1">
                                    <a:solidFill>
                                      <a:schemeClr val="bg2"/>
                                    </a:solidFill>
                                    <a:latin typeface="Cambria Math"/>
                                    <a:ea typeface="Cambria Math"/>
                                  </a:rPr>
                                  <m:t>…</m:t>
                                </m:r>
                              </m:e>
                            </m:mr>
                            <m:mr>
                              <m:e>
                                <m:r>
                                  <a:rPr lang="fr-FR" sz="1800" b="0" i="1">
                                    <a:solidFill>
                                      <a:schemeClr val="bg2"/>
                                    </a:solidFill>
                                    <a:latin typeface="Cambria Math"/>
                                    <a:ea typeface="Cambria Math"/>
                                  </a:rPr>
                                  <m:t>…</m:t>
                                </m:r>
                              </m:e>
                            </m:mr>
                            <m:mr>
                              <m:e>
                                <m:sSub>
                                  <m:sSubPr>
                                    <m:ctrlPr>
                                      <a:rPr lang="fr-FR" sz="1800" b="0" i="1" smtClean="0">
                                        <a:solidFill>
                                          <a:schemeClr val="bg2"/>
                                        </a:solidFill>
                                        <a:latin typeface="Cambria Math" panose="02040503050406030204" pitchFamily="18" charset="0"/>
                                        <a:ea typeface="Cambria Math"/>
                                      </a:rPr>
                                    </m:ctrlPr>
                                  </m:sSubPr>
                                  <m:e>
                                    <m:r>
                                      <a:rPr lang="fr-FR" sz="1800" b="0" i="1" smtClean="0">
                                        <a:solidFill>
                                          <a:schemeClr val="bg2"/>
                                        </a:solidFill>
                                        <a:latin typeface="Cambria Math"/>
                                        <a:ea typeface="Cambria Math"/>
                                      </a:rPr>
                                      <m:t>𝛼</m:t>
                                    </m:r>
                                  </m:e>
                                  <m:sub>
                                    <m:sSup>
                                      <m:sSupPr>
                                        <m:ctrlPr>
                                          <a:rPr lang="fr-FR" sz="1800" b="0" i="1" smtClean="0">
                                            <a:solidFill>
                                              <a:schemeClr val="bg2"/>
                                            </a:solidFill>
                                            <a:latin typeface="Cambria Math" panose="02040503050406030204" pitchFamily="18" charset="0"/>
                                            <a:ea typeface="Cambria Math"/>
                                          </a:rPr>
                                        </m:ctrlPr>
                                      </m:sSupPr>
                                      <m:e>
                                        <m:r>
                                          <a:rPr lang="fr-FR" sz="1800" b="0" i="1" smtClean="0">
                                            <a:solidFill>
                                              <a:schemeClr val="bg2"/>
                                            </a:solidFill>
                                            <a:latin typeface="Cambria Math"/>
                                            <a:ea typeface="Cambria Math"/>
                                          </a:rPr>
                                          <m:t>2</m:t>
                                        </m:r>
                                      </m:e>
                                      <m:sup>
                                        <m:r>
                                          <a:rPr lang="fr-FR" sz="1800" b="0" i="1" smtClean="0">
                                            <a:solidFill>
                                              <a:schemeClr val="bg2"/>
                                            </a:solidFill>
                                            <a:latin typeface="Cambria Math"/>
                                            <a:ea typeface="Cambria Math"/>
                                          </a:rPr>
                                          <m:t>𝑁</m:t>
                                        </m:r>
                                      </m:sup>
                                    </m:sSup>
                                  </m:sub>
                                </m:sSub>
                                <m:r>
                                  <a:rPr lang="fr-FR" sz="1800" b="0" i="1" smtClean="0">
                                    <a:solidFill>
                                      <a:schemeClr val="bg2"/>
                                    </a:solidFill>
                                    <a:latin typeface="Cambria Math"/>
                                    <a:ea typeface="Cambria Math"/>
                                  </a:rPr>
                                  <m:t> </m:t>
                                </m:r>
                              </m:e>
                            </m:mr>
                          </m:m>
                        </m:e>
                      </m:d>
                    </m:oMath>
                  </m:oMathPara>
                </a14:m>
                <a:endParaRPr lang="fr-FR" sz="1800" b="0" dirty="0" err="1">
                  <a:solidFill>
                    <a:schemeClr val="bg2"/>
                  </a:solidFill>
                  <a:latin typeface="Calibri" pitchFamily="34" charset="0"/>
                </a:endParaRPr>
              </a:p>
            </p:txBody>
          </p:sp>
        </mc:Choice>
        <mc:Fallback xmlns="">
          <p:sp>
            <p:nvSpPr>
              <p:cNvPr id="7" name="TextBox 6">
                <a:extLst>
                  <a:ext uri="{FF2B5EF4-FFF2-40B4-BE49-F238E27FC236}">
                    <a16:creationId xmlns:a16="http://schemas.microsoft.com/office/drawing/2014/main" id="{4DFE1D8F-A3C4-81BC-9A5E-14A9490026E4}"/>
                  </a:ext>
                </a:extLst>
              </p:cNvPr>
              <p:cNvSpPr txBox="1">
                <a:spLocks noRot="1" noChangeAspect="1" noMove="1" noResize="1" noEditPoints="1" noAdjustHandles="1" noChangeArrowheads="1" noChangeShapeType="1" noTextEdit="1"/>
              </p:cNvSpPr>
              <p:nvPr/>
            </p:nvSpPr>
            <p:spPr>
              <a:xfrm>
                <a:off x="3228563" y="1701232"/>
                <a:ext cx="819608" cy="165710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48DD6019-C062-B9C3-15B0-6CF9ED1C996E}"/>
                  </a:ext>
                </a:extLst>
              </p:cNvPr>
              <p:cNvSpPr txBox="1"/>
              <p:nvPr/>
            </p:nvSpPr>
            <p:spPr>
              <a:xfrm>
                <a:off x="4111350" y="1661806"/>
                <a:ext cx="115659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800" b="0" i="1" smtClean="0">
                              <a:solidFill>
                                <a:schemeClr val="bg2"/>
                              </a:solidFill>
                              <a:latin typeface="Cambria Math" panose="02040503050406030204" pitchFamily="18" charset="0"/>
                              <a:ea typeface="Cambria Math"/>
                            </a:rPr>
                          </m:ctrlPr>
                        </m:dPr>
                        <m:e>
                          <m:r>
                            <a:rPr lang="fr-FR" sz="1800" b="0" i="1">
                              <a:solidFill>
                                <a:schemeClr val="bg2"/>
                              </a:solidFill>
                              <a:latin typeface="Cambria Math"/>
                              <a:ea typeface="Cambria Math"/>
                            </a:rPr>
                            <m:t>00…00</m:t>
                          </m:r>
                        </m:e>
                      </m:d>
                    </m:oMath>
                  </m:oMathPara>
                </a14:m>
                <a:endParaRPr lang="fr-FR" sz="1800" dirty="0" err="1">
                  <a:solidFill>
                    <a:schemeClr val="bg2"/>
                  </a:solidFill>
                  <a:latin typeface="Calibri" pitchFamily="34" charset="0"/>
                </a:endParaRPr>
              </a:p>
            </p:txBody>
          </p:sp>
        </mc:Choice>
        <mc:Fallback xmlns="">
          <p:sp>
            <p:nvSpPr>
              <p:cNvPr id="8" name="TextBox 7">
                <a:extLst>
                  <a:ext uri="{FF2B5EF4-FFF2-40B4-BE49-F238E27FC236}">
                    <a16:creationId xmlns:a16="http://schemas.microsoft.com/office/drawing/2014/main" id="{48DD6019-C062-B9C3-15B0-6CF9ED1C996E}"/>
                  </a:ext>
                </a:extLst>
              </p:cNvPr>
              <p:cNvSpPr txBox="1">
                <a:spLocks noRot="1" noChangeAspect="1" noMove="1" noResize="1" noEditPoints="1" noAdjustHandles="1" noChangeArrowheads="1" noChangeShapeType="1" noTextEdit="1"/>
              </p:cNvSpPr>
              <p:nvPr/>
            </p:nvSpPr>
            <p:spPr>
              <a:xfrm>
                <a:off x="4111350" y="1661806"/>
                <a:ext cx="1156599" cy="36933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72553E8-67E7-8033-8ABF-0892FFA7A28E}"/>
                  </a:ext>
                </a:extLst>
              </p:cNvPr>
              <p:cNvSpPr txBox="1"/>
              <p:nvPr/>
            </p:nvSpPr>
            <p:spPr>
              <a:xfrm>
                <a:off x="4111350" y="2980951"/>
                <a:ext cx="115659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800" b="0" i="1" smtClean="0">
                              <a:solidFill>
                                <a:schemeClr val="bg2"/>
                              </a:solidFill>
                              <a:latin typeface="Cambria Math" panose="02040503050406030204" pitchFamily="18" charset="0"/>
                              <a:ea typeface="Cambria Math"/>
                            </a:rPr>
                          </m:ctrlPr>
                        </m:dPr>
                        <m:e>
                          <m:r>
                            <a:rPr lang="fr-FR" sz="1800" b="0" i="1" smtClean="0">
                              <a:solidFill>
                                <a:schemeClr val="bg2"/>
                              </a:solidFill>
                              <a:latin typeface="Cambria Math"/>
                              <a:ea typeface="Cambria Math"/>
                            </a:rPr>
                            <m:t>11</m:t>
                          </m:r>
                          <m:r>
                            <a:rPr lang="fr-FR" sz="1800" b="0" i="1">
                              <a:solidFill>
                                <a:schemeClr val="bg2"/>
                              </a:solidFill>
                              <a:latin typeface="Cambria Math"/>
                              <a:ea typeface="Cambria Math"/>
                            </a:rPr>
                            <m:t>…</m:t>
                          </m:r>
                          <m:r>
                            <a:rPr lang="fr-FR" sz="1800" b="0" i="1" smtClean="0">
                              <a:solidFill>
                                <a:schemeClr val="bg2"/>
                              </a:solidFill>
                              <a:latin typeface="Cambria Math"/>
                              <a:ea typeface="Cambria Math"/>
                            </a:rPr>
                            <m:t>11</m:t>
                          </m:r>
                        </m:e>
                      </m:d>
                    </m:oMath>
                  </m:oMathPara>
                </a14:m>
                <a:endParaRPr lang="fr-FR" sz="1800" dirty="0" err="1">
                  <a:solidFill>
                    <a:schemeClr val="bg2"/>
                  </a:solidFill>
                  <a:latin typeface="Calibri" pitchFamily="34" charset="0"/>
                </a:endParaRPr>
              </a:p>
            </p:txBody>
          </p:sp>
        </mc:Choice>
        <mc:Fallback xmlns="">
          <p:sp>
            <p:nvSpPr>
              <p:cNvPr id="9" name="TextBox 8">
                <a:extLst>
                  <a:ext uri="{FF2B5EF4-FFF2-40B4-BE49-F238E27FC236}">
                    <a16:creationId xmlns:a16="http://schemas.microsoft.com/office/drawing/2014/main" id="{C72553E8-67E7-8033-8ABF-0892FFA7A28E}"/>
                  </a:ext>
                </a:extLst>
              </p:cNvPr>
              <p:cNvSpPr txBox="1">
                <a:spLocks noRot="1" noChangeAspect="1" noMove="1" noResize="1" noEditPoints="1" noAdjustHandles="1" noChangeArrowheads="1" noChangeShapeType="1" noTextEdit="1"/>
              </p:cNvSpPr>
              <p:nvPr/>
            </p:nvSpPr>
            <p:spPr>
              <a:xfrm>
                <a:off x="4111350" y="2980951"/>
                <a:ext cx="1156599" cy="36933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BE35A0F7-AA12-7345-1137-09632B34B21C}"/>
                  </a:ext>
                </a:extLst>
              </p:cNvPr>
              <p:cNvSpPr txBox="1"/>
              <p:nvPr/>
            </p:nvSpPr>
            <p:spPr>
              <a:xfrm>
                <a:off x="4111350" y="2236192"/>
                <a:ext cx="115659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800" b="0" i="1" smtClean="0">
                              <a:solidFill>
                                <a:schemeClr val="bg2"/>
                              </a:solidFill>
                              <a:latin typeface="Cambria Math" panose="02040503050406030204" pitchFamily="18" charset="0"/>
                              <a:ea typeface="Cambria Math"/>
                            </a:rPr>
                          </m:ctrlPr>
                        </m:dPr>
                        <m:e>
                          <m:r>
                            <a:rPr lang="fr-FR" sz="1800" b="0" i="1" smtClean="0">
                              <a:solidFill>
                                <a:schemeClr val="bg2"/>
                              </a:solidFill>
                              <a:latin typeface="Cambria Math"/>
                              <a:ea typeface="Cambria Math"/>
                            </a:rPr>
                            <m:t>1</m:t>
                          </m:r>
                          <m:r>
                            <a:rPr lang="fr-FR" sz="1800" b="0" i="1">
                              <a:solidFill>
                                <a:schemeClr val="bg2"/>
                              </a:solidFill>
                              <a:latin typeface="Cambria Math"/>
                              <a:ea typeface="Cambria Math"/>
                            </a:rPr>
                            <m:t>0…01</m:t>
                          </m:r>
                        </m:e>
                      </m:d>
                    </m:oMath>
                  </m:oMathPara>
                </a14:m>
                <a:endParaRPr lang="fr-FR" sz="1800" dirty="0" err="1">
                  <a:solidFill>
                    <a:schemeClr val="bg2"/>
                  </a:solidFill>
                  <a:latin typeface="Calibri" pitchFamily="34" charset="0"/>
                </a:endParaRPr>
              </a:p>
            </p:txBody>
          </p:sp>
        </mc:Choice>
        <mc:Fallback xmlns="">
          <p:sp>
            <p:nvSpPr>
              <p:cNvPr id="10" name="TextBox 9">
                <a:extLst>
                  <a:ext uri="{FF2B5EF4-FFF2-40B4-BE49-F238E27FC236}">
                    <a16:creationId xmlns:a16="http://schemas.microsoft.com/office/drawing/2014/main" id="{BE35A0F7-AA12-7345-1137-09632B34B21C}"/>
                  </a:ext>
                </a:extLst>
              </p:cNvPr>
              <p:cNvSpPr txBox="1">
                <a:spLocks noRot="1" noChangeAspect="1" noMove="1" noResize="1" noEditPoints="1" noAdjustHandles="1" noChangeArrowheads="1" noChangeShapeType="1" noTextEdit="1"/>
              </p:cNvSpPr>
              <p:nvPr/>
            </p:nvSpPr>
            <p:spPr>
              <a:xfrm>
                <a:off x="4111350" y="2236192"/>
                <a:ext cx="1156599" cy="369332"/>
              </a:xfrm>
              <a:prstGeom prst="rect">
                <a:avLst/>
              </a:prstGeom>
              <a:blipFill>
                <a:blip r:embed="rId6"/>
                <a:stretch>
                  <a:fillRect/>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6C0B0D6E-7F5C-BAC7-8B65-93DA5FA73DAF}"/>
              </a:ext>
            </a:extLst>
          </p:cNvPr>
          <p:cNvSpPr txBox="1"/>
          <p:nvPr/>
        </p:nvSpPr>
        <p:spPr>
          <a:xfrm>
            <a:off x="4002790" y="1144634"/>
            <a:ext cx="1293355" cy="523200"/>
          </a:xfrm>
          <a:prstGeom prst="rect">
            <a:avLst/>
          </a:prstGeom>
          <a:noFill/>
        </p:spPr>
        <p:txBody>
          <a:bodyPr wrap="square" lIns="91420" tIns="45710" rIns="91420" bIns="45710" rtlCol="0">
            <a:spAutoFit/>
          </a:bodyPr>
          <a:lstStyle/>
          <a:p>
            <a:pPr algn="ctr"/>
            <a:r>
              <a:rPr lang="fr-FR" sz="1400" b="0" dirty="0">
                <a:solidFill>
                  <a:schemeClr val="accent6"/>
                </a:solidFill>
                <a:latin typeface="Calibri" pitchFamily="34" charset="0"/>
              </a:rPr>
              <a:t>combinations</a:t>
            </a:r>
            <a:br>
              <a:rPr lang="fr-FR" sz="1400" b="0" dirty="0">
                <a:solidFill>
                  <a:schemeClr val="accent6"/>
                </a:solidFill>
                <a:latin typeface="Calibri" pitchFamily="34" charset="0"/>
              </a:rPr>
            </a:br>
            <a:r>
              <a:rPr lang="fr-FR" sz="1400" b="0" dirty="0">
                <a:solidFill>
                  <a:schemeClr val="accent6"/>
                </a:solidFill>
                <a:latin typeface="Calibri" pitchFamily="34" charset="0"/>
              </a:rPr>
              <a:t>of 0s and 1s</a:t>
            </a:r>
          </a:p>
        </p:txBody>
      </p:sp>
      <p:sp>
        <p:nvSpPr>
          <p:cNvPr id="12" name="TextBox 11">
            <a:extLst>
              <a:ext uri="{FF2B5EF4-FFF2-40B4-BE49-F238E27FC236}">
                <a16:creationId xmlns:a16="http://schemas.microsoft.com/office/drawing/2014/main" id="{6E1A2AE1-D3B4-8326-036F-AC13628F4D82}"/>
              </a:ext>
            </a:extLst>
          </p:cNvPr>
          <p:cNvSpPr txBox="1"/>
          <p:nvPr/>
        </p:nvSpPr>
        <p:spPr>
          <a:xfrm>
            <a:off x="3055421" y="1144634"/>
            <a:ext cx="1068276" cy="523200"/>
          </a:xfrm>
          <a:prstGeom prst="rect">
            <a:avLst/>
          </a:prstGeom>
          <a:noFill/>
        </p:spPr>
        <p:txBody>
          <a:bodyPr wrap="square" lIns="91420" tIns="45710" rIns="91420" bIns="45710" rtlCol="0">
            <a:spAutoFit/>
          </a:bodyPr>
          <a:lstStyle/>
          <a:p>
            <a:pPr algn="ctr"/>
            <a:r>
              <a:rPr lang="fr-FR" sz="1400" b="0" dirty="0" err="1">
                <a:solidFill>
                  <a:schemeClr val="accent6"/>
                </a:solidFill>
                <a:latin typeface="Calibri" pitchFamily="34" charset="0"/>
              </a:rPr>
              <a:t>complex</a:t>
            </a:r>
            <a:r>
              <a:rPr lang="fr-FR" sz="1400" b="0" dirty="0">
                <a:solidFill>
                  <a:schemeClr val="accent6"/>
                </a:solidFill>
                <a:latin typeface="Calibri" pitchFamily="34" charset="0"/>
              </a:rPr>
              <a:t> amplitudes</a:t>
            </a:r>
          </a:p>
        </p:txBody>
      </p:sp>
      <p:sp>
        <p:nvSpPr>
          <p:cNvPr id="13" name="TextBox 12">
            <a:extLst>
              <a:ext uri="{FF2B5EF4-FFF2-40B4-BE49-F238E27FC236}">
                <a16:creationId xmlns:a16="http://schemas.microsoft.com/office/drawing/2014/main" id="{E2D1883C-EA60-64B7-9E46-C7521F59255D}"/>
              </a:ext>
            </a:extLst>
          </p:cNvPr>
          <p:cNvSpPr txBox="1"/>
          <p:nvPr/>
        </p:nvSpPr>
        <p:spPr>
          <a:xfrm>
            <a:off x="385760" y="3851172"/>
            <a:ext cx="2406128" cy="738654"/>
          </a:xfrm>
          <a:prstGeom prst="rect">
            <a:avLst/>
          </a:prstGeom>
          <a:noFill/>
        </p:spPr>
        <p:txBody>
          <a:bodyPr wrap="square" lIns="91430" tIns="45715" rIns="91430" bIns="45715" rtlCol="0">
            <a:spAutoFit/>
          </a:bodyPr>
          <a:lstStyle/>
          <a:p>
            <a:pPr algn="ctr"/>
            <a:r>
              <a:rPr lang="fr-FR" sz="1400" dirty="0" err="1">
                <a:solidFill>
                  <a:schemeClr val="bg2"/>
                </a:solidFill>
                <a:latin typeface="Calibri" pitchFamily="34" charset="0"/>
              </a:rPr>
              <a:t>two-level</a:t>
            </a:r>
            <a:r>
              <a:rPr lang="fr-FR" sz="1400" dirty="0">
                <a:solidFill>
                  <a:schemeClr val="bg2"/>
                </a:solidFill>
                <a:latin typeface="Calibri" pitchFamily="34" charset="0"/>
              </a:rPr>
              <a:t> quantum </a:t>
            </a:r>
            <a:r>
              <a:rPr lang="fr-FR" sz="1400" dirty="0" err="1">
                <a:solidFill>
                  <a:schemeClr val="bg2"/>
                </a:solidFill>
                <a:latin typeface="Calibri" pitchFamily="34" charset="0"/>
              </a:rPr>
              <a:t>object</a:t>
            </a:r>
            <a:r>
              <a:rPr lang="fr-FR" sz="1400" dirty="0">
                <a:solidFill>
                  <a:schemeClr val="bg2"/>
                </a:solidFill>
                <a:latin typeface="Calibri" pitchFamily="34" charset="0"/>
              </a:rPr>
              <a:t>, handling the </a:t>
            </a:r>
            <a:r>
              <a:rPr lang="fr-FR" sz="1400" dirty="0" err="1">
                <a:solidFill>
                  <a:schemeClr val="bg2"/>
                </a:solidFill>
                <a:latin typeface="Calibri" pitchFamily="34" charset="0"/>
              </a:rPr>
              <a:t>equivalent</a:t>
            </a:r>
            <a:r>
              <a:rPr lang="fr-FR" sz="1400" dirty="0">
                <a:solidFill>
                  <a:schemeClr val="bg2"/>
                </a:solidFill>
                <a:latin typeface="Calibri" pitchFamily="34" charset="0"/>
              </a:rPr>
              <a:t> of </a:t>
            </a:r>
            <a:r>
              <a:rPr lang="fr-FR" sz="1400" dirty="0" err="1">
                <a:solidFill>
                  <a:schemeClr val="bg2"/>
                </a:solidFill>
                <a:latin typeface="Calibri" pitchFamily="34" charset="0"/>
              </a:rPr>
              <a:t>two</a:t>
            </a:r>
            <a:r>
              <a:rPr lang="fr-FR" sz="1400" dirty="0">
                <a:solidFill>
                  <a:schemeClr val="bg2"/>
                </a:solidFill>
                <a:latin typeface="Calibri" pitchFamily="34" charset="0"/>
              </a:rPr>
              <a:t> </a:t>
            </a:r>
            <a:r>
              <a:rPr lang="fr-FR" sz="1400" dirty="0" err="1">
                <a:solidFill>
                  <a:schemeClr val="bg2"/>
                </a:solidFill>
                <a:latin typeface="Calibri" pitchFamily="34" charset="0"/>
              </a:rPr>
              <a:t>floating</a:t>
            </a:r>
            <a:r>
              <a:rPr lang="fr-FR" sz="1400" dirty="0">
                <a:solidFill>
                  <a:schemeClr val="bg2"/>
                </a:solidFill>
                <a:latin typeface="Calibri" pitchFamily="34" charset="0"/>
              </a:rPr>
              <a:t> point </a:t>
            </a:r>
            <a:r>
              <a:rPr lang="fr-FR" sz="1400" dirty="0" err="1">
                <a:solidFill>
                  <a:schemeClr val="bg2"/>
                </a:solidFill>
                <a:latin typeface="Calibri" pitchFamily="34" charset="0"/>
              </a:rPr>
              <a:t>numbers</a:t>
            </a:r>
            <a:endParaRPr lang="fr-FR" sz="1400" b="0" dirty="0">
              <a:solidFill>
                <a:schemeClr val="bg2"/>
              </a:solidFill>
              <a:latin typeface="Calibri" pitchFamily="34" charset="0"/>
            </a:endParaRPr>
          </a:p>
        </p:txBody>
      </p:sp>
      <p:sp>
        <p:nvSpPr>
          <p:cNvPr id="14" name="TextBox 13">
            <a:extLst>
              <a:ext uri="{FF2B5EF4-FFF2-40B4-BE49-F238E27FC236}">
                <a16:creationId xmlns:a16="http://schemas.microsoft.com/office/drawing/2014/main" id="{DBFB1D99-D45B-18E2-0FC7-F4CAC4B50EF5}"/>
              </a:ext>
            </a:extLst>
          </p:cNvPr>
          <p:cNvSpPr txBox="1"/>
          <p:nvPr/>
        </p:nvSpPr>
        <p:spPr>
          <a:xfrm>
            <a:off x="5467569" y="3851172"/>
            <a:ext cx="3228942" cy="738654"/>
          </a:xfrm>
          <a:prstGeom prst="rect">
            <a:avLst/>
          </a:prstGeom>
          <a:noFill/>
        </p:spPr>
        <p:txBody>
          <a:bodyPr wrap="square" lIns="91430" tIns="45715" rIns="91430" bIns="45715" rtlCol="0">
            <a:spAutoFit/>
          </a:bodyPr>
          <a:lstStyle/>
          <a:p>
            <a:pPr algn="ctr"/>
            <a:r>
              <a:rPr lang="en-US" sz="1400" dirty="0">
                <a:solidFill>
                  <a:schemeClr val="bg2"/>
                </a:solidFill>
                <a:latin typeface="Calibri" pitchFamily="34" charset="0"/>
              </a:rPr>
              <a:t>entanglement creates links between qubits and brings computing power under certain circumstances</a:t>
            </a:r>
            <a:endParaRPr lang="en-US" sz="1400" b="0" dirty="0">
              <a:solidFill>
                <a:schemeClr val="bg2"/>
              </a:solidFill>
              <a:latin typeface="Calibri" pitchFamily="34" charset="0"/>
            </a:endParaRPr>
          </a:p>
        </p:txBody>
      </p:sp>
      <p:grpSp>
        <p:nvGrpSpPr>
          <p:cNvPr id="16" name="Group 15">
            <a:extLst>
              <a:ext uri="{FF2B5EF4-FFF2-40B4-BE49-F238E27FC236}">
                <a16:creationId xmlns:a16="http://schemas.microsoft.com/office/drawing/2014/main" id="{0855B6DB-E4F1-10F4-42A8-A63E0D81EDA5}"/>
              </a:ext>
            </a:extLst>
          </p:cNvPr>
          <p:cNvGrpSpPr/>
          <p:nvPr/>
        </p:nvGrpSpPr>
        <p:grpSpPr>
          <a:xfrm>
            <a:off x="7352450" y="1260065"/>
            <a:ext cx="878781" cy="739034"/>
            <a:chOff x="7352450" y="1260065"/>
            <a:chExt cx="878781" cy="739034"/>
          </a:xfrm>
        </p:grpSpPr>
        <p:sp>
          <p:nvSpPr>
            <p:cNvPr id="3" name="Oval 2">
              <a:extLst>
                <a:ext uri="{FF2B5EF4-FFF2-40B4-BE49-F238E27FC236}">
                  <a16:creationId xmlns:a16="http://schemas.microsoft.com/office/drawing/2014/main" id="{5A11D071-764D-C6FC-2234-232B4A267FFE}"/>
                </a:ext>
              </a:extLst>
            </p:cNvPr>
            <p:cNvSpPr/>
            <p:nvPr/>
          </p:nvSpPr>
          <p:spPr bwMode="auto">
            <a:xfrm flipV="1">
              <a:off x="7656430" y="1728267"/>
              <a:ext cx="270824" cy="270824"/>
            </a:xfrm>
            <a:prstGeom prst="ellipse">
              <a:avLst/>
            </a:prstGeom>
            <a:noFill/>
            <a:ln w="19050"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30" tIns="45715" rIns="91430" bIns="45715" numCol="1" spcCol="0" rtlCol="0" fromWordArt="0" anchor="ctr" anchorCtr="0" forceAA="0" compatLnSpc="1">
              <a:prstTxWarp prst="textNoShape">
                <a:avLst/>
              </a:prstTxWarp>
              <a:noAutofit/>
            </a:bodyPr>
            <a:lstStyle/>
            <a:p>
              <a:pPr algn="ctr"/>
              <a:endParaRPr lang="fr-FR" sz="1600" b="0">
                <a:solidFill>
                  <a:schemeClr val="bg1"/>
                </a:solidFill>
                <a:latin typeface="Calibri" panose="020F0502020204030204" pitchFamily="34" charset="0"/>
                <a:cs typeface="Calibri" panose="020F0502020204030204" pitchFamily="34" charset="0"/>
              </a:endParaRPr>
            </a:p>
          </p:txBody>
        </p:sp>
        <p:cxnSp>
          <p:nvCxnSpPr>
            <p:cNvPr id="6" name="Straight Connector 5">
              <a:extLst>
                <a:ext uri="{FF2B5EF4-FFF2-40B4-BE49-F238E27FC236}">
                  <a16:creationId xmlns:a16="http://schemas.microsoft.com/office/drawing/2014/main" id="{46E9C770-30A4-5346-B0C3-77D0E2860FDF}"/>
                </a:ext>
              </a:extLst>
            </p:cNvPr>
            <p:cNvCxnSpPr>
              <a:cxnSpLocks/>
              <a:endCxn id="17" idx="0"/>
            </p:cNvCxnSpPr>
            <p:nvPr/>
          </p:nvCxnSpPr>
          <p:spPr bwMode="auto">
            <a:xfrm flipV="1">
              <a:off x="7791841" y="1383219"/>
              <a:ext cx="3" cy="615880"/>
            </a:xfrm>
            <a:prstGeom prst="line">
              <a:avLst/>
            </a:prstGeom>
            <a:solidFill>
              <a:schemeClr val="accent1"/>
            </a:solidFill>
            <a:ln w="19050" cap="flat" cmpd="sng" algn="ctr">
              <a:solidFill>
                <a:schemeClr val="bg2"/>
              </a:solidFill>
              <a:prstDash val="solid"/>
              <a:round/>
              <a:headEnd type="none" w="med" len="med"/>
              <a:tailEnd type="none" w="med" len="med"/>
            </a:ln>
            <a:effectLst/>
          </p:spPr>
        </p:cxnSp>
        <p:sp>
          <p:nvSpPr>
            <p:cNvPr id="17" name="Oval 16">
              <a:extLst>
                <a:ext uri="{FF2B5EF4-FFF2-40B4-BE49-F238E27FC236}">
                  <a16:creationId xmlns:a16="http://schemas.microsoft.com/office/drawing/2014/main" id="{04504F5B-5E1C-C9D2-B7BB-0B328264EB90}"/>
                </a:ext>
              </a:extLst>
            </p:cNvPr>
            <p:cNvSpPr/>
            <p:nvPr/>
          </p:nvSpPr>
          <p:spPr bwMode="auto">
            <a:xfrm flipV="1">
              <a:off x="7730265" y="1260065"/>
              <a:ext cx="123155" cy="123154"/>
            </a:xfrm>
            <a:prstGeom prst="ellipse">
              <a:avLst/>
            </a:prstGeom>
            <a:solidFill>
              <a:schemeClr val="bg2"/>
            </a:solidFill>
            <a:ln w="19050" cap="flat" cmpd="sng" algn="ctr">
              <a:noFill/>
              <a:prstDash val="solid"/>
              <a:round/>
              <a:headEnd type="none" w="med" len="med"/>
              <a:tailEnd type="none" w="med" len="med"/>
            </a:ln>
            <a:effectLst/>
          </p:spPr>
          <p:txBody>
            <a:bodyPr vert="horz" wrap="square" lIns="91430" tIns="45715" rIns="91430" bIns="45715" numCol="1" rtlCol="0" anchor="t" anchorCtr="0" compatLnSpc="1">
              <a:prstTxWarp prst="textNoShape">
                <a:avLst/>
              </a:prstTxWarp>
            </a:bodyPr>
            <a:lstStyle/>
            <a:p>
              <a:pPr defTabSz="914288"/>
              <a:endParaRPr lang="fr-FR" sz="7200"/>
            </a:p>
          </p:txBody>
        </p:sp>
        <p:cxnSp>
          <p:nvCxnSpPr>
            <p:cNvPr id="18" name="Straight Connector 17">
              <a:extLst>
                <a:ext uri="{FF2B5EF4-FFF2-40B4-BE49-F238E27FC236}">
                  <a16:creationId xmlns:a16="http://schemas.microsoft.com/office/drawing/2014/main" id="{012407AF-A740-0D69-6894-DB91F4437D88}"/>
                </a:ext>
              </a:extLst>
            </p:cNvPr>
            <p:cNvCxnSpPr/>
            <p:nvPr/>
          </p:nvCxnSpPr>
          <p:spPr bwMode="auto">
            <a:xfrm flipH="1" flipV="1">
              <a:off x="7352450" y="1857832"/>
              <a:ext cx="878781" cy="0"/>
            </a:xfrm>
            <a:prstGeom prst="line">
              <a:avLst/>
            </a:prstGeom>
            <a:solidFill>
              <a:schemeClr val="accent1"/>
            </a:solidFill>
            <a:ln w="19050" cap="flat" cmpd="sng" algn="ctr">
              <a:solidFill>
                <a:schemeClr val="bg2"/>
              </a:solidFill>
              <a:prstDash val="solid"/>
              <a:round/>
              <a:headEnd type="none" w="med" len="med"/>
              <a:tailEnd type="none" w="med" len="med"/>
            </a:ln>
            <a:effectLst/>
          </p:spPr>
        </p:cxnSp>
        <p:cxnSp>
          <p:nvCxnSpPr>
            <p:cNvPr id="19" name="Straight Connector 18">
              <a:extLst>
                <a:ext uri="{FF2B5EF4-FFF2-40B4-BE49-F238E27FC236}">
                  <a16:creationId xmlns:a16="http://schemas.microsoft.com/office/drawing/2014/main" id="{B0BF8ACA-CCA0-6887-6E1C-8269FEAAF628}"/>
                </a:ext>
              </a:extLst>
            </p:cNvPr>
            <p:cNvCxnSpPr/>
            <p:nvPr/>
          </p:nvCxnSpPr>
          <p:spPr bwMode="auto">
            <a:xfrm flipH="1" flipV="1">
              <a:off x="7352450" y="1324286"/>
              <a:ext cx="878781" cy="0"/>
            </a:xfrm>
            <a:prstGeom prst="line">
              <a:avLst/>
            </a:prstGeom>
            <a:solidFill>
              <a:schemeClr val="accent1"/>
            </a:solidFill>
            <a:ln w="19050" cap="flat" cmpd="sng" algn="ctr">
              <a:solidFill>
                <a:schemeClr val="bg2"/>
              </a:solidFill>
              <a:prstDash val="solid"/>
              <a:round/>
              <a:headEnd type="none" w="med" len="med"/>
              <a:tailEnd type="none" w="med" len="med"/>
            </a:ln>
            <a:effectLst/>
          </p:spPr>
        </p:cxnSp>
      </p:grpSp>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B3A18BC6-4314-5021-7A22-9E4607F9D20E}"/>
                  </a:ext>
                </a:extLst>
              </p:cNvPr>
              <p:cNvSpPr txBox="1"/>
              <p:nvPr/>
            </p:nvSpPr>
            <p:spPr>
              <a:xfrm>
                <a:off x="5626596" y="2260440"/>
                <a:ext cx="775064" cy="1112795"/>
              </a:xfrm>
              <a:prstGeom prst="rect">
                <a:avLst/>
              </a:prstGeom>
              <a:noFill/>
            </p:spPr>
            <p:txBody>
              <a:bodyPr wrap="none" lIns="91430" tIns="45715" rIns="91430" bIns="45715"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800" b="0" i="1" smtClean="0">
                              <a:solidFill>
                                <a:srgbClr val="000000"/>
                              </a:solidFill>
                              <a:latin typeface="Cambria Math" panose="02040503050406030204" pitchFamily="18" charset="0"/>
                            </a:rPr>
                          </m:ctrlPr>
                        </m:dPr>
                        <m:e>
                          <m:m>
                            <m:mPr>
                              <m:mcs>
                                <m:mc>
                                  <m:mcPr>
                                    <m:count m:val="1"/>
                                    <m:mcJc m:val="center"/>
                                  </m:mcPr>
                                </m:mc>
                              </m:mcs>
                              <m:ctrlPr>
                                <a:rPr lang="fr-FR" sz="1800" b="0" i="1">
                                  <a:solidFill>
                                    <a:srgbClr val="000000"/>
                                  </a:solidFill>
                                  <a:latin typeface="Cambria Math" panose="02040503050406030204" pitchFamily="18" charset="0"/>
                                </a:rPr>
                              </m:ctrlPr>
                            </m:mPr>
                            <m:mr>
                              <m:e>
                                <m:sSub>
                                  <m:sSubPr>
                                    <m:ctrlPr>
                                      <a:rPr lang="en-GB" sz="1800" b="0" i="1" smtClean="0">
                                        <a:solidFill>
                                          <a:srgbClr val="000000"/>
                                        </a:solidFill>
                                        <a:latin typeface="Cambria Math" panose="02040503050406030204" pitchFamily="18" charset="0"/>
                                      </a:rPr>
                                    </m:ctrlPr>
                                  </m:sSubPr>
                                  <m:e>
                                    <m:r>
                                      <a:rPr lang="en-GB" sz="1800" b="0" i="1" smtClean="0">
                                        <a:solidFill>
                                          <a:srgbClr val="000000"/>
                                        </a:solidFill>
                                        <a:latin typeface="Cambria Math" panose="02040503050406030204" pitchFamily="18" charset="0"/>
                                      </a:rPr>
                                      <m:t>𝛼</m:t>
                                    </m:r>
                                  </m:e>
                                  <m:sub>
                                    <m:r>
                                      <a:rPr lang="en-GB" sz="1800" b="0" i="1" smtClean="0">
                                        <a:solidFill>
                                          <a:srgbClr val="000000"/>
                                        </a:solidFill>
                                        <a:latin typeface="Cambria Math" panose="02040503050406030204" pitchFamily="18" charset="0"/>
                                      </a:rPr>
                                      <m:t>00</m:t>
                                    </m:r>
                                  </m:sub>
                                </m:sSub>
                              </m:e>
                            </m:mr>
                            <m:mr>
                              <m:e>
                                <m:sSub>
                                  <m:sSubPr>
                                    <m:ctrlPr>
                                      <a:rPr lang="en-GB" sz="1800" b="0" i="1">
                                        <a:solidFill>
                                          <a:srgbClr val="000000"/>
                                        </a:solidFill>
                                        <a:latin typeface="Cambria Math" panose="02040503050406030204" pitchFamily="18" charset="0"/>
                                      </a:rPr>
                                    </m:ctrlPr>
                                  </m:sSubPr>
                                  <m:e>
                                    <m:r>
                                      <a:rPr lang="en-GB" sz="1800" b="0" i="1">
                                        <a:solidFill>
                                          <a:srgbClr val="000000"/>
                                        </a:solidFill>
                                        <a:latin typeface="Cambria Math" panose="02040503050406030204" pitchFamily="18" charset="0"/>
                                      </a:rPr>
                                      <m:t>𝛼</m:t>
                                    </m:r>
                                  </m:e>
                                  <m:sub>
                                    <m:r>
                                      <a:rPr lang="en-GB" sz="1800" b="0" i="1" smtClean="0">
                                        <a:solidFill>
                                          <a:srgbClr val="000000"/>
                                        </a:solidFill>
                                        <a:latin typeface="Cambria Math" panose="02040503050406030204" pitchFamily="18" charset="0"/>
                                      </a:rPr>
                                      <m:t>01</m:t>
                                    </m:r>
                                  </m:sub>
                                </m:sSub>
                              </m:e>
                            </m:mr>
                            <m:mr>
                              <m:e>
                                <m:sSub>
                                  <m:sSubPr>
                                    <m:ctrlPr>
                                      <a:rPr lang="en-GB" sz="1800" b="0" i="1">
                                        <a:solidFill>
                                          <a:srgbClr val="000000"/>
                                        </a:solidFill>
                                        <a:latin typeface="Cambria Math" panose="02040503050406030204" pitchFamily="18" charset="0"/>
                                      </a:rPr>
                                    </m:ctrlPr>
                                  </m:sSubPr>
                                  <m:e>
                                    <m:r>
                                      <a:rPr lang="en-GB" sz="1800" b="0" i="1">
                                        <a:solidFill>
                                          <a:srgbClr val="000000"/>
                                        </a:solidFill>
                                        <a:latin typeface="Cambria Math" panose="02040503050406030204" pitchFamily="18" charset="0"/>
                                      </a:rPr>
                                      <m:t>𝛼</m:t>
                                    </m:r>
                                  </m:e>
                                  <m:sub>
                                    <m:r>
                                      <a:rPr lang="en-GB" sz="1800" b="0" i="1" smtClean="0">
                                        <a:solidFill>
                                          <a:srgbClr val="000000"/>
                                        </a:solidFill>
                                        <a:latin typeface="Cambria Math" panose="02040503050406030204" pitchFamily="18" charset="0"/>
                                      </a:rPr>
                                      <m:t>10</m:t>
                                    </m:r>
                                  </m:sub>
                                </m:sSub>
                              </m:e>
                            </m:mr>
                            <m:mr>
                              <m:e>
                                <m:sSub>
                                  <m:sSubPr>
                                    <m:ctrlPr>
                                      <a:rPr lang="en-GB" sz="1800" b="0" i="1">
                                        <a:solidFill>
                                          <a:srgbClr val="000000"/>
                                        </a:solidFill>
                                        <a:latin typeface="Cambria Math" panose="02040503050406030204" pitchFamily="18" charset="0"/>
                                      </a:rPr>
                                    </m:ctrlPr>
                                  </m:sSubPr>
                                  <m:e>
                                    <m:r>
                                      <a:rPr lang="en-GB" sz="1800" b="0" i="1">
                                        <a:solidFill>
                                          <a:srgbClr val="000000"/>
                                        </a:solidFill>
                                        <a:latin typeface="Cambria Math" panose="02040503050406030204" pitchFamily="18" charset="0"/>
                                      </a:rPr>
                                      <m:t>𝛼</m:t>
                                    </m:r>
                                  </m:e>
                                  <m:sub>
                                    <m:r>
                                      <a:rPr lang="en-GB" sz="1800" b="0" i="1" smtClean="0">
                                        <a:solidFill>
                                          <a:srgbClr val="000000"/>
                                        </a:solidFill>
                                        <a:latin typeface="Cambria Math" panose="02040503050406030204" pitchFamily="18" charset="0"/>
                                      </a:rPr>
                                      <m:t>11</m:t>
                                    </m:r>
                                  </m:sub>
                                </m:sSub>
                              </m:e>
                            </m:mr>
                          </m:m>
                        </m:e>
                      </m:d>
                    </m:oMath>
                  </m:oMathPara>
                </a14:m>
                <a:endParaRPr lang="fr-FR" sz="1800" b="0" dirty="0" err="1">
                  <a:solidFill>
                    <a:srgbClr val="000000"/>
                  </a:solidFill>
                  <a:latin typeface="Calibri" pitchFamily="34" charset="0"/>
                  <a:cs typeface="Calibri" panose="020F0502020204030204" pitchFamily="34" charset="0"/>
                </a:endParaRPr>
              </a:p>
            </p:txBody>
          </p:sp>
        </mc:Choice>
        <mc:Fallback xmlns="">
          <p:sp>
            <p:nvSpPr>
              <p:cNvPr id="40" name="TextBox 39">
                <a:extLst>
                  <a:ext uri="{FF2B5EF4-FFF2-40B4-BE49-F238E27FC236}">
                    <a16:creationId xmlns:a16="http://schemas.microsoft.com/office/drawing/2014/main" id="{B3A18BC6-4314-5021-7A22-9E4607F9D20E}"/>
                  </a:ext>
                </a:extLst>
              </p:cNvPr>
              <p:cNvSpPr txBox="1">
                <a:spLocks noRot="1" noChangeAspect="1" noMove="1" noResize="1" noEditPoints="1" noAdjustHandles="1" noChangeArrowheads="1" noChangeShapeType="1" noTextEdit="1"/>
              </p:cNvSpPr>
              <p:nvPr/>
            </p:nvSpPr>
            <p:spPr>
              <a:xfrm>
                <a:off x="5626596" y="2260440"/>
                <a:ext cx="775064" cy="1112795"/>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75E28A67-9C88-05D8-8A84-F8D21E2BB64C}"/>
                  </a:ext>
                </a:extLst>
              </p:cNvPr>
              <p:cNvSpPr txBox="1"/>
              <p:nvPr/>
            </p:nvSpPr>
            <p:spPr>
              <a:xfrm>
                <a:off x="6266571" y="2249248"/>
                <a:ext cx="2429940" cy="1112795"/>
              </a:xfrm>
              <a:prstGeom prst="rect">
                <a:avLst/>
              </a:prstGeom>
              <a:noFill/>
            </p:spPr>
            <p:txBody>
              <a:bodyPr wrap="none" lIns="91430" tIns="45715" rIns="91430" bIns="4571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a:ln>
                      <a:noFill/>
                    </a:ln>
                    <a:solidFill>
                      <a:srgbClr val="000000"/>
                    </a:solidFill>
                    <a:effectLst/>
                    <a:uLnTx/>
                    <a:uFillTx/>
                  </a:rPr>
                  <a:t>. </a:t>
                </a:r>
                <a14:m>
                  <m:oMath xmlns:m="http://schemas.openxmlformats.org/officeDocument/2006/math">
                    <m:d>
                      <m:dPr>
                        <m:begChr m:val="["/>
                        <m:endChr m:val="]"/>
                        <m:ctrlPr>
                          <a:rPr kumimoji="0" lang="fr-FR" sz="1800" b="0" i="1" u="none" strike="noStrike" kern="0" cap="none" spc="0" normalizeH="0" baseline="0" noProof="0" smtClean="0">
                            <a:ln>
                              <a:noFill/>
                            </a:ln>
                            <a:solidFill>
                              <a:srgbClr val="000000"/>
                            </a:solidFill>
                            <a:effectLst/>
                            <a:uLnTx/>
                            <a:uFillTx/>
                            <a:latin typeface="Cambria Math" panose="02040503050406030204" pitchFamily="18" charset="0"/>
                          </a:rPr>
                        </m:ctrlPr>
                      </m:dPr>
                      <m:e>
                        <m:m>
                          <m:mPr>
                            <m:mcs>
                              <m:mc>
                                <m:mcPr>
                                  <m:count m:val="4"/>
                                  <m:mcJc m:val="center"/>
                                </m:mcPr>
                              </m:mc>
                            </m:mcs>
                            <m:ctrlPr>
                              <a:rPr kumimoji="0" lang="fr-FR" sz="1800" b="0" i="1" u="none" strike="noStrike" kern="0" cap="none" spc="0" normalizeH="0" baseline="0" noProof="0" smtClean="0">
                                <a:ln>
                                  <a:noFill/>
                                </a:ln>
                                <a:solidFill>
                                  <a:srgbClr val="000000"/>
                                </a:solidFill>
                                <a:effectLst/>
                                <a:uLnTx/>
                                <a:uFillTx/>
                                <a:latin typeface="Cambria Math" panose="02040503050406030204" pitchFamily="18" charset="0"/>
                              </a:rPr>
                            </m:ctrlPr>
                          </m:mPr>
                          <m:mr>
                            <m:e>
                              <m:r>
                                <m:rPr>
                                  <m:brk m:alnAt="7"/>
                                </m:rPr>
                                <a:rPr kumimoji="0" lang="fr-FR" sz="1800" b="0" i="1" u="none" strike="noStrike" kern="0" cap="none" spc="0" normalizeH="0" baseline="0" noProof="0" smtClean="0">
                                  <a:ln>
                                    <a:noFill/>
                                  </a:ln>
                                  <a:solidFill>
                                    <a:srgbClr val="000000"/>
                                  </a:solidFill>
                                  <a:effectLst/>
                                  <a:uLnTx/>
                                  <a:uFillTx/>
                                  <a:latin typeface="Cambria Math"/>
                                </a:rPr>
                                <m:t>1</m:t>
                              </m:r>
                            </m:e>
                            <m:e>
                              <m:r>
                                <a:rPr kumimoji="0" lang="fr-FR" sz="1800" b="0" i="1" u="none" strike="noStrike" kern="0" cap="none" spc="0" normalizeH="0" baseline="0" noProof="0" smtClean="0">
                                  <a:ln>
                                    <a:noFill/>
                                  </a:ln>
                                  <a:solidFill>
                                    <a:srgbClr val="000000"/>
                                  </a:solidFill>
                                  <a:effectLst/>
                                  <a:uLnTx/>
                                  <a:uFillTx/>
                                  <a:latin typeface="Cambria Math" panose="02040503050406030204" pitchFamily="18" charset="0"/>
                                </a:rPr>
                                <m:t>0</m:t>
                              </m:r>
                            </m:e>
                            <m:e>
                              <m:r>
                                <a:rPr kumimoji="0" lang="fr-FR" sz="1800" b="0" i="1" u="none" strike="noStrike" kern="0" cap="none" spc="0" normalizeH="0" baseline="0" noProof="0" smtClean="0">
                                  <a:ln>
                                    <a:noFill/>
                                  </a:ln>
                                  <a:solidFill>
                                    <a:srgbClr val="000000"/>
                                  </a:solidFill>
                                  <a:effectLst/>
                                  <a:uLnTx/>
                                  <a:uFillTx/>
                                  <a:latin typeface="Cambria Math" panose="02040503050406030204" pitchFamily="18" charset="0"/>
                                </a:rPr>
                                <m:t>0</m:t>
                              </m:r>
                            </m:e>
                            <m:e>
                              <m:r>
                                <a:rPr kumimoji="0" lang="fr-FR" sz="1800" b="0" i="1" u="none" strike="noStrike" kern="0" cap="none" spc="0" normalizeH="0" baseline="0" noProof="0" smtClean="0">
                                  <a:ln>
                                    <a:noFill/>
                                  </a:ln>
                                  <a:solidFill>
                                    <a:srgbClr val="000000"/>
                                  </a:solidFill>
                                  <a:effectLst/>
                                  <a:uLnTx/>
                                  <a:uFillTx/>
                                  <a:latin typeface="Cambria Math" panose="02040503050406030204" pitchFamily="18" charset="0"/>
                                </a:rPr>
                                <m:t>0</m:t>
                              </m:r>
                            </m:e>
                          </m:mr>
                          <m:mr>
                            <m:e>
                              <m:r>
                                <a:rPr kumimoji="0" lang="fr-FR" sz="1800" b="0" i="1" u="none" strike="noStrike" kern="0" cap="none" spc="0" normalizeH="0" baseline="0" noProof="0" smtClean="0">
                                  <a:ln>
                                    <a:noFill/>
                                  </a:ln>
                                  <a:solidFill>
                                    <a:srgbClr val="000000"/>
                                  </a:solidFill>
                                  <a:effectLst/>
                                  <a:uLnTx/>
                                  <a:uFillTx/>
                                  <a:latin typeface="Cambria Math" panose="02040503050406030204" pitchFamily="18" charset="0"/>
                                </a:rPr>
                                <m:t>0</m:t>
                              </m:r>
                            </m:e>
                            <m:e>
                              <m:r>
                                <a:rPr kumimoji="0" lang="fr-FR" sz="1800" b="0" i="1" u="none" strike="noStrike" kern="0" cap="none" spc="0" normalizeH="0" baseline="0" noProof="0" smtClean="0">
                                  <a:ln>
                                    <a:noFill/>
                                  </a:ln>
                                  <a:solidFill>
                                    <a:srgbClr val="000000"/>
                                  </a:solidFill>
                                  <a:effectLst/>
                                  <a:uLnTx/>
                                  <a:uFillTx/>
                                  <a:latin typeface="Cambria Math"/>
                                </a:rPr>
                                <m:t>1</m:t>
                              </m:r>
                            </m:e>
                            <m:e>
                              <m:r>
                                <a:rPr kumimoji="0" lang="fr-FR" sz="1800" b="0" i="1" u="none" strike="noStrike" kern="0" cap="none" spc="0" normalizeH="0" baseline="0" noProof="0" smtClean="0">
                                  <a:ln>
                                    <a:noFill/>
                                  </a:ln>
                                  <a:solidFill>
                                    <a:srgbClr val="000000"/>
                                  </a:solidFill>
                                  <a:effectLst/>
                                  <a:uLnTx/>
                                  <a:uFillTx/>
                                  <a:latin typeface="Cambria Math" panose="02040503050406030204" pitchFamily="18" charset="0"/>
                                </a:rPr>
                                <m:t>0</m:t>
                              </m:r>
                            </m:e>
                            <m:e>
                              <m:r>
                                <a:rPr kumimoji="0" lang="fr-FR" sz="1800" b="0" i="1" u="none" strike="noStrike" kern="0" cap="none" spc="0" normalizeH="0" baseline="0" noProof="0" smtClean="0">
                                  <a:ln>
                                    <a:noFill/>
                                  </a:ln>
                                  <a:solidFill>
                                    <a:srgbClr val="000000"/>
                                  </a:solidFill>
                                  <a:effectLst/>
                                  <a:uLnTx/>
                                  <a:uFillTx/>
                                  <a:latin typeface="Cambria Math" panose="02040503050406030204" pitchFamily="18" charset="0"/>
                                </a:rPr>
                                <m:t>0</m:t>
                              </m:r>
                            </m:e>
                          </m:mr>
                          <m:mr>
                            <m:e>
                              <m:r>
                                <a:rPr kumimoji="0" lang="fr-FR" sz="1800" b="0" i="1" u="none" strike="noStrike" kern="0" cap="none" spc="0" normalizeH="0" baseline="0" noProof="0" smtClean="0">
                                  <a:ln>
                                    <a:noFill/>
                                  </a:ln>
                                  <a:solidFill>
                                    <a:srgbClr val="000000"/>
                                  </a:solidFill>
                                  <a:effectLst/>
                                  <a:uLnTx/>
                                  <a:uFillTx/>
                                  <a:latin typeface="Cambria Math" panose="02040503050406030204" pitchFamily="18" charset="0"/>
                                </a:rPr>
                                <m:t>0</m:t>
                              </m:r>
                            </m:e>
                            <m:e>
                              <m:r>
                                <a:rPr kumimoji="0" lang="fr-FR" sz="1800" b="0" i="1" u="none" strike="noStrike" kern="0" cap="none" spc="0" normalizeH="0" baseline="0" noProof="0" smtClean="0">
                                  <a:ln>
                                    <a:noFill/>
                                  </a:ln>
                                  <a:solidFill>
                                    <a:srgbClr val="000000"/>
                                  </a:solidFill>
                                  <a:effectLst/>
                                  <a:uLnTx/>
                                  <a:uFillTx/>
                                  <a:latin typeface="Cambria Math" panose="02040503050406030204" pitchFamily="18" charset="0"/>
                                </a:rPr>
                                <m:t>0</m:t>
                              </m:r>
                            </m:e>
                            <m:e>
                              <m:r>
                                <a:rPr kumimoji="0" lang="fr-FR" sz="1800" b="0" i="1" u="none" strike="noStrike" kern="0" cap="none" spc="0" normalizeH="0" baseline="0" noProof="0" smtClean="0">
                                  <a:ln>
                                    <a:noFill/>
                                  </a:ln>
                                  <a:solidFill>
                                    <a:srgbClr val="000000"/>
                                  </a:solidFill>
                                  <a:effectLst/>
                                  <a:uLnTx/>
                                  <a:uFillTx/>
                                  <a:latin typeface="Cambria Math" panose="02040503050406030204" pitchFamily="18" charset="0"/>
                                </a:rPr>
                                <m:t>0</m:t>
                              </m:r>
                            </m:e>
                            <m:e>
                              <m:r>
                                <a:rPr kumimoji="0" lang="fr-FR" sz="1800" b="0" i="1" u="none" strike="noStrike" kern="0" cap="none" spc="0" normalizeH="0" baseline="0" noProof="0" smtClean="0">
                                  <a:ln>
                                    <a:noFill/>
                                  </a:ln>
                                  <a:solidFill>
                                    <a:srgbClr val="000000"/>
                                  </a:solidFill>
                                  <a:effectLst/>
                                  <a:uLnTx/>
                                  <a:uFillTx/>
                                  <a:latin typeface="Cambria Math" panose="02040503050406030204" pitchFamily="18" charset="0"/>
                                </a:rPr>
                                <m:t>1</m:t>
                              </m:r>
                            </m:e>
                          </m:mr>
                          <m:mr>
                            <m:e>
                              <m:r>
                                <a:rPr kumimoji="0" lang="fr-FR" sz="1800" b="0" i="1" u="none" strike="noStrike" kern="0" cap="none" spc="0" normalizeH="0" baseline="0" noProof="0" smtClean="0">
                                  <a:ln>
                                    <a:noFill/>
                                  </a:ln>
                                  <a:solidFill>
                                    <a:srgbClr val="000000"/>
                                  </a:solidFill>
                                  <a:effectLst/>
                                  <a:uLnTx/>
                                  <a:uFillTx/>
                                  <a:latin typeface="Cambria Math" panose="02040503050406030204" pitchFamily="18" charset="0"/>
                                </a:rPr>
                                <m:t>0</m:t>
                              </m:r>
                            </m:e>
                            <m:e>
                              <m:r>
                                <a:rPr kumimoji="0" lang="fr-FR" sz="1800" b="0" i="1" u="none" strike="noStrike" kern="0" cap="none" spc="0" normalizeH="0" baseline="0" noProof="0" smtClean="0">
                                  <a:ln>
                                    <a:noFill/>
                                  </a:ln>
                                  <a:solidFill>
                                    <a:srgbClr val="000000"/>
                                  </a:solidFill>
                                  <a:effectLst/>
                                  <a:uLnTx/>
                                  <a:uFillTx/>
                                  <a:latin typeface="Cambria Math" panose="02040503050406030204" pitchFamily="18" charset="0"/>
                                </a:rPr>
                                <m:t>0</m:t>
                              </m:r>
                            </m:e>
                            <m:e>
                              <m:r>
                                <a:rPr kumimoji="0" lang="fr-FR" sz="1800" b="0" i="1" u="none" strike="noStrike" kern="0" cap="none" spc="0" normalizeH="0" baseline="0" noProof="0" smtClean="0">
                                  <a:ln>
                                    <a:noFill/>
                                  </a:ln>
                                  <a:solidFill>
                                    <a:srgbClr val="000000"/>
                                  </a:solidFill>
                                  <a:effectLst/>
                                  <a:uLnTx/>
                                  <a:uFillTx/>
                                  <a:latin typeface="Cambria Math" panose="02040503050406030204" pitchFamily="18" charset="0"/>
                                </a:rPr>
                                <m:t>1</m:t>
                              </m:r>
                            </m:e>
                            <m:e>
                              <m:r>
                                <a:rPr kumimoji="0" lang="fr-FR" sz="1800" b="0" i="1" u="none" strike="noStrike" kern="0" cap="none" spc="0" normalizeH="0" baseline="0" noProof="0" smtClean="0">
                                  <a:ln>
                                    <a:noFill/>
                                  </a:ln>
                                  <a:solidFill>
                                    <a:srgbClr val="000000"/>
                                  </a:solidFill>
                                  <a:effectLst/>
                                  <a:uLnTx/>
                                  <a:uFillTx/>
                                  <a:latin typeface="Cambria Math" panose="02040503050406030204" pitchFamily="18" charset="0"/>
                                </a:rPr>
                                <m:t>0</m:t>
                              </m:r>
                            </m:e>
                          </m:mr>
                        </m:m>
                      </m:e>
                    </m:d>
                    <m:r>
                      <m:rPr>
                        <m:nor/>
                      </m:rPr>
                      <a:rPr kumimoji="0" lang="fr-FR" sz="1800" b="0" i="0" u="none" strike="noStrike" kern="0" cap="none" spc="0" normalizeH="0" baseline="0" noProof="0" dirty="0" smtClean="0">
                        <a:ln>
                          <a:noFill/>
                        </a:ln>
                        <a:solidFill>
                          <a:srgbClr val="000000"/>
                        </a:solidFill>
                        <a:effectLst/>
                        <a:uLnTx/>
                        <a:uFillTx/>
                        <a:latin typeface="Calibri" pitchFamily="34" charset="0"/>
                        <a:cs typeface="Calibri" panose="020F0502020204030204" pitchFamily="34" charset="0"/>
                      </a:rPr>
                      <m:t>=</m:t>
                    </m:r>
                    <m:d>
                      <m:dPr>
                        <m:begChr m:val="["/>
                        <m:endChr m:val="]"/>
                        <m:ctrlPr>
                          <a:rPr kumimoji="0" lang="fr-FR" sz="1800" b="0" i="1" u="none" strike="noStrike" kern="0" cap="none" spc="0" normalizeH="0" baseline="0" noProof="0" smtClean="0">
                            <a:ln>
                              <a:noFill/>
                            </a:ln>
                            <a:solidFill>
                              <a:srgbClr val="000000"/>
                            </a:solidFill>
                            <a:effectLst/>
                            <a:uLnTx/>
                            <a:uFillTx/>
                            <a:latin typeface="Cambria Math" panose="02040503050406030204" pitchFamily="18" charset="0"/>
                          </a:rPr>
                        </m:ctrlPr>
                      </m:dPr>
                      <m:e>
                        <m:m>
                          <m:mPr>
                            <m:mcs>
                              <m:mc>
                                <m:mcPr>
                                  <m:count m:val="1"/>
                                  <m:mcJc m:val="center"/>
                                </m:mcPr>
                              </m:mc>
                            </m:mcs>
                            <m:ctrlPr>
                              <a:rPr kumimoji="0" lang="fr-FR" sz="1800" b="0" i="1" u="none" strike="noStrike" kern="0" cap="none" spc="0" normalizeH="0" baseline="0" noProof="0" smtClean="0">
                                <a:ln>
                                  <a:noFill/>
                                </a:ln>
                                <a:solidFill>
                                  <a:srgbClr val="000000"/>
                                </a:solidFill>
                                <a:effectLst/>
                                <a:uLnTx/>
                                <a:uFillTx/>
                                <a:latin typeface="Cambria Math" panose="02040503050406030204" pitchFamily="18" charset="0"/>
                              </a:rPr>
                            </m:ctrlPr>
                          </m:mPr>
                          <m:mr>
                            <m:e>
                              <m:sSub>
                                <m:sSubPr>
                                  <m:ctrlPr>
                                    <a:rPr kumimoji="0" lang="en-GB" sz="1800" b="0" i="1" u="none" strike="noStrike" kern="0" cap="none" spc="0" normalizeH="0" baseline="0" noProof="0" smtClean="0">
                                      <a:ln>
                                        <a:noFill/>
                                      </a:ln>
                                      <a:solidFill>
                                        <a:srgbClr val="000000"/>
                                      </a:solidFill>
                                      <a:effectLst/>
                                      <a:uLnTx/>
                                      <a:uFillTx/>
                                      <a:latin typeface="Cambria Math" panose="02040503050406030204" pitchFamily="18" charset="0"/>
                                    </a:rPr>
                                  </m:ctrlPr>
                                </m:sSubPr>
                                <m:e>
                                  <m:r>
                                    <a:rPr kumimoji="0" lang="en-GB" sz="1800" b="0" i="1" u="none" strike="noStrike" kern="0" cap="none" spc="0" normalizeH="0" baseline="0" noProof="0" smtClean="0">
                                      <a:ln>
                                        <a:noFill/>
                                      </a:ln>
                                      <a:solidFill>
                                        <a:srgbClr val="000000"/>
                                      </a:solidFill>
                                      <a:effectLst/>
                                      <a:uLnTx/>
                                      <a:uFillTx/>
                                      <a:latin typeface="Cambria Math" panose="02040503050406030204" pitchFamily="18" charset="0"/>
                                    </a:rPr>
                                    <m:t>𝛼</m:t>
                                  </m:r>
                                </m:e>
                                <m:sub>
                                  <m:r>
                                    <a:rPr kumimoji="0" lang="en-GB" sz="1800" b="0" i="1" u="none" strike="noStrike" kern="0" cap="none" spc="0" normalizeH="0" baseline="0" noProof="0" smtClean="0">
                                      <a:ln>
                                        <a:noFill/>
                                      </a:ln>
                                      <a:solidFill>
                                        <a:srgbClr val="000000"/>
                                      </a:solidFill>
                                      <a:effectLst/>
                                      <a:uLnTx/>
                                      <a:uFillTx/>
                                      <a:latin typeface="Cambria Math" panose="02040503050406030204" pitchFamily="18" charset="0"/>
                                    </a:rPr>
                                    <m:t>00</m:t>
                                  </m:r>
                                </m:sub>
                              </m:sSub>
                            </m:e>
                          </m:mr>
                          <m:mr>
                            <m:e>
                              <m:sSub>
                                <m:sSubPr>
                                  <m:ctrlPr>
                                    <a:rPr kumimoji="0" lang="en-GB" sz="1800" b="0" i="1" u="none" strike="noStrike" kern="0" cap="none" spc="0" normalizeH="0" baseline="0" noProof="0" smtClean="0">
                                      <a:ln>
                                        <a:noFill/>
                                      </a:ln>
                                      <a:solidFill>
                                        <a:srgbClr val="000000"/>
                                      </a:solidFill>
                                      <a:effectLst/>
                                      <a:uLnTx/>
                                      <a:uFillTx/>
                                      <a:latin typeface="Cambria Math" panose="02040503050406030204" pitchFamily="18" charset="0"/>
                                    </a:rPr>
                                  </m:ctrlPr>
                                </m:sSubPr>
                                <m:e>
                                  <m:r>
                                    <a:rPr kumimoji="0" lang="en-GB" sz="1800" b="0" i="1" u="none" strike="noStrike" kern="0" cap="none" spc="0" normalizeH="0" baseline="0" noProof="0" smtClean="0">
                                      <a:ln>
                                        <a:noFill/>
                                      </a:ln>
                                      <a:solidFill>
                                        <a:srgbClr val="000000"/>
                                      </a:solidFill>
                                      <a:effectLst/>
                                      <a:uLnTx/>
                                      <a:uFillTx/>
                                      <a:latin typeface="Cambria Math" panose="02040503050406030204" pitchFamily="18" charset="0"/>
                                    </a:rPr>
                                    <m:t>𝛼</m:t>
                                  </m:r>
                                </m:e>
                                <m:sub>
                                  <m:r>
                                    <a:rPr kumimoji="0" lang="en-GB" sz="1800" b="0" i="1" u="none" strike="noStrike" kern="0" cap="none" spc="0" normalizeH="0" baseline="0" noProof="0" smtClean="0">
                                      <a:ln>
                                        <a:noFill/>
                                      </a:ln>
                                      <a:solidFill>
                                        <a:srgbClr val="000000"/>
                                      </a:solidFill>
                                      <a:effectLst/>
                                      <a:uLnTx/>
                                      <a:uFillTx/>
                                      <a:latin typeface="Cambria Math" panose="02040503050406030204" pitchFamily="18" charset="0"/>
                                    </a:rPr>
                                    <m:t>01</m:t>
                                  </m:r>
                                </m:sub>
                              </m:sSub>
                            </m:e>
                          </m:mr>
                          <m:mr>
                            <m:e>
                              <m:sSub>
                                <m:sSubPr>
                                  <m:ctrlPr>
                                    <a:rPr kumimoji="0" lang="en-GB" sz="1800" b="0" i="1" u="none" strike="noStrike" kern="0" cap="none" spc="0" normalizeH="0" baseline="0" noProof="0" smtClean="0">
                                      <a:ln>
                                        <a:noFill/>
                                      </a:ln>
                                      <a:solidFill>
                                        <a:srgbClr val="000000"/>
                                      </a:solidFill>
                                      <a:effectLst/>
                                      <a:uLnTx/>
                                      <a:uFillTx/>
                                      <a:latin typeface="Cambria Math" panose="02040503050406030204" pitchFamily="18" charset="0"/>
                                    </a:rPr>
                                  </m:ctrlPr>
                                </m:sSubPr>
                                <m:e>
                                  <m:r>
                                    <a:rPr kumimoji="0" lang="en-GB" sz="1800" b="0" i="1" u="none" strike="noStrike" kern="0" cap="none" spc="0" normalizeH="0" baseline="0" noProof="0" smtClean="0">
                                      <a:ln>
                                        <a:noFill/>
                                      </a:ln>
                                      <a:solidFill>
                                        <a:srgbClr val="000000"/>
                                      </a:solidFill>
                                      <a:effectLst/>
                                      <a:uLnTx/>
                                      <a:uFillTx/>
                                      <a:latin typeface="Cambria Math" panose="02040503050406030204" pitchFamily="18" charset="0"/>
                                    </a:rPr>
                                    <m:t>𝛼</m:t>
                                  </m:r>
                                </m:e>
                                <m:sub>
                                  <m:r>
                                    <a:rPr kumimoji="0" lang="en-GB" sz="1800" b="0" i="1" u="none" strike="noStrike" kern="0" cap="none" spc="0" normalizeH="0" baseline="0" noProof="0" smtClean="0">
                                      <a:ln>
                                        <a:noFill/>
                                      </a:ln>
                                      <a:solidFill>
                                        <a:srgbClr val="000000"/>
                                      </a:solidFill>
                                      <a:effectLst/>
                                      <a:uLnTx/>
                                      <a:uFillTx/>
                                      <a:latin typeface="Cambria Math" panose="02040503050406030204" pitchFamily="18" charset="0"/>
                                    </a:rPr>
                                    <m:t>11</m:t>
                                  </m:r>
                                </m:sub>
                              </m:sSub>
                            </m:e>
                          </m:mr>
                          <m:mr>
                            <m:e>
                              <m:sSub>
                                <m:sSubPr>
                                  <m:ctrlPr>
                                    <a:rPr kumimoji="0" lang="en-GB" sz="1800" b="0" i="1" u="none" strike="noStrike" kern="0" cap="none" spc="0" normalizeH="0" baseline="0" noProof="0" smtClean="0">
                                      <a:ln>
                                        <a:noFill/>
                                      </a:ln>
                                      <a:solidFill>
                                        <a:srgbClr val="000000"/>
                                      </a:solidFill>
                                      <a:effectLst/>
                                      <a:uLnTx/>
                                      <a:uFillTx/>
                                      <a:latin typeface="Cambria Math" panose="02040503050406030204" pitchFamily="18" charset="0"/>
                                    </a:rPr>
                                  </m:ctrlPr>
                                </m:sSubPr>
                                <m:e>
                                  <m:r>
                                    <a:rPr kumimoji="0" lang="en-GB" sz="1800" b="0" i="1" u="none" strike="noStrike" kern="0" cap="none" spc="0" normalizeH="0" baseline="0" noProof="0" smtClean="0">
                                      <a:ln>
                                        <a:noFill/>
                                      </a:ln>
                                      <a:solidFill>
                                        <a:srgbClr val="000000"/>
                                      </a:solidFill>
                                      <a:effectLst/>
                                      <a:uLnTx/>
                                      <a:uFillTx/>
                                      <a:latin typeface="Cambria Math" panose="02040503050406030204" pitchFamily="18" charset="0"/>
                                    </a:rPr>
                                    <m:t>𝛼</m:t>
                                  </m:r>
                                </m:e>
                                <m:sub>
                                  <m:r>
                                    <a:rPr kumimoji="0" lang="en-GB" sz="1800" b="0" i="1" u="none" strike="noStrike" kern="0" cap="none" spc="0" normalizeH="0" baseline="0" noProof="0" smtClean="0">
                                      <a:ln>
                                        <a:noFill/>
                                      </a:ln>
                                      <a:solidFill>
                                        <a:srgbClr val="000000"/>
                                      </a:solidFill>
                                      <a:effectLst/>
                                      <a:uLnTx/>
                                      <a:uFillTx/>
                                      <a:latin typeface="Cambria Math" panose="02040503050406030204" pitchFamily="18" charset="0"/>
                                    </a:rPr>
                                    <m:t>10</m:t>
                                  </m:r>
                                </m:sub>
                              </m:sSub>
                            </m:e>
                          </m:mr>
                        </m:m>
                      </m:e>
                    </m:d>
                  </m:oMath>
                </a14:m>
                <a:endParaRPr kumimoji="0" lang="fr-FR" sz="1800" b="0" i="0" u="none" strike="noStrike" kern="0" cap="none" spc="0" normalizeH="0" baseline="0" noProof="0" dirty="0" err="1">
                  <a:ln>
                    <a:noFill/>
                  </a:ln>
                  <a:solidFill>
                    <a:srgbClr val="000000"/>
                  </a:solidFill>
                  <a:effectLst/>
                  <a:uLnTx/>
                  <a:uFillTx/>
                  <a:latin typeface="Calibri" pitchFamily="34" charset="0"/>
                  <a:cs typeface="Calibri" panose="020F0502020204030204" pitchFamily="34" charset="0"/>
                </a:endParaRPr>
              </a:p>
            </p:txBody>
          </p:sp>
        </mc:Choice>
        <mc:Fallback xmlns="">
          <p:sp>
            <p:nvSpPr>
              <p:cNvPr id="47" name="TextBox 46">
                <a:extLst>
                  <a:ext uri="{FF2B5EF4-FFF2-40B4-BE49-F238E27FC236}">
                    <a16:creationId xmlns:a16="http://schemas.microsoft.com/office/drawing/2014/main" id="{75E28A67-9C88-05D8-8A84-F8D21E2BB64C}"/>
                  </a:ext>
                </a:extLst>
              </p:cNvPr>
              <p:cNvSpPr txBox="1">
                <a:spLocks noRot="1" noChangeAspect="1" noMove="1" noResize="1" noEditPoints="1" noAdjustHandles="1" noChangeArrowheads="1" noChangeShapeType="1" noTextEdit="1"/>
              </p:cNvSpPr>
              <p:nvPr/>
            </p:nvSpPr>
            <p:spPr>
              <a:xfrm>
                <a:off x="6266571" y="2249248"/>
                <a:ext cx="2429940" cy="1112795"/>
              </a:xfrm>
              <a:prstGeom prst="rect">
                <a:avLst/>
              </a:prstGeom>
              <a:blipFill>
                <a:blip r:embed="rId8"/>
                <a:stretch>
                  <a:fillRect l="-2256"/>
                </a:stretch>
              </a:blipFill>
            </p:spPr>
            <p:txBody>
              <a:bodyPr/>
              <a:lstStyle/>
              <a:p>
                <a:r>
                  <a:rPr lang="en-US">
                    <a:noFill/>
                  </a:rPr>
                  <a:t> </a:t>
                </a:r>
              </a:p>
            </p:txBody>
          </p:sp>
        </mc:Fallback>
      </mc:AlternateContent>
      <p:sp>
        <p:nvSpPr>
          <p:cNvPr id="51" name="TextBox 50">
            <a:extLst>
              <a:ext uri="{FF2B5EF4-FFF2-40B4-BE49-F238E27FC236}">
                <a16:creationId xmlns:a16="http://schemas.microsoft.com/office/drawing/2014/main" id="{B0E16F1A-51C9-1BF6-71F1-B0F7042BAE65}"/>
              </a:ext>
            </a:extLst>
          </p:cNvPr>
          <p:cNvSpPr txBox="1"/>
          <p:nvPr/>
        </p:nvSpPr>
        <p:spPr>
          <a:xfrm>
            <a:off x="6017812" y="1447607"/>
            <a:ext cx="1125755"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0" i="0" u="none" strike="noStrike" cap="none" spc="0" normalizeH="0" baseline="0" dirty="0">
                <a:ln>
                  <a:noFill/>
                </a:ln>
                <a:solidFill>
                  <a:schemeClr val="accent6"/>
                </a:solidFill>
                <a:effectLst/>
                <a:uFillTx/>
                <a:latin typeface="Arial"/>
                <a:ea typeface="Arial"/>
                <a:cs typeface="Arial"/>
                <a:sym typeface="Arial"/>
              </a:rPr>
              <a:t>CNOT </a:t>
            </a:r>
            <a:r>
              <a:rPr kumimoji="0" lang="fr-FR" sz="1600" b="0" i="0" u="none" strike="noStrike" cap="none" spc="0" normalizeH="0" baseline="0" dirty="0" err="1">
                <a:ln>
                  <a:noFill/>
                </a:ln>
                <a:solidFill>
                  <a:schemeClr val="accent6"/>
                </a:solidFill>
                <a:effectLst/>
                <a:uFillTx/>
                <a:latin typeface="Arial"/>
                <a:ea typeface="Arial"/>
                <a:cs typeface="Arial"/>
                <a:sym typeface="Arial"/>
              </a:rPr>
              <a:t>gate</a:t>
            </a:r>
            <a:endParaRPr kumimoji="0" lang="en-US" sz="1600" b="0" i="0" u="none" strike="noStrike" cap="none" spc="0" normalizeH="0" baseline="0" dirty="0">
              <a:ln>
                <a:noFill/>
              </a:ln>
              <a:solidFill>
                <a:schemeClr val="accent6"/>
              </a:solidFill>
              <a:effectLst/>
              <a:uFillTx/>
              <a:latin typeface="Arial"/>
              <a:ea typeface="Arial"/>
              <a:cs typeface="Arial"/>
              <a:sym typeface="Arial"/>
            </a:endParaRPr>
          </a:p>
        </p:txBody>
      </p:sp>
      <p:sp>
        <p:nvSpPr>
          <p:cNvPr id="52" name="TextBox 51">
            <a:extLst>
              <a:ext uri="{FF2B5EF4-FFF2-40B4-BE49-F238E27FC236}">
                <a16:creationId xmlns:a16="http://schemas.microsoft.com/office/drawing/2014/main" id="{26C61E3A-E96D-EEEE-CFD6-D506930A72F3}"/>
              </a:ext>
            </a:extLst>
          </p:cNvPr>
          <p:cNvSpPr txBox="1"/>
          <p:nvPr/>
        </p:nvSpPr>
        <p:spPr>
          <a:xfrm>
            <a:off x="1306162" y="2719351"/>
            <a:ext cx="1068276" cy="523200"/>
          </a:xfrm>
          <a:prstGeom prst="rect">
            <a:avLst/>
          </a:prstGeom>
          <a:noFill/>
        </p:spPr>
        <p:txBody>
          <a:bodyPr wrap="square" lIns="91420" tIns="45710" rIns="91420" bIns="45710" rtlCol="0">
            <a:spAutoFit/>
          </a:bodyPr>
          <a:lstStyle/>
          <a:p>
            <a:pPr algn="ctr"/>
            <a:r>
              <a:rPr lang="fr-FR" sz="1400" b="0" dirty="0">
                <a:solidFill>
                  <a:schemeClr val="accent6"/>
                </a:solidFill>
                <a:latin typeface="Calibri" pitchFamily="34" charset="0"/>
              </a:rPr>
              <a:t>Bloch </a:t>
            </a:r>
            <a:r>
              <a:rPr lang="fr-FR" sz="1400" b="0" dirty="0" err="1">
                <a:solidFill>
                  <a:schemeClr val="accent6"/>
                </a:solidFill>
                <a:latin typeface="Calibri" pitchFamily="34" charset="0"/>
              </a:rPr>
              <a:t>sphere</a:t>
            </a:r>
            <a:endParaRPr lang="fr-FR" sz="1400" b="0" dirty="0">
              <a:solidFill>
                <a:schemeClr val="accent6"/>
              </a:solidFill>
              <a:latin typeface="Calibri" pitchFamily="34" charset="0"/>
            </a:endParaRPr>
          </a:p>
        </p:txBody>
      </p:sp>
    </p:spTree>
    <p:extLst>
      <p:ext uri="{BB962C8B-B14F-4D97-AF65-F5344CB8AC3E}">
        <p14:creationId xmlns:p14="http://schemas.microsoft.com/office/powerpoint/2010/main" val="3182741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500"/>
                                        <p:tgtEl>
                                          <p:spTgt spid="4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fade">
                                      <p:cBhvr>
                                        <p:cTn id="36" dur="500"/>
                                        <p:tgtEl>
                                          <p:spTgt spid="4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fade">
                                      <p:cBhvr>
                                        <p:cTn id="39" dur="500"/>
                                        <p:tgtEl>
                                          <p:spTgt spid="51"/>
                                        </p:tgtEl>
                                      </p:cBhvr>
                                    </p:animEffect>
                                  </p:childTnLst>
                                </p:cTn>
                              </p:par>
                              <p:par>
                                <p:cTn id="40" presetID="10" presetClass="entr" presetSubtype="0"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P spid="11" grpId="0"/>
      <p:bldP spid="12" grpId="0"/>
      <p:bldP spid="14" grpId="0"/>
      <p:bldP spid="40" grpId="0"/>
      <p:bldP spid="47" grpId="0"/>
      <p:bldP spid="5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7F9319-EC06-2A83-505F-BFB84449EF1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954955-0E3F-1A54-2FBA-AD1057B8FEF2}"/>
              </a:ext>
            </a:extLst>
          </p:cNvPr>
          <p:cNvSpPr>
            <a:spLocks noGrp="1"/>
          </p:cNvSpPr>
          <p:nvPr>
            <p:ph type="title"/>
          </p:nvPr>
        </p:nvSpPr>
        <p:spPr>
          <a:xfrm>
            <a:off x="326948" y="171451"/>
            <a:ext cx="8461451" cy="599552"/>
          </a:xfrm>
        </p:spPr>
        <p:txBody>
          <a:bodyPr/>
          <a:lstStyle/>
          <a:p>
            <a:r>
              <a:rPr lang="fr-FR" dirty="0" err="1"/>
              <a:t>what</a:t>
            </a:r>
            <a:r>
              <a:rPr lang="fr-FR" dirty="0"/>
              <a:t> </a:t>
            </a:r>
            <a:r>
              <a:rPr lang="fr-FR" dirty="0" err="1"/>
              <a:t>is</a:t>
            </a:r>
            <a:r>
              <a:rPr lang="fr-FR" dirty="0"/>
              <a:t> a quantum </a:t>
            </a:r>
            <a:r>
              <a:rPr lang="fr-FR" dirty="0" err="1"/>
              <a:t>algorithm</a:t>
            </a:r>
            <a:r>
              <a:rPr lang="fr-FR" dirty="0"/>
              <a:t>?</a:t>
            </a:r>
          </a:p>
        </p:txBody>
      </p:sp>
      <p:cxnSp>
        <p:nvCxnSpPr>
          <p:cNvPr id="3" name="Straight Arrow Connector 2">
            <a:extLst>
              <a:ext uri="{FF2B5EF4-FFF2-40B4-BE49-F238E27FC236}">
                <a16:creationId xmlns:a16="http://schemas.microsoft.com/office/drawing/2014/main" id="{6AD1BE22-99E1-1BBC-4489-77C2FC8E2431}"/>
              </a:ext>
            </a:extLst>
          </p:cNvPr>
          <p:cNvCxnSpPr>
            <a:cxnSpLocks/>
          </p:cNvCxnSpPr>
          <p:nvPr/>
        </p:nvCxnSpPr>
        <p:spPr bwMode="auto">
          <a:xfrm>
            <a:off x="967669" y="1753450"/>
            <a:ext cx="0" cy="2056461"/>
          </a:xfrm>
          <a:prstGeom prst="straightConnector1">
            <a:avLst/>
          </a:prstGeom>
          <a:solidFill>
            <a:schemeClr val="accent1"/>
          </a:solidFill>
          <a:ln w="19050" cap="flat" cmpd="sng" algn="ctr">
            <a:solidFill>
              <a:schemeClr val="accent6"/>
            </a:solidFill>
            <a:prstDash val="dash"/>
            <a:round/>
            <a:headEnd type="triangle" w="med" len="med"/>
            <a:tailEnd type="triangle" w="med" len="med"/>
          </a:ln>
          <a:effectLst/>
        </p:spPr>
      </p:cxnSp>
      <p:cxnSp>
        <p:nvCxnSpPr>
          <p:cNvPr id="6" name="Straight Arrow Connector 5">
            <a:extLst>
              <a:ext uri="{FF2B5EF4-FFF2-40B4-BE49-F238E27FC236}">
                <a16:creationId xmlns:a16="http://schemas.microsoft.com/office/drawing/2014/main" id="{E3ACA7AA-2F77-4FB7-BAD0-8D30DA01BA80}"/>
              </a:ext>
            </a:extLst>
          </p:cNvPr>
          <p:cNvCxnSpPr>
            <a:cxnSpLocks/>
          </p:cNvCxnSpPr>
          <p:nvPr/>
        </p:nvCxnSpPr>
        <p:spPr bwMode="auto">
          <a:xfrm flipH="1">
            <a:off x="1244645" y="4245807"/>
            <a:ext cx="3001457" cy="0"/>
          </a:xfrm>
          <a:prstGeom prst="straightConnector1">
            <a:avLst/>
          </a:prstGeom>
          <a:solidFill>
            <a:schemeClr val="accent1"/>
          </a:solidFill>
          <a:ln w="19050" cap="flat" cmpd="sng" algn="ctr">
            <a:solidFill>
              <a:schemeClr val="accent6"/>
            </a:solidFill>
            <a:prstDash val="dash"/>
            <a:round/>
            <a:headEnd type="triangle" w="med" len="med"/>
            <a:tailEnd type="none" w="med" len="med"/>
          </a:ln>
          <a:effectLst/>
        </p:spPr>
      </p:cxnSp>
      <p:sp>
        <p:nvSpPr>
          <p:cNvPr id="17" name="TextBox 16">
            <a:extLst>
              <a:ext uri="{FF2B5EF4-FFF2-40B4-BE49-F238E27FC236}">
                <a16:creationId xmlns:a16="http://schemas.microsoft.com/office/drawing/2014/main" id="{E998BBC8-8548-F310-5F2D-3B9BA00CE9C6}"/>
              </a:ext>
            </a:extLst>
          </p:cNvPr>
          <p:cNvSpPr txBox="1"/>
          <p:nvPr/>
        </p:nvSpPr>
        <p:spPr>
          <a:xfrm>
            <a:off x="240548" y="2471208"/>
            <a:ext cx="708252" cy="523210"/>
          </a:xfrm>
          <a:prstGeom prst="rect">
            <a:avLst/>
          </a:prstGeom>
          <a:noFill/>
        </p:spPr>
        <p:txBody>
          <a:bodyPr wrap="square" lIns="91430" tIns="45715" rIns="91430" bIns="45715" rtlCol="0">
            <a:spAutoFit/>
          </a:bodyPr>
          <a:lstStyle/>
          <a:p>
            <a:pPr algn="r">
              <a:spcAft>
                <a:spcPts val="600"/>
              </a:spcAft>
            </a:pPr>
            <a:r>
              <a:rPr lang="fr-FR" sz="1400" dirty="0">
                <a:solidFill>
                  <a:schemeClr val="accent6"/>
                </a:solidFill>
                <a:latin typeface="Calibri" pitchFamily="34" charset="0"/>
              </a:rPr>
              <a:t>N</a:t>
            </a:r>
            <a:r>
              <a:rPr lang="fr-FR" sz="1400" b="0" dirty="0">
                <a:solidFill>
                  <a:schemeClr val="bg2"/>
                </a:solidFill>
                <a:latin typeface="Calibri" pitchFamily="34" charset="0"/>
              </a:rPr>
              <a:t> qubits</a:t>
            </a:r>
          </a:p>
        </p:txBody>
      </p:sp>
      <p:sp>
        <p:nvSpPr>
          <p:cNvPr id="18" name="TextBox 17">
            <a:extLst>
              <a:ext uri="{FF2B5EF4-FFF2-40B4-BE49-F238E27FC236}">
                <a16:creationId xmlns:a16="http://schemas.microsoft.com/office/drawing/2014/main" id="{3A9EBBDC-9697-597E-FC97-9D5B4BB0228A}"/>
              </a:ext>
            </a:extLst>
          </p:cNvPr>
          <p:cNvSpPr txBox="1"/>
          <p:nvPr/>
        </p:nvSpPr>
        <p:spPr>
          <a:xfrm>
            <a:off x="1685605" y="4271924"/>
            <a:ext cx="2185281" cy="307766"/>
          </a:xfrm>
          <a:prstGeom prst="rect">
            <a:avLst/>
          </a:prstGeom>
          <a:noFill/>
        </p:spPr>
        <p:txBody>
          <a:bodyPr wrap="square" lIns="91430" tIns="45715" rIns="91430" bIns="45715" rtlCol="0">
            <a:spAutoFit/>
          </a:bodyPr>
          <a:lstStyle/>
          <a:p>
            <a:pPr algn="ctr">
              <a:spcAft>
                <a:spcPts val="600"/>
              </a:spcAft>
            </a:pPr>
            <a:r>
              <a:rPr lang="fr-FR" sz="1400" b="0" dirty="0">
                <a:solidFill>
                  <a:schemeClr val="bg2"/>
                </a:solidFill>
                <a:latin typeface="Calibri" pitchFamily="34" charset="0"/>
              </a:rPr>
              <a:t>circuit </a:t>
            </a:r>
            <a:r>
              <a:rPr lang="fr-FR" sz="1400" b="0" dirty="0" err="1">
                <a:solidFill>
                  <a:schemeClr val="bg2"/>
                </a:solidFill>
                <a:latin typeface="Calibri" pitchFamily="34" charset="0"/>
              </a:rPr>
              <a:t>depth</a:t>
            </a:r>
            <a:r>
              <a:rPr lang="fr-FR" sz="1400" b="0" dirty="0">
                <a:solidFill>
                  <a:schemeClr val="bg2"/>
                </a:solidFill>
                <a:latin typeface="Calibri" pitchFamily="34" charset="0"/>
              </a:rPr>
              <a:t> </a:t>
            </a:r>
            <a:r>
              <a:rPr lang="fr-FR" sz="1400" dirty="0">
                <a:solidFill>
                  <a:schemeClr val="accent6"/>
                </a:solidFill>
                <a:latin typeface="Calibri" pitchFamily="34" charset="0"/>
              </a:rPr>
              <a:t>D</a:t>
            </a:r>
          </a:p>
        </p:txBody>
      </p:sp>
      <p:pic>
        <p:nvPicPr>
          <p:cNvPr id="19" name="Picture 18">
            <a:hlinkClick r:id="rId2"/>
            <a:extLst>
              <a:ext uri="{FF2B5EF4-FFF2-40B4-BE49-F238E27FC236}">
                <a16:creationId xmlns:a16="http://schemas.microsoft.com/office/drawing/2014/main" id="{74CFCFE0-A307-19A7-7027-8E5B0E1E23E7}"/>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091" r="8859" b="7748"/>
          <a:stretch/>
        </p:blipFill>
        <p:spPr bwMode="auto">
          <a:xfrm>
            <a:off x="1372091" y="1774656"/>
            <a:ext cx="2828717" cy="2035255"/>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EC00A46F-3E42-7209-6E43-DA4152DCBE6E}"/>
              </a:ext>
            </a:extLst>
          </p:cNvPr>
          <p:cNvSpPr txBox="1"/>
          <p:nvPr/>
        </p:nvSpPr>
        <p:spPr>
          <a:xfrm>
            <a:off x="1188294" y="1083280"/>
            <a:ext cx="890309" cy="430877"/>
          </a:xfrm>
          <a:prstGeom prst="rect">
            <a:avLst/>
          </a:prstGeom>
          <a:noFill/>
        </p:spPr>
        <p:txBody>
          <a:bodyPr wrap="square" lIns="91430" tIns="45715" rIns="91430" bIns="45715" rtlCol="0">
            <a:spAutoFit/>
          </a:bodyPr>
          <a:lstStyle/>
          <a:p>
            <a:pPr algn="ctr"/>
            <a:r>
              <a:rPr lang="fr-FR" sz="1100" b="0" dirty="0" err="1">
                <a:solidFill>
                  <a:schemeClr val="accent6"/>
                </a:solidFill>
                <a:latin typeface="Calibri" pitchFamily="34" charset="0"/>
              </a:rPr>
              <a:t>two</a:t>
            </a:r>
            <a:r>
              <a:rPr lang="fr-FR" sz="1100" b="0" dirty="0">
                <a:solidFill>
                  <a:schemeClr val="accent6"/>
                </a:solidFill>
                <a:latin typeface="Calibri" pitchFamily="34" charset="0"/>
              </a:rPr>
              <a:t>-qubit </a:t>
            </a:r>
            <a:r>
              <a:rPr lang="fr-FR" sz="1100" b="0" dirty="0" err="1">
                <a:solidFill>
                  <a:schemeClr val="accent6"/>
                </a:solidFill>
                <a:latin typeface="Calibri" pitchFamily="34" charset="0"/>
              </a:rPr>
              <a:t>gate</a:t>
            </a:r>
            <a:endParaRPr lang="fr-FR" sz="1100" b="0" dirty="0">
              <a:solidFill>
                <a:schemeClr val="accent6"/>
              </a:solidFill>
              <a:latin typeface="Calibri" pitchFamily="34" charset="0"/>
            </a:endParaRPr>
          </a:p>
        </p:txBody>
      </p:sp>
      <p:sp>
        <p:nvSpPr>
          <p:cNvPr id="25" name="Rectangle 24">
            <a:extLst>
              <a:ext uri="{FF2B5EF4-FFF2-40B4-BE49-F238E27FC236}">
                <a16:creationId xmlns:a16="http://schemas.microsoft.com/office/drawing/2014/main" id="{15DBCE15-AAC2-A414-1608-C0EFCEFEDEB6}"/>
              </a:ext>
            </a:extLst>
          </p:cNvPr>
          <p:cNvSpPr/>
          <p:nvPr/>
        </p:nvSpPr>
        <p:spPr bwMode="auto">
          <a:xfrm>
            <a:off x="1523914" y="2000416"/>
            <a:ext cx="234814" cy="488485"/>
          </a:xfrm>
          <a:prstGeom prst="rect">
            <a:avLst/>
          </a:prstGeom>
          <a:noFill/>
          <a:ln w="9525" cap="flat" cmpd="sng" algn="ctr">
            <a:solidFill>
              <a:schemeClr val="accent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cxnSp>
        <p:nvCxnSpPr>
          <p:cNvPr id="26" name="Straight Arrow Connector 25">
            <a:extLst>
              <a:ext uri="{FF2B5EF4-FFF2-40B4-BE49-F238E27FC236}">
                <a16:creationId xmlns:a16="http://schemas.microsoft.com/office/drawing/2014/main" id="{0243BF46-57B4-B8E4-633B-0C3DF0419F78}"/>
              </a:ext>
            </a:extLst>
          </p:cNvPr>
          <p:cNvCxnSpPr>
            <a:cxnSpLocks/>
            <a:stCxn id="24" idx="2"/>
            <a:endCxn id="25" idx="0"/>
          </p:cNvCxnSpPr>
          <p:nvPr/>
        </p:nvCxnSpPr>
        <p:spPr bwMode="auto">
          <a:xfrm>
            <a:off x="1633449" y="1514157"/>
            <a:ext cx="7872" cy="486259"/>
          </a:xfrm>
          <a:prstGeom prst="straightConnector1">
            <a:avLst/>
          </a:prstGeom>
          <a:solidFill>
            <a:schemeClr val="accent1"/>
          </a:solidFill>
          <a:ln w="9525" cap="flat" cmpd="sng" algn="ctr">
            <a:solidFill>
              <a:schemeClr val="accent6"/>
            </a:solidFill>
            <a:prstDash val="solid"/>
            <a:round/>
            <a:headEnd type="none" w="med" len="med"/>
            <a:tailEnd type="triangle"/>
          </a:ln>
          <a:effectLst/>
        </p:spPr>
      </p:cxnSp>
      <p:cxnSp>
        <p:nvCxnSpPr>
          <p:cNvPr id="27" name="Straight Arrow Connector 26">
            <a:extLst>
              <a:ext uri="{FF2B5EF4-FFF2-40B4-BE49-F238E27FC236}">
                <a16:creationId xmlns:a16="http://schemas.microsoft.com/office/drawing/2014/main" id="{97B80F8C-2875-7676-1075-931834891539}"/>
              </a:ext>
            </a:extLst>
          </p:cNvPr>
          <p:cNvCxnSpPr>
            <a:cxnSpLocks/>
          </p:cNvCxnSpPr>
          <p:nvPr/>
        </p:nvCxnSpPr>
        <p:spPr bwMode="auto">
          <a:xfrm>
            <a:off x="1372091" y="3888525"/>
            <a:ext cx="2876039" cy="0"/>
          </a:xfrm>
          <a:prstGeom prst="straightConnector1">
            <a:avLst/>
          </a:prstGeom>
          <a:solidFill>
            <a:schemeClr val="accent1"/>
          </a:solidFill>
          <a:ln w="9525" cap="flat" cmpd="sng" algn="ctr">
            <a:solidFill>
              <a:schemeClr val="accent6"/>
            </a:solidFill>
            <a:prstDash val="solid"/>
            <a:round/>
            <a:headEnd type="none" w="med" len="med"/>
            <a:tailEnd type="triangle"/>
          </a:ln>
          <a:effectLst/>
        </p:spPr>
      </p:cxnSp>
      <p:sp>
        <p:nvSpPr>
          <p:cNvPr id="28" name="TextBox 27">
            <a:extLst>
              <a:ext uri="{FF2B5EF4-FFF2-40B4-BE49-F238E27FC236}">
                <a16:creationId xmlns:a16="http://schemas.microsoft.com/office/drawing/2014/main" id="{B2D574CB-AAD4-B236-92CE-0CA2E9D4A8A6}"/>
              </a:ext>
            </a:extLst>
          </p:cNvPr>
          <p:cNvSpPr txBox="1"/>
          <p:nvPr/>
        </p:nvSpPr>
        <p:spPr>
          <a:xfrm>
            <a:off x="1660253" y="3902984"/>
            <a:ext cx="2153664" cy="261600"/>
          </a:xfrm>
          <a:prstGeom prst="rect">
            <a:avLst/>
          </a:prstGeom>
          <a:noFill/>
        </p:spPr>
        <p:txBody>
          <a:bodyPr wrap="square" lIns="91430" tIns="45715" rIns="91430" bIns="45715" rtlCol="0">
            <a:spAutoFit/>
          </a:bodyPr>
          <a:lstStyle/>
          <a:p>
            <a:pPr algn="ctr"/>
            <a:r>
              <a:rPr lang="fr-FR" sz="1050" b="0" dirty="0">
                <a:solidFill>
                  <a:schemeClr val="bg2"/>
                </a:solidFill>
                <a:latin typeface="Calibri" pitchFamily="34" charset="0"/>
              </a:rPr>
              <a:t>temps</a:t>
            </a:r>
          </a:p>
        </p:txBody>
      </p:sp>
      <p:pic>
        <p:nvPicPr>
          <p:cNvPr id="29" name="Picture 28">
            <a:extLst>
              <a:ext uri="{FF2B5EF4-FFF2-40B4-BE49-F238E27FC236}">
                <a16:creationId xmlns:a16="http://schemas.microsoft.com/office/drawing/2014/main" id="{58B81CDC-478E-0435-2855-16FCC6B1062B}"/>
              </a:ext>
            </a:extLst>
          </p:cNvPr>
          <p:cNvPicPr>
            <a:picLocks noChangeAspect="1"/>
          </p:cNvPicPr>
          <p:nvPr/>
        </p:nvPicPr>
        <p:blipFill rotWithShape="1">
          <a:blip r:embed="rId4"/>
          <a:srcRect t="9368"/>
          <a:stretch/>
        </p:blipFill>
        <p:spPr>
          <a:xfrm>
            <a:off x="4182497" y="1748969"/>
            <a:ext cx="127210" cy="127520"/>
          </a:xfrm>
          <a:prstGeom prst="rect">
            <a:avLst/>
          </a:prstGeom>
        </p:spPr>
      </p:pic>
      <p:pic>
        <p:nvPicPr>
          <p:cNvPr id="30" name="Picture 29">
            <a:extLst>
              <a:ext uri="{FF2B5EF4-FFF2-40B4-BE49-F238E27FC236}">
                <a16:creationId xmlns:a16="http://schemas.microsoft.com/office/drawing/2014/main" id="{531B9FD7-F827-9CC5-F991-55DB469F1930}"/>
              </a:ext>
            </a:extLst>
          </p:cNvPr>
          <p:cNvPicPr>
            <a:picLocks noChangeAspect="1"/>
          </p:cNvPicPr>
          <p:nvPr/>
        </p:nvPicPr>
        <p:blipFill rotWithShape="1">
          <a:blip r:embed="rId4"/>
          <a:srcRect t="9368"/>
          <a:stretch/>
        </p:blipFill>
        <p:spPr>
          <a:xfrm>
            <a:off x="4182497" y="1896150"/>
            <a:ext cx="127210" cy="127520"/>
          </a:xfrm>
          <a:prstGeom prst="rect">
            <a:avLst/>
          </a:prstGeom>
        </p:spPr>
      </p:pic>
      <p:pic>
        <p:nvPicPr>
          <p:cNvPr id="31" name="Picture 30">
            <a:extLst>
              <a:ext uri="{FF2B5EF4-FFF2-40B4-BE49-F238E27FC236}">
                <a16:creationId xmlns:a16="http://schemas.microsoft.com/office/drawing/2014/main" id="{DA649B92-A648-BE67-DFFF-67200B2815A1}"/>
              </a:ext>
            </a:extLst>
          </p:cNvPr>
          <p:cNvPicPr>
            <a:picLocks noChangeAspect="1"/>
          </p:cNvPicPr>
          <p:nvPr/>
        </p:nvPicPr>
        <p:blipFill rotWithShape="1">
          <a:blip r:embed="rId4"/>
          <a:srcRect t="9368"/>
          <a:stretch/>
        </p:blipFill>
        <p:spPr>
          <a:xfrm>
            <a:off x="4182497" y="2043331"/>
            <a:ext cx="127210" cy="127520"/>
          </a:xfrm>
          <a:prstGeom prst="rect">
            <a:avLst/>
          </a:prstGeom>
        </p:spPr>
      </p:pic>
      <p:pic>
        <p:nvPicPr>
          <p:cNvPr id="32" name="Picture 31">
            <a:extLst>
              <a:ext uri="{FF2B5EF4-FFF2-40B4-BE49-F238E27FC236}">
                <a16:creationId xmlns:a16="http://schemas.microsoft.com/office/drawing/2014/main" id="{424076F1-1EE7-778B-606C-FE3D5918E06C}"/>
              </a:ext>
            </a:extLst>
          </p:cNvPr>
          <p:cNvPicPr>
            <a:picLocks noChangeAspect="1"/>
          </p:cNvPicPr>
          <p:nvPr/>
        </p:nvPicPr>
        <p:blipFill rotWithShape="1">
          <a:blip r:embed="rId4"/>
          <a:srcRect t="9368"/>
          <a:stretch/>
        </p:blipFill>
        <p:spPr>
          <a:xfrm>
            <a:off x="4182497" y="2190512"/>
            <a:ext cx="127210" cy="127520"/>
          </a:xfrm>
          <a:prstGeom prst="rect">
            <a:avLst/>
          </a:prstGeom>
        </p:spPr>
      </p:pic>
      <p:pic>
        <p:nvPicPr>
          <p:cNvPr id="33" name="Picture 32">
            <a:extLst>
              <a:ext uri="{FF2B5EF4-FFF2-40B4-BE49-F238E27FC236}">
                <a16:creationId xmlns:a16="http://schemas.microsoft.com/office/drawing/2014/main" id="{FAF68483-1AFE-E748-88C1-BBDA57145A15}"/>
              </a:ext>
            </a:extLst>
          </p:cNvPr>
          <p:cNvPicPr>
            <a:picLocks noChangeAspect="1"/>
          </p:cNvPicPr>
          <p:nvPr/>
        </p:nvPicPr>
        <p:blipFill rotWithShape="1">
          <a:blip r:embed="rId4"/>
          <a:srcRect t="9368"/>
          <a:stretch/>
        </p:blipFill>
        <p:spPr>
          <a:xfrm>
            <a:off x="4182497" y="2337693"/>
            <a:ext cx="127210" cy="127520"/>
          </a:xfrm>
          <a:prstGeom prst="rect">
            <a:avLst/>
          </a:prstGeom>
        </p:spPr>
      </p:pic>
      <p:pic>
        <p:nvPicPr>
          <p:cNvPr id="34" name="Picture 33">
            <a:extLst>
              <a:ext uri="{FF2B5EF4-FFF2-40B4-BE49-F238E27FC236}">
                <a16:creationId xmlns:a16="http://schemas.microsoft.com/office/drawing/2014/main" id="{28254C94-7814-FCE5-9004-3A91E0AAD635}"/>
              </a:ext>
            </a:extLst>
          </p:cNvPr>
          <p:cNvPicPr>
            <a:picLocks noChangeAspect="1"/>
          </p:cNvPicPr>
          <p:nvPr/>
        </p:nvPicPr>
        <p:blipFill rotWithShape="1">
          <a:blip r:embed="rId4"/>
          <a:srcRect t="9368"/>
          <a:stretch/>
        </p:blipFill>
        <p:spPr>
          <a:xfrm>
            <a:off x="4182497" y="2484874"/>
            <a:ext cx="127210" cy="127520"/>
          </a:xfrm>
          <a:prstGeom prst="rect">
            <a:avLst/>
          </a:prstGeom>
        </p:spPr>
      </p:pic>
      <p:pic>
        <p:nvPicPr>
          <p:cNvPr id="35" name="Picture 34">
            <a:extLst>
              <a:ext uri="{FF2B5EF4-FFF2-40B4-BE49-F238E27FC236}">
                <a16:creationId xmlns:a16="http://schemas.microsoft.com/office/drawing/2014/main" id="{0210DB4F-FD72-5C5B-2137-4292F0B703D5}"/>
              </a:ext>
            </a:extLst>
          </p:cNvPr>
          <p:cNvPicPr>
            <a:picLocks noChangeAspect="1"/>
          </p:cNvPicPr>
          <p:nvPr/>
        </p:nvPicPr>
        <p:blipFill rotWithShape="1">
          <a:blip r:embed="rId4"/>
          <a:srcRect t="9368"/>
          <a:stretch/>
        </p:blipFill>
        <p:spPr>
          <a:xfrm>
            <a:off x="4182497" y="2632055"/>
            <a:ext cx="127210" cy="127520"/>
          </a:xfrm>
          <a:prstGeom prst="rect">
            <a:avLst/>
          </a:prstGeom>
        </p:spPr>
      </p:pic>
      <p:pic>
        <p:nvPicPr>
          <p:cNvPr id="36" name="Picture 35">
            <a:extLst>
              <a:ext uri="{FF2B5EF4-FFF2-40B4-BE49-F238E27FC236}">
                <a16:creationId xmlns:a16="http://schemas.microsoft.com/office/drawing/2014/main" id="{4037F635-6166-39C7-6D3E-F7CC9C254E3A}"/>
              </a:ext>
            </a:extLst>
          </p:cNvPr>
          <p:cNvPicPr>
            <a:picLocks noChangeAspect="1"/>
          </p:cNvPicPr>
          <p:nvPr/>
        </p:nvPicPr>
        <p:blipFill rotWithShape="1">
          <a:blip r:embed="rId4"/>
          <a:srcRect t="9368"/>
          <a:stretch/>
        </p:blipFill>
        <p:spPr>
          <a:xfrm>
            <a:off x="4182497" y="2779236"/>
            <a:ext cx="127210" cy="127520"/>
          </a:xfrm>
          <a:prstGeom prst="rect">
            <a:avLst/>
          </a:prstGeom>
        </p:spPr>
      </p:pic>
      <p:pic>
        <p:nvPicPr>
          <p:cNvPr id="37" name="Picture 36">
            <a:extLst>
              <a:ext uri="{FF2B5EF4-FFF2-40B4-BE49-F238E27FC236}">
                <a16:creationId xmlns:a16="http://schemas.microsoft.com/office/drawing/2014/main" id="{5897A95F-27AA-A09C-1B56-19925AC2E055}"/>
              </a:ext>
            </a:extLst>
          </p:cNvPr>
          <p:cNvPicPr>
            <a:picLocks noChangeAspect="1"/>
          </p:cNvPicPr>
          <p:nvPr/>
        </p:nvPicPr>
        <p:blipFill rotWithShape="1">
          <a:blip r:embed="rId4"/>
          <a:srcRect t="9368"/>
          <a:stretch/>
        </p:blipFill>
        <p:spPr>
          <a:xfrm>
            <a:off x="4182497" y="2926417"/>
            <a:ext cx="127210" cy="127520"/>
          </a:xfrm>
          <a:prstGeom prst="rect">
            <a:avLst/>
          </a:prstGeom>
        </p:spPr>
      </p:pic>
      <p:pic>
        <p:nvPicPr>
          <p:cNvPr id="38" name="Picture 37">
            <a:extLst>
              <a:ext uri="{FF2B5EF4-FFF2-40B4-BE49-F238E27FC236}">
                <a16:creationId xmlns:a16="http://schemas.microsoft.com/office/drawing/2014/main" id="{DE22B667-8827-95B7-C099-9AA5D529EEDE}"/>
              </a:ext>
            </a:extLst>
          </p:cNvPr>
          <p:cNvPicPr>
            <a:picLocks noChangeAspect="1"/>
          </p:cNvPicPr>
          <p:nvPr/>
        </p:nvPicPr>
        <p:blipFill rotWithShape="1">
          <a:blip r:embed="rId4"/>
          <a:srcRect t="9368"/>
          <a:stretch/>
        </p:blipFill>
        <p:spPr>
          <a:xfrm>
            <a:off x="4182497" y="3073598"/>
            <a:ext cx="127210" cy="127520"/>
          </a:xfrm>
          <a:prstGeom prst="rect">
            <a:avLst/>
          </a:prstGeom>
        </p:spPr>
      </p:pic>
      <p:pic>
        <p:nvPicPr>
          <p:cNvPr id="39" name="Picture 38">
            <a:extLst>
              <a:ext uri="{FF2B5EF4-FFF2-40B4-BE49-F238E27FC236}">
                <a16:creationId xmlns:a16="http://schemas.microsoft.com/office/drawing/2014/main" id="{19502C43-6A3E-3EAF-E651-EAE2C4E420AB}"/>
              </a:ext>
            </a:extLst>
          </p:cNvPr>
          <p:cNvPicPr>
            <a:picLocks noChangeAspect="1"/>
          </p:cNvPicPr>
          <p:nvPr/>
        </p:nvPicPr>
        <p:blipFill rotWithShape="1">
          <a:blip r:embed="rId4"/>
          <a:srcRect t="9368"/>
          <a:stretch/>
        </p:blipFill>
        <p:spPr>
          <a:xfrm>
            <a:off x="4182497" y="3220779"/>
            <a:ext cx="127210" cy="127520"/>
          </a:xfrm>
          <a:prstGeom prst="rect">
            <a:avLst/>
          </a:prstGeom>
        </p:spPr>
      </p:pic>
      <p:pic>
        <p:nvPicPr>
          <p:cNvPr id="41" name="Picture 40">
            <a:extLst>
              <a:ext uri="{FF2B5EF4-FFF2-40B4-BE49-F238E27FC236}">
                <a16:creationId xmlns:a16="http://schemas.microsoft.com/office/drawing/2014/main" id="{C7DBDB5A-7F3C-B661-D36F-D012B8CED6AC}"/>
              </a:ext>
            </a:extLst>
          </p:cNvPr>
          <p:cNvPicPr>
            <a:picLocks noChangeAspect="1"/>
          </p:cNvPicPr>
          <p:nvPr/>
        </p:nvPicPr>
        <p:blipFill rotWithShape="1">
          <a:blip r:embed="rId4"/>
          <a:srcRect t="9368"/>
          <a:stretch/>
        </p:blipFill>
        <p:spPr>
          <a:xfrm>
            <a:off x="4184622" y="3373066"/>
            <a:ext cx="127210" cy="127520"/>
          </a:xfrm>
          <a:prstGeom prst="rect">
            <a:avLst/>
          </a:prstGeom>
        </p:spPr>
      </p:pic>
      <p:pic>
        <p:nvPicPr>
          <p:cNvPr id="42" name="Picture 41">
            <a:extLst>
              <a:ext uri="{FF2B5EF4-FFF2-40B4-BE49-F238E27FC236}">
                <a16:creationId xmlns:a16="http://schemas.microsoft.com/office/drawing/2014/main" id="{4F86691D-A399-9DB1-50F0-912A4D981541}"/>
              </a:ext>
            </a:extLst>
          </p:cNvPr>
          <p:cNvPicPr>
            <a:picLocks noChangeAspect="1"/>
          </p:cNvPicPr>
          <p:nvPr/>
        </p:nvPicPr>
        <p:blipFill rotWithShape="1">
          <a:blip r:embed="rId4"/>
          <a:srcRect t="9368"/>
          <a:stretch/>
        </p:blipFill>
        <p:spPr>
          <a:xfrm>
            <a:off x="4186419" y="3522799"/>
            <a:ext cx="127210" cy="127520"/>
          </a:xfrm>
          <a:prstGeom prst="rect">
            <a:avLst/>
          </a:prstGeom>
        </p:spPr>
      </p:pic>
      <p:pic>
        <p:nvPicPr>
          <p:cNvPr id="43" name="Picture 42">
            <a:extLst>
              <a:ext uri="{FF2B5EF4-FFF2-40B4-BE49-F238E27FC236}">
                <a16:creationId xmlns:a16="http://schemas.microsoft.com/office/drawing/2014/main" id="{57A7C59D-1052-EF91-2FF5-BCE6FC1C9562}"/>
              </a:ext>
            </a:extLst>
          </p:cNvPr>
          <p:cNvPicPr>
            <a:picLocks noChangeAspect="1"/>
          </p:cNvPicPr>
          <p:nvPr/>
        </p:nvPicPr>
        <p:blipFill rotWithShape="1">
          <a:blip r:embed="rId4"/>
          <a:srcRect t="9368"/>
          <a:stretch/>
        </p:blipFill>
        <p:spPr>
          <a:xfrm>
            <a:off x="4184622" y="3672533"/>
            <a:ext cx="127210" cy="127520"/>
          </a:xfrm>
          <a:prstGeom prst="rect">
            <a:avLst/>
          </a:prstGeom>
        </p:spPr>
      </p:pic>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496A2D59-A5EF-3E30-9E35-825B5A80E73D}"/>
                  </a:ext>
                </a:extLst>
              </p:cNvPr>
              <p:cNvSpPr txBox="1"/>
              <p:nvPr/>
            </p:nvSpPr>
            <p:spPr>
              <a:xfrm>
                <a:off x="1046129" y="1681583"/>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44" name="TextBox 43">
                <a:extLst>
                  <a:ext uri="{FF2B5EF4-FFF2-40B4-BE49-F238E27FC236}">
                    <a16:creationId xmlns:a16="http://schemas.microsoft.com/office/drawing/2014/main" id="{496A2D59-A5EF-3E30-9E35-825B5A80E73D}"/>
                  </a:ext>
                </a:extLst>
              </p:cNvPr>
              <p:cNvSpPr txBox="1">
                <a:spLocks noRot="1" noChangeAspect="1" noMove="1" noResize="1" noEditPoints="1" noAdjustHandles="1" noChangeArrowheads="1" noChangeShapeType="1" noTextEdit="1"/>
              </p:cNvSpPr>
              <p:nvPr/>
            </p:nvSpPr>
            <p:spPr>
              <a:xfrm>
                <a:off x="1046129" y="1681583"/>
                <a:ext cx="397032" cy="26161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866AF4B9-84E1-139C-8A28-F32E8AA12738}"/>
                  </a:ext>
                </a:extLst>
              </p:cNvPr>
              <p:cNvSpPr txBox="1"/>
              <p:nvPr/>
            </p:nvSpPr>
            <p:spPr>
              <a:xfrm>
                <a:off x="1046129" y="1828753"/>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45" name="TextBox 44">
                <a:extLst>
                  <a:ext uri="{FF2B5EF4-FFF2-40B4-BE49-F238E27FC236}">
                    <a16:creationId xmlns:a16="http://schemas.microsoft.com/office/drawing/2014/main" id="{866AF4B9-84E1-139C-8A28-F32E8AA12738}"/>
                  </a:ext>
                </a:extLst>
              </p:cNvPr>
              <p:cNvSpPr txBox="1">
                <a:spLocks noRot="1" noChangeAspect="1" noMove="1" noResize="1" noEditPoints="1" noAdjustHandles="1" noChangeArrowheads="1" noChangeShapeType="1" noTextEdit="1"/>
              </p:cNvSpPr>
              <p:nvPr/>
            </p:nvSpPr>
            <p:spPr>
              <a:xfrm>
                <a:off x="1046129" y="1828753"/>
                <a:ext cx="397032" cy="261610"/>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260293C1-E12D-6850-42A0-EE796AC700D9}"/>
                  </a:ext>
                </a:extLst>
              </p:cNvPr>
              <p:cNvSpPr txBox="1"/>
              <p:nvPr/>
            </p:nvSpPr>
            <p:spPr>
              <a:xfrm>
                <a:off x="1046129" y="1975923"/>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46" name="TextBox 45">
                <a:extLst>
                  <a:ext uri="{FF2B5EF4-FFF2-40B4-BE49-F238E27FC236}">
                    <a16:creationId xmlns:a16="http://schemas.microsoft.com/office/drawing/2014/main" id="{260293C1-E12D-6850-42A0-EE796AC700D9}"/>
                  </a:ext>
                </a:extLst>
              </p:cNvPr>
              <p:cNvSpPr txBox="1">
                <a:spLocks noRot="1" noChangeAspect="1" noMove="1" noResize="1" noEditPoints="1" noAdjustHandles="1" noChangeArrowheads="1" noChangeShapeType="1" noTextEdit="1"/>
              </p:cNvSpPr>
              <p:nvPr/>
            </p:nvSpPr>
            <p:spPr>
              <a:xfrm>
                <a:off x="1046129" y="1975923"/>
                <a:ext cx="397032" cy="261610"/>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EC34C203-B03B-2965-7097-C1F2B916EC94}"/>
                  </a:ext>
                </a:extLst>
              </p:cNvPr>
              <p:cNvSpPr txBox="1"/>
              <p:nvPr/>
            </p:nvSpPr>
            <p:spPr>
              <a:xfrm>
                <a:off x="1046129" y="2123093"/>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48" name="TextBox 47">
                <a:extLst>
                  <a:ext uri="{FF2B5EF4-FFF2-40B4-BE49-F238E27FC236}">
                    <a16:creationId xmlns:a16="http://schemas.microsoft.com/office/drawing/2014/main" id="{EC34C203-B03B-2965-7097-C1F2B916EC94}"/>
                  </a:ext>
                </a:extLst>
              </p:cNvPr>
              <p:cNvSpPr txBox="1">
                <a:spLocks noRot="1" noChangeAspect="1" noMove="1" noResize="1" noEditPoints="1" noAdjustHandles="1" noChangeArrowheads="1" noChangeShapeType="1" noTextEdit="1"/>
              </p:cNvSpPr>
              <p:nvPr/>
            </p:nvSpPr>
            <p:spPr>
              <a:xfrm>
                <a:off x="1046129" y="2123093"/>
                <a:ext cx="397032" cy="261610"/>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A08F7C17-C7E5-A761-DAA0-80C642DC187E}"/>
                  </a:ext>
                </a:extLst>
              </p:cNvPr>
              <p:cNvSpPr txBox="1"/>
              <p:nvPr/>
            </p:nvSpPr>
            <p:spPr>
              <a:xfrm>
                <a:off x="1046129" y="2270263"/>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49" name="TextBox 48">
                <a:extLst>
                  <a:ext uri="{FF2B5EF4-FFF2-40B4-BE49-F238E27FC236}">
                    <a16:creationId xmlns:a16="http://schemas.microsoft.com/office/drawing/2014/main" id="{A08F7C17-C7E5-A761-DAA0-80C642DC187E}"/>
                  </a:ext>
                </a:extLst>
              </p:cNvPr>
              <p:cNvSpPr txBox="1">
                <a:spLocks noRot="1" noChangeAspect="1" noMove="1" noResize="1" noEditPoints="1" noAdjustHandles="1" noChangeArrowheads="1" noChangeShapeType="1" noTextEdit="1"/>
              </p:cNvSpPr>
              <p:nvPr/>
            </p:nvSpPr>
            <p:spPr>
              <a:xfrm>
                <a:off x="1046129" y="2270263"/>
                <a:ext cx="397032" cy="261610"/>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2DD2124A-1A1E-320D-5314-E462CA5C9B4F}"/>
                  </a:ext>
                </a:extLst>
              </p:cNvPr>
              <p:cNvSpPr txBox="1"/>
              <p:nvPr/>
            </p:nvSpPr>
            <p:spPr>
              <a:xfrm>
                <a:off x="1046129" y="2417433"/>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50" name="TextBox 49">
                <a:extLst>
                  <a:ext uri="{FF2B5EF4-FFF2-40B4-BE49-F238E27FC236}">
                    <a16:creationId xmlns:a16="http://schemas.microsoft.com/office/drawing/2014/main" id="{2DD2124A-1A1E-320D-5314-E462CA5C9B4F}"/>
                  </a:ext>
                </a:extLst>
              </p:cNvPr>
              <p:cNvSpPr txBox="1">
                <a:spLocks noRot="1" noChangeAspect="1" noMove="1" noResize="1" noEditPoints="1" noAdjustHandles="1" noChangeArrowheads="1" noChangeShapeType="1" noTextEdit="1"/>
              </p:cNvSpPr>
              <p:nvPr/>
            </p:nvSpPr>
            <p:spPr>
              <a:xfrm>
                <a:off x="1046129" y="2417433"/>
                <a:ext cx="397032" cy="261610"/>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C8B2A386-5EC0-A21D-CB1F-6DAA9565A0A7}"/>
                  </a:ext>
                </a:extLst>
              </p:cNvPr>
              <p:cNvSpPr txBox="1"/>
              <p:nvPr/>
            </p:nvSpPr>
            <p:spPr>
              <a:xfrm>
                <a:off x="1046129" y="2564603"/>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53" name="TextBox 52">
                <a:extLst>
                  <a:ext uri="{FF2B5EF4-FFF2-40B4-BE49-F238E27FC236}">
                    <a16:creationId xmlns:a16="http://schemas.microsoft.com/office/drawing/2014/main" id="{C8B2A386-5EC0-A21D-CB1F-6DAA9565A0A7}"/>
                  </a:ext>
                </a:extLst>
              </p:cNvPr>
              <p:cNvSpPr txBox="1">
                <a:spLocks noRot="1" noChangeAspect="1" noMove="1" noResize="1" noEditPoints="1" noAdjustHandles="1" noChangeArrowheads="1" noChangeShapeType="1" noTextEdit="1"/>
              </p:cNvSpPr>
              <p:nvPr/>
            </p:nvSpPr>
            <p:spPr>
              <a:xfrm>
                <a:off x="1046129" y="2564603"/>
                <a:ext cx="397032" cy="261610"/>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341E0C27-E168-584A-5B45-70BF8B771F2C}"/>
                  </a:ext>
                </a:extLst>
              </p:cNvPr>
              <p:cNvSpPr txBox="1"/>
              <p:nvPr/>
            </p:nvSpPr>
            <p:spPr>
              <a:xfrm>
                <a:off x="1046129" y="2711773"/>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54" name="TextBox 53">
                <a:extLst>
                  <a:ext uri="{FF2B5EF4-FFF2-40B4-BE49-F238E27FC236}">
                    <a16:creationId xmlns:a16="http://schemas.microsoft.com/office/drawing/2014/main" id="{341E0C27-E168-584A-5B45-70BF8B771F2C}"/>
                  </a:ext>
                </a:extLst>
              </p:cNvPr>
              <p:cNvSpPr txBox="1">
                <a:spLocks noRot="1" noChangeAspect="1" noMove="1" noResize="1" noEditPoints="1" noAdjustHandles="1" noChangeArrowheads="1" noChangeShapeType="1" noTextEdit="1"/>
              </p:cNvSpPr>
              <p:nvPr/>
            </p:nvSpPr>
            <p:spPr>
              <a:xfrm>
                <a:off x="1046129" y="2711773"/>
                <a:ext cx="397032" cy="261610"/>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C3A2A48C-6C21-7437-7E54-F2854E59E687}"/>
                  </a:ext>
                </a:extLst>
              </p:cNvPr>
              <p:cNvSpPr txBox="1"/>
              <p:nvPr/>
            </p:nvSpPr>
            <p:spPr>
              <a:xfrm>
                <a:off x="1046129" y="2858943"/>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55" name="TextBox 54">
                <a:extLst>
                  <a:ext uri="{FF2B5EF4-FFF2-40B4-BE49-F238E27FC236}">
                    <a16:creationId xmlns:a16="http://schemas.microsoft.com/office/drawing/2014/main" id="{C3A2A48C-6C21-7437-7E54-F2854E59E687}"/>
                  </a:ext>
                </a:extLst>
              </p:cNvPr>
              <p:cNvSpPr txBox="1">
                <a:spLocks noRot="1" noChangeAspect="1" noMove="1" noResize="1" noEditPoints="1" noAdjustHandles="1" noChangeArrowheads="1" noChangeShapeType="1" noTextEdit="1"/>
              </p:cNvSpPr>
              <p:nvPr/>
            </p:nvSpPr>
            <p:spPr>
              <a:xfrm>
                <a:off x="1046129" y="2858943"/>
                <a:ext cx="397032" cy="261610"/>
              </a:xfrm>
              <a:prstGeom prst="rect">
                <a:avLst/>
              </a:prstGeom>
              <a:blipFill>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6015E34A-8700-E803-F440-76F535A870D9}"/>
                  </a:ext>
                </a:extLst>
              </p:cNvPr>
              <p:cNvSpPr txBox="1"/>
              <p:nvPr/>
            </p:nvSpPr>
            <p:spPr>
              <a:xfrm>
                <a:off x="1046129" y="3006113"/>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56" name="TextBox 55">
                <a:extLst>
                  <a:ext uri="{FF2B5EF4-FFF2-40B4-BE49-F238E27FC236}">
                    <a16:creationId xmlns:a16="http://schemas.microsoft.com/office/drawing/2014/main" id="{6015E34A-8700-E803-F440-76F535A870D9}"/>
                  </a:ext>
                </a:extLst>
              </p:cNvPr>
              <p:cNvSpPr txBox="1">
                <a:spLocks noRot="1" noChangeAspect="1" noMove="1" noResize="1" noEditPoints="1" noAdjustHandles="1" noChangeArrowheads="1" noChangeShapeType="1" noTextEdit="1"/>
              </p:cNvSpPr>
              <p:nvPr/>
            </p:nvSpPr>
            <p:spPr>
              <a:xfrm>
                <a:off x="1046129" y="3006113"/>
                <a:ext cx="397032" cy="261610"/>
              </a:xfrm>
              <a:prstGeom prst="rect">
                <a:avLst/>
              </a:prstGeom>
              <a:blipFill>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F9027039-5EFF-6F9F-852F-3D071A6540D1}"/>
                  </a:ext>
                </a:extLst>
              </p:cNvPr>
              <p:cNvSpPr txBox="1"/>
              <p:nvPr/>
            </p:nvSpPr>
            <p:spPr>
              <a:xfrm>
                <a:off x="1046129" y="3153283"/>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57" name="TextBox 56">
                <a:extLst>
                  <a:ext uri="{FF2B5EF4-FFF2-40B4-BE49-F238E27FC236}">
                    <a16:creationId xmlns:a16="http://schemas.microsoft.com/office/drawing/2014/main" id="{F9027039-5EFF-6F9F-852F-3D071A6540D1}"/>
                  </a:ext>
                </a:extLst>
              </p:cNvPr>
              <p:cNvSpPr txBox="1">
                <a:spLocks noRot="1" noChangeAspect="1" noMove="1" noResize="1" noEditPoints="1" noAdjustHandles="1" noChangeArrowheads="1" noChangeShapeType="1" noTextEdit="1"/>
              </p:cNvSpPr>
              <p:nvPr/>
            </p:nvSpPr>
            <p:spPr>
              <a:xfrm>
                <a:off x="1046129" y="3153283"/>
                <a:ext cx="397032" cy="261610"/>
              </a:xfrm>
              <a:prstGeom prst="rect">
                <a:avLst/>
              </a:prstGeom>
              <a:blipFill>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836398F8-6DEF-6534-B96D-99F1080BF507}"/>
                  </a:ext>
                </a:extLst>
              </p:cNvPr>
              <p:cNvSpPr txBox="1"/>
              <p:nvPr/>
            </p:nvSpPr>
            <p:spPr>
              <a:xfrm>
                <a:off x="1046129" y="3300453"/>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58" name="TextBox 57">
                <a:extLst>
                  <a:ext uri="{FF2B5EF4-FFF2-40B4-BE49-F238E27FC236}">
                    <a16:creationId xmlns:a16="http://schemas.microsoft.com/office/drawing/2014/main" id="{836398F8-6DEF-6534-B96D-99F1080BF507}"/>
                  </a:ext>
                </a:extLst>
              </p:cNvPr>
              <p:cNvSpPr txBox="1">
                <a:spLocks noRot="1" noChangeAspect="1" noMove="1" noResize="1" noEditPoints="1" noAdjustHandles="1" noChangeArrowheads="1" noChangeShapeType="1" noTextEdit="1"/>
              </p:cNvSpPr>
              <p:nvPr/>
            </p:nvSpPr>
            <p:spPr>
              <a:xfrm>
                <a:off x="1046129" y="3300453"/>
                <a:ext cx="397032" cy="261610"/>
              </a:xfrm>
              <a:prstGeom prst="rect">
                <a:avLst/>
              </a:prstGeom>
              <a:blipFill>
                <a:blip r:embed="rId1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 name="TextBox 58">
                <a:extLst>
                  <a:ext uri="{FF2B5EF4-FFF2-40B4-BE49-F238E27FC236}">
                    <a16:creationId xmlns:a16="http://schemas.microsoft.com/office/drawing/2014/main" id="{B69ADBF1-9A7E-80F2-0F6B-6354C0DA1139}"/>
                  </a:ext>
                </a:extLst>
              </p:cNvPr>
              <p:cNvSpPr txBox="1"/>
              <p:nvPr/>
            </p:nvSpPr>
            <p:spPr>
              <a:xfrm>
                <a:off x="1046129" y="3447623"/>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59" name="TextBox 58">
                <a:extLst>
                  <a:ext uri="{FF2B5EF4-FFF2-40B4-BE49-F238E27FC236}">
                    <a16:creationId xmlns:a16="http://schemas.microsoft.com/office/drawing/2014/main" id="{B69ADBF1-9A7E-80F2-0F6B-6354C0DA1139}"/>
                  </a:ext>
                </a:extLst>
              </p:cNvPr>
              <p:cNvSpPr txBox="1">
                <a:spLocks noRot="1" noChangeAspect="1" noMove="1" noResize="1" noEditPoints="1" noAdjustHandles="1" noChangeArrowheads="1" noChangeShapeType="1" noTextEdit="1"/>
              </p:cNvSpPr>
              <p:nvPr/>
            </p:nvSpPr>
            <p:spPr>
              <a:xfrm>
                <a:off x="1046129" y="3447623"/>
                <a:ext cx="397032" cy="261610"/>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0" name="TextBox 59">
                <a:extLst>
                  <a:ext uri="{FF2B5EF4-FFF2-40B4-BE49-F238E27FC236}">
                    <a16:creationId xmlns:a16="http://schemas.microsoft.com/office/drawing/2014/main" id="{739B81CA-FFCE-16E8-A77A-0B3E0AE72C28}"/>
                  </a:ext>
                </a:extLst>
              </p:cNvPr>
              <p:cNvSpPr txBox="1"/>
              <p:nvPr/>
            </p:nvSpPr>
            <p:spPr>
              <a:xfrm>
                <a:off x="1046129" y="3594793"/>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60" name="TextBox 59">
                <a:extLst>
                  <a:ext uri="{FF2B5EF4-FFF2-40B4-BE49-F238E27FC236}">
                    <a16:creationId xmlns:a16="http://schemas.microsoft.com/office/drawing/2014/main" id="{739B81CA-FFCE-16E8-A77A-0B3E0AE72C28}"/>
                  </a:ext>
                </a:extLst>
              </p:cNvPr>
              <p:cNvSpPr txBox="1">
                <a:spLocks noRot="1" noChangeAspect="1" noMove="1" noResize="1" noEditPoints="1" noAdjustHandles="1" noChangeArrowheads="1" noChangeShapeType="1" noTextEdit="1"/>
              </p:cNvSpPr>
              <p:nvPr/>
            </p:nvSpPr>
            <p:spPr>
              <a:xfrm>
                <a:off x="1046129" y="3594793"/>
                <a:ext cx="397032" cy="261610"/>
              </a:xfrm>
              <a:prstGeom prst="rect">
                <a:avLst/>
              </a:prstGeom>
              <a:blipFill>
                <a:blip r:embed="rId11"/>
                <a:stretch>
                  <a:fillRect/>
                </a:stretch>
              </a:blipFill>
            </p:spPr>
            <p:txBody>
              <a:bodyPr/>
              <a:lstStyle/>
              <a:p>
                <a:r>
                  <a:rPr lang="en-US">
                    <a:noFill/>
                  </a:rPr>
                  <a:t> </a:t>
                </a:r>
              </a:p>
            </p:txBody>
          </p:sp>
        </mc:Fallback>
      </mc:AlternateContent>
      <p:sp>
        <p:nvSpPr>
          <p:cNvPr id="61" name="TextBox 60">
            <a:extLst>
              <a:ext uri="{FF2B5EF4-FFF2-40B4-BE49-F238E27FC236}">
                <a16:creationId xmlns:a16="http://schemas.microsoft.com/office/drawing/2014/main" id="{CBF15008-5A8D-C894-7D60-D7FC6A78D3BF}"/>
              </a:ext>
            </a:extLst>
          </p:cNvPr>
          <p:cNvSpPr txBox="1"/>
          <p:nvPr/>
        </p:nvSpPr>
        <p:spPr>
          <a:xfrm>
            <a:off x="3297605" y="1092616"/>
            <a:ext cx="915681" cy="430877"/>
          </a:xfrm>
          <a:prstGeom prst="rect">
            <a:avLst/>
          </a:prstGeom>
          <a:noFill/>
        </p:spPr>
        <p:txBody>
          <a:bodyPr wrap="square" lIns="91430" tIns="45715" rIns="91430" bIns="45715" rtlCol="0">
            <a:spAutoFit/>
          </a:bodyPr>
          <a:lstStyle/>
          <a:p>
            <a:pPr algn="ctr"/>
            <a:r>
              <a:rPr lang="fr-FR" sz="1100" b="0" dirty="0" err="1">
                <a:solidFill>
                  <a:schemeClr val="accent6"/>
                </a:solidFill>
                <a:latin typeface="Calibri" pitchFamily="34" charset="0"/>
              </a:rPr>
              <a:t>three</a:t>
            </a:r>
            <a:r>
              <a:rPr lang="fr-FR" sz="1100" b="0" dirty="0">
                <a:solidFill>
                  <a:schemeClr val="accent6"/>
                </a:solidFill>
                <a:latin typeface="Calibri" pitchFamily="34" charset="0"/>
              </a:rPr>
              <a:t>-qubit </a:t>
            </a:r>
            <a:r>
              <a:rPr lang="fr-FR" sz="1100" b="0" dirty="0" err="1">
                <a:solidFill>
                  <a:schemeClr val="accent6"/>
                </a:solidFill>
                <a:latin typeface="Calibri" pitchFamily="34" charset="0"/>
              </a:rPr>
              <a:t>gate</a:t>
            </a:r>
            <a:endParaRPr lang="fr-FR" sz="1100" b="0" dirty="0">
              <a:solidFill>
                <a:schemeClr val="accent6"/>
              </a:solidFill>
              <a:latin typeface="Calibri" pitchFamily="34" charset="0"/>
            </a:endParaRPr>
          </a:p>
        </p:txBody>
      </p:sp>
      <p:sp>
        <p:nvSpPr>
          <p:cNvPr id="62" name="Rectangle 61">
            <a:extLst>
              <a:ext uri="{FF2B5EF4-FFF2-40B4-BE49-F238E27FC236}">
                <a16:creationId xmlns:a16="http://schemas.microsoft.com/office/drawing/2014/main" id="{5EE5CFFF-265D-1F68-8F6C-F0E140D150F8}"/>
              </a:ext>
            </a:extLst>
          </p:cNvPr>
          <p:cNvSpPr/>
          <p:nvPr/>
        </p:nvSpPr>
        <p:spPr bwMode="auto">
          <a:xfrm>
            <a:off x="3636072" y="1717410"/>
            <a:ext cx="234814" cy="473101"/>
          </a:xfrm>
          <a:prstGeom prst="rect">
            <a:avLst/>
          </a:prstGeom>
          <a:noFill/>
          <a:ln w="9525" cap="flat" cmpd="sng" algn="ctr">
            <a:solidFill>
              <a:schemeClr val="accent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cxnSp>
        <p:nvCxnSpPr>
          <p:cNvPr id="63" name="Straight Arrow Connector 62">
            <a:extLst>
              <a:ext uri="{FF2B5EF4-FFF2-40B4-BE49-F238E27FC236}">
                <a16:creationId xmlns:a16="http://schemas.microsoft.com/office/drawing/2014/main" id="{806EA33E-BA63-DDFF-2C45-874BD073840D}"/>
              </a:ext>
            </a:extLst>
          </p:cNvPr>
          <p:cNvCxnSpPr>
            <a:cxnSpLocks/>
            <a:stCxn id="61" idx="2"/>
            <a:endCxn id="62" idx="0"/>
          </p:cNvCxnSpPr>
          <p:nvPr/>
        </p:nvCxnSpPr>
        <p:spPr bwMode="auto">
          <a:xfrm flipH="1">
            <a:off x="3753479" y="1523493"/>
            <a:ext cx="1967" cy="193917"/>
          </a:xfrm>
          <a:prstGeom prst="straightConnector1">
            <a:avLst/>
          </a:prstGeom>
          <a:solidFill>
            <a:schemeClr val="accent1"/>
          </a:solidFill>
          <a:ln w="9525" cap="flat" cmpd="sng" algn="ctr">
            <a:solidFill>
              <a:schemeClr val="accent6"/>
            </a:solidFill>
            <a:prstDash val="solid"/>
            <a:round/>
            <a:headEnd type="none" w="med" len="med"/>
            <a:tailEnd type="triangle"/>
          </a:ln>
          <a:effectLst/>
        </p:spPr>
      </p:cxnSp>
      <p:sp>
        <p:nvSpPr>
          <p:cNvPr id="64" name="TextBox 63">
            <a:extLst>
              <a:ext uri="{FF2B5EF4-FFF2-40B4-BE49-F238E27FC236}">
                <a16:creationId xmlns:a16="http://schemas.microsoft.com/office/drawing/2014/main" id="{D015ECB2-B052-DCE1-E9C5-0031B72E3077}"/>
              </a:ext>
            </a:extLst>
          </p:cNvPr>
          <p:cNvSpPr txBox="1"/>
          <p:nvPr/>
        </p:nvSpPr>
        <p:spPr>
          <a:xfrm>
            <a:off x="2224670" y="1092616"/>
            <a:ext cx="943451" cy="430877"/>
          </a:xfrm>
          <a:prstGeom prst="rect">
            <a:avLst/>
          </a:prstGeom>
          <a:noFill/>
        </p:spPr>
        <p:txBody>
          <a:bodyPr wrap="square" lIns="91430" tIns="45715" rIns="91430" bIns="45715" rtlCol="0">
            <a:spAutoFit/>
          </a:bodyPr>
          <a:lstStyle/>
          <a:p>
            <a:pPr algn="ctr"/>
            <a:r>
              <a:rPr lang="fr-FR" sz="1100" b="0" dirty="0">
                <a:solidFill>
                  <a:schemeClr val="accent6"/>
                </a:solidFill>
                <a:latin typeface="Calibri" pitchFamily="34" charset="0"/>
              </a:rPr>
              <a:t>single qubit </a:t>
            </a:r>
            <a:r>
              <a:rPr lang="fr-FR" sz="1100" b="0" dirty="0" err="1">
                <a:solidFill>
                  <a:schemeClr val="accent6"/>
                </a:solidFill>
                <a:latin typeface="Calibri" pitchFamily="34" charset="0"/>
              </a:rPr>
              <a:t>gate</a:t>
            </a:r>
            <a:endParaRPr lang="fr-FR" sz="1100" b="0" dirty="0">
              <a:solidFill>
                <a:schemeClr val="accent6"/>
              </a:solidFill>
              <a:latin typeface="Calibri" pitchFamily="34" charset="0"/>
            </a:endParaRPr>
          </a:p>
        </p:txBody>
      </p:sp>
      <p:sp>
        <p:nvSpPr>
          <p:cNvPr id="65" name="Rectangle 64">
            <a:extLst>
              <a:ext uri="{FF2B5EF4-FFF2-40B4-BE49-F238E27FC236}">
                <a16:creationId xmlns:a16="http://schemas.microsoft.com/office/drawing/2014/main" id="{6F4BFC3E-4DCF-22B2-4635-9C2EE46566E1}"/>
              </a:ext>
            </a:extLst>
          </p:cNvPr>
          <p:cNvSpPr/>
          <p:nvPr/>
        </p:nvSpPr>
        <p:spPr bwMode="auto">
          <a:xfrm>
            <a:off x="2576785" y="2174879"/>
            <a:ext cx="234814" cy="176752"/>
          </a:xfrm>
          <a:prstGeom prst="rect">
            <a:avLst/>
          </a:prstGeom>
          <a:noFill/>
          <a:ln w="9525" cap="flat" cmpd="sng" algn="ctr">
            <a:solidFill>
              <a:schemeClr val="accent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cxnSp>
        <p:nvCxnSpPr>
          <p:cNvPr id="66" name="Straight Arrow Connector 65">
            <a:extLst>
              <a:ext uri="{FF2B5EF4-FFF2-40B4-BE49-F238E27FC236}">
                <a16:creationId xmlns:a16="http://schemas.microsoft.com/office/drawing/2014/main" id="{C2E76BD6-4FF2-0137-5BA5-FE6CBA119C6A}"/>
              </a:ext>
            </a:extLst>
          </p:cNvPr>
          <p:cNvCxnSpPr>
            <a:cxnSpLocks/>
            <a:stCxn id="64" idx="2"/>
            <a:endCxn id="65" idx="0"/>
          </p:cNvCxnSpPr>
          <p:nvPr/>
        </p:nvCxnSpPr>
        <p:spPr bwMode="auto">
          <a:xfrm flipH="1">
            <a:off x="2694192" y="1523493"/>
            <a:ext cx="2204" cy="651386"/>
          </a:xfrm>
          <a:prstGeom prst="straightConnector1">
            <a:avLst/>
          </a:prstGeom>
          <a:solidFill>
            <a:schemeClr val="accent1"/>
          </a:solidFill>
          <a:ln w="9525" cap="flat" cmpd="sng" algn="ctr">
            <a:solidFill>
              <a:schemeClr val="accent6"/>
            </a:solidFill>
            <a:prstDash val="solid"/>
            <a:round/>
            <a:headEnd type="none" w="med" len="med"/>
            <a:tailEnd type="triangle"/>
          </a:ln>
          <a:effectLst/>
        </p:spPr>
      </p:cxnSp>
      <p:sp>
        <p:nvSpPr>
          <p:cNvPr id="67" name="TextBox 66">
            <a:extLst>
              <a:ext uri="{FF2B5EF4-FFF2-40B4-BE49-F238E27FC236}">
                <a16:creationId xmlns:a16="http://schemas.microsoft.com/office/drawing/2014/main" id="{50FC8E19-D4F3-4B5A-890A-41AE75545574}"/>
              </a:ext>
            </a:extLst>
          </p:cNvPr>
          <p:cNvSpPr txBox="1"/>
          <p:nvPr/>
        </p:nvSpPr>
        <p:spPr>
          <a:xfrm>
            <a:off x="803196" y="3902984"/>
            <a:ext cx="935734" cy="261600"/>
          </a:xfrm>
          <a:prstGeom prst="rect">
            <a:avLst/>
          </a:prstGeom>
          <a:noFill/>
        </p:spPr>
        <p:txBody>
          <a:bodyPr wrap="square" lIns="91430" tIns="45715" rIns="91430" bIns="45715" rtlCol="0">
            <a:spAutoFit/>
          </a:bodyPr>
          <a:lstStyle/>
          <a:p>
            <a:pPr algn="ctr"/>
            <a:r>
              <a:rPr lang="fr-FR" sz="1100" b="0" dirty="0" err="1">
                <a:solidFill>
                  <a:schemeClr val="accent6"/>
                </a:solidFill>
                <a:latin typeface="Calibri" pitchFamily="34" charset="0"/>
              </a:rPr>
              <a:t>initialization</a:t>
            </a:r>
            <a:endParaRPr lang="fr-FR" sz="1100" b="0" dirty="0">
              <a:solidFill>
                <a:schemeClr val="accent6"/>
              </a:solidFill>
              <a:latin typeface="Calibri" pitchFamily="34" charset="0"/>
            </a:endParaRPr>
          </a:p>
        </p:txBody>
      </p:sp>
      <p:sp>
        <p:nvSpPr>
          <p:cNvPr id="68" name="TextBox 67">
            <a:extLst>
              <a:ext uri="{FF2B5EF4-FFF2-40B4-BE49-F238E27FC236}">
                <a16:creationId xmlns:a16="http://schemas.microsoft.com/office/drawing/2014/main" id="{EB07D9A1-9E4F-6708-A25A-0E2C306F68C0}"/>
              </a:ext>
            </a:extLst>
          </p:cNvPr>
          <p:cNvSpPr txBox="1"/>
          <p:nvPr/>
        </p:nvSpPr>
        <p:spPr>
          <a:xfrm>
            <a:off x="3837957" y="3896400"/>
            <a:ext cx="816289" cy="261600"/>
          </a:xfrm>
          <a:prstGeom prst="rect">
            <a:avLst/>
          </a:prstGeom>
          <a:noFill/>
        </p:spPr>
        <p:txBody>
          <a:bodyPr wrap="square" lIns="91430" tIns="45715" rIns="91430" bIns="45715" rtlCol="0">
            <a:spAutoFit/>
          </a:bodyPr>
          <a:lstStyle/>
          <a:p>
            <a:pPr algn="ctr"/>
            <a:r>
              <a:rPr lang="fr-FR" sz="1100" b="0" dirty="0" err="1">
                <a:solidFill>
                  <a:schemeClr val="accent6"/>
                </a:solidFill>
                <a:latin typeface="Calibri" pitchFamily="34" charset="0"/>
              </a:rPr>
              <a:t>readout</a:t>
            </a:r>
            <a:endParaRPr lang="fr-FR" sz="1100" b="0" dirty="0">
              <a:solidFill>
                <a:schemeClr val="accent6"/>
              </a:solidFill>
              <a:latin typeface="Calibri" pitchFamily="34" charset="0"/>
            </a:endParaRPr>
          </a:p>
        </p:txBody>
      </p:sp>
      <p:sp>
        <p:nvSpPr>
          <p:cNvPr id="70" name="TextBox 69">
            <a:extLst>
              <a:ext uri="{FF2B5EF4-FFF2-40B4-BE49-F238E27FC236}">
                <a16:creationId xmlns:a16="http://schemas.microsoft.com/office/drawing/2014/main" id="{BD9BD768-89BB-690F-F81A-9D1EB830E52A}"/>
              </a:ext>
            </a:extLst>
          </p:cNvPr>
          <p:cNvSpPr txBox="1"/>
          <p:nvPr/>
        </p:nvSpPr>
        <p:spPr>
          <a:xfrm>
            <a:off x="4910626" y="1198601"/>
            <a:ext cx="3720463" cy="3416310"/>
          </a:xfrm>
          <a:prstGeom prst="rect">
            <a:avLst/>
          </a:prstGeom>
          <a:noFill/>
        </p:spPr>
        <p:txBody>
          <a:bodyPr wrap="square" lIns="91430" tIns="45715" rIns="91430" bIns="45715" rtlCol="0">
            <a:spAutoFit/>
          </a:bodyPr>
          <a:lstStyle/>
          <a:p>
            <a:pPr>
              <a:spcAft>
                <a:spcPts val="600"/>
              </a:spcAft>
            </a:pPr>
            <a:r>
              <a:rPr lang="en-US" sz="1400" noProof="0" dirty="0">
                <a:solidFill>
                  <a:schemeClr val="bg2"/>
                </a:solidFill>
                <a:latin typeface="Calibri" pitchFamily="34" charset="0"/>
              </a:rPr>
              <a:t>quantum algorithm</a:t>
            </a:r>
            <a:r>
              <a:rPr lang="en-US" sz="1400" b="0" noProof="0" dirty="0">
                <a:solidFill>
                  <a:schemeClr val="bg2"/>
                </a:solidFill>
                <a:latin typeface="Calibri" pitchFamily="34" charset="0"/>
              </a:rPr>
              <a:t>: decomposes a solution to solve some mathematical problem into a quantum circuit.</a:t>
            </a:r>
          </a:p>
          <a:p>
            <a:pPr>
              <a:spcAft>
                <a:spcPts val="600"/>
              </a:spcAft>
            </a:pPr>
            <a:r>
              <a:rPr lang="en-US" sz="1400" noProof="0" dirty="0">
                <a:solidFill>
                  <a:schemeClr val="bg2"/>
                </a:solidFill>
                <a:latin typeface="Calibri" pitchFamily="34" charset="0"/>
              </a:rPr>
              <a:t>quantum circuit</a:t>
            </a:r>
            <a:r>
              <a:rPr lang="en-US" sz="1400" b="0" noProof="0" dirty="0">
                <a:solidFill>
                  <a:schemeClr val="bg2"/>
                </a:solidFill>
                <a:latin typeface="Calibri" pitchFamily="34" charset="0"/>
              </a:rPr>
              <a:t>: series of operations (gates) acting on a quantum memory, on individual qubits (superposition) or with connecting them (entanglement in most cases).</a:t>
            </a:r>
          </a:p>
          <a:p>
            <a:pPr>
              <a:spcAft>
                <a:spcPts val="600"/>
              </a:spcAft>
            </a:pPr>
            <a:r>
              <a:rPr lang="en-US" sz="1400" noProof="0" dirty="0">
                <a:solidFill>
                  <a:schemeClr val="bg2"/>
                </a:solidFill>
                <a:latin typeface="Calibri" pitchFamily="34" charset="0"/>
              </a:rPr>
              <a:t>matrix computing</a:t>
            </a:r>
            <a:r>
              <a:rPr lang="en-US" sz="1400" b="0" noProof="0" dirty="0">
                <a:solidFill>
                  <a:schemeClr val="bg2"/>
                </a:solidFill>
                <a:latin typeface="Calibri" pitchFamily="34" charset="0"/>
              </a:rPr>
              <a:t>: operating on a memory space of dimension 2</a:t>
            </a:r>
            <a:r>
              <a:rPr lang="en-US" sz="1400" b="0" baseline="30000" noProof="0" dirty="0">
                <a:solidFill>
                  <a:schemeClr val="bg2"/>
                </a:solidFill>
                <a:latin typeface="Calibri" pitchFamily="34" charset="0"/>
              </a:rPr>
              <a:t>N+1</a:t>
            </a:r>
            <a:r>
              <a:rPr lang="en-US" sz="1400" b="0" noProof="0" dirty="0">
                <a:solidFill>
                  <a:schemeClr val="bg2"/>
                </a:solidFill>
                <a:latin typeface="Calibri" pitchFamily="34" charset="0"/>
              </a:rPr>
              <a:t> real numbers.</a:t>
            </a:r>
          </a:p>
          <a:p>
            <a:pPr>
              <a:spcAft>
                <a:spcPts val="600"/>
              </a:spcAft>
            </a:pPr>
            <a:r>
              <a:rPr lang="en-US" sz="1400" noProof="0" dirty="0" err="1">
                <a:solidFill>
                  <a:schemeClr val="bg2"/>
                </a:solidFill>
                <a:latin typeface="Calibri" pitchFamily="34" charset="0"/>
              </a:rPr>
              <a:t>mecanism</a:t>
            </a:r>
            <a:r>
              <a:rPr lang="en-US" sz="1400" b="0" noProof="0" dirty="0">
                <a:solidFill>
                  <a:schemeClr val="bg2"/>
                </a:solidFill>
                <a:latin typeface="Calibri" pitchFamily="34" charset="0"/>
              </a:rPr>
              <a:t>: exploit various techniques to yield a value of interest in a series of classical bits.</a:t>
            </a:r>
          </a:p>
          <a:p>
            <a:pPr>
              <a:spcAft>
                <a:spcPts val="600"/>
              </a:spcAft>
            </a:pPr>
            <a:r>
              <a:rPr lang="en-US" sz="1400" noProof="0" dirty="0">
                <a:solidFill>
                  <a:schemeClr val="bg2"/>
                </a:solidFill>
                <a:latin typeface="Calibri" pitchFamily="34" charset="0"/>
              </a:rPr>
              <a:t>classical computing</a:t>
            </a:r>
            <a:r>
              <a:rPr lang="en-US" sz="1400" b="0" noProof="0" dirty="0">
                <a:solidFill>
                  <a:schemeClr val="bg2"/>
                </a:solidFill>
                <a:latin typeface="Calibri" pitchFamily="34" charset="0"/>
              </a:rPr>
              <a:t>: used to prepare the circuit, encore data, and extract useful result from multiple circuit runs.</a:t>
            </a:r>
          </a:p>
        </p:txBody>
      </p:sp>
    </p:spTree>
    <p:extLst>
      <p:ext uri="{BB962C8B-B14F-4D97-AF65-F5344CB8AC3E}">
        <p14:creationId xmlns:p14="http://schemas.microsoft.com/office/powerpoint/2010/main" val="3467565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0">
                                            <p:txEl>
                                              <p:pRg st="0" end="0"/>
                                            </p:txEl>
                                          </p:spTgt>
                                        </p:tgtEl>
                                        <p:attrNameLst>
                                          <p:attrName>style.visibility</p:attrName>
                                        </p:attrNameLst>
                                      </p:cBhvr>
                                      <p:to>
                                        <p:strVal val="visible"/>
                                      </p:to>
                                    </p:set>
                                    <p:animEffect transition="in" filter="fade">
                                      <p:cBhvr>
                                        <p:cTn id="7" dur="500"/>
                                        <p:tgtEl>
                                          <p:spTgt spid="7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0">
                                            <p:txEl>
                                              <p:pRg st="1" end="1"/>
                                            </p:txEl>
                                          </p:spTgt>
                                        </p:tgtEl>
                                        <p:attrNameLst>
                                          <p:attrName>style.visibility</p:attrName>
                                        </p:attrNameLst>
                                      </p:cBhvr>
                                      <p:to>
                                        <p:strVal val="visible"/>
                                      </p:to>
                                    </p:set>
                                    <p:animEffect transition="in" filter="fade">
                                      <p:cBhvr>
                                        <p:cTn id="12" dur="500"/>
                                        <p:tgtEl>
                                          <p:spTgt spid="7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0">
                                            <p:txEl>
                                              <p:pRg st="2" end="2"/>
                                            </p:txEl>
                                          </p:spTgt>
                                        </p:tgtEl>
                                        <p:attrNameLst>
                                          <p:attrName>style.visibility</p:attrName>
                                        </p:attrNameLst>
                                      </p:cBhvr>
                                      <p:to>
                                        <p:strVal val="visible"/>
                                      </p:to>
                                    </p:set>
                                    <p:animEffect transition="in" filter="fade">
                                      <p:cBhvr>
                                        <p:cTn id="17" dur="500"/>
                                        <p:tgtEl>
                                          <p:spTgt spid="7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0">
                                            <p:txEl>
                                              <p:pRg st="3" end="3"/>
                                            </p:txEl>
                                          </p:spTgt>
                                        </p:tgtEl>
                                        <p:attrNameLst>
                                          <p:attrName>style.visibility</p:attrName>
                                        </p:attrNameLst>
                                      </p:cBhvr>
                                      <p:to>
                                        <p:strVal val="visible"/>
                                      </p:to>
                                    </p:set>
                                    <p:animEffect transition="in" filter="fade">
                                      <p:cBhvr>
                                        <p:cTn id="22" dur="500"/>
                                        <p:tgtEl>
                                          <p:spTgt spid="7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0">
                                            <p:txEl>
                                              <p:pRg st="4" end="4"/>
                                            </p:txEl>
                                          </p:spTgt>
                                        </p:tgtEl>
                                        <p:attrNameLst>
                                          <p:attrName>style.visibility</p:attrName>
                                        </p:attrNameLst>
                                      </p:cBhvr>
                                      <p:to>
                                        <p:strVal val="visible"/>
                                      </p:to>
                                    </p:set>
                                    <p:animEffect transition="in" filter="fade">
                                      <p:cBhvr>
                                        <p:cTn id="27" dur="500"/>
                                        <p:tgtEl>
                                          <p:spTgt spid="7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519C5D-96CA-F29A-7BF7-681A1990894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A12F545-DD7C-B8CB-236C-84632FA615F6}"/>
              </a:ext>
            </a:extLst>
          </p:cNvPr>
          <p:cNvSpPr>
            <a:spLocks noGrp="1"/>
          </p:cNvSpPr>
          <p:nvPr>
            <p:ph type="title"/>
          </p:nvPr>
        </p:nvSpPr>
        <p:spPr>
          <a:xfrm>
            <a:off x="326949" y="171451"/>
            <a:ext cx="3603766" cy="599562"/>
          </a:xfrm>
        </p:spPr>
        <p:txBody>
          <a:bodyPr/>
          <a:lstStyle/>
          <a:p>
            <a:r>
              <a:rPr lang="fr-FR" dirty="0"/>
              <a:t>key </a:t>
            </a:r>
            <a:r>
              <a:rPr lang="fr-FR" dirty="0" err="1"/>
              <a:t>differences</a:t>
            </a:r>
            <a:endParaRPr lang="fr-FR" dirty="0"/>
          </a:p>
        </p:txBody>
      </p:sp>
      <p:sp>
        <p:nvSpPr>
          <p:cNvPr id="8" name="TextBox 4">
            <a:extLst>
              <a:ext uri="{FF2B5EF4-FFF2-40B4-BE49-F238E27FC236}">
                <a16:creationId xmlns:a16="http://schemas.microsoft.com/office/drawing/2014/main" id="{4BC0DDFD-770A-6857-60C1-B7A2651347C3}"/>
              </a:ext>
            </a:extLst>
          </p:cNvPr>
          <p:cNvSpPr txBox="1"/>
          <p:nvPr/>
        </p:nvSpPr>
        <p:spPr>
          <a:xfrm>
            <a:off x="592382" y="4361258"/>
            <a:ext cx="2595278" cy="584759"/>
          </a:xfrm>
          <a:prstGeom prst="rect">
            <a:avLst/>
          </a:prstGeom>
          <a:noFill/>
        </p:spPr>
        <p:txBody>
          <a:bodyPr wrap="square" lIns="91424" tIns="45712" rIns="91424" bIns="45712" rtlCol="0">
            <a:spAutoFit/>
          </a:bodyPr>
          <a:lstStyle/>
          <a:p>
            <a:pPr marL="0" marR="0" lvl="0" indent="0" algn="ctr" defTabSz="914400" rtl="0" eaLnBrk="0" fontAlgn="base" latinLnBrk="0" hangingPunct="0">
              <a:lnSpc>
                <a:spcPct val="100000"/>
              </a:lnSpc>
              <a:spcBef>
                <a:spcPct val="0"/>
              </a:spcBef>
              <a:spcAft>
                <a:spcPts val="600"/>
              </a:spcAft>
              <a:buClrTx/>
              <a:buSzTx/>
              <a:buFontTx/>
              <a:buNone/>
              <a:tabLst/>
              <a:defRPr/>
            </a:pPr>
            <a:r>
              <a:rPr kumimoji="0" lang="fr-FR" sz="1600" b="1" i="0" u="none" strike="noStrike" kern="1200" cap="none" spc="0" normalizeH="0" baseline="0" dirty="0" err="1">
                <a:ln>
                  <a:noFill/>
                </a:ln>
                <a:solidFill>
                  <a:srgbClr val="003366"/>
                </a:solidFill>
                <a:effectLst/>
                <a:uLnTx/>
                <a:uFillTx/>
                <a:latin typeface="Calibri" pitchFamily="34" charset="0"/>
                <a:ea typeface="+mn-ea"/>
                <a:cs typeface="+mn-cs"/>
              </a:rPr>
              <a:t>uncopiable</a:t>
            </a:r>
            <a:r>
              <a:rPr kumimoji="0" lang="fr-FR" sz="1600" b="1" i="0" u="none" strike="noStrike" kern="1200" cap="none" spc="0" normalizeH="0" baseline="0" dirty="0">
                <a:ln>
                  <a:noFill/>
                </a:ln>
                <a:solidFill>
                  <a:srgbClr val="003366"/>
                </a:solidFill>
                <a:effectLst/>
                <a:uLnTx/>
                <a:uFillTx/>
                <a:latin typeface="Calibri" pitchFamily="34" charset="0"/>
                <a:ea typeface="+mn-ea"/>
                <a:cs typeface="+mn-cs"/>
              </a:rPr>
              <a:t> data,</a:t>
            </a:r>
            <a:br>
              <a:rPr kumimoji="0" lang="fr-FR" sz="1600" b="1" i="0" u="none" strike="noStrike" kern="1200" cap="none" spc="0" normalizeH="0" baseline="0" dirty="0">
                <a:ln>
                  <a:noFill/>
                </a:ln>
                <a:solidFill>
                  <a:srgbClr val="003366"/>
                </a:solidFill>
                <a:effectLst/>
                <a:uLnTx/>
                <a:uFillTx/>
                <a:latin typeface="Calibri" pitchFamily="34" charset="0"/>
                <a:ea typeface="+mn-ea"/>
                <a:cs typeface="+mn-cs"/>
              </a:rPr>
            </a:br>
            <a:r>
              <a:rPr kumimoji="0" lang="fr-FR" sz="1600" b="0" i="0" u="none" strike="noStrike" kern="1200" cap="none" spc="0" normalizeH="0" baseline="0" dirty="0">
                <a:ln>
                  <a:noFill/>
                </a:ln>
                <a:solidFill>
                  <a:srgbClr val="003366"/>
                </a:solidFill>
                <a:effectLst/>
                <a:uLnTx/>
                <a:uFillTx/>
                <a:latin typeface="Calibri" pitchFamily="34" charset="0"/>
                <a:ea typeface="+mn-ea"/>
                <a:cs typeface="+mn-cs"/>
              </a:rPr>
              <a:t>but </a:t>
            </a:r>
            <a:r>
              <a:rPr kumimoji="0" lang="fr-FR" sz="1600" b="0" i="0" u="none" strike="noStrike" kern="1200" cap="none" spc="0" normalizeH="0" baseline="0" dirty="0" err="1">
                <a:ln>
                  <a:noFill/>
                </a:ln>
                <a:solidFill>
                  <a:srgbClr val="003366"/>
                </a:solidFill>
                <a:effectLst/>
                <a:uLnTx/>
                <a:uFillTx/>
                <a:latin typeface="Calibri" pitchFamily="34" charset="0"/>
                <a:ea typeface="+mn-ea"/>
                <a:cs typeface="+mn-cs"/>
              </a:rPr>
              <a:t>transferable</a:t>
            </a:r>
            <a:endParaRPr kumimoji="0" lang="fr-FR" sz="1600" b="0" i="0" u="none" strike="noStrike" kern="1200" cap="none" spc="0" normalizeH="0" baseline="0" dirty="0">
              <a:ln>
                <a:noFill/>
              </a:ln>
              <a:solidFill>
                <a:srgbClr val="003366"/>
              </a:solidFill>
              <a:effectLst/>
              <a:uLnTx/>
              <a:uFillTx/>
              <a:latin typeface="Calibri" pitchFamily="34" charset="0"/>
              <a:ea typeface="+mn-ea"/>
              <a:cs typeface="+mn-cs"/>
            </a:endParaRPr>
          </a:p>
        </p:txBody>
      </p:sp>
      <p:sp>
        <p:nvSpPr>
          <p:cNvPr id="11" name="TextBox 4">
            <a:extLst>
              <a:ext uri="{FF2B5EF4-FFF2-40B4-BE49-F238E27FC236}">
                <a16:creationId xmlns:a16="http://schemas.microsoft.com/office/drawing/2014/main" id="{D6FC5F35-7EBC-6FBE-95F5-16DBF007727C}"/>
              </a:ext>
            </a:extLst>
          </p:cNvPr>
          <p:cNvSpPr txBox="1"/>
          <p:nvPr/>
        </p:nvSpPr>
        <p:spPr>
          <a:xfrm>
            <a:off x="237962" y="2504480"/>
            <a:ext cx="3304119" cy="338538"/>
          </a:xfrm>
          <a:prstGeom prst="rect">
            <a:avLst/>
          </a:prstGeom>
          <a:noFill/>
        </p:spPr>
        <p:txBody>
          <a:bodyPr wrap="square" lIns="91424" tIns="45712" rIns="91424" bIns="45712" rtlCol="0">
            <a:spAutoFit/>
          </a:bodyPr>
          <a:lstStyle/>
          <a:p>
            <a:pPr marL="0" marR="0" lvl="0" indent="0" algn="ctr" defTabSz="914400" rtl="0" eaLnBrk="0" fontAlgn="base" latinLnBrk="0" hangingPunct="0">
              <a:lnSpc>
                <a:spcPct val="100000"/>
              </a:lnSpc>
              <a:spcBef>
                <a:spcPct val="0"/>
              </a:spcBef>
              <a:spcAft>
                <a:spcPts val="600"/>
              </a:spcAft>
              <a:buClrTx/>
              <a:buSzTx/>
              <a:buFontTx/>
              <a:buNone/>
              <a:tabLst/>
              <a:defRPr/>
            </a:pPr>
            <a:r>
              <a:rPr kumimoji="0" lang="fr-FR" sz="1600" b="0" i="0" u="none" strike="noStrike" kern="1200" cap="none" spc="0" normalizeH="0" baseline="0" noProof="0" dirty="0" err="1">
                <a:ln>
                  <a:noFill/>
                </a:ln>
                <a:solidFill>
                  <a:srgbClr val="003366"/>
                </a:solidFill>
                <a:effectLst/>
                <a:uLnTx/>
                <a:uFillTx/>
                <a:latin typeface="Calibri" pitchFamily="34" charset="0"/>
                <a:ea typeface="+mn-ea"/>
                <a:cs typeface="+mn-cs"/>
              </a:rPr>
              <a:t>need</a:t>
            </a:r>
            <a:r>
              <a:rPr kumimoji="0" lang="fr-FR" sz="1600" b="0" i="0" u="none" strike="noStrike" kern="1200" cap="none" spc="0" normalizeH="0" baseline="0" noProof="0" dirty="0">
                <a:ln>
                  <a:noFill/>
                </a:ln>
                <a:solidFill>
                  <a:srgbClr val="003366"/>
                </a:solidFill>
                <a:effectLst/>
                <a:uLnTx/>
                <a:uFillTx/>
                <a:latin typeface="Calibri" pitchFamily="34" charset="0"/>
                <a:ea typeface="+mn-ea"/>
                <a:cs typeface="+mn-cs"/>
              </a:rPr>
              <a:t> to (re-</a:t>
            </a:r>
            <a:r>
              <a:rPr lang="fr-FR" sz="1600" b="0" dirty="0">
                <a:solidFill>
                  <a:srgbClr val="003366"/>
                </a:solidFill>
                <a:latin typeface="Calibri" pitchFamily="34" charset="0"/>
              </a:rPr>
              <a:t>)</a:t>
            </a:r>
            <a:r>
              <a:rPr kumimoji="0" lang="fr-FR" sz="1600" b="0" i="0" u="none" strike="noStrike" kern="1200" cap="none" spc="0" normalizeH="0" baseline="0" noProof="0" dirty="0" err="1">
                <a:ln>
                  <a:noFill/>
                </a:ln>
                <a:solidFill>
                  <a:srgbClr val="003366"/>
                </a:solidFill>
                <a:effectLst/>
                <a:uLnTx/>
                <a:uFillTx/>
                <a:latin typeface="Calibri" pitchFamily="34" charset="0"/>
                <a:ea typeface="+mn-ea"/>
                <a:cs typeface="+mn-cs"/>
              </a:rPr>
              <a:t>learn</a:t>
            </a:r>
            <a:r>
              <a:rPr kumimoji="0" lang="fr-FR" sz="1600" b="0" i="0" u="none" strike="noStrike" kern="1200" cap="none" spc="0" normalizeH="0" baseline="0" noProof="0" dirty="0">
                <a:ln>
                  <a:noFill/>
                </a:ln>
                <a:solidFill>
                  <a:srgbClr val="003366"/>
                </a:solidFill>
                <a:effectLst/>
                <a:uLnTx/>
                <a:uFillTx/>
                <a:latin typeface="Calibri" pitchFamily="34" charset="0"/>
                <a:ea typeface="+mn-ea"/>
                <a:cs typeface="+mn-cs"/>
              </a:rPr>
              <a:t> </a:t>
            </a:r>
            <a:r>
              <a:rPr kumimoji="0" lang="fr-FR" sz="1600" i="0" u="none" strike="noStrike" kern="1200" cap="none" spc="0" normalizeH="0" baseline="0" noProof="0" dirty="0" err="1">
                <a:ln>
                  <a:noFill/>
                </a:ln>
                <a:solidFill>
                  <a:srgbClr val="003366"/>
                </a:solidFill>
                <a:effectLst/>
                <a:uLnTx/>
                <a:uFillTx/>
                <a:latin typeface="Calibri" pitchFamily="34" charset="0"/>
                <a:ea typeface="+mn-ea"/>
                <a:cs typeface="+mn-cs"/>
              </a:rPr>
              <a:t>linear</a:t>
            </a:r>
            <a:r>
              <a:rPr kumimoji="0" lang="fr-FR" sz="1600" i="0" u="none" strike="noStrike" kern="1200" cap="none" spc="0" normalizeH="0" baseline="0" noProof="0" dirty="0">
                <a:ln>
                  <a:noFill/>
                </a:ln>
                <a:solidFill>
                  <a:srgbClr val="003366"/>
                </a:solidFill>
                <a:effectLst/>
                <a:uLnTx/>
                <a:uFillTx/>
                <a:latin typeface="Calibri" pitchFamily="34" charset="0"/>
                <a:ea typeface="+mn-ea"/>
                <a:cs typeface="+mn-cs"/>
              </a:rPr>
              <a:t> </a:t>
            </a:r>
            <a:r>
              <a:rPr kumimoji="0" lang="fr-FR" sz="1600" i="0" u="none" strike="noStrike" kern="1200" cap="none" spc="0" normalizeH="0" baseline="0" noProof="0" dirty="0" err="1">
                <a:ln>
                  <a:noFill/>
                </a:ln>
                <a:solidFill>
                  <a:srgbClr val="003366"/>
                </a:solidFill>
                <a:effectLst/>
                <a:uLnTx/>
                <a:uFillTx/>
                <a:latin typeface="Calibri" pitchFamily="34" charset="0"/>
                <a:ea typeface="+mn-ea"/>
                <a:cs typeface="+mn-cs"/>
              </a:rPr>
              <a:t>algebra</a:t>
            </a:r>
            <a:endParaRPr kumimoji="0" lang="fr-FR" sz="1600" i="0" u="none" strike="noStrike" kern="1200" cap="none" spc="0" normalizeH="0" baseline="0" noProof="0" dirty="0">
              <a:ln>
                <a:noFill/>
              </a:ln>
              <a:solidFill>
                <a:srgbClr val="003366"/>
              </a:solidFill>
              <a:effectLst/>
              <a:uLnTx/>
              <a:uFillTx/>
              <a:latin typeface="Calibri" pitchFamily="34" charset="0"/>
              <a:ea typeface="+mn-ea"/>
              <a:cs typeface="+mn-cs"/>
            </a:endParaRPr>
          </a:p>
        </p:txBody>
      </p:sp>
      <p:pic>
        <p:nvPicPr>
          <p:cNvPr id="6148" name="Picture 4">
            <a:extLst>
              <a:ext uri="{FF2B5EF4-FFF2-40B4-BE49-F238E27FC236}">
                <a16:creationId xmlns:a16="http://schemas.microsoft.com/office/drawing/2014/main" id="{E5FB2790-CA39-9753-A730-498C96E9066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3046"/>
          <a:stretch/>
        </p:blipFill>
        <p:spPr bwMode="auto">
          <a:xfrm>
            <a:off x="323948" y="961259"/>
            <a:ext cx="3132146" cy="890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4">
            <a:extLst>
              <a:ext uri="{FF2B5EF4-FFF2-40B4-BE49-F238E27FC236}">
                <a16:creationId xmlns:a16="http://schemas.microsoft.com/office/drawing/2014/main" id="{A9F2261C-DB94-F1A4-04D0-96606F018050}"/>
              </a:ext>
            </a:extLst>
          </p:cNvPr>
          <p:cNvSpPr txBox="1"/>
          <p:nvPr/>
        </p:nvSpPr>
        <p:spPr>
          <a:xfrm>
            <a:off x="4138082" y="4361258"/>
            <a:ext cx="4317999" cy="584759"/>
          </a:xfrm>
          <a:prstGeom prst="rect">
            <a:avLst/>
          </a:prstGeom>
          <a:noFill/>
        </p:spPr>
        <p:txBody>
          <a:bodyPr wrap="square" lIns="91424" tIns="45712" rIns="91424" bIns="45712" rtlCol="0">
            <a:spAutoFit/>
          </a:bodyPr>
          <a:lstStyle/>
          <a:p>
            <a:pPr marL="0" marR="0" lvl="0" indent="0" algn="ctr" defTabSz="914400" rtl="0" eaLnBrk="0" fontAlgn="base" latinLnBrk="0" hangingPunct="0">
              <a:lnSpc>
                <a:spcPct val="100000"/>
              </a:lnSpc>
              <a:spcBef>
                <a:spcPct val="0"/>
              </a:spcBef>
              <a:spcAft>
                <a:spcPts val="600"/>
              </a:spcAft>
              <a:buClrTx/>
              <a:buSzTx/>
              <a:buFontTx/>
              <a:buNone/>
              <a:tabLst/>
              <a:defRPr/>
            </a:pPr>
            <a:r>
              <a:rPr kumimoji="0" lang="fr-FR" sz="1600" b="1" i="0" u="none" strike="noStrike" kern="1200" cap="none" spc="0" normalizeH="0" baseline="0" noProof="0" dirty="0" err="1">
                <a:ln>
                  <a:noFill/>
                </a:ln>
                <a:solidFill>
                  <a:srgbClr val="003366"/>
                </a:solidFill>
                <a:effectLst/>
                <a:uLnTx/>
                <a:uFillTx/>
                <a:latin typeface="Calibri" pitchFamily="34" charset="0"/>
              </a:rPr>
              <a:t>probabilistic</a:t>
            </a:r>
            <a:r>
              <a:rPr kumimoji="0" lang="fr-FR" sz="1600" b="1" i="0" u="none" strike="noStrike" kern="1200" cap="none" spc="0" normalizeH="0" baseline="0" noProof="0" dirty="0">
                <a:ln>
                  <a:noFill/>
                </a:ln>
                <a:solidFill>
                  <a:srgbClr val="003366"/>
                </a:solidFill>
                <a:effectLst/>
                <a:uLnTx/>
                <a:uFillTx/>
                <a:latin typeface="Calibri" pitchFamily="34" charset="0"/>
              </a:rPr>
              <a:t> </a:t>
            </a:r>
            <a:r>
              <a:rPr kumimoji="0" lang="fr-FR" sz="1600" b="1" i="0" u="none" strike="noStrike" kern="1200" cap="none" spc="0" normalizeH="0" baseline="0" noProof="0" dirty="0" err="1">
                <a:ln>
                  <a:noFill/>
                </a:ln>
                <a:solidFill>
                  <a:srgbClr val="003366"/>
                </a:solidFill>
                <a:effectLst/>
                <a:uLnTx/>
                <a:uFillTx/>
                <a:latin typeface="Calibri" pitchFamily="34" charset="0"/>
              </a:rPr>
              <a:t>results</a:t>
            </a:r>
            <a:r>
              <a:rPr lang="fr-FR" sz="1600" b="0" dirty="0">
                <a:solidFill>
                  <a:srgbClr val="003366"/>
                </a:solidFill>
                <a:latin typeface="Calibri" pitchFamily="34" charset="0"/>
              </a:rPr>
              <a:t>, and </a:t>
            </a:r>
            <a:r>
              <a:rPr lang="fr-FR" sz="1600" b="0" dirty="0" err="1">
                <a:solidFill>
                  <a:srgbClr val="003366"/>
                </a:solidFill>
                <a:latin typeface="Calibri" pitchFamily="34" charset="0"/>
              </a:rPr>
              <a:t>repeated</a:t>
            </a:r>
            <a:r>
              <a:rPr lang="fr-FR" sz="1600" b="0" dirty="0">
                <a:solidFill>
                  <a:srgbClr val="003366"/>
                </a:solidFill>
                <a:latin typeface="Calibri" pitchFamily="34" charset="0"/>
              </a:rPr>
              <a:t> </a:t>
            </a:r>
            <a:r>
              <a:rPr lang="fr-FR" sz="1600" b="0" dirty="0" err="1">
                <a:solidFill>
                  <a:srgbClr val="003366"/>
                </a:solidFill>
                <a:latin typeface="Calibri" pitchFamily="34" charset="0"/>
              </a:rPr>
              <a:t>computing</a:t>
            </a:r>
            <a:r>
              <a:rPr lang="fr-FR" sz="1600" b="0" dirty="0">
                <a:solidFill>
                  <a:srgbClr val="003366"/>
                </a:solidFill>
                <a:latin typeface="Calibri" pitchFamily="34" charset="0"/>
              </a:rPr>
              <a:t> to </a:t>
            </a:r>
            <a:r>
              <a:rPr lang="fr-FR" sz="1600" b="0" dirty="0" err="1">
                <a:solidFill>
                  <a:srgbClr val="003366"/>
                </a:solidFill>
                <a:latin typeface="Calibri" pitchFamily="34" charset="0"/>
              </a:rPr>
              <a:t>generate</a:t>
            </a:r>
            <a:r>
              <a:rPr lang="fr-FR" sz="1600" b="0" dirty="0">
                <a:solidFill>
                  <a:srgbClr val="003366"/>
                </a:solidFill>
                <a:latin typeface="Calibri" pitchFamily="34" charset="0"/>
              </a:rPr>
              <a:t> a </a:t>
            </a:r>
            <a:r>
              <a:rPr lang="fr-FR" sz="1600" b="0" dirty="0" err="1">
                <a:solidFill>
                  <a:srgbClr val="003366"/>
                </a:solidFill>
                <a:latin typeface="Calibri" pitchFamily="34" charset="0"/>
              </a:rPr>
              <a:t>deterministic</a:t>
            </a:r>
            <a:r>
              <a:rPr lang="fr-FR" sz="1600" b="0" dirty="0">
                <a:solidFill>
                  <a:srgbClr val="003366"/>
                </a:solidFill>
                <a:latin typeface="Calibri" pitchFamily="34" charset="0"/>
              </a:rPr>
              <a:t> </a:t>
            </a:r>
            <a:r>
              <a:rPr lang="fr-FR" sz="1600" b="0" dirty="0" err="1">
                <a:solidFill>
                  <a:srgbClr val="003366"/>
                </a:solidFill>
                <a:latin typeface="Calibri" pitchFamily="34" charset="0"/>
              </a:rPr>
              <a:t>outcome</a:t>
            </a:r>
            <a:endParaRPr kumimoji="0" lang="fr-FR" sz="1600" b="1" i="0" u="none" strike="noStrike" kern="1200" cap="none" spc="0" normalizeH="0" baseline="0" noProof="0" dirty="0">
              <a:ln>
                <a:noFill/>
              </a:ln>
              <a:solidFill>
                <a:srgbClr val="003366"/>
              </a:solidFill>
              <a:effectLst/>
              <a:uLnTx/>
              <a:uFillTx/>
              <a:latin typeface="Calibri" pitchFamily="34" charset="0"/>
            </a:endParaRPr>
          </a:p>
        </p:txBody>
      </p:sp>
      <p:sp>
        <p:nvSpPr>
          <p:cNvPr id="10" name="TextBox 4">
            <a:extLst>
              <a:ext uri="{FF2B5EF4-FFF2-40B4-BE49-F238E27FC236}">
                <a16:creationId xmlns:a16="http://schemas.microsoft.com/office/drawing/2014/main" id="{5FA9D6F7-5BFF-87DE-E3EB-3ACC1675F56A}"/>
              </a:ext>
            </a:extLst>
          </p:cNvPr>
          <p:cNvSpPr txBox="1"/>
          <p:nvPr/>
        </p:nvSpPr>
        <p:spPr>
          <a:xfrm>
            <a:off x="3881965" y="2504480"/>
            <a:ext cx="4830233" cy="338538"/>
          </a:xfrm>
          <a:prstGeom prst="rect">
            <a:avLst/>
          </a:prstGeom>
          <a:noFill/>
        </p:spPr>
        <p:txBody>
          <a:bodyPr wrap="square" lIns="91424" tIns="45712" rIns="91424" bIns="45712" rtlCol="0">
            <a:spAutoFit/>
          </a:bodyPr>
          <a:lstStyle/>
          <a:p>
            <a:pPr marL="0" marR="0" lvl="0" indent="0" algn="ctr" defTabSz="914400" rtl="0" eaLnBrk="0" fontAlgn="base" latinLnBrk="0" hangingPunct="0">
              <a:lnSpc>
                <a:spcPct val="100000"/>
              </a:lnSpc>
              <a:spcBef>
                <a:spcPct val="0"/>
              </a:spcBef>
              <a:spcAft>
                <a:spcPts val="600"/>
              </a:spcAft>
              <a:buClrTx/>
              <a:buSzTx/>
              <a:buFontTx/>
              <a:buNone/>
              <a:tabLst/>
              <a:defRPr/>
            </a:pPr>
            <a:r>
              <a:rPr kumimoji="0" lang="fr-FR" sz="1600" b="0" i="0" u="none" strike="noStrike" kern="1200" cap="none" spc="0" normalizeH="0" baseline="0" noProof="0" dirty="0" err="1">
                <a:ln>
                  <a:noFill/>
                </a:ln>
                <a:solidFill>
                  <a:srgbClr val="003366"/>
                </a:solidFill>
                <a:effectLst/>
                <a:uLnTx/>
                <a:uFillTx/>
                <a:latin typeface="Calibri" pitchFamily="34" charset="0"/>
                <a:ea typeface="+mn-ea"/>
                <a:cs typeface="+mn-cs"/>
              </a:rPr>
              <a:t>visual</a:t>
            </a:r>
            <a:r>
              <a:rPr kumimoji="0" lang="fr-FR" sz="1600" b="0" i="0" u="none" strike="noStrike" kern="1200" cap="none" spc="0" normalizeH="0" noProof="0" dirty="0">
                <a:ln>
                  <a:noFill/>
                </a:ln>
                <a:solidFill>
                  <a:srgbClr val="003366"/>
                </a:solidFill>
                <a:effectLst/>
                <a:uLnTx/>
                <a:uFillTx/>
                <a:latin typeface="Calibri" pitchFamily="34" charset="0"/>
                <a:ea typeface="+mn-ea"/>
                <a:cs typeface="+mn-cs"/>
              </a:rPr>
              <a:t> or Python </a:t>
            </a:r>
            <a:r>
              <a:rPr kumimoji="0" lang="fr-FR" sz="1600" b="0" i="0" u="none" strike="noStrike" kern="1200" cap="none" spc="0" normalizeH="0" noProof="0" dirty="0" err="1">
                <a:ln>
                  <a:noFill/>
                </a:ln>
                <a:solidFill>
                  <a:srgbClr val="003366"/>
                </a:solidFill>
                <a:effectLst/>
                <a:uLnTx/>
                <a:uFillTx/>
                <a:latin typeface="Calibri" pitchFamily="34" charset="0"/>
                <a:ea typeface="+mn-ea"/>
                <a:cs typeface="+mn-cs"/>
              </a:rPr>
              <a:t>scripted</a:t>
            </a:r>
            <a:r>
              <a:rPr kumimoji="0" lang="fr-FR" sz="1600" b="0" i="0" u="none" strike="noStrike" kern="1200" cap="none" spc="0" normalizeH="0" noProof="0" dirty="0">
                <a:ln>
                  <a:noFill/>
                </a:ln>
                <a:solidFill>
                  <a:srgbClr val="003366"/>
                </a:solidFill>
                <a:effectLst/>
                <a:uLnTx/>
                <a:uFillTx/>
                <a:latin typeface="Calibri" pitchFamily="34" charset="0"/>
                <a:ea typeface="+mn-ea"/>
                <a:cs typeface="+mn-cs"/>
              </a:rPr>
              <a:t> </a:t>
            </a:r>
            <a:r>
              <a:rPr kumimoji="0" lang="fr-FR" sz="1600" b="0" i="0" u="none" strike="noStrike" kern="1200" cap="none" spc="0" normalizeH="0" baseline="0" noProof="0" dirty="0">
                <a:ln>
                  <a:noFill/>
                </a:ln>
                <a:solidFill>
                  <a:srgbClr val="003366"/>
                </a:solidFill>
                <a:effectLst/>
                <a:uLnTx/>
                <a:uFillTx/>
                <a:latin typeface="Calibri" pitchFamily="34" charset="0"/>
                <a:ea typeface="+mn-ea"/>
                <a:cs typeface="+mn-cs"/>
              </a:rPr>
              <a:t>« </a:t>
            </a:r>
            <a:r>
              <a:rPr kumimoji="0" lang="fr-FR" sz="1600" i="0" u="none" strike="noStrike" kern="1200" cap="none" spc="0" normalizeH="0" baseline="0" noProof="0" dirty="0">
                <a:ln>
                  <a:noFill/>
                </a:ln>
                <a:solidFill>
                  <a:srgbClr val="003366"/>
                </a:solidFill>
                <a:effectLst/>
                <a:uLnTx/>
                <a:uFillTx/>
                <a:latin typeface="Calibri" pitchFamily="34" charset="0"/>
                <a:ea typeface="+mn-ea"/>
                <a:cs typeface="+mn-cs"/>
              </a:rPr>
              <a:t>circuits</a:t>
            </a:r>
            <a:r>
              <a:rPr kumimoji="0" lang="fr-FR" sz="1600" b="0" i="0" u="none" strike="noStrike" kern="1200" cap="none" spc="0" normalizeH="0" baseline="0" noProof="0" dirty="0">
                <a:ln>
                  <a:noFill/>
                </a:ln>
                <a:solidFill>
                  <a:srgbClr val="003366"/>
                </a:solidFill>
                <a:effectLst/>
                <a:uLnTx/>
                <a:uFillTx/>
                <a:latin typeface="Calibri" pitchFamily="34" charset="0"/>
                <a:ea typeface="+mn-ea"/>
                <a:cs typeface="+mn-cs"/>
              </a:rPr>
              <a:t> » </a:t>
            </a:r>
            <a:r>
              <a:rPr kumimoji="0" lang="fr-FR" sz="1600" b="0" i="0" u="none" strike="noStrike" kern="1200" cap="none" spc="0" normalizeH="0" baseline="0" noProof="0" dirty="0" err="1">
                <a:ln>
                  <a:noFill/>
                </a:ln>
                <a:solidFill>
                  <a:srgbClr val="003366"/>
                </a:solidFill>
                <a:effectLst/>
                <a:uLnTx/>
                <a:uFillTx/>
                <a:latin typeface="Calibri" pitchFamily="34" charset="0"/>
                <a:ea typeface="+mn-ea"/>
                <a:cs typeface="+mn-cs"/>
              </a:rPr>
              <a:t>programming</a:t>
            </a:r>
            <a:endParaRPr kumimoji="0" lang="fr-FR" sz="1600" i="0" u="none" strike="noStrike" kern="1200" cap="none" spc="0" normalizeH="0" baseline="0" noProof="0" dirty="0">
              <a:ln>
                <a:noFill/>
              </a:ln>
              <a:solidFill>
                <a:srgbClr val="003366"/>
              </a:solidFill>
              <a:effectLst/>
              <a:uLnTx/>
              <a:uFillTx/>
              <a:latin typeface="Calibri" pitchFamily="34" charset="0"/>
              <a:ea typeface="+mn-ea"/>
              <a:cs typeface="+mn-cs"/>
            </a:endParaRPr>
          </a:p>
        </p:txBody>
      </p:sp>
      <p:pic>
        <p:nvPicPr>
          <p:cNvPr id="12" name="Picture 2">
            <a:extLst>
              <a:ext uri="{FF2B5EF4-FFF2-40B4-BE49-F238E27FC236}">
                <a16:creationId xmlns:a16="http://schemas.microsoft.com/office/drawing/2014/main" id="{A958CB86-8D25-B70E-2C9A-07816B4E6D6E}"/>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7239"/>
          <a:stretch/>
        </p:blipFill>
        <p:spPr bwMode="auto">
          <a:xfrm>
            <a:off x="6786953" y="986240"/>
            <a:ext cx="1837281" cy="1457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8DFE43B4-6851-FB0D-89F5-C2DF4EB6CA28}"/>
                  </a:ext>
                </a:extLst>
              </p:cNvPr>
              <p:cNvSpPr txBox="1"/>
              <p:nvPr/>
            </p:nvSpPr>
            <p:spPr>
              <a:xfrm>
                <a:off x="185944" y="1933629"/>
                <a:ext cx="3408154" cy="45294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100" i="1" smtClean="0">
                              <a:solidFill>
                                <a:schemeClr val="bg1"/>
                              </a:solidFill>
                              <a:latin typeface="Cambria Math" panose="02040503050406030204" pitchFamily="18" charset="0"/>
                            </a:rPr>
                          </m:ctrlPr>
                        </m:dPr>
                        <m:e>
                          <m:sSub>
                            <m:sSubPr>
                              <m:ctrlPr>
                                <a:rPr lang="en-US" sz="1100" i="1">
                                  <a:solidFill>
                                    <a:schemeClr val="bg1"/>
                                  </a:solidFill>
                                  <a:latin typeface="Cambria Math" panose="02040503050406030204" pitchFamily="18" charset="0"/>
                                </a:rPr>
                              </m:ctrlPr>
                            </m:sSubPr>
                            <m:e>
                              <m:r>
                                <a:rPr lang="en-US" sz="1100" i="1">
                                  <a:solidFill>
                                    <a:schemeClr val="bg1"/>
                                  </a:solidFill>
                                  <a:latin typeface="Cambria Math" panose="02040503050406030204" pitchFamily="18" charset="0"/>
                                </a:rPr>
                                <m:t>𝜓</m:t>
                              </m:r>
                            </m:e>
                            <m:sub>
                              <m:r>
                                <a:rPr lang="en-US" sz="1100" i="0">
                                  <a:solidFill>
                                    <a:schemeClr val="bg1"/>
                                  </a:solidFill>
                                  <a:latin typeface="Cambria Math" panose="02040503050406030204" pitchFamily="18" charset="0"/>
                                </a:rPr>
                                <m:t>1</m:t>
                              </m:r>
                            </m:sub>
                          </m:sSub>
                        </m:e>
                      </m:d>
                      <m:r>
                        <a:rPr lang="en-US" sz="1100" i="0">
                          <a:solidFill>
                            <a:schemeClr val="bg1"/>
                          </a:solidFill>
                          <a:latin typeface="Cambria Math" panose="02040503050406030204" pitchFamily="18" charset="0"/>
                        </a:rPr>
                        <m:t>=</m:t>
                      </m:r>
                      <m:f>
                        <m:fPr>
                          <m:ctrlPr>
                            <a:rPr lang="en-US" sz="1100" i="1">
                              <a:solidFill>
                                <a:schemeClr val="bg1"/>
                              </a:solidFill>
                              <a:latin typeface="Cambria Math" panose="02040503050406030204" pitchFamily="18" charset="0"/>
                            </a:rPr>
                          </m:ctrlPr>
                        </m:fPr>
                        <m:num>
                          <m:r>
                            <a:rPr lang="en-US" sz="1100" i="0">
                              <a:solidFill>
                                <a:schemeClr val="bg1"/>
                              </a:solidFill>
                              <a:latin typeface="Cambria Math" panose="02040503050406030204" pitchFamily="18" charset="0"/>
                            </a:rPr>
                            <m:t>1</m:t>
                          </m:r>
                        </m:num>
                        <m:den>
                          <m:rad>
                            <m:radPr>
                              <m:degHide m:val="on"/>
                              <m:ctrlPr>
                                <a:rPr lang="en-US" sz="1100" i="1">
                                  <a:solidFill>
                                    <a:schemeClr val="bg1"/>
                                  </a:solidFill>
                                  <a:latin typeface="Cambria Math" panose="02040503050406030204" pitchFamily="18" charset="0"/>
                                </a:rPr>
                              </m:ctrlPr>
                            </m:radPr>
                            <m:deg/>
                            <m:e>
                              <m:r>
                                <a:rPr lang="en-US" sz="1100" i="1">
                                  <a:solidFill>
                                    <a:schemeClr val="bg1"/>
                                  </a:solidFill>
                                  <a:latin typeface="Cambria Math" panose="02040503050406030204" pitchFamily="18" charset="0"/>
                                </a:rPr>
                                <m:t>𝑁</m:t>
                              </m:r>
                            </m:e>
                          </m:rad>
                        </m:den>
                      </m:f>
                      <m:nary>
                        <m:naryPr>
                          <m:chr m:val="⨂"/>
                          <m:limLoc m:val="subSup"/>
                          <m:ctrlPr>
                            <a:rPr lang="en-US" sz="1100" i="1">
                              <a:solidFill>
                                <a:schemeClr val="bg1"/>
                              </a:solidFill>
                              <a:latin typeface="Cambria Math" panose="02040503050406030204" pitchFamily="18" charset="0"/>
                            </a:rPr>
                          </m:ctrlPr>
                        </m:naryPr>
                        <m:sub>
                          <m:r>
                            <a:rPr lang="en-US" sz="1100" i="1">
                              <a:solidFill>
                                <a:schemeClr val="bg1"/>
                              </a:solidFill>
                              <a:latin typeface="Cambria Math" panose="02040503050406030204" pitchFamily="18" charset="0"/>
                            </a:rPr>
                            <m:t>𝑗</m:t>
                          </m:r>
                          <m:r>
                            <a:rPr lang="en-US" sz="1100" i="0">
                              <a:solidFill>
                                <a:schemeClr val="bg1"/>
                              </a:solidFill>
                              <a:latin typeface="Cambria Math" panose="02040503050406030204" pitchFamily="18" charset="0"/>
                            </a:rPr>
                            <m:t>=1</m:t>
                          </m:r>
                        </m:sub>
                        <m:sup>
                          <m:r>
                            <a:rPr lang="en-US" sz="1100" i="1">
                              <a:solidFill>
                                <a:schemeClr val="bg1"/>
                              </a:solidFill>
                              <a:latin typeface="Cambria Math" panose="02040503050406030204" pitchFamily="18" charset="0"/>
                            </a:rPr>
                            <m:t>𝑛</m:t>
                          </m:r>
                        </m:sup>
                        <m:e>
                          <m:d>
                            <m:dPr>
                              <m:ctrlPr>
                                <a:rPr lang="en-US" sz="1100" i="1">
                                  <a:solidFill>
                                    <a:schemeClr val="bg1"/>
                                  </a:solidFill>
                                  <a:latin typeface="Cambria Math" panose="02040503050406030204" pitchFamily="18" charset="0"/>
                                </a:rPr>
                              </m:ctrlPr>
                            </m:dPr>
                            <m:e>
                              <m:d>
                                <m:dPr>
                                  <m:begChr m:val="|"/>
                                  <m:endChr m:val="⟩"/>
                                  <m:ctrlPr>
                                    <a:rPr lang="en-US" sz="1100" i="1">
                                      <a:solidFill>
                                        <a:schemeClr val="bg1"/>
                                      </a:solidFill>
                                      <a:latin typeface="Cambria Math" panose="02040503050406030204" pitchFamily="18" charset="0"/>
                                    </a:rPr>
                                  </m:ctrlPr>
                                </m:dPr>
                                <m:e>
                                  <m:r>
                                    <a:rPr lang="en-US" sz="1100" i="0">
                                      <a:solidFill>
                                        <a:schemeClr val="bg1"/>
                                      </a:solidFill>
                                      <a:latin typeface="Cambria Math" panose="02040503050406030204" pitchFamily="18" charset="0"/>
                                    </a:rPr>
                                    <m:t>0</m:t>
                                  </m:r>
                                </m:e>
                              </m:d>
                              <m:r>
                                <a:rPr lang="en-US" sz="1100" i="0">
                                  <a:solidFill>
                                    <a:schemeClr val="bg1"/>
                                  </a:solidFill>
                                  <a:latin typeface="Cambria Math" panose="02040503050406030204" pitchFamily="18" charset="0"/>
                                </a:rPr>
                                <m:t>+</m:t>
                              </m:r>
                              <m:sSup>
                                <m:sSupPr>
                                  <m:ctrlPr>
                                    <a:rPr lang="en-US" sz="1100" i="1">
                                      <a:solidFill>
                                        <a:schemeClr val="bg1"/>
                                      </a:solidFill>
                                      <a:latin typeface="Cambria Math" panose="02040503050406030204" pitchFamily="18" charset="0"/>
                                    </a:rPr>
                                  </m:ctrlPr>
                                </m:sSupPr>
                                <m:e>
                                  <m:r>
                                    <a:rPr lang="en-US" sz="1100" i="1">
                                      <a:solidFill>
                                        <a:schemeClr val="bg1"/>
                                      </a:solidFill>
                                      <a:latin typeface="Cambria Math" panose="02040503050406030204" pitchFamily="18" charset="0"/>
                                    </a:rPr>
                                    <m:t>𝑒</m:t>
                                  </m:r>
                                </m:e>
                                <m:sup>
                                  <m:r>
                                    <a:rPr lang="en-US" sz="1100" i="0">
                                      <a:solidFill>
                                        <a:schemeClr val="bg1"/>
                                      </a:solidFill>
                                      <a:latin typeface="Cambria Math" panose="02040503050406030204" pitchFamily="18" charset="0"/>
                                    </a:rPr>
                                    <m:t>−2</m:t>
                                  </m:r>
                                  <m:r>
                                    <a:rPr lang="en-US" sz="1100" i="1">
                                      <a:solidFill>
                                        <a:schemeClr val="bg1"/>
                                      </a:solidFill>
                                      <a:latin typeface="Cambria Math" panose="02040503050406030204" pitchFamily="18" charset="0"/>
                                    </a:rPr>
                                    <m:t>𝜋</m:t>
                                  </m:r>
                                  <m:r>
                                    <a:rPr lang="en-US" sz="1100" i="1">
                                      <a:solidFill>
                                        <a:schemeClr val="bg1"/>
                                      </a:solidFill>
                                      <a:latin typeface="Cambria Math" panose="02040503050406030204" pitchFamily="18" charset="0"/>
                                    </a:rPr>
                                    <m:t>𝑖</m:t>
                                  </m:r>
                                  <m:d>
                                    <m:dPr>
                                      <m:ctrlPr>
                                        <a:rPr lang="en-US" sz="1100" i="1">
                                          <a:solidFill>
                                            <a:schemeClr val="bg1"/>
                                          </a:solidFill>
                                          <a:latin typeface="Cambria Math" panose="02040503050406030204" pitchFamily="18" charset="0"/>
                                        </a:rPr>
                                      </m:ctrlPr>
                                    </m:dPr>
                                    <m:e>
                                      <m:nary>
                                        <m:naryPr>
                                          <m:chr m:val="∑"/>
                                          <m:limLoc m:val="undOvr"/>
                                          <m:ctrlPr>
                                            <a:rPr lang="en-US" sz="1100" i="1">
                                              <a:solidFill>
                                                <a:schemeClr val="bg1"/>
                                              </a:solidFill>
                                              <a:latin typeface="Cambria Math" panose="02040503050406030204" pitchFamily="18" charset="0"/>
                                            </a:rPr>
                                          </m:ctrlPr>
                                        </m:naryPr>
                                        <m:sub>
                                          <m:r>
                                            <a:rPr lang="en-US" sz="1100" i="1">
                                              <a:solidFill>
                                                <a:schemeClr val="bg1"/>
                                              </a:solidFill>
                                              <a:latin typeface="Cambria Math" panose="02040503050406030204" pitchFamily="18" charset="0"/>
                                            </a:rPr>
                                            <m:t>𝑘</m:t>
                                          </m:r>
                                          <m:r>
                                            <a:rPr lang="en-US" sz="1100" i="0">
                                              <a:solidFill>
                                                <a:schemeClr val="bg1"/>
                                              </a:solidFill>
                                              <a:latin typeface="Cambria Math" panose="02040503050406030204" pitchFamily="18" charset="0"/>
                                            </a:rPr>
                                            <m:t>=</m:t>
                                          </m:r>
                                          <m:r>
                                            <m:rPr>
                                              <m:sty m:val="p"/>
                                            </m:rPr>
                                            <a:rPr lang="en-US" sz="1100" i="0">
                                              <a:solidFill>
                                                <a:schemeClr val="bg1"/>
                                              </a:solidFill>
                                              <a:latin typeface="Cambria Math" panose="02040503050406030204" pitchFamily="18" charset="0"/>
                                            </a:rPr>
                                            <m:t>n</m:t>
                                          </m:r>
                                          <m:r>
                                            <a:rPr lang="en-US" sz="1100" i="0">
                                              <a:solidFill>
                                                <a:schemeClr val="bg1"/>
                                              </a:solidFill>
                                              <a:latin typeface="Cambria Math" panose="02040503050406030204" pitchFamily="18" charset="0"/>
                                            </a:rPr>
                                            <m:t>−</m:t>
                                          </m:r>
                                          <m:r>
                                            <m:rPr>
                                              <m:sty m:val="p"/>
                                            </m:rPr>
                                            <a:rPr lang="en-US" sz="1100" i="0">
                                              <a:solidFill>
                                                <a:schemeClr val="bg1"/>
                                              </a:solidFill>
                                              <a:latin typeface="Cambria Math" panose="02040503050406030204" pitchFamily="18" charset="0"/>
                                            </a:rPr>
                                            <m:t>j</m:t>
                                          </m:r>
                                        </m:sub>
                                        <m:sup>
                                          <m:r>
                                            <a:rPr lang="en-US" sz="1100" i="1">
                                              <a:solidFill>
                                                <a:schemeClr val="bg1"/>
                                              </a:solidFill>
                                              <a:latin typeface="Cambria Math" panose="02040503050406030204" pitchFamily="18" charset="0"/>
                                            </a:rPr>
                                            <m:t>𝑛</m:t>
                                          </m:r>
                                        </m:sup>
                                        <m:e>
                                          <m:sSub>
                                            <m:sSubPr>
                                              <m:ctrlPr>
                                                <a:rPr lang="en-US" sz="1100" i="1">
                                                  <a:solidFill>
                                                    <a:schemeClr val="bg1"/>
                                                  </a:solidFill>
                                                  <a:latin typeface="Cambria Math" panose="02040503050406030204" pitchFamily="18" charset="0"/>
                                                </a:rPr>
                                              </m:ctrlPr>
                                            </m:sSubPr>
                                            <m:e>
                                              <m:r>
                                                <a:rPr lang="en-US" sz="1100" i="1">
                                                  <a:solidFill>
                                                    <a:schemeClr val="bg1"/>
                                                  </a:solidFill>
                                                  <a:latin typeface="Cambria Math" panose="02040503050406030204" pitchFamily="18" charset="0"/>
                                                </a:rPr>
                                                <m:t>𝑥</m:t>
                                              </m:r>
                                            </m:e>
                                            <m:sub>
                                              <m:r>
                                                <a:rPr lang="en-US" sz="1100" i="1">
                                                  <a:solidFill>
                                                    <a:schemeClr val="bg1"/>
                                                  </a:solidFill>
                                                  <a:latin typeface="Cambria Math" panose="02040503050406030204" pitchFamily="18" charset="0"/>
                                                </a:rPr>
                                                <m:t>𝑘</m:t>
                                              </m:r>
                                            </m:sub>
                                          </m:sSub>
                                          <m:sSup>
                                            <m:sSupPr>
                                              <m:ctrlPr>
                                                <a:rPr lang="en-US" sz="1100" i="1">
                                                  <a:solidFill>
                                                    <a:schemeClr val="bg1"/>
                                                  </a:solidFill>
                                                  <a:latin typeface="Cambria Math" panose="02040503050406030204" pitchFamily="18" charset="0"/>
                                                </a:rPr>
                                              </m:ctrlPr>
                                            </m:sSupPr>
                                            <m:e>
                                              <m:r>
                                                <a:rPr lang="en-US" sz="1100" i="0">
                                                  <a:solidFill>
                                                    <a:schemeClr val="bg1"/>
                                                  </a:solidFill>
                                                  <a:latin typeface="Cambria Math" panose="02040503050406030204" pitchFamily="18" charset="0"/>
                                                </a:rPr>
                                                <m:t>2</m:t>
                                              </m:r>
                                            </m:e>
                                            <m:sup>
                                              <m:r>
                                                <a:rPr lang="en-US" sz="1100" i="0">
                                                  <a:solidFill>
                                                    <a:schemeClr val="bg1"/>
                                                  </a:solidFill>
                                                  <a:latin typeface="Cambria Math" panose="02040503050406030204" pitchFamily="18" charset="0"/>
                                                </a:rPr>
                                                <m:t>−</m:t>
                                              </m:r>
                                              <m:r>
                                                <a:rPr lang="en-US" sz="1100" i="1">
                                                  <a:solidFill>
                                                    <a:schemeClr val="bg1"/>
                                                  </a:solidFill>
                                                  <a:latin typeface="Cambria Math" panose="02040503050406030204" pitchFamily="18" charset="0"/>
                                                </a:rPr>
                                                <m:t>𝑘</m:t>
                                              </m:r>
                                            </m:sup>
                                          </m:sSup>
                                        </m:e>
                                      </m:nary>
                                    </m:e>
                                  </m:d>
                                </m:sup>
                              </m:sSup>
                              <m:d>
                                <m:dPr>
                                  <m:begChr m:val="|"/>
                                  <m:endChr m:val="⟩"/>
                                  <m:ctrlPr>
                                    <a:rPr lang="en-US" sz="1100" i="1">
                                      <a:solidFill>
                                        <a:schemeClr val="bg1"/>
                                      </a:solidFill>
                                      <a:latin typeface="Cambria Math" panose="02040503050406030204" pitchFamily="18" charset="0"/>
                                    </a:rPr>
                                  </m:ctrlPr>
                                </m:dPr>
                                <m:e>
                                  <m:r>
                                    <a:rPr lang="en-US" sz="1100" i="0">
                                      <a:solidFill>
                                        <a:schemeClr val="bg1"/>
                                      </a:solidFill>
                                      <a:latin typeface="Cambria Math" panose="02040503050406030204" pitchFamily="18" charset="0"/>
                                    </a:rPr>
                                    <m:t>1</m:t>
                                  </m:r>
                                </m:e>
                              </m:d>
                            </m:e>
                          </m:d>
                        </m:e>
                      </m:nary>
                    </m:oMath>
                  </m:oMathPara>
                </a14:m>
                <a:endParaRPr lang="en-US" sz="1100" dirty="0">
                  <a:solidFill>
                    <a:schemeClr val="bg1"/>
                  </a:solidFill>
                </a:endParaRPr>
              </a:p>
            </p:txBody>
          </p:sp>
        </mc:Choice>
        <mc:Fallback xmlns="">
          <p:sp>
            <p:nvSpPr>
              <p:cNvPr id="13" name="TextBox 12">
                <a:extLst>
                  <a:ext uri="{FF2B5EF4-FFF2-40B4-BE49-F238E27FC236}">
                    <a16:creationId xmlns:a16="http://schemas.microsoft.com/office/drawing/2014/main" id="{8DFE43B4-6851-FB0D-89F5-C2DF4EB6CA28}"/>
                  </a:ext>
                </a:extLst>
              </p:cNvPr>
              <p:cNvSpPr txBox="1">
                <a:spLocks noRot="1" noChangeAspect="1" noMove="1" noResize="1" noEditPoints="1" noAdjustHandles="1" noChangeArrowheads="1" noChangeShapeType="1" noTextEdit="1"/>
              </p:cNvSpPr>
              <p:nvPr/>
            </p:nvSpPr>
            <p:spPr>
              <a:xfrm>
                <a:off x="185944" y="1933629"/>
                <a:ext cx="3408154" cy="452945"/>
              </a:xfrm>
              <a:prstGeom prst="rect">
                <a:avLst/>
              </a:prstGeom>
              <a:blipFill>
                <a:blip r:embed="rId4"/>
                <a:stretch>
                  <a:fillRect t="-132432" b="-194595"/>
                </a:stretch>
              </a:blipFill>
            </p:spPr>
            <p:txBody>
              <a:bodyPr/>
              <a:lstStyle/>
              <a:p>
                <a:r>
                  <a:rPr lang="en-US">
                    <a:noFill/>
                  </a:rPr>
                  <a:t> </a:t>
                </a:r>
              </a:p>
            </p:txBody>
          </p:sp>
        </mc:Fallback>
      </mc:AlternateContent>
      <p:pic>
        <p:nvPicPr>
          <p:cNvPr id="16" name="Picture 15">
            <a:extLst>
              <a:ext uri="{FF2B5EF4-FFF2-40B4-BE49-F238E27FC236}">
                <a16:creationId xmlns:a16="http://schemas.microsoft.com/office/drawing/2014/main" id="{98EC6C31-03F5-5948-D450-B6D9E51933D4}"/>
              </a:ext>
            </a:extLst>
          </p:cNvPr>
          <p:cNvPicPr>
            <a:picLocks noChangeAspect="1"/>
          </p:cNvPicPr>
          <p:nvPr/>
        </p:nvPicPr>
        <p:blipFill>
          <a:blip r:embed="rId5"/>
          <a:stretch>
            <a:fillRect/>
          </a:stretch>
        </p:blipFill>
        <p:spPr>
          <a:xfrm>
            <a:off x="4731552" y="2882696"/>
            <a:ext cx="3131058" cy="1513334"/>
          </a:xfrm>
          <a:prstGeom prst="rect">
            <a:avLst/>
          </a:prstGeom>
        </p:spPr>
      </p:pic>
      <p:pic>
        <p:nvPicPr>
          <p:cNvPr id="4" name="Picture 3">
            <a:extLst>
              <a:ext uri="{FF2B5EF4-FFF2-40B4-BE49-F238E27FC236}">
                <a16:creationId xmlns:a16="http://schemas.microsoft.com/office/drawing/2014/main" id="{591418F5-F40A-9C50-DD0B-F21602E1456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30715" y="986240"/>
            <a:ext cx="2718234" cy="14516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id="{49BA8D95-9D4A-2118-200A-DB0139D56442}"/>
              </a:ext>
            </a:extLst>
          </p:cNvPr>
          <p:cNvSpPr/>
          <p:nvPr/>
        </p:nvSpPr>
        <p:spPr bwMode="auto">
          <a:xfrm>
            <a:off x="871303" y="2972256"/>
            <a:ext cx="680166" cy="342548"/>
          </a:xfrm>
          <a:prstGeom prst="rect">
            <a:avLst/>
          </a:prstGeom>
          <a:solidFill>
            <a:srgbClr val="0099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rPr>
              <a:t>qubit 1 state</a:t>
            </a:r>
            <a:endParaRPr kumimoji="0" lang="en-US" sz="11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5" name="Rectangle 14">
            <a:extLst>
              <a:ext uri="{FF2B5EF4-FFF2-40B4-BE49-F238E27FC236}">
                <a16:creationId xmlns:a16="http://schemas.microsoft.com/office/drawing/2014/main" id="{34E3901B-FD72-5C13-AA0A-A3C73A0E09D6}"/>
              </a:ext>
            </a:extLst>
          </p:cNvPr>
          <p:cNvSpPr/>
          <p:nvPr/>
        </p:nvSpPr>
        <p:spPr bwMode="auto">
          <a:xfrm>
            <a:off x="2199413" y="2972256"/>
            <a:ext cx="680166" cy="342548"/>
          </a:xfrm>
          <a:prstGeom prst="rect">
            <a:avLst/>
          </a:prstGeom>
          <a:solidFill>
            <a:srgbClr val="0099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rPr>
              <a:t>qubit 2 state</a:t>
            </a:r>
            <a:endParaRPr kumimoji="0" lang="en-US" sz="11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7" name="Rectangle 16">
            <a:extLst>
              <a:ext uri="{FF2B5EF4-FFF2-40B4-BE49-F238E27FC236}">
                <a16:creationId xmlns:a16="http://schemas.microsoft.com/office/drawing/2014/main" id="{F9C849C3-DE25-622A-EA44-FAF7EC28AD49}"/>
              </a:ext>
            </a:extLst>
          </p:cNvPr>
          <p:cNvSpPr/>
          <p:nvPr/>
        </p:nvSpPr>
        <p:spPr bwMode="auto">
          <a:xfrm>
            <a:off x="871303" y="3428510"/>
            <a:ext cx="680166" cy="342548"/>
          </a:xfrm>
          <a:prstGeom prst="rect">
            <a:avLst/>
          </a:prstGeom>
          <a:solidFill>
            <a:srgbClr val="0099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rPr>
              <a:t>qubit 1 state</a:t>
            </a:r>
            <a:endParaRPr kumimoji="0" lang="en-US" sz="11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8" name="Rectangle 17">
            <a:extLst>
              <a:ext uri="{FF2B5EF4-FFF2-40B4-BE49-F238E27FC236}">
                <a16:creationId xmlns:a16="http://schemas.microsoft.com/office/drawing/2014/main" id="{09CFF0B6-3C37-C4BE-5E0F-01524D7DE9AD}"/>
              </a:ext>
            </a:extLst>
          </p:cNvPr>
          <p:cNvSpPr/>
          <p:nvPr/>
        </p:nvSpPr>
        <p:spPr bwMode="auto">
          <a:xfrm>
            <a:off x="2199413" y="3428510"/>
            <a:ext cx="680166" cy="342548"/>
          </a:xfrm>
          <a:prstGeom prst="rect">
            <a:avLst/>
          </a:prstGeom>
          <a:solidFill>
            <a:srgbClr val="0099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rPr>
              <a:t>qubit 2 state</a:t>
            </a:r>
            <a:endParaRPr kumimoji="0" lang="en-US" sz="11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pic>
        <p:nvPicPr>
          <p:cNvPr id="19" name="Graphic 18" descr="Infinity with solid fill">
            <a:extLst>
              <a:ext uri="{FF2B5EF4-FFF2-40B4-BE49-F238E27FC236}">
                <a16:creationId xmlns:a16="http://schemas.microsoft.com/office/drawing/2014/main" id="{AEF2BD05-5B01-7F68-555B-B09F47A7CD9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612918" y="3365708"/>
            <a:ext cx="493703" cy="493703"/>
          </a:xfrm>
          <a:prstGeom prst="rect">
            <a:avLst/>
          </a:prstGeom>
        </p:spPr>
      </p:pic>
      <p:sp>
        <p:nvSpPr>
          <p:cNvPr id="20" name="TextBox 19">
            <a:extLst>
              <a:ext uri="{FF2B5EF4-FFF2-40B4-BE49-F238E27FC236}">
                <a16:creationId xmlns:a16="http://schemas.microsoft.com/office/drawing/2014/main" id="{4485AB6C-4C81-E983-21D5-D5B1824964B8}"/>
              </a:ext>
            </a:extLst>
          </p:cNvPr>
          <p:cNvSpPr txBox="1"/>
          <p:nvPr/>
        </p:nvSpPr>
        <p:spPr>
          <a:xfrm>
            <a:off x="1438884" y="3680030"/>
            <a:ext cx="850559" cy="253906"/>
          </a:xfrm>
          <a:prstGeom prst="rect">
            <a:avLst/>
          </a:prstGeom>
          <a:noFill/>
        </p:spPr>
        <p:txBody>
          <a:bodyPr wrap="square" lIns="91430" tIns="45715" rIns="91430" bIns="45715" rtlCol="0">
            <a:spAutoFit/>
          </a:bodyPr>
          <a:lstStyle/>
          <a:p>
            <a:pPr algn="ctr">
              <a:spcAft>
                <a:spcPts val="300"/>
              </a:spcAft>
            </a:pPr>
            <a:r>
              <a:rPr lang="en-US" sz="1050" dirty="0">
                <a:solidFill>
                  <a:srgbClr val="003366">
                    <a:lumMod val="60000"/>
                    <a:lumOff val="40000"/>
                  </a:srgbClr>
                </a:solidFill>
                <a:latin typeface="Calibri" pitchFamily="34" charset="0"/>
              </a:rPr>
              <a:t>entangle</a:t>
            </a:r>
          </a:p>
        </p:txBody>
      </p:sp>
      <p:sp>
        <p:nvSpPr>
          <p:cNvPr id="21" name="TextBox 20">
            <a:extLst>
              <a:ext uri="{FF2B5EF4-FFF2-40B4-BE49-F238E27FC236}">
                <a16:creationId xmlns:a16="http://schemas.microsoft.com/office/drawing/2014/main" id="{9B356B72-9C95-BEEF-A493-0E4E9B17505E}"/>
              </a:ext>
            </a:extLst>
          </p:cNvPr>
          <p:cNvSpPr txBox="1"/>
          <p:nvPr/>
        </p:nvSpPr>
        <p:spPr>
          <a:xfrm>
            <a:off x="1569648" y="3236419"/>
            <a:ext cx="536974" cy="261600"/>
          </a:xfrm>
          <a:prstGeom prst="rect">
            <a:avLst/>
          </a:prstGeom>
          <a:noFill/>
        </p:spPr>
        <p:txBody>
          <a:bodyPr wrap="square" lIns="91430" tIns="45715" rIns="91430" bIns="45715" rtlCol="0">
            <a:spAutoFit/>
          </a:bodyPr>
          <a:lstStyle/>
          <a:p>
            <a:pPr algn="ctr">
              <a:spcAft>
                <a:spcPts val="300"/>
              </a:spcAft>
            </a:pPr>
            <a:r>
              <a:rPr lang="en-US" sz="1050" dirty="0">
                <a:solidFill>
                  <a:srgbClr val="C00000"/>
                </a:solidFill>
                <a:latin typeface="Calibri" pitchFamily="34" charset="0"/>
              </a:rPr>
              <a:t>copy</a:t>
            </a:r>
          </a:p>
        </p:txBody>
      </p:sp>
      <p:grpSp>
        <p:nvGrpSpPr>
          <p:cNvPr id="22" name="Group 21">
            <a:extLst>
              <a:ext uri="{FF2B5EF4-FFF2-40B4-BE49-F238E27FC236}">
                <a16:creationId xmlns:a16="http://schemas.microsoft.com/office/drawing/2014/main" id="{DB3D69AF-E407-EFE7-2487-81A329E3BDB2}"/>
              </a:ext>
            </a:extLst>
          </p:cNvPr>
          <p:cNvGrpSpPr/>
          <p:nvPr/>
        </p:nvGrpSpPr>
        <p:grpSpPr>
          <a:xfrm>
            <a:off x="961184" y="2971183"/>
            <a:ext cx="1808656" cy="366377"/>
            <a:chOff x="1928547" y="770830"/>
            <a:chExt cx="2880556" cy="1510918"/>
          </a:xfrm>
        </p:grpSpPr>
        <p:cxnSp>
          <p:nvCxnSpPr>
            <p:cNvPr id="23" name="Straight Connector 22">
              <a:extLst>
                <a:ext uri="{FF2B5EF4-FFF2-40B4-BE49-F238E27FC236}">
                  <a16:creationId xmlns:a16="http://schemas.microsoft.com/office/drawing/2014/main" id="{C49124E6-34BA-7DB6-EA33-8EA4B4A2B913}"/>
                </a:ext>
              </a:extLst>
            </p:cNvPr>
            <p:cNvCxnSpPr>
              <a:cxnSpLocks/>
            </p:cNvCxnSpPr>
            <p:nvPr/>
          </p:nvCxnSpPr>
          <p:spPr bwMode="auto">
            <a:xfrm flipV="1">
              <a:off x="1928547" y="770830"/>
              <a:ext cx="2880556" cy="1510918"/>
            </a:xfrm>
            <a:prstGeom prst="line">
              <a:avLst/>
            </a:prstGeom>
            <a:solidFill>
              <a:srgbClr val="7DD9CE"/>
            </a:solidFill>
            <a:ln w="76200" cap="flat" cmpd="sng" algn="ctr">
              <a:solidFill>
                <a:srgbClr val="FF0000"/>
              </a:solidFill>
              <a:prstDash val="solid"/>
              <a:round/>
              <a:headEnd type="none" w="med" len="med"/>
              <a:tailEnd type="none" w="med" len="med"/>
            </a:ln>
            <a:effectLst/>
          </p:spPr>
        </p:cxnSp>
        <p:cxnSp>
          <p:nvCxnSpPr>
            <p:cNvPr id="24" name="Straight Connector 23">
              <a:extLst>
                <a:ext uri="{FF2B5EF4-FFF2-40B4-BE49-F238E27FC236}">
                  <a16:creationId xmlns:a16="http://schemas.microsoft.com/office/drawing/2014/main" id="{68BBC566-58AD-188F-FE20-60EC8F30C8C4}"/>
                </a:ext>
              </a:extLst>
            </p:cNvPr>
            <p:cNvCxnSpPr>
              <a:cxnSpLocks/>
            </p:cNvCxnSpPr>
            <p:nvPr/>
          </p:nvCxnSpPr>
          <p:spPr bwMode="auto">
            <a:xfrm>
              <a:off x="1928547" y="770830"/>
              <a:ext cx="2880556" cy="1510918"/>
            </a:xfrm>
            <a:prstGeom prst="line">
              <a:avLst/>
            </a:prstGeom>
            <a:solidFill>
              <a:srgbClr val="7DD9CE"/>
            </a:solidFill>
            <a:ln w="76200" cap="flat" cmpd="sng" algn="ctr">
              <a:solidFill>
                <a:srgbClr val="FF0000"/>
              </a:solidFill>
              <a:prstDash val="solid"/>
              <a:round/>
              <a:headEnd type="none" w="med" len="med"/>
              <a:tailEnd type="none" w="med" len="med"/>
            </a:ln>
            <a:effectLst/>
          </p:spPr>
        </p:cxnSp>
      </p:grpSp>
      <p:sp>
        <p:nvSpPr>
          <p:cNvPr id="25" name="Rectangle 24">
            <a:extLst>
              <a:ext uri="{FF2B5EF4-FFF2-40B4-BE49-F238E27FC236}">
                <a16:creationId xmlns:a16="http://schemas.microsoft.com/office/drawing/2014/main" id="{538DB310-77F7-54B9-AAC7-E95B8F70864F}"/>
              </a:ext>
            </a:extLst>
          </p:cNvPr>
          <p:cNvSpPr/>
          <p:nvPr/>
        </p:nvSpPr>
        <p:spPr bwMode="auto">
          <a:xfrm>
            <a:off x="863395" y="3885740"/>
            <a:ext cx="680166" cy="342548"/>
          </a:xfrm>
          <a:prstGeom prst="rect">
            <a:avLst/>
          </a:prstGeom>
          <a:solidFill>
            <a:srgbClr val="0099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rPr>
              <a:t>qubit 1 state</a:t>
            </a:r>
            <a:endParaRPr kumimoji="0" lang="en-US" sz="11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26" name="Rectangle 25">
            <a:extLst>
              <a:ext uri="{FF2B5EF4-FFF2-40B4-BE49-F238E27FC236}">
                <a16:creationId xmlns:a16="http://schemas.microsoft.com/office/drawing/2014/main" id="{1B9DE39A-3F6A-7436-B7A4-1196AAAC0C11}"/>
              </a:ext>
            </a:extLst>
          </p:cNvPr>
          <p:cNvSpPr/>
          <p:nvPr/>
        </p:nvSpPr>
        <p:spPr bwMode="auto">
          <a:xfrm>
            <a:off x="2199413" y="3885740"/>
            <a:ext cx="680166" cy="342548"/>
          </a:xfrm>
          <a:prstGeom prst="rect">
            <a:avLst/>
          </a:prstGeom>
          <a:solidFill>
            <a:srgbClr val="0099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rPr>
              <a:t>qubit 2 state</a:t>
            </a:r>
            <a:endParaRPr kumimoji="0" lang="en-US" sz="11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27" name="TextBox 26">
            <a:extLst>
              <a:ext uri="{FF2B5EF4-FFF2-40B4-BE49-F238E27FC236}">
                <a16:creationId xmlns:a16="http://schemas.microsoft.com/office/drawing/2014/main" id="{F80A9D75-BEEC-6929-18A0-AABDD6D22E6A}"/>
              </a:ext>
            </a:extLst>
          </p:cNvPr>
          <p:cNvSpPr txBox="1"/>
          <p:nvPr/>
        </p:nvSpPr>
        <p:spPr>
          <a:xfrm>
            <a:off x="1350405" y="4142124"/>
            <a:ext cx="1052082" cy="253906"/>
          </a:xfrm>
          <a:prstGeom prst="rect">
            <a:avLst/>
          </a:prstGeom>
          <a:noFill/>
        </p:spPr>
        <p:txBody>
          <a:bodyPr wrap="square" lIns="91430" tIns="45715" rIns="91430" bIns="45715" rtlCol="0">
            <a:spAutoFit/>
          </a:bodyPr>
          <a:lstStyle/>
          <a:p>
            <a:pPr algn="ctr">
              <a:spcAft>
                <a:spcPts val="300"/>
              </a:spcAft>
            </a:pPr>
            <a:r>
              <a:rPr lang="en-US" sz="1050" dirty="0">
                <a:solidFill>
                  <a:srgbClr val="003366">
                    <a:lumMod val="60000"/>
                    <a:lumOff val="40000"/>
                  </a:srgbClr>
                </a:solidFill>
                <a:latin typeface="Calibri" pitchFamily="34" charset="0"/>
              </a:rPr>
              <a:t>teleport</a:t>
            </a:r>
          </a:p>
        </p:txBody>
      </p:sp>
      <p:sp>
        <p:nvSpPr>
          <p:cNvPr id="28" name="Arrow: Down 27">
            <a:extLst>
              <a:ext uri="{FF2B5EF4-FFF2-40B4-BE49-F238E27FC236}">
                <a16:creationId xmlns:a16="http://schemas.microsoft.com/office/drawing/2014/main" id="{2235B269-3C68-5FD1-F072-4D79B1FBB44E}"/>
              </a:ext>
            </a:extLst>
          </p:cNvPr>
          <p:cNvSpPr/>
          <p:nvPr/>
        </p:nvSpPr>
        <p:spPr bwMode="auto">
          <a:xfrm rot="16200000">
            <a:off x="1749680" y="3849362"/>
            <a:ext cx="247724" cy="415304"/>
          </a:xfrm>
          <a:prstGeom prst="downArrow">
            <a:avLst/>
          </a:prstGeom>
          <a:solidFill>
            <a:srgbClr val="003366">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29" name="Arrow: Down 28">
            <a:extLst>
              <a:ext uri="{FF2B5EF4-FFF2-40B4-BE49-F238E27FC236}">
                <a16:creationId xmlns:a16="http://schemas.microsoft.com/office/drawing/2014/main" id="{EA42E50C-6FB2-E72D-EC3D-88E331EAEBE5}"/>
              </a:ext>
            </a:extLst>
          </p:cNvPr>
          <p:cNvSpPr/>
          <p:nvPr/>
        </p:nvSpPr>
        <p:spPr bwMode="auto">
          <a:xfrm rot="16200000">
            <a:off x="1706492" y="2946347"/>
            <a:ext cx="334100" cy="415304"/>
          </a:xfrm>
          <a:prstGeom prst="downArrow">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endParaRPr lang="en-US" sz="1100" dirty="0">
              <a:solidFill>
                <a:srgbClr val="FFFFFF"/>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31958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par>
                                <p:cTn id="31" presetID="10" presetClass="entr" presetSubtype="0"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par>
                                <p:cTn id="40" presetID="10" presetClass="entr" presetSubtype="0" fill="hold"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fade">
                                      <p:cBhvr>
                                        <p:cTn id="54" dur="500"/>
                                        <p:tgtEl>
                                          <p:spTgt spid="2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500"/>
                                        <p:tgtEl>
                                          <p:spTgt spid="29"/>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500"/>
                                        <p:tgtEl>
                                          <p:spTgt spid="1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p:bldP spid="10" grpId="0"/>
      <p:bldP spid="9" grpId="0" animBg="1"/>
      <p:bldP spid="15" grpId="0" animBg="1"/>
      <p:bldP spid="17" grpId="0" animBg="1"/>
      <p:bldP spid="18" grpId="0" animBg="1"/>
      <p:bldP spid="20" grpId="0"/>
      <p:bldP spid="21" grpId="0"/>
      <p:bldP spid="25" grpId="0" animBg="1"/>
      <p:bldP spid="26" grpId="0" animBg="1"/>
      <p:bldP spid="27" grpId="0"/>
      <p:bldP spid="28" grpId="0" animBg="1"/>
      <p:bldP spid="2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950" y="171451"/>
            <a:ext cx="8578154" cy="571852"/>
          </a:xfrm>
        </p:spPr>
        <p:txBody>
          <a:bodyPr/>
          <a:lstStyle/>
          <a:p>
            <a:r>
              <a:rPr lang="en-US" sz="3600" dirty="0"/>
              <a:t>main quantum computing paradigms</a:t>
            </a:r>
            <a:endParaRPr lang="fr-FR" sz="3600" dirty="0"/>
          </a:p>
        </p:txBody>
      </p:sp>
      <p:sp>
        <p:nvSpPr>
          <p:cNvPr id="3" name="Rectangle 2"/>
          <p:cNvSpPr/>
          <p:nvPr/>
        </p:nvSpPr>
        <p:spPr bwMode="auto">
          <a:xfrm>
            <a:off x="395515" y="812771"/>
            <a:ext cx="2934204" cy="497607"/>
          </a:xfrm>
          <a:prstGeom prst="rect">
            <a:avLst/>
          </a:prstGeom>
          <a:noFill/>
          <a:ln w="9525" cap="flat" cmpd="sng" algn="ctr">
            <a:noFill/>
            <a:prstDash val="solid"/>
            <a:round/>
            <a:headEnd type="none" w="med" len="med"/>
            <a:tailEnd type="none" w="med" len="med"/>
          </a:ln>
          <a:effectLst/>
        </p:spPr>
        <p:txBody>
          <a:bodyPr vert="horz" wrap="square" lIns="91417" tIns="45708" rIns="91417" bIns="45708" numCol="1" rtlCol="0" anchor="ctr" anchorCtr="0" compatLnSpc="1">
            <a:prstTxWarp prst="textNoShape">
              <a:avLst/>
            </a:prstTxWarp>
          </a:bodyPr>
          <a:lstStyle/>
          <a:p>
            <a:pPr algn="ctr" defTabSz="914156"/>
            <a:r>
              <a:rPr lang="en-US" sz="1600" dirty="0">
                <a:solidFill>
                  <a:srgbClr val="0070C0"/>
                </a:solidFill>
                <a:latin typeface="Calibri" panose="020F0502020204030204" pitchFamily="34" charset="0"/>
                <a:cs typeface="Calibri" panose="020F0502020204030204" pitchFamily="34" charset="0"/>
              </a:rPr>
              <a:t>gates-based </a:t>
            </a:r>
            <a:r>
              <a:rPr lang="en-US" sz="1600" b="0" dirty="0">
                <a:solidFill>
                  <a:srgbClr val="0070C0"/>
                </a:solidFill>
                <a:latin typeface="Calibri" panose="020F0502020204030204" pitchFamily="34" charset="0"/>
                <a:cs typeface="Calibri" panose="020F0502020204030204" pitchFamily="34" charset="0"/>
              </a:rPr>
              <a:t>quantum computers</a:t>
            </a:r>
            <a:endParaRPr lang="fr-FR" sz="1600" b="0" dirty="0">
              <a:solidFill>
                <a:srgbClr val="0070C0"/>
              </a:solidFill>
              <a:latin typeface="Calibri" panose="020F0502020204030204" pitchFamily="34" charset="0"/>
              <a:cs typeface="Calibri" panose="020F0502020204030204" pitchFamily="34" charset="0"/>
            </a:endParaRPr>
          </a:p>
        </p:txBody>
      </p:sp>
      <p:sp>
        <p:nvSpPr>
          <p:cNvPr id="4" name="Rectangle 3"/>
          <p:cNvSpPr/>
          <p:nvPr/>
        </p:nvSpPr>
        <p:spPr bwMode="auto">
          <a:xfrm>
            <a:off x="6355367" y="812771"/>
            <a:ext cx="2467429" cy="497607"/>
          </a:xfrm>
          <a:prstGeom prst="rect">
            <a:avLst/>
          </a:prstGeom>
          <a:noFill/>
          <a:ln w="9525" cap="flat" cmpd="sng" algn="ctr">
            <a:noFill/>
            <a:prstDash val="solid"/>
            <a:round/>
            <a:headEnd type="none" w="med" len="med"/>
            <a:tailEnd type="none" w="med" len="med"/>
          </a:ln>
          <a:effectLst/>
        </p:spPr>
        <p:txBody>
          <a:bodyPr vert="horz" wrap="square" lIns="91417" tIns="45708" rIns="91417" bIns="45708" numCol="1" rtlCol="0" anchor="ctr" anchorCtr="0" compatLnSpc="1">
            <a:prstTxWarp prst="textNoShape">
              <a:avLst/>
            </a:prstTxWarp>
          </a:bodyPr>
          <a:lstStyle/>
          <a:p>
            <a:pPr algn="ctr"/>
            <a:r>
              <a:rPr lang="en-US" sz="1600" b="0" dirty="0">
                <a:solidFill>
                  <a:srgbClr val="0070C0"/>
                </a:solidFill>
                <a:latin typeface="Calibri" panose="020F0502020204030204" pitchFamily="34" charset="0"/>
                <a:cs typeface="Calibri" panose="020F0502020204030204" pitchFamily="34" charset="0"/>
              </a:rPr>
              <a:t>quantum</a:t>
            </a:r>
            <a:r>
              <a:rPr lang="en-US" sz="1600" dirty="0">
                <a:solidFill>
                  <a:srgbClr val="0070C0"/>
                </a:solidFill>
                <a:latin typeface="Calibri" panose="020F0502020204030204" pitchFamily="34" charset="0"/>
                <a:cs typeface="Calibri" panose="020F0502020204030204" pitchFamily="34" charset="0"/>
              </a:rPr>
              <a:t> annealers</a:t>
            </a:r>
            <a:endParaRPr lang="fr-FR" sz="1600" dirty="0">
              <a:solidFill>
                <a:srgbClr val="0070C0"/>
              </a:solidFill>
              <a:latin typeface="Calibri" panose="020F0502020204030204" pitchFamily="34" charset="0"/>
              <a:cs typeface="Calibri" panose="020F0502020204030204" pitchFamily="34" charset="0"/>
            </a:endParaRPr>
          </a:p>
        </p:txBody>
      </p:sp>
      <p:sp>
        <p:nvSpPr>
          <p:cNvPr id="22" name="Rectangle 21"/>
          <p:cNvSpPr/>
          <p:nvPr/>
        </p:nvSpPr>
        <p:spPr bwMode="auto">
          <a:xfrm>
            <a:off x="3587656" y="812771"/>
            <a:ext cx="2561524" cy="500727"/>
          </a:xfrm>
          <a:prstGeom prst="rect">
            <a:avLst/>
          </a:prstGeom>
          <a:noFill/>
          <a:ln w="9525" cap="flat" cmpd="sng" algn="ctr">
            <a:noFill/>
            <a:prstDash val="solid"/>
            <a:round/>
            <a:headEnd type="none" w="med" len="med"/>
            <a:tailEnd type="none" w="med" len="med"/>
          </a:ln>
          <a:effectLst/>
        </p:spPr>
        <p:txBody>
          <a:bodyPr vert="horz" wrap="square" lIns="91417" tIns="45708" rIns="91417" bIns="45708" numCol="1" rtlCol="0" anchor="ctr" anchorCtr="0" compatLnSpc="1">
            <a:prstTxWarp prst="textNoShape">
              <a:avLst/>
            </a:prstTxWarp>
          </a:bodyPr>
          <a:lstStyle/>
          <a:p>
            <a:pPr algn="ctr"/>
            <a:r>
              <a:rPr lang="en-US" sz="1600" b="0" dirty="0">
                <a:solidFill>
                  <a:srgbClr val="0070C0"/>
                </a:solidFill>
                <a:latin typeface="Calibri" panose="020F0502020204030204" pitchFamily="34" charset="0"/>
                <a:cs typeface="Calibri" panose="020F0502020204030204" pitchFamily="34" charset="0"/>
              </a:rPr>
              <a:t>analog quantum </a:t>
            </a:r>
            <a:r>
              <a:rPr lang="en-US" sz="1600" dirty="0">
                <a:solidFill>
                  <a:srgbClr val="0070C0"/>
                </a:solidFill>
                <a:latin typeface="Calibri" panose="020F0502020204030204" pitchFamily="34" charset="0"/>
                <a:cs typeface="Calibri" panose="020F0502020204030204" pitchFamily="34" charset="0"/>
              </a:rPr>
              <a:t>simulators</a:t>
            </a:r>
            <a:endParaRPr lang="fr-FR" sz="1600" dirty="0">
              <a:solidFill>
                <a:srgbClr val="0070C0"/>
              </a:solidFill>
              <a:latin typeface="Calibri" panose="020F0502020204030204" pitchFamily="34" charset="0"/>
              <a:cs typeface="Calibri" panose="020F0502020204030204" pitchFamily="34" charset="0"/>
            </a:endParaRPr>
          </a:p>
        </p:txBody>
      </p:sp>
      <p:sp>
        <p:nvSpPr>
          <p:cNvPr id="42" name="TextBox 41"/>
          <p:cNvSpPr txBox="1"/>
          <p:nvPr/>
        </p:nvSpPr>
        <p:spPr>
          <a:xfrm rot="16200000">
            <a:off x="8164733" y="2428602"/>
            <a:ext cx="1588876" cy="230822"/>
          </a:xfrm>
          <a:prstGeom prst="rect">
            <a:avLst/>
          </a:prstGeom>
          <a:noFill/>
        </p:spPr>
        <p:txBody>
          <a:bodyPr wrap="none" lIns="91430" tIns="45715" rIns="91430" bIns="45715" rtlCol="0">
            <a:spAutoFit/>
          </a:bodyPr>
          <a:lstStyle/>
          <a:p>
            <a:r>
              <a:rPr lang="fr-FR" sz="900" b="0" dirty="0">
                <a:solidFill>
                  <a:schemeClr val="tx1">
                    <a:lumMod val="65000"/>
                  </a:schemeClr>
                </a:solidFill>
                <a:latin typeface="Calibri" pitchFamily="34" charset="0"/>
              </a:rPr>
              <a:t>(cc) Olivier Ezratty, 2022-2025</a:t>
            </a:r>
          </a:p>
        </p:txBody>
      </p:sp>
      <p:pic>
        <p:nvPicPr>
          <p:cNvPr id="9" name="Picture 2">
            <a:hlinkClick r:id="rId3"/>
            <a:extLst>
              <a:ext uri="{FF2B5EF4-FFF2-40B4-BE49-F238E27FC236}">
                <a16:creationId xmlns:a16="http://schemas.microsoft.com/office/drawing/2014/main" id="{E0B7844F-FF05-5677-380E-17ECF3DF44B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2202" y="1391446"/>
            <a:ext cx="2800830" cy="1923424"/>
          </a:xfrm>
          <a:prstGeom prst="rect">
            <a:avLst/>
          </a:prstGeom>
          <a:noFill/>
          <a:extLst>
            <a:ext uri="{909E8E84-426E-40DD-AFC4-6F175D3DCCD1}">
              <a14:hiddenFill xmlns:a14="http://schemas.microsoft.com/office/drawing/2010/main">
                <a:solidFill>
                  <a:srgbClr val="FFFFFF"/>
                </a:solidFill>
              </a14:hiddenFill>
            </a:ext>
          </a:extLst>
        </p:spPr>
      </p:pic>
      <p:pic>
        <p:nvPicPr>
          <p:cNvPr id="10" name="Graphic 9">
            <a:extLst>
              <a:ext uri="{FF2B5EF4-FFF2-40B4-BE49-F238E27FC236}">
                <a16:creationId xmlns:a16="http://schemas.microsoft.com/office/drawing/2014/main" id="{B62FA817-731F-E4E4-F0A6-5D5DD4B5C61A}"/>
              </a:ext>
            </a:extLst>
          </p:cNvPr>
          <p:cNvPicPr>
            <a:picLocks noChangeAspect="1"/>
          </p:cNvPicPr>
          <p:nvPr/>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l="53004" b="18585"/>
          <a:stretch/>
        </p:blipFill>
        <p:spPr>
          <a:xfrm>
            <a:off x="6448198" y="1292904"/>
            <a:ext cx="2281767" cy="2051597"/>
          </a:xfrm>
          <a:prstGeom prst="rect">
            <a:avLst/>
          </a:prstGeom>
        </p:spPr>
      </p:pic>
      <p:sp>
        <p:nvSpPr>
          <p:cNvPr id="12" name="Rectangle 11">
            <a:extLst>
              <a:ext uri="{FF2B5EF4-FFF2-40B4-BE49-F238E27FC236}">
                <a16:creationId xmlns:a16="http://schemas.microsoft.com/office/drawing/2014/main" id="{BEC5576D-6BA3-6FAC-98A2-EBC510E19D39}"/>
              </a:ext>
            </a:extLst>
          </p:cNvPr>
          <p:cNvSpPr/>
          <p:nvPr/>
        </p:nvSpPr>
        <p:spPr bwMode="auto">
          <a:xfrm>
            <a:off x="443034" y="3426164"/>
            <a:ext cx="2839167" cy="1020891"/>
          </a:xfrm>
          <a:prstGeom prst="rect">
            <a:avLst/>
          </a:prstGeom>
          <a:noFill/>
          <a:ln w="9525" cap="flat" cmpd="sng" algn="ctr">
            <a:noFill/>
            <a:prstDash val="solid"/>
            <a:round/>
            <a:headEnd type="none" w="med" len="med"/>
            <a:tailEnd type="none" w="med" len="med"/>
          </a:ln>
          <a:effectLst/>
        </p:spPr>
        <p:txBody>
          <a:bodyPr vert="horz" wrap="square" lIns="91417" tIns="45708" rIns="91417" bIns="45708" numCol="1" rtlCol="0" anchor="t" anchorCtr="0" compatLnSpc="1">
            <a:prstTxWarp prst="textNoShape">
              <a:avLst/>
            </a:prstTxWarp>
          </a:bodyPr>
          <a:lstStyle/>
          <a:p>
            <a:pPr algn="ctr"/>
            <a:r>
              <a:rPr lang="en-US" sz="1400" b="0" dirty="0">
                <a:solidFill>
                  <a:schemeClr val="bg2"/>
                </a:solidFill>
                <a:latin typeface="Calibri" panose="020F0502020204030204" pitchFamily="34" charset="0"/>
                <a:cs typeface="Calibri" panose="020F0502020204030204" pitchFamily="34" charset="0"/>
              </a:rPr>
              <a:t>problem solved with an algorithm containing a series of quantum gates, implementing any unitary transformation</a:t>
            </a:r>
            <a:endParaRPr lang="fr-FR" sz="1400" b="0" dirty="0">
              <a:solidFill>
                <a:schemeClr val="bg2"/>
              </a:solidFill>
              <a:latin typeface="Calibri" panose="020F0502020204030204" pitchFamily="34" charset="0"/>
              <a:cs typeface="Calibri" panose="020F0502020204030204" pitchFamily="34" charset="0"/>
            </a:endParaRPr>
          </a:p>
        </p:txBody>
      </p:sp>
      <p:sp>
        <p:nvSpPr>
          <p:cNvPr id="13" name="Rectangle 12">
            <a:extLst>
              <a:ext uri="{FF2B5EF4-FFF2-40B4-BE49-F238E27FC236}">
                <a16:creationId xmlns:a16="http://schemas.microsoft.com/office/drawing/2014/main" id="{F7EB7AEF-F0A7-C93C-45F8-6A1C6BB52F75}"/>
              </a:ext>
            </a:extLst>
          </p:cNvPr>
          <p:cNvSpPr/>
          <p:nvPr/>
        </p:nvSpPr>
        <p:spPr bwMode="auto">
          <a:xfrm>
            <a:off x="6230400" y="3426164"/>
            <a:ext cx="2717362" cy="1020890"/>
          </a:xfrm>
          <a:prstGeom prst="rect">
            <a:avLst/>
          </a:prstGeom>
          <a:noFill/>
          <a:ln w="9525" cap="flat" cmpd="sng" algn="ctr">
            <a:noFill/>
            <a:prstDash val="solid"/>
            <a:round/>
            <a:headEnd type="none" w="med" len="med"/>
            <a:tailEnd type="none" w="med" len="med"/>
          </a:ln>
          <a:effectLst/>
        </p:spPr>
        <p:txBody>
          <a:bodyPr vert="horz" wrap="square" lIns="91417" tIns="45708" rIns="91417" bIns="45708" numCol="1" rtlCol="0" anchor="t" anchorCtr="0" compatLnSpc="1">
            <a:prstTxWarp prst="textNoShape">
              <a:avLst/>
            </a:prstTxWarp>
          </a:bodyPr>
          <a:lstStyle/>
          <a:p>
            <a:pPr algn="ctr"/>
            <a:r>
              <a:rPr lang="en-US" sz="1400" b="0" dirty="0">
                <a:solidFill>
                  <a:schemeClr val="bg2"/>
                </a:solidFill>
                <a:latin typeface="Calibri" panose="020F0502020204030204" pitchFamily="34" charset="0"/>
                <a:cs typeface="Calibri" panose="020F0502020204030204" pitchFamily="34" charset="0"/>
              </a:rPr>
              <a:t>problem embedded in a BQM model to solve Ising or QUBO problems, using </a:t>
            </a:r>
            <a:r>
              <a:rPr lang="en-US" sz="1400" b="0" dirty="0">
                <a:solidFill>
                  <a:srgbClr val="FF0000"/>
                </a:solidFill>
                <a:latin typeface="Calibri" panose="020F0502020204030204" pitchFamily="34" charset="0"/>
                <a:cs typeface="Calibri" panose="020F0502020204030204" pitchFamily="34" charset="0"/>
              </a:rPr>
              <a:t>static qubit connectivity </a:t>
            </a:r>
            <a:r>
              <a:rPr lang="en-US" sz="1400" b="0" dirty="0">
                <a:solidFill>
                  <a:schemeClr val="bg2"/>
                </a:solidFill>
                <a:latin typeface="Calibri" panose="020F0502020204030204" pitchFamily="34" charset="0"/>
                <a:cs typeface="Calibri" panose="020F0502020204030204" pitchFamily="34" charset="0"/>
              </a:rPr>
              <a:t>and </a:t>
            </a:r>
            <a:r>
              <a:rPr lang="en-US" sz="1400" b="0" dirty="0">
                <a:solidFill>
                  <a:srgbClr val="00B050"/>
                </a:solidFill>
                <a:latin typeface="Calibri" panose="020F0502020204030204" pitchFamily="34" charset="0"/>
                <a:cs typeface="Calibri" panose="020F0502020204030204" pitchFamily="34" charset="0"/>
              </a:rPr>
              <a:t>local control</a:t>
            </a:r>
            <a:endParaRPr lang="fr-FR" sz="1400" b="0" dirty="0">
              <a:solidFill>
                <a:srgbClr val="00B050"/>
              </a:solidFill>
              <a:latin typeface="Calibri" panose="020F0502020204030204" pitchFamily="34" charset="0"/>
              <a:cs typeface="Calibri" panose="020F0502020204030204" pitchFamily="34" charset="0"/>
            </a:endParaRPr>
          </a:p>
        </p:txBody>
      </p:sp>
      <p:sp>
        <p:nvSpPr>
          <p:cNvPr id="14" name="Rectangle 13">
            <a:extLst>
              <a:ext uri="{FF2B5EF4-FFF2-40B4-BE49-F238E27FC236}">
                <a16:creationId xmlns:a16="http://schemas.microsoft.com/office/drawing/2014/main" id="{52A08F84-FF3F-6E22-9441-9C1195B93A49}"/>
              </a:ext>
            </a:extLst>
          </p:cNvPr>
          <p:cNvSpPr/>
          <p:nvPr/>
        </p:nvSpPr>
        <p:spPr bwMode="auto">
          <a:xfrm>
            <a:off x="3463160" y="3426164"/>
            <a:ext cx="2810517" cy="1020890"/>
          </a:xfrm>
          <a:prstGeom prst="rect">
            <a:avLst/>
          </a:prstGeom>
          <a:noFill/>
          <a:ln w="9525" cap="flat" cmpd="sng" algn="ctr">
            <a:noFill/>
            <a:prstDash val="solid"/>
            <a:round/>
            <a:headEnd type="none" w="med" len="med"/>
            <a:tailEnd type="none" w="med" len="med"/>
          </a:ln>
          <a:effectLst/>
        </p:spPr>
        <p:txBody>
          <a:bodyPr vert="horz" wrap="square" lIns="91417" tIns="45708" rIns="91417" bIns="45708" numCol="1" rtlCol="0" anchor="t" anchorCtr="0" compatLnSpc="1">
            <a:prstTxWarp prst="textNoShape">
              <a:avLst/>
            </a:prstTxWarp>
          </a:bodyPr>
          <a:lstStyle/>
          <a:p>
            <a:pPr algn="ctr"/>
            <a:r>
              <a:rPr lang="en-US" sz="1400" b="0" dirty="0">
                <a:solidFill>
                  <a:schemeClr val="bg2"/>
                </a:solidFill>
                <a:latin typeface="Calibri" panose="020F0502020204030204" pitchFamily="34" charset="0"/>
                <a:cs typeface="Calibri" panose="020F0502020204030204" pitchFamily="34" charset="0"/>
              </a:rPr>
              <a:t>problem embedded in a graph to solve Ising or QUBO problems, using </a:t>
            </a:r>
            <a:r>
              <a:rPr lang="en-US" sz="1400" b="0" dirty="0">
                <a:solidFill>
                  <a:srgbClr val="00B050"/>
                </a:solidFill>
                <a:latin typeface="Calibri" panose="020F0502020204030204" pitchFamily="34" charset="0"/>
                <a:cs typeface="Calibri" panose="020F0502020204030204" pitchFamily="34" charset="0"/>
              </a:rPr>
              <a:t>dynamic qubit positioning </a:t>
            </a:r>
            <a:r>
              <a:rPr lang="en-US" sz="1400" b="0" dirty="0">
                <a:solidFill>
                  <a:schemeClr val="bg2"/>
                </a:solidFill>
                <a:latin typeface="Calibri" panose="020F0502020204030204" pitchFamily="34" charset="0"/>
                <a:cs typeface="Calibri" panose="020F0502020204030204" pitchFamily="34" charset="0"/>
              </a:rPr>
              <a:t>but </a:t>
            </a:r>
            <a:r>
              <a:rPr lang="en-US" sz="1400" b="0" dirty="0">
                <a:solidFill>
                  <a:srgbClr val="FF0000"/>
                </a:solidFill>
                <a:latin typeface="Calibri" panose="020F0502020204030204" pitchFamily="34" charset="0"/>
                <a:cs typeface="Calibri" panose="020F0502020204030204" pitchFamily="34" charset="0"/>
              </a:rPr>
              <a:t>no or poor local qubit control</a:t>
            </a:r>
            <a:endParaRPr lang="fr-FR" sz="1400" b="0" dirty="0">
              <a:solidFill>
                <a:srgbClr val="FF0000"/>
              </a:solidFill>
              <a:latin typeface="Calibri" panose="020F0502020204030204" pitchFamily="34" charset="0"/>
              <a:cs typeface="Calibri" panose="020F0502020204030204" pitchFamily="34" charset="0"/>
            </a:endParaRPr>
          </a:p>
        </p:txBody>
      </p:sp>
      <p:pic>
        <p:nvPicPr>
          <p:cNvPr id="7" name="Picture 2">
            <a:extLst>
              <a:ext uri="{FF2B5EF4-FFF2-40B4-BE49-F238E27FC236}">
                <a16:creationId xmlns:a16="http://schemas.microsoft.com/office/drawing/2014/main" id="{86A02580-EC0F-2B9D-6C35-E1C9CFBDD142}"/>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8752"/>
          <a:stretch/>
        </p:blipFill>
        <p:spPr bwMode="auto">
          <a:xfrm>
            <a:off x="7015537" y="4509568"/>
            <a:ext cx="1147088" cy="28804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a:extLst>
              <a:ext uri="{FF2B5EF4-FFF2-40B4-BE49-F238E27FC236}">
                <a16:creationId xmlns:a16="http://schemas.microsoft.com/office/drawing/2014/main" id="{5E28A308-B4A5-4B48-3612-65DC139ABE2E}"/>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57879" y="4512558"/>
            <a:ext cx="705033" cy="282060"/>
          </a:xfrm>
          <a:prstGeom prst="rect">
            <a:avLst/>
          </a:prstGeom>
          <a:noFill/>
          <a:extLst>
            <a:ext uri="{909E8E84-426E-40DD-AFC4-6F175D3DCCD1}">
              <a14:hiddenFill xmlns:a14="http://schemas.microsoft.com/office/drawing/2010/main">
                <a:solidFill>
                  <a:srgbClr val="FFFFFF"/>
                </a:solidFill>
              </a14:hiddenFill>
            </a:ext>
          </a:extLst>
        </p:spPr>
      </p:pic>
      <p:pic>
        <p:nvPicPr>
          <p:cNvPr id="11" name="Graphic 10">
            <a:extLst>
              <a:ext uri="{FF2B5EF4-FFF2-40B4-BE49-F238E27FC236}">
                <a16:creationId xmlns:a16="http://schemas.microsoft.com/office/drawing/2014/main" id="{CD64F5AB-D668-019F-DD2F-71BA2323939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020400" y="4560439"/>
            <a:ext cx="866348" cy="186298"/>
          </a:xfrm>
          <a:prstGeom prst="rect">
            <a:avLst/>
          </a:prstGeom>
        </p:spPr>
      </p:pic>
      <p:pic>
        <p:nvPicPr>
          <p:cNvPr id="16" name="Graphic 15">
            <a:extLst>
              <a:ext uri="{FF2B5EF4-FFF2-40B4-BE49-F238E27FC236}">
                <a16:creationId xmlns:a16="http://schemas.microsoft.com/office/drawing/2014/main" id="{42A0F4AB-575C-CBD5-1947-59225384B223}"/>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965018" y="4543383"/>
            <a:ext cx="1203778" cy="220411"/>
          </a:xfrm>
          <a:prstGeom prst="rect">
            <a:avLst/>
          </a:prstGeom>
        </p:spPr>
      </p:pic>
      <p:pic>
        <p:nvPicPr>
          <p:cNvPr id="17" name="Picture 16">
            <a:extLst>
              <a:ext uri="{FF2B5EF4-FFF2-40B4-BE49-F238E27FC236}">
                <a16:creationId xmlns:a16="http://schemas.microsoft.com/office/drawing/2014/main" id="{81C5B29D-472D-75EE-44E4-DE36B50B171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665658" y="4487678"/>
            <a:ext cx="1096356" cy="331820"/>
          </a:xfrm>
          <a:prstGeom prst="rect">
            <a:avLst/>
          </a:prstGeom>
        </p:spPr>
      </p:pic>
      <p:pic>
        <p:nvPicPr>
          <p:cNvPr id="6" name="Graphic 6">
            <a:extLst>
              <a:ext uri="{FF2B5EF4-FFF2-40B4-BE49-F238E27FC236}">
                <a16:creationId xmlns:a16="http://schemas.microsoft.com/office/drawing/2014/main" id="{6E4FC2FC-5090-ED6D-1779-9A1CDE9A15A9}"/>
              </a:ext>
            </a:extLst>
          </p:cNvPr>
          <p:cNvPicPr>
            <a:picLocks noChangeAspect="1"/>
          </p:cNvPicPr>
          <p:nvPr/>
        </p:nvPicPr>
        <p:blipFill>
          <a:blip r:embed="rId14">
            <a:extLst>
              <a:ext uri="{96DAC541-7B7A-43D3-8B79-37D633B846F1}">
                <asvg:svgBlip xmlns:asvg="http://schemas.microsoft.com/office/drawing/2016/SVG/main" r:embed="rId15"/>
              </a:ext>
            </a:extLst>
          </a:blip>
          <a:srcRect l="51430" t="26064" r="11932" b="50538"/>
          <a:stretch/>
        </p:blipFill>
        <p:spPr>
          <a:xfrm>
            <a:off x="3653636" y="1374704"/>
            <a:ext cx="2429565" cy="1887995"/>
          </a:xfrm>
          <a:prstGeom prst="rect">
            <a:avLst/>
          </a:prstGeom>
        </p:spPr>
      </p:pic>
    </p:spTree>
    <p:extLst>
      <p:ext uri="{BB962C8B-B14F-4D97-AF65-F5344CB8AC3E}">
        <p14:creationId xmlns:p14="http://schemas.microsoft.com/office/powerpoint/2010/main" val="695886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par>
                                <p:cTn id="25" presetID="10"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2" grpId="0"/>
      <p:bldP spid="13"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A1C7EB-02B4-DF2F-0208-52F4997AB58E}"/>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CF675858-1989-1AA0-A1E3-093A95FF0AA7}"/>
              </a:ext>
            </a:extLst>
          </p:cNvPr>
          <p:cNvSpPr/>
          <p:nvPr/>
        </p:nvSpPr>
        <p:spPr bwMode="auto">
          <a:xfrm>
            <a:off x="3593861" y="1147903"/>
            <a:ext cx="2808762" cy="3151192"/>
          </a:xfrm>
          <a:prstGeom prst="rect">
            <a:avLst/>
          </a:prstGeom>
          <a:solidFill>
            <a:srgbClr val="D0EBB3"/>
          </a:solidFill>
          <a:ln w="9525" cap="flat" cmpd="sng" algn="ctr">
            <a:noFill/>
            <a:prstDash val="solid"/>
            <a:round/>
            <a:headEnd type="none" w="med" len="med"/>
            <a:tailEnd type="none" w="med" len="med"/>
          </a:ln>
          <a:effectLst/>
        </p:spPr>
        <p:txBody>
          <a:bodyPr rtlCol="0" anchor="ctr"/>
          <a:lstStyle/>
          <a:p>
            <a:pPr algn="ctr"/>
            <a:endParaRPr lang="en-US"/>
          </a:p>
        </p:txBody>
      </p:sp>
      <p:sp>
        <p:nvSpPr>
          <p:cNvPr id="6" name="Rectangle 5">
            <a:extLst>
              <a:ext uri="{FF2B5EF4-FFF2-40B4-BE49-F238E27FC236}">
                <a16:creationId xmlns:a16="http://schemas.microsoft.com/office/drawing/2014/main" id="{973C28C0-5431-DD0D-7156-45B958E2C3A4}"/>
              </a:ext>
            </a:extLst>
          </p:cNvPr>
          <p:cNvSpPr/>
          <p:nvPr/>
        </p:nvSpPr>
        <p:spPr bwMode="auto">
          <a:xfrm>
            <a:off x="392446" y="1147903"/>
            <a:ext cx="3095959" cy="3151192"/>
          </a:xfrm>
          <a:prstGeom prst="rect">
            <a:avLst/>
          </a:prstGeom>
          <a:solidFill>
            <a:srgbClr val="BEF8C6"/>
          </a:solidFill>
          <a:ln w="9525" cap="flat" cmpd="sng" algn="ctr">
            <a:noFill/>
            <a:prstDash val="solid"/>
            <a:round/>
            <a:headEnd type="none" w="med" len="med"/>
            <a:tailEnd type="none" w="med" len="med"/>
          </a:ln>
          <a:effectLst/>
        </p:spPr>
        <p:txBody>
          <a:bodyPr rtlCol="0" anchor="ctr"/>
          <a:lstStyle/>
          <a:p>
            <a:pPr algn="ctr"/>
            <a:endParaRPr lang="en-US"/>
          </a:p>
        </p:txBody>
      </p:sp>
      <p:sp>
        <p:nvSpPr>
          <p:cNvPr id="7" name="Rectangle 6">
            <a:extLst>
              <a:ext uri="{FF2B5EF4-FFF2-40B4-BE49-F238E27FC236}">
                <a16:creationId xmlns:a16="http://schemas.microsoft.com/office/drawing/2014/main" id="{65369AE8-1A45-6278-9EAC-01F1B2AD37D7}"/>
              </a:ext>
            </a:extLst>
          </p:cNvPr>
          <p:cNvSpPr/>
          <p:nvPr/>
        </p:nvSpPr>
        <p:spPr bwMode="auto">
          <a:xfrm>
            <a:off x="6507196" y="1147902"/>
            <a:ext cx="2276171" cy="3151192"/>
          </a:xfrm>
          <a:prstGeom prst="rect">
            <a:avLst/>
          </a:prstGeom>
          <a:solidFill>
            <a:srgbClr val="DCEAD2"/>
          </a:solidFill>
          <a:ln w="9525" cap="flat" cmpd="sng" algn="ctr">
            <a:noFill/>
            <a:prstDash val="solid"/>
            <a:round/>
            <a:headEnd type="none" w="med" len="med"/>
            <a:tailEnd type="none" w="med" len="med"/>
          </a:ln>
          <a:effectLst/>
        </p:spPr>
        <p:txBody>
          <a:bodyPr rtlCol="0" anchor="ctr"/>
          <a:lstStyle/>
          <a:p>
            <a:pPr algn="ctr"/>
            <a:endParaRPr lang="en-US"/>
          </a:p>
        </p:txBody>
      </p:sp>
      <p:sp>
        <p:nvSpPr>
          <p:cNvPr id="2" name="Title 1">
            <a:extLst>
              <a:ext uri="{FF2B5EF4-FFF2-40B4-BE49-F238E27FC236}">
                <a16:creationId xmlns:a16="http://schemas.microsoft.com/office/drawing/2014/main" id="{E39AD8F9-8D1A-CE26-F99E-A05978CA440B}"/>
              </a:ext>
            </a:extLst>
          </p:cNvPr>
          <p:cNvSpPr>
            <a:spLocks noGrp="1"/>
          </p:cNvSpPr>
          <p:nvPr>
            <p:ph type="title"/>
          </p:nvPr>
        </p:nvSpPr>
        <p:spPr>
          <a:xfrm>
            <a:off x="326950" y="171451"/>
            <a:ext cx="8572366" cy="571863"/>
          </a:xfrm>
        </p:spPr>
        <p:txBody>
          <a:bodyPr/>
          <a:lstStyle/>
          <a:p>
            <a:r>
              <a:rPr lang="en-US" sz="3600" dirty="0"/>
              <a:t>typical target Hamiltonians per paradigm</a:t>
            </a:r>
            <a:endParaRPr lang="fr-FR" sz="3600" dirty="0"/>
          </a:p>
        </p:txBody>
      </p:sp>
      <p:sp>
        <p:nvSpPr>
          <p:cNvPr id="3" name="Rectangle 2">
            <a:extLst>
              <a:ext uri="{FF2B5EF4-FFF2-40B4-BE49-F238E27FC236}">
                <a16:creationId xmlns:a16="http://schemas.microsoft.com/office/drawing/2014/main" id="{E5B81811-1233-7092-FD5F-193B201AC025}"/>
              </a:ext>
            </a:extLst>
          </p:cNvPr>
          <p:cNvSpPr/>
          <p:nvPr/>
        </p:nvSpPr>
        <p:spPr bwMode="auto">
          <a:xfrm>
            <a:off x="390556" y="793940"/>
            <a:ext cx="3106793" cy="353963"/>
          </a:xfrm>
          <a:prstGeom prst="rect">
            <a:avLst/>
          </a:prstGeom>
          <a:noFill/>
          <a:ln w="9525" cap="flat" cmpd="sng" algn="ctr">
            <a:noFill/>
            <a:prstDash val="solid"/>
            <a:round/>
            <a:headEnd type="none" w="med" len="med"/>
            <a:tailEnd type="none" w="med" len="med"/>
          </a:ln>
          <a:effectLst/>
        </p:spPr>
        <p:txBody>
          <a:bodyPr vert="horz" wrap="square" lIns="91417" tIns="45708" rIns="91417" bIns="45708" numCol="1" rtlCol="0" anchor="ctr" anchorCtr="0" compatLnSpc="1">
            <a:prstTxWarp prst="textNoShape">
              <a:avLst/>
            </a:prstTxWarp>
          </a:bodyPr>
          <a:lstStyle/>
          <a:p>
            <a:pPr algn="ctr" defTabSz="914156"/>
            <a:r>
              <a:rPr lang="en-US" sz="1600" dirty="0">
                <a:solidFill>
                  <a:srgbClr val="0070C0"/>
                </a:solidFill>
                <a:latin typeface="Calibri" panose="020F0502020204030204" pitchFamily="34" charset="0"/>
                <a:cs typeface="Calibri" panose="020F0502020204030204" pitchFamily="34" charset="0"/>
              </a:rPr>
              <a:t>gates-based </a:t>
            </a:r>
            <a:r>
              <a:rPr lang="en-US" sz="1600" b="0" dirty="0">
                <a:solidFill>
                  <a:srgbClr val="0070C0"/>
                </a:solidFill>
                <a:latin typeface="Calibri" panose="020F0502020204030204" pitchFamily="34" charset="0"/>
                <a:cs typeface="Calibri" panose="020F0502020204030204" pitchFamily="34" charset="0"/>
              </a:rPr>
              <a:t>quantum computing</a:t>
            </a:r>
            <a:endParaRPr lang="fr-FR" sz="1600" b="0" dirty="0">
              <a:solidFill>
                <a:srgbClr val="0070C0"/>
              </a:solidFill>
              <a:latin typeface="Calibri" panose="020F0502020204030204" pitchFamily="34" charset="0"/>
              <a:cs typeface="Calibri" panose="020F0502020204030204" pitchFamily="34" charset="0"/>
            </a:endParaRPr>
          </a:p>
        </p:txBody>
      </p:sp>
      <p:sp>
        <p:nvSpPr>
          <p:cNvPr id="4" name="Rectangle 3">
            <a:extLst>
              <a:ext uri="{FF2B5EF4-FFF2-40B4-BE49-F238E27FC236}">
                <a16:creationId xmlns:a16="http://schemas.microsoft.com/office/drawing/2014/main" id="{7F2C89C6-AD7C-CE76-50D3-3D55935E3300}"/>
              </a:ext>
            </a:extLst>
          </p:cNvPr>
          <p:cNvSpPr/>
          <p:nvPr/>
        </p:nvSpPr>
        <p:spPr bwMode="auto">
          <a:xfrm>
            <a:off x="6411567" y="793940"/>
            <a:ext cx="2467429" cy="353963"/>
          </a:xfrm>
          <a:prstGeom prst="rect">
            <a:avLst/>
          </a:prstGeom>
          <a:noFill/>
          <a:ln w="9525" cap="flat" cmpd="sng" algn="ctr">
            <a:noFill/>
            <a:prstDash val="solid"/>
            <a:round/>
            <a:headEnd type="none" w="med" len="med"/>
            <a:tailEnd type="none" w="med" len="med"/>
          </a:ln>
          <a:effectLst/>
        </p:spPr>
        <p:txBody>
          <a:bodyPr vert="horz" wrap="square" lIns="91417" tIns="45708" rIns="91417" bIns="45708" numCol="1" rtlCol="0" anchor="ctr" anchorCtr="0" compatLnSpc="1">
            <a:prstTxWarp prst="textNoShape">
              <a:avLst/>
            </a:prstTxWarp>
          </a:bodyPr>
          <a:lstStyle/>
          <a:p>
            <a:pPr algn="ctr"/>
            <a:r>
              <a:rPr lang="en-US" sz="1600" b="0" dirty="0">
                <a:solidFill>
                  <a:srgbClr val="0070C0"/>
                </a:solidFill>
                <a:latin typeface="Calibri" panose="020F0502020204030204" pitchFamily="34" charset="0"/>
                <a:cs typeface="Calibri" panose="020F0502020204030204" pitchFamily="34" charset="0"/>
              </a:rPr>
              <a:t>quantum</a:t>
            </a:r>
            <a:r>
              <a:rPr lang="en-US" sz="1600" dirty="0">
                <a:solidFill>
                  <a:srgbClr val="0070C0"/>
                </a:solidFill>
                <a:latin typeface="Calibri" panose="020F0502020204030204" pitchFamily="34" charset="0"/>
                <a:cs typeface="Calibri" panose="020F0502020204030204" pitchFamily="34" charset="0"/>
              </a:rPr>
              <a:t> annealing</a:t>
            </a:r>
            <a:endParaRPr lang="fr-FR" sz="1600" dirty="0">
              <a:solidFill>
                <a:srgbClr val="0070C0"/>
              </a:solidFill>
              <a:latin typeface="Calibri" panose="020F0502020204030204" pitchFamily="34" charset="0"/>
              <a:cs typeface="Calibri" panose="020F0502020204030204" pitchFamily="34" charset="0"/>
            </a:endParaRPr>
          </a:p>
        </p:txBody>
      </p:sp>
      <p:sp>
        <p:nvSpPr>
          <p:cNvPr id="22" name="Rectangle 21">
            <a:extLst>
              <a:ext uri="{FF2B5EF4-FFF2-40B4-BE49-F238E27FC236}">
                <a16:creationId xmlns:a16="http://schemas.microsoft.com/office/drawing/2014/main" id="{D89A9EDF-5AC0-17A3-456E-A9075F436B61}"/>
              </a:ext>
            </a:extLst>
          </p:cNvPr>
          <p:cNvSpPr/>
          <p:nvPr/>
        </p:nvSpPr>
        <p:spPr bwMode="auto">
          <a:xfrm>
            <a:off x="3712622" y="794841"/>
            <a:ext cx="2571240" cy="356182"/>
          </a:xfrm>
          <a:prstGeom prst="rect">
            <a:avLst/>
          </a:prstGeom>
          <a:noFill/>
          <a:ln w="9525" cap="flat" cmpd="sng" algn="ctr">
            <a:noFill/>
            <a:prstDash val="solid"/>
            <a:round/>
            <a:headEnd type="none" w="med" len="med"/>
            <a:tailEnd type="none" w="med" len="med"/>
          </a:ln>
          <a:effectLst/>
        </p:spPr>
        <p:txBody>
          <a:bodyPr vert="horz" wrap="square" lIns="91417" tIns="45708" rIns="91417" bIns="45708" numCol="1" rtlCol="0" anchor="ctr" anchorCtr="0" compatLnSpc="1">
            <a:prstTxWarp prst="textNoShape">
              <a:avLst/>
            </a:prstTxWarp>
          </a:bodyPr>
          <a:lstStyle/>
          <a:p>
            <a:pPr algn="ctr"/>
            <a:r>
              <a:rPr lang="en-US" sz="1600" b="0" dirty="0">
                <a:solidFill>
                  <a:srgbClr val="0070C0"/>
                </a:solidFill>
                <a:latin typeface="Calibri" panose="020F0502020204030204" pitchFamily="34" charset="0"/>
                <a:cs typeface="Calibri" panose="020F0502020204030204" pitchFamily="34" charset="0"/>
              </a:rPr>
              <a:t>analog quantum </a:t>
            </a:r>
            <a:r>
              <a:rPr lang="en-US" sz="1600" dirty="0">
                <a:solidFill>
                  <a:srgbClr val="0070C0"/>
                </a:solidFill>
                <a:latin typeface="Calibri" panose="020F0502020204030204" pitchFamily="34" charset="0"/>
                <a:cs typeface="Calibri" panose="020F0502020204030204" pitchFamily="34" charset="0"/>
              </a:rPr>
              <a:t>simulation</a:t>
            </a:r>
            <a:endParaRPr lang="fr-FR" sz="1600" dirty="0">
              <a:solidFill>
                <a:srgbClr val="0070C0"/>
              </a:solidFill>
              <a:latin typeface="Calibri" panose="020F0502020204030204" pitchFamily="34" charset="0"/>
              <a:cs typeface="Calibri" panose="020F0502020204030204" pitchFamily="34" charset="0"/>
            </a:endParaRPr>
          </a:p>
        </p:txBody>
      </p:sp>
      <p:sp>
        <p:nvSpPr>
          <p:cNvPr id="42" name="TextBox 41">
            <a:extLst>
              <a:ext uri="{FF2B5EF4-FFF2-40B4-BE49-F238E27FC236}">
                <a16:creationId xmlns:a16="http://schemas.microsoft.com/office/drawing/2014/main" id="{6D188C00-B100-734E-E6AF-FB4A3BEAFC1F}"/>
              </a:ext>
            </a:extLst>
          </p:cNvPr>
          <p:cNvSpPr txBox="1"/>
          <p:nvPr/>
        </p:nvSpPr>
        <p:spPr>
          <a:xfrm rot="16200000">
            <a:off x="8266981" y="2608087"/>
            <a:ext cx="1322778" cy="230822"/>
          </a:xfrm>
          <a:prstGeom prst="rect">
            <a:avLst/>
          </a:prstGeom>
          <a:noFill/>
        </p:spPr>
        <p:txBody>
          <a:bodyPr wrap="none" lIns="91430" tIns="45715" rIns="91430" bIns="45715" rtlCol="0">
            <a:spAutoFit/>
          </a:bodyPr>
          <a:lstStyle/>
          <a:p>
            <a:r>
              <a:rPr lang="fr-FR" sz="900" b="0" dirty="0">
                <a:solidFill>
                  <a:schemeClr val="tx1">
                    <a:lumMod val="65000"/>
                  </a:schemeClr>
                </a:solidFill>
                <a:latin typeface="Calibri" pitchFamily="34" charset="0"/>
              </a:rPr>
              <a:t>(cc) Olivier Ezratty, 2025</a:t>
            </a:r>
          </a:p>
        </p:txBody>
      </p:sp>
      <p:pic>
        <p:nvPicPr>
          <p:cNvPr id="15" name="Picture 14">
            <a:extLst>
              <a:ext uri="{FF2B5EF4-FFF2-40B4-BE49-F238E27FC236}">
                <a16:creationId xmlns:a16="http://schemas.microsoft.com/office/drawing/2014/main" id="{178EB990-D2D2-CDAD-890C-1C79B7435612}"/>
              </a:ext>
            </a:extLst>
          </p:cNvPr>
          <p:cNvPicPr>
            <a:picLocks noChangeAspect="1"/>
          </p:cNvPicPr>
          <p:nvPr/>
        </p:nvPicPr>
        <p:blipFill>
          <a:blip r:embed="rId3"/>
          <a:srcRect t="1" r="1286" b="9870"/>
          <a:stretch/>
        </p:blipFill>
        <p:spPr>
          <a:xfrm>
            <a:off x="498768" y="1816071"/>
            <a:ext cx="2883314" cy="343890"/>
          </a:xfrm>
          <a:prstGeom prst="rect">
            <a:avLst/>
          </a:prstGeom>
        </p:spPr>
      </p:pic>
      <p:sp>
        <p:nvSpPr>
          <p:cNvPr id="18" name="Rectangle 17">
            <a:extLst>
              <a:ext uri="{FF2B5EF4-FFF2-40B4-BE49-F238E27FC236}">
                <a16:creationId xmlns:a16="http://schemas.microsoft.com/office/drawing/2014/main" id="{C0631F37-CD48-FB33-68B9-1A0BFEC122A7}"/>
              </a:ext>
            </a:extLst>
          </p:cNvPr>
          <p:cNvSpPr/>
          <p:nvPr/>
        </p:nvSpPr>
        <p:spPr bwMode="auto">
          <a:xfrm>
            <a:off x="473323" y="1171021"/>
            <a:ext cx="2934204" cy="600164"/>
          </a:xfrm>
          <a:prstGeom prst="rect">
            <a:avLst/>
          </a:prstGeom>
          <a:noFill/>
        </p:spPr>
        <p:txBody>
          <a:bodyPr wrap="square" rtlCol="0">
            <a:spAutoFit/>
          </a:bodyPr>
          <a:lstStyle/>
          <a:p>
            <a:pPr algn="ctr"/>
            <a:r>
              <a:rPr lang="en-US" sz="1200" dirty="0">
                <a:solidFill>
                  <a:schemeClr val="bg2"/>
                </a:solidFill>
                <a:latin typeface="Calibri" pitchFamily="34" charset="0"/>
              </a:rPr>
              <a:t>Heisenberg model </a:t>
            </a:r>
            <a:r>
              <a:rPr lang="en-US" sz="1200" b="0" dirty="0">
                <a:solidFill>
                  <a:schemeClr val="bg2"/>
                </a:solidFill>
                <a:latin typeface="Calibri" pitchFamily="34" charset="0"/>
              </a:rPr>
              <a:t>(VQE)</a:t>
            </a:r>
          </a:p>
          <a:p>
            <a:pPr algn="ctr"/>
            <a:r>
              <a:rPr lang="en-US" sz="1000" b="0" dirty="0">
                <a:solidFill>
                  <a:schemeClr val="tx1">
                    <a:lumMod val="50000"/>
                  </a:schemeClr>
                </a:solidFill>
                <a:latin typeface="Calibri" pitchFamily="34" charset="0"/>
              </a:rPr>
              <a:t>spin dynamics, quantum magnetism, superconductivity.</a:t>
            </a:r>
            <a:endParaRPr lang="fr-FR" sz="1000" b="0" dirty="0">
              <a:solidFill>
                <a:schemeClr val="tx1">
                  <a:lumMod val="50000"/>
                </a:schemeClr>
              </a:solidFill>
              <a:latin typeface="Calibri" pitchFamily="34" charset="0"/>
            </a:endParaRPr>
          </a:p>
        </p:txBody>
      </p:sp>
      <p:pic>
        <p:nvPicPr>
          <p:cNvPr id="20" name="Picture 19">
            <a:extLst>
              <a:ext uri="{FF2B5EF4-FFF2-40B4-BE49-F238E27FC236}">
                <a16:creationId xmlns:a16="http://schemas.microsoft.com/office/drawing/2014/main" id="{796B6DEC-69BA-E7E8-E37E-0A0D4FEB617B}"/>
              </a:ext>
            </a:extLst>
          </p:cNvPr>
          <p:cNvPicPr>
            <a:picLocks noChangeAspect="1"/>
          </p:cNvPicPr>
          <p:nvPr/>
        </p:nvPicPr>
        <p:blipFill>
          <a:blip r:embed="rId4"/>
          <a:srcRect r="1840" b="-567"/>
          <a:stretch/>
        </p:blipFill>
        <p:spPr>
          <a:xfrm>
            <a:off x="697963" y="2804007"/>
            <a:ext cx="2484924" cy="409959"/>
          </a:xfrm>
          <a:prstGeom prst="rect">
            <a:avLst/>
          </a:prstGeom>
        </p:spPr>
      </p:pic>
      <p:sp>
        <p:nvSpPr>
          <p:cNvPr id="21" name="Rectangle 20">
            <a:extLst>
              <a:ext uri="{FF2B5EF4-FFF2-40B4-BE49-F238E27FC236}">
                <a16:creationId xmlns:a16="http://schemas.microsoft.com/office/drawing/2014/main" id="{47D963F7-87AC-CB47-A1C3-E905E666B0A3}"/>
              </a:ext>
            </a:extLst>
          </p:cNvPr>
          <p:cNvSpPr/>
          <p:nvPr/>
        </p:nvSpPr>
        <p:spPr bwMode="auto">
          <a:xfrm>
            <a:off x="473323" y="2210535"/>
            <a:ext cx="2934204" cy="600164"/>
          </a:xfrm>
          <a:prstGeom prst="rect">
            <a:avLst/>
          </a:prstGeom>
          <a:noFill/>
        </p:spPr>
        <p:txBody>
          <a:bodyPr wrap="square" rtlCol="0">
            <a:spAutoFit/>
          </a:bodyPr>
          <a:lstStyle/>
          <a:p>
            <a:pPr algn="ctr"/>
            <a:r>
              <a:rPr lang="en-US" sz="1200" dirty="0">
                <a:solidFill>
                  <a:schemeClr val="bg2"/>
                </a:solidFill>
                <a:latin typeface="Calibri" pitchFamily="34" charset="0"/>
              </a:rPr>
              <a:t>electronic structure model </a:t>
            </a:r>
            <a:r>
              <a:rPr lang="en-US" sz="1200" b="0" dirty="0">
                <a:solidFill>
                  <a:schemeClr val="bg2"/>
                </a:solidFill>
                <a:latin typeface="Calibri" pitchFamily="34" charset="0"/>
              </a:rPr>
              <a:t>(VQE, QPE)</a:t>
            </a:r>
            <a:br>
              <a:rPr lang="en-US" sz="1200" b="0" dirty="0">
                <a:solidFill>
                  <a:schemeClr val="bg2"/>
                </a:solidFill>
                <a:latin typeface="Calibri" pitchFamily="34" charset="0"/>
              </a:rPr>
            </a:br>
            <a:r>
              <a:rPr lang="en-US" sz="1000" b="0" dirty="0">
                <a:solidFill>
                  <a:schemeClr val="tx1">
                    <a:lumMod val="50000"/>
                  </a:schemeClr>
                </a:solidFill>
                <a:latin typeface="Calibri" pitchFamily="34" charset="0"/>
              </a:rPr>
              <a:t>encoded into qubit gates using Jordan–Wigner and </a:t>
            </a:r>
            <a:r>
              <a:rPr lang="en-US" sz="1000" b="0" dirty="0" err="1">
                <a:solidFill>
                  <a:schemeClr val="tx1">
                    <a:lumMod val="50000"/>
                  </a:schemeClr>
                </a:solidFill>
                <a:latin typeface="Calibri" pitchFamily="34" charset="0"/>
              </a:rPr>
              <a:t>Bravyi</a:t>
            </a:r>
            <a:r>
              <a:rPr lang="en-US" sz="1000" b="0" dirty="0">
                <a:solidFill>
                  <a:schemeClr val="tx1">
                    <a:lumMod val="50000"/>
                  </a:schemeClr>
                </a:solidFill>
                <a:latin typeface="Calibri" pitchFamily="34" charset="0"/>
              </a:rPr>
              <a:t>–Kitaev transforms, also applicable with HEP.</a:t>
            </a:r>
            <a:endParaRPr lang="fr-FR" sz="1200" b="0" dirty="0">
              <a:solidFill>
                <a:schemeClr val="tx1">
                  <a:lumMod val="50000"/>
                </a:schemeClr>
              </a:solidFill>
              <a:latin typeface="Calibri" pitchFamily="34" charset="0"/>
            </a:endParaRPr>
          </a:p>
        </p:txBody>
      </p:sp>
      <mc:AlternateContent xmlns:mc="http://schemas.openxmlformats.org/markup-compatibility/2006" xmlns:a14="http://schemas.microsoft.com/office/drawing/2010/main">
        <mc:Choice Requires="a14">
          <p:sp>
            <p:nvSpPr>
              <p:cNvPr id="25" name="Rectangle 24">
                <a:extLst>
                  <a:ext uri="{FF2B5EF4-FFF2-40B4-BE49-F238E27FC236}">
                    <a16:creationId xmlns:a16="http://schemas.microsoft.com/office/drawing/2014/main" id="{801F3574-AD16-7C3A-D9D8-8CFB8906C48F}"/>
                  </a:ext>
                </a:extLst>
              </p:cNvPr>
              <p:cNvSpPr/>
              <p:nvPr/>
            </p:nvSpPr>
            <p:spPr bwMode="auto">
              <a:xfrm>
                <a:off x="6507196" y="1171021"/>
                <a:ext cx="2276171" cy="584775"/>
              </a:xfrm>
              <a:prstGeom prst="rect">
                <a:avLst/>
              </a:prstGeom>
              <a:noFill/>
            </p:spPr>
            <p:txBody>
              <a:bodyPr wrap="square" rtlCol="0">
                <a:spAutoFit/>
              </a:bodyPr>
              <a:lstStyle/>
              <a:p>
                <a:pPr algn="ctr"/>
                <a:r>
                  <a:rPr lang="en-US" sz="1200" dirty="0">
                    <a:solidFill>
                      <a:schemeClr val="bg2"/>
                    </a:solidFill>
                    <a:latin typeface="Calibri" pitchFamily="34" charset="0"/>
                  </a:rPr>
                  <a:t>Ising Hamiltonian</a:t>
                </a:r>
              </a:p>
              <a:p>
                <a:pPr algn="ctr"/>
                <a:r>
                  <a:rPr lang="en-US" sz="1000" b="0" dirty="0">
                    <a:solidFill>
                      <a:schemeClr val="tx1">
                        <a:lumMod val="50000"/>
                      </a:schemeClr>
                    </a:solidFill>
                    <a:latin typeface="Calibri" pitchFamily="34" charset="0"/>
                  </a:rPr>
                  <a:t>spin–spin interactions, quantum magnetism, </a:t>
                </a:r>
                <a14:m>
                  <m:oMath xmlns:m="http://schemas.openxmlformats.org/officeDocument/2006/math">
                    <m:sSub>
                      <m:sSubPr>
                        <m:ctrlPr>
                          <a:rPr lang="fr-FR" sz="1000" b="0" i="1" dirty="0" smtClean="0">
                            <a:solidFill>
                              <a:schemeClr val="tx1">
                                <a:lumMod val="50000"/>
                              </a:schemeClr>
                            </a:solidFill>
                            <a:latin typeface="Cambria Math" panose="02040503050406030204" pitchFamily="18" charset="0"/>
                            <a:ea typeface="Cambria Math" panose="02040503050406030204" pitchFamily="18" charset="0"/>
                          </a:rPr>
                        </m:ctrlPr>
                      </m:sSubPr>
                      <m:e>
                        <m:r>
                          <a:rPr lang="en-US" sz="1000" b="0" i="1" dirty="0" smtClean="0">
                            <a:solidFill>
                              <a:schemeClr val="tx1">
                                <a:lumMod val="50000"/>
                              </a:schemeClr>
                            </a:solidFill>
                            <a:latin typeface="Cambria Math" panose="02040503050406030204" pitchFamily="18" charset="0"/>
                            <a:ea typeface="Cambria Math" panose="02040503050406030204" pitchFamily="18" charset="0"/>
                          </a:rPr>
                          <m:t>ℤ</m:t>
                        </m:r>
                      </m:e>
                      <m:sub>
                        <m:r>
                          <a:rPr lang="fr-FR" sz="1000" b="0" i="1" dirty="0" smtClean="0">
                            <a:solidFill>
                              <a:schemeClr val="tx1">
                                <a:lumMod val="50000"/>
                              </a:schemeClr>
                            </a:solidFill>
                            <a:latin typeface="Cambria Math" panose="02040503050406030204" pitchFamily="18" charset="0"/>
                            <a:ea typeface="Cambria Math" panose="02040503050406030204" pitchFamily="18" charset="0"/>
                          </a:rPr>
                          <m:t>2</m:t>
                        </m:r>
                      </m:sub>
                    </m:sSub>
                  </m:oMath>
                </a14:m>
                <a:r>
                  <a:rPr lang="en-US" sz="1000" b="0" dirty="0">
                    <a:solidFill>
                      <a:schemeClr val="tx1">
                        <a:lumMod val="50000"/>
                      </a:schemeClr>
                    </a:solidFill>
                    <a:latin typeface="Calibri" pitchFamily="34" charset="0"/>
                  </a:rPr>
                  <a:t> and </a:t>
                </a:r>
                <a14:m>
                  <m:oMath xmlns:m="http://schemas.openxmlformats.org/officeDocument/2006/math">
                    <m:r>
                      <a:rPr lang="en-US" sz="1000" b="0" i="1" dirty="0" smtClean="0">
                        <a:solidFill>
                          <a:schemeClr val="tx1">
                            <a:lumMod val="50000"/>
                          </a:schemeClr>
                        </a:solidFill>
                        <a:latin typeface="Cambria Math" panose="02040503050406030204" pitchFamily="18" charset="0"/>
                      </a:rPr>
                      <m:t>𝑈</m:t>
                    </m:r>
                    <m:r>
                      <a:rPr lang="en-US" sz="1000" b="0" i="1" dirty="0" smtClean="0">
                        <a:solidFill>
                          <a:schemeClr val="tx1">
                            <a:lumMod val="50000"/>
                          </a:schemeClr>
                        </a:solidFill>
                        <a:latin typeface="Cambria Math" panose="02040503050406030204" pitchFamily="18" charset="0"/>
                      </a:rPr>
                      <m:t>(1)</m:t>
                    </m:r>
                  </m:oMath>
                </a14:m>
                <a:r>
                  <a:rPr lang="en-US" sz="1000" b="0" dirty="0">
                    <a:solidFill>
                      <a:schemeClr val="tx1">
                        <a:lumMod val="50000"/>
                      </a:schemeClr>
                    </a:solidFill>
                    <a:latin typeface="Calibri" pitchFamily="34" charset="0"/>
                  </a:rPr>
                  <a:t> lattice models.</a:t>
                </a:r>
                <a:endParaRPr lang="fr-FR" sz="1000" dirty="0">
                  <a:solidFill>
                    <a:schemeClr val="tx1">
                      <a:lumMod val="50000"/>
                    </a:schemeClr>
                  </a:solidFill>
                  <a:latin typeface="Calibri" pitchFamily="34" charset="0"/>
                </a:endParaRPr>
              </a:p>
            </p:txBody>
          </p:sp>
        </mc:Choice>
        <mc:Fallback xmlns="">
          <p:sp>
            <p:nvSpPr>
              <p:cNvPr id="25" name="Rectangle 24">
                <a:extLst>
                  <a:ext uri="{FF2B5EF4-FFF2-40B4-BE49-F238E27FC236}">
                    <a16:creationId xmlns:a16="http://schemas.microsoft.com/office/drawing/2014/main" id="{801F3574-AD16-7C3A-D9D8-8CFB8906C48F}"/>
                  </a:ext>
                </a:extLst>
              </p:cNvPr>
              <p:cNvSpPr>
                <a:spLocks noRot="1" noChangeAspect="1" noMove="1" noResize="1" noEditPoints="1" noAdjustHandles="1" noChangeArrowheads="1" noChangeShapeType="1" noTextEdit="1"/>
              </p:cNvSpPr>
              <p:nvPr/>
            </p:nvSpPr>
            <p:spPr bwMode="auto">
              <a:xfrm>
                <a:off x="6507196" y="1171021"/>
                <a:ext cx="2276171" cy="584775"/>
              </a:xfrm>
              <a:prstGeom prst="rect">
                <a:avLst/>
              </a:prstGeom>
              <a:blipFill>
                <a:blip r:embed="rId5"/>
                <a:stretch>
                  <a:fillRect b="-6250"/>
                </a:stretch>
              </a:blipFill>
            </p:spPr>
            <p:txBody>
              <a:bodyPr/>
              <a:lstStyle/>
              <a:p>
                <a:r>
                  <a:rPr lang="en-US">
                    <a:noFill/>
                  </a:rPr>
                  <a:t> </a:t>
                </a:r>
              </a:p>
            </p:txBody>
          </p:sp>
        </mc:Fallback>
      </mc:AlternateContent>
      <p:sp>
        <p:nvSpPr>
          <p:cNvPr id="28" name="Rectangle 27">
            <a:extLst>
              <a:ext uri="{FF2B5EF4-FFF2-40B4-BE49-F238E27FC236}">
                <a16:creationId xmlns:a16="http://schemas.microsoft.com/office/drawing/2014/main" id="{587A4A89-D83E-6FE6-7B1B-1646840033EF}"/>
              </a:ext>
            </a:extLst>
          </p:cNvPr>
          <p:cNvSpPr/>
          <p:nvPr/>
        </p:nvSpPr>
        <p:spPr bwMode="auto">
          <a:xfrm>
            <a:off x="3649503" y="1171021"/>
            <a:ext cx="2697479" cy="584775"/>
          </a:xfrm>
          <a:prstGeom prst="rect">
            <a:avLst/>
          </a:prstGeom>
          <a:noFill/>
        </p:spPr>
        <p:txBody>
          <a:bodyPr wrap="square" rtlCol="0">
            <a:spAutoFit/>
          </a:bodyPr>
          <a:lstStyle/>
          <a:p>
            <a:pPr algn="ctr"/>
            <a:r>
              <a:rPr lang="en-US" sz="1200" dirty="0">
                <a:solidFill>
                  <a:schemeClr val="bg2"/>
                </a:solidFill>
                <a:latin typeface="Calibri" pitchFamily="34" charset="0"/>
              </a:rPr>
              <a:t>XX Ising models</a:t>
            </a:r>
          </a:p>
          <a:p>
            <a:pPr algn="ctr"/>
            <a:r>
              <a:rPr lang="en-US" sz="1000" b="0" dirty="0">
                <a:solidFill>
                  <a:schemeClr val="tx1">
                    <a:lumMod val="50000"/>
                  </a:schemeClr>
                </a:solidFill>
                <a:latin typeface="Calibri" pitchFamily="34" charset="0"/>
              </a:rPr>
              <a:t>quantum transport, superfluid-Mott insulator transitions, topological phases…</a:t>
            </a:r>
            <a:endParaRPr lang="fr-FR" sz="1200" b="0" dirty="0">
              <a:solidFill>
                <a:schemeClr val="tx1">
                  <a:lumMod val="50000"/>
                </a:schemeClr>
              </a:solidFill>
              <a:latin typeface="Calibri" pitchFamily="34" charset="0"/>
            </a:endParaRPr>
          </a:p>
        </p:txBody>
      </p:sp>
      <p:pic>
        <p:nvPicPr>
          <p:cNvPr id="32" name="Picture 31">
            <a:extLst>
              <a:ext uri="{FF2B5EF4-FFF2-40B4-BE49-F238E27FC236}">
                <a16:creationId xmlns:a16="http://schemas.microsoft.com/office/drawing/2014/main" id="{A3739180-D51D-6A7E-4790-7CA3C5E03104}"/>
              </a:ext>
            </a:extLst>
          </p:cNvPr>
          <p:cNvPicPr>
            <a:picLocks noChangeAspect="1"/>
          </p:cNvPicPr>
          <p:nvPr/>
        </p:nvPicPr>
        <p:blipFill>
          <a:blip r:embed="rId6"/>
          <a:srcRect r="2553" b="3574"/>
          <a:stretch/>
        </p:blipFill>
        <p:spPr>
          <a:xfrm>
            <a:off x="6711849" y="1783873"/>
            <a:ext cx="1866865" cy="396726"/>
          </a:xfrm>
          <a:prstGeom prst="rect">
            <a:avLst/>
          </a:prstGeom>
        </p:spPr>
      </p:pic>
      <p:pic>
        <p:nvPicPr>
          <p:cNvPr id="38" name="Picture 37">
            <a:extLst>
              <a:ext uri="{FF2B5EF4-FFF2-40B4-BE49-F238E27FC236}">
                <a16:creationId xmlns:a16="http://schemas.microsoft.com/office/drawing/2014/main" id="{ADEECFAA-CF99-030C-9088-E941D246382C}"/>
              </a:ext>
            </a:extLst>
          </p:cNvPr>
          <p:cNvPicPr>
            <a:picLocks noChangeAspect="1"/>
          </p:cNvPicPr>
          <p:nvPr/>
        </p:nvPicPr>
        <p:blipFill>
          <a:blip r:embed="rId7"/>
          <a:srcRect b="62794"/>
          <a:stretch/>
        </p:blipFill>
        <p:spPr>
          <a:xfrm>
            <a:off x="4171186" y="1725078"/>
            <a:ext cx="1654113" cy="525877"/>
          </a:xfrm>
          <a:prstGeom prst="rect">
            <a:avLst/>
          </a:prstGeom>
        </p:spPr>
      </p:pic>
      <p:sp>
        <p:nvSpPr>
          <p:cNvPr id="40" name="Rectangle 39">
            <a:extLst>
              <a:ext uri="{FF2B5EF4-FFF2-40B4-BE49-F238E27FC236}">
                <a16:creationId xmlns:a16="http://schemas.microsoft.com/office/drawing/2014/main" id="{AB9712A8-566D-FA7C-01AF-AF2520A0FC83}"/>
              </a:ext>
            </a:extLst>
          </p:cNvPr>
          <p:cNvSpPr/>
          <p:nvPr/>
        </p:nvSpPr>
        <p:spPr bwMode="auto">
          <a:xfrm>
            <a:off x="3562120" y="2210535"/>
            <a:ext cx="2872245" cy="584775"/>
          </a:xfrm>
          <a:prstGeom prst="rect">
            <a:avLst/>
          </a:prstGeom>
          <a:noFill/>
        </p:spPr>
        <p:txBody>
          <a:bodyPr wrap="square" rtlCol="0">
            <a:spAutoFit/>
          </a:bodyPr>
          <a:lstStyle/>
          <a:p>
            <a:pPr algn="ctr"/>
            <a:r>
              <a:rPr lang="en-US" sz="1200" dirty="0">
                <a:solidFill>
                  <a:schemeClr val="bg2"/>
                </a:solidFill>
                <a:latin typeface="Calibri" pitchFamily="34" charset="0"/>
              </a:rPr>
              <a:t>XY Ising models</a:t>
            </a:r>
          </a:p>
          <a:p>
            <a:pPr algn="ctr"/>
            <a:r>
              <a:rPr lang="en-US" sz="1000" b="0" dirty="0">
                <a:solidFill>
                  <a:schemeClr val="tx1">
                    <a:lumMod val="50000"/>
                  </a:schemeClr>
                </a:solidFill>
                <a:latin typeface="Calibri" pitchFamily="34" charset="0"/>
              </a:rPr>
              <a:t>non-trivial topological effects, real-time quench dynamics…</a:t>
            </a:r>
            <a:endParaRPr lang="fr-FR" sz="1000" b="0" dirty="0">
              <a:solidFill>
                <a:schemeClr val="tx1">
                  <a:lumMod val="50000"/>
                </a:schemeClr>
              </a:solidFill>
              <a:latin typeface="Calibri" pitchFamily="34" charset="0"/>
            </a:endParaRPr>
          </a:p>
        </p:txBody>
      </p:sp>
      <p:pic>
        <p:nvPicPr>
          <p:cNvPr id="47" name="Picture 46">
            <a:extLst>
              <a:ext uri="{FF2B5EF4-FFF2-40B4-BE49-F238E27FC236}">
                <a16:creationId xmlns:a16="http://schemas.microsoft.com/office/drawing/2014/main" id="{2BDA712B-9D90-BEE1-903C-1C88BA8E61C0}"/>
              </a:ext>
            </a:extLst>
          </p:cNvPr>
          <p:cNvPicPr>
            <a:picLocks noChangeAspect="1"/>
          </p:cNvPicPr>
          <p:nvPr/>
        </p:nvPicPr>
        <p:blipFill>
          <a:blip r:embed="rId8"/>
          <a:stretch>
            <a:fillRect/>
          </a:stretch>
        </p:blipFill>
        <p:spPr>
          <a:xfrm>
            <a:off x="3694324" y="3795476"/>
            <a:ext cx="2607836" cy="478333"/>
          </a:xfrm>
          <a:prstGeom prst="rect">
            <a:avLst/>
          </a:prstGeom>
        </p:spPr>
      </p:pic>
      <p:sp>
        <p:nvSpPr>
          <p:cNvPr id="49" name="Rectangle 48">
            <a:extLst>
              <a:ext uri="{FF2B5EF4-FFF2-40B4-BE49-F238E27FC236}">
                <a16:creationId xmlns:a16="http://schemas.microsoft.com/office/drawing/2014/main" id="{0D76C11D-84D8-05CA-60B9-F598C5B490E6}"/>
              </a:ext>
            </a:extLst>
          </p:cNvPr>
          <p:cNvSpPr/>
          <p:nvPr/>
        </p:nvSpPr>
        <p:spPr bwMode="auto">
          <a:xfrm>
            <a:off x="3575061" y="3256822"/>
            <a:ext cx="2846363" cy="584775"/>
          </a:xfrm>
          <a:prstGeom prst="rect">
            <a:avLst/>
          </a:prstGeom>
          <a:noFill/>
        </p:spPr>
        <p:txBody>
          <a:bodyPr wrap="square" rtlCol="0">
            <a:spAutoFit/>
          </a:bodyPr>
          <a:lstStyle/>
          <a:p>
            <a:pPr algn="ctr"/>
            <a:r>
              <a:rPr lang="en-US" sz="1200" dirty="0">
                <a:solidFill>
                  <a:schemeClr val="bg2"/>
                </a:solidFill>
                <a:latin typeface="Calibri" pitchFamily="34" charset="0"/>
              </a:rPr>
              <a:t>XXZ Ising models</a:t>
            </a:r>
          </a:p>
          <a:p>
            <a:pPr algn="ctr"/>
            <a:r>
              <a:rPr lang="en-US" sz="1000" b="0" dirty="0">
                <a:solidFill>
                  <a:schemeClr val="tx1">
                    <a:lumMod val="50000"/>
                  </a:schemeClr>
                </a:solidFill>
                <a:latin typeface="Calibri" pitchFamily="34" charset="0"/>
              </a:rPr>
              <a:t>ferromagnetic, antiferromagnetic, spin-liquid states, U(1) LGT simulations…</a:t>
            </a:r>
          </a:p>
        </p:txBody>
      </p:sp>
      <p:sp>
        <p:nvSpPr>
          <p:cNvPr id="51" name="Rectangle 50">
            <a:extLst>
              <a:ext uri="{FF2B5EF4-FFF2-40B4-BE49-F238E27FC236}">
                <a16:creationId xmlns:a16="http://schemas.microsoft.com/office/drawing/2014/main" id="{BF1A38C4-A17E-3166-7426-9610EA0AD580}"/>
              </a:ext>
            </a:extLst>
          </p:cNvPr>
          <p:cNvSpPr/>
          <p:nvPr/>
        </p:nvSpPr>
        <p:spPr bwMode="auto">
          <a:xfrm>
            <a:off x="473323" y="3256822"/>
            <a:ext cx="2934204" cy="584775"/>
          </a:xfrm>
          <a:prstGeom prst="rect">
            <a:avLst/>
          </a:prstGeom>
          <a:noFill/>
        </p:spPr>
        <p:txBody>
          <a:bodyPr wrap="square" rtlCol="0">
            <a:spAutoFit/>
          </a:bodyPr>
          <a:lstStyle/>
          <a:p>
            <a:pPr algn="ctr"/>
            <a:r>
              <a:rPr lang="en-US" sz="1200" dirty="0">
                <a:solidFill>
                  <a:schemeClr val="bg2"/>
                </a:solidFill>
                <a:latin typeface="Calibri" pitchFamily="34" charset="0"/>
              </a:rPr>
              <a:t>Fermi-Hubbard model </a:t>
            </a:r>
            <a:r>
              <a:rPr lang="en-US" sz="1200" b="0" dirty="0">
                <a:solidFill>
                  <a:schemeClr val="bg2"/>
                </a:solidFill>
                <a:latin typeface="Calibri" pitchFamily="34" charset="0"/>
              </a:rPr>
              <a:t>(VQE, QPE)</a:t>
            </a:r>
          </a:p>
          <a:p>
            <a:pPr algn="ctr"/>
            <a:r>
              <a:rPr lang="en-US" sz="1000" b="0" dirty="0">
                <a:solidFill>
                  <a:schemeClr val="tx1">
                    <a:lumMod val="50000"/>
                  </a:schemeClr>
                </a:solidFill>
                <a:latin typeface="Calibri" pitchFamily="34" charset="0"/>
              </a:rPr>
              <a:t>strongly correlated systems in condensed matter physics, magnetism, Mott insulators, high T</a:t>
            </a:r>
            <a:r>
              <a:rPr lang="en-US" sz="1000" b="0" baseline="-25000" dirty="0">
                <a:solidFill>
                  <a:schemeClr val="tx1">
                    <a:lumMod val="50000"/>
                  </a:schemeClr>
                </a:solidFill>
                <a:latin typeface="Calibri" pitchFamily="34" charset="0"/>
              </a:rPr>
              <a:t>c</a:t>
            </a:r>
            <a:r>
              <a:rPr lang="en-US" sz="1000" b="0" dirty="0">
                <a:solidFill>
                  <a:schemeClr val="tx1">
                    <a:lumMod val="50000"/>
                  </a:schemeClr>
                </a:solidFill>
                <a:latin typeface="Calibri" pitchFamily="34" charset="0"/>
              </a:rPr>
              <a:t> </a:t>
            </a:r>
            <a:r>
              <a:rPr lang="en-US" sz="1000" b="0" dirty="0" err="1">
                <a:solidFill>
                  <a:schemeClr val="tx1">
                    <a:lumMod val="50000"/>
                  </a:schemeClr>
                </a:solidFill>
                <a:latin typeface="Calibri" pitchFamily="34" charset="0"/>
              </a:rPr>
              <a:t>superc</a:t>
            </a:r>
            <a:r>
              <a:rPr lang="en-US" sz="1000" b="0" dirty="0">
                <a:solidFill>
                  <a:schemeClr val="tx1">
                    <a:lumMod val="50000"/>
                  </a:schemeClr>
                </a:solidFill>
                <a:latin typeface="Calibri" pitchFamily="34" charset="0"/>
              </a:rPr>
              <a:t>.</a:t>
            </a:r>
            <a:endParaRPr lang="fr-FR" sz="1000" b="0" dirty="0">
              <a:solidFill>
                <a:schemeClr val="tx1">
                  <a:lumMod val="50000"/>
                </a:schemeClr>
              </a:solidFill>
              <a:latin typeface="Calibri" pitchFamily="34" charset="0"/>
            </a:endParaRPr>
          </a:p>
        </p:txBody>
      </p:sp>
      <p:pic>
        <p:nvPicPr>
          <p:cNvPr id="55" name="Picture 54">
            <a:extLst>
              <a:ext uri="{FF2B5EF4-FFF2-40B4-BE49-F238E27FC236}">
                <a16:creationId xmlns:a16="http://schemas.microsoft.com/office/drawing/2014/main" id="{B044E0FD-9ED8-F587-943C-29BA4272BC0F}"/>
              </a:ext>
            </a:extLst>
          </p:cNvPr>
          <p:cNvPicPr>
            <a:picLocks noChangeAspect="1"/>
          </p:cNvPicPr>
          <p:nvPr/>
        </p:nvPicPr>
        <p:blipFill>
          <a:blip r:embed="rId9"/>
          <a:stretch>
            <a:fillRect/>
          </a:stretch>
        </p:blipFill>
        <p:spPr>
          <a:xfrm>
            <a:off x="556090" y="3836752"/>
            <a:ext cx="2768670" cy="395781"/>
          </a:xfrm>
          <a:prstGeom prst="rect">
            <a:avLst/>
          </a:prstGeom>
        </p:spPr>
      </p:pic>
      <p:pic>
        <p:nvPicPr>
          <p:cNvPr id="57" name="Picture 56">
            <a:extLst>
              <a:ext uri="{FF2B5EF4-FFF2-40B4-BE49-F238E27FC236}">
                <a16:creationId xmlns:a16="http://schemas.microsoft.com/office/drawing/2014/main" id="{976B3A96-4E44-C259-0860-2639D8F0F944}"/>
              </a:ext>
            </a:extLst>
          </p:cNvPr>
          <p:cNvPicPr>
            <a:picLocks noChangeAspect="1"/>
          </p:cNvPicPr>
          <p:nvPr/>
        </p:nvPicPr>
        <p:blipFill>
          <a:blip r:embed="rId10"/>
          <a:stretch>
            <a:fillRect/>
          </a:stretch>
        </p:blipFill>
        <p:spPr>
          <a:xfrm>
            <a:off x="6781597" y="2840486"/>
            <a:ext cx="1727368" cy="377840"/>
          </a:xfrm>
          <a:prstGeom prst="rect">
            <a:avLst/>
          </a:prstGeom>
        </p:spPr>
      </p:pic>
      <p:sp>
        <p:nvSpPr>
          <p:cNvPr id="58" name="Rectangle 57">
            <a:extLst>
              <a:ext uri="{FF2B5EF4-FFF2-40B4-BE49-F238E27FC236}">
                <a16:creationId xmlns:a16="http://schemas.microsoft.com/office/drawing/2014/main" id="{53E670A8-DEBB-3BBB-6566-AD59FF2BC8BF}"/>
              </a:ext>
            </a:extLst>
          </p:cNvPr>
          <p:cNvSpPr/>
          <p:nvPr/>
        </p:nvSpPr>
        <p:spPr bwMode="auto">
          <a:xfrm>
            <a:off x="6638607" y="2210535"/>
            <a:ext cx="2013348" cy="584775"/>
          </a:xfrm>
          <a:prstGeom prst="rect">
            <a:avLst/>
          </a:prstGeom>
          <a:noFill/>
        </p:spPr>
        <p:txBody>
          <a:bodyPr wrap="square" rtlCol="0">
            <a:spAutoFit/>
          </a:bodyPr>
          <a:lstStyle/>
          <a:p>
            <a:pPr algn="ctr"/>
            <a:r>
              <a:rPr lang="en-US" sz="1200" dirty="0">
                <a:solidFill>
                  <a:schemeClr val="bg2"/>
                </a:solidFill>
                <a:latin typeface="Calibri" pitchFamily="34" charset="0"/>
              </a:rPr>
              <a:t>QUBO formulation</a:t>
            </a:r>
          </a:p>
          <a:p>
            <a:pPr algn="ctr"/>
            <a:r>
              <a:rPr lang="en-US" sz="1000" b="0" dirty="0">
                <a:solidFill>
                  <a:schemeClr val="tx1">
                    <a:lumMod val="50000"/>
                  </a:schemeClr>
                </a:solidFill>
                <a:latin typeface="Calibri" pitchFamily="34" charset="0"/>
              </a:rPr>
              <a:t>optimization problems, graph partitioning, route planning</a:t>
            </a:r>
            <a:endParaRPr lang="fr-FR" sz="1000" b="0" dirty="0">
              <a:solidFill>
                <a:schemeClr val="tx1">
                  <a:lumMod val="50000"/>
                </a:schemeClr>
              </a:solidFill>
              <a:latin typeface="Calibri" pitchFamily="34" charset="0"/>
            </a:endParaRPr>
          </a:p>
        </p:txBody>
      </p:sp>
      <p:pic>
        <p:nvPicPr>
          <p:cNvPr id="60" name="Picture 59">
            <a:extLst>
              <a:ext uri="{FF2B5EF4-FFF2-40B4-BE49-F238E27FC236}">
                <a16:creationId xmlns:a16="http://schemas.microsoft.com/office/drawing/2014/main" id="{414BD700-953E-F41F-4B00-A2CB900309AF}"/>
              </a:ext>
            </a:extLst>
          </p:cNvPr>
          <p:cNvPicPr>
            <a:picLocks noChangeAspect="1"/>
          </p:cNvPicPr>
          <p:nvPr/>
        </p:nvPicPr>
        <p:blipFill>
          <a:blip r:embed="rId11"/>
          <a:stretch>
            <a:fillRect/>
          </a:stretch>
        </p:blipFill>
        <p:spPr>
          <a:xfrm>
            <a:off x="6854234" y="3752807"/>
            <a:ext cx="1582094" cy="431591"/>
          </a:xfrm>
          <a:prstGeom prst="rect">
            <a:avLst/>
          </a:prstGeom>
        </p:spPr>
      </p:pic>
      <p:sp>
        <p:nvSpPr>
          <p:cNvPr id="61" name="Rectangle 60">
            <a:extLst>
              <a:ext uri="{FF2B5EF4-FFF2-40B4-BE49-F238E27FC236}">
                <a16:creationId xmlns:a16="http://schemas.microsoft.com/office/drawing/2014/main" id="{0264EC5A-CE78-7963-654A-1BD181FC1777}"/>
              </a:ext>
            </a:extLst>
          </p:cNvPr>
          <p:cNvSpPr/>
          <p:nvPr/>
        </p:nvSpPr>
        <p:spPr bwMode="auto">
          <a:xfrm>
            <a:off x="6638608" y="3256822"/>
            <a:ext cx="2013347" cy="430887"/>
          </a:xfrm>
          <a:prstGeom prst="rect">
            <a:avLst/>
          </a:prstGeom>
          <a:noFill/>
        </p:spPr>
        <p:txBody>
          <a:bodyPr wrap="square" rtlCol="0">
            <a:spAutoFit/>
          </a:bodyPr>
          <a:lstStyle/>
          <a:p>
            <a:pPr algn="ctr"/>
            <a:r>
              <a:rPr lang="en-US" sz="1200" dirty="0">
                <a:solidFill>
                  <a:schemeClr val="bg2"/>
                </a:solidFill>
                <a:latin typeface="Calibri" pitchFamily="34" charset="0"/>
              </a:rPr>
              <a:t>MaxCut problems</a:t>
            </a:r>
          </a:p>
          <a:p>
            <a:pPr algn="ctr"/>
            <a:r>
              <a:rPr lang="en-US" sz="1000" b="0" dirty="0">
                <a:solidFill>
                  <a:schemeClr val="tx1">
                    <a:lumMod val="50000"/>
                  </a:schemeClr>
                </a:solidFill>
                <a:latin typeface="Calibri" pitchFamily="34" charset="0"/>
              </a:rPr>
              <a:t>solving various graph problems.</a:t>
            </a:r>
            <a:endParaRPr lang="fr-FR" sz="1000" b="0" dirty="0">
              <a:solidFill>
                <a:schemeClr val="tx1">
                  <a:lumMod val="50000"/>
                </a:schemeClr>
              </a:solidFill>
              <a:latin typeface="Calibri" pitchFamily="34" charset="0"/>
            </a:endParaRPr>
          </a:p>
        </p:txBody>
      </p:sp>
      <p:pic>
        <p:nvPicPr>
          <p:cNvPr id="62" name="Picture 61">
            <a:extLst>
              <a:ext uri="{FF2B5EF4-FFF2-40B4-BE49-F238E27FC236}">
                <a16:creationId xmlns:a16="http://schemas.microsoft.com/office/drawing/2014/main" id="{0CA3DBD9-A7DB-21EB-7EC0-AD839579D3A7}"/>
              </a:ext>
            </a:extLst>
          </p:cNvPr>
          <p:cNvPicPr>
            <a:picLocks noChangeAspect="1"/>
          </p:cNvPicPr>
          <p:nvPr/>
        </p:nvPicPr>
        <p:blipFill>
          <a:blip r:embed="rId7"/>
          <a:srcRect t="62313"/>
          <a:stretch/>
        </p:blipFill>
        <p:spPr>
          <a:xfrm>
            <a:off x="4181744" y="2730900"/>
            <a:ext cx="1632996" cy="525877"/>
          </a:xfrm>
          <a:prstGeom prst="rect">
            <a:avLst/>
          </a:prstGeom>
        </p:spPr>
      </p:pic>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ADD4AD19-C760-024D-8D79-ADF215ACE967}"/>
                  </a:ext>
                </a:extLst>
              </p:cNvPr>
              <p:cNvSpPr/>
              <p:nvPr/>
            </p:nvSpPr>
            <p:spPr bwMode="auto">
              <a:xfrm>
                <a:off x="392446" y="4344815"/>
                <a:ext cx="3095959" cy="605679"/>
              </a:xfrm>
              <a:prstGeom prst="rect">
                <a:avLst/>
              </a:prstGeom>
              <a:noFill/>
            </p:spPr>
            <p:txBody>
              <a:bodyPr wrap="square" rtlCol="0">
                <a:spAutoFit/>
              </a:bodyPr>
              <a:lstStyle/>
              <a:p>
                <a:pPr algn="ctr"/>
                <a:r>
                  <a:rPr lang="en-US" sz="1100" b="0" dirty="0">
                    <a:solidFill>
                      <a:schemeClr val="bg2"/>
                    </a:solidFill>
                    <a:latin typeface="Calibri" pitchFamily="34" charset="0"/>
                  </a:rPr>
                  <a:t>create unitary </a:t>
                </a:r>
                <a14:m>
                  <m:oMath xmlns:m="http://schemas.openxmlformats.org/officeDocument/2006/math">
                    <m:r>
                      <a:rPr lang="fr-FR" sz="1100" b="0" i="1">
                        <a:solidFill>
                          <a:schemeClr val="bg2"/>
                        </a:solidFill>
                        <a:latin typeface="Cambria Math" panose="02040503050406030204" pitchFamily="18" charset="0"/>
                        <a:ea typeface="Cambria Math"/>
                      </a:rPr>
                      <m:t>𝑈</m:t>
                    </m:r>
                  </m:oMath>
                </a14:m>
                <a:r>
                  <a:rPr lang="en-US" sz="1100" b="0" dirty="0">
                    <a:solidFill>
                      <a:schemeClr val="bg2"/>
                    </a:solidFill>
                    <a:latin typeface="Calibri" pitchFamily="34" charset="0"/>
                  </a:rPr>
                  <a:t> based on </a:t>
                </a:r>
                <a14:m>
                  <m:oMath xmlns:m="http://schemas.openxmlformats.org/officeDocument/2006/math">
                    <m:r>
                      <a:rPr lang="fr-FR" sz="1100" b="0" i="1">
                        <a:solidFill>
                          <a:schemeClr val="bg2"/>
                        </a:solidFill>
                        <a:latin typeface="Cambria Math" panose="02040503050406030204" pitchFamily="18" charset="0"/>
                        <a:ea typeface="Cambria Math"/>
                      </a:rPr>
                      <m:t>𝐻</m:t>
                    </m:r>
                  </m:oMath>
                </a14:m>
                <a:r>
                  <a:rPr lang="en-US" sz="1100" b="0" dirty="0">
                    <a:solidFill>
                      <a:schemeClr val="bg2"/>
                    </a:solidFill>
                    <a:latin typeface="Calibri" pitchFamily="34" charset="0"/>
                  </a:rPr>
                  <a:t> so that</a:t>
                </a:r>
                <a:br>
                  <a:rPr lang="en-US" sz="1100" b="0" dirty="0">
                    <a:solidFill>
                      <a:schemeClr val="bg2"/>
                    </a:solidFill>
                    <a:latin typeface="Calibri" pitchFamily="34" charset="0"/>
                  </a:rPr>
                </a:br>
                <a14:m>
                  <m:oMath xmlns:m="http://schemas.openxmlformats.org/officeDocument/2006/math">
                    <m:r>
                      <a:rPr lang="fr-FR" sz="1100" b="0" i="1" smtClean="0">
                        <a:solidFill>
                          <a:schemeClr val="bg2"/>
                        </a:solidFill>
                        <a:latin typeface="Cambria Math" panose="02040503050406030204" pitchFamily="18" charset="0"/>
                        <a:ea typeface="Cambria Math"/>
                      </a:rPr>
                      <m:t>||</m:t>
                    </m:r>
                    <m:r>
                      <a:rPr lang="fr-FR" sz="1100" b="0" i="1" smtClean="0">
                        <a:solidFill>
                          <a:schemeClr val="bg2"/>
                        </a:solidFill>
                        <a:latin typeface="Cambria Math" panose="02040503050406030204" pitchFamily="18" charset="0"/>
                        <a:ea typeface="Cambria Math"/>
                      </a:rPr>
                      <m:t>𝑈</m:t>
                    </m:r>
                    <m:r>
                      <a:rPr lang="fr-FR" sz="1100" b="0" i="1" smtClean="0">
                        <a:solidFill>
                          <a:schemeClr val="bg2"/>
                        </a:solidFill>
                        <a:latin typeface="Cambria Math" panose="02040503050406030204" pitchFamily="18" charset="0"/>
                        <a:ea typeface="Cambria Math"/>
                      </a:rPr>
                      <m:t>−</m:t>
                    </m:r>
                    <m:sSup>
                      <m:sSupPr>
                        <m:ctrlPr>
                          <a:rPr lang="fr-FR" sz="1100" b="0" i="1" smtClean="0">
                            <a:solidFill>
                              <a:schemeClr val="bg2"/>
                            </a:solidFill>
                            <a:latin typeface="Cambria Math" panose="02040503050406030204" pitchFamily="18" charset="0"/>
                            <a:ea typeface="Cambria Math"/>
                          </a:rPr>
                        </m:ctrlPr>
                      </m:sSupPr>
                      <m:e>
                        <m:r>
                          <a:rPr lang="fr-FR" sz="1100" b="0" i="1" smtClean="0">
                            <a:solidFill>
                              <a:schemeClr val="bg2"/>
                            </a:solidFill>
                            <a:latin typeface="Cambria Math" panose="02040503050406030204" pitchFamily="18" charset="0"/>
                            <a:ea typeface="Cambria Math"/>
                          </a:rPr>
                          <m:t>𝑒</m:t>
                        </m:r>
                      </m:e>
                      <m:sup>
                        <m:r>
                          <a:rPr lang="fr-FR" sz="1100" b="0" i="1" smtClean="0">
                            <a:solidFill>
                              <a:schemeClr val="bg2"/>
                            </a:solidFill>
                            <a:latin typeface="Cambria Math" panose="02040503050406030204" pitchFamily="18" charset="0"/>
                            <a:ea typeface="Cambria Math"/>
                          </a:rPr>
                          <m:t>−</m:t>
                        </m:r>
                        <m:r>
                          <a:rPr lang="fr-FR" sz="1100" b="0" i="1" smtClean="0">
                            <a:solidFill>
                              <a:schemeClr val="bg2"/>
                            </a:solidFill>
                            <a:latin typeface="Cambria Math" panose="02040503050406030204" pitchFamily="18" charset="0"/>
                            <a:ea typeface="Cambria Math"/>
                          </a:rPr>
                          <m:t>𝑖𝐻𝑡</m:t>
                        </m:r>
                      </m:sup>
                    </m:sSup>
                    <m:r>
                      <a:rPr lang="fr-FR" sz="1100" b="0" i="1">
                        <a:solidFill>
                          <a:schemeClr val="bg2"/>
                        </a:solidFill>
                        <a:latin typeface="Cambria Math" panose="02040503050406030204" pitchFamily="18" charset="0"/>
                        <a:ea typeface="Cambria Math"/>
                      </a:rPr>
                      <m:t>||</m:t>
                    </m:r>
                    <m:r>
                      <a:rPr lang="fr-FR" sz="1100" b="0" i="1" smtClean="0">
                        <a:solidFill>
                          <a:schemeClr val="bg2"/>
                        </a:solidFill>
                        <a:latin typeface="Cambria Math" panose="02040503050406030204" pitchFamily="18" charset="0"/>
                        <a:ea typeface="Cambria Math"/>
                      </a:rPr>
                      <m:t>&lt;</m:t>
                    </m:r>
                    <m:r>
                      <a:rPr lang="fr-FR" sz="1100" b="0" i="1" smtClean="0">
                        <a:solidFill>
                          <a:schemeClr val="bg2"/>
                        </a:solidFill>
                        <a:latin typeface="Cambria Math" panose="02040503050406030204" pitchFamily="18" charset="0"/>
                        <a:ea typeface="Cambria Math"/>
                      </a:rPr>
                      <m:t>𝜖</m:t>
                    </m:r>
                  </m:oMath>
                </a14:m>
                <a:r>
                  <a:rPr lang="fr-FR" sz="1100" b="0" dirty="0">
                    <a:solidFill>
                      <a:schemeClr val="bg2"/>
                    </a:solidFill>
                    <a:cs typeface="Times New Roman" panose="02020603050405020304" pitchFamily="18" charset="0"/>
                  </a:rPr>
                  <a:t> </a:t>
                </a:r>
                <a:r>
                  <a:rPr lang="fr-FR" sz="1100" b="0" dirty="0">
                    <a:solidFill>
                      <a:schemeClr val="bg2"/>
                    </a:solidFill>
                    <a:latin typeface="Calibri" pitchFamily="34" charset="0"/>
                  </a:rPr>
                  <a:t>(</a:t>
                </a:r>
                <a:r>
                  <a:rPr lang="fr-FR" sz="1100" b="0" dirty="0" err="1">
                    <a:solidFill>
                      <a:schemeClr val="bg2"/>
                    </a:solidFill>
                    <a:latin typeface="Calibri" pitchFamily="34" charset="0"/>
                  </a:rPr>
                  <a:t>error</a:t>
                </a:r>
                <a:r>
                  <a:rPr lang="fr-FR" sz="1100" b="0" dirty="0">
                    <a:solidFill>
                      <a:schemeClr val="bg2"/>
                    </a:solidFill>
                    <a:latin typeface="Calibri" pitchFamily="34" charset="0"/>
                  </a:rPr>
                  <a:t> rate), </a:t>
                </a:r>
                <a:r>
                  <a:rPr lang="en-US" sz="1100" b="0" dirty="0">
                    <a:solidFill>
                      <a:schemeClr val="bg2"/>
                    </a:solidFill>
                    <a:latin typeface="Calibri" pitchFamily="34" charset="0"/>
                  </a:rPr>
                  <a:t>and find eigenvalue or eigenstate of </a:t>
                </a:r>
                <a14:m>
                  <m:oMath xmlns:m="http://schemas.openxmlformats.org/officeDocument/2006/math">
                    <m:r>
                      <a:rPr lang="en-US" sz="1100" b="0" i="1">
                        <a:solidFill>
                          <a:schemeClr val="bg2"/>
                        </a:solidFill>
                        <a:latin typeface="Cambria Math" panose="02040503050406030204" pitchFamily="18" charset="0"/>
                        <a:ea typeface="Cambria Math"/>
                      </a:rPr>
                      <m:t>𝐻</m:t>
                    </m:r>
                  </m:oMath>
                </a14:m>
                <a:r>
                  <a:rPr lang="en-US" sz="1100" b="0" dirty="0">
                    <a:solidFill>
                      <a:schemeClr val="bg2"/>
                    </a:solidFill>
                    <a:latin typeface="Calibri" pitchFamily="34" charset="0"/>
                  </a:rPr>
                  <a:t> of interest</a:t>
                </a:r>
              </a:p>
            </p:txBody>
          </p:sp>
        </mc:Choice>
        <mc:Fallback xmlns="">
          <p:sp>
            <p:nvSpPr>
              <p:cNvPr id="8" name="Rectangle 7">
                <a:extLst>
                  <a:ext uri="{FF2B5EF4-FFF2-40B4-BE49-F238E27FC236}">
                    <a16:creationId xmlns:a16="http://schemas.microsoft.com/office/drawing/2014/main" id="{ADD4AD19-C760-024D-8D79-ADF215ACE967}"/>
                  </a:ext>
                </a:extLst>
              </p:cNvPr>
              <p:cNvSpPr>
                <a:spLocks noRot="1" noChangeAspect="1" noMove="1" noResize="1" noEditPoints="1" noAdjustHandles="1" noChangeArrowheads="1" noChangeShapeType="1" noTextEdit="1"/>
              </p:cNvSpPr>
              <p:nvPr/>
            </p:nvSpPr>
            <p:spPr bwMode="auto">
              <a:xfrm>
                <a:off x="392446" y="4344815"/>
                <a:ext cx="3095959" cy="605679"/>
              </a:xfrm>
              <a:prstGeom prst="rect">
                <a:avLst/>
              </a:prstGeom>
              <a:blipFill>
                <a:blip r:embed="rId12"/>
                <a:stretch>
                  <a:fillRect r="-394" b="-606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51A02BBA-7EF4-9DD7-9F34-703AF778164E}"/>
                  </a:ext>
                </a:extLst>
              </p:cNvPr>
              <p:cNvSpPr/>
              <p:nvPr/>
            </p:nvSpPr>
            <p:spPr bwMode="auto">
              <a:xfrm>
                <a:off x="6507197" y="4344815"/>
                <a:ext cx="2276170" cy="430952"/>
              </a:xfrm>
              <a:prstGeom prst="rect">
                <a:avLst/>
              </a:prstGeom>
              <a:noFill/>
            </p:spPr>
            <p:txBody>
              <a:bodyPr wrap="square" rtlCol="0">
                <a:spAutoFit/>
              </a:bodyPr>
              <a:lstStyle/>
              <a:p>
                <a:pPr algn="ctr"/>
                <a:r>
                  <a:rPr lang="en-US" sz="1100" b="0" dirty="0">
                    <a:solidFill>
                      <a:schemeClr val="bg2"/>
                    </a:solidFill>
                    <a:latin typeface="Calibri" pitchFamily="34" charset="0"/>
                  </a:rPr>
                  <a:t>find </a:t>
                </a:r>
                <a14:m>
                  <m:oMath xmlns:m="http://schemas.openxmlformats.org/officeDocument/2006/math">
                    <m:sSubSup>
                      <m:sSubSupPr>
                        <m:ctrlPr>
                          <a:rPr lang="fr-FR" sz="1100" b="0" i="1" smtClean="0">
                            <a:solidFill>
                              <a:schemeClr val="bg2"/>
                            </a:solidFill>
                            <a:latin typeface="Cambria Math" panose="02040503050406030204" pitchFamily="18" charset="0"/>
                          </a:rPr>
                        </m:ctrlPr>
                      </m:sSubSupPr>
                      <m:e>
                        <m:r>
                          <a:rPr lang="fr-FR" sz="1100" b="0" i="1">
                            <a:solidFill>
                              <a:schemeClr val="bg2"/>
                            </a:solidFill>
                            <a:latin typeface="Cambria Math" panose="02040503050406030204" pitchFamily="18" charset="0"/>
                          </a:rPr>
                          <m:t>𝜎</m:t>
                        </m:r>
                      </m:e>
                      <m:sub>
                        <m:r>
                          <a:rPr lang="fr-FR" sz="1100" b="0" i="1" smtClean="0">
                            <a:solidFill>
                              <a:schemeClr val="bg2"/>
                            </a:solidFill>
                            <a:latin typeface="Cambria Math" panose="02040503050406030204" pitchFamily="18" charset="0"/>
                          </a:rPr>
                          <m:t>𝑖</m:t>
                        </m:r>
                      </m:sub>
                      <m:sup>
                        <m:r>
                          <a:rPr lang="fr-FR" sz="1100" b="0" i="1" smtClean="0">
                            <a:solidFill>
                              <a:schemeClr val="bg2"/>
                            </a:solidFill>
                            <a:latin typeface="Cambria Math" panose="02040503050406030204" pitchFamily="18" charset="0"/>
                          </a:rPr>
                          <m:t>𝑧</m:t>
                        </m:r>
                      </m:sup>
                    </m:sSubSup>
                  </m:oMath>
                </a14:m>
                <a:r>
                  <a:rPr lang="fr-FR" sz="1100" b="0" dirty="0">
                    <a:solidFill>
                      <a:schemeClr val="bg2"/>
                    </a:solidFill>
                    <a:latin typeface="Calibri" pitchFamily="34" charset="0"/>
                  </a:rPr>
                  <a:t> </a:t>
                </a:r>
                <a:r>
                  <a:rPr lang="en-US" sz="1100" b="0" dirty="0">
                    <a:solidFill>
                      <a:schemeClr val="bg2"/>
                    </a:solidFill>
                    <a:latin typeface="Calibri" pitchFamily="34" charset="0"/>
                  </a:rPr>
                  <a:t>minimizing a cost function that is the minimum eigenvalue of </a:t>
                </a:r>
                <a14:m>
                  <m:oMath xmlns:m="http://schemas.openxmlformats.org/officeDocument/2006/math">
                    <m:r>
                      <a:rPr lang="fr-FR" sz="1100" b="0" i="1">
                        <a:solidFill>
                          <a:schemeClr val="bg2"/>
                        </a:solidFill>
                        <a:latin typeface="Cambria Math" panose="02040503050406030204" pitchFamily="18" charset="0"/>
                        <a:ea typeface="Cambria Math"/>
                      </a:rPr>
                      <m:t>𝐻</m:t>
                    </m:r>
                  </m:oMath>
                </a14:m>
                <a:endParaRPr lang="fr-FR" sz="1100" b="0" dirty="0">
                  <a:solidFill>
                    <a:schemeClr val="bg2"/>
                  </a:solidFill>
                  <a:latin typeface="Calibri" pitchFamily="34" charset="0"/>
                </a:endParaRPr>
              </a:p>
            </p:txBody>
          </p:sp>
        </mc:Choice>
        <mc:Fallback xmlns="">
          <p:sp>
            <p:nvSpPr>
              <p:cNvPr id="9" name="Rectangle 8">
                <a:extLst>
                  <a:ext uri="{FF2B5EF4-FFF2-40B4-BE49-F238E27FC236}">
                    <a16:creationId xmlns:a16="http://schemas.microsoft.com/office/drawing/2014/main" id="{51A02BBA-7EF4-9DD7-9F34-703AF778164E}"/>
                  </a:ext>
                </a:extLst>
              </p:cNvPr>
              <p:cNvSpPr>
                <a:spLocks noRot="1" noChangeAspect="1" noMove="1" noResize="1" noEditPoints="1" noAdjustHandles="1" noChangeArrowheads="1" noChangeShapeType="1" noTextEdit="1"/>
              </p:cNvSpPr>
              <p:nvPr/>
            </p:nvSpPr>
            <p:spPr bwMode="auto">
              <a:xfrm>
                <a:off x="6507197" y="4344815"/>
                <a:ext cx="2276170" cy="430952"/>
              </a:xfrm>
              <a:prstGeom prst="rect">
                <a:avLst/>
              </a:prstGeom>
              <a:blipFill>
                <a:blip r:embed="rId13"/>
                <a:stretch>
                  <a:fillRect b="-1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3B380AFF-841E-FE8A-C638-5BE792614AF0}"/>
                  </a:ext>
                </a:extLst>
              </p:cNvPr>
              <p:cNvSpPr/>
              <p:nvPr/>
            </p:nvSpPr>
            <p:spPr bwMode="auto">
              <a:xfrm>
                <a:off x="3562120" y="4344815"/>
                <a:ext cx="2872245" cy="455830"/>
              </a:xfrm>
              <a:prstGeom prst="rect">
                <a:avLst/>
              </a:prstGeom>
              <a:noFill/>
            </p:spPr>
            <p:txBody>
              <a:bodyPr wrap="square" rtlCol="0">
                <a:spAutoFit/>
              </a:bodyPr>
              <a:lstStyle/>
              <a:p>
                <a:pPr algn="ctr"/>
                <a:r>
                  <a:rPr lang="en-US" sz="1100" b="0" dirty="0">
                    <a:solidFill>
                      <a:schemeClr val="bg2"/>
                    </a:solidFill>
                    <a:latin typeface="Calibri" pitchFamily="34" charset="0"/>
                  </a:rPr>
                  <a:t>find </a:t>
                </a:r>
                <a14:m>
                  <m:oMath xmlns:m="http://schemas.openxmlformats.org/officeDocument/2006/math">
                    <m:sSubSup>
                      <m:sSubSupPr>
                        <m:ctrlPr>
                          <a:rPr lang="fr-FR" sz="1100" b="0" i="1">
                            <a:solidFill>
                              <a:schemeClr val="bg2"/>
                            </a:solidFill>
                            <a:latin typeface="Cambria Math" panose="02040503050406030204" pitchFamily="18" charset="0"/>
                          </a:rPr>
                        </m:ctrlPr>
                      </m:sSubSupPr>
                      <m:e>
                        <m:r>
                          <a:rPr lang="fr-FR" sz="1100" b="0" i="1">
                            <a:solidFill>
                              <a:schemeClr val="bg2"/>
                            </a:solidFill>
                            <a:latin typeface="Cambria Math" panose="02040503050406030204" pitchFamily="18" charset="0"/>
                          </a:rPr>
                          <m:t>𝜎</m:t>
                        </m:r>
                      </m:e>
                      <m:sub>
                        <m:r>
                          <a:rPr lang="fr-FR" sz="1100" b="0" i="1">
                            <a:solidFill>
                              <a:schemeClr val="bg2"/>
                            </a:solidFill>
                            <a:latin typeface="Cambria Math" panose="02040503050406030204" pitchFamily="18" charset="0"/>
                          </a:rPr>
                          <m:t>𝑖</m:t>
                        </m:r>
                      </m:sub>
                      <m:sup>
                        <m:r>
                          <a:rPr lang="fr-FR" sz="1100" b="0" i="1" smtClean="0">
                            <a:solidFill>
                              <a:schemeClr val="bg2"/>
                            </a:solidFill>
                            <a:latin typeface="Cambria Math" panose="02040503050406030204" pitchFamily="18" charset="0"/>
                          </a:rPr>
                          <m:t>𝑥</m:t>
                        </m:r>
                      </m:sup>
                    </m:sSubSup>
                    <m:r>
                      <a:rPr lang="fr-FR" sz="1100" b="0" i="1" smtClean="0">
                        <a:solidFill>
                          <a:schemeClr val="bg2"/>
                        </a:solidFill>
                        <a:latin typeface="Cambria Math" panose="02040503050406030204" pitchFamily="18" charset="0"/>
                      </a:rPr>
                      <m:t>,</m:t>
                    </m:r>
                    <m:sSubSup>
                      <m:sSubSupPr>
                        <m:ctrlPr>
                          <a:rPr lang="fr-FR" sz="1100" b="0" i="1">
                            <a:solidFill>
                              <a:schemeClr val="bg2"/>
                            </a:solidFill>
                            <a:latin typeface="Cambria Math" panose="02040503050406030204" pitchFamily="18" charset="0"/>
                          </a:rPr>
                        </m:ctrlPr>
                      </m:sSubSupPr>
                      <m:e>
                        <m:r>
                          <a:rPr lang="fr-FR" sz="1100" b="0" i="1">
                            <a:solidFill>
                              <a:schemeClr val="bg2"/>
                            </a:solidFill>
                            <a:latin typeface="Cambria Math" panose="02040503050406030204" pitchFamily="18" charset="0"/>
                          </a:rPr>
                          <m:t>𝜎</m:t>
                        </m:r>
                      </m:e>
                      <m:sub>
                        <m:r>
                          <a:rPr lang="fr-FR" sz="1100" b="0" i="1">
                            <a:solidFill>
                              <a:schemeClr val="bg2"/>
                            </a:solidFill>
                            <a:latin typeface="Cambria Math" panose="02040503050406030204" pitchFamily="18" charset="0"/>
                          </a:rPr>
                          <m:t>𝑖</m:t>
                        </m:r>
                      </m:sub>
                      <m:sup>
                        <m:r>
                          <a:rPr lang="fr-FR" sz="1100" b="0" i="1" smtClean="0">
                            <a:solidFill>
                              <a:schemeClr val="bg2"/>
                            </a:solidFill>
                            <a:latin typeface="Cambria Math" panose="02040503050406030204" pitchFamily="18" charset="0"/>
                          </a:rPr>
                          <m:t>𝑦</m:t>
                        </m:r>
                      </m:sup>
                    </m:sSubSup>
                    <m:r>
                      <a:rPr lang="fr-FR" sz="1100" b="0" i="1" smtClean="0">
                        <a:solidFill>
                          <a:schemeClr val="bg2"/>
                        </a:solidFill>
                        <a:latin typeface="Cambria Math" panose="02040503050406030204" pitchFamily="18" charset="0"/>
                      </a:rPr>
                      <m:t>, </m:t>
                    </m:r>
                  </m:oMath>
                </a14:m>
                <a:r>
                  <a:rPr lang="en-US" sz="1100" b="0" dirty="0">
                    <a:solidFill>
                      <a:schemeClr val="bg2"/>
                    </a:solidFill>
                    <a:latin typeface="Calibri" pitchFamily="34" charset="0"/>
                  </a:rPr>
                  <a:t>and/or </a:t>
                </a:r>
                <a14:m>
                  <m:oMath xmlns:m="http://schemas.openxmlformats.org/officeDocument/2006/math">
                    <m:sSubSup>
                      <m:sSubSupPr>
                        <m:ctrlPr>
                          <a:rPr lang="fr-FR" sz="1100" b="0" i="1">
                            <a:solidFill>
                              <a:schemeClr val="bg2"/>
                            </a:solidFill>
                            <a:latin typeface="Cambria Math" panose="02040503050406030204" pitchFamily="18" charset="0"/>
                          </a:rPr>
                        </m:ctrlPr>
                      </m:sSubSupPr>
                      <m:e>
                        <m:r>
                          <a:rPr lang="fr-FR" sz="1100" b="0" i="1">
                            <a:solidFill>
                              <a:schemeClr val="bg2"/>
                            </a:solidFill>
                            <a:latin typeface="Cambria Math" panose="02040503050406030204" pitchFamily="18" charset="0"/>
                          </a:rPr>
                          <m:t>𝜎</m:t>
                        </m:r>
                      </m:e>
                      <m:sub>
                        <m:r>
                          <a:rPr lang="fr-FR" sz="1100" b="0" i="1">
                            <a:solidFill>
                              <a:schemeClr val="bg2"/>
                            </a:solidFill>
                            <a:latin typeface="Cambria Math" panose="02040503050406030204" pitchFamily="18" charset="0"/>
                          </a:rPr>
                          <m:t>𝑖</m:t>
                        </m:r>
                      </m:sub>
                      <m:sup>
                        <m:r>
                          <a:rPr lang="fr-FR" sz="1100" b="0" i="1">
                            <a:solidFill>
                              <a:schemeClr val="bg2"/>
                            </a:solidFill>
                            <a:latin typeface="Cambria Math" panose="02040503050406030204" pitchFamily="18" charset="0"/>
                          </a:rPr>
                          <m:t>𝑧</m:t>
                        </m:r>
                      </m:sup>
                    </m:sSubSup>
                  </m:oMath>
                </a14:m>
                <a:r>
                  <a:rPr lang="en-US" sz="1100" b="0" dirty="0">
                    <a:solidFill>
                      <a:schemeClr val="bg2"/>
                    </a:solidFill>
                    <a:latin typeface="Calibri" pitchFamily="34" charset="0"/>
                  </a:rPr>
                  <a:t> minimizing a cost function that is the minimum eigenvalue of </a:t>
                </a:r>
                <a14:m>
                  <m:oMath xmlns:m="http://schemas.openxmlformats.org/officeDocument/2006/math">
                    <m:r>
                      <a:rPr lang="fr-FR" sz="1100" b="0" i="1">
                        <a:solidFill>
                          <a:schemeClr val="bg2"/>
                        </a:solidFill>
                        <a:latin typeface="Cambria Math" panose="02040503050406030204" pitchFamily="18" charset="0"/>
                        <a:ea typeface="Cambria Math"/>
                      </a:rPr>
                      <m:t>𝐻</m:t>
                    </m:r>
                  </m:oMath>
                </a14:m>
                <a:endParaRPr lang="fr-FR" sz="1100" b="0" dirty="0">
                  <a:solidFill>
                    <a:schemeClr val="bg2"/>
                  </a:solidFill>
                  <a:latin typeface="Calibri" pitchFamily="34" charset="0"/>
                </a:endParaRPr>
              </a:p>
            </p:txBody>
          </p:sp>
        </mc:Choice>
        <mc:Fallback xmlns="">
          <p:sp>
            <p:nvSpPr>
              <p:cNvPr id="10" name="Rectangle 9">
                <a:extLst>
                  <a:ext uri="{FF2B5EF4-FFF2-40B4-BE49-F238E27FC236}">
                    <a16:creationId xmlns:a16="http://schemas.microsoft.com/office/drawing/2014/main" id="{3B380AFF-841E-FE8A-C638-5BE792614AF0}"/>
                  </a:ext>
                </a:extLst>
              </p:cNvPr>
              <p:cNvSpPr>
                <a:spLocks noRot="1" noChangeAspect="1" noMove="1" noResize="1" noEditPoints="1" noAdjustHandles="1" noChangeArrowheads="1" noChangeShapeType="1" noTextEdit="1"/>
              </p:cNvSpPr>
              <p:nvPr/>
            </p:nvSpPr>
            <p:spPr bwMode="auto">
              <a:xfrm>
                <a:off x="3562120" y="4344815"/>
                <a:ext cx="2872245" cy="455830"/>
              </a:xfrm>
              <a:prstGeom prst="rect">
                <a:avLst/>
              </a:prstGeom>
              <a:blipFill>
                <a:blip r:embed="rId14"/>
                <a:stretch>
                  <a:fillRect b="-6667"/>
                </a:stretch>
              </a:blipFill>
            </p:spPr>
            <p:txBody>
              <a:bodyPr/>
              <a:lstStyle/>
              <a:p>
                <a:r>
                  <a:rPr lang="en-US">
                    <a:noFill/>
                  </a:rPr>
                  <a:t> </a:t>
                </a:r>
              </a:p>
            </p:txBody>
          </p:sp>
        </mc:Fallback>
      </mc:AlternateContent>
      <p:pic>
        <p:nvPicPr>
          <p:cNvPr id="12" name="Picture 11">
            <a:extLst>
              <a:ext uri="{FF2B5EF4-FFF2-40B4-BE49-F238E27FC236}">
                <a16:creationId xmlns:a16="http://schemas.microsoft.com/office/drawing/2014/main" id="{7F142EE6-6A1E-A5D6-9134-259D1C0CC304}"/>
              </a:ext>
            </a:extLst>
          </p:cNvPr>
          <p:cNvPicPr>
            <a:picLocks noChangeAspect="1"/>
          </p:cNvPicPr>
          <p:nvPr/>
        </p:nvPicPr>
        <p:blipFill>
          <a:blip r:embed="rId15"/>
          <a:stretch>
            <a:fillRect/>
          </a:stretch>
        </p:blipFill>
        <p:spPr>
          <a:xfrm>
            <a:off x="900186" y="5799773"/>
            <a:ext cx="1914944" cy="415411"/>
          </a:xfrm>
          <a:prstGeom prst="rect">
            <a:avLst/>
          </a:prstGeom>
        </p:spPr>
      </p:pic>
      <p:sp>
        <p:nvSpPr>
          <p:cNvPr id="13" name="Rectangle 12">
            <a:extLst>
              <a:ext uri="{FF2B5EF4-FFF2-40B4-BE49-F238E27FC236}">
                <a16:creationId xmlns:a16="http://schemas.microsoft.com/office/drawing/2014/main" id="{3069399E-71B3-67C4-0C22-89EF8588A821}"/>
              </a:ext>
            </a:extLst>
          </p:cNvPr>
          <p:cNvSpPr/>
          <p:nvPr/>
        </p:nvSpPr>
        <p:spPr bwMode="auto">
          <a:xfrm>
            <a:off x="390556" y="5206042"/>
            <a:ext cx="2934204" cy="584775"/>
          </a:xfrm>
          <a:prstGeom prst="rect">
            <a:avLst/>
          </a:prstGeom>
          <a:noFill/>
        </p:spPr>
        <p:txBody>
          <a:bodyPr wrap="square" rtlCol="0">
            <a:spAutoFit/>
          </a:bodyPr>
          <a:lstStyle/>
          <a:p>
            <a:pPr algn="ctr"/>
            <a:r>
              <a:rPr lang="en-US" sz="1200" dirty="0">
                <a:solidFill>
                  <a:schemeClr val="bg2"/>
                </a:solidFill>
                <a:latin typeface="Calibri" pitchFamily="34" charset="0"/>
              </a:rPr>
              <a:t>QAOA (NISQ)</a:t>
            </a:r>
          </a:p>
          <a:p>
            <a:pPr algn="ctr"/>
            <a:r>
              <a:rPr lang="en-US" sz="1000" b="0" dirty="0">
                <a:solidFill>
                  <a:schemeClr val="tx1">
                    <a:lumMod val="50000"/>
                  </a:schemeClr>
                </a:solidFill>
                <a:latin typeface="Calibri" pitchFamily="34" charset="0"/>
              </a:rPr>
              <a:t>combinatorial optimization (MaxCut, traveling salesman problem, etc.).</a:t>
            </a:r>
            <a:endParaRPr lang="fr-FR" sz="1000" b="0" dirty="0">
              <a:solidFill>
                <a:schemeClr val="tx1">
                  <a:lumMod val="50000"/>
                </a:schemeClr>
              </a:solidFill>
              <a:latin typeface="Calibri" pitchFamily="34" charset="0"/>
            </a:endParaRPr>
          </a:p>
        </p:txBody>
      </p:sp>
    </p:spTree>
    <p:extLst>
      <p:ext uri="{BB962C8B-B14F-4D97-AF65-F5344CB8AC3E}">
        <p14:creationId xmlns:p14="http://schemas.microsoft.com/office/powerpoint/2010/main" val="567081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500"/>
                                        <p:tgtEl>
                                          <p:spTgt spid="40"/>
                                        </p:tgtEl>
                                      </p:cBhvr>
                                    </p:animEffect>
                                  </p:childTnLst>
                                </p:cTn>
                              </p:par>
                              <p:par>
                                <p:cTn id="17" presetID="10" presetClass="entr" presetSubtype="0" fill="hold" nodeType="with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fade">
                                      <p:cBhvr>
                                        <p:cTn id="19" dur="500"/>
                                        <p:tgtEl>
                                          <p:spTgt spid="4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500"/>
                                        <p:tgtEl>
                                          <p:spTgt spid="4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nodeType="with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fade">
                                      <p:cBhvr>
                                        <p:cTn id="28" dur="500"/>
                                        <p:tgtEl>
                                          <p:spTgt spid="6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500"/>
                                        <p:tgtEl>
                                          <p:spTgt spid="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childTnLst>
                                </p:cTn>
                              </p:par>
                              <p:par>
                                <p:cTn id="43" presetID="10" presetClass="entr" presetSubtype="0" fill="hold"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par>
                                <p:cTn id="46" presetID="10" presetClass="entr" presetSubtype="0" fill="hold" nodeType="withEffect">
                                  <p:stCondLst>
                                    <p:cond delay="0"/>
                                  </p:stCondLst>
                                  <p:childTnLst>
                                    <p:set>
                                      <p:cBhvr>
                                        <p:cTn id="47" dur="1" fill="hold">
                                          <p:stCondLst>
                                            <p:cond delay="0"/>
                                          </p:stCondLst>
                                        </p:cTn>
                                        <p:tgtEl>
                                          <p:spTgt spid="57"/>
                                        </p:tgtEl>
                                        <p:attrNameLst>
                                          <p:attrName>style.visibility</p:attrName>
                                        </p:attrNameLst>
                                      </p:cBhvr>
                                      <p:to>
                                        <p:strVal val="visible"/>
                                      </p:to>
                                    </p:set>
                                    <p:animEffect transition="in" filter="fade">
                                      <p:cBhvr>
                                        <p:cTn id="48" dur="500"/>
                                        <p:tgtEl>
                                          <p:spTgt spid="5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58"/>
                                        </p:tgtEl>
                                        <p:attrNameLst>
                                          <p:attrName>style.visibility</p:attrName>
                                        </p:attrNameLst>
                                      </p:cBhvr>
                                      <p:to>
                                        <p:strVal val="visible"/>
                                      </p:to>
                                    </p:set>
                                    <p:animEffect transition="in" filter="fade">
                                      <p:cBhvr>
                                        <p:cTn id="51" dur="500"/>
                                        <p:tgtEl>
                                          <p:spTgt spid="58"/>
                                        </p:tgtEl>
                                      </p:cBhvr>
                                    </p:animEffect>
                                  </p:childTnLst>
                                </p:cTn>
                              </p:par>
                              <p:par>
                                <p:cTn id="52" presetID="10" presetClass="entr" presetSubtype="0" fill="hold" nodeType="withEffect">
                                  <p:stCondLst>
                                    <p:cond delay="0"/>
                                  </p:stCondLst>
                                  <p:childTnLst>
                                    <p:set>
                                      <p:cBhvr>
                                        <p:cTn id="53" dur="1" fill="hold">
                                          <p:stCondLst>
                                            <p:cond delay="0"/>
                                          </p:stCondLst>
                                        </p:cTn>
                                        <p:tgtEl>
                                          <p:spTgt spid="60"/>
                                        </p:tgtEl>
                                        <p:attrNameLst>
                                          <p:attrName>style.visibility</p:attrName>
                                        </p:attrNameLst>
                                      </p:cBhvr>
                                      <p:to>
                                        <p:strVal val="visible"/>
                                      </p:to>
                                    </p:set>
                                    <p:animEffect transition="in" filter="fade">
                                      <p:cBhvr>
                                        <p:cTn id="54" dur="500"/>
                                        <p:tgtEl>
                                          <p:spTgt spid="6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1"/>
                                        </p:tgtEl>
                                        <p:attrNameLst>
                                          <p:attrName>style.visibility</p:attrName>
                                        </p:attrNameLst>
                                      </p:cBhvr>
                                      <p:to>
                                        <p:strVal val="visible"/>
                                      </p:to>
                                    </p:set>
                                    <p:animEffect transition="in" filter="fade">
                                      <p:cBhvr>
                                        <p:cTn id="57" dur="500"/>
                                        <p:tgtEl>
                                          <p:spTgt spid="6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fade">
                                      <p:cBhvr>
                                        <p:cTn id="60" dur="500"/>
                                        <p:tgtEl>
                                          <p:spTgt spid="7"/>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4" grpId="0"/>
      <p:bldP spid="22" grpId="0"/>
      <p:bldP spid="42" grpId="0"/>
      <p:bldP spid="25" grpId="0"/>
      <p:bldP spid="28" grpId="0"/>
      <p:bldP spid="40" grpId="0"/>
      <p:bldP spid="49" grpId="0"/>
      <p:bldP spid="58" grpId="0"/>
      <p:bldP spid="61" grpId="0"/>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C65AF-37B6-FDDA-DA1E-DCEDAD459356}"/>
              </a:ext>
            </a:extLst>
          </p:cNvPr>
          <p:cNvSpPr>
            <a:spLocks noGrp="1"/>
          </p:cNvSpPr>
          <p:nvPr>
            <p:ph type="title"/>
          </p:nvPr>
        </p:nvSpPr>
        <p:spPr>
          <a:xfrm>
            <a:off x="326949" y="171451"/>
            <a:ext cx="8570016" cy="610214"/>
          </a:xfrm>
        </p:spPr>
        <p:txBody>
          <a:bodyPr/>
          <a:lstStyle/>
          <a:p>
            <a:r>
              <a:rPr lang="en-GB" dirty="0"/>
              <a:t>from Hamiltonian to… values of interest</a:t>
            </a:r>
          </a:p>
        </p:txBody>
      </p:sp>
      <p:pic>
        <p:nvPicPr>
          <p:cNvPr id="3" name="Picture 2">
            <a:extLst>
              <a:ext uri="{FF2B5EF4-FFF2-40B4-BE49-F238E27FC236}">
                <a16:creationId xmlns:a16="http://schemas.microsoft.com/office/drawing/2014/main" id="{418E49C8-1871-F6EA-9D79-A3A05DDBAD3F}"/>
              </a:ext>
            </a:extLst>
          </p:cNvPr>
          <p:cNvPicPr>
            <a:picLocks noChangeAspect="1"/>
          </p:cNvPicPr>
          <p:nvPr/>
        </p:nvPicPr>
        <p:blipFill>
          <a:blip r:embed="rId2"/>
          <a:srcRect t="1" r="1286" b="9870"/>
          <a:stretch/>
        </p:blipFill>
        <p:spPr>
          <a:xfrm>
            <a:off x="530252" y="1477535"/>
            <a:ext cx="2883314" cy="343890"/>
          </a:xfrm>
          <a:prstGeom prst="rect">
            <a:avLst/>
          </a:prstGeom>
        </p:spPr>
      </p:pic>
      <p:sp>
        <p:nvSpPr>
          <p:cNvPr id="4" name="TextBox 3">
            <a:extLst>
              <a:ext uri="{FF2B5EF4-FFF2-40B4-BE49-F238E27FC236}">
                <a16:creationId xmlns:a16="http://schemas.microsoft.com/office/drawing/2014/main" id="{BD064A47-D16C-99B4-A35A-395044AD5F0F}"/>
              </a:ext>
            </a:extLst>
          </p:cNvPr>
          <p:cNvSpPr txBox="1"/>
          <p:nvPr/>
        </p:nvSpPr>
        <p:spPr>
          <a:xfrm>
            <a:off x="7116222" y="2215820"/>
            <a:ext cx="1497526" cy="830997"/>
          </a:xfrm>
          <a:prstGeom prst="rect">
            <a:avLst/>
          </a:prstGeom>
          <a:noFill/>
        </p:spPr>
        <p:txBody>
          <a:bodyPr wrap="none" rtlCol="0">
            <a:spAutoFit/>
          </a:bodyPr>
          <a:lstStyle/>
          <a:p>
            <a:pPr marL="180975" indent="-180975">
              <a:buFont typeface="Arial" panose="020B0604020202020204" pitchFamily="34" charset="0"/>
              <a:buChar char="•"/>
            </a:pPr>
            <a:r>
              <a:rPr lang="en-GB" sz="1600" dirty="0">
                <a:solidFill>
                  <a:schemeClr val="bg2"/>
                </a:solidFill>
                <a:latin typeface="Calibri" pitchFamily="34" charset="0"/>
              </a:rPr>
              <a:t>ground state.</a:t>
            </a:r>
          </a:p>
          <a:p>
            <a:pPr marL="180975" indent="-180975">
              <a:buFont typeface="Arial" panose="020B0604020202020204" pitchFamily="34" charset="0"/>
              <a:buChar char="•"/>
            </a:pPr>
            <a:r>
              <a:rPr lang="en-GB" sz="1600" dirty="0">
                <a:solidFill>
                  <a:schemeClr val="bg2"/>
                </a:solidFill>
                <a:latin typeface="Calibri" pitchFamily="34" charset="0"/>
              </a:rPr>
              <a:t>eigenvalues.</a:t>
            </a:r>
          </a:p>
          <a:p>
            <a:pPr marL="180975" indent="-180975">
              <a:buFont typeface="Arial" panose="020B0604020202020204" pitchFamily="34" charset="0"/>
              <a:buChar char="•"/>
            </a:pPr>
            <a:r>
              <a:rPr lang="en-GB" sz="1600" dirty="0">
                <a:solidFill>
                  <a:schemeClr val="bg2"/>
                </a:solidFill>
                <a:latin typeface="Calibri" pitchFamily="34" charset="0"/>
              </a:rPr>
              <a:t>eigenstates.</a:t>
            </a:r>
          </a:p>
        </p:txBody>
      </p:sp>
      <p:sp>
        <p:nvSpPr>
          <p:cNvPr id="5" name="Arrow: Right 4">
            <a:extLst>
              <a:ext uri="{FF2B5EF4-FFF2-40B4-BE49-F238E27FC236}">
                <a16:creationId xmlns:a16="http://schemas.microsoft.com/office/drawing/2014/main" id="{4972DED9-5EA4-4978-C27E-845202D1924D}"/>
              </a:ext>
            </a:extLst>
          </p:cNvPr>
          <p:cNvSpPr/>
          <p:nvPr/>
        </p:nvSpPr>
        <p:spPr bwMode="auto">
          <a:xfrm>
            <a:off x="6426133" y="2358227"/>
            <a:ext cx="586725" cy="546185"/>
          </a:xfrm>
          <a:prstGeom prst="rightArrow">
            <a:avLst/>
          </a:prstGeom>
          <a:solidFill>
            <a:schemeClr val="bg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7200" b="1" i="0" u="none" strike="noStrike" cap="none" normalizeH="0" baseline="0">
              <a:ln>
                <a:noFill/>
              </a:ln>
              <a:solidFill>
                <a:schemeClr val="tx1"/>
              </a:solidFill>
              <a:effectLst/>
              <a:latin typeface="Times New Roman" pitchFamily="18" charset="0"/>
            </a:endParaRPr>
          </a:p>
        </p:txBody>
      </p:sp>
      <p:pic>
        <p:nvPicPr>
          <p:cNvPr id="6" name="Picture 5">
            <a:extLst>
              <a:ext uri="{FF2B5EF4-FFF2-40B4-BE49-F238E27FC236}">
                <a16:creationId xmlns:a16="http://schemas.microsoft.com/office/drawing/2014/main" id="{4CA918DC-6ECE-0F29-E907-A8589ACFDACC}"/>
              </a:ext>
            </a:extLst>
          </p:cNvPr>
          <p:cNvPicPr>
            <a:picLocks noChangeAspect="1"/>
          </p:cNvPicPr>
          <p:nvPr/>
        </p:nvPicPr>
        <p:blipFill>
          <a:blip r:embed="rId3"/>
          <a:srcRect r="1840" b="-567"/>
          <a:stretch/>
        </p:blipFill>
        <p:spPr>
          <a:xfrm>
            <a:off x="729447" y="1922448"/>
            <a:ext cx="2484924" cy="409959"/>
          </a:xfrm>
          <a:prstGeom prst="rect">
            <a:avLst/>
          </a:prstGeom>
        </p:spPr>
      </p:pic>
      <p:pic>
        <p:nvPicPr>
          <p:cNvPr id="7" name="Picture 6">
            <a:extLst>
              <a:ext uri="{FF2B5EF4-FFF2-40B4-BE49-F238E27FC236}">
                <a16:creationId xmlns:a16="http://schemas.microsoft.com/office/drawing/2014/main" id="{6DCE06A4-9CF9-0D7C-7C3B-9DFF4AC75C9E}"/>
              </a:ext>
            </a:extLst>
          </p:cNvPr>
          <p:cNvPicPr>
            <a:picLocks noChangeAspect="1"/>
          </p:cNvPicPr>
          <p:nvPr/>
        </p:nvPicPr>
        <p:blipFill>
          <a:blip r:embed="rId4"/>
          <a:stretch>
            <a:fillRect/>
          </a:stretch>
        </p:blipFill>
        <p:spPr>
          <a:xfrm>
            <a:off x="667991" y="2930234"/>
            <a:ext cx="2607836" cy="478333"/>
          </a:xfrm>
          <a:prstGeom prst="rect">
            <a:avLst/>
          </a:prstGeom>
        </p:spPr>
      </p:pic>
      <p:pic>
        <p:nvPicPr>
          <p:cNvPr id="8" name="Picture 7">
            <a:extLst>
              <a:ext uri="{FF2B5EF4-FFF2-40B4-BE49-F238E27FC236}">
                <a16:creationId xmlns:a16="http://schemas.microsoft.com/office/drawing/2014/main" id="{9008B2D0-79FE-D944-6F40-FD6A117CFB87}"/>
              </a:ext>
            </a:extLst>
          </p:cNvPr>
          <p:cNvPicPr>
            <a:picLocks noChangeAspect="1"/>
          </p:cNvPicPr>
          <p:nvPr/>
        </p:nvPicPr>
        <p:blipFill>
          <a:blip r:embed="rId5"/>
          <a:stretch>
            <a:fillRect/>
          </a:stretch>
        </p:blipFill>
        <p:spPr>
          <a:xfrm>
            <a:off x="587574" y="2433430"/>
            <a:ext cx="2768670" cy="395781"/>
          </a:xfrm>
          <a:prstGeom prst="rect">
            <a:avLst/>
          </a:prstGeom>
        </p:spPr>
      </p:pic>
      <p:pic>
        <p:nvPicPr>
          <p:cNvPr id="9" name="Picture 8">
            <a:extLst>
              <a:ext uri="{FF2B5EF4-FFF2-40B4-BE49-F238E27FC236}">
                <a16:creationId xmlns:a16="http://schemas.microsoft.com/office/drawing/2014/main" id="{BA3EC242-A76B-3EA3-2AB1-6DB05BED2909}"/>
              </a:ext>
            </a:extLst>
          </p:cNvPr>
          <p:cNvPicPr>
            <a:picLocks noChangeAspect="1"/>
          </p:cNvPicPr>
          <p:nvPr/>
        </p:nvPicPr>
        <p:blipFill>
          <a:blip r:embed="rId6"/>
          <a:srcRect r="2553" b="3574"/>
          <a:stretch/>
        </p:blipFill>
        <p:spPr>
          <a:xfrm>
            <a:off x="1038477" y="3509591"/>
            <a:ext cx="1866865" cy="396726"/>
          </a:xfrm>
          <a:prstGeom prst="rect">
            <a:avLst/>
          </a:prstGeom>
        </p:spPr>
      </p:pic>
      <p:sp>
        <p:nvSpPr>
          <p:cNvPr id="10" name="Arrow: Right 9">
            <a:extLst>
              <a:ext uri="{FF2B5EF4-FFF2-40B4-BE49-F238E27FC236}">
                <a16:creationId xmlns:a16="http://schemas.microsoft.com/office/drawing/2014/main" id="{C66C0936-530C-BFE1-D14B-1B7C8C42CB52}"/>
              </a:ext>
            </a:extLst>
          </p:cNvPr>
          <p:cNvSpPr/>
          <p:nvPr/>
        </p:nvSpPr>
        <p:spPr bwMode="auto">
          <a:xfrm>
            <a:off x="3545415" y="2309966"/>
            <a:ext cx="586725" cy="546185"/>
          </a:xfrm>
          <a:prstGeom prst="rightArrow">
            <a:avLst/>
          </a:prstGeom>
          <a:solidFill>
            <a:schemeClr val="bg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7200" b="1" i="0" u="none" strike="noStrike" cap="none" normalizeH="0" baseline="0">
              <a:ln>
                <a:noFill/>
              </a:ln>
              <a:solidFill>
                <a:schemeClr val="tx1"/>
              </a:solidFill>
              <a:effectLst/>
              <a:latin typeface="Times New Roman" pitchFamily="18" charset="0"/>
            </a:endParaRPr>
          </a:p>
        </p:txBody>
      </p:sp>
      <p:sp>
        <p:nvSpPr>
          <p:cNvPr id="11" name="TextBox 10">
            <a:extLst>
              <a:ext uri="{FF2B5EF4-FFF2-40B4-BE49-F238E27FC236}">
                <a16:creationId xmlns:a16="http://schemas.microsoft.com/office/drawing/2014/main" id="{FA857F31-A71C-0149-C58F-F5FA0D44988C}"/>
              </a:ext>
            </a:extLst>
          </p:cNvPr>
          <p:cNvSpPr txBox="1"/>
          <p:nvPr/>
        </p:nvSpPr>
        <p:spPr>
          <a:xfrm>
            <a:off x="4141854" y="1752811"/>
            <a:ext cx="2332690" cy="584775"/>
          </a:xfrm>
          <a:prstGeom prst="rect">
            <a:avLst/>
          </a:prstGeom>
          <a:noFill/>
        </p:spPr>
        <p:txBody>
          <a:bodyPr wrap="none" rtlCol="0">
            <a:spAutoFit/>
          </a:bodyPr>
          <a:lstStyle/>
          <a:p>
            <a:pPr marL="180975" indent="-180975">
              <a:buFont typeface="Arial" panose="020B0604020202020204" pitchFamily="34" charset="0"/>
              <a:buChar char="•"/>
            </a:pPr>
            <a:r>
              <a:rPr lang="en-GB" sz="1600" b="0" dirty="0">
                <a:solidFill>
                  <a:schemeClr val="bg2"/>
                </a:solidFill>
                <a:latin typeface="Calibri" pitchFamily="34" charset="0"/>
              </a:rPr>
              <a:t>unitary approximation.</a:t>
            </a:r>
          </a:p>
          <a:p>
            <a:pPr marL="180975" indent="-180975">
              <a:buFont typeface="Arial" panose="020B0604020202020204" pitchFamily="34" charset="0"/>
              <a:buChar char="•"/>
            </a:pPr>
            <a:r>
              <a:rPr lang="en-GB" sz="1600" b="0" dirty="0">
                <a:solidFill>
                  <a:schemeClr val="bg2"/>
                </a:solidFill>
                <a:latin typeface="Calibri" pitchFamily="34" charset="0"/>
              </a:rPr>
              <a:t>circuit synthesis.</a:t>
            </a:r>
          </a:p>
        </p:txBody>
      </p:sp>
      <p:sp>
        <p:nvSpPr>
          <p:cNvPr id="12" name="TextBox 11">
            <a:extLst>
              <a:ext uri="{FF2B5EF4-FFF2-40B4-BE49-F238E27FC236}">
                <a16:creationId xmlns:a16="http://schemas.microsoft.com/office/drawing/2014/main" id="{D7C614BA-BEEC-03E9-3FBA-C0BB5E782126}"/>
              </a:ext>
            </a:extLst>
          </p:cNvPr>
          <p:cNvSpPr txBox="1"/>
          <p:nvPr/>
        </p:nvSpPr>
        <p:spPr>
          <a:xfrm>
            <a:off x="4141854" y="3408567"/>
            <a:ext cx="1383712" cy="338554"/>
          </a:xfrm>
          <a:prstGeom prst="rect">
            <a:avLst/>
          </a:prstGeom>
          <a:noFill/>
        </p:spPr>
        <p:txBody>
          <a:bodyPr wrap="none" rtlCol="0">
            <a:spAutoFit/>
          </a:bodyPr>
          <a:lstStyle/>
          <a:p>
            <a:pPr marL="180975" indent="-180975">
              <a:buFont typeface="Arial" panose="020B0604020202020204" pitchFamily="34" charset="0"/>
              <a:buChar char="•"/>
            </a:pPr>
            <a:r>
              <a:rPr lang="en-GB" sz="1600" b="0" dirty="0">
                <a:solidFill>
                  <a:schemeClr val="bg2"/>
                </a:solidFill>
                <a:latin typeface="Calibri" pitchFamily="34" charset="0"/>
              </a:rPr>
              <a:t>embedding.</a:t>
            </a:r>
          </a:p>
        </p:txBody>
      </p:sp>
      <p:sp>
        <p:nvSpPr>
          <p:cNvPr id="13" name="TextBox 12">
            <a:extLst>
              <a:ext uri="{FF2B5EF4-FFF2-40B4-BE49-F238E27FC236}">
                <a16:creationId xmlns:a16="http://schemas.microsoft.com/office/drawing/2014/main" id="{AADC2062-712E-EB47-D794-F26E9FCA5CFA}"/>
              </a:ext>
            </a:extLst>
          </p:cNvPr>
          <p:cNvSpPr txBox="1"/>
          <p:nvPr/>
        </p:nvSpPr>
        <p:spPr>
          <a:xfrm>
            <a:off x="4141854" y="3096393"/>
            <a:ext cx="1186543" cy="338554"/>
          </a:xfrm>
          <a:prstGeom prst="rect">
            <a:avLst/>
          </a:prstGeom>
          <a:noFill/>
        </p:spPr>
        <p:txBody>
          <a:bodyPr wrap="none" rtlCol="0">
            <a:spAutoFit/>
          </a:bodyPr>
          <a:lstStyle/>
          <a:p>
            <a:r>
              <a:rPr lang="en-GB" sz="1600" dirty="0" err="1">
                <a:solidFill>
                  <a:schemeClr val="bg2"/>
                </a:solidFill>
                <a:latin typeface="Calibri" pitchFamily="34" charset="0"/>
              </a:rPr>
              <a:t>analog</a:t>
            </a:r>
            <a:r>
              <a:rPr lang="en-GB" sz="1600" dirty="0">
                <a:solidFill>
                  <a:schemeClr val="bg2"/>
                </a:solidFill>
                <a:latin typeface="Calibri" pitchFamily="34" charset="0"/>
              </a:rPr>
              <a:t> QPU</a:t>
            </a:r>
          </a:p>
        </p:txBody>
      </p:sp>
      <p:sp>
        <p:nvSpPr>
          <p:cNvPr id="14" name="TextBox 13">
            <a:extLst>
              <a:ext uri="{FF2B5EF4-FFF2-40B4-BE49-F238E27FC236}">
                <a16:creationId xmlns:a16="http://schemas.microsoft.com/office/drawing/2014/main" id="{D7A4B953-547A-E598-87CD-3F7FE7864FDA}"/>
              </a:ext>
            </a:extLst>
          </p:cNvPr>
          <p:cNvSpPr txBox="1"/>
          <p:nvPr/>
        </p:nvSpPr>
        <p:spPr>
          <a:xfrm>
            <a:off x="4141854" y="1435389"/>
            <a:ext cx="1532856" cy="338554"/>
          </a:xfrm>
          <a:prstGeom prst="rect">
            <a:avLst/>
          </a:prstGeom>
          <a:noFill/>
        </p:spPr>
        <p:txBody>
          <a:bodyPr wrap="none" rtlCol="0">
            <a:spAutoFit/>
          </a:bodyPr>
          <a:lstStyle/>
          <a:p>
            <a:r>
              <a:rPr lang="en-GB" sz="1600" dirty="0">
                <a:solidFill>
                  <a:schemeClr val="bg2"/>
                </a:solidFill>
                <a:latin typeface="Calibri" pitchFamily="34" charset="0"/>
              </a:rPr>
              <a:t>gate based QPU</a:t>
            </a:r>
          </a:p>
        </p:txBody>
      </p:sp>
    </p:spTree>
    <p:extLst>
      <p:ext uri="{BB962C8B-B14F-4D97-AF65-F5344CB8AC3E}">
        <p14:creationId xmlns:p14="http://schemas.microsoft.com/office/powerpoint/2010/main" val="32176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79B4DF75-015A-4167-0CC1-D34C70134624}"/>
              </a:ext>
            </a:extLst>
          </p:cNvPr>
          <p:cNvSpPr/>
          <p:nvPr/>
        </p:nvSpPr>
        <p:spPr bwMode="auto">
          <a:xfrm>
            <a:off x="6110672" y="3124714"/>
            <a:ext cx="2079024" cy="1847335"/>
          </a:xfrm>
          <a:custGeom>
            <a:avLst/>
            <a:gdLst>
              <a:gd name="connsiteX0" fmla="*/ 840259 w 2079024"/>
              <a:gd name="connsiteY0" fmla="*/ 0 h 1847335"/>
              <a:gd name="connsiteX1" fmla="*/ 667265 w 2079024"/>
              <a:gd name="connsiteY1" fmla="*/ 370702 h 1847335"/>
              <a:gd name="connsiteX2" fmla="*/ 373792 w 2079024"/>
              <a:gd name="connsiteY2" fmla="*/ 664175 h 1847335"/>
              <a:gd name="connsiteX3" fmla="*/ 253313 w 2079024"/>
              <a:gd name="connsiteY3" fmla="*/ 843348 h 1847335"/>
              <a:gd name="connsiteX4" fmla="*/ 64873 w 2079024"/>
              <a:gd name="connsiteY4" fmla="*/ 1139910 h 1847335"/>
              <a:gd name="connsiteX5" fmla="*/ 0 w 2079024"/>
              <a:gd name="connsiteY5" fmla="*/ 1368510 h 1847335"/>
              <a:gd name="connsiteX6" fmla="*/ 157548 w 2079024"/>
              <a:gd name="connsiteY6" fmla="*/ 1609467 h 1847335"/>
              <a:gd name="connsiteX7" fmla="*/ 383059 w 2079024"/>
              <a:gd name="connsiteY7" fmla="*/ 1800997 h 1847335"/>
              <a:gd name="connsiteX8" fmla="*/ 966916 w 2079024"/>
              <a:gd name="connsiteY8" fmla="*/ 1847335 h 1847335"/>
              <a:gd name="connsiteX9" fmla="*/ 1587843 w 2079024"/>
              <a:gd name="connsiteY9" fmla="*/ 1584754 h 1847335"/>
              <a:gd name="connsiteX10" fmla="*/ 1967813 w 2079024"/>
              <a:gd name="connsiteY10" fmla="*/ 1127554 h 1847335"/>
              <a:gd name="connsiteX11" fmla="*/ 2079024 w 2079024"/>
              <a:gd name="connsiteY11" fmla="*/ 713602 h 1847335"/>
              <a:gd name="connsiteX12" fmla="*/ 1921475 w 2079024"/>
              <a:gd name="connsiteY12" fmla="*/ 240956 h 1847335"/>
              <a:gd name="connsiteX13" fmla="*/ 1770105 w 2079024"/>
              <a:gd name="connsiteY13" fmla="*/ 18535 h 1847335"/>
              <a:gd name="connsiteX14" fmla="*/ 1198605 w 2079024"/>
              <a:gd name="connsiteY14" fmla="*/ 27802 h 1847335"/>
              <a:gd name="connsiteX15" fmla="*/ 840259 w 2079024"/>
              <a:gd name="connsiteY15" fmla="*/ 0 h 184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79024" h="1847335">
                <a:moveTo>
                  <a:pt x="840259" y="0"/>
                </a:moveTo>
                <a:lnTo>
                  <a:pt x="667265" y="370702"/>
                </a:lnTo>
                <a:lnTo>
                  <a:pt x="373792" y="664175"/>
                </a:lnTo>
                <a:lnTo>
                  <a:pt x="253313" y="843348"/>
                </a:lnTo>
                <a:lnTo>
                  <a:pt x="64873" y="1139910"/>
                </a:lnTo>
                <a:lnTo>
                  <a:pt x="0" y="1368510"/>
                </a:lnTo>
                <a:lnTo>
                  <a:pt x="157548" y="1609467"/>
                </a:lnTo>
                <a:lnTo>
                  <a:pt x="383059" y="1800997"/>
                </a:lnTo>
                <a:lnTo>
                  <a:pt x="966916" y="1847335"/>
                </a:lnTo>
                <a:lnTo>
                  <a:pt x="1587843" y="1584754"/>
                </a:lnTo>
                <a:lnTo>
                  <a:pt x="1967813" y="1127554"/>
                </a:lnTo>
                <a:lnTo>
                  <a:pt x="2079024" y="713602"/>
                </a:lnTo>
                <a:lnTo>
                  <a:pt x="1921475" y="240956"/>
                </a:lnTo>
                <a:lnTo>
                  <a:pt x="1770105" y="18535"/>
                </a:lnTo>
                <a:lnTo>
                  <a:pt x="1198605" y="27802"/>
                </a:lnTo>
                <a:lnTo>
                  <a:pt x="840259" y="0"/>
                </a:lnTo>
                <a:close/>
              </a:path>
            </a:pathLst>
          </a:custGeom>
          <a:solidFill>
            <a:schemeClr val="tx2">
              <a:lumMod val="20000"/>
              <a:lumOff val="80000"/>
            </a:schemeClr>
          </a:solidFill>
          <a:ln w="9525" cap="flat" cmpd="sng" algn="ctr">
            <a:noFill/>
            <a:prstDash val="solid"/>
            <a:round/>
            <a:headEnd type="none" w="med" len="med"/>
            <a:tailEnd type="none" w="med" len="med"/>
          </a:ln>
          <a:effectLst/>
        </p:spPr>
        <p:txBody>
          <a:bodyPr rtlCol="0" anchor="ctr"/>
          <a:lstStyle/>
          <a:p>
            <a:pPr algn="ctr"/>
            <a:endParaRPr lang="en-US"/>
          </a:p>
        </p:txBody>
      </p:sp>
      <p:sp>
        <p:nvSpPr>
          <p:cNvPr id="7" name="Freeform: Shape 6">
            <a:extLst>
              <a:ext uri="{FF2B5EF4-FFF2-40B4-BE49-F238E27FC236}">
                <a16:creationId xmlns:a16="http://schemas.microsoft.com/office/drawing/2014/main" id="{B874F8DD-346D-237B-90D5-2FE7F3C995B2}"/>
              </a:ext>
            </a:extLst>
          </p:cNvPr>
          <p:cNvSpPr/>
          <p:nvPr/>
        </p:nvSpPr>
        <p:spPr bwMode="auto">
          <a:xfrm>
            <a:off x="6011818" y="208519"/>
            <a:ext cx="1813355" cy="1594022"/>
          </a:xfrm>
          <a:custGeom>
            <a:avLst/>
            <a:gdLst>
              <a:gd name="connsiteX0" fmla="*/ 657998 w 2276733"/>
              <a:gd name="connsiteY0" fmla="*/ 0 h 1594022"/>
              <a:gd name="connsiteX1" fmla="*/ 0 w 2276733"/>
              <a:gd name="connsiteY1" fmla="*/ 333632 h 1594022"/>
              <a:gd name="connsiteX2" fmla="*/ 345989 w 2276733"/>
              <a:gd name="connsiteY2" fmla="*/ 954559 h 1594022"/>
              <a:gd name="connsiteX3" fmla="*/ 707425 w 2276733"/>
              <a:gd name="connsiteY3" fmla="*/ 1473543 h 1594022"/>
              <a:gd name="connsiteX4" fmla="*/ 1065771 w 2276733"/>
              <a:gd name="connsiteY4" fmla="*/ 1594022 h 1594022"/>
              <a:gd name="connsiteX5" fmla="*/ 1603289 w 2276733"/>
              <a:gd name="connsiteY5" fmla="*/ 1424116 h 1594022"/>
              <a:gd name="connsiteX6" fmla="*/ 2091381 w 2276733"/>
              <a:gd name="connsiteY6" fmla="*/ 1155357 h 1594022"/>
              <a:gd name="connsiteX7" fmla="*/ 2276733 w 2276733"/>
              <a:gd name="connsiteY7" fmla="*/ 763030 h 1594022"/>
              <a:gd name="connsiteX8" fmla="*/ 2174789 w 2276733"/>
              <a:gd name="connsiteY8" fmla="*/ 441754 h 1594022"/>
              <a:gd name="connsiteX9" fmla="*/ 1646538 w 2276733"/>
              <a:gd name="connsiteY9" fmla="*/ 123567 h 1594022"/>
              <a:gd name="connsiteX10" fmla="*/ 1025611 w 2276733"/>
              <a:gd name="connsiteY10" fmla="*/ 18535 h 1594022"/>
              <a:gd name="connsiteX11" fmla="*/ 657998 w 2276733"/>
              <a:gd name="connsiteY11" fmla="*/ 0 h 1594022"/>
              <a:gd name="connsiteX0" fmla="*/ 312009 w 1930744"/>
              <a:gd name="connsiteY0" fmla="*/ 0 h 1594022"/>
              <a:gd name="connsiteX1" fmla="*/ 117389 w 1930744"/>
              <a:gd name="connsiteY1" fmla="*/ 302741 h 1594022"/>
              <a:gd name="connsiteX2" fmla="*/ 0 w 1930744"/>
              <a:gd name="connsiteY2" fmla="*/ 954559 h 1594022"/>
              <a:gd name="connsiteX3" fmla="*/ 361436 w 1930744"/>
              <a:gd name="connsiteY3" fmla="*/ 1473543 h 1594022"/>
              <a:gd name="connsiteX4" fmla="*/ 719782 w 1930744"/>
              <a:gd name="connsiteY4" fmla="*/ 1594022 h 1594022"/>
              <a:gd name="connsiteX5" fmla="*/ 1257300 w 1930744"/>
              <a:gd name="connsiteY5" fmla="*/ 1424116 h 1594022"/>
              <a:gd name="connsiteX6" fmla="*/ 1745392 w 1930744"/>
              <a:gd name="connsiteY6" fmla="*/ 1155357 h 1594022"/>
              <a:gd name="connsiteX7" fmla="*/ 1930744 w 1930744"/>
              <a:gd name="connsiteY7" fmla="*/ 763030 h 1594022"/>
              <a:gd name="connsiteX8" fmla="*/ 1828800 w 1930744"/>
              <a:gd name="connsiteY8" fmla="*/ 441754 h 1594022"/>
              <a:gd name="connsiteX9" fmla="*/ 1300549 w 1930744"/>
              <a:gd name="connsiteY9" fmla="*/ 123567 h 1594022"/>
              <a:gd name="connsiteX10" fmla="*/ 679622 w 1930744"/>
              <a:gd name="connsiteY10" fmla="*/ 18535 h 1594022"/>
              <a:gd name="connsiteX11" fmla="*/ 312009 w 1930744"/>
              <a:gd name="connsiteY11" fmla="*/ 0 h 1594022"/>
              <a:gd name="connsiteX0" fmla="*/ 194620 w 1813355"/>
              <a:gd name="connsiteY0" fmla="*/ 0 h 1594022"/>
              <a:gd name="connsiteX1" fmla="*/ 0 w 1813355"/>
              <a:gd name="connsiteY1" fmla="*/ 302741 h 1594022"/>
              <a:gd name="connsiteX2" fmla="*/ 389238 w 1813355"/>
              <a:gd name="connsiteY2" fmla="*/ 892776 h 1594022"/>
              <a:gd name="connsiteX3" fmla="*/ 244047 w 1813355"/>
              <a:gd name="connsiteY3" fmla="*/ 1473543 h 1594022"/>
              <a:gd name="connsiteX4" fmla="*/ 602393 w 1813355"/>
              <a:gd name="connsiteY4" fmla="*/ 1594022 h 1594022"/>
              <a:gd name="connsiteX5" fmla="*/ 1139911 w 1813355"/>
              <a:gd name="connsiteY5" fmla="*/ 1424116 h 1594022"/>
              <a:gd name="connsiteX6" fmla="*/ 1628003 w 1813355"/>
              <a:gd name="connsiteY6" fmla="*/ 1155357 h 1594022"/>
              <a:gd name="connsiteX7" fmla="*/ 1813355 w 1813355"/>
              <a:gd name="connsiteY7" fmla="*/ 763030 h 1594022"/>
              <a:gd name="connsiteX8" fmla="*/ 1711411 w 1813355"/>
              <a:gd name="connsiteY8" fmla="*/ 441754 h 1594022"/>
              <a:gd name="connsiteX9" fmla="*/ 1183160 w 1813355"/>
              <a:gd name="connsiteY9" fmla="*/ 123567 h 1594022"/>
              <a:gd name="connsiteX10" fmla="*/ 562233 w 1813355"/>
              <a:gd name="connsiteY10" fmla="*/ 18535 h 1594022"/>
              <a:gd name="connsiteX11" fmla="*/ 194620 w 1813355"/>
              <a:gd name="connsiteY11" fmla="*/ 0 h 1594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13355" h="1594022">
                <a:moveTo>
                  <a:pt x="194620" y="0"/>
                </a:moveTo>
                <a:lnTo>
                  <a:pt x="0" y="302741"/>
                </a:lnTo>
                <a:lnTo>
                  <a:pt x="389238" y="892776"/>
                </a:lnTo>
                <a:lnTo>
                  <a:pt x="244047" y="1473543"/>
                </a:lnTo>
                <a:lnTo>
                  <a:pt x="602393" y="1594022"/>
                </a:lnTo>
                <a:lnTo>
                  <a:pt x="1139911" y="1424116"/>
                </a:lnTo>
                <a:lnTo>
                  <a:pt x="1628003" y="1155357"/>
                </a:lnTo>
                <a:lnTo>
                  <a:pt x="1813355" y="763030"/>
                </a:lnTo>
                <a:lnTo>
                  <a:pt x="1711411" y="441754"/>
                </a:lnTo>
                <a:lnTo>
                  <a:pt x="1183160" y="123567"/>
                </a:lnTo>
                <a:lnTo>
                  <a:pt x="562233" y="18535"/>
                </a:lnTo>
                <a:lnTo>
                  <a:pt x="194620" y="0"/>
                </a:lnTo>
                <a:close/>
              </a:path>
            </a:pathLst>
          </a:custGeom>
          <a:solidFill>
            <a:srgbClr val="D4EDB9"/>
          </a:solidFill>
          <a:ln w="9525" cap="flat" cmpd="sng" algn="ctr">
            <a:noFill/>
            <a:prstDash val="solid"/>
            <a:round/>
            <a:headEnd type="none" w="med" len="med"/>
            <a:tailEnd type="none" w="med" len="med"/>
          </a:ln>
          <a:effectLst/>
        </p:spPr>
        <p:txBody>
          <a:bodyPr rtlCol="0" anchor="ctr"/>
          <a:lstStyle/>
          <a:p>
            <a:pPr algn="ctr"/>
            <a:endParaRPr lang="en-US"/>
          </a:p>
        </p:txBody>
      </p:sp>
      <p:sp>
        <p:nvSpPr>
          <p:cNvPr id="5" name="Freeform: Shape 4">
            <a:extLst>
              <a:ext uri="{FF2B5EF4-FFF2-40B4-BE49-F238E27FC236}">
                <a16:creationId xmlns:a16="http://schemas.microsoft.com/office/drawing/2014/main" id="{60929C21-B812-9DF1-9454-7859E0C7F256}"/>
              </a:ext>
            </a:extLst>
          </p:cNvPr>
          <p:cNvSpPr/>
          <p:nvPr/>
        </p:nvSpPr>
        <p:spPr bwMode="auto">
          <a:xfrm>
            <a:off x="3698014" y="965536"/>
            <a:ext cx="3379573" cy="3166253"/>
          </a:xfrm>
          <a:custGeom>
            <a:avLst/>
            <a:gdLst>
              <a:gd name="connsiteX0" fmla="*/ 1241854 w 2981067"/>
              <a:gd name="connsiteY0" fmla="*/ 664176 h 2184057"/>
              <a:gd name="connsiteX1" fmla="*/ 747584 w 2981067"/>
              <a:gd name="connsiteY1" fmla="*/ 707425 h 2184057"/>
              <a:gd name="connsiteX2" fmla="*/ 185351 w 2981067"/>
              <a:gd name="connsiteY2" fmla="*/ 830992 h 2184057"/>
              <a:gd name="connsiteX3" fmla="*/ 0 w 2981067"/>
              <a:gd name="connsiteY3" fmla="*/ 1143000 h 2184057"/>
              <a:gd name="connsiteX4" fmla="*/ 0 w 2981067"/>
              <a:gd name="connsiteY4" fmla="*/ 1173892 h 2184057"/>
              <a:gd name="connsiteX5" fmla="*/ 24713 w 2981067"/>
              <a:gd name="connsiteY5" fmla="*/ 1702144 h 2184057"/>
              <a:gd name="connsiteX6" fmla="*/ 188440 w 2981067"/>
              <a:gd name="connsiteY6" fmla="*/ 2048133 h 2184057"/>
              <a:gd name="connsiteX7" fmla="*/ 568411 w 2981067"/>
              <a:gd name="connsiteY7" fmla="*/ 2184057 h 2184057"/>
              <a:gd name="connsiteX8" fmla="*/ 973095 w 2981067"/>
              <a:gd name="connsiteY8" fmla="*/ 2128452 h 2184057"/>
              <a:gd name="connsiteX9" fmla="*/ 1439562 w 2981067"/>
              <a:gd name="connsiteY9" fmla="*/ 2122273 h 2184057"/>
              <a:gd name="connsiteX10" fmla="*/ 1763927 w 2981067"/>
              <a:gd name="connsiteY10" fmla="*/ 2051222 h 2184057"/>
              <a:gd name="connsiteX11" fmla="*/ 2153165 w 2981067"/>
              <a:gd name="connsiteY11" fmla="*/ 1899852 h 2184057"/>
              <a:gd name="connsiteX12" fmla="*/ 2665970 w 2981067"/>
              <a:gd name="connsiteY12" fmla="*/ 1612557 h 2184057"/>
              <a:gd name="connsiteX13" fmla="*/ 2937819 w 2981067"/>
              <a:gd name="connsiteY13" fmla="*/ 1130644 h 2184057"/>
              <a:gd name="connsiteX14" fmla="*/ 2937819 w 2981067"/>
              <a:gd name="connsiteY14" fmla="*/ 1130644 h 2184057"/>
              <a:gd name="connsiteX15" fmla="*/ 2950176 w 2981067"/>
              <a:gd name="connsiteY15" fmla="*/ 852617 h 2184057"/>
              <a:gd name="connsiteX16" fmla="*/ 2981067 w 2981067"/>
              <a:gd name="connsiteY16" fmla="*/ 580768 h 2184057"/>
              <a:gd name="connsiteX17" fmla="*/ 2934730 w 2981067"/>
              <a:gd name="connsiteY17" fmla="*/ 355257 h 2184057"/>
              <a:gd name="connsiteX18" fmla="*/ 2551670 w 2981067"/>
              <a:gd name="connsiteY18" fmla="*/ 64873 h 2184057"/>
              <a:gd name="connsiteX19" fmla="*/ 1853513 w 2981067"/>
              <a:gd name="connsiteY19" fmla="*/ 0 h 2184057"/>
              <a:gd name="connsiteX20" fmla="*/ 1510613 w 2981067"/>
              <a:gd name="connsiteY20" fmla="*/ 139014 h 2184057"/>
              <a:gd name="connsiteX21" fmla="*/ 1217140 w 2981067"/>
              <a:gd name="connsiteY21" fmla="*/ 327454 h 2184057"/>
              <a:gd name="connsiteX22" fmla="*/ 1121376 w 2981067"/>
              <a:gd name="connsiteY22" fmla="*/ 676533 h 2184057"/>
              <a:gd name="connsiteX0" fmla="*/ 747584 w 2981067"/>
              <a:gd name="connsiteY0" fmla="*/ 707425 h 2184057"/>
              <a:gd name="connsiteX1" fmla="*/ 185351 w 2981067"/>
              <a:gd name="connsiteY1" fmla="*/ 830992 h 2184057"/>
              <a:gd name="connsiteX2" fmla="*/ 0 w 2981067"/>
              <a:gd name="connsiteY2" fmla="*/ 1143000 h 2184057"/>
              <a:gd name="connsiteX3" fmla="*/ 0 w 2981067"/>
              <a:gd name="connsiteY3" fmla="*/ 1173892 h 2184057"/>
              <a:gd name="connsiteX4" fmla="*/ 24713 w 2981067"/>
              <a:gd name="connsiteY4" fmla="*/ 1702144 h 2184057"/>
              <a:gd name="connsiteX5" fmla="*/ 188440 w 2981067"/>
              <a:gd name="connsiteY5" fmla="*/ 2048133 h 2184057"/>
              <a:gd name="connsiteX6" fmla="*/ 568411 w 2981067"/>
              <a:gd name="connsiteY6" fmla="*/ 2184057 h 2184057"/>
              <a:gd name="connsiteX7" fmla="*/ 973095 w 2981067"/>
              <a:gd name="connsiteY7" fmla="*/ 2128452 h 2184057"/>
              <a:gd name="connsiteX8" fmla="*/ 1439562 w 2981067"/>
              <a:gd name="connsiteY8" fmla="*/ 2122273 h 2184057"/>
              <a:gd name="connsiteX9" fmla="*/ 1763927 w 2981067"/>
              <a:gd name="connsiteY9" fmla="*/ 2051222 h 2184057"/>
              <a:gd name="connsiteX10" fmla="*/ 2153165 w 2981067"/>
              <a:gd name="connsiteY10" fmla="*/ 1899852 h 2184057"/>
              <a:gd name="connsiteX11" fmla="*/ 2665970 w 2981067"/>
              <a:gd name="connsiteY11" fmla="*/ 1612557 h 2184057"/>
              <a:gd name="connsiteX12" fmla="*/ 2937819 w 2981067"/>
              <a:gd name="connsiteY12" fmla="*/ 1130644 h 2184057"/>
              <a:gd name="connsiteX13" fmla="*/ 2937819 w 2981067"/>
              <a:gd name="connsiteY13" fmla="*/ 1130644 h 2184057"/>
              <a:gd name="connsiteX14" fmla="*/ 2950176 w 2981067"/>
              <a:gd name="connsiteY14" fmla="*/ 852617 h 2184057"/>
              <a:gd name="connsiteX15" fmla="*/ 2981067 w 2981067"/>
              <a:gd name="connsiteY15" fmla="*/ 580768 h 2184057"/>
              <a:gd name="connsiteX16" fmla="*/ 2934730 w 2981067"/>
              <a:gd name="connsiteY16" fmla="*/ 355257 h 2184057"/>
              <a:gd name="connsiteX17" fmla="*/ 2551670 w 2981067"/>
              <a:gd name="connsiteY17" fmla="*/ 64873 h 2184057"/>
              <a:gd name="connsiteX18" fmla="*/ 1853513 w 2981067"/>
              <a:gd name="connsiteY18" fmla="*/ 0 h 2184057"/>
              <a:gd name="connsiteX19" fmla="*/ 1510613 w 2981067"/>
              <a:gd name="connsiteY19" fmla="*/ 139014 h 2184057"/>
              <a:gd name="connsiteX20" fmla="*/ 1217140 w 2981067"/>
              <a:gd name="connsiteY20" fmla="*/ 327454 h 2184057"/>
              <a:gd name="connsiteX21" fmla="*/ 1121376 w 2981067"/>
              <a:gd name="connsiteY21" fmla="*/ 676533 h 2184057"/>
              <a:gd name="connsiteX0" fmla="*/ 1046034 w 2981067"/>
              <a:gd name="connsiteY0" fmla="*/ 594713 h 2184057"/>
              <a:gd name="connsiteX1" fmla="*/ 185351 w 2981067"/>
              <a:gd name="connsiteY1" fmla="*/ 830992 h 2184057"/>
              <a:gd name="connsiteX2" fmla="*/ 0 w 2981067"/>
              <a:gd name="connsiteY2" fmla="*/ 1143000 h 2184057"/>
              <a:gd name="connsiteX3" fmla="*/ 0 w 2981067"/>
              <a:gd name="connsiteY3" fmla="*/ 1173892 h 2184057"/>
              <a:gd name="connsiteX4" fmla="*/ 24713 w 2981067"/>
              <a:gd name="connsiteY4" fmla="*/ 1702144 h 2184057"/>
              <a:gd name="connsiteX5" fmla="*/ 188440 w 2981067"/>
              <a:gd name="connsiteY5" fmla="*/ 2048133 h 2184057"/>
              <a:gd name="connsiteX6" fmla="*/ 568411 w 2981067"/>
              <a:gd name="connsiteY6" fmla="*/ 2184057 h 2184057"/>
              <a:gd name="connsiteX7" fmla="*/ 973095 w 2981067"/>
              <a:gd name="connsiteY7" fmla="*/ 2128452 h 2184057"/>
              <a:gd name="connsiteX8" fmla="*/ 1439562 w 2981067"/>
              <a:gd name="connsiteY8" fmla="*/ 2122273 h 2184057"/>
              <a:gd name="connsiteX9" fmla="*/ 1763927 w 2981067"/>
              <a:gd name="connsiteY9" fmla="*/ 2051222 h 2184057"/>
              <a:gd name="connsiteX10" fmla="*/ 2153165 w 2981067"/>
              <a:gd name="connsiteY10" fmla="*/ 1899852 h 2184057"/>
              <a:gd name="connsiteX11" fmla="*/ 2665970 w 2981067"/>
              <a:gd name="connsiteY11" fmla="*/ 1612557 h 2184057"/>
              <a:gd name="connsiteX12" fmla="*/ 2937819 w 2981067"/>
              <a:gd name="connsiteY12" fmla="*/ 1130644 h 2184057"/>
              <a:gd name="connsiteX13" fmla="*/ 2937819 w 2981067"/>
              <a:gd name="connsiteY13" fmla="*/ 1130644 h 2184057"/>
              <a:gd name="connsiteX14" fmla="*/ 2950176 w 2981067"/>
              <a:gd name="connsiteY14" fmla="*/ 852617 h 2184057"/>
              <a:gd name="connsiteX15" fmla="*/ 2981067 w 2981067"/>
              <a:gd name="connsiteY15" fmla="*/ 580768 h 2184057"/>
              <a:gd name="connsiteX16" fmla="*/ 2934730 w 2981067"/>
              <a:gd name="connsiteY16" fmla="*/ 355257 h 2184057"/>
              <a:gd name="connsiteX17" fmla="*/ 2551670 w 2981067"/>
              <a:gd name="connsiteY17" fmla="*/ 64873 h 2184057"/>
              <a:gd name="connsiteX18" fmla="*/ 1853513 w 2981067"/>
              <a:gd name="connsiteY18" fmla="*/ 0 h 2184057"/>
              <a:gd name="connsiteX19" fmla="*/ 1510613 w 2981067"/>
              <a:gd name="connsiteY19" fmla="*/ 139014 h 2184057"/>
              <a:gd name="connsiteX20" fmla="*/ 1217140 w 2981067"/>
              <a:gd name="connsiteY20" fmla="*/ 327454 h 2184057"/>
              <a:gd name="connsiteX21" fmla="*/ 1121376 w 2981067"/>
              <a:gd name="connsiteY21" fmla="*/ 676533 h 2184057"/>
              <a:gd name="connsiteX0" fmla="*/ 1046034 w 2981067"/>
              <a:gd name="connsiteY0" fmla="*/ 594713 h 2184057"/>
              <a:gd name="connsiteX1" fmla="*/ 185351 w 2981067"/>
              <a:gd name="connsiteY1" fmla="*/ 830992 h 2184057"/>
              <a:gd name="connsiteX2" fmla="*/ 0 w 2981067"/>
              <a:gd name="connsiteY2" fmla="*/ 1143000 h 2184057"/>
              <a:gd name="connsiteX3" fmla="*/ 0 w 2981067"/>
              <a:gd name="connsiteY3" fmla="*/ 1173892 h 2184057"/>
              <a:gd name="connsiteX4" fmla="*/ 24713 w 2981067"/>
              <a:gd name="connsiteY4" fmla="*/ 1702144 h 2184057"/>
              <a:gd name="connsiteX5" fmla="*/ 188440 w 2981067"/>
              <a:gd name="connsiteY5" fmla="*/ 2048133 h 2184057"/>
              <a:gd name="connsiteX6" fmla="*/ 568411 w 2981067"/>
              <a:gd name="connsiteY6" fmla="*/ 2184057 h 2184057"/>
              <a:gd name="connsiteX7" fmla="*/ 973095 w 2981067"/>
              <a:gd name="connsiteY7" fmla="*/ 2128452 h 2184057"/>
              <a:gd name="connsiteX8" fmla="*/ 1439562 w 2981067"/>
              <a:gd name="connsiteY8" fmla="*/ 2122273 h 2184057"/>
              <a:gd name="connsiteX9" fmla="*/ 1763927 w 2981067"/>
              <a:gd name="connsiteY9" fmla="*/ 2051222 h 2184057"/>
              <a:gd name="connsiteX10" fmla="*/ 2153165 w 2981067"/>
              <a:gd name="connsiteY10" fmla="*/ 1899852 h 2184057"/>
              <a:gd name="connsiteX11" fmla="*/ 2665970 w 2981067"/>
              <a:gd name="connsiteY11" fmla="*/ 1612557 h 2184057"/>
              <a:gd name="connsiteX12" fmla="*/ 2937819 w 2981067"/>
              <a:gd name="connsiteY12" fmla="*/ 1130644 h 2184057"/>
              <a:gd name="connsiteX13" fmla="*/ 2937819 w 2981067"/>
              <a:gd name="connsiteY13" fmla="*/ 1130644 h 2184057"/>
              <a:gd name="connsiteX14" fmla="*/ 2950176 w 2981067"/>
              <a:gd name="connsiteY14" fmla="*/ 852617 h 2184057"/>
              <a:gd name="connsiteX15" fmla="*/ 2981067 w 2981067"/>
              <a:gd name="connsiteY15" fmla="*/ 580768 h 2184057"/>
              <a:gd name="connsiteX16" fmla="*/ 2934730 w 2981067"/>
              <a:gd name="connsiteY16" fmla="*/ 355257 h 2184057"/>
              <a:gd name="connsiteX17" fmla="*/ 2551670 w 2981067"/>
              <a:gd name="connsiteY17" fmla="*/ 64873 h 2184057"/>
              <a:gd name="connsiteX18" fmla="*/ 1853513 w 2981067"/>
              <a:gd name="connsiteY18" fmla="*/ 0 h 2184057"/>
              <a:gd name="connsiteX19" fmla="*/ 1510613 w 2981067"/>
              <a:gd name="connsiteY19" fmla="*/ 139014 h 2184057"/>
              <a:gd name="connsiteX20" fmla="*/ 1217140 w 2981067"/>
              <a:gd name="connsiteY20" fmla="*/ 327454 h 2184057"/>
              <a:gd name="connsiteX21" fmla="*/ 1046763 w 2981067"/>
              <a:gd name="connsiteY21" fmla="*/ 590808 h 2184057"/>
              <a:gd name="connsiteX0" fmla="*/ 1046034 w 2981067"/>
              <a:gd name="connsiteY0" fmla="*/ 594713 h 2184057"/>
              <a:gd name="connsiteX1" fmla="*/ 185351 w 2981067"/>
              <a:gd name="connsiteY1" fmla="*/ 830992 h 2184057"/>
              <a:gd name="connsiteX2" fmla="*/ 0 w 2981067"/>
              <a:gd name="connsiteY2" fmla="*/ 1143000 h 2184057"/>
              <a:gd name="connsiteX3" fmla="*/ 0 w 2981067"/>
              <a:gd name="connsiteY3" fmla="*/ 1173892 h 2184057"/>
              <a:gd name="connsiteX4" fmla="*/ 24713 w 2981067"/>
              <a:gd name="connsiteY4" fmla="*/ 1702144 h 2184057"/>
              <a:gd name="connsiteX5" fmla="*/ 188440 w 2981067"/>
              <a:gd name="connsiteY5" fmla="*/ 2048133 h 2184057"/>
              <a:gd name="connsiteX6" fmla="*/ 568411 w 2981067"/>
              <a:gd name="connsiteY6" fmla="*/ 2184057 h 2184057"/>
              <a:gd name="connsiteX7" fmla="*/ 973095 w 2981067"/>
              <a:gd name="connsiteY7" fmla="*/ 2128452 h 2184057"/>
              <a:gd name="connsiteX8" fmla="*/ 1439562 w 2981067"/>
              <a:gd name="connsiteY8" fmla="*/ 2122273 h 2184057"/>
              <a:gd name="connsiteX9" fmla="*/ 1763927 w 2981067"/>
              <a:gd name="connsiteY9" fmla="*/ 2051222 h 2184057"/>
              <a:gd name="connsiteX10" fmla="*/ 2153165 w 2981067"/>
              <a:gd name="connsiteY10" fmla="*/ 1899852 h 2184057"/>
              <a:gd name="connsiteX11" fmla="*/ 2665970 w 2981067"/>
              <a:gd name="connsiteY11" fmla="*/ 1612557 h 2184057"/>
              <a:gd name="connsiteX12" fmla="*/ 2937819 w 2981067"/>
              <a:gd name="connsiteY12" fmla="*/ 1130644 h 2184057"/>
              <a:gd name="connsiteX13" fmla="*/ 2937819 w 2981067"/>
              <a:gd name="connsiteY13" fmla="*/ 1130644 h 2184057"/>
              <a:gd name="connsiteX14" fmla="*/ 2950176 w 2981067"/>
              <a:gd name="connsiteY14" fmla="*/ 852617 h 2184057"/>
              <a:gd name="connsiteX15" fmla="*/ 2981067 w 2981067"/>
              <a:gd name="connsiteY15" fmla="*/ 580768 h 2184057"/>
              <a:gd name="connsiteX16" fmla="*/ 2934730 w 2981067"/>
              <a:gd name="connsiteY16" fmla="*/ 355257 h 2184057"/>
              <a:gd name="connsiteX17" fmla="*/ 2551670 w 2981067"/>
              <a:gd name="connsiteY17" fmla="*/ 64873 h 2184057"/>
              <a:gd name="connsiteX18" fmla="*/ 1853513 w 2981067"/>
              <a:gd name="connsiteY18" fmla="*/ 0 h 2184057"/>
              <a:gd name="connsiteX19" fmla="*/ 1510613 w 2981067"/>
              <a:gd name="connsiteY19" fmla="*/ 139014 h 2184057"/>
              <a:gd name="connsiteX20" fmla="*/ 1217140 w 2981067"/>
              <a:gd name="connsiteY20" fmla="*/ 327454 h 2184057"/>
              <a:gd name="connsiteX21" fmla="*/ 1046763 w 2981067"/>
              <a:gd name="connsiteY21" fmla="*/ 590808 h 2184057"/>
              <a:gd name="connsiteX0" fmla="*/ 1268456 w 3203489"/>
              <a:gd name="connsiteY0" fmla="*/ 594713 h 2184057"/>
              <a:gd name="connsiteX1" fmla="*/ 0 w 3203489"/>
              <a:gd name="connsiteY1" fmla="*/ 871151 h 2184057"/>
              <a:gd name="connsiteX2" fmla="*/ 222422 w 3203489"/>
              <a:gd name="connsiteY2" fmla="*/ 1143000 h 2184057"/>
              <a:gd name="connsiteX3" fmla="*/ 222422 w 3203489"/>
              <a:gd name="connsiteY3" fmla="*/ 1173892 h 2184057"/>
              <a:gd name="connsiteX4" fmla="*/ 247135 w 3203489"/>
              <a:gd name="connsiteY4" fmla="*/ 1702144 h 2184057"/>
              <a:gd name="connsiteX5" fmla="*/ 410862 w 3203489"/>
              <a:gd name="connsiteY5" fmla="*/ 2048133 h 2184057"/>
              <a:gd name="connsiteX6" fmla="*/ 790833 w 3203489"/>
              <a:gd name="connsiteY6" fmla="*/ 2184057 h 2184057"/>
              <a:gd name="connsiteX7" fmla="*/ 1195517 w 3203489"/>
              <a:gd name="connsiteY7" fmla="*/ 2128452 h 2184057"/>
              <a:gd name="connsiteX8" fmla="*/ 1661984 w 3203489"/>
              <a:gd name="connsiteY8" fmla="*/ 2122273 h 2184057"/>
              <a:gd name="connsiteX9" fmla="*/ 1986349 w 3203489"/>
              <a:gd name="connsiteY9" fmla="*/ 2051222 h 2184057"/>
              <a:gd name="connsiteX10" fmla="*/ 2375587 w 3203489"/>
              <a:gd name="connsiteY10" fmla="*/ 1899852 h 2184057"/>
              <a:gd name="connsiteX11" fmla="*/ 2888392 w 3203489"/>
              <a:gd name="connsiteY11" fmla="*/ 1612557 h 2184057"/>
              <a:gd name="connsiteX12" fmla="*/ 3160241 w 3203489"/>
              <a:gd name="connsiteY12" fmla="*/ 1130644 h 2184057"/>
              <a:gd name="connsiteX13" fmla="*/ 3160241 w 3203489"/>
              <a:gd name="connsiteY13" fmla="*/ 1130644 h 2184057"/>
              <a:gd name="connsiteX14" fmla="*/ 3172598 w 3203489"/>
              <a:gd name="connsiteY14" fmla="*/ 852617 h 2184057"/>
              <a:gd name="connsiteX15" fmla="*/ 3203489 w 3203489"/>
              <a:gd name="connsiteY15" fmla="*/ 580768 h 2184057"/>
              <a:gd name="connsiteX16" fmla="*/ 3157152 w 3203489"/>
              <a:gd name="connsiteY16" fmla="*/ 355257 h 2184057"/>
              <a:gd name="connsiteX17" fmla="*/ 2774092 w 3203489"/>
              <a:gd name="connsiteY17" fmla="*/ 64873 h 2184057"/>
              <a:gd name="connsiteX18" fmla="*/ 2075935 w 3203489"/>
              <a:gd name="connsiteY18" fmla="*/ 0 h 2184057"/>
              <a:gd name="connsiteX19" fmla="*/ 1733035 w 3203489"/>
              <a:gd name="connsiteY19" fmla="*/ 139014 h 2184057"/>
              <a:gd name="connsiteX20" fmla="*/ 1439562 w 3203489"/>
              <a:gd name="connsiteY20" fmla="*/ 327454 h 2184057"/>
              <a:gd name="connsiteX21" fmla="*/ 1269185 w 3203489"/>
              <a:gd name="connsiteY21" fmla="*/ 590808 h 2184057"/>
              <a:gd name="connsiteX0" fmla="*/ 1268456 w 3203489"/>
              <a:gd name="connsiteY0" fmla="*/ 594713 h 2184057"/>
              <a:gd name="connsiteX1" fmla="*/ 0 w 3203489"/>
              <a:gd name="connsiteY1" fmla="*/ 871151 h 2184057"/>
              <a:gd name="connsiteX2" fmla="*/ 154460 w 3203489"/>
              <a:gd name="connsiteY2" fmla="*/ 1170803 h 2184057"/>
              <a:gd name="connsiteX3" fmla="*/ 222422 w 3203489"/>
              <a:gd name="connsiteY3" fmla="*/ 1173892 h 2184057"/>
              <a:gd name="connsiteX4" fmla="*/ 247135 w 3203489"/>
              <a:gd name="connsiteY4" fmla="*/ 1702144 h 2184057"/>
              <a:gd name="connsiteX5" fmla="*/ 410862 w 3203489"/>
              <a:gd name="connsiteY5" fmla="*/ 2048133 h 2184057"/>
              <a:gd name="connsiteX6" fmla="*/ 790833 w 3203489"/>
              <a:gd name="connsiteY6" fmla="*/ 2184057 h 2184057"/>
              <a:gd name="connsiteX7" fmla="*/ 1195517 w 3203489"/>
              <a:gd name="connsiteY7" fmla="*/ 2128452 h 2184057"/>
              <a:gd name="connsiteX8" fmla="*/ 1661984 w 3203489"/>
              <a:gd name="connsiteY8" fmla="*/ 2122273 h 2184057"/>
              <a:gd name="connsiteX9" fmla="*/ 1986349 w 3203489"/>
              <a:gd name="connsiteY9" fmla="*/ 2051222 h 2184057"/>
              <a:gd name="connsiteX10" fmla="*/ 2375587 w 3203489"/>
              <a:gd name="connsiteY10" fmla="*/ 1899852 h 2184057"/>
              <a:gd name="connsiteX11" fmla="*/ 2888392 w 3203489"/>
              <a:gd name="connsiteY11" fmla="*/ 1612557 h 2184057"/>
              <a:gd name="connsiteX12" fmla="*/ 3160241 w 3203489"/>
              <a:gd name="connsiteY12" fmla="*/ 1130644 h 2184057"/>
              <a:gd name="connsiteX13" fmla="*/ 3160241 w 3203489"/>
              <a:gd name="connsiteY13" fmla="*/ 1130644 h 2184057"/>
              <a:gd name="connsiteX14" fmla="*/ 3172598 w 3203489"/>
              <a:gd name="connsiteY14" fmla="*/ 852617 h 2184057"/>
              <a:gd name="connsiteX15" fmla="*/ 3203489 w 3203489"/>
              <a:gd name="connsiteY15" fmla="*/ 580768 h 2184057"/>
              <a:gd name="connsiteX16" fmla="*/ 3157152 w 3203489"/>
              <a:gd name="connsiteY16" fmla="*/ 355257 h 2184057"/>
              <a:gd name="connsiteX17" fmla="*/ 2774092 w 3203489"/>
              <a:gd name="connsiteY17" fmla="*/ 64873 h 2184057"/>
              <a:gd name="connsiteX18" fmla="*/ 2075935 w 3203489"/>
              <a:gd name="connsiteY18" fmla="*/ 0 h 2184057"/>
              <a:gd name="connsiteX19" fmla="*/ 1733035 w 3203489"/>
              <a:gd name="connsiteY19" fmla="*/ 139014 h 2184057"/>
              <a:gd name="connsiteX20" fmla="*/ 1439562 w 3203489"/>
              <a:gd name="connsiteY20" fmla="*/ 327454 h 2184057"/>
              <a:gd name="connsiteX21" fmla="*/ 1269185 w 3203489"/>
              <a:gd name="connsiteY21" fmla="*/ 590808 h 2184057"/>
              <a:gd name="connsiteX0" fmla="*/ 1268456 w 3203489"/>
              <a:gd name="connsiteY0" fmla="*/ 594713 h 2184057"/>
              <a:gd name="connsiteX1" fmla="*/ 0 w 3203489"/>
              <a:gd name="connsiteY1" fmla="*/ 871151 h 2184057"/>
              <a:gd name="connsiteX2" fmla="*/ 154460 w 3203489"/>
              <a:gd name="connsiteY2" fmla="*/ 1170803 h 2184057"/>
              <a:gd name="connsiteX3" fmla="*/ 194619 w 3203489"/>
              <a:gd name="connsiteY3" fmla="*/ 1340708 h 2184057"/>
              <a:gd name="connsiteX4" fmla="*/ 247135 w 3203489"/>
              <a:gd name="connsiteY4" fmla="*/ 1702144 h 2184057"/>
              <a:gd name="connsiteX5" fmla="*/ 410862 w 3203489"/>
              <a:gd name="connsiteY5" fmla="*/ 2048133 h 2184057"/>
              <a:gd name="connsiteX6" fmla="*/ 790833 w 3203489"/>
              <a:gd name="connsiteY6" fmla="*/ 2184057 h 2184057"/>
              <a:gd name="connsiteX7" fmla="*/ 1195517 w 3203489"/>
              <a:gd name="connsiteY7" fmla="*/ 2128452 h 2184057"/>
              <a:gd name="connsiteX8" fmla="*/ 1661984 w 3203489"/>
              <a:gd name="connsiteY8" fmla="*/ 2122273 h 2184057"/>
              <a:gd name="connsiteX9" fmla="*/ 1986349 w 3203489"/>
              <a:gd name="connsiteY9" fmla="*/ 2051222 h 2184057"/>
              <a:gd name="connsiteX10" fmla="*/ 2375587 w 3203489"/>
              <a:gd name="connsiteY10" fmla="*/ 1899852 h 2184057"/>
              <a:gd name="connsiteX11" fmla="*/ 2888392 w 3203489"/>
              <a:gd name="connsiteY11" fmla="*/ 1612557 h 2184057"/>
              <a:gd name="connsiteX12" fmla="*/ 3160241 w 3203489"/>
              <a:gd name="connsiteY12" fmla="*/ 1130644 h 2184057"/>
              <a:gd name="connsiteX13" fmla="*/ 3160241 w 3203489"/>
              <a:gd name="connsiteY13" fmla="*/ 1130644 h 2184057"/>
              <a:gd name="connsiteX14" fmla="*/ 3172598 w 3203489"/>
              <a:gd name="connsiteY14" fmla="*/ 852617 h 2184057"/>
              <a:gd name="connsiteX15" fmla="*/ 3203489 w 3203489"/>
              <a:gd name="connsiteY15" fmla="*/ 580768 h 2184057"/>
              <a:gd name="connsiteX16" fmla="*/ 3157152 w 3203489"/>
              <a:gd name="connsiteY16" fmla="*/ 355257 h 2184057"/>
              <a:gd name="connsiteX17" fmla="*/ 2774092 w 3203489"/>
              <a:gd name="connsiteY17" fmla="*/ 64873 h 2184057"/>
              <a:gd name="connsiteX18" fmla="*/ 2075935 w 3203489"/>
              <a:gd name="connsiteY18" fmla="*/ 0 h 2184057"/>
              <a:gd name="connsiteX19" fmla="*/ 1733035 w 3203489"/>
              <a:gd name="connsiteY19" fmla="*/ 139014 h 2184057"/>
              <a:gd name="connsiteX20" fmla="*/ 1439562 w 3203489"/>
              <a:gd name="connsiteY20" fmla="*/ 327454 h 2184057"/>
              <a:gd name="connsiteX21" fmla="*/ 1269185 w 3203489"/>
              <a:gd name="connsiteY21" fmla="*/ 590808 h 2184057"/>
              <a:gd name="connsiteX0" fmla="*/ 1268456 w 3203489"/>
              <a:gd name="connsiteY0" fmla="*/ 1609595 h 3198939"/>
              <a:gd name="connsiteX1" fmla="*/ 0 w 3203489"/>
              <a:gd name="connsiteY1" fmla="*/ 1886033 h 3198939"/>
              <a:gd name="connsiteX2" fmla="*/ 154460 w 3203489"/>
              <a:gd name="connsiteY2" fmla="*/ 2185685 h 3198939"/>
              <a:gd name="connsiteX3" fmla="*/ 194619 w 3203489"/>
              <a:gd name="connsiteY3" fmla="*/ 2355590 h 3198939"/>
              <a:gd name="connsiteX4" fmla="*/ 247135 w 3203489"/>
              <a:gd name="connsiteY4" fmla="*/ 2717026 h 3198939"/>
              <a:gd name="connsiteX5" fmla="*/ 410862 w 3203489"/>
              <a:gd name="connsiteY5" fmla="*/ 3063015 h 3198939"/>
              <a:gd name="connsiteX6" fmla="*/ 790833 w 3203489"/>
              <a:gd name="connsiteY6" fmla="*/ 3198939 h 3198939"/>
              <a:gd name="connsiteX7" fmla="*/ 1195517 w 3203489"/>
              <a:gd name="connsiteY7" fmla="*/ 3143334 h 3198939"/>
              <a:gd name="connsiteX8" fmla="*/ 1661984 w 3203489"/>
              <a:gd name="connsiteY8" fmla="*/ 3137155 h 3198939"/>
              <a:gd name="connsiteX9" fmla="*/ 1986349 w 3203489"/>
              <a:gd name="connsiteY9" fmla="*/ 3066104 h 3198939"/>
              <a:gd name="connsiteX10" fmla="*/ 2375587 w 3203489"/>
              <a:gd name="connsiteY10" fmla="*/ 2914734 h 3198939"/>
              <a:gd name="connsiteX11" fmla="*/ 2888392 w 3203489"/>
              <a:gd name="connsiteY11" fmla="*/ 2627439 h 3198939"/>
              <a:gd name="connsiteX12" fmla="*/ 3160241 w 3203489"/>
              <a:gd name="connsiteY12" fmla="*/ 2145526 h 3198939"/>
              <a:gd name="connsiteX13" fmla="*/ 3160241 w 3203489"/>
              <a:gd name="connsiteY13" fmla="*/ 2145526 h 3198939"/>
              <a:gd name="connsiteX14" fmla="*/ 3172598 w 3203489"/>
              <a:gd name="connsiteY14" fmla="*/ 1867499 h 3198939"/>
              <a:gd name="connsiteX15" fmla="*/ 3203489 w 3203489"/>
              <a:gd name="connsiteY15" fmla="*/ 1595650 h 3198939"/>
              <a:gd name="connsiteX16" fmla="*/ 3157152 w 3203489"/>
              <a:gd name="connsiteY16" fmla="*/ 1370139 h 3198939"/>
              <a:gd name="connsiteX17" fmla="*/ 2774092 w 3203489"/>
              <a:gd name="connsiteY17" fmla="*/ 1079755 h 3198939"/>
              <a:gd name="connsiteX18" fmla="*/ 2075935 w 3203489"/>
              <a:gd name="connsiteY18" fmla="*/ 1014882 h 3198939"/>
              <a:gd name="connsiteX19" fmla="*/ 1733035 w 3203489"/>
              <a:gd name="connsiteY19" fmla="*/ 1153896 h 3198939"/>
              <a:gd name="connsiteX20" fmla="*/ 1439562 w 3203489"/>
              <a:gd name="connsiteY20" fmla="*/ 1342336 h 3198939"/>
              <a:gd name="connsiteX21" fmla="*/ 249753 w 3203489"/>
              <a:gd name="connsiteY21" fmla="*/ 2401 h 3198939"/>
              <a:gd name="connsiteX0" fmla="*/ 1268456 w 3203489"/>
              <a:gd name="connsiteY0" fmla="*/ 1610616 h 3199960"/>
              <a:gd name="connsiteX1" fmla="*/ 0 w 3203489"/>
              <a:gd name="connsiteY1" fmla="*/ 1887054 h 3199960"/>
              <a:gd name="connsiteX2" fmla="*/ 154460 w 3203489"/>
              <a:gd name="connsiteY2" fmla="*/ 2186706 h 3199960"/>
              <a:gd name="connsiteX3" fmla="*/ 194619 w 3203489"/>
              <a:gd name="connsiteY3" fmla="*/ 2356611 h 3199960"/>
              <a:gd name="connsiteX4" fmla="*/ 247135 w 3203489"/>
              <a:gd name="connsiteY4" fmla="*/ 2718047 h 3199960"/>
              <a:gd name="connsiteX5" fmla="*/ 410862 w 3203489"/>
              <a:gd name="connsiteY5" fmla="*/ 3064036 h 3199960"/>
              <a:gd name="connsiteX6" fmla="*/ 790833 w 3203489"/>
              <a:gd name="connsiteY6" fmla="*/ 3199960 h 3199960"/>
              <a:gd name="connsiteX7" fmla="*/ 1195517 w 3203489"/>
              <a:gd name="connsiteY7" fmla="*/ 3144355 h 3199960"/>
              <a:gd name="connsiteX8" fmla="*/ 1661984 w 3203489"/>
              <a:gd name="connsiteY8" fmla="*/ 3138176 h 3199960"/>
              <a:gd name="connsiteX9" fmla="*/ 1986349 w 3203489"/>
              <a:gd name="connsiteY9" fmla="*/ 3067125 h 3199960"/>
              <a:gd name="connsiteX10" fmla="*/ 2375587 w 3203489"/>
              <a:gd name="connsiteY10" fmla="*/ 2915755 h 3199960"/>
              <a:gd name="connsiteX11" fmla="*/ 2888392 w 3203489"/>
              <a:gd name="connsiteY11" fmla="*/ 2628460 h 3199960"/>
              <a:gd name="connsiteX12" fmla="*/ 3160241 w 3203489"/>
              <a:gd name="connsiteY12" fmla="*/ 2146547 h 3199960"/>
              <a:gd name="connsiteX13" fmla="*/ 3160241 w 3203489"/>
              <a:gd name="connsiteY13" fmla="*/ 2146547 h 3199960"/>
              <a:gd name="connsiteX14" fmla="*/ 3172598 w 3203489"/>
              <a:gd name="connsiteY14" fmla="*/ 1868520 h 3199960"/>
              <a:gd name="connsiteX15" fmla="*/ 3203489 w 3203489"/>
              <a:gd name="connsiteY15" fmla="*/ 1596671 h 3199960"/>
              <a:gd name="connsiteX16" fmla="*/ 3157152 w 3203489"/>
              <a:gd name="connsiteY16" fmla="*/ 1371160 h 3199960"/>
              <a:gd name="connsiteX17" fmla="*/ 2774092 w 3203489"/>
              <a:gd name="connsiteY17" fmla="*/ 1080776 h 3199960"/>
              <a:gd name="connsiteX18" fmla="*/ 2075935 w 3203489"/>
              <a:gd name="connsiteY18" fmla="*/ 1015903 h 3199960"/>
              <a:gd name="connsiteX19" fmla="*/ 1733035 w 3203489"/>
              <a:gd name="connsiteY19" fmla="*/ 1154917 h 3199960"/>
              <a:gd name="connsiteX20" fmla="*/ 1260389 w 3203489"/>
              <a:gd name="connsiteY20" fmla="*/ 883068 h 3199960"/>
              <a:gd name="connsiteX21" fmla="*/ 249753 w 3203489"/>
              <a:gd name="connsiteY21" fmla="*/ 3422 h 3199960"/>
              <a:gd name="connsiteX0" fmla="*/ 0 w 3393130"/>
              <a:gd name="connsiteY0" fmla="*/ 717841 h 3199960"/>
              <a:gd name="connsiteX1" fmla="*/ 189641 w 3393130"/>
              <a:gd name="connsiteY1" fmla="*/ 1887054 h 3199960"/>
              <a:gd name="connsiteX2" fmla="*/ 344101 w 3393130"/>
              <a:gd name="connsiteY2" fmla="*/ 2186706 h 3199960"/>
              <a:gd name="connsiteX3" fmla="*/ 384260 w 3393130"/>
              <a:gd name="connsiteY3" fmla="*/ 2356611 h 3199960"/>
              <a:gd name="connsiteX4" fmla="*/ 436776 w 3393130"/>
              <a:gd name="connsiteY4" fmla="*/ 2718047 h 3199960"/>
              <a:gd name="connsiteX5" fmla="*/ 600503 w 3393130"/>
              <a:gd name="connsiteY5" fmla="*/ 3064036 h 3199960"/>
              <a:gd name="connsiteX6" fmla="*/ 980474 w 3393130"/>
              <a:gd name="connsiteY6" fmla="*/ 3199960 h 3199960"/>
              <a:gd name="connsiteX7" fmla="*/ 1385158 w 3393130"/>
              <a:gd name="connsiteY7" fmla="*/ 3144355 h 3199960"/>
              <a:gd name="connsiteX8" fmla="*/ 1851625 w 3393130"/>
              <a:gd name="connsiteY8" fmla="*/ 3138176 h 3199960"/>
              <a:gd name="connsiteX9" fmla="*/ 2175990 w 3393130"/>
              <a:gd name="connsiteY9" fmla="*/ 3067125 h 3199960"/>
              <a:gd name="connsiteX10" fmla="*/ 2565228 w 3393130"/>
              <a:gd name="connsiteY10" fmla="*/ 2915755 h 3199960"/>
              <a:gd name="connsiteX11" fmla="*/ 3078033 w 3393130"/>
              <a:gd name="connsiteY11" fmla="*/ 2628460 h 3199960"/>
              <a:gd name="connsiteX12" fmla="*/ 3349882 w 3393130"/>
              <a:gd name="connsiteY12" fmla="*/ 2146547 h 3199960"/>
              <a:gd name="connsiteX13" fmla="*/ 3349882 w 3393130"/>
              <a:gd name="connsiteY13" fmla="*/ 2146547 h 3199960"/>
              <a:gd name="connsiteX14" fmla="*/ 3362239 w 3393130"/>
              <a:gd name="connsiteY14" fmla="*/ 1868520 h 3199960"/>
              <a:gd name="connsiteX15" fmla="*/ 3393130 w 3393130"/>
              <a:gd name="connsiteY15" fmla="*/ 1596671 h 3199960"/>
              <a:gd name="connsiteX16" fmla="*/ 3346793 w 3393130"/>
              <a:gd name="connsiteY16" fmla="*/ 1371160 h 3199960"/>
              <a:gd name="connsiteX17" fmla="*/ 2963733 w 3393130"/>
              <a:gd name="connsiteY17" fmla="*/ 1080776 h 3199960"/>
              <a:gd name="connsiteX18" fmla="*/ 2265576 w 3393130"/>
              <a:gd name="connsiteY18" fmla="*/ 1015903 h 3199960"/>
              <a:gd name="connsiteX19" fmla="*/ 1922676 w 3393130"/>
              <a:gd name="connsiteY19" fmla="*/ 1154917 h 3199960"/>
              <a:gd name="connsiteX20" fmla="*/ 1450030 w 3393130"/>
              <a:gd name="connsiteY20" fmla="*/ 883068 h 3199960"/>
              <a:gd name="connsiteX21" fmla="*/ 439394 w 3393130"/>
              <a:gd name="connsiteY21" fmla="*/ 3422 h 3199960"/>
              <a:gd name="connsiteX0" fmla="*/ 0 w 3393130"/>
              <a:gd name="connsiteY0" fmla="*/ 717841 h 3199960"/>
              <a:gd name="connsiteX1" fmla="*/ 22825 w 3393130"/>
              <a:gd name="connsiteY1" fmla="*/ 879979 h 3199960"/>
              <a:gd name="connsiteX2" fmla="*/ 189641 w 3393130"/>
              <a:gd name="connsiteY2" fmla="*/ 1887054 h 3199960"/>
              <a:gd name="connsiteX3" fmla="*/ 344101 w 3393130"/>
              <a:gd name="connsiteY3" fmla="*/ 2186706 h 3199960"/>
              <a:gd name="connsiteX4" fmla="*/ 384260 w 3393130"/>
              <a:gd name="connsiteY4" fmla="*/ 2356611 h 3199960"/>
              <a:gd name="connsiteX5" fmla="*/ 436776 w 3393130"/>
              <a:gd name="connsiteY5" fmla="*/ 2718047 h 3199960"/>
              <a:gd name="connsiteX6" fmla="*/ 600503 w 3393130"/>
              <a:gd name="connsiteY6" fmla="*/ 3064036 h 3199960"/>
              <a:gd name="connsiteX7" fmla="*/ 980474 w 3393130"/>
              <a:gd name="connsiteY7" fmla="*/ 3199960 h 3199960"/>
              <a:gd name="connsiteX8" fmla="*/ 1385158 w 3393130"/>
              <a:gd name="connsiteY8" fmla="*/ 3144355 h 3199960"/>
              <a:gd name="connsiteX9" fmla="*/ 1851625 w 3393130"/>
              <a:gd name="connsiteY9" fmla="*/ 3138176 h 3199960"/>
              <a:gd name="connsiteX10" fmla="*/ 2175990 w 3393130"/>
              <a:gd name="connsiteY10" fmla="*/ 3067125 h 3199960"/>
              <a:gd name="connsiteX11" fmla="*/ 2565228 w 3393130"/>
              <a:gd name="connsiteY11" fmla="*/ 2915755 h 3199960"/>
              <a:gd name="connsiteX12" fmla="*/ 3078033 w 3393130"/>
              <a:gd name="connsiteY12" fmla="*/ 2628460 h 3199960"/>
              <a:gd name="connsiteX13" fmla="*/ 3349882 w 3393130"/>
              <a:gd name="connsiteY13" fmla="*/ 2146547 h 3199960"/>
              <a:gd name="connsiteX14" fmla="*/ 3349882 w 3393130"/>
              <a:gd name="connsiteY14" fmla="*/ 2146547 h 3199960"/>
              <a:gd name="connsiteX15" fmla="*/ 3362239 w 3393130"/>
              <a:gd name="connsiteY15" fmla="*/ 1868520 h 3199960"/>
              <a:gd name="connsiteX16" fmla="*/ 3393130 w 3393130"/>
              <a:gd name="connsiteY16" fmla="*/ 1596671 h 3199960"/>
              <a:gd name="connsiteX17" fmla="*/ 3346793 w 3393130"/>
              <a:gd name="connsiteY17" fmla="*/ 1371160 h 3199960"/>
              <a:gd name="connsiteX18" fmla="*/ 2963733 w 3393130"/>
              <a:gd name="connsiteY18" fmla="*/ 1080776 h 3199960"/>
              <a:gd name="connsiteX19" fmla="*/ 2265576 w 3393130"/>
              <a:gd name="connsiteY19" fmla="*/ 1015903 h 3199960"/>
              <a:gd name="connsiteX20" fmla="*/ 1922676 w 3393130"/>
              <a:gd name="connsiteY20" fmla="*/ 1154917 h 3199960"/>
              <a:gd name="connsiteX21" fmla="*/ 1450030 w 3393130"/>
              <a:gd name="connsiteY21" fmla="*/ 883068 h 3199960"/>
              <a:gd name="connsiteX22" fmla="*/ 439394 w 3393130"/>
              <a:gd name="connsiteY22" fmla="*/ 3422 h 3199960"/>
              <a:gd name="connsiteX0" fmla="*/ 29691 w 3370305"/>
              <a:gd name="connsiteY0" fmla="*/ 269908 h 3199960"/>
              <a:gd name="connsiteX1" fmla="*/ 0 w 3370305"/>
              <a:gd name="connsiteY1" fmla="*/ 879979 h 3199960"/>
              <a:gd name="connsiteX2" fmla="*/ 166816 w 3370305"/>
              <a:gd name="connsiteY2" fmla="*/ 1887054 h 3199960"/>
              <a:gd name="connsiteX3" fmla="*/ 321276 w 3370305"/>
              <a:gd name="connsiteY3" fmla="*/ 2186706 h 3199960"/>
              <a:gd name="connsiteX4" fmla="*/ 361435 w 3370305"/>
              <a:gd name="connsiteY4" fmla="*/ 2356611 h 3199960"/>
              <a:gd name="connsiteX5" fmla="*/ 413951 w 3370305"/>
              <a:gd name="connsiteY5" fmla="*/ 2718047 h 3199960"/>
              <a:gd name="connsiteX6" fmla="*/ 577678 w 3370305"/>
              <a:gd name="connsiteY6" fmla="*/ 3064036 h 3199960"/>
              <a:gd name="connsiteX7" fmla="*/ 957649 w 3370305"/>
              <a:gd name="connsiteY7" fmla="*/ 3199960 h 3199960"/>
              <a:gd name="connsiteX8" fmla="*/ 1362333 w 3370305"/>
              <a:gd name="connsiteY8" fmla="*/ 3144355 h 3199960"/>
              <a:gd name="connsiteX9" fmla="*/ 1828800 w 3370305"/>
              <a:gd name="connsiteY9" fmla="*/ 3138176 h 3199960"/>
              <a:gd name="connsiteX10" fmla="*/ 2153165 w 3370305"/>
              <a:gd name="connsiteY10" fmla="*/ 3067125 h 3199960"/>
              <a:gd name="connsiteX11" fmla="*/ 2542403 w 3370305"/>
              <a:gd name="connsiteY11" fmla="*/ 2915755 h 3199960"/>
              <a:gd name="connsiteX12" fmla="*/ 3055208 w 3370305"/>
              <a:gd name="connsiteY12" fmla="*/ 2628460 h 3199960"/>
              <a:gd name="connsiteX13" fmla="*/ 3327057 w 3370305"/>
              <a:gd name="connsiteY13" fmla="*/ 2146547 h 3199960"/>
              <a:gd name="connsiteX14" fmla="*/ 3327057 w 3370305"/>
              <a:gd name="connsiteY14" fmla="*/ 2146547 h 3199960"/>
              <a:gd name="connsiteX15" fmla="*/ 3339414 w 3370305"/>
              <a:gd name="connsiteY15" fmla="*/ 1868520 h 3199960"/>
              <a:gd name="connsiteX16" fmla="*/ 3370305 w 3370305"/>
              <a:gd name="connsiteY16" fmla="*/ 1596671 h 3199960"/>
              <a:gd name="connsiteX17" fmla="*/ 3323968 w 3370305"/>
              <a:gd name="connsiteY17" fmla="*/ 1371160 h 3199960"/>
              <a:gd name="connsiteX18" fmla="*/ 2940908 w 3370305"/>
              <a:gd name="connsiteY18" fmla="*/ 1080776 h 3199960"/>
              <a:gd name="connsiteX19" fmla="*/ 2242751 w 3370305"/>
              <a:gd name="connsiteY19" fmla="*/ 1015903 h 3199960"/>
              <a:gd name="connsiteX20" fmla="*/ 1899851 w 3370305"/>
              <a:gd name="connsiteY20" fmla="*/ 1154917 h 3199960"/>
              <a:gd name="connsiteX21" fmla="*/ 1427205 w 3370305"/>
              <a:gd name="connsiteY21" fmla="*/ 883068 h 3199960"/>
              <a:gd name="connsiteX22" fmla="*/ 416569 w 3370305"/>
              <a:gd name="connsiteY22" fmla="*/ 3422 h 3199960"/>
              <a:gd name="connsiteX0" fmla="*/ 29691 w 3370305"/>
              <a:gd name="connsiteY0" fmla="*/ 236039 h 3166091"/>
              <a:gd name="connsiteX1" fmla="*/ 0 w 3370305"/>
              <a:gd name="connsiteY1" fmla="*/ 846110 h 3166091"/>
              <a:gd name="connsiteX2" fmla="*/ 166816 w 3370305"/>
              <a:gd name="connsiteY2" fmla="*/ 1853185 h 3166091"/>
              <a:gd name="connsiteX3" fmla="*/ 321276 w 3370305"/>
              <a:gd name="connsiteY3" fmla="*/ 2152837 h 3166091"/>
              <a:gd name="connsiteX4" fmla="*/ 361435 w 3370305"/>
              <a:gd name="connsiteY4" fmla="*/ 2322742 h 3166091"/>
              <a:gd name="connsiteX5" fmla="*/ 413951 w 3370305"/>
              <a:gd name="connsiteY5" fmla="*/ 2684178 h 3166091"/>
              <a:gd name="connsiteX6" fmla="*/ 577678 w 3370305"/>
              <a:gd name="connsiteY6" fmla="*/ 3030167 h 3166091"/>
              <a:gd name="connsiteX7" fmla="*/ 957649 w 3370305"/>
              <a:gd name="connsiteY7" fmla="*/ 3166091 h 3166091"/>
              <a:gd name="connsiteX8" fmla="*/ 1362333 w 3370305"/>
              <a:gd name="connsiteY8" fmla="*/ 3110486 h 3166091"/>
              <a:gd name="connsiteX9" fmla="*/ 1828800 w 3370305"/>
              <a:gd name="connsiteY9" fmla="*/ 3104307 h 3166091"/>
              <a:gd name="connsiteX10" fmla="*/ 2153165 w 3370305"/>
              <a:gd name="connsiteY10" fmla="*/ 3033256 h 3166091"/>
              <a:gd name="connsiteX11" fmla="*/ 2542403 w 3370305"/>
              <a:gd name="connsiteY11" fmla="*/ 2881886 h 3166091"/>
              <a:gd name="connsiteX12" fmla="*/ 3055208 w 3370305"/>
              <a:gd name="connsiteY12" fmla="*/ 2594591 h 3166091"/>
              <a:gd name="connsiteX13" fmla="*/ 3327057 w 3370305"/>
              <a:gd name="connsiteY13" fmla="*/ 2112678 h 3166091"/>
              <a:gd name="connsiteX14" fmla="*/ 3327057 w 3370305"/>
              <a:gd name="connsiteY14" fmla="*/ 2112678 h 3166091"/>
              <a:gd name="connsiteX15" fmla="*/ 3339414 w 3370305"/>
              <a:gd name="connsiteY15" fmla="*/ 1834651 h 3166091"/>
              <a:gd name="connsiteX16" fmla="*/ 3370305 w 3370305"/>
              <a:gd name="connsiteY16" fmla="*/ 1562802 h 3166091"/>
              <a:gd name="connsiteX17" fmla="*/ 3323968 w 3370305"/>
              <a:gd name="connsiteY17" fmla="*/ 1337291 h 3166091"/>
              <a:gd name="connsiteX18" fmla="*/ 2940908 w 3370305"/>
              <a:gd name="connsiteY18" fmla="*/ 1046907 h 3166091"/>
              <a:gd name="connsiteX19" fmla="*/ 2242751 w 3370305"/>
              <a:gd name="connsiteY19" fmla="*/ 982034 h 3166091"/>
              <a:gd name="connsiteX20" fmla="*/ 1899851 w 3370305"/>
              <a:gd name="connsiteY20" fmla="*/ 1121048 h 3166091"/>
              <a:gd name="connsiteX21" fmla="*/ 1427205 w 3370305"/>
              <a:gd name="connsiteY21" fmla="*/ 849199 h 3166091"/>
              <a:gd name="connsiteX22" fmla="*/ 394945 w 3370305"/>
              <a:gd name="connsiteY22" fmla="*/ 3534 h 3166091"/>
              <a:gd name="connsiteX0" fmla="*/ 29691 w 3370305"/>
              <a:gd name="connsiteY0" fmla="*/ 236039 h 3166091"/>
              <a:gd name="connsiteX1" fmla="*/ 27803 w 3370305"/>
              <a:gd name="connsiteY1" fmla="*/ 342572 h 3166091"/>
              <a:gd name="connsiteX2" fmla="*/ 0 w 3370305"/>
              <a:gd name="connsiteY2" fmla="*/ 846110 h 3166091"/>
              <a:gd name="connsiteX3" fmla="*/ 166816 w 3370305"/>
              <a:gd name="connsiteY3" fmla="*/ 1853185 h 3166091"/>
              <a:gd name="connsiteX4" fmla="*/ 321276 w 3370305"/>
              <a:gd name="connsiteY4" fmla="*/ 2152837 h 3166091"/>
              <a:gd name="connsiteX5" fmla="*/ 361435 w 3370305"/>
              <a:gd name="connsiteY5" fmla="*/ 2322742 h 3166091"/>
              <a:gd name="connsiteX6" fmla="*/ 413951 w 3370305"/>
              <a:gd name="connsiteY6" fmla="*/ 2684178 h 3166091"/>
              <a:gd name="connsiteX7" fmla="*/ 577678 w 3370305"/>
              <a:gd name="connsiteY7" fmla="*/ 3030167 h 3166091"/>
              <a:gd name="connsiteX8" fmla="*/ 957649 w 3370305"/>
              <a:gd name="connsiteY8" fmla="*/ 3166091 h 3166091"/>
              <a:gd name="connsiteX9" fmla="*/ 1362333 w 3370305"/>
              <a:gd name="connsiteY9" fmla="*/ 3110486 h 3166091"/>
              <a:gd name="connsiteX10" fmla="*/ 1828800 w 3370305"/>
              <a:gd name="connsiteY10" fmla="*/ 3104307 h 3166091"/>
              <a:gd name="connsiteX11" fmla="*/ 2153165 w 3370305"/>
              <a:gd name="connsiteY11" fmla="*/ 3033256 h 3166091"/>
              <a:gd name="connsiteX12" fmla="*/ 2542403 w 3370305"/>
              <a:gd name="connsiteY12" fmla="*/ 2881886 h 3166091"/>
              <a:gd name="connsiteX13" fmla="*/ 3055208 w 3370305"/>
              <a:gd name="connsiteY13" fmla="*/ 2594591 h 3166091"/>
              <a:gd name="connsiteX14" fmla="*/ 3327057 w 3370305"/>
              <a:gd name="connsiteY14" fmla="*/ 2112678 h 3166091"/>
              <a:gd name="connsiteX15" fmla="*/ 3327057 w 3370305"/>
              <a:gd name="connsiteY15" fmla="*/ 2112678 h 3166091"/>
              <a:gd name="connsiteX16" fmla="*/ 3339414 w 3370305"/>
              <a:gd name="connsiteY16" fmla="*/ 1834651 h 3166091"/>
              <a:gd name="connsiteX17" fmla="*/ 3370305 w 3370305"/>
              <a:gd name="connsiteY17" fmla="*/ 1562802 h 3166091"/>
              <a:gd name="connsiteX18" fmla="*/ 3323968 w 3370305"/>
              <a:gd name="connsiteY18" fmla="*/ 1337291 h 3166091"/>
              <a:gd name="connsiteX19" fmla="*/ 2940908 w 3370305"/>
              <a:gd name="connsiteY19" fmla="*/ 1046907 h 3166091"/>
              <a:gd name="connsiteX20" fmla="*/ 2242751 w 3370305"/>
              <a:gd name="connsiteY20" fmla="*/ 982034 h 3166091"/>
              <a:gd name="connsiteX21" fmla="*/ 1899851 w 3370305"/>
              <a:gd name="connsiteY21" fmla="*/ 1121048 h 3166091"/>
              <a:gd name="connsiteX22" fmla="*/ 1427205 w 3370305"/>
              <a:gd name="connsiteY22" fmla="*/ 849199 h 3166091"/>
              <a:gd name="connsiteX23" fmla="*/ 394945 w 3370305"/>
              <a:gd name="connsiteY23" fmla="*/ 3534 h 3166091"/>
              <a:gd name="connsiteX0" fmla="*/ 388037 w 3370305"/>
              <a:gd name="connsiteY0" fmla="*/ 4349 h 3166091"/>
              <a:gd name="connsiteX1" fmla="*/ 27803 w 3370305"/>
              <a:gd name="connsiteY1" fmla="*/ 342572 h 3166091"/>
              <a:gd name="connsiteX2" fmla="*/ 0 w 3370305"/>
              <a:gd name="connsiteY2" fmla="*/ 846110 h 3166091"/>
              <a:gd name="connsiteX3" fmla="*/ 166816 w 3370305"/>
              <a:gd name="connsiteY3" fmla="*/ 1853185 h 3166091"/>
              <a:gd name="connsiteX4" fmla="*/ 321276 w 3370305"/>
              <a:gd name="connsiteY4" fmla="*/ 2152837 h 3166091"/>
              <a:gd name="connsiteX5" fmla="*/ 361435 w 3370305"/>
              <a:gd name="connsiteY5" fmla="*/ 2322742 h 3166091"/>
              <a:gd name="connsiteX6" fmla="*/ 413951 w 3370305"/>
              <a:gd name="connsiteY6" fmla="*/ 2684178 h 3166091"/>
              <a:gd name="connsiteX7" fmla="*/ 577678 w 3370305"/>
              <a:gd name="connsiteY7" fmla="*/ 3030167 h 3166091"/>
              <a:gd name="connsiteX8" fmla="*/ 957649 w 3370305"/>
              <a:gd name="connsiteY8" fmla="*/ 3166091 h 3166091"/>
              <a:gd name="connsiteX9" fmla="*/ 1362333 w 3370305"/>
              <a:gd name="connsiteY9" fmla="*/ 3110486 h 3166091"/>
              <a:gd name="connsiteX10" fmla="*/ 1828800 w 3370305"/>
              <a:gd name="connsiteY10" fmla="*/ 3104307 h 3166091"/>
              <a:gd name="connsiteX11" fmla="*/ 2153165 w 3370305"/>
              <a:gd name="connsiteY11" fmla="*/ 3033256 h 3166091"/>
              <a:gd name="connsiteX12" fmla="*/ 2542403 w 3370305"/>
              <a:gd name="connsiteY12" fmla="*/ 2881886 h 3166091"/>
              <a:gd name="connsiteX13" fmla="*/ 3055208 w 3370305"/>
              <a:gd name="connsiteY13" fmla="*/ 2594591 h 3166091"/>
              <a:gd name="connsiteX14" fmla="*/ 3327057 w 3370305"/>
              <a:gd name="connsiteY14" fmla="*/ 2112678 h 3166091"/>
              <a:gd name="connsiteX15" fmla="*/ 3327057 w 3370305"/>
              <a:gd name="connsiteY15" fmla="*/ 2112678 h 3166091"/>
              <a:gd name="connsiteX16" fmla="*/ 3339414 w 3370305"/>
              <a:gd name="connsiteY16" fmla="*/ 1834651 h 3166091"/>
              <a:gd name="connsiteX17" fmla="*/ 3370305 w 3370305"/>
              <a:gd name="connsiteY17" fmla="*/ 1562802 h 3166091"/>
              <a:gd name="connsiteX18" fmla="*/ 3323968 w 3370305"/>
              <a:gd name="connsiteY18" fmla="*/ 1337291 h 3166091"/>
              <a:gd name="connsiteX19" fmla="*/ 2940908 w 3370305"/>
              <a:gd name="connsiteY19" fmla="*/ 1046907 h 3166091"/>
              <a:gd name="connsiteX20" fmla="*/ 2242751 w 3370305"/>
              <a:gd name="connsiteY20" fmla="*/ 982034 h 3166091"/>
              <a:gd name="connsiteX21" fmla="*/ 1899851 w 3370305"/>
              <a:gd name="connsiteY21" fmla="*/ 1121048 h 3166091"/>
              <a:gd name="connsiteX22" fmla="*/ 1427205 w 3370305"/>
              <a:gd name="connsiteY22" fmla="*/ 849199 h 3166091"/>
              <a:gd name="connsiteX23" fmla="*/ 394945 w 3370305"/>
              <a:gd name="connsiteY23" fmla="*/ 3534 h 3166091"/>
              <a:gd name="connsiteX0" fmla="*/ 388037 w 3370305"/>
              <a:gd name="connsiteY0" fmla="*/ 4511 h 3166253"/>
              <a:gd name="connsiteX1" fmla="*/ 27803 w 3370305"/>
              <a:gd name="connsiteY1" fmla="*/ 342734 h 3166253"/>
              <a:gd name="connsiteX2" fmla="*/ 0 w 3370305"/>
              <a:gd name="connsiteY2" fmla="*/ 846272 h 3166253"/>
              <a:gd name="connsiteX3" fmla="*/ 166816 w 3370305"/>
              <a:gd name="connsiteY3" fmla="*/ 1853347 h 3166253"/>
              <a:gd name="connsiteX4" fmla="*/ 321276 w 3370305"/>
              <a:gd name="connsiteY4" fmla="*/ 2152999 h 3166253"/>
              <a:gd name="connsiteX5" fmla="*/ 361435 w 3370305"/>
              <a:gd name="connsiteY5" fmla="*/ 2322904 h 3166253"/>
              <a:gd name="connsiteX6" fmla="*/ 413951 w 3370305"/>
              <a:gd name="connsiteY6" fmla="*/ 2684340 h 3166253"/>
              <a:gd name="connsiteX7" fmla="*/ 577678 w 3370305"/>
              <a:gd name="connsiteY7" fmla="*/ 3030329 h 3166253"/>
              <a:gd name="connsiteX8" fmla="*/ 957649 w 3370305"/>
              <a:gd name="connsiteY8" fmla="*/ 3166253 h 3166253"/>
              <a:gd name="connsiteX9" fmla="*/ 1362333 w 3370305"/>
              <a:gd name="connsiteY9" fmla="*/ 3110648 h 3166253"/>
              <a:gd name="connsiteX10" fmla="*/ 1828800 w 3370305"/>
              <a:gd name="connsiteY10" fmla="*/ 3104469 h 3166253"/>
              <a:gd name="connsiteX11" fmla="*/ 2153165 w 3370305"/>
              <a:gd name="connsiteY11" fmla="*/ 3033418 h 3166253"/>
              <a:gd name="connsiteX12" fmla="*/ 2542403 w 3370305"/>
              <a:gd name="connsiteY12" fmla="*/ 2882048 h 3166253"/>
              <a:gd name="connsiteX13" fmla="*/ 3055208 w 3370305"/>
              <a:gd name="connsiteY13" fmla="*/ 2594753 h 3166253"/>
              <a:gd name="connsiteX14" fmla="*/ 3327057 w 3370305"/>
              <a:gd name="connsiteY14" fmla="*/ 2112840 h 3166253"/>
              <a:gd name="connsiteX15" fmla="*/ 3327057 w 3370305"/>
              <a:gd name="connsiteY15" fmla="*/ 2112840 h 3166253"/>
              <a:gd name="connsiteX16" fmla="*/ 3339414 w 3370305"/>
              <a:gd name="connsiteY16" fmla="*/ 1834813 h 3166253"/>
              <a:gd name="connsiteX17" fmla="*/ 3370305 w 3370305"/>
              <a:gd name="connsiteY17" fmla="*/ 1562964 h 3166253"/>
              <a:gd name="connsiteX18" fmla="*/ 3323968 w 3370305"/>
              <a:gd name="connsiteY18" fmla="*/ 1337453 h 3166253"/>
              <a:gd name="connsiteX19" fmla="*/ 2940908 w 3370305"/>
              <a:gd name="connsiteY19" fmla="*/ 1047069 h 3166253"/>
              <a:gd name="connsiteX20" fmla="*/ 2242751 w 3370305"/>
              <a:gd name="connsiteY20" fmla="*/ 982196 h 3166253"/>
              <a:gd name="connsiteX21" fmla="*/ 1899851 w 3370305"/>
              <a:gd name="connsiteY21" fmla="*/ 1121210 h 3166253"/>
              <a:gd name="connsiteX22" fmla="*/ 1430294 w 3370305"/>
              <a:gd name="connsiteY22" fmla="*/ 803023 h 3166253"/>
              <a:gd name="connsiteX23" fmla="*/ 394945 w 3370305"/>
              <a:gd name="connsiteY23" fmla="*/ 3696 h 3166253"/>
              <a:gd name="connsiteX0" fmla="*/ 388037 w 3370305"/>
              <a:gd name="connsiteY0" fmla="*/ 4511 h 3166253"/>
              <a:gd name="connsiteX1" fmla="*/ 27803 w 3370305"/>
              <a:gd name="connsiteY1" fmla="*/ 342734 h 3166253"/>
              <a:gd name="connsiteX2" fmla="*/ 0 w 3370305"/>
              <a:gd name="connsiteY2" fmla="*/ 846272 h 3166253"/>
              <a:gd name="connsiteX3" fmla="*/ 166816 w 3370305"/>
              <a:gd name="connsiteY3" fmla="*/ 1853347 h 3166253"/>
              <a:gd name="connsiteX4" fmla="*/ 321276 w 3370305"/>
              <a:gd name="connsiteY4" fmla="*/ 2152999 h 3166253"/>
              <a:gd name="connsiteX5" fmla="*/ 361435 w 3370305"/>
              <a:gd name="connsiteY5" fmla="*/ 2322904 h 3166253"/>
              <a:gd name="connsiteX6" fmla="*/ 413951 w 3370305"/>
              <a:gd name="connsiteY6" fmla="*/ 2684340 h 3166253"/>
              <a:gd name="connsiteX7" fmla="*/ 577678 w 3370305"/>
              <a:gd name="connsiteY7" fmla="*/ 3030329 h 3166253"/>
              <a:gd name="connsiteX8" fmla="*/ 957649 w 3370305"/>
              <a:gd name="connsiteY8" fmla="*/ 3166253 h 3166253"/>
              <a:gd name="connsiteX9" fmla="*/ 1362333 w 3370305"/>
              <a:gd name="connsiteY9" fmla="*/ 3110648 h 3166253"/>
              <a:gd name="connsiteX10" fmla="*/ 1828800 w 3370305"/>
              <a:gd name="connsiteY10" fmla="*/ 3104469 h 3166253"/>
              <a:gd name="connsiteX11" fmla="*/ 2153165 w 3370305"/>
              <a:gd name="connsiteY11" fmla="*/ 3033418 h 3166253"/>
              <a:gd name="connsiteX12" fmla="*/ 2542403 w 3370305"/>
              <a:gd name="connsiteY12" fmla="*/ 2882048 h 3166253"/>
              <a:gd name="connsiteX13" fmla="*/ 2922373 w 3370305"/>
              <a:gd name="connsiteY13" fmla="*/ 2570040 h 3166253"/>
              <a:gd name="connsiteX14" fmla="*/ 3327057 w 3370305"/>
              <a:gd name="connsiteY14" fmla="*/ 2112840 h 3166253"/>
              <a:gd name="connsiteX15" fmla="*/ 3327057 w 3370305"/>
              <a:gd name="connsiteY15" fmla="*/ 2112840 h 3166253"/>
              <a:gd name="connsiteX16" fmla="*/ 3339414 w 3370305"/>
              <a:gd name="connsiteY16" fmla="*/ 1834813 h 3166253"/>
              <a:gd name="connsiteX17" fmla="*/ 3370305 w 3370305"/>
              <a:gd name="connsiteY17" fmla="*/ 1562964 h 3166253"/>
              <a:gd name="connsiteX18" fmla="*/ 3323968 w 3370305"/>
              <a:gd name="connsiteY18" fmla="*/ 1337453 h 3166253"/>
              <a:gd name="connsiteX19" fmla="*/ 2940908 w 3370305"/>
              <a:gd name="connsiteY19" fmla="*/ 1047069 h 3166253"/>
              <a:gd name="connsiteX20" fmla="*/ 2242751 w 3370305"/>
              <a:gd name="connsiteY20" fmla="*/ 982196 h 3166253"/>
              <a:gd name="connsiteX21" fmla="*/ 1899851 w 3370305"/>
              <a:gd name="connsiteY21" fmla="*/ 1121210 h 3166253"/>
              <a:gd name="connsiteX22" fmla="*/ 1430294 w 3370305"/>
              <a:gd name="connsiteY22" fmla="*/ 803023 h 3166253"/>
              <a:gd name="connsiteX23" fmla="*/ 394945 w 3370305"/>
              <a:gd name="connsiteY23" fmla="*/ 3696 h 3166253"/>
              <a:gd name="connsiteX0" fmla="*/ 388037 w 3370305"/>
              <a:gd name="connsiteY0" fmla="*/ 4511 h 3166253"/>
              <a:gd name="connsiteX1" fmla="*/ 27803 w 3370305"/>
              <a:gd name="connsiteY1" fmla="*/ 342734 h 3166253"/>
              <a:gd name="connsiteX2" fmla="*/ 0 w 3370305"/>
              <a:gd name="connsiteY2" fmla="*/ 846272 h 3166253"/>
              <a:gd name="connsiteX3" fmla="*/ 166816 w 3370305"/>
              <a:gd name="connsiteY3" fmla="*/ 1853347 h 3166253"/>
              <a:gd name="connsiteX4" fmla="*/ 321276 w 3370305"/>
              <a:gd name="connsiteY4" fmla="*/ 2152999 h 3166253"/>
              <a:gd name="connsiteX5" fmla="*/ 361435 w 3370305"/>
              <a:gd name="connsiteY5" fmla="*/ 2322904 h 3166253"/>
              <a:gd name="connsiteX6" fmla="*/ 413951 w 3370305"/>
              <a:gd name="connsiteY6" fmla="*/ 2684340 h 3166253"/>
              <a:gd name="connsiteX7" fmla="*/ 577678 w 3370305"/>
              <a:gd name="connsiteY7" fmla="*/ 3030329 h 3166253"/>
              <a:gd name="connsiteX8" fmla="*/ 957649 w 3370305"/>
              <a:gd name="connsiteY8" fmla="*/ 3166253 h 3166253"/>
              <a:gd name="connsiteX9" fmla="*/ 1362333 w 3370305"/>
              <a:gd name="connsiteY9" fmla="*/ 3110648 h 3166253"/>
              <a:gd name="connsiteX10" fmla="*/ 1828800 w 3370305"/>
              <a:gd name="connsiteY10" fmla="*/ 3104469 h 3166253"/>
              <a:gd name="connsiteX11" fmla="*/ 2153165 w 3370305"/>
              <a:gd name="connsiteY11" fmla="*/ 3033418 h 3166253"/>
              <a:gd name="connsiteX12" fmla="*/ 2542403 w 3370305"/>
              <a:gd name="connsiteY12" fmla="*/ 2882048 h 3166253"/>
              <a:gd name="connsiteX13" fmla="*/ 2922373 w 3370305"/>
              <a:gd name="connsiteY13" fmla="*/ 2570040 h 3166253"/>
              <a:gd name="connsiteX14" fmla="*/ 3327057 w 3370305"/>
              <a:gd name="connsiteY14" fmla="*/ 2112840 h 3166253"/>
              <a:gd name="connsiteX15" fmla="*/ 3157152 w 3370305"/>
              <a:gd name="connsiteY15" fmla="*/ 2103573 h 3166253"/>
              <a:gd name="connsiteX16" fmla="*/ 3339414 w 3370305"/>
              <a:gd name="connsiteY16" fmla="*/ 1834813 h 3166253"/>
              <a:gd name="connsiteX17" fmla="*/ 3370305 w 3370305"/>
              <a:gd name="connsiteY17" fmla="*/ 1562964 h 3166253"/>
              <a:gd name="connsiteX18" fmla="*/ 3323968 w 3370305"/>
              <a:gd name="connsiteY18" fmla="*/ 1337453 h 3166253"/>
              <a:gd name="connsiteX19" fmla="*/ 2940908 w 3370305"/>
              <a:gd name="connsiteY19" fmla="*/ 1047069 h 3166253"/>
              <a:gd name="connsiteX20" fmla="*/ 2242751 w 3370305"/>
              <a:gd name="connsiteY20" fmla="*/ 982196 h 3166253"/>
              <a:gd name="connsiteX21" fmla="*/ 1899851 w 3370305"/>
              <a:gd name="connsiteY21" fmla="*/ 1121210 h 3166253"/>
              <a:gd name="connsiteX22" fmla="*/ 1430294 w 3370305"/>
              <a:gd name="connsiteY22" fmla="*/ 803023 h 3166253"/>
              <a:gd name="connsiteX23" fmla="*/ 394945 w 3370305"/>
              <a:gd name="connsiteY23" fmla="*/ 3696 h 3166253"/>
              <a:gd name="connsiteX0" fmla="*/ 388037 w 3370305"/>
              <a:gd name="connsiteY0" fmla="*/ 4511 h 3166253"/>
              <a:gd name="connsiteX1" fmla="*/ 27803 w 3370305"/>
              <a:gd name="connsiteY1" fmla="*/ 342734 h 3166253"/>
              <a:gd name="connsiteX2" fmla="*/ 0 w 3370305"/>
              <a:gd name="connsiteY2" fmla="*/ 846272 h 3166253"/>
              <a:gd name="connsiteX3" fmla="*/ 166816 w 3370305"/>
              <a:gd name="connsiteY3" fmla="*/ 1853347 h 3166253"/>
              <a:gd name="connsiteX4" fmla="*/ 321276 w 3370305"/>
              <a:gd name="connsiteY4" fmla="*/ 2152999 h 3166253"/>
              <a:gd name="connsiteX5" fmla="*/ 361435 w 3370305"/>
              <a:gd name="connsiteY5" fmla="*/ 2322904 h 3166253"/>
              <a:gd name="connsiteX6" fmla="*/ 413951 w 3370305"/>
              <a:gd name="connsiteY6" fmla="*/ 2684340 h 3166253"/>
              <a:gd name="connsiteX7" fmla="*/ 577678 w 3370305"/>
              <a:gd name="connsiteY7" fmla="*/ 3030329 h 3166253"/>
              <a:gd name="connsiteX8" fmla="*/ 957649 w 3370305"/>
              <a:gd name="connsiteY8" fmla="*/ 3166253 h 3166253"/>
              <a:gd name="connsiteX9" fmla="*/ 1362333 w 3370305"/>
              <a:gd name="connsiteY9" fmla="*/ 3110648 h 3166253"/>
              <a:gd name="connsiteX10" fmla="*/ 1828800 w 3370305"/>
              <a:gd name="connsiteY10" fmla="*/ 3104469 h 3166253"/>
              <a:gd name="connsiteX11" fmla="*/ 2153165 w 3370305"/>
              <a:gd name="connsiteY11" fmla="*/ 3033418 h 3166253"/>
              <a:gd name="connsiteX12" fmla="*/ 2542403 w 3370305"/>
              <a:gd name="connsiteY12" fmla="*/ 2882048 h 3166253"/>
              <a:gd name="connsiteX13" fmla="*/ 2922373 w 3370305"/>
              <a:gd name="connsiteY13" fmla="*/ 2570040 h 3166253"/>
              <a:gd name="connsiteX14" fmla="*/ 3098457 w 3370305"/>
              <a:gd name="connsiteY14" fmla="*/ 2254943 h 3166253"/>
              <a:gd name="connsiteX15" fmla="*/ 3157152 w 3370305"/>
              <a:gd name="connsiteY15" fmla="*/ 2103573 h 3166253"/>
              <a:gd name="connsiteX16" fmla="*/ 3339414 w 3370305"/>
              <a:gd name="connsiteY16" fmla="*/ 1834813 h 3166253"/>
              <a:gd name="connsiteX17" fmla="*/ 3370305 w 3370305"/>
              <a:gd name="connsiteY17" fmla="*/ 1562964 h 3166253"/>
              <a:gd name="connsiteX18" fmla="*/ 3323968 w 3370305"/>
              <a:gd name="connsiteY18" fmla="*/ 1337453 h 3166253"/>
              <a:gd name="connsiteX19" fmla="*/ 2940908 w 3370305"/>
              <a:gd name="connsiteY19" fmla="*/ 1047069 h 3166253"/>
              <a:gd name="connsiteX20" fmla="*/ 2242751 w 3370305"/>
              <a:gd name="connsiteY20" fmla="*/ 982196 h 3166253"/>
              <a:gd name="connsiteX21" fmla="*/ 1899851 w 3370305"/>
              <a:gd name="connsiteY21" fmla="*/ 1121210 h 3166253"/>
              <a:gd name="connsiteX22" fmla="*/ 1430294 w 3370305"/>
              <a:gd name="connsiteY22" fmla="*/ 803023 h 3166253"/>
              <a:gd name="connsiteX23" fmla="*/ 394945 w 3370305"/>
              <a:gd name="connsiteY23" fmla="*/ 3696 h 3166253"/>
              <a:gd name="connsiteX0" fmla="*/ 388037 w 3370305"/>
              <a:gd name="connsiteY0" fmla="*/ 4511 h 3166253"/>
              <a:gd name="connsiteX1" fmla="*/ 27803 w 3370305"/>
              <a:gd name="connsiteY1" fmla="*/ 342734 h 3166253"/>
              <a:gd name="connsiteX2" fmla="*/ 0 w 3370305"/>
              <a:gd name="connsiteY2" fmla="*/ 846272 h 3166253"/>
              <a:gd name="connsiteX3" fmla="*/ 166816 w 3370305"/>
              <a:gd name="connsiteY3" fmla="*/ 1853347 h 3166253"/>
              <a:gd name="connsiteX4" fmla="*/ 321276 w 3370305"/>
              <a:gd name="connsiteY4" fmla="*/ 2152999 h 3166253"/>
              <a:gd name="connsiteX5" fmla="*/ 361435 w 3370305"/>
              <a:gd name="connsiteY5" fmla="*/ 2322904 h 3166253"/>
              <a:gd name="connsiteX6" fmla="*/ 413951 w 3370305"/>
              <a:gd name="connsiteY6" fmla="*/ 2684340 h 3166253"/>
              <a:gd name="connsiteX7" fmla="*/ 577678 w 3370305"/>
              <a:gd name="connsiteY7" fmla="*/ 3030329 h 3166253"/>
              <a:gd name="connsiteX8" fmla="*/ 957649 w 3370305"/>
              <a:gd name="connsiteY8" fmla="*/ 3166253 h 3166253"/>
              <a:gd name="connsiteX9" fmla="*/ 1362333 w 3370305"/>
              <a:gd name="connsiteY9" fmla="*/ 3110648 h 3166253"/>
              <a:gd name="connsiteX10" fmla="*/ 1828800 w 3370305"/>
              <a:gd name="connsiteY10" fmla="*/ 3104469 h 3166253"/>
              <a:gd name="connsiteX11" fmla="*/ 2153165 w 3370305"/>
              <a:gd name="connsiteY11" fmla="*/ 3033418 h 3166253"/>
              <a:gd name="connsiteX12" fmla="*/ 2542403 w 3370305"/>
              <a:gd name="connsiteY12" fmla="*/ 2882048 h 3166253"/>
              <a:gd name="connsiteX13" fmla="*/ 2922373 w 3370305"/>
              <a:gd name="connsiteY13" fmla="*/ 2570040 h 3166253"/>
              <a:gd name="connsiteX14" fmla="*/ 3098457 w 3370305"/>
              <a:gd name="connsiteY14" fmla="*/ 2254943 h 3166253"/>
              <a:gd name="connsiteX15" fmla="*/ 3157152 w 3370305"/>
              <a:gd name="connsiteY15" fmla="*/ 2103573 h 3166253"/>
              <a:gd name="connsiteX16" fmla="*/ 3262184 w 3370305"/>
              <a:gd name="connsiteY16" fmla="*/ 1834813 h 3166253"/>
              <a:gd name="connsiteX17" fmla="*/ 3370305 w 3370305"/>
              <a:gd name="connsiteY17" fmla="*/ 1562964 h 3166253"/>
              <a:gd name="connsiteX18" fmla="*/ 3323968 w 3370305"/>
              <a:gd name="connsiteY18" fmla="*/ 1337453 h 3166253"/>
              <a:gd name="connsiteX19" fmla="*/ 2940908 w 3370305"/>
              <a:gd name="connsiteY19" fmla="*/ 1047069 h 3166253"/>
              <a:gd name="connsiteX20" fmla="*/ 2242751 w 3370305"/>
              <a:gd name="connsiteY20" fmla="*/ 982196 h 3166253"/>
              <a:gd name="connsiteX21" fmla="*/ 1899851 w 3370305"/>
              <a:gd name="connsiteY21" fmla="*/ 1121210 h 3166253"/>
              <a:gd name="connsiteX22" fmla="*/ 1430294 w 3370305"/>
              <a:gd name="connsiteY22" fmla="*/ 803023 h 3166253"/>
              <a:gd name="connsiteX23" fmla="*/ 394945 w 3370305"/>
              <a:gd name="connsiteY23" fmla="*/ 3696 h 3166253"/>
              <a:gd name="connsiteX0" fmla="*/ 388037 w 3323968"/>
              <a:gd name="connsiteY0" fmla="*/ 4511 h 3166253"/>
              <a:gd name="connsiteX1" fmla="*/ 27803 w 3323968"/>
              <a:gd name="connsiteY1" fmla="*/ 342734 h 3166253"/>
              <a:gd name="connsiteX2" fmla="*/ 0 w 3323968"/>
              <a:gd name="connsiteY2" fmla="*/ 846272 h 3166253"/>
              <a:gd name="connsiteX3" fmla="*/ 166816 w 3323968"/>
              <a:gd name="connsiteY3" fmla="*/ 1853347 h 3166253"/>
              <a:gd name="connsiteX4" fmla="*/ 321276 w 3323968"/>
              <a:gd name="connsiteY4" fmla="*/ 2152999 h 3166253"/>
              <a:gd name="connsiteX5" fmla="*/ 361435 w 3323968"/>
              <a:gd name="connsiteY5" fmla="*/ 2322904 h 3166253"/>
              <a:gd name="connsiteX6" fmla="*/ 413951 w 3323968"/>
              <a:gd name="connsiteY6" fmla="*/ 2684340 h 3166253"/>
              <a:gd name="connsiteX7" fmla="*/ 577678 w 3323968"/>
              <a:gd name="connsiteY7" fmla="*/ 3030329 h 3166253"/>
              <a:gd name="connsiteX8" fmla="*/ 957649 w 3323968"/>
              <a:gd name="connsiteY8" fmla="*/ 3166253 h 3166253"/>
              <a:gd name="connsiteX9" fmla="*/ 1362333 w 3323968"/>
              <a:gd name="connsiteY9" fmla="*/ 3110648 h 3166253"/>
              <a:gd name="connsiteX10" fmla="*/ 1828800 w 3323968"/>
              <a:gd name="connsiteY10" fmla="*/ 3104469 h 3166253"/>
              <a:gd name="connsiteX11" fmla="*/ 2153165 w 3323968"/>
              <a:gd name="connsiteY11" fmla="*/ 3033418 h 3166253"/>
              <a:gd name="connsiteX12" fmla="*/ 2542403 w 3323968"/>
              <a:gd name="connsiteY12" fmla="*/ 2882048 h 3166253"/>
              <a:gd name="connsiteX13" fmla="*/ 2922373 w 3323968"/>
              <a:gd name="connsiteY13" fmla="*/ 2570040 h 3166253"/>
              <a:gd name="connsiteX14" fmla="*/ 3098457 w 3323968"/>
              <a:gd name="connsiteY14" fmla="*/ 2254943 h 3166253"/>
              <a:gd name="connsiteX15" fmla="*/ 3157152 w 3323968"/>
              <a:gd name="connsiteY15" fmla="*/ 2103573 h 3166253"/>
              <a:gd name="connsiteX16" fmla="*/ 3262184 w 3323968"/>
              <a:gd name="connsiteY16" fmla="*/ 1834813 h 3166253"/>
              <a:gd name="connsiteX17" fmla="*/ 3259094 w 3323968"/>
              <a:gd name="connsiteY17" fmla="*/ 1590767 h 3166253"/>
              <a:gd name="connsiteX18" fmla="*/ 3323968 w 3323968"/>
              <a:gd name="connsiteY18" fmla="*/ 1337453 h 3166253"/>
              <a:gd name="connsiteX19" fmla="*/ 2940908 w 3323968"/>
              <a:gd name="connsiteY19" fmla="*/ 1047069 h 3166253"/>
              <a:gd name="connsiteX20" fmla="*/ 2242751 w 3323968"/>
              <a:gd name="connsiteY20" fmla="*/ 982196 h 3166253"/>
              <a:gd name="connsiteX21" fmla="*/ 1899851 w 3323968"/>
              <a:gd name="connsiteY21" fmla="*/ 1121210 h 3166253"/>
              <a:gd name="connsiteX22" fmla="*/ 1430294 w 3323968"/>
              <a:gd name="connsiteY22" fmla="*/ 803023 h 3166253"/>
              <a:gd name="connsiteX23" fmla="*/ 394945 w 3323968"/>
              <a:gd name="connsiteY23" fmla="*/ 3696 h 3166253"/>
              <a:gd name="connsiteX0" fmla="*/ 388037 w 3262184"/>
              <a:gd name="connsiteY0" fmla="*/ 4511 h 3166253"/>
              <a:gd name="connsiteX1" fmla="*/ 27803 w 3262184"/>
              <a:gd name="connsiteY1" fmla="*/ 342734 h 3166253"/>
              <a:gd name="connsiteX2" fmla="*/ 0 w 3262184"/>
              <a:gd name="connsiteY2" fmla="*/ 846272 h 3166253"/>
              <a:gd name="connsiteX3" fmla="*/ 166816 w 3262184"/>
              <a:gd name="connsiteY3" fmla="*/ 1853347 h 3166253"/>
              <a:gd name="connsiteX4" fmla="*/ 321276 w 3262184"/>
              <a:gd name="connsiteY4" fmla="*/ 2152999 h 3166253"/>
              <a:gd name="connsiteX5" fmla="*/ 361435 w 3262184"/>
              <a:gd name="connsiteY5" fmla="*/ 2322904 h 3166253"/>
              <a:gd name="connsiteX6" fmla="*/ 413951 w 3262184"/>
              <a:gd name="connsiteY6" fmla="*/ 2684340 h 3166253"/>
              <a:gd name="connsiteX7" fmla="*/ 577678 w 3262184"/>
              <a:gd name="connsiteY7" fmla="*/ 3030329 h 3166253"/>
              <a:gd name="connsiteX8" fmla="*/ 957649 w 3262184"/>
              <a:gd name="connsiteY8" fmla="*/ 3166253 h 3166253"/>
              <a:gd name="connsiteX9" fmla="*/ 1362333 w 3262184"/>
              <a:gd name="connsiteY9" fmla="*/ 3110648 h 3166253"/>
              <a:gd name="connsiteX10" fmla="*/ 1828800 w 3262184"/>
              <a:gd name="connsiteY10" fmla="*/ 3104469 h 3166253"/>
              <a:gd name="connsiteX11" fmla="*/ 2153165 w 3262184"/>
              <a:gd name="connsiteY11" fmla="*/ 3033418 h 3166253"/>
              <a:gd name="connsiteX12" fmla="*/ 2542403 w 3262184"/>
              <a:gd name="connsiteY12" fmla="*/ 2882048 h 3166253"/>
              <a:gd name="connsiteX13" fmla="*/ 2922373 w 3262184"/>
              <a:gd name="connsiteY13" fmla="*/ 2570040 h 3166253"/>
              <a:gd name="connsiteX14" fmla="*/ 3098457 w 3262184"/>
              <a:gd name="connsiteY14" fmla="*/ 2254943 h 3166253"/>
              <a:gd name="connsiteX15" fmla="*/ 3157152 w 3262184"/>
              <a:gd name="connsiteY15" fmla="*/ 2103573 h 3166253"/>
              <a:gd name="connsiteX16" fmla="*/ 3262184 w 3262184"/>
              <a:gd name="connsiteY16" fmla="*/ 1834813 h 3166253"/>
              <a:gd name="connsiteX17" fmla="*/ 3259094 w 3262184"/>
              <a:gd name="connsiteY17" fmla="*/ 1590767 h 3166253"/>
              <a:gd name="connsiteX18" fmla="*/ 3256006 w 3262184"/>
              <a:gd name="connsiteY18" fmla="*/ 1374523 h 3166253"/>
              <a:gd name="connsiteX19" fmla="*/ 2940908 w 3262184"/>
              <a:gd name="connsiteY19" fmla="*/ 1047069 h 3166253"/>
              <a:gd name="connsiteX20" fmla="*/ 2242751 w 3262184"/>
              <a:gd name="connsiteY20" fmla="*/ 982196 h 3166253"/>
              <a:gd name="connsiteX21" fmla="*/ 1899851 w 3262184"/>
              <a:gd name="connsiteY21" fmla="*/ 1121210 h 3166253"/>
              <a:gd name="connsiteX22" fmla="*/ 1430294 w 3262184"/>
              <a:gd name="connsiteY22" fmla="*/ 803023 h 3166253"/>
              <a:gd name="connsiteX23" fmla="*/ 394945 w 3262184"/>
              <a:gd name="connsiteY23" fmla="*/ 3696 h 3166253"/>
              <a:gd name="connsiteX0" fmla="*/ 388037 w 3290011"/>
              <a:gd name="connsiteY0" fmla="*/ 4511 h 3166253"/>
              <a:gd name="connsiteX1" fmla="*/ 27803 w 3290011"/>
              <a:gd name="connsiteY1" fmla="*/ 342734 h 3166253"/>
              <a:gd name="connsiteX2" fmla="*/ 0 w 3290011"/>
              <a:gd name="connsiteY2" fmla="*/ 846272 h 3166253"/>
              <a:gd name="connsiteX3" fmla="*/ 166816 w 3290011"/>
              <a:gd name="connsiteY3" fmla="*/ 1853347 h 3166253"/>
              <a:gd name="connsiteX4" fmla="*/ 321276 w 3290011"/>
              <a:gd name="connsiteY4" fmla="*/ 2152999 h 3166253"/>
              <a:gd name="connsiteX5" fmla="*/ 361435 w 3290011"/>
              <a:gd name="connsiteY5" fmla="*/ 2322904 h 3166253"/>
              <a:gd name="connsiteX6" fmla="*/ 413951 w 3290011"/>
              <a:gd name="connsiteY6" fmla="*/ 2684340 h 3166253"/>
              <a:gd name="connsiteX7" fmla="*/ 577678 w 3290011"/>
              <a:gd name="connsiteY7" fmla="*/ 3030329 h 3166253"/>
              <a:gd name="connsiteX8" fmla="*/ 957649 w 3290011"/>
              <a:gd name="connsiteY8" fmla="*/ 3166253 h 3166253"/>
              <a:gd name="connsiteX9" fmla="*/ 1362333 w 3290011"/>
              <a:gd name="connsiteY9" fmla="*/ 3110648 h 3166253"/>
              <a:gd name="connsiteX10" fmla="*/ 1828800 w 3290011"/>
              <a:gd name="connsiteY10" fmla="*/ 3104469 h 3166253"/>
              <a:gd name="connsiteX11" fmla="*/ 2153165 w 3290011"/>
              <a:gd name="connsiteY11" fmla="*/ 3033418 h 3166253"/>
              <a:gd name="connsiteX12" fmla="*/ 2542403 w 3290011"/>
              <a:gd name="connsiteY12" fmla="*/ 2882048 h 3166253"/>
              <a:gd name="connsiteX13" fmla="*/ 2922373 w 3290011"/>
              <a:gd name="connsiteY13" fmla="*/ 2570040 h 3166253"/>
              <a:gd name="connsiteX14" fmla="*/ 3098457 w 3290011"/>
              <a:gd name="connsiteY14" fmla="*/ 2254943 h 3166253"/>
              <a:gd name="connsiteX15" fmla="*/ 3157152 w 3290011"/>
              <a:gd name="connsiteY15" fmla="*/ 2103573 h 3166253"/>
              <a:gd name="connsiteX16" fmla="*/ 3262184 w 3290011"/>
              <a:gd name="connsiteY16" fmla="*/ 1834813 h 3166253"/>
              <a:gd name="connsiteX17" fmla="*/ 3259094 w 3290011"/>
              <a:gd name="connsiteY17" fmla="*/ 1590767 h 3166253"/>
              <a:gd name="connsiteX18" fmla="*/ 3289988 w 3290011"/>
              <a:gd name="connsiteY18" fmla="*/ 1170636 h 3166253"/>
              <a:gd name="connsiteX19" fmla="*/ 2940908 w 3290011"/>
              <a:gd name="connsiteY19" fmla="*/ 1047069 h 3166253"/>
              <a:gd name="connsiteX20" fmla="*/ 2242751 w 3290011"/>
              <a:gd name="connsiteY20" fmla="*/ 982196 h 3166253"/>
              <a:gd name="connsiteX21" fmla="*/ 1899851 w 3290011"/>
              <a:gd name="connsiteY21" fmla="*/ 1121210 h 3166253"/>
              <a:gd name="connsiteX22" fmla="*/ 1430294 w 3290011"/>
              <a:gd name="connsiteY22" fmla="*/ 803023 h 3166253"/>
              <a:gd name="connsiteX23" fmla="*/ 394945 w 3290011"/>
              <a:gd name="connsiteY23" fmla="*/ 3696 h 3166253"/>
              <a:gd name="connsiteX0" fmla="*/ 388037 w 3296164"/>
              <a:gd name="connsiteY0" fmla="*/ 4511 h 3166253"/>
              <a:gd name="connsiteX1" fmla="*/ 27803 w 3296164"/>
              <a:gd name="connsiteY1" fmla="*/ 342734 h 3166253"/>
              <a:gd name="connsiteX2" fmla="*/ 0 w 3296164"/>
              <a:gd name="connsiteY2" fmla="*/ 846272 h 3166253"/>
              <a:gd name="connsiteX3" fmla="*/ 166816 w 3296164"/>
              <a:gd name="connsiteY3" fmla="*/ 1853347 h 3166253"/>
              <a:gd name="connsiteX4" fmla="*/ 321276 w 3296164"/>
              <a:gd name="connsiteY4" fmla="*/ 2152999 h 3166253"/>
              <a:gd name="connsiteX5" fmla="*/ 361435 w 3296164"/>
              <a:gd name="connsiteY5" fmla="*/ 2322904 h 3166253"/>
              <a:gd name="connsiteX6" fmla="*/ 413951 w 3296164"/>
              <a:gd name="connsiteY6" fmla="*/ 2684340 h 3166253"/>
              <a:gd name="connsiteX7" fmla="*/ 577678 w 3296164"/>
              <a:gd name="connsiteY7" fmla="*/ 3030329 h 3166253"/>
              <a:gd name="connsiteX8" fmla="*/ 957649 w 3296164"/>
              <a:gd name="connsiteY8" fmla="*/ 3166253 h 3166253"/>
              <a:gd name="connsiteX9" fmla="*/ 1362333 w 3296164"/>
              <a:gd name="connsiteY9" fmla="*/ 3110648 h 3166253"/>
              <a:gd name="connsiteX10" fmla="*/ 1828800 w 3296164"/>
              <a:gd name="connsiteY10" fmla="*/ 3104469 h 3166253"/>
              <a:gd name="connsiteX11" fmla="*/ 2153165 w 3296164"/>
              <a:gd name="connsiteY11" fmla="*/ 3033418 h 3166253"/>
              <a:gd name="connsiteX12" fmla="*/ 2542403 w 3296164"/>
              <a:gd name="connsiteY12" fmla="*/ 2882048 h 3166253"/>
              <a:gd name="connsiteX13" fmla="*/ 2922373 w 3296164"/>
              <a:gd name="connsiteY13" fmla="*/ 2570040 h 3166253"/>
              <a:gd name="connsiteX14" fmla="*/ 3098457 w 3296164"/>
              <a:gd name="connsiteY14" fmla="*/ 2254943 h 3166253"/>
              <a:gd name="connsiteX15" fmla="*/ 3157152 w 3296164"/>
              <a:gd name="connsiteY15" fmla="*/ 2103573 h 3166253"/>
              <a:gd name="connsiteX16" fmla="*/ 3262184 w 3296164"/>
              <a:gd name="connsiteY16" fmla="*/ 1834813 h 3166253"/>
              <a:gd name="connsiteX17" fmla="*/ 3296164 w 3296164"/>
              <a:gd name="connsiteY17" fmla="*/ 1590767 h 3166253"/>
              <a:gd name="connsiteX18" fmla="*/ 3289988 w 3296164"/>
              <a:gd name="connsiteY18" fmla="*/ 1170636 h 3166253"/>
              <a:gd name="connsiteX19" fmla="*/ 2940908 w 3296164"/>
              <a:gd name="connsiteY19" fmla="*/ 1047069 h 3166253"/>
              <a:gd name="connsiteX20" fmla="*/ 2242751 w 3296164"/>
              <a:gd name="connsiteY20" fmla="*/ 982196 h 3166253"/>
              <a:gd name="connsiteX21" fmla="*/ 1899851 w 3296164"/>
              <a:gd name="connsiteY21" fmla="*/ 1121210 h 3166253"/>
              <a:gd name="connsiteX22" fmla="*/ 1430294 w 3296164"/>
              <a:gd name="connsiteY22" fmla="*/ 803023 h 3166253"/>
              <a:gd name="connsiteX23" fmla="*/ 394945 w 3296164"/>
              <a:gd name="connsiteY23" fmla="*/ 3696 h 3166253"/>
              <a:gd name="connsiteX0" fmla="*/ 471446 w 3379573"/>
              <a:gd name="connsiteY0" fmla="*/ 4511 h 3166253"/>
              <a:gd name="connsiteX1" fmla="*/ 111212 w 3379573"/>
              <a:gd name="connsiteY1" fmla="*/ 342734 h 3166253"/>
              <a:gd name="connsiteX2" fmla="*/ 83409 w 3379573"/>
              <a:gd name="connsiteY2" fmla="*/ 846272 h 3166253"/>
              <a:gd name="connsiteX3" fmla="*/ 0 w 3379573"/>
              <a:gd name="connsiteY3" fmla="*/ 1893506 h 3166253"/>
              <a:gd name="connsiteX4" fmla="*/ 404685 w 3379573"/>
              <a:gd name="connsiteY4" fmla="*/ 2152999 h 3166253"/>
              <a:gd name="connsiteX5" fmla="*/ 444844 w 3379573"/>
              <a:gd name="connsiteY5" fmla="*/ 2322904 h 3166253"/>
              <a:gd name="connsiteX6" fmla="*/ 497360 w 3379573"/>
              <a:gd name="connsiteY6" fmla="*/ 2684340 h 3166253"/>
              <a:gd name="connsiteX7" fmla="*/ 661087 w 3379573"/>
              <a:gd name="connsiteY7" fmla="*/ 3030329 h 3166253"/>
              <a:gd name="connsiteX8" fmla="*/ 1041058 w 3379573"/>
              <a:gd name="connsiteY8" fmla="*/ 3166253 h 3166253"/>
              <a:gd name="connsiteX9" fmla="*/ 1445742 w 3379573"/>
              <a:gd name="connsiteY9" fmla="*/ 3110648 h 3166253"/>
              <a:gd name="connsiteX10" fmla="*/ 1912209 w 3379573"/>
              <a:gd name="connsiteY10" fmla="*/ 3104469 h 3166253"/>
              <a:gd name="connsiteX11" fmla="*/ 2236574 w 3379573"/>
              <a:gd name="connsiteY11" fmla="*/ 3033418 h 3166253"/>
              <a:gd name="connsiteX12" fmla="*/ 2625812 w 3379573"/>
              <a:gd name="connsiteY12" fmla="*/ 2882048 h 3166253"/>
              <a:gd name="connsiteX13" fmla="*/ 3005782 w 3379573"/>
              <a:gd name="connsiteY13" fmla="*/ 2570040 h 3166253"/>
              <a:gd name="connsiteX14" fmla="*/ 3181866 w 3379573"/>
              <a:gd name="connsiteY14" fmla="*/ 2254943 h 3166253"/>
              <a:gd name="connsiteX15" fmla="*/ 3240561 w 3379573"/>
              <a:gd name="connsiteY15" fmla="*/ 2103573 h 3166253"/>
              <a:gd name="connsiteX16" fmla="*/ 3345593 w 3379573"/>
              <a:gd name="connsiteY16" fmla="*/ 1834813 h 3166253"/>
              <a:gd name="connsiteX17" fmla="*/ 3379573 w 3379573"/>
              <a:gd name="connsiteY17" fmla="*/ 1590767 h 3166253"/>
              <a:gd name="connsiteX18" fmla="*/ 3373397 w 3379573"/>
              <a:gd name="connsiteY18" fmla="*/ 1170636 h 3166253"/>
              <a:gd name="connsiteX19" fmla="*/ 3024317 w 3379573"/>
              <a:gd name="connsiteY19" fmla="*/ 1047069 h 3166253"/>
              <a:gd name="connsiteX20" fmla="*/ 2326160 w 3379573"/>
              <a:gd name="connsiteY20" fmla="*/ 982196 h 3166253"/>
              <a:gd name="connsiteX21" fmla="*/ 1983260 w 3379573"/>
              <a:gd name="connsiteY21" fmla="*/ 1121210 h 3166253"/>
              <a:gd name="connsiteX22" fmla="*/ 1513703 w 3379573"/>
              <a:gd name="connsiteY22" fmla="*/ 803023 h 3166253"/>
              <a:gd name="connsiteX23" fmla="*/ 478354 w 3379573"/>
              <a:gd name="connsiteY23" fmla="*/ 3696 h 3166253"/>
              <a:gd name="connsiteX0" fmla="*/ 471446 w 3379573"/>
              <a:gd name="connsiteY0" fmla="*/ 4511 h 3166253"/>
              <a:gd name="connsiteX1" fmla="*/ 111212 w 3379573"/>
              <a:gd name="connsiteY1" fmla="*/ 342734 h 3166253"/>
              <a:gd name="connsiteX2" fmla="*/ 83409 w 3379573"/>
              <a:gd name="connsiteY2" fmla="*/ 846272 h 3166253"/>
              <a:gd name="connsiteX3" fmla="*/ 0 w 3379573"/>
              <a:gd name="connsiteY3" fmla="*/ 1893506 h 3166253"/>
              <a:gd name="connsiteX4" fmla="*/ 67964 w 3379573"/>
              <a:gd name="connsiteY4" fmla="*/ 2455739 h 3166253"/>
              <a:gd name="connsiteX5" fmla="*/ 444844 w 3379573"/>
              <a:gd name="connsiteY5" fmla="*/ 2322904 h 3166253"/>
              <a:gd name="connsiteX6" fmla="*/ 497360 w 3379573"/>
              <a:gd name="connsiteY6" fmla="*/ 2684340 h 3166253"/>
              <a:gd name="connsiteX7" fmla="*/ 661087 w 3379573"/>
              <a:gd name="connsiteY7" fmla="*/ 3030329 h 3166253"/>
              <a:gd name="connsiteX8" fmla="*/ 1041058 w 3379573"/>
              <a:gd name="connsiteY8" fmla="*/ 3166253 h 3166253"/>
              <a:gd name="connsiteX9" fmla="*/ 1445742 w 3379573"/>
              <a:gd name="connsiteY9" fmla="*/ 3110648 h 3166253"/>
              <a:gd name="connsiteX10" fmla="*/ 1912209 w 3379573"/>
              <a:gd name="connsiteY10" fmla="*/ 3104469 h 3166253"/>
              <a:gd name="connsiteX11" fmla="*/ 2236574 w 3379573"/>
              <a:gd name="connsiteY11" fmla="*/ 3033418 h 3166253"/>
              <a:gd name="connsiteX12" fmla="*/ 2625812 w 3379573"/>
              <a:gd name="connsiteY12" fmla="*/ 2882048 h 3166253"/>
              <a:gd name="connsiteX13" fmla="*/ 3005782 w 3379573"/>
              <a:gd name="connsiteY13" fmla="*/ 2570040 h 3166253"/>
              <a:gd name="connsiteX14" fmla="*/ 3181866 w 3379573"/>
              <a:gd name="connsiteY14" fmla="*/ 2254943 h 3166253"/>
              <a:gd name="connsiteX15" fmla="*/ 3240561 w 3379573"/>
              <a:gd name="connsiteY15" fmla="*/ 2103573 h 3166253"/>
              <a:gd name="connsiteX16" fmla="*/ 3345593 w 3379573"/>
              <a:gd name="connsiteY16" fmla="*/ 1834813 h 3166253"/>
              <a:gd name="connsiteX17" fmla="*/ 3379573 w 3379573"/>
              <a:gd name="connsiteY17" fmla="*/ 1590767 h 3166253"/>
              <a:gd name="connsiteX18" fmla="*/ 3373397 w 3379573"/>
              <a:gd name="connsiteY18" fmla="*/ 1170636 h 3166253"/>
              <a:gd name="connsiteX19" fmla="*/ 3024317 w 3379573"/>
              <a:gd name="connsiteY19" fmla="*/ 1047069 h 3166253"/>
              <a:gd name="connsiteX20" fmla="*/ 2326160 w 3379573"/>
              <a:gd name="connsiteY20" fmla="*/ 982196 h 3166253"/>
              <a:gd name="connsiteX21" fmla="*/ 1983260 w 3379573"/>
              <a:gd name="connsiteY21" fmla="*/ 1121210 h 3166253"/>
              <a:gd name="connsiteX22" fmla="*/ 1513703 w 3379573"/>
              <a:gd name="connsiteY22" fmla="*/ 803023 h 3166253"/>
              <a:gd name="connsiteX23" fmla="*/ 478354 w 3379573"/>
              <a:gd name="connsiteY23" fmla="*/ 3696 h 3166253"/>
              <a:gd name="connsiteX0" fmla="*/ 471446 w 3379573"/>
              <a:gd name="connsiteY0" fmla="*/ 4511 h 3166253"/>
              <a:gd name="connsiteX1" fmla="*/ 111212 w 3379573"/>
              <a:gd name="connsiteY1" fmla="*/ 342734 h 3166253"/>
              <a:gd name="connsiteX2" fmla="*/ 83409 w 3379573"/>
              <a:gd name="connsiteY2" fmla="*/ 846272 h 3166253"/>
              <a:gd name="connsiteX3" fmla="*/ 0 w 3379573"/>
              <a:gd name="connsiteY3" fmla="*/ 1893506 h 3166253"/>
              <a:gd name="connsiteX4" fmla="*/ 67964 w 3379573"/>
              <a:gd name="connsiteY4" fmla="*/ 2455739 h 3166253"/>
              <a:gd name="connsiteX5" fmla="*/ 188441 w 3379573"/>
              <a:gd name="connsiteY5" fmla="*/ 2820263 h 3166253"/>
              <a:gd name="connsiteX6" fmla="*/ 497360 w 3379573"/>
              <a:gd name="connsiteY6" fmla="*/ 2684340 h 3166253"/>
              <a:gd name="connsiteX7" fmla="*/ 661087 w 3379573"/>
              <a:gd name="connsiteY7" fmla="*/ 3030329 h 3166253"/>
              <a:gd name="connsiteX8" fmla="*/ 1041058 w 3379573"/>
              <a:gd name="connsiteY8" fmla="*/ 3166253 h 3166253"/>
              <a:gd name="connsiteX9" fmla="*/ 1445742 w 3379573"/>
              <a:gd name="connsiteY9" fmla="*/ 3110648 h 3166253"/>
              <a:gd name="connsiteX10" fmla="*/ 1912209 w 3379573"/>
              <a:gd name="connsiteY10" fmla="*/ 3104469 h 3166253"/>
              <a:gd name="connsiteX11" fmla="*/ 2236574 w 3379573"/>
              <a:gd name="connsiteY11" fmla="*/ 3033418 h 3166253"/>
              <a:gd name="connsiteX12" fmla="*/ 2625812 w 3379573"/>
              <a:gd name="connsiteY12" fmla="*/ 2882048 h 3166253"/>
              <a:gd name="connsiteX13" fmla="*/ 3005782 w 3379573"/>
              <a:gd name="connsiteY13" fmla="*/ 2570040 h 3166253"/>
              <a:gd name="connsiteX14" fmla="*/ 3181866 w 3379573"/>
              <a:gd name="connsiteY14" fmla="*/ 2254943 h 3166253"/>
              <a:gd name="connsiteX15" fmla="*/ 3240561 w 3379573"/>
              <a:gd name="connsiteY15" fmla="*/ 2103573 h 3166253"/>
              <a:gd name="connsiteX16" fmla="*/ 3345593 w 3379573"/>
              <a:gd name="connsiteY16" fmla="*/ 1834813 h 3166253"/>
              <a:gd name="connsiteX17" fmla="*/ 3379573 w 3379573"/>
              <a:gd name="connsiteY17" fmla="*/ 1590767 h 3166253"/>
              <a:gd name="connsiteX18" fmla="*/ 3373397 w 3379573"/>
              <a:gd name="connsiteY18" fmla="*/ 1170636 h 3166253"/>
              <a:gd name="connsiteX19" fmla="*/ 3024317 w 3379573"/>
              <a:gd name="connsiteY19" fmla="*/ 1047069 h 3166253"/>
              <a:gd name="connsiteX20" fmla="*/ 2326160 w 3379573"/>
              <a:gd name="connsiteY20" fmla="*/ 982196 h 3166253"/>
              <a:gd name="connsiteX21" fmla="*/ 1983260 w 3379573"/>
              <a:gd name="connsiteY21" fmla="*/ 1121210 h 3166253"/>
              <a:gd name="connsiteX22" fmla="*/ 1513703 w 3379573"/>
              <a:gd name="connsiteY22" fmla="*/ 803023 h 3166253"/>
              <a:gd name="connsiteX23" fmla="*/ 478354 w 3379573"/>
              <a:gd name="connsiteY23" fmla="*/ 3696 h 3166253"/>
              <a:gd name="connsiteX0" fmla="*/ 471446 w 3379573"/>
              <a:gd name="connsiteY0" fmla="*/ 4511 h 3166253"/>
              <a:gd name="connsiteX1" fmla="*/ 111212 w 3379573"/>
              <a:gd name="connsiteY1" fmla="*/ 342734 h 3166253"/>
              <a:gd name="connsiteX2" fmla="*/ 83409 w 3379573"/>
              <a:gd name="connsiteY2" fmla="*/ 846272 h 3166253"/>
              <a:gd name="connsiteX3" fmla="*/ 0 w 3379573"/>
              <a:gd name="connsiteY3" fmla="*/ 1893506 h 3166253"/>
              <a:gd name="connsiteX4" fmla="*/ 67964 w 3379573"/>
              <a:gd name="connsiteY4" fmla="*/ 2455739 h 3166253"/>
              <a:gd name="connsiteX5" fmla="*/ 188441 w 3379573"/>
              <a:gd name="connsiteY5" fmla="*/ 2820263 h 3166253"/>
              <a:gd name="connsiteX6" fmla="*/ 401595 w 3379573"/>
              <a:gd name="connsiteY6" fmla="*/ 3123005 h 3166253"/>
              <a:gd name="connsiteX7" fmla="*/ 661087 w 3379573"/>
              <a:gd name="connsiteY7" fmla="*/ 3030329 h 3166253"/>
              <a:gd name="connsiteX8" fmla="*/ 1041058 w 3379573"/>
              <a:gd name="connsiteY8" fmla="*/ 3166253 h 3166253"/>
              <a:gd name="connsiteX9" fmla="*/ 1445742 w 3379573"/>
              <a:gd name="connsiteY9" fmla="*/ 3110648 h 3166253"/>
              <a:gd name="connsiteX10" fmla="*/ 1912209 w 3379573"/>
              <a:gd name="connsiteY10" fmla="*/ 3104469 h 3166253"/>
              <a:gd name="connsiteX11" fmla="*/ 2236574 w 3379573"/>
              <a:gd name="connsiteY11" fmla="*/ 3033418 h 3166253"/>
              <a:gd name="connsiteX12" fmla="*/ 2625812 w 3379573"/>
              <a:gd name="connsiteY12" fmla="*/ 2882048 h 3166253"/>
              <a:gd name="connsiteX13" fmla="*/ 3005782 w 3379573"/>
              <a:gd name="connsiteY13" fmla="*/ 2570040 h 3166253"/>
              <a:gd name="connsiteX14" fmla="*/ 3181866 w 3379573"/>
              <a:gd name="connsiteY14" fmla="*/ 2254943 h 3166253"/>
              <a:gd name="connsiteX15" fmla="*/ 3240561 w 3379573"/>
              <a:gd name="connsiteY15" fmla="*/ 2103573 h 3166253"/>
              <a:gd name="connsiteX16" fmla="*/ 3345593 w 3379573"/>
              <a:gd name="connsiteY16" fmla="*/ 1834813 h 3166253"/>
              <a:gd name="connsiteX17" fmla="*/ 3379573 w 3379573"/>
              <a:gd name="connsiteY17" fmla="*/ 1590767 h 3166253"/>
              <a:gd name="connsiteX18" fmla="*/ 3373397 w 3379573"/>
              <a:gd name="connsiteY18" fmla="*/ 1170636 h 3166253"/>
              <a:gd name="connsiteX19" fmla="*/ 3024317 w 3379573"/>
              <a:gd name="connsiteY19" fmla="*/ 1047069 h 3166253"/>
              <a:gd name="connsiteX20" fmla="*/ 2326160 w 3379573"/>
              <a:gd name="connsiteY20" fmla="*/ 982196 h 3166253"/>
              <a:gd name="connsiteX21" fmla="*/ 1983260 w 3379573"/>
              <a:gd name="connsiteY21" fmla="*/ 1121210 h 3166253"/>
              <a:gd name="connsiteX22" fmla="*/ 1513703 w 3379573"/>
              <a:gd name="connsiteY22" fmla="*/ 803023 h 3166253"/>
              <a:gd name="connsiteX23" fmla="*/ 478354 w 3379573"/>
              <a:gd name="connsiteY23" fmla="*/ 3696 h 3166253"/>
              <a:gd name="connsiteX0" fmla="*/ 471446 w 3379573"/>
              <a:gd name="connsiteY0" fmla="*/ 4511 h 3231127"/>
              <a:gd name="connsiteX1" fmla="*/ 111212 w 3379573"/>
              <a:gd name="connsiteY1" fmla="*/ 342734 h 3231127"/>
              <a:gd name="connsiteX2" fmla="*/ 83409 w 3379573"/>
              <a:gd name="connsiteY2" fmla="*/ 846272 h 3231127"/>
              <a:gd name="connsiteX3" fmla="*/ 0 w 3379573"/>
              <a:gd name="connsiteY3" fmla="*/ 1893506 h 3231127"/>
              <a:gd name="connsiteX4" fmla="*/ 67964 w 3379573"/>
              <a:gd name="connsiteY4" fmla="*/ 2455739 h 3231127"/>
              <a:gd name="connsiteX5" fmla="*/ 188441 w 3379573"/>
              <a:gd name="connsiteY5" fmla="*/ 2820263 h 3231127"/>
              <a:gd name="connsiteX6" fmla="*/ 401595 w 3379573"/>
              <a:gd name="connsiteY6" fmla="*/ 3123005 h 3231127"/>
              <a:gd name="connsiteX7" fmla="*/ 735228 w 3379573"/>
              <a:gd name="connsiteY7" fmla="*/ 3231127 h 3231127"/>
              <a:gd name="connsiteX8" fmla="*/ 1041058 w 3379573"/>
              <a:gd name="connsiteY8" fmla="*/ 3166253 h 3231127"/>
              <a:gd name="connsiteX9" fmla="*/ 1445742 w 3379573"/>
              <a:gd name="connsiteY9" fmla="*/ 3110648 h 3231127"/>
              <a:gd name="connsiteX10" fmla="*/ 1912209 w 3379573"/>
              <a:gd name="connsiteY10" fmla="*/ 3104469 h 3231127"/>
              <a:gd name="connsiteX11" fmla="*/ 2236574 w 3379573"/>
              <a:gd name="connsiteY11" fmla="*/ 3033418 h 3231127"/>
              <a:gd name="connsiteX12" fmla="*/ 2625812 w 3379573"/>
              <a:gd name="connsiteY12" fmla="*/ 2882048 h 3231127"/>
              <a:gd name="connsiteX13" fmla="*/ 3005782 w 3379573"/>
              <a:gd name="connsiteY13" fmla="*/ 2570040 h 3231127"/>
              <a:gd name="connsiteX14" fmla="*/ 3181866 w 3379573"/>
              <a:gd name="connsiteY14" fmla="*/ 2254943 h 3231127"/>
              <a:gd name="connsiteX15" fmla="*/ 3240561 w 3379573"/>
              <a:gd name="connsiteY15" fmla="*/ 2103573 h 3231127"/>
              <a:gd name="connsiteX16" fmla="*/ 3345593 w 3379573"/>
              <a:gd name="connsiteY16" fmla="*/ 1834813 h 3231127"/>
              <a:gd name="connsiteX17" fmla="*/ 3379573 w 3379573"/>
              <a:gd name="connsiteY17" fmla="*/ 1590767 h 3231127"/>
              <a:gd name="connsiteX18" fmla="*/ 3373397 w 3379573"/>
              <a:gd name="connsiteY18" fmla="*/ 1170636 h 3231127"/>
              <a:gd name="connsiteX19" fmla="*/ 3024317 w 3379573"/>
              <a:gd name="connsiteY19" fmla="*/ 1047069 h 3231127"/>
              <a:gd name="connsiteX20" fmla="*/ 2326160 w 3379573"/>
              <a:gd name="connsiteY20" fmla="*/ 982196 h 3231127"/>
              <a:gd name="connsiteX21" fmla="*/ 1983260 w 3379573"/>
              <a:gd name="connsiteY21" fmla="*/ 1121210 h 3231127"/>
              <a:gd name="connsiteX22" fmla="*/ 1513703 w 3379573"/>
              <a:gd name="connsiteY22" fmla="*/ 803023 h 3231127"/>
              <a:gd name="connsiteX23" fmla="*/ 478354 w 3379573"/>
              <a:gd name="connsiteY23" fmla="*/ 3696 h 3231127"/>
              <a:gd name="connsiteX0" fmla="*/ 471446 w 3379573"/>
              <a:gd name="connsiteY0" fmla="*/ 4511 h 3166253"/>
              <a:gd name="connsiteX1" fmla="*/ 111212 w 3379573"/>
              <a:gd name="connsiteY1" fmla="*/ 342734 h 3166253"/>
              <a:gd name="connsiteX2" fmla="*/ 83409 w 3379573"/>
              <a:gd name="connsiteY2" fmla="*/ 846272 h 3166253"/>
              <a:gd name="connsiteX3" fmla="*/ 0 w 3379573"/>
              <a:gd name="connsiteY3" fmla="*/ 1893506 h 3166253"/>
              <a:gd name="connsiteX4" fmla="*/ 67964 w 3379573"/>
              <a:gd name="connsiteY4" fmla="*/ 2455739 h 3166253"/>
              <a:gd name="connsiteX5" fmla="*/ 188441 w 3379573"/>
              <a:gd name="connsiteY5" fmla="*/ 2820263 h 3166253"/>
              <a:gd name="connsiteX6" fmla="*/ 401595 w 3379573"/>
              <a:gd name="connsiteY6" fmla="*/ 3123005 h 3166253"/>
              <a:gd name="connsiteX7" fmla="*/ 738317 w 3379573"/>
              <a:gd name="connsiteY7" fmla="*/ 3024151 h 3166253"/>
              <a:gd name="connsiteX8" fmla="*/ 1041058 w 3379573"/>
              <a:gd name="connsiteY8" fmla="*/ 3166253 h 3166253"/>
              <a:gd name="connsiteX9" fmla="*/ 1445742 w 3379573"/>
              <a:gd name="connsiteY9" fmla="*/ 3110648 h 3166253"/>
              <a:gd name="connsiteX10" fmla="*/ 1912209 w 3379573"/>
              <a:gd name="connsiteY10" fmla="*/ 3104469 h 3166253"/>
              <a:gd name="connsiteX11" fmla="*/ 2236574 w 3379573"/>
              <a:gd name="connsiteY11" fmla="*/ 3033418 h 3166253"/>
              <a:gd name="connsiteX12" fmla="*/ 2625812 w 3379573"/>
              <a:gd name="connsiteY12" fmla="*/ 2882048 h 3166253"/>
              <a:gd name="connsiteX13" fmla="*/ 3005782 w 3379573"/>
              <a:gd name="connsiteY13" fmla="*/ 2570040 h 3166253"/>
              <a:gd name="connsiteX14" fmla="*/ 3181866 w 3379573"/>
              <a:gd name="connsiteY14" fmla="*/ 2254943 h 3166253"/>
              <a:gd name="connsiteX15" fmla="*/ 3240561 w 3379573"/>
              <a:gd name="connsiteY15" fmla="*/ 2103573 h 3166253"/>
              <a:gd name="connsiteX16" fmla="*/ 3345593 w 3379573"/>
              <a:gd name="connsiteY16" fmla="*/ 1834813 h 3166253"/>
              <a:gd name="connsiteX17" fmla="*/ 3379573 w 3379573"/>
              <a:gd name="connsiteY17" fmla="*/ 1590767 h 3166253"/>
              <a:gd name="connsiteX18" fmla="*/ 3373397 w 3379573"/>
              <a:gd name="connsiteY18" fmla="*/ 1170636 h 3166253"/>
              <a:gd name="connsiteX19" fmla="*/ 3024317 w 3379573"/>
              <a:gd name="connsiteY19" fmla="*/ 1047069 h 3166253"/>
              <a:gd name="connsiteX20" fmla="*/ 2326160 w 3379573"/>
              <a:gd name="connsiteY20" fmla="*/ 982196 h 3166253"/>
              <a:gd name="connsiteX21" fmla="*/ 1983260 w 3379573"/>
              <a:gd name="connsiteY21" fmla="*/ 1121210 h 3166253"/>
              <a:gd name="connsiteX22" fmla="*/ 1513703 w 3379573"/>
              <a:gd name="connsiteY22" fmla="*/ 803023 h 3166253"/>
              <a:gd name="connsiteX23" fmla="*/ 478354 w 3379573"/>
              <a:gd name="connsiteY23" fmla="*/ 3696 h 3166253"/>
              <a:gd name="connsiteX0" fmla="*/ 471446 w 3379573"/>
              <a:gd name="connsiteY0" fmla="*/ 4511 h 3166253"/>
              <a:gd name="connsiteX1" fmla="*/ 111212 w 3379573"/>
              <a:gd name="connsiteY1" fmla="*/ 342734 h 3166253"/>
              <a:gd name="connsiteX2" fmla="*/ 83409 w 3379573"/>
              <a:gd name="connsiteY2" fmla="*/ 846272 h 3166253"/>
              <a:gd name="connsiteX3" fmla="*/ 0 w 3379573"/>
              <a:gd name="connsiteY3" fmla="*/ 1893506 h 3166253"/>
              <a:gd name="connsiteX4" fmla="*/ 67964 w 3379573"/>
              <a:gd name="connsiteY4" fmla="*/ 2455739 h 3166253"/>
              <a:gd name="connsiteX5" fmla="*/ 188441 w 3379573"/>
              <a:gd name="connsiteY5" fmla="*/ 2820263 h 3166253"/>
              <a:gd name="connsiteX6" fmla="*/ 349079 w 3379573"/>
              <a:gd name="connsiteY6" fmla="*/ 3005616 h 3166253"/>
              <a:gd name="connsiteX7" fmla="*/ 738317 w 3379573"/>
              <a:gd name="connsiteY7" fmla="*/ 3024151 h 3166253"/>
              <a:gd name="connsiteX8" fmla="*/ 1041058 w 3379573"/>
              <a:gd name="connsiteY8" fmla="*/ 3166253 h 3166253"/>
              <a:gd name="connsiteX9" fmla="*/ 1445742 w 3379573"/>
              <a:gd name="connsiteY9" fmla="*/ 3110648 h 3166253"/>
              <a:gd name="connsiteX10" fmla="*/ 1912209 w 3379573"/>
              <a:gd name="connsiteY10" fmla="*/ 3104469 h 3166253"/>
              <a:gd name="connsiteX11" fmla="*/ 2236574 w 3379573"/>
              <a:gd name="connsiteY11" fmla="*/ 3033418 h 3166253"/>
              <a:gd name="connsiteX12" fmla="*/ 2625812 w 3379573"/>
              <a:gd name="connsiteY12" fmla="*/ 2882048 h 3166253"/>
              <a:gd name="connsiteX13" fmla="*/ 3005782 w 3379573"/>
              <a:gd name="connsiteY13" fmla="*/ 2570040 h 3166253"/>
              <a:gd name="connsiteX14" fmla="*/ 3181866 w 3379573"/>
              <a:gd name="connsiteY14" fmla="*/ 2254943 h 3166253"/>
              <a:gd name="connsiteX15" fmla="*/ 3240561 w 3379573"/>
              <a:gd name="connsiteY15" fmla="*/ 2103573 h 3166253"/>
              <a:gd name="connsiteX16" fmla="*/ 3345593 w 3379573"/>
              <a:gd name="connsiteY16" fmla="*/ 1834813 h 3166253"/>
              <a:gd name="connsiteX17" fmla="*/ 3379573 w 3379573"/>
              <a:gd name="connsiteY17" fmla="*/ 1590767 h 3166253"/>
              <a:gd name="connsiteX18" fmla="*/ 3373397 w 3379573"/>
              <a:gd name="connsiteY18" fmla="*/ 1170636 h 3166253"/>
              <a:gd name="connsiteX19" fmla="*/ 3024317 w 3379573"/>
              <a:gd name="connsiteY19" fmla="*/ 1047069 h 3166253"/>
              <a:gd name="connsiteX20" fmla="*/ 2326160 w 3379573"/>
              <a:gd name="connsiteY20" fmla="*/ 982196 h 3166253"/>
              <a:gd name="connsiteX21" fmla="*/ 1983260 w 3379573"/>
              <a:gd name="connsiteY21" fmla="*/ 1121210 h 3166253"/>
              <a:gd name="connsiteX22" fmla="*/ 1513703 w 3379573"/>
              <a:gd name="connsiteY22" fmla="*/ 803023 h 3166253"/>
              <a:gd name="connsiteX23" fmla="*/ 478354 w 3379573"/>
              <a:gd name="connsiteY23" fmla="*/ 3696 h 3166253"/>
              <a:gd name="connsiteX0" fmla="*/ 471446 w 3379573"/>
              <a:gd name="connsiteY0" fmla="*/ 4511 h 3166253"/>
              <a:gd name="connsiteX1" fmla="*/ 111212 w 3379573"/>
              <a:gd name="connsiteY1" fmla="*/ 342734 h 3166253"/>
              <a:gd name="connsiteX2" fmla="*/ 83409 w 3379573"/>
              <a:gd name="connsiteY2" fmla="*/ 846272 h 3166253"/>
              <a:gd name="connsiteX3" fmla="*/ 0 w 3379573"/>
              <a:gd name="connsiteY3" fmla="*/ 1893506 h 3166253"/>
              <a:gd name="connsiteX4" fmla="*/ 67964 w 3379573"/>
              <a:gd name="connsiteY4" fmla="*/ 2455739 h 3166253"/>
              <a:gd name="connsiteX5" fmla="*/ 188441 w 3379573"/>
              <a:gd name="connsiteY5" fmla="*/ 2820263 h 3166253"/>
              <a:gd name="connsiteX6" fmla="*/ 349079 w 3379573"/>
              <a:gd name="connsiteY6" fmla="*/ 3005616 h 3166253"/>
              <a:gd name="connsiteX7" fmla="*/ 738317 w 3379573"/>
              <a:gd name="connsiteY7" fmla="*/ 3024151 h 3166253"/>
              <a:gd name="connsiteX8" fmla="*/ 1041058 w 3379573"/>
              <a:gd name="connsiteY8" fmla="*/ 3166253 h 3166253"/>
              <a:gd name="connsiteX9" fmla="*/ 1445742 w 3379573"/>
              <a:gd name="connsiteY9" fmla="*/ 3110648 h 3166253"/>
              <a:gd name="connsiteX10" fmla="*/ 1915298 w 3379573"/>
              <a:gd name="connsiteY10" fmla="*/ 3064310 h 3166253"/>
              <a:gd name="connsiteX11" fmla="*/ 2236574 w 3379573"/>
              <a:gd name="connsiteY11" fmla="*/ 3033418 h 3166253"/>
              <a:gd name="connsiteX12" fmla="*/ 2625812 w 3379573"/>
              <a:gd name="connsiteY12" fmla="*/ 2882048 h 3166253"/>
              <a:gd name="connsiteX13" fmla="*/ 3005782 w 3379573"/>
              <a:gd name="connsiteY13" fmla="*/ 2570040 h 3166253"/>
              <a:gd name="connsiteX14" fmla="*/ 3181866 w 3379573"/>
              <a:gd name="connsiteY14" fmla="*/ 2254943 h 3166253"/>
              <a:gd name="connsiteX15" fmla="*/ 3240561 w 3379573"/>
              <a:gd name="connsiteY15" fmla="*/ 2103573 h 3166253"/>
              <a:gd name="connsiteX16" fmla="*/ 3345593 w 3379573"/>
              <a:gd name="connsiteY16" fmla="*/ 1834813 h 3166253"/>
              <a:gd name="connsiteX17" fmla="*/ 3379573 w 3379573"/>
              <a:gd name="connsiteY17" fmla="*/ 1590767 h 3166253"/>
              <a:gd name="connsiteX18" fmla="*/ 3373397 w 3379573"/>
              <a:gd name="connsiteY18" fmla="*/ 1170636 h 3166253"/>
              <a:gd name="connsiteX19" fmla="*/ 3024317 w 3379573"/>
              <a:gd name="connsiteY19" fmla="*/ 1047069 h 3166253"/>
              <a:gd name="connsiteX20" fmla="*/ 2326160 w 3379573"/>
              <a:gd name="connsiteY20" fmla="*/ 982196 h 3166253"/>
              <a:gd name="connsiteX21" fmla="*/ 1983260 w 3379573"/>
              <a:gd name="connsiteY21" fmla="*/ 1121210 h 3166253"/>
              <a:gd name="connsiteX22" fmla="*/ 1513703 w 3379573"/>
              <a:gd name="connsiteY22" fmla="*/ 803023 h 3166253"/>
              <a:gd name="connsiteX23" fmla="*/ 478354 w 3379573"/>
              <a:gd name="connsiteY23" fmla="*/ 3696 h 3166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379573" h="3166253">
                <a:moveTo>
                  <a:pt x="471446" y="4511"/>
                </a:moveTo>
                <a:cubicBezTo>
                  <a:pt x="470817" y="40022"/>
                  <a:pt x="111841" y="307223"/>
                  <a:pt x="111212" y="342734"/>
                </a:cubicBezTo>
                <a:lnTo>
                  <a:pt x="83409" y="846272"/>
                </a:lnTo>
                <a:lnTo>
                  <a:pt x="0" y="1893506"/>
                </a:lnTo>
                <a:lnTo>
                  <a:pt x="67964" y="2455739"/>
                </a:lnTo>
                <a:lnTo>
                  <a:pt x="188441" y="2820263"/>
                </a:lnTo>
                <a:lnTo>
                  <a:pt x="349079" y="3005616"/>
                </a:lnTo>
                <a:lnTo>
                  <a:pt x="738317" y="3024151"/>
                </a:lnTo>
                <a:lnTo>
                  <a:pt x="1041058" y="3166253"/>
                </a:lnTo>
                <a:lnTo>
                  <a:pt x="1445742" y="3110648"/>
                </a:lnTo>
                <a:lnTo>
                  <a:pt x="1915298" y="3064310"/>
                </a:lnTo>
                <a:lnTo>
                  <a:pt x="2236574" y="3033418"/>
                </a:lnTo>
                <a:lnTo>
                  <a:pt x="2625812" y="2882048"/>
                </a:lnTo>
                <a:lnTo>
                  <a:pt x="3005782" y="2570040"/>
                </a:lnTo>
                <a:lnTo>
                  <a:pt x="3181866" y="2254943"/>
                </a:lnTo>
                <a:lnTo>
                  <a:pt x="3240561" y="2103573"/>
                </a:lnTo>
                <a:lnTo>
                  <a:pt x="3345593" y="1834813"/>
                </a:lnTo>
                <a:lnTo>
                  <a:pt x="3379573" y="1590767"/>
                </a:lnTo>
                <a:cubicBezTo>
                  <a:pt x="3378544" y="1518686"/>
                  <a:pt x="3374426" y="1242717"/>
                  <a:pt x="3373397" y="1170636"/>
                </a:cubicBezTo>
                <a:lnTo>
                  <a:pt x="3024317" y="1047069"/>
                </a:lnTo>
                <a:lnTo>
                  <a:pt x="2326160" y="982196"/>
                </a:lnTo>
                <a:lnTo>
                  <a:pt x="1983260" y="1121210"/>
                </a:lnTo>
                <a:lnTo>
                  <a:pt x="1513703" y="803023"/>
                </a:lnTo>
                <a:cubicBezTo>
                  <a:pt x="1456911" y="890808"/>
                  <a:pt x="619284" y="-66626"/>
                  <a:pt x="478354" y="3696"/>
                </a:cubicBezTo>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rtlCol="0" anchor="ctr"/>
          <a:lstStyle/>
          <a:p>
            <a:pPr algn="ctr"/>
            <a:endParaRPr lang="en-US"/>
          </a:p>
        </p:txBody>
      </p:sp>
      <p:pic>
        <p:nvPicPr>
          <p:cNvPr id="4" name="Picture 3">
            <a:extLst>
              <a:ext uri="{FF2B5EF4-FFF2-40B4-BE49-F238E27FC236}">
                <a16:creationId xmlns:a16="http://schemas.microsoft.com/office/drawing/2014/main" id="{7DBEC8AB-169C-0D8A-4D17-5242FA7CF5E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241584" y="227723"/>
            <a:ext cx="5348189" cy="4715853"/>
          </a:xfrm>
          <a:prstGeom prst="rect">
            <a:avLst/>
          </a:prstGeom>
        </p:spPr>
      </p:pic>
      <p:sp>
        <p:nvSpPr>
          <p:cNvPr id="6" name="TextBox 5">
            <a:extLst>
              <a:ext uri="{FF2B5EF4-FFF2-40B4-BE49-F238E27FC236}">
                <a16:creationId xmlns:a16="http://schemas.microsoft.com/office/drawing/2014/main" id="{65556779-6890-EE3B-F1A7-01C4298DDC2A}"/>
              </a:ext>
            </a:extLst>
          </p:cNvPr>
          <p:cNvSpPr txBox="1"/>
          <p:nvPr/>
        </p:nvSpPr>
        <p:spPr>
          <a:xfrm>
            <a:off x="373644" y="4183312"/>
            <a:ext cx="3271247" cy="600140"/>
          </a:xfrm>
          <a:prstGeom prst="rect">
            <a:avLst/>
          </a:prstGeom>
          <a:noFill/>
        </p:spPr>
        <p:txBody>
          <a:bodyPr wrap="square" lIns="91417" tIns="45708" rIns="91417" bIns="45708" rtlCol="0">
            <a:spAutoFit/>
          </a:bodyPr>
          <a:lstStyle/>
          <a:p>
            <a:pPr algn="ctr"/>
            <a:r>
              <a:rPr lang="en-US" sz="1100" b="0" u="sng" dirty="0">
                <a:latin typeface="Calibri" panose="020F0502020204030204" pitchFamily="34" charset="0"/>
                <a:ea typeface="Calibri" panose="020F0502020204030204" pitchFamily="34" charset="0"/>
                <a:cs typeface="Calibri" panose="020F0502020204030204" pitchFamily="34" charset="0"/>
                <a:hlinkClick r:id="rId4"/>
              </a:rPr>
              <a:t>A typology of quantum algorithms</a:t>
            </a:r>
            <a:r>
              <a:rPr lang="en-US" sz="1100" b="0" dirty="0">
                <a:latin typeface="Calibri" panose="020F0502020204030204" pitchFamily="34" charset="0"/>
                <a:ea typeface="Calibri" panose="020F0502020204030204" pitchFamily="34" charset="0"/>
                <a:cs typeface="Calibri" panose="020F0502020204030204" pitchFamily="34" charset="0"/>
              </a:rPr>
              <a:t> </a:t>
            </a:r>
            <a:r>
              <a:rPr lang="en-US" sz="1100" b="0" dirty="0">
                <a:solidFill>
                  <a:schemeClr val="bg2"/>
                </a:solidFill>
                <a:latin typeface="Calibri" panose="020F0502020204030204" pitchFamily="34" charset="0"/>
                <a:ea typeface="Calibri" panose="020F0502020204030204" pitchFamily="34" charset="0"/>
                <a:cs typeface="Calibri" panose="020F0502020204030204" pitchFamily="34" charset="0"/>
              </a:rPr>
              <a:t>by Pablo Arnault, Pablo Arrighi, Steven Herbert, Evi </a:t>
            </a:r>
            <a:r>
              <a:rPr lang="en-US" sz="1100" b="0" dirty="0" err="1">
                <a:solidFill>
                  <a:schemeClr val="bg2"/>
                </a:solidFill>
                <a:latin typeface="Calibri" panose="020F0502020204030204" pitchFamily="34" charset="0"/>
                <a:ea typeface="Calibri" panose="020F0502020204030204" pitchFamily="34" charset="0"/>
                <a:cs typeface="Calibri" panose="020F0502020204030204" pitchFamily="34" charset="0"/>
              </a:rPr>
              <a:t>Kasnetsi</a:t>
            </a:r>
            <a:r>
              <a:rPr lang="en-US" sz="1100" b="0" dirty="0">
                <a:solidFill>
                  <a:schemeClr val="bg2"/>
                </a:solidFill>
                <a:latin typeface="Calibri" panose="020F0502020204030204" pitchFamily="34" charset="0"/>
                <a:ea typeface="Calibri" panose="020F0502020204030204" pitchFamily="34" charset="0"/>
                <a:cs typeface="Calibri" panose="020F0502020204030204" pitchFamily="34" charset="0"/>
              </a:rPr>
              <a:t>, and </a:t>
            </a:r>
            <a:r>
              <a:rPr lang="en-US" sz="1100" b="0" dirty="0" err="1">
                <a:solidFill>
                  <a:schemeClr val="bg2"/>
                </a:solidFill>
                <a:latin typeface="Calibri" panose="020F0502020204030204" pitchFamily="34" charset="0"/>
                <a:ea typeface="Calibri" panose="020F0502020204030204" pitchFamily="34" charset="0"/>
                <a:cs typeface="Calibri" panose="020F0502020204030204" pitchFamily="34" charset="0"/>
              </a:rPr>
              <a:t>Tianyi</a:t>
            </a:r>
            <a:r>
              <a:rPr lang="en-US" sz="1100" b="0" dirty="0">
                <a:solidFill>
                  <a:schemeClr val="bg2"/>
                </a:solidFill>
                <a:latin typeface="Calibri" panose="020F0502020204030204" pitchFamily="34" charset="0"/>
                <a:ea typeface="Calibri" panose="020F0502020204030204" pitchFamily="34" charset="0"/>
                <a:cs typeface="Calibri" panose="020F0502020204030204" pitchFamily="34" charset="0"/>
              </a:rPr>
              <a:t> Li, Inria, Quantinuum, arXiv, July 2024 (60 pages).</a:t>
            </a:r>
          </a:p>
        </p:txBody>
      </p:sp>
      <p:sp>
        <p:nvSpPr>
          <p:cNvPr id="9" name="TextBox 8">
            <a:extLst>
              <a:ext uri="{FF2B5EF4-FFF2-40B4-BE49-F238E27FC236}">
                <a16:creationId xmlns:a16="http://schemas.microsoft.com/office/drawing/2014/main" id="{5FF86E7D-D9BF-2AEC-096E-DB74E8125789}"/>
              </a:ext>
            </a:extLst>
          </p:cNvPr>
          <p:cNvSpPr txBox="1"/>
          <p:nvPr/>
        </p:nvSpPr>
        <p:spPr>
          <a:xfrm>
            <a:off x="1594826" y="2239505"/>
            <a:ext cx="1845377" cy="646331"/>
          </a:xfrm>
          <a:prstGeom prst="rect">
            <a:avLst/>
          </a:prstGeom>
          <a:noFill/>
        </p:spPr>
        <p:txBody>
          <a:bodyPr wrap="none" rtlCol="0">
            <a:spAutoFit/>
          </a:bodyPr>
          <a:lstStyle/>
          <a:p>
            <a:pPr algn="ctr"/>
            <a:r>
              <a:rPr lang="fr-FR" sz="1800" b="0" dirty="0">
                <a:solidFill>
                  <a:schemeClr val="bg2"/>
                </a:solidFill>
                <a:latin typeface="Calibri" pitchFamily="34" charset="0"/>
              </a:rPr>
              <a:t>FTQC</a:t>
            </a:r>
            <a:br>
              <a:rPr lang="fr-FR" sz="1800" dirty="0">
                <a:solidFill>
                  <a:schemeClr val="bg2"/>
                </a:solidFill>
                <a:latin typeface="Calibri" pitchFamily="34" charset="0"/>
              </a:rPr>
            </a:br>
            <a:r>
              <a:rPr lang="fr-FR" sz="1800" dirty="0">
                <a:solidFill>
                  <a:schemeClr val="bg2"/>
                </a:solidFill>
                <a:latin typeface="Calibri" pitchFamily="34" charset="0"/>
              </a:rPr>
              <a:t>QPE &amp; QFT </a:t>
            </a:r>
            <a:r>
              <a:rPr lang="fr-FR" sz="1800" dirty="0" err="1">
                <a:solidFill>
                  <a:schemeClr val="bg2"/>
                </a:solidFill>
                <a:latin typeface="Calibri" pitchFamily="34" charset="0"/>
              </a:rPr>
              <a:t>based</a:t>
            </a:r>
            <a:endParaRPr lang="en-US" sz="1800" dirty="0" err="1">
              <a:solidFill>
                <a:schemeClr val="bg2"/>
              </a:solidFill>
              <a:latin typeface="Calibri" pitchFamily="34" charset="0"/>
            </a:endParaRPr>
          </a:p>
        </p:txBody>
      </p:sp>
      <p:sp>
        <p:nvSpPr>
          <p:cNvPr id="10" name="TextBox 9">
            <a:extLst>
              <a:ext uri="{FF2B5EF4-FFF2-40B4-BE49-F238E27FC236}">
                <a16:creationId xmlns:a16="http://schemas.microsoft.com/office/drawing/2014/main" id="{0FFF256A-621C-5D3F-1E49-87F87A7018A4}"/>
              </a:ext>
            </a:extLst>
          </p:cNvPr>
          <p:cNvSpPr txBox="1"/>
          <p:nvPr/>
        </p:nvSpPr>
        <p:spPr>
          <a:xfrm>
            <a:off x="8003878" y="269757"/>
            <a:ext cx="811441" cy="646331"/>
          </a:xfrm>
          <a:prstGeom prst="rect">
            <a:avLst/>
          </a:prstGeom>
          <a:noFill/>
        </p:spPr>
        <p:txBody>
          <a:bodyPr wrap="none" rtlCol="0">
            <a:spAutoFit/>
          </a:bodyPr>
          <a:lstStyle/>
          <a:p>
            <a:r>
              <a:rPr lang="fr-FR" sz="1800" b="0" dirty="0" err="1">
                <a:solidFill>
                  <a:schemeClr val="bg2"/>
                </a:solidFill>
                <a:latin typeface="Calibri" pitchFamily="34" charset="0"/>
              </a:rPr>
              <a:t>analog</a:t>
            </a:r>
            <a:br>
              <a:rPr lang="fr-FR" sz="1800" dirty="0">
                <a:solidFill>
                  <a:schemeClr val="bg2"/>
                </a:solidFill>
                <a:latin typeface="Calibri" pitchFamily="34" charset="0"/>
              </a:rPr>
            </a:br>
            <a:r>
              <a:rPr lang="fr-FR" sz="1800" dirty="0">
                <a:solidFill>
                  <a:schemeClr val="bg2"/>
                </a:solidFill>
                <a:latin typeface="Calibri" pitchFamily="34" charset="0"/>
              </a:rPr>
              <a:t>QUBO</a:t>
            </a:r>
            <a:endParaRPr lang="en-US" sz="1800" dirty="0" err="1">
              <a:solidFill>
                <a:schemeClr val="bg2"/>
              </a:solidFill>
              <a:latin typeface="Calibri" pitchFamily="34" charset="0"/>
            </a:endParaRPr>
          </a:p>
        </p:txBody>
      </p:sp>
      <p:sp>
        <p:nvSpPr>
          <p:cNvPr id="11" name="TextBox 10">
            <a:extLst>
              <a:ext uri="{FF2B5EF4-FFF2-40B4-BE49-F238E27FC236}">
                <a16:creationId xmlns:a16="http://schemas.microsoft.com/office/drawing/2014/main" id="{97CD9E28-9091-1EB4-D1C0-D849C89C72FF}"/>
              </a:ext>
            </a:extLst>
          </p:cNvPr>
          <p:cNvSpPr txBox="1"/>
          <p:nvPr/>
        </p:nvSpPr>
        <p:spPr>
          <a:xfrm>
            <a:off x="8222936" y="4183312"/>
            <a:ext cx="652743" cy="646331"/>
          </a:xfrm>
          <a:prstGeom prst="rect">
            <a:avLst/>
          </a:prstGeom>
          <a:noFill/>
        </p:spPr>
        <p:txBody>
          <a:bodyPr wrap="none" rtlCol="0">
            <a:spAutoFit/>
          </a:bodyPr>
          <a:lstStyle/>
          <a:p>
            <a:pPr algn="ctr"/>
            <a:r>
              <a:rPr lang="fr-FR" sz="1800" b="0" dirty="0">
                <a:solidFill>
                  <a:schemeClr val="bg2"/>
                </a:solidFill>
                <a:latin typeface="Calibri" pitchFamily="34" charset="0"/>
              </a:rPr>
              <a:t>NISQ</a:t>
            </a:r>
          </a:p>
          <a:p>
            <a:pPr algn="ctr"/>
            <a:r>
              <a:rPr lang="fr-FR" sz="1800" dirty="0">
                <a:solidFill>
                  <a:schemeClr val="bg2"/>
                </a:solidFill>
                <a:latin typeface="Calibri" pitchFamily="34" charset="0"/>
              </a:rPr>
              <a:t>VQE</a:t>
            </a:r>
            <a:endParaRPr lang="en-US" sz="1800" dirty="0" err="1">
              <a:solidFill>
                <a:schemeClr val="bg2"/>
              </a:solidFill>
              <a:latin typeface="Calibri" pitchFamily="34" charset="0"/>
            </a:endParaRPr>
          </a:p>
        </p:txBody>
      </p:sp>
      <p:sp>
        <p:nvSpPr>
          <p:cNvPr id="3" name="Oval 2">
            <a:extLst>
              <a:ext uri="{FF2B5EF4-FFF2-40B4-BE49-F238E27FC236}">
                <a16:creationId xmlns:a16="http://schemas.microsoft.com/office/drawing/2014/main" id="{70347D65-6973-34EA-DC9A-B321DA41B3A4}"/>
              </a:ext>
            </a:extLst>
          </p:cNvPr>
          <p:cNvSpPr/>
          <p:nvPr/>
        </p:nvSpPr>
        <p:spPr bwMode="auto">
          <a:xfrm>
            <a:off x="5423895" y="3121142"/>
            <a:ext cx="304180" cy="304180"/>
          </a:xfrm>
          <a:prstGeom prst="ellipse">
            <a:avLst/>
          </a:prstGeom>
          <a:noFill/>
          <a:ln w="57150" cap="flat" cmpd="sng" algn="ctr">
            <a:solidFill>
              <a:srgbClr val="18E23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2" name="Oval 11">
            <a:extLst>
              <a:ext uri="{FF2B5EF4-FFF2-40B4-BE49-F238E27FC236}">
                <a16:creationId xmlns:a16="http://schemas.microsoft.com/office/drawing/2014/main" id="{0387EDC8-F778-C5B2-2EDE-2392243A23B7}"/>
              </a:ext>
            </a:extLst>
          </p:cNvPr>
          <p:cNvSpPr/>
          <p:nvPr/>
        </p:nvSpPr>
        <p:spPr bwMode="auto">
          <a:xfrm>
            <a:off x="6004427" y="2994274"/>
            <a:ext cx="304180" cy="304180"/>
          </a:xfrm>
          <a:prstGeom prst="ellipse">
            <a:avLst/>
          </a:prstGeom>
          <a:noFill/>
          <a:ln w="28575" cap="flat" cmpd="sng" algn="ctr">
            <a:solidFill>
              <a:srgbClr val="18E23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3" name="Oval 12">
            <a:extLst>
              <a:ext uri="{FF2B5EF4-FFF2-40B4-BE49-F238E27FC236}">
                <a16:creationId xmlns:a16="http://schemas.microsoft.com/office/drawing/2014/main" id="{C3AF538B-0F86-80F4-7CF1-DB1374DE199A}"/>
              </a:ext>
            </a:extLst>
          </p:cNvPr>
          <p:cNvSpPr/>
          <p:nvPr/>
        </p:nvSpPr>
        <p:spPr bwMode="auto">
          <a:xfrm>
            <a:off x="4741506" y="3167907"/>
            <a:ext cx="304180" cy="304180"/>
          </a:xfrm>
          <a:prstGeom prst="ellipse">
            <a:avLst/>
          </a:prstGeom>
          <a:noFill/>
          <a:ln w="28575" cap="flat" cmpd="sng" algn="ctr">
            <a:solidFill>
              <a:srgbClr val="18E23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4" name="Oval 13">
            <a:extLst>
              <a:ext uri="{FF2B5EF4-FFF2-40B4-BE49-F238E27FC236}">
                <a16:creationId xmlns:a16="http://schemas.microsoft.com/office/drawing/2014/main" id="{51E65343-15F1-A56F-5F6A-61C2DF2ACE91}"/>
              </a:ext>
            </a:extLst>
          </p:cNvPr>
          <p:cNvSpPr/>
          <p:nvPr/>
        </p:nvSpPr>
        <p:spPr bwMode="auto">
          <a:xfrm>
            <a:off x="4546356" y="2142911"/>
            <a:ext cx="304180" cy="304180"/>
          </a:xfrm>
          <a:prstGeom prst="ellipse">
            <a:avLst/>
          </a:prstGeom>
          <a:noFill/>
          <a:ln w="2857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5" name="TextBox 14">
            <a:extLst>
              <a:ext uri="{FF2B5EF4-FFF2-40B4-BE49-F238E27FC236}">
                <a16:creationId xmlns:a16="http://schemas.microsoft.com/office/drawing/2014/main" id="{DFD99495-7387-8D8F-3CD6-72A9CD22AE9C}"/>
              </a:ext>
            </a:extLst>
          </p:cNvPr>
          <p:cNvSpPr txBox="1"/>
          <p:nvPr/>
        </p:nvSpPr>
        <p:spPr>
          <a:xfrm>
            <a:off x="5352206" y="3415228"/>
            <a:ext cx="447558" cy="276999"/>
          </a:xfrm>
          <a:prstGeom prst="rect">
            <a:avLst/>
          </a:prstGeom>
          <a:noFill/>
          <a:ln>
            <a:noFill/>
          </a:ln>
        </p:spPr>
        <p:txBody>
          <a:bodyPr wrap="none" rtlCol="0">
            <a:spAutoFit/>
          </a:bodyPr>
          <a:lstStyle/>
          <a:p>
            <a:r>
              <a:rPr lang="fr-FR" sz="1200" dirty="0">
                <a:solidFill>
                  <a:schemeClr val="bg2"/>
                </a:solidFill>
                <a:latin typeface="Calibri" pitchFamily="34" charset="0"/>
              </a:rPr>
              <a:t>QPE</a:t>
            </a:r>
            <a:endParaRPr lang="en-US" sz="1200" dirty="0" err="1">
              <a:solidFill>
                <a:schemeClr val="bg2"/>
              </a:solidFill>
              <a:latin typeface="Calibri" pitchFamily="34" charset="0"/>
            </a:endParaRPr>
          </a:p>
        </p:txBody>
      </p:sp>
      <p:sp>
        <p:nvSpPr>
          <p:cNvPr id="16" name="TextBox 15">
            <a:extLst>
              <a:ext uri="{FF2B5EF4-FFF2-40B4-BE49-F238E27FC236}">
                <a16:creationId xmlns:a16="http://schemas.microsoft.com/office/drawing/2014/main" id="{9A22A354-F78A-09E9-7798-A1AC30940D23}"/>
              </a:ext>
            </a:extLst>
          </p:cNvPr>
          <p:cNvSpPr txBox="1"/>
          <p:nvPr/>
        </p:nvSpPr>
        <p:spPr>
          <a:xfrm>
            <a:off x="5933539" y="3286822"/>
            <a:ext cx="445956" cy="276999"/>
          </a:xfrm>
          <a:prstGeom prst="rect">
            <a:avLst/>
          </a:prstGeom>
          <a:noFill/>
          <a:ln>
            <a:noFill/>
          </a:ln>
        </p:spPr>
        <p:txBody>
          <a:bodyPr wrap="none" rtlCol="0">
            <a:spAutoFit/>
          </a:bodyPr>
          <a:lstStyle/>
          <a:p>
            <a:r>
              <a:rPr lang="fr-FR" sz="1200" dirty="0">
                <a:solidFill>
                  <a:schemeClr val="bg2"/>
                </a:solidFill>
                <a:latin typeface="Calibri" pitchFamily="34" charset="0"/>
              </a:rPr>
              <a:t>HHL</a:t>
            </a:r>
            <a:endParaRPr lang="en-US" sz="1200" dirty="0" err="1">
              <a:solidFill>
                <a:schemeClr val="bg2"/>
              </a:solidFill>
              <a:latin typeface="Calibri" pitchFamily="34" charset="0"/>
            </a:endParaRPr>
          </a:p>
        </p:txBody>
      </p:sp>
      <p:sp>
        <p:nvSpPr>
          <p:cNvPr id="17" name="TextBox 16">
            <a:extLst>
              <a:ext uri="{FF2B5EF4-FFF2-40B4-BE49-F238E27FC236}">
                <a16:creationId xmlns:a16="http://schemas.microsoft.com/office/drawing/2014/main" id="{442699BB-F66F-F1C8-25A1-E6BA50E67288}"/>
              </a:ext>
            </a:extLst>
          </p:cNvPr>
          <p:cNvSpPr txBox="1"/>
          <p:nvPr/>
        </p:nvSpPr>
        <p:spPr>
          <a:xfrm>
            <a:off x="4674626" y="3462482"/>
            <a:ext cx="437940" cy="276999"/>
          </a:xfrm>
          <a:prstGeom prst="rect">
            <a:avLst/>
          </a:prstGeom>
          <a:noFill/>
          <a:ln>
            <a:noFill/>
          </a:ln>
        </p:spPr>
        <p:txBody>
          <a:bodyPr wrap="none" rtlCol="0">
            <a:spAutoFit/>
          </a:bodyPr>
          <a:lstStyle/>
          <a:p>
            <a:r>
              <a:rPr lang="fr-FR" sz="1200" dirty="0">
                <a:solidFill>
                  <a:schemeClr val="bg2"/>
                </a:solidFill>
                <a:latin typeface="Calibri" pitchFamily="34" charset="0"/>
              </a:rPr>
              <a:t>QFT</a:t>
            </a:r>
            <a:endParaRPr lang="en-US" sz="1200" dirty="0" err="1">
              <a:solidFill>
                <a:schemeClr val="bg2"/>
              </a:solidFill>
              <a:latin typeface="Calibri" pitchFamily="34" charset="0"/>
            </a:endParaRPr>
          </a:p>
        </p:txBody>
      </p:sp>
      <p:sp>
        <p:nvSpPr>
          <p:cNvPr id="18" name="TextBox 17">
            <a:extLst>
              <a:ext uri="{FF2B5EF4-FFF2-40B4-BE49-F238E27FC236}">
                <a16:creationId xmlns:a16="http://schemas.microsoft.com/office/drawing/2014/main" id="{CC551A86-F4BF-8A04-3999-161F3D3F512F}"/>
              </a:ext>
            </a:extLst>
          </p:cNvPr>
          <p:cNvSpPr txBox="1"/>
          <p:nvPr/>
        </p:nvSpPr>
        <p:spPr>
          <a:xfrm>
            <a:off x="4469056" y="2437486"/>
            <a:ext cx="458780" cy="276999"/>
          </a:xfrm>
          <a:prstGeom prst="rect">
            <a:avLst/>
          </a:prstGeom>
          <a:noFill/>
          <a:ln>
            <a:noFill/>
          </a:ln>
        </p:spPr>
        <p:txBody>
          <a:bodyPr wrap="none" rtlCol="0">
            <a:spAutoFit/>
          </a:bodyPr>
          <a:lstStyle/>
          <a:p>
            <a:r>
              <a:rPr lang="fr-FR" sz="1200" dirty="0">
                <a:solidFill>
                  <a:schemeClr val="bg2"/>
                </a:solidFill>
                <a:latin typeface="Calibri" pitchFamily="34" charset="0"/>
              </a:rPr>
              <a:t>QAE</a:t>
            </a:r>
            <a:endParaRPr lang="en-US" sz="1200" dirty="0" err="1">
              <a:solidFill>
                <a:schemeClr val="bg2"/>
              </a:solidFill>
              <a:latin typeface="Calibri" pitchFamily="34" charset="0"/>
            </a:endParaRPr>
          </a:p>
        </p:txBody>
      </p:sp>
      <p:sp>
        <p:nvSpPr>
          <p:cNvPr id="2" name="Title 1">
            <a:extLst>
              <a:ext uri="{FF2B5EF4-FFF2-40B4-BE49-F238E27FC236}">
                <a16:creationId xmlns:a16="http://schemas.microsoft.com/office/drawing/2014/main" id="{D039A496-7DBA-44FC-4201-6F078F1CCB4E}"/>
              </a:ext>
            </a:extLst>
          </p:cNvPr>
          <p:cNvSpPr>
            <a:spLocks noGrp="1"/>
          </p:cNvSpPr>
          <p:nvPr>
            <p:ph type="title"/>
          </p:nvPr>
        </p:nvSpPr>
        <p:spPr>
          <a:xfrm>
            <a:off x="326949" y="171451"/>
            <a:ext cx="3847117" cy="1846058"/>
          </a:xfrm>
        </p:spPr>
        <p:txBody>
          <a:bodyPr/>
          <a:lstStyle/>
          <a:p>
            <a:r>
              <a:rPr lang="en-US" sz="3200" dirty="0"/>
              <a:t>quantum algorithms interdependency</a:t>
            </a:r>
            <a:br>
              <a:rPr lang="en-US" sz="3200" dirty="0"/>
            </a:br>
            <a:r>
              <a:rPr lang="en-US" sz="3200" dirty="0"/>
              <a:t>clusters</a:t>
            </a:r>
          </a:p>
        </p:txBody>
      </p:sp>
      <p:pic>
        <p:nvPicPr>
          <p:cNvPr id="19" name="Picture 2" descr="Quantinuum">
            <a:extLst>
              <a:ext uri="{FF2B5EF4-FFF2-40B4-BE49-F238E27FC236}">
                <a16:creationId xmlns:a16="http://schemas.microsoft.com/office/drawing/2014/main" id="{7583E65A-98BB-4290-1DE6-E0D0328BE875}"/>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129660" y="3634000"/>
            <a:ext cx="484860" cy="462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3">
            <a:extLst>
              <a:ext uri="{FF2B5EF4-FFF2-40B4-BE49-F238E27FC236}">
                <a16:creationId xmlns:a16="http://schemas.microsoft.com/office/drawing/2014/main" id="{ED3F1349-ECA3-B1F6-E497-C780BF7444DA}"/>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t="32037" b="34072"/>
          <a:stretch/>
        </p:blipFill>
        <p:spPr bwMode="auto">
          <a:xfrm>
            <a:off x="1149624" y="3704489"/>
            <a:ext cx="848673" cy="287628"/>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42C20CB4-B251-A63A-934A-8A2FF74EB1FA}"/>
              </a:ext>
            </a:extLst>
          </p:cNvPr>
          <p:cNvSpPr txBox="1"/>
          <p:nvPr/>
        </p:nvSpPr>
        <p:spPr>
          <a:xfrm>
            <a:off x="5396436" y="728531"/>
            <a:ext cx="576376" cy="276999"/>
          </a:xfrm>
          <a:prstGeom prst="rect">
            <a:avLst/>
          </a:prstGeom>
          <a:noFill/>
        </p:spPr>
        <p:txBody>
          <a:bodyPr wrap="none" rtlCol="0">
            <a:spAutoFit/>
          </a:bodyPr>
          <a:lstStyle/>
          <a:p>
            <a:r>
              <a:rPr lang="fr-FR" sz="1200" dirty="0">
                <a:solidFill>
                  <a:schemeClr val="bg2"/>
                </a:solidFill>
                <a:latin typeface="Calibri" pitchFamily="34" charset="0"/>
              </a:rPr>
              <a:t>QAOA</a:t>
            </a:r>
            <a:endParaRPr lang="en-US" sz="1200" dirty="0" err="1">
              <a:solidFill>
                <a:schemeClr val="bg2"/>
              </a:solidFill>
              <a:latin typeface="Calibri" pitchFamily="34" charset="0"/>
            </a:endParaRPr>
          </a:p>
        </p:txBody>
      </p:sp>
      <p:sp>
        <p:nvSpPr>
          <p:cNvPr id="22" name="TextBox 21">
            <a:extLst>
              <a:ext uri="{FF2B5EF4-FFF2-40B4-BE49-F238E27FC236}">
                <a16:creationId xmlns:a16="http://schemas.microsoft.com/office/drawing/2014/main" id="{3EDC7D7F-05DE-4B12-5526-52E896AD750F}"/>
              </a:ext>
            </a:extLst>
          </p:cNvPr>
          <p:cNvSpPr txBox="1"/>
          <p:nvPr/>
        </p:nvSpPr>
        <p:spPr>
          <a:xfrm>
            <a:off x="5629903" y="1619297"/>
            <a:ext cx="620170" cy="276999"/>
          </a:xfrm>
          <a:prstGeom prst="rect">
            <a:avLst/>
          </a:prstGeom>
          <a:noFill/>
          <a:ln>
            <a:noFill/>
          </a:ln>
        </p:spPr>
        <p:txBody>
          <a:bodyPr wrap="none" rtlCol="0">
            <a:spAutoFit/>
          </a:bodyPr>
          <a:lstStyle/>
          <a:p>
            <a:r>
              <a:rPr lang="fr-FR" sz="1200" dirty="0" err="1">
                <a:solidFill>
                  <a:schemeClr val="bg2"/>
                </a:solidFill>
                <a:latin typeface="Calibri" pitchFamily="34" charset="0"/>
              </a:rPr>
              <a:t>Grover</a:t>
            </a:r>
            <a:endParaRPr lang="en-US" sz="1200" dirty="0" err="1">
              <a:solidFill>
                <a:schemeClr val="bg2"/>
              </a:solidFill>
              <a:latin typeface="Calibri" pitchFamily="34" charset="0"/>
            </a:endParaRPr>
          </a:p>
        </p:txBody>
      </p:sp>
    </p:spTree>
    <p:extLst>
      <p:ext uri="{BB962C8B-B14F-4D97-AF65-F5344CB8AC3E}">
        <p14:creationId xmlns:p14="http://schemas.microsoft.com/office/powerpoint/2010/main" val="3520494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5" grpId="0" animBg="1"/>
      <p:bldP spid="9" grpId="0"/>
      <p:bldP spid="10" grpId="0"/>
      <p:bldP spid="11" grpId="0"/>
      <p:bldP spid="3" grpId="0" animBg="1"/>
      <p:bldP spid="12" grpId="0" animBg="1"/>
      <p:bldP spid="13" grpId="0" animBg="1"/>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6A8DBD7-EE9C-0757-062A-CD58A6F9B8A2}"/>
              </a:ext>
            </a:extLst>
          </p:cNvPr>
          <p:cNvSpPr/>
          <p:nvPr/>
        </p:nvSpPr>
        <p:spPr bwMode="auto">
          <a:xfrm>
            <a:off x="4954500" y="4061504"/>
            <a:ext cx="3788528" cy="397582"/>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rtlCol="0" anchor="ctr"/>
          <a:lstStyle/>
          <a:p>
            <a:pPr algn="ctr"/>
            <a:r>
              <a:rPr lang="fr-FR" sz="1400" b="0" dirty="0">
                <a:solidFill>
                  <a:schemeClr val="bg2"/>
                </a:solidFill>
                <a:latin typeface="Calibri" pitchFamily="34" charset="0"/>
              </a:rPr>
              <a:t>superpolynomial</a:t>
            </a:r>
          </a:p>
        </p:txBody>
      </p:sp>
      <p:sp>
        <p:nvSpPr>
          <p:cNvPr id="2" name="Title 1"/>
          <p:cNvSpPr>
            <a:spLocks noGrp="1"/>
          </p:cNvSpPr>
          <p:nvPr>
            <p:ph type="title"/>
          </p:nvPr>
        </p:nvSpPr>
        <p:spPr/>
        <p:txBody>
          <a:bodyPr/>
          <a:lstStyle/>
          <a:p>
            <a:r>
              <a:rPr lang="fr-FR" dirty="0" err="1"/>
              <a:t>potential</a:t>
            </a:r>
            <a:r>
              <a:rPr lang="fr-FR" dirty="0"/>
              <a:t> quantum speedups</a:t>
            </a:r>
          </a:p>
        </p:txBody>
      </p:sp>
      <p:sp>
        <p:nvSpPr>
          <p:cNvPr id="3" name="Rectangle 2"/>
          <p:cNvSpPr/>
          <p:nvPr/>
        </p:nvSpPr>
        <p:spPr bwMode="auto">
          <a:xfrm>
            <a:off x="1870519" y="3722838"/>
            <a:ext cx="3083978" cy="736250"/>
          </a:xfrm>
          <a:prstGeom prst="rect">
            <a:avLst/>
          </a:prstGeom>
          <a:solidFill>
            <a:srgbClr val="FFC000"/>
          </a:solidFill>
          <a:ln w="9525" cap="flat" cmpd="sng" algn="ctr">
            <a:noFill/>
            <a:prstDash val="solid"/>
            <a:round/>
            <a:headEnd type="none" w="med" len="med"/>
            <a:tailEnd type="none" w="med" len="med"/>
          </a:ln>
          <a:effectLst/>
        </p:spPr>
        <p:txBody>
          <a:bodyPr rtlCol="0" anchor="t"/>
          <a:lstStyle/>
          <a:p>
            <a:pPr algn="ctr"/>
            <a:r>
              <a:rPr lang="fr-FR" sz="1400" dirty="0">
                <a:solidFill>
                  <a:schemeClr val="bg2"/>
                </a:solidFill>
                <a:latin typeface="Calibri" panose="020F0502020204030204" pitchFamily="34" charset="0"/>
                <a:cs typeface="Calibri" panose="020F0502020204030204" pitchFamily="34" charset="0"/>
              </a:rPr>
              <a:t>polynomial</a:t>
            </a:r>
          </a:p>
        </p:txBody>
      </p:sp>
      <p:sp>
        <p:nvSpPr>
          <p:cNvPr id="4" name="Rectangle 3"/>
          <p:cNvSpPr/>
          <p:nvPr/>
        </p:nvSpPr>
        <p:spPr bwMode="auto">
          <a:xfrm>
            <a:off x="6621836" y="3722838"/>
            <a:ext cx="2121192" cy="338666"/>
          </a:xfrm>
          <a:prstGeom prst="rect">
            <a:avLst/>
          </a:prstGeom>
          <a:solidFill>
            <a:srgbClr val="D4ECBA"/>
          </a:solidFill>
          <a:ln w="9525" cap="flat" cmpd="sng" algn="ctr">
            <a:noFill/>
            <a:prstDash val="solid"/>
            <a:round/>
            <a:headEnd type="none" w="med" len="med"/>
            <a:tailEnd type="none" w="med" len="med"/>
          </a:ln>
          <a:effectLst/>
        </p:spPr>
        <p:txBody>
          <a:bodyPr rtlCol="0" anchor="ctr"/>
          <a:lstStyle/>
          <a:p>
            <a:r>
              <a:rPr lang="fr-FR" sz="1400" dirty="0">
                <a:solidFill>
                  <a:schemeClr val="bg2"/>
                </a:solidFill>
                <a:latin typeface="Calibri" panose="020F0502020204030204" pitchFamily="34" charset="0"/>
                <a:cs typeface="Calibri" panose="020F0502020204030204" pitchFamily="34" charset="0"/>
              </a:rPr>
              <a:t>   </a:t>
            </a:r>
            <a:r>
              <a:rPr lang="fr-FR" sz="1400" dirty="0" err="1">
                <a:solidFill>
                  <a:schemeClr val="bg2"/>
                </a:solidFill>
                <a:latin typeface="Calibri" panose="020F0502020204030204" pitchFamily="34" charset="0"/>
                <a:cs typeface="Calibri" panose="020F0502020204030204" pitchFamily="34" charset="0"/>
              </a:rPr>
              <a:t>exponential</a:t>
            </a:r>
            <a:endParaRPr lang="fr-FR" sz="1400" dirty="0">
              <a:solidFill>
                <a:schemeClr val="bg2"/>
              </a:solidFill>
              <a:latin typeface="Calibri" panose="020F0502020204030204" pitchFamily="34" charset="0"/>
              <a:cs typeface="Calibri" panose="020F0502020204030204" pitchFamily="34" charset="0"/>
            </a:endParaRPr>
          </a:p>
        </p:txBody>
      </p:sp>
      <p:sp>
        <p:nvSpPr>
          <p:cNvPr id="7" name="Rectangle 6">
            <a:extLst>
              <a:ext uri="{FF2B5EF4-FFF2-40B4-BE49-F238E27FC236}">
                <a16:creationId xmlns:a16="http://schemas.microsoft.com/office/drawing/2014/main" id="{7CFA6C7C-D139-54A0-4509-4812FB237EAC}"/>
              </a:ext>
            </a:extLst>
          </p:cNvPr>
          <p:cNvSpPr/>
          <p:nvPr/>
        </p:nvSpPr>
        <p:spPr bwMode="auto">
          <a:xfrm>
            <a:off x="4954499" y="3722838"/>
            <a:ext cx="1667333" cy="338666"/>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rtlCol="0" anchor="ctr"/>
          <a:lstStyle/>
          <a:p>
            <a:pPr algn="ctr"/>
            <a:r>
              <a:rPr lang="fr-FR" sz="1100" dirty="0" err="1">
                <a:solidFill>
                  <a:schemeClr val="bg1"/>
                </a:solidFill>
                <a:latin typeface="Calibri" panose="020F0502020204030204" pitchFamily="34" charset="0"/>
                <a:cs typeface="Calibri" panose="020F0502020204030204" pitchFamily="34" charset="0"/>
              </a:rPr>
              <a:t>weakly</a:t>
            </a:r>
            <a:r>
              <a:rPr lang="fr-FR" sz="1100" dirty="0">
                <a:solidFill>
                  <a:schemeClr val="bg1"/>
                </a:solidFill>
                <a:latin typeface="Calibri" panose="020F0502020204030204" pitchFamily="34" charset="0"/>
                <a:cs typeface="Calibri" panose="020F0502020204030204" pitchFamily="34" charset="0"/>
              </a:rPr>
              <a:t> superpolynomial</a:t>
            </a:r>
          </a:p>
        </p:txBody>
      </p:sp>
      <p:sp>
        <p:nvSpPr>
          <p:cNvPr id="9" name="Left Brace 8">
            <a:extLst>
              <a:ext uri="{FF2B5EF4-FFF2-40B4-BE49-F238E27FC236}">
                <a16:creationId xmlns:a16="http://schemas.microsoft.com/office/drawing/2014/main" id="{BEF5A991-FD62-5DF1-1F1E-96F709A8B5FD}"/>
              </a:ext>
            </a:extLst>
          </p:cNvPr>
          <p:cNvSpPr/>
          <p:nvPr/>
        </p:nvSpPr>
        <p:spPr bwMode="auto">
          <a:xfrm rot="16200000">
            <a:off x="2912943" y="2604504"/>
            <a:ext cx="137869" cy="3941456"/>
          </a:xfrm>
          <a:prstGeom prst="leftBrace">
            <a:avLst/>
          </a:prstGeom>
          <a:noFill/>
          <a:ln w="12700" cap="flat" cmpd="sng" algn="ctr">
            <a:solidFill>
              <a:srgbClr val="FF0000"/>
            </a:solidFill>
            <a:prstDash val="solid"/>
            <a:round/>
            <a:headEnd type="none" w="med" len="med"/>
            <a:tailEnd type="none" w="med" len="med"/>
          </a:ln>
          <a:effectLst/>
        </p:spPr>
        <p:txBody>
          <a:bodyPr rtlCol="0" anchor="ctr"/>
          <a:lstStyle/>
          <a:p>
            <a:pPr algn="ctr"/>
            <a:endParaRPr lang="en-US"/>
          </a:p>
        </p:txBody>
      </p:sp>
      <p:sp>
        <p:nvSpPr>
          <p:cNvPr id="10" name="TextBox 9">
            <a:extLst>
              <a:ext uri="{FF2B5EF4-FFF2-40B4-BE49-F238E27FC236}">
                <a16:creationId xmlns:a16="http://schemas.microsoft.com/office/drawing/2014/main" id="{85E7BC80-9C90-257B-52D4-5590C1EB2CC3}"/>
              </a:ext>
            </a:extLst>
          </p:cNvPr>
          <p:cNvSpPr txBox="1"/>
          <p:nvPr/>
        </p:nvSpPr>
        <p:spPr>
          <a:xfrm>
            <a:off x="1166395" y="4616769"/>
            <a:ext cx="3693705" cy="276989"/>
          </a:xfrm>
          <a:prstGeom prst="rect">
            <a:avLst/>
          </a:prstGeom>
          <a:noFill/>
        </p:spPr>
        <p:txBody>
          <a:bodyPr wrap="square" lIns="91430" tIns="45715" rIns="91430" bIns="45715" rtlCol="0">
            <a:spAutoFit/>
          </a:bodyPr>
          <a:lstStyle/>
          <a:p>
            <a:pPr algn="ctr">
              <a:spcAft>
                <a:spcPts val="300"/>
              </a:spcAft>
            </a:pPr>
            <a:r>
              <a:rPr lang="en-US" sz="1200" dirty="0">
                <a:solidFill>
                  <a:srgbClr val="FF0000"/>
                </a:solidFill>
                <a:latin typeface="Calibri" pitchFamily="34" charset="0"/>
              </a:rPr>
              <a:t>NISQ or limited quantum advantage</a:t>
            </a:r>
          </a:p>
        </p:txBody>
      </p:sp>
      <p:sp>
        <p:nvSpPr>
          <p:cNvPr id="12" name="Left Brace 11">
            <a:extLst>
              <a:ext uri="{FF2B5EF4-FFF2-40B4-BE49-F238E27FC236}">
                <a16:creationId xmlns:a16="http://schemas.microsoft.com/office/drawing/2014/main" id="{84DD6411-E745-C503-0B65-E7AB3E65BA82}"/>
              </a:ext>
            </a:extLst>
          </p:cNvPr>
          <p:cNvSpPr/>
          <p:nvPr/>
        </p:nvSpPr>
        <p:spPr bwMode="auto">
          <a:xfrm rot="16200000">
            <a:off x="6778882" y="2680021"/>
            <a:ext cx="137870" cy="3790421"/>
          </a:xfrm>
          <a:prstGeom prst="leftBrace">
            <a:avLst/>
          </a:prstGeom>
          <a:noFill/>
          <a:ln w="12700" cap="flat" cmpd="sng" algn="ctr">
            <a:solidFill>
              <a:srgbClr val="00B050"/>
            </a:solidFill>
            <a:prstDash val="solid"/>
            <a:round/>
            <a:headEnd type="none" w="med" len="med"/>
            <a:tailEnd type="none" w="med" len="med"/>
          </a:ln>
          <a:effectLst/>
        </p:spPr>
        <p:txBody>
          <a:bodyPr rtlCol="0" anchor="ctr"/>
          <a:lstStyle/>
          <a:p>
            <a:pPr algn="ctr"/>
            <a:endParaRPr lang="en-US"/>
          </a:p>
        </p:txBody>
      </p:sp>
      <p:sp>
        <p:nvSpPr>
          <p:cNvPr id="14" name="TextBox 13">
            <a:extLst>
              <a:ext uri="{FF2B5EF4-FFF2-40B4-BE49-F238E27FC236}">
                <a16:creationId xmlns:a16="http://schemas.microsoft.com/office/drawing/2014/main" id="{C50F7189-3C17-ACE8-07B4-FBCC1F13C63D}"/>
              </a:ext>
            </a:extLst>
          </p:cNvPr>
          <p:cNvSpPr txBox="1"/>
          <p:nvPr/>
        </p:nvSpPr>
        <p:spPr>
          <a:xfrm>
            <a:off x="4948367" y="4616769"/>
            <a:ext cx="3790421" cy="276989"/>
          </a:xfrm>
          <a:prstGeom prst="rect">
            <a:avLst/>
          </a:prstGeom>
          <a:noFill/>
        </p:spPr>
        <p:txBody>
          <a:bodyPr wrap="square" lIns="91430" tIns="45715" rIns="91430" bIns="45715" rtlCol="0">
            <a:spAutoFit/>
          </a:bodyPr>
          <a:lstStyle/>
          <a:p>
            <a:pPr algn="ctr">
              <a:spcAft>
                <a:spcPts val="300"/>
              </a:spcAft>
            </a:pPr>
            <a:r>
              <a:rPr lang="en-US" sz="1200" dirty="0">
                <a:solidFill>
                  <a:srgbClr val="00B050"/>
                </a:solidFill>
                <a:latin typeface="Calibri" pitchFamily="34" charset="0"/>
              </a:rPr>
              <a:t>for FTQC QPUs</a:t>
            </a:r>
          </a:p>
        </p:txBody>
      </p:sp>
      <p:sp>
        <p:nvSpPr>
          <p:cNvPr id="15" name="Rectangle 14">
            <a:extLst>
              <a:ext uri="{FF2B5EF4-FFF2-40B4-BE49-F238E27FC236}">
                <a16:creationId xmlns:a16="http://schemas.microsoft.com/office/drawing/2014/main" id="{F8573E3A-5251-2CF4-6F0C-29A2755E5055}"/>
              </a:ext>
            </a:extLst>
          </p:cNvPr>
          <p:cNvSpPr/>
          <p:nvPr/>
        </p:nvSpPr>
        <p:spPr bwMode="auto">
          <a:xfrm>
            <a:off x="3439143" y="4112784"/>
            <a:ext cx="1420956" cy="346304"/>
          </a:xfrm>
          <a:prstGeom prst="rect">
            <a:avLst/>
          </a:prstGeom>
          <a:solidFill>
            <a:schemeClr val="tx2">
              <a:lumMod val="75000"/>
            </a:schemeClr>
          </a:solidFill>
          <a:ln w="9525" cap="flat" cmpd="sng" algn="ctr">
            <a:noFill/>
            <a:prstDash val="solid"/>
            <a:round/>
            <a:headEnd type="none" w="med" len="med"/>
            <a:tailEnd type="none" w="med" len="med"/>
          </a:ln>
          <a:effectLst/>
        </p:spPr>
        <p:txBody>
          <a:bodyPr rtlCol="0" anchor="ctr"/>
          <a:lstStyle/>
          <a:p>
            <a:r>
              <a:rPr lang="fr-FR" sz="1400" dirty="0" err="1">
                <a:latin typeface="Calibri" panose="020F0502020204030204" pitchFamily="34" charset="0"/>
                <a:cs typeface="Calibri" panose="020F0502020204030204" pitchFamily="34" charset="0"/>
              </a:rPr>
              <a:t>quadratic</a:t>
            </a:r>
            <a:endParaRPr lang="fr-FR" sz="1400" dirty="0">
              <a:latin typeface="Calibri" panose="020F0502020204030204" pitchFamily="34" charset="0"/>
              <a:cs typeface="Calibri" panose="020F0502020204030204" pitchFamily="34" charset="0"/>
            </a:endParaRPr>
          </a:p>
        </p:txBody>
      </p:sp>
      <p:sp>
        <p:nvSpPr>
          <p:cNvPr id="23" name="Rectangle 22">
            <a:extLst>
              <a:ext uri="{FF2B5EF4-FFF2-40B4-BE49-F238E27FC236}">
                <a16:creationId xmlns:a16="http://schemas.microsoft.com/office/drawing/2014/main" id="{5A7FA9E5-2318-F207-42CF-3D23F9C96353}"/>
              </a:ext>
            </a:extLst>
          </p:cNvPr>
          <p:cNvSpPr/>
          <p:nvPr/>
        </p:nvSpPr>
        <p:spPr bwMode="auto">
          <a:xfrm>
            <a:off x="1011150" y="3722838"/>
            <a:ext cx="859367" cy="736250"/>
          </a:xfrm>
          <a:prstGeom prst="rect">
            <a:avLst/>
          </a:prstGeom>
          <a:solidFill>
            <a:schemeClr val="tx1">
              <a:lumMod val="65000"/>
            </a:schemeClr>
          </a:solidFill>
          <a:ln w="9525" cap="flat" cmpd="sng" algn="ctr">
            <a:noFill/>
            <a:prstDash val="solid"/>
            <a:round/>
            <a:headEnd type="none" w="med" len="med"/>
            <a:tailEnd type="none" w="med" len="med"/>
          </a:ln>
          <a:effectLst/>
        </p:spPr>
        <p:txBody>
          <a:bodyPr rtlCol="0" anchor="ctr"/>
          <a:lstStyle/>
          <a:p>
            <a:pPr algn="ctr"/>
            <a:r>
              <a:rPr lang="en-US" sz="1100" dirty="0">
                <a:latin typeface="Calibri" panose="020F0502020204030204" pitchFamily="34" charset="0"/>
                <a:cs typeface="Calibri" panose="020F0502020204030204" pitchFamily="34" charset="0"/>
              </a:rPr>
              <a:t>unknown</a:t>
            </a:r>
          </a:p>
          <a:p>
            <a:pPr algn="ctr"/>
            <a:r>
              <a:rPr lang="en-US" sz="1100" b="0" i="1" dirty="0">
                <a:latin typeface="Calibri" panose="020F0502020204030204" pitchFamily="34" charset="0"/>
                <a:cs typeface="Calibri" panose="020F0502020204030204" pitchFamily="34" charset="0"/>
              </a:rPr>
              <a:t>(heuristics)</a:t>
            </a:r>
          </a:p>
        </p:txBody>
      </p:sp>
      <p:graphicFrame>
        <p:nvGraphicFramePr>
          <p:cNvPr id="27" name="Table 26">
            <a:extLst>
              <a:ext uri="{FF2B5EF4-FFF2-40B4-BE49-F238E27FC236}">
                <a16:creationId xmlns:a16="http://schemas.microsoft.com/office/drawing/2014/main" id="{5AB37D82-AA62-4569-2A58-51929263743F}"/>
              </a:ext>
            </a:extLst>
          </p:cNvPr>
          <p:cNvGraphicFramePr>
            <a:graphicFrameLocks noGrp="1"/>
          </p:cNvGraphicFramePr>
          <p:nvPr/>
        </p:nvGraphicFramePr>
        <p:xfrm>
          <a:off x="138097" y="964712"/>
          <a:ext cx="8600687" cy="2723727"/>
        </p:xfrm>
        <a:graphic>
          <a:graphicData uri="http://schemas.openxmlformats.org/drawingml/2006/table">
            <a:tbl>
              <a:tblPr firstRow="1" bandRow="1">
                <a:tableStyleId>{5C22544A-7EE6-4342-B048-85BDC9FD1C3A}</a:tableStyleId>
              </a:tblPr>
              <a:tblGrid>
                <a:gridCol w="871748">
                  <a:extLst>
                    <a:ext uri="{9D8B030D-6E8A-4147-A177-3AD203B41FA5}">
                      <a16:colId xmlns:a16="http://schemas.microsoft.com/office/drawing/2014/main" val="2200321144"/>
                    </a:ext>
                  </a:extLst>
                </a:gridCol>
                <a:gridCol w="860672">
                  <a:extLst>
                    <a:ext uri="{9D8B030D-6E8A-4147-A177-3AD203B41FA5}">
                      <a16:colId xmlns:a16="http://schemas.microsoft.com/office/drawing/2014/main" val="513813365"/>
                    </a:ext>
                  </a:extLst>
                </a:gridCol>
                <a:gridCol w="1471710">
                  <a:extLst>
                    <a:ext uri="{9D8B030D-6E8A-4147-A177-3AD203B41FA5}">
                      <a16:colId xmlns:a16="http://schemas.microsoft.com/office/drawing/2014/main" val="2723859869"/>
                    </a:ext>
                  </a:extLst>
                </a:gridCol>
                <a:gridCol w="1618623">
                  <a:extLst>
                    <a:ext uri="{9D8B030D-6E8A-4147-A177-3AD203B41FA5}">
                      <a16:colId xmlns:a16="http://schemas.microsoft.com/office/drawing/2014/main" val="2227359199"/>
                    </a:ext>
                  </a:extLst>
                </a:gridCol>
                <a:gridCol w="1671248">
                  <a:extLst>
                    <a:ext uri="{9D8B030D-6E8A-4147-A177-3AD203B41FA5}">
                      <a16:colId xmlns:a16="http://schemas.microsoft.com/office/drawing/2014/main" val="3781931903"/>
                    </a:ext>
                  </a:extLst>
                </a:gridCol>
                <a:gridCol w="2106686">
                  <a:extLst>
                    <a:ext uri="{9D8B030D-6E8A-4147-A177-3AD203B41FA5}">
                      <a16:colId xmlns:a16="http://schemas.microsoft.com/office/drawing/2014/main" val="1836113684"/>
                    </a:ext>
                  </a:extLst>
                </a:gridCol>
              </a:tblGrid>
              <a:tr h="262467">
                <a:tc>
                  <a:txBody>
                    <a:bodyPr/>
                    <a:lstStyle/>
                    <a:p>
                      <a:pPr marL="0" marR="0" lvl="0" indent="0" algn="ctr" defTabSz="725473" rtl="0" eaLnBrk="1" fontAlgn="auto" latinLnBrk="0" hangingPunct="1">
                        <a:lnSpc>
                          <a:spcPct val="100000"/>
                        </a:lnSpc>
                        <a:spcBef>
                          <a:spcPts val="0"/>
                        </a:spcBef>
                        <a:spcAft>
                          <a:spcPts val="300"/>
                        </a:spcAft>
                        <a:buClrTx/>
                        <a:buSzTx/>
                        <a:buFontTx/>
                        <a:buNone/>
                        <a:tabLst/>
                        <a:defRPr/>
                      </a:pPr>
                      <a:r>
                        <a:rPr lang="fr-FR" sz="900" b="1" dirty="0">
                          <a:solidFill>
                            <a:srgbClr val="00B050"/>
                          </a:solidFill>
                          <a:latin typeface="Calibri" panose="020F0502020204030204" pitchFamily="34" charset="0"/>
                          <a:ea typeface="Calibri" panose="020F0502020204030204" pitchFamily="34" charset="0"/>
                          <a:cs typeface="Calibri" panose="020F0502020204030204" pitchFamily="34" charset="0"/>
                        </a:rPr>
                        <a:t>simulations</a:t>
                      </a: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300"/>
                        </a:spcAft>
                      </a:pPr>
                      <a:r>
                        <a:rPr lang="fr-FR" sz="1100" b="0" dirty="0">
                          <a:solidFill>
                            <a:srgbClr val="00B050"/>
                          </a:solidFill>
                          <a:latin typeface="Calibri" panose="020F0502020204030204" pitchFamily="34" charset="0"/>
                          <a:ea typeface="Calibri" panose="020F0502020204030204" pitchFamily="34" charset="0"/>
                          <a:cs typeface="Calibri" panose="020F0502020204030204" pitchFamily="34" charset="0"/>
                        </a:rPr>
                        <a:t>VQE</a:t>
                      </a:r>
                      <a:endParaRPr lang="en-US" sz="1100" b="0" dirty="0">
                        <a:solidFill>
                          <a:srgbClr val="00B050"/>
                        </a:solidFill>
                        <a:latin typeface="Calibri" panose="020F0502020204030204" pitchFamily="34" charset="0"/>
                        <a:ea typeface="Calibri" panose="020F0502020204030204" pitchFamily="34" charset="0"/>
                        <a:cs typeface="Calibri" panose="020F0502020204030204" pitchFamily="34" charset="0"/>
                      </a:endParaRP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ctr">
                        <a:spcAft>
                          <a:spcPts val="300"/>
                        </a:spcAft>
                      </a:pPr>
                      <a:r>
                        <a:rPr lang="fr-FR" sz="1100" b="0" dirty="0">
                          <a:solidFill>
                            <a:srgbClr val="00B050"/>
                          </a:solidFill>
                          <a:latin typeface="Calibri" panose="020F0502020204030204" pitchFamily="34" charset="0"/>
                          <a:ea typeface="Calibri" panose="020F0502020204030204" pitchFamily="34" charset="0"/>
                          <a:cs typeface="Calibri" panose="020F0502020204030204" pitchFamily="34" charset="0"/>
                        </a:rPr>
                        <a:t>amplitude estimation</a:t>
                      </a:r>
                      <a:endParaRPr lang="en-US" sz="1100" b="0" dirty="0">
                        <a:solidFill>
                          <a:srgbClr val="00B050"/>
                        </a:solidFill>
                        <a:latin typeface="Calibri" panose="020F0502020204030204" pitchFamily="34" charset="0"/>
                        <a:ea typeface="Calibri" panose="020F0502020204030204" pitchFamily="34" charset="0"/>
                        <a:cs typeface="Calibri" panose="020F0502020204030204" pitchFamily="34" charset="0"/>
                      </a:endParaRP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spcAft>
                          <a:spcPts val="300"/>
                        </a:spcAft>
                      </a:pPr>
                      <a:endParaRPr lang="en-US" sz="1100" b="0" dirty="0">
                        <a:solidFill>
                          <a:srgbClr val="00B050"/>
                        </a:solidFill>
                        <a:latin typeface="Calibri" panose="020F0502020204030204" pitchFamily="34" charset="0"/>
                        <a:ea typeface="Calibri" panose="020F0502020204030204" pitchFamily="34" charset="0"/>
                        <a:cs typeface="Calibri" panose="020F0502020204030204" pitchFamily="34" charset="0"/>
                      </a:endParaRP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0" marR="0" lvl="0" indent="0" algn="ctr" defTabSz="725473" rtl="0" eaLnBrk="1" fontAlgn="auto" latinLnBrk="0" hangingPunct="1">
                        <a:lnSpc>
                          <a:spcPct val="100000"/>
                        </a:lnSpc>
                        <a:spcBef>
                          <a:spcPts val="0"/>
                        </a:spcBef>
                        <a:spcAft>
                          <a:spcPts val="300"/>
                        </a:spcAft>
                        <a:buClrTx/>
                        <a:buSzTx/>
                        <a:buFontTx/>
                        <a:buNone/>
                        <a:tabLst/>
                        <a:defRPr/>
                      </a:pPr>
                      <a:r>
                        <a:rPr lang="en-US" sz="1100" b="1" dirty="0">
                          <a:solidFill>
                            <a:srgbClr val="00B050"/>
                          </a:solidFill>
                          <a:latin typeface="Calibri" panose="020F0502020204030204" pitchFamily="34" charset="0"/>
                          <a:ea typeface="Calibri" panose="020F0502020204030204" pitchFamily="34" charset="0"/>
                          <a:cs typeface="Calibri" panose="020F0502020204030204" pitchFamily="34" charset="0"/>
                        </a:rPr>
                        <a:t>QPE</a:t>
                      </a:r>
                      <a:r>
                        <a:rPr lang="en-US" sz="1100" b="0" dirty="0">
                          <a:solidFill>
                            <a:srgbClr val="00B050"/>
                          </a:solidFill>
                          <a:latin typeface="Calibri" panose="020F0502020204030204" pitchFamily="34" charset="0"/>
                          <a:ea typeface="Calibri" panose="020F0502020204030204" pitchFamily="34" charset="0"/>
                          <a:cs typeface="Calibri" panose="020F0502020204030204" pitchFamily="34" charset="0"/>
                        </a:rPr>
                        <a:t> (quantum phase estimate)</a:t>
                      </a: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D4ECBA"/>
                    </a:solidFill>
                  </a:tcPr>
                </a:tc>
                <a:tc hMerge="1">
                  <a:txBody>
                    <a:bodyPr/>
                    <a:lstStyle/>
                    <a:p>
                      <a:endParaRPr dirty="0"/>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D4ECBA"/>
                    </a:solidFill>
                  </a:tcPr>
                </a:tc>
                <a:extLst>
                  <a:ext uri="{0D108BD9-81ED-4DB2-BD59-A6C34878D82A}">
                    <a16:rowId xmlns:a16="http://schemas.microsoft.com/office/drawing/2014/main" val="1029303491"/>
                  </a:ext>
                </a:extLst>
              </a:tr>
              <a:tr h="370840">
                <a:tc>
                  <a:txBody>
                    <a:bodyPr/>
                    <a:lstStyle/>
                    <a:p>
                      <a:pPr marL="0" marR="0" lvl="0" indent="0" algn="ctr" defTabSz="725473" rtl="0" eaLnBrk="1" fontAlgn="auto" latinLnBrk="0" hangingPunct="1">
                        <a:lnSpc>
                          <a:spcPct val="100000"/>
                        </a:lnSpc>
                        <a:spcBef>
                          <a:spcPts val="0"/>
                        </a:spcBef>
                        <a:spcAft>
                          <a:spcPts val="300"/>
                        </a:spcAft>
                        <a:buClrTx/>
                        <a:buSzTx/>
                        <a:buFontTx/>
                        <a:buNone/>
                        <a:tabLst/>
                        <a:defRPr/>
                      </a:pPr>
                      <a:r>
                        <a:rPr lang="en-US" sz="900" b="1" noProof="0" dirty="0">
                          <a:solidFill>
                            <a:srgbClr val="7030A0"/>
                          </a:solidFill>
                          <a:latin typeface="Calibri" panose="020F0502020204030204" pitchFamily="34" charset="0"/>
                          <a:ea typeface="Calibri" panose="020F0502020204030204" pitchFamily="34" charset="0"/>
                          <a:cs typeface="Calibri" panose="020F0502020204030204" pitchFamily="34" charset="0"/>
                        </a:rPr>
                        <a:t>searches and combinatorial optimizations</a:t>
                      </a: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300"/>
                        </a:spcAft>
                      </a:pPr>
                      <a:r>
                        <a:rPr lang="fr-FR" sz="1100" dirty="0">
                          <a:solidFill>
                            <a:srgbClr val="7030A0"/>
                          </a:solidFill>
                          <a:latin typeface="Calibri" panose="020F0502020204030204" pitchFamily="34" charset="0"/>
                          <a:ea typeface="Calibri" panose="020F0502020204030204" pitchFamily="34" charset="0"/>
                          <a:cs typeface="Calibri" panose="020F0502020204030204" pitchFamily="34" charset="0"/>
                        </a:rPr>
                        <a:t>QUBO</a:t>
                      </a:r>
                    </a:p>
                    <a:p>
                      <a:pPr algn="ctr">
                        <a:spcAft>
                          <a:spcPts val="300"/>
                        </a:spcAft>
                      </a:pPr>
                      <a:r>
                        <a:rPr lang="fr-FR" sz="1100" dirty="0">
                          <a:solidFill>
                            <a:srgbClr val="7030A0"/>
                          </a:solidFill>
                          <a:latin typeface="Calibri" panose="020F0502020204030204" pitchFamily="34" charset="0"/>
                          <a:ea typeface="Calibri" panose="020F0502020204030204" pitchFamily="34" charset="0"/>
                          <a:cs typeface="Calibri" panose="020F0502020204030204" pitchFamily="34" charset="0"/>
                        </a:rPr>
                        <a:t>QAOA</a:t>
                      </a:r>
                      <a:endParaRPr lang="en-US" sz="1100" dirty="0">
                        <a:solidFill>
                          <a:srgbClr val="7030A0"/>
                        </a:solidFill>
                        <a:latin typeface="Calibri" panose="020F0502020204030204" pitchFamily="34" charset="0"/>
                        <a:ea typeface="Calibri" panose="020F0502020204030204" pitchFamily="34" charset="0"/>
                        <a:cs typeface="Calibri" panose="020F0502020204030204" pitchFamily="34" charset="0"/>
                      </a:endParaRP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ctr">
                        <a:spcAft>
                          <a:spcPts val="300"/>
                        </a:spcAft>
                      </a:pPr>
                      <a:r>
                        <a:rPr lang="fr-FR" sz="1100" dirty="0">
                          <a:solidFill>
                            <a:srgbClr val="7030A0"/>
                          </a:solidFill>
                          <a:latin typeface="Calibri" panose="020F0502020204030204" pitchFamily="34" charset="0"/>
                          <a:ea typeface="Calibri" panose="020F0502020204030204" pitchFamily="34" charset="0"/>
                          <a:cs typeface="Calibri" panose="020F0502020204030204" pitchFamily="34" charset="0"/>
                        </a:rPr>
                        <a:t>quantum </a:t>
                      </a:r>
                      <a:r>
                        <a:rPr lang="fr-FR" sz="1100" dirty="0" err="1">
                          <a:solidFill>
                            <a:srgbClr val="7030A0"/>
                          </a:solidFill>
                          <a:latin typeface="Calibri" panose="020F0502020204030204" pitchFamily="34" charset="0"/>
                          <a:ea typeface="Calibri" panose="020F0502020204030204" pitchFamily="34" charset="0"/>
                          <a:cs typeface="Calibri" panose="020F0502020204030204" pitchFamily="34" charset="0"/>
                        </a:rPr>
                        <a:t>walks</a:t>
                      </a:r>
                      <a:endParaRPr lang="en-US" sz="1100" dirty="0">
                        <a:solidFill>
                          <a:srgbClr val="7030A0"/>
                        </a:solidFill>
                        <a:latin typeface="Calibri" panose="020F0502020204030204" pitchFamily="34" charset="0"/>
                        <a:ea typeface="Calibri" panose="020F0502020204030204" pitchFamily="34" charset="0"/>
                        <a:cs typeface="Calibri" panose="020F0502020204030204" pitchFamily="34" charset="0"/>
                      </a:endParaRP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lvl="0" indent="0" algn="ctr" defTabSz="725473" rtl="0" eaLnBrk="1" fontAlgn="auto" latinLnBrk="0" hangingPunct="1">
                        <a:lnSpc>
                          <a:spcPct val="100000"/>
                        </a:lnSpc>
                        <a:spcBef>
                          <a:spcPts val="0"/>
                        </a:spcBef>
                        <a:spcAft>
                          <a:spcPts val="300"/>
                        </a:spcAft>
                        <a:buClrTx/>
                        <a:buSzTx/>
                        <a:buFontTx/>
                        <a:buNone/>
                        <a:tabLst/>
                        <a:defRPr/>
                      </a:pPr>
                      <a:r>
                        <a:rPr lang="fr-FR" sz="1100" dirty="0" err="1">
                          <a:solidFill>
                            <a:schemeClr val="tx1"/>
                          </a:solidFill>
                          <a:latin typeface="Calibri" panose="020F0502020204030204" pitchFamily="34" charset="0"/>
                          <a:ea typeface="Calibri" panose="020F0502020204030204" pitchFamily="34" charset="0"/>
                          <a:cs typeface="Calibri" panose="020F0502020204030204" pitchFamily="34" charset="0"/>
                        </a:rPr>
                        <a:t>Grover</a:t>
                      </a:r>
                      <a:r>
                        <a:rPr lang="fr-FR" sz="1100"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fr-FR" sz="1100" dirty="0" err="1">
                          <a:solidFill>
                            <a:schemeClr val="tx1"/>
                          </a:solidFill>
                          <a:latin typeface="Calibri" panose="020F0502020204030204" pitchFamily="34" charset="0"/>
                          <a:ea typeface="Calibri" panose="020F0502020204030204" pitchFamily="34" charset="0"/>
                          <a:cs typeface="Calibri" panose="020F0502020204030204" pitchFamily="34" charset="0"/>
                        </a:rPr>
                        <a:t>search</a:t>
                      </a:r>
                      <a:endParaRPr lang="fr-FR" sz="1100" dirty="0">
                        <a:solidFill>
                          <a:schemeClr val="tx1"/>
                        </a:solidFill>
                        <a:latin typeface="Calibri" panose="020F0502020204030204" pitchFamily="34" charset="0"/>
                        <a:ea typeface="Calibri" panose="020F0502020204030204" pitchFamily="34" charset="0"/>
                        <a:cs typeface="Calibri" panose="020F0502020204030204" pitchFamily="34" charset="0"/>
                      </a:endParaRP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lumMod val="75000"/>
                      </a:schemeClr>
                    </a:solidFill>
                  </a:tcPr>
                </a:tc>
                <a:tc>
                  <a:txBody>
                    <a:bodyPr/>
                    <a:lstStyle/>
                    <a:p>
                      <a:pPr marL="0" marR="0" lvl="0" indent="0" algn="ctr" defTabSz="725473" rtl="0" eaLnBrk="1" fontAlgn="auto" latinLnBrk="0" hangingPunct="1">
                        <a:lnSpc>
                          <a:spcPct val="100000"/>
                        </a:lnSpc>
                        <a:spcBef>
                          <a:spcPts val="0"/>
                        </a:spcBef>
                        <a:spcAft>
                          <a:spcPts val="300"/>
                        </a:spcAft>
                        <a:buClrTx/>
                        <a:buSzTx/>
                        <a:buFontTx/>
                        <a:buNone/>
                        <a:tabLst/>
                        <a:defRPr/>
                      </a:pPr>
                      <a:endParaRPr lang="en-US" sz="1100" dirty="0">
                        <a:solidFill>
                          <a:srgbClr val="7030A0"/>
                        </a:solidFill>
                        <a:latin typeface="Calibri" panose="020F0502020204030204" pitchFamily="34" charset="0"/>
                        <a:ea typeface="Calibri" panose="020F0502020204030204" pitchFamily="34" charset="0"/>
                        <a:cs typeface="Calibri" panose="020F0502020204030204" pitchFamily="34" charset="0"/>
                      </a:endParaRP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ctr" defTabSz="725473" rtl="0" eaLnBrk="1" fontAlgn="auto" latinLnBrk="0" hangingPunct="1">
                        <a:lnSpc>
                          <a:spcPct val="100000"/>
                        </a:lnSpc>
                        <a:spcBef>
                          <a:spcPts val="0"/>
                        </a:spcBef>
                        <a:spcAft>
                          <a:spcPts val="300"/>
                        </a:spcAft>
                        <a:buClrTx/>
                        <a:buSzTx/>
                        <a:buFontTx/>
                        <a:buNone/>
                        <a:tabLst/>
                        <a:defRPr/>
                      </a:pPr>
                      <a:r>
                        <a:rPr lang="en-US" sz="1100" dirty="0">
                          <a:solidFill>
                            <a:srgbClr val="7030A0"/>
                          </a:solidFill>
                          <a:latin typeface="Calibri" panose="020F0502020204030204" pitchFamily="34" charset="0"/>
                          <a:ea typeface="Calibri" panose="020F0502020204030204" pitchFamily="34" charset="0"/>
                          <a:cs typeface="Calibri" panose="020F0502020204030204" pitchFamily="34" charset="0"/>
                        </a:rPr>
                        <a:t>Deutsche-Jozsa</a:t>
                      </a:r>
                    </a:p>
                    <a:p>
                      <a:pPr marL="0" marR="0" lvl="0" indent="0" algn="ctr" defTabSz="725473" rtl="0" eaLnBrk="1" fontAlgn="auto" latinLnBrk="0" hangingPunct="1">
                        <a:lnSpc>
                          <a:spcPct val="100000"/>
                        </a:lnSpc>
                        <a:spcBef>
                          <a:spcPts val="0"/>
                        </a:spcBef>
                        <a:spcAft>
                          <a:spcPts val="300"/>
                        </a:spcAft>
                        <a:buClrTx/>
                        <a:buSzTx/>
                        <a:buFontTx/>
                        <a:buNone/>
                        <a:tabLst/>
                        <a:defRPr/>
                      </a:pPr>
                      <a:r>
                        <a:rPr lang="en-US" sz="1100" dirty="0">
                          <a:solidFill>
                            <a:srgbClr val="7030A0"/>
                          </a:solidFill>
                          <a:latin typeface="Calibri" panose="020F0502020204030204" pitchFamily="34" charset="0"/>
                          <a:ea typeface="Calibri" panose="020F0502020204030204" pitchFamily="34" charset="0"/>
                          <a:cs typeface="Calibri" panose="020F0502020204030204" pitchFamily="34" charset="0"/>
                        </a:rPr>
                        <a:t>Simon, Bernstein-Vazirani</a:t>
                      </a: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D4ECBA"/>
                    </a:solidFill>
                  </a:tcPr>
                </a:tc>
                <a:extLst>
                  <a:ext uri="{0D108BD9-81ED-4DB2-BD59-A6C34878D82A}">
                    <a16:rowId xmlns:a16="http://schemas.microsoft.com/office/drawing/2014/main" val="4032760992"/>
                  </a:ext>
                </a:extLst>
              </a:tr>
              <a:tr h="370840">
                <a:tc>
                  <a:txBody>
                    <a:bodyPr/>
                    <a:lstStyle/>
                    <a:p>
                      <a:pPr marL="0" marR="0" lvl="0" indent="0" algn="ctr" defTabSz="725473" rtl="0" eaLnBrk="1" fontAlgn="auto" latinLnBrk="0" hangingPunct="1">
                        <a:lnSpc>
                          <a:spcPct val="100000"/>
                        </a:lnSpc>
                        <a:spcBef>
                          <a:spcPts val="0"/>
                        </a:spcBef>
                        <a:spcAft>
                          <a:spcPts val="300"/>
                        </a:spcAft>
                        <a:buClrTx/>
                        <a:buSzTx/>
                        <a:buFontTx/>
                        <a:buNone/>
                        <a:tabLst/>
                        <a:defRPr/>
                      </a:pPr>
                      <a:r>
                        <a:rPr lang="fr-FR" sz="900" b="1" dirty="0">
                          <a:solidFill>
                            <a:schemeClr val="bg2"/>
                          </a:solidFill>
                          <a:latin typeface="Calibri" panose="020F0502020204030204" pitchFamily="34" charset="0"/>
                          <a:ea typeface="Calibri" panose="020F0502020204030204" pitchFamily="34" charset="0"/>
                          <a:cs typeface="Calibri" panose="020F0502020204030204" pitchFamily="34" charset="0"/>
                        </a:rPr>
                        <a:t>machine </a:t>
                      </a:r>
                      <a:r>
                        <a:rPr lang="fr-FR" sz="900" b="1" dirty="0" err="1">
                          <a:solidFill>
                            <a:schemeClr val="bg2"/>
                          </a:solidFill>
                          <a:latin typeface="Calibri" panose="020F0502020204030204" pitchFamily="34" charset="0"/>
                          <a:ea typeface="Calibri" panose="020F0502020204030204" pitchFamily="34" charset="0"/>
                          <a:cs typeface="Calibri" panose="020F0502020204030204" pitchFamily="34" charset="0"/>
                        </a:rPr>
                        <a:t>learning</a:t>
                      </a:r>
                      <a:endParaRPr lang="fr-FR" sz="900" b="1" dirty="0">
                        <a:solidFill>
                          <a:schemeClr val="bg2"/>
                        </a:solidFill>
                        <a:latin typeface="Calibri" panose="020F0502020204030204" pitchFamily="34" charset="0"/>
                        <a:ea typeface="Calibri" panose="020F0502020204030204" pitchFamily="34" charset="0"/>
                        <a:cs typeface="Calibri" panose="020F0502020204030204" pitchFamily="34" charset="0"/>
                      </a:endParaRP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300"/>
                        </a:spcAft>
                      </a:pPr>
                      <a:r>
                        <a:rPr lang="fr-FR" sz="1100" dirty="0" err="1">
                          <a:solidFill>
                            <a:schemeClr val="bg2"/>
                          </a:solidFill>
                          <a:latin typeface="Calibri" panose="020F0502020204030204" pitchFamily="34" charset="0"/>
                          <a:ea typeface="Calibri" panose="020F0502020204030204" pitchFamily="34" charset="0"/>
                          <a:cs typeface="Calibri" panose="020F0502020204030204" pitchFamily="34" charset="0"/>
                        </a:rPr>
                        <a:t>variational</a:t>
                      </a:r>
                      <a:r>
                        <a:rPr lang="fr-FR" sz="1100" dirty="0">
                          <a:solidFill>
                            <a:schemeClr val="bg2"/>
                          </a:solidFill>
                          <a:latin typeface="Calibri" panose="020F0502020204030204" pitchFamily="34" charset="0"/>
                          <a:ea typeface="Calibri" panose="020F0502020204030204" pitchFamily="34" charset="0"/>
                          <a:cs typeface="Calibri" panose="020F0502020204030204" pitchFamily="34" charset="0"/>
                        </a:rPr>
                        <a:t> QML variants</a:t>
                      </a:r>
                      <a:endParaRPr lang="en-US" sz="1100" dirty="0">
                        <a:solidFill>
                          <a:schemeClr val="bg2"/>
                        </a:solidFill>
                        <a:latin typeface="Calibri" panose="020F0502020204030204" pitchFamily="34" charset="0"/>
                        <a:ea typeface="Calibri" panose="020F0502020204030204" pitchFamily="34" charset="0"/>
                        <a:cs typeface="Calibri" panose="020F0502020204030204" pitchFamily="34" charset="0"/>
                      </a:endParaRP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ctr">
                        <a:spcAft>
                          <a:spcPts val="300"/>
                        </a:spcAft>
                      </a:pPr>
                      <a:endParaRPr lang="en-US" sz="1100" dirty="0">
                        <a:solidFill>
                          <a:schemeClr val="bg2"/>
                        </a:solidFill>
                        <a:latin typeface="Calibri" panose="020F0502020204030204" pitchFamily="34" charset="0"/>
                        <a:ea typeface="Calibri" panose="020F0502020204030204" pitchFamily="34" charset="0"/>
                        <a:cs typeface="Calibri" panose="020F0502020204030204" pitchFamily="34" charset="0"/>
                      </a:endParaRP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spcAft>
                          <a:spcPts val="300"/>
                        </a:spcAft>
                      </a:pP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reinforcement learning</a:t>
                      </a:r>
                    </a:p>
                    <a:p>
                      <a:pPr algn="ctr">
                        <a:spcAft>
                          <a:spcPts val="300"/>
                        </a:spcAft>
                      </a:pP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recommendation</a:t>
                      </a:r>
                    </a:p>
                    <a:p>
                      <a:pPr algn="ctr">
                        <a:spcAft>
                          <a:spcPts val="300"/>
                        </a:spcAft>
                      </a:pP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supervised clustering</a:t>
                      </a:r>
                    </a:p>
                    <a:p>
                      <a:pPr algn="ctr">
                        <a:spcAft>
                          <a:spcPts val="300"/>
                        </a:spcAft>
                      </a:pP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ensemble methods</a:t>
                      </a:r>
                    </a:p>
                    <a:p>
                      <a:pPr algn="ctr">
                        <a:spcAft>
                          <a:spcPts val="300"/>
                        </a:spcAft>
                      </a:pP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Bayesian networks</a:t>
                      </a: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lumMod val="75000"/>
                      </a:schemeClr>
                    </a:solidFill>
                  </a:tcPr>
                </a:tc>
                <a:tc>
                  <a:txBody>
                    <a:bodyPr/>
                    <a:lstStyle/>
                    <a:p>
                      <a:pPr algn="ctr">
                        <a:spcAft>
                          <a:spcPts val="300"/>
                        </a:spcAft>
                      </a:pPr>
                      <a:endParaRPr lang="en-US" sz="1100" dirty="0">
                        <a:solidFill>
                          <a:schemeClr val="bg2"/>
                        </a:solidFill>
                        <a:latin typeface="Calibri" panose="020F0502020204030204" pitchFamily="34" charset="0"/>
                        <a:ea typeface="Calibri" panose="020F0502020204030204" pitchFamily="34" charset="0"/>
                        <a:cs typeface="Calibri" panose="020F0502020204030204" pitchFamily="34" charset="0"/>
                      </a:endParaRP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spcAft>
                          <a:spcPts val="300"/>
                        </a:spcAft>
                      </a:pPr>
                      <a:r>
                        <a:rPr lang="fr-FR" sz="1100" dirty="0">
                          <a:solidFill>
                            <a:schemeClr val="bg2"/>
                          </a:solidFill>
                          <a:latin typeface="Calibri" panose="020F0502020204030204" pitchFamily="34" charset="0"/>
                          <a:ea typeface="Calibri" panose="020F0502020204030204" pitchFamily="34" charset="0"/>
                          <a:cs typeface="Calibri" panose="020F0502020204030204" pitchFamily="34" charset="0"/>
                        </a:rPr>
                        <a:t>PCA</a:t>
                      </a:r>
                    </a:p>
                    <a:p>
                      <a:pPr algn="ctr">
                        <a:spcAft>
                          <a:spcPts val="300"/>
                        </a:spcAft>
                      </a:pPr>
                      <a:r>
                        <a:rPr lang="fr-FR" sz="1100" dirty="0">
                          <a:solidFill>
                            <a:schemeClr val="bg2"/>
                          </a:solidFill>
                          <a:latin typeface="Calibri" panose="020F0502020204030204" pitchFamily="34" charset="0"/>
                          <a:ea typeface="Calibri" panose="020F0502020204030204" pitchFamily="34" charset="0"/>
                          <a:cs typeface="Calibri" panose="020F0502020204030204" pitchFamily="34" charset="0"/>
                        </a:rPr>
                        <a:t>SVM</a:t>
                      </a:r>
                    </a:p>
                    <a:p>
                      <a:pPr algn="ctr">
                        <a:spcAft>
                          <a:spcPts val="300"/>
                        </a:spcAft>
                      </a:pPr>
                      <a:r>
                        <a:rPr lang="fr-FR" sz="1100" dirty="0">
                          <a:solidFill>
                            <a:schemeClr val="bg2"/>
                          </a:solidFill>
                          <a:latin typeface="Calibri" panose="020F0502020204030204" pitchFamily="34" charset="0"/>
                          <a:ea typeface="Calibri" panose="020F0502020204030204" pitchFamily="34" charset="0"/>
                          <a:cs typeface="Calibri" panose="020F0502020204030204" pitchFamily="34" charset="0"/>
                        </a:rPr>
                        <a:t>k-</a:t>
                      </a:r>
                      <a:r>
                        <a:rPr lang="fr-FR" sz="1100" dirty="0" err="1">
                          <a:solidFill>
                            <a:schemeClr val="bg2"/>
                          </a:solidFill>
                          <a:latin typeface="Calibri" panose="020F0502020204030204" pitchFamily="34" charset="0"/>
                          <a:ea typeface="Calibri" panose="020F0502020204030204" pitchFamily="34" charset="0"/>
                          <a:cs typeface="Calibri" panose="020F0502020204030204" pitchFamily="34" charset="0"/>
                        </a:rPr>
                        <a:t>means</a:t>
                      </a:r>
                      <a:endParaRPr lang="fr-FR" sz="1100" dirty="0">
                        <a:solidFill>
                          <a:schemeClr val="bg2"/>
                        </a:solidFill>
                        <a:latin typeface="Calibri" panose="020F0502020204030204" pitchFamily="34" charset="0"/>
                        <a:ea typeface="Calibri" panose="020F0502020204030204" pitchFamily="34" charset="0"/>
                        <a:cs typeface="Calibri" panose="020F0502020204030204" pitchFamily="34" charset="0"/>
                      </a:endParaRPr>
                    </a:p>
                    <a:p>
                      <a:pPr algn="ctr">
                        <a:spcAft>
                          <a:spcPts val="300"/>
                        </a:spcAft>
                      </a:pPr>
                      <a:r>
                        <a:rPr lang="fr-FR" sz="1100" dirty="0" err="1">
                          <a:solidFill>
                            <a:schemeClr val="bg2"/>
                          </a:solidFill>
                          <a:latin typeface="Calibri" panose="020F0502020204030204" pitchFamily="34" charset="0"/>
                          <a:ea typeface="Calibri" panose="020F0502020204030204" pitchFamily="34" charset="0"/>
                          <a:cs typeface="Calibri" panose="020F0502020204030204" pitchFamily="34" charset="0"/>
                        </a:rPr>
                        <a:t>convolutional</a:t>
                      </a:r>
                      <a:r>
                        <a:rPr lang="fr-FR" sz="1100" dirty="0">
                          <a:solidFill>
                            <a:schemeClr val="bg2"/>
                          </a:solidFill>
                          <a:latin typeface="Calibri" panose="020F0502020204030204" pitchFamily="34" charset="0"/>
                          <a:ea typeface="Calibri" panose="020F0502020204030204" pitchFamily="34" charset="0"/>
                          <a:cs typeface="Calibri" panose="020F0502020204030204" pitchFamily="34" charset="0"/>
                        </a:rPr>
                        <a:t> networks</a:t>
                      </a: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D4ECBA"/>
                    </a:solidFill>
                  </a:tcPr>
                </a:tc>
                <a:extLst>
                  <a:ext uri="{0D108BD9-81ED-4DB2-BD59-A6C34878D82A}">
                    <a16:rowId xmlns:a16="http://schemas.microsoft.com/office/drawing/2014/main" val="3946099539"/>
                  </a:ext>
                </a:extLst>
              </a:tr>
              <a:tr h="370840">
                <a:tc>
                  <a:txBody>
                    <a:bodyPr/>
                    <a:lstStyle/>
                    <a:p>
                      <a:pPr marL="0" marR="0" lvl="0" indent="0" algn="ctr" defTabSz="725473" rtl="0" eaLnBrk="1" fontAlgn="auto" latinLnBrk="0" hangingPunct="1">
                        <a:lnSpc>
                          <a:spcPct val="100000"/>
                        </a:lnSpc>
                        <a:spcBef>
                          <a:spcPts val="0"/>
                        </a:spcBef>
                        <a:spcAft>
                          <a:spcPts val="300"/>
                        </a:spcAft>
                        <a:buClrTx/>
                        <a:buSzTx/>
                        <a:buFontTx/>
                        <a:buNone/>
                        <a:tabLst/>
                        <a:defRPr/>
                      </a:pPr>
                      <a:r>
                        <a:rPr lang="fr-FR" sz="900" b="1" dirty="0" err="1">
                          <a:solidFill>
                            <a:schemeClr val="bg1"/>
                          </a:solidFill>
                          <a:latin typeface="Calibri" panose="020F0502020204030204" pitchFamily="34" charset="0"/>
                          <a:ea typeface="Calibri" panose="020F0502020204030204" pitchFamily="34" charset="0"/>
                          <a:cs typeface="Calibri" panose="020F0502020204030204" pitchFamily="34" charset="0"/>
                        </a:rPr>
                        <a:t>other</a:t>
                      </a:r>
                      <a:endParaRPr lang="fr-FR" sz="900" b="1" dirty="0">
                        <a:solidFill>
                          <a:schemeClr val="bg1"/>
                        </a:solidFill>
                        <a:latin typeface="Calibri" panose="020F0502020204030204" pitchFamily="34" charset="0"/>
                        <a:ea typeface="Calibri" panose="020F0502020204030204" pitchFamily="34" charset="0"/>
                        <a:cs typeface="Calibri" panose="020F0502020204030204" pitchFamily="34" charset="0"/>
                      </a:endParaRP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300"/>
                        </a:spcAft>
                      </a:pPr>
                      <a:r>
                        <a:rPr lang="fr-FR" sz="1100" dirty="0">
                          <a:solidFill>
                            <a:schemeClr val="bg1"/>
                          </a:solidFill>
                          <a:latin typeface="Calibri" panose="020F0502020204030204" pitchFamily="34" charset="0"/>
                          <a:ea typeface="Calibri" panose="020F0502020204030204" pitchFamily="34" charset="0"/>
                          <a:cs typeface="Calibri" panose="020F0502020204030204" pitchFamily="34" charset="0"/>
                        </a:rPr>
                        <a:t>QSVD</a:t>
                      </a:r>
                      <a:endParaRPr lang="en-US" sz="1100" dirty="0">
                        <a:solidFill>
                          <a:schemeClr val="bg1"/>
                        </a:solidFill>
                        <a:latin typeface="Calibri" panose="020F0502020204030204" pitchFamily="34" charset="0"/>
                        <a:ea typeface="Calibri" panose="020F0502020204030204" pitchFamily="34" charset="0"/>
                        <a:cs typeface="Calibri" panose="020F0502020204030204" pitchFamily="34" charset="0"/>
                      </a:endParaRP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300"/>
                        </a:spcAft>
                      </a:pPr>
                      <a:r>
                        <a:rPr lang="fr-FR" sz="1100" dirty="0">
                          <a:solidFill>
                            <a:schemeClr val="bg1"/>
                          </a:solidFill>
                          <a:latin typeface="Calibri" panose="020F0502020204030204" pitchFamily="34" charset="0"/>
                          <a:ea typeface="Calibri" panose="020F0502020204030204" pitchFamily="34" charset="0"/>
                          <a:cs typeface="Calibri" panose="020F0502020204030204" pitchFamily="34" charset="0"/>
                        </a:rPr>
                        <a:t>Quantum Monte Carlo</a:t>
                      </a:r>
                    </a:p>
                    <a:p>
                      <a:pPr algn="ctr">
                        <a:spcAft>
                          <a:spcPts val="300"/>
                        </a:spcAft>
                      </a:pPr>
                      <a:r>
                        <a:rPr lang="fr-FR" sz="1100" dirty="0" err="1">
                          <a:solidFill>
                            <a:schemeClr val="bg1"/>
                          </a:solidFill>
                          <a:latin typeface="Calibri" panose="020F0502020204030204" pitchFamily="34" charset="0"/>
                          <a:ea typeface="Calibri" panose="020F0502020204030204" pitchFamily="34" charset="0"/>
                          <a:cs typeface="Calibri" panose="020F0502020204030204" pitchFamily="34" charset="0"/>
                        </a:rPr>
                        <a:t>primality</a:t>
                      </a:r>
                      <a:r>
                        <a:rPr lang="fr-FR" sz="1100" dirty="0">
                          <a:solidFill>
                            <a:schemeClr val="bg1"/>
                          </a:solidFill>
                          <a:latin typeface="Calibri" panose="020F0502020204030204" pitchFamily="34" charset="0"/>
                          <a:ea typeface="Calibri" panose="020F0502020204030204" pitchFamily="34" charset="0"/>
                          <a:cs typeface="Calibri" panose="020F0502020204030204" pitchFamily="34" charset="0"/>
                        </a:rPr>
                        <a:t> </a:t>
                      </a:r>
                      <a:r>
                        <a:rPr lang="fr-FR" sz="1100" dirty="0" err="1">
                          <a:solidFill>
                            <a:schemeClr val="bg1"/>
                          </a:solidFill>
                          <a:latin typeface="Calibri" panose="020F0502020204030204" pitchFamily="34" charset="0"/>
                          <a:ea typeface="Calibri" panose="020F0502020204030204" pitchFamily="34" charset="0"/>
                          <a:cs typeface="Calibri" panose="020F0502020204030204" pitchFamily="34" charset="0"/>
                        </a:rPr>
                        <a:t>proofs</a:t>
                      </a:r>
                      <a:endParaRPr lang="en-US" sz="1100" dirty="0">
                        <a:solidFill>
                          <a:schemeClr val="bg1"/>
                        </a:solidFill>
                        <a:latin typeface="Calibri" panose="020F0502020204030204" pitchFamily="34" charset="0"/>
                        <a:ea typeface="Calibri" panose="020F0502020204030204" pitchFamily="34" charset="0"/>
                        <a:cs typeface="Calibri" panose="020F0502020204030204" pitchFamily="34" charset="0"/>
                      </a:endParaRP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spcAft>
                          <a:spcPts val="300"/>
                        </a:spcAft>
                      </a:pPr>
                      <a:r>
                        <a:rPr lang="en-US" sz="1100" noProof="0" dirty="0">
                          <a:solidFill>
                            <a:schemeClr val="tx1"/>
                          </a:solidFill>
                          <a:latin typeface="Calibri" panose="020F0502020204030204" pitchFamily="34" charset="0"/>
                          <a:ea typeface="Calibri" panose="020F0502020204030204" pitchFamily="34" charset="0"/>
                          <a:cs typeface="Calibri" panose="020F0502020204030204" pitchFamily="34" charset="0"/>
                        </a:rPr>
                        <a:t>linear regressions</a:t>
                      </a: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lumMod val="75000"/>
                      </a:schemeClr>
                    </a:solidFill>
                  </a:tcPr>
                </a:tc>
                <a:tc>
                  <a:txBody>
                    <a:bodyPr/>
                    <a:lstStyle/>
                    <a:p>
                      <a:pPr algn="ctr">
                        <a:spcAft>
                          <a:spcPts val="300"/>
                        </a:spcAft>
                      </a:pPr>
                      <a:r>
                        <a:rPr lang="en-US" sz="1100" b="1" dirty="0">
                          <a:solidFill>
                            <a:schemeClr val="bg1"/>
                          </a:solidFill>
                          <a:latin typeface="Calibri" panose="020F0502020204030204" pitchFamily="34" charset="0"/>
                          <a:ea typeface="Calibri" panose="020F0502020204030204" pitchFamily="34" charset="0"/>
                          <a:cs typeface="Calibri" panose="020F0502020204030204" pitchFamily="34" charset="0"/>
                        </a:rPr>
                        <a:t>HHL </a:t>
                      </a:r>
                      <a:r>
                        <a:rPr lang="en-US" sz="1100" dirty="0">
                          <a:solidFill>
                            <a:schemeClr val="bg1"/>
                          </a:solidFill>
                          <a:latin typeface="Calibri" panose="020F0502020204030204" pitchFamily="34" charset="0"/>
                          <a:ea typeface="Calibri" panose="020F0502020204030204" pitchFamily="34" charset="0"/>
                          <a:cs typeface="Calibri" panose="020F0502020204030204" pitchFamily="34" charset="0"/>
                        </a:rPr>
                        <a:t>based linear solvers</a:t>
                      </a:r>
                    </a:p>
                    <a:p>
                      <a:pPr algn="ctr">
                        <a:spcAft>
                          <a:spcPts val="300"/>
                        </a:spcAft>
                      </a:pPr>
                      <a:r>
                        <a:rPr lang="en-US" sz="1100" dirty="0">
                          <a:solidFill>
                            <a:schemeClr val="bg1"/>
                          </a:solidFill>
                          <a:latin typeface="Calibri" panose="020F0502020204030204" pitchFamily="34" charset="0"/>
                          <a:ea typeface="Calibri" panose="020F0502020204030204" pitchFamily="34" charset="0"/>
                          <a:cs typeface="Calibri" panose="020F0502020204030204" pitchFamily="34" charset="0"/>
                        </a:rPr>
                        <a:t>PDEs</a:t>
                      </a:r>
                    </a:p>
                    <a:p>
                      <a:pPr algn="ctr">
                        <a:spcAft>
                          <a:spcPts val="300"/>
                        </a:spcAft>
                      </a:pPr>
                      <a:r>
                        <a:rPr lang="en-US" sz="1100" dirty="0">
                          <a:solidFill>
                            <a:schemeClr val="bg1"/>
                          </a:solidFill>
                          <a:latin typeface="Calibri" panose="020F0502020204030204" pitchFamily="34" charset="0"/>
                          <a:ea typeface="Calibri" panose="020F0502020204030204" pitchFamily="34" charset="0"/>
                          <a:cs typeface="Calibri" panose="020F0502020204030204" pitchFamily="34" charset="0"/>
                        </a:rPr>
                        <a:t>QSLA</a:t>
                      </a: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ctr" defTabSz="725473" rtl="0" eaLnBrk="1" fontAlgn="auto" latinLnBrk="0" hangingPunct="1">
                        <a:lnSpc>
                          <a:spcPct val="100000"/>
                        </a:lnSpc>
                        <a:spcBef>
                          <a:spcPts val="0"/>
                        </a:spcBef>
                        <a:spcAft>
                          <a:spcPts val="300"/>
                        </a:spcAft>
                        <a:buClrTx/>
                        <a:buSzTx/>
                        <a:buFontTx/>
                        <a:buNone/>
                        <a:tabLst/>
                        <a:defRPr/>
                      </a:pPr>
                      <a:r>
                        <a:rPr lang="en-US" sz="1100" dirty="0">
                          <a:solidFill>
                            <a:schemeClr val="bg1"/>
                          </a:solidFill>
                          <a:latin typeface="Calibri" panose="020F0502020204030204" pitchFamily="34" charset="0"/>
                          <a:ea typeface="Calibri" panose="020F0502020204030204" pitchFamily="34" charset="0"/>
                          <a:cs typeface="Calibri" panose="020F0502020204030204" pitchFamily="34" charset="0"/>
                        </a:rPr>
                        <a:t>QFT</a:t>
                      </a:r>
                    </a:p>
                    <a:p>
                      <a:pPr marL="0" marR="0" lvl="0" indent="0" algn="ctr" defTabSz="725473" rtl="0" eaLnBrk="1" fontAlgn="auto" latinLnBrk="0" hangingPunct="1">
                        <a:lnSpc>
                          <a:spcPct val="100000"/>
                        </a:lnSpc>
                        <a:spcBef>
                          <a:spcPts val="0"/>
                        </a:spcBef>
                        <a:spcAft>
                          <a:spcPts val="300"/>
                        </a:spcAft>
                        <a:buClrTx/>
                        <a:buSzTx/>
                        <a:buFontTx/>
                        <a:buNone/>
                        <a:tabLst/>
                        <a:defRPr/>
                      </a:pPr>
                      <a:r>
                        <a:rPr lang="fr-FR" sz="1100" dirty="0">
                          <a:solidFill>
                            <a:schemeClr val="bg2"/>
                          </a:solidFill>
                          <a:latin typeface="Calibri" panose="020F0502020204030204" pitchFamily="34" charset="0"/>
                          <a:ea typeface="Calibri" panose="020F0502020204030204" pitchFamily="34" charset="0"/>
                          <a:cs typeface="Calibri" panose="020F0502020204030204" pitchFamily="34" charset="0"/>
                        </a:rPr>
                        <a:t>QSVT, QSP</a:t>
                      </a:r>
                    </a:p>
                    <a:p>
                      <a:pPr marL="0" marR="0" lvl="0" indent="0" algn="ctr" defTabSz="725473" rtl="0" eaLnBrk="1" fontAlgn="auto" latinLnBrk="0" hangingPunct="1">
                        <a:lnSpc>
                          <a:spcPct val="100000"/>
                        </a:lnSpc>
                        <a:spcBef>
                          <a:spcPts val="0"/>
                        </a:spcBef>
                        <a:spcAft>
                          <a:spcPts val="300"/>
                        </a:spcAft>
                        <a:buClrTx/>
                        <a:buSzTx/>
                        <a:buFontTx/>
                        <a:buNone/>
                        <a:tabLst/>
                        <a:defRPr/>
                      </a:pPr>
                      <a:r>
                        <a:rPr lang="en-US" sz="1100" dirty="0">
                          <a:solidFill>
                            <a:schemeClr val="bg1"/>
                          </a:solidFill>
                          <a:latin typeface="Calibri" panose="020F0502020204030204" pitchFamily="34" charset="0"/>
                          <a:ea typeface="Calibri" panose="020F0502020204030204" pitchFamily="34" charset="0"/>
                          <a:cs typeface="Calibri" panose="020F0502020204030204" pitchFamily="34" charset="0"/>
                        </a:rPr>
                        <a:t>Shor factoring &amp; d-log</a:t>
                      </a:r>
                      <a:endParaRPr lang="fr-FR" sz="1100" dirty="0">
                        <a:solidFill>
                          <a:schemeClr val="bg2"/>
                        </a:solidFill>
                        <a:latin typeface="Calibri" panose="020F0502020204030204" pitchFamily="34" charset="0"/>
                        <a:ea typeface="Calibri" panose="020F0502020204030204" pitchFamily="34" charset="0"/>
                        <a:cs typeface="Calibri" panose="020F0502020204030204" pitchFamily="34" charset="0"/>
                      </a:endParaRPr>
                    </a:p>
                    <a:p>
                      <a:pPr marL="0" marR="0" lvl="0" indent="0" algn="ctr" defTabSz="725473" rtl="0" eaLnBrk="1" fontAlgn="auto" latinLnBrk="0" hangingPunct="1">
                        <a:lnSpc>
                          <a:spcPct val="100000"/>
                        </a:lnSpc>
                        <a:spcBef>
                          <a:spcPts val="0"/>
                        </a:spcBef>
                        <a:spcAft>
                          <a:spcPts val="300"/>
                        </a:spcAft>
                        <a:buClrTx/>
                        <a:buSzTx/>
                        <a:buFontTx/>
                        <a:buNone/>
                        <a:tabLst/>
                        <a:defRPr/>
                      </a:pPr>
                      <a:r>
                        <a:rPr lang="fr-FR" sz="1100" dirty="0">
                          <a:solidFill>
                            <a:schemeClr val="bg2"/>
                          </a:solidFill>
                          <a:latin typeface="Calibri" panose="020F0502020204030204" pitchFamily="34" charset="0"/>
                          <a:ea typeface="Calibri" panose="020F0502020204030204" pitchFamily="34" charset="0"/>
                          <a:cs typeface="Calibri" panose="020F0502020204030204" pitchFamily="34" charset="0"/>
                        </a:rPr>
                        <a:t>Gauss </a:t>
                      </a:r>
                      <a:r>
                        <a:rPr lang="fr-FR" sz="1100" dirty="0" err="1">
                          <a:solidFill>
                            <a:schemeClr val="bg2"/>
                          </a:solidFill>
                          <a:latin typeface="Calibri" panose="020F0502020204030204" pitchFamily="34" charset="0"/>
                          <a:ea typeface="Calibri" panose="020F0502020204030204" pitchFamily="34" charset="0"/>
                          <a:cs typeface="Calibri" panose="020F0502020204030204" pitchFamily="34" charset="0"/>
                        </a:rPr>
                        <a:t>sums</a:t>
                      </a:r>
                      <a:r>
                        <a:rPr lang="fr-FR" sz="1100" dirty="0">
                          <a:solidFill>
                            <a:schemeClr val="bg2"/>
                          </a:solidFill>
                          <a:latin typeface="Calibri" panose="020F0502020204030204" pitchFamily="34" charset="0"/>
                          <a:ea typeface="Calibri" panose="020F0502020204030204" pitchFamily="34" charset="0"/>
                          <a:cs typeface="Calibri" panose="020F0502020204030204" pitchFamily="34" charset="0"/>
                        </a:rPr>
                        <a:t>, Jones </a:t>
                      </a:r>
                      <a:r>
                        <a:rPr lang="fr-FR" sz="1100" dirty="0" err="1">
                          <a:solidFill>
                            <a:schemeClr val="bg2"/>
                          </a:solidFill>
                          <a:latin typeface="Calibri" panose="020F0502020204030204" pitchFamily="34" charset="0"/>
                          <a:ea typeface="Calibri" panose="020F0502020204030204" pitchFamily="34" charset="0"/>
                          <a:cs typeface="Calibri" panose="020F0502020204030204" pitchFamily="34" charset="0"/>
                        </a:rPr>
                        <a:t>polynomials</a:t>
                      </a:r>
                      <a:endParaRPr lang="en-US" sz="1100" dirty="0">
                        <a:solidFill>
                          <a:schemeClr val="bg1"/>
                        </a:solidFill>
                        <a:latin typeface="Calibri" panose="020F0502020204030204" pitchFamily="34" charset="0"/>
                        <a:ea typeface="Calibri" panose="020F0502020204030204" pitchFamily="34" charset="0"/>
                        <a:cs typeface="Calibri" panose="020F0502020204030204" pitchFamily="34" charset="0"/>
                      </a:endParaRP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D4ECBA"/>
                    </a:solidFill>
                  </a:tcPr>
                </a:tc>
                <a:extLst>
                  <a:ext uri="{0D108BD9-81ED-4DB2-BD59-A6C34878D82A}">
                    <a16:rowId xmlns:a16="http://schemas.microsoft.com/office/drawing/2014/main" val="2514864590"/>
                  </a:ext>
                </a:extLst>
              </a:tr>
            </a:tbl>
          </a:graphicData>
        </a:graphic>
      </p:graphicFrame>
      <mc:AlternateContent xmlns:mc="http://schemas.openxmlformats.org/markup-compatibility/2006" xmlns:a14="http://schemas.microsoft.com/office/drawing/2010/main">
        <mc:Choice Requires="a14">
          <p:sp>
            <p:nvSpPr>
              <p:cNvPr id="35" name="Rectangle 34">
                <a:extLst>
                  <a:ext uri="{FF2B5EF4-FFF2-40B4-BE49-F238E27FC236}">
                    <a16:creationId xmlns:a16="http://schemas.microsoft.com/office/drawing/2014/main" id="{2C2298C7-3175-FF9B-F0E5-DF531CA0C070}"/>
                  </a:ext>
                </a:extLst>
              </p:cNvPr>
              <p:cNvSpPr/>
              <p:nvPr/>
            </p:nvSpPr>
            <p:spPr bwMode="auto">
              <a:xfrm>
                <a:off x="151779" y="3717696"/>
                <a:ext cx="859367" cy="736250"/>
              </a:xfrm>
              <a:prstGeom prst="rect">
                <a:avLst/>
              </a:prstGeom>
              <a:noFill/>
              <a:ln w="9525" cap="flat" cmpd="sng" algn="ctr">
                <a:noFill/>
                <a:prstDash val="solid"/>
                <a:round/>
                <a:headEnd type="none" w="med" len="med"/>
                <a:tailEnd type="none" w="med" len="med"/>
              </a:ln>
              <a:effectLst/>
            </p:spPr>
            <p:txBody>
              <a:bodyPr rtlCol="0" anchor="ctr"/>
              <a:lstStyle/>
              <a:p>
                <a:pPr algn="ctr">
                  <a:spcAft>
                    <a:spcPts val="300"/>
                  </a:spcAft>
                </a:pPr>
                <a:r>
                  <a:rPr lang="fr-FR" sz="1100" dirty="0">
                    <a:solidFill>
                      <a:schemeClr val="bg2"/>
                    </a:solidFill>
                    <a:latin typeface="Calibri" panose="020F0502020204030204" pitchFamily="34" charset="0"/>
                    <a:cs typeface="Calibri" panose="020F0502020204030204" pitchFamily="34" charset="0"/>
                  </a:rPr>
                  <a:t>speedups</a:t>
                </a:r>
              </a:p>
              <a:p>
                <a:pPr algn="ctr">
                  <a:spcAft>
                    <a:spcPts val="300"/>
                  </a:spcAft>
                </a:pPr>
                <a:r>
                  <a:rPr lang="en-US" sz="800" b="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classical reference</a:t>
                </a:r>
                <a:br>
                  <a:rPr lang="en-US" sz="800" b="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br>
                <a:r>
                  <a:rPr lang="en-US" sz="800" b="0" dirty="0">
                    <a:solidFill>
                      <a:schemeClr val="bg2"/>
                    </a:solidFill>
                    <a:latin typeface="Calibri" panose="020F0502020204030204" pitchFamily="34" charset="0"/>
                    <a:ea typeface="Calibri" panose="020F0502020204030204" pitchFamily="34" charset="0"/>
                    <a:cs typeface="Calibri" panose="020F0502020204030204" pitchFamily="34" charset="0"/>
                  </a:rPr>
                  <a:t>n = problem size</a:t>
                </a:r>
              </a:p>
              <a:p>
                <a:pPr algn="ctr">
                  <a:spcAft>
                    <a:spcPts val="300"/>
                  </a:spcAft>
                </a:pPr>
                <a14:m>
                  <m:oMathPara xmlns:m="http://schemas.openxmlformats.org/officeDocument/2006/math">
                    <m:oMathParaPr>
                      <m:jc m:val="centerGroup"/>
                    </m:oMathParaPr>
                    <m:oMath xmlns:m="http://schemas.openxmlformats.org/officeDocument/2006/math">
                      <m:r>
                        <a:rPr lang="en-US" sz="800" i="1" dirty="0" smtClean="0">
                          <a:solidFill>
                            <a:srgbClr val="0D0D0D"/>
                          </a:solidFill>
                          <a:effectLst/>
                          <a:latin typeface="Cambria Math" panose="02040503050406030204" pitchFamily="18" charset="0"/>
                          <a:ea typeface="Times New Roman" panose="02020603050405020304" pitchFamily="18" charset="0"/>
                          <a:cs typeface="Times New Roman" panose="02020603050405020304" pitchFamily="18" charset="0"/>
                        </a:rPr>
                        <m:t>𝑂</m:t>
                      </m:r>
                      <m:r>
                        <a:rPr lang="en-US" sz="800" i="1" dirty="0" smtClean="0">
                          <a:solidFill>
                            <a:srgbClr val="0D0D0D"/>
                          </a:solidFill>
                          <a:effectLst/>
                          <a:latin typeface="Cambria Math" panose="02040503050406030204" pitchFamily="18" charset="0"/>
                          <a:ea typeface="Times New Roman" panose="02020603050405020304" pitchFamily="18" charset="0"/>
                        </a:rPr>
                        <m:t>(</m:t>
                      </m:r>
                      <m:r>
                        <a:rPr lang="fr-FR" sz="800" b="0" i="1" dirty="0" smtClean="0">
                          <a:solidFill>
                            <a:srgbClr val="0D0D0D"/>
                          </a:solidFill>
                          <a:effectLst/>
                          <a:latin typeface="Cambria Math" panose="02040503050406030204" pitchFamily="18" charset="0"/>
                          <a:ea typeface="Times New Roman" panose="02020603050405020304" pitchFamily="18" charset="0"/>
                        </a:rPr>
                        <m:t>𝑓</m:t>
                      </m:r>
                      <m:r>
                        <a:rPr lang="fr-FR" sz="800" b="0" i="1" dirty="0" smtClean="0">
                          <a:solidFill>
                            <a:srgbClr val="0D0D0D"/>
                          </a:solidFill>
                          <a:effectLst/>
                          <a:latin typeface="Cambria Math" panose="02040503050406030204" pitchFamily="18" charset="0"/>
                          <a:ea typeface="Times New Roman" panose="02020603050405020304" pitchFamily="18" charset="0"/>
                        </a:rPr>
                        <m:t>(</m:t>
                      </m:r>
                      <m:r>
                        <a:rPr lang="fr-FR" sz="800" b="0" i="1" dirty="0" smtClean="0">
                          <a:solidFill>
                            <a:srgbClr val="0D0D0D"/>
                          </a:solidFill>
                          <a:effectLst/>
                          <a:latin typeface="Cambria Math" panose="02040503050406030204" pitchFamily="18" charset="0"/>
                          <a:ea typeface="Times New Roman" panose="02020603050405020304" pitchFamily="18" charset="0"/>
                        </a:rPr>
                        <m:t>𝑛</m:t>
                      </m:r>
                      <m:r>
                        <a:rPr lang="fr-FR" sz="800" b="0" i="1" dirty="0" smtClean="0">
                          <a:solidFill>
                            <a:srgbClr val="0D0D0D"/>
                          </a:solidFill>
                          <a:effectLst/>
                          <a:latin typeface="Cambria Math" panose="02040503050406030204" pitchFamily="18" charset="0"/>
                          <a:ea typeface="Times New Roman" panose="02020603050405020304" pitchFamily="18" charset="0"/>
                        </a:rPr>
                        <m:t>))</m:t>
                      </m:r>
                    </m:oMath>
                  </m:oMathPara>
                </a14:m>
                <a:endParaRPr lang="fr-FR" sz="1000" dirty="0">
                  <a:solidFill>
                    <a:schemeClr val="bg2"/>
                  </a:solidFill>
                  <a:latin typeface="Calibri" panose="020F0502020204030204" pitchFamily="34" charset="0"/>
                  <a:cs typeface="Calibri" panose="020F0502020204030204" pitchFamily="34" charset="0"/>
                </a:endParaRPr>
              </a:p>
            </p:txBody>
          </p:sp>
        </mc:Choice>
        <mc:Fallback xmlns="">
          <p:sp>
            <p:nvSpPr>
              <p:cNvPr id="35" name="Rectangle 34">
                <a:extLst>
                  <a:ext uri="{FF2B5EF4-FFF2-40B4-BE49-F238E27FC236}">
                    <a16:creationId xmlns:a16="http://schemas.microsoft.com/office/drawing/2014/main" id="{2C2298C7-3175-FF9B-F0E5-DF531CA0C070}"/>
                  </a:ext>
                </a:extLst>
              </p:cNvPr>
              <p:cNvSpPr>
                <a:spLocks noRot="1" noChangeAspect="1" noMove="1" noResize="1" noEditPoints="1" noAdjustHandles="1" noChangeArrowheads="1" noChangeShapeType="1" noTextEdit="1"/>
              </p:cNvSpPr>
              <p:nvPr/>
            </p:nvSpPr>
            <p:spPr bwMode="auto">
              <a:xfrm>
                <a:off x="151779" y="3717696"/>
                <a:ext cx="859367" cy="736250"/>
              </a:xfrm>
              <a:prstGeom prst="rect">
                <a:avLst/>
              </a:prstGeom>
              <a:blipFill>
                <a:blip r:embed="rId3"/>
                <a:stretch>
                  <a:fillRect t="-17355" b="-12397"/>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3230DBA8-C4D9-A37C-7184-A90A6BD6D682}"/>
                  </a:ext>
                </a:extLst>
              </p:cNvPr>
              <p:cNvSpPr txBox="1"/>
              <p:nvPr/>
            </p:nvSpPr>
            <p:spPr>
              <a:xfrm>
                <a:off x="2220215" y="4053836"/>
                <a:ext cx="813797" cy="35439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800" i="1" dirty="0" smtClean="0">
                          <a:solidFill>
                            <a:srgbClr val="0D0D0D"/>
                          </a:solidFill>
                          <a:effectLst/>
                          <a:latin typeface="Cambria Math" panose="02040503050406030204" pitchFamily="18" charset="0"/>
                          <a:ea typeface="Times New Roman" panose="02020603050405020304" pitchFamily="18" charset="0"/>
                          <a:cs typeface="Times New Roman" panose="02020603050405020304" pitchFamily="18" charset="0"/>
                        </a:rPr>
                        <m:t>𝑂</m:t>
                      </m:r>
                      <m:d>
                        <m:dPr>
                          <m:ctrlPr>
                            <a:rPr lang="en-US" sz="800" i="1" dirty="0" smtClean="0">
                              <a:solidFill>
                                <a:srgbClr val="0D0D0D"/>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a:rPr lang="fr-FR" sz="800" b="0" i="1" dirty="0" smtClean="0">
                              <a:solidFill>
                                <a:srgbClr val="0D0D0D"/>
                              </a:solidFill>
                              <a:effectLst/>
                              <a:latin typeface="Cambria Math" panose="02040503050406030204" pitchFamily="18" charset="0"/>
                              <a:ea typeface="Times New Roman" panose="02020603050405020304" pitchFamily="18" charset="0"/>
                            </a:rPr>
                            <m:t>𝑓</m:t>
                          </m:r>
                          <m:sSup>
                            <m:sSupPr>
                              <m:ctrlPr>
                                <a:rPr lang="fr-FR" sz="800" b="0" i="1" dirty="0" smtClean="0">
                                  <a:solidFill>
                                    <a:srgbClr val="0D0D0D"/>
                                  </a:solidFill>
                                  <a:effectLst/>
                                  <a:latin typeface="Cambria Math" panose="02040503050406030204" pitchFamily="18" charset="0"/>
                                  <a:ea typeface="Times New Roman" panose="02020603050405020304" pitchFamily="18" charset="0"/>
                                </a:rPr>
                              </m:ctrlPr>
                            </m:sSupPr>
                            <m:e>
                              <m:d>
                                <m:dPr>
                                  <m:ctrlPr>
                                    <a:rPr lang="fr-FR" sz="800" b="0" i="1" dirty="0" smtClean="0">
                                      <a:solidFill>
                                        <a:srgbClr val="0D0D0D"/>
                                      </a:solidFill>
                                      <a:effectLst/>
                                      <a:latin typeface="Cambria Math" panose="02040503050406030204" pitchFamily="18" charset="0"/>
                                      <a:ea typeface="Times New Roman" panose="02020603050405020304" pitchFamily="18" charset="0"/>
                                    </a:rPr>
                                  </m:ctrlPr>
                                </m:dPr>
                                <m:e>
                                  <m:r>
                                    <a:rPr lang="fr-FR" sz="800" b="0" i="1" dirty="0" smtClean="0">
                                      <a:solidFill>
                                        <a:srgbClr val="0D0D0D"/>
                                      </a:solidFill>
                                      <a:effectLst/>
                                      <a:latin typeface="Cambria Math" panose="02040503050406030204" pitchFamily="18" charset="0"/>
                                      <a:ea typeface="Times New Roman" panose="02020603050405020304" pitchFamily="18" charset="0"/>
                                    </a:rPr>
                                    <m:t>𝑛</m:t>
                                  </m:r>
                                </m:e>
                              </m:d>
                            </m:e>
                            <m:sup>
                              <m:r>
                                <a:rPr lang="fr-FR" sz="800" b="0" i="1" dirty="0" smtClean="0">
                                  <a:solidFill>
                                    <a:srgbClr val="0D0D0D"/>
                                  </a:solidFill>
                                  <a:effectLst/>
                                  <a:latin typeface="Cambria Math" panose="02040503050406030204" pitchFamily="18" charset="0"/>
                                  <a:ea typeface="Times New Roman" panose="02020603050405020304" pitchFamily="18" charset="0"/>
                                </a:rPr>
                                <m:t>𝑘</m:t>
                              </m:r>
                            </m:sup>
                          </m:sSup>
                        </m:e>
                      </m:d>
                    </m:oMath>
                  </m:oMathPara>
                </a14:m>
                <a:endParaRPr lang="fr-FR" sz="800" b="0" dirty="0">
                  <a:solidFill>
                    <a:srgbClr val="0D0D0D"/>
                  </a:solidFill>
                  <a:effectLst/>
                  <a:latin typeface="Calibri" panose="020F0502020204030204" pitchFamily="34" charset="0"/>
                  <a:ea typeface="Times New Roman" panose="02020603050405020304" pitchFamily="18" charset="0"/>
                </a:endParaRPr>
              </a:p>
              <a:p>
                <a:pPr algn="ctr"/>
                <a14:m>
                  <m:oMathPara xmlns:m="http://schemas.openxmlformats.org/officeDocument/2006/math">
                    <m:oMathParaPr>
                      <m:jc m:val="centerGroup"/>
                    </m:oMathParaPr>
                    <m:oMath xmlns:m="http://schemas.openxmlformats.org/officeDocument/2006/math">
                      <m:r>
                        <a:rPr lang="fr-FR" sz="800" i="1" dirty="0">
                          <a:solidFill>
                            <a:srgbClr val="0D0D0D"/>
                          </a:solidFill>
                          <a:latin typeface="Cambria Math" panose="02040503050406030204" pitchFamily="18" charset="0"/>
                          <a:ea typeface="Times New Roman" panose="02020603050405020304" pitchFamily="18" charset="0"/>
                          <a:cs typeface="Times New Roman" panose="02020603050405020304" pitchFamily="18" charset="0"/>
                        </a:rPr>
                        <m:t>0</m:t>
                      </m:r>
                      <m:r>
                        <a:rPr lang="fr-FR" sz="800" b="1" i="1" dirty="0" smtClean="0">
                          <a:solidFill>
                            <a:srgbClr val="0D0D0D"/>
                          </a:solidFill>
                          <a:latin typeface="Cambria Math" panose="02040503050406030204" pitchFamily="18" charset="0"/>
                          <a:ea typeface="Times New Roman" panose="02020603050405020304" pitchFamily="18" charset="0"/>
                          <a:cs typeface="Times New Roman" panose="02020603050405020304" pitchFamily="18" charset="0"/>
                        </a:rPr>
                        <m:t>&lt;</m:t>
                      </m:r>
                      <m:r>
                        <a:rPr lang="fr-FR" sz="800" i="1" dirty="0" smtClean="0">
                          <a:solidFill>
                            <a:srgbClr val="0D0D0D"/>
                          </a:solidFill>
                          <a:effectLst/>
                          <a:latin typeface="Cambria Math" panose="02040503050406030204" pitchFamily="18" charset="0"/>
                          <a:ea typeface="Times New Roman" panose="02020603050405020304" pitchFamily="18" charset="0"/>
                          <a:cs typeface="Times New Roman" panose="02020603050405020304" pitchFamily="18" charset="0"/>
                        </a:rPr>
                        <m:t>𝑘</m:t>
                      </m:r>
                      <m:r>
                        <a:rPr lang="fr-FR" sz="800" b="1" i="1" dirty="0" smtClean="0">
                          <a:solidFill>
                            <a:srgbClr val="0D0D0D"/>
                          </a:solidFill>
                          <a:effectLst/>
                          <a:latin typeface="Cambria Math" panose="02040503050406030204" pitchFamily="18" charset="0"/>
                          <a:ea typeface="Times New Roman" panose="02020603050405020304" pitchFamily="18" charset="0"/>
                          <a:cs typeface="Times New Roman" panose="02020603050405020304" pitchFamily="18" charset="0"/>
                        </a:rPr>
                        <m:t>&lt;</m:t>
                      </m:r>
                      <m:r>
                        <a:rPr lang="fr-FR" sz="800" b="0" i="1" dirty="0" smtClean="0">
                          <a:solidFill>
                            <a:srgbClr val="0D0D0D"/>
                          </a:solidFill>
                          <a:effectLst/>
                          <a:latin typeface="Cambria Math" panose="02040503050406030204" pitchFamily="18" charset="0"/>
                          <a:ea typeface="Times New Roman" panose="02020603050405020304" pitchFamily="18" charset="0"/>
                          <a:cs typeface="Times New Roman" panose="02020603050405020304" pitchFamily="18" charset="0"/>
                        </a:rPr>
                        <m:t>1</m:t>
                      </m:r>
                    </m:oMath>
                  </m:oMathPara>
                </a14:m>
                <a:endParaRPr lang="fr-FR" sz="800" b="0" dirty="0">
                  <a:solidFill>
                    <a:srgbClr val="0D0D0D"/>
                  </a:solidFill>
                  <a:effectLst/>
                  <a:latin typeface="Calibri" panose="020F0502020204030204" pitchFamily="34" charset="0"/>
                  <a:ea typeface="Times New Roman" panose="02020603050405020304" pitchFamily="18" charset="0"/>
                </a:endParaRPr>
              </a:p>
            </p:txBody>
          </p:sp>
        </mc:Choice>
        <mc:Fallback xmlns="">
          <p:sp>
            <p:nvSpPr>
              <p:cNvPr id="21" name="TextBox 20">
                <a:extLst>
                  <a:ext uri="{FF2B5EF4-FFF2-40B4-BE49-F238E27FC236}">
                    <a16:creationId xmlns:a16="http://schemas.microsoft.com/office/drawing/2014/main" id="{3230DBA8-C4D9-A37C-7184-A90A6BD6D682}"/>
                  </a:ext>
                </a:extLst>
              </p:cNvPr>
              <p:cNvSpPr txBox="1">
                <a:spLocks noRot="1" noChangeAspect="1" noMove="1" noResize="1" noEditPoints="1" noAdjustHandles="1" noChangeArrowheads="1" noChangeShapeType="1" noTextEdit="1"/>
              </p:cNvSpPr>
              <p:nvPr/>
            </p:nvSpPr>
            <p:spPr>
              <a:xfrm>
                <a:off x="2220215" y="4053836"/>
                <a:ext cx="813797" cy="35439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F6DDECE0-4460-3756-2CBC-B660CEE683A8}"/>
                  </a:ext>
                </a:extLst>
              </p:cNvPr>
              <p:cNvSpPr txBox="1"/>
              <p:nvPr/>
            </p:nvSpPr>
            <p:spPr>
              <a:xfrm>
                <a:off x="4225530" y="4168888"/>
                <a:ext cx="710185" cy="23128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800" i="1" dirty="0"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𝑂</m:t>
                      </m:r>
                      <m:d>
                        <m:dPr>
                          <m:ctrlPr>
                            <a:rPr lang="en-US" sz="800" i="1" dirty="0"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a:rPr lang="fr-FR" sz="800" b="0" i="1" dirty="0" smtClean="0">
                              <a:solidFill>
                                <a:schemeClr val="tx1"/>
                              </a:solidFill>
                              <a:effectLst/>
                              <a:latin typeface="Cambria Math" panose="02040503050406030204" pitchFamily="18" charset="0"/>
                              <a:ea typeface="Times New Roman" panose="02020603050405020304" pitchFamily="18" charset="0"/>
                            </a:rPr>
                            <m:t>𝑓</m:t>
                          </m:r>
                          <m:sSup>
                            <m:sSupPr>
                              <m:ctrlPr>
                                <a:rPr lang="fr-FR" sz="800" b="0" i="1" dirty="0" smtClean="0">
                                  <a:solidFill>
                                    <a:schemeClr val="tx1"/>
                                  </a:solidFill>
                                  <a:effectLst/>
                                  <a:latin typeface="Cambria Math" panose="02040503050406030204" pitchFamily="18" charset="0"/>
                                  <a:ea typeface="Times New Roman" panose="02020603050405020304" pitchFamily="18" charset="0"/>
                                </a:rPr>
                              </m:ctrlPr>
                            </m:sSupPr>
                            <m:e>
                              <m:d>
                                <m:dPr>
                                  <m:ctrlPr>
                                    <a:rPr lang="fr-FR" sz="800" b="0" i="1" dirty="0" smtClean="0">
                                      <a:solidFill>
                                        <a:schemeClr val="tx1"/>
                                      </a:solidFill>
                                      <a:effectLst/>
                                      <a:latin typeface="Cambria Math" panose="02040503050406030204" pitchFamily="18" charset="0"/>
                                      <a:ea typeface="Times New Roman" panose="02020603050405020304" pitchFamily="18" charset="0"/>
                                    </a:rPr>
                                  </m:ctrlPr>
                                </m:dPr>
                                <m:e>
                                  <m:r>
                                    <a:rPr lang="fr-FR" sz="800" b="0" i="1" dirty="0" smtClean="0">
                                      <a:solidFill>
                                        <a:schemeClr val="tx1"/>
                                      </a:solidFill>
                                      <a:effectLst/>
                                      <a:latin typeface="Cambria Math" panose="02040503050406030204" pitchFamily="18" charset="0"/>
                                      <a:ea typeface="Times New Roman" panose="02020603050405020304" pitchFamily="18" charset="0"/>
                                    </a:rPr>
                                    <m:t>𝑛</m:t>
                                  </m:r>
                                </m:e>
                              </m:d>
                            </m:e>
                            <m:sup>
                              <m:r>
                                <a:rPr lang="fr-FR" sz="800" b="0" i="1" dirty="0" smtClean="0">
                                  <a:solidFill>
                                    <a:schemeClr val="tx1"/>
                                  </a:solidFill>
                                  <a:effectLst/>
                                  <a:latin typeface="Cambria Math" panose="02040503050406030204" pitchFamily="18" charset="0"/>
                                  <a:ea typeface="Times New Roman" panose="02020603050405020304" pitchFamily="18" charset="0"/>
                                </a:rPr>
                                <m:t>0.5</m:t>
                              </m:r>
                            </m:sup>
                          </m:sSup>
                        </m:e>
                      </m:d>
                    </m:oMath>
                  </m:oMathPara>
                </a14:m>
                <a:endParaRPr lang="fr-FR" sz="800" b="0" dirty="0">
                  <a:solidFill>
                    <a:schemeClr val="tx1"/>
                  </a:solidFill>
                  <a:effectLst/>
                  <a:latin typeface="Calibri" panose="020F0502020204030204" pitchFamily="34" charset="0"/>
                  <a:ea typeface="Times New Roman" panose="02020603050405020304" pitchFamily="18" charset="0"/>
                </a:endParaRPr>
              </a:p>
            </p:txBody>
          </p:sp>
        </mc:Choice>
        <mc:Fallback xmlns="">
          <p:sp>
            <p:nvSpPr>
              <p:cNvPr id="22" name="TextBox 21">
                <a:extLst>
                  <a:ext uri="{FF2B5EF4-FFF2-40B4-BE49-F238E27FC236}">
                    <a16:creationId xmlns:a16="http://schemas.microsoft.com/office/drawing/2014/main" id="{F6DDECE0-4460-3756-2CBC-B660CEE683A8}"/>
                  </a:ext>
                </a:extLst>
              </p:cNvPr>
              <p:cNvSpPr txBox="1">
                <a:spLocks noRot="1" noChangeAspect="1" noMove="1" noResize="1" noEditPoints="1" noAdjustHandles="1" noChangeArrowheads="1" noChangeShapeType="1" noTextEdit="1"/>
              </p:cNvSpPr>
              <p:nvPr/>
            </p:nvSpPr>
            <p:spPr>
              <a:xfrm>
                <a:off x="4225530" y="4168888"/>
                <a:ext cx="710185" cy="23128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5F9A9FAD-8ED4-D898-669E-81908971BB32}"/>
                  </a:ext>
                </a:extLst>
              </p:cNvPr>
              <p:cNvSpPr txBox="1"/>
              <p:nvPr/>
            </p:nvSpPr>
            <p:spPr>
              <a:xfrm>
                <a:off x="5433072" y="4021571"/>
                <a:ext cx="710185" cy="23128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800" i="1" dirty="0" smtClean="0">
                          <a:solidFill>
                            <a:schemeClr val="bg2"/>
                          </a:solidFill>
                          <a:effectLst/>
                          <a:latin typeface="Cambria Math" panose="02040503050406030204" pitchFamily="18" charset="0"/>
                          <a:ea typeface="Times New Roman" panose="02020603050405020304" pitchFamily="18" charset="0"/>
                          <a:cs typeface="Times New Roman" panose="02020603050405020304" pitchFamily="18" charset="0"/>
                        </a:rPr>
                        <m:t>𝑂</m:t>
                      </m:r>
                      <m:d>
                        <m:dPr>
                          <m:ctrlPr>
                            <a:rPr lang="en-US" sz="800" i="1" dirty="0" smtClean="0">
                              <a:solidFill>
                                <a:schemeClr val="bg2"/>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a:rPr lang="fr-FR" sz="800" b="0" i="1" dirty="0" smtClean="0">
                              <a:solidFill>
                                <a:schemeClr val="bg2"/>
                              </a:solidFill>
                              <a:effectLst/>
                              <a:latin typeface="Cambria Math" panose="02040503050406030204" pitchFamily="18" charset="0"/>
                              <a:ea typeface="Times New Roman" panose="02020603050405020304" pitchFamily="18" charset="0"/>
                            </a:rPr>
                            <m:t>𝑓</m:t>
                          </m:r>
                          <m:sSup>
                            <m:sSupPr>
                              <m:ctrlPr>
                                <a:rPr lang="fr-FR" sz="800" b="0" i="1" dirty="0" smtClean="0">
                                  <a:solidFill>
                                    <a:schemeClr val="bg2"/>
                                  </a:solidFill>
                                  <a:effectLst/>
                                  <a:latin typeface="Cambria Math" panose="02040503050406030204" pitchFamily="18" charset="0"/>
                                  <a:ea typeface="Times New Roman" panose="02020603050405020304" pitchFamily="18" charset="0"/>
                                </a:rPr>
                              </m:ctrlPr>
                            </m:sSupPr>
                            <m:e>
                              <m:d>
                                <m:dPr>
                                  <m:ctrlPr>
                                    <a:rPr lang="fr-FR" sz="800" b="0" i="1" dirty="0" smtClean="0">
                                      <a:solidFill>
                                        <a:schemeClr val="bg2"/>
                                      </a:solidFill>
                                      <a:effectLst/>
                                      <a:latin typeface="Cambria Math" panose="02040503050406030204" pitchFamily="18" charset="0"/>
                                      <a:ea typeface="Times New Roman" panose="02020603050405020304" pitchFamily="18" charset="0"/>
                                    </a:rPr>
                                  </m:ctrlPr>
                                </m:dPr>
                                <m:e>
                                  <m:r>
                                    <a:rPr lang="fr-FR" sz="800" b="0" i="1" dirty="0" smtClean="0">
                                      <a:solidFill>
                                        <a:schemeClr val="bg2"/>
                                      </a:solidFill>
                                      <a:effectLst/>
                                      <a:latin typeface="Cambria Math" panose="02040503050406030204" pitchFamily="18" charset="0"/>
                                      <a:ea typeface="Times New Roman" panose="02020603050405020304" pitchFamily="18" charset="0"/>
                                    </a:rPr>
                                    <m:t>𝑛</m:t>
                                  </m:r>
                                </m:e>
                              </m:d>
                            </m:e>
                            <m:sup>
                              <m:r>
                                <m:rPr>
                                  <m:sty m:val="p"/>
                                </m:rPr>
                                <a:rPr lang="fr-FR" sz="800" b="0" i="0" dirty="0" smtClean="0">
                                  <a:solidFill>
                                    <a:schemeClr val="bg2"/>
                                  </a:solidFill>
                                  <a:effectLst/>
                                  <a:latin typeface="Cambria Math" panose="02040503050406030204" pitchFamily="18" charset="0"/>
                                  <a:ea typeface="Times New Roman" panose="02020603050405020304" pitchFamily="18" charset="0"/>
                                </a:rPr>
                                <m:t>log</m:t>
                              </m:r>
                              <m:r>
                                <a:rPr lang="fr-FR" sz="800" b="0" i="0" dirty="0" smtClean="0">
                                  <a:solidFill>
                                    <a:schemeClr val="bg2"/>
                                  </a:solidFill>
                                  <a:effectLst/>
                                  <a:latin typeface="Cambria Math" panose="02040503050406030204" pitchFamily="18" charset="0"/>
                                  <a:ea typeface="Times New Roman" panose="02020603050405020304" pitchFamily="18" charset="0"/>
                                </a:rPr>
                                <m:t> </m:t>
                              </m:r>
                              <m:r>
                                <m:rPr>
                                  <m:sty m:val="p"/>
                                </m:rPr>
                                <a:rPr lang="fr-FR" sz="800" b="0" i="0" dirty="0" smtClean="0">
                                  <a:solidFill>
                                    <a:schemeClr val="bg2"/>
                                  </a:solidFill>
                                  <a:effectLst/>
                                  <a:latin typeface="Cambria Math" panose="02040503050406030204" pitchFamily="18" charset="0"/>
                                  <a:ea typeface="Times New Roman" panose="02020603050405020304" pitchFamily="18" charset="0"/>
                                </a:rPr>
                                <m:t>log</m:t>
                              </m:r>
                              <m:r>
                                <a:rPr lang="fr-FR" sz="800" b="0" i="1" dirty="0" smtClean="0">
                                  <a:solidFill>
                                    <a:schemeClr val="bg2"/>
                                  </a:solidFill>
                                  <a:effectLst/>
                                  <a:latin typeface="Cambria Math" panose="02040503050406030204" pitchFamily="18" charset="0"/>
                                  <a:ea typeface="Times New Roman" panose="02020603050405020304" pitchFamily="18" charset="0"/>
                                </a:rPr>
                                <m:t>⁡(</m:t>
                              </m:r>
                              <m:r>
                                <a:rPr lang="fr-FR" sz="800" b="0" i="1" dirty="0" smtClean="0">
                                  <a:solidFill>
                                    <a:schemeClr val="bg2"/>
                                  </a:solidFill>
                                  <a:effectLst/>
                                  <a:latin typeface="Cambria Math" panose="02040503050406030204" pitchFamily="18" charset="0"/>
                                  <a:ea typeface="Times New Roman" panose="02020603050405020304" pitchFamily="18" charset="0"/>
                                </a:rPr>
                                <m:t>𝑛</m:t>
                              </m:r>
                              <m:r>
                                <a:rPr lang="fr-FR" sz="800" b="0" i="1" dirty="0" smtClean="0">
                                  <a:solidFill>
                                    <a:schemeClr val="bg2"/>
                                  </a:solidFill>
                                  <a:effectLst/>
                                  <a:latin typeface="Cambria Math" panose="02040503050406030204" pitchFamily="18" charset="0"/>
                                  <a:ea typeface="Times New Roman" panose="02020603050405020304" pitchFamily="18" charset="0"/>
                                </a:rPr>
                                <m:t>)</m:t>
                              </m:r>
                            </m:sup>
                          </m:sSup>
                        </m:e>
                      </m:d>
                    </m:oMath>
                  </m:oMathPara>
                </a14:m>
                <a:endParaRPr lang="fr-FR" sz="800" b="0" dirty="0">
                  <a:solidFill>
                    <a:schemeClr val="bg2"/>
                  </a:solidFill>
                  <a:effectLst/>
                  <a:latin typeface="Calibri" panose="020F0502020204030204" pitchFamily="34" charset="0"/>
                  <a:ea typeface="Times New Roman" panose="02020603050405020304" pitchFamily="18" charset="0"/>
                </a:endParaRPr>
              </a:p>
            </p:txBody>
          </p:sp>
        </mc:Choice>
        <mc:Fallback xmlns="">
          <p:sp>
            <p:nvSpPr>
              <p:cNvPr id="24" name="TextBox 23">
                <a:extLst>
                  <a:ext uri="{FF2B5EF4-FFF2-40B4-BE49-F238E27FC236}">
                    <a16:creationId xmlns:a16="http://schemas.microsoft.com/office/drawing/2014/main" id="{5F9A9FAD-8ED4-D898-669E-81908971BB32}"/>
                  </a:ext>
                </a:extLst>
              </p:cNvPr>
              <p:cNvSpPr txBox="1">
                <a:spLocks noRot="1" noChangeAspect="1" noMove="1" noResize="1" noEditPoints="1" noAdjustHandles="1" noChangeArrowheads="1" noChangeShapeType="1" noTextEdit="1"/>
              </p:cNvSpPr>
              <p:nvPr/>
            </p:nvSpPr>
            <p:spPr>
              <a:xfrm>
                <a:off x="5433072" y="4021571"/>
                <a:ext cx="710185" cy="231282"/>
              </a:xfrm>
              <a:prstGeom prst="rect">
                <a:avLst/>
              </a:prstGeom>
              <a:blipFill>
                <a:blip r:embed="rId6"/>
                <a:stretch>
                  <a:fillRect l="-68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C35AA229-57DC-A491-374A-2A0B9393C462}"/>
                  </a:ext>
                </a:extLst>
              </p:cNvPr>
              <p:cNvSpPr txBox="1"/>
              <p:nvPr/>
            </p:nvSpPr>
            <p:spPr>
              <a:xfrm>
                <a:off x="7874396" y="3782685"/>
                <a:ext cx="710185" cy="215444"/>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800" i="1" dirty="0" smtClean="0">
                          <a:solidFill>
                            <a:schemeClr val="bg2"/>
                          </a:solidFill>
                          <a:effectLst/>
                          <a:latin typeface="Cambria Math" panose="02040503050406030204" pitchFamily="18" charset="0"/>
                          <a:ea typeface="Times New Roman" panose="02020603050405020304" pitchFamily="18" charset="0"/>
                          <a:cs typeface="Times New Roman" panose="02020603050405020304" pitchFamily="18" charset="0"/>
                        </a:rPr>
                        <m:t>𝑂</m:t>
                      </m:r>
                      <m:d>
                        <m:dPr>
                          <m:ctrlPr>
                            <a:rPr lang="en-US" sz="800" i="1" dirty="0" smtClean="0">
                              <a:solidFill>
                                <a:schemeClr val="bg2"/>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m:rPr>
                              <m:sty m:val="p"/>
                            </m:rPr>
                            <a:rPr lang="fr-FR" sz="800" b="0" i="0" dirty="0" smtClean="0">
                              <a:solidFill>
                                <a:schemeClr val="bg2"/>
                              </a:solidFill>
                              <a:effectLst/>
                              <a:latin typeface="Cambria Math" panose="02040503050406030204" pitchFamily="18" charset="0"/>
                              <a:ea typeface="Times New Roman" panose="02020603050405020304" pitchFamily="18" charset="0"/>
                              <a:cs typeface="Times New Roman" panose="02020603050405020304" pitchFamily="18" charset="0"/>
                            </a:rPr>
                            <m:t>log</m:t>
                          </m:r>
                          <m:r>
                            <a:rPr lang="fr-FR" sz="800" b="0" i="1" dirty="0" smtClean="0">
                              <a:solidFill>
                                <a:schemeClr val="bg2"/>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fr-FR" sz="800" b="0" i="1" dirty="0" smtClean="0">
                              <a:solidFill>
                                <a:schemeClr val="bg2"/>
                              </a:solidFill>
                              <a:effectLst/>
                              <a:latin typeface="Cambria Math" panose="02040503050406030204" pitchFamily="18" charset="0"/>
                              <a:ea typeface="Times New Roman" panose="02020603050405020304" pitchFamily="18" charset="0"/>
                            </a:rPr>
                            <m:t>𝑓</m:t>
                          </m:r>
                          <m:d>
                            <m:dPr>
                              <m:ctrlPr>
                                <a:rPr lang="fr-FR" sz="800" b="0" i="1" dirty="0" smtClean="0">
                                  <a:solidFill>
                                    <a:schemeClr val="bg2"/>
                                  </a:solidFill>
                                  <a:effectLst/>
                                  <a:latin typeface="Cambria Math" panose="02040503050406030204" pitchFamily="18" charset="0"/>
                                  <a:ea typeface="Times New Roman" panose="02020603050405020304" pitchFamily="18" charset="0"/>
                                </a:rPr>
                              </m:ctrlPr>
                            </m:dPr>
                            <m:e>
                              <m:r>
                                <a:rPr lang="fr-FR" sz="800" b="0" i="1" dirty="0" smtClean="0">
                                  <a:solidFill>
                                    <a:schemeClr val="bg2"/>
                                  </a:solidFill>
                                  <a:effectLst/>
                                  <a:latin typeface="Cambria Math" panose="02040503050406030204" pitchFamily="18" charset="0"/>
                                  <a:ea typeface="Times New Roman" panose="02020603050405020304" pitchFamily="18" charset="0"/>
                                </a:rPr>
                                <m:t>𝑛</m:t>
                              </m:r>
                            </m:e>
                          </m:d>
                          <m:r>
                            <a:rPr lang="fr-FR" sz="800" b="0" i="1" dirty="0" smtClean="0">
                              <a:solidFill>
                                <a:schemeClr val="bg2"/>
                              </a:solidFill>
                              <a:effectLst/>
                              <a:latin typeface="Cambria Math" panose="02040503050406030204" pitchFamily="18" charset="0"/>
                              <a:ea typeface="Times New Roman" panose="02020603050405020304" pitchFamily="18" charset="0"/>
                            </a:rPr>
                            <m:t>)</m:t>
                          </m:r>
                        </m:e>
                      </m:d>
                    </m:oMath>
                  </m:oMathPara>
                </a14:m>
                <a:endParaRPr lang="fr-FR" sz="800" b="0" dirty="0">
                  <a:solidFill>
                    <a:schemeClr val="bg2"/>
                  </a:solidFill>
                  <a:effectLst/>
                  <a:latin typeface="Calibri" panose="020F0502020204030204" pitchFamily="34" charset="0"/>
                  <a:ea typeface="Times New Roman" panose="02020603050405020304" pitchFamily="18" charset="0"/>
                </a:endParaRPr>
              </a:p>
            </p:txBody>
          </p:sp>
        </mc:Choice>
        <mc:Fallback xmlns="">
          <p:sp>
            <p:nvSpPr>
              <p:cNvPr id="25" name="TextBox 24">
                <a:extLst>
                  <a:ext uri="{FF2B5EF4-FFF2-40B4-BE49-F238E27FC236}">
                    <a16:creationId xmlns:a16="http://schemas.microsoft.com/office/drawing/2014/main" id="{C35AA229-57DC-A491-374A-2A0B9393C462}"/>
                  </a:ext>
                </a:extLst>
              </p:cNvPr>
              <p:cNvSpPr txBox="1">
                <a:spLocks noRot="1" noChangeAspect="1" noMove="1" noResize="1" noEditPoints="1" noAdjustHandles="1" noChangeArrowheads="1" noChangeShapeType="1" noTextEdit="1"/>
              </p:cNvSpPr>
              <p:nvPr/>
            </p:nvSpPr>
            <p:spPr>
              <a:xfrm>
                <a:off x="7874396" y="3782685"/>
                <a:ext cx="710185" cy="215444"/>
              </a:xfrm>
              <a:prstGeom prst="rect">
                <a:avLst/>
              </a:prstGeom>
              <a:blipFill>
                <a:blip r:embed="rId7"/>
                <a:stretch>
                  <a:fillRect b="-28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0CAF052F-398B-FCF1-0826-F902C369AC05}"/>
                  </a:ext>
                </a:extLst>
              </p:cNvPr>
              <p:cNvSpPr txBox="1"/>
              <p:nvPr/>
            </p:nvSpPr>
            <p:spPr>
              <a:xfrm>
                <a:off x="7691210" y="4062208"/>
                <a:ext cx="710185" cy="399661"/>
              </a:xfrm>
              <a:prstGeom prst="rect">
                <a:avLst/>
              </a:prstGeom>
              <a:noFill/>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800" i="1" dirty="0" smtClean="0">
                          <a:solidFill>
                            <a:schemeClr val="bg2"/>
                          </a:solidFill>
                          <a:effectLst/>
                          <a:latin typeface="Cambria Math" panose="02040503050406030204" pitchFamily="18" charset="0"/>
                          <a:ea typeface="Times New Roman" panose="02020603050405020304" pitchFamily="18" charset="0"/>
                          <a:cs typeface="Times New Roman" panose="02020603050405020304" pitchFamily="18" charset="0"/>
                        </a:rPr>
                        <m:t>𝑂</m:t>
                      </m:r>
                      <m:d>
                        <m:dPr>
                          <m:ctrlPr>
                            <a:rPr lang="en-US" sz="800" i="1" dirty="0" smtClean="0">
                              <a:solidFill>
                                <a:schemeClr val="bg2"/>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a:rPr lang="fr-FR" sz="800" b="0" i="1" dirty="0" smtClean="0">
                              <a:solidFill>
                                <a:schemeClr val="bg2"/>
                              </a:solidFill>
                              <a:effectLst/>
                              <a:latin typeface="Cambria Math" panose="02040503050406030204" pitchFamily="18" charset="0"/>
                              <a:ea typeface="Times New Roman" panose="02020603050405020304" pitchFamily="18" charset="0"/>
                            </a:rPr>
                            <m:t>𝑓</m:t>
                          </m:r>
                          <m:sSup>
                            <m:sSupPr>
                              <m:ctrlPr>
                                <a:rPr lang="fr-FR" sz="800" b="0" i="1" dirty="0" smtClean="0">
                                  <a:solidFill>
                                    <a:schemeClr val="bg2"/>
                                  </a:solidFill>
                                  <a:effectLst/>
                                  <a:latin typeface="Cambria Math" panose="02040503050406030204" pitchFamily="18" charset="0"/>
                                  <a:ea typeface="Times New Roman" panose="02020603050405020304" pitchFamily="18" charset="0"/>
                                </a:rPr>
                              </m:ctrlPr>
                            </m:sSupPr>
                            <m:e>
                              <m:d>
                                <m:dPr>
                                  <m:ctrlPr>
                                    <a:rPr lang="fr-FR" sz="800" b="0" i="1" dirty="0" smtClean="0">
                                      <a:solidFill>
                                        <a:schemeClr val="bg2"/>
                                      </a:solidFill>
                                      <a:effectLst/>
                                      <a:latin typeface="Cambria Math" panose="02040503050406030204" pitchFamily="18" charset="0"/>
                                      <a:ea typeface="Times New Roman" panose="02020603050405020304" pitchFamily="18" charset="0"/>
                                    </a:rPr>
                                  </m:ctrlPr>
                                </m:dPr>
                                <m:e>
                                  <m:r>
                                    <a:rPr lang="fr-FR" sz="800" b="0" i="1" dirty="0" smtClean="0">
                                      <a:solidFill>
                                        <a:schemeClr val="bg2"/>
                                      </a:solidFill>
                                      <a:effectLst/>
                                      <a:latin typeface="Cambria Math" panose="02040503050406030204" pitchFamily="18" charset="0"/>
                                      <a:ea typeface="Times New Roman" panose="02020603050405020304" pitchFamily="18" charset="0"/>
                                    </a:rPr>
                                    <m:t>𝑛</m:t>
                                  </m:r>
                                </m:e>
                              </m:d>
                            </m:e>
                            <m:sup>
                              <m:sSup>
                                <m:sSupPr>
                                  <m:ctrlPr>
                                    <a:rPr lang="fr-FR" sz="800" b="0" i="1" dirty="0" smtClean="0">
                                      <a:solidFill>
                                        <a:schemeClr val="bg2"/>
                                      </a:solidFill>
                                      <a:effectLst/>
                                      <a:latin typeface="Cambria Math" panose="02040503050406030204" pitchFamily="18" charset="0"/>
                                      <a:ea typeface="Times New Roman" panose="02020603050405020304" pitchFamily="18" charset="0"/>
                                    </a:rPr>
                                  </m:ctrlPr>
                                </m:sSupPr>
                                <m:e>
                                  <m:d>
                                    <m:dPr>
                                      <m:ctrlPr>
                                        <a:rPr lang="fr-FR" sz="800" b="0" i="1" dirty="0" smtClean="0">
                                          <a:solidFill>
                                            <a:schemeClr val="bg2"/>
                                          </a:solidFill>
                                          <a:effectLst/>
                                          <a:latin typeface="Cambria Math" panose="02040503050406030204" pitchFamily="18" charset="0"/>
                                          <a:ea typeface="Times New Roman" panose="02020603050405020304" pitchFamily="18" charset="0"/>
                                        </a:rPr>
                                      </m:ctrlPr>
                                    </m:dPr>
                                    <m:e>
                                      <m:func>
                                        <m:funcPr>
                                          <m:ctrlPr>
                                            <a:rPr lang="fr-FR" sz="800" b="0" i="1" dirty="0" smtClean="0">
                                              <a:solidFill>
                                                <a:schemeClr val="bg2"/>
                                              </a:solidFill>
                                              <a:effectLst/>
                                              <a:latin typeface="Cambria Math" panose="02040503050406030204" pitchFamily="18" charset="0"/>
                                              <a:ea typeface="Times New Roman" panose="02020603050405020304" pitchFamily="18" charset="0"/>
                                            </a:rPr>
                                          </m:ctrlPr>
                                        </m:funcPr>
                                        <m:fName>
                                          <m:r>
                                            <m:rPr>
                                              <m:sty m:val="p"/>
                                            </m:rPr>
                                            <a:rPr lang="fr-FR" sz="800" b="0" i="0" dirty="0" smtClean="0">
                                              <a:solidFill>
                                                <a:schemeClr val="bg2"/>
                                              </a:solidFill>
                                              <a:effectLst/>
                                              <a:latin typeface="Cambria Math" panose="02040503050406030204" pitchFamily="18" charset="0"/>
                                              <a:ea typeface="Times New Roman" panose="02020603050405020304" pitchFamily="18" charset="0"/>
                                            </a:rPr>
                                            <m:t>log</m:t>
                                          </m:r>
                                        </m:fName>
                                        <m:e>
                                          <m:d>
                                            <m:dPr>
                                              <m:ctrlPr>
                                                <a:rPr lang="fr-FR" sz="800" b="0" i="1" dirty="0" smtClean="0">
                                                  <a:solidFill>
                                                    <a:schemeClr val="bg2"/>
                                                  </a:solidFill>
                                                  <a:effectLst/>
                                                  <a:latin typeface="Cambria Math" panose="02040503050406030204" pitchFamily="18" charset="0"/>
                                                  <a:ea typeface="Times New Roman" panose="02020603050405020304" pitchFamily="18" charset="0"/>
                                                </a:rPr>
                                              </m:ctrlPr>
                                            </m:dPr>
                                            <m:e>
                                              <m:r>
                                                <a:rPr lang="fr-FR" sz="800" b="0" i="1" dirty="0" smtClean="0">
                                                  <a:solidFill>
                                                    <a:schemeClr val="bg2"/>
                                                  </a:solidFill>
                                                  <a:effectLst/>
                                                  <a:latin typeface="Cambria Math" panose="02040503050406030204" pitchFamily="18" charset="0"/>
                                                  <a:ea typeface="Times New Roman" panose="02020603050405020304" pitchFamily="18" charset="0"/>
                                                </a:rPr>
                                                <m:t>𝑛</m:t>
                                              </m:r>
                                            </m:e>
                                          </m:d>
                                        </m:e>
                                      </m:func>
                                    </m:e>
                                  </m:d>
                                </m:e>
                                <m:sup>
                                  <m:r>
                                    <a:rPr lang="fr-FR" sz="800" b="0" i="1" dirty="0" smtClean="0">
                                      <a:solidFill>
                                        <a:schemeClr val="bg2"/>
                                      </a:solidFill>
                                      <a:effectLst/>
                                      <a:latin typeface="Cambria Math" panose="02040503050406030204" pitchFamily="18" charset="0"/>
                                      <a:ea typeface="Times New Roman" panose="02020603050405020304" pitchFamily="18" charset="0"/>
                                    </a:rPr>
                                    <m:t>𝑘</m:t>
                                  </m:r>
                                </m:sup>
                              </m:sSup>
                            </m:sup>
                          </m:sSup>
                        </m:e>
                      </m:d>
                    </m:oMath>
                  </m:oMathPara>
                </a14:m>
                <a:br>
                  <a:rPr lang="fr-FR" sz="800" b="0" dirty="0">
                    <a:solidFill>
                      <a:schemeClr val="bg2"/>
                    </a:solidFill>
                    <a:effectLst/>
                    <a:latin typeface="Calibri" panose="020F0502020204030204" pitchFamily="34" charset="0"/>
                    <a:ea typeface="Times New Roman" panose="02020603050405020304" pitchFamily="18" charset="0"/>
                  </a:rPr>
                </a:br>
                <a:r>
                  <a:rPr lang="fr-FR" sz="800" b="0" dirty="0">
                    <a:solidFill>
                      <a:schemeClr val="bg2"/>
                    </a:solidFill>
                    <a:effectLst/>
                    <a:latin typeface="Calibri" panose="020F0502020204030204" pitchFamily="34" charset="0"/>
                    <a:ea typeface="Times New Roman" panose="02020603050405020304" pitchFamily="18" charset="0"/>
                  </a:rPr>
                  <a:t>        </a:t>
                </a:r>
                <a14:m>
                  <m:oMath xmlns:m="http://schemas.openxmlformats.org/officeDocument/2006/math">
                    <m:r>
                      <a:rPr lang="fr-FR" sz="800" b="0" i="1" smtClean="0">
                        <a:solidFill>
                          <a:schemeClr val="bg2"/>
                        </a:solidFill>
                        <a:effectLst/>
                        <a:latin typeface="Cambria Math" panose="02040503050406030204" pitchFamily="18" charset="0"/>
                        <a:ea typeface="Times New Roman" panose="02020603050405020304" pitchFamily="18" charset="0"/>
                      </a:rPr>
                      <m:t>𝑘</m:t>
                    </m:r>
                    <m:r>
                      <a:rPr lang="fr-FR" sz="800" b="0" i="1" smtClean="0">
                        <a:solidFill>
                          <a:schemeClr val="bg2"/>
                        </a:solidFill>
                        <a:effectLst/>
                        <a:latin typeface="Cambria Math" panose="02040503050406030204" pitchFamily="18" charset="0"/>
                        <a:ea typeface="Times New Roman" panose="02020603050405020304" pitchFamily="18" charset="0"/>
                      </a:rPr>
                      <m:t>≥1</m:t>
                    </m:r>
                  </m:oMath>
                </a14:m>
                <a:endParaRPr lang="fr-FR" sz="800" b="0" dirty="0">
                  <a:solidFill>
                    <a:schemeClr val="bg2"/>
                  </a:solidFill>
                  <a:effectLst/>
                  <a:latin typeface="Calibri" panose="020F0502020204030204" pitchFamily="34" charset="0"/>
                  <a:ea typeface="Times New Roman" panose="02020603050405020304" pitchFamily="18" charset="0"/>
                </a:endParaRPr>
              </a:p>
            </p:txBody>
          </p:sp>
        </mc:Choice>
        <mc:Fallback xmlns="">
          <p:sp>
            <p:nvSpPr>
              <p:cNvPr id="26" name="TextBox 25">
                <a:extLst>
                  <a:ext uri="{FF2B5EF4-FFF2-40B4-BE49-F238E27FC236}">
                    <a16:creationId xmlns:a16="http://schemas.microsoft.com/office/drawing/2014/main" id="{0CAF052F-398B-FCF1-0826-F902C369AC05}"/>
                  </a:ext>
                </a:extLst>
              </p:cNvPr>
              <p:cNvSpPr txBox="1">
                <a:spLocks noRot="1" noChangeAspect="1" noMove="1" noResize="1" noEditPoints="1" noAdjustHandles="1" noChangeArrowheads="1" noChangeShapeType="1" noTextEdit="1"/>
              </p:cNvSpPr>
              <p:nvPr/>
            </p:nvSpPr>
            <p:spPr>
              <a:xfrm>
                <a:off x="7691210" y="4062208"/>
                <a:ext cx="710185" cy="399661"/>
              </a:xfrm>
              <a:prstGeom prst="rect">
                <a:avLst/>
              </a:prstGeom>
              <a:blipFill>
                <a:blip r:embed="rId8"/>
                <a:stretch>
                  <a:fillRect l="-7759"/>
                </a:stretch>
              </a:blipFill>
            </p:spPr>
            <p:txBody>
              <a:bodyPr/>
              <a:lstStyle/>
              <a:p>
                <a:r>
                  <a:rPr lang="en-US">
                    <a:noFill/>
                  </a:rPr>
                  <a:t> </a:t>
                </a:r>
              </a:p>
            </p:txBody>
          </p:sp>
        </mc:Fallback>
      </mc:AlternateContent>
      <p:pic>
        <p:nvPicPr>
          <p:cNvPr id="18" name="Picture 17">
            <a:extLst>
              <a:ext uri="{FF2B5EF4-FFF2-40B4-BE49-F238E27FC236}">
                <a16:creationId xmlns:a16="http://schemas.microsoft.com/office/drawing/2014/main" id="{9627FD66-9F38-69FC-39D0-0148493812C2}"/>
              </a:ext>
            </a:extLst>
          </p:cNvPr>
          <p:cNvPicPr>
            <a:picLocks noChangeAspect="1"/>
          </p:cNvPicPr>
          <p:nvPr/>
        </p:nvPicPr>
        <p:blipFill>
          <a:blip r:embed="rId9"/>
          <a:stretch>
            <a:fillRect/>
          </a:stretch>
        </p:blipFill>
        <p:spPr>
          <a:xfrm>
            <a:off x="9338898" y="1115140"/>
            <a:ext cx="2131482" cy="2521267"/>
          </a:xfrm>
          <a:prstGeom prst="rect">
            <a:avLst/>
          </a:prstGeom>
        </p:spPr>
      </p:pic>
      <p:sp>
        <p:nvSpPr>
          <p:cNvPr id="5" name="TextBox 4">
            <a:extLst>
              <a:ext uri="{FF2B5EF4-FFF2-40B4-BE49-F238E27FC236}">
                <a16:creationId xmlns:a16="http://schemas.microsoft.com/office/drawing/2014/main" id="{41B03C91-F50E-45CE-5300-42CABD5D0EC3}"/>
              </a:ext>
            </a:extLst>
          </p:cNvPr>
          <p:cNvSpPr txBox="1"/>
          <p:nvPr/>
        </p:nvSpPr>
        <p:spPr>
          <a:xfrm rot="16200000">
            <a:off x="6674698" y="2370204"/>
            <a:ext cx="4487401" cy="246221"/>
          </a:xfrm>
          <a:prstGeom prst="rect">
            <a:avLst/>
          </a:prstGeom>
          <a:noFill/>
        </p:spPr>
        <p:txBody>
          <a:bodyPr wrap="square" rtlCol="0">
            <a:spAutoFit/>
          </a:bodyPr>
          <a:lstStyle/>
          <a:p>
            <a:pPr algn="ctr"/>
            <a:r>
              <a:rPr lang="fr-FR" sz="1000" b="0" dirty="0" err="1">
                <a:solidFill>
                  <a:schemeClr val="bg2"/>
                </a:solidFill>
                <a:latin typeface="Calibri" panose="020F0502020204030204" pitchFamily="34" charset="0"/>
                <a:ea typeface="Calibri" panose="020F0502020204030204" pitchFamily="34" charset="0"/>
                <a:cs typeface="Calibri" panose="020F0502020204030204" pitchFamily="34" charset="0"/>
                <a:hlinkClick r:id="rId10"/>
              </a:rPr>
              <a:t>Understanding</a:t>
            </a:r>
            <a:r>
              <a:rPr lang="fr-FR" sz="1000" b="0" dirty="0">
                <a:solidFill>
                  <a:schemeClr val="bg2"/>
                </a:solidFill>
                <a:latin typeface="Calibri" panose="020F0502020204030204" pitchFamily="34" charset="0"/>
                <a:ea typeface="Calibri" panose="020F0502020204030204" pitchFamily="34" charset="0"/>
                <a:cs typeface="Calibri" panose="020F0502020204030204" pitchFamily="34" charset="0"/>
                <a:hlinkClick r:id="rId10"/>
              </a:rPr>
              <a:t> Quantum Technologies</a:t>
            </a:r>
            <a:r>
              <a:rPr lang="fr-FR" sz="1000" b="0" dirty="0">
                <a:solidFill>
                  <a:schemeClr val="bg2"/>
                </a:solidFill>
                <a:latin typeface="Calibri" panose="020F0502020204030204" pitchFamily="34" charset="0"/>
                <a:ea typeface="Calibri" panose="020F0502020204030204" pitchFamily="34" charset="0"/>
                <a:cs typeface="Calibri" panose="020F0502020204030204" pitchFamily="34" charset="0"/>
              </a:rPr>
              <a:t> by Olivier Ezratty, as of </a:t>
            </a:r>
            <a:r>
              <a:rPr lang="fr-FR" sz="1000" b="0" dirty="0" err="1">
                <a:solidFill>
                  <a:schemeClr val="bg2"/>
                </a:solidFill>
                <a:latin typeface="Calibri" panose="020F0502020204030204" pitchFamily="34" charset="0"/>
                <a:ea typeface="Calibri" panose="020F0502020204030204" pitchFamily="34" charset="0"/>
                <a:cs typeface="Calibri" panose="020F0502020204030204" pitchFamily="34" charset="0"/>
              </a:rPr>
              <a:t>November</a:t>
            </a:r>
            <a:r>
              <a:rPr lang="fr-FR" sz="1000" b="0" dirty="0">
                <a:solidFill>
                  <a:schemeClr val="bg2"/>
                </a:solidFill>
                <a:latin typeface="Calibri" panose="020F0502020204030204" pitchFamily="34" charset="0"/>
                <a:ea typeface="Calibri" panose="020F0502020204030204" pitchFamily="34" charset="0"/>
                <a:cs typeface="Calibri" panose="020F0502020204030204" pitchFamily="34" charset="0"/>
              </a:rPr>
              <a:t> 2024.</a:t>
            </a:r>
            <a:endParaRPr lang="fr-FR" sz="100" b="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6" name="Rectangle 5">
            <a:extLst>
              <a:ext uri="{FF2B5EF4-FFF2-40B4-BE49-F238E27FC236}">
                <a16:creationId xmlns:a16="http://schemas.microsoft.com/office/drawing/2014/main" id="{DC0DF98C-76F1-5891-8C44-7CE7E1E5ED4A}"/>
              </a:ext>
            </a:extLst>
          </p:cNvPr>
          <p:cNvSpPr/>
          <p:nvPr/>
        </p:nvSpPr>
        <p:spPr bwMode="auto">
          <a:xfrm>
            <a:off x="4948367" y="964712"/>
            <a:ext cx="3788526" cy="3489234"/>
          </a:xfrm>
          <a:prstGeom prst="rect">
            <a:avLst/>
          </a:prstGeom>
          <a:noFill/>
          <a:ln w="571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8" name="Rectangle 7">
            <a:extLst>
              <a:ext uri="{FF2B5EF4-FFF2-40B4-BE49-F238E27FC236}">
                <a16:creationId xmlns:a16="http://schemas.microsoft.com/office/drawing/2014/main" id="{30104620-07DF-2E74-7060-CE977BC76ADD}"/>
              </a:ext>
            </a:extLst>
          </p:cNvPr>
          <p:cNvSpPr/>
          <p:nvPr/>
        </p:nvSpPr>
        <p:spPr bwMode="auto">
          <a:xfrm>
            <a:off x="1011145" y="994612"/>
            <a:ext cx="859367" cy="1809547"/>
          </a:xfrm>
          <a:prstGeom prst="rect">
            <a:avLst/>
          </a:prstGeom>
          <a:solidFill>
            <a:srgbClr val="CEEAB0"/>
          </a:solidFill>
          <a:ln w="38100" cap="flat" cmpd="sng" algn="ctr">
            <a:solidFill>
              <a:srgbClr val="00B05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1100" b="0" i="0" u="none" strike="noStrike" cap="none" normalizeH="0" baseline="0" dirty="0">
                <a:ln>
                  <a:noFill/>
                </a:ln>
                <a:solidFill>
                  <a:srgbClr val="7030A0"/>
                </a:solidFill>
                <a:effectLst/>
                <a:latin typeface="Calibri" panose="020F0502020204030204" pitchFamily="34" charset="0"/>
                <a:ea typeface="Calibri" panose="020F0502020204030204" pitchFamily="34" charset="0"/>
                <a:cs typeface="Calibri" panose="020F0502020204030204" pitchFamily="34" charset="0"/>
              </a:rPr>
              <a:t>Ising model and QUBO formulation on </a:t>
            </a:r>
            <a:r>
              <a:rPr kumimoji="0" lang="fr-FR" sz="1100" b="0" i="0" u="none" strike="noStrike" cap="none" normalizeH="0" baseline="0" dirty="0" err="1">
                <a:ln>
                  <a:noFill/>
                </a:ln>
                <a:solidFill>
                  <a:srgbClr val="7030A0"/>
                </a:solidFill>
                <a:effectLst/>
                <a:latin typeface="Calibri" panose="020F0502020204030204" pitchFamily="34" charset="0"/>
                <a:ea typeface="Calibri" panose="020F0502020204030204" pitchFamily="34" charset="0"/>
                <a:cs typeface="Calibri" panose="020F0502020204030204" pitchFamily="34" charset="0"/>
              </a:rPr>
              <a:t>analog</a:t>
            </a:r>
            <a:r>
              <a:rPr kumimoji="0" lang="fr-FR" sz="1100" b="0" i="0" u="none" strike="noStrike" cap="none" normalizeH="0" baseline="0" dirty="0">
                <a:ln>
                  <a:noFill/>
                </a:ln>
                <a:solidFill>
                  <a:srgbClr val="7030A0"/>
                </a:solidFill>
                <a:effectLst/>
                <a:latin typeface="Calibri" panose="020F0502020204030204" pitchFamily="34" charset="0"/>
                <a:ea typeface="Calibri" panose="020F0502020204030204" pitchFamily="34" charset="0"/>
                <a:cs typeface="Calibri" panose="020F0502020204030204" pitchFamily="34" charset="0"/>
              </a:rPr>
              <a:t> quantum computers</a:t>
            </a:r>
            <a:endParaRPr kumimoji="0" lang="en-US" sz="1100" b="0" i="0" u="none" strike="noStrike" cap="none" normalizeH="0" baseline="0" dirty="0">
              <a:ln>
                <a:noFill/>
              </a:ln>
              <a:solidFill>
                <a:srgbClr val="7030A0"/>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10249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Straight Arrow Connector 22">
            <a:extLst>
              <a:ext uri="{FF2B5EF4-FFF2-40B4-BE49-F238E27FC236}">
                <a16:creationId xmlns:a16="http://schemas.microsoft.com/office/drawing/2014/main" id="{ACBAFB18-B744-D9FF-060B-87675DB2A437}"/>
              </a:ext>
            </a:extLst>
          </p:cNvPr>
          <p:cNvCxnSpPr>
            <a:cxnSpLocks/>
          </p:cNvCxnSpPr>
          <p:nvPr/>
        </p:nvCxnSpPr>
        <p:spPr bwMode="auto">
          <a:xfrm flipV="1">
            <a:off x="1238626" y="2766156"/>
            <a:ext cx="2833363" cy="830228"/>
          </a:xfrm>
          <a:prstGeom prst="straightConnector1">
            <a:avLst/>
          </a:prstGeom>
          <a:solidFill>
            <a:schemeClr val="accent1"/>
          </a:solidFill>
          <a:ln w="19050" cap="flat" cmpd="sng" algn="ctr">
            <a:solidFill>
              <a:schemeClr val="tx1">
                <a:lumMod val="75000"/>
              </a:schemeClr>
            </a:solidFill>
            <a:prstDash val="sysDash"/>
            <a:round/>
            <a:headEnd type="none" w="med" len="med"/>
            <a:tailEnd type="triangle"/>
          </a:ln>
          <a:effectLst/>
        </p:spPr>
      </p:cxnSp>
      <p:sp>
        <p:nvSpPr>
          <p:cNvPr id="19" name="Rectangle 18">
            <a:extLst>
              <a:ext uri="{FF2B5EF4-FFF2-40B4-BE49-F238E27FC236}">
                <a16:creationId xmlns:a16="http://schemas.microsoft.com/office/drawing/2014/main" id="{FB748191-DD2E-0655-CD34-629706CFC3BA}"/>
              </a:ext>
            </a:extLst>
          </p:cNvPr>
          <p:cNvSpPr/>
          <p:nvPr/>
        </p:nvSpPr>
        <p:spPr bwMode="auto">
          <a:xfrm>
            <a:off x="4081674" y="901802"/>
            <a:ext cx="4808387" cy="3494077"/>
          </a:xfrm>
          <a:prstGeom prst="rect">
            <a:avLst/>
          </a:prstGeom>
          <a:solidFill>
            <a:schemeClr val="tx1">
              <a:lumMod val="95000"/>
            </a:schemeClr>
          </a:solidFill>
          <a:ln w="19050" cap="flat" cmpd="sng" algn="ctr">
            <a:solidFill>
              <a:schemeClr val="tx1">
                <a:lumMod val="75000"/>
              </a:schemeClr>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8" name="Rectangle 17">
            <a:extLst>
              <a:ext uri="{FF2B5EF4-FFF2-40B4-BE49-F238E27FC236}">
                <a16:creationId xmlns:a16="http://schemas.microsoft.com/office/drawing/2014/main" id="{639D6BB1-925B-160F-1861-63244CDD90FF}"/>
              </a:ext>
            </a:extLst>
          </p:cNvPr>
          <p:cNvSpPr/>
          <p:nvPr/>
        </p:nvSpPr>
        <p:spPr bwMode="auto">
          <a:xfrm>
            <a:off x="382593" y="3446229"/>
            <a:ext cx="851935" cy="673249"/>
          </a:xfrm>
          <a:prstGeom prst="rect">
            <a:avLst/>
          </a:prstGeom>
          <a:solidFill>
            <a:schemeClr val="tx1">
              <a:lumMod val="95000"/>
            </a:schemeClr>
          </a:solidFill>
          <a:ln w="19050" cap="flat" cmpd="sng" algn="ctr">
            <a:solidFill>
              <a:schemeClr val="tx1">
                <a:lumMod val="75000"/>
              </a:schemeClr>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cxnSp>
        <p:nvCxnSpPr>
          <p:cNvPr id="49" name="Straight Connector 48">
            <a:extLst>
              <a:ext uri="{FF2B5EF4-FFF2-40B4-BE49-F238E27FC236}">
                <a16:creationId xmlns:a16="http://schemas.microsoft.com/office/drawing/2014/main" id="{EFB26B81-7E77-78D5-2202-6E51937655B6}"/>
              </a:ext>
            </a:extLst>
          </p:cNvPr>
          <p:cNvCxnSpPr>
            <a:cxnSpLocks/>
          </p:cNvCxnSpPr>
          <p:nvPr/>
        </p:nvCxnSpPr>
        <p:spPr bwMode="auto">
          <a:xfrm flipV="1">
            <a:off x="4976457" y="1485081"/>
            <a:ext cx="2719074" cy="2361091"/>
          </a:xfrm>
          <a:prstGeom prst="line">
            <a:avLst/>
          </a:prstGeom>
          <a:solidFill>
            <a:schemeClr val="accent1"/>
          </a:solidFill>
          <a:ln w="57150" cap="flat" cmpd="sng" algn="ctr">
            <a:solidFill>
              <a:srgbClr val="FF0000"/>
            </a:solidFill>
            <a:prstDash val="solid"/>
            <a:round/>
            <a:headEnd type="none" w="med" len="med"/>
            <a:tailEnd type="none" w="med" len="med"/>
          </a:ln>
          <a:effectLst/>
        </p:spPr>
      </p:cxnSp>
      <p:sp>
        <p:nvSpPr>
          <p:cNvPr id="2" name="Title 1">
            <a:extLst>
              <a:ext uri="{FF2B5EF4-FFF2-40B4-BE49-F238E27FC236}">
                <a16:creationId xmlns:a16="http://schemas.microsoft.com/office/drawing/2014/main" id="{A6227B6D-0F02-1CAB-188D-99F5F9C7EE2F}"/>
              </a:ext>
            </a:extLst>
          </p:cNvPr>
          <p:cNvSpPr>
            <a:spLocks noGrp="1"/>
          </p:cNvSpPr>
          <p:nvPr>
            <p:ph type="title"/>
          </p:nvPr>
        </p:nvSpPr>
        <p:spPr>
          <a:xfrm>
            <a:off x="326949" y="171451"/>
            <a:ext cx="8220162" cy="623223"/>
          </a:xfrm>
        </p:spPr>
        <p:txBody>
          <a:bodyPr/>
          <a:lstStyle/>
          <a:p>
            <a:r>
              <a:rPr lang="en-US" dirty="0"/>
              <a:t>theoretical vs practical speedups</a:t>
            </a:r>
          </a:p>
        </p:txBody>
      </p:sp>
      <p:cxnSp>
        <p:nvCxnSpPr>
          <p:cNvPr id="3" name="Straight Arrow Connector 2">
            <a:extLst>
              <a:ext uri="{FF2B5EF4-FFF2-40B4-BE49-F238E27FC236}">
                <a16:creationId xmlns:a16="http://schemas.microsoft.com/office/drawing/2014/main" id="{6EFCBD65-E87C-E23C-9D18-C0B5DC850C2F}"/>
              </a:ext>
            </a:extLst>
          </p:cNvPr>
          <p:cNvCxnSpPr>
            <a:cxnSpLocks/>
          </p:cNvCxnSpPr>
          <p:nvPr/>
        </p:nvCxnSpPr>
        <p:spPr bwMode="auto">
          <a:xfrm>
            <a:off x="1636030" y="1796371"/>
            <a:ext cx="0" cy="1881910"/>
          </a:xfrm>
          <a:prstGeom prst="straightConnector1">
            <a:avLst/>
          </a:prstGeom>
          <a:solidFill>
            <a:schemeClr val="accent1"/>
          </a:solidFill>
          <a:ln w="38100" cap="flat" cmpd="sng" algn="ctr">
            <a:solidFill>
              <a:schemeClr val="bg2"/>
            </a:solidFill>
            <a:prstDash val="solid"/>
            <a:round/>
            <a:headEnd type="none" w="med" len="med"/>
            <a:tailEnd type="triangle"/>
          </a:ln>
          <a:effectLst/>
        </p:spPr>
      </p:cxnSp>
      <p:sp>
        <p:nvSpPr>
          <p:cNvPr id="4" name="Freeform 71">
            <a:extLst>
              <a:ext uri="{FF2B5EF4-FFF2-40B4-BE49-F238E27FC236}">
                <a16:creationId xmlns:a16="http://schemas.microsoft.com/office/drawing/2014/main" id="{8011D293-C434-D05F-6061-B76ECD296358}"/>
              </a:ext>
            </a:extLst>
          </p:cNvPr>
          <p:cNvSpPr/>
          <p:nvPr/>
        </p:nvSpPr>
        <p:spPr bwMode="auto">
          <a:xfrm>
            <a:off x="715493" y="3409345"/>
            <a:ext cx="2330136" cy="393844"/>
          </a:xfrm>
          <a:custGeom>
            <a:avLst/>
            <a:gdLst>
              <a:gd name="connsiteX0" fmla="*/ 0 w 1535185"/>
              <a:gd name="connsiteY0" fmla="*/ 293615 h 293615"/>
              <a:gd name="connsiteX1" fmla="*/ 998290 w 1535185"/>
              <a:gd name="connsiteY1" fmla="*/ 134224 h 293615"/>
              <a:gd name="connsiteX2" fmla="*/ 1535185 w 1535185"/>
              <a:gd name="connsiteY2" fmla="*/ 0 h 293615"/>
            </a:gdLst>
            <a:ahLst/>
            <a:cxnLst>
              <a:cxn ang="0">
                <a:pos x="connsiteX0" y="connsiteY0"/>
              </a:cxn>
              <a:cxn ang="0">
                <a:pos x="connsiteX1" y="connsiteY1"/>
              </a:cxn>
              <a:cxn ang="0">
                <a:pos x="connsiteX2" y="connsiteY2"/>
              </a:cxn>
            </a:cxnLst>
            <a:rect l="l" t="t" r="r" b="b"/>
            <a:pathLst>
              <a:path w="1535185" h="293615">
                <a:moveTo>
                  <a:pt x="0" y="293615"/>
                </a:moveTo>
                <a:cubicBezTo>
                  <a:pt x="371213" y="238387"/>
                  <a:pt x="742426" y="183160"/>
                  <a:pt x="998290" y="134224"/>
                </a:cubicBezTo>
                <a:cubicBezTo>
                  <a:pt x="1254154" y="85288"/>
                  <a:pt x="1394669" y="42644"/>
                  <a:pt x="1535185" y="0"/>
                </a:cubicBezTo>
              </a:path>
            </a:pathLst>
          </a:custGeom>
          <a:noFill/>
          <a:ln w="57150" cap="flat" cmpd="sng" algn="ctr">
            <a:solidFill>
              <a:srgbClr val="00B050"/>
            </a:solidFill>
            <a:prstDash val="solid"/>
            <a:round/>
            <a:headEnd type="none" w="med" len="med"/>
            <a:tailEnd type="none" w="med" len="med"/>
          </a:ln>
          <a:effectLst/>
        </p:spPr>
        <p:txBody>
          <a:bodyPr vert="horz" wrap="square" lIns="91427" tIns="45713" rIns="91427" bIns="45713" numCol="1" rtlCol="0" anchor="t" anchorCtr="0" compatLnSpc="1">
            <a:prstTxWarp prst="textNoShape">
              <a:avLst/>
            </a:prstTxWarp>
          </a:bodyPr>
          <a:lstStyle/>
          <a:p>
            <a:pPr marL="0" marR="0" lvl="0" indent="0" defTabSz="914268" eaLnBrk="1" fontAlgn="auto" latinLnBrk="0" hangingPunct="1">
              <a:lnSpc>
                <a:spcPct val="100000"/>
              </a:lnSpc>
              <a:spcBef>
                <a:spcPts val="0"/>
              </a:spcBef>
              <a:spcAft>
                <a:spcPts val="0"/>
              </a:spcAft>
              <a:buClrTx/>
              <a:buSzTx/>
              <a:buFontTx/>
              <a:buNone/>
              <a:tabLst/>
              <a:defRPr/>
            </a:pPr>
            <a:endParaRPr kumimoji="0" lang="fr-FR" sz="7100" b="0" i="0" u="none" strike="noStrike" kern="0" cap="none" spc="0" normalizeH="0" baseline="0" noProof="0">
              <a:ln>
                <a:noFill/>
              </a:ln>
              <a:solidFill>
                <a:srgbClr val="FFFFFF"/>
              </a:solidFill>
              <a:effectLst/>
              <a:uLnTx/>
              <a:uFillTx/>
            </a:endParaRPr>
          </a:p>
        </p:txBody>
      </p:sp>
      <p:sp>
        <p:nvSpPr>
          <p:cNvPr id="5" name="Freeform 72">
            <a:extLst>
              <a:ext uri="{FF2B5EF4-FFF2-40B4-BE49-F238E27FC236}">
                <a16:creationId xmlns:a16="http://schemas.microsoft.com/office/drawing/2014/main" id="{AC062BE8-628F-74DA-5570-863EF3DBF8B1}"/>
              </a:ext>
            </a:extLst>
          </p:cNvPr>
          <p:cNvSpPr/>
          <p:nvPr/>
        </p:nvSpPr>
        <p:spPr bwMode="auto">
          <a:xfrm>
            <a:off x="713267" y="1759351"/>
            <a:ext cx="925185" cy="2147582"/>
          </a:xfrm>
          <a:custGeom>
            <a:avLst/>
            <a:gdLst>
              <a:gd name="connsiteX0" fmla="*/ 0 w 1602297"/>
              <a:gd name="connsiteY0" fmla="*/ 2147582 h 2147582"/>
              <a:gd name="connsiteX1" fmla="*/ 729842 w 1602297"/>
              <a:gd name="connsiteY1" fmla="*/ 1845578 h 2147582"/>
              <a:gd name="connsiteX2" fmla="*/ 1258348 w 1602297"/>
              <a:gd name="connsiteY2" fmla="*/ 1266737 h 2147582"/>
              <a:gd name="connsiteX3" fmla="*/ 1518407 w 1602297"/>
              <a:gd name="connsiteY3" fmla="*/ 503339 h 2147582"/>
              <a:gd name="connsiteX4" fmla="*/ 1602297 w 1602297"/>
              <a:gd name="connsiteY4" fmla="*/ 0 h 2147582"/>
              <a:gd name="connsiteX5" fmla="*/ 1602297 w 1602297"/>
              <a:gd name="connsiteY5" fmla="*/ 0 h 2147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2297" h="2147582">
                <a:moveTo>
                  <a:pt x="0" y="2147582"/>
                </a:moveTo>
                <a:cubicBezTo>
                  <a:pt x="260058" y="2069983"/>
                  <a:pt x="520117" y="1992385"/>
                  <a:pt x="729842" y="1845578"/>
                </a:cubicBezTo>
                <a:cubicBezTo>
                  <a:pt x="939567" y="1698771"/>
                  <a:pt x="1126921" y="1490443"/>
                  <a:pt x="1258348" y="1266737"/>
                </a:cubicBezTo>
                <a:cubicBezTo>
                  <a:pt x="1389775" y="1043031"/>
                  <a:pt x="1461082" y="714462"/>
                  <a:pt x="1518407" y="503339"/>
                </a:cubicBezTo>
                <a:cubicBezTo>
                  <a:pt x="1575732" y="292216"/>
                  <a:pt x="1602297" y="0"/>
                  <a:pt x="1602297" y="0"/>
                </a:cubicBezTo>
                <a:lnTo>
                  <a:pt x="1602297" y="0"/>
                </a:lnTo>
              </a:path>
            </a:pathLst>
          </a:custGeom>
          <a:noFill/>
          <a:ln w="57150" cap="flat" cmpd="sng" algn="ctr">
            <a:solidFill>
              <a:srgbClr val="FF0000"/>
            </a:solidFill>
            <a:prstDash val="solid"/>
            <a:round/>
            <a:headEnd type="none" w="med" len="med"/>
            <a:tailEnd type="none" w="med" len="med"/>
          </a:ln>
          <a:effectLst/>
        </p:spPr>
        <p:txBody>
          <a:bodyPr vert="horz" wrap="square" lIns="91427" tIns="45713" rIns="91427" bIns="45713" numCol="1" rtlCol="0" anchor="t" anchorCtr="0" compatLnSpc="1">
            <a:prstTxWarp prst="textNoShape">
              <a:avLst/>
            </a:prstTxWarp>
          </a:bodyPr>
          <a:lstStyle/>
          <a:p>
            <a:pPr marL="0" marR="0" lvl="0" indent="0" defTabSz="914268" eaLnBrk="1" fontAlgn="auto" latinLnBrk="0" hangingPunct="1">
              <a:lnSpc>
                <a:spcPct val="100000"/>
              </a:lnSpc>
              <a:spcBef>
                <a:spcPts val="0"/>
              </a:spcBef>
              <a:spcAft>
                <a:spcPts val="0"/>
              </a:spcAft>
              <a:buClrTx/>
              <a:buSzTx/>
              <a:buFontTx/>
              <a:buNone/>
              <a:tabLst/>
              <a:defRPr/>
            </a:pPr>
            <a:endParaRPr kumimoji="0" lang="fr-FR" sz="7100" b="0" i="0" u="none" strike="noStrike" kern="0" cap="none" spc="0" normalizeH="0" baseline="0" noProof="0">
              <a:ln>
                <a:noFill/>
              </a:ln>
              <a:solidFill>
                <a:srgbClr val="FFFFFF"/>
              </a:solidFill>
              <a:effectLst/>
              <a:uLnTx/>
              <a:uFillTx/>
            </a:endParaRPr>
          </a:p>
        </p:txBody>
      </p:sp>
      <p:cxnSp>
        <p:nvCxnSpPr>
          <p:cNvPr id="6" name="Straight Connector 5">
            <a:extLst>
              <a:ext uri="{FF2B5EF4-FFF2-40B4-BE49-F238E27FC236}">
                <a16:creationId xmlns:a16="http://schemas.microsoft.com/office/drawing/2014/main" id="{B2FC03DD-767C-77B9-0CEE-300905FF4CC8}"/>
              </a:ext>
            </a:extLst>
          </p:cNvPr>
          <p:cNvCxnSpPr>
            <a:cxnSpLocks/>
          </p:cNvCxnSpPr>
          <p:nvPr/>
        </p:nvCxnSpPr>
        <p:spPr bwMode="auto">
          <a:xfrm>
            <a:off x="686850" y="1787903"/>
            <a:ext cx="2362737" cy="0"/>
          </a:xfrm>
          <a:prstGeom prst="line">
            <a:avLst/>
          </a:prstGeom>
          <a:solidFill>
            <a:srgbClr val="7DD9CE"/>
          </a:solidFill>
          <a:ln w="19050" cap="flat" cmpd="sng" algn="ctr">
            <a:solidFill>
              <a:srgbClr val="FFFFFF">
                <a:lumMod val="50000"/>
              </a:srgbClr>
            </a:solidFill>
            <a:prstDash val="sysDot"/>
            <a:round/>
            <a:headEnd type="none" w="med" len="med"/>
            <a:tailEnd type="none" w="med" len="med"/>
          </a:ln>
          <a:effectLst/>
        </p:spPr>
      </p:cxnSp>
      <p:cxnSp>
        <p:nvCxnSpPr>
          <p:cNvPr id="7" name="Straight Connector 6">
            <a:extLst>
              <a:ext uri="{FF2B5EF4-FFF2-40B4-BE49-F238E27FC236}">
                <a16:creationId xmlns:a16="http://schemas.microsoft.com/office/drawing/2014/main" id="{F5DC769F-863C-5127-D255-04B38A0990AF}"/>
              </a:ext>
            </a:extLst>
          </p:cNvPr>
          <p:cNvCxnSpPr>
            <a:cxnSpLocks/>
          </p:cNvCxnSpPr>
          <p:nvPr/>
        </p:nvCxnSpPr>
        <p:spPr bwMode="auto">
          <a:xfrm flipV="1">
            <a:off x="722753" y="3678281"/>
            <a:ext cx="1469592" cy="0"/>
          </a:xfrm>
          <a:prstGeom prst="line">
            <a:avLst/>
          </a:prstGeom>
          <a:solidFill>
            <a:srgbClr val="7DD9CE"/>
          </a:solidFill>
          <a:ln w="19050" cap="flat" cmpd="sng" algn="ctr">
            <a:solidFill>
              <a:srgbClr val="FFFFFF">
                <a:lumMod val="50000"/>
              </a:srgbClr>
            </a:solidFill>
            <a:prstDash val="sysDot"/>
            <a:round/>
            <a:headEnd type="none" w="med" len="med"/>
            <a:tailEnd type="none" w="med" len="med"/>
          </a:ln>
          <a:effectLst/>
        </p:spPr>
      </p:cxnSp>
      <p:sp>
        <p:nvSpPr>
          <p:cNvPr id="8" name="TextBox 7">
            <a:extLst>
              <a:ext uri="{FF2B5EF4-FFF2-40B4-BE49-F238E27FC236}">
                <a16:creationId xmlns:a16="http://schemas.microsoft.com/office/drawing/2014/main" id="{9748EF6D-596D-AB59-8087-4B5622F65072}"/>
              </a:ext>
            </a:extLst>
          </p:cNvPr>
          <p:cNvSpPr txBox="1"/>
          <p:nvPr/>
        </p:nvSpPr>
        <p:spPr>
          <a:xfrm>
            <a:off x="285334" y="1004928"/>
            <a:ext cx="2275468" cy="276985"/>
          </a:xfrm>
          <a:prstGeom prst="rect">
            <a:avLst/>
          </a:prstGeom>
          <a:noFill/>
        </p:spPr>
        <p:txBody>
          <a:bodyPr wrap="none" lIns="91427" tIns="45713" rIns="91427" bIns="45713" rtlCol="0">
            <a:spAutoFit/>
          </a:bodyPr>
          <a:lstStyle/>
          <a:p>
            <a:r>
              <a:rPr lang="en-US" sz="1200" b="0" dirty="0">
                <a:solidFill>
                  <a:srgbClr val="000000"/>
                </a:solidFill>
                <a:latin typeface="Calibri" pitchFamily="34" charset="0"/>
              </a:rPr>
              <a:t>total computing time, </a:t>
            </a:r>
            <a:r>
              <a:rPr lang="en-US" sz="1200" dirty="0">
                <a:solidFill>
                  <a:srgbClr val="000000"/>
                </a:solidFill>
                <a:latin typeface="Calibri" pitchFamily="34" charset="0"/>
              </a:rPr>
              <a:t>linear scale</a:t>
            </a:r>
            <a:endParaRPr lang="fr-FR" sz="1200" dirty="0" err="1">
              <a:solidFill>
                <a:srgbClr val="FFFFFF">
                  <a:lumMod val="65000"/>
                </a:srgbClr>
              </a:solidFill>
              <a:latin typeface="Calibri" pitchFamily="34" charset="0"/>
            </a:endParaRPr>
          </a:p>
        </p:txBody>
      </p:sp>
      <p:sp>
        <p:nvSpPr>
          <p:cNvPr id="9" name="TextBox 8">
            <a:extLst>
              <a:ext uri="{FF2B5EF4-FFF2-40B4-BE49-F238E27FC236}">
                <a16:creationId xmlns:a16="http://schemas.microsoft.com/office/drawing/2014/main" id="{F651510D-900F-05D7-B201-00ACF0CD9AB0}"/>
              </a:ext>
            </a:extLst>
          </p:cNvPr>
          <p:cNvSpPr txBox="1"/>
          <p:nvPr/>
        </p:nvSpPr>
        <p:spPr>
          <a:xfrm>
            <a:off x="1492593" y="4014900"/>
            <a:ext cx="1545653" cy="338540"/>
          </a:xfrm>
          <a:prstGeom prst="rect">
            <a:avLst/>
          </a:prstGeom>
          <a:noFill/>
        </p:spPr>
        <p:txBody>
          <a:bodyPr wrap="none" lIns="91427" tIns="45713" rIns="91427" bIns="45713" rtlCol="0">
            <a:spAutoFit/>
          </a:bodyPr>
          <a:lstStyle/>
          <a:p>
            <a:r>
              <a:rPr lang="en-US" sz="1600" b="0" dirty="0">
                <a:solidFill>
                  <a:srgbClr val="000000"/>
                </a:solidFill>
                <a:latin typeface="Calibri" pitchFamily="34" charset="0"/>
              </a:rPr>
              <a:t>problem size (N)</a:t>
            </a:r>
            <a:endParaRPr lang="fr-FR" sz="1600" b="0" dirty="0" err="1">
              <a:solidFill>
                <a:srgbClr val="000000"/>
              </a:solidFill>
              <a:latin typeface="Calibri" pitchFamily="34" charset="0"/>
            </a:endParaRPr>
          </a:p>
        </p:txBody>
      </p:sp>
      <p:sp>
        <p:nvSpPr>
          <p:cNvPr id="10" name="TextBox 9">
            <a:extLst>
              <a:ext uri="{FF2B5EF4-FFF2-40B4-BE49-F238E27FC236}">
                <a16:creationId xmlns:a16="http://schemas.microsoft.com/office/drawing/2014/main" id="{D32E8C1B-0D87-EEA3-3E58-3A37E2D5CFCA}"/>
              </a:ext>
            </a:extLst>
          </p:cNvPr>
          <p:cNvSpPr txBox="1"/>
          <p:nvPr/>
        </p:nvSpPr>
        <p:spPr>
          <a:xfrm>
            <a:off x="2965294" y="1526300"/>
            <a:ext cx="1153002" cy="523206"/>
          </a:xfrm>
          <a:prstGeom prst="rect">
            <a:avLst/>
          </a:prstGeom>
          <a:noFill/>
        </p:spPr>
        <p:txBody>
          <a:bodyPr wrap="square" lIns="91427" tIns="45713" rIns="91427" bIns="45713" rtlCol="0" anchor="ctr">
            <a:spAutoFit/>
          </a:bodyPr>
          <a:lstStyle/>
          <a:p>
            <a:pPr algn="ctr"/>
            <a:r>
              <a:rPr lang="en-US" sz="1400" dirty="0">
                <a:solidFill>
                  <a:srgbClr val="FF0000"/>
                </a:solidFill>
                <a:latin typeface="Calibri" pitchFamily="34" charset="0"/>
              </a:rPr>
              <a:t>classical computing</a:t>
            </a:r>
          </a:p>
        </p:txBody>
      </p:sp>
      <p:sp>
        <p:nvSpPr>
          <p:cNvPr id="11" name="TextBox 10">
            <a:extLst>
              <a:ext uri="{FF2B5EF4-FFF2-40B4-BE49-F238E27FC236}">
                <a16:creationId xmlns:a16="http://schemas.microsoft.com/office/drawing/2014/main" id="{961499D3-32FD-B425-CFA2-CABCC70CB97E}"/>
              </a:ext>
            </a:extLst>
          </p:cNvPr>
          <p:cNvSpPr txBox="1"/>
          <p:nvPr/>
        </p:nvSpPr>
        <p:spPr>
          <a:xfrm>
            <a:off x="2965293" y="3129390"/>
            <a:ext cx="1153003" cy="523206"/>
          </a:xfrm>
          <a:prstGeom prst="rect">
            <a:avLst/>
          </a:prstGeom>
          <a:noFill/>
        </p:spPr>
        <p:txBody>
          <a:bodyPr wrap="square" lIns="91427" tIns="45713" rIns="91427" bIns="45713" rtlCol="0" anchor="ctr">
            <a:spAutoFit/>
          </a:bodyPr>
          <a:lstStyle/>
          <a:p>
            <a:pPr algn="ctr"/>
            <a:r>
              <a:rPr lang="en-US" sz="1400" dirty="0">
                <a:solidFill>
                  <a:srgbClr val="00B050"/>
                </a:solidFill>
                <a:latin typeface="Calibri" pitchFamily="34" charset="0"/>
              </a:rPr>
              <a:t>quantum computing</a:t>
            </a:r>
            <a:endParaRPr lang="fr-FR" sz="1400" b="0" i="1" dirty="0" err="1">
              <a:solidFill>
                <a:srgbClr val="00B050"/>
              </a:solidFill>
              <a:latin typeface="Calibri" pitchFamily="34" charset="0"/>
            </a:endParaRPr>
          </a:p>
        </p:txBody>
      </p:sp>
      <p:cxnSp>
        <p:nvCxnSpPr>
          <p:cNvPr id="12" name="Straight Arrow Connector 11">
            <a:extLst>
              <a:ext uri="{FF2B5EF4-FFF2-40B4-BE49-F238E27FC236}">
                <a16:creationId xmlns:a16="http://schemas.microsoft.com/office/drawing/2014/main" id="{5A1ED6C8-95F3-7E49-77B3-AF52FF50351A}"/>
              </a:ext>
            </a:extLst>
          </p:cNvPr>
          <p:cNvCxnSpPr>
            <a:cxnSpLocks/>
          </p:cNvCxnSpPr>
          <p:nvPr/>
        </p:nvCxnSpPr>
        <p:spPr bwMode="auto">
          <a:xfrm flipV="1">
            <a:off x="686850" y="1299825"/>
            <a:ext cx="0" cy="2688342"/>
          </a:xfrm>
          <a:prstGeom prst="straightConnector1">
            <a:avLst/>
          </a:prstGeom>
          <a:solidFill>
            <a:srgbClr val="7DD9CE"/>
          </a:solidFill>
          <a:ln w="57150" cap="flat" cmpd="sng" algn="ctr">
            <a:solidFill>
              <a:srgbClr val="003366"/>
            </a:solidFill>
            <a:prstDash val="solid"/>
            <a:round/>
            <a:headEnd type="none" w="med" len="med"/>
            <a:tailEnd type="triangle" w="med" len="med"/>
          </a:ln>
          <a:effectLst/>
        </p:spPr>
      </p:cxnSp>
      <p:cxnSp>
        <p:nvCxnSpPr>
          <p:cNvPr id="13" name="Straight Arrow Connector 12">
            <a:extLst>
              <a:ext uri="{FF2B5EF4-FFF2-40B4-BE49-F238E27FC236}">
                <a16:creationId xmlns:a16="http://schemas.microsoft.com/office/drawing/2014/main" id="{29CBA753-29E7-BC38-417B-3C9CFED04FEF}"/>
              </a:ext>
            </a:extLst>
          </p:cNvPr>
          <p:cNvCxnSpPr>
            <a:cxnSpLocks/>
          </p:cNvCxnSpPr>
          <p:nvPr/>
        </p:nvCxnSpPr>
        <p:spPr bwMode="auto">
          <a:xfrm>
            <a:off x="686854" y="3959593"/>
            <a:ext cx="3157131" cy="0"/>
          </a:xfrm>
          <a:prstGeom prst="straightConnector1">
            <a:avLst/>
          </a:prstGeom>
          <a:solidFill>
            <a:srgbClr val="7DD9CE"/>
          </a:solidFill>
          <a:ln w="57150" cap="flat" cmpd="sng" algn="ctr">
            <a:solidFill>
              <a:srgbClr val="003366"/>
            </a:solidFill>
            <a:prstDash val="solid"/>
            <a:round/>
            <a:headEnd type="none" w="med" len="med"/>
            <a:tailEnd type="triangle" w="med" len="med"/>
          </a:ln>
          <a:effectLst/>
        </p:spPr>
      </p:cxnSp>
      <p:sp>
        <p:nvSpPr>
          <p:cNvPr id="14" name="Freeform 83">
            <a:extLst>
              <a:ext uri="{FF2B5EF4-FFF2-40B4-BE49-F238E27FC236}">
                <a16:creationId xmlns:a16="http://schemas.microsoft.com/office/drawing/2014/main" id="{58287D10-B9C2-4199-0DCF-4A68D3D685B1}"/>
              </a:ext>
            </a:extLst>
          </p:cNvPr>
          <p:cNvSpPr/>
          <p:nvPr/>
        </p:nvSpPr>
        <p:spPr bwMode="auto">
          <a:xfrm>
            <a:off x="1637288" y="1299825"/>
            <a:ext cx="45719" cy="463386"/>
          </a:xfrm>
          <a:custGeom>
            <a:avLst/>
            <a:gdLst>
              <a:gd name="connsiteX0" fmla="*/ 0 w 57751"/>
              <a:gd name="connsiteY0" fmla="*/ 991402 h 991402"/>
              <a:gd name="connsiteX1" fmla="*/ 57751 w 57751"/>
              <a:gd name="connsiteY1" fmla="*/ 0 h 991402"/>
              <a:gd name="connsiteX2" fmla="*/ 57751 w 57751"/>
              <a:gd name="connsiteY2" fmla="*/ 0 h 991402"/>
            </a:gdLst>
            <a:ahLst/>
            <a:cxnLst>
              <a:cxn ang="0">
                <a:pos x="connsiteX0" y="connsiteY0"/>
              </a:cxn>
              <a:cxn ang="0">
                <a:pos x="connsiteX1" y="connsiteY1"/>
              </a:cxn>
              <a:cxn ang="0">
                <a:pos x="connsiteX2" y="connsiteY2"/>
              </a:cxn>
            </a:cxnLst>
            <a:rect l="l" t="t" r="r" b="b"/>
            <a:pathLst>
              <a:path w="57751" h="991402">
                <a:moveTo>
                  <a:pt x="0" y="991402"/>
                </a:moveTo>
                <a:lnTo>
                  <a:pt x="57751" y="0"/>
                </a:lnTo>
                <a:lnTo>
                  <a:pt x="57751" y="0"/>
                </a:lnTo>
              </a:path>
            </a:pathLst>
          </a:custGeom>
          <a:noFill/>
          <a:ln w="57150" cap="flat" cmpd="sng" algn="ctr">
            <a:solidFill>
              <a:srgbClr val="FF0000"/>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7200" b="0" i="0" u="none" strike="noStrike" kern="0" cap="none" spc="0" normalizeH="0" baseline="0" noProof="0">
              <a:ln>
                <a:noFill/>
              </a:ln>
              <a:solidFill>
                <a:srgbClr val="FFFFFF"/>
              </a:solidFill>
              <a:effectLst/>
              <a:uLnTx/>
              <a:uFillTx/>
            </a:endParaRPr>
          </a:p>
        </p:txBody>
      </p:sp>
      <p:sp>
        <p:nvSpPr>
          <p:cNvPr id="15" name="TextBox 14">
            <a:extLst>
              <a:ext uri="{FF2B5EF4-FFF2-40B4-BE49-F238E27FC236}">
                <a16:creationId xmlns:a16="http://schemas.microsoft.com/office/drawing/2014/main" id="{97AE6B5C-B4AB-3F4D-A22F-6BAB05D1F092}"/>
              </a:ext>
            </a:extLst>
          </p:cNvPr>
          <p:cNvSpPr txBox="1"/>
          <p:nvPr/>
        </p:nvSpPr>
        <p:spPr>
          <a:xfrm>
            <a:off x="1639592" y="2490414"/>
            <a:ext cx="2004836" cy="461641"/>
          </a:xfrm>
          <a:prstGeom prst="rect">
            <a:avLst/>
          </a:prstGeom>
          <a:noFill/>
        </p:spPr>
        <p:txBody>
          <a:bodyPr wrap="square" lIns="91417" tIns="45708" rIns="91417" bIns="45708" rtlCol="0">
            <a:spAutoFit/>
          </a:bodyPr>
          <a:lstStyle/>
          <a:p>
            <a:r>
              <a:rPr lang="en-US" sz="1200" dirty="0">
                <a:solidFill>
                  <a:srgbClr val="00B050"/>
                </a:solidFill>
                <a:latin typeface="Calibri" pitchFamily="34" charset="0"/>
              </a:rPr>
              <a:t>exponential </a:t>
            </a:r>
            <a:r>
              <a:rPr lang="en-US" sz="1200" b="0" dirty="0">
                <a:solidFill>
                  <a:schemeClr val="bg2"/>
                </a:solidFill>
                <a:latin typeface="Calibri" pitchFamily="34" charset="0"/>
              </a:rPr>
              <a:t>or </a:t>
            </a:r>
            <a:r>
              <a:rPr lang="en-US" sz="1200" dirty="0">
                <a:solidFill>
                  <a:srgbClr val="FF0000"/>
                </a:solidFill>
                <a:latin typeface="Calibri" pitchFamily="34" charset="0"/>
              </a:rPr>
              <a:t>polynomial</a:t>
            </a:r>
          </a:p>
          <a:p>
            <a:r>
              <a:rPr lang="en-US" sz="1200" dirty="0">
                <a:solidFill>
                  <a:schemeClr val="bg2"/>
                </a:solidFill>
                <a:latin typeface="Calibri" pitchFamily="34" charset="0"/>
              </a:rPr>
              <a:t>theoretical speedup</a:t>
            </a:r>
          </a:p>
        </p:txBody>
      </p:sp>
      <p:sp>
        <p:nvSpPr>
          <p:cNvPr id="16" name="TextBox 15">
            <a:extLst>
              <a:ext uri="{FF2B5EF4-FFF2-40B4-BE49-F238E27FC236}">
                <a16:creationId xmlns:a16="http://schemas.microsoft.com/office/drawing/2014/main" id="{C08A60E2-A3E3-2D4A-76C7-F951E69E3AC6}"/>
              </a:ext>
            </a:extLst>
          </p:cNvPr>
          <p:cNvSpPr txBox="1"/>
          <p:nvPr/>
        </p:nvSpPr>
        <p:spPr>
          <a:xfrm>
            <a:off x="310206" y="4331190"/>
            <a:ext cx="3815078" cy="400110"/>
          </a:xfrm>
          <a:prstGeom prst="rect">
            <a:avLst/>
          </a:prstGeom>
          <a:noFill/>
        </p:spPr>
        <p:txBody>
          <a:bodyPr wrap="square" rtlCol="0">
            <a:spAutoFit/>
          </a:bodyPr>
          <a:lstStyle/>
          <a:p>
            <a:pPr algn="ctr">
              <a:spcAft>
                <a:spcPts val="300"/>
              </a:spcAft>
            </a:pPr>
            <a:r>
              <a:rPr lang="en-US" sz="1000" b="0" dirty="0">
                <a:solidFill>
                  <a:schemeClr val="bg2"/>
                </a:solidFill>
                <a:latin typeface="Calibri" panose="020F0502020204030204" pitchFamily="34" charset="0"/>
                <a:ea typeface="Calibri" panose="020F0502020204030204" pitchFamily="34" charset="0"/>
                <a:cs typeface="Calibri" panose="020F0502020204030204" pitchFamily="34" charset="0"/>
              </a:rPr>
              <a:t>the typical and naive way to illustrate </a:t>
            </a:r>
            <a:br>
              <a:rPr lang="en-US" sz="1000" b="0" dirty="0">
                <a:solidFill>
                  <a:schemeClr val="bg2"/>
                </a:solidFill>
                <a:latin typeface="Calibri" panose="020F0502020204030204" pitchFamily="34" charset="0"/>
                <a:ea typeface="Calibri" panose="020F0502020204030204" pitchFamily="34" charset="0"/>
                <a:cs typeface="Calibri" panose="020F0502020204030204" pitchFamily="34" charset="0"/>
              </a:rPr>
            </a:br>
            <a:r>
              <a:rPr lang="en-US" sz="1000" b="0" dirty="0">
                <a:solidFill>
                  <a:schemeClr val="bg2"/>
                </a:solidFill>
                <a:latin typeface="Calibri" panose="020F0502020204030204" pitchFamily="34" charset="0"/>
                <a:ea typeface="Calibri" panose="020F0502020204030204" pitchFamily="34" charset="0"/>
                <a:cs typeface="Calibri" panose="020F0502020204030204" pitchFamily="34" charset="0"/>
              </a:rPr>
              <a:t>quantum computing theoretical speedups.</a:t>
            </a:r>
            <a:endParaRPr lang="en-US" sz="100" b="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38" name="TextBox 37">
            <a:extLst>
              <a:ext uri="{FF2B5EF4-FFF2-40B4-BE49-F238E27FC236}">
                <a16:creationId xmlns:a16="http://schemas.microsoft.com/office/drawing/2014/main" id="{4AECE40C-E7AE-0CD1-D162-4A94E7952FE7}"/>
              </a:ext>
            </a:extLst>
          </p:cNvPr>
          <p:cNvSpPr txBox="1"/>
          <p:nvPr/>
        </p:nvSpPr>
        <p:spPr>
          <a:xfrm>
            <a:off x="4081674" y="4435352"/>
            <a:ext cx="4808387" cy="523196"/>
          </a:xfrm>
          <a:prstGeom prst="rect">
            <a:avLst/>
          </a:prstGeom>
          <a:noFill/>
        </p:spPr>
        <p:txBody>
          <a:bodyPr wrap="square" lIns="91417" tIns="45708" rIns="91417" bIns="45708" rtlCol="0">
            <a:spAutoFit/>
          </a:bodyPr>
          <a:lstStyle/>
          <a:p>
            <a:pPr algn="ctr"/>
            <a:r>
              <a:rPr lang="en-US" sz="1000" b="0" dirty="0">
                <a:solidFill>
                  <a:schemeClr val="bg2"/>
                </a:solidFill>
                <a:latin typeface="Calibri" pitchFamily="34" charset="0"/>
              </a:rPr>
              <a:t>inspired by </a:t>
            </a:r>
            <a:r>
              <a:rPr lang="en-US" sz="1000" b="0" dirty="0">
                <a:solidFill>
                  <a:schemeClr val="bg2"/>
                </a:solidFill>
                <a:latin typeface="Calibri" pitchFamily="34" charset="0"/>
                <a:hlinkClick r:id="rId2"/>
              </a:rPr>
              <a:t>Opening the Black Box inside Grover's Algorithm</a:t>
            </a:r>
            <a:br>
              <a:rPr lang="en-US" sz="1000" b="0" dirty="0">
                <a:solidFill>
                  <a:schemeClr val="bg2"/>
                </a:solidFill>
                <a:latin typeface="Calibri" pitchFamily="34" charset="0"/>
              </a:rPr>
            </a:br>
            <a:r>
              <a:rPr lang="en-US" sz="1000" b="0" dirty="0">
                <a:solidFill>
                  <a:schemeClr val="bg2"/>
                </a:solidFill>
                <a:latin typeface="Calibri" pitchFamily="34" charset="0"/>
              </a:rPr>
              <a:t>by E. Miles Stoudenmire and Xavier Waintal, PRX, November 2024.</a:t>
            </a:r>
          </a:p>
          <a:p>
            <a:pPr algn="ctr"/>
            <a:r>
              <a:rPr lang="en-US" sz="800" b="0" dirty="0">
                <a:solidFill>
                  <a:srgbClr val="FF0000"/>
                </a:solidFill>
                <a:latin typeface="Calibri" pitchFamily="34" charset="0"/>
              </a:rPr>
              <a:t>(*) for a fair comparison, the classical computer can be as expensive and/or energy hungry as the QPU.</a:t>
            </a:r>
          </a:p>
        </p:txBody>
      </p:sp>
      <p:sp>
        <p:nvSpPr>
          <p:cNvPr id="37" name="TextBox 36">
            <a:extLst>
              <a:ext uri="{FF2B5EF4-FFF2-40B4-BE49-F238E27FC236}">
                <a16:creationId xmlns:a16="http://schemas.microsoft.com/office/drawing/2014/main" id="{CE1B4759-9D79-4470-6905-3E702C7B952D}"/>
              </a:ext>
            </a:extLst>
          </p:cNvPr>
          <p:cNvSpPr txBox="1"/>
          <p:nvPr/>
        </p:nvSpPr>
        <p:spPr>
          <a:xfrm>
            <a:off x="5782200" y="4014900"/>
            <a:ext cx="1652990" cy="338540"/>
          </a:xfrm>
          <a:prstGeom prst="rect">
            <a:avLst/>
          </a:prstGeom>
          <a:noFill/>
        </p:spPr>
        <p:txBody>
          <a:bodyPr wrap="none" lIns="91427" tIns="45713" rIns="91427" bIns="45713" rtlCol="0">
            <a:spAutoFit/>
          </a:bodyPr>
          <a:lstStyle/>
          <a:p>
            <a:r>
              <a:rPr lang="en-US" sz="1600" b="0" dirty="0">
                <a:solidFill>
                  <a:srgbClr val="000000"/>
                </a:solidFill>
                <a:latin typeface="Calibri" pitchFamily="34" charset="0"/>
              </a:rPr>
              <a:t>number of qubits</a:t>
            </a:r>
            <a:endParaRPr lang="fr-FR" sz="1600" b="0" dirty="0" err="1">
              <a:solidFill>
                <a:srgbClr val="000000"/>
              </a:solidFill>
              <a:latin typeface="Calibri" pitchFamily="34" charset="0"/>
            </a:endParaRPr>
          </a:p>
        </p:txBody>
      </p:sp>
      <p:sp>
        <p:nvSpPr>
          <p:cNvPr id="39" name="TextBox 38">
            <a:extLst>
              <a:ext uri="{FF2B5EF4-FFF2-40B4-BE49-F238E27FC236}">
                <a16:creationId xmlns:a16="http://schemas.microsoft.com/office/drawing/2014/main" id="{EFA10466-872F-0CD8-98F0-2A12E4DFE07F}"/>
              </a:ext>
            </a:extLst>
          </p:cNvPr>
          <p:cNvSpPr txBox="1"/>
          <p:nvPr/>
        </p:nvSpPr>
        <p:spPr>
          <a:xfrm>
            <a:off x="7659244" y="961875"/>
            <a:ext cx="1186327" cy="523206"/>
          </a:xfrm>
          <a:prstGeom prst="rect">
            <a:avLst/>
          </a:prstGeom>
          <a:noFill/>
        </p:spPr>
        <p:txBody>
          <a:bodyPr wrap="square" lIns="91427" tIns="45713" rIns="91427" bIns="45713" rtlCol="0" anchor="ctr">
            <a:spAutoFit/>
          </a:bodyPr>
          <a:lstStyle/>
          <a:p>
            <a:pPr algn="ctr"/>
            <a:r>
              <a:rPr lang="en-US" sz="1400" dirty="0">
                <a:solidFill>
                  <a:srgbClr val="FF0000"/>
                </a:solidFill>
                <a:latin typeface="Calibri" pitchFamily="34" charset="0"/>
              </a:rPr>
              <a:t>classical computing </a:t>
            </a:r>
            <a:r>
              <a:rPr lang="en-US" sz="1100" b="0" dirty="0">
                <a:solidFill>
                  <a:srgbClr val="FF0000"/>
                </a:solidFill>
                <a:latin typeface="Calibri" pitchFamily="34" charset="0"/>
              </a:rPr>
              <a:t>(*)</a:t>
            </a:r>
            <a:endParaRPr lang="en-US" sz="1400" b="0" dirty="0">
              <a:solidFill>
                <a:srgbClr val="FF0000"/>
              </a:solidFill>
              <a:latin typeface="Calibri" pitchFamily="34" charset="0"/>
            </a:endParaRPr>
          </a:p>
        </p:txBody>
      </p:sp>
      <p:sp>
        <p:nvSpPr>
          <p:cNvPr id="40" name="TextBox 39">
            <a:extLst>
              <a:ext uri="{FF2B5EF4-FFF2-40B4-BE49-F238E27FC236}">
                <a16:creationId xmlns:a16="http://schemas.microsoft.com/office/drawing/2014/main" id="{360BD39E-3CA9-1FB4-6351-87521D3B03AD}"/>
              </a:ext>
            </a:extLst>
          </p:cNvPr>
          <p:cNvSpPr txBox="1"/>
          <p:nvPr/>
        </p:nvSpPr>
        <p:spPr>
          <a:xfrm>
            <a:off x="7675906" y="1926347"/>
            <a:ext cx="1153003" cy="523206"/>
          </a:xfrm>
          <a:prstGeom prst="rect">
            <a:avLst/>
          </a:prstGeom>
          <a:noFill/>
        </p:spPr>
        <p:txBody>
          <a:bodyPr wrap="square" lIns="91427" tIns="45713" rIns="91427" bIns="45713" rtlCol="0" anchor="ctr">
            <a:spAutoFit/>
          </a:bodyPr>
          <a:lstStyle/>
          <a:p>
            <a:pPr algn="ctr"/>
            <a:r>
              <a:rPr lang="en-US" sz="1400" dirty="0">
                <a:solidFill>
                  <a:schemeClr val="bg2"/>
                </a:solidFill>
                <a:latin typeface="Calibri" pitchFamily="34" charset="0"/>
              </a:rPr>
              <a:t>quantum computing</a:t>
            </a:r>
            <a:endParaRPr lang="fr-FR" sz="1400" b="0" i="1" dirty="0" err="1">
              <a:solidFill>
                <a:schemeClr val="bg2"/>
              </a:solidFill>
              <a:latin typeface="Calibri" pitchFamily="34" charset="0"/>
            </a:endParaRPr>
          </a:p>
        </p:txBody>
      </p:sp>
      <p:cxnSp>
        <p:nvCxnSpPr>
          <p:cNvPr id="42" name="Straight Arrow Connector 41">
            <a:extLst>
              <a:ext uri="{FF2B5EF4-FFF2-40B4-BE49-F238E27FC236}">
                <a16:creationId xmlns:a16="http://schemas.microsoft.com/office/drawing/2014/main" id="{7B0CF58D-6690-7095-BB68-74360E75A44F}"/>
              </a:ext>
            </a:extLst>
          </p:cNvPr>
          <p:cNvCxnSpPr>
            <a:cxnSpLocks/>
          </p:cNvCxnSpPr>
          <p:nvPr/>
        </p:nvCxnSpPr>
        <p:spPr bwMode="auto">
          <a:xfrm>
            <a:off x="4976461" y="3959593"/>
            <a:ext cx="3157131" cy="0"/>
          </a:xfrm>
          <a:prstGeom prst="straightConnector1">
            <a:avLst/>
          </a:prstGeom>
          <a:solidFill>
            <a:srgbClr val="7DD9CE"/>
          </a:solidFill>
          <a:ln w="57150" cap="flat" cmpd="sng" algn="ctr">
            <a:solidFill>
              <a:srgbClr val="003366"/>
            </a:solidFill>
            <a:prstDash val="solid"/>
            <a:round/>
            <a:headEnd type="none" w="med" len="med"/>
            <a:tailEnd type="triangle" w="med" len="med"/>
          </a:ln>
          <a:effectLst/>
        </p:spPr>
      </p:cxnSp>
      <p:sp>
        <p:nvSpPr>
          <p:cNvPr id="45" name="TextBox 44">
            <a:extLst>
              <a:ext uri="{FF2B5EF4-FFF2-40B4-BE49-F238E27FC236}">
                <a16:creationId xmlns:a16="http://schemas.microsoft.com/office/drawing/2014/main" id="{396A04C7-DA84-983D-1CD5-E6ED06CEFAC0}"/>
              </a:ext>
            </a:extLst>
          </p:cNvPr>
          <p:cNvSpPr txBox="1"/>
          <p:nvPr/>
        </p:nvSpPr>
        <p:spPr>
          <a:xfrm>
            <a:off x="7756683" y="2399490"/>
            <a:ext cx="991449" cy="430863"/>
          </a:xfrm>
          <a:prstGeom prst="rect">
            <a:avLst/>
          </a:prstGeom>
          <a:noFill/>
        </p:spPr>
        <p:txBody>
          <a:bodyPr wrap="square" lIns="91417" tIns="45708" rIns="91417" bIns="45708" rtlCol="0">
            <a:spAutoFit/>
          </a:bodyPr>
          <a:lstStyle/>
          <a:p>
            <a:pPr algn="ctr"/>
            <a:r>
              <a:rPr lang="en-US" sz="1050" b="0" dirty="0">
                <a:solidFill>
                  <a:srgbClr val="00B050"/>
                </a:solidFill>
                <a:latin typeface="Calibri" pitchFamily="34" charset="0"/>
              </a:rPr>
              <a:t>exponential</a:t>
            </a:r>
            <a:br>
              <a:rPr lang="en-US" sz="1050" b="0" dirty="0">
                <a:solidFill>
                  <a:srgbClr val="00B050"/>
                </a:solidFill>
                <a:latin typeface="Calibri" pitchFamily="34" charset="0"/>
              </a:rPr>
            </a:br>
            <a:r>
              <a:rPr lang="en-US" sz="1050" b="0" dirty="0">
                <a:solidFill>
                  <a:srgbClr val="00B050"/>
                </a:solidFill>
                <a:latin typeface="Calibri" pitchFamily="34" charset="0"/>
              </a:rPr>
              <a:t>speedup</a:t>
            </a:r>
            <a:endParaRPr lang="fr-FR" sz="1050" dirty="0" err="1">
              <a:solidFill>
                <a:srgbClr val="00B050"/>
              </a:solidFill>
              <a:latin typeface="Calibri" pitchFamily="34" charset="0"/>
            </a:endParaRPr>
          </a:p>
        </p:txBody>
      </p:sp>
      <p:sp>
        <p:nvSpPr>
          <p:cNvPr id="47" name="TextBox 46">
            <a:extLst>
              <a:ext uri="{FF2B5EF4-FFF2-40B4-BE49-F238E27FC236}">
                <a16:creationId xmlns:a16="http://schemas.microsoft.com/office/drawing/2014/main" id="{C606DFE3-D8E9-D136-8FF7-A54AE35F835F}"/>
              </a:ext>
            </a:extLst>
          </p:cNvPr>
          <p:cNvSpPr txBox="1"/>
          <p:nvPr/>
        </p:nvSpPr>
        <p:spPr>
          <a:xfrm>
            <a:off x="4373700" y="1012002"/>
            <a:ext cx="2120362" cy="276985"/>
          </a:xfrm>
          <a:prstGeom prst="rect">
            <a:avLst/>
          </a:prstGeom>
          <a:noFill/>
        </p:spPr>
        <p:txBody>
          <a:bodyPr wrap="none" lIns="91427" tIns="45713" rIns="91427" bIns="45713" rtlCol="0">
            <a:spAutoFit/>
          </a:bodyPr>
          <a:lstStyle/>
          <a:p>
            <a:r>
              <a:rPr lang="en-US" sz="1200" b="0" dirty="0">
                <a:solidFill>
                  <a:srgbClr val="000000"/>
                </a:solidFill>
                <a:latin typeface="Calibri" pitchFamily="34" charset="0"/>
              </a:rPr>
              <a:t>total computing time, </a:t>
            </a:r>
            <a:r>
              <a:rPr lang="en-US" sz="1200" dirty="0">
                <a:solidFill>
                  <a:srgbClr val="000000"/>
                </a:solidFill>
                <a:latin typeface="Calibri" pitchFamily="34" charset="0"/>
              </a:rPr>
              <a:t>log scale</a:t>
            </a:r>
            <a:endParaRPr lang="fr-FR" sz="1200" dirty="0" err="1">
              <a:solidFill>
                <a:srgbClr val="FFFFFF">
                  <a:lumMod val="65000"/>
                </a:srgbClr>
              </a:solidFill>
              <a:latin typeface="Calibri" pitchFamily="34" charset="0"/>
            </a:endParaRPr>
          </a:p>
        </p:txBody>
      </p:sp>
      <p:cxnSp>
        <p:nvCxnSpPr>
          <p:cNvPr id="50" name="Straight Connector 49">
            <a:extLst>
              <a:ext uri="{FF2B5EF4-FFF2-40B4-BE49-F238E27FC236}">
                <a16:creationId xmlns:a16="http://schemas.microsoft.com/office/drawing/2014/main" id="{AD652137-414F-9B12-7C8A-0CD6C40B6E46}"/>
              </a:ext>
            </a:extLst>
          </p:cNvPr>
          <p:cNvCxnSpPr>
            <a:cxnSpLocks/>
          </p:cNvCxnSpPr>
          <p:nvPr/>
        </p:nvCxnSpPr>
        <p:spPr bwMode="auto">
          <a:xfrm flipV="1">
            <a:off x="4969221" y="1796371"/>
            <a:ext cx="2852659" cy="1227778"/>
          </a:xfrm>
          <a:prstGeom prst="line">
            <a:avLst/>
          </a:prstGeom>
          <a:noFill/>
          <a:ln w="57150" cap="flat" cmpd="sng" algn="ctr">
            <a:solidFill>
              <a:srgbClr val="FFC000"/>
            </a:solidFill>
            <a:prstDash val="solid"/>
            <a:round/>
            <a:headEnd type="none" w="med" len="med"/>
            <a:tailEnd type="none" w="med" len="med"/>
          </a:ln>
          <a:effectLst/>
        </p:spPr>
      </p:cxnSp>
      <p:cxnSp>
        <p:nvCxnSpPr>
          <p:cNvPr id="53" name="Straight Connector 52">
            <a:extLst>
              <a:ext uri="{FF2B5EF4-FFF2-40B4-BE49-F238E27FC236}">
                <a16:creationId xmlns:a16="http://schemas.microsoft.com/office/drawing/2014/main" id="{39C912F4-BDEE-5215-452A-169832F65C7A}"/>
              </a:ext>
            </a:extLst>
          </p:cNvPr>
          <p:cNvCxnSpPr>
            <a:cxnSpLocks/>
          </p:cNvCxnSpPr>
          <p:nvPr/>
        </p:nvCxnSpPr>
        <p:spPr bwMode="auto">
          <a:xfrm>
            <a:off x="4996300" y="2810930"/>
            <a:ext cx="1178158" cy="0"/>
          </a:xfrm>
          <a:prstGeom prst="line">
            <a:avLst/>
          </a:prstGeom>
          <a:solidFill>
            <a:srgbClr val="7DD9CE"/>
          </a:solidFill>
          <a:ln w="19050" cap="flat" cmpd="sng" algn="ctr">
            <a:solidFill>
              <a:srgbClr val="FFFFFF">
                <a:lumMod val="50000"/>
              </a:srgbClr>
            </a:solidFill>
            <a:prstDash val="sysDot"/>
            <a:round/>
            <a:headEnd type="none" w="med" len="med"/>
            <a:tailEnd type="none" w="med" len="med"/>
          </a:ln>
          <a:effectLst/>
        </p:spPr>
      </p:cxnSp>
      <p:cxnSp>
        <p:nvCxnSpPr>
          <p:cNvPr id="55" name="Straight Connector 54">
            <a:extLst>
              <a:ext uri="{FF2B5EF4-FFF2-40B4-BE49-F238E27FC236}">
                <a16:creationId xmlns:a16="http://schemas.microsoft.com/office/drawing/2014/main" id="{2CF7D316-9005-683C-DF8A-738A10B001A8}"/>
              </a:ext>
            </a:extLst>
          </p:cNvPr>
          <p:cNvCxnSpPr>
            <a:cxnSpLocks/>
          </p:cNvCxnSpPr>
          <p:nvPr/>
        </p:nvCxnSpPr>
        <p:spPr bwMode="auto">
          <a:xfrm rot="5400000">
            <a:off x="5585379" y="3399170"/>
            <a:ext cx="1178158" cy="0"/>
          </a:xfrm>
          <a:prstGeom prst="line">
            <a:avLst/>
          </a:prstGeom>
          <a:solidFill>
            <a:srgbClr val="7DD9CE"/>
          </a:solidFill>
          <a:ln w="19050" cap="flat" cmpd="sng" algn="ctr">
            <a:solidFill>
              <a:srgbClr val="FFFFFF">
                <a:lumMod val="50000"/>
              </a:srgbClr>
            </a:solidFill>
            <a:prstDash val="sysDot"/>
            <a:round/>
            <a:headEnd type="none" w="med" len="med"/>
            <a:tailEnd type="none" w="med" len="med"/>
          </a:ln>
          <a:effectLst/>
        </p:spPr>
      </p:cxnSp>
      <p:sp>
        <p:nvSpPr>
          <p:cNvPr id="56" name="Freeform 71">
            <a:extLst>
              <a:ext uri="{FF2B5EF4-FFF2-40B4-BE49-F238E27FC236}">
                <a16:creationId xmlns:a16="http://schemas.microsoft.com/office/drawing/2014/main" id="{BC91457D-07EF-3581-67DB-5A652928D3EB}"/>
              </a:ext>
            </a:extLst>
          </p:cNvPr>
          <p:cNvSpPr/>
          <p:nvPr/>
        </p:nvSpPr>
        <p:spPr bwMode="auto">
          <a:xfrm>
            <a:off x="4986143" y="2607784"/>
            <a:ext cx="2815853" cy="501202"/>
          </a:xfrm>
          <a:custGeom>
            <a:avLst/>
            <a:gdLst>
              <a:gd name="connsiteX0" fmla="*/ 0 w 1535185"/>
              <a:gd name="connsiteY0" fmla="*/ 293615 h 293615"/>
              <a:gd name="connsiteX1" fmla="*/ 998290 w 1535185"/>
              <a:gd name="connsiteY1" fmla="*/ 134224 h 293615"/>
              <a:gd name="connsiteX2" fmla="*/ 1535185 w 1535185"/>
              <a:gd name="connsiteY2" fmla="*/ 0 h 293615"/>
              <a:gd name="connsiteX0" fmla="*/ 0 w 1535185"/>
              <a:gd name="connsiteY0" fmla="*/ 293615 h 293615"/>
              <a:gd name="connsiteX1" fmla="*/ 998290 w 1535185"/>
              <a:gd name="connsiteY1" fmla="*/ 134224 h 293615"/>
              <a:gd name="connsiteX2" fmla="*/ 1535185 w 1535185"/>
              <a:gd name="connsiteY2" fmla="*/ 0 h 293615"/>
              <a:gd name="connsiteX0" fmla="*/ 0 w 1535185"/>
              <a:gd name="connsiteY0" fmla="*/ 293615 h 293615"/>
              <a:gd name="connsiteX1" fmla="*/ 998290 w 1535185"/>
              <a:gd name="connsiteY1" fmla="*/ 134224 h 293615"/>
              <a:gd name="connsiteX2" fmla="*/ 1535185 w 1535185"/>
              <a:gd name="connsiteY2" fmla="*/ 0 h 293615"/>
              <a:gd name="connsiteX0" fmla="*/ 0 w 1535185"/>
              <a:gd name="connsiteY0" fmla="*/ 293615 h 293615"/>
              <a:gd name="connsiteX1" fmla="*/ 1535185 w 1535185"/>
              <a:gd name="connsiteY1" fmla="*/ 0 h 293615"/>
              <a:gd name="connsiteX0" fmla="*/ 0 w 1830308"/>
              <a:gd name="connsiteY0" fmla="*/ 329493 h 329493"/>
              <a:gd name="connsiteX1" fmla="*/ 1830308 w 1830308"/>
              <a:gd name="connsiteY1" fmla="*/ 0 h 329493"/>
              <a:gd name="connsiteX0" fmla="*/ 0 w 1830308"/>
              <a:gd name="connsiteY0" fmla="*/ 329913 h 329913"/>
              <a:gd name="connsiteX1" fmla="*/ 1830308 w 1830308"/>
              <a:gd name="connsiteY1" fmla="*/ 420 h 329913"/>
              <a:gd name="connsiteX0" fmla="*/ 0 w 1830308"/>
              <a:gd name="connsiteY0" fmla="*/ 330151 h 330151"/>
              <a:gd name="connsiteX1" fmla="*/ 1830308 w 1830308"/>
              <a:gd name="connsiteY1" fmla="*/ 658 h 330151"/>
              <a:gd name="connsiteX0" fmla="*/ 0 w 1830308"/>
              <a:gd name="connsiteY0" fmla="*/ 374165 h 374165"/>
              <a:gd name="connsiteX1" fmla="*/ 1830308 w 1830308"/>
              <a:gd name="connsiteY1" fmla="*/ 513 h 374165"/>
              <a:gd name="connsiteX0" fmla="*/ 0 w 1830308"/>
              <a:gd name="connsiteY0" fmla="*/ 373652 h 373652"/>
              <a:gd name="connsiteX1" fmla="*/ 1830308 w 1830308"/>
              <a:gd name="connsiteY1" fmla="*/ 0 h 373652"/>
            </a:gdLst>
            <a:ahLst/>
            <a:cxnLst>
              <a:cxn ang="0">
                <a:pos x="connsiteX0" y="connsiteY0"/>
              </a:cxn>
              <a:cxn ang="0">
                <a:pos x="connsiteX1" y="connsiteY1"/>
              </a:cxn>
            </a:cxnLst>
            <a:rect l="l" t="t" r="r" b="b"/>
            <a:pathLst>
              <a:path w="1830308" h="373652">
                <a:moveTo>
                  <a:pt x="0" y="373652"/>
                </a:moveTo>
                <a:cubicBezTo>
                  <a:pt x="610103" y="175504"/>
                  <a:pt x="1178742" y="29794"/>
                  <a:pt x="1830308" y="0"/>
                </a:cubicBezTo>
              </a:path>
            </a:pathLst>
          </a:custGeom>
          <a:noFill/>
          <a:ln w="57150" cap="flat" cmpd="sng" algn="ctr">
            <a:solidFill>
              <a:srgbClr val="00B050"/>
            </a:solidFill>
            <a:prstDash val="solid"/>
            <a:round/>
            <a:headEnd type="none" w="med" len="med"/>
            <a:tailEnd type="none" w="med" len="med"/>
          </a:ln>
          <a:effectLst/>
        </p:spPr>
        <p:txBody>
          <a:bodyPr vert="horz" wrap="square" lIns="91427" tIns="45713" rIns="91427" bIns="45713" numCol="1" rtlCol="0" anchor="t" anchorCtr="0" compatLnSpc="1">
            <a:prstTxWarp prst="textNoShape">
              <a:avLst/>
            </a:prstTxWarp>
          </a:bodyPr>
          <a:lstStyle/>
          <a:p>
            <a:pPr marL="0" marR="0" lvl="0" indent="0" defTabSz="914268" eaLnBrk="1" fontAlgn="auto" latinLnBrk="0" hangingPunct="1">
              <a:lnSpc>
                <a:spcPct val="100000"/>
              </a:lnSpc>
              <a:spcBef>
                <a:spcPts val="0"/>
              </a:spcBef>
              <a:spcAft>
                <a:spcPts val="0"/>
              </a:spcAft>
              <a:buClrTx/>
              <a:buSzTx/>
              <a:buFontTx/>
              <a:buNone/>
              <a:tabLst/>
              <a:defRPr/>
            </a:pPr>
            <a:endParaRPr kumimoji="0" lang="fr-FR" sz="7100" b="0" i="0" u="none" strike="noStrike" kern="0" cap="none" spc="0" normalizeH="0" baseline="0" noProof="0">
              <a:ln>
                <a:noFill/>
              </a:ln>
              <a:solidFill>
                <a:srgbClr val="FFFFFF"/>
              </a:solidFill>
              <a:effectLst/>
              <a:uLnTx/>
              <a:uFillTx/>
            </a:endParaRPr>
          </a:p>
        </p:txBody>
      </p:sp>
      <p:cxnSp>
        <p:nvCxnSpPr>
          <p:cNvPr id="57" name="Straight Connector 56">
            <a:extLst>
              <a:ext uri="{FF2B5EF4-FFF2-40B4-BE49-F238E27FC236}">
                <a16:creationId xmlns:a16="http://schemas.microsoft.com/office/drawing/2014/main" id="{01E00D5F-7B1E-6255-20B3-AAA4B87E261E}"/>
              </a:ext>
            </a:extLst>
          </p:cNvPr>
          <p:cNvCxnSpPr>
            <a:cxnSpLocks/>
          </p:cNvCxnSpPr>
          <p:nvPr/>
        </p:nvCxnSpPr>
        <p:spPr bwMode="auto">
          <a:xfrm>
            <a:off x="4996300" y="2241697"/>
            <a:ext cx="1830276" cy="0"/>
          </a:xfrm>
          <a:prstGeom prst="line">
            <a:avLst/>
          </a:prstGeom>
          <a:solidFill>
            <a:srgbClr val="7DD9CE"/>
          </a:solidFill>
          <a:ln w="19050" cap="flat" cmpd="sng" algn="ctr">
            <a:solidFill>
              <a:srgbClr val="FFFFFF">
                <a:lumMod val="50000"/>
              </a:srgbClr>
            </a:solidFill>
            <a:prstDash val="sysDot"/>
            <a:round/>
            <a:headEnd type="none" w="med" len="med"/>
            <a:tailEnd type="none" w="med" len="med"/>
          </a:ln>
          <a:effectLst/>
        </p:spPr>
      </p:cxnSp>
      <p:cxnSp>
        <p:nvCxnSpPr>
          <p:cNvPr id="58" name="Straight Connector 57">
            <a:extLst>
              <a:ext uri="{FF2B5EF4-FFF2-40B4-BE49-F238E27FC236}">
                <a16:creationId xmlns:a16="http://schemas.microsoft.com/office/drawing/2014/main" id="{E6A3B742-C203-06C9-9A1A-08CF725684BD}"/>
              </a:ext>
            </a:extLst>
          </p:cNvPr>
          <p:cNvCxnSpPr>
            <a:cxnSpLocks/>
          </p:cNvCxnSpPr>
          <p:nvPr/>
        </p:nvCxnSpPr>
        <p:spPr bwMode="auto">
          <a:xfrm>
            <a:off x="6826576" y="2231801"/>
            <a:ext cx="0" cy="1727792"/>
          </a:xfrm>
          <a:prstGeom prst="line">
            <a:avLst/>
          </a:prstGeom>
          <a:solidFill>
            <a:srgbClr val="7DD9CE"/>
          </a:solidFill>
          <a:ln w="19050" cap="flat" cmpd="sng" algn="ctr">
            <a:solidFill>
              <a:srgbClr val="FFFFFF">
                <a:lumMod val="50000"/>
              </a:srgbClr>
            </a:solidFill>
            <a:prstDash val="sysDot"/>
            <a:round/>
            <a:headEnd type="none" w="med" len="med"/>
            <a:tailEnd type="none" w="med" len="med"/>
          </a:ln>
          <a:effectLst/>
        </p:spPr>
      </p:cxnSp>
      <p:sp>
        <p:nvSpPr>
          <p:cNvPr id="62" name="TextBox 61">
            <a:extLst>
              <a:ext uri="{FF2B5EF4-FFF2-40B4-BE49-F238E27FC236}">
                <a16:creationId xmlns:a16="http://schemas.microsoft.com/office/drawing/2014/main" id="{3F1F56F5-BFC9-0A09-A8D7-84612FA25D70}"/>
              </a:ext>
            </a:extLst>
          </p:cNvPr>
          <p:cNvSpPr txBox="1"/>
          <p:nvPr/>
        </p:nvSpPr>
        <p:spPr>
          <a:xfrm>
            <a:off x="7756683" y="1539254"/>
            <a:ext cx="991449" cy="430863"/>
          </a:xfrm>
          <a:prstGeom prst="rect">
            <a:avLst/>
          </a:prstGeom>
          <a:noFill/>
        </p:spPr>
        <p:txBody>
          <a:bodyPr wrap="square" lIns="91417" tIns="45708" rIns="91417" bIns="45708" rtlCol="0">
            <a:spAutoFit/>
          </a:bodyPr>
          <a:lstStyle/>
          <a:p>
            <a:pPr algn="ctr"/>
            <a:r>
              <a:rPr lang="en-US" sz="1050" b="0" dirty="0">
                <a:solidFill>
                  <a:schemeClr val="tx2">
                    <a:lumMod val="75000"/>
                  </a:schemeClr>
                </a:solidFill>
                <a:latin typeface="Calibri" pitchFamily="34" charset="0"/>
              </a:rPr>
              <a:t>polynomial</a:t>
            </a:r>
            <a:br>
              <a:rPr lang="en-US" sz="1050" b="0" dirty="0">
                <a:solidFill>
                  <a:schemeClr val="tx2">
                    <a:lumMod val="75000"/>
                  </a:schemeClr>
                </a:solidFill>
                <a:latin typeface="Calibri" pitchFamily="34" charset="0"/>
              </a:rPr>
            </a:br>
            <a:r>
              <a:rPr lang="en-US" sz="1050" b="0" dirty="0">
                <a:solidFill>
                  <a:schemeClr val="tx2">
                    <a:lumMod val="75000"/>
                  </a:schemeClr>
                </a:solidFill>
                <a:latin typeface="Calibri" pitchFamily="34" charset="0"/>
              </a:rPr>
              <a:t>speedup</a:t>
            </a:r>
            <a:endParaRPr lang="fr-FR" sz="1050" dirty="0" err="1">
              <a:solidFill>
                <a:schemeClr val="tx2">
                  <a:lumMod val="75000"/>
                </a:schemeClr>
              </a:solidFill>
              <a:latin typeface="Calibri" pitchFamily="34" charset="0"/>
            </a:endParaRPr>
          </a:p>
        </p:txBody>
      </p:sp>
      <p:sp>
        <p:nvSpPr>
          <p:cNvPr id="63" name="TextBox 62">
            <a:extLst>
              <a:ext uri="{FF2B5EF4-FFF2-40B4-BE49-F238E27FC236}">
                <a16:creationId xmlns:a16="http://schemas.microsoft.com/office/drawing/2014/main" id="{7729D1DA-01E9-07FE-524A-4EE98E05FB2A}"/>
              </a:ext>
            </a:extLst>
          </p:cNvPr>
          <p:cNvSpPr txBox="1"/>
          <p:nvPr/>
        </p:nvSpPr>
        <p:spPr>
          <a:xfrm>
            <a:off x="4907619" y="1566735"/>
            <a:ext cx="1647406" cy="646307"/>
          </a:xfrm>
          <a:prstGeom prst="rect">
            <a:avLst/>
          </a:prstGeom>
          <a:noFill/>
        </p:spPr>
        <p:txBody>
          <a:bodyPr wrap="square" lIns="91417" tIns="45708" rIns="91417" bIns="45708" rtlCol="0">
            <a:spAutoFit/>
          </a:bodyPr>
          <a:lstStyle/>
          <a:p>
            <a:pPr algn="ctr"/>
            <a:r>
              <a:rPr lang="en-US" sz="1200" b="0" dirty="0">
                <a:solidFill>
                  <a:srgbClr val="0070C0"/>
                </a:solidFill>
                <a:latin typeface="Calibri" pitchFamily="34" charset="0"/>
              </a:rPr>
              <a:t>are </a:t>
            </a:r>
            <a:r>
              <a:rPr lang="en-US" sz="1200" b="0" dirty="0" err="1">
                <a:solidFill>
                  <a:srgbClr val="0070C0"/>
                </a:solidFill>
                <a:latin typeface="Calibri" pitchFamily="34" charset="0"/>
              </a:rPr>
              <a:t>T</a:t>
            </a:r>
            <a:r>
              <a:rPr lang="en-US" sz="1200" b="0" baseline="-25000" dirty="0" err="1">
                <a:solidFill>
                  <a:srgbClr val="0070C0"/>
                </a:solidFill>
                <a:latin typeface="Calibri" pitchFamily="34" charset="0"/>
              </a:rPr>
              <a:t>e</a:t>
            </a:r>
            <a:r>
              <a:rPr lang="fr-FR" sz="1200" baseline="-25000" dirty="0">
                <a:solidFill>
                  <a:srgbClr val="0070C0"/>
                </a:solidFill>
                <a:latin typeface="Calibri" pitchFamily="34" charset="0"/>
              </a:rPr>
              <a:t> </a:t>
            </a:r>
            <a:r>
              <a:rPr lang="en-US" sz="1200" b="0" dirty="0">
                <a:solidFill>
                  <a:srgbClr val="0070C0"/>
                </a:solidFill>
                <a:latin typeface="Calibri" pitchFamily="34" charset="0"/>
              </a:rPr>
              <a:t>and </a:t>
            </a:r>
            <a:r>
              <a:rPr lang="en-US" sz="1200" b="0" dirty="0" err="1">
                <a:solidFill>
                  <a:srgbClr val="0070C0"/>
                </a:solidFill>
                <a:latin typeface="Calibri" pitchFamily="34" charset="0"/>
              </a:rPr>
              <a:t>T</a:t>
            </a:r>
            <a:r>
              <a:rPr lang="en-US" sz="1200" b="0" baseline="-25000" dirty="0" err="1">
                <a:solidFill>
                  <a:srgbClr val="0070C0"/>
                </a:solidFill>
                <a:latin typeface="Calibri" pitchFamily="34" charset="0"/>
              </a:rPr>
              <a:t>p</a:t>
            </a:r>
            <a:endParaRPr lang="fr-FR" sz="1200" baseline="-25000" dirty="0">
              <a:solidFill>
                <a:srgbClr val="0070C0"/>
              </a:solidFill>
              <a:latin typeface="Calibri" pitchFamily="34" charset="0"/>
            </a:endParaRPr>
          </a:p>
          <a:p>
            <a:pPr algn="ctr"/>
            <a:r>
              <a:rPr lang="en-US" sz="1200" b="0" dirty="0">
                <a:solidFill>
                  <a:srgbClr val="0070C0"/>
                </a:solidFill>
                <a:latin typeface="Calibri" pitchFamily="34" charset="0"/>
              </a:rPr>
              <a:t>compatible with the use case constraints?</a:t>
            </a:r>
            <a:endParaRPr lang="fr-FR" sz="1200" dirty="0" err="1">
              <a:solidFill>
                <a:srgbClr val="0070C0"/>
              </a:solidFill>
              <a:latin typeface="Calibri" pitchFamily="34" charset="0"/>
            </a:endParaRPr>
          </a:p>
        </p:txBody>
      </p:sp>
      <p:sp>
        <p:nvSpPr>
          <p:cNvPr id="64" name="TextBox 63">
            <a:extLst>
              <a:ext uri="{FF2B5EF4-FFF2-40B4-BE49-F238E27FC236}">
                <a16:creationId xmlns:a16="http://schemas.microsoft.com/office/drawing/2014/main" id="{F8F4E273-2FA0-3DA0-32AA-7FD840D3D379}"/>
              </a:ext>
            </a:extLst>
          </p:cNvPr>
          <p:cNvSpPr txBox="1"/>
          <p:nvPr/>
        </p:nvSpPr>
        <p:spPr>
          <a:xfrm>
            <a:off x="4636299" y="2652456"/>
            <a:ext cx="338540" cy="307752"/>
          </a:xfrm>
          <a:prstGeom prst="rect">
            <a:avLst/>
          </a:prstGeom>
          <a:noFill/>
        </p:spPr>
        <p:txBody>
          <a:bodyPr wrap="square" lIns="91417" tIns="45708" rIns="91417" bIns="45708" rtlCol="0">
            <a:spAutoFit/>
          </a:bodyPr>
          <a:lstStyle/>
          <a:p>
            <a:pPr algn="ctr"/>
            <a:r>
              <a:rPr lang="en-US" sz="1400" b="0" dirty="0" err="1">
                <a:solidFill>
                  <a:srgbClr val="0070C0"/>
                </a:solidFill>
                <a:latin typeface="Calibri" pitchFamily="34" charset="0"/>
              </a:rPr>
              <a:t>T</a:t>
            </a:r>
            <a:r>
              <a:rPr lang="en-US" sz="1400" b="0" baseline="-25000" dirty="0" err="1">
                <a:solidFill>
                  <a:srgbClr val="0070C0"/>
                </a:solidFill>
                <a:latin typeface="Calibri" pitchFamily="34" charset="0"/>
              </a:rPr>
              <a:t>e</a:t>
            </a:r>
            <a:endParaRPr lang="fr-FR" sz="1400" baseline="-25000" dirty="0" err="1">
              <a:solidFill>
                <a:srgbClr val="0070C0"/>
              </a:solidFill>
              <a:latin typeface="Calibri" pitchFamily="34" charset="0"/>
            </a:endParaRPr>
          </a:p>
        </p:txBody>
      </p:sp>
      <p:sp>
        <p:nvSpPr>
          <p:cNvPr id="65" name="TextBox 64">
            <a:extLst>
              <a:ext uri="{FF2B5EF4-FFF2-40B4-BE49-F238E27FC236}">
                <a16:creationId xmlns:a16="http://schemas.microsoft.com/office/drawing/2014/main" id="{9CA1186E-217D-CFF7-31BA-D45B8BD63201}"/>
              </a:ext>
            </a:extLst>
          </p:cNvPr>
          <p:cNvSpPr txBox="1"/>
          <p:nvPr/>
        </p:nvSpPr>
        <p:spPr>
          <a:xfrm>
            <a:off x="4636299" y="2085559"/>
            <a:ext cx="338540" cy="307752"/>
          </a:xfrm>
          <a:prstGeom prst="rect">
            <a:avLst/>
          </a:prstGeom>
          <a:noFill/>
        </p:spPr>
        <p:txBody>
          <a:bodyPr wrap="square" lIns="91417" tIns="45708" rIns="91417" bIns="45708" rtlCol="0">
            <a:spAutoFit/>
          </a:bodyPr>
          <a:lstStyle/>
          <a:p>
            <a:pPr algn="ctr"/>
            <a:r>
              <a:rPr lang="en-US" sz="1400" b="0" dirty="0" err="1">
                <a:solidFill>
                  <a:srgbClr val="0070C0"/>
                </a:solidFill>
                <a:latin typeface="Calibri" pitchFamily="34" charset="0"/>
              </a:rPr>
              <a:t>T</a:t>
            </a:r>
            <a:r>
              <a:rPr lang="en-US" sz="1400" b="0" baseline="-25000" dirty="0" err="1">
                <a:solidFill>
                  <a:srgbClr val="0070C0"/>
                </a:solidFill>
                <a:latin typeface="Calibri" pitchFamily="34" charset="0"/>
              </a:rPr>
              <a:t>p</a:t>
            </a:r>
            <a:endParaRPr lang="fr-FR" sz="1400" baseline="-25000" dirty="0" err="1">
              <a:solidFill>
                <a:srgbClr val="0070C0"/>
              </a:solidFill>
              <a:latin typeface="Calibri" pitchFamily="34" charset="0"/>
            </a:endParaRPr>
          </a:p>
        </p:txBody>
      </p:sp>
      <p:cxnSp>
        <p:nvCxnSpPr>
          <p:cNvPr id="41" name="Straight Arrow Connector 40">
            <a:extLst>
              <a:ext uri="{FF2B5EF4-FFF2-40B4-BE49-F238E27FC236}">
                <a16:creationId xmlns:a16="http://schemas.microsoft.com/office/drawing/2014/main" id="{F7BC7E81-D5C6-726E-149B-1335C3F930CE}"/>
              </a:ext>
            </a:extLst>
          </p:cNvPr>
          <p:cNvCxnSpPr>
            <a:cxnSpLocks/>
          </p:cNvCxnSpPr>
          <p:nvPr/>
        </p:nvCxnSpPr>
        <p:spPr bwMode="auto">
          <a:xfrm flipV="1">
            <a:off x="4976457" y="1299825"/>
            <a:ext cx="0" cy="2688342"/>
          </a:xfrm>
          <a:prstGeom prst="straightConnector1">
            <a:avLst/>
          </a:prstGeom>
          <a:solidFill>
            <a:srgbClr val="7DD9CE"/>
          </a:solidFill>
          <a:ln w="57150" cap="flat" cmpd="sng" algn="ctr">
            <a:solidFill>
              <a:srgbClr val="003366"/>
            </a:solidFill>
            <a:prstDash val="solid"/>
            <a:round/>
            <a:headEnd type="none" w="med" len="med"/>
            <a:tailEnd type="triangle" w="med" len="med"/>
          </a:ln>
          <a:effectLst/>
        </p:spPr>
      </p:cxnSp>
      <p:sp>
        <p:nvSpPr>
          <p:cNvPr id="66" name="TextBox 65">
            <a:extLst>
              <a:ext uri="{FF2B5EF4-FFF2-40B4-BE49-F238E27FC236}">
                <a16:creationId xmlns:a16="http://schemas.microsoft.com/office/drawing/2014/main" id="{C5EC246D-A503-43AC-094D-76CFCA9C2766}"/>
              </a:ext>
            </a:extLst>
          </p:cNvPr>
          <p:cNvSpPr txBox="1"/>
          <p:nvPr/>
        </p:nvSpPr>
        <p:spPr>
          <a:xfrm>
            <a:off x="4114174" y="2938265"/>
            <a:ext cx="908767" cy="261586"/>
          </a:xfrm>
          <a:prstGeom prst="rect">
            <a:avLst/>
          </a:prstGeom>
          <a:noFill/>
        </p:spPr>
        <p:txBody>
          <a:bodyPr wrap="square" lIns="91417" tIns="45708" rIns="91417" bIns="45708" rtlCol="0">
            <a:spAutoFit/>
          </a:bodyPr>
          <a:lstStyle/>
          <a:p>
            <a:pPr algn="ctr"/>
            <a:r>
              <a:rPr lang="en-US" sz="1100" b="0" dirty="0">
                <a:solidFill>
                  <a:srgbClr val="0070C0"/>
                </a:solidFill>
                <a:latin typeface="Calibri" pitchFamily="34" charset="0"/>
              </a:rPr>
              <a:t>“prefactors”</a:t>
            </a:r>
            <a:endParaRPr lang="fr-FR" sz="1100" baseline="-25000" dirty="0" err="1">
              <a:solidFill>
                <a:srgbClr val="0070C0"/>
              </a:solidFill>
              <a:latin typeface="Calibri" pitchFamily="34" charset="0"/>
            </a:endParaRPr>
          </a:p>
        </p:txBody>
      </p:sp>
      <p:sp>
        <p:nvSpPr>
          <p:cNvPr id="17" name="TextBox 16">
            <a:extLst>
              <a:ext uri="{FF2B5EF4-FFF2-40B4-BE49-F238E27FC236}">
                <a16:creationId xmlns:a16="http://schemas.microsoft.com/office/drawing/2014/main" id="{8ADB9B15-1B3D-6773-5163-E105DF54B4D4}"/>
              </a:ext>
            </a:extLst>
          </p:cNvPr>
          <p:cNvSpPr txBox="1"/>
          <p:nvPr/>
        </p:nvSpPr>
        <p:spPr>
          <a:xfrm>
            <a:off x="1601377" y="1790173"/>
            <a:ext cx="1463728" cy="430863"/>
          </a:xfrm>
          <a:prstGeom prst="rect">
            <a:avLst/>
          </a:prstGeom>
          <a:noFill/>
        </p:spPr>
        <p:txBody>
          <a:bodyPr wrap="square" lIns="91417" tIns="45708" rIns="91417" bIns="45708" rtlCol="0">
            <a:spAutoFit/>
          </a:bodyPr>
          <a:lstStyle/>
          <a:p>
            <a:pPr algn="ctr"/>
            <a:r>
              <a:rPr lang="en-US" sz="1050" b="0" dirty="0">
                <a:solidFill>
                  <a:schemeClr val="bg2"/>
                </a:solidFill>
                <a:latin typeface="Calibri" pitchFamily="34" charset="0"/>
              </a:rPr>
              <a:t>intractable (exponential) problem</a:t>
            </a:r>
            <a:endParaRPr lang="fr-FR" sz="1050" b="0" dirty="0" err="1">
              <a:solidFill>
                <a:srgbClr val="FF0000"/>
              </a:solidFill>
              <a:latin typeface="Calibri" pitchFamily="34" charset="0"/>
            </a:endParaRPr>
          </a:p>
        </p:txBody>
      </p:sp>
      <p:sp>
        <p:nvSpPr>
          <p:cNvPr id="20" name="TextBox 19">
            <a:extLst>
              <a:ext uri="{FF2B5EF4-FFF2-40B4-BE49-F238E27FC236}">
                <a16:creationId xmlns:a16="http://schemas.microsoft.com/office/drawing/2014/main" id="{33A2B8E6-FA75-3403-D791-BF0B3ED6DE94}"/>
              </a:ext>
            </a:extLst>
          </p:cNvPr>
          <p:cNvSpPr txBox="1"/>
          <p:nvPr/>
        </p:nvSpPr>
        <p:spPr>
          <a:xfrm>
            <a:off x="344212" y="3479523"/>
            <a:ext cx="338540" cy="307752"/>
          </a:xfrm>
          <a:prstGeom prst="rect">
            <a:avLst/>
          </a:prstGeom>
          <a:noFill/>
        </p:spPr>
        <p:txBody>
          <a:bodyPr wrap="square" lIns="91417" tIns="45708" rIns="91417" bIns="45708" rtlCol="0">
            <a:spAutoFit/>
          </a:bodyPr>
          <a:lstStyle/>
          <a:p>
            <a:pPr algn="ctr"/>
            <a:r>
              <a:rPr lang="en-US" sz="1400" b="0" dirty="0" err="1">
                <a:solidFill>
                  <a:srgbClr val="0070C0"/>
                </a:solidFill>
                <a:latin typeface="Calibri" pitchFamily="34" charset="0"/>
              </a:rPr>
              <a:t>T</a:t>
            </a:r>
            <a:r>
              <a:rPr lang="en-US" sz="1400" b="0" baseline="-25000" dirty="0" err="1">
                <a:solidFill>
                  <a:srgbClr val="0070C0"/>
                </a:solidFill>
                <a:latin typeface="Calibri" pitchFamily="34" charset="0"/>
              </a:rPr>
              <a:t>q</a:t>
            </a:r>
            <a:endParaRPr lang="fr-FR" sz="1400" baseline="-25000" dirty="0" err="1">
              <a:solidFill>
                <a:srgbClr val="0070C0"/>
              </a:solidFill>
              <a:latin typeface="Calibri" pitchFamily="34" charset="0"/>
            </a:endParaRPr>
          </a:p>
        </p:txBody>
      </p:sp>
      <p:sp>
        <p:nvSpPr>
          <p:cNvPr id="22" name="TextBox 21">
            <a:extLst>
              <a:ext uri="{FF2B5EF4-FFF2-40B4-BE49-F238E27FC236}">
                <a16:creationId xmlns:a16="http://schemas.microsoft.com/office/drawing/2014/main" id="{3D625EC8-C1BC-C177-70C3-1C215F77C3E7}"/>
              </a:ext>
            </a:extLst>
          </p:cNvPr>
          <p:cNvSpPr txBox="1"/>
          <p:nvPr/>
        </p:nvSpPr>
        <p:spPr>
          <a:xfrm>
            <a:off x="344212" y="1618595"/>
            <a:ext cx="338540" cy="307752"/>
          </a:xfrm>
          <a:prstGeom prst="rect">
            <a:avLst/>
          </a:prstGeom>
          <a:noFill/>
        </p:spPr>
        <p:txBody>
          <a:bodyPr wrap="square" lIns="91417" tIns="45708" rIns="91417" bIns="45708" rtlCol="0">
            <a:spAutoFit/>
          </a:bodyPr>
          <a:lstStyle/>
          <a:p>
            <a:pPr algn="ctr"/>
            <a:r>
              <a:rPr lang="en-US" sz="1400" b="0" dirty="0">
                <a:solidFill>
                  <a:srgbClr val="0070C0"/>
                </a:solidFill>
                <a:latin typeface="Calibri" pitchFamily="34" charset="0"/>
              </a:rPr>
              <a:t>T</a:t>
            </a:r>
            <a:r>
              <a:rPr lang="en-US" sz="1400" b="0" baseline="-25000" dirty="0">
                <a:solidFill>
                  <a:srgbClr val="0070C0"/>
                </a:solidFill>
                <a:latin typeface="Calibri" pitchFamily="34" charset="0"/>
              </a:rPr>
              <a:t>c</a:t>
            </a:r>
            <a:endParaRPr lang="fr-FR" sz="1400" baseline="-25000" dirty="0" err="1">
              <a:solidFill>
                <a:srgbClr val="0070C0"/>
              </a:solidFill>
              <a:latin typeface="Calibri" pitchFamily="34" charset="0"/>
            </a:endParaRPr>
          </a:p>
        </p:txBody>
      </p:sp>
    </p:spTree>
    <p:extLst>
      <p:ext uri="{BB962C8B-B14F-4D97-AF65-F5344CB8AC3E}">
        <p14:creationId xmlns:p14="http://schemas.microsoft.com/office/powerpoint/2010/main" val="139304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nodeType="with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fade">
                                      <p:cBhvr>
                                        <p:cTn id="16" dur="500"/>
                                        <p:tgtEl>
                                          <p:spTgt spid="4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500"/>
                                        <p:tgtEl>
                                          <p:spTgt spid="40"/>
                                        </p:tgtEl>
                                      </p:cBhvr>
                                    </p:animEffect>
                                  </p:childTnLst>
                                </p:cTn>
                              </p:par>
                              <p:par>
                                <p:cTn id="29" presetID="10" presetClass="entr" presetSubtype="0" fill="hold"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500"/>
                                        <p:tgtEl>
                                          <p:spTgt spid="4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fade">
                                      <p:cBhvr>
                                        <p:cTn id="34" dur="500"/>
                                        <p:tgtEl>
                                          <p:spTgt spid="4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childTnLst>
                                </p:cTn>
                              </p:par>
                              <p:par>
                                <p:cTn id="38" presetID="10" presetClass="entr" presetSubtype="0" fill="hold" nodeType="with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fade">
                                      <p:cBhvr>
                                        <p:cTn id="40" dur="500"/>
                                        <p:tgtEl>
                                          <p:spTgt spid="50"/>
                                        </p:tgtEl>
                                      </p:cBhvr>
                                    </p:animEffect>
                                  </p:childTnLst>
                                </p:cTn>
                              </p:par>
                              <p:par>
                                <p:cTn id="41" presetID="10" presetClass="entr" presetSubtype="0" fill="hold" nodeType="with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6"/>
                                        </p:tgtEl>
                                        <p:attrNameLst>
                                          <p:attrName>style.visibility</p:attrName>
                                        </p:attrNameLst>
                                      </p:cBhvr>
                                      <p:to>
                                        <p:strVal val="visible"/>
                                      </p:to>
                                    </p:set>
                                    <p:animEffect transition="in" filter="fade">
                                      <p:cBhvr>
                                        <p:cTn id="46" dur="500"/>
                                        <p:tgtEl>
                                          <p:spTgt spid="5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fade">
                                      <p:cBhvr>
                                        <p:cTn id="49" dur="500"/>
                                        <p:tgtEl>
                                          <p:spTgt spid="6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6"/>
                                        </p:tgtEl>
                                        <p:attrNameLst>
                                          <p:attrName>style.visibility</p:attrName>
                                        </p:attrNameLst>
                                      </p:cBhvr>
                                      <p:to>
                                        <p:strVal val="visible"/>
                                      </p:to>
                                    </p:set>
                                    <p:animEffect transition="in" filter="fade">
                                      <p:cBhvr>
                                        <p:cTn id="52" dur="500"/>
                                        <p:tgtEl>
                                          <p:spTgt spid="66"/>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fade">
                                      <p:cBhvr>
                                        <p:cTn id="57" dur="500"/>
                                        <p:tgtEl>
                                          <p:spTgt spid="57"/>
                                        </p:tgtEl>
                                      </p:cBhvr>
                                    </p:animEffect>
                                  </p:childTnLst>
                                </p:cTn>
                              </p:par>
                              <p:par>
                                <p:cTn id="58" presetID="10" presetClass="entr" presetSubtype="0" fill="hold" nodeType="withEffect">
                                  <p:stCondLst>
                                    <p:cond delay="0"/>
                                  </p:stCondLst>
                                  <p:childTnLst>
                                    <p:set>
                                      <p:cBhvr>
                                        <p:cTn id="59" dur="1" fill="hold">
                                          <p:stCondLst>
                                            <p:cond delay="0"/>
                                          </p:stCondLst>
                                        </p:cTn>
                                        <p:tgtEl>
                                          <p:spTgt spid="58"/>
                                        </p:tgtEl>
                                        <p:attrNameLst>
                                          <p:attrName>style.visibility</p:attrName>
                                        </p:attrNameLst>
                                      </p:cBhvr>
                                      <p:to>
                                        <p:strVal val="visible"/>
                                      </p:to>
                                    </p:set>
                                    <p:animEffect transition="in" filter="fade">
                                      <p:cBhvr>
                                        <p:cTn id="60" dur="500"/>
                                        <p:tgtEl>
                                          <p:spTgt spid="58"/>
                                        </p:tgtEl>
                                      </p:cBhvr>
                                    </p:animEffect>
                                  </p:childTnLst>
                                </p:cTn>
                              </p:par>
                              <p:par>
                                <p:cTn id="61" presetID="10" presetClass="entr" presetSubtype="0" fill="hold" nodeType="with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fade">
                                      <p:cBhvr>
                                        <p:cTn id="63" dur="500"/>
                                        <p:tgtEl>
                                          <p:spTgt spid="5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63"/>
                                        </p:tgtEl>
                                        <p:attrNameLst>
                                          <p:attrName>style.visibility</p:attrName>
                                        </p:attrNameLst>
                                      </p:cBhvr>
                                      <p:to>
                                        <p:strVal val="visible"/>
                                      </p:to>
                                    </p:set>
                                    <p:animEffect transition="in" filter="fade">
                                      <p:cBhvr>
                                        <p:cTn id="66" dur="500"/>
                                        <p:tgtEl>
                                          <p:spTgt spid="63"/>
                                        </p:tgtEl>
                                      </p:cBhvr>
                                    </p:animEffect>
                                  </p:childTnLst>
                                </p:cTn>
                              </p:par>
                              <p:par>
                                <p:cTn id="67" presetID="10" presetClass="entr" presetSubtype="0" fill="hold" nodeType="withEffect">
                                  <p:stCondLst>
                                    <p:cond delay="0"/>
                                  </p:stCondLst>
                                  <p:childTnLst>
                                    <p:set>
                                      <p:cBhvr>
                                        <p:cTn id="68" dur="1" fill="hold">
                                          <p:stCondLst>
                                            <p:cond delay="0"/>
                                          </p:stCondLst>
                                        </p:cTn>
                                        <p:tgtEl>
                                          <p:spTgt spid="55"/>
                                        </p:tgtEl>
                                        <p:attrNameLst>
                                          <p:attrName>style.visibility</p:attrName>
                                        </p:attrNameLst>
                                      </p:cBhvr>
                                      <p:to>
                                        <p:strVal val="visible"/>
                                      </p:to>
                                    </p:set>
                                    <p:animEffect transition="in" filter="fade">
                                      <p:cBhvr>
                                        <p:cTn id="69" dur="500"/>
                                        <p:tgtEl>
                                          <p:spTgt spid="55"/>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4"/>
                                        </p:tgtEl>
                                        <p:attrNameLst>
                                          <p:attrName>style.visibility</p:attrName>
                                        </p:attrNameLst>
                                      </p:cBhvr>
                                      <p:to>
                                        <p:strVal val="visible"/>
                                      </p:to>
                                    </p:set>
                                    <p:animEffect transition="in" filter="fade">
                                      <p:cBhvr>
                                        <p:cTn id="72" dur="500"/>
                                        <p:tgtEl>
                                          <p:spTgt spid="64"/>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65"/>
                                        </p:tgtEl>
                                        <p:attrNameLst>
                                          <p:attrName>style.visibility</p:attrName>
                                        </p:attrNameLst>
                                      </p:cBhvr>
                                      <p:to>
                                        <p:strVal val="visible"/>
                                      </p:to>
                                    </p:set>
                                    <p:animEffect transition="in" filter="fade">
                                      <p:cBhvr>
                                        <p:cTn id="75" dur="500"/>
                                        <p:tgtEl>
                                          <p:spTgt spid="65"/>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500"/>
                                        <p:tgtEl>
                                          <p:spTgt spid="2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fade">
                                      <p:cBhvr>
                                        <p:cTn id="8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animBg="1"/>
      <p:bldP spid="38" grpId="0"/>
      <p:bldP spid="37" grpId="0"/>
      <p:bldP spid="39" grpId="0"/>
      <p:bldP spid="40" grpId="0"/>
      <p:bldP spid="45" grpId="0"/>
      <p:bldP spid="47" grpId="0"/>
      <p:bldP spid="56" grpId="0" animBg="1"/>
      <p:bldP spid="62" grpId="0"/>
      <p:bldP spid="63" grpId="0"/>
      <p:bldP spid="64" grpId="0"/>
      <p:bldP spid="65" grpId="0"/>
      <p:bldP spid="66" grpId="0"/>
      <p:bldP spid="20" grpId="0"/>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01586-18D2-D4D6-3161-66774F84859D}"/>
              </a:ext>
            </a:extLst>
          </p:cNvPr>
          <p:cNvSpPr>
            <a:spLocks noGrp="1"/>
          </p:cNvSpPr>
          <p:nvPr>
            <p:ph type="title"/>
          </p:nvPr>
        </p:nvSpPr>
        <p:spPr/>
        <p:txBody>
          <a:bodyPr/>
          <a:lstStyle/>
          <a:p>
            <a:r>
              <a:rPr lang="fr-FR" dirty="0" err="1"/>
              <a:t>what</a:t>
            </a:r>
            <a:r>
              <a:rPr lang="fr-FR" dirty="0"/>
              <a:t> </a:t>
            </a:r>
            <a:r>
              <a:rPr lang="fr-FR" dirty="0" err="1"/>
              <a:t>is</a:t>
            </a:r>
            <a:r>
              <a:rPr lang="fr-FR" dirty="0"/>
              <a:t> </a:t>
            </a:r>
            <a:r>
              <a:rPr lang="fr-FR" dirty="0" err="1"/>
              <a:t>this</a:t>
            </a:r>
            <a:r>
              <a:rPr lang="fr-FR" dirty="0"/>
              <a:t> talk about?</a:t>
            </a:r>
            <a:endParaRPr lang="en-US" dirty="0"/>
          </a:p>
        </p:txBody>
      </p:sp>
      <p:sp>
        <p:nvSpPr>
          <p:cNvPr id="3" name="Content Placeholder 2">
            <a:extLst>
              <a:ext uri="{FF2B5EF4-FFF2-40B4-BE49-F238E27FC236}">
                <a16:creationId xmlns:a16="http://schemas.microsoft.com/office/drawing/2014/main" id="{6DCC58B5-CED8-2B91-76D1-5B42B6A14792}"/>
              </a:ext>
            </a:extLst>
          </p:cNvPr>
          <p:cNvSpPr>
            <a:spLocks noGrp="1"/>
          </p:cNvSpPr>
          <p:nvPr>
            <p:ph idx="1"/>
          </p:nvPr>
        </p:nvSpPr>
        <p:spPr>
          <a:xfrm>
            <a:off x="326943" y="1062039"/>
            <a:ext cx="8300589" cy="2266173"/>
          </a:xfrm>
        </p:spPr>
        <p:txBody>
          <a:bodyPr/>
          <a:lstStyle/>
          <a:p>
            <a:pPr marL="266700" indent="-266700">
              <a:buClr>
                <a:schemeClr val="accent6"/>
              </a:buClr>
              <a:buFont typeface="+mj-lt"/>
              <a:buAutoNum type="arabicPeriod"/>
            </a:pPr>
            <a:r>
              <a:rPr lang="en-US" b="0" dirty="0"/>
              <a:t>defining </a:t>
            </a:r>
            <a:r>
              <a:rPr lang="en-US" dirty="0"/>
              <a:t>quantum technologies</a:t>
            </a:r>
            <a:r>
              <a:rPr lang="en-US" b="0" dirty="0"/>
              <a:t> and their use cases.</a:t>
            </a:r>
          </a:p>
          <a:p>
            <a:pPr marL="266700" indent="-266700">
              <a:buClr>
                <a:schemeClr val="accent6"/>
              </a:buClr>
              <a:buFont typeface="+mj-lt"/>
              <a:buAutoNum type="arabicPeriod"/>
            </a:pPr>
            <a:r>
              <a:rPr lang="en-US" dirty="0"/>
              <a:t>segmenting </a:t>
            </a:r>
            <a:r>
              <a:rPr lang="en-US" b="0" dirty="0"/>
              <a:t>quantum computing use cases and algorithms.</a:t>
            </a:r>
          </a:p>
          <a:p>
            <a:pPr marL="266700" indent="-266700">
              <a:buClr>
                <a:schemeClr val="accent6"/>
              </a:buClr>
              <a:buFont typeface="+mj-lt"/>
              <a:buAutoNum type="arabicPeriod"/>
            </a:pPr>
            <a:r>
              <a:rPr lang="en-US" b="0" dirty="0"/>
              <a:t>describing the basics of </a:t>
            </a:r>
            <a:r>
              <a:rPr lang="en-US" dirty="0"/>
              <a:t>quantum computing</a:t>
            </a:r>
            <a:r>
              <a:rPr lang="en-US" b="0" dirty="0"/>
              <a:t> and </a:t>
            </a:r>
            <a:r>
              <a:rPr lang="en-US" dirty="0"/>
              <a:t>algorithms</a:t>
            </a:r>
            <a:r>
              <a:rPr lang="en-US" b="0" dirty="0"/>
              <a:t>.</a:t>
            </a:r>
          </a:p>
          <a:p>
            <a:pPr marL="266700" indent="-266700">
              <a:buClr>
                <a:schemeClr val="accent6"/>
              </a:buClr>
              <a:buFont typeface="+mj-lt"/>
              <a:buAutoNum type="arabicPeriod"/>
            </a:pPr>
            <a:r>
              <a:rPr lang="en-US" b="0" dirty="0"/>
              <a:t>uncovering hardware </a:t>
            </a:r>
            <a:r>
              <a:rPr lang="en-US" dirty="0"/>
              <a:t>scalability challenges</a:t>
            </a:r>
            <a:r>
              <a:rPr lang="en-US" b="0" dirty="0"/>
              <a:t>.</a:t>
            </a:r>
          </a:p>
          <a:p>
            <a:pPr marL="266700" indent="-266700">
              <a:buClr>
                <a:schemeClr val="accent6"/>
              </a:buClr>
              <a:buFont typeface="+mj-lt"/>
              <a:buAutoNum type="arabicPeriod"/>
            </a:pPr>
            <a:r>
              <a:rPr lang="en-US" b="0" dirty="0"/>
              <a:t>look at </a:t>
            </a:r>
            <a:r>
              <a:rPr lang="en-US" dirty="0"/>
              <a:t>vendor roadmaps</a:t>
            </a:r>
            <a:r>
              <a:rPr lang="en-US" b="0" dirty="0"/>
              <a:t>, including energetic aspects.</a:t>
            </a:r>
          </a:p>
        </p:txBody>
      </p:sp>
    </p:spTree>
    <p:extLst>
      <p:ext uri="{BB962C8B-B14F-4D97-AF65-F5344CB8AC3E}">
        <p14:creationId xmlns:p14="http://schemas.microsoft.com/office/powerpoint/2010/main" val="3863823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Title 254">
            <a:extLst>
              <a:ext uri="{FF2B5EF4-FFF2-40B4-BE49-F238E27FC236}">
                <a16:creationId xmlns:a16="http://schemas.microsoft.com/office/drawing/2014/main" id="{1DDE4D7F-472F-322F-9245-9D7D407DBD61}"/>
              </a:ext>
            </a:extLst>
          </p:cNvPr>
          <p:cNvSpPr>
            <a:spLocks noGrp="1"/>
          </p:cNvSpPr>
          <p:nvPr>
            <p:ph type="title"/>
          </p:nvPr>
        </p:nvSpPr>
        <p:spPr>
          <a:xfrm>
            <a:off x="326949" y="168319"/>
            <a:ext cx="8258251" cy="2178456"/>
          </a:xfrm>
        </p:spPr>
        <p:txBody>
          <a:bodyPr/>
          <a:lstStyle/>
          <a:p>
            <a:r>
              <a:rPr lang="en-US" b="0" dirty="0"/>
              <a:t>how </a:t>
            </a:r>
            <a:r>
              <a:rPr lang="en-US" dirty="0"/>
              <a:t>variational algorithms </a:t>
            </a:r>
            <a:r>
              <a:rPr lang="en-US" b="0" dirty="0"/>
              <a:t>work</a:t>
            </a:r>
            <a:endParaRPr lang="en-US" dirty="0"/>
          </a:p>
        </p:txBody>
      </p:sp>
      <p:sp>
        <p:nvSpPr>
          <p:cNvPr id="11" name="Rectangle 10">
            <a:extLst>
              <a:ext uri="{FF2B5EF4-FFF2-40B4-BE49-F238E27FC236}">
                <a16:creationId xmlns:a16="http://schemas.microsoft.com/office/drawing/2014/main" id="{69722821-D326-BE17-4199-643B0927615A}"/>
              </a:ext>
            </a:extLst>
          </p:cNvPr>
          <p:cNvSpPr/>
          <p:nvPr/>
        </p:nvSpPr>
        <p:spPr bwMode="auto">
          <a:xfrm>
            <a:off x="5840652" y="2024336"/>
            <a:ext cx="395214" cy="1506671"/>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400" b="1" i="0" u="none" strike="noStrike" cap="none" normalizeH="0" baseline="0">
              <a:ln>
                <a:noFill/>
              </a:ln>
              <a:solidFill>
                <a:schemeClr val="tx1"/>
              </a:solidFill>
              <a:effectLst/>
              <a:latin typeface="Times New Roman" pitchFamily="18" charset="0"/>
            </a:endParaRPr>
          </a:p>
        </p:txBody>
      </p:sp>
      <p:sp>
        <p:nvSpPr>
          <p:cNvPr id="12" name="Rectangle 11">
            <a:extLst>
              <a:ext uri="{FF2B5EF4-FFF2-40B4-BE49-F238E27FC236}">
                <a16:creationId xmlns:a16="http://schemas.microsoft.com/office/drawing/2014/main" id="{1A354DAE-A112-8FE6-8F57-ABCFB11B46E5}"/>
              </a:ext>
            </a:extLst>
          </p:cNvPr>
          <p:cNvSpPr/>
          <p:nvPr/>
        </p:nvSpPr>
        <p:spPr bwMode="auto">
          <a:xfrm>
            <a:off x="5357297" y="2024336"/>
            <a:ext cx="419060" cy="1506671"/>
          </a:xfrm>
          <a:prstGeom prst="rect">
            <a:avLst/>
          </a:prstGeom>
          <a:solidFill>
            <a:schemeClr val="accent1">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400" b="1" i="0" u="none" strike="noStrike" cap="none" normalizeH="0" baseline="0">
              <a:ln>
                <a:noFill/>
              </a:ln>
              <a:solidFill>
                <a:schemeClr val="tx1"/>
              </a:solidFill>
              <a:effectLst/>
              <a:latin typeface="Times New Roman" pitchFamily="18" charset="0"/>
            </a:endParaRPr>
          </a:p>
        </p:txBody>
      </p:sp>
      <p:sp>
        <p:nvSpPr>
          <p:cNvPr id="13" name="Rectangle 12">
            <a:extLst>
              <a:ext uri="{FF2B5EF4-FFF2-40B4-BE49-F238E27FC236}">
                <a16:creationId xmlns:a16="http://schemas.microsoft.com/office/drawing/2014/main" id="{1D659298-6582-5F0B-B1DF-C76108419307}"/>
              </a:ext>
            </a:extLst>
          </p:cNvPr>
          <p:cNvSpPr/>
          <p:nvPr/>
        </p:nvSpPr>
        <p:spPr bwMode="auto">
          <a:xfrm>
            <a:off x="4109408" y="2024336"/>
            <a:ext cx="1198927" cy="1506671"/>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400" b="1" i="0" u="none" strike="noStrike" cap="none" normalizeH="0" baseline="0">
              <a:ln>
                <a:noFill/>
              </a:ln>
              <a:solidFill>
                <a:schemeClr val="tx1"/>
              </a:solidFill>
              <a:effectLst/>
              <a:latin typeface="Times New Roman" pitchFamily="18" charset="0"/>
            </a:endParaRPr>
          </a:p>
        </p:txBody>
      </p:sp>
      <p:sp>
        <p:nvSpPr>
          <p:cNvPr id="15" name="Rectangle 14">
            <a:extLst>
              <a:ext uri="{FF2B5EF4-FFF2-40B4-BE49-F238E27FC236}">
                <a16:creationId xmlns:a16="http://schemas.microsoft.com/office/drawing/2014/main" id="{FD64E31B-6DBC-6287-9E78-D38E3574AEFF}"/>
              </a:ext>
            </a:extLst>
          </p:cNvPr>
          <p:cNvSpPr/>
          <p:nvPr/>
        </p:nvSpPr>
        <p:spPr bwMode="auto">
          <a:xfrm>
            <a:off x="3404779" y="2024336"/>
            <a:ext cx="419060" cy="1506671"/>
          </a:xfrm>
          <a:prstGeom prst="rect">
            <a:avLst/>
          </a:prstGeom>
          <a:solidFill>
            <a:schemeClr val="accent1">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400" b="1" i="0" u="none" strike="noStrike" cap="none" normalizeH="0" baseline="0">
              <a:ln>
                <a:noFill/>
              </a:ln>
              <a:solidFill>
                <a:schemeClr val="tx1"/>
              </a:solidFill>
              <a:effectLst/>
              <a:latin typeface="Times New Roman" pitchFamily="18" charset="0"/>
            </a:endParaRPr>
          </a:p>
        </p:txBody>
      </p:sp>
      <p:sp>
        <p:nvSpPr>
          <p:cNvPr id="18" name="Rectangle 17">
            <a:extLst>
              <a:ext uri="{FF2B5EF4-FFF2-40B4-BE49-F238E27FC236}">
                <a16:creationId xmlns:a16="http://schemas.microsoft.com/office/drawing/2014/main" id="{7B65CFAD-CD86-DBE2-A713-F880F8827669}"/>
              </a:ext>
            </a:extLst>
          </p:cNvPr>
          <p:cNvSpPr/>
          <p:nvPr/>
        </p:nvSpPr>
        <p:spPr bwMode="auto">
          <a:xfrm>
            <a:off x="2156889" y="2024336"/>
            <a:ext cx="1198927" cy="1506671"/>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400" b="1" i="0" u="none" strike="noStrike" cap="none" normalizeH="0" baseline="0">
              <a:ln>
                <a:noFill/>
              </a:ln>
              <a:solidFill>
                <a:schemeClr val="tx1"/>
              </a:solidFill>
              <a:effectLst/>
              <a:latin typeface="Times New Roman" pitchFamily="18" charset="0"/>
            </a:endParaRPr>
          </a:p>
        </p:txBody>
      </p:sp>
      <p:cxnSp>
        <p:nvCxnSpPr>
          <p:cNvPr id="19" name="Straight Connector 18">
            <a:extLst>
              <a:ext uri="{FF2B5EF4-FFF2-40B4-BE49-F238E27FC236}">
                <a16:creationId xmlns:a16="http://schemas.microsoft.com/office/drawing/2014/main" id="{80C03C2F-EB4C-3C7C-AB45-7DFA56BD731F}"/>
              </a:ext>
            </a:extLst>
          </p:cNvPr>
          <p:cNvCxnSpPr>
            <a:cxnSpLocks/>
            <a:stCxn id="39" idx="3"/>
            <a:endCxn id="82" idx="3"/>
          </p:cNvCxnSpPr>
          <p:nvPr/>
        </p:nvCxnSpPr>
        <p:spPr bwMode="auto">
          <a:xfrm flipH="1">
            <a:off x="2086330" y="2187338"/>
            <a:ext cx="4684544" cy="10918"/>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6" name="Straight Connector 25">
            <a:extLst>
              <a:ext uri="{FF2B5EF4-FFF2-40B4-BE49-F238E27FC236}">
                <a16:creationId xmlns:a16="http://schemas.microsoft.com/office/drawing/2014/main" id="{785A689F-CBFC-3032-5978-5DCF77E4FBDC}"/>
              </a:ext>
            </a:extLst>
          </p:cNvPr>
          <p:cNvCxnSpPr>
            <a:cxnSpLocks/>
            <a:stCxn id="35" idx="3"/>
            <a:endCxn id="94" idx="3"/>
          </p:cNvCxnSpPr>
          <p:nvPr/>
        </p:nvCxnSpPr>
        <p:spPr bwMode="auto">
          <a:xfrm flipH="1">
            <a:off x="2086330" y="2452895"/>
            <a:ext cx="4684544" cy="16690"/>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7" name="Straight Connector 26">
            <a:extLst>
              <a:ext uri="{FF2B5EF4-FFF2-40B4-BE49-F238E27FC236}">
                <a16:creationId xmlns:a16="http://schemas.microsoft.com/office/drawing/2014/main" id="{9142A504-A127-5E3B-816E-9CA7F233853F}"/>
              </a:ext>
            </a:extLst>
          </p:cNvPr>
          <p:cNvCxnSpPr>
            <a:cxnSpLocks/>
          </p:cNvCxnSpPr>
          <p:nvPr/>
        </p:nvCxnSpPr>
        <p:spPr bwMode="auto">
          <a:xfrm flipH="1">
            <a:off x="2086330" y="2739964"/>
            <a:ext cx="4450725" cy="0"/>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8" name="Straight Connector 27">
            <a:extLst>
              <a:ext uri="{FF2B5EF4-FFF2-40B4-BE49-F238E27FC236}">
                <a16:creationId xmlns:a16="http://schemas.microsoft.com/office/drawing/2014/main" id="{2B09F914-5FE3-1D4C-9035-1F34D2ECE27A}"/>
              </a:ext>
            </a:extLst>
          </p:cNvPr>
          <p:cNvCxnSpPr>
            <a:cxnSpLocks/>
          </p:cNvCxnSpPr>
          <p:nvPr/>
        </p:nvCxnSpPr>
        <p:spPr bwMode="auto">
          <a:xfrm flipH="1">
            <a:off x="2086330" y="3358811"/>
            <a:ext cx="4684544" cy="18826"/>
          </a:xfrm>
          <a:prstGeom prst="line">
            <a:avLst/>
          </a:prstGeom>
          <a:solidFill>
            <a:schemeClr val="accent1"/>
          </a:solidFill>
          <a:ln w="9525" cap="flat" cmpd="sng" algn="ctr">
            <a:solidFill>
              <a:schemeClr val="bg2"/>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29" name="Rectangle 28">
                <a:extLst>
                  <a:ext uri="{FF2B5EF4-FFF2-40B4-BE49-F238E27FC236}">
                    <a16:creationId xmlns:a16="http://schemas.microsoft.com/office/drawing/2014/main" id="{22F1D2DB-0DD4-F646-C53D-ADCAE112B2ED}"/>
                  </a:ext>
                </a:extLst>
              </p:cNvPr>
              <p:cNvSpPr/>
              <p:nvPr/>
            </p:nvSpPr>
            <p:spPr bwMode="auto">
              <a:xfrm>
                <a:off x="2227955" y="2115714"/>
                <a:ext cx="481369" cy="180103"/>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14:m>
                  <m:oMathPara xmlns:m="http://schemas.openxmlformats.org/officeDocument/2006/math">
                    <m:oMathParaPr>
                      <m:jc m:val="centerGroup"/>
                    </m:oMathParaPr>
                    <m:oMath xmlns:m="http://schemas.openxmlformats.org/officeDocument/2006/math">
                      <m:sSub>
                        <m:sSubPr>
                          <m:ctrlPr>
                            <a:rPr lang="fr-FR" sz="900" b="0" i="1" dirty="0" smtClean="0">
                              <a:solidFill>
                                <a:schemeClr val="bg1"/>
                              </a:solidFill>
                              <a:latin typeface="Cambria Math" panose="02040503050406030204" pitchFamily="18" charset="0"/>
                              <a:cs typeface="Calibri" panose="020F0502020204030204" pitchFamily="34" charset="0"/>
                            </a:rPr>
                          </m:ctrlPr>
                        </m:sSubPr>
                        <m:e>
                          <m:r>
                            <a:rPr lang="fr-FR" sz="900" b="0" i="1" dirty="0" smtClean="0">
                              <a:solidFill>
                                <a:schemeClr val="bg1"/>
                              </a:solidFill>
                              <a:latin typeface="Cambria Math" panose="02040503050406030204" pitchFamily="18" charset="0"/>
                              <a:cs typeface="Calibri" panose="020F0502020204030204" pitchFamily="34" charset="0"/>
                            </a:rPr>
                            <m:t>𝑅</m:t>
                          </m:r>
                        </m:e>
                        <m:sub>
                          <m:r>
                            <a:rPr lang="fr-FR" sz="900" b="0" i="1" dirty="0" smtClean="0">
                              <a:solidFill>
                                <a:schemeClr val="bg1"/>
                              </a:solidFill>
                              <a:latin typeface="Cambria Math" panose="02040503050406030204" pitchFamily="18" charset="0"/>
                              <a:cs typeface="Calibri" panose="020F0502020204030204" pitchFamily="34" charset="0"/>
                            </a:rPr>
                            <m:t>𝑥</m:t>
                          </m:r>
                        </m:sub>
                      </m:sSub>
                      <m:r>
                        <a:rPr lang="fr-FR" sz="900" b="0" i="1" dirty="0" smtClean="0">
                          <a:solidFill>
                            <a:schemeClr val="bg1"/>
                          </a:solidFill>
                          <a:latin typeface="Cambria Math" panose="02040503050406030204" pitchFamily="18" charset="0"/>
                          <a:cs typeface="Calibri" panose="020F0502020204030204" pitchFamily="34" charset="0"/>
                        </a:rPr>
                        <m:t>(</m:t>
                      </m:r>
                      <m:sSubSup>
                        <m:sSubSupPr>
                          <m:ctrlPr>
                            <a:rPr lang="fr-FR" sz="900" b="0" i="1" dirty="0" smtClean="0">
                              <a:solidFill>
                                <a:schemeClr val="bg1"/>
                              </a:solidFill>
                              <a:latin typeface="Cambria Math" panose="02040503050406030204" pitchFamily="18" charset="0"/>
                              <a:cs typeface="Calibri" panose="020F0502020204030204" pitchFamily="34" charset="0"/>
                            </a:rPr>
                          </m:ctrlPr>
                        </m:sSubSupPr>
                        <m:e>
                          <m:r>
                            <a:rPr lang="fr-FR" sz="900" b="0" i="1" dirty="0">
                              <a:solidFill>
                                <a:schemeClr val="bg1"/>
                              </a:solidFill>
                              <a:latin typeface="Cambria Math" panose="02040503050406030204" pitchFamily="18" charset="0"/>
                              <a:cs typeface="Calibri" panose="020F0502020204030204" pitchFamily="34" charset="0"/>
                            </a:rPr>
                            <m:t>𝜃</m:t>
                          </m:r>
                        </m:e>
                        <m:sub>
                          <m:r>
                            <a:rPr lang="fr-FR" sz="900" b="0" i="1" dirty="0" smtClean="0">
                              <a:solidFill>
                                <a:schemeClr val="bg1"/>
                              </a:solidFill>
                              <a:latin typeface="Cambria Math" panose="02040503050406030204" pitchFamily="18" charset="0"/>
                              <a:cs typeface="Calibri" panose="020F0502020204030204" pitchFamily="34" charset="0"/>
                            </a:rPr>
                            <m:t>1,1</m:t>
                          </m:r>
                        </m:sub>
                        <m:sup>
                          <m:r>
                            <a:rPr lang="fr-FR" sz="900" b="0" i="1" dirty="0" smtClean="0">
                              <a:solidFill>
                                <a:schemeClr val="bg1"/>
                              </a:solidFill>
                              <a:latin typeface="Cambria Math" panose="02040503050406030204" pitchFamily="18" charset="0"/>
                              <a:cs typeface="Calibri" panose="020F0502020204030204" pitchFamily="34" charset="0"/>
                            </a:rPr>
                            <m:t>1</m:t>
                          </m:r>
                        </m:sup>
                      </m:sSubSup>
                      <m:r>
                        <a:rPr lang="fr-FR" sz="900" b="0" i="1" dirty="0" smtClean="0">
                          <a:solidFill>
                            <a:schemeClr val="bg1"/>
                          </a:solidFill>
                          <a:latin typeface="Cambria Math" panose="02040503050406030204" pitchFamily="18" charset="0"/>
                          <a:cs typeface="Calibri" panose="020F0502020204030204" pitchFamily="34" charset="0"/>
                        </a:rPr>
                        <m:t>)</m:t>
                      </m:r>
                    </m:oMath>
                  </m:oMathPara>
                </a14:m>
                <a:endParaRPr lang="fr-FR" sz="900" b="0" dirty="0">
                  <a:solidFill>
                    <a:schemeClr val="bg1"/>
                  </a:solidFill>
                  <a:latin typeface="Calibri" panose="020F0502020204030204" pitchFamily="34" charset="0"/>
                  <a:cs typeface="Calibri" panose="020F0502020204030204" pitchFamily="34" charset="0"/>
                </a:endParaRPr>
              </a:p>
            </p:txBody>
          </p:sp>
        </mc:Choice>
        <mc:Fallback xmlns="">
          <p:sp>
            <p:nvSpPr>
              <p:cNvPr id="29" name="Rectangle 28">
                <a:extLst>
                  <a:ext uri="{FF2B5EF4-FFF2-40B4-BE49-F238E27FC236}">
                    <a16:creationId xmlns:a16="http://schemas.microsoft.com/office/drawing/2014/main" id="{22F1D2DB-0DD4-F646-C53D-ADCAE112B2ED}"/>
                  </a:ext>
                </a:extLst>
              </p:cNvPr>
              <p:cNvSpPr>
                <a:spLocks noRot="1" noChangeAspect="1" noMove="1" noResize="1" noEditPoints="1" noAdjustHandles="1" noChangeArrowheads="1" noChangeShapeType="1" noTextEdit="1"/>
              </p:cNvSpPr>
              <p:nvPr/>
            </p:nvSpPr>
            <p:spPr bwMode="auto">
              <a:xfrm>
                <a:off x="2227955" y="2115714"/>
                <a:ext cx="481369" cy="180103"/>
              </a:xfrm>
              <a:prstGeom prst="rect">
                <a:avLst/>
              </a:prstGeom>
              <a:blipFill>
                <a:blip r:embed="rId3"/>
                <a:stretch>
                  <a:fillRect l="-1235" b="-12500"/>
                </a:stretch>
              </a:blipFill>
              <a:ln w="9525" cap="flat" cmpd="sng" algn="ctr">
                <a:solidFill>
                  <a:schemeClr val="bg2"/>
                </a:solidFill>
                <a:prstDash val="solid"/>
                <a:round/>
                <a:headEnd type="none" w="med" len="med"/>
                <a:tailEnd type="none" w="med" len="med"/>
              </a:ln>
              <a:effectLst/>
            </p:spPr>
            <p:txBody>
              <a:bodyPr/>
              <a:lstStyle/>
              <a:p>
                <a:r>
                  <a:rPr lang="en-US">
                    <a:noFill/>
                  </a:rPr>
                  <a:t> </a:t>
                </a:r>
              </a:p>
            </p:txBody>
          </p:sp>
        </mc:Fallback>
      </mc:AlternateContent>
      <p:grpSp>
        <p:nvGrpSpPr>
          <p:cNvPr id="30" name="Group 29">
            <a:extLst>
              <a:ext uri="{FF2B5EF4-FFF2-40B4-BE49-F238E27FC236}">
                <a16:creationId xmlns:a16="http://schemas.microsoft.com/office/drawing/2014/main" id="{2D60AE4D-AECA-B682-84AF-AAFFB272DD96}"/>
              </a:ext>
            </a:extLst>
          </p:cNvPr>
          <p:cNvGrpSpPr/>
          <p:nvPr/>
        </p:nvGrpSpPr>
        <p:grpSpPr>
          <a:xfrm flipV="1">
            <a:off x="3453726" y="2169577"/>
            <a:ext cx="133118" cy="367194"/>
            <a:chOff x="6198117" y="1474441"/>
            <a:chExt cx="164384" cy="453439"/>
          </a:xfrm>
        </p:grpSpPr>
        <p:sp>
          <p:nvSpPr>
            <p:cNvPr id="31" name="Oval 30">
              <a:extLst>
                <a:ext uri="{FF2B5EF4-FFF2-40B4-BE49-F238E27FC236}">
                  <a16:creationId xmlns:a16="http://schemas.microsoft.com/office/drawing/2014/main" id="{D9EE3D30-0649-50F9-9CA9-1B961E3EE940}"/>
                </a:ext>
              </a:extLst>
            </p:cNvPr>
            <p:cNvSpPr/>
            <p:nvPr/>
          </p:nvSpPr>
          <p:spPr bwMode="auto">
            <a:xfrm>
              <a:off x="6198117" y="1474441"/>
              <a:ext cx="164384" cy="164384"/>
            </a:xfrm>
            <a:prstGeom prst="ellipse">
              <a:avLst/>
            </a:prstGeom>
            <a:no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1100" b="0">
                <a:solidFill>
                  <a:schemeClr val="bg1"/>
                </a:solidFill>
                <a:latin typeface="Calibri" panose="020F0502020204030204" pitchFamily="34" charset="0"/>
                <a:cs typeface="Calibri" panose="020F0502020204030204" pitchFamily="34" charset="0"/>
              </a:endParaRPr>
            </a:p>
          </p:txBody>
        </p:sp>
        <p:cxnSp>
          <p:nvCxnSpPr>
            <p:cNvPr id="32" name="Straight Connector 31">
              <a:extLst>
                <a:ext uri="{FF2B5EF4-FFF2-40B4-BE49-F238E27FC236}">
                  <a16:creationId xmlns:a16="http://schemas.microsoft.com/office/drawing/2014/main" id="{0AC813E1-C1BC-E71A-CF66-DF801A89B93E}"/>
                </a:ext>
              </a:extLst>
            </p:cNvPr>
            <p:cNvCxnSpPr/>
            <p:nvPr/>
          </p:nvCxnSpPr>
          <p:spPr bwMode="auto">
            <a:xfrm>
              <a:off x="6280310" y="1481741"/>
              <a:ext cx="0" cy="403983"/>
            </a:xfrm>
            <a:prstGeom prst="line">
              <a:avLst/>
            </a:prstGeom>
            <a:solidFill>
              <a:schemeClr val="accent1"/>
            </a:solidFill>
            <a:ln w="9525" cap="flat" cmpd="sng" algn="ctr">
              <a:solidFill>
                <a:schemeClr val="bg2"/>
              </a:solidFill>
              <a:prstDash val="solid"/>
              <a:round/>
              <a:headEnd type="none" w="med" len="med"/>
              <a:tailEnd type="none" w="med" len="med"/>
            </a:ln>
            <a:effectLst/>
          </p:spPr>
        </p:cxnSp>
        <p:sp>
          <p:nvSpPr>
            <p:cNvPr id="33" name="Oval 32">
              <a:extLst>
                <a:ext uri="{FF2B5EF4-FFF2-40B4-BE49-F238E27FC236}">
                  <a16:creationId xmlns:a16="http://schemas.microsoft.com/office/drawing/2014/main" id="{A74411FA-40C9-C1BF-B43A-61FEC623F63D}"/>
                </a:ext>
              </a:extLst>
            </p:cNvPr>
            <p:cNvSpPr/>
            <p:nvPr/>
          </p:nvSpPr>
          <p:spPr bwMode="auto">
            <a:xfrm>
              <a:off x="6242933" y="1853128"/>
              <a:ext cx="74752" cy="74752"/>
            </a:xfrm>
            <a:prstGeom prst="ellipse">
              <a:avLst/>
            </a:prstGeom>
            <a:solidFill>
              <a:schemeClr val="bg2"/>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288"/>
              <a:endParaRPr lang="fr-FR" sz="5400"/>
            </a:p>
          </p:txBody>
        </p:sp>
      </p:grpSp>
      <p:grpSp>
        <p:nvGrpSpPr>
          <p:cNvPr id="34" name="Group 33">
            <a:extLst>
              <a:ext uri="{FF2B5EF4-FFF2-40B4-BE49-F238E27FC236}">
                <a16:creationId xmlns:a16="http://schemas.microsoft.com/office/drawing/2014/main" id="{6EC9455A-A4A6-A2E6-D073-ED9889325C7D}"/>
              </a:ext>
            </a:extLst>
          </p:cNvPr>
          <p:cNvGrpSpPr/>
          <p:nvPr/>
        </p:nvGrpSpPr>
        <p:grpSpPr>
          <a:xfrm>
            <a:off x="6522236" y="2335985"/>
            <a:ext cx="264822" cy="388860"/>
            <a:chOff x="4317209" y="1028700"/>
            <a:chExt cx="382972" cy="562350"/>
          </a:xfrm>
        </p:grpSpPr>
        <p:sp>
          <p:nvSpPr>
            <p:cNvPr id="35" name="Rectangle 34">
              <a:extLst>
                <a:ext uri="{FF2B5EF4-FFF2-40B4-BE49-F238E27FC236}">
                  <a16:creationId xmlns:a16="http://schemas.microsoft.com/office/drawing/2014/main" id="{49C11CC4-B0F3-F7CD-A9AA-BAEF08D84D58}"/>
                </a:ext>
              </a:extLst>
            </p:cNvPr>
            <p:cNvSpPr/>
            <p:nvPr/>
          </p:nvSpPr>
          <p:spPr bwMode="auto">
            <a:xfrm>
              <a:off x="4338638" y="1028700"/>
              <a:ext cx="338138" cy="33813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288"/>
              <a:endParaRPr lang="fr-FR" sz="5400"/>
            </a:p>
          </p:txBody>
        </p:sp>
        <p:sp>
          <p:nvSpPr>
            <p:cNvPr id="36" name="Arc 35">
              <a:extLst>
                <a:ext uri="{FF2B5EF4-FFF2-40B4-BE49-F238E27FC236}">
                  <a16:creationId xmlns:a16="http://schemas.microsoft.com/office/drawing/2014/main" id="{D059C576-8541-2D5C-A01A-5FA6FB404C77}"/>
                </a:ext>
              </a:extLst>
            </p:cNvPr>
            <p:cNvSpPr/>
            <p:nvPr/>
          </p:nvSpPr>
          <p:spPr bwMode="auto">
            <a:xfrm>
              <a:off x="4317209" y="1208078"/>
              <a:ext cx="382972" cy="382972"/>
            </a:xfrm>
            <a:prstGeom prst="arc">
              <a:avLst>
                <a:gd name="adj1" fmla="val 13357594"/>
                <a:gd name="adj2" fmla="val 18937516"/>
              </a:avLst>
            </a:prstGeom>
            <a:no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288"/>
              <a:endParaRPr lang="fr-FR" sz="5400"/>
            </a:p>
          </p:txBody>
        </p:sp>
        <p:cxnSp>
          <p:nvCxnSpPr>
            <p:cNvPr id="37" name="Straight Arrow Connector 36">
              <a:extLst>
                <a:ext uri="{FF2B5EF4-FFF2-40B4-BE49-F238E27FC236}">
                  <a16:creationId xmlns:a16="http://schemas.microsoft.com/office/drawing/2014/main" id="{3878DF17-960D-B17B-EDA0-D780DB29ED6A}"/>
                </a:ext>
              </a:extLst>
            </p:cNvPr>
            <p:cNvCxnSpPr/>
            <p:nvPr/>
          </p:nvCxnSpPr>
          <p:spPr bwMode="auto">
            <a:xfrm flipV="1">
              <a:off x="4507707" y="1065167"/>
              <a:ext cx="116681" cy="265204"/>
            </a:xfrm>
            <a:prstGeom prst="straightConnector1">
              <a:avLst/>
            </a:prstGeom>
            <a:solidFill>
              <a:schemeClr val="accent1"/>
            </a:solidFill>
            <a:ln w="9525" cap="flat" cmpd="sng" algn="ctr">
              <a:solidFill>
                <a:schemeClr val="bg2"/>
              </a:solidFill>
              <a:prstDash val="solid"/>
              <a:round/>
              <a:headEnd type="none" w="med" len="med"/>
              <a:tailEnd type="arrow" w="sm" len="sm"/>
            </a:ln>
            <a:effectLst/>
          </p:spPr>
        </p:cxnSp>
      </p:grpSp>
      <p:grpSp>
        <p:nvGrpSpPr>
          <p:cNvPr id="38" name="Group 37">
            <a:extLst>
              <a:ext uri="{FF2B5EF4-FFF2-40B4-BE49-F238E27FC236}">
                <a16:creationId xmlns:a16="http://schemas.microsoft.com/office/drawing/2014/main" id="{1F00B862-9F27-53E5-2DF1-EAD87B9848AA}"/>
              </a:ext>
            </a:extLst>
          </p:cNvPr>
          <p:cNvGrpSpPr/>
          <p:nvPr/>
        </p:nvGrpSpPr>
        <p:grpSpPr>
          <a:xfrm>
            <a:off x="6522236" y="2070428"/>
            <a:ext cx="264822" cy="388860"/>
            <a:chOff x="4959048" y="1015180"/>
            <a:chExt cx="382972" cy="562350"/>
          </a:xfrm>
        </p:grpSpPr>
        <p:sp>
          <p:nvSpPr>
            <p:cNvPr id="39" name="Rectangle 38">
              <a:extLst>
                <a:ext uri="{FF2B5EF4-FFF2-40B4-BE49-F238E27FC236}">
                  <a16:creationId xmlns:a16="http://schemas.microsoft.com/office/drawing/2014/main" id="{B541E5FE-9F4A-4B9D-8055-DD64FD79249C}"/>
                </a:ext>
              </a:extLst>
            </p:cNvPr>
            <p:cNvSpPr/>
            <p:nvPr/>
          </p:nvSpPr>
          <p:spPr bwMode="auto">
            <a:xfrm>
              <a:off x="4980477" y="1015180"/>
              <a:ext cx="338138" cy="33813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288"/>
              <a:endParaRPr lang="fr-FR" sz="5400"/>
            </a:p>
          </p:txBody>
        </p:sp>
        <p:sp>
          <p:nvSpPr>
            <p:cNvPr id="40" name="Arc 39">
              <a:extLst>
                <a:ext uri="{FF2B5EF4-FFF2-40B4-BE49-F238E27FC236}">
                  <a16:creationId xmlns:a16="http://schemas.microsoft.com/office/drawing/2014/main" id="{2682FC79-CF29-6C5C-19F3-318C8CC0C516}"/>
                </a:ext>
              </a:extLst>
            </p:cNvPr>
            <p:cNvSpPr/>
            <p:nvPr/>
          </p:nvSpPr>
          <p:spPr bwMode="auto">
            <a:xfrm>
              <a:off x="4959048" y="1194558"/>
              <a:ext cx="382972" cy="382972"/>
            </a:xfrm>
            <a:prstGeom prst="arc">
              <a:avLst>
                <a:gd name="adj1" fmla="val 13357594"/>
                <a:gd name="adj2" fmla="val 18937516"/>
              </a:avLst>
            </a:prstGeom>
            <a:no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288"/>
              <a:endParaRPr lang="fr-FR" sz="5400"/>
            </a:p>
          </p:txBody>
        </p:sp>
        <p:cxnSp>
          <p:nvCxnSpPr>
            <p:cNvPr id="41" name="Straight Arrow Connector 40">
              <a:extLst>
                <a:ext uri="{FF2B5EF4-FFF2-40B4-BE49-F238E27FC236}">
                  <a16:creationId xmlns:a16="http://schemas.microsoft.com/office/drawing/2014/main" id="{722A6CB3-7AD7-424A-44B9-8CABAD5FB5CA}"/>
                </a:ext>
              </a:extLst>
            </p:cNvPr>
            <p:cNvCxnSpPr/>
            <p:nvPr/>
          </p:nvCxnSpPr>
          <p:spPr bwMode="auto">
            <a:xfrm flipH="1" flipV="1">
              <a:off x="5054538" y="1051647"/>
              <a:ext cx="116681" cy="265204"/>
            </a:xfrm>
            <a:prstGeom prst="straightConnector1">
              <a:avLst/>
            </a:prstGeom>
            <a:solidFill>
              <a:schemeClr val="accent1"/>
            </a:solidFill>
            <a:ln w="9525" cap="flat" cmpd="sng" algn="ctr">
              <a:solidFill>
                <a:schemeClr val="bg2"/>
              </a:solidFill>
              <a:prstDash val="solid"/>
              <a:round/>
              <a:headEnd type="none" w="med" len="med"/>
              <a:tailEnd type="arrow" w="sm" len="sm"/>
            </a:ln>
            <a:effectLst/>
          </p:spPr>
        </p:cxnSp>
      </p:grpSp>
      <p:grpSp>
        <p:nvGrpSpPr>
          <p:cNvPr id="42" name="Group 41">
            <a:extLst>
              <a:ext uri="{FF2B5EF4-FFF2-40B4-BE49-F238E27FC236}">
                <a16:creationId xmlns:a16="http://schemas.microsoft.com/office/drawing/2014/main" id="{546D9AD6-8C30-CA7B-14FB-999C0C99736A}"/>
              </a:ext>
            </a:extLst>
          </p:cNvPr>
          <p:cNvGrpSpPr/>
          <p:nvPr/>
        </p:nvGrpSpPr>
        <p:grpSpPr>
          <a:xfrm>
            <a:off x="6522236" y="2607715"/>
            <a:ext cx="264822" cy="388860"/>
            <a:chOff x="4959048" y="1015180"/>
            <a:chExt cx="382972" cy="562350"/>
          </a:xfrm>
        </p:grpSpPr>
        <p:sp>
          <p:nvSpPr>
            <p:cNvPr id="43" name="Rectangle 42">
              <a:extLst>
                <a:ext uri="{FF2B5EF4-FFF2-40B4-BE49-F238E27FC236}">
                  <a16:creationId xmlns:a16="http://schemas.microsoft.com/office/drawing/2014/main" id="{8FA3F9D6-EB5E-B520-37E2-E0857EFE5F48}"/>
                </a:ext>
              </a:extLst>
            </p:cNvPr>
            <p:cNvSpPr/>
            <p:nvPr/>
          </p:nvSpPr>
          <p:spPr bwMode="auto">
            <a:xfrm>
              <a:off x="4980477" y="1015180"/>
              <a:ext cx="338138" cy="33813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288"/>
              <a:endParaRPr lang="fr-FR" sz="5400"/>
            </a:p>
          </p:txBody>
        </p:sp>
        <p:sp>
          <p:nvSpPr>
            <p:cNvPr id="44" name="Arc 43">
              <a:extLst>
                <a:ext uri="{FF2B5EF4-FFF2-40B4-BE49-F238E27FC236}">
                  <a16:creationId xmlns:a16="http://schemas.microsoft.com/office/drawing/2014/main" id="{663F19DA-A4E8-F832-CAEE-B0A04C5D2B13}"/>
                </a:ext>
              </a:extLst>
            </p:cNvPr>
            <p:cNvSpPr/>
            <p:nvPr/>
          </p:nvSpPr>
          <p:spPr bwMode="auto">
            <a:xfrm>
              <a:off x="4959048" y="1194558"/>
              <a:ext cx="382972" cy="382972"/>
            </a:xfrm>
            <a:prstGeom prst="arc">
              <a:avLst>
                <a:gd name="adj1" fmla="val 13357594"/>
                <a:gd name="adj2" fmla="val 18937516"/>
              </a:avLst>
            </a:prstGeom>
            <a:no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288"/>
              <a:endParaRPr lang="fr-FR" sz="5400"/>
            </a:p>
          </p:txBody>
        </p:sp>
        <p:cxnSp>
          <p:nvCxnSpPr>
            <p:cNvPr id="45" name="Straight Arrow Connector 44">
              <a:extLst>
                <a:ext uri="{FF2B5EF4-FFF2-40B4-BE49-F238E27FC236}">
                  <a16:creationId xmlns:a16="http://schemas.microsoft.com/office/drawing/2014/main" id="{F640B7D6-A1D4-BB27-7BD6-77E7CB0DE90B}"/>
                </a:ext>
              </a:extLst>
            </p:cNvPr>
            <p:cNvCxnSpPr/>
            <p:nvPr/>
          </p:nvCxnSpPr>
          <p:spPr bwMode="auto">
            <a:xfrm flipH="1" flipV="1">
              <a:off x="5054538" y="1051647"/>
              <a:ext cx="116681" cy="265204"/>
            </a:xfrm>
            <a:prstGeom prst="straightConnector1">
              <a:avLst/>
            </a:prstGeom>
            <a:solidFill>
              <a:schemeClr val="accent1"/>
            </a:solidFill>
            <a:ln w="9525" cap="flat" cmpd="sng" algn="ctr">
              <a:solidFill>
                <a:schemeClr val="bg2"/>
              </a:solidFill>
              <a:prstDash val="solid"/>
              <a:round/>
              <a:headEnd type="none" w="med" len="med"/>
              <a:tailEnd type="arrow" w="sm" len="sm"/>
            </a:ln>
            <a:effectLst/>
          </p:spPr>
        </p:cxnSp>
      </p:grpSp>
      <p:grpSp>
        <p:nvGrpSpPr>
          <p:cNvPr id="46" name="Group 45">
            <a:extLst>
              <a:ext uri="{FF2B5EF4-FFF2-40B4-BE49-F238E27FC236}">
                <a16:creationId xmlns:a16="http://schemas.microsoft.com/office/drawing/2014/main" id="{1F1AE5AE-F60C-716D-01AE-8D93D31611C1}"/>
              </a:ext>
            </a:extLst>
          </p:cNvPr>
          <p:cNvGrpSpPr/>
          <p:nvPr/>
        </p:nvGrpSpPr>
        <p:grpSpPr>
          <a:xfrm>
            <a:off x="6522236" y="3244255"/>
            <a:ext cx="264822" cy="388860"/>
            <a:chOff x="4959048" y="1015180"/>
            <a:chExt cx="382972" cy="562350"/>
          </a:xfrm>
        </p:grpSpPr>
        <p:sp>
          <p:nvSpPr>
            <p:cNvPr id="47" name="Rectangle 46">
              <a:extLst>
                <a:ext uri="{FF2B5EF4-FFF2-40B4-BE49-F238E27FC236}">
                  <a16:creationId xmlns:a16="http://schemas.microsoft.com/office/drawing/2014/main" id="{F931E456-0688-9983-06DD-FA0FEF3CFCBA}"/>
                </a:ext>
              </a:extLst>
            </p:cNvPr>
            <p:cNvSpPr/>
            <p:nvPr/>
          </p:nvSpPr>
          <p:spPr bwMode="auto">
            <a:xfrm>
              <a:off x="4980477" y="1015180"/>
              <a:ext cx="338138" cy="33813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288"/>
              <a:endParaRPr lang="fr-FR" sz="5400"/>
            </a:p>
          </p:txBody>
        </p:sp>
        <p:sp>
          <p:nvSpPr>
            <p:cNvPr id="56" name="Arc 55">
              <a:extLst>
                <a:ext uri="{FF2B5EF4-FFF2-40B4-BE49-F238E27FC236}">
                  <a16:creationId xmlns:a16="http://schemas.microsoft.com/office/drawing/2014/main" id="{5C77BC81-EF83-A832-8899-9B2B86D8F7A7}"/>
                </a:ext>
              </a:extLst>
            </p:cNvPr>
            <p:cNvSpPr/>
            <p:nvPr/>
          </p:nvSpPr>
          <p:spPr bwMode="auto">
            <a:xfrm>
              <a:off x="4959048" y="1194558"/>
              <a:ext cx="382972" cy="382972"/>
            </a:xfrm>
            <a:prstGeom prst="arc">
              <a:avLst>
                <a:gd name="adj1" fmla="val 13357594"/>
                <a:gd name="adj2" fmla="val 18937516"/>
              </a:avLst>
            </a:prstGeom>
            <a:no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288"/>
              <a:endParaRPr lang="fr-FR" sz="5400"/>
            </a:p>
          </p:txBody>
        </p:sp>
        <p:cxnSp>
          <p:nvCxnSpPr>
            <p:cNvPr id="57" name="Straight Arrow Connector 56">
              <a:extLst>
                <a:ext uri="{FF2B5EF4-FFF2-40B4-BE49-F238E27FC236}">
                  <a16:creationId xmlns:a16="http://schemas.microsoft.com/office/drawing/2014/main" id="{9EC8767F-A19A-A2E2-53A1-0735388BCDD0}"/>
                </a:ext>
              </a:extLst>
            </p:cNvPr>
            <p:cNvCxnSpPr/>
            <p:nvPr/>
          </p:nvCxnSpPr>
          <p:spPr bwMode="auto">
            <a:xfrm flipH="1" flipV="1">
              <a:off x="5054538" y="1051647"/>
              <a:ext cx="116681" cy="265204"/>
            </a:xfrm>
            <a:prstGeom prst="straightConnector1">
              <a:avLst/>
            </a:prstGeom>
            <a:solidFill>
              <a:schemeClr val="accent1"/>
            </a:solidFill>
            <a:ln w="9525" cap="flat" cmpd="sng" algn="ctr">
              <a:solidFill>
                <a:schemeClr val="bg2"/>
              </a:solidFill>
              <a:prstDash val="solid"/>
              <a:round/>
              <a:headEnd type="none" w="med" len="med"/>
              <a:tailEnd type="arrow" w="sm" len="sm"/>
            </a:ln>
            <a:effectLst/>
          </p:spPr>
        </p:cxnSp>
      </p:grpSp>
      <p:grpSp>
        <p:nvGrpSpPr>
          <p:cNvPr id="58" name="Group 57">
            <a:extLst>
              <a:ext uri="{FF2B5EF4-FFF2-40B4-BE49-F238E27FC236}">
                <a16:creationId xmlns:a16="http://schemas.microsoft.com/office/drawing/2014/main" id="{80A40402-E037-0240-C047-D3D056B93450}"/>
              </a:ext>
            </a:extLst>
          </p:cNvPr>
          <p:cNvGrpSpPr/>
          <p:nvPr/>
        </p:nvGrpSpPr>
        <p:grpSpPr>
          <a:xfrm>
            <a:off x="6770875" y="2178770"/>
            <a:ext cx="286760" cy="29153"/>
            <a:chOff x="7899301" y="1509578"/>
            <a:chExt cx="258862" cy="28683"/>
          </a:xfrm>
        </p:grpSpPr>
        <p:cxnSp>
          <p:nvCxnSpPr>
            <p:cNvPr id="59" name="Straight Connector 58">
              <a:extLst>
                <a:ext uri="{FF2B5EF4-FFF2-40B4-BE49-F238E27FC236}">
                  <a16:creationId xmlns:a16="http://schemas.microsoft.com/office/drawing/2014/main" id="{98674D7D-1BDA-3BCC-EA9B-46FFEDF1A7FD}"/>
                </a:ext>
              </a:extLst>
            </p:cNvPr>
            <p:cNvCxnSpPr/>
            <p:nvPr/>
          </p:nvCxnSpPr>
          <p:spPr bwMode="auto">
            <a:xfrm flipH="1">
              <a:off x="7899301" y="1509578"/>
              <a:ext cx="258862" cy="0"/>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60" name="Straight Connector 59">
              <a:extLst>
                <a:ext uri="{FF2B5EF4-FFF2-40B4-BE49-F238E27FC236}">
                  <a16:creationId xmlns:a16="http://schemas.microsoft.com/office/drawing/2014/main" id="{F7219F96-224B-8D6D-9364-3CBAC1BCC144}"/>
                </a:ext>
              </a:extLst>
            </p:cNvPr>
            <p:cNvCxnSpPr/>
            <p:nvPr/>
          </p:nvCxnSpPr>
          <p:spPr bwMode="auto">
            <a:xfrm flipH="1">
              <a:off x="7899301" y="1538261"/>
              <a:ext cx="258862" cy="0"/>
            </a:xfrm>
            <a:prstGeom prst="line">
              <a:avLst/>
            </a:prstGeom>
            <a:solidFill>
              <a:schemeClr val="accent1"/>
            </a:solidFill>
            <a:ln w="9525" cap="flat" cmpd="sng" algn="ctr">
              <a:solidFill>
                <a:schemeClr val="bg2"/>
              </a:solidFill>
              <a:prstDash val="solid"/>
              <a:round/>
              <a:headEnd type="none" w="med" len="med"/>
              <a:tailEnd type="none" w="med" len="med"/>
            </a:ln>
            <a:effectLst/>
          </p:spPr>
        </p:cxnSp>
      </p:grpSp>
      <p:grpSp>
        <p:nvGrpSpPr>
          <p:cNvPr id="61" name="Group 60">
            <a:extLst>
              <a:ext uri="{FF2B5EF4-FFF2-40B4-BE49-F238E27FC236}">
                <a16:creationId xmlns:a16="http://schemas.microsoft.com/office/drawing/2014/main" id="{6A200E9C-FD52-B890-690C-3CF4BE058367}"/>
              </a:ext>
            </a:extLst>
          </p:cNvPr>
          <p:cNvGrpSpPr/>
          <p:nvPr/>
        </p:nvGrpSpPr>
        <p:grpSpPr>
          <a:xfrm>
            <a:off x="6770193" y="2444485"/>
            <a:ext cx="286760" cy="29153"/>
            <a:chOff x="7899301" y="1509578"/>
            <a:chExt cx="258862" cy="28683"/>
          </a:xfrm>
        </p:grpSpPr>
        <p:cxnSp>
          <p:nvCxnSpPr>
            <p:cNvPr id="62" name="Straight Connector 61">
              <a:extLst>
                <a:ext uri="{FF2B5EF4-FFF2-40B4-BE49-F238E27FC236}">
                  <a16:creationId xmlns:a16="http://schemas.microsoft.com/office/drawing/2014/main" id="{C3F8F2B5-C081-31DE-548C-52481735B222}"/>
                </a:ext>
              </a:extLst>
            </p:cNvPr>
            <p:cNvCxnSpPr/>
            <p:nvPr/>
          </p:nvCxnSpPr>
          <p:spPr bwMode="auto">
            <a:xfrm flipH="1">
              <a:off x="7899301" y="1509578"/>
              <a:ext cx="258862" cy="0"/>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63" name="Straight Connector 62">
              <a:extLst>
                <a:ext uri="{FF2B5EF4-FFF2-40B4-BE49-F238E27FC236}">
                  <a16:creationId xmlns:a16="http://schemas.microsoft.com/office/drawing/2014/main" id="{D000FFD1-3520-A7AE-2E45-B27906884593}"/>
                </a:ext>
              </a:extLst>
            </p:cNvPr>
            <p:cNvCxnSpPr/>
            <p:nvPr/>
          </p:nvCxnSpPr>
          <p:spPr bwMode="auto">
            <a:xfrm flipH="1">
              <a:off x="7899301" y="1538261"/>
              <a:ext cx="258862" cy="0"/>
            </a:xfrm>
            <a:prstGeom prst="line">
              <a:avLst/>
            </a:prstGeom>
            <a:solidFill>
              <a:schemeClr val="accent1"/>
            </a:solidFill>
            <a:ln w="9525" cap="flat" cmpd="sng" algn="ctr">
              <a:solidFill>
                <a:schemeClr val="bg2"/>
              </a:solidFill>
              <a:prstDash val="solid"/>
              <a:round/>
              <a:headEnd type="none" w="med" len="med"/>
              <a:tailEnd type="none" w="med" len="med"/>
            </a:ln>
            <a:effectLst/>
          </p:spPr>
        </p:cxnSp>
      </p:grpSp>
      <p:grpSp>
        <p:nvGrpSpPr>
          <p:cNvPr id="64" name="Group 63">
            <a:extLst>
              <a:ext uri="{FF2B5EF4-FFF2-40B4-BE49-F238E27FC236}">
                <a16:creationId xmlns:a16="http://schemas.microsoft.com/office/drawing/2014/main" id="{C981F5D6-7B64-DED9-4B55-8F5ECEF12240}"/>
              </a:ext>
            </a:extLst>
          </p:cNvPr>
          <p:cNvGrpSpPr/>
          <p:nvPr/>
        </p:nvGrpSpPr>
        <p:grpSpPr>
          <a:xfrm>
            <a:off x="6771631" y="2714599"/>
            <a:ext cx="286760" cy="29153"/>
            <a:chOff x="7899301" y="1509578"/>
            <a:chExt cx="258862" cy="28683"/>
          </a:xfrm>
        </p:grpSpPr>
        <p:cxnSp>
          <p:nvCxnSpPr>
            <p:cNvPr id="65" name="Straight Connector 64">
              <a:extLst>
                <a:ext uri="{FF2B5EF4-FFF2-40B4-BE49-F238E27FC236}">
                  <a16:creationId xmlns:a16="http://schemas.microsoft.com/office/drawing/2014/main" id="{BBB69952-E004-711E-0D63-01435264DBC8}"/>
                </a:ext>
              </a:extLst>
            </p:cNvPr>
            <p:cNvCxnSpPr/>
            <p:nvPr/>
          </p:nvCxnSpPr>
          <p:spPr bwMode="auto">
            <a:xfrm flipH="1">
              <a:off x="7899301" y="1509578"/>
              <a:ext cx="258862" cy="0"/>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66" name="Straight Connector 65">
              <a:extLst>
                <a:ext uri="{FF2B5EF4-FFF2-40B4-BE49-F238E27FC236}">
                  <a16:creationId xmlns:a16="http://schemas.microsoft.com/office/drawing/2014/main" id="{166EDC19-AAFF-C7FE-5C15-48801A122374}"/>
                </a:ext>
              </a:extLst>
            </p:cNvPr>
            <p:cNvCxnSpPr/>
            <p:nvPr/>
          </p:nvCxnSpPr>
          <p:spPr bwMode="auto">
            <a:xfrm flipH="1">
              <a:off x="7899301" y="1538261"/>
              <a:ext cx="258862" cy="0"/>
            </a:xfrm>
            <a:prstGeom prst="line">
              <a:avLst/>
            </a:prstGeom>
            <a:solidFill>
              <a:schemeClr val="accent1"/>
            </a:solidFill>
            <a:ln w="9525" cap="flat" cmpd="sng" algn="ctr">
              <a:solidFill>
                <a:schemeClr val="bg2"/>
              </a:solidFill>
              <a:prstDash val="solid"/>
              <a:round/>
              <a:headEnd type="none" w="med" len="med"/>
              <a:tailEnd type="none" w="med" len="med"/>
            </a:ln>
            <a:effectLst/>
          </p:spPr>
        </p:cxnSp>
      </p:grpSp>
      <p:grpSp>
        <p:nvGrpSpPr>
          <p:cNvPr id="67" name="Group 66">
            <a:extLst>
              <a:ext uri="{FF2B5EF4-FFF2-40B4-BE49-F238E27FC236}">
                <a16:creationId xmlns:a16="http://schemas.microsoft.com/office/drawing/2014/main" id="{B1900EF4-6BD2-6357-8CC1-B63021B9822C}"/>
              </a:ext>
            </a:extLst>
          </p:cNvPr>
          <p:cNvGrpSpPr/>
          <p:nvPr/>
        </p:nvGrpSpPr>
        <p:grpSpPr>
          <a:xfrm>
            <a:off x="6772878" y="3347140"/>
            <a:ext cx="286760" cy="29153"/>
            <a:chOff x="7899301" y="1509578"/>
            <a:chExt cx="258862" cy="28683"/>
          </a:xfrm>
        </p:grpSpPr>
        <p:cxnSp>
          <p:nvCxnSpPr>
            <p:cNvPr id="76" name="Straight Connector 75">
              <a:extLst>
                <a:ext uri="{FF2B5EF4-FFF2-40B4-BE49-F238E27FC236}">
                  <a16:creationId xmlns:a16="http://schemas.microsoft.com/office/drawing/2014/main" id="{21D6D1A9-8DEA-710E-379D-FDA6E1F803FC}"/>
                </a:ext>
              </a:extLst>
            </p:cNvPr>
            <p:cNvCxnSpPr/>
            <p:nvPr/>
          </p:nvCxnSpPr>
          <p:spPr bwMode="auto">
            <a:xfrm flipH="1">
              <a:off x="7899301" y="1509578"/>
              <a:ext cx="258862" cy="0"/>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77" name="Straight Connector 76">
              <a:extLst>
                <a:ext uri="{FF2B5EF4-FFF2-40B4-BE49-F238E27FC236}">
                  <a16:creationId xmlns:a16="http://schemas.microsoft.com/office/drawing/2014/main" id="{DA1F82D0-B8B6-2205-7197-328303DE5BBC}"/>
                </a:ext>
              </a:extLst>
            </p:cNvPr>
            <p:cNvCxnSpPr/>
            <p:nvPr/>
          </p:nvCxnSpPr>
          <p:spPr bwMode="auto">
            <a:xfrm flipH="1">
              <a:off x="7899301" y="1538261"/>
              <a:ext cx="258862" cy="0"/>
            </a:xfrm>
            <a:prstGeom prst="line">
              <a:avLst/>
            </a:prstGeom>
            <a:solidFill>
              <a:schemeClr val="accent1"/>
            </a:solidFill>
            <a:ln w="9525" cap="flat" cmpd="sng" algn="ctr">
              <a:solidFill>
                <a:schemeClr val="bg2"/>
              </a:solidFill>
              <a:prstDash val="solid"/>
              <a:round/>
              <a:headEnd type="none" w="med" len="med"/>
              <a:tailEnd type="none" w="med" len="med"/>
            </a:ln>
            <a:effectLst/>
          </p:spPr>
        </p:cxnSp>
      </p:grpSp>
      <p:sp>
        <p:nvSpPr>
          <p:cNvPr id="78" name="Oval 77">
            <a:extLst>
              <a:ext uri="{FF2B5EF4-FFF2-40B4-BE49-F238E27FC236}">
                <a16:creationId xmlns:a16="http://schemas.microsoft.com/office/drawing/2014/main" id="{4024D1FB-955A-D114-2077-DA9A3E75AD42}"/>
              </a:ext>
            </a:extLst>
          </p:cNvPr>
          <p:cNvSpPr/>
          <p:nvPr/>
        </p:nvSpPr>
        <p:spPr bwMode="auto">
          <a:xfrm>
            <a:off x="6849440" y="2337582"/>
            <a:ext cx="246323" cy="246323"/>
          </a:xfrm>
          <a:prstGeom prst="ellipse">
            <a:avLst/>
          </a:prstGeom>
          <a:solidFill>
            <a:schemeClr val="accent1">
              <a:lumMod val="20000"/>
              <a:lumOff val="80000"/>
            </a:schemeClr>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30" tIns="45715" rIns="91430" bIns="45715" numCol="1" spcCol="0" rtlCol="0" fromWordArt="0" anchor="ctr" anchorCtr="0" forceAA="0" compatLnSpc="1">
            <a:prstTxWarp prst="textNoShape">
              <a:avLst/>
            </a:prstTxWarp>
            <a:noAutofit/>
          </a:bodyPr>
          <a:lstStyle/>
          <a:p>
            <a:pPr algn="ctr"/>
            <a:r>
              <a:rPr lang="fr-FR" sz="1400" b="0">
                <a:solidFill>
                  <a:schemeClr val="bg1"/>
                </a:solidFill>
                <a:latin typeface="Calibri" panose="020F0502020204030204" pitchFamily="34" charset="0"/>
                <a:cs typeface="Calibri" panose="020F0502020204030204" pitchFamily="34" charset="0"/>
              </a:rPr>
              <a:t>1</a:t>
            </a:r>
          </a:p>
        </p:txBody>
      </p:sp>
      <p:sp>
        <p:nvSpPr>
          <p:cNvPr id="79" name="Oval 78">
            <a:extLst>
              <a:ext uri="{FF2B5EF4-FFF2-40B4-BE49-F238E27FC236}">
                <a16:creationId xmlns:a16="http://schemas.microsoft.com/office/drawing/2014/main" id="{81EEE9ED-6287-1472-CF88-FF0CD784AE3C}"/>
              </a:ext>
            </a:extLst>
          </p:cNvPr>
          <p:cNvSpPr/>
          <p:nvPr/>
        </p:nvSpPr>
        <p:spPr bwMode="auto">
          <a:xfrm>
            <a:off x="6849440" y="2606876"/>
            <a:ext cx="246323" cy="246323"/>
          </a:xfrm>
          <a:prstGeom prst="ellipse">
            <a:avLst/>
          </a:prstGeom>
          <a:solidFill>
            <a:schemeClr val="accent1">
              <a:lumMod val="20000"/>
              <a:lumOff val="80000"/>
            </a:schemeClr>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30" tIns="45715" rIns="91430" bIns="45715" numCol="1" spcCol="0" rtlCol="0" fromWordArt="0" anchor="ctr" anchorCtr="0" forceAA="0" compatLnSpc="1">
            <a:prstTxWarp prst="textNoShape">
              <a:avLst/>
            </a:prstTxWarp>
            <a:noAutofit/>
          </a:bodyPr>
          <a:lstStyle/>
          <a:p>
            <a:pPr algn="ctr"/>
            <a:r>
              <a:rPr lang="fr-FR" sz="1400" b="0">
                <a:solidFill>
                  <a:schemeClr val="bg1"/>
                </a:solidFill>
                <a:latin typeface="Calibri" panose="020F0502020204030204" pitchFamily="34" charset="0"/>
                <a:cs typeface="Calibri" panose="020F0502020204030204" pitchFamily="34" charset="0"/>
              </a:rPr>
              <a:t>0</a:t>
            </a:r>
          </a:p>
        </p:txBody>
      </p:sp>
      <p:sp>
        <p:nvSpPr>
          <p:cNvPr id="80" name="Oval 79">
            <a:extLst>
              <a:ext uri="{FF2B5EF4-FFF2-40B4-BE49-F238E27FC236}">
                <a16:creationId xmlns:a16="http://schemas.microsoft.com/office/drawing/2014/main" id="{C5850C8C-593E-2564-7044-5DAFAD4D61A7}"/>
              </a:ext>
            </a:extLst>
          </p:cNvPr>
          <p:cNvSpPr/>
          <p:nvPr/>
        </p:nvSpPr>
        <p:spPr bwMode="auto">
          <a:xfrm>
            <a:off x="6849440" y="3237353"/>
            <a:ext cx="246323" cy="246323"/>
          </a:xfrm>
          <a:prstGeom prst="ellipse">
            <a:avLst/>
          </a:prstGeom>
          <a:solidFill>
            <a:schemeClr val="accent1">
              <a:lumMod val="20000"/>
              <a:lumOff val="80000"/>
            </a:schemeClr>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30" tIns="45715" rIns="91430" bIns="45715" numCol="1" spcCol="0" rtlCol="0" fromWordArt="0" anchor="ctr" anchorCtr="0" forceAA="0" compatLnSpc="1">
            <a:prstTxWarp prst="textNoShape">
              <a:avLst/>
            </a:prstTxWarp>
            <a:noAutofit/>
          </a:bodyPr>
          <a:lstStyle/>
          <a:p>
            <a:pPr algn="ctr"/>
            <a:r>
              <a:rPr lang="fr-FR" sz="1400" b="0">
                <a:solidFill>
                  <a:schemeClr val="bg1"/>
                </a:solidFill>
                <a:latin typeface="Calibri" panose="020F0502020204030204" pitchFamily="34" charset="0"/>
                <a:cs typeface="Calibri" panose="020F0502020204030204" pitchFamily="34" charset="0"/>
              </a:rPr>
              <a:t>0</a:t>
            </a:r>
          </a:p>
        </p:txBody>
      </p:sp>
      <p:sp>
        <p:nvSpPr>
          <p:cNvPr id="81" name="Oval 80">
            <a:extLst>
              <a:ext uri="{FF2B5EF4-FFF2-40B4-BE49-F238E27FC236}">
                <a16:creationId xmlns:a16="http://schemas.microsoft.com/office/drawing/2014/main" id="{62C3BEA8-E76B-B50C-12F5-2A80152DAD8A}"/>
              </a:ext>
            </a:extLst>
          </p:cNvPr>
          <p:cNvSpPr/>
          <p:nvPr/>
        </p:nvSpPr>
        <p:spPr bwMode="auto">
          <a:xfrm>
            <a:off x="6849440" y="2068289"/>
            <a:ext cx="246323" cy="246323"/>
          </a:xfrm>
          <a:prstGeom prst="ellipse">
            <a:avLst/>
          </a:prstGeom>
          <a:solidFill>
            <a:schemeClr val="accent1">
              <a:lumMod val="20000"/>
              <a:lumOff val="80000"/>
            </a:schemeClr>
          </a:solidFill>
          <a:ln w="9525" cap="flat" cmpd="sng" algn="ctr">
            <a:solidFill>
              <a:schemeClr val="bg2"/>
            </a:solid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r>
              <a:rPr lang="fr-FR" sz="1400" b="0" dirty="0">
                <a:solidFill>
                  <a:schemeClr val="bg1"/>
                </a:solidFill>
                <a:latin typeface="Calibri" panose="020F0502020204030204" pitchFamily="34" charset="0"/>
                <a:cs typeface="Calibri" panose="020F0502020204030204" pitchFamily="34" charset="0"/>
              </a:rPr>
              <a:t>0</a:t>
            </a:r>
          </a:p>
        </p:txBody>
      </p:sp>
      <mc:AlternateContent xmlns:mc="http://schemas.openxmlformats.org/markup-compatibility/2006" xmlns:a14="http://schemas.microsoft.com/office/drawing/2010/main">
        <mc:Choice Requires="a14">
          <p:sp>
            <p:nvSpPr>
              <p:cNvPr id="82" name="TextBox 81">
                <a:extLst>
                  <a:ext uri="{FF2B5EF4-FFF2-40B4-BE49-F238E27FC236}">
                    <a16:creationId xmlns:a16="http://schemas.microsoft.com/office/drawing/2014/main" id="{217DA556-7BCE-FCF1-6DBE-008C5382D9DE}"/>
                  </a:ext>
                </a:extLst>
              </p:cNvPr>
              <p:cNvSpPr txBox="1"/>
              <p:nvPr/>
            </p:nvSpPr>
            <p:spPr>
              <a:xfrm>
                <a:off x="1825612" y="2075145"/>
                <a:ext cx="260718" cy="24622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fr-FR" sz="1000" b="0" i="1" smtClean="0">
                          <a:solidFill>
                            <a:schemeClr val="bg2"/>
                          </a:solidFill>
                          <a:latin typeface="Cambria Math" panose="02040503050406030204" pitchFamily="18" charset="0"/>
                        </a:rPr>
                        <m:t>|0⟩</m:t>
                      </m:r>
                    </m:oMath>
                  </m:oMathPara>
                </a14:m>
                <a:endParaRPr lang="en-US" sz="1000" b="0" dirty="0" err="1">
                  <a:solidFill>
                    <a:schemeClr val="bg2"/>
                  </a:solidFill>
                  <a:latin typeface="Calibri" pitchFamily="34" charset="0"/>
                </a:endParaRPr>
              </a:p>
            </p:txBody>
          </p:sp>
        </mc:Choice>
        <mc:Fallback xmlns="">
          <p:sp>
            <p:nvSpPr>
              <p:cNvPr id="82" name="TextBox 81">
                <a:extLst>
                  <a:ext uri="{FF2B5EF4-FFF2-40B4-BE49-F238E27FC236}">
                    <a16:creationId xmlns:a16="http://schemas.microsoft.com/office/drawing/2014/main" id="{217DA556-7BCE-FCF1-6DBE-008C5382D9DE}"/>
                  </a:ext>
                </a:extLst>
              </p:cNvPr>
              <p:cNvSpPr txBox="1">
                <a:spLocks noRot="1" noChangeAspect="1" noMove="1" noResize="1" noEditPoints="1" noAdjustHandles="1" noChangeArrowheads="1" noChangeShapeType="1" noTextEdit="1"/>
              </p:cNvSpPr>
              <p:nvPr/>
            </p:nvSpPr>
            <p:spPr>
              <a:xfrm>
                <a:off x="1825612" y="2075145"/>
                <a:ext cx="260718" cy="246221"/>
              </a:xfrm>
              <a:prstGeom prst="rect">
                <a:avLst/>
              </a:prstGeom>
              <a:blipFill>
                <a:blip r:embed="rId4"/>
                <a:stretch>
                  <a:fillRect l="-6977" r="-2326" b="-243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3" name="TextBox 82">
                <a:extLst>
                  <a:ext uri="{FF2B5EF4-FFF2-40B4-BE49-F238E27FC236}">
                    <a16:creationId xmlns:a16="http://schemas.microsoft.com/office/drawing/2014/main" id="{150A0E7A-DA19-F37A-1DF1-9202F13FA998}"/>
                  </a:ext>
                </a:extLst>
              </p:cNvPr>
              <p:cNvSpPr txBox="1"/>
              <p:nvPr/>
            </p:nvSpPr>
            <p:spPr>
              <a:xfrm>
                <a:off x="1838837" y="2933306"/>
                <a:ext cx="253595" cy="2462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sz="1000" b="0" i="1" smtClean="0">
                          <a:solidFill>
                            <a:schemeClr val="bg2"/>
                          </a:solidFill>
                          <a:latin typeface="Cambria Math" panose="02040503050406030204" pitchFamily="18" charset="0"/>
                          <a:ea typeface="Cambria Math" panose="02040503050406030204" pitchFamily="18" charset="0"/>
                        </a:rPr>
                        <m:t>⋮</m:t>
                      </m:r>
                    </m:oMath>
                  </m:oMathPara>
                </a14:m>
                <a:endParaRPr lang="en-US" sz="1000" b="0" dirty="0" err="1">
                  <a:solidFill>
                    <a:schemeClr val="bg2"/>
                  </a:solidFill>
                  <a:latin typeface="Calibri" pitchFamily="34" charset="0"/>
                </a:endParaRPr>
              </a:p>
            </p:txBody>
          </p:sp>
        </mc:Choice>
        <mc:Fallback xmlns="">
          <p:sp>
            <p:nvSpPr>
              <p:cNvPr id="83" name="TextBox 82">
                <a:extLst>
                  <a:ext uri="{FF2B5EF4-FFF2-40B4-BE49-F238E27FC236}">
                    <a16:creationId xmlns:a16="http://schemas.microsoft.com/office/drawing/2014/main" id="{150A0E7A-DA19-F37A-1DF1-9202F13FA998}"/>
                  </a:ext>
                </a:extLst>
              </p:cNvPr>
              <p:cNvSpPr txBox="1">
                <a:spLocks noRot="1" noChangeAspect="1" noMove="1" noResize="1" noEditPoints="1" noAdjustHandles="1" noChangeArrowheads="1" noChangeShapeType="1" noTextEdit="1"/>
              </p:cNvSpPr>
              <p:nvPr/>
            </p:nvSpPr>
            <p:spPr>
              <a:xfrm>
                <a:off x="1838837" y="2933306"/>
                <a:ext cx="253595" cy="246221"/>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4" name="TextBox 83">
                <a:extLst>
                  <a:ext uri="{FF2B5EF4-FFF2-40B4-BE49-F238E27FC236}">
                    <a16:creationId xmlns:a16="http://schemas.microsoft.com/office/drawing/2014/main" id="{ED516070-4133-2CC5-E0F4-95ED3527B523}"/>
                  </a:ext>
                </a:extLst>
              </p:cNvPr>
              <p:cNvSpPr txBox="1"/>
              <p:nvPr/>
            </p:nvSpPr>
            <p:spPr>
              <a:xfrm>
                <a:off x="1825612" y="2616579"/>
                <a:ext cx="260718" cy="24622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fr-FR" sz="1000" b="0" i="1" smtClean="0">
                          <a:solidFill>
                            <a:schemeClr val="bg2"/>
                          </a:solidFill>
                          <a:latin typeface="Cambria Math" panose="02040503050406030204" pitchFamily="18" charset="0"/>
                        </a:rPr>
                        <m:t>|0⟩</m:t>
                      </m:r>
                    </m:oMath>
                  </m:oMathPara>
                </a14:m>
                <a:endParaRPr lang="en-US" sz="1000" b="0" dirty="0" err="1">
                  <a:solidFill>
                    <a:schemeClr val="bg2"/>
                  </a:solidFill>
                  <a:latin typeface="Calibri" pitchFamily="34" charset="0"/>
                </a:endParaRPr>
              </a:p>
            </p:txBody>
          </p:sp>
        </mc:Choice>
        <mc:Fallback xmlns="">
          <p:sp>
            <p:nvSpPr>
              <p:cNvPr id="84" name="TextBox 83">
                <a:extLst>
                  <a:ext uri="{FF2B5EF4-FFF2-40B4-BE49-F238E27FC236}">
                    <a16:creationId xmlns:a16="http://schemas.microsoft.com/office/drawing/2014/main" id="{ED516070-4133-2CC5-E0F4-95ED3527B523}"/>
                  </a:ext>
                </a:extLst>
              </p:cNvPr>
              <p:cNvSpPr txBox="1">
                <a:spLocks noRot="1" noChangeAspect="1" noMove="1" noResize="1" noEditPoints="1" noAdjustHandles="1" noChangeArrowheads="1" noChangeShapeType="1" noTextEdit="1"/>
              </p:cNvSpPr>
              <p:nvPr/>
            </p:nvSpPr>
            <p:spPr>
              <a:xfrm>
                <a:off x="1825612" y="2616579"/>
                <a:ext cx="260718" cy="246221"/>
              </a:xfrm>
              <a:prstGeom prst="rect">
                <a:avLst/>
              </a:prstGeom>
              <a:blipFill>
                <a:blip r:embed="rId4"/>
                <a:stretch>
                  <a:fillRect l="-6977" r="-2326" b="-243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73664511-95D1-ACB7-4476-A39A50E386AD}"/>
                  </a:ext>
                </a:extLst>
              </p:cNvPr>
              <p:cNvSpPr txBox="1"/>
              <p:nvPr/>
            </p:nvSpPr>
            <p:spPr>
              <a:xfrm>
                <a:off x="1825612" y="2346475"/>
                <a:ext cx="260718" cy="24622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fr-FR" sz="1000" b="0" i="1" smtClean="0">
                          <a:solidFill>
                            <a:schemeClr val="bg2"/>
                          </a:solidFill>
                          <a:latin typeface="Cambria Math" panose="02040503050406030204" pitchFamily="18" charset="0"/>
                        </a:rPr>
                        <m:t>|0⟩</m:t>
                      </m:r>
                    </m:oMath>
                  </m:oMathPara>
                </a14:m>
                <a:endParaRPr lang="en-US" sz="1000" b="0" dirty="0" err="1">
                  <a:solidFill>
                    <a:schemeClr val="bg2"/>
                  </a:solidFill>
                  <a:latin typeface="Calibri" pitchFamily="34" charset="0"/>
                </a:endParaRPr>
              </a:p>
            </p:txBody>
          </p:sp>
        </mc:Choice>
        <mc:Fallback xmlns="">
          <p:sp>
            <p:nvSpPr>
              <p:cNvPr id="94" name="TextBox 93">
                <a:extLst>
                  <a:ext uri="{FF2B5EF4-FFF2-40B4-BE49-F238E27FC236}">
                    <a16:creationId xmlns:a16="http://schemas.microsoft.com/office/drawing/2014/main" id="{73664511-95D1-ACB7-4476-A39A50E386AD}"/>
                  </a:ext>
                </a:extLst>
              </p:cNvPr>
              <p:cNvSpPr txBox="1">
                <a:spLocks noRot="1" noChangeAspect="1" noMove="1" noResize="1" noEditPoints="1" noAdjustHandles="1" noChangeArrowheads="1" noChangeShapeType="1" noTextEdit="1"/>
              </p:cNvSpPr>
              <p:nvPr/>
            </p:nvSpPr>
            <p:spPr>
              <a:xfrm>
                <a:off x="1825612" y="2346475"/>
                <a:ext cx="260718" cy="246221"/>
              </a:xfrm>
              <a:prstGeom prst="rect">
                <a:avLst/>
              </a:prstGeom>
              <a:blipFill>
                <a:blip r:embed="rId6"/>
                <a:stretch>
                  <a:fillRect l="-6977" r="-2326" b="-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5" name="TextBox 94">
                <a:extLst>
                  <a:ext uri="{FF2B5EF4-FFF2-40B4-BE49-F238E27FC236}">
                    <a16:creationId xmlns:a16="http://schemas.microsoft.com/office/drawing/2014/main" id="{FED62FF3-7AD4-9757-F019-8ED2E51D8B51}"/>
                  </a:ext>
                </a:extLst>
              </p:cNvPr>
              <p:cNvSpPr txBox="1"/>
              <p:nvPr/>
            </p:nvSpPr>
            <p:spPr>
              <a:xfrm>
                <a:off x="1825612" y="3246266"/>
                <a:ext cx="260718" cy="24622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fr-FR" sz="1000" b="0" i="1" smtClean="0">
                          <a:solidFill>
                            <a:schemeClr val="bg2"/>
                          </a:solidFill>
                          <a:latin typeface="Cambria Math" panose="02040503050406030204" pitchFamily="18" charset="0"/>
                        </a:rPr>
                        <m:t>|0⟩</m:t>
                      </m:r>
                    </m:oMath>
                  </m:oMathPara>
                </a14:m>
                <a:endParaRPr lang="en-US" sz="1000" b="0" dirty="0" err="1">
                  <a:solidFill>
                    <a:schemeClr val="bg2"/>
                  </a:solidFill>
                  <a:latin typeface="Calibri" pitchFamily="34" charset="0"/>
                </a:endParaRPr>
              </a:p>
            </p:txBody>
          </p:sp>
        </mc:Choice>
        <mc:Fallback xmlns="">
          <p:sp>
            <p:nvSpPr>
              <p:cNvPr id="95" name="TextBox 94">
                <a:extLst>
                  <a:ext uri="{FF2B5EF4-FFF2-40B4-BE49-F238E27FC236}">
                    <a16:creationId xmlns:a16="http://schemas.microsoft.com/office/drawing/2014/main" id="{FED62FF3-7AD4-9757-F019-8ED2E51D8B51}"/>
                  </a:ext>
                </a:extLst>
              </p:cNvPr>
              <p:cNvSpPr txBox="1">
                <a:spLocks noRot="1" noChangeAspect="1" noMove="1" noResize="1" noEditPoints="1" noAdjustHandles="1" noChangeArrowheads="1" noChangeShapeType="1" noTextEdit="1"/>
              </p:cNvSpPr>
              <p:nvPr/>
            </p:nvSpPr>
            <p:spPr>
              <a:xfrm>
                <a:off x="1825612" y="3246266"/>
                <a:ext cx="260718" cy="246221"/>
              </a:xfrm>
              <a:prstGeom prst="rect">
                <a:avLst/>
              </a:prstGeom>
              <a:blipFill>
                <a:blip r:embed="rId6"/>
                <a:stretch>
                  <a:fillRect l="-6977" r="-2326" b="-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6" name="Rectangle 95">
                <a:extLst>
                  <a:ext uri="{FF2B5EF4-FFF2-40B4-BE49-F238E27FC236}">
                    <a16:creationId xmlns:a16="http://schemas.microsoft.com/office/drawing/2014/main" id="{120E6FE3-2C25-55BC-F628-5763252A1E61}"/>
                  </a:ext>
                </a:extLst>
              </p:cNvPr>
              <p:cNvSpPr/>
              <p:nvPr/>
            </p:nvSpPr>
            <p:spPr bwMode="auto">
              <a:xfrm>
                <a:off x="2227955" y="2383581"/>
                <a:ext cx="481369" cy="180103"/>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14:m>
                  <m:oMathPara xmlns:m="http://schemas.openxmlformats.org/officeDocument/2006/math">
                    <m:oMathParaPr>
                      <m:jc m:val="centerGroup"/>
                    </m:oMathParaPr>
                    <m:oMath xmlns:m="http://schemas.openxmlformats.org/officeDocument/2006/math">
                      <m:sSub>
                        <m:sSubPr>
                          <m:ctrlPr>
                            <a:rPr lang="fr-FR" sz="900" b="0" i="1" dirty="0" smtClean="0">
                              <a:solidFill>
                                <a:schemeClr val="bg1"/>
                              </a:solidFill>
                              <a:latin typeface="Cambria Math" panose="02040503050406030204" pitchFamily="18" charset="0"/>
                              <a:cs typeface="Calibri" panose="020F0502020204030204" pitchFamily="34" charset="0"/>
                            </a:rPr>
                          </m:ctrlPr>
                        </m:sSubPr>
                        <m:e>
                          <m:r>
                            <a:rPr lang="fr-FR" sz="900" b="0" i="1" dirty="0" smtClean="0">
                              <a:solidFill>
                                <a:schemeClr val="bg1"/>
                              </a:solidFill>
                              <a:latin typeface="Cambria Math" panose="02040503050406030204" pitchFamily="18" charset="0"/>
                              <a:cs typeface="Calibri" panose="020F0502020204030204" pitchFamily="34" charset="0"/>
                            </a:rPr>
                            <m:t>𝑅</m:t>
                          </m:r>
                        </m:e>
                        <m:sub>
                          <m:r>
                            <a:rPr lang="fr-FR" sz="900" b="0" i="1" dirty="0" smtClean="0">
                              <a:solidFill>
                                <a:schemeClr val="bg1"/>
                              </a:solidFill>
                              <a:latin typeface="Cambria Math" panose="02040503050406030204" pitchFamily="18" charset="0"/>
                              <a:cs typeface="Calibri" panose="020F0502020204030204" pitchFamily="34" charset="0"/>
                            </a:rPr>
                            <m:t>𝑥</m:t>
                          </m:r>
                        </m:sub>
                      </m:sSub>
                      <m:r>
                        <a:rPr lang="fr-FR" sz="900" b="0" i="1" dirty="0" smtClean="0">
                          <a:solidFill>
                            <a:schemeClr val="bg1"/>
                          </a:solidFill>
                          <a:latin typeface="Cambria Math" panose="02040503050406030204" pitchFamily="18" charset="0"/>
                          <a:cs typeface="Calibri" panose="020F0502020204030204" pitchFamily="34" charset="0"/>
                        </a:rPr>
                        <m:t>(</m:t>
                      </m:r>
                      <m:sSubSup>
                        <m:sSubSupPr>
                          <m:ctrlPr>
                            <a:rPr lang="fr-FR" sz="900" b="0" i="1" dirty="0" smtClean="0">
                              <a:solidFill>
                                <a:schemeClr val="bg1"/>
                              </a:solidFill>
                              <a:latin typeface="Cambria Math" panose="02040503050406030204" pitchFamily="18" charset="0"/>
                              <a:cs typeface="Calibri" panose="020F0502020204030204" pitchFamily="34" charset="0"/>
                            </a:rPr>
                          </m:ctrlPr>
                        </m:sSubSupPr>
                        <m:e>
                          <m:r>
                            <a:rPr lang="fr-FR" sz="900" b="0" i="1" dirty="0">
                              <a:solidFill>
                                <a:schemeClr val="bg1"/>
                              </a:solidFill>
                              <a:latin typeface="Cambria Math" panose="02040503050406030204" pitchFamily="18" charset="0"/>
                              <a:cs typeface="Calibri" panose="020F0502020204030204" pitchFamily="34" charset="0"/>
                            </a:rPr>
                            <m:t>𝜃</m:t>
                          </m:r>
                        </m:e>
                        <m:sub>
                          <m:r>
                            <a:rPr lang="fr-FR" sz="900" b="0" i="1" dirty="0" smtClean="0">
                              <a:solidFill>
                                <a:schemeClr val="bg1"/>
                              </a:solidFill>
                              <a:latin typeface="Cambria Math" panose="02040503050406030204" pitchFamily="18" charset="0"/>
                              <a:cs typeface="Calibri" panose="020F0502020204030204" pitchFamily="34" charset="0"/>
                            </a:rPr>
                            <m:t>2,1</m:t>
                          </m:r>
                        </m:sub>
                        <m:sup>
                          <m:r>
                            <a:rPr lang="fr-FR" sz="900" b="0" i="1" dirty="0" smtClean="0">
                              <a:solidFill>
                                <a:schemeClr val="bg1"/>
                              </a:solidFill>
                              <a:latin typeface="Cambria Math" panose="02040503050406030204" pitchFamily="18" charset="0"/>
                              <a:cs typeface="Calibri" panose="020F0502020204030204" pitchFamily="34" charset="0"/>
                            </a:rPr>
                            <m:t>1</m:t>
                          </m:r>
                        </m:sup>
                      </m:sSubSup>
                      <m:r>
                        <a:rPr lang="fr-FR" sz="900" b="0" i="1" dirty="0" smtClean="0">
                          <a:solidFill>
                            <a:schemeClr val="bg1"/>
                          </a:solidFill>
                          <a:latin typeface="Cambria Math" panose="02040503050406030204" pitchFamily="18" charset="0"/>
                          <a:cs typeface="Calibri" panose="020F0502020204030204" pitchFamily="34" charset="0"/>
                        </a:rPr>
                        <m:t>)</m:t>
                      </m:r>
                    </m:oMath>
                  </m:oMathPara>
                </a14:m>
                <a:endParaRPr lang="fr-FR" sz="900" b="0" dirty="0">
                  <a:solidFill>
                    <a:schemeClr val="bg1"/>
                  </a:solidFill>
                  <a:latin typeface="Calibri" panose="020F0502020204030204" pitchFamily="34" charset="0"/>
                  <a:cs typeface="Calibri" panose="020F0502020204030204" pitchFamily="34" charset="0"/>
                </a:endParaRPr>
              </a:p>
            </p:txBody>
          </p:sp>
        </mc:Choice>
        <mc:Fallback xmlns="">
          <p:sp>
            <p:nvSpPr>
              <p:cNvPr id="96" name="Rectangle 95">
                <a:extLst>
                  <a:ext uri="{FF2B5EF4-FFF2-40B4-BE49-F238E27FC236}">
                    <a16:creationId xmlns:a16="http://schemas.microsoft.com/office/drawing/2014/main" id="{120E6FE3-2C25-55BC-F628-5763252A1E61}"/>
                  </a:ext>
                </a:extLst>
              </p:cNvPr>
              <p:cNvSpPr>
                <a:spLocks noRot="1" noChangeAspect="1" noMove="1" noResize="1" noEditPoints="1" noAdjustHandles="1" noChangeArrowheads="1" noChangeShapeType="1" noTextEdit="1"/>
              </p:cNvSpPr>
              <p:nvPr/>
            </p:nvSpPr>
            <p:spPr bwMode="auto">
              <a:xfrm>
                <a:off x="2227955" y="2383581"/>
                <a:ext cx="481369" cy="180103"/>
              </a:xfrm>
              <a:prstGeom prst="rect">
                <a:avLst/>
              </a:prstGeom>
              <a:blipFill>
                <a:blip r:embed="rId7"/>
                <a:stretch>
                  <a:fillRect l="-1235" r="-1235" b="-9375"/>
                </a:stretch>
              </a:blipFill>
              <a:ln w="9525" cap="flat" cmpd="sng" algn="ctr">
                <a:solidFill>
                  <a:schemeClr val="bg2"/>
                </a:solid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7" name="Rectangle 96">
                <a:extLst>
                  <a:ext uri="{FF2B5EF4-FFF2-40B4-BE49-F238E27FC236}">
                    <a16:creationId xmlns:a16="http://schemas.microsoft.com/office/drawing/2014/main" id="{37D05570-0248-7280-9D90-B539F7FC4503}"/>
                  </a:ext>
                </a:extLst>
              </p:cNvPr>
              <p:cNvSpPr/>
              <p:nvPr/>
            </p:nvSpPr>
            <p:spPr bwMode="auto">
              <a:xfrm>
                <a:off x="2227955" y="2652627"/>
                <a:ext cx="481369" cy="180103"/>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14:m>
                  <m:oMathPara xmlns:m="http://schemas.openxmlformats.org/officeDocument/2006/math">
                    <m:oMathParaPr>
                      <m:jc m:val="centerGroup"/>
                    </m:oMathParaPr>
                    <m:oMath xmlns:m="http://schemas.openxmlformats.org/officeDocument/2006/math">
                      <m:sSub>
                        <m:sSubPr>
                          <m:ctrlPr>
                            <a:rPr lang="fr-FR" sz="900" b="0" i="1" dirty="0" smtClean="0">
                              <a:solidFill>
                                <a:schemeClr val="bg1"/>
                              </a:solidFill>
                              <a:latin typeface="Cambria Math" panose="02040503050406030204" pitchFamily="18" charset="0"/>
                              <a:cs typeface="Calibri" panose="020F0502020204030204" pitchFamily="34" charset="0"/>
                            </a:rPr>
                          </m:ctrlPr>
                        </m:sSubPr>
                        <m:e>
                          <m:r>
                            <a:rPr lang="fr-FR" sz="900" b="0" i="1" dirty="0" smtClean="0">
                              <a:solidFill>
                                <a:schemeClr val="bg1"/>
                              </a:solidFill>
                              <a:latin typeface="Cambria Math" panose="02040503050406030204" pitchFamily="18" charset="0"/>
                              <a:cs typeface="Calibri" panose="020F0502020204030204" pitchFamily="34" charset="0"/>
                            </a:rPr>
                            <m:t>𝑅</m:t>
                          </m:r>
                        </m:e>
                        <m:sub>
                          <m:r>
                            <a:rPr lang="fr-FR" sz="900" b="0" i="1" dirty="0" smtClean="0">
                              <a:solidFill>
                                <a:schemeClr val="bg1"/>
                              </a:solidFill>
                              <a:latin typeface="Cambria Math" panose="02040503050406030204" pitchFamily="18" charset="0"/>
                              <a:cs typeface="Calibri" panose="020F0502020204030204" pitchFamily="34" charset="0"/>
                            </a:rPr>
                            <m:t>𝑥</m:t>
                          </m:r>
                        </m:sub>
                      </m:sSub>
                      <m:r>
                        <a:rPr lang="fr-FR" sz="900" b="0" i="1" dirty="0" smtClean="0">
                          <a:solidFill>
                            <a:schemeClr val="bg1"/>
                          </a:solidFill>
                          <a:latin typeface="Cambria Math" panose="02040503050406030204" pitchFamily="18" charset="0"/>
                          <a:cs typeface="Calibri" panose="020F0502020204030204" pitchFamily="34" charset="0"/>
                        </a:rPr>
                        <m:t>(</m:t>
                      </m:r>
                      <m:sSubSup>
                        <m:sSubSupPr>
                          <m:ctrlPr>
                            <a:rPr lang="fr-FR" sz="900" b="0" i="1" dirty="0" smtClean="0">
                              <a:solidFill>
                                <a:schemeClr val="bg1"/>
                              </a:solidFill>
                              <a:latin typeface="Cambria Math" panose="02040503050406030204" pitchFamily="18" charset="0"/>
                              <a:cs typeface="Calibri" panose="020F0502020204030204" pitchFamily="34" charset="0"/>
                            </a:rPr>
                          </m:ctrlPr>
                        </m:sSubSupPr>
                        <m:e>
                          <m:r>
                            <a:rPr lang="fr-FR" sz="900" b="0" i="1" dirty="0">
                              <a:solidFill>
                                <a:schemeClr val="bg1"/>
                              </a:solidFill>
                              <a:latin typeface="Cambria Math" panose="02040503050406030204" pitchFamily="18" charset="0"/>
                              <a:cs typeface="Calibri" panose="020F0502020204030204" pitchFamily="34" charset="0"/>
                            </a:rPr>
                            <m:t>𝜃</m:t>
                          </m:r>
                        </m:e>
                        <m:sub>
                          <m:r>
                            <a:rPr lang="fr-FR" sz="900" b="0" i="1" dirty="0" smtClean="0">
                              <a:solidFill>
                                <a:schemeClr val="bg1"/>
                              </a:solidFill>
                              <a:latin typeface="Cambria Math" panose="02040503050406030204" pitchFamily="18" charset="0"/>
                              <a:cs typeface="Calibri" panose="020F0502020204030204" pitchFamily="34" charset="0"/>
                            </a:rPr>
                            <m:t>3,1</m:t>
                          </m:r>
                        </m:sub>
                        <m:sup>
                          <m:r>
                            <a:rPr lang="fr-FR" sz="900" b="0" i="1" dirty="0" smtClean="0">
                              <a:solidFill>
                                <a:schemeClr val="bg1"/>
                              </a:solidFill>
                              <a:latin typeface="Cambria Math" panose="02040503050406030204" pitchFamily="18" charset="0"/>
                              <a:cs typeface="Calibri" panose="020F0502020204030204" pitchFamily="34" charset="0"/>
                            </a:rPr>
                            <m:t>1</m:t>
                          </m:r>
                        </m:sup>
                      </m:sSubSup>
                      <m:r>
                        <a:rPr lang="fr-FR" sz="900" b="0" i="1" dirty="0" smtClean="0">
                          <a:solidFill>
                            <a:schemeClr val="bg1"/>
                          </a:solidFill>
                          <a:latin typeface="Cambria Math" panose="02040503050406030204" pitchFamily="18" charset="0"/>
                          <a:cs typeface="Calibri" panose="020F0502020204030204" pitchFamily="34" charset="0"/>
                        </a:rPr>
                        <m:t>)</m:t>
                      </m:r>
                    </m:oMath>
                  </m:oMathPara>
                </a14:m>
                <a:endParaRPr lang="fr-FR" sz="900" b="0" dirty="0">
                  <a:solidFill>
                    <a:schemeClr val="bg1"/>
                  </a:solidFill>
                  <a:latin typeface="Calibri" panose="020F0502020204030204" pitchFamily="34" charset="0"/>
                  <a:cs typeface="Calibri" panose="020F0502020204030204" pitchFamily="34" charset="0"/>
                </a:endParaRPr>
              </a:p>
            </p:txBody>
          </p:sp>
        </mc:Choice>
        <mc:Fallback xmlns="">
          <p:sp>
            <p:nvSpPr>
              <p:cNvPr id="97" name="Rectangle 96">
                <a:extLst>
                  <a:ext uri="{FF2B5EF4-FFF2-40B4-BE49-F238E27FC236}">
                    <a16:creationId xmlns:a16="http://schemas.microsoft.com/office/drawing/2014/main" id="{37D05570-0248-7280-9D90-B539F7FC4503}"/>
                  </a:ext>
                </a:extLst>
              </p:cNvPr>
              <p:cNvSpPr>
                <a:spLocks noRot="1" noChangeAspect="1" noMove="1" noResize="1" noEditPoints="1" noAdjustHandles="1" noChangeArrowheads="1" noChangeShapeType="1" noTextEdit="1"/>
              </p:cNvSpPr>
              <p:nvPr/>
            </p:nvSpPr>
            <p:spPr bwMode="auto">
              <a:xfrm>
                <a:off x="2227955" y="2652627"/>
                <a:ext cx="481369" cy="180103"/>
              </a:xfrm>
              <a:prstGeom prst="rect">
                <a:avLst/>
              </a:prstGeom>
              <a:blipFill>
                <a:blip r:embed="rId8"/>
                <a:stretch>
                  <a:fillRect l="-1235" r="-1235" b="-12500"/>
                </a:stretch>
              </a:blipFill>
              <a:ln w="9525" cap="flat" cmpd="sng" algn="ctr">
                <a:solidFill>
                  <a:schemeClr val="bg2"/>
                </a:solid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8" name="Rectangle 97">
                <a:extLst>
                  <a:ext uri="{FF2B5EF4-FFF2-40B4-BE49-F238E27FC236}">
                    <a16:creationId xmlns:a16="http://schemas.microsoft.com/office/drawing/2014/main" id="{D05E2EE7-2C72-6AFF-87AF-BBE7BDC5350C}"/>
                  </a:ext>
                </a:extLst>
              </p:cNvPr>
              <p:cNvSpPr/>
              <p:nvPr/>
            </p:nvSpPr>
            <p:spPr bwMode="auto">
              <a:xfrm>
                <a:off x="2224803" y="3284582"/>
                <a:ext cx="481369" cy="180103"/>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14:m>
                  <m:oMathPara xmlns:m="http://schemas.openxmlformats.org/officeDocument/2006/math">
                    <m:oMathParaPr>
                      <m:jc m:val="centerGroup"/>
                    </m:oMathParaPr>
                    <m:oMath xmlns:m="http://schemas.openxmlformats.org/officeDocument/2006/math">
                      <m:sSub>
                        <m:sSubPr>
                          <m:ctrlPr>
                            <a:rPr lang="fr-FR" sz="900" b="0" i="1" dirty="0" smtClean="0">
                              <a:solidFill>
                                <a:schemeClr val="bg1"/>
                              </a:solidFill>
                              <a:latin typeface="Cambria Math" panose="02040503050406030204" pitchFamily="18" charset="0"/>
                              <a:cs typeface="Calibri" panose="020F0502020204030204" pitchFamily="34" charset="0"/>
                            </a:rPr>
                          </m:ctrlPr>
                        </m:sSubPr>
                        <m:e>
                          <m:r>
                            <a:rPr lang="fr-FR" sz="900" b="0" i="1" dirty="0" smtClean="0">
                              <a:solidFill>
                                <a:schemeClr val="bg1"/>
                              </a:solidFill>
                              <a:latin typeface="Cambria Math" panose="02040503050406030204" pitchFamily="18" charset="0"/>
                              <a:cs typeface="Calibri" panose="020F0502020204030204" pitchFamily="34" charset="0"/>
                            </a:rPr>
                            <m:t>𝑅</m:t>
                          </m:r>
                        </m:e>
                        <m:sub>
                          <m:r>
                            <a:rPr lang="fr-FR" sz="900" b="0" i="1" dirty="0" smtClean="0">
                              <a:solidFill>
                                <a:schemeClr val="bg1"/>
                              </a:solidFill>
                              <a:latin typeface="Cambria Math" panose="02040503050406030204" pitchFamily="18" charset="0"/>
                              <a:cs typeface="Calibri" panose="020F0502020204030204" pitchFamily="34" charset="0"/>
                            </a:rPr>
                            <m:t>𝑥</m:t>
                          </m:r>
                        </m:sub>
                      </m:sSub>
                      <m:r>
                        <a:rPr lang="fr-FR" sz="900" b="0" i="1" dirty="0" smtClean="0">
                          <a:solidFill>
                            <a:schemeClr val="bg1"/>
                          </a:solidFill>
                          <a:latin typeface="Cambria Math" panose="02040503050406030204" pitchFamily="18" charset="0"/>
                          <a:cs typeface="Calibri" panose="020F0502020204030204" pitchFamily="34" charset="0"/>
                        </a:rPr>
                        <m:t>(</m:t>
                      </m:r>
                      <m:sSubSup>
                        <m:sSubSupPr>
                          <m:ctrlPr>
                            <a:rPr lang="fr-FR" sz="900" b="0" i="1" dirty="0" smtClean="0">
                              <a:solidFill>
                                <a:schemeClr val="bg1"/>
                              </a:solidFill>
                              <a:latin typeface="Cambria Math" panose="02040503050406030204" pitchFamily="18" charset="0"/>
                              <a:cs typeface="Calibri" panose="020F0502020204030204" pitchFamily="34" charset="0"/>
                            </a:rPr>
                          </m:ctrlPr>
                        </m:sSubSupPr>
                        <m:e>
                          <m:r>
                            <a:rPr lang="fr-FR" sz="900" b="0" i="1" dirty="0">
                              <a:solidFill>
                                <a:schemeClr val="bg1"/>
                              </a:solidFill>
                              <a:latin typeface="Cambria Math" panose="02040503050406030204" pitchFamily="18" charset="0"/>
                              <a:cs typeface="Calibri" panose="020F0502020204030204" pitchFamily="34" charset="0"/>
                            </a:rPr>
                            <m:t>𝜃</m:t>
                          </m:r>
                        </m:e>
                        <m:sub>
                          <m:r>
                            <a:rPr lang="fr-FR" sz="900" b="0" i="1" dirty="0" smtClean="0">
                              <a:solidFill>
                                <a:schemeClr val="bg1"/>
                              </a:solidFill>
                              <a:latin typeface="Cambria Math" panose="02040503050406030204" pitchFamily="18" charset="0"/>
                              <a:cs typeface="Calibri" panose="020F0502020204030204" pitchFamily="34" charset="0"/>
                            </a:rPr>
                            <m:t>𝑛</m:t>
                          </m:r>
                          <m:r>
                            <a:rPr lang="fr-FR" sz="900" b="0" i="1" dirty="0" smtClean="0">
                              <a:solidFill>
                                <a:schemeClr val="bg1"/>
                              </a:solidFill>
                              <a:latin typeface="Cambria Math" panose="02040503050406030204" pitchFamily="18" charset="0"/>
                              <a:cs typeface="Calibri" panose="020F0502020204030204" pitchFamily="34" charset="0"/>
                            </a:rPr>
                            <m:t>,1</m:t>
                          </m:r>
                        </m:sub>
                        <m:sup>
                          <m:r>
                            <a:rPr lang="fr-FR" sz="900" b="0" i="1" dirty="0" smtClean="0">
                              <a:solidFill>
                                <a:schemeClr val="bg1"/>
                              </a:solidFill>
                              <a:latin typeface="Cambria Math" panose="02040503050406030204" pitchFamily="18" charset="0"/>
                              <a:cs typeface="Calibri" panose="020F0502020204030204" pitchFamily="34" charset="0"/>
                            </a:rPr>
                            <m:t>1</m:t>
                          </m:r>
                        </m:sup>
                      </m:sSubSup>
                      <m:r>
                        <a:rPr lang="fr-FR" sz="900" b="0" i="1" dirty="0" smtClean="0">
                          <a:solidFill>
                            <a:schemeClr val="bg1"/>
                          </a:solidFill>
                          <a:latin typeface="Cambria Math" panose="02040503050406030204" pitchFamily="18" charset="0"/>
                          <a:cs typeface="Calibri" panose="020F0502020204030204" pitchFamily="34" charset="0"/>
                        </a:rPr>
                        <m:t>)</m:t>
                      </m:r>
                    </m:oMath>
                  </m:oMathPara>
                </a14:m>
                <a:endParaRPr lang="fr-FR" sz="900" b="0" dirty="0">
                  <a:solidFill>
                    <a:schemeClr val="bg1"/>
                  </a:solidFill>
                  <a:latin typeface="Calibri" panose="020F0502020204030204" pitchFamily="34" charset="0"/>
                  <a:cs typeface="Calibri" panose="020F0502020204030204" pitchFamily="34" charset="0"/>
                </a:endParaRPr>
              </a:p>
            </p:txBody>
          </p:sp>
        </mc:Choice>
        <mc:Fallback xmlns="">
          <p:sp>
            <p:nvSpPr>
              <p:cNvPr id="98" name="Rectangle 97">
                <a:extLst>
                  <a:ext uri="{FF2B5EF4-FFF2-40B4-BE49-F238E27FC236}">
                    <a16:creationId xmlns:a16="http://schemas.microsoft.com/office/drawing/2014/main" id="{D05E2EE7-2C72-6AFF-87AF-BBE7BDC5350C}"/>
                  </a:ext>
                </a:extLst>
              </p:cNvPr>
              <p:cNvSpPr>
                <a:spLocks noRot="1" noChangeAspect="1" noMove="1" noResize="1" noEditPoints="1" noAdjustHandles="1" noChangeArrowheads="1" noChangeShapeType="1" noTextEdit="1"/>
              </p:cNvSpPr>
              <p:nvPr/>
            </p:nvSpPr>
            <p:spPr bwMode="auto">
              <a:xfrm>
                <a:off x="2224803" y="3284582"/>
                <a:ext cx="481369" cy="180103"/>
              </a:xfrm>
              <a:prstGeom prst="rect">
                <a:avLst/>
              </a:prstGeom>
              <a:blipFill>
                <a:blip r:embed="rId9"/>
                <a:stretch>
                  <a:fillRect l="-2469" r="-1235" b="-12903"/>
                </a:stretch>
              </a:blipFill>
              <a:ln w="9525" cap="flat" cmpd="sng" algn="ctr">
                <a:solidFill>
                  <a:schemeClr val="bg2"/>
                </a:solid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9" name="TextBox 98">
                <a:extLst>
                  <a:ext uri="{FF2B5EF4-FFF2-40B4-BE49-F238E27FC236}">
                    <a16:creationId xmlns:a16="http://schemas.microsoft.com/office/drawing/2014/main" id="{EF28A0B2-3052-B994-0F7D-F060CB80021E}"/>
                  </a:ext>
                </a:extLst>
              </p:cNvPr>
              <p:cNvSpPr txBox="1"/>
              <p:nvPr/>
            </p:nvSpPr>
            <p:spPr>
              <a:xfrm>
                <a:off x="2512700" y="2926631"/>
                <a:ext cx="532453" cy="2462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fr-FR" sz="1000" b="0" i="1" smtClean="0">
                              <a:solidFill>
                                <a:schemeClr val="bg2"/>
                              </a:solidFill>
                              <a:latin typeface="Cambria Math" panose="02040503050406030204" pitchFamily="18" charset="0"/>
                            </a:rPr>
                          </m:ctrlPr>
                        </m:sSubPr>
                        <m:e>
                          <m:r>
                            <a:rPr lang="fr-FR" sz="1000" b="0" i="1" smtClean="0">
                              <a:solidFill>
                                <a:schemeClr val="bg2"/>
                              </a:solidFill>
                              <a:latin typeface="Cambria Math" panose="02040503050406030204" pitchFamily="18" charset="0"/>
                            </a:rPr>
                            <m:t>𝑈</m:t>
                          </m:r>
                        </m:e>
                        <m:sub>
                          <m:r>
                            <a:rPr lang="fr-FR" sz="1000" b="0" i="1" smtClean="0">
                              <a:solidFill>
                                <a:schemeClr val="bg2"/>
                              </a:solidFill>
                              <a:latin typeface="Cambria Math" panose="02040503050406030204" pitchFamily="18" charset="0"/>
                            </a:rPr>
                            <m:t>1</m:t>
                          </m:r>
                        </m:sub>
                      </m:sSub>
                      <m:r>
                        <a:rPr lang="fr-FR" sz="1000" b="0" i="1" smtClean="0">
                          <a:solidFill>
                            <a:schemeClr val="bg2"/>
                          </a:solidFill>
                          <a:latin typeface="Cambria Math" panose="02040503050406030204" pitchFamily="18" charset="0"/>
                        </a:rPr>
                        <m:t>(</m:t>
                      </m:r>
                      <m:r>
                        <a:rPr lang="fr-FR" sz="1000" b="0" i="1" smtClean="0">
                          <a:solidFill>
                            <a:schemeClr val="bg2"/>
                          </a:solidFill>
                          <a:latin typeface="Cambria Math" panose="02040503050406030204" pitchFamily="18" charset="0"/>
                        </a:rPr>
                        <m:t>𝜃</m:t>
                      </m:r>
                      <m:r>
                        <a:rPr lang="fr-FR" sz="1000" b="0" i="1" smtClean="0">
                          <a:solidFill>
                            <a:schemeClr val="bg2"/>
                          </a:solidFill>
                          <a:latin typeface="Cambria Math" panose="02040503050406030204" pitchFamily="18" charset="0"/>
                        </a:rPr>
                        <m:t>)</m:t>
                      </m:r>
                    </m:oMath>
                  </m:oMathPara>
                </a14:m>
                <a:endParaRPr lang="en-US" sz="1000" b="0" dirty="0" err="1">
                  <a:solidFill>
                    <a:schemeClr val="bg2"/>
                  </a:solidFill>
                  <a:latin typeface="Calibri" pitchFamily="34" charset="0"/>
                </a:endParaRPr>
              </a:p>
            </p:txBody>
          </p:sp>
        </mc:Choice>
        <mc:Fallback xmlns="">
          <p:sp>
            <p:nvSpPr>
              <p:cNvPr id="99" name="TextBox 98">
                <a:extLst>
                  <a:ext uri="{FF2B5EF4-FFF2-40B4-BE49-F238E27FC236}">
                    <a16:creationId xmlns:a16="http://schemas.microsoft.com/office/drawing/2014/main" id="{EF28A0B2-3052-B994-0F7D-F060CB80021E}"/>
                  </a:ext>
                </a:extLst>
              </p:cNvPr>
              <p:cNvSpPr txBox="1">
                <a:spLocks noRot="1" noChangeAspect="1" noMove="1" noResize="1" noEditPoints="1" noAdjustHandles="1" noChangeArrowheads="1" noChangeShapeType="1" noTextEdit="1"/>
              </p:cNvSpPr>
              <p:nvPr/>
            </p:nvSpPr>
            <p:spPr>
              <a:xfrm>
                <a:off x="2512700" y="2926631"/>
                <a:ext cx="532453" cy="246221"/>
              </a:xfrm>
              <a:prstGeom prst="rect">
                <a:avLst/>
              </a:prstGeom>
              <a:blipFill>
                <a:blip r:embed="rId10"/>
                <a:stretch>
                  <a:fillRect b="-7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3" name="Rectangle 102">
                <a:extLst>
                  <a:ext uri="{FF2B5EF4-FFF2-40B4-BE49-F238E27FC236}">
                    <a16:creationId xmlns:a16="http://schemas.microsoft.com/office/drawing/2014/main" id="{89C49E0F-3CA0-FC83-16C4-2E08BE3DDAD5}"/>
                  </a:ext>
                </a:extLst>
              </p:cNvPr>
              <p:cNvSpPr/>
              <p:nvPr/>
            </p:nvSpPr>
            <p:spPr bwMode="auto">
              <a:xfrm>
                <a:off x="2803888" y="2115716"/>
                <a:ext cx="481369" cy="180103"/>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14:m>
                  <m:oMathPara xmlns:m="http://schemas.openxmlformats.org/officeDocument/2006/math">
                    <m:oMathParaPr>
                      <m:jc m:val="centerGroup"/>
                    </m:oMathParaPr>
                    <m:oMath xmlns:m="http://schemas.openxmlformats.org/officeDocument/2006/math">
                      <m:sSub>
                        <m:sSubPr>
                          <m:ctrlPr>
                            <a:rPr lang="fr-FR" sz="900" b="0" i="1" dirty="0" smtClean="0">
                              <a:solidFill>
                                <a:schemeClr val="bg1"/>
                              </a:solidFill>
                              <a:latin typeface="Cambria Math" panose="02040503050406030204" pitchFamily="18" charset="0"/>
                              <a:cs typeface="Calibri" panose="020F0502020204030204" pitchFamily="34" charset="0"/>
                            </a:rPr>
                          </m:ctrlPr>
                        </m:sSubPr>
                        <m:e>
                          <m:r>
                            <a:rPr lang="fr-FR" sz="900" b="0" i="1" dirty="0" smtClean="0">
                              <a:solidFill>
                                <a:schemeClr val="bg1"/>
                              </a:solidFill>
                              <a:latin typeface="Cambria Math" panose="02040503050406030204" pitchFamily="18" charset="0"/>
                              <a:cs typeface="Calibri" panose="020F0502020204030204" pitchFamily="34" charset="0"/>
                            </a:rPr>
                            <m:t>𝑅</m:t>
                          </m:r>
                        </m:e>
                        <m:sub>
                          <m:r>
                            <a:rPr lang="fr-FR" sz="900" b="0" i="1" dirty="0" smtClean="0">
                              <a:solidFill>
                                <a:schemeClr val="bg1"/>
                              </a:solidFill>
                              <a:latin typeface="Cambria Math" panose="02040503050406030204" pitchFamily="18" charset="0"/>
                              <a:cs typeface="Calibri" panose="020F0502020204030204" pitchFamily="34" charset="0"/>
                            </a:rPr>
                            <m:t>𝑥</m:t>
                          </m:r>
                        </m:sub>
                      </m:sSub>
                      <m:r>
                        <a:rPr lang="fr-FR" sz="900" b="0" i="1" dirty="0" smtClean="0">
                          <a:solidFill>
                            <a:schemeClr val="bg1"/>
                          </a:solidFill>
                          <a:latin typeface="Cambria Math" panose="02040503050406030204" pitchFamily="18" charset="0"/>
                          <a:cs typeface="Calibri" panose="020F0502020204030204" pitchFamily="34" charset="0"/>
                        </a:rPr>
                        <m:t>(</m:t>
                      </m:r>
                      <m:sSubSup>
                        <m:sSubSupPr>
                          <m:ctrlPr>
                            <a:rPr lang="fr-FR" sz="900" b="0" i="1" dirty="0" smtClean="0">
                              <a:solidFill>
                                <a:schemeClr val="bg1"/>
                              </a:solidFill>
                              <a:latin typeface="Cambria Math" panose="02040503050406030204" pitchFamily="18" charset="0"/>
                              <a:cs typeface="Calibri" panose="020F0502020204030204" pitchFamily="34" charset="0"/>
                            </a:rPr>
                          </m:ctrlPr>
                        </m:sSubSupPr>
                        <m:e>
                          <m:r>
                            <a:rPr lang="fr-FR" sz="900" b="0" i="1" dirty="0">
                              <a:solidFill>
                                <a:schemeClr val="bg1"/>
                              </a:solidFill>
                              <a:latin typeface="Cambria Math" panose="02040503050406030204" pitchFamily="18" charset="0"/>
                              <a:cs typeface="Calibri" panose="020F0502020204030204" pitchFamily="34" charset="0"/>
                            </a:rPr>
                            <m:t>𝜃</m:t>
                          </m:r>
                        </m:e>
                        <m:sub>
                          <m:r>
                            <a:rPr lang="fr-FR" sz="900" b="0" i="1" dirty="0" smtClean="0">
                              <a:solidFill>
                                <a:schemeClr val="bg1"/>
                              </a:solidFill>
                              <a:latin typeface="Cambria Math" panose="02040503050406030204" pitchFamily="18" charset="0"/>
                              <a:cs typeface="Calibri" panose="020F0502020204030204" pitchFamily="34" charset="0"/>
                            </a:rPr>
                            <m:t>1,2</m:t>
                          </m:r>
                        </m:sub>
                        <m:sup>
                          <m:r>
                            <a:rPr lang="fr-FR" sz="900" b="0" i="1" dirty="0" smtClean="0">
                              <a:solidFill>
                                <a:schemeClr val="bg1"/>
                              </a:solidFill>
                              <a:latin typeface="Cambria Math" panose="02040503050406030204" pitchFamily="18" charset="0"/>
                              <a:cs typeface="Calibri" panose="020F0502020204030204" pitchFamily="34" charset="0"/>
                            </a:rPr>
                            <m:t>1</m:t>
                          </m:r>
                        </m:sup>
                      </m:sSubSup>
                      <m:r>
                        <a:rPr lang="fr-FR" sz="900" b="0" i="1" dirty="0" smtClean="0">
                          <a:solidFill>
                            <a:schemeClr val="bg1"/>
                          </a:solidFill>
                          <a:latin typeface="Cambria Math" panose="02040503050406030204" pitchFamily="18" charset="0"/>
                          <a:cs typeface="Calibri" panose="020F0502020204030204" pitchFamily="34" charset="0"/>
                        </a:rPr>
                        <m:t>)</m:t>
                      </m:r>
                    </m:oMath>
                  </m:oMathPara>
                </a14:m>
                <a:endParaRPr lang="fr-FR" sz="900" b="0" dirty="0">
                  <a:solidFill>
                    <a:schemeClr val="bg1"/>
                  </a:solidFill>
                  <a:latin typeface="Calibri" panose="020F0502020204030204" pitchFamily="34" charset="0"/>
                  <a:cs typeface="Calibri" panose="020F0502020204030204" pitchFamily="34" charset="0"/>
                </a:endParaRPr>
              </a:p>
            </p:txBody>
          </p:sp>
        </mc:Choice>
        <mc:Fallback xmlns="">
          <p:sp>
            <p:nvSpPr>
              <p:cNvPr id="103" name="Rectangle 102">
                <a:extLst>
                  <a:ext uri="{FF2B5EF4-FFF2-40B4-BE49-F238E27FC236}">
                    <a16:creationId xmlns:a16="http://schemas.microsoft.com/office/drawing/2014/main" id="{89C49E0F-3CA0-FC83-16C4-2E08BE3DDAD5}"/>
                  </a:ext>
                </a:extLst>
              </p:cNvPr>
              <p:cNvSpPr>
                <a:spLocks noRot="1" noChangeAspect="1" noMove="1" noResize="1" noEditPoints="1" noAdjustHandles="1" noChangeArrowheads="1" noChangeShapeType="1" noTextEdit="1"/>
              </p:cNvSpPr>
              <p:nvPr/>
            </p:nvSpPr>
            <p:spPr bwMode="auto">
              <a:xfrm>
                <a:off x="2803888" y="2115716"/>
                <a:ext cx="481369" cy="180103"/>
              </a:xfrm>
              <a:prstGeom prst="rect">
                <a:avLst/>
              </a:prstGeom>
              <a:blipFill>
                <a:blip r:embed="rId11"/>
                <a:stretch>
                  <a:fillRect l="-1235" b="-12500"/>
                </a:stretch>
              </a:blipFill>
              <a:ln w="9525" cap="flat" cmpd="sng" algn="ctr">
                <a:solidFill>
                  <a:schemeClr val="bg2"/>
                </a:solid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4" name="Rectangle 103">
                <a:extLst>
                  <a:ext uri="{FF2B5EF4-FFF2-40B4-BE49-F238E27FC236}">
                    <a16:creationId xmlns:a16="http://schemas.microsoft.com/office/drawing/2014/main" id="{654A203F-7A2E-9004-A5D4-BC4269A51E77}"/>
                  </a:ext>
                </a:extLst>
              </p:cNvPr>
              <p:cNvSpPr/>
              <p:nvPr/>
            </p:nvSpPr>
            <p:spPr bwMode="auto">
              <a:xfrm>
                <a:off x="2803888" y="2383583"/>
                <a:ext cx="481369" cy="180103"/>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14:m>
                  <m:oMathPara xmlns:m="http://schemas.openxmlformats.org/officeDocument/2006/math">
                    <m:oMathParaPr>
                      <m:jc m:val="centerGroup"/>
                    </m:oMathParaPr>
                    <m:oMath xmlns:m="http://schemas.openxmlformats.org/officeDocument/2006/math">
                      <m:sSub>
                        <m:sSubPr>
                          <m:ctrlPr>
                            <a:rPr lang="fr-FR" sz="900" b="0" i="1" dirty="0" smtClean="0">
                              <a:solidFill>
                                <a:schemeClr val="bg1"/>
                              </a:solidFill>
                              <a:latin typeface="Cambria Math" panose="02040503050406030204" pitchFamily="18" charset="0"/>
                              <a:cs typeface="Calibri" panose="020F0502020204030204" pitchFamily="34" charset="0"/>
                            </a:rPr>
                          </m:ctrlPr>
                        </m:sSubPr>
                        <m:e>
                          <m:r>
                            <a:rPr lang="fr-FR" sz="900" b="0" i="1" dirty="0" smtClean="0">
                              <a:solidFill>
                                <a:schemeClr val="bg1"/>
                              </a:solidFill>
                              <a:latin typeface="Cambria Math" panose="02040503050406030204" pitchFamily="18" charset="0"/>
                              <a:cs typeface="Calibri" panose="020F0502020204030204" pitchFamily="34" charset="0"/>
                            </a:rPr>
                            <m:t>𝑅</m:t>
                          </m:r>
                        </m:e>
                        <m:sub>
                          <m:r>
                            <a:rPr lang="fr-FR" sz="900" b="0" i="1" dirty="0" smtClean="0">
                              <a:solidFill>
                                <a:schemeClr val="bg1"/>
                              </a:solidFill>
                              <a:latin typeface="Cambria Math" panose="02040503050406030204" pitchFamily="18" charset="0"/>
                              <a:cs typeface="Calibri" panose="020F0502020204030204" pitchFamily="34" charset="0"/>
                            </a:rPr>
                            <m:t>𝑧</m:t>
                          </m:r>
                        </m:sub>
                      </m:sSub>
                      <m:r>
                        <a:rPr lang="fr-FR" sz="900" b="0" i="1" dirty="0" smtClean="0">
                          <a:solidFill>
                            <a:schemeClr val="bg1"/>
                          </a:solidFill>
                          <a:latin typeface="Cambria Math" panose="02040503050406030204" pitchFamily="18" charset="0"/>
                          <a:cs typeface="Calibri" panose="020F0502020204030204" pitchFamily="34" charset="0"/>
                        </a:rPr>
                        <m:t>(</m:t>
                      </m:r>
                      <m:sSubSup>
                        <m:sSubSupPr>
                          <m:ctrlPr>
                            <a:rPr lang="fr-FR" sz="900" b="0" i="1" dirty="0" smtClean="0">
                              <a:solidFill>
                                <a:schemeClr val="bg1"/>
                              </a:solidFill>
                              <a:latin typeface="Cambria Math" panose="02040503050406030204" pitchFamily="18" charset="0"/>
                              <a:cs typeface="Calibri" panose="020F0502020204030204" pitchFamily="34" charset="0"/>
                            </a:rPr>
                          </m:ctrlPr>
                        </m:sSubSupPr>
                        <m:e>
                          <m:r>
                            <a:rPr lang="fr-FR" sz="900" b="0" i="1" dirty="0">
                              <a:solidFill>
                                <a:schemeClr val="bg1"/>
                              </a:solidFill>
                              <a:latin typeface="Cambria Math" panose="02040503050406030204" pitchFamily="18" charset="0"/>
                              <a:cs typeface="Calibri" panose="020F0502020204030204" pitchFamily="34" charset="0"/>
                            </a:rPr>
                            <m:t>𝜃</m:t>
                          </m:r>
                        </m:e>
                        <m:sub>
                          <m:r>
                            <a:rPr lang="fr-FR" sz="900" b="0" i="1" dirty="0" smtClean="0">
                              <a:solidFill>
                                <a:schemeClr val="bg1"/>
                              </a:solidFill>
                              <a:latin typeface="Cambria Math" panose="02040503050406030204" pitchFamily="18" charset="0"/>
                              <a:cs typeface="Calibri" panose="020F0502020204030204" pitchFamily="34" charset="0"/>
                            </a:rPr>
                            <m:t>2,2</m:t>
                          </m:r>
                        </m:sub>
                        <m:sup>
                          <m:r>
                            <a:rPr lang="fr-FR" sz="900" b="0" i="1" dirty="0" smtClean="0">
                              <a:solidFill>
                                <a:schemeClr val="bg1"/>
                              </a:solidFill>
                              <a:latin typeface="Cambria Math" panose="02040503050406030204" pitchFamily="18" charset="0"/>
                              <a:cs typeface="Calibri" panose="020F0502020204030204" pitchFamily="34" charset="0"/>
                            </a:rPr>
                            <m:t>1</m:t>
                          </m:r>
                        </m:sup>
                      </m:sSubSup>
                      <m:r>
                        <a:rPr lang="fr-FR" sz="900" b="0" i="1" dirty="0" smtClean="0">
                          <a:solidFill>
                            <a:schemeClr val="bg1"/>
                          </a:solidFill>
                          <a:latin typeface="Cambria Math" panose="02040503050406030204" pitchFamily="18" charset="0"/>
                          <a:cs typeface="Calibri" panose="020F0502020204030204" pitchFamily="34" charset="0"/>
                        </a:rPr>
                        <m:t>)</m:t>
                      </m:r>
                    </m:oMath>
                  </m:oMathPara>
                </a14:m>
                <a:endParaRPr lang="fr-FR" sz="900" b="0" dirty="0">
                  <a:solidFill>
                    <a:schemeClr val="bg1"/>
                  </a:solidFill>
                  <a:latin typeface="Calibri" panose="020F0502020204030204" pitchFamily="34" charset="0"/>
                  <a:cs typeface="Calibri" panose="020F0502020204030204" pitchFamily="34" charset="0"/>
                </a:endParaRPr>
              </a:p>
            </p:txBody>
          </p:sp>
        </mc:Choice>
        <mc:Fallback xmlns="">
          <p:sp>
            <p:nvSpPr>
              <p:cNvPr id="104" name="Rectangle 103">
                <a:extLst>
                  <a:ext uri="{FF2B5EF4-FFF2-40B4-BE49-F238E27FC236}">
                    <a16:creationId xmlns:a16="http://schemas.microsoft.com/office/drawing/2014/main" id="{654A203F-7A2E-9004-A5D4-BC4269A51E77}"/>
                  </a:ext>
                </a:extLst>
              </p:cNvPr>
              <p:cNvSpPr>
                <a:spLocks noRot="1" noChangeAspect="1" noMove="1" noResize="1" noEditPoints="1" noAdjustHandles="1" noChangeArrowheads="1" noChangeShapeType="1" noTextEdit="1"/>
              </p:cNvSpPr>
              <p:nvPr/>
            </p:nvSpPr>
            <p:spPr bwMode="auto">
              <a:xfrm>
                <a:off x="2803888" y="2383583"/>
                <a:ext cx="481369" cy="180103"/>
              </a:xfrm>
              <a:prstGeom prst="rect">
                <a:avLst/>
              </a:prstGeom>
              <a:blipFill>
                <a:blip r:embed="rId12"/>
                <a:stretch>
                  <a:fillRect l="-1235" b="-9375"/>
                </a:stretch>
              </a:blipFill>
              <a:ln w="9525" cap="flat" cmpd="sng" algn="ctr">
                <a:solidFill>
                  <a:schemeClr val="bg2"/>
                </a:solid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5" name="Rectangle 104">
                <a:extLst>
                  <a:ext uri="{FF2B5EF4-FFF2-40B4-BE49-F238E27FC236}">
                    <a16:creationId xmlns:a16="http://schemas.microsoft.com/office/drawing/2014/main" id="{A5205AD2-4145-D2B3-ABFD-BB39B9F5D15D}"/>
                  </a:ext>
                </a:extLst>
              </p:cNvPr>
              <p:cNvSpPr/>
              <p:nvPr/>
            </p:nvSpPr>
            <p:spPr bwMode="auto">
              <a:xfrm>
                <a:off x="2803888" y="2652630"/>
                <a:ext cx="481369" cy="180103"/>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14:m>
                  <m:oMathPara xmlns:m="http://schemas.openxmlformats.org/officeDocument/2006/math">
                    <m:oMathParaPr>
                      <m:jc m:val="centerGroup"/>
                    </m:oMathParaPr>
                    <m:oMath xmlns:m="http://schemas.openxmlformats.org/officeDocument/2006/math">
                      <m:sSub>
                        <m:sSubPr>
                          <m:ctrlPr>
                            <a:rPr lang="fr-FR" sz="900" b="0" i="1" dirty="0" smtClean="0">
                              <a:solidFill>
                                <a:schemeClr val="bg1"/>
                              </a:solidFill>
                              <a:latin typeface="Cambria Math" panose="02040503050406030204" pitchFamily="18" charset="0"/>
                              <a:cs typeface="Calibri" panose="020F0502020204030204" pitchFamily="34" charset="0"/>
                            </a:rPr>
                          </m:ctrlPr>
                        </m:sSubPr>
                        <m:e>
                          <m:r>
                            <a:rPr lang="fr-FR" sz="900" b="0" i="1" dirty="0" smtClean="0">
                              <a:solidFill>
                                <a:schemeClr val="bg1"/>
                              </a:solidFill>
                              <a:latin typeface="Cambria Math" panose="02040503050406030204" pitchFamily="18" charset="0"/>
                              <a:cs typeface="Calibri" panose="020F0502020204030204" pitchFamily="34" charset="0"/>
                            </a:rPr>
                            <m:t>𝑅</m:t>
                          </m:r>
                        </m:e>
                        <m:sub>
                          <m:r>
                            <a:rPr lang="fr-FR" sz="900" b="0" i="1" dirty="0" smtClean="0">
                              <a:solidFill>
                                <a:schemeClr val="bg1"/>
                              </a:solidFill>
                              <a:latin typeface="Cambria Math" panose="02040503050406030204" pitchFamily="18" charset="0"/>
                              <a:cs typeface="Calibri" panose="020F0502020204030204" pitchFamily="34" charset="0"/>
                            </a:rPr>
                            <m:t>𝑧</m:t>
                          </m:r>
                        </m:sub>
                      </m:sSub>
                      <m:r>
                        <a:rPr lang="fr-FR" sz="900" b="0" i="1" dirty="0" smtClean="0">
                          <a:solidFill>
                            <a:schemeClr val="bg1"/>
                          </a:solidFill>
                          <a:latin typeface="Cambria Math" panose="02040503050406030204" pitchFamily="18" charset="0"/>
                          <a:cs typeface="Calibri" panose="020F0502020204030204" pitchFamily="34" charset="0"/>
                        </a:rPr>
                        <m:t>(</m:t>
                      </m:r>
                      <m:sSubSup>
                        <m:sSubSupPr>
                          <m:ctrlPr>
                            <a:rPr lang="fr-FR" sz="900" b="0" i="1" dirty="0" smtClean="0">
                              <a:solidFill>
                                <a:schemeClr val="bg1"/>
                              </a:solidFill>
                              <a:latin typeface="Cambria Math" panose="02040503050406030204" pitchFamily="18" charset="0"/>
                              <a:cs typeface="Calibri" panose="020F0502020204030204" pitchFamily="34" charset="0"/>
                            </a:rPr>
                          </m:ctrlPr>
                        </m:sSubSupPr>
                        <m:e>
                          <m:r>
                            <a:rPr lang="fr-FR" sz="900" b="0" i="1" dirty="0">
                              <a:solidFill>
                                <a:schemeClr val="bg1"/>
                              </a:solidFill>
                              <a:latin typeface="Cambria Math" panose="02040503050406030204" pitchFamily="18" charset="0"/>
                              <a:cs typeface="Calibri" panose="020F0502020204030204" pitchFamily="34" charset="0"/>
                            </a:rPr>
                            <m:t>𝜃</m:t>
                          </m:r>
                        </m:e>
                        <m:sub>
                          <m:r>
                            <a:rPr lang="fr-FR" sz="900" b="0" i="1" dirty="0" smtClean="0">
                              <a:solidFill>
                                <a:schemeClr val="bg1"/>
                              </a:solidFill>
                              <a:latin typeface="Cambria Math" panose="02040503050406030204" pitchFamily="18" charset="0"/>
                              <a:cs typeface="Calibri" panose="020F0502020204030204" pitchFamily="34" charset="0"/>
                            </a:rPr>
                            <m:t>3,2</m:t>
                          </m:r>
                        </m:sub>
                        <m:sup>
                          <m:r>
                            <a:rPr lang="fr-FR" sz="900" b="0" i="1" dirty="0" smtClean="0">
                              <a:solidFill>
                                <a:schemeClr val="bg1"/>
                              </a:solidFill>
                              <a:latin typeface="Cambria Math" panose="02040503050406030204" pitchFamily="18" charset="0"/>
                              <a:cs typeface="Calibri" panose="020F0502020204030204" pitchFamily="34" charset="0"/>
                            </a:rPr>
                            <m:t>1</m:t>
                          </m:r>
                        </m:sup>
                      </m:sSubSup>
                      <m:r>
                        <a:rPr lang="fr-FR" sz="900" b="0" i="1" dirty="0" smtClean="0">
                          <a:solidFill>
                            <a:schemeClr val="bg1"/>
                          </a:solidFill>
                          <a:latin typeface="Cambria Math" panose="02040503050406030204" pitchFamily="18" charset="0"/>
                          <a:cs typeface="Calibri" panose="020F0502020204030204" pitchFamily="34" charset="0"/>
                        </a:rPr>
                        <m:t>)</m:t>
                      </m:r>
                    </m:oMath>
                  </m:oMathPara>
                </a14:m>
                <a:endParaRPr lang="fr-FR" sz="900" b="0" dirty="0">
                  <a:solidFill>
                    <a:schemeClr val="bg1"/>
                  </a:solidFill>
                  <a:latin typeface="Calibri" panose="020F0502020204030204" pitchFamily="34" charset="0"/>
                  <a:cs typeface="Calibri" panose="020F0502020204030204" pitchFamily="34" charset="0"/>
                </a:endParaRPr>
              </a:p>
            </p:txBody>
          </p:sp>
        </mc:Choice>
        <mc:Fallback xmlns="">
          <p:sp>
            <p:nvSpPr>
              <p:cNvPr id="105" name="Rectangle 104">
                <a:extLst>
                  <a:ext uri="{FF2B5EF4-FFF2-40B4-BE49-F238E27FC236}">
                    <a16:creationId xmlns:a16="http://schemas.microsoft.com/office/drawing/2014/main" id="{A5205AD2-4145-D2B3-ABFD-BB39B9F5D15D}"/>
                  </a:ext>
                </a:extLst>
              </p:cNvPr>
              <p:cNvSpPr>
                <a:spLocks noRot="1" noChangeAspect="1" noMove="1" noResize="1" noEditPoints="1" noAdjustHandles="1" noChangeArrowheads="1" noChangeShapeType="1" noTextEdit="1"/>
              </p:cNvSpPr>
              <p:nvPr/>
            </p:nvSpPr>
            <p:spPr bwMode="auto">
              <a:xfrm>
                <a:off x="2803888" y="2652630"/>
                <a:ext cx="481369" cy="180103"/>
              </a:xfrm>
              <a:prstGeom prst="rect">
                <a:avLst/>
              </a:prstGeom>
              <a:blipFill>
                <a:blip r:embed="rId13"/>
                <a:stretch>
                  <a:fillRect l="-1235" b="-12500"/>
                </a:stretch>
              </a:blipFill>
              <a:ln w="9525" cap="flat" cmpd="sng" algn="ctr">
                <a:solidFill>
                  <a:schemeClr val="bg2"/>
                </a:solid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8" name="Rectangle 107">
                <a:extLst>
                  <a:ext uri="{FF2B5EF4-FFF2-40B4-BE49-F238E27FC236}">
                    <a16:creationId xmlns:a16="http://schemas.microsoft.com/office/drawing/2014/main" id="{B41C3291-6728-B12A-790E-AED982A6555C}"/>
                  </a:ext>
                </a:extLst>
              </p:cNvPr>
              <p:cNvSpPr/>
              <p:nvPr/>
            </p:nvSpPr>
            <p:spPr bwMode="auto">
              <a:xfrm>
                <a:off x="2800735" y="3284584"/>
                <a:ext cx="481369" cy="180103"/>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14:m>
                  <m:oMathPara xmlns:m="http://schemas.openxmlformats.org/officeDocument/2006/math">
                    <m:oMathParaPr>
                      <m:jc m:val="centerGroup"/>
                    </m:oMathParaPr>
                    <m:oMath xmlns:m="http://schemas.openxmlformats.org/officeDocument/2006/math">
                      <m:sSub>
                        <m:sSubPr>
                          <m:ctrlPr>
                            <a:rPr lang="fr-FR" sz="900" b="0" i="1" dirty="0" smtClean="0">
                              <a:solidFill>
                                <a:schemeClr val="bg1"/>
                              </a:solidFill>
                              <a:latin typeface="Cambria Math" panose="02040503050406030204" pitchFamily="18" charset="0"/>
                              <a:cs typeface="Calibri" panose="020F0502020204030204" pitchFamily="34" charset="0"/>
                            </a:rPr>
                          </m:ctrlPr>
                        </m:sSubPr>
                        <m:e>
                          <m:r>
                            <a:rPr lang="fr-FR" sz="900" b="0" i="1" dirty="0" smtClean="0">
                              <a:solidFill>
                                <a:schemeClr val="bg1"/>
                              </a:solidFill>
                              <a:latin typeface="Cambria Math" panose="02040503050406030204" pitchFamily="18" charset="0"/>
                              <a:cs typeface="Calibri" panose="020F0502020204030204" pitchFamily="34" charset="0"/>
                            </a:rPr>
                            <m:t>𝑅</m:t>
                          </m:r>
                        </m:e>
                        <m:sub>
                          <m:r>
                            <a:rPr lang="fr-FR" sz="900" b="0" i="1" dirty="0" smtClean="0">
                              <a:solidFill>
                                <a:schemeClr val="bg1"/>
                              </a:solidFill>
                              <a:latin typeface="Cambria Math" panose="02040503050406030204" pitchFamily="18" charset="0"/>
                              <a:cs typeface="Calibri" panose="020F0502020204030204" pitchFamily="34" charset="0"/>
                            </a:rPr>
                            <m:t>𝑧</m:t>
                          </m:r>
                        </m:sub>
                      </m:sSub>
                      <m:r>
                        <a:rPr lang="fr-FR" sz="900" b="0" i="1" dirty="0" smtClean="0">
                          <a:solidFill>
                            <a:schemeClr val="bg1"/>
                          </a:solidFill>
                          <a:latin typeface="Cambria Math" panose="02040503050406030204" pitchFamily="18" charset="0"/>
                          <a:cs typeface="Calibri" panose="020F0502020204030204" pitchFamily="34" charset="0"/>
                        </a:rPr>
                        <m:t>(</m:t>
                      </m:r>
                      <m:sSubSup>
                        <m:sSubSupPr>
                          <m:ctrlPr>
                            <a:rPr lang="fr-FR" sz="900" b="0" i="1" dirty="0" smtClean="0">
                              <a:solidFill>
                                <a:schemeClr val="bg1"/>
                              </a:solidFill>
                              <a:latin typeface="Cambria Math" panose="02040503050406030204" pitchFamily="18" charset="0"/>
                              <a:cs typeface="Calibri" panose="020F0502020204030204" pitchFamily="34" charset="0"/>
                            </a:rPr>
                          </m:ctrlPr>
                        </m:sSubSupPr>
                        <m:e>
                          <m:r>
                            <a:rPr lang="fr-FR" sz="900" b="0" i="1" dirty="0">
                              <a:solidFill>
                                <a:schemeClr val="bg1"/>
                              </a:solidFill>
                              <a:latin typeface="Cambria Math" panose="02040503050406030204" pitchFamily="18" charset="0"/>
                              <a:cs typeface="Calibri" panose="020F0502020204030204" pitchFamily="34" charset="0"/>
                            </a:rPr>
                            <m:t>𝜃</m:t>
                          </m:r>
                        </m:e>
                        <m:sub>
                          <m:r>
                            <a:rPr lang="fr-FR" sz="900" b="0" i="1" dirty="0" smtClean="0">
                              <a:solidFill>
                                <a:schemeClr val="bg1"/>
                              </a:solidFill>
                              <a:latin typeface="Cambria Math" panose="02040503050406030204" pitchFamily="18" charset="0"/>
                              <a:cs typeface="Calibri" panose="020F0502020204030204" pitchFamily="34" charset="0"/>
                            </a:rPr>
                            <m:t>𝑛</m:t>
                          </m:r>
                          <m:r>
                            <a:rPr lang="fr-FR" sz="900" b="0" i="1" dirty="0" smtClean="0">
                              <a:solidFill>
                                <a:schemeClr val="bg1"/>
                              </a:solidFill>
                              <a:latin typeface="Cambria Math" panose="02040503050406030204" pitchFamily="18" charset="0"/>
                              <a:cs typeface="Calibri" panose="020F0502020204030204" pitchFamily="34" charset="0"/>
                            </a:rPr>
                            <m:t>,2</m:t>
                          </m:r>
                        </m:sub>
                        <m:sup>
                          <m:r>
                            <a:rPr lang="fr-FR" sz="900" b="0" i="1" dirty="0" smtClean="0">
                              <a:solidFill>
                                <a:schemeClr val="bg1"/>
                              </a:solidFill>
                              <a:latin typeface="Cambria Math" panose="02040503050406030204" pitchFamily="18" charset="0"/>
                              <a:cs typeface="Calibri" panose="020F0502020204030204" pitchFamily="34" charset="0"/>
                            </a:rPr>
                            <m:t>1</m:t>
                          </m:r>
                        </m:sup>
                      </m:sSubSup>
                      <m:r>
                        <a:rPr lang="fr-FR" sz="900" b="0" i="1" dirty="0" smtClean="0">
                          <a:solidFill>
                            <a:schemeClr val="bg1"/>
                          </a:solidFill>
                          <a:latin typeface="Cambria Math" panose="02040503050406030204" pitchFamily="18" charset="0"/>
                          <a:cs typeface="Calibri" panose="020F0502020204030204" pitchFamily="34" charset="0"/>
                        </a:rPr>
                        <m:t>)</m:t>
                      </m:r>
                    </m:oMath>
                  </m:oMathPara>
                </a14:m>
                <a:endParaRPr lang="fr-FR" sz="900" b="0" dirty="0">
                  <a:solidFill>
                    <a:schemeClr val="bg1"/>
                  </a:solidFill>
                  <a:latin typeface="Calibri" panose="020F0502020204030204" pitchFamily="34" charset="0"/>
                  <a:cs typeface="Calibri" panose="020F0502020204030204" pitchFamily="34" charset="0"/>
                </a:endParaRPr>
              </a:p>
            </p:txBody>
          </p:sp>
        </mc:Choice>
        <mc:Fallback xmlns="">
          <p:sp>
            <p:nvSpPr>
              <p:cNvPr id="108" name="Rectangle 107">
                <a:extLst>
                  <a:ext uri="{FF2B5EF4-FFF2-40B4-BE49-F238E27FC236}">
                    <a16:creationId xmlns:a16="http://schemas.microsoft.com/office/drawing/2014/main" id="{B41C3291-6728-B12A-790E-AED982A6555C}"/>
                  </a:ext>
                </a:extLst>
              </p:cNvPr>
              <p:cNvSpPr>
                <a:spLocks noRot="1" noChangeAspect="1" noMove="1" noResize="1" noEditPoints="1" noAdjustHandles="1" noChangeArrowheads="1" noChangeShapeType="1" noTextEdit="1"/>
              </p:cNvSpPr>
              <p:nvPr/>
            </p:nvSpPr>
            <p:spPr bwMode="auto">
              <a:xfrm>
                <a:off x="2800735" y="3284584"/>
                <a:ext cx="481369" cy="180103"/>
              </a:xfrm>
              <a:prstGeom prst="rect">
                <a:avLst/>
              </a:prstGeom>
              <a:blipFill>
                <a:blip r:embed="rId14"/>
                <a:stretch>
                  <a:fillRect l="-1235" r="-1235" b="-12903"/>
                </a:stretch>
              </a:blipFill>
              <a:ln w="9525" cap="flat" cmpd="sng" algn="ctr">
                <a:solidFill>
                  <a:schemeClr val="bg2"/>
                </a:solidFill>
                <a:prstDash val="solid"/>
                <a:round/>
                <a:headEnd type="none" w="med" len="med"/>
                <a:tailEnd type="none" w="med" len="med"/>
              </a:ln>
              <a:effectLst/>
            </p:spPr>
            <p:txBody>
              <a:bodyPr/>
              <a:lstStyle/>
              <a:p>
                <a:r>
                  <a:rPr lang="en-US">
                    <a:noFill/>
                  </a:rPr>
                  <a:t> </a:t>
                </a:r>
              </a:p>
            </p:txBody>
          </p:sp>
        </mc:Fallback>
      </mc:AlternateContent>
      <p:sp>
        <p:nvSpPr>
          <p:cNvPr id="109" name="Oval 108">
            <a:extLst>
              <a:ext uri="{FF2B5EF4-FFF2-40B4-BE49-F238E27FC236}">
                <a16:creationId xmlns:a16="http://schemas.microsoft.com/office/drawing/2014/main" id="{01B830F7-1971-B585-5AE2-1895ECA7E4A7}"/>
              </a:ext>
            </a:extLst>
          </p:cNvPr>
          <p:cNvSpPr/>
          <p:nvPr/>
        </p:nvSpPr>
        <p:spPr bwMode="auto">
          <a:xfrm flipV="1">
            <a:off x="3624550" y="2673406"/>
            <a:ext cx="133118" cy="133117"/>
          </a:xfrm>
          <a:prstGeom prst="ellipse">
            <a:avLst/>
          </a:prstGeom>
          <a:no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1100" b="0">
              <a:solidFill>
                <a:schemeClr val="bg1"/>
              </a:solidFill>
              <a:latin typeface="Calibri" panose="020F0502020204030204" pitchFamily="34" charset="0"/>
              <a:cs typeface="Calibri" panose="020F0502020204030204" pitchFamily="34" charset="0"/>
            </a:endParaRPr>
          </a:p>
        </p:txBody>
      </p:sp>
      <p:cxnSp>
        <p:nvCxnSpPr>
          <p:cNvPr id="111" name="Straight Connector 110">
            <a:extLst>
              <a:ext uri="{FF2B5EF4-FFF2-40B4-BE49-F238E27FC236}">
                <a16:creationId xmlns:a16="http://schemas.microsoft.com/office/drawing/2014/main" id="{EAA7FBF4-712E-23F6-77CA-D6A1896F2CAC}"/>
              </a:ext>
            </a:extLst>
          </p:cNvPr>
          <p:cNvCxnSpPr/>
          <p:nvPr/>
        </p:nvCxnSpPr>
        <p:spPr bwMode="auto">
          <a:xfrm flipV="1">
            <a:off x="3691110" y="2474454"/>
            <a:ext cx="0" cy="327143"/>
          </a:xfrm>
          <a:prstGeom prst="line">
            <a:avLst/>
          </a:prstGeom>
          <a:solidFill>
            <a:schemeClr val="accent1"/>
          </a:solidFill>
          <a:ln w="9525" cap="flat" cmpd="sng" algn="ctr">
            <a:solidFill>
              <a:schemeClr val="bg2"/>
            </a:solidFill>
            <a:prstDash val="solid"/>
            <a:round/>
            <a:headEnd type="none" w="med" len="med"/>
            <a:tailEnd type="none" w="med" len="med"/>
          </a:ln>
          <a:effectLst/>
        </p:spPr>
      </p:cxnSp>
      <p:sp>
        <p:nvSpPr>
          <p:cNvPr id="128" name="Oval 127">
            <a:extLst>
              <a:ext uri="{FF2B5EF4-FFF2-40B4-BE49-F238E27FC236}">
                <a16:creationId xmlns:a16="http://schemas.microsoft.com/office/drawing/2014/main" id="{743CE80D-1CE0-0896-C401-76393C549109}"/>
              </a:ext>
            </a:extLst>
          </p:cNvPr>
          <p:cNvSpPr/>
          <p:nvPr/>
        </p:nvSpPr>
        <p:spPr bwMode="auto">
          <a:xfrm flipV="1">
            <a:off x="3660842" y="2436372"/>
            <a:ext cx="60534" cy="60534"/>
          </a:xfrm>
          <a:prstGeom prst="ellipse">
            <a:avLst/>
          </a:prstGeom>
          <a:solidFill>
            <a:schemeClr val="bg2"/>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288"/>
            <a:endParaRPr lang="fr-FR" sz="5400"/>
          </a:p>
        </p:txBody>
      </p:sp>
      <p:sp>
        <p:nvSpPr>
          <p:cNvPr id="132" name="Oval 131">
            <a:extLst>
              <a:ext uri="{FF2B5EF4-FFF2-40B4-BE49-F238E27FC236}">
                <a16:creationId xmlns:a16="http://schemas.microsoft.com/office/drawing/2014/main" id="{30168B60-3382-0BC8-479E-9AE3B3C4ADA7}"/>
              </a:ext>
            </a:extLst>
          </p:cNvPr>
          <p:cNvSpPr/>
          <p:nvPr/>
        </p:nvSpPr>
        <p:spPr bwMode="auto">
          <a:xfrm flipV="1">
            <a:off x="3453726" y="3301664"/>
            <a:ext cx="133118" cy="133118"/>
          </a:xfrm>
          <a:prstGeom prst="ellipse">
            <a:avLst/>
          </a:prstGeom>
          <a:no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1100" b="0">
              <a:solidFill>
                <a:schemeClr val="bg1"/>
              </a:solidFill>
              <a:latin typeface="Calibri" panose="020F0502020204030204" pitchFamily="34" charset="0"/>
              <a:cs typeface="Calibri" panose="020F0502020204030204" pitchFamily="34" charset="0"/>
            </a:endParaRPr>
          </a:p>
        </p:txBody>
      </p:sp>
      <p:cxnSp>
        <p:nvCxnSpPr>
          <p:cNvPr id="138" name="Straight Connector 137">
            <a:extLst>
              <a:ext uri="{FF2B5EF4-FFF2-40B4-BE49-F238E27FC236}">
                <a16:creationId xmlns:a16="http://schemas.microsoft.com/office/drawing/2014/main" id="{06F4B596-2625-DEFF-DC4C-D9A7E65660BA}"/>
              </a:ext>
            </a:extLst>
          </p:cNvPr>
          <p:cNvCxnSpPr>
            <a:cxnSpLocks/>
          </p:cNvCxnSpPr>
          <p:nvPr/>
        </p:nvCxnSpPr>
        <p:spPr bwMode="auto">
          <a:xfrm flipV="1">
            <a:off x="3520284" y="2730885"/>
            <a:ext cx="0" cy="153488"/>
          </a:xfrm>
          <a:prstGeom prst="line">
            <a:avLst/>
          </a:prstGeom>
          <a:solidFill>
            <a:schemeClr val="accent1"/>
          </a:solidFill>
          <a:ln w="9525" cap="flat" cmpd="sng" algn="ctr">
            <a:solidFill>
              <a:schemeClr val="bg2"/>
            </a:solidFill>
            <a:prstDash val="solid"/>
            <a:round/>
            <a:headEnd type="none" w="med" len="med"/>
            <a:tailEnd type="none" w="med" len="med"/>
          </a:ln>
          <a:effectLst/>
        </p:spPr>
      </p:cxnSp>
      <p:sp>
        <p:nvSpPr>
          <p:cNvPr id="139" name="Oval 138">
            <a:extLst>
              <a:ext uri="{FF2B5EF4-FFF2-40B4-BE49-F238E27FC236}">
                <a16:creationId xmlns:a16="http://schemas.microsoft.com/office/drawing/2014/main" id="{1C7C79AD-D283-570A-28CE-5E5A7E50CBA4}"/>
              </a:ext>
            </a:extLst>
          </p:cNvPr>
          <p:cNvSpPr/>
          <p:nvPr/>
        </p:nvSpPr>
        <p:spPr bwMode="auto">
          <a:xfrm flipV="1">
            <a:off x="3490018" y="2709698"/>
            <a:ext cx="60534" cy="60534"/>
          </a:xfrm>
          <a:prstGeom prst="ellipse">
            <a:avLst/>
          </a:prstGeom>
          <a:solidFill>
            <a:schemeClr val="bg2"/>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288"/>
            <a:endParaRPr lang="fr-FR" sz="5400"/>
          </a:p>
        </p:txBody>
      </p:sp>
      <p:cxnSp>
        <p:nvCxnSpPr>
          <p:cNvPr id="140" name="Straight Connector 139">
            <a:extLst>
              <a:ext uri="{FF2B5EF4-FFF2-40B4-BE49-F238E27FC236}">
                <a16:creationId xmlns:a16="http://schemas.microsoft.com/office/drawing/2014/main" id="{7576911B-BDC2-BC54-F451-36850CDF2103}"/>
              </a:ext>
            </a:extLst>
          </p:cNvPr>
          <p:cNvCxnSpPr>
            <a:cxnSpLocks/>
          </p:cNvCxnSpPr>
          <p:nvPr/>
        </p:nvCxnSpPr>
        <p:spPr bwMode="auto">
          <a:xfrm flipV="1">
            <a:off x="3520284" y="3185193"/>
            <a:ext cx="0" cy="247850"/>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142" name="Straight Connector 141">
            <a:extLst>
              <a:ext uri="{FF2B5EF4-FFF2-40B4-BE49-F238E27FC236}">
                <a16:creationId xmlns:a16="http://schemas.microsoft.com/office/drawing/2014/main" id="{10F68D9C-7468-6B86-2246-AA957BC92234}"/>
              </a:ext>
            </a:extLst>
          </p:cNvPr>
          <p:cNvCxnSpPr>
            <a:cxnSpLocks/>
          </p:cNvCxnSpPr>
          <p:nvPr/>
        </p:nvCxnSpPr>
        <p:spPr bwMode="auto">
          <a:xfrm flipV="1">
            <a:off x="3520284" y="2879039"/>
            <a:ext cx="0" cy="327143"/>
          </a:xfrm>
          <a:prstGeom prst="line">
            <a:avLst/>
          </a:prstGeom>
          <a:solidFill>
            <a:schemeClr val="accent1"/>
          </a:solidFill>
          <a:ln w="9525" cap="flat" cmpd="sng" algn="ctr">
            <a:solidFill>
              <a:schemeClr val="bg2"/>
            </a:solidFill>
            <a:prstDash val="dash"/>
            <a:round/>
            <a:headEnd type="none" w="med" len="med"/>
            <a:tailEnd type="none" w="med" len="med"/>
          </a:ln>
          <a:effectLst/>
        </p:spPr>
      </p:cxnSp>
      <mc:AlternateContent xmlns:mc="http://schemas.openxmlformats.org/markup-compatibility/2006" xmlns:a14="http://schemas.microsoft.com/office/drawing/2010/main">
        <mc:Choice Requires="a14">
          <p:sp>
            <p:nvSpPr>
              <p:cNvPr id="143" name="TextBox 142">
                <a:extLst>
                  <a:ext uri="{FF2B5EF4-FFF2-40B4-BE49-F238E27FC236}">
                    <a16:creationId xmlns:a16="http://schemas.microsoft.com/office/drawing/2014/main" id="{D11C9350-556E-7F80-1EDA-EDD5E9B2FB51}"/>
                  </a:ext>
                </a:extLst>
              </p:cNvPr>
              <p:cNvSpPr txBox="1"/>
              <p:nvPr/>
            </p:nvSpPr>
            <p:spPr>
              <a:xfrm>
                <a:off x="3477828" y="2926631"/>
                <a:ext cx="375167" cy="2462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fr-FR" sz="1000" b="0" i="1" smtClean="0">
                              <a:solidFill>
                                <a:schemeClr val="bg2"/>
                              </a:solidFill>
                              <a:latin typeface="Cambria Math" panose="02040503050406030204" pitchFamily="18" charset="0"/>
                            </a:rPr>
                          </m:ctrlPr>
                        </m:sSubPr>
                        <m:e>
                          <m:r>
                            <a:rPr lang="fr-FR" sz="1000" b="0" i="1" smtClean="0">
                              <a:solidFill>
                                <a:schemeClr val="bg2"/>
                              </a:solidFill>
                              <a:latin typeface="Cambria Math" panose="02040503050406030204" pitchFamily="18" charset="0"/>
                            </a:rPr>
                            <m:t>𝑊</m:t>
                          </m:r>
                        </m:e>
                        <m:sub>
                          <m:r>
                            <a:rPr lang="fr-FR" sz="1000" b="0" i="1" smtClean="0">
                              <a:solidFill>
                                <a:schemeClr val="bg2"/>
                              </a:solidFill>
                              <a:latin typeface="Cambria Math" panose="02040503050406030204" pitchFamily="18" charset="0"/>
                            </a:rPr>
                            <m:t>1</m:t>
                          </m:r>
                        </m:sub>
                      </m:sSub>
                    </m:oMath>
                  </m:oMathPara>
                </a14:m>
                <a:endParaRPr lang="en-US" sz="1000" b="0" dirty="0" err="1">
                  <a:solidFill>
                    <a:schemeClr val="bg2"/>
                  </a:solidFill>
                  <a:latin typeface="Calibri" pitchFamily="34" charset="0"/>
                </a:endParaRPr>
              </a:p>
            </p:txBody>
          </p:sp>
        </mc:Choice>
        <mc:Fallback xmlns="">
          <p:sp>
            <p:nvSpPr>
              <p:cNvPr id="143" name="TextBox 142">
                <a:extLst>
                  <a:ext uri="{FF2B5EF4-FFF2-40B4-BE49-F238E27FC236}">
                    <a16:creationId xmlns:a16="http://schemas.microsoft.com/office/drawing/2014/main" id="{D11C9350-556E-7F80-1EDA-EDD5E9B2FB51}"/>
                  </a:ext>
                </a:extLst>
              </p:cNvPr>
              <p:cNvSpPr txBox="1">
                <a:spLocks noRot="1" noChangeAspect="1" noMove="1" noResize="1" noEditPoints="1" noAdjustHandles="1" noChangeArrowheads="1" noChangeShapeType="1" noTextEdit="1"/>
              </p:cNvSpPr>
              <p:nvPr/>
            </p:nvSpPr>
            <p:spPr>
              <a:xfrm>
                <a:off x="3477828" y="2926631"/>
                <a:ext cx="375167" cy="246221"/>
              </a:xfrm>
              <a:prstGeom prst="rect">
                <a:avLst/>
              </a:prstGeom>
              <a:blipFill>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4" name="TextBox 143">
                <a:extLst>
                  <a:ext uri="{FF2B5EF4-FFF2-40B4-BE49-F238E27FC236}">
                    <a16:creationId xmlns:a16="http://schemas.microsoft.com/office/drawing/2014/main" id="{5CED4E90-FFDB-7E81-0F1A-CC2BB5282D1E}"/>
                  </a:ext>
                </a:extLst>
              </p:cNvPr>
              <p:cNvSpPr txBox="1"/>
              <p:nvPr/>
            </p:nvSpPr>
            <p:spPr>
              <a:xfrm>
                <a:off x="3783768" y="2937850"/>
                <a:ext cx="324127" cy="2462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sz="1000" b="0" i="1" smtClean="0">
                          <a:solidFill>
                            <a:schemeClr val="bg2"/>
                          </a:solidFill>
                          <a:latin typeface="Cambria Math" panose="02040503050406030204" pitchFamily="18" charset="0"/>
                          <a:ea typeface="Cambria Math" panose="02040503050406030204" pitchFamily="18" charset="0"/>
                        </a:rPr>
                        <m:t>⋯</m:t>
                      </m:r>
                    </m:oMath>
                  </m:oMathPara>
                </a14:m>
                <a:endParaRPr lang="en-US" sz="1000" b="0" dirty="0" err="1">
                  <a:solidFill>
                    <a:schemeClr val="bg2"/>
                  </a:solidFill>
                  <a:latin typeface="Calibri" pitchFamily="34" charset="0"/>
                </a:endParaRPr>
              </a:p>
            </p:txBody>
          </p:sp>
        </mc:Choice>
        <mc:Fallback xmlns="">
          <p:sp>
            <p:nvSpPr>
              <p:cNvPr id="144" name="TextBox 143">
                <a:extLst>
                  <a:ext uri="{FF2B5EF4-FFF2-40B4-BE49-F238E27FC236}">
                    <a16:creationId xmlns:a16="http://schemas.microsoft.com/office/drawing/2014/main" id="{5CED4E90-FFDB-7E81-0F1A-CC2BB5282D1E}"/>
                  </a:ext>
                </a:extLst>
              </p:cNvPr>
              <p:cNvSpPr txBox="1">
                <a:spLocks noRot="1" noChangeAspect="1" noMove="1" noResize="1" noEditPoints="1" noAdjustHandles="1" noChangeArrowheads="1" noChangeShapeType="1" noTextEdit="1"/>
              </p:cNvSpPr>
              <p:nvPr/>
            </p:nvSpPr>
            <p:spPr>
              <a:xfrm>
                <a:off x="3783768" y="2937850"/>
                <a:ext cx="324127" cy="246221"/>
              </a:xfrm>
              <a:prstGeom prst="rect">
                <a:avLst/>
              </a:prstGeom>
              <a:blipFill>
                <a:blip r:embed="rId1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5" name="Rectangle 144">
                <a:extLst>
                  <a:ext uri="{FF2B5EF4-FFF2-40B4-BE49-F238E27FC236}">
                    <a16:creationId xmlns:a16="http://schemas.microsoft.com/office/drawing/2014/main" id="{83B20679-3719-EA88-FF72-0A6D1DC45B14}"/>
                  </a:ext>
                </a:extLst>
              </p:cNvPr>
              <p:cNvSpPr/>
              <p:nvPr/>
            </p:nvSpPr>
            <p:spPr bwMode="auto">
              <a:xfrm>
                <a:off x="4180475" y="2105857"/>
                <a:ext cx="481369" cy="180103"/>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14:m>
                  <m:oMathPara xmlns:m="http://schemas.openxmlformats.org/officeDocument/2006/math">
                    <m:oMathParaPr>
                      <m:jc m:val="centerGroup"/>
                    </m:oMathParaPr>
                    <m:oMath xmlns:m="http://schemas.openxmlformats.org/officeDocument/2006/math">
                      <m:sSub>
                        <m:sSubPr>
                          <m:ctrlPr>
                            <a:rPr lang="fr-FR" sz="900" b="0" i="1" dirty="0" smtClean="0">
                              <a:solidFill>
                                <a:schemeClr val="bg1"/>
                              </a:solidFill>
                              <a:latin typeface="Cambria Math" panose="02040503050406030204" pitchFamily="18" charset="0"/>
                              <a:cs typeface="Calibri" panose="020F0502020204030204" pitchFamily="34" charset="0"/>
                            </a:rPr>
                          </m:ctrlPr>
                        </m:sSubPr>
                        <m:e>
                          <m:r>
                            <a:rPr lang="fr-FR" sz="900" b="0" i="1" dirty="0" smtClean="0">
                              <a:solidFill>
                                <a:schemeClr val="bg1"/>
                              </a:solidFill>
                              <a:latin typeface="Cambria Math" panose="02040503050406030204" pitchFamily="18" charset="0"/>
                              <a:cs typeface="Calibri" panose="020F0502020204030204" pitchFamily="34" charset="0"/>
                            </a:rPr>
                            <m:t>𝑅</m:t>
                          </m:r>
                        </m:e>
                        <m:sub>
                          <m:r>
                            <a:rPr lang="fr-FR" sz="900" b="0" i="1" dirty="0" smtClean="0">
                              <a:solidFill>
                                <a:schemeClr val="bg1"/>
                              </a:solidFill>
                              <a:latin typeface="Cambria Math" panose="02040503050406030204" pitchFamily="18" charset="0"/>
                              <a:cs typeface="Calibri" panose="020F0502020204030204" pitchFamily="34" charset="0"/>
                            </a:rPr>
                            <m:t>𝑥</m:t>
                          </m:r>
                        </m:sub>
                      </m:sSub>
                      <m:r>
                        <a:rPr lang="fr-FR" sz="900" b="0" i="1" dirty="0" smtClean="0">
                          <a:solidFill>
                            <a:schemeClr val="bg1"/>
                          </a:solidFill>
                          <a:latin typeface="Cambria Math" panose="02040503050406030204" pitchFamily="18" charset="0"/>
                          <a:cs typeface="Calibri" panose="020F0502020204030204" pitchFamily="34" charset="0"/>
                        </a:rPr>
                        <m:t>(</m:t>
                      </m:r>
                      <m:sSubSup>
                        <m:sSubSupPr>
                          <m:ctrlPr>
                            <a:rPr lang="fr-FR" sz="900" b="0" i="1" dirty="0" smtClean="0">
                              <a:solidFill>
                                <a:schemeClr val="bg1"/>
                              </a:solidFill>
                              <a:latin typeface="Cambria Math" panose="02040503050406030204" pitchFamily="18" charset="0"/>
                              <a:cs typeface="Calibri" panose="020F0502020204030204" pitchFamily="34" charset="0"/>
                            </a:rPr>
                          </m:ctrlPr>
                        </m:sSubSupPr>
                        <m:e>
                          <m:r>
                            <a:rPr lang="fr-FR" sz="900" b="0" i="1" dirty="0">
                              <a:solidFill>
                                <a:schemeClr val="bg1"/>
                              </a:solidFill>
                              <a:latin typeface="Cambria Math" panose="02040503050406030204" pitchFamily="18" charset="0"/>
                              <a:cs typeface="Calibri" panose="020F0502020204030204" pitchFamily="34" charset="0"/>
                            </a:rPr>
                            <m:t>𝜃</m:t>
                          </m:r>
                        </m:e>
                        <m:sub>
                          <m:r>
                            <a:rPr lang="fr-FR" sz="900" b="0" i="1" dirty="0" smtClean="0">
                              <a:solidFill>
                                <a:schemeClr val="bg1"/>
                              </a:solidFill>
                              <a:latin typeface="Cambria Math" panose="02040503050406030204" pitchFamily="18" charset="0"/>
                              <a:cs typeface="Calibri" panose="020F0502020204030204" pitchFamily="34" charset="0"/>
                            </a:rPr>
                            <m:t>1,1</m:t>
                          </m:r>
                        </m:sub>
                        <m:sup>
                          <m:r>
                            <a:rPr lang="fr-FR" sz="900" b="0" i="1" dirty="0" smtClean="0">
                              <a:solidFill>
                                <a:schemeClr val="bg1"/>
                              </a:solidFill>
                              <a:latin typeface="Cambria Math" panose="02040503050406030204" pitchFamily="18" charset="0"/>
                              <a:cs typeface="Calibri" panose="020F0502020204030204" pitchFamily="34" charset="0"/>
                            </a:rPr>
                            <m:t>𝐿</m:t>
                          </m:r>
                        </m:sup>
                      </m:sSubSup>
                      <m:r>
                        <a:rPr lang="fr-FR" sz="900" b="0" i="1" dirty="0" smtClean="0">
                          <a:solidFill>
                            <a:schemeClr val="bg1"/>
                          </a:solidFill>
                          <a:latin typeface="Cambria Math" panose="02040503050406030204" pitchFamily="18" charset="0"/>
                          <a:cs typeface="Calibri" panose="020F0502020204030204" pitchFamily="34" charset="0"/>
                        </a:rPr>
                        <m:t>)</m:t>
                      </m:r>
                    </m:oMath>
                  </m:oMathPara>
                </a14:m>
                <a:endParaRPr lang="fr-FR" sz="900" b="0" dirty="0">
                  <a:solidFill>
                    <a:schemeClr val="bg1"/>
                  </a:solidFill>
                  <a:latin typeface="Calibri" panose="020F0502020204030204" pitchFamily="34" charset="0"/>
                  <a:cs typeface="Calibri" panose="020F0502020204030204" pitchFamily="34" charset="0"/>
                </a:endParaRPr>
              </a:p>
            </p:txBody>
          </p:sp>
        </mc:Choice>
        <mc:Fallback xmlns="">
          <p:sp>
            <p:nvSpPr>
              <p:cNvPr id="145" name="Rectangle 144">
                <a:extLst>
                  <a:ext uri="{FF2B5EF4-FFF2-40B4-BE49-F238E27FC236}">
                    <a16:creationId xmlns:a16="http://schemas.microsoft.com/office/drawing/2014/main" id="{83B20679-3719-EA88-FF72-0A6D1DC45B14}"/>
                  </a:ext>
                </a:extLst>
              </p:cNvPr>
              <p:cNvSpPr>
                <a:spLocks noRot="1" noChangeAspect="1" noMove="1" noResize="1" noEditPoints="1" noAdjustHandles="1" noChangeArrowheads="1" noChangeShapeType="1" noTextEdit="1"/>
              </p:cNvSpPr>
              <p:nvPr/>
            </p:nvSpPr>
            <p:spPr bwMode="auto">
              <a:xfrm>
                <a:off x="4180475" y="2105857"/>
                <a:ext cx="481369" cy="180103"/>
              </a:xfrm>
              <a:prstGeom prst="rect">
                <a:avLst/>
              </a:prstGeom>
              <a:blipFill>
                <a:blip r:embed="rId17"/>
                <a:stretch>
                  <a:fillRect l="-2469" b="-12500"/>
                </a:stretch>
              </a:blipFill>
              <a:ln w="9525" cap="flat" cmpd="sng" algn="ctr">
                <a:solidFill>
                  <a:schemeClr val="bg2"/>
                </a:solidFill>
                <a:prstDash val="solid"/>
                <a:round/>
                <a:headEnd type="none" w="med" len="med"/>
                <a:tailEnd type="none" w="med" len="med"/>
              </a:ln>
              <a:effectLst/>
            </p:spPr>
            <p:txBody>
              <a:bodyPr/>
              <a:lstStyle/>
              <a:p>
                <a:r>
                  <a:rPr lang="en-US">
                    <a:noFill/>
                  </a:rPr>
                  <a:t> </a:t>
                </a:r>
              </a:p>
            </p:txBody>
          </p:sp>
        </mc:Fallback>
      </mc:AlternateContent>
      <p:grpSp>
        <p:nvGrpSpPr>
          <p:cNvPr id="146" name="Group 145">
            <a:extLst>
              <a:ext uri="{FF2B5EF4-FFF2-40B4-BE49-F238E27FC236}">
                <a16:creationId xmlns:a16="http://schemas.microsoft.com/office/drawing/2014/main" id="{D9F4AA46-A7E6-157B-C949-1657476E00E3}"/>
              </a:ext>
            </a:extLst>
          </p:cNvPr>
          <p:cNvGrpSpPr/>
          <p:nvPr/>
        </p:nvGrpSpPr>
        <p:grpSpPr>
          <a:xfrm flipV="1">
            <a:off x="5399829" y="2161694"/>
            <a:ext cx="133118" cy="363252"/>
            <a:chOff x="6198117" y="1489045"/>
            <a:chExt cx="164384" cy="448571"/>
          </a:xfrm>
        </p:grpSpPr>
        <p:sp>
          <p:nvSpPr>
            <p:cNvPr id="147" name="Oval 146">
              <a:extLst>
                <a:ext uri="{FF2B5EF4-FFF2-40B4-BE49-F238E27FC236}">
                  <a16:creationId xmlns:a16="http://schemas.microsoft.com/office/drawing/2014/main" id="{69D427D6-D3E9-5AD8-8ACD-FBDDF6F2B643}"/>
                </a:ext>
              </a:extLst>
            </p:cNvPr>
            <p:cNvSpPr/>
            <p:nvPr/>
          </p:nvSpPr>
          <p:spPr bwMode="auto">
            <a:xfrm>
              <a:off x="6198117" y="1489045"/>
              <a:ext cx="164384" cy="164384"/>
            </a:xfrm>
            <a:prstGeom prst="ellipse">
              <a:avLst/>
            </a:prstGeom>
            <a:no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1100" b="0">
                <a:solidFill>
                  <a:schemeClr val="bg1"/>
                </a:solidFill>
                <a:latin typeface="Calibri" panose="020F0502020204030204" pitchFamily="34" charset="0"/>
                <a:cs typeface="Calibri" panose="020F0502020204030204" pitchFamily="34" charset="0"/>
              </a:endParaRPr>
            </a:p>
          </p:txBody>
        </p:sp>
        <p:cxnSp>
          <p:nvCxnSpPr>
            <p:cNvPr id="148" name="Straight Connector 147">
              <a:extLst>
                <a:ext uri="{FF2B5EF4-FFF2-40B4-BE49-F238E27FC236}">
                  <a16:creationId xmlns:a16="http://schemas.microsoft.com/office/drawing/2014/main" id="{428A05A5-5919-CD70-FC3B-66EE5418F3E5}"/>
                </a:ext>
              </a:extLst>
            </p:cNvPr>
            <p:cNvCxnSpPr/>
            <p:nvPr/>
          </p:nvCxnSpPr>
          <p:spPr bwMode="auto">
            <a:xfrm>
              <a:off x="6280309" y="1489045"/>
              <a:ext cx="0" cy="403981"/>
            </a:xfrm>
            <a:prstGeom prst="line">
              <a:avLst/>
            </a:prstGeom>
            <a:solidFill>
              <a:schemeClr val="accent1"/>
            </a:solidFill>
            <a:ln w="9525" cap="flat" cmpd="sng" algn="ctr">
              <a:solidFill>
                <a:schemeClr val="bg2"/>
              </a:solidFill>
              <a:prstDash val="solid"/>
              <a:round/>
              <a:headEnd type="none" w="med" len="med"/>
              <a:tailEnd type="none" w="med" len="med"/>
            </a:ln>
            <a:effectLst/>
          </p:spPr>
        </p:cxnSp>
        <p:sp>
          <p:nvSpPr>
            <p:cNvPr id="149" name="Oval 148">
              <a:extLst>
                <a:ext uri="{FF2B5EF4-FFF2-40B4-BE49-F238E27FC236}">
                  <a16:creationId xmlns:a16="http://schemas.microsoft.com/office/drawing/2014/main" id="{D84CA649-41BF-7039-4D9C-27831A119483}"/>
                </a:ext>
              </a:extLst>
            </p:cNvPr>
            <p:cNvSpPr/>
            <p:nvPr/>
          </p:nvSpPr>
          <p:spPr bwMode="auto">
            <a:xfrm>
              <a:off x="6242933" y="1862864"/>
              <a:ext cx="74752" cy="74752"/>
            </a:xfrm>
            <a:prstGeom prst="ellipse">
              <a:avLst/>
            </a:prstGeom>
            <a:solidFill>
              <a:schemeClr val="bg2"/>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288"/>
              <a:endParaRPr lang="fr-FR" sz="5400"/>
            </a:p>
          </p:txBody>
        </p:sp>
      </p:grpSp>
      <mc:AlternateContent xmlns:mc="http://schemas.openxmlformats.org/markup-compatibility/2006" xmlns:a14="http://schemas.microsoft.com/office/drawing/2010/main">
        <mc:Choice Requires="a14">
          <p:sp>
            <p:nvSpPr>
              <p:cNvPr id="150" name="Rectangle 149">
                <a:extLst>
                  <a:ext uri="{FF2B5EF4-FFF2-40B4-BE49-F238E27FC236}">
                    <a16:creationId xmlns:a16="http://schemas.microsoft.com/office/drawing/2014/main" id="{AA869888-8131-86D1-B93C-EC0FE384F63D}"/>
                  </a:ext>
                </a:extLst>
              </p:cNvPr>
              <p:cNvSpPr/>
              <p:nvPr/>
            </p:nvSpPr>
            <p:spPr bwMode="auto">
              <a:xfrm>
                <a:off x="4180475" y="2373724"/>
                <a:ext cx="481369" cy="180103"/>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14:m>
                  <m:oMathPara xmlns:m="http://schemas.openxmlformats.org/officeDocument/2006/math">
                    <m:oMathParaPr>
                      <m:jc m:val="centerGroup"/>
                    </m:oMathParaPr>
                    <m:oMath xmlns:m="http://schemas.openxmlformats.org/officeDocument/2006/math">
                      <m:sSub>
                        <m:sSubPr>
                          <m:ctrlPr>
                            <a:rPr lang="fr-FR" sz="900" b="0" i="1" dirty="0" smtClean="0">
                              <a:solidFill>
                                <a:schemeClr val="bg1"/>
                              </a:solidFill>
                              <a:latin typeface="Cambria Math" panose="02040503050406030204" pitchFamily="18" charset="0"/>
                              <a:cs typeface="Calibri" panose="020F0502020204030204" pitchFamily="34" charset="0"/>
                            </a:rPr>
                          </m:ctrlPr>
                        </m:sSubPr>
                        <m:e>
                          <m:r>
                            <a:rPr lang="fr-FR" sz="900" b="0" i="1" dirty="0" smtClean="0">
                              <a:solidFill>
                                <a:schemeClr val="bg1"/>
                              </a:solidFill>
                              <a:latin typeface="Cambria Math" panose="02040503050406030204" pitchFamily="18" charset="0"/>
                              <a:cs typeface="Calibri" panose="020F0502020204030204" pitchFamily="34" charset="0"/>
                            </a:rPr>
                            <m:t>𝑅</m:t>
                          </m:r>
                        </m:e>
                        <m:sub>
                          <m:r>
                            <a:rPr lang="fr-FR" sz="900" b="0" i="1" dirty="0" smtClean="0">
                              <a:solidFill>
                                <a:schemeClr val="bg1"/>
                              </a:solidFill>
                              <a:latin typeface="Cambria Math" panose="02040503050406030204" pitchFamily="18" charset="0"/>
                              <a:cs typeface="Calibri" panose="020F0502020204030204" pitchFamily="34" charset="0"/>
                            </a:rPr>
                            <m:t>𝑥</m:t>
                          </m:r>
                        </m:sub>
                      </m:sSub>
                      <m:r>
                        <a:rPr lang="fr-FR" sz="900" b="0" i="1" dirty="0" smtClean="0">
                          <a:solidFill>
                            <a:schemeClr val="bg1"/>
                          </a:solidFill>
                          <a:latin typeface="Cambria Math" panose="02040503050406030204" pitchFamily="18" charset="0"/>
                          <a:cs typeface="Calibri" panose="020F0502020204030204" pitchFamily="34" charset="0"/>
                        </a:rPr>
                        <m:t>(</m:t>
                      </m:r>
                      <m:sSubSup>
                        <m:sSubSupPr>
                          <m:ctrlPr>
                            <a:rPr lang="fr-FR" sz="900" b="0" i="1" dirty="0" smtClean="0">
                              <a:solidFill>
                                <a:schemeClr val="bg1"/>
                              </a:solidFill>
                              <a:latin typeface="Cambria Math" panose="02040503050406030204" pitchFamily="18" charset="0"/>
                              <a:cs typeface="Calibri" panose="020F0502020204030204" pitchFamily="34" charset="0"/>
                            </a:rPr>
                          </m:ctrlPr>
                        </m:sSubSupPr>
                        <m:e>
                          <m:r>
                            <a:rPr lang="fr-FR" sz="900" b="0" i="1" dirty="0">
                              <a:solidFill>
                                <a:schemeClr val="bg1"/>
                              </a:solidFill>
                              <a:latin typeface="Cambria Math" panose="02040503050406030204" pitchFamily="18" charset="0"/>
                              <a:cs typeface="Calibri" panose="020F0502020204030204" pitchFamily="34" charset="0"/>
                            </a:rPr>
                            <m:t>𝜃</m:t>
                          </m:r>
                        </m:e>
                        <m:sub>
                          <m:r>
                            <a:rPr lang="fr-FR" sz="900" b="0" i="1" dirty="0" smtClean="0">
                              <a:solidFill>
                                <a:schemeClr val="bg1"/>
                              </a:solidFill>
                              <a:latin typeface="Cambria Math" panose="02040503050406030204" pitchFamily="18" charset="0"/>
                              <a:cs typeface="Calibri" panose="020F0502020204030204" pitchFamily="34" charset="0"/>
                            </a:rPr>
                            <m:t>2,1</m:t>
                          </m:r>
                        </m:sub>
                        <m:sup>
                          <m:r>
                            <a:rPr lang="fr-FR" sz="900" b="0" i="1" dirty="0" smtClean="0">
                              <a:solidFill>
                                <a:schemeClr val="bg1"/>
                              </a:solidFill>
                              <a:latin typeface="Cambria Math" panose="02040503050406030204" pitchFamily="18" charset="0"/>
                              <a:cs typeface="Calibri" panose="020F0502020204030204" pitchFamily="34" charset="0"/>
                            </a:rPr>
                            <m:t>𝐿</m:t>
                          </m:r>
                        </m:sup>
                      </m:sSubSup>
                      <m:r>
                        <a:rPr lang="fr-FR" sz="900" b="0" i="1" dirty="0" smtClean="0">
                          <a:solidFill>
                            <a:schemeClr val="bg1"/>
                          </a:solidFill>
                          <a:latin typeface="Cambria Math" panose="02040503050406030204" pitchFamily="18" charset="0"/>
                          <a:cs typeface="Calibri" panose="020F0502020204030204" pitchFamily="34" charset="0"/>
                        </a:rPr>
                        <m:t>)</m:t>
                      </m:r>
                    </m:oMath>
                  </m:oMathPara>
                </a14:m>
                <a:endParaRPr lang="fr-FR" sz="900" b="0" dirty="0">
                  <a:solidFill>
                    <a:schemeClr val="bg1"/>
                  </a:solidFill>
                  <a:latin typeface="Calibri" panose="020F0502020204030204" pitchFamily="34" charset="0"/>
                  <a:cs typeface="Calibri" panose="020F0502020204030204" pitchFamily="34" charset="0"/>
                </a:endParaRPr>
              </a:p>
            </p:txBody>
          </p:sp>
        </mc:Choice>
        <mc:Fallback xmlns="">
          <p:sp>
            <p:nvSpPr>
              <p:cNvPr id="150" name="Rectangle 149">
                <a:extLst>
                  <a:ext uri="{FF2B5EF4-FFF2-40B4-BE49-F238E27FC236}">
                    <a16:creationId xmlns:a16="http://schemas.microsoft.com/office/drawing/2014/main" id="{AA869888-8131-86D1-B93C-EC0FE384F63D}"/>
                  </a:ext>
                </a:extLst>
              </p:cNvPr>
              <p:cNvSpPr>
                <a:spLocks noRot="1" noChangeAspect="1" noMove="1" noResize="1" noEditPoints="1" noAdjustHandles="1" noChangeArrowheads="1" noChangeShapeType="1" noTextEdit="1"/>
              </p:cNvSpPr>
              <p:nvPr/>
            </p:nvSpPr>
            <p:spPr bwMode="auto">
              <a:xfrm>
                <a:off x="4180475" y="2373724"/>
                <a:ext cx="481369" cy="180103"/>
              </a:xfrm>
              <a:prstGeom prst="rect">
                <a:avLst/>
              </a:prstGeom>
              <a:blipFill>
                <a:blip r:embed="rId18"/>
                <a:stretch>
                  <a:fillRect l="-2469" b="-12500"/>
                </a:stretch>
              </a:blipFill>
              <a:ln w="9525" cap="flat" cmpd="sng" algn="ctr">
                <a:solidFill>
                  <a:schemeClr val="bg2"/>
                </a:solid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1" name="Rectangle 150">
                <a:extLst>
                  <a:ext uri="{FF2B5EF4-FFF2-40B4-BE49-F238E27FC236}">
                    <a16:creationId xmlns:a16="http://schemas.microsoft.com/office/drawing/2014/main" id="{A65ABA47-63E7-EBEE-A264-B5DA323FF95F}"/>
                  </a:ext>
                </a:extLst>
              </p:cNvPr>
              <p:cNvSpPr/>
              <p:nvPr/>
            </p:nvSpPr>
            <p:spPr bwMode="auto">
              <a:xfrm>
                <a:off x="4180475" y="2642771"/>
                <a:ext cx="481369" cy="180103"/>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14:m>
                  <m:oMathPara xmlns:m="http://schemas.openxmlformats.org/officeDocument/2006/math">
                    <m:oMathParaPr>
                      <m:jc m:val="centerGroup"/>
                    </m:oMathParaPr>
                    <m:oMath xmlns:m="http://schemas.openxmlformats.org/officeDocument/2006/math">
                      <m:sSub>
                        <m:sSubPr>
                          <m:ctrlPr>
                            <a:rPr lang="fr-FR" sz="900" b="0" i="1" dirty="0" smtClean="0">
                              <a:solidFill>
                                <a:schemeClr val="bg1"/>
                              </a:solidFill>
                              <a:latin typeface="Cambria Math" panose="02040503050406030204" pitchFamily="18" charset="0"/>
                              <a:cs typeface="Calibri" panose="020F0502020204030204" pitchFamily="34" charset="0"/>
                            </a:rPr>
                          </m:ctrlPr>
                        </m:sSubPr>
                        <m:e>
                          <m:r>
                            <a:rPr lang="fr-FR" sz="900" b="0" i="1" dirty="0" smtClean="0">
                              <a:solidFill>
                                <a:schemeClr val="bg1"/>
                              </a:solidFill>
                              <a:latin typeface="Cambria Math" panose="02040503050406030204" pitchFamily="18" charset="0"/>
                              <a:cs typeface="Calibri" panose="020F0502020204030204" pitchFamily="34" charset="0"/>
                            </a:rPr>
                            <m:t>𝑅</m:t>
                          </m:r>
                        </m:e>
                        <m:sub>
                          <m:r>
                            <a:rPr lang="fr-FR" sz="900" b="0" i="1" dirty="0" smtClean="0">
                              <a:solidFill>
                                <a:schemeClr val="bg1"/>
                              </a:solidFill>
                              <a:latin typeface="Cambria Math" panose="02040503050406030204" pitchFamily="18" charset="0"/>
                              <a:cs typeface="Calibri" panose="020F0502020204030204" pitchFamily="34" charset="0"/>
                            </a:rPr>
                            <m:t>𝑥</m:t>
                          </m:r>
                        </m:sub>
                      </m:sSub>
                      <m:r>
                        <a:rPr lang="fr-FR" sz="900" b="0" i="1" dirty="0" smtClean="0">
                          <a:solidFill>
                            <a:schemeClr val="bg1"/>
                          </a:solidFill>
                          <a:latin typeface="Cambria Math" panose="02040503050406030204" pitchFamily="18" charset="0"/>
                          <a:cs typeface="Calibri" panose="020F0502020204030204" pitchFamily="34" charset="0"/>
                        </a:rPr>
                        <m:t>(</m:t>
                      </m:r>
                      <m:sSubSup>
                        <m:sSubSupPr>
                          <m:ctrlPr>
                            <a:rPr lang="fr-FR" sz="900" b="0" i="1" dirty="0" smtClean="0">
                              <a:solidFill>
                                <a:schemeClr val="bg1"/>
                              </a:solidFill>
                              <a:latin typeface="Cambria Math" panose="02040503050406030204" pitchFamily="18" charset="0"/>
                              <a:cs typeface="Calibri" panose="020F0502020204030204" pitchFamily="34" charset="0"/>
                            </a:rPr>
                          </m:ctrlPr>
                        </m:sSubSupPr>
                        <m:e>
                          <m:r>
                            <a:rPr lang="fr-FR" sz="900" b="0" i="1" dirty="0">
                              <a:solidFill>
                                <a:schemeClr val="bg1"/>
                              </a:solidFill>
                              <a:latin typeface="Cambria Math" panose="02040503050406030204" pitchFamily="18" charset="0"/>
                              <a:cs typeface="Calibri" panose="020F0502020204030204" pitchFamily="34" charset="0"/>
                            </a:rPr>
                            <m:t>𝜃</m:t>
                          </m:r>
                        </m:e>
                        <m:sub>
                          <m:r>
                            <a:rPr lang="fr-FR" sz="900" b="0" i="1" dirty="0" smtClean="0">
                              <a:solidFill>
                                <a:schemeClr val="bg1"/>
                              </a:solidFill>
                              <a:latin typeface="Cambria Math" panose="02040503050406030204" pitchFamily="18" charset="0"/>
                              <a:cs typeface="Calibri" panose="020F0502020204030204" pitchFamily="34" charset="0"/>
                            </a:rPr>
                            <m:t>3,1</m:t>
                          </m:r>
                        </m:sub>
                        <m:sup>
                          <m:r>
                            <a:rPr lang="fr-FR" sz="900" b="0" i="1" dirty="0" smtClean="0">
                              <a:solidFill>
                                <a:schemeClr val="bg1"/>
                              </a:solidFill>
                              <a:latin typeface="Cambria Math" panose="02040503050406030204" pitchFamily="18" charset="0"/>
                              <a:cs typeface="Calibri" panose="020F0502020204030204" pitchFamily="34" charset="0"/>
                            </a:rPr>
                            <m:t>𝐿</m:t>
                          </m:r>
                        </m:sup>
                      </m:sSubSup>
                      <m:r>
                        <a:rPr lang="fr-FR" sz="900" b="0" i="1" dirty="0" smtClean="0">
                          <a:solidFill>
                            <a:schemeClr val="bg1"/>
                          </a:solidFill>
                          <a:latin typeface="Cambria Math" panose="02040503050406030204" pitchFamily="18" charset="0"/>
                          <a:cs typeface="Calibri" panose="020F0502020204030204" pitchFamily="34" charset="0"/>
                        </a:rPr>
                        <m:t>)</m:t>
                      </m:r>
                    </m:oMath>
                  </m:oMathPara>
                </a14:m>
                <a:endParaRPr lang="fr-FR" sz="900" b="0" dirty="0">
                  <a:solidFill>
                    <a:schemeClr val="bg1"/>
                  </a:solidFill>
                  <a:latin typeface="Calibri" panose="020F0502020204030204" pitchFamily="34" charset="0"/>
                  <a:cs typeface="Calibri" panose="020F0502020204030204" pitchFamily="34" charset="0"/>
                </a:endParaRPr>
              </a:p>
            </p:txBody>
          </p:sp>
        </mc:Choice>
        <mc:Fallback xmlns="">
          <p:sp>
            <p:nvSpPr>
              <p:cNvPr id="151" name="Rectangle 150">
                <a:extLst>
                  <a:ext uri="{FF2B5EF4-FFF2-40B4-BE49-F238E27FC236}">
                    <a16:creationId xmlns:a16="http://schemas.microsoft.com/office/drawing/2014/main" id="{A65ABA47-63E7-EBEE-A264-B5DA323FF95F}"/>
                  </a:ext>
                </a:extLst>
              </p:cNvPr>
              <p:cNvSpPr>
                <a:spLocks noRot="1" noChangeAspect="1" noMove="1" noResize="1" noEditPoints="1" noAdjustHandles="1" noChangeArrowheads="1" noChangeShapeType="1" noTextEdit="1"/>
              </p:cNvSpPr>
              <p:nvPr/>
            </p:nvSpPr>
            <p:spPr bwMode="auto">
              <a:xfrm>
                <a:off x="4180475" y="2642771"/>
                <a:ext cx="481369" cy="180103"/>
              </a:xfrm>
              <a:prstGeom prst="rect">
                <a:avLst/>
              </a:prstGeom>
              <a:blipFill>
                <a:blip r:embed="rId19"/>
                <a:stretch>
                  <a:fillRect l="-2469" b="-12903"/>
                </a:stretch>
              </a:blipFill>
              <a:ln w="9525" cap="flat" cmpd="sng" algn="ctr">
                <a:solidFill>
                  <a:schemeClr val="bg2"/>
                </a:solid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8" name="Rectangle 167">
                <a:extLst>
                  <a:ext uri="{FF2B5EF4-FFF2-40B4-BE49-F238E27FC236}">
                    <a16:creationId xmlns:a16="http://schemas.microsoft.com/office/drawing/2014/main" id="{4C02BACE-B08D-BC49-38B8-2784567951FA}"/>
                  </a:ext>
                </a:extLst>
              </p:cNvPr>
              <p:cNvSpPr/>
              <p:nvPr/>
            </p:nvSpPr>
            <p:spPr bwMode="auto">
              <a:xfrm>
                <a:off x="4177322" y="3276696"/>
                <a:ext cx="481369" cy="180103"/>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14:m>
                  <m:oMathPara xmlns:m="http://schemas.openxmlformats.org/officeDocument/2006/math">
                    <m:oMathParaPr>
                      <m:jc m:val="centerGroup"/>
                    </m:oMathParaPr>
                    <m:oMath xmlns:m="http://schemas.openxmlformats.org/officeDocument/2006/math">
                      <m:sSub>
                        <m:sSubPr>
                          <m:ctrlPr>
                            <a:rPr lang="fr-FR" sz="900" b="0" i="1" dirty="0" smtClean="0">
                              <a:solidFill>
                                <a:schemeClr val="bg1"/>
                              </a:solidFill>
                              <a:latin typeface="Cambria Math" panose="02040503050406030204" pitchFamily="18" charset="0"/>
                              <a:cs typeface="Calibri" panose="020F0502020204030204" pitchFamily="34" charset="0"/>
                            </a:rPr>
                          </m:ctrlPr>
                        </m:sSubPr>
                        <m:e>
                          <m:r>
                            <a:rPr lang="fr-FR" sz="900" b="0" i="1" dirty="0" smtClean="0">
                              <a:solidFill>
                                <a:schemeClr val="bg1"/>
                              </a:solidFill>
                              <a:latin typeface="Cambria Math" panose="02040503050406030204" pitchFamily="18" charset="0"/>
                              <a:cs typeface="Calibri" panose="020F0502020204030204" pitchFamily="34" charset="0"/>
                            </a:rPr>
                            <m:t>𝑅</m:t>
                          </m:r>
                        </m:e>
                        <m:sub>
                          <m:r>
                            <a:rPr lang="fr-FR" sz="900" b="0" i="1" dirty="0" smtClean="0">
                              <a:solidFill>
                                <a:schemeClr val="bg1"/>
                              </a:solidFill>
                              <a:latin typeface="Cambria Math" panose="02040503050406030204" pitchFamily="18" charset="0"/>
                              <a:cs typeface="Calibri" panose="020F0502020204030204" pitchFamily="34" charset="0"/>
                            </a:rPr>
                            <m:t>𝑥</m:t>
                          </m:r>
                        </m:sub>
                      </m:sSub>
                      <m:r>
                        <a:rPr lang="fr-FR" sz="900" b="0" i="1" dirty="0" smtClean="0">
                          <a:solidFill>
                            <a:schemeClr val="bg1"/>
                          </a:solidFill>
                          <a:latin typeface="Cambria Math" panose="02040503050406030204" pitchFamily="18" charset="0"/>
                          <a:cs typeface="Calibri" panose="020F0502020204030204" pitchFamily="34" charset="0"/>
                        </a:rPr>
                        <m:t>(</m:t>
                      </m:r>
                      <m:sSubSup>
                        <m:sSubSupPr>
                          <m:ctrlPr>
                            <a:rPr lang="fr-FR" sz="900" b="0" i="1" dirty="0" smtClean="0">
                              <a:solidFill>
                                <a:schemeClr val="bg1"/>
                              </a:solidFill>
                              <a:latin typeface="Cambria Math" panose="02040503050406030204" pitchFamily="18" charset="0"/>
                              <a:cs typeface="Calibri" panose="020F0502020204030204" pitchFamily="34" charset="0"/>
                            </a:rPr>
                          </m:ctrlPr>
                        </m:sSubSupPr>
                        <m:e>
                          <m:r>
                            <a:rPr lang="fr-FR" sz="900" b="0" i="1" dirty="0">
                              <a:solidFill>
                                <a:schemeClr val="bg1"/>
                              </a:solidFill>
                              <a:latin typeface="Cambria Math" panose="02040503050406030204" pitchFamily="18" charset="0"/>
                              <a:cs typeface="Calibri" panose="020F0502020204030204" pitchFamily="34" charset="0"/>
                            </a:rPr>
                            <m:t>𝜃</m:t>
                          </m:r>
                        </m:e>
                        <m:sub>
                          <m:r>
                            <a:rPr lang="fr-FR" sz="900" b="0" i="1" dirty="0" smtClean="0">
                              <a:solidFill>
                                <a:schemeClr val="bg1"/>
                              </a:solidFill>
                              <a:latin typeface="Cambria Math" panose="02040503050406030204" pitchFamily="18" charset="0"/>
                              <a:cs typeface="Calibri" panose="020F0502020204030204" pitchFamily="34" charset="0"/>
                            </a:rPr>
                            <m:t>𝑛</m:t>
                          </m:r>
                          <m:r>
                            <a:rPr lang="fr-FR" sz="900" b="0" i="1" dirty="0" smtClean="0">
                              <a:solidFill>
                                <a:schemeClr val="bg1"/>
                              </a:solidFill>
                              <a:latin typeface="Cambria Math" panose="02040503050406030204" pitchFamily="18" charset="0"/>
                              <a:cs typeface="Calibri" panose="020F0502020204030204" pitchFamily="34" charset="0"/>
                            </a:rPr>
                            <m:t>,1</m:t>
                          </m:r>
                        </m:sub>
                        <m:sup>
                          <m:r>
                            <a:rPr lang="fr-FR" sz="900" b="0" i="1" dirty="0" smtClean="0">
                              <a:solidFill>
                                <a:schemeClr val="bg1"/>
                              </a:solidFill>
                              <a:latin typeface="Cambria Math" panose="02040503050406030204" pitchFamily="18" charset="0"/>
                              <a:cs typeface="Calibri" panose="020F0502020204030204" pitchFamily="34" charset="0"/>
                            </a:rPr>
                            <m:t>𝐿</m:t>
                          </m:r>
                        </m:sup>
                      </m:sSubSup>
                      <m:r>
                        <a:rPr lang="fr-FR" sz="900" b="0" i="1" dirty="0" smtClean="0">
                          <a:solidFill>
                            <a:schemeClr val="bg1"/>
                          </a:solidFill>
                          <a:latin typeface="Cambria Math" panose="02040503050406030204" pitchFamily="18" charset="0"/>
                          <a:cs typeface="Calibri" panose="020F0502020204030204" pitchFamily="34" charset="0"/>
                        </a:rPr>
                        <m:t>)</m:t>
                      </m:r>
                    </m:oMath>
                  </m:oMathPara>
                </a14:m>
                <a:endParaRPr lang="fr-FR" sz="900" b="0" dirty="0">
                  <a:solidFill>
                    <a:schemeClr val="bg1"/>
                  </a:solidFill>
                  <a:latin typeface="Calibri" panose="020F0502020204030204" pitchFamily="34" charset="0"/>
                  <a:cs typeface="Calibri" panose="020F0502020204030204" pitchFamily="34" charset="0"/>
                </a:endParaRPr>
              </a:p>
            </p:txBody>
          </p:sp>
        </mc:Choice>
        <mc:Fallback xmlns="">
          <p:sp>
            <p:nvSpPr>
              <p:cNvPr id="168" name="Rectangle 167">
                <a:extLst>
                  <a:ext uri="{FF2B5EF4-FFF2-40B4-BE49-F238E27FC236}">
                    <a16:creationId xmlns:a16="http://schemas.microsoft.com/office/drawing/2014/main" id="{4C02BACE-B08D-BC49-38B8-2784567951FA}"/>
                  </a:ext>
                </a:extLst>
              </p:cNvPr>
              <p:cNvSpPr>
                <a:spLocks noRot="1" noChangeAspect="1" noMove="1" noResize="1" noEditPoints="1" noAdjustHandles="1" noChangeArrowheads="1" noChangeShapeType="1" noTextEdit="1"/>
              </p:cNvSpPr>
              <p:nvPr/>
            </p:nvSpPr>
            <p:spPr bwMode="auto">
              <a:xfrm>
                <a:off x="4177322" y="3276696"/>
                <a:ext cx="481369" cy="180103"/>
              </a:xfrm>
              <a:prstGeom prst="rect">
                <a:avLst/>
              </a:prstGeom>
              <a:blipFill>
                <a:blip r:embed="rId20"/>
                <a:stretch>
                  <a:fillRect l="-2469" r="-1235" b="-12903"/>
                </a:stretch>
              </a:blipFill>
              <a:ln w="9525" cap="flat" cmpd="sng" algn="ctr">
                <a:solidFill>
                  <a:schemeClr val="bg2"/>
                </a:solid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3" name="TextBox 192">
                <a:extLst>
                  <a:ext uri="{FF2B5EF4-FFF2-40B4-BE49-F238E27FC236}">
                    <a16:creationId xmlns:a16="http://schemas.microsoft.com/office/drawing/2014/main" id="{3C5435BC-0911-5586-BAC5-6934B5C96F18}"/>
                  </a:ext>
                </a:extLst>
              </p:cNvPr>
              <p:cNvSpPr txBox="1"/>
              <p:nvPr/>
            </p:nvSpPr>
            <p:spPr>
              <a:xfrm>
                <a:off x="4465219" y="2926631"/>
                <a:ext cx="534698" cy="2462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fr-FR" sz="1000" b="0" i="1" smtClean="0">
                              <a:solidFill>
                                <a:schemeClr val="bg2"/>
                              </a:solidFill>
                              <a:latin typeface="Cambria Math" panose="02040503050406030204" pitchFamily="18" charset="0"/>
                            </a:rPr>
                          </m:ctrlPr>
                        </m:sSubPr>
                        <m:e>
                          <m:r>
                            <a:rPr lang="fr-FR" sz="1000" b="0" i="1" smtClean="0">
                              <a:solidFill>
                                <a:schemeClr val="bg2"/>
                              </a:solidFill>
                              <a:latin typeface="Cambria Math" panose="02040503050406030204" pitchFamily="18" charset="0"/>
                            </a:rPr>
                            <m:t>𝑈</m:t>
                          </m:r>
                        </m:e>
                        <m:sub>
                          <m:r>
                            <a:rPr lang="fr-FR" sz="1000" b="0" i="1" smtClean="0">
                              <a:solidFill>
                                <a:schemeClr val="bg2"/>
                              </a:solidFill>
                              <a:latin typeface="Cambria Math" panose="02040503050406030204" pitchFamily="18" charset="0"/>
                            </a:rPr>
                            <m:t>𝐿</m:t>
                          </m:r>
                        </m:sub>
                      </m:sSub>
                      <m:r>
                        <a:rPr lang="fr-FR" sz="1000" b="0" i="1" smtClean="0">
                          <a:solidFill>
                            <a:schemeClr val="bg2"/>
                          </a:solidFill>
                          <a:latin typeface="Cambria Math" panose="02040503050406030204" pitchFamily="18" charset="0"/>
                        </a:rPr>
                        <m:t>(</m:t>
                      </m:r>
                      <m:r>
                        <a:rPr lang="fr-FR" sz="1000" b="0" i="1" smtClean="0">
                          <a:solidFill>
                            <a:schemeClr val="bg2"/>
                          </a:solidFill>
                          <a:latin typeface="Cambria Math" panose="02040503050406030204" pitchFamily="18" charset="0"/>
                        </a:rPr>
                        <m:t>𝜃</m:t>
                      </m:r>
                      <m:r>
                        <a:rPr lang="fr-FR" sz="1000" b="0" i="1" smtClean="0">
                          <a:solidFill>
                            <a:schemeClr val="bg2"/>
                          </a:solidFill>
                          <a:latin typeface="Cambria Math" panose="02040503050406030204" pitchFamily="18" charset="0"/>
                        </a:rPr>
                        <m:t>)</m:t>
                      </m:r>
                    </m:oMath>
                  </m:oMathPara>
                </a14:m>
                <a:endParaRPr lang="en-US" sz="1000" b="0" dirty="0" err="1">
                  <a:solidFill>
                    <a:schemeClr val="bg2"/>
                  </a:solidFill>
                  <a:latin typeface="Calibri" pitchFamily="34" charset="0"/>
                </a:endParaRPr>
              </a:p>
            </p:txBody>
          </p:sp>
        </mc:Choice>
        <mc:Fallback xmlns="">
          <p:sp>
            <p:nvSpPr>
              <p:cNvPr id="193" name="TextBox 192">
                <a:extLst>
                  <a:ext uri="{FF2B5EF4-FFF2-40B4-BE49-F238E27FC236}">
                    <a16:creationId xmlns:a16="http://schemas.microsoft.com/office/drawing/2014/main" id="{3C5435BC-0911-5586-BAC5-6934B5C96F18}"/>
                  </a:ext>
                </a:extLst>
              </p:cNvPr>
              <p:cNvSpPr txBox="1">
                <a:spLocks noRot="1" noChangeAspect="1" noMove="1" noResize="1" noEditPoints="1" noAdjustHandles="1" noChangeArrowheads="1" noChangeShapeType="1" noTextEdit="1"/>
              </p:cNvSpPr>
              <p:nvPr/>
            </p:nvSpPr>
            <p:spPr>
              <a:xfrm>
                <a:off x="4465219" y="2926631"/>
                <a:ext cx="534698" cy="246221"/>
              </a:xfrm>
              <a:prstGeom prst="rect">
                <a:avLst/>
              </a:prstGeom>
              <a:blipFill>
                <a:blip r:embed="rId21"/>
                <a:stretch>
                  <a:fillRect b="-7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4" name="Rectangle 193">
                <a:extLst>
                  <a:ext uri="{FF2B5EF4-FFF2-40B4-BE49-F238E27FC236}">
                    <a16:creationId xmlns:a16="http://schemas.microsoft.com/office/drawing/2014/main" id="{29740638-D14F-F711-818A-12F1DE2EC744}"/>
                  </a:ext>
                </a:extLst>
              </p:cNvPr>
              <p:cNvSpPr/>
              <p:nvPr/>
            </p:nvSpPr>
            <p:spPr bwMode="auto">
              <a:xfrm>
                <a:off x="4756406" y="2105860"/>
                <a:ext cx="481369" cy="180103"/>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14:m>
                  <m:oMathPara xmlns:m="http://schemas.openxmlformats.org/officeDocument/2006/math">
                    <m:oMathParaPr>
                      <m:jc m:val="centerGroup"/>
                    </m:oMathParaPr>
                    <m:oMath xmlns:m="http://schemas.openxmlformats.org/officeDocument/2006/math">
                      <m:sSub>
                        <m:sSubPr>
                          <m:ctrlPr>
                            <a:rPr lang="fr-FR" sz="900" b="0" i="1" dirty="0" smtClean="0">
                              <a:solidFill>
                                <a:schemeClr val="bg1"/>
                              </a:solidFill>
                              <a:latin typeface="Cambria Math" panose="02040503050406030204" pitchFamily="18" charset="0"/>
                              <a:cs typeface="Calibri" panose="020F0502020204030204" pitchFamily="34" charset="0"/>
                            </a:rPr>
                          </m:ctrlPr>
                        </m:sSubPr>
                        <m:e>
                          <m:r>
                            <a:rPr lang="fr-FR" sz="900" b="0" i="1" dirty="0" smtClean="0">
                              <a:solidFill>
                                <a:schemeClr val="bg1"/>
                              </a:solidFill>
                              <a:latin typeface="Cambria Math" panose="02040503050406030204" pitchFamily="18" charset="0"/>
                              <a:cs typeface="Calibri" panose="020F0502020204030204" pitchFamily="34" charset="0"/>
                            </a:rPr>
                            <m:t>𝑅</m:t>
                          </m:r>
                        </m:e>
                        <m:sub>
                          <m:r>
                            <a:rPr lang="fr-FR" sz="900" b="0" i="1" dirty="0" smtClean="0">
                              <a:solidFill>
                                <a:schemeClr val="bg1"/>
                              </a:solidFill>
                              <a:latin typeface="Cambria Math" panose="02040503050406030204" pitchFamily="18" charset="0"/>
                              <a:cs typeface="Calibri" panose="020F0502020204030204" pitchFamily="34" charset="0"/>
                            </a:rPr>
                            <m:t>𝑥</m:t>
                          </m:r>
                        </m:sub>
                      </m:sSub>
                      <m:r>
                        <a:rPr lang="fr-FR" sz="900" b="0" i="1" dirty="0" smtClean="0">
                          <a:solidFill>
                            <a:schemeClr val="bg1"/>
                          </a:solidFill>
                          <a:latin typeface="Cambria Math" panose="02040503050406030204" pitchFamily="18" charset="0"/>
                          <a:cs typeface="Calibri" panose="020F0502020204030204" pitchFamily="34" charset="0"/>
                        </a:rPr>
                        <m:t>(</m:t>
                      </m:r>
                      <m:sSubSup>
                        <m:sSubSupPr>
                          <m:ctrlPr>
                            <a:rPr lang="fr-FR" sz="900" b="0" i="1" dirty="0" smtClean="0">
                              <a:solidFill>
                                <a:schemeClr val="bg1"/>
                              </a:solidFill>
                              <a:latin typeface="Cambria Math" panose="02040503050406030204" pitchFamily="18" charset="0"/>
                              <a:cs typeface="Calibri" panose="020F0502020204030204" pitchFamily="34" charset="0"/>
                            </a:rPr>
                          </m:ctrlPr>
                        </m:sSubSupPr>
                        <m:e>
                          <m:r>
                            <a:rPr lang="fr-FR" sz="900" b="0" i="1" dirty="0">
                              <a:solidFill>
                                <a:schemeClr val="bg1"/>
                              </a:solidFill>
                              <a:latin typeface="Cambria Math" panose="02040503050406030204" pitchFamily="18" charset="0"/>
                              <a:cs typeface="Calibri" panose="020F0502020204030204" pitchFamily="34" charset="0"/>
                            </a:rPr>
                            <m:t>𝜃</m:t>
                          </m:r>
                        </m:e>
                        <m:sub>
                          <m:r>
                            <a:rPr lang="fr-FR" sz="900" b="0" i="1" dirty="0" smtClean="0">
                              <a:solidFill>
                                <a:schemeClr val="bg1"/>
                              </a:solidFill>
                              <a:latin typeface="Cambria Math" panose="02040503050406030204" pitchFamily="18" charset="0"/>
                              <a:cs typeface="Calibri" panose="020F0502020204030204" pitchFamily="34" charset="0"/>
                            </a:rPr>
                            <m:t>1,2</m:t>
                          </m:r>
                        </m:sub>
                        <m:sup>
                          <m:r>
                            <a:rPr lang="fr-FR" sz="900" b="0" i="1" dirty="0" smtClean="0">
                              <a:solidFill>
                                <a:schemeClr val="bg1"/>
                              </a:solidFill>
                              <a:latin typeface="Cambria Math" panose="02040503050406030204" pitchFamily="18" charset="0"/>
                              <a:cs typeface="Calibri" panose="020F0502020204030204" pitchFamily="34" charset="0"/>
                            </a:rPr>
                            <m:t>𝐿</m:t>
                          </m:r>
                        </m:sup>
                      </m:sSubSup>
                      <m:r>
                        <a:rPr lang="fr-FR" sz="900" b="0" i="1" dirty="0" smtClean="0">
                          <a:solidFill>
                            <a:schemeClr val="bg1"/>
                          </a:solidFill>
                          <a:latin typeface="Cambria Math" panose="02040503050406030204" pitchFamily="18" charset="0"/>
                          <a:cs typeface="Calibri" panose="020F0502020204030204" pitchFamily="34" charset="0"/>
                        </a:rPr>
                        <m:t>)</m:t>
                      </m:r>
                    </m:oMath>
                  </m:oMathPara>
                </a14:m>
                <a:endParaRPr lang="fr-FR" sz="900" b="0" dirty="0">
                  <a:solidFill>
                    <a:schemeClr val="bg1"/>
                  </a:solidFill>
                  <a:latin typeface="Calibri" panose="020F0502020204030204" pitchFamily="34" charset="0"/>
                  <a:cs typeface="Calibri" panose="020F0502020204030204" pitchFamily="34" charset="0"/>
                </a:endParaRPr>
              </a:p>
            </p:txBody>
          </p:sp>
        </mc:Choice>
        <mc:Fallback xmlns="">
          <p:sp>
            <p:nvSpPr>
              <p:cNvPr id="194" name="Rectangle 193">
                <a:extLst>
                  <a:ext uri="{FF2B5EF4-FFF2-40B4-BE49-F238E27FC236}">
                    <a16:creationId xmlns:a16="http://schemas.microsoft.com/office/drawing/2014/main" id="{29740638-D14F-F711-818A-12F1DE2EC744}"/>
                  </a:ext>
                </a:extLst>
              </p:cNvPr>
              <p:cNvSpPr>
                <a:spLocks noRot="1" noChangeAspect="1" noMove="1" noResize="1" noEditPoints="1" noAdjustHandles="1" noChangeArrowheads="1" noChangeShapeType="1" noTextEdit="1"/>
              </p:cNvSpPr>
              <p:nvPr/>
            </p:nvSpPr>
            <p:spPr bwMode="auto">
              <a:xfrm>
                <a:off x="4756406" y="2105860"/>
                <a:ext cx="481369" cy="180103"/>
              </a:xfrm>
              <a:prstGeom prst="rect">
                <a:avLst/>
              </a:prstGeom>
              <a:blipFill>
                <a:blip r:embed="rId22"/>
                <a:stretch>
                  <a:fillRect l="-1235" b="-12500"/>
                </a:stretch>
              </a:blipFill>
              <a:ln w="9525" cap="flat" cmpd="sng" algn="ctr">
                <a:solidFill>
                  <a:schemeClr val="bg2"/>
                </a:solid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5" name="Rectangle 194">
                <a:extLst>
                  <a:ext uri="{FF2B5EF4-FFF2-40B4-BE49-F238E27FC236}">
                    <a16:creationId xmlns:a16="http://schemas.microsoft.com/office/drawing/2014/main" id="{37689218-1EE4-76A3-AF9A-65D45982B99A}"/>
                  </a:ext>
                </a:extLst>
              </p:cNvPr>
              <p:cNvSpPr/>
              <p:nvPr/>
            </p:nvSpPr>
            <p:spPr bwMode="auto">
              <a:xfrm>
                <a:off x="4756406" y="2373727"/>
                <a:ext cx="481369" cy="180103"/>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14:m>
                  <m:oMathPara xmlns:m="http://schemas.openxmlformats.org/officeDocument/2006/math">
                    <m:oMathParaPr>
                      <m:jc m:val="centerGroup"/>
                    </m:oMathParaPr>
                    <m:oMath xmlns:m="http://schemas.openxmlformats.org/officeDocument/2006/math">
                      <m:sSub>
                        <m:sSubPr>
                          <m:ctrlPr>
                            <a:rPr lang="fr-FR" sz="900" b="0" i="1" dirty="0" smtClean="0">
                              <a:solidFill>
                                <a:schemeClr val="bg1"/>
                              </a:solidFill>
                              <a:latin typeface="Cambria Math" panose="02040503050406030204" pitchFamily="18" charset="0"/>
                              <a:cs typeface="Calibri" panose="020F0502020204030204" pitchFamily="34" charset="0"/>
                            </a:rPr>
                          </m:ctrlPr>
                        </m:sSubPr>
                        <m:e>
                          <m:r>
                            <a:rPr lang="fr-FR" sz="900" b="0" i="1" dirty="0" smtClean="0">
                              <a:solidFill>
                                <a:schemeClr val="bg1"/>
                              </a:solidFill>
                              <a:latin typeface="Cambria Math" panose="02040503050406030204" pitchFamily="18" charset="0"/>
                              <a:cs typeface="Calibri" panose="020F0502020204030204" pitchFamily="34" charset="0"/>
                            </a:rPr>
                            <m:t>𝑅</m:t>
                          </m:r>
                        </m:e>
                        <m:sub>
                          <m:r>
                            <a:rPr lang="fr-FR" sz="900" b="0" i="1" dirty="0" smtClean="0">
                              <a:solidFill>
                                <a:schemeClr val="bg1"/>
                              </a:solidFill>
                              <a:latin typeface="Cambria Math" panose="02040503050406030204" pitchFamily="18" charset="0"/>
                              <a:cs typeface="Calibri" panose="020F0502020204030204" pitchFamily="34" charset="0"/>
                            </a:rPr>
                            <m:t>𝑧</m:t>
                          </m:r>
                        </m:sub>
                      </m:sSub>
                      <m:r>
                        <a:rPr lang="fr-FR" sz="900" b="0" i="1" dirty="0" smtClean="0">
                          <a:solidFill>
                            <a:schemeClr val="bg1"/>
                          </a:solidFill>
                          <a:latin typeface="Cambria Math" panose="02040503050406030204" pitchFamily="18" charset="0"/>
                          <a:cs typeface="Calibri" panose="020F0502020204030204" pitchFamily="34" charset="0"/>
                        </a:rPr>
                        <m:t>(</m:t>
                      </m:r>
                      <m:sSubSup>
                        <m:sSubSupPr>
                          <m:ctrlPr>
                            <a:rPr lang="fr-FR" sz="900" b="0" i="1" dirty="0" smtClean="0">
                              <a:solidFill>
                                <a:schemeClr val="bg1"/>
                              </a:solidFill>
                              <a:latin typeface="Cambria Math" panose="02040503050406030204" pitchFamily="18" charset="0"/>
                              <a:cs typeface="Calibri" panose="020F0502020204030204" pitchFamily="34" charset="0"/>
                            </a:rPr>
                          </m:ctrlPr>
                        </m:sSubSupPr>
                        <m:e>
                          <m:r>
                            <a:rPr lang="fr-FR" sz="900" b="0" i="1" dirty="0">
                              <a:solidFill>
                                <a:schemeClr val="bg1"/>
                              </a:solidFill>
                              <a:latin typeface="Cambria Math" panose="02040503050406030204" pitchFamily="18" charset="0"/>
                              <a:cs typeface="Calibri" panose="020F0502020204030204" pitchFamily="34" charset="0"/>
                            </a:rPr>
                            <m:t>𝜃</m:t>
                          </m:r>
                        </m:e>
                        <m:sub>
                          <m:r>
                            <a:rPr lang="fr-FR" sz="900" b="0" i="1" dirty="0" smtClean="0">
                              <a:solidFill>
                                <a:schemeClr val="bg1"/>
                              </a:solidFill>
                              <a:latin typeface="Cambria Math" panose="02040503050406030204" pitchFamily="18" charset="0"/>
                              <a:cs typeface="Calibri" panose="020F0502020204030204" pitchFamily="34" charset="0"/>
                            </a:rPr>
                            <m:t>2,2</m:t>
                          </m:r>
                        </m:sub>
                        <m:sup>
                          <m:r>
                            <a:rPr lang="fr-FR" sz="900" b="0" i="1" dirty="0" smtClean="0">
                              <a:solidFill>
                                <a:schemeClr val="bg1"/>
                              </a:solidFill>
                              <a:latin typeface="Cambria Math" panose="02040503050406030204" pitchFamily="18" charset="0"/>
                              <a:cs typeface="Calibri" panose="020F0502020204030204" pitchFamily="34" charset="0"/>
                            </a:rPr>
                            <m:t>𝐿</m:t>
                          </m:r>
                        </m:sup>
                      </m:sSubSup>
                      <m:r>
                        <a:rPr lang="fr-FR" sz="900" b="0" i="1" dirty="0" smtClean="0">
                          <a:solidFill>
                            <a:schemeClr val="bg1"/>
                          </a:solidFill>
                          <a:latin typeface="Cambria Math" panose="02040503050406030204" pitchFamily="18" charset="0"/>
                          <a:cs typeface="Calibri" panose="020F0502020204030204" pitchFamily="34" charset="0"/>
                        </a:rPr>
                        <m:t>)</m:t>
                      </m:r>
                    </m:oMath>
                  </m:oMathPara>
                </a14:m>
                <a:endParaRPr lang="fr-FR" sz="900" b="0" dirty="0">
                  <a:solidFill>
                    <a:schemeClr val="bg1"/>
                  </a:solidFill>
                  <a:latin typeface="Calibri" panose="020F0502020204030204" pitchFamily="34" charset="0"/>
                  <a:cs typeface="Calibri" panose="020F0502020204030204" pitchFamily="34" charset="0"/>
                </a:endParaRPr>
              </a:p>
            </p:txBody>
          </p:sp>
        </mc:Choice>
        <mc:Fallback xmlns="">
          <p:sp>
            <p:nvSpPr>
              <p:cNvPr id="195" name="Rectangle 194">
                <a:extLst>
                  <a:ext uri="{FF2B5EF4-FFF2-40B4-BE49-F238E27FC236}">
                    <a16:creationId xmlns:a16="http://schemas.microsoft.com/office/drawing/2014/main" id="{37689218-1EE4-76A3-AF9A-65D45982B99A}"/>
                  </a:ext>
                </a:extLst>
              </p:cNvPr>
              <p:cNvSpPr>
                <a:spLocks noRot="1" noChangeAspect="1" noMove="1" noResize="1" noEditPoints="1" noAdjustHandles="1" noChangeArrowheads="1" noChangeShapeType="1" noTextEdit="1"/>
              </p:cNvSpPr>
              <p:nvPr/>
            </p:nvSpPr>
            <p:spPr bwMode="auto">
              <a:xfrm>
                <a:off x="4756406" y="2373727"/>
                <a:ext cx="481369" cy="180103"/>
              </a:xfrm>
              <a:prstGeom prst="rect">
                <a:avLst/>
              </a:prstGeom>
              <a:blipFill>
                <a:blip r:embed="rId23"/>
                <a:stretch>
                  <a:fillRect l="-1235" b="-12500"/>
                </a:stretch>
              </a:blipFill>
              <a:ln w="9525" cap="flat" cmpd="sng" algn="ctr">
                <a:solidFill>
                  <a:schemeClr val="bg2"/>
                </a:solid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6" name="Rectangle 195">
                <a:extLst>
                  <a:ext uri="{FF2B5EF4-FFF2-40B4-BE49-F238E27FC236}">
                    <a16:creationId xmlns:a16="http://schemas.microsoft.com/office/drawing/2014/main" id="{C69BDE60-B929-117B-B712-48F4A90EB77F}"/>
                  </a:ext>
                </a:extLst>
              </p:cNvPr>
              <p:cNvSpPr/>
              <p:nvPr/>
            </p:nvSpPr>
            <p:spPr bwMode="auto">
              <a:xfrm>
                <a:off x="4756406" y="2642773"/>
                <a:ext cx="481369" cy="180103"/>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14:m>
                  <m:oMathPara xmlns:m="http://schemas.openxmlformats.org/officeDocument/2006/math">
                    <m:oMathParaPr>
                      <m:jc m:val="centerGroup"/>
                    </m:oMathParaPr>
                    <m:oMath xmlns:m="http://schemas.openxmlformats.org/officeDocument/2006/math">
                      <m:sSub>
                        <m:sSubPr>
                          <m:ctrlPr>
                            <a:rPr lang="fr-FR" sz="900" b="0" i="1" dirty="0" smtClean="0">
                              <a:solidFill>
                                <a:schemeClr val="bg1"/>
                              </a:solidFill>
                              <a:latin typeface="Cambria Math" panose="02040503050406030204" pitchFamily="18" charset="0"/>
                              <a:cs typeface="Calibri" panose="020F0502020204030204" pitchFamily="34" charset="0"/>
                            </a:rPr>
                          </m:ctrlPr>
                        </m:sSubPr>
                        <m:e>
                          <m:r>
                            <a:rPr lang="fr-FR" sz="900" b="0" i="1" dirty="0" smtClean="0">
                              <a:solidFill>
                                <a:schemeClr val="bg1"/>
                              </a:solidFill>
                              <a:latin typeface="Cambria Math" panose="02040503050406030204" pitchFamily="18" charset="0"/>
                              <a:cs typeface="Calibri" panose="020F0502020204030204" pitchFamily="34" charset="0"/>
                            </a:rPr>
                            <m:t>𝑅</m:t>
                          </m:r>
                        </m:e>
                        <m:sub>
                          <m:r>
                            <a:rPr lang="fr-FR" sz="900" b="0" i="1" dirty="0" smtClean="0">
                              <a:solidFill>
                                <a:schemeClr val="bg1"/>
                              </a:solidFill>
                              <a:latin typeface="Cambria Math" panose="02040503050406030204" pitchFamily="18" charset="0"/>
                              <a:cs typeface="Calibri" panose="020F0502020204030204" pitchFamily="34" charset="0"/>
                            </a:rPr>
                            <m:t>𝑧</m:t>
                          </m:r>
                        </m:sub>
                      </m:sSub>
                      <m:r>
                        <a:rPr lang="fr-FR" sz="900" b="0" i="1" dirty="0" smtClean="0">
                          <a:solidFill>
                            <a:schemeClr val="bg1"/>
                          </a:solidFill>
                          <a:latin typeface="Cambria Math" panose="02040503050406030204" pitchFamily="18" charset="0"/>
                          <a:cs typeface="Calibri" panose="020F0502020204030204" pitchFamily="34" charset="0"/>
                        </a:rPr>
                        <m:t>(</m:t>
                      </m:r>
                      <m:sSubSup>
                        <m:sSubSupPr>
                          <m:ctrlPr>
                            <a:rPr lang="fr-FR" sz="900" b="0" i="1" dirty="0" smtClean="0">
                              <a:solidFill>
                                <a:schemeClr val="bg1"/>
                              </a:solidFill>
                              <a:latin typeface="Cambria Math" panose="02040503050406030204" pitchFamily="18" charset="0"/>
                              <a:cs typeface="Calibri" panose="020F0502020204030204" pitchFamily="34" charset="0"/>
                            </a:rPr>
                          </m:ctrlPr>
                        </m:sSubSupPr>
                        <m:e>
                          <m:r>
                            <a:rPr lang="fr-FR" sz="900" b="0" i="1" dirty="0">
                              <a:solidFill>
                                <a:schemeClr val="bg1"/>
                              </a:solidFill>
                              <a:latin typeface="Cambria Math" panose="02040503050406030204" pitchFamily="18" charset="0"/>
                              <a:cs typeface="Calibri" panose="020F0502020204030204" pitchFamily="34" charset="0"/>
                            </a:rPr>
                            <m:t>𝜃</m:t>
                          </m:r>
                        </m:e>
                        <m:sub>
                          <m:r>
                            <a:rPr lang="fr-FR" sz="900" b="0" i="1" dirty="0" smtClean="0">
                              <a:solidFill>
                                <a:schemeClr val="bg1"/>
                              </a:solidFill>
                              <a:latin typeface="Cambria Math" panose="02040503050406030204" pitchFamily="18" charset="0"/>
                              <a:cs typeface="Calibri" panose="020F0502020204030204" pitchFamily="34" charset="0"/>
                            </a:rPr>
                            <m:t>3,2</m:t>
                          </m:r>
                        </m:sub>
                        <m:sup>
                          <m:r>
                            <a:rPr lang="fr-FR" sz="900" b="0" i="1" dirty="0" smtClean="0">
                              <a:solidFill>
                                <a:schemeClr val="bg1"/>
                              </a:solidFill>
                              <a:latin typeface="Cambria Math" panose="02040503050406030204" pitchFamily="18" charset="0"/>
                              <a:cs typeface="Calibri" panose="020F0502020204030204" pitchFamily="34" charset="0"/>
                            </a:rPr>
                            <m:t>𝐿</m:t>
                          </m:r>
                        </m:sup>
                      </m:sSubSup>
                      <m:r>
                        <a:rPr lang="fr-FR" sz="900" b="0" i="1" dirty="0" smtClean="0">
                          <a:solidFill>
                            <a:schemeClr val="bg1"/>
                          </a:solidFill>
                          <a:latin typeface="Cambria Math" panose="02040503050406030204" pitchFamily="18" charset="0"/>
                          <a:cs typeface="Calibri" panose="020F0502020204030204" pitchFamily="34" charset="0"/>
                        </a:rPr>
                        <m:t>)</m:t>
                      </m:r>
                    </m:oMath>
                  </m:oMathPara>
                </a14:m>
                <a:endParaRPr lang="fr-FR" sz="900" b="0" dirty="0">
                  <a:solidFill>
                    <a:schemeClr val="bg1"/>
                  </a:solidFill>
                  <a:latin typeface="Calibri" panose="020F0502020204030204" pitchFamily="34" charset="0"/>
                  <a:cs typeface="Calibri" panose="020F0502020204030204" pitchFamily="34" charset="0"/>
                </a:endParaRPr>
              </a:p>
            </p:txBody>
          </p:sp>
        </mc:Choice>
        <mc:Fallback xmlns="">
          <p:sp>
            <p:nvSpPr>
              <p:cNvPr id="196" name="Rectangle 195">
                <a:extLst>
                  <a:ext uri="{FF2B5EF4-FFF2-40B4-BE49-F238E27FC236}">
                    <a16:creationId xmlns:a16="http://schemas.microsoft.com/office/drawing/2014/main" id="{C69BDE60-B929-117B-B712-48F4A90EB77F}"/>
                  </a:ext>
                </a:extLst>
              </p:cNvPr>
              <p:cNvSpPr>
                <a:spLocks noRot="1" noChangeAspect="1" noMove="1" noResize="1" noEditPoints="1" noAdjustHandles="1" noChangeArrowheads="1" noChangeShapeType="1" noTextEdit="1"/>
              </p:cNvSpPr>
              <p:nvPr/>
            </p:nvSpPr>
            <p:spPr bwMode="auto">
              <a:xfrm>
                <a:off x="4756406" y="2642773"/>
                <a:ext cx="481369" cy="180103"/>
              </a:xfrm>
              <a:prstGeom prst="rect">
                <a:avLst/>
              </a:prstGeom>
              <a:blipFill>
                <a:blip r:embed="rId24"/>
                <a:stretch>
                  <a:fillRect l="-1235" b="-12903"/>
                </a:stretch>
              </a:blipFill>
              <a:ln w="9525" cap="flat" cmpd="sng" algn="ctr">
                <a:solidFill>
                  <a:schemeClr val="bg2"/>
                </a:solid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0" name="Rectangle 209">
                <a:extLst>
                  <a:ext uri="{FF2B5EF4-FFF2-40B4-BE49-F238E27FC236}">
                    <a16:creationId xmlns:a16="http://schemas.microsoft.com/office/drawing/2014/main" id="{5F395979-2055-A066-1576-CD1309643725}"/>
                  </a:ext>
                </a:extLst>
              </p:cNvPr>
              <p:cNvSpPr/>
              <p:nvPr/>
            </p:nvSpPr>
            <p:spPr bwMode="auto">
              <a:xfrm>
                <a:off x="4753253" y="3276699"/>
                <a:ext cx="481369" cy="180103"/>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14:m>
                  <m:oMathPara xmlns:m="http://schemas.openxmlformats.org/officeDocument/2006/math">
                    <m:oMathParaPr>
                      <m:jc m:val="centerGroup"/>
                    </m:oMathParaPr>
                    <m:oMath xmlns:m="http://schemas.openxmlformats.org/officeDocument/2006/math">
                      <m:sSub>
                        <m:sSubPr>
                          <m:ctrlPr>
                            <a:rPr lang="fr-FR" sz="900" b="0" i="1" dirty="0" smtClean="0">
                              <a:solidFill>
                                <a:schemeClr val="bg1"/>
                              </a:solidFill>
                              <a:latin typeface="Cambria Math" panose="02040503050406030204" pitchFamily="18" charset="0"/>
                              <a:cs typeface="Calibri" panose="020F0502020204030204" pitchFamily="34" charset="0"/>
                            </a:rPr>
                          </m:ctrlPr>
                        </m:sSubPr>
                        <m:e>
                          <m:r>
                            <a:rPr lang="fr-FR" sz="900" b="0" i="1" dirty="0" smtClean="0">
                              <a:solidFill>
                                <a:schemeClr val="bg1"/>
                              </a:solidFill>
                              <a:latin typeface="Cambria Math" panose="02040503050406030204" pitchFamily="18" charset="0"/>
                              <a:cs typeface="Calibri" panose="020F0502020204030204" pitchFamily="34" charset="0"/>
                            </a:rPr>
                            <m:t>𝑅</m:t>
                          </m:r>
                        </m:e>
                        <m:sub>
                          <m:r>
                            <a:rPr lang="fr-FR" sz="900" b="0" i="1" dirty="0" smtClean="0">
                              <a:solidFill>
                                <a:schemeClr val="bg1"/>
                              </a:solidFill>
                              <a:latin typeface="Cambria Math" panose="02040503050406030204" pitchFamily="18" charset="0"/>
                              <a:cs typeface="Calibri" panose="020F0502020204030204" pitchFamily="34" charset="0"/>
                            </a:rPr>
                            <m:t>𝑧</m:t>
                          </m:r>
                        </m:sub>
                      </m:sSub>
                      <m:r>
                        <a:rPr lang="fr-FR" sz="900" b="0" i="1" dirty="0" smtClean="0">
                          <a:solidFill>
                            <a:schemeClr val="bg1"/>
                          </a:solidFill>
                          <a:latin typeface="Cambria Math" panose="02040503050406030204" pitchFamily="18" charset="0"/>
                          <a:cs typeface="Calibri" panose="020F0502020204030204" pitchFamily="34" charset="0"/>
                        </a:rPr>
                        <m:t>(</m:t>
                      </m:r>
                      <m:sSubSup>
                        <m:sSubSupPr>
                          <m:ctrlPr>
                            <a:rPr lang="fr-FR" sz="900" b="0" i="1" dirty="0" smtClean="0">
                              <a:solidFill>
                                <a:schemeClr val="bg1"/>
                              </a:solidFill>
                              <a:latin typeface="Cambria Math" panose="02040503050406030204" pitchFamily="18" charset="0"/>
                              <a:cs typeface="Calibri" panose="020F0502020204030204" pitchFamily="34" charset="0"/>
                            </a:rPr>
                          </m:ctrlPr>
                        </m:sSubSupPr>
                        <m:e>
                          <m:r>
                            <a:rPr lang="fr-FR" sz="900" b="0" i="1" dirty="0">
                              <a:solidFill>
                                <a:schemeClr val="bg1"/>
                              </a:solidFill>
                              <a:latin typeface="Cambria Math" panose="02040503050406030204" pitchFamily="18" charset="0"/>
                              <a:cs typeface="Calibri" panose="020F0502020204030204" pitchFamily="34" charset="0"/>
                            </a:rPr>
                            <m:t>𝜃</m:t>
                          </m:r>
                        </m:e>
                        <m:sub>
                          <m:r>
                            <a:rPr lang="fr-FR" sz="900" b="0" i="1" dirty="0" smtClean="0">
                              <a:solidFill>
                                <a:schemeClr val="bg1"/>
                              </a:solidFill>
                              <a:latin typeface="Cambria Math" panose="02040503050406030204" pitchFamily="18" charset="0"/>
                              <a:cs typeface="Calibri" panose="020F0502020204030204" pitchFamily="34" charset="0"/>
                            </a:rPr>
                            <m:t>𝑛</m:t>
                          </m:r>
                          <m:r>
                            <a:rPr lang="fr-FR" sz="900" b="0" i="1" dirty="0" smtClean="0">
                              <a:solidFill>
                                <a:schemeClr val="bg1"/>
                              </a:solidFill>
                              <a:latin typeface="Cambria Math" panose="02040503050406030204" pitchFamily="18" charset="0"/>
                              <a:cs typeface="Calibri" panose="020F0502020204030204" pitchFamily="34" charset="0"/>
                            </a:rPr>
                            <m:t>,2</m:t>
                          </m:r>
                        </m:sub>
                        <m:sup>
                          <m:r>
                            <a:rPr lang="fr-FR" sz="900" b="0" i="1" dirty="0" smtClean="0">
                              <a:solidFill>
                                <a:schemeClr val="bg1"/>
                              </a:solidFill>
                              <a:latin typeface="Cambria Math" panose="02040503050406030204" pitchFamily="18" charset="0"/>
                              <a:cs typeface="Calibri" panose="020F0502020204030204" pitchFamily="34" charset="0"/>
                            </a:rPr>
                            <m:t>𝐿</m:t>
                          </m:r>
                        </m:sup>
                      </m:sSubSup>
                      <m:r>
                        <a:rPr lang="fr-FR" sz="900" b="0" i="1" dirty="0" smtClean="0">
                          <a:solidFill>
                            <a:schemeClr val="bg1"/>
                          </a:solidFill>
                          <a:latin typeface="Cambria Math" panose="02040503050406030204" pitchFamily="18" charset="0"/>
                          <a:cs typeface="Calibri" panose="020F0502020204030204" pitchFamily="34" charset="0"/>
                        </a:rPr>
                        <m:t>)</m:t>
                      </m:r>
                    </m:oMath>
                  </m:oMathPara>
                </a14:m>
                <a:endParaRPr lang="fr-FR" sz="900" b="0" dirty="0">
                  <a:solidFill>
                    <a:schemeClr val="bg1"/>
                  </a:solidFill>
                  <a:latin typeface="Calibri" panose="020F0502020204030204" pitchFamily="34" charset="0"/>
                  <a:cs typeface="Calibri" panose="020F0502020204030204" pitchFamily="34" charset="0"/>
                </a:endParaRPr>
              </a:p>
            </p:txBody>
          </p:sp>
        </mc:Choice>
        <mc:Fallback xmlns="">
          <p:sp>
            <p:nvSpPr>
              <p:cNvPr id="210" name="Rectangle 209">
                <a:extLst>
                  <a:ext uri="{FF2B5EF4-FFF2-40B4-BE49-F238E27FC236}">
                    <a16:creationId xmlns:a16="http://schemas.microsoft.com/office/drawing/2014/main" id="{5F395979-2055-A066-1576-CD1309643725}"/>
                  </a:ext>
                </a:extLst>
              </p:cNvPr>
              <p:cNvSpPr>
                <a:spLocks noRot="1" noChangeAspect="1" noMove="1" noResize="1" noEditPoints="1" noAdjustHandles="1" noChangeArrowheads="1" noChangeShapeType="1" noTextEdit="1"/>
              </p:cNvSpPr>
              <p:nvPr/>
            </p:nvSpPr>
            <p:spPr bwMode="auto">
              <a:xfrm>
                <a:off x="4753253" y="3276699"/>
                <a:ext cx="481369" cy="180103"/>
              </a:xfrm>
              <a:prstGeom prst="rect">
                <a:avLst/>
              </a:prstGeom>
              <a:blipFill>
                <a:blip r:embed="rId25"/>
                <a:stretch>
                  <a:fillRect l="-2469" b="-12903"/>
                </a:stretch>
              </a:blipFill>
              <a:ln w="9525" cap="flat" cmpd="sng" algn="ctr">
                <a:solidFill>
                  <a:schemeClr val="bg2"/>
                </a:solidFill>
                <a:prstDash val="solid"/>
                <a:round/>
                <a:headEnd type="none" w="med" len="med"/>
                <a:tailEnd type="none" w="med" len="med"/>
              </a:ln>
              <a:effectLst/>
            </p:spPr>
            <p:txBody>
              <a:bodyPr/>
              <a:lstStyle/>
              <a:p>
                <a:r>
                  <a:rPr lang="en-US">
                    <a:noFill/>
                  </a:rPr>
                  <a:t> </a:t>
                </a:r>
              </a:p>
            </p:txBody>
          </p:sp>
        </mc:Fallback>
      </mc:AlternateContent>
      <p:sp>
        <p:nvSpPr>
          <p:cNvPr id="213" name="Oval 212">
            <a:extLst>
              <a:ext uri="{FF2B5EF4-FFF2-40B4-BE49-F238E27FC236}">
                <a16:creationId xmlns:a16="http://schemas.microsoft.com/office/drawing/2014/main" id="{6A278DC6-9ABB-95B5-A990-6199B4F7E3DA}"/>
              </a:ext>
            </a:extLst>
          </p:cNvPr>
          <p:cNvSpPr/>
          <p:nvPr/>
        </p:nvSpPr>
        <p:spPr bwMode="auto">
          <a:xfrm flipV="1">
            <a:off x="5570653" y="2673406"/>
            <a:ext cx="133118" cy="133118"/>
          </a:xfrm>
          <a:prstGeom prst="ellipse">
            <a:avLst/>
          </a:prstGeom>
          <a:no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1100" b="0">
              <a:solidFill>
                <a:schemeClr val="bg1"/>
              </a:solidFill>
              <a:latin typeface="Calibri" panose="020F0502020204030204" pitchFamily="34" charset="0"/>
              <a:cs typeface="Calibri" panose="020F0502020204030204" pitchFamily="34" charset="0"/>
            </a:endParaRPr>
          </a:p>
        </p:txBody>
      </p:sp>
      <p:cxnSp>
        <p:nvCxnSpPr>
          <p:cNvPr id="214" name="Straight Connector 213">
            <a:extLst>
              <a:ext uri="{FF2B5EF4-FFF2-40B4-BE49-F238E27FC236}">
                <a16:creationId xmlns:a16="http://schemas.microsoft.com/office/drawing/2014/main" id="{9C7D3853-492D-09A1-7AC2-3219751B750B}"/>
              </a:ext>
            </a:extLst>
          </p:cNvPr>
          <p:cNvCxnSpPr/>
          <p:nvPr/>
        </p:nvCxnSpPr>
        <p:spPr bwMode="auto">
          <a:xfrm flipV="1">
            <a:off x="5637212" y="2474453"/>
            <a:ext cx="0" cy="327143"/>
          </a:xfrm>
          <a:prstGeom prst="line">
            <a:avLst/>
          </a:prstGeom>
          <a:solidFill>
            <a:schemeClr val="accent1"/>
          </a:solidFill>
          <a:ln w="9525" cap="flat" cmpd="sng" algn="ctr">
            <a:solidFill>
              <a:schemeClr val="bg2"/>
            </a:solidFill>
            <a:prstDash val="solid"/>
            <a:round/>
            <a:headEnd type="none" w="med" len="med"/>
            <a:tailEnd type="none" w="med" len="med"/>
          </a:ln>
          <a:effectLst/>
        </p:spPr>
      </p:cxnSp>
      <p:sp>
        <p:nvSpPr>
          <p:cNvPr id="215" name="Oval 214">
            <a:extLst>
              <a:ext uri="{FF2B5EF4-FFF2-40B4-BE49-F238E27FC236}">
                <a16:creationId xmlns:a16="http://schemas.microsoft.com/office/drawing/2014/main" id="{3AE637DD-950F-1A18-D285-9C04F7EE83B3}"/>
              </a:ext>
            </a:extLst>
          </p:cNvPr>
          <p:cNvSpPr/>
          <p:nvPr/>
        </p:nvSpPr>
        <p:spPr bwMode="auto">
          <a:xfrm flipV="1">
            <a:off x="5606945" y="2426516"/>
            <a:ext cx="60534" cy="60534"/>
          </a:xfrm>
          <a:prstGeom prst="ellipse">
            <a:avLst/>
          </a:prstGeom>
          <a:solidFill>
            <a:schemeClr val="bg2"/>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288"/>
            <a:endParaRPr lang="fr-FR" sz="5400"/>
          </a:p>
        </p:txBody>
      </p:sp>
      <p:sp>
        <p:nvSpPr>
          <p:cNvPr id="219" name="Oval 218">
            <a:extLst>
              <a:ext uri="{FF2B5EF4-FFF2-40B4-BE49-F238E27FC236}">
                <a16:creationId xmlns:a16="http://schemas.microsoft.com/office/drawing/2014/main" id="{001F7271-EE66-D8B4-9235-4C7BB93E7B1F}"/>
              </a:ext>
            </a:extLst>
          </p:cNvPr>
          <p:cNvSpPr/>
          <p:nvPr/>
        </p:nvSpPr>
        <p:spPr bwMode="auto">
          <a:xfrm flipV="1">
            <a:off x="5399829" y="3301664"/>
            <a:ext cx="133118" cy="133118"/>
          </a:xfrm>
          <a:prstGeom prst="ellipse">
            <a:avLst/>
          </a:prstGeom>
          <a:no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1100" b="0">
              <a:solidFill>
                <a:schemeClr val="bg1"/>
              </a:solidFill>
              <a:latin typeface="Calibri" panose="020F0502020204030204" pitchFamily="34" charset="0"/>
              <a:cs typeface="Calibri" panose="020F0502020204030204" pitchFamily="34" charset="0"/>
            </a:endParaRPr>
          </a:p>
        </p:txBody>
      </p:sp>
      <p:cxnSp>
        <p:nvCxnSpPr>
          <p:cNvPr id="221" name="Straight Connector 220">
            <a:extLst>
              <a:ext uri="{FF2B5EF4-FFF2-40B4-BE49-F238E27FC236}">
                <a16:creationId xmlns:a16="http://schemas.microsoft.com/office/drawing/2014/main" id="{E531EEDB-7B7E-C085-6354-ED7D673BB531}"/>
              </a:ext>
            </a:extLst>
          </p:cNvPr>
          <p:cNvCxnSpPr>
            <a:cxnSpLocks/>
          </p:cNvCxnSpPr>
          <p:nvPr/>
        </p:nvCxnSpPr>
        <p:spPr bwMode="auto">
          <a:xfrm flipV="1">
            <a:off x="5466387" y="2730885"/>
            <a:ext cx="0" cy="153488"/>
          </a:xfrm>
          <a:prstGeom prst="line">
            <a:avLst/>
          </a:prstGeom>
          <a:solidFill>
            <a:schemeClr val="accent1"/>
          </a:solidFill>
          <a:ln w="9525" cap="flat" cmpd="sng" algn="ctr">
            <a:solidFill>
              <a:schemeClr val="bg2"/>
            </a:solidFill>
            <a:prstDash val="solid"/>
            <a:round/>
            <a:headEnd type="none" w="med" len="med"/>
            <a:tailEnd type="none" w="med" len="med"/>
          </a:ln>
          <a:effectLst/>
        </p:spPr>
      </p:cxnSp>
      <p:sp>
        <p:nvSpPr>
          <p:cNvPr id="222" name="Oval 221">
            <a:extLst>
              <a:ext uri="{FF2B5EF4-FFF2-40B4-BE49-F238E27FC236}">
                <a16:creationId xmlns:a16="http://schemas.microsoft.com/office/drawing/2014/main" id="{17DDBA4B-DBC1-A59F-6C8A-A99F583F9DC3}"/>
              </a:ext>
            </a:extLst>
          </p:cNvPr>
          <p:cNvSpPr/>
          <p:nvPr/>
        </p:nvSpPr>
        <p:spPr bwMode="auto">
          <a:xfrm flipV="1">
            <a:off x="5436121" y="2709698"/>
            <a:ext cx="60534" cy="60534"/>
          </a:xfrm>
          <a:prstGeom prst="ellipse">
            <a:avLst/>
          </a:prstGeom>
          <a:solidFill>
            <a:schemeClr val="bg2"/>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288"/>
            <a:endParaRPr lang="fr-FR" sz="5400"/>
          </a:p>
        </p:txBody>
      </p:sp>
      <p:cxnSp>
        <p:nvCxnSpPr>
          <p:cNvPr id="223" name="Straight Connector 222">
            <a:extLst>
              <a:ext uri="{FF2B5EF4-FFF2-40B4-BE49-F238E27FC236}">
                <a16:creationId xmlns:a16="http://schemas.microsoft.com/office/drawing/2014/main" id="{403D6C83-818D-BAD2-89B7-0E6DF11C5BA2}"/>
              </a:ext>
            </a:extLst>
          </p:cNvPr>
          <p:cNvCxnSpPr>
            <a:cxnSpLocks/>
          </p:cNvCxnSpPr>
          <p:nvPr/>
        </p:nvCxnSpPr>
        <p:spPr bwMode="auto">
          <a:xfrm flipV="1">
            <a:off x="5466387" y="3185193"/>
            <a:ext cx="0" cy="247850"/>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24" name="Straight Connector 223">
            <a:extLst>
              <a:ext uri="{FF2B5EF4-FFF2-40B4-BE49-F238E27FC236}">
                <a16:creationId xmlns:a16="http://schemas.microsoft.com/office/drawing/2014/main" id="{5D75D452-C60B-F3D3-0500-09E6517FCA86}"/>
              </a:ext>
            </a:extLst>
          </p:cNvPr>
          <p:cNvCxnSpPr>
            <a:cxnSpLocks/>
          </p:cNvCxnSpPr>
          <p:nvPr/>
        </p:nvCxnSpPr>
        <p:spPr bwMode="auto">
          <a:xfrm flipV="1">
            <a:off x="5466387" y="2879039"/>
            <a:ext cx="0" cy="327143"/>
          </a:xfrm>
          <a:prstGeom prst="line">
            <a:avLst/>
          </a:prstGeom>
          <a:solidFill>
            <a:schemeClr val="accent1"/>
          </a:solidFill>
          <a:ln w="9525" cap="flat" cmpd="sng" algn="ctr">
            <a:solidFill>
              <a:schemeClr val="bg2"/>
            </a:solidFill>
            <a:prstDash val="dash"/>
            <a:round/>
            <a:headEnd type="none" w="med" len="med"/>
            <a:tailEnd type="none" w="med" len="med"/>
          </a:ln>
          <a:effectLst/>
        </p:spPr>
      </p:cxnSp>
      <mc:AlternateContent xmlns:mc="http://schemas.openxmlformats.org/markup-compatibility/2006" xmlns:a14="http://schemas.microsoft.com/office/drawing/2010/main">
        <mc:Choice Requires="a14">
          <p:sp>
            <p:nvSpPr>
              <p:cNvPr id="228" name="TextBox 227">
                <a:extLst>
                  <a:ext uri="{FF2B5EF4-FFF2-40B4-BE49-F238E27FC236}">
                    <a16:creationId xmlns:a16="http://schemas.microsoft.com/office/drawing/2014/main" id="{66A128AC-C40A-D032-A63C-5687A58B46A8}"/>
                  </a:ext>
                </a:extLst>
              </p:cNvPr>
              <p:cNvSpPr txBox="1"/>
              <p:nvPr/>
            </p:nvSpPr>
            <p:spPr>
              <a:xfrm>
                <a:off x="5426047" y="2926631"/>
                <a:ext cx="377411" cy="2462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fr-FR" sz="1000" b="0" i="1" smtClean="0">
                              <a:solidFill>
                                <a:schemeClr val="bg2"/>
                              </a:solidFill>
                              <a:latin typeface="Cambria Math" panose="02040503050406030204" pitchFamily="18" charset="0"/>
                            </a:rPr>
                          </m:ctrlPr>
                        </m:sSubPr>
                        <m:e>
                          <m:r>
                            <a:rPr lang="fr-FR" sz="1000" b="0" i="1" smtClean="0">
                              <a:solidFill>
                                <a:schemeClr val="bg2"/>
                              </a:solidFill>
                              <a:latin typeface="Cambria Math" panose="02040503050406030204" pitchFamily="18" charset="0"/>
                            </a:rPr>
                            <m:t>𝑊</m:t>
                          </m:r>
                        </m:e>
                        <m:sub>
                          <m:r>
                            <a:rPr lang="fr-FR" sz="1000" b="0" i="1" smtClean="0">
                              <a:solidFill>
                                <a:schemeClr val="bg2"/>
                              </a:solidFill>
                              <a:latin typeface="Cambria Math" panose="02040503050406030204" pitchFamily="18" charset="0"/>
                            </a:rPr>
                            <m:t>𝐿</m:t>
                          </m:r>
                        </m:sub>
                      </m:sSub>
                    </m:oMath>
                  </m:oMathPara>
                </a14:m>
                <a:endParaRPr lang="en-US" sz="1000" b="0" dirty="0" err="1">
                  <a:solidFill>
                    <a:schemeClr val="bg2"/>
                  </a:solidFill>
                  <a:latin typeface="Calibri" pitchFamily="34" charset="0"/>
                </a:endParaRPr>
              </a:p>
            </p:txBody>
          </p:sp>
        </mc:Choice>
        <mc:Fallback xmlns="">
          <p:sp>
            <p:nvSpPr>
              <p:cNvPr id="228" name="TextBox 227">
                <a:extLst>
                  <a:ext uri="{FF2B5EF4-FFF2-40B4-BE49-F238E27FC236}">
                    <a16:creationId xmlns:a16="http://schemas.microsoft.com/office/drawing/2014/main" id="{66A128AC-C40A-D032-A63C-5687A58B46A8}"/>
                  </a:ext>
                </a:extLst>
              </p:cNvPr>
              <p:cNvSpPr txBox="1">
                <a:spLocks noRot="1" noChangeAspect="1" noMove="1" noResize="1" noEditPoints="1" noAdjustHandles="1" noChangeArrowheads="1" noChangeShapeType="1" noTextEdit="1"/>
              </p:cNvSpPr>
              <p:nvPr/>
            </p:nvSpPr>
            <p:spPr>
              <a:xfrm>
                <a:off x="5426047" y="2926631"/>
                <a:ext cx="377411" cy="246221"/>
              </a:xfrm>
              <a:prstGeom prst="rect">
                <a:avLst/>
              </a:prstGeom>
              <a:blipFill>
                <a:blip r:embed="rId2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4" name="Rectangle 233">
                <a:extLst>
                  <a:ext uri="{FF2B5EF4-FFF2-40B4-BE49-F238E27FC236}">
                    <a16:creationId xmlns:a16="http://schemas.microsoft.com/office/drawing/2014/main" id="{16F38869-5DE1-4328-AB9C-DC0DF280531A}"/>
                  </a:ext>
                </a:extLst>
              </p:cNvPr>
              <p:cNvSpPr/>
              <p:nvPr/>
            </p:nvSpPr>
            <p:spPr bwMode="auto">
              <a:xfrm>
                <a:off x="5921022" y="2098927"/>
                <a:ext cx="202164" cy="180103"/>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30" tIns="45715" rIns="54000" bIns="45715" numCol="1" rtlCol="0" anchor="ctr" anchorCtr="0" compatLnSpc="1">
                <a:prstTxWarp prst="textNoShape">
                  <a:avLst/>
                </a:prstTxWarp>
              </a:bodyPr>
              <a:lstStyle/>
              <a:p>
                <a:pPr algn="ctr" defTabSz="914288"/>
                <a14:m>
                  <m:oMathPara xmlns:m="http://schemas.openxmlformats.org/officeDocument/2006/math">
                    <m:oMathParaPr>
                      <m:jc m:val="centerGroup"/>
                    </m:oMathParaPr>
                    <m:oMath xmlns:m="http://schemas.openxmlformats.org/officeDocument/2006/math">
                      <m:sSubSup>
                        <m:sSubSupPr>
                          <m:ctrlPr>
                            <a:rPr lang="fr-FR" sz="900" b="0" i="1" dirty="0" smtClean="0">
                              <a:solidFill>
                                <a:schemeClr val="bg1"/>
                              </a:solidFill>
                              <a:latin typeface="Cambria Math" panose="02040503050406030204" pitchFamily="18" charset="0"/>
                              <a:cs typeface="Calibri" panose="020F0502020204030204" pitchFamily="34" charset="0"/>
                            </a:rPr>
                          </m:ctrlPr>
                        </m:sSubSupPr>
                        <m:e>
                          <m:r>
                            <a:rPr lang="fr-FR" sz="900" b="0" i="1" dirty="0" smtClean="0">
                              <a:solidFill>
                                <a:schemeClr val="bg1"/>
                              </a:solidFill>
                              <a:latin typeface="Cambria Math" panose="02040503050406030204" pitchFamily="18" charset="0"/>
                              <a:cs typeface="Calibri" panose="020F0502020204030204" pitchFamily="34" charset="0"/>
                            </a:rPr>
                            <m:t>𝑃</m:t>
                          </m:r>
                        </m:e>
                        <m:sub>
                          <m:r>
                            <a:rPr lang="fr-FR" sz="900" b="0" i="1" dirty="0" smtClean="0">
                              <a:solidFill>
                                <a:schemeClr val="bg1"/>
                              </a:solidFill>
                              <a:latin typeface="Cambria Math" panose="02040503050406030204" pitchFamily="18" charset="0"/>
                              <a:cs typeface="Calibri" panose="020F0502020204030204" pitchFamily="34" charset="0"/>
                            </a:rPr>
                            <m:t>1</m:t>
                          </m:r>
                        </m:sub>
                        <m:sup>
                          <m:r>
                            <a:rPr lang="fr-FR" sz="900" b="0" i="1" dirty="0" smtClean="0">
                              <a:solidFill>
                                <a:schemeClr val="bg1"/>
                              </a:solidFill>
                              <a:latin typeface="Cambria Math" panose="02040503050406030204" pitchFamily="18" charset="0"/>
                              <a:cs typeface="Calibri" panose="020F0502020204030204" pitchFamily="34" charset="0"/>
                            </a:rPr>
                            <m:t>𝑘</m:t>
                          </m:r>
                        </m:sup>
                      </m:sSubSup>
                    </m:oMath>
                  </m:oMathPara>
                </a14:m>
                <a:endParaRPr lang="fr-FR" sz="900" b="0" dirty="0">
                  <a:solidFill>
                    <a:schemeClr val="bg1"/>
                  </a:solidFill>
                  <a:latin typeface="Calibri" panose="020F0502020204030204" pitchFamily="34" charset="0"/>
                  <a:cs typeface="Calibri" panose="020F0502020204030204" pitchFamily="34" charset="0"/>
                </a:endParaRPr>
              </a:p>
            </p:txBody>
          </p:sp>
        </mc:Choice>
        <mc:Fallback xmlns="">
          <p:sp>
            <p:nvSpPr>
              <p:cNvPr id="234" name="Rectangle 233">
                <a:extLst>
                  <a:ext uri="{FF2B5EF4-FFF2-40B4-BE49-F238E27FC236}">
                    <a16:creationId xmlns:a16="http://schemas.microsoft.com/office/drawing/2014/main" id="{16F38869-5DE1-4328-AB9C-DC0DF280531A}"/>
                  </a:ext>
                </a:extLst>
              </p:cNvPr>
              <p:cNvSpPr>
                <a:spLocks noRot="1" noChangeAspect="1" noMove="1" noResize="1" noEditPoints="1" noAdjustHandles="1" noChangeArrowheads="1" noChangeShapeType="1" noTextEdit="1"/>
              </p:cNvSpPr>
              <p:nvPr/>
            </p:nvSpPr>
            <p:spPr bwMode="auto">
              <a:xfrm>
                <a:off x="5921022" y="2098927"/>
                <a:ext cx="202164" cy="180103"/>
              </a:xfrm>
              <a:prstGeom prst="rect">
                <a:avLst/>
              </a:prstGeom>
              <a:blipFill>
                <a:blip r:embed="rId27"/>
                <a:stretch>
                  <a:fillRect b="-3125"/>
                </a:stretch>
              </a:blipFill>
              <a:ln w="9525" cap="flat" cmpd="sng" algn="ctr">
                <a:solidFill>
                  <a:schemeClr val="bg2"/>
                </a:solid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7" name="Rectangle 236">
                <a:extLst>
                  <a:ext uri="{FF2B5EF4-FFF2-40B4-BE49-F238E27FC236}">
                    <a16:creationId xmlns:a16="http://schemas.microsoft.com/office/drawing/2014/main" id="{4AFE6D45-6FB1-3B99-BD8E-55A6CA57B07E}"/>
                  </a:ext>
                </a:extLst>
              </p:cNvPr>
              <p:cNvSpPr/>
              <p:nvPr/>
            </p:nvSpPr>
            <p:spPr bwMode="auto">
              <a:xfrm>
                <a:off x="5921022" y="2366794"/>
                <a:ext cx="202164" cy="180103"/>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30" tIns="45715" rIns="54000" bIns="45715" numCol="1" rtlCol="0" anchor="ctr" anchorCtr="0" compatLnSpc="1">
                <a:prstTxWarp prst="textNoShape">
                  <a:avLst/>
                </a:prstTxWarp>
              </a:bodyPr>
              <a:lstStyle/>
              <a:p>
                <a:pPr algn="ctr" defTabSz="914288"/>
                <a14:m>
                  <m:oMathPara xmlns:m="http://schemas.openxmlformats.org/officeDocument/2006/math">
                    <m:oMathParaPr>
                      <m:jc m:val="centerGroup"/>
                    </m:oMathParaPr>
                    <m:oMath xmlns:m="http://schemas.openxmlformats.org/officeDocument/2006/math">
                      <m:sSubSup>
                        <m:sSubSupPr>
                          <m:ctrlPr>
                            <a:rPr lang="fr-FR" sz="900" b="0" i="1" dirty="0" smtClean="0">
                              <a:solidFill>
                                <a:schemeClr val="bg1"/>
                              </a:solidFill>
                              <a:latin typeface="Cambria Math" panose="02040503050406030204" pitchFamily="18" charset="0"/>
                              <a:cs typeface="Calibri" panose="020F0502020204030204" pitchFamily="34" charset="0"/>
                            </a:rPr>
                          </m:ctrlPr>
                        </m:sSubSupPr>
                        <m:e>
                          <m:r>
                            <a:rPr lang="fr-FR" sz="900" b="0" i="1" dirty="0">
                              <a:solidFill>
                                <a:schemeClr val="bg1"/>
                              </a:solidFill>
                              <a:latin typeface="Cambria Math" panose="02040503050406030204" pitchFamily="18" charset="0"/>
                              <a:cs typeface="Calibri" panose="020F0502020204030204" pitchFamily="34" charset="0"/>
                            </a:rPr>
                            <m:t>𝑃</m:t>
                          </m:r>
                        </m:e>
                        <m:sub>
                          <m:r>
                            <a:rPr lang="fr-FR" sz="900" b="0" i="1" dirty="0" smtClean="0">
                              <a:solidFill>
                                <a:schemeClr val="bg1"/>
                              </a:solidFill>
                              <a:latin typeface="Cambria Math" panose="02040503050406030204" pitchFamily="18" charset="0"/>
                              <a:cs typeface="Calibri" panose="020F0502020204030204" pitchFamily="34" charset="0"/>
                            </a:rPr>
                            <m:t>2</m:t>
                          </m:r>
                        </m:sub>
                        <m:sup>
                          <m:r>
                            <a:rPr lang="fr-FR" sz="900" b="0" i="1" dirty="0">
                              <a:solidFill>
                                <a:schemeClr val="bg1"/>
                              </a:solidFill>
                              <a:latin typeface="Cambria Math" panose="02040503050406030204" pitchFamily="18" charset="0"/>
                              <a:cs typeface="Calibri" panose="020F0502020204030204" pitchFamily="34" charset="0"/>
                            </a:rPr>
                            <m:t>𝑘</m:t>
                          </m:r>
                        </m:sup>
                      </m:sSubSup>
                    </m:oMath>
                  </m:oMathPara>
                </a14:m>
                <a:endParaRPr lang="fr-FR" sz="900" b="0" dirty="0">
                  <a:solidFill>
                    <a:schemeClr val="bg1"/>
                  </a:solidFill>
                  <a:latin typeface="Calibri" panose="020F0502020204030204" pitchFamily="34" charset="0"/>
                  <a:cs typeface="Calibri" panose="020F0502020204030204" pitchFamily="34" charset="0"/>
                </a:endParaRPr>
              </a:p>
            </p:txBody>
          </p:sp>
        </mc:Choice>
        <mc:Fallback xmlns="">
          <p:sp>
            <p:nvSpPr>
              <p:cNvPr id="237" name="Rectangle 236">
                <a:extLst>
                  <a:ext uri="{FF2B5EF4-FFF2-40B4-BE49-F238E27FC236}">
                    <a16:creationId xmlns:a16="http://schemas.microsoft.com/office/drawing/2014/main" id="{4AFE6D45-6FB1-3B99-BD8E-55A6CA57B07E}"/>
                  </a:ext>
                </a:extLst>
              </p:cNvPr>
              <p:cNvSpPr>
                <a:spLocks noRot="1" noChangeAspect="1" noMove="1" noResize="1" noEditPoints="1" noAdjustHandles="1" noChangeArrowheads="1" noChangeShapeType="1" noTextEdit="1"/>
              </p:cNvSpPr>
              <p:nvPr/>
            </p:nvSpPr>
            <p:spPr bwMode="auto">
              <a:xfrm>
                <a:off x="5921022" y="2366794"/>
                <a:ext cx="202164" cy="180103"/>
              </a:xfrm>
              <a:prstGeom prst="rect">
                <a:avLst/>
              </a:prstGeom>
              <a:blipFill>
                <a:blip r:embed="rId28"/>
                <a:stretch>
                  <a:fillRect b="-3125"/>
                </a:stretch>
              </a:blipFill>
              <a:ln w="9525" cap="flat" cmpd="sng" algn="ctr">
                <a:solidFill>
                  <a:schemeClr val="bg2"/>
                </a:solid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0" name="Rectangle 239">
                <a:extLst>
                  <a:ext uri="{FF2B5EF4-FFF2-40B4-BE49-F238E27FC236}">
                    <a16:creationId xmlns:a16="http://schemas.microsoft.com/office/drawing/2014/main" id="{BE73873D-F35C-E8E2-735E-5DC0B0AE011F}"/>
                  </a:ext>
                </a:extLst>
              </p:cNvPr>
              <p:cNvSpPr/>
              <p:nvPr/>
            </p:nvSpPr>
            <p:spPr bwMode="auto">
              <a:xfrm>
                <a:off x="5921022" y="2635840"/>
                <a:ext cx="202164" cy="180103"/>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30" tIns="45715" rIns="54000" bIns="45715" numCol="1" rtlCol="0" anchor="ctr" anchorCtr="0" compatLnSpc="1">
                <a:prstTxWarp prst="textNoShape">
                  <a:avLst/>
                </a:prstTxWarp>
              </a:bodyPr>
              <a:lstStyle/>
              <a:p>
                <a:pPr algn="ctr" defTabSz="914288"/>
                <a14:m>
                  <m:oMathPara xmlns:m="http://schemas.openxmlformats.org/officeDocument/2006/math">
                    <m:oMathParaPr>
                      <m:jc m:val="centerGroup"/>
                    </m:oMathParaPr>
                    <m:oMath xmlns:m="http://schemas.openxmlformats.org/officeDocument/2006/math">
                      <m:sSubSup>
                        <m:sSubSupPr>
                          <m:ctrlPr>
                            <a:rPr lang="fr-FR" sz="900" b="0" i="1" dirty="0" smtClean="0">
                              <a:solidFill>
                                <a:schemeClr val="bg1"/>
                              </a:solidFill>
                              <a:latin typeface="Cambria Math" panose="02040503050406030204" pitchFamily="18" charset="0"/>
                              <a:cs typeface="Calibri" panose="020F0502020204030204" pitchFamily="34" charset="0"/>
                            </a:rPr>
                          </m:ctrlPr>
                        </m:sSubSupPr>
                        <m:e>
                          <m:r>
                            <a:rPr lang="fr-FR" sz="900" b="0" i="1" dirty="0">
                              <a:solidFill>
                                <a:schemeClr val="bg1"/>
                              </a:solidFill>
                              <a:latin typeface="Cambria Math" panose="02040503050406030204" pitchFamily="18" charset="0"/>
                              <a:cs typeface="Calibri" panose="020F0502020204030204" pitchFamily="34" charset="0"/>
                            </a:rPr>
                            <m:t>𝑃</m:t>
                          </m:r>
                        </m:e>
                        <m:sub>
                          <m:r>
                            <a:rPr lang="fr-FR" sz="900" b="0" i="1" dirty="0" smtClean="0">
                              <a:solidFill>
                                <a:schemeClr val="bg1"/>
                              </a:solidFill>
                              <a:latin typeface="Cambria Math" panose="02040503050406030204" pitchFamily="18" charset="0"/>
                              <a:cs typeface="Calibri" panose="020F0502020204030204" pitchFamily="34" charset="0"/>
                            </a:rPr>
                            <m:t>3</m:t>
                          </m:r>
                        </m:sub>
                        <m:sup>
                          <m:r>
                            <a:rPr lang="fr-FR" sz="900" b="0" i="1" dirty="0">
                              <a:solidFill>
                                <a:schemeClr val="bg1"/>
                              </a:solidFill>
                              <a:latin typeface="Cambria Math" panose="02040503050406030204" pitchFamily="18" charset="0"/>
                              <a:cs typeface="Calibri" panose="020F0502020204030204" pitchFamily="34" charset="0"/>
                            </a:rPr>
                            <m:t>𝑘</m:t>
                          </m:r>
                        </m:sup>
                      </m:sSubSup>
                    </m:oMath>
                  </m:oMathPara>
                </a14:m>
                <a:endParaRPr lang="fr-FR" sz="900" b="0" dirty="0">
                  <a:solidFill>
                    <a:schemeClr val="bg1"/>
                  </a:solidFill>
                  <a:latin typeface="Calibri" panose="020F0502020204030204" pitchFamily="34" charset="0"/>
                  <a:cs typeface="Calibri" panose="020F0502020204030204" pitchFamily="34" charset="0"/>
                </a:endParaRPr>
              </a:p>
            </p:txBody>
          </p:sp>
        </mc:Choice>
        <mc:Fallback xmlns="">
          <p:sp>
            <p:nvSpPr>
              <p:cNvPr id="240" name="Rectangle 239">
                <a:extLst>
                  <a:ext uri="{FF2B5EF4-FFF2-40B4-BE49-F238E27FC236}">
                    <a16:creationId xmlns:a16="http://schemas.microsoft.com/office/drawing/2014/main" id="{BE73873D-F35C-E8E2-735E-5DC0B0AE011F}"/>
                  </a:ext>
                </a:extLst>
              </p:cNvPr>
              <p:cNvSpPr>
                <a:spLocks noRot="1" noChangeAspect="1" noMove="1" noResize="1" noEditPoints="1" noAdjustHandles="1" noChangeArrowheads="1" noChangeShapeType="1" noTextEdit="1"/>
              </p:cNvSpPr>
              <p:nvPr/>
            </p:nvSpPr>
            <p:spPr bwMode="auto">
              <a:xfrm>
                <a:off x="5921022" y="2635840"/>
                <a:ext cx="202164" cy="180103"/>
              </a:xfrm>
              <a:prstGeom prst="rect">
                <a:avLst/>
              </a:prstGeom>
              <a:blipFill>
                <a:blip r:embed="rId29"/>
                <a:stretch>
                  <a:fillRect b="-3125"/>
                </a:stretch>
              </a:blipFill>
              <a:ln w="9525" cap="flat" cmpd="sng" algn="ctr">
                <a:solidFill>
                  <a:schemeClr val="bg2"/>
                </a:solid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1" name="Rectangle 240">
                <a:extLst>
                  <a:ext uri="{FF2B5EF4-FFF2-40B4-BE49-F238E27FC236}">
                    <a16:creationId xmlns:a16="http://schemas.microsoft.com/office/drawing/2014/main" id="{42BB7C08-C789-0D4A-4BEE-F3DB45057955}"/>
                  </a:ext>
                </a:extLst>
              </p:cNvPr>
              <p:cNvSpPr/>
              <p:nvPr/>
            </p:nvSpPr>
            <p:spPr bwMode="auto">
              <a:xfrm>
                <a:off x="5917870" y="3267796"/>
                <a:ext cx="202164" cy="180103"/>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30" tIns="45715" rIns="54000" bIns="45715" numCol="1" rtlCol="0" anchor="ctr" anchorCtr="0" compatLnSpc="1">
                <a:prstTxWarp prst="textNoShape">
                  <a:avLst/>
                </a:prstTxWarp>
              </a:bodyPr>
              <a:lstStyle/>
              <a:p>
                <a:pPr algn="ctr" defTabSz="914288"/>
                <a14:m>
                  <m:oMathPara xmlns:m="http://schemas.openxmlformats.org/officeDocument/2006/math">
                    <m:oMathParaPr>
                      <m:jc m:val="centerGroup"/>
                    </m:oMathParaPr>
                    <m:oMath xmlns:m="http://schemas.openxmlformats.org/officeDocument/2006/math">
                      <m:sSubSup>
                        <m:sSubSupPr>
                          <m:ctrlPr>
                            <a:rPr lang="fr-FR" sz="900" b="0" i="1" dirty="0" smtClean="0">
                              <a:solidFill>
                                <a:schemeClr val="bg1"/>
                              </a:solidFill>
                              <a:latin typeface="Cambria Math" panose="02040503050406030204" pitchFamily="18" charset="0"/>
                              <a:cs typeface="Calibri" panose="020F0502020204030204" pitchFamily="34" charset="0"/>
                            </a:rPr>
                          </m:ctrlPr>
                        </m:sSubSupPr>
                        <m:e>
                          <m:r>
                            <a:rPr lang="fr-FR" sz="900" b="0" i="1" dirty="0">
                              <a:solidFill>
                                <a:schemeClr val="bg1"/>
                              </a:solidFill>
                              <a:latin typeface="Cambria Math" panose="02040503050406030204" pitchFamily="18" charset="0"/>
                              <a:cs typeface="Calibri" panose="020F0502020204030204" pitchFamily="34" charset="0"/>
                            </a:rPr>
                            <m:t>𝑃</m:t>
                          </m:r>
                        </m:e>
                        <m:sub>
                          <m:r>
                            <a:rPr lang="fr-FR" sz="900" b="0" i="1" dirty="0" smtClean="0">
                              <a:solidFill>
                                <a:schemeClr val="bg1"/>
                              </a:solidFill>
                              <a:latin typeface="Cambria Math" panose="02040503050406030204" pitchFamily="18" charset="0"/>
                              <a:cs typeface="Calibri" panose="020F0502020204030204" pitchFamily="34" charset="0"/>
                            </a:rPr>
                            <m:t>𝑛</m:t>
                          </m:r>
                        </m:sub>
                        <m:sup>
                          <m:r>
                            <a:rPr lang="fr-FR" sz="900" b="0" i="1" dirty="0">
                              <a:solidFill>
                                <a:schemeClr val="bg1"/>
                              </a:solidFill>
                              <a:latin typeface="Cambria Math" panose="02040503050406030204" pitchFamily="18" charset="0"/>
                              <a:cs typeface="Calibri" panose="020F0502020204030204" pitchFamily="34" charset="0"/>
                            </a:rPr>
                            <m:t>𝑘</m:t>
                          </m:r>
                        </m:sup>
                      </m:sSubSup>
                    </m:oMath>
                  </m:oMathPara>
                </a14:m>
                <a:endParaRPr lang="fr-FR" sz="900" b="0" dirty="0">
                  <a:solidFill>
                    <a:schemeClr val="bg1"/>
                  </a:solidFill>
                  <a:latin typeface="Calibri" panose="020F0502020204030204" pitchFamily="34" charset="0"/>
                  <a:cs typeface="Calibri" panose="020F0502020204030204" pitchFamily="34" charset="0"/>
                </a:endParaRPr>
              </a:p>
            </p:txBody>
          </p:sp>
        </mc:Choice>
        <mc:Fallback xmlns="">
          <p:sp>
            <p:nvSpPr>
              <p:cNvPr id="241" name="Rectangle 240">
                <a:extLst>
                  <a:ext uri="{FF2B5EF4-FFF2-40B4-BE49-F238E27FC236}">
                    <a16:creationId xmlns:a16="http://schemas.microsoft.com/office/drawing/2014/main" id="{42BB7C08-C789-0D4A-4BEE-F3DB45057955}"/>
                  </a:ext>
                </a:extLst>
              </p:cNvPr>
              <p:cNvSpPr>
                <a:spLocks noRot="1" noChangeAspect="1" noMove="1" noResize="1" noEditPoints="1" noAdjustHandles="1" noChangeArrowheads="1" noChangeShapeType="1" noTextEdit="1"/>
              </p:cNvSpPr>
              <p:nvPr/>
            </p:nvSpPr>
            <p:spPr bwMode="auto">
              <a:xfrm>
                <a:off x="5917870" y="3267796"/>
                <a:ext cx="202164" cy="180103"/>
              </a:xfrm>
              <a:prstGeom prst="rect">
                <a:avLst/>
              </a:prstGeom>
              <a:blipFill>
                <a:blip r:embed="rId30"/>
                <a:stretch>
                  <a:fillRect/>
                </a:stretch>
              </a:blipFill>
              <a:ln w="9525" cap="flat" cmpd="sng" algn="ctr">
                <a:solidFill>
                  <a:schemeClr val="bg2"/>
                </a:solid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2" name="TextBox 241">
                <a:extLst>
                  <a:ext uri="{FF2B5EF4-FFF2-40B4-BE49-F238E27FC236}">
                    <a16:creationId xmlns:a16="http://schemas.microsoft.com/office/drawing/2014/main" id="{27A6C858-2FC9-EB98-CA95-5CF5FAEDF577}"/>
                  </a:ext>
                </a:extLst>
              </p:cNvPr>
              <p:cNvSpPr txBox="1"/>
              <p:nvPr/>
            </p:nvSpPr>
            <p:spPr>
              <a:xfrm>
                <a:off x="5877633" y="2933306"/>
                <a:ext cx="253595" cy="2462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sz="1000" b="0" i="1" smtClean="0">
                          <a:solidFill>
                            <a:schemeClr val="bg2"/>
                          </a:solidFill>
                          <a:latin typeface="Cambria Math" panose="02040503050406030204" pitchFamily="18" charset="0"/>
                          <a:ea typeface="Cambria Math" panose="02040503050406030204" pitchFamily="18" charset="0"/>
                        </a:rPr>
                        <m:t>⋮</m:t>
                      </m:r>
                    </m:oMath>
                  </m:oMathPara>
                </a14:m>
                <a:endParaRPr lang="en-US" sz="1000" b="0" dirty="0" err="1">
                  <a:solidFill>
                    <a:schemeClr val="bg2"/>
                  </a:solidFill>
                  <a:latin typeface="Calibri" pitchFamily="34" charset="0"/>
                </a:endParaRPr>
              </a:p>
            </p:txBody>
          </p:sp>
        </mc:Choice>
        <mc:Fallback xmlns="">
          <p:sp>
            <p:nvSpPr>
              <p:cNvPr id="242" name="TextBox 241">
                <a:extLst>
                  <a:ext uri="{FF2B5EF4-FFF2-40B4-BE49-F238E27FC236}">
                    <a16:creationId xmlns:a16="http://schemas.microsoft.com/office/drawing/2014/main" id="{27A6C858-2FC9-EB98-CA95-5CF5FAEDF577}"/>
                  </a:ext>
                </a:extLst>
              </p:cNvPr>
              <p:cNvSpPr txBox="1">
                <a:spLocks noRot="1" noChangeAspect="1" noMove="1" noResize="1" noEditPoints="1" noAdjustHandles="1" noChangeArrowheads="1" noChangeShapeType="1" noTextEdit="1"/>
              </p:cNvSpPr>
              <p:nvPr/>
            </p:nvSpPr>
            <p:spPr>
              <a:xfrm>
                <a:off x="5877633" y="2933306"/>
                <a:ext cx="253595" cy="246221"/>
              </a:xfrm>
              <a:prstGeom prst="rect">
                <a:avLst/>
              </a:prstGeom>
              <a:blipFill>
                <a:blip r:embed="rId3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3" name="TextBox 242">
                <a:extLst>
                  <a:ext uri="{FF2B5EF4-FFF2-40B4-BE49-F238E27FC236}">
                    <a16:creationId xmlns:a16="http://schemas.microsoft.com/office/drawing/2014/main" id="{873522F3-4EA3-44BC-973F-EE5B6981EF52}"/>
                  </a:ext>
                </a:extLst>
              </p:cNvPr>
              <p:cNvSpPr txBox="1"/>
              <p:nvPr/>
            </p:nvSpPr>
            <p:spPr>
              <a:xfrm>
                <a:off x="2322522" y="2933306"/>
                <a:ext cx="253595" cy="2462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sz="1000" b="0" i="1" smtClean="0">
                          <a:solidFill>
                            <a:schemeClr val="bg2"/>
                          </a:solidFill>
                          <a:latin typeface="Cambria Math" panose="02040503050406030204" pitchFamily="18" charset="0"/>
                          <a:ea typeface="Cambria Math" panose="02040503050406030204" pitchFamily="18" charset="0"/>
                        </a:rPr>
                        <m:t>⋮</m:t>
                      </m:r>
                    </m:oMath>
                  </m:oMathPara>
                </a14:m>
                <a:endParaRPr lang="en-US" sz="1000" b="0" dirty="0" err="1">
                  <a:solidFill>
                    <a:schemeClr val="bg2"/>
                  </a:solidFill>
                  <a:latin typeface="Calibri" pitchFamily="34" charset="0"/>
                </a:endParaRPr>
              </a:p>
            </p:txBody>
          </p:sp>
        </mc:Choice>
        <mc:Fallback xmlns="">
          <p:sp>
            <p:nvSpPr>
              <p:cNvPr id="243" name="TextBox 242">
                <a:extLst>
                  <a:ext uri="{FF2B5EF4-FFF2-40B4-BE49-F238E27FC236}">
                    <a16:creationId xmlns:a16="http://schemas.microsoft.com/office/drawing/2014/main" id="{873522F3-4EA3-44BC-973F-EE5B6981EF52}"/>
                  </a:ext>
                </a:extLst>
              </p:cNvPr>
              <p:cNvSpPr txBox="1">
                <a:spLocks noRot="1" noChangeAspect="1" noMove="1" noResize="1" noEditPoints="1" noAdjustHandles="1" noChangeArrowheads="1" noChangeShapeType="1" noTextEdit="1"/>
              </p:cNvSpPr>
              <p:nvPr/>
            </p:nvSpPr>
            <p:spPr>
              <a:xfrm>
                <a:off x="2322522" y="2933306"/>
                <a:ext cx="253595" cy="246221"/>
              </a:xfrm>
              <a:prstGeom prst="rect">
                <a:avLst/>
              </a:prstGeom>
              <a:blipFill>
                <a:blip r:embed="rId3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7" name="TextBox 246">
                <a:extLst>
                  <a:ext uri="{FF2B5EF4-FFF2-40B4-BE49-F238E27FC236}">
                    <a16:creationId xmlns:a16="http://schemas.microsoft.com/office/drawing/2014/main" id="{CAAC453D-72ED-7B25-1E4F-6C230E0E74C2}"/>
                  </a:ext>
                </a:extLst>
              </p:cNvPr>
              <p:cNvSpPr txBox="1"/>
              <p:nvPr/>
            </p:nvSpPr>
            <p:spPr>
              <a:xfrm>
                <a:off x="2894195" y="2933306"/>
                <a:ext cx="253595" cy="2462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sz="1000" b="0" i="1" smtClean="0">
                          <a:solidFill>
                            <a:schemeClr val="bg2"/>
                          </a:solidFill>
                          <a:latin typeface="Cambria Math" panose="02040503050406030204" pitchFamily="18" charset="0"/>
                          <a:ea typeface="Cambria Math" panose="02040503050406030204" pitchFamily="18" charset="0"/>
                        </a:rPr>
                        <m:t>⋮</m:t>
                      </m:r>
                    </m:oMath>
                  </m:oMathPara>
                </a14:m>
                <a:endParaRPr lang="en-US" sz="1000" b="0" dirty="0" err="1">
                  <a:solidFill>
                    <a:schemeClr val="bg2"/>
                  </a:solidFill>
                  <a:latin typeface="Calibri" pitchFamily="34" charset="0"/>
                </a:endParaRPr>
              </a:p>
            </p:txBody>
          </p:sp>
        </mc:Choice>
        <mc:Fallback xmlns="">
          <p:sp>
            <p:nvSpPr>
              <p:cNvPr id="247" name="TextBox 246">
                <a:extLst>
                  <a:ext uri="{FF2B5EF4-FFF2-40B4-BE49-F238E27FC236}">
                    <a16:creationId xmlns:a16="http://schemas.microsoft.com/office/drawing/2014/main" id="{CAAC453D-72ED-7B25-1E4F-6C230E0E74C2}"/>
                  </a:ext>
                </a:extLst>
              </p:cNvPr>
              <p:cNvSpPr txBox="1">
                <a:spLocks noRot="1" noChangeAspect="1" noMove="1" noResize="1" noEditPoints="1" noAdjustHandles="1" noChangeArrowheads="1" noChangeShapeType="1" noTextEdit="1"/>
              </p:cNvSpPr>
              <p:nvPr/>
            </p:nvSpPr>
            <p:spPr>
              <a:xfrm>
                <a:off x="2894195" y="2933306"/>
                <a:ext cx="253595" cy="246221"/>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0" name="TextBox 249">
                <a:extLst>
                  <a:ext uri="{FF2B5EF4-FFF2-40B4-BE49-F238E27FC236}">
                    <a16:creationId xmlns:a16="http://schemas.microsoft.com/office/drawing/2014/main" id="{AEA9A0AB-B186-F640-F006-90F9EA7273FE}"/>
                  </a:ext>
                </a:extLst>
              </p:cNvPr>
              <p:cNvSpPr txBox="1"/>
              <p:nvPr/>
            </p:nvSpPr>
            <p:spPr>
              <a:xfrm>
                <a:off x="4277633" y="2933306"/>
                <a:ext cx="253595" cy="2462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sz="1000" b="0" i="1" smtClean="0">
                          <a:solidFill>
                            <a:schemeClr val="bg2"/>
                          </a:solidFill>
                          <a:latin typeface="Cambria Math" panose="02040503050406030204" pitchFamily="18" charset="0"/>
                          <a:ea typeface="Cambria Math" panose="02040503050406030204" pitchFamily="18" charset="0"/>
                        </a:rPr>
                        <m:t>⋮</m:t>
                      </m:r>
                    </m:oMath>
                  </m:oMathPara>
                </a14:m>
                <a:endParaRPr lang="en-US" sz="1000" b="0" dirty="0" err="1">
                  <a:solidFill>
                    <a:schemeClr val="bg2"/>
                  </a:solidFill>
                  <a:latin typeface="Calibri" pitchFamily="34" charset="0"/>
                </a:endParaRPr>
              </a:p>
            </p:txBody>
          </p:sp>
        </mc:Choice>
        <mc:Fallback xmlns="">
          <p:sp>
            <p:nvSpPr>
              <p:cNvPr id="250" name="TextBox 249">
                <a:extLst>
                  <a:ext uri="{FF2B5EF4-FFF2-40B4-BE49-F238E27FC236}">
                    <a16:creationId xmlns:a16="http://schemas.microsoft.com/office/drawing/2014/main" id="{AEA9A0AB-B186-F640-F006-90F9EA7273FE}"/>
                  </a:ext>
                </a:extLst>
              </p:cNvPr>
              <p:cNvSpPr txBox="1">
                <a:spLocks noRot="1" noChangeAspect="1" noMove="1" noResize="1" noEditPoints="1" noAdjustHandles="1" noChangeArrowheads="1" noChangeShapeType="1" noTextEdit="1"/>
              </p:cNvSpPr>
              <p:nvPr/>
            </p:nvSpPr>
            <p:spPr>
              <a:xfrm>
                <a:off x="4277633" y="2933306"/>
                <a:ext cx="253595" cy="246221"/>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1" name="TextBox 250">
                <a:extLst>
                  <a:ext uri="{FF2B5EF4-FFF2-40B4-BE49-F238E27FC236}">
                    <a16:creationId xmlns:a16="http://schemas.microsoft.com/office/drawing/2014/main" id="{02AC821E-A2CD-E64B-CC34-D4F4587EF262}"/>
                  </a:ext>
                </a:extLst>
              </p:cNvPr>
              <p:cNvSpPr txBox="1"/>
              <p:nvPr/>
            </p:nvSpPr>
            <p:spPr>
              <a:xfrm>
                <a:off x="4851014" y="2933306"/>
                <a:ext cx="253595" cy="2462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sz="1000" b="0" i="1" smtClean="0">
                          <a:solidFill>
                            <a:schemeClr val="bg2"/>
                          </a:solidFill>
                          <a:latin typeface="Cambria Math" panose="02040503050406030204" pitchFamily="18" charset="0"/>
                          <a:ea typeface="Cambria Math" panose="02040503050406030204" pitchFamily="18" charset="0"/>
                        </a:rPr>
                        <m:t>⋮</m:t>
                      </m:r>
                    </m:oMath>
                  </m:oMathPara>
                </a14:m>
                <a:endParaRPr lang="en-US" sz="1000" b="0" dirty="0" err="1">
                  <a:solidFill>
                    <a:schemeClr val="bg2"/>
                  </a:solidFill>
                  <a:latin typeface="Calibri" pitchFamily="34" charset="0"/>
                </a:endParaRPr>
              </a:p>
            </p:txBody>
          </p:sp>
        </mc:Choice>
        <mc:Fallback xmlns="">
          <p:sp>
            <p:nvSpPr>
              <p:cNvPr id="251" name="TextBox 250">
                <a:extLst>
                  <a:ext uri="{FF2B5EF4-FFF2-40B4-BE49-F238E27FC236}">
                    <a16:creationId xmlns:a16="http://schemas.microsoft.com/office/drawing/2014/main" id="{02AC821E-A2CD-E64B-CC34-D4F4587EF262}"/>
                  </a:ext>
                </a:extLst>
              </p:cNvPr>
              <p:cNvSpPr txBox="1">
                <a:spLocks noRot="1" noChangeAspect="1" noMove="1" noResize="1" noEditPoints="1" noAdjustHandles="1" noChangeArrowheads="1" noChangeShapeType="1" noTextEdit="1"/>
              </p:cNvSpPr>
              <p:nvPr/>
            </p:nvSpPr>
            <p:spPr>
              <a:xfrm>
                <a:off x="4851014" y="2933306"/>
                <a:ext cx="253595" cy="246221"/>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3" name="TextBox 252">
                <a:extLst>
                  <a:ext uri="{FF2B5EF4-FFF2-40B4-BE49-F238E27FC236}">
                    <a16:creationId xmlns:a16="http://schemas.microsoft.com/office/drawing/2014/main" id="{65718EBE-4833-FC56-8F09-7C848FBB6BB1}"/>
                  </a:ext>
                </a:extLst>
              </p:cNvPr>
              <p:cNvSpPr txBox="1"/>
              <p:nvPr/>
            </p:nvSpPr>
            <p:spPr>
              <a:xfrm>
                <a:off x="5962824" y="2926631"/>
                <a:ext cx="360996" cy="24891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1000" b="0" i="1" smtClean="0">
                              <a:solidFill>
                                <a:schemeClr val="bg2"/>
                              </a:solidFill>
                              <a:latin typeface="Cambria Math" panose="02040503050406030204" pitchFamily="18" charset="0"/>
                            </a:rPr>
                          </m:ctrlPr>
                        </m:sSupPr>
                        <m:e>
                          <m:r>
                            <a:rPr lang="fr-FR" sz="1000" b="0" i="1" smtClean="0">
                              <a:solidFill>
                                <a:schemeClr val="bg2"/>
                              </a:solidFill>
                              <a:latin typeface="Cambria Math" panose="02040503050406030204" pitchFamily="18" charset="0"/>
                            </a:rPr>
                            <m:t>𝑃</m:t>
                          </m:r>
                        </m:e>
                        <m:sup>
                          <m:r>
                            <a:rPr lang="fr-FR" sz="1000" b="0" i="1" smtClean="0">
                              <a:solidFill>
                                <a:schemeClr val="bg2"/>
                              </a:solidFill>
                              <a:latin typeface="Cambria Math" panose="02040503050406030204" pitchFamily="18" charset="0"/>
                            </a:rPr>
                            <m:t>𝑘</m:t>
                          </m:r>
                        </m:sup>
                      </m:sSup>
                    </m:oMath>
                  </m:oMathPara>
                </a14:m>
                <a:endParaRPr lang="en-US" sz="1000" b="0" dirty="0" err="1">
                  <a:solidFill>
                    <a:schemeClr val="bg2"/>
                  </a:solidFill>
                  <a:latin typeface="Calibri" pitchFamily="34" charset="0"/>
                </a:endParaRPr>
              </a:p>
            </p:txBody>
          </p:sp>
        </mc:Choice>
        <mc:Fallback xmlns="">
          <p:sp>
            <p:nvSpPr>
              <p:cNvPr id="253" name="TextBox 252">
                <a:extLst>
                  <a:ext uri="{FF2B5EF4-FFF2-40B4-BE49-F238E27FC236}">
                    <a16:creationId xmlns:a16="http://schemas.microsoft.com/office/drawing/2014/main" id="{65718EBE-4833-FC56-8F09-7C848FBB6BB1}"/>
                  </a:ext>
                </a:extLst>
              </p:cNvPr>
              <p:cNvSpPr txBox="1">
                <a:spLocks noRot="1" noChangeAspect="1" noMove="1" noResize="1" noEditPoints="1" noAdjustHandles="1" noChangeArrowheads="1" noChangeShapeType="1" noTextEdit="1"/>
              </p:cNvSpPr>
              <p:nvPr/>
            </p:nvSpPr>
            <p:spPr>
              <a:xfrm>
                <a:off x="5962824" y="2926631"/>
                <a:ext cx="360996" cy="248914"/>
              </a:xfrm>
              <a:prstGeom prst="rect">
                <a:avLst/>
              </a:prstGeom>
              <a:blipFill>
                <a:blip r:embed="rId3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4" name="TextBox 253">
                <a:extLst>
                  <a:ext uri="{FF2B5EF4-FFF2-40B4-BE49-F238E27FC236}">
                    <a16:creationId xmlns:a16="http://schemas.microsoft.com/office/drawing/2014/main" id="{E77BCA43-706C-2A92-4BF0-6AEE6CE72309}"/>
                  </a:ext>
                </a:extLst>
              </p:cNvPr>
              <p:cNvSpPr txBox="1"/>
              <p:nvPr/>
            </p:nvSpPr>
            <p:spPr>
              <a:xfrm>
                <a:off x="6159296" y="2918050"/>
                <a:ext cx="391711" cy="2462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sz="1000" b="0" i="1" smtClean="0">
                          <a:solidFill>
                            <a:schemeClr val="bg2"/>
                          </a:solidFill>
                          <a:latin typeface="Cambria Math" panose="02040503050406030204" pitchFamily="18" charset="0"/>
                        </a:rPr>
                        <m:t>|</m:t>
                      </m:r>
                      <m:r>
                        <a:rPr lang="fr-FR" sz="1000" b="0" i="1" smtClean="0">
                          <a:solidFill>
                            <a:schemeClr val="bg2"/>
                          </a:solidFill>
                          <a:latin typeface="Cambria Math" panose="02040503050406030204" pitchFamily="18" charset="0"/>
                        </a:rPr>
                        <m:t>𝜓</m:t>
                      </m:r>
                      <m:r>
                        <a:rPr lang="fr-FR" sz="1000" b="0" i="1" smtClean="0">
                          <a:solidFill>
                            <a:schemeClr val="bg2"/>
                          </a:solidFill>
                          <a:latin typeface="Cambria Math" panose="02040503050406030204" pitchFamily="18" charset="0"/>
                        </a:rPr>
                        <m:t>⟩</m:t>
                      </m:r>
                    </m:oMath>
                  </m:oMathPara>
                </a14:m>
                <a:endParaRPr lang="en-US" sz="1000" b="0" dirty="0" err="1">
                  <a:solidFill>
                    <a:schemeClr val="bg2"/>
                  </a:solidFill>
                  <a:latin typeface="Calibri" pitchFamily="34" charset="0"/>
                </a:endParaRPr>
              </a:p>
            </p:txBody>
          </p:sp>
        </mc:Choice>
        <mc:Fallback xmlns="">
          <p:sp>
            <p:nvSpPr>
              <p:cNvPr id="254" name="TextBox 253">
                <a:extLst>
                  <a:ext uri="{FF2B5EF4-FFF2-40B4-BE49-F238E27FC236}">
                    <a16:creationId xmlns:a16="http://schemas.microsoft.com/office/drawing/2014/main" id="{E77BCA43-706C-2A92-4BF0-6AEE6CE72309}"/>
                  </a:ext>
                </a:extLst>
              </p:cNvPr>
              <p:cNvSpPr txBox="1">
                <a:spLocks noRot="1" noChangeAspect="1" noMove="1" noResize="1" noEditPoints="1" noAdjustHandles="1" noChangeArrowheads="1" noChangeShapeType="1" noTextEdit="1"/>
              </p:cNvSpPr>
              <p:nvPr/>
            </p:nvSpPr>
            <p:spPr>
              <a:xfrm>
                <a:off x="6159296" y="2918050"/>
                <a:ext cx="391711" cy="246221"/>
              </a:xfrm>
              <a:prstGeom prst="rect">
                <a:avLst/>
              </a:prstGeom>
              <a:blipFill>
                <a:blip r:embed="rId33"/>
                <a:stretch>
                  <a:fillRect b="-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8" name="TextBox 257">
                <a:extLst>
                  <a:ext uri="{FF2B5EF4-FFF2-40B4-BE49-F238E27FC236}">
                    <a16:creationId xmlns:a16="http://schemas.microsoft.com/office/drawing/2014/main" id="{823E5E59-6ABA-F3A1-56EE-9D8DD69E5C26}"/>
                  </a:ext>
                </a:extLst>
              </p:cNvPr>
              <p:cNvSpPr txBox="1"/>
              <p:nvPr/>
            </p:nvSpPr>
            <p:spPr>
              <a:xfrm>
                <a:off x="381990" y="2283796"/>
                <a:ext cx="899369" cy="902560"/>
              </a:xfrm>
              <a:prstGeom prst="rect">
                <a:avLst/>
              </a:prstGeom>
              <a:solidFill>
                <a:srgbClr val="00B050"/>
              </a:solidFill>
            </p:spPr>
            <p:txBody>
              <a:bodyPr wrap="square" rtlCol="0" anchor="ctr">
                <a:noAutofit/>
              </a:bodyPr>
              <a:lstStyle/>
              <a:p>
                <a:pPr algn="r"/>
                <a:r>
                  <a:rPr lang="fr-FR" sz="1000" dirty="0">
                    <a:solidFill>
                      <a:schemeClr val="tx1"/>
                    </a:solidFill>
                    <a:latin typeface="Calibri" panose="020F0502020204030204" pitchFamily="34" charset="0"/>
                    <a:ea typeface="Calibri" panose="020F0502020204030204" pitchFamily="34" charset="0"/>
                    <a:cs typeface="Calibri" panose="020F0502020204030204" pitchFamily="34" charset="0"/>
                  </a:rPr>
                  <a:t>classical </a:t>
                </a:r>
                <a:r>
                  <a:rPr lang="fr-FR" sz="1000" dirty="0" err="1">
                    <a:solidFill>
                      <a:schemeClr val="tx1"/>
                    </a:solidFill>
                    <a:latin typeface="Calibri" panose="020F0502020204030204" pitchFamily="34" charset="0"/>
                    <a:ea typeface="Calibri" panose="020F0502020204030204" pitchFamily="34" charset="0"/>
                    <a:cs typeface="Calibri" panose="020F0502020204030204" pitchFamily="34" charset="0"/>
                  </a:rPr>
                  <a:t>initialization</a:t>
                </a:r>
                <a:r>
                  <a:rPr lang="fr-FR" sz="1000"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fr-FR" sz="1000" dirty="0" err="1">
                    <a:solidFill>
                      <a:schemeClr val="tx1"/>
                    </a:solidFill>
                    <a:latin typeface="Calibri" panose="020F0502020204030204" pitchFamily="34" charset="0"/>
                    <a:ea typeface="Calibri" panose="020F0502020204030204" pitchFamily="34" charset="0"/>
                    <a:cs typeface="Calibri" panose="020F0502020204030204" pitchFamily="34" charset="0"/>
                  </a:rPr>
                  <a:t>with</a:t>
                </a:r>
                <a14:m>
                  <m:oMath xmlns:m="http://schemas.openxmlformats.org/officeDocument/2006/math">
                    <m:r>
                      <a:rPr lang="fr-FR" sz="1000" b="1" i="0" smtClean="0">
                        <a:solidFill>
                          <a:schemeClr val="tx1"/>
                        </a:solidFill>
                        <a:latin typeface="Cambria Math" panose="02040503050406030204" pitchFamily="18" charset="0"/>
                      </a:rPr>
                      <m:t> </m:t>
                    </m:r>
                    <m:d>
                      <m:dPr>
                        <m:begChr m:val="|"/>
                        <m:endChr m:val="⟩"/>
                        <m:ctrlPr>
                          <a:rPr lang="fr-FR" sz="1000" i="1" smtClean="0">
                            <a:solidFill>
                              <a:schemeClr val="tx1"/>
                            </a:solidFill>
                            <a:latin typeface="Cambria Math" panose="02040503050406030204" pitchFamily="18" charset="0"/>
                          </a:rPr>
                        </m:ctrlPr>
                      </m:dPr>
                      <m:e>
                        <m:sSub>
                          <m:sSubPr>
                            <m:ctrlPr>
                              <a:rPr lang="fr-FR" sz="1000" i="1" smtClean="0">
                                <a:solidFill>
                                  <a:schemeClr val="tx1"/>
                                </a:solidFill>
                                <a:latin typeface="Cambria Math" panose="02040503050406030204" pitchFamily="18" charset="0"/>
                              </a:rPr>
                            </m:ctrlPr>
                          </m:sSubPr>
                          <m:e>
                            <m:r>
                              <a:rPr lang="fr-FR" sz="1000" b="1" i="1" smtClean="0">
                                <a:solidFill>
                                  <a:schemeClr val="tx1"/>
                                </a:solidFill>
                                <a:latin typeface="Cambria Math" panose="02040503050406030204" pitchFamily="18" charset="0"/>
                              </a:rPr>
                              <m:t>𝝍</m:t>
                            </m:r>
                          </m:e>
                          <m:sub>
                            <m:r>
                              <a:rPr lang="fr-FR" sz="1000" b="1" i="1" smtClean="0">
                                <a:solidFill>
                                  <a:schemeClr val="tx1"/>
                                </a:solidFill>
                                <a:latin typeface="Cambria Math" panose="02040503050406030204" pitchFamily="18" charset="0"/>
                              </a:rPr>
                              <m:t>𝟎</m:t>
                            </m:r>
                          </m:sub>
                        </m:sSub>
                      </m:e>
                    </m:d>
                  </m:oMath>
                </a14:m>
                <a:r>
                  <a:rPr lang="en-US" sz="1000" dirty="0">
                    <a:solidFill>
                      <a:schemeClr val="tx1"/>
                    </a:solidFill>
                    <a:latin typeface="Calibri" pitchFamily="34" charset="0"/>
                  </a:rPr>
                  <a:t> having energy </a:t>
                </a:r>
                <a14:m>
                  <m:oMath xmlns:m="http://schemas.openxmlformats.org/officeDocument/2006/math">
                    <m:sSub>
                      <m:sSubPr>
                        <m:ctrlPr>
                          <a:rPr lang="fr-FR" sz="1000" i="1" smtClean="0">
                            <a:solidFill>
                              <a:schemeClr val="tx1"/>
                            </a:solidFill>
                            <a:latin typeface="Cambria Math" panose="02040503050406030204" pitchFamily="18" charset="0"/>
                          </a:rPr>
                        </m:ctrlPr>
                      </m:sSubPr>
                      <m:e>
                        <m:r>
                          <a:rPr lang="fr-FR" sz="1000" b="1">
                            <a:solidFill>
                              <a:schemeClr val="tx1"/>
                            </a:solidFill>
                            <a:latin typeface="Cambria Math" panose="02040503050406030204" pitchFamily="18" charset="0"/>
                          </a:rPr>
                          <m:t>𝐄</m:t>
                        </m:r>
                      </m:e>
                      <m:sub>
                        <m:r>
                          <a:rPr lang="fr-FR" sz="1000" b="1" i="0" smtClean="0">
                            <a:solidFill>
                              <a:schemeClr val="tx1"/>
                            </a:solidFill>
                            <a:latin typeface="Cambria Math" panose="02040503050406030204" pitchFamily="18" charset="0"/>
                          </a:rPr>
                          <m:t>𝟎</m:t>
                        </m:r>
                      </m:sub>
                    </m:sSub>
                  </m:oMath>
                </a14:m>
                <a:r>
                  <a:rPr lang="en-US" sz="1000" dirty="0">
                    <a:solidFill>
                      <a:schemeClr val="tx1"/>
                    </a:solidFill>
                    <a:latin typeface="Calibri" pitchFamily="34" charset="0"/>
                  </a:rPr>
                  <a:t> </a:t>
                </a:r>
              </a:p>
            </p:txBody>
          </p:sp>
        </mc:Choice>
        <mc:Fallback xmlns="">
          <p:sp>
            <p:nvSpPr>
              <p:cNvPr id="258" name="TextBox 257">
                <a:extLst>
                  <a:ext uri="{FF2B5EF4-FFF2-40B4-BE49-F238E27FC236}">
                    <a16:creationId xmlns:a16="http://schemas.microsoft.com/office/drawing/2014/main" id="{823E5E59-6ABA-F3A1-56EE-9D8DD69E5C26}"/>
                  </a:ext>
                </a:extLst>
              </p:cNvPr>
              <p:cNvSpPr txBox="1">
                <a:spLocks noRot="1" noChangeAspect="1" noMove="1" noResize="1" noEditPoints="1" noAdjustHandles="1" noChangeArrowheads="1" noChangeShapeType="1" noTextEdit="1"/>
              </p:cNvSpPr>
              <p:nvPr/>
            </p:nvSpPr>
            <p:spPr>
              <a:xfrm>
                <a:off x="381990" y="2283796"/>
                <a:ext cx="899369" cy="902560"/>
              </a:xfrm>
              <a:prstGeom prst="rect">
                <a:avLst/>
              </a:prstGeom>
              <a:blipFill>
                <a:blip r:embed="rId34"/>
                <a:stretch>
                  <a:fillRect r="-2041" b="-13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9" name="Rectangle 258">
                <a:extLst>
                  <a:ext uri="{FF2B5EF4-FFF2-40B4-BE49-F238E27FC236}">
                    <a16:creationId xmlns:a16="http://schemas.microsoft.com/office/drawing/2014/main" id="{B85AD563-F7A6-621A-8800-6C087B8EAB2D}"/>
                  </a:ext>
                </a:extLst>
              </p:cNvPr>
              <p:cNvSpPr/>
              <p:nvPr/>
            </p:nvSpPr>
            <p:spPr bwMode="auto">
              <a:xfrm rot="5400000">
                <a:off x="2356298" y="2443279"/>
                <a:ext cx="517984" cy="3070054"/>
              </a:xfrm>
              <a:prstGeom prst="rect">
                <a:avLst/>
              </a:prstGeom>
              <a:solidFill>
                <a:srgbClr val="00B050"/>
              </a:solidFill>
              <a:ln w="9525" cap="flat" cmpd="sng" algn="ctr">
                <a:noFill/>
                <a:prstDash val="solid"/>
                <a:round/>
                <a:headEnd type="none" w="med" len="med"/>
                <a:tailEnd type="none" w="med" len="med"/>
              </a:ln>
              <a:effectLst/>
            </p:spPr>
            <p:txBody>
              <a:bodyPr vert="vert270" wrap="square" lIns="91440" tIns="45720" rIns="91440" bIns="45720" numCol="1" rtlCol="0" anchor="ctr" anchorCtr="0" compatLnSpc="1">
                <a:prstTxWarp prst="textNoShape">
                  <a:avLst/>
                </a:prstTxWarp>
              </a:bodyPr>
              <a:lstStyle/>
              <a:p>
                <a:pPr algn="ctr"/>
                <a:r>
                  <a:rPr lang="en-US" sz="1000" dirty="0">
                    <a:solidFill>
                      <a:schemeClr val="tx1"/>
                    </a:solidFill>
                    <a:latin typeface="Calibri" panose="020F0502020204030204" pitchFamily="34" charset="0"/>
                    <a:ea typeface="Calibri" panose="020F0502020204030204" pitchFamily="34" charset="0"/>
                    <a:cs typeface="Calibri" panose="020F0502020204030204" pitchFamily="34" charset="0"/>
                  </a:rPr>
                  <a:t>classical optimizer used to compute </a:t>
                </a:r>
                <a:br>
                  <a:rPr lang="en-US" sz="1000" dirty="0">
                    <a:solidFill>
                      <a:schemeClr val="tx1"/>
                    </a:solidFill>
                    <a:latin typeface="Calibri" panose="020F0502020204030204" pitchFamily="34" charset="0"/>
                    <a:ea typeface="Calibri" panose="020F0502020204030204" pitchFamily="34" charset="0"/>
                    <a:cs typeface="Calibri" panose="020F0502020204030204" pitchFamily="34" charset="0"/>
                  </a:rPr>
                </a:br>
                <a:r>
                  <a:rPr lang="en-US" sz="1000" dirty="0">
                    <a:solidFill>
                      <a:schemeClr val="tx1"/>
                    </a:solidFill>
                    <a:latin typeface="Calibri" panose="020F0502020204030204" pitchFamily="34" charset="0"/>
                    <a:ea typeface="Calibri" panose="020F0502020204030204" pitchFamily="34" charset="0"/>
                    <a:cs typeface="Calibri" panose="020F0502020204030204" pitchFamily="34" charset="0"/>
                  </a:rPr>
                  <a:t>a new  </a:t>
                </a:r>
                <a14:m>
                  <m:oMath xmlns:m="http://schemas.openxmlformats.org/officeDocument/2006/math">
                    <m:acc>
                      <m:accPr>
                        <m:chr m:val="⃗"/>
                        <m:ctrlPr>
                          <a:rPr lang="en-US" sz="1000" i="1" smtClean="0">
                            <a:solidFill>
                              <a:schemeClr val="tx1"/>
                            </a:solidFill>
                            <a:latin typeface="Cambria Math" panose="02040503050406030204" pitchFamily="18" charset="0"/>
                          </a:rPr>
                        </m:ctrlPr>
                      </m:accPr>
                      <m:e>
                        <m:r>
                          <a:rPr lang="en-US" sz="1000" b="1" i="1" smtClean="0">
                            <a:solidFill>
                              <a:schemeClr val="tx1"/>
                            </a:solidFill>
                            <a:latin typeface="Cambria Math" panose="02040503050406030204" pitchFamily="18" charset="0"/>
                          </a:rPr>
                          <m:t>𝜽</m:t>
                        </m:r>
                      </m:e>
                    </m:acc>
                  </m:oMath>
                </a14:m>
                <a:r>
                  <a:rPr kumimoji="0" lang="en-US" sz="10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to minimize cost function </a:t>
                </a:r>
                <a14:m>
                  <m:oMath xmlns:m="http://schemas.openxmlformats.org/officeDocument/2006/math">
                    <m:r>
                      <a:rPr lang="en-US" sz="1000" b="1" i="0" smtClean="0">
                        <a:solidFill>
                          <a:schemeClr val="tx1"/>
                        </a:solidFill>
                        <a:latin typeface="Cambria Math" panose="02040503050406030204" pitchFamily="18" charset="0"/>
                      </a:rPr>
                      <m:t>𝐄</m:t>
                    </m:r>
                    <m:acc>
                      <m:accPr>
                        <m:chr m:val="⃗"/>
                        <m:ctrlPr>
                          <a:rPr lang="en-US" sz="1000" i="1" smtClean="0">
                            <a:solidFill>
                              <a:schemeClr val="tx1"/>
                            </a:solidFill>
                            <a:latin typeface="Cambria Math" panose="02040503050406030204" pitchFamily="18" charset="0"/>
                          </a:rPr>
                        </m:ctrlPr>
                      </m:accPr>
                      <m:e>
                        <m:r>
                          <a:rPr lang="en-US" sz="1000" b="1" i="1" smtClean="0">
                            <a:solidFill>
                              <a:schemeClr val="tx1"/>
                            </a:solidFill>
                            <a:latin typeface="Cambria Math" panose="02040503050406030204" pitchFamily="18" charset="0"/>
                          </a:rPr>
                          <m:t>(</m:t>
                        </m:r>
                        <m:r>
                          <a:rPr lang="en-US" sz="1000" b="1" i="1" smtClean="0">
                            <a:solidFill>
                              <a:schemeClr val="tx1"/>
                            </a:solidFill>
                            <a:latin typeface="Cambria Math" panose="02040503050406030204" pitchFamily="18" charset="0"/>
                          </a:rPr>
                          <m:t>𝜽</m:t>
                        </m:r>
                      </m:e>
                    </m:acc>
                    <m:r>
                      <a:rPr lang="en-US" sz="1000" b="1" i="1" smtClean="0">
                        <a:solidFill>
                          <a:schemeClr val="tx1"/>
                        </a:solidFill>
                        <a:latin typeface="Cambria Math" panose="02040503050406030204" pitchFamily="18" charset="0"/>
                      </a:rPr>
                      <m:t>)</m:t>
                    </m:r>
                  </m:oMath>
                </a14:m>
                <a:endParaRPr lang="en-US" sz="1000" dirty="0">
                  <a:solidFill>
                    <a:schemeClr val="tx1"/>
                  </a:solidFill>
                  <a:latin typeface="Calibri" pitchFamily="34" charset="0"/>
                </a:endParaRPr>
              </a:p>
            </p:txBody>
          </p:sp>
        </mc:Choice>
        <mc:Fallback xmlns="">
          <p:sp>
            <p:nvSpPr>
              <p:cNvPr id="259" name="Rectangle 258">
                <a:extLst>
                  <a:ext uri="{FF2B5EF4-FFF2-40B4-BE49-F238E27FC236}">
                    <a16:creationId xmlns:a16="http://schemas.microsoft.com/office/drawing/2014/main" id="{B85AD563-F7A6-621A-8800-6C087B8EAB2D}"/>
                  </a:ext>
                </a:extLst>
              </p:cNvPr>
              <p:cNvSpPr>
                <a:spLocks noRot="1" noChangeAspect="1" noMove="1" noResize="1" noEditPoints="1" noAdjustHandles="1" noChangeArrowheads="1" noChangeShapeType="1" noTextEdit="1"/>
              </p:cNvSpPr>
              <p:nvPr/>
            </p:nvSpPr>
            <p:spPr bwMode="auto">
              <a:xfrm rot="5400000">
                <a:off x="2356298" y="2443279"/>
                <a:ext cx="517984" cy="3070054"/>
              </a:xfrm>
              <a:prstGeom prst="rect">
                <a:avLst/>
              </a:prstGeom>
              <a:blipFill>
                <a:blip r:embed="rId35"/>
                <a:stretch>
                  <a:fillRect/>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0" name="Arrow: Right 259">
                <a:extLst>
                  <a:ext uri="{FF2B5EF4-FFF2-40B4-BE49-F238E27FC236}">
                    <a16:creationId xmlns:a16="http://schemas.microsoft.com/office/drawing/2014/main" id="{4445ADF0-120D-5F6E-DE3F-79F13212A3F8}"/>
                  </a:ext>
                </a:extLst>
              </p:cNvPr>
              <p:cNvSpPr/>
              <p:nvPr/>
            </p:nvSpPr>
            <p:spPr bwMode="auto">
              <a:xfrm rot="16200000">
                <a:off x="1216235" y="3083501"/>
                <a:ext cx="786649" cy="490091"/>
              </a:xfrm>
              <a:prstGeom prst="rightArrow">
                <a:avLst>
                  <a:gd name="adj1" fmla="val 50000"/>
                  <a:gd name="adj2" fmla="val 29090"/>
                </a:avLst>
              </a:prstGeom>
              <a:solidFill>
                <a:schemeClr val="tx1">
                  <a:lumMod val="85000"/>
                </a:schemeClr>
              </a:solidFill>
              <a:ln w="9525" cap="flat" cmpd="sng" algn="ctr">
                <a:noFill/>
                <a:prstDash val="solid"/>
                <a:round/>
                <a:headEnd type="none" w="med" len="med"/>
                <a:tailEnd type="none" w="med" len="med"/>
              </a:ln>
              <a:effectLst/>
            </p:spPr>
            <p:txBody>
              <a:bodyPr vert="horz" wrap="square" lIns="0" tIns="3600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900" b="1" i="0" u="none" strike="noStrike" cap="none" normalizeH="0" baseline="0" dirty="0" err="1">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inject</a:t>
                </a:r>
                <a:r>
                  <a:rPr kumimoji="0" lang="fr-FR" sz="900" b="1"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 new</a:t>
                </a:r>
                <a:r>
                  <a:rPr kumimoji="0" lang="fr-FR" sz="100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acc>
                      <m:accPr>
                        <m:chr m:val="⃗"/>
                        <m:ctrlPr>
                          <a:rPr lang="fr-FR" sz="1000" i="1" smtClean="0">
                            <a:solidFill>
                              <a:schemeClr val="bg2"/>
                            </a:solidFill>
                            <a:latin typeface="Cambria Math" panose="02040503050406030204" pitchFamily="18" charset="0"/>
                          </a:rPr>
                        </m:ctrlPr>
                      </m:accPr>
                      <m:e>
                        <m:r>
                          <a:rPr lang="fr-FR" sz="1000" b="1" i="1" smtClean="0">
                            <a:solidFill>
                              <a:schemeClr val="bg2"/>
                            </a:solidFill>
                            <a:latin typeface="Cambria Math" panose="02040503050406030204" pitchFamily="18" charset="0"/>
                          </a:rPr>
                          <m:t>𝜽</m:t>
                        </m:r>
                      </m:e>
                    </m:acc>
                  </m:oMath>
                </a14:m>
                <a:endParaRPr kumimoji="0" lang="en-US" sz="900" b="1"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mc:Choice>
        <mc:Fallback xmlns="">
          <p:sp>
            <p:nvSpPr>
              <p:cNvPr id="260" name="Arrow: Right 259">
                <a:extLst>
                  <a:ext uri="{FF2B5EF4-FFF2-40B4-BE49-F238E27FC236}">
                    <a16:creationId xmlns:a16="http://schemas.microsoft.com/office/drawing/2014/main" id="{4445ADF0-120D-5F6E-DE3F-79F13212A3F8}"/>
                  </a:ext>
                </a:extLst>
              </p:cNvPr>
              <p:cNvSpPr>
                <a:spLocks noRot="1" noChangeAspect="1" noMove="1" noResize="1" noEditPoints="1" noAdjustHandles="1" noChangeArrowheads="1" noChangeShapeType="1" noTextEdit="1"/>
              </p:cNvSpPr>
              <p:nvPr/>
            </p:nvSpPr>
            <p:spPr bwMode="auto">
              <a:xfrm rot="16200000">
                <a:off x="1216235" y="3083501"/>
                <a:ext cx="786649" cy="490091"/>
              </a:xfrm>
              <a:prstGeom prst="rightArrow">
                <a:avLst>
                  <a:gd name="adj1" fmla="val 50000"/>
                  <a:gd name="adj2" fmla="val 29090"/>
                </a:avLst>
              </a:prstGeom>
              <a:blipFill>
                <a:blip r:embed="rId36"/>
                <a:stretch>
                  <a:fillRect b="-1538"/>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1" name="Arrow: Right 260">
                <a:extLst>
                  <a:ext uri="{FF2B5EF4-FFF2-40B4-BE49-F238E27FC236}">
                    <a16:creationId xmlns:a16="http://schemas.microsoft.com/office/drawing/2014/main" id="{44F12D4C-AE2C-A4E4-5555-1C2C43E1B782}"/>
                  </a:ext>
                </a:extLst>
              </p:cNvPr>
              <p:cNvSpPr/>
              <p:nvPr/>
            </p:nvSpPr>
            <p:spPr bwMode="auto">
              <a:xfrm>
                <a:off x="1281327" y="2484285"/>
                <a:ext cx="290126" cy="490091"/>
              </a:xfrm>
              <a:prstGeom prst="rightArrow">
                <a:avLst>
                  <a:gd name="adj1" fmla="val 50000"/>
                  <a:gd name="adj2" fmla="val 35524"/>
                </a:avLst>
              </a:prstGeom>
              <a:solidFill>
                <a:schemeClr val="tx1">
                  <a:lumMod val="85000"/>
                </a:schemeClr>
              </a:solidFill>
              <a:ln w="9525" cap="flat" cmpd="sng" algn="ctr">
                <a:noFill/>
                <a:prstDash val="solid"/>
                <a:round/>
                <a:headEnd type="none" w="med" len="med"/>
                <a:tailEnd type="none" w="med" len="med"/>
              </a:ln>
              <a:effectLst/>
            </p:spPr>
            <p:txBody>
              <a:bodyPr vert="horz" wrap="square" lIns="0" tIns="45720" rIns="0" bIns="45720" numCol="1" rtlCol="0" anchor="t" anchorCtr="0" compatLnSpc="1">
                <a:prstTxWarp prst="textNoShape">
                  <a:avLst/>
                </a:prstTxWarp>
              </a:bodyPr>
              <a:lstStyle/>
              <a:p>
                <a:pPr algn="ctr"/>
                <a:r>
                  <a:rPr lang="en-US" sz="900" b="0" dirty="0">
                    <a:solidFill>
                      <a:schemeClr val="bg2"/>
                    </a:solidFill>
                    <a:latin typeface="Calibri" pitchFamily="34" charset="0"/>
                  </a:rPr>
                  <a:t> </a:t>
                </a:r>
                <a14:m>
                  <m:oMath xmlns:m="http://schemas.openxmlformats.org/officeDocument/2006/math">
                    <m:acc>
                      <m:accPr>
                        <m:chr m:val="⃗"/>
                        <m:ctrlPr>
                          <a:rPr lang="fr-FR" sz="900" i="1">
                            <a:solidFill>
                              <a:schemeClr val="bg2"/>
                            </a:solidFill>
                            <a:latin typeface="Cambria Math" panose="02040503050406030204" pitchFamily="18" charset="0"/>
                          </a:rPr>
                        </m:ctrlPr>
                      </m:accPr>
                      <m:e>
                        <m:sSub>
                          <m:sSubPr>
                            <m:ctrlPr>
                              <a:rPr lang="fr-FR" sz="900" b="1" i="1" smtClean="0">
                                <a:solidFill>
                                  <a:schemeClr val="bg2"/>
                                </a:solidFill>
                                <a:latin typeface="Cambria Math" panose="02040503050406030204" pitchFamily="18" charset="0"/>
                              </a:rPr>
                            </m:ctrlPr>
                          </m:sSubPr>
                          <m:e>
                            <m:r>
                              <a:rPr lang="fr-FR" sz="900" i="1">
                                <a:solidFill>
                                  <a:schemeClr val="bg2"/>
                                </a:solidFill>
                                <a:latin typeface="Cambria Math" panose="02040503050406030204" pitchFamily="18" charset="0"/>
                              </a:rPr>
                              <m:t>𝜽</m:t>
                            </m:r>
                          </m:e>
                          <m:sub>
                            <m:r>
                              <a:rPr lang="fr-FR" sz="900" b="1" i="1" smtClean="0">
                                <a:solidFill>
                                  <a:schemeClr val="bg2"/>
                                </a:solidFill>
                                <a:latin typeface="Cambria Math" panose="02040503050406030204" pitchFamily="18" charset="0"/>
                              </a:rPr>
                              <m:t>𝟎</m:t>
                            </m:r>
                          </m:sub>
                        </m:sSub>
                      </m:e>
                    </m:acc>
                  </m:oMath>
                </a14:m>
                <a:endParaRPr lang="en-US" sz="9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mc:Choice>
        <mc:Fallback xmlns="">
          <p:sp>
            <p:nvSpPr>
              <p:cNvPr id="261" name="Arrow: Right 260">
                <a:extLst>
                  <a:ext uri="{FF2B5EF4-FFF2-40B4-BE49-F238E27FC236}">
                    <a16:creationId xmlns:a16="http://schemas.microsoft.com/office/drawing/2014/main" id="{44F12D4C-AE2C-A4E4-5555-1C2C43E1B782}"/>
                  </a:ext>
                </a:extLst>
              </p:cNvPr>
              <p:cNvSpPr>
                <a:spLocks noRot="1" noChangeAspect="1" noMove="1" noResize="1" noEditPoints="1" noAdjustHandles="1" noChangeArrowheads="1" noChangeShapeType="1" noTextEdit="1"/>
              </p:cNvSpPr>
              <p:nvPr/>
            </p:nvSpPr>
            <p:spPr bwMode="auto">
              <a:xfrm>
                <a:off x="1281327" y="2484285"/>
                <a:ext cx="290126" cy="490091"/>
              </a:xfrm>
              <a:prstGeom prst="rightArrow">
                <a:avLst>
                  <a:gd name="adj1" fmla="val 50000"/>
                  <a:gd name="adj2" fmla="val 35524"/>
                </a:avLst>
              </a:prstGeom>
              <a:blipFill>
                <a:blip r:embed="rId37"/>
                <a:stretch>
                  <a:fillRect/>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p:sp>
        <p:nvSpPr>
          <p:cNvPr id="262" name="Arrow: Right 261">
            <a:extLst>
              <a:ext uri="{FF2B5EF4-FFF2-40B4-BE49-F238E27FC236}">
                <a16:creationId xmlns:a16="http://schemas.microsoft.com/office/drawing/2014/main" id="{8CE5D617-93BF-94A6-98FB-A0B33FF9CEE9}"/>
              </a:ext>
            </a:extLst>
          </p:cNvPr>
          <p:cNvSpPr/>
          <p:nvPr/>
        </p:nvSpPr>
        <p:spPr bwMode="auto">
          <a:xfrm rot="5400000">
            <a:off x="1454706" y="4087660"/>
            <a:ext cx="175498" cy="490091"/>
          </a:xfrm>
          <a:prstGeom prst="rightArrow">
            <a:avLst/>
          </a:prstGeom>
          <a:solidFill>
            <a:schemeClr val="tx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800" b="1" i="0" u="none" strike="noStrike" cap="none" normalizeH="0" baseline="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263" name="Rectangle 262">
                <a:extLst>
                  <a:ext uri="{FF2B5EF4-FFF2-40B4-BE49-F238E27FC236}">
                    <a16:creationId xmlns:a16="http://schemas.microsoft.com/office/drawing/2014/main" id="{70374851-F6BB-64A6-2172-3FFA6B0517DF}"/>
                  </a:ext>
                </a:extLst>
              </p:cNvPr>
              <p:cNvSpPr/>
              <p:nvPr/>
            </p:nvSpPr>
            <p:spPr bwMode="auto">
              <a:xfrm rot="5400000">
                <a:off x="1330748" y="4172136"/>
                <a:ext cx="423351" cy="918693"/>
              </a:xfrm>
              <a:prstGeom prst="rect">
                <a:avLst/>
              </a:prstGeom>
              <a:solidFill>
                <a:srgbClr val="00B050"/>
              </a:solidFill>
              <a:ln w="9525" cap="flat" cmpd="sng" algn="ctr">
                <a:noFill/>
                <a:prstDash val="solid"/>
                <a:round/>
                <a:headEnd type="none" w="med" len="med"/>
                <a:tailEnd type="none" w="med" len="med"/>
              </a:ln>
              <a:effectLst/>
            </p:spPr>
            <p:txBody>
              <a:bodyPr vert="vert270" wrap="square" lIns="91440" tIns="45720" rIns="91440" bIns="45720" numCol="1" rtlCol="0" anchor="ctr" anchorCtr="0" compatLnSpc="1">
                <a:prstTxWarp prst="textNoShape">
                  <a:avLst/>
                </a:prstTxWarp>
              </a:bodyPr>
              <a:lstStyle/>
              <a:p>
                <a:pPr algn="ctr"/>
                <a:r>
                  <a:rPr lang="fr-FR" sz="1000" dirty="0">
                    <a:latin typeface="Calibri" panose="020F0502020204030204" pitchFamily="34" charset="0"/>
                    <a:ea typeface="Calibri" panose="020F0502020204030204" pitchFamily="34" charset="0"/>
                    <a:cs typeface="Calibri" panose="020F0502020204030204" pitchFamily="34" charset="0"/>
                  </a:rPr>
                  <a:t>exit </a:t>
                </a:r>
                <a:r>
                  <a:rPr lang="fr-FR" sz="1000" dirty="0" err="1">
                    <a:latin typeface="Calibri" panose="020F0502020204030204" pitchFamily="34" charset="0"/>
                    <a:ea typeface="Calibri" panose="020F0502020204030204" pitchFamily="34" charset="0"/>
                    <a:cs typeface="Calibri" panose="020F0502020204030204" pitchFamily="34" charset="0"/>
                  </a:rPr>
                  <a:t>when</a:t>
                </a:r>
                <a:r>
                  <a:rPr lang="fr-FR" sz="1000" dirty="0">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r>
                      <a:rPr lang="fr-FR" sz="1000">
                        <a:latin typeface="Cambria Math" panose="02040503050406030204" pitchFamily="18" charset="0"/>
                      </a:rPr>
                      <m:t>𝝐</m:t>
                    </m:r>
                  </m:oMath>
                </a14:m>
                <a:r>
                  <a:rPr lang="en-US" sz="1000" dirty="0">
                    <a:latin typeface="Calibri" panose="020F0502020204030204" pitchFamily="34" charset="0"/>
                    <a:ea typeface="Calibri" panose="020F0502020204030204" pitchFamily="34" charset="0"/>
                    <a:cs typeface="Calibri" panose="020F0502020204030204" pitchFamily="34" charset="0"/>
                  </a:rPr>
                  <a:t> is stabilized</a:t>
                </a:r>
              </a:p>
            </p:txBody>
          </p:sp>
        </mc:Choice>
        <mc:Fallback xmlns="">
          <p:sp>
            <p:nvSpPr>
              <p:cNvPr id="263" name="Rectangle 262">
                <a:extLst>
                  <a:ext uri="{FF2B5EF4-FFF2-40B4-BE49-F238E27FC236}">
                    <a16:creationId xmlns:a16="http://schemas.microsoft.com/office/drawing/2014/main" id="{70374851-F6BB-64A6-2172-3FFA6B0517DF}"/>
                  </a:ext>
                </a:extLst>
              </p:cNvPr>
              <p:cNvSpPr>
                <a:spLocks noRot="1" noChangeAspect="1" noMove="1" noResize="1" noEditPoints="1" noAdjustHandles="1" noChangeArrowheads="1" noChangeShapeType="1" noTextEdit="1"/>
              </p:cNvSpPr>
              <p:nvPr/>
            </p:nvSpPr>
            <p:spPr bwMode="auto">
              <a:xfrm rot="5400000">
                <a:off x="1330748" y="4172136"/>
                <a:ext cx="423351" cy="918693"/>
              </a:xfrm>
              <a:prstGeom prst="rect">
                <a:avLst/>
              </a:prstGeom>
              <a:blipFill>
                <a:blip r:embed="rId38"/>
                <a:stretch>
                  <a:fillRect r="-1333" b="-7246"/>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p:sp>
        <p:nvSpPr>
          <p:cNvPr id="264" name="Rectangle 263">
            <a:extLst>
              <a:ext uri="{FF2B5EF4-FFF2-40B4-BE49-F238E27FC236}">
                <a16:creationId xmlns:a16="http://schemas.microsoft.com/office/drawing/2014/main" id="{8B48BBA3-CCD3-E8C7-A222-B0E315F88293}"/>
              </a:ext>
            </a:extLst>
          </p:cNvPr>
          <p:cNvSpPr/>
          <p:nvPr/>
        </p:nvSpPr>
        <p:spPr bwMode="auto">
          <a:xfrm rot="5400000">
            <a:off x="4989967" y="3149445"/>
            <a:ext cx="518459" cy="1657527"/>
          </a:xfrm>
          <a:prstGeom prst="rect">
            <a:avLst/>
          </a:prstGeom>
          <a:solidFill>
            <a:srgbClr val="00B050"/>
          </a:solidFill>
          <a:ln w="9525" cap="flat" cmpd="sng" algn="ctr">
            <a:noFill/>
            <a:prstDash val="solid"/>
            <a:round/>
            <a:headEnd type="none" w="med" len="med"/>
            <a:tailEnd type="none" w="med" len="med"/>
          </a:ln>
          <a:effectLst/>
        </p:spPr>
        <p:txBody>
          <a:bodyPr vert="vert270" wrap="square" lIns="91440" tIns="45720" rIns="91440" bIns="45720" numCol="1" rtlCol="0" anchor="ctr" anchorCtr="0" compatLnSpc="1">
            <a:prstTxWarp prst="textNoShape">
              <a:avLst/>
            </a:prstTxWarp>
          </a:bodyPr>
          <a:lstStyle/>
          <a:p>
            <a:pPr algn="ctr"/>
            <a:r>
              <a:rPr lang="fr-FR" sz="1000" dirty="0">
                <a:latin typeface="Calibri" panose="020F0502020204030204" pitchFamily="34" charset="0"/>
                <a:ea typeface="Calibri" panose="020F0502020204030204" pitchFamily="34" charset="0"/>
                <a:cs typeface="Calibri" panose="020F0502020204030204" pitchFamily="34" charset="0"/>
              </a:rPr>
              <a:t>post-</a:t>
            </a:r>
            <a:r>
              <a:rPr lang="fr-FR" sz="1000" dirty="0" err="1">
                <a:latin typeface="Calibri" panose="020F0502020204030204" pitchFamily="34" charset="0"/>
                <a:ea typeface="Calibri" panose="020F0502020204030204" pitchFamily="34" charset="0"/>
                <a:cs typeface="Calibri" panose="020F0502020204030204" pitchFamily="34" charset="0"/>
              </a:rPr>
              <a:t>processing</a:t>
            </a:r>
            <a:br>
              <a:rPr lang="fr-FR" sz="1000" dirty="0">
                <a:latin typeface="Calibri" panose="020F0502020204030204" pitchFamily="34" charset="0"/>
                <a:ea typeface="Calibri" panose="020F0502020204030204" pitchFamily="34" charset="0"/>
                <a:cs typeface="Calibri" panose="020F0502020204030204" pitchFamily="34" charset="0"/>
              </a:rPr>
            </a:br>
            <a:r>
              <a:rPr lang="fr-FR" sz="1000" dirty="0" err="1">
                <a:latin typeface="Calibri" panose="020F0502020204030204" pitchFamily="34" charset="0"/>
                <a:ea typeface="Calibri" panose="020F0502020204030204" pitchFamily="34" charset="0"/>
                <a:cs typeface="Calibri" panose="020F0502020204030204" pitchFamily="34" charset="0"/>
              </a:rPr>
              <a:t>computing</a:t>
            </a:r>
            <a:r>
              <a:rPr lang="fr-FR" sz="1000" dirty="0">
                <a:latin typeface="Calibri" panose="020F0502020204030204" pitchFamily="34" charset="0"/>
                <a:ea typeface="Calibri" panose="020F0502020204030204" pitchFamily="34" charset="0"/>
                <a:cs typeface="Calibri" panose="020F0502020204030204" pitchFamily="34" charset="0"/>
              </a:rPr>
              <a:t> expectation value </a:t>
            </a:r>
          </a:p>
        </p:txBody>
      </p:sp>
      <p:sp>
        <p:nvSpPr>
          <p:cNvPr id="265" name="Arrow: Right 264">
            <a:extLst>
              <a:ext uri="{FF2B5EF4-FFF2-40B4-BE49-F238E27FC236}">
                <a16:creationId xmlns:a16="http://schemas.microsoft.com/office/drawing/2014/main" id="{B3B75024-EB45-20A5-45E0-C88045BBF59C}"/>
              </a:ext>
            </a:extLst>
          </p:cNvPr>
          <p:cNvSpPr/>
          <p:nvPr/>
        </p:nvSpPr>
        <p:spPr bwMode="auto">
          <a:xfrm rot="5400000">
            <a:off x="6785440" y="3389501"/>
            <a:ext cx="175498" cy="490091"/>
          </a:xfrm>
          <a:prstGeom prst="rightArrow">
            <a:avLst/>
          </a:prstGeom>
          <a:solidFill>
            <a:schemeClr val="tx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800" b="1" i="0" u="none" strike="noStrike" cap="none" normalizeH="0" baseline="0">
              <a:ln>
                <a:noFill/>
              </a:ln>
              <a:solidFill>
                <a:schemeClr val="tx1"/>
              </a:solidFill>
              <a:effectLst/>
              <a:latin typeface="Times New Roman" pitchFamily="18" charset="0"/>
            </a:endParaRPr>
          </a:p>
        </p:txBody>
      </p:sp>
      <p:sp>
        <p:nvSpPr>
          <p:cNvPr id="266" name="Rectangle 265">
            <a:extLst>
              <a:ext uri="{FF2B5EF4-FFF2-40B4-BE49-F238E27FC236}">
                <a16:creationId xmlns:a16="http://schemas.microsoft.com/office/drawing/2014/main" id="{59F12EFE-5774-66E8-C065-B7613C399037}"/>
              </a:ext>
            </a:extLst>
          </p:cNvPr>
          <p:cNvSpPr/>
          <p:nvPr/>
        </p:nvSpPr>
        <p:spPr bwMode="auto">
          <a:xfrm rot="5400000">
            <a:off x="6603049" y="3472664"/>
            <a:ext cx="517988" cy="1011281"/>
          </a:xfrm>
          <a:prstGeom prst="rect">
            <a:avLst/>
          </a:prstGeom>
          <a:solidFill>
            <a:srgbClr val="00B050"/>
          </a:solidFill>
          <a:ln w="9525" cap="flat" cmpd="sng" algn="ctr">
            <a:noFill/>
            <a:prstDash val="solid"/>
            <a:round/>
            <a:headEnd type="none" w="med" len="med"/>
            <a:tailEnd type="none" w="med" len="med"/>
          </a:ln>
          <a:effectLst/>
        </p:spPr>
        <p:txBody>
          <a:bodyPr vert="vert270" wrap="square" lIns="91440" tIns="45720" rIns="91440" bIns="45720" numCol="1" rtlCol="0" anchor="ctr" anchorCtr="0" compatLnSpc="1">
            <a:prstTxWarp prst="textNoShape">
              <a:avLst/>
            </a:prstTxWarp>
          </a:bodyPr>
          <a:lstStyle/>
          <a:p>
            <a:pPr algn="ctr"/>
            <a:r>
              <a:rPr lang="fr-FR" sz="1000" dirty="0" err="1">
                <a:latin typeface="Calibri" panose="020F0502020204030204" pitchFamily="34" charset="0"/>
                <a:ea typeface="Calibri" panose="020F0502020204030204" pitchFamily="34" charset="0"/>
                <a:cs typeface="Calibri" panose="020F0502020204030204" pitchFamily="34" charset="0"/>
              </a:rPr>
              <a:t>error</a:t>
            </a:r>
            <a:r>
              <a:rPr lang="fr-FR" sz="1000" dirty="0">
                <a:latin typeface="Calibri" panose="020F0502020204030204" pitchFamily="34" charset="0"/>
                <a:ea typeface="Calibri" panose="020F0502020204030204" pitchFamily="34" charset="0"/>
                <a:cs typeface="Calibri" panose="020F0502020204030204" pitchFamily="34" charset="0"/>
              </a:rPr>
              <a:t> </a:t>
            </a:r>
            <a:r>
              <a:rPr lang="fr-FR" sz="1000">
                <a:latin typeface="Calibri" panose="020F0502020204030204" pitchFamily="34" charset="0"/>
                <a:ea typeface="Calibri" panose="020F0502020204030204" pitchFamily="34" charset="0"/>
                <a:cs typeface="Calibri" panose="020F0502020204030204" pitchFamily="34" charset="0"/>
              </a:rPr>
              <a:t>mitigation post-processing</a:t>
            </a:r>
            <a:endParaRPr lang="en-US" sz="1000" dirty="0">
              <a:latin typeface="Calibri" panose="020F0502020204030204" pitchFamily="34" charset="0"/>
              <a:ea typeface="Calibri" panose="020F0502020204030204" pitchFamily="34" charset="0"/>
              <a:cs typeface="Calibri" panose="020F0502020204030204" pitchFamily="34" charset="0"/>
            </a:endParaRPr>
          </a:p>
        </p:txBody>
      </p:sp>
      <p:sp>
        <p:nvSpPr>
          <p:cNvPr id="267" name="Arrow: Right 266">
            <a:extLst>
              <a:ext uri="{FF2B5EF4-FFF2-40B4-BE49-F238E27FC236}">
                <a16:creationId xmlns:a16="http://schemas.microsoft.com/office/drawing/2014/main" id="{60B38D60-3133-290E-B543-1539ACBDD48F}"/>
              </a:ext>
            </a:extLst>
          </p:cNvPr>
          <p:cNvSpPr/>
          <p:nvPr/>
        </p:nvSpPr>
        <p:spPr bwMode="auto">
          <a:xfrm rot="10800000">
            <a:off x="6077963" y="3741328"/>
            <a:ext cx="277926" cy="490091"/>
          </a:xfrm>
          <a:prstGeom prst="rightArrow">
            <a:avLst/>
          </a:prstGeom>
          <a:solidFill>
            <a:schemeClr val="tx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800" b="1" i="0" u="none" strike="noStrike" cap="none" normalizeH="0" baseline="0">
              <a:ln>
                <a:noFill/>
              </a:ln>
              <a:solidFill>
                <a:schemeClr val="tx1"/>
              </a:solidFill>
              <a:effectLst/>
              <a:latin typeface="Times New Roman" pitchFamily="18" charset="0"/>
            </a:endParaRPr>
          </a:p>
        </p:txBody>
      </p:sp>
      <p:sp>
        <p:nvSpPr>
          <p:cNvPr id="268" name="Arrow: Right 267">
            <a:extLst>
              <a:ext uri="{FF2B5EF4-FFF2-40B4-BE49-F238E27FC236}">
                <a16:creationId xmlns:a16="http://schemas.microsoft.com/office/drawing/2014/main" id="{30F942FE-D659-B9BD-FB54-D52EBA74AE71}"/>
              </a:ext>
            </a:extLst>
          </p:cNvPr>
          <p:cNvSpPr/>
          <p:nvPr/>
        </p:nvSpPr>
        <p:spPr bwMode="auto">
          <a:xfrm rot="10800000">
            <a:off x="4155678" y="3741328"/>
            <a:ext cx="268069" cy="490091"/>
          </a:xfrm>
          <a:prstGeom prst="rightArrow">
            <a:avLst/>
          </a:prstGeom>
          <a:solidFill>
            <a:schemeClr val="tx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800" b="1" i="0" u="none" strike="noStrike" cap="none" normalizeH="0" baseline="0">
              <a:ln>
                <a:noFill/>
              </a:ln>
              <a:solidFill>
                <a:schemeClr val="tx1"/>
              </a:solidFill>
              <a:effectLst/>
              <a:latin typeface="Times New Roman" pitchFamily="18" charset="0"/>
            </a:endParaRPr>
          </a:p>
        </p:txBody>
      </p:sp>
      <p:sp>
        <p:nvSpPr>
          <p:cNvPr id="269" name="TextBox 268">
            <a:extLst>
              <a:ext uri="{FF2B5EF4-FFF2-40B4-BE49-F238E27FC236}">
                <a16:creationId xmlns:a16="http://schemas.microsoft.com/office/drawing/2014/main" id="{CEF619D7-E18C-3BF6-DA31-2C5E94E15ADF}"/>
              </a:ext>
            </a:extLst>
          </p:cNvPr>
          <p:cNvSpPr txBox="1"/>
          <p:nvPr/>
        </p:nvSpPr>
        <p:spPr>
          <a:xfrm>
            <a:off x="6849440" y="4638020"/>
            <a:ext cx="1834156" cy="253916"/>
          </a:xfrm>
          <a:prstGeom prst="rect">
            <a:avLst/>
          </a:prstGeom>
          <a:noFill/>
        </p:spPr>
        <p:txBody>
          <a:bodyPr wrap="none" rtlCol="0">
            <a:spAutoFit/>
          </a:bodyPr>
          <a:lstStyle/>
          <a:p>
            <a:r>
              <a:rPr lang="fr-FR" sz="1050" b="0" dirty="0">
                <a:solidFill>
                  <a:schemeClr val="tx1">
                    <a:lumMod val="65000"/>
                  </a:schemeClr>
                </a:solidFill>
                <a:latin typeface="Calibri" pitchFamily="34" charset="0"/>
              </a:rPr>
              <a:t>(cc) Olivier Ezratty, 2023-2025</a:t>
            </a:r>
          </a:p>
        </p:txBody>
      </p:sp>
      <p:sp>
        <p:nvSpPr>
          <p:cNvPr id="277" name="TextBox 276">
            <a:extLst>
              <a:ext uri="{FF2B5EF4-FFF2-40B4-BE49-F238E27FC236}">
                <a16:creationId xmlns:a16="http://schemas.microsoft.com/office/drawing/2014/main" id="{4B9F886A-BD01-112A-EA44-A8367A63AD00}"/>
              </a:ext>
            </a:extLst>
          </p:cNvPr>
          <p:cNvSpPr txBox="1"/>
          <p:nvPr/>
        </p:nvSpPr>
        <p:spPr>
          <a:xfrm>
            <a:off x="4098780" y="1078230"/>
            <a:ext cx="1224770" cy="553998"/>
          </a:xfrm>
          <a:prstGeom prst="rect">
            <a:avLst/>
          </a:prstGeom>
          <a:noFill/>
        </p:spPr>
        <p:txBody>
          <a:bodyPr wrap="square" rtlCol="0">
            <a:spAutoFit/>
          </a:bodyPr>
          <a:lstStyle/>
          <a:p>
            <a:pPr algn="ctr"/>
            <a:r>
              <a:rPr lang="en-US" sz="1000" dirty="0">
                <a:solidFill>
                  <a:schemeClr val="bg2"/>
                </a:solidFill>
                <a:latin typeface="Calibri" pitchFamily="34" charset="0"/>
              </a:rPr>
              <a:t>number of L layers</a:t>
            </a:r>
          </a:p>
          <a:p>
            <a:pPr algn="ctr"/>
            <a:r>
              <a:rPr lang="en-US" sz="1000" b="0" dirty="0">
                <a:solidFill>
                  <a:schemeClr val="bg2"/>
                </a:solidFill>
                <a:latin typeface="Calibri" pitchFamily="34" charset="0"/>
              </a:rPr>
              <a:t>depending on the algorithm</a:t>
            </a:r>
          </a:p>
        </p:txBody>
      </p:sp>
      <mc:AlternateContent xmlns:mc="http://schemas.openxmlformats.org/markup-compatibility/2006" xmlns:a14="http://schemas.microsoft.com/office/drawing/2010/main">
        <mc:Choice Requires="a14">
          <p:sp>
            <p:nvSpPr>
              <p:cNvPr id="278" name="TextBox 277">
                <a:extLst>
                  <a:ext uri="{FF2B5EF4-FFF2-40B4-BE49-F238E27FC236}">
                    <a16:creationId xmlns:a16="http://schemas.microsoft.com/office/drawing/2014/main" id="{29C52335-9431-2166-DB94-31938E88950C}"/>
                  </a:ext>
                </a:extLst>
              </p:cNvPr>
              <p:cNvSpPr txBox="1"/>
              <p:nvPr/>
            </p:nvSpPr>
            <p:spPr>
              <a:xfrm>
                <a:off x="5190866" y="770454"/>
                <a:ext cx="1774188" cy="861774"/>
              </a:xfrm>
              <a:prstGeom prst="rect">
                <a:avLst/>
              </a:prstGeom>
              <a:noFill/>
            </p:spPr>
            <p:txBody>
              <a:bodyPr wrap="square" rtlCol="0">
                <a:spAutoFit/>
              </a:bodyPr>
              <a:lstStyle/>
              <a:p>
                <a:pPr algn="ctr"/>
                <a:r>
                  <a:rPr lang="fr-FR" sz="1000" dirty="0">
                    <a:solidFill>
                      <a:schemeClr val="bg2"/>
                    </a:solidFill>
                    <a:latin typeface="Calibri" pitchFamily="34" charset="0"/>
                  </a:rPr>
                  <a:t>number of Pauli strings</a:t>
                </a:r>
              </a:p>
              <a:p>
                <a:pPr algn="ctr"/>
                <a14:m>
                  <m:oMath xmlns:m="http://schemas.openxmlformats.org/officeDocument/2006/math">
                    <m:r>
                      <a:rPr lang="fr-FR" sz="1000" b="0" i="1" dirty="0" smtClean="0">
                        <a:solidFill>
                          <a:schemeClr val="bg2"/>
                        </a:solidFill>
                        <a:latin typeface="Cambria Math" panose="02040503050406030204" pitchFamily="18" charset="0"/>
                        <a:ea typeface="Cambria Math" panose="02040503050406030204" pitchFamily="18" charset="0"/>
                      </a:rPr>
                      <m:t>𝑂</m:t>
                    </m:r>
                    <m:r>
                      <a:rPr lang="fr-FR" sz="1000" b="0" i="1" smtClean="0">
                        <a:solidFill>
                          <a:schemeClr val="bg2"/>
                        </a:solidFill>
                        <a:latin typeface="Cambria Math" panose="02040503050406030204" pitchFamily="18" charset="0"/>
                      </a:rPr>
                      <m:t>(</m:t>
                    </m:r>
                    <m:sSup>
                      <m:sSupPr>
                        <m:ctrlPr>
                          <a:rPr lang="fr-FR" sz="1000" b="0" i="1" smtClean="0">
                            <a:solidFill>
                              <a:schemeClr val="bg2"/>
                            </a:solidFill>
                            <a:latin typeface="Cambria Math" panose="02040503050406030204" pitchFamily="18" charset="0"/>
                            <a:ea typeface="Cambria Math" panose="02040503050406030204" pitchFamily="18" charset="0"/>
                          </a:rPr>
                        </m:ctrlPr>
                      </m:sSupPr>
                      <m:e>
                        <m:r>
                          <a:rPr lang="fr-FR" sz="1000" b="0" i="1" smtClean="0">
                            <a:solidFill>
                              <a:schemeClr val="bg2"/>
                            </a:solidFill>
                            <a:latin typeface="Cambria Math" panose="02040503050406030204" pitchFamily="18" charset="0"/>
                          </a:rPr>
                          <m:t>𝑛</m:t>
                        </m:r>
                      </m:e>
                      <m:sup>
                        <m:r>
                          <a:rPr lang="fr-FR" sz="1000" b="0" i="1" smtClean="0">
                            <a:solidFill>
                              <a:schemeClr val="bg2"/>
                            </a:solidFill>
                            <a:latin typeface="Cambria Math" panose="02040503050406030204" pitchFamily="18" charset="0"/>
                          </a:rPr>
                          <m:t>𝑀</m:t>
                        </m:r>
                      </m:sup>
                    </m:sSup>
                  </m:oMath>
                </a14:m>
                <a:r>
                  <a:rPr lang="en-US" sz="1000" b="0" dirty="0">
                    <a:solidFill>
                      <a:schemeClr val="bg2"/>
                    </a:solidFill>
                    <a:latin typeface="Calibri" pitchFamily="34" charset="0"/>
                  </a:rPr>
                  <a:t>)</a:t>
                </a:r>
              </a:p>
              <a:p>
                <a:pPr algn="ctr"/>
                <a:r>
                  <a:rPr lang="en-US" sz="1000" b="0" dirty="0">
                    <a:solidFill>
                      <a:schemeClr val="bg2"/>
                    </a:solidFill>
                    <a:latin typeface="Calibri" pitchFamily="34" charset="0"/>
                  </a:rPr>
                  <a:t>M=4 for electronic structure</a:t>
                </a:r>
              </a:p>
              <a:p>
                <a:pPr algn="ctr"/>
                <a:r>
                  <a:rPr lang="en-US" sz="1000" b="0" dirty="0">
                    <a:solidFill>
                      <a:schemeClr val="bg2"/>
                    </a:solidFill>
                    <a:latin typeface="Calibri" pitchFamily="34" charset="0"/>
                  </a:rPr>
                  <a:t>M=1 for Heisenberg model</a:t>
                </a:r>
              </a:p>
              <a:p>
                <a:pPr algn="ctr"/>
                <a:r>
                  <a:rPr lang="en-US" sz="1000" b="0" dirty="0">
                    <a:solidFill>
                      <a:schemeClr val="bg2"/>
                    </a:solidFill>
                    <a:latin typeface="Calibri" pitchFamily="34" charset="0"/>
                  </a:rPr>
                  <a:t>M=1 for QAOA</a:t>
                </a:r>
              </a:p>
            </p:txBody>
          </p:sp>
        </mc:Choice>
        <mc:Fallback xmlns="">
          <p:sp>
            <p:nvSpPr>
              <p:cNvPr id="278" name="TextBox 277">
                <a:extLst>
                  <a:ext uri="{FF2B5EF4-FFF2-40B4-BE49-F238E27FC236}">
                    <a16:creationId xmlns:a16="http://schemas.microsoft.com/office/drawing/2014/main" id="{29C52335-9431-2166-DB94-31938E88950C}"/>
                  </a:ext>
                </a:extLst>
              </p:cNvPr>
              <p:cNvSpPr txBox="1">
                <a:spLocks noRot="1" noChangeAspect="1" noMove="1" noResize="1" noEditPoints="1" noAdjustHandles="1" noChangeArrowheads="1" noChangeShapeType="1" noTextEdit="1"/>
              </p:cNvSpPr>
              <p:nvPr/>
            </p:nvSpPr>
            <p:spPr>
              <a:xfrm>
                <a:off x="5190866" y="770454"/>
                <a:ext cx="1774188" cy="861774"/>
              </a:xfrm>
              <a:prstGeom prst="rect">
                <a:avLst/>
              </a:prstGeom>
              <a:blipFill>
                <a:blip r:embed="rId39"/>
                <a:stretch>
                  <a:fillRect b="-352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9" name="TextBox 278">
                <a:extLst>
                  <a:ext uri="{FF2B5EF4-FFF2-40B4-BE49-F238E27FC236}">
                    <a16:creationId xmlns:a16="http://schemas.microsoft.com/office/drawing/2014/main" id="{87FC0804-0763-7A50-AE21-BDAC93B47D5E}"/>
                  </a:ext>
                </a:extLst>
              </p:cNvPr>
              <p:cNvSpPr txBox="1"/>
              <p:nvPr/>
            </p:nvSpPr>
            <p:spPr>
              <a:xfrm>
                <a:off x="7469007" y="2115714"/>
                <a:ext cx="1510042" cy="1019125"/>
              </a:xfrm>
              <a:prstGeom prst="rect">
                <a:avLst/>
              </a:prstGeom>
              <a:noFill/>
            </p:spPr>
            <p:txBody>
              <a:bodyPr wrap="square" rtlCol="0">
                <a:spAutoFit/>
              </a:bodyPr>
              <a:lstStyle/>
              <a:p>
                <a:pPr algn="ctr"/>
                <a:r>
                  <a:rPr lang="fr-FR" sz="1000" dirty="0">
                    <a:solidFill>
                      <a:schemeClr val="bg2"/>
                    </a:solidFill>
                    <a:latin typeface="Calibri" pitchFamily="34" charset="0"/>
                  </a:rPr>
                  <a:t>number of shots per Pauli strings?</a:t>
                </a:r>
              </a:p>
              <a:p>
                <a:pPr algn="ctr"/>
                <a14:m>
                  <m:oMath xmlns:m="http://schemas.openxmlformats.org/officeDocument/2006/math">
                    <m:r>
                      <a:rPr lang="fr-FR" sz="1000" b="0" i="1" smtClean="0">
                        <a:solidFill>
                          <a:schemeClr val="bg2"/>
                        </a:solidFill>
                        <a:latin typeface="Cambria Math" panose="02040503050406030204" pitchFamily="18" charset="0"/>
                      </a:rPr>
                      <m:t>𝑂</m:t>
                    </m:r>
                    <m:r>
                      <a:rPr lang="fr-FR" sz="1000" b="0" i="1" smtClean="0">
                        <a:solidFill>
                          <a:schemeClr val="bg2"/>
                        </a:solidFill>
                        <a:latin typeface="Cambria Math" panose="02040503050406030204" pitchFamily="18" charset="0"/>
                      </a:rPr>
                      <m:t>(</m:t>
                    </m:r>
                    <m:f>
                      <m:fPr>
                        <m:type m:val="lin"/>
                        <m:ctrlPr>
                          <a:rPr lang="fr-FR" sz="1000" b="0" i="1">
                            <a:solidFill>
                              <a:schemeClr val="bg2"/>
                            </a:solidFill>
                            <a:latin typeface="Cambria Math" panose="02040503050406030204" pitchFamily="18" charset="0"/>
                          </a:rPr>
                        </m:ctrlPr>
                      </m:fPr>
                      <m:num>
                        <m:r>
                          <a:rPr lang="fr-FR" sz="1000" b="0" i="1" smtClean="0">
                            <a:solidFill>
                              <a:schemeClr val="bg2"/>
                            </a:solidFill>
                            <a:latin typeface="Cambria Math" panose="02040503050406030204" pitchFamily="18" charset="0"/>
                          </a:rPr>
                          <m:t>1</m:t>
                        </m:r>
                      </m:num>
                      <m:den>
                        <m:sSup>
                          <m:sSupPr>
                            <m:ctrlPr>
                              <a:rPr lang="fr-FR" sz="1000" b="0" i="1">
                                <a:solidFill>
                                  <a:schemeClr val="bg2"/>
                                </a:solidFill>
                                <a:latin typeface="Cambria Math" panose="02040503050406030204" pitchFamily="18" charset="0"/>
                              </a:rPr>
                            </m:ctrlPr>
                          </m:sSupPr>
                          <m:e>
                            <m:r>
                              <a:rPr lang="fr-FR" sz="1000" b="0" i="1">
                                <a:solidFill>
                                  <a:schemeClr val="bg2"/>
                                </a:solidFill>
                                <a:latin typeface="Cambria Math" panose="02040503050406030204" pitchFamily="18" charset="0"/>
                              </a:rPr>
                              <m:t>𝜖</m:t>
                            </m:r>
                          </m:e>
                          <m:sup>
                            <m:r>
                              <a:rPr lang="fr-FR" sz="1000" b="0" i="1">
                                <a:solidFill>
                                  <a:schemeClr val="bg2"/>
                                </a:solidFill>
                                <a:latin typeface="Cambria Math" panose="02040503050406030204" pitchFamily="18" charset="0"/>
                              </a:rPr>
                              <m:t>2</m:t>
                            </m:r>
                          </m:sup>
                        </m:sSup>
                      </m:den>
                    </m:f>
                  </m:oMath>
                </a14:m>
                <a:r>
                  <a:rPr lang="en-US" sz="1000" b="0" dirty="0">
                    <a:solidFill>
                      <a:schemeClr val="bg2"/>
                    </a:solidFill>
                    <a:latin typeface="Calibri" pitchFamily="34" charset="0"/>
                  </a:rPr>
                  <a:t>)</a:t>
                </a:r>
                <a:endParaRPr lang="fr-FR" sz="1000" b="0" dirty="0">
                  <a:solidFill>
                    <a:schemeClr val="bg2"/>
                  </a:solidFill>
                  <a:latin typeface="Calibri" pitchFamily="34" charset="0"/>
                </a:endParaRPr>
              </a:p>
              <a:p>
                <a:pPr algn="ctr"/>
                <a:r>
                  <a:rPr lang="fr-FR" sz="1000" b="0" dirty="0">
                    <a:solidFill>
                      <a:schemeClr val="bg2"/>
                    </a:solidFill>
                    <a:latin typeface="Calibri" pitchFamily="34" charset="0"/>
                  </a:rPr>
                  <a:t>1 million for VQE and </a:t>
                </a:r>
                <a:r>
                  <a:rPr lang="fr-FR" sz="1000" b="0" dirty="0" err="1">
                    <a:solidFill>
                      <a:schemeClr val="bg2"/>
                    </a:solidFill>
                    <a:latin typeface="Calibri" pitchFamily="34" charset="0"/>
                  </a:rPr>
                  <a:t>chemical</a:t>
                </a:r>
                <a:r>
                  <a:rPr lang="fr-FR" sz="1000" b="0" dirty="0">
                    <a:solidFill>
                      <a:schemeClr val="bg2"/>
                    </a:solidFill>
                    <a:latin typeface="Calibri" pitchFamily="34" charset="0"/>
                  </a:rPr>
                  <a:t> </a:t>
                </a:r>
                <a:r>
                  <a:rPr lang="fr-FR" sz="1000" b="0" dirty="0" err="1">
                    <a:solidFill>
                      <a:schemeClr val="bg2"/>
                    </a:solidFill>
                    <a:latin typeface="Calibri" pitchFamily="34" charset="0"/>
                  </a:rPr>
                  <a:t>ground</a:t>
                </a:r>
                <a:r>
                  <a:rPr lang="fr-FR" sz="1000" b="0" dirty="0">
                    <a:solidFill>
                      <a:schemeClr val="bg2"/>
                    </a:solidFill>
                    <a:latin typeface="Calibri" pitchFamily="34" charset="0"/>
                  </a:rPr>
                  <a:t> state </a:t>
                </a:r>
                <a:r>
                  <a:rPr lang="fr-FR" sz="1000" b="0" dirty="0" err="1">
                    <a:solidFill>
                      <a:schemeClr val="bg2"/>
                    </a:solidFill>
                    <a:latin typeface="Calibri" pitchFamily="34" charset="0"/>
                  </a:rPr>
                  <a:t>computing</a:t>
                </a:r>
                <a:endParaRPr lang="en-US" sz="1000" b="0" dirty="0">
                  <a:solidFill>
                    <a:schemeClr val="bg2"/>
                  </a:solidFill>
                  <a:latin typeface="Calibri" pitchFamily="34" charset="0"/>
                </a:endParaRPr>
              </a:p>
            </p:txBody>
          </p:sp>
        </mc:Choice>
        <mc:Fallback xmlns="">
          <p:sp>
            <p:nvSpPr>
              <p:cNvPr id="279" name="TextBox 278">
                <a:extLst>
                  <a:ext uri="{FF2B5EF4-FFF2-40B4-BE49-F238E27FC236}">
                    <a16:creationId xmlns:a16="http://schemas.microsoft.com/office/drawing/2014/main" id="{87FC0804-0763-7A50-AE21-BDAC93B47D5E}"/>
                  </a:ext>
                </a:extLst>
              </p:cNvPr>
              <p:cNvSpPr txBox="1">
                <a:spLocks noRot="1" noChangeAspect="1" noMove="1" noResize="1" noEditPoints="1" noAdjustHandles="1" noChangeArrowheads="1" noChangeShapeType="1" noTextEdit="1"/>
              </p:cNvSpPr>
              <p:nvPr/>
            </p:nvSpPr>
            <p:spPr>
              <a:xfrm>
                <a:off x="7469007" y="2115714"/>
                <a:ext cx="1510042" cy="1019125"/>
              </a:xfrm>
              <a:prstGeom prst="rect">
                <a:avLst/>
              </a:prstGeom>
              <a:blipFill>
                <a:blip r:embed="rId40"/>
                <a:stretch>
                  <a:fillRect b="-2994"/>
                </a:stretch>
              </a:blipFill>
            </p:spPr>
            <p:txBody>
              <a:bodyPr/>
              <a:lstStyle/>
              <a:p>
                <a:r>
                  <a:rPr lang="en-US">
                    <a:noFill/>
                  </a:rPr>
                  <a:t> </a:t>
                </a:r>
              </a:p>
            </p:txBody>
          </p:sp>
        </mc:Fallback>
      </mc:AlternateContent>
      <p:sp>
        <p:nvSpPr>
          <p:cNvPr id="283" name="TextBox 282">
            <a:extLst>
              <a:ext uri="{FF2B5EF4-FFF2-40B4-BE49-F238E27FC236}">
                <a16:creationId xmlns:a16="http://schemas.microsoft.com/office/drawing/2014/main" id="{59D40D7E-76A8-4A1B-23BB-E809839C740C}"/>
              </a:ext>
            </a:extLst>
          </p:cNvPr>
          <p:cNvSpPr txBox="1"/>
          <p:nvPr/>
        </p:nvSpPr>
        <p:spPr>
          <a:xfrm>
            <a:off x="925988" y="1171759"/>
            <a:ext cx="1214854" cy="400110"/>
          </a:xfrm>
          <a:prstGeom prst="rect">
            <a:avLst/>
          </a:prstGeom>
          <a:noFill/>
        </p:spPr>
        <p:txBody>
          <a:bodyPr wrap="square" rtlCol="0">
            <a:spAutoFit/>
          </a:bodyPr>
          <a:lstStyle/>
          <a:p>
            <a:pPr algn="ctr"/>
            <a:r>
              <a:rPr lang="fr-FR" sz="1000" dirty="0" err="1">
                <a:solidFill>
                  <a:schemeClr val="bg2"/>
                </a:solidFill>
                <a:latin typeface="Calibri" pitchFamily="34" charset="0"/>
              </a:rPr>
              <a:t>unknown</a:t>
            </a:r>
            <a:r>
              <a:rPr lang="fr-FR" sz="1000" dirty="0">
                <a:solidFill>
                  <a:schemeClr val="bg2"/>
                </a:solidFill>
                <a:latin typeface="Calibri" pitchFamily="34" charset="0"/>
              </a:rPr>
              <a:t> </a:t>
            </a:r>
            <a:r>
              <a:rPr lang="fr-FR" sz="1000" dirty="0" err="1">
                <a:solidFill>
                  <a:schemeClr val="bg2"/>
                </a:solidFill>
                <a:latin typeface="Calibri" pitchFamily="34" charset="0"/>
              </a:rPr>
              <a:t>number</a:t>
            </a:r>
            <a:r>
              <a:rPr lang="fr-FR" sz="1000" dirty="0">
                <a:solidFill>
                  <a:schemeClr val="bg2"/>
                </a:solidFill>
                <a:latin typeface="Calibri" pitchFamily="34" charset="0"/>
              </a:rPr>
              <a:t> of ansatz </a:t>
            </a:r>
            <a:r>
              <a:rPr lang="fr-FR" sz="1000" dirty="0" err="1">
                <a:solidFill>
                  <a:schemeClr val="bg2"/>
                </a:solidFill>
                <a:latin typeface="Calibri" pitchFamily="34" charset="0"/>
              </a:rPr>
              <a:t>iterations</a:t>
            </a:r>
            <a:endParaRPr lang="en-US" sz="1000" b="0" dirty="0">
              <a:solidFill>
                <a:schemeClr val="bg2"/>
              </a:solidFill>
              <a:latin typeface="Calibri" pitchFamily="34" charset="0"/>
            </a:endParaRPr>
          </a:p>
        </p:txBody>
      </p:sp>
      <p:cxnSp>
        <p:nvCxnSpPr>
          <p:cNvPr id="284" name="Straight Arrow Connector 283">
            <a:extLst>
              <a:ext uri="{FF2B5EF4-FFF2-40B4-BE49-F238E27FC236}">
                <a16:creationId xmlns:a16="http://schemas.microsoft.com/office/drawing/2014/main" id="{4725F170-F70C-6BB6-CB6E-A536D5A5BB8E}"/>
              </a:ext>
            </a:extLst>
          </p:cNvPr>
          <p:cNvCxnSpPr>
            <a:cxnSpLocks/>
            <a:endCxn id="277" idx="2"/>
          </p:cNvCxnSpPr>
          <p:nvPr/>
        </p:nvCxnSpPr>
        <p:spPr bwMode="auto">
          <a:xfrm flipV="1">
            <a:off x="4711165" y="1632228"/>
            <a:ext cx="0" cy="307863"/>
          </a:xfrm>
          <a:prstGeom prst="straightConnector1">
            <a:avLst/>
          </a:prstGeom>
          <a:solidFill>
            <a:schemeClr val="accent1"/>
          </a:solidFill>
          <a:ln w="9525" cap="flat" cmpd="sng" algn="ctr">
            <a:solidFill>
              <a:schemeClr val="accent6"/>
            </a:solidFill>
            <a:prstDash val="solid"/>
            <a:round/>
            <a:headEnd type="oval" w="med" len="med"/>
            <a:tailEnd type="none" w="med" len="med"/>
          </a:ln>
          <a:effectLst/>
        </p:spPr>
      </p:cxnSp>
      <p:cxnSp>
        <p:nvCxnSpPr>
          <p:cNvPr id="285" name="Straight Arrow Connector 284">
            <a:extLst>
              <a:ext uri="{FF2B5EF4-FFF2-40B4-BE49-F238E27FC236}">
                <a16:creationId xmlns:a16="http://schemas.microsoft.com/office/drawing/2014/main" id="{BA7E0ABE-E203-F6B4-90E2-511F09BD1CB4}"/>
              </a:ext>
            </a:extLst>
          </p:cNvPr>
          <p:cNvCxnSpPr>
            <a:cxnSpLocks/>
          </p:cNvCxnSpPr>
          <p:nvPr/>
        </p:nvCxnSpPr>
        <p:spPr bwMode="auto">
          <a:xfrm flipV="1">
            <a:off x="6077960" y="1632228"/>
            <a:ext cx="0" cy="311334"/>
          </a:xfrm>
          <a:prstGeom prst="straightConnector1">
            <a:avLst/>
          </a:prstGeom>
          <a:solidFill>
            <a:schemeClr val="accent1"/>
          </a:solidFill>
          <a:ln w="9525" cap="flat" cmpd="sng" algn="ctr">
            <a:solidFill>
              <a:schemeClr val="accent6"/>
            </a:solidFill>
            <a:prstDash val="solid"/>
            <a:round/>
            <a:headEnd type="oval" w="med" len="med"/>
            <a:tailEnd type="none" w="med" len="med"/>
          </a:ln>
          <a:effectLst/>
        </p:spPr>
      </p:cxnSp>
      <p:cxnSp>
        <p:nvCxnSpPr>
          <p:cNvPr id="286" name="Straight Arrow Connector 285">
            <a:extLst>
              <a:ext uri="{FF2B5EF4-FFF2-40B4-BE49-F238E27FC236}">
                <a16:creationId xmlns:a16="http://schemas.microsoft.com/office/drawing/2014/main" id="{6D7E1A20-85DC-C3A9-0041-62B4AACA111F}"/>
              </a:ext>
            </a:extLst>
          </p:cNvPr>
          <p:cNvCxnSpPr>
            <a:cxnSpLocks/>
            <a:endCxn id="279" idx="1"/>
          </p:cNvCxnSpPr>
          <p:nvPr/>
        </p:nvCxnSpPr>
        <p:spPr bwMode="auto">
          <a:xfrm>
            <a:off x="7258050" y="2625277"/>
            <a:ext cx="210957" cy="0"/>
          </a:xfrm>
          <a:prstGeom prst="straightConnector1">
            <a:avLst/>
          </a:prstGeom>
          <a:solidFill>
            <a:schemeClr val="accent1"/>
          </a:solidFill>
          <a:ln w="9525" cap="flat" cmpd="sng" algn="ctr">
            <a:solidFill>
              <a:schemeClr val="accent6"/>
            </a:solidFill>
            <a:prstDash val="solid"/>
            <a:round/>
            <a:headEnd type="oval" w="med" len="med"/>
            <a:tailEnd type="none" w="med" len="med"/>
          </a:ln>
          <a:effectLst/>
        </p:spPr>
      </p:cxnSp>
      <p:cxnSp>
        <p:nvCxnSpPr>
          <p:cNvPr id="290" name="Straight Arrow Connector 289">
            <a:extLst>
              <a:ext uri="{FF2B5EF4-FFF2-40B4-BE49-F238E27FC236}">
                <a16:creationId xmlns:a16="http://schemas.microsoft.com/office/drawing/2014/main" id="{3B8FEA0B-CFD0-8C94-9422-4DA5C5EA50A7}"/>
              </a:ext>
            </a:extLst>
          </p:cNvPr>
          <p:cNvCxnSpPr>
            <a:cxnSpLocks/>
          </p:cNvCxnSpPr>
          <p:nvPr/>
        </p:nvCxnSpPr>
        <p:spPr bwMode="auto">
          <a:xfrm flipV="1">
            <a:off x="1536133" y="1663948"/>
            <a:ext cx="0" cy="701538"/>
          </a:xfrm>
          <a:prstGeom prst="straightConnector1">
            <a:avLst/>
          </a:prstGeom>
          <a:solidFill>
            <a:schemeClr val="accent1"/>
          </a:solidFill>
          <a:ln w="9525" cap="flat" cmpd="sng" algn="ctr">
            <a:solidFill>
              <a:schemeClr val="accent6"/>
            </a:solidFill>
            <a:prstDash val="solid"/>
            <a:round/>
            <a:headEnd type="oval" w="med" len="med"/>
            <a:tailEnd type="none" w="med" len="med"/>
          </a:ln>
          <a:effectLst/>
        </p:spPr>
      </p:cxnSp>
      <p:sp>
        <p:nvSpPr>
          <p:cNvPr id="2" name="TextBox 1">
            <a:extLst>
              <a:ext uri="{FF2B5EF4-FFF2-40B4-BE49-F238E27FC236}">
                <a16:creationId xmlns:a16="http://schemas.microsoft.com/office/drawing/2014/main" id="{25DA1927-056F-3D46-1920-8D8B47F20078}"/>
              </a:ext>
            </a:extLst>
          </p:cNvPr>
          <p:cNvSpPr txBox="1"/>
          <p:nvPr/>
        </p:nvSpPr>
        <p:spPr>
          <a:xfrm>
            <a:off x="2138081" y="1613428"/>
            <a:ext cx="642457" cy="246221"/>
          </a:xfrm>
          <a:prstGeom prst="rect">
            <a:avLst/>
          </a:prstGeom>
          <a:noFill/>
        </p:spPr>
        <p:txBody>
          <a:bodyPr wrap="square" rtlCol="0">
            <a:spAutoFit/>
          </a:bodyPr>
          <a:lstStyle/>
          <a:p>
            <a:pPr algn="ctr"/>
            <a:r>
              <a:rPr lang="fr-FR" sz="1000" dirty="0">
                <a:solidFill>
                  <a:schemeClr val="accent6"/>
                </a:solidFill>
                <a:latin typeface="Calibri" pitchFamily="34" charset="0"/>
              </a:rPr>
              <a:t>n qubits</a:t>
            </a:r>
            <a:endParaRPr lang="en-US" sz="1000" b="0" dirty="0">
              <a:solidFill>
                <a:schemeClr val="accent6"/>
              </a:solidFill>
              <a:latin typeface="Calibri" pitchFamily="34" charset="0"/>
            </a:endParaRPr>
          </a:p>
        </p:txBody>
      </p:sp>
      <p:cxnSp>
        <p:nvCxnSpPr>
          <p:cNvPr id="5" name="Connector: Elbow 4">
            <a:extLst>
              <a:ext uri="{FF2B5EF4-FFF2-40B4-BE49-F238E27FC236}">
                <a16:creationId xmlns:a16="http://schemas.microsoft.com/office/drawing/2014/main" id="{D4D0CB1C-C1B5-3F50-8D18-72159CC309E7}"/>
              </a:ext>
            </a:extLst>
          </p:cNvPr>
          <p:cNvCxnSpPr>
            <a:cxnSpLocks/>
            <a:stCxn id="2" idx="1"/>
          </p:cNvCxnSpPr>
          <p:nvPr/>
        </p:nvCxnSpPr>
        <p:spPr bwMode="auto">
          <a:xfrm rot="10800000" flipV="1">
            <a:off x="1939007" y="1736538"/>
            <a:ext cx="199074" cy="312671"/>
          </a:xfrm>
          <a:prstGeom prst="bentConnector2">
            <a:avLst/>
          </a:prstGeom>
          <a:solidFill>
            <a:schemeClr val="accent1"/>
          </a:solidFill>
          <a:ln w="9525" cap="flat" cmpd="sng" algn="ctr">
            <a:solidFill>
              <a:schemeClr val="accent6"/>
            </a:solidFill>
            <a:prstDash val="solid"/>
            <a:round/>
            <a:headEnd type="none" w="med" len="med"/>
            <a:tailEnd type="triangle"/>
          </a:ln>
          <a:effectLst/>
        </p:spPr>
      </p:cxnSp>
      <p:sp>
        <p:nvSpPr>
          <p:cNvPr id="21" name="Rectangle 20">
            <a:extLst>
              <a:ext uri="{FF2B5EF4-FFF2-40B4-BE49-F238E27FC236}">
                <a16:creationId xmlns:a16="http://schemas.microsoft.com/office/drawing/2014/main" id="{07F6E64F-9646-6502-974F-96C693ECAC5C}"/>
              </a:ext>
            </a:extLst>
          </p:cNvPr>
          <p:cNvSpPr/>
          <p:nvPr/>
        </p:nvSpPr>
        <p:spPr bwMode="auto">
          <a:xfrm>
            <a:off x="7691120" y="869265"/>
            <a:ext cx="1007147" cy="310636"/>
          </a:xfrm>
          <a:prstGeom prst="rect">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VQE</a:t>
            </a:r>
            <a:endParaRPr kumimoji="0" lang="en-US"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2" name="Rectangle 21">
            <a:extLst>
              <a:ext uri="{FF2B5EF4-FFF2-40B4-BE49-F238E27FC236}">
                <a16:creationId xmlns:a16="http://schemas.microsoft.com/office/drawing/2014/main" id="{EEA3CCEA-790A-B194-EBF9-D5A66F7C03FF}"/>
              </a:ext>
            </a:extLst>
          </p:cNvPr>
          <p:cNvSpPr/>
          <p:nvPr/>
        </p:nvSpPr>
        <p:spPr bwMode="auto">
          <a:xfrm>
            <a:off x="7691120" y="1226514"/>
            <a:ext cx="1007147" cy="310636"/>
          </a:xfrm>
          <a:prstGeom prst="rect">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QAOA</a:t>
            </a:r>
            <a:endParaRPr kumimoji="0" lang="en-US"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3" name="Rectangle 22">
            <a:extLst>
              <a:ext uri="{FF2B5EF4-FFF2-40B4-BE49-F238E27FC236}">
                <a16:creationId xmlns:a16="http://schemas.microsoft.com/office/drawing/2014/main" id="{30D73AF4-6EF1-52B4-7D90-03D4D3C596E6}"/>
              </a:ext>
            </a:extLst>
          </p:cNvPr>
          <p:cNvSpPr/>
          <p:nvPr/>
        </p:nvSpPr>
        <p:spPr bwMode="auto">
          <a:xfrm>
            <a:off x="7691120" y="1583763"/>
            <a:ext cx="1007147" cy="310636"/>
          </a:xfrm>
          <a:prstGeom prst="rect">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QML</a:t>
            </a:r>
            <a:endParaRPr kumimoji="0" lang="en-US"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09019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7"/>
                                        </p:tgtEl>
                                        <p:attrNameLst>
                                          <p:attrName>style.visibility</p:attrName>
                                        </p:attrNameLst>
                                      </p:cBhvr>
                                      <p:to>
                                        <p:strVal val="visible"/>
                                      </p:to>
                                    </p:set>
                                    <p:animEffect transition="in" filter="fade">
                                      <p:cBhvr>
                                        <p:cTn id="7" dur="500"/>
                                        <p:tgtEl>
                                          <p:spTgt spid="277"/>
                                        </p:tgtEl>
                                      </p:cBhvr>
                                    </p:animEffect>
                                  </p:childTnLst>
                                </p:cTn>
                              </p:par>
                              <p:par>
                                <p:cTn id="8" presetID="10" presetClass="entr" presetSubtype="0" fill="hold" nodeType="withEffect">
                                  <p:stCondLst>
                                    <p:cond delay="0"/>
                                  </p:stCondLst>
                                  <p:childTnLst>
                                    <p:set>
                                      <p:cBhvr>
                                        <p:cTn id="9" dur="1" fill="hold">
                                          <p:stCondLst>
                                            <p:cond delay="0"/>
                                          </p:stCondLst>
                                        </p:cTn>
                                        <p:tgtEl>
                                          <p:spTgt spid="284"/>
                                        </p:tgtEl>
                                        <p:attrNameLst>
                                          <p:attrName>style.visibility</p:attrName>
                                        </p:attrNameLst>
                                      </p:cBhvr>
                                      <p:to>
                                        <p:strVal val="visible"/>
                                      </p:to>
                                    </p:set>
                                    <p:animEffect transition="in" filter="fade">
                                      <p:cBhvr>
                                        <p:cTn id="10" dur="500"/>
                                        <p:tgtEl>
                                          <p:spTgt spid="28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85"/>
                                        </p:tgtEl>
                                        <p:attrNameLst>
                                          <p:attrName>style.visibility</p:attrName>
                                        </p:attrNameLst>
                                      </p:cBhvr>
                                      <p:to>
                                        <p:strVal val="visible"/>
                                      </p:to>
                                    </p:set>
                                    <p:animEffect transition="in" filter="fade">
                                      <p:cBhvr>
                                        <p:cTn id="15" dur="500"/>
                                        <p:tgtEl>
                                          <p:spTgt spid="28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78"/>
                                        </p:tgtEl>
                                        <p:attrNameLst>
                                          <p:attrName>style.visibility</p:attrName>
                                        </p:attrNameLst>
                                      </p:cBhvr>
                                      <p:to>
                                        <p:strVal val="visible"/>
                                      </p:to>
                                    </p:set>
                                    <p:animEffect transition="in" filter="fade">
                                      <p:cBhvr>
                                        <p:cTn id="18" dur="500"/>
                                        <p:tgtEl>
                                          <p:spTgt spid="27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86"/>
                                        </p:tgtEl>
                                        <p:attrNameLst>
                                          <p:attrName>style.visibility</p:attrName>
                                        </p:attrNameLst>
                                      </p:cBhvr>
                                      <p:to>
                                        <p:strVal val="visible"/>
                                      </p:to>
                                    </p:set>
                                    <p:animEffect transition="in" filter="fade">
                                      <p:cBhvr>
                                        <p:cTn id="23" dur="500"/>
                                        <p:tgtEl>
                                          <p:spTgt spid="28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79"/>
                                        </p:tgtEl>
                                        <p:attrNameLst>
                                          <p:attrName>style.visibility</p:attrName>
                                        </p:attrNameLst>
                                      </p:cBhvr>
                                      <p:to>
                                        <p:strVal val="visible"/>
                                      </p:to>
                                    </p:set>
                                    <p:animEffect transition="in" filter="fade">
                                      <p:cBhvr>
                                        <p:cTn id="26" dur="500"/>
                                        <p:tgtEl>
                                          <p:spTgt spid="27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60"/>
                                        </p:tgtEl>
                                        <p:attrNameLst>
                                          <p:attrName>style.visibility</p:attrName>
                                        </p:attrNameLst>
                                      </p:cBhvr>
                                      <p:to>
                                        <p:strVal val="visible"/>
                                      </p:to>
                                    </p:set>
                                    <p:animEffect transition="in" filter="fade">
                                      <p:cBhvr>
                                        <p:cTn id="31" dur="500"/>
                                        <p:tgtEl>
                                          <p:spTgt spid="26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59"/>
                                        </p:tgtEl>
                                        <p:attrNameLst>
                                          <p:attrName>style.visibility</p:attrName>
                                        </p:attrNameLst>
                                      </p:cBhvr>
                                      <p:to>
                                        <p:strVal val="visible"/>
                                      </p:to>
                                    </p:set>
                                    <p:animEffect transition="in" filter="fade">
                                      <p:cBhvr>
                                        <p:cTn id="34" dur="500"/>
                                        <p:tgtEl>
                                          <p:spTgt spid="25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62"/>
                                        </p:tgtEl>
                                        <p:attrNameLst>
                                          <p:attrName>style.visibility</p:attrName>
                                        </p:attrNameLst>
                                      </p:cBhvr>
                                      <p:to>
                                        <p:strVal val="visible"/>
                                      </p:to>
                                    </p:set>
                                    <p:animEffect transition="in" filter="fade">
                                      <p:cBhvr>
                                        <p:cTn id="37" dur="500"/>
                                        <p:tgtEl>
                                          <p:spTgt spid="26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63"/>
                                        </p:tgtEl>
                                        <p:attrNameLst>
                                          <p:attrName>style.visibility</p:attrName>
                                        </p:attrNameLst>
                                      </p:cBhvr>
                                      <p:to>
                                        <p:strVal val="visible"/>
                                      </p:to>
                                    </p:set>
                                    <p:animEffect transition="in" filter="fade">
                                      <p:cBhvr>
                                        <p:cTn id="40" dur="500"/>
                                        <p:tgtEl>
                                          <p:spTgt spid="26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68"/>
                                        </p:tgtEl>
                                        <p:attrNameLst>
                                          <p:attrName>style.visibility</p:attrName>
                                        </p:attrNameLst>
                                      </p:cBhvr>
                                      <p:to>
                                        <p:strVal val="visible"/>
                                      </p:to>
                                    </p:set>
                                    <p:animEffect transition="in" filter="fade">
                                      <p:cBhvr>
                                        <p:cTn id="43" dur="500"/>
                                        <p:tgtEl>
                                          <p:spTgt spid="26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64"/>
                                        </p:tgtEl>
                                        <p:attrNameLst>
                                          <p:attrName>style.visibility</p:attrName>
                                        </p:attrNameLst>
                                      </p:cBhvr>
                                      <p:to>
                                        <p:strVal val="visible"/>
                                      </p:to>
                                    </p:set>
                                    <p:animEffect transition="in" filter="fade">
                                      <p:cBhvr>
                                        <p:cTn id="46" dur="500"/>
                                        <p:tgtEl>
                                          <p:spTgt spid="26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67"/>
                                        </p:tgtEl>
                                        <p:attrNameLst>
                                          <p:attrName>style.visibility</p:attrName>
                                        </p:attrNameLst>
                                      </p:cBhvr>
                                      <p:to>
                                        <p:strVal val="visible"/>
                                      </p:to>
                                    </p:set>
                                    <p:animEffect transition="in" filter="fade">
                                      <p:cBhvr>
                                        <p:cTn id="49" dur="500"/>
                                        <p:tgtEl>
                                          <p:spTgt spid="26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66"/>
                                        </p:tgtEl>
                                        <p:attrNameLst>
                                          <p:attrName>style.visibility</p:attrName>
                                        </p:attrNameLst>
                                      </p:cBhvr>
                                      <p:to>
                                        <p:strVal val="visible"/>
                                      </p:to>
                                    </p:set>
                                    <p:animEffect transition="in" filter="fade">
                                      <p:cBhvr>
                                        <p:cTn id="52" dur="500"/>
                                        <p:tgtEl>
                                          <p:spTgt spid="26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65"/>
                                        </p:tgtEl>
                                        <p:attrNameLst>
                                          <p:attrName>style.visibility</p:attrName>
                                        </p:attrNameLst>
                                      </p:cBhvr>
                                      <p:to>
                                        <p:strVal val="visible"/>
                                      </p:to>
                                    </p:set>
                                    <p:animEffect transition="in" filter="fade">
                                      <p:cBhvr>
                                        <p:cTn id="55" dur="500"/>
                                        <p:tgtEl>
                                          <p:spTgt spid="265"/>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290"/>
                                        </p:tgtEl>
                                        <p:attrNameLst>
                                          <p:attrName>style.visibility</p:attrName>
                                        </p:attrNameLst>
                                      </p:cBhvr>
                                      <p:to>
                                        <p:strVal val="visible"/>
                                      </p:to>
                                    </p:set>
                                    <p:animEffect transition="in" filter="fade">
                                      <p:cBhvr>
                                        <p:cTn id="60" dur="500"/>
                                        <p:tgtEl>
                                          <p:spTgt spid="29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83"/>
                                        </p:tgtEl>
                                        <p:attrNameLst>
                                          <p:attrName>style.visibility</p:attrName>
                                        </p:attrNameLst>
                                      </p:cBhvr>
                                      <p:to>
                                        <p:strVal val="visible"/>
                                      </p:to>
                                    </p:set>
                                    <p:animEffect transition="in" filter="fade">
                                      <p:cBhvr>
                                        <p:cTn id="63" dur="500"/>
                                        <p:tgtEl>
                                          <p:spTgt spid="2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9" grpId="0" animBg="1"/>
      <p:bldP spid="260" grpId="0" animBg="1"/>
      <p:bldP spid="262" grpId="0" animBg="1"/>
      <p:bldP spid="263" grpId="0" animBg="1"/>
      <p:bldP spid="264" grpId="0" animBg="1"/>
      <p:bldP spid="265" grpId="0" animBg="1"/>
      <p:bldP spid="266" grpId="0" animBg="1"/>
      <p:bldP spid="267" grpId="0" animBg="1"/>
      <p:bldP spid="268" grpId="0" animBg="1"/>
      <p:bldP spid="277" grpId="0"/>
      <p:bldP spid="278" grpId="0"/>
      <p:bldP spid="279" grpId="0"/>
      <p:bldP spid="28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691BF-FD34-B699-0AD6-D4878D0BC236}"/>
              </a:ext>
            </a:extLst>
          </p:cNvPr>
          <p:cNvSpPr>
            <a:spLocks noGrp="1"/>
          </p:cNvSpPr>
          <p:nvPr>
            <p:ph type="title"/>
          </p:nvPr>
        </p:nvSpPr>
        <p:spPr>
          <a:xfrm>
            <a:off x="326948" y="171451"/>
            <a:ext cx="7756601" cy="599562"/>
          </a:xfrm>
        </p:spPr>
        <p:txBody>
          <a:bodyPr/>
          <a:lstStyle/>
          <a:p>
            <a:r>
              <a:rPr lang="fr-FR" b="0" dirty="0"/>
              <a:t>how </a:t>
            </a:r>
            <a:r>
              <a:rPr lang="fr-FR" dirty="0"/>
              <a:t>oracle </a:t>
            </a:r>
            <a:r>
              <a:rPr lang="fr-FR" dirty="0" err="1"/>
              <a:t>based</a:t>
            </a:r>
            <a:r>
              <a:rPr lang="fr-FR" dirty="0"/>
              <a:t> </a:t>
            </a:r>
            <a:r>
              <a:rPr lang="fr-FR" dirty="0" err="1"/>
              <a:t>algorithms</a:t>
            </a:r>
            <a:r>
              <a:rPr lang="fr-FR" dirty="0"/>
              <a:t> </a:t>
            </a:r>
            <a:r>
              <a:rPr lang="fr-FR" b="0" dirty="0" err="1"/>
              <a:t>work</a:t>
            </a:r>
            <a:endParaRPr lang="en-US" dirty="0"/>
          </a:p>
        </p:txBody>
      </p:sp>
      <p:sp>
        <p:nvSpPr>
          <p:cNvPr id="3" name="TextBox 2">
            <a:extLst>
              <a:ext uri="{FF2B5EF4-FFF2-40B4-BE49-F238E27FC236}">
                <a16:creationId xmlns:a16="http://schemas.microsoft.com/office/drawing/2014/main" id="{3B8EC799-6120-88F5-6E0B-D58A2F10D5BE}"/>
              </a:ext>
            </a:extLst>
          </p:cNvPr>
          <p:cNvSpPr txBox="1"/>
          <p:nvPr/>
        </p:nvSpPr>
        <p:spPr>
          <a:xfrm>
            <a:off x="1899840" y="1021524"/>
            <a:ext cx="1496265" cy="769417"/>
          </a:xfrm>
          <a:prstGeom prst="rect">
            <a:avLst/>
          </a:prstGeom>
          <a:noFill/>
        </p:spPr>
        <p:txBody>
          <a:bodyPr wrap="square" lIns="91417" tIns="45708" rIns="91417" bIns="45708" rtlCol="0">
            <a:spAutoFit/>
          </a:bodyPr>
          <a:lstStyle/>
          <a:p>
            <a:pPr algn="ctr">
              <a:spcAft>
                <a:spcPts val="600"/>
              </a:spcAft>
            </a:pPr>
            <a:r>
              <a:rPr lang="en-US" sz="1100" dirty="0">
                <a:solidFill>
                  <a:schemeClr val="bg2"/>
                </a:solidFill>
                <a:latin typeface="Calibri" pitchFamily="34" charset="0"/>
              </a:rPr>
              <a:t>U quantum oracle function</a:t>
            </a:r>
            <a:r>
              <a:rPr lang="en-US" sz="1100" b="0" dirty="0">
                <a:solidFill>
                  <a:schemeClr val="bg2"/>
                </a:solidFill>
                <a:latin typeface="Calibri" pitchFamily="34" charset="0"/>
              </a:rPr>
              <a:t> flips the sign/phase of found computational state </a:t>
            </a:r>
            <a:r>
              <a:rPr lang="en-US" sz="1100" dirty="0">
                <a:solidFill>
                  <a:schemeClr val="bg2"/>
                </a:solidFill>
                <a:latin typeface="Calibri" pitchFamily="34" charset="0"/>
              </a:rPr>
              <a:t>x</a:t>
            </a:r>
            <a:endParaRPr lang="en-US" sz="1050" dirty="0">
              <a:solidFill>
                <a:schemeClr val="bg2"/>
              </a:solidFill>
              <a:latin typeface="Calibri" pitchFamily="34" charset="0"/>
            </a:endParaRPr>
          </a:p>
        </p:txBody>
      </p:sp>
      <p:sp>
        <p:nvSpPr>
          <p:cNvPr id="4" name="TextBox 3">
            <a:extLst>
              <a:ext uri="{FF2B5EF4-FFF2-40B4-BE49-F238E27FC236}">
                <a16:creationId xmlns:a16="http://schemas.microsoft.com/office/drawing/2014/main" id="{DA8BC417-A194-B995-EB31-F2EDA673F81D}"/>
              </a:ext>
            </a:extLst>
          </p:cNvPr>
          <p:cNvSpPr txBox="1"/>
          <p:nvPr/>
        </p:nvSpPr>
        <p:spPr>
          <a:xfrm>
            <a:off x="3234096" y="1021524"/>
            <a:ext cx="2361581" cy="600140"/>
          </a:xfrm>
          <a:prstGeom prst="rect">
            <a:avLst/>
          </a:prstGeom>
          <a:noFill/>
        </p:spPr>
        <p:txBody>
          <a:bodyPr wrap="square" lIns="91417" tIns="45708" rIns="91417" bIns="45708" rtlCol="0">
            <a:spAutoFit/>
          </a:bodyPr>
          <a:lstStyle/>
          <a:p>
            <a:pPr algn="ctr">
              <a:spcAft>
                <a:spcPts val="600"/>
              </a:spcAft>
            </a:pPr>
            <a:r>
              <a:rPr lang="en-US" sz="1100" dirty="0">
                <a:solidFill>
                  <a:schemeClr val="bg2"/>
                </a:solidFill>
                <a:latin typeface="Calibri" pitchFamily="34" charset="0"/>
              </a:rPr>
              <a:t>Grover diffusion operator</a:t>
            </a:r>
            <a:br>
              <a:rPr lang="en-US" sz="1100" dirty="0">
                <a:solidFill>
                  <a:schemeClr val="bg2"/>
                </a:solidFill>
                <a:latin typeface="Calibri" pitchFamily="34" charset="0"/>
              </a:rPr>
            </a:br>
            <a:r>
              <a:rPr lang="en-US" sz="1100" b="0" dirty="0">
                <a:solidFill>
                  <a:schemeClr val="bg2"/>
                </a:solidFill>
                <a:latin typeface="Calibri" pitchFamily="34" charset="0"/>
              </a:rPr>
              <a:t>series of gates amplifying x </a:t>
            </a:r>
            <a:br>
              <a:rPr lang="en-US" sz="1100" b="0" dirty="0">
                <a:solidFill>
                  <a:schemeClr val="bg2"/>
                </a:solidFill>
                <a:latin typeface="Calibri" pitchFamily="34" charset="0"/>
              </a:rPr>
            </a:br>
            <a:r>
              <a:rPr lang="en-US" sz="1100" b="0" dirty="0">
                <a:solidFill>
                  <a:schemeClr val="bg2"/>
                </a:solidFill>
                <a:latin typeface="Calibri" pitchFamily="34" charset="0"/>
              </a:rPr>
              <a:t>and attenuating other states</a:t>
            </a:r>
            <a:endParaRPr lang="fr-FR" sz="1050" b="0" dirty="0">
              <a:solidFill>
                <a:schemeClr val="bg2"/>
              </a:solidFill>
              <a:latin typeface="Calibri" pitchFamily="34" charset="0"/>
            </a:endParaRPr>
          </a:p>
        </p:txBody>
      </p:sp>
      <p:sp>
        <p:nvSpPr>
          <p:cNvPr id="5" name="TextBox 4">
            <a:extLst>
              <a:ext uri="{FF2B5EF4-FFF2-40B4-BE49-F238E27FC236}">
                <a16:creationId xmlns:a16="http://schemas.microsoft.com/office/drawing/2014/main" id="{F094B804-6CD3-0531-D54F-1AE3C72EB199}"/>
              </a:ext>
            </a:extLst>
          </p:cNvPr>
          <p:cNvSpPr txBox="1"/>
          <p:nvPr/>
        </p:nvSpPr>
        <p:spPr>
          <a:xfrm>
            <a:off x="5696326" y="1190801"/>
            <a:ext cx="1348966" cy="600140"/>
          </a:xfrm>
          <a:prstGeom prst="rect">
            <a:avLst/>
          </a:prstGeom>
          <a:noFill/>
        </p:spPr>
        <p:txBody>
          <a:bodyPr wrap="square" lIns="91417" tIns="45708" rIns="91417" bIns="45708" rtlCol="0">
            <a:spAutoFit/>
          </a:bodyPr>
          <a:lstStyle/>
          <a:p>
            <a:pPr algn="ctr">
              <a:spcAft>
                <a:spcPts val="600"/>
              </a:spcAft>
            </a:pPr>
            <a:r>
              <a:rPr lang="en-US" sz="1100">
                <a:solidFill>
                  <a:schemeClr val="bg2"/>
                </a:solidFill>
                <a:latin typeface="Calibri" pitchFamily="34" charset="0"/>
              </a:rPr>
              <a:t>index response readout</a:t>
            </a:r>
            <a:r>
              <a:rPr lang="en-US" sz="1100" b="0">
                <a:solidFill>
                  <a:schemeClr val="bg2"/>
                </a:solidFill>
                <a:latin typeface="Calibri" pitchFamily="34" charset="0"/>
              </a:rPr>
              <a:t>: solution index </a:t>
            </a:r>
            <a:r>
              <a:rPr lang="en-US" sz="1100">
                <a:solidFill>
                  <a:schemeClr val="bg2"/>
                </a:solidFill>
                <a:latin typeface="Calibri" pitchFamily="34" charset="0"/>
              </a:rPr>
              <a:t>x</a:t>
            </a:r>
            <a:r>
              <a:rPr lang="en-US" sz="1100" b="0">
                <a:solidFill>
                  <a:schemeClr val="bg2"/>
                </a:solidFill>
                <a:latin typeface="Calibri" pitchFamily="34" charset="0"/>
              </a:rPr>
              <a:t> with n bits</a:t>
            </a:r>
            <a:endParaRPr lang="fr-FR" sz="1050" b="0">
              <a:solidFill>
                <a:schemeClr val="bg2"/>
              </a:solidFill>
              <a:latin typeface="Calibri" pitchFamily="34" charset="0"/>
            </a:endParaRPr>
          </a:p>
        </p:txBody>
      </p:sp>
      <p:cxnSp>
        <p:nvCxnSpPr>
          <p:cNvPr id="6" name="Straight Connector 5">
            <a:extLst>
              <a:ext uri="{FF2B5EF4-FFF2-40B4-BE49-F238E27FC236}">
                <a16:creationId xmlns:a16="http://schemas.microsoft.com/office/drawing/2014/main" id="{851A46FD-8F2A-EBEE-5713-FB7A03C70BF8}"/>
              </a:ext>
            </a:extLst>
          </p:cNvPr>
          <p:cNvCxnSpPr>
            <a:endCxn id="3" idx="2"/>
          </p:cNvCxnSpPr>
          <p:nvPr/>
        </p:nvCxnSpPr>
        <p:spPr bwMode="auto">
          <a:xfrm flipV="1">
            <a:off x="2647973" y="1790941"/>
            <a:ext cx="0" cy="188616"/>
          </a:xfrm>
          <a:prstGeom prst="line">
            <a:avLst/>
          </a:prstGeom>
          <a:solidFill>
            <a:schemeClr val="accent1"/>
          </a:solidFill>
          <a:ln w="9525" cap="flat" cmpd="sng" algn="ctr">
            <a:solidFill>
              <a:schemeClr val="accent6"/>
            </a:solidFill>
            <a:prstDash val="solid"/>
            <a:round/>
            <a:headEnd type="oval" w="med" len="med"/>
            <a:tailEnd type="none" w="med" len="med"/>
          </a:ln>
          <a:effectLst/>
        </p:spPr>
      </p:cxnSp>
      <p:cxnSp>
        <p:nvCxnSpPr>
          <p:cNvPr id="7" name="Straight Connector 6">
            <a:extLst>
              <a:ext uri="{FF2B5EF4-FFF2-40B4-BE49-F238E27FC236}">
                <a16:creationId xmlns:a16="http://schemas.microsoft.com/office/drawing/2014/main" id="{A156992C-290B-3BE0-24AD-034347318B43}"/>
              </a:ext>
            </a:extLst>
          </p:cNvPr>
          <p:cNvCxnSpPr>
            <a:endCxn id="4" idx="2"/>
          </p:cNvCxnSpPr>
          <p:nvPr/>
        </p:nvCxnSpPr>
        <p:spPr bwMode="auto">
          <a:xfrm flipH="1" flipV="1">
            <a:off x="4414887" y="1621664"/>
            <a:ext cx="748" cy="189783"/>
          </a:xfrm>
          <a:prstGeom prst="line">
            <a:avLst/>
          </a:prstGeom>
          <a:solidFill>
            <a:schemeClr val="accent1"/>
          </a:solidFill>
          <a:ln w="9525" cap="flat" cmpd="sng" algn="ctr">
            <a:solidFill>
              <a:schemeClr val="accent6"/>
            </a:solidFill>
            <a:prstDash val="solid"/>
            <a:round/>
            <a:headEnd type="oval" w="med" len="med"/>
            <a:tailEnd type="none" w="med" len="med"/>
          </a:ln>
          <a:effectLst/>
        </p:spPr>
      </p:cxnSp>
      <p:cxnSp>
        <p:nvCxnSpPr>
          <p:cNvPr id="8" name="Straight Connector 7">
            <a:extLst>
              <a:ext uri="{FF2B5EF4-FFF2-40B4-BE49-F238E27FC236}">
                <a16:creationId xmlns:a16="http://schemas.microsoft.com/office/drawing/2014/main" id="{E8F7928B-6572-6850-3052-162C225343B4}"/>
              </a:ext>
            </a:extLst>
          </p:cNvPr>
          <p:cNvCxnSpPr/>
          <p:nvPr/>
        </p:nvCxnSpPr>
        <p:spPr bwMode="auto">
          <a:xfrm flipV="1">
            <a:off x="6370809" y="1790941"/>
            <a:ext cx="0" cy="188616"/>
          </a:xfrm>
          <a:prstGeom prst="line">
            <a:avLst/>
          </a:prstGeom>
          <a:solidFill>
            <a:schemeClr val="accent1"/>
          </a:solidFill>
          <a:ln w="9525" cap="flat" cmpd="sng" algn="ctr">
            <a:solidFill>
              <a:schemeClr val="accent6"/>
            </a:solidFill>
            <a:prstDash val="solid"/>
            <a:round/>
            <a:headEnd type="oval" w="med" len="med"/>
            <a:tailEnd type="none" w="med" len="med"/>
          </a:ln>
          <a:effectLst/>
        </p:spPr>
      </p:cxnSp>
      <p:cxnSp>
        <p:nvCxnSpPr>
          <p:cNvPr id="9" name="Straight Connector 8">
            <a:extLst>
              <a:ext uri="{FF2B5EF4-FFF2-40B4-BE49-F238E27FC236}">
                <a16:creationId xmlns:a16="http://schemas.microsoft.com/office/drawing/2014/main" id="{3ECF6B78-F036-11C3-827D-8E7CC6333550}"/>
              </a:ext>
            </a:extLst>
          </p:cNvPr>
          <p:cNvCxnSpPr/>
          <p:nvPr/>
        </p:nvCxnSpPr>
        <p:spPr bwMode="auto">
          <a:xfrm>
            <a:off x="1822895" y="2683054"/>
            <a:ext cx="0" cy="185326"/>
          </a:xfrm>
          <a:prstGeom prst="line">
            <a:avLst/>
          </a:prstGeom>
          <a:solidFill>
            <a:schemeClr val="accent1"/>
          </a:solidFill>
          <a:ln w="9525" cap="flat" cmpd="sng" algn="ctr">
            <a:solidFill>
              <a:schemeClr val="accent6"/>
            </a:solidFill>
            <a:prstDash val="solid"/>
            <a:round/>
            <a:headEnd type="oval" w="med" len="med"/>
            <a:tailEnd type="none" w="med" len="med"/>
          </a:ln>
          <a:effectLst/>
        </p:spPr>
      </p:cxnSp>
      <p:sp>
        <p:nvSpPr>
          <p:cNvPr id="10" name="TextBox 9">
            <a:extLst>
              <a:ext uri="{FF2B5EF4-FFF2-40B4-BE49-F238E27FC236}">
                <a16:creationId xmlns:a16="http://schemas.microsoft.com/office/drawing/2014/main" id="{AB97F622-91CC-0B40-7E8F-85762EC6E142}"/>
              </a:ext>
            </a:extLst>
          </p:cNvPr>
          <p:cNvSpPr txBox="1"/>
          <p:nvPr/>
        </p:nvSpPr>
        <p:spPr>
          <a:xfrm>
            <a:off x="3270617" y="3413275"/>
            <a:ext cx="1959606" cy="430863"/>
          </a:xfrm>
          <a:prstGeom prst="rect">
            <a:avLst/>
          </a:prstGeom>
          <a:noFill/>
        </p:spPr>
        <p:txBody>
          <a:bodyPr wrap="square" lIns="91417" tIns="45708" rIns="91417" bIns="45708" rtlCol="0">
            <a:spAutoFit/>
          </a:bodyPr>
          <a:lstStyle/>
          <a:p>
            <a:pPr algn="ctr">
              <a:spcAft>
                <a:spcPts val="600"/>
              </a:spcAft>
            </a:pPr>
            <a:r>
              <a:rPr lang="en-US" sz="1100" b="0" dirty="0">
                <a:solidFill>
                  <a:schemeClr val="bg2"/>
                </a:solidFill>
                <a:latin typeface="Calibri" pitchFamily="34" charset="0"/>
              </a:rPr>
              <a:t>oracle sign inversion on one computational base value, x</a:t>
            </a:r>
            <a:endParaRPr lang="fr-FR" sz="1050" b="0" dirty="0">
              <a:solidFill>
                <a:schemeClr val="bg2"/>
              </a:solidFill>
              <a:latin typeface="Calibri" pitchFamily="34" charset="0"/>
            </a:endParaRPr>
          </a:p>
        </p:txBody>
      </p:sp>
      <p:sp>
        <p:nvSpPr>
          <p:cNvPr id="12" name="Rectangle 11">
            <a:extLst>
              <a:ext uri="{FF2B5EF4-FFF2-40B4-BE49-F238E27FC236}">
                <a16:creationId xmlns:a16="http://schemas.microsoft.com/office/drawing/2014/main" id="{37221516-02AC-C8E1-296B-29BA69BE6A3E}"/>
              </a:ext>
            </a:extLst>
          </p:cNvPr>
          <p:cNvSpPr/>
          <p:nvPr/>
        </p:nvSpPr>
        <p:spPr bwMode="auto">
          <a:xfrm>
            <a:off x="3086368" y="2037694"/>
            <a:ext cx="2942396" cy="482564"/>
          </a:xfrm>
          <a:prstGeom prst="rect">
            <a:avLst/>
          </a:prstGeom>
          <a:noFill/>
          <a:ln w="9525" cap="flat" cmpd="sng" algn="ctr">
            <a:solidFill>
              <a:schemeClr val="accent6"/>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4" name="TextBox 13">
            <a:extLst>
              <a:ext uri="{FF2B5EF4-FFF2-40B4-BE49-F238E27FC236}">
                <a16:creationId xmlns:a16="http://schemas.microsoft.com/office/drawing/2014/main" id="{C1D8CD75-23F8-96DF-3C00-DFF04C7EE76D}"/>
              </a:ext>
            </a:extLst>
          </p:cNvPr>
          <p:cNvSpPr txBox="1"/>
          <p:nvPr/>
        </p:nvSpPr>
        <p:spPr>
          <a:xfrm>
            <a:off x="395401" y="1190801"/>
            <a:ext cx="1460986" cy="600140"/>
          </a:xfrm>
          <a:prstGeom prst="rect">
            <a:avLst/>
          </a:prstGeom>
          <a:noFill/>
        </p:spPr>
        <p:txBody>
          <a:bodyPr wrap="square" lIns="91417" tIns="45708" rIns="91417" bIns="45708" rtlCol="0">
            <a:spAutoFit/>
          </a:bodyPr>
          <a:lstStyle/>
          <a:p>
            <a:pPr algn="ctr">
              <a:spcAft>
                <a:spcPts val="600"/>
              </a:spcAft>
            </a:pPr>
            <a:r>
              <a:rPr lang="en-US" sz="1100" dirty="0">
                <a:solidFill>
                  <a:schemeClr val="bg2"/>
                </a:solidFill>
                <a:latin typeface="Calibri" pitchFamily="34" charset="0"/>
              </a:rPr>
              <a:t>creates a superposition of N=2</a:t>
            </a:r>
            <a:r>
              <a:rPr lang="en-US" sz="1100" baseline="30000" dirty="0">
                <a:solidFill>
                  <a:schemeClr val="bg2"/>
                </a:solidFill>
                <a:latin typeface="Calibri" pitchFamily="34" charset="0"/>
              </a:rPr>
              <a:t>n</a:t>
            </a:r>
            <a:r>
              <a:rPr lang="en-US" sz="1100" dirty="0">
                <a:solidFill>
                  <a:schemeClr val="bg2"/>
                </a:solidFill>
                <a:latin typeface="Calibri" pitchFamily="34" charset="0"/>
              </a:rPr>
              <a:t> computational states</a:t>
            </a:r>
            <a:endParaRPr lang="fr-FR" sz="1050" dirty="0">
              <a:solidFill>
                <a:schemeClr val="bg2"/>
              </a:solidFill>
              <a:latin typeface="Calibri" pitchFamily="34" charset="0"/>
            </a:endParaRPr>
          </a:p>
        </p:txBody>
      </p:sp>
      <p:cxnSp>
        <p:nvCxnSpPr>
          <p:cNvPr id="15" name="Straight Connector 14">
            <a:extLst>
              <a:ext uri="{FF2B5EF4-FFF2-40B4-BE49-F238E27FC236}">
                <a16:creationId xmlns:a16="http://schemas.microsoft.com/office/drawing/2014/main" id="{AECD53E6-B135-EFEA-CDFC-77DF0DEBA895}"/>
              </a:ext>
            </a:extLst>
          </p:cNvPr>
          <p:cNvCxnSpPr>
            <a:endCxn id="14" idx="2"/>
          </p:cNvCxnSpPr>
          <p:nvPr/>
        </p:nvCxnSpPr>
        <p:spPr bwMode="auto">
          <a:xfrm flipH="1" flipV="1">
            <a:off x="1125894" y="1790941"/>
            <a:ext cx="736045" cy="188616"/>
          </a:xfrm>
          <a:prstGeom prst="line">
            <a:avLst/>
          </a:prstGeom>
          <a:solidFill>
            <a:schemeClr val="accent1"/>
          </a:solidFill>
          <a:ln w="9525" cap="flat" cmpd="sng" algn="ctr">
            <a:solidFill>
              <a:schemeClr val="accent6"/>
            </a:solidFill>
            <a:prstDash val="solid"/>
            <a:round/>
            <a:headEnd type="oval" w="med" len="med"/>
            <a:tailEnd type="none" w="med" len="med"/>
          </a:ln>
          <a:effectLst/>
        </p:spPr>
      </p:cxnSp>
      <p:cxnSp>
        <p:nvCxnSpPr>
          <p:cNvPr id="16" name="Straight Connector 15">
            <a:extLst>
              <a:ext uri="{FF2B5EF4-FFF2-40B4-BE49-F238E27FC236}">
                <a16:creationId xmlns:a16="http://schemas.microsoft.com/office/drawing/2014/main" id="{861BDAC9-8790-8712-D681-0EB56A8DC1D4}"/>
              </a:ext>
            </a:extLst>
          </p:cNvPr>
          <p:cNvCxnSpPr/>
          <p:nvPr/>
        </p:nvCxnSpPr>
        <p:spPr bwMode="auto">
          <a:xfrm flipV="1">
            <a:off x="1183438" y="2275695"/>
            <a:ext cx="5187371" cy="0"/>
          </a:xfrm>
          <a:prstGeom prst="line">
            <a:avLst/>
          </a:prstGeom>
          <a:solidFill>
            <a:schemeClr val="accent1"/>
          </a:solidFill>
          <a:ln w="19050" cap="flat" cmpd="sng" algn="ctr">
            <a:solidFill>
              <a:schemeClr val="bg2"/>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2DA6DA81-ED69-F680-001F-6893122394ED}"/>
                  </a:ext>
                </a:extLst>
              </p:cNvPr>
              <p:cNvSpPr txBox="1"/>
              <p:nvPr/>
            </p:nvSpPr>
            <p:spPr>
              <a:xfrm>
                <a:off x="721078" y="2083081"/>
                <a:ext cx="521789" cy="369321"/>
              </a:xfrm>
              <a:prstGeom prst="rect">
                <a:avLst/>
              </a:prstGeom>
              <a:noFill/>
            </p:spPr>
            <p:txBody>
              <a:bodyPr wrap="none" lIns="91430" tIns="45715" rIns="91430" bIns="45715" rtlCol="0" anchor="ctr">
                <a:spAutoFit/>
              </a:bodyPr>
              <a:lstStyle/>
              <a:p>
                <a:pPr/>
                <a14:m>
                  <m:oMathPara xmlns:m="http://schemas.openxmlformats.org/officeDocument/2006/math">
                    <m:oMathParaPr>
                      <m:jc m:val="centerGroup"/>
                    </m:oMathParaPr>
                    <m:oMath xmlns:m="http://schemas.openxmlformats.org/officeDocument/2006/math">
                      <m:d>
                        <m:dPr>
                          <m:begChr m:val=""/>
                          <m:endChr m:val="⟩"/>
                          <m:ctrlPr>
                            <a:rPr lang="el-GR" sz="1800" b="0" i="1">
                              <a:solidFill>
                                <a:schemeClr val="bg2"/>
                              </a:solidFill>
                              <a:latin typeface="Cambria Math" panose="02040503050406030204" pitchFamily="18" charset="0"/>
                              <a:cs typeface="Times New Roman" panose="02020603050405020304" pitchFamily="18" charset="0"/>
                            </a:rPr>
                          </m:ctrlPr>
                        </m:dPr>
                        <m:e>
                          <m:d>
                            <m:dPr>
                              <m:begChr m:val="|"/>
                              <m:endChr m:val=""/>
                              <m:ctrlPr>
                                <a:rPr lang="el-GR" sz="1800" b="0" i="1">
                                  <a:solidFill>
                                    <a:schemeClr val="bg2"/>
                                  </a:solidFill>
                                  <a:latin typeface="Cambria Math" panose="02040503050406030204" pitchFamily="18" charset="0"/>
                                  <a:cs typeface="Times New Roman" panose="02020603050405020304" pitchFamily="18" charset="0"/>
                                </a:rPr>
                              </m:ctrlPr>
                            </m:dPr>
                            <m:e>
                              <m:r>
                                <a:rPr lang="fr-FR" sz="1800" b="0" i="1">
                                  <a:solidFill>
                                    <a:schemeClr val="bg2"/>
                                  </a:solidFill>
                                  <a:latin typeface="Cambria Math"/>
                                  <a:cs typeface="Times New Roman" panose="02020603050405020304" pitchFamily="18" charset="0"/>
                                </a:rPr>
                                <m:t>0</m:t>
                              </m:r>
                            </m:e>
                          </m:d>
                        </m:e>
                      </m:d>
                    </m:oMath>
                  </m:oMathPara>
                </a14:m>
                <a:endParaRPr lang="fr-FR" sz="1800" b="0" dirty="0" err="1">
                  <a:solidFill>
                    <a:schemeClr val="bg2"/>
                  </a:solidFill>
                  <a:latin typeface="Calibri" pitchFamily="34" charset="0"/>
                </a:endParaRPr>
              </a:p>
            </p:txBody>
          </p:sp>
        </mc:Choice>
        <mc:Fallback xmlns="">
          <p:sp>
            <p:nvSpPr>
              <p:cNvPr id="17" name="TextBox 16">
                <a:extLst>
                  <a:ext uri="{FF2B5EF4-FFF2-40B4-BE49-F238E27FC236}">
                    <a16:creationId xmlns:a16="http://schemas.microsoft.com/office/drawing/2014/main" id="{2DA6DA81-ED69-F680-001F-6893122394ED}"/>
                  </a:ext>
                </a:extLst>
              </p:cNvPr>
              <p:cNvSpPr txBox="1">
                <a:spLocks noRot="1" noChangeAspect="1" noMove="1" noResize="1" noEditPoints="1" noAdjustHandles="1" noChangeArrowheads="1" noChangeShapeType="1" noTextEdit="1"/>
              </p:cNvSpPr>
              <p:nvPr/>
            </p:nvSpPr>
            <p:spPr>
              <a:xfrm>
                <a:off x="721078" y="2083081"/>
                <a:ext cx="521789" cy="369321"/>
              </a:xfrm>
              <a:prstGeom prst="rect">
                <a:avLst/>
              </a:prstGeom>
              <a:blipFill>
                <a:blip r:embed="rId2"/>
                <a:stretch>
                  <a:fillRect l="-58140" t="-121667" r="-90698" b="-188333"/>
                </a:stretch>
              </a:blipFill>
            </p:spPr>
            <p:txBody>
              <a:bodyPr/>
              <a:lstStyle/>
              <a:p>
                <a:r>
                  <a:rPr lang="en-US">
                    <a:noFill/>
                  </a:rPr>
                  <a:t> </a:t>
                </a:r>
              </a:p>
            </p:txBody>
          </p:sp>
        </mc:Fallback>
      </mc:AlternateContent>
      <p:sp>
        <p:nvSpPr>
          <p:cNvPr id="18" name="Rectangle 17">
            <a:extLst>
              <a:ext uri="{FF2B5EF4-FFF2-40B4-BE49-F238E27FC236}">
                <a16:creationId xmlns:a16="http://schemas.microsoft.com/office/drawing/2014/main" id="{6FD9ECC2-F4A8-8E63-F857-95293186DF38}"/>
              </a:ext>
            </a:extLst>
          </p:cNvPr>
          <p:cNvSpPr/>
          <p:nvPr/>
        </p:nvSpPr>
        <p:spPr bwMode="auto">
          <a:xfrm>
            <a:off x="3142812" y="2081576"/>
            <a:ext cx="550056" cy="401886"/>
          </a:xfrm>
          <a:prstGeom prst="rect">
            <a:avLst/>
          </a:prstGeom>
          <a:solidFill>
            <a:schemeClr val="tx1"/>
          </a:solidFill>
          <a:ln w="19050"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6000" b="1" i="0" u="none" strike="noStrike" cap="none" normalizeH="0" baseline="0">
              <a:ln>
                <a:noFill/>
              </a:ln>
              <a:solidFill>
                <a:schemeClr val="tx1"/>
              </a:solidFill>
              <a:effectLst/>
              <a:latin typeface="Times New Roman" pitchFamily="18" charset="0"/>
            </a:endParaRPr>
          </a:p>
        </p:txBody>
      </p:sp>
      <p:sp>
        <p:nvSpPr>
          <p:cNvPr id="19" name="Rectangle 18">
            <a:extLst>
              <a:ext uri="{FF2B5EF4-FFF2-40B4-BE49-F238E27FC236}">
                <a16:creationId xmlns:a16="http://schemas.microsoft.com/office/drawing/2014/main" id="{85BD1B50-DB70-009A-304B-904F9B489FF0}"/>
              </a:ext>
            </a:extLst>
          </p:cNvPr>
          <p:cNvSpPr/>
          <p:nvPr/>
        </p:nvSpPr>
        <p:spPr bwMode="auto">
          <a:xfrm>
            <a:off x="1576431" y="2095704"/>
            <a:ext cx="571017" cy="401886"/>
          </a:xfrm>
          <a:prstGeom prst="rect">
            <a:avLst/>
          </a:prstGeom>
          <a:solidFill>
            <a:schemeClr val="tx1"/>
          </a:solidFill>
          <a:ln w="19050"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6000" b="1" i="0" u="none" strike="noStrike" cap="none" normalizeH="0" baseline="0">
              <a:ln>
                <a:noFill/>
              </a:ln>
              <a:solidFill>
                <a:schemeClr val="tx1"/>
              </a:solidFill>
              <a:effectLst/>
              <a:latin typeface="Times New Roman" pitchFamily="18" charset="0"/>
            </a:endParaRPr>
          </a:p>
        </p:txBody>
      </p:sp>
      <p:cxnSp>
        <p:nvCxnSpPr>
          <p:cNvPr id="20" name="Straight Connector 19">
            <a:extLst>
              <a:ext uri="{FF2B5EF4-FFF2-40B4-BE49-F238E27FC236}">
                <a16:creationId xmlns:a16="http://schemas.microsoft.com/office/drawing/2014/main" id="{49B4F784-9CE4-AA40-45BA-7A8866F8D231}"/>
              </a:ext>
            </a:extLst>
          </p:cNvPr>
          <p:cNvCxnSpPr>
            <a:cxnSpLocks/>
          </p:cNvCxnSpPr>
          <p:nvPr/>
        </p:nvCxnSpPr>
        <p:spPr bwMode="auto">
          <a:xfrm>
            <a:off x="1183439" y="2838417"/>
            <a:ext cx="5384759" cy="0"/>
          </a:xfrm>
          <a:prstGeom prst="line">
            <a:avLst/>
          </a:prstGeom>
          <a:solidFill>
            <a:schemeClr val="accent1"/>
          </a:solidFill>
          <a:ln w="19050" cap="flat" cmpd="sng" algn="ctr">
            <a:solidFill>
              <a:schemeClr val="bg2"/>
            </a:solidFill>
            <a:prstDash val="solid"/>
            <a:round/>
            <a:headEnd type="none" w="med" len="med"/>
            <a:tailEnd type="none" w="med" len="med"/>
          </a:ln>
          <a:effectLst/>
        </p:spPr>
      </p:cxnSp>
      <p:sp>
        <p:nvSpPr>
          <p:cNvPr id="21" name="Rectangle 20">
            <a:extLst>
              <a:ext uri="{FF2B5EF4-FFF2-40B4-BE49-F238E27FC236}">
                <a16:creationId xmlns:a16="http://schemas.microsoft.com/office/drawing/2014/main" id="{167CDD1E-0499-F2D3-BA4D-C7613B1C9AD4}"/>
              </a:ext>
            </a:extLst>
          </p:cNvPr>
          <p:cNvSpPr/>
          <p:nvPr/>
        </p:nvSpPr>
        <p:spPr bwMode="auto">
          <a:xfrm>
            <a:off x="2302841" y="2089112"/>
            <a:ext cx="690264" cy="946994"/>
          </a:xfrm>
          <a:prstGeom prst="rect">
            <a:avLst/>
          </a:prstGeom>
          <a:solidFill>
            <a:schemeClr val="tx1"/>
          </a:solidFill>
          <a:ln w="19050"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6000" b="1" i="0" u="none" strike="noStrike" cap="none" normalizeH="0" baseline="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3BDF070C-020C-8CFA-FE19-0C51B98A0877}"/>
                  </a:ext>
                </a:extLst>
              </p:cNvPr>
              <p:cNvSpPr txBox="1"/>
              <p:nvPr/>
            </p:nvSpPr>
            <p:spPr>
              <a:xfrm>
                <a:off x="1537742" y="2124095"/>
                <a:ext cx="644195" cy="348803"/>
              </a:xfrm>
              <a:prstGeom prst="rect">
                <a:avLst/>
              </a:prstGeom>
              <a:noFill/>
            </p:spPr>
            <p:txBody>
              <a:bodyPr wrap="none" lIns="91430" tIns="45715" rIns="91430" bIns="45715" rtlCol="0" anchor="ctr">
                <a:spAutoFit/>
              </a:bodyPr>
              <a:lstStyle/>
              <a:p>
                <a:pPr/>
                <a14:m>
                  <m:oMathPara xmlns:m="http://schemas.openxmlformats.org/officeDocument/2006/math">
                    <m:oMathParaPr>
                      <m:jc m:val="centerGroup"/>
                    </m:oMathParaPr>
                    <m:oMath xmlns:m="http://schemas.openxmlformats.org/officeDocument/2006/math">
                      <m:sSup>
                        <m:sSupPr>
                          <m:ctrlPr>
                            <a:rPr lang="fr-FR" sz="1600" b="0" i="1" smtClean="0">
                              <a:solidFill>
                                <a:schemeClr val="bg2"/>
                              </a:solidFill>
                              <a:latin typeface="Cambria Math" panose="02040503050406030204" pitchFamily="18" charset="0"/>
                            </a:rPr>
                          </m:ctrlPr>
                        </m:sSupPr>
                        <m:e>
                          <m:r>
                            <a:rPr lang="fr-FR" sz="1600" b="0" i="1" smtClean="0">
                              <a:solidFill>
                                <a:schemeClr val="bg2"/>
                              </a:solidFill>
                              <a:latin typeface="Cambria Math"/>
                            </a:rPr>
                            <m:t>𝐻</m:t>
                          </m:r>
                        </m:e>
                        <m:sup>
                          <m:r>
                            <a:rPr lang="fr-FR" sz="1600" b="0" i="1" smtClean="0">
                              <a:solidFill>
                                <a:schemeClr val="bg2"/>
                              </a:solidFill>
                              <a:latin typeface="Cambria Math"/>
                              <a:ea typeface="Cambria Math"/>
                            </a:rPr>
                            <m:t>⊗</m:t>
                          </m:r>
                          <m:r>
                            <a:rPr lang="fr-FR" sz="1600" b="0" i="1" smtClean="0">
                              <a:solidFill>
                                <a:schemeClr val="bg2"/>
                              </a:solidFill>
                              <a:latin typeface="Cambria Math"/>
                              <a:ea typeface="Cambria Math"/>
                            </a:rPr>
                            <m:t>𝑛</m:t>
                          </m:r>
                        </m:sup>
                      </m:sSup>
                    </m:oMath>
                  </m:oMathPara>
                </a14:m>
                <a:endParaRPr lang="fr-FR" sz="1600" b="0" dirty="0" err="1">
                  <a:solidFill>
                    <a:schemeClr val="bg2"/>
                  </a:solidFill>
                  <a:latin typeface="Calibri" pitchFamily="34" charset="0"/>
                </a:endParaRPr>
              </a:p>
            </p:txBody>
          </p:sp>
        </mc:Choice>
        <mc:Fallback xmlns="">
          <p:sp>
            <p:nvSpPr>
              <p:cNvPr id="22" name="TextBox 21">
                <a:extLst>
                  <a:ext uri="{FF2B5EF4-FFF2-40B4-BE49-F238E27FC236}">
                    <a16:creationId xmlns:a16="http://schemas.microsoft.com/office/drawing/2014/main" id="{3BDF070C-020C-8CFA-FE19-0C51B98A0877}"/>
                  </a:ext>
                </a:extLst>
              </p:cNvPr>
              <p:cNvSpPr txBox="1">
                <a:spLocks noRot="1" noChangeAspect="1" noMove="1" noResize="1" noEditPoints="1" noAdjustHandles="1" noChangeArrowheads="1" noChangeShapeType="1" noTextEdit="1"/>
              </p:cNvSpPr>
              <p:nvPr/>
            </p:nvSpPr>
            <p:spPr>
              <a:xfrm>
                <a:off x="1537742" y="2124095"/>
                <a:ext cx="644195" cy="348803"/>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F028E9A5-E567-166E-1651-2977BBEBB369}"/>
                  </a:ext>
                </a:extLst>
              </p:cNvPr>
              <p:cNvSpPr txBox="1"/>
              <p:nvPr/>
            </p:nvSpPr>
            <p:spPr>
              <a:xfrm>
                <a:off x="3095453" y="2108118"/>
                <a:ext cx="644195" cy="348803"/>
              </a:xfrm>
              <a:prstGeom prst="rect">
                <a:avLst/>
              </a:prstGeom>
              <a:noFill/>
            </p:spPr>
            <p:txBody>
              <a:bodyPr wrap="none" lIns="91430" tIns="45715" rIns="91430" bIns="45715" rtlCol="0" anchor="ctr">
                <a:spAutoFit/>
              </a:bodyPr>
              <a:lstStyle/>
              <a:p>
                <a:pPr/>
                <a14:m>
                  <m:oMathPara xmlns:m="http://schemas.openxmlformats.org/officeDocument/2006/math">
                    <m:oMathParaPr>
                      <m:jc m:val="centerGroup"/>
                    </m:oMathParaPr>
                    <m:oMath xmlns:m="http://schemas.openxmlformats.org/officeDocument/2006/math">
                      <m:sSup>
                        <m:sSupPr>
                          <m:ctrlPr>
                            <a:rPr lang="fr-FR" sz="1600" b="0" i="1" smtClean="0">
                              <a:solidFill>
                                <a:schemeClr val="bg2"/>
                              </a:solidFill>
                              <a:latin typeface="Cambria Math" panose="02040503050406030204" pitchFamily="18" charset="0"/>
                            </a:rPr>
                          </m:ctrlPr>
                        </m:sSupPr>
                        <m:e>
                          <m:r>
                            <a:rPr lang="fr-FR" sz="1600" b="0" i="1" smtClean="0">
                              <a:solidFill>
                                <a:schemeClr val="bg2"/>
                              </a:solidFill>
                              <a:latin typeface="Cambria Math"/>
                            </a:rPr>
                            <m:t>𝐻</m:t>
                          </m:r>
                        </m:e>
                        <m:sup>
                          <m:r>
                            <a:rPr lang="fr-FR" sz="1600" b="0" i="1" smtClean="0">
                              <a:solidFill>
                                <a:schemeClr val="bg2"/>
                              </a:solidFill>
                              <a:latin typeface="Cambria Math"/>
                              <a:ea typeface="Cambria Math"/>
                            </a:rPr>
                            <m:t>⊗</m:t>
                          </m:r>
                          <m:r>
                            <a:rPr lang="fr-FR" sz="1600" b="0" i="1" smtClean="0">
                              <a:solidFill>
                                <a:schemeClr val="bg2"/>
                              </a:solidFill>
                              <a:latin typeface="Cambria Math"/>
                              <a:ea typeface="Cambria Math"/>
                            </a:rPr>
                            <m:t>𝑛</m:t>
                          </m:r>
                        </m:sup>
                      </m:sSup>
                    </m:oMath>
                  </m:oMathPara>
                </a14:m>
                <a:endParaRPr lang="fr-FR" sz="1600" b="0" dirty="0" err="1">
                  <a:solidFill>
                    <a:schemeClr val="bg2"/>
                  </a:solidFill>
                  <a:latin typeface="Calibri" pitchFamily="34" charset="0"/>
                </a:endParaRPr>
              </a:p>
            </p:txBody>
          </p:sp>
        </mc:Choice>
        <mc:Fallback xmlns="">
          <p:sp>
            <p:nvSpPr>
              <p:cNvPr id="23" name="TextBox 22">
                <a:extLst>
                  <a:ext uri="{FF2B5EF4-FFF2-40B4-BE49-F238E27FC236}">
                    <a16:creationId xmlns:a16="http://schemas.microsoft.com/office/drawing/2014/main" id="{F028E9A5-E567-166E-1651-2977BBEBB369}"/>
                  </a:ext>
                </a:extLst>
              </p:cNvPr>
              <p:cNvSpPr txBox="1">
                <a:spLocks noRot="1" noChangeAspect="1" noMove="1" noResize="1" noEditPoints="1" noAdjustHandles="1" noChangeArrowheads="1" noChangeShapeType="1" noTextEdit="1"/>
              </p:cNvSpPr>
              <p:nvPr/>
            </p:nvSpPr>
            <p:spPr>
              <a:xfrm>
                <a:off x="3095453" y="2108118"/>
                <a:ext cx="644195" cy="348803"/>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184349E0-0584-E10B-5CDD-AB4F94B32C89}"/>
                  </a:ext>
                </a:extLst>
              </p:cNvPr>
              <p:cNvSpPr txBox="1"/>
              <p:nvPr/>
            </p:nvSpPr>
            <p:spPr>
              <a:xfrm>
                <a:off x="2406452" y="2347887"/>
                <a:ext cx="515377" cy="424722"/>
              </a:xfrm>
              <a:prstGeom prst="rect">
                <a:avLst/>
              </a:prstGeom>
              <a:noFill/>
            </p:spPr>
            <p:txBody>
              <a:bodyPr wrap="none" lIns="91430" tIns="45715" rIns="91430" bIns="45715" rtlCol="0" anchor="ctr">
                <a:spAutoFit/>
              </a:bodyPr>
              <a:lstStyle/>
              <a:p>
                <a:pPr/>
                <a14:m>
                  <m:oMathPara xmlns:m="http://schemas.openxmlformats.org/officeDocument/2006/math">
                    <m:oMathParaPr>
                      <m:jc m:val="centerGroup"/>
                    </m:oMathParaPr>
                    <m:oMath xmlns:m="http://schemas.openxmlformats.org/officeDocument/2006/math">
                      <m:sSub>
                        <m:sSubPr>
                          <m:ctrlPr>
                            <a:rPr lang="fr-FR" sz="2000" b="0" i="1" smtClean="0">
                              <a:solidFill>
                                <a:schemeClr val="bg2"/>
                              </a:solidFill>
                              <a:latin typeface="Cambria Math" panose="02040503050406030204" pitchFamily="18" charset="0"/>
                            </a:rPr>
                          </m:ctrlPr>
                        </m:sSubPr>
                        <m:e>
                          <m:r>
                            <a:rPr lang="fr-FR" sz="2000" b="0" i="1" smtClean="0">
                              <a:solidFill>
                                <a:schemeClr val="bg2"/>
                              </a:solidFill>
                              <a:latin typeface="Cambria Math"/>
                            </a:rPr>
                            <m:t>𝑈</m:t>
                          </m:r>
                        </m:e>
                        <m:sub>
                          <m:r>
                            <a:rPr lang="fr-FR" sz="2000" b="0" i="1" smtClean="0">
                              <a:solidFill>
                                <a:schemeClr val="bg2"/>
                              </a:solidFill>
                              <a:latin typeface="Cambria Math"/>
                            </a:rPr>
                            <m:t>𝑓</m:t>
                          </m:r>
                        </m:sub>
                      </m:sSub>
                    </m:oMath>
                  </m:oMathPara>
                </a14:m>
                <a:endParaRPr lang="fr-FR" sz="2000" b="0" dirty="0" err="1">
                  <a:solidFill>
                    <a:schemeClr val="bg2"/>
                  </a:solidFill>
                  <a:latin typeface="Calibri" pitchFamily="34" charset="0"/>
                </a:endParaRPr>
              </a:p>
            </p:txBody>
          </p:sp>
        </mc:Choice>
        <mc:Fallback xmlns="">
          <p:sp>
            <p:nvSpPr>
              <p:cNvPr id="24" name="TextBox 23">
                <a:extLst>
                  <a:ext uri="{FF2B5EF4-FFF2-40B4-BE49-F238E27FC236}">
                    <a16:creationId xmlns:a16="http://schemas.microsoft.com/office/drawing/2014/main" id="{184349E0-0584-E10B-5CDD-AB4F94B32C89}"/>
                  </a:ext>
                </a:extLst>
              </p:cNvPr>
              <p:cNvSpPr txBox="1">
                <a:spLocks noRot="1" noChangeAspect="1" noMove="1" noResize="1" noEditPoints="1" noAdjustHandles="1" noChangeArrowheads="1" noChangeShapeType="1" noTextEdit="1"/>
              </p:cNvSpPr>
              <p:nvPr/>
            </p:nvSpPr>
            <p:spPr>
              <a:xfrm>
                <a:off x="2406452" y="2347887"/>
                <a:ext cx="515377" cy="424722"/>
              </a:xfrm>
              <a:prstGeom prst="rect">
                <a:avLst/>
              </a:prstGeom>
              <a:blipFill>
                <a:blip r:embed="rId5"/>
                <a:stretch>
                  <a:fillRect b="-10000"/>
                </a:stretch>
              </a:blipFill>
            </p:spPr>
            <p:txBody>
              <a:bodyPr/>
              <a:lstStyle/>
              <a:p>
                <a:r>
                  <a:rPr lang="en-US">
                    <a:noFill/>
                  </a:rPr>
                  <a:t> </a:t>
                </a:r>
              </a:p>
            </p:txBody>
          </p:sp>
        </mc:Fallback>
      </mc:AlternateContent>
      <p:grpSp>
        <p:nvGrpSpPr>
          <p:cNvPr id="25" name="Group 24">
            <a:extLst>
              <a:ext uri="{FF2B5EF4-FFF2-40B4-BE49-F238E27FC236}">
                <a16:creationId xmlns:a16="http://schemas.microsoft.com/office/drawing/2014/main" id="{CB77E124-0B9E-C262-6942-F0FE4947AE0D}"/>
              </a:ext>
            </a:extLst>
          </p:cNvPr>
          <p:cNvGrpSpPr/>
          <p:nvPr/>
        </p:nvGrpSpPr>
        <p:grpSpPr>
          <a:xfrm>
            <a:off x="6125395" y="2063544"/>
            <a:ext cx="471625" cy="692527"/>
            <a:chOff x="4959048" y="1015180"/>
            <a:chExt cx="382972" cy="562350"/>
          </a:xfrm>
        </p:grpSpPr>
        <p:sp>
          <p:nvSpPr>
            <p:cNvPr id="26" name="Rectangle 25">
              <a:extLst>
                <a:ext uri="{FF2B5EF4-FFF2-40B4-BE49-F238E27FC236}">
                  <a16:creationId xmlns:a16="http://schemas.microsoft.com/office/drawing/2014/main" id="{C3D8D248-1C30-0041-BE27-DD9A1894D56D}"/>
                </a:ext>
              </a:extLst>
            </p:cNvPr>
            <p:cNvSpPr/>
            <p:nvPr/>
          </p:nvSpPr>
          <p:spPr bwMode="auto">
            <a:xfrm>
              <a:off x="4980477" y="1015180"/>
              <a:ext cx="338138" cy="338138"/>
            </a:xfrm>
            <a:prstGeom prst="rect">
              <a:avLst/>
            </a:prstGeom>
            <a:solidFill>
              <a:schemeClr val="tx1"/>
            </a:solidFill>
            <a:ln w="19050"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288"/>
              <a:endParaRPr lang="fr-FR" sz="6000"/>
            </a:p>
          </p:txBody>
        </p:sp>
        <p:sp>
          <p:nvSpPr>
            <p:cNvPr id="27" name="Arc 26">
              <a:extLst>
                <a:ext uri="{FF2B5EF4-FFF2-40B4-BE49-F238E27FC236}">
                  <a16:creationId xmlns:a16="http://schemas.microsoft.com/office/drawing/2014/main" id="{C46BF573-9A14-D854-0C02-78DD8946F0A7}"/>
                </a:ext>
              </a:extLst>
            </p:cNvPr>
            <p:cNvSpPr/>
            <p:nvPr/>
          </p:nvSpPr>
          <p:spPr bwMode="auto">
            <a:xfrm>
              <a:off x="4959048" y="1194558"/>
              <a:ext cx="382972" cy="382972"/>
            </a:xfrm>
            <a:prstGeom prst="arc">
              <a:avLst>
                <a:gd name="adj1" fmla="val 13357594"/>
                <a:gd name="adj2" fmla="val 18937516"/>
              </a:avLst>
            </a:prstGeom>
            <a:noFill/>
            <a:ln w="19050"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288"/>
              <a:endParaRPr lang="fr-FR" sz="6000"/>
            </a:p>
          </p:txBody>
        </p:sp>
        <p:cxnSp>
          <p:nvCxnSpPr>
            <p:cNvPr id="28" name="Straight Arrow Connector 27">
              <a:extLst>
                <a:ext uri="{FF2B5EF4-FFF2-40B4-BE49-F238E27FC236}">
                  <a16:creationId xmlns:a16="http://schemas.microsoft.com/office/drawing/2014/main" id="{5CCE0789-2E03-2D66-A8A7-F0E7F03AF3A7}"/>
                </a:ext>
              </a:extLst>
            </p:cNvPr>
            <p:cNvCxnSpPr/>
            <p:nvPr/>
          </p:nvCxnSpPr>
          <p:spPr bwMode="auto">
            <a:xfrm flipH="1" flipV="1">
              <a:off x="5054538" y="1051647"/>
              <a:ext cx="116681" cy="265204"/>
            </a:xfrm>
            <a:prstGeom prst="straightConnector1">
              <a:avLst/>
            </a:prstGeom>
            <a:solidFill>
              <a:schemeClr val="accent1"/>
            </a:solidFill>
            <a:ln w="19050" cap="flat" cmpd="sng" algn="ctr">
              <a:solidFill>
                <a:schemeClr val="bg2"/>
              </a:solidFill>
              <a:prstDash val="solid"/>
              <a:round/>
              <a:headEnd type="none" w="med" len="med"/>
              <a:tailEnd type="arrow" w="med" len="med"/>
            </a:ln>
            <a:effectLst/>
          </p:spPr>
        </p:cxnSp>
      </p:grpSp>
      <p:cxnSp>
        <p:nvCxnSpPr>
          <p:cNvPr id="29" name="Straight Connector 28">
            <a:extLst>
              <a:ext uri="{FF2B5EF4-FFF2-40B4-BE49-F238E27FC236}">
                <a16:creationId xmlns:a16="http://schemas.microsoft.com/office/drawing/2014/main" id="{87E1EE2B-625D-2E92-C9DE-219E08746BE8}"/>
              </a:ext>
            </a:extLst>
          </p:cNvPr>
          <p:cNvCxnSpPr/>
          <p:nvPr/>
        </p:nvCxnSpPr>
        <p:spPr bwMode="auto">
          <a:xfrm flipH="1">
            <a:off x="1243341" y="2170102"/>
            <a:ext cx="121354" cy="220038"/>
          </a:xfrm>
          <a:prstGeom prst="line">
            <a:avLst/>
          </a:prstGeom>
          <a:solidFill>
            <a:schemeClr val="accent1"/>
          </a:solidFill>
          <a:ln w="9525" cap="flat" cmpd="sng" algn="ctr">
            <a:solidFill>
              <a:schemeClr val="bg2"/>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D2042D7B-97D5-AC56-3485-DFD2BD2A12F5}"/>
                  </a:ext>
                </a:extLst>
              </p:cNvPr>
              <p:cNvSpPr txBox="1"/>
              <p:nvPr/>
            </p:nvSpPr>
            <p:spPr>
              <a:xfrm>
                <a:off x="1297616" y="2045819"/>
                <a:ext cx="310706" cy="276988"/>
              </a:xfrm>
              <a:prstGeom prst="rect">
                <a:avLst/>
              </a:prstGeom>
              <a:noFill/>
            </p:spPr>
            <p:txBody>
              <a:bodyPr wrap="none" lIns="91430" tIns="45715" rIns="91430" bIns="45715" rtlCol="0" anchor="ctr">
                <a:spAutoFit/>
              </a:bodyPr>
              <a:lstStyle/>
              <a:p>
                <a:pPr/>
                <a14:m>
                  <m:oMathPara xmlns:m="http://schemas.openxmlformats.org/officeDocument/2006/math">
                    <m:oMathParaPr>
                      <m:jc m:val="centerGroup"/>
                    </m:oMathParaPr>
                    <m:oMath xmlns:m="http://schemas.openxmlformats.org/officeDocument/2006/math">
                      <m:r>
                        <a:rPr lang="fr-FR" sz="1200" b="0" i="1" smtClean="0">
                          <a:solidFill>
                            <a:schemeClr val="bg2"/>
                          </a:solidFill>
                          <a:latin typeface="Cambria Math"/>
                        </a:rPr>
                        <m:t>𝑛</m:t>
                      </m:r>
                    </m:oMath>
                  </m:oMathPara>
                </a14:m>
                <a:endParaRPr lang="fr-FR" sz="1200" b="0" dirty="0" err="1">
                  <a:solidFill>
                    <a:schemeClr val="bg2"/>
                  </a:solidFill>
                  <a:latin typeface="Calibri" pitchFamily="34" charset="0"/>
                </a:endParaRPr>
              </a:p>
            </p:txBody>
          </p:sp>
        </mc:Choice>
        <mc:Fallback xmlns="">
          <p:sp>
            <p:nvSpPr>
              <p:cNvPr id="30" name="TextBox 29">
                <a:extLst>
                  <a:ext uri="{FF2B5EF4-FFF2-40B4-BE49-F238E27FC236}">
                    <a16:creationId xmlns:a16="http://schemas.microsoft.com/office/drawing/2014/main" id="{D2042D7B-97D5-AC56-3485-DFD2BD2A12F5}"/>
                  </a:ext>
                </a:extLst>
              </p:cNvPr>
              <p:cNvSpPr txBox="1">
                <a:spLocks noRot="1" noChangeAspect="1" noMove="1" noResize="1" noEditPoints="1" noAdjustHandles="1" noChangeArrowheads="1" noChangeShapeType="1" noTextEdit="1"/>
              </p:cNvSpPr>
              <p:nvPr/>
            </p:nvSpPr>
            <p:spPr>
              <a:xfrm>
                <a:off x="1297616" y="2045819"/>
                <a:ext cx="310706" cy="276988"/>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7902F5B7-38E7-C3D2-FC07-BE735D34DAAE}"/>
                  </a:ext>
                </a:extLst>
              </p:cNvPr>
              <p:cNvSpPr txBox="1"/>
              <p:nvPr/>
            </p:nvSpPr>
            <p:spPr>
              <a:xfrm>
                <a:off x="721078" y="2644408"/>
                <a:ext cx="521789" cy="369321"/>
              </a:xfrm>
              <a:prstGeom prst="rect">
                <a:avLst/>
              </a:prstGeom>
              <a:noFill/>
            </p:spPr>
            <p:txBody>
              <a:bodyPr wrap="none" lIns="91430" tIns="45715" rIns="91430" bIns="45715" rtlCol="0" anchor="ctr">
                <a:spAutoFit/>
              </a:bodyPr>
              <a:lstStyle/>
              <a:p>
                <a:pPr/>
                <a14:m>
                  <m:oMathPara xmlns:m="http://schemas.openxmlformats.org/officeDocument/2006/math">
                    <m:oMathParaPr>
                      <m:jc m:val="centerGroup"/>
                    </m:oMathParaPr>
                    <m:oMath xmlns:m="http://schemas.openxmlformats.org/officeDocument/2006/math">
                      <m:d>
                        <m:dPr>
                          <m:begChr m:val=""/>
                          <m:endChr m:val="⟩"/>
                          <m:ctrlPr>
                            <a:rPr lang="el-GR" sz="1800" b="0" i="1" smtClean="0">
                              <a:solidFill>
                                <a:schemeClr val="bg2"/>
                              </a:solidFill>
                              <a:latin typeface="Cambria Math" panose="02040503050406030204" pitchFamily="18" charset="0"/>
                              <a:cs typeface="Times New Roman" panose="02020603050405020304" pitchFamily="18" charset="0"/>
                            </a:rPr>
                          </m:ctrlPr>
                        </m:dPr>
                        <m:e>
                          <m:d>
                            <m:dPr>
                              <m:begChr m:val="|"/>
                              <m:endChr m:val=""/>
                              <m:ctrlPr>
                                <a:rPr lang="el-GR" sz="1800" b="0" i="1">
                                  <a:solidFill>
                                    <a:schemeClr val="bg2"/>
                                  </a:solidFill>
                                  <a:latin typeface="Cambria Math" panose="02040503050406030204" pitchFamily="18" charset="0"/>
                                  <a:cs typeface="Times New Roman" panose="02020603050405020304" pitchFamily="18" charset="0"/>
                                </a:rPr>
                              </m:ctrlPr>
                            </m:dPr>
                            <m:e>
                              <m:r>
                                <a:rPr lang="fr-FR" sz="1800" b="0" i="1" smtClean="0">
                                  <a:solidFill>
                                    <a:schemeClr val="bg2"/>
                                  </a:solidFill>
                                  <a:latin typeface="Cambria Math"/>
                                  <a:cs typeface="Times New Roman" panose="02020603050405020304" pitchFamily="18" charset="0"/>
                                </a:rPr>
                                <m:t>0</m:t>
                              </m:r>
                            </m:e>
                          </m:d>
                        </m:e>
                      </m:d>
                    </m:oMath>
                  </m:oMathPara>
                </a14:m>
                <a:endParaRPr lang="fr-FR" sz="1800" b="0" dirty="0" err="1">
                  <a:solidFill>
                    <a:schemeClr val="bg2"/>
                  </a:solidFill>
                  <a:latin typeface="Calibri" pitchFamily="34" charset="0"/>
                </a:endParaRPr>
              </a:p>
            </p:txBody>
          </p:sp>
        </mc:Choice>
        <mc:Fallback xmlns="">
          <p:sp>
            <p:nvSpPr>
              <p:cNvPr id="31" name="TextBox 30">
                <a:extLst>
                  <a:ext uri="{FF2B5EF4-FFF2-40B4-BE49-F238E27FC236}">
                    <a16:creationId xmlns:a16="http://schemas.microsoft.com/office/drawing/2014/main" id="{7902F5B7-38E7-C3D2-FC07-BE735D34DAAE}"/>
                  </a:ext>
                </a:extLst>
              </p:cNvPr>
              <p:cNvSpPr txBox="1">
                <a:spLocks noRot="1" noChangeAspect="1" noMove="1" noResize="1" noEditPoints="1" noAdjustHandles="1" noChangeArrowheads="1" noChangeShapeType="1" noTextEdit="1"/>
              </p:cNvSpPr>
              <p:nvPr/>
            </p:nvSpPr>
            <p:spPr>
              <a:xfrm>
                <a:off x="721078" y="2644408"/>
                <a:ext cx="521789" cy="369321"/>
              </a:xfrm>
              <a:prstGeom prst="rect">
                <a:avLst/>
              </a:prstGeom>
              <a:blipFill>
                <a:blip r:embed="rId7"/>
                <a:stretch>
                  <a:fillRect l="-58140" t="-121667" r="-90698" b="-188333"/>
                </a:stretch>
              </a:blipFill>
            </p:spPr>
            <p:txBody>
              <a:bodyPr/>
              <a:lstStyle/>
              <a:p>
                <a:r>
                  <a:rPr lang="en-US">
                    <a:noFill/>
                  </a:rPr>
                  <a:t> </a:t>
                </a:r>
              </a:p>
            </p:txBody>
          </p:sp>
        </mc:Fallback>
      </mc:AlternateContent>
      <p:sp>
        <p:nvSpPr>
          <p:cNvPr id="32" name="Rectangle 31">
            <a:extLst>
              <a:ext uri="{FF2B5EF4-FFF2-40B4-BE49-F238E27FC236}">
                <a16:creationId xmlns:a16="http://schemas.microsoft.com/office/drawing/2014/main" id="{06A9A739-0307-5F7B-47FD-4F0B6F9C4762}"/>
              </a:ext>
            </a:extLst>
          </p:cNvPr>
          <p:cNvSpPr/>
          <p:nvPr/>
        </p:nvSpPr>
        <p:spPr bwMode="auto">
          <a:xfrm>
            <a:off x="1762663" y="2657821"/>
            <a:ext cx="389028" cy="370415"/>
          </a:xfrm>
          <a:prstGeom prst="rect">
            <a:avLst/>
          </a:prstGeom>
          <a:solidFill>
            <a:schemeClr val="tx1"/>
          </a:solidFill>
          <a:ln w="19050"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6000" b="1" i="0" u="none" strike="noStrike" cap="none" normalizeH="0" baseline="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650D374A-A473-3191-6D3E-EBE151F1D504}"/>
                  </a:ext>
                </a:extLst>
              </p:cNvPr>
              <p:cNvSpPr txBox="1"/>
              <p:nvPr/>
            </p:nvSpPr>
            <p:spPr>
              <a:xfrm>
                <a:off x="1772930" y="2669462"/>
                <a:ext cx="386239" cy="338544"/>
              </a:xfrm>
              <a:prstGeom prst="rect">
                <a:avLst/>
              </a:prstGeom>
              <a:noFill/>
            </p:spPr>
            <p:txBody>
              <a:bodyPr wrap="none" lIns="91430" tIns="45715" rIns="91430" bIns="45715" rtlCol="0" anchor="ctr">
                <a:spAutoFit/>
              </a:bodyPr>
              <a:lstStyle/>
              <a:p>
                <a:pPr/>
                <a14:m>
                  <m:oMathPara xmlns:m="http://schemas.openxmlformats.org/officeDocument/2006/math">
                    <m:oMathParaPr>
                      <m:jc m:val="centerGroup"/>
                    </m:oMathParaPr>
                    <m:oMath xmlns:m="http://schemas.openxmlformats.org/officeDocument/2006/math">
                      <m:r>
                        <a:rPr lang="fr-FR" sz="1600" b="0" i="1" smtClean="0">
                          <a:solidFill>
                            <a:schemeClr val="bg2"/>
                          </a:solidFill>
                          <a:latin typeface="Cambria Math"/>
                        </a:rPr>
                        <m:t>𝐻</m:t>
                      </m:r>
                    </m:oMath>
                  </m:oMathPara>
                </a14:m>
                <a:endParaRPr lang="fr-FR" sz="1600" b="0" dirty="0" err="1">
                  <a:solidFill>
                    <a:schemeClr val="bg2"/>
                  </a:solidFill>
                  <a:latin typeface="Calibri" pitchFamily="34" charset="0"/>
                </a:endParaRPr>
              </a:p>
            </p:txBody>
          </p:sp>
        </mc:Choice>
        <mc:Fallback xmlns="">
          <p:sp>
            <p:nvSpPr>
              <p:cNvPr id="33" name="TextBox 32">
                <a:extLst>
                  <a:ext uri="{FF2B5EF4-FFF2-40B4-BE49-F238E27FC236}">
                    <a16:creationId xmlns:a16="http://schemas.microsoft.com/office/drawing/2014/main" id="{650D374A-A473-3191-6D3E-EBE151F1D504}"/>
                  </a:ext>
                </a:extLst>
              </p:cNvPr>
              <p:cNvSpPr txBox="1">
                <a:spLocks noRot="1" noChangeAspect="1" noMove="1" noResize="1" noEditPoints="1" noAdjustHandles="1" noChangeArrowheads="1" noChangeShapeType="1" noTextEdit="1"/>
              </p:cNvSpPr>
              <p:nvPr/>
            </p:nvSpPr>
            <p:spPr>
              <a:xfrm>
                <a:off x="1772930" y="2669462"/>
                <a:ext cx="386239" cy="338544"/>
              </a:xfrm>
              <a:prstGeom prst="rect">
                <a:avLst/>
              </a:prstGeom>
              <a:blipFill>
                <a:blip r:embed="rId8"/>
                <a:stretch>
                  <a:fillRect/>
                </a:stretch>
              </a:blipFill>
            </p:spPr>
            <p:txBody>
              <a:bodyPr/>
              <a:lstStyle/>
              <a:p>
                <a:r>
                  <a:rPr lang="en-US">
                    <a:noFill/>
                  </a:rPr>
                  <a:t> </a:t>
                </a:r>
              </a:p>
            </p:txBody>
          </p:sp>
        </mc:Fallback>
      </mc:AlternateContent>
      <p:sp>
        <p:nvSpPr>
          <p:cNvPr id="34" name="Rectangle 33">
            <a:extLst>
              <a:ext uri="{FF2B5EF4-FFF2-40B4-BE49-F238E27FC236}">
                <a16:creationId xmlns:a16="http://schemas.microsoft.com/office/drawing/2014/main" id="{4B78706A-3EE2-08A2-8C29-60FC287387CA}"/>
              </a:ext>
            </a:extLst>
          </p:cNvPr>
          <p:cNvSpPr/>
          <p:nvPr/>
        </p:nvSpPr>
        <p:spPr bwMode="auto">
          <a:xfrm>
            <a:off x="1284773" y="2657821"/>
            <a:ext cx="389028" cy="370415"/>
          </a:xfrm>
          <a:prstGeom prst="rect">
            <a:avLst/>
          </a:prstGeom>
          <a:solidFill>
            <a:schemeClr val="tx1"/>
          </a:solidFill>
          <a:ln w="19050"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6000" b="1" i="0" u="none" strike="noStrike" cap="none" normalizeH="0" baseline="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67DBC1B6-E91E-6673-EB62-243446A55A25}"/>
                  </a:ext>
                </a:extLst>
              </p:cNvPr>
              <p:cNvSpPr txBox="1"/>
              <p:nvPr/>
            </p:nvSpPr>
            <p:spPr>
              <a:xfrm>
                <a:off x="1305882" y="2674475"/>
                <a:ext cx="369183" cy="338544"/>
              </a:xfrm>
              <a:prstGeom prst="rect">
                <a:avLst/>
              </a:prstGeom>
              <a:noFill/>
            </p:spPr>
            <p:txBody>
              <a:bodyPr wrap="none" lIns="91430" tIns="45715" rIns="91430" bIns="45715" rtlCol="0" anchor="ctr">
                <a:spAutoFit/>
              </a:bodyPr>
              <a:lstStyle/>
              <a:p>
                <a:pPr/>
                <a14:m>
                  <m:oMathPara xmlns:m="http://schemas.openxmlformats.org/officeDocument/2006/math">
                    <m:oMathParaPr>
                      <m:jc m:val="centerGroup"/>
                    </m:oMathParaPr>
                    <m:oMath xmlns:m="http://schemas.openxmlformats.org/officeDocument/2006/math">
                      <m:r>
                        <a:rPr lang="fr-FR" sz="1600" b="0" i="1" smtClean="0">
                          <a:solidFill>
                            <a:schemeClr val="bg2"/>
                          </a:solidFill>
                          <a:latin typeface="Cambria Math"/>
                        </a:rPr>
                        <m:t>𝑋</m:t>
                      </m:r>
                    </m:oMath>
                  </m:oMathPara>
                </a14:m>
                <a:endParaRPr lang="fr-FR" sz="1600" b="0" dirty="0" err="1">
                  <a:solidFill>
                    <a:schemeClr val="bg2"/>
                  </a:solidFill>
                  <a:latin typeface="Calibri" pitchFamily="34" charset="0"/>
                </a:endParaRPr>
              </a:p>
            </p:txBody>
          </p:sp>
        </mc:Choice>
        <mc:Fallback xmlns="">
          <p:sp>
            <p:nvSpPr>
              <p:cNvPr id="35" name="TextBox 34">
                <a:extLst>
                  <a:ext uri="{FF2B5EF4-FFF2-40B4-BE49-F238E27FC236}">
                    <a16:creationId xmlns:a16="http://schemas.microsoft.com/office/drawing/2014/main" id="{67DBC1B6-E91E-6673-EB62-243446A55A25}"/>
                  </a:ext>
                </a:extLst>
              </p:cNvPr>
              <p:cNvSpPr txBox="1">
                <a:spLocks noRot="1" noChangeAspect="1" noMove="1" noResize="1" noEditPoints="1" noAdjustHandles="1" noChangeArrowheads="1" noChangeShapeType="1" noTextEdit="1"/>
              </p:cNvSpPr>
              <p:nvPr/>
            </p:nvSpPr>
            <p:spPr>
              <a:xfrm>
                <a:off x="1305882" y="2674475"/>
                <a:ext cx="369183" cy="338544"/>
              </a:xfrm>
              <a:prstGeom prst="rect">
                <a:avLst/>
              </a:prstGeom>
              <a:blipFill>
                <a:blip r:embed="rId9"/>
                <a:stretch>
                  <a:fillRect/>
                </a:stretch>
              </a:blipFill>
            </p:spPr>
            <p:txBody>
              <a:bodyPr/>
              <a:lstStyle/>
              <a:p>
                <a:r>
                  <a:rPr lang="en-US">
                    <a:noFill/>
                  </a:rPr>
                  <a:t> </a:t>
                </a:r>
              </a:p>
            </p:txBody>
          </p:sp>
        </mc:Fallback>
      </mc:AlternateContent>
      <p:sp>
        <p:nvSpPr>
          <p:cNvPr id="37" name="Rectangle 36">
            <a:extLst>
              <a:ext uri="{FF2B5EF4-FFF2-40B4-BE49-F238E27FC236}">
                <a16:creationId xmlns:a16="http://schemas.microsoft.com/office/drawing/2014/main" id="{89801B80-1D22-41C6-C0DE-08B6CF31DCF4}"/>
              </a:ext>
            </a:extLst>
          </p:cNvPr>
          <p:cNvSpPr/>
          <p:nvPr/>
        </p:nvSpPr>
        <p:spPr bwMode="auto">
          <a:xfrm>
            <a:off x="5422062" y="2081576"/>
            <a:ext cx="550056" cy="401886"/>
          </a:xfrm>
          <a:prstGeom prst="rect">
            <a:avLst/>
          </a:prstGeom>
          <a:solidFill>
            <a:schemeClr val="tx1"/>
          </a:solidFill>
          <a:ln w="19050"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6000" b="1" i="0" u="none" strike="noStrike" cap="none" normalizeH="0" baseline="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65304CC4-C882-2A93-C23B-A6D9AB61EE4B}"/>
                  </a:ext>
                </a:extLst>
              </p:cNvPr>
              <p:cNvSpPr txBox="1"/>
              <p:nvPr/>
            </p:nvSpPr>
            <p:spPr>
              <a:xfrm>
                <a:off x="5374704" y="2108118"/>
                <a:ext cx="644195" cy="348803"/>
              </a:xfrm>
              <a:prstGeom prst="rect">
                <a:avLst/>
              </a:prstGeom>
              <a:noFill/>
            </p:spPr>
            <p:txBody>
              <a:bodyPr wrap="none" lIns="91430" tIns="45715" rIns="91430" bIns="45715" rtlCol="0" anchor="ctr">
                <a:spAutoFit/>
              </a:bodyPr>
              <a:lstStyle/>
              <a:p>
                <a:pPr/>
                <a14:m>
                  <m:oMathPara xmlns:m="http://schemas.openxmlformats.org/officeDocument/2006/math">
                    <m:oMathParaPr>
                      <m:jc m:val="centerGroup"/>
                    </m:oMathParaPr>
                    <m:oMath xmlns:m="http://schemas.openxmlformats.org/officeDocument/2006/math">
                      <m:sSup>
                        <m:sSupPr>
                          <m:ctrlPr>
                            <a:rPr lang="fr-FR" sz="1600" b="0" i="1" smtClean="0">
                              <a:solidFill>
                                <a:schemeClr val="bg2"/>
                              </a:solidFill>
                              <a:latin typeface="Cambria Math" panose="02040503050406030204" pitchFamily="18" charset="0"/>
                            </a:rPr>
                          </m:ctrlPr>
                        </m:sSupPr>
                        <m:e>
                          <m:r>
                            <a:rPr lang="fr-FR" sz="1600" b="0" i="1" smtClean="0">
                              <a:solidFill>
                                <a:schemeClr val="bg2"/>
                              </a:solidFill>
                              <a:latin typeface="Cambria Math"/>
                            </a:rPr>
                            <m:t>𝐻</m:t>
                          </m:r>
                        </m:e>
                        <m:sup>
                          <m:r>
                            <a:rPr lang="fr-FR" sz="1600" b="0" i="1" smtClean="0">
                              <a:solidFill>
                                <a:schemeClr val="bg2"/>
                              </a:solidFill>
                              <a:latin typeface="Cambria Math"/>
                              <a:ea typeface="Cambria Math"/>
                            </a:rPr>
                            <m:t>⊗</m:t>
                          </m:r>
                          <m:r>
                            <a:rPr lang="fr-FR" sz="1600" b="0" i="1" smtClean="0">
                              <a:solidFill>
                                <a:schemeClr val="bg2"/>
                              </a:solidFill>
                              <a:latin typeface="Cambria Math"/>
                              <a:ea typeface="Cambria Math"/>
                            </a:rPr>
                            <m:t>𝑛</m:t>
                          </m:r>
                        </m:sup>
                      </m:sSup>
                    </m:oMath>
                  </m:oMathPara>
                </a14:m>
                <a:endParaRPr lang="fr-FR" sz="1600" b="0" dirty="0" err="1">
                  <a:solidFill>
                    <a:schemeClr val="bg2"/>
                  </a:solidFill>
                  <a:latin typeface="Calibri" pitchFamily="34" charset="0"/>
                </a:endParaRPr>
              </a:p>
            </p:txBody>
          </p:sp>
        </mc:Choice>
        <mc:Fallback xmlns="">
          <p:sp>
            <p:nvSpPr>
              <p:cNvPr id="38" name="TextBox 37">
                <a:extLst>
                  <a:ext uri="{FF2B5EF4-FFF2-40B4-BE49-F238E27FC236}">
                    <a16:creationId xmlns:a16="http://schemas.microsoft.com/office/drawing/2014/main" id="{65304CC4-C882-2A93-C23B-A6D9AB61EE4B}"/>
                  </a:ext>
                </a:extLst>
              </p:cNvPr>
              <p:cNvSpPr txBox="1">
                <a:spLocks noRot="1" noChangeAspect="1" noMove="1" noResize="1" noEditPoints="1" noAdjustHandles="1" noChangeArrowheads="1" noChangeShapeType="1" noTextEdit="1"/>
              </p:cNvSpPr>
              <p:nvPr/>
            </p:nvSpPr>
            <p:spPr>
              <a:xfrm>
                <a:off x="5374704" y="2108118"/>
                <a:ext cx="644195" cy="348803"/>
              </a:xfrm>
              <a:prstGeom prst="rect">
                <a:avLst/>
              </a:prstGeom>
              <a:blipFill>
                <a:blip r:embed="rId10"/>
                <a:stretch>
                  <a:fillRect/>
                </a:stretch>
              </a:blipFill>
            </p:spPr>
            <p:txBody>
              <a:bodyPr/>
              <a:lstStyle/>
              <a:p>
                <a:r>
                  <a:rPr lang="en-US">
                    <a:noFill/>
                  </a:rPr>
                  <a:t> </a:t>
                </a:r>
              </a:p>
            </p:txBody>
          </p:sp>
        </mc:Fallback>
      </mc:AlternateContent>
      <p:sp>
        <p:nvSpPr>
          <p:cNvPr id="39" name="TextBox 38">
            <a:extLst>
              <a:ext uri="{FF2B5EF4-FFF2-40B4-BE49-F238E27FC236}">
                <a16:creationId xmlns:a16="http://schemas.microsoft.com/office/drawing/2014/main" id="{4EEF4179-7557-32D6-3616-6F5022B0901E}"/>
              </a:ext>
            </a:extLst>
          </p:cNvPr>
          <p:cNvSpPr txBox="1"/>
          <p:nvPr/>
        </p:nvSpPr>
        <p:spPr>
          <a:xfrm>
            <a:off x="3748992" y="1294768"/>
            <a:ext cx="184731" cy="261610"/>
          </a:xfrm>
          <a:prstGeom prst="rect">
            <a:avLst/>
          </a:prstGeom>
          <a:noFill/>
        </p:spPr>
        <p:txBody>
          <a:bodyPr wrap="none" rtlCol="0">
            <a:spAutoFit/>
          </a:bodyPr>
          <a:lstStyle/>
          <a:p>
            <a:endParaRPr lang="fr-FR" sz="1050" dirty="0" err="1">
              <a:solidFill>
                <a:schemeClr val="bg2"/>
              </a:solidFill>
              <a:latin typeface="Calibri" pitchFamily="34" charset="0"/>
            </a:endParaRPr>
          </a:p>
        </p:txBody>
      </p:sp>
      <p:sp>
        <p:nvSpPr>
          <p:cNvPr id="40" name="TextBox 39">
            <a:extLst>
              <a:ext uri="{FF2B5EF4-FFF2-40B4-BE49-F238E27FC236}">
                <a16:creationId xmlns:a16="http://schemas.microsoft.com/office/drawing/2014/main" id="{22661F25-9CC3-7EBA-9D0F-57BD627CF1C2}"/>
              </a:ext>
            </a:extLst>
          </p:cNvPr>
          <p:cNvSpPr txBox="1"/>
          <p:nvPr/>
        </p:nvSpPr>
        <p:spPr>
          <a:xfrm>
            <a:off x="3692868" y="1452113"/>
            <a:ext cx="184710" cy="338544"/>
          </a:xfrm>
          <a:prstGeom prst="rect">
            <a:avLst/>
          </a:prstGeom>
          <a:noFill/>
        </p:spPr>
        <p:txBody>
          <a:bodyPr wrap="none" lIns="91430" tIns="45715" rIns="91430" bIns="45715" rtlCol="0" anchor="ctr">
            <a:spAutoFit/>
          </a:bodyPr>
          <a:lstStyle/>
          <a:p>
            <a:endParaRPr lang="fr-FR" sz="1600" b="0" dirty="0" err="1">
              <a:solidFill>
                <a:schemeClr val="bg2"/>
              </a:solidFill>
              <a:latin typeface="Calibri" pitchFamily="34" charset="0"/>
            </a:endParaRPr>
          </a:p>
        </p:txBody>
      </p: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0DC507D7-FD48-6F28-DCC2-296A9013E3AD}"/>
                  </a:ext>
                </a:extLst>
              </p:cNvPr>
              <p:cNvSpPr txBox="1"/>
              <p:nvPr/>
            </p:nvSpPr>
            <p:spPr>
              <a:xfrm>
                <a:off x="3430404" y="3169078"/>
                <a:ext cx="1499365" cy="291095"/>
              </a:xfrm>
              <a:prstGeom prst="rect">
                <a:avLst/>
              </a:prstGeom>
              <a:noFill/>
            </p:spPr>
            <p:txBody>
              <a:bodyPr wrap="none" lIns="91430" tIns="45715" rIns="91430" bIns="45715" rtlCol="0" anchor="ctr">
                <a:spAutoFit/>
              </a:bodyPr>
              <a:lstStyle/>
              <a:p>
                <a:pPr algn="ctr"/>
                <a:r>
                  <a:rPr lang="fr-FR" sz="1100" b="0" i="1" dirty="0" err="1">
                    <a:solidFill>
                      <a:schemeClr val="bg2"/>
                    </a:solidFill>
                    <a:latin typeface="Calibri" pitchFamily="34" charset="0"/>
                  </a:rPr>
                  <a:t>repeated</a:t>
                </a:r>
                <a:r>
                  <a:rPr lang="fr-FR" sz="1100" b="0" i="1" dirty="0">
                    <a:solidFill>
                      <a:schemeClr val="bg2"/>
                    </a:solidFill>
                    <a:latin typeface="Calibri" pitchFamily="34" charset="0"/>
                  </a:rPr>
                  <a:t> </a:t>
                </a:r>
                <a14:m>
                  <m:oMath xmlns:m="http://schemas.openxmlformats.org/officeDocument/2006/math">
                    <m:r>
                      <a:rPr lang="fr-FR" sz="1100" b="0" i="1" smtClean="0">
                        <a:solidFill>
                          <a:schemeClr val="bg2"/>
                        </a:solidFill>
                        <a:latin typeface="Cambria Math"/>
                      </a:rPr>
                      <m:t>𝑂</m:t>
                    </m:r>
                    <m:d>
                      <m:dPr>
                        <m:ctrlPr>
                          <a:rPr lang="fr-FR" sz="1100" b="0" i="1" smtClean="0">
                            <a:solidFill>
                              <a:schemeClr val="bg2"/>
                            </a:solidFill>
                            <a:latin typeface="Cambria Math" panose="02040503050406030204" pitchFamily="18" charset="0"/>
                          </a:rPr>
                        </m:ctrlPr>
                      </m:dPr>
                      <m:e>
                        <m:rad>
                          <m:radPr>
                            <m:degHide m:val="on"/>
                            <m:ctrlPr>
                              <a:rPr lang="fr-FR" sz="1100" b="0" i="1" smtClean="0">
                                <a:solidFill>
                                  <a:schemeClr val="bg2"/>
                                </a:solidFill>
                                <a:latin typeface="Cambria Math" panose="02040503050406030204" pitchFamily="18" charset="0"/>
                              </a:rPr>
                            </m:ctrlPr>
                          </m:radPr>
                          <m:deg/>
                          <m:e>
                            <m:r>
                              <a:rPr lang="fr-FR" sz="1100" b="0" i="1" smtClean="0">
                                <a:solidFill>
                                  <a:schemeClr val="bg2"/>
                                </a:solidFill>
                                <a:latin typeface="Cambria Math"/>
                              </a:rPr>
                              <m:t>𝑁</m:t>
                            </m:r>
                          </m:e>
                        </m:rad>
                      </m:e>
                    </m:d>
                  </m:oMath>
                </a14:m>
                <a:r>
                  <a:rPr lang="fr-FR" sz="1100" b="0" i="1" dirty="0">
                    <a:solidFill>
                      <a:schemeClr val="bg2"/>
                    </a:solidFill>
                    <a:latin typeface="Calibri" pitchFamily="34" charset="0"/>
                  </a:rPr>
                  <a:t> times</a:t>
                </a:r>
              </a:p>
            </p:txBody>
          </p:sp>
        </mc:Choice>
        <mc:Fallback xmlns="">
          <p:sp>
            <p:nvSpPr>
              <p:cNvPr id="41" name="TextBox 40">
                <a:extLst>
                  <a:ext uri="{FF2B5EF4-FFF2-40B4-BE49-F238E27FC236}">
                    <a16:creationId xmlns:a16="http://schemas.microsoft.com/office/drawing/2014/main" id="{0DC507D7-FD48-6F28-DCC2-296A9013E3AD}"/>
                  </a:ext>
                </a:extLst>
              </p:cNvPr>
              <p:cNvSpPr txBox="1">
                <a:spLocks noRot="1" noChangeAspect="1" noMove="1" noResize="1" noEditPoints="1" noAdjustHandles="1" noChangeArrowheads="1" noChangeShapeType="1" noTextEdit="1"/>
              </p:cNvSpPr>
              <p:nvPr/>
            </p:nvSpPr>
            <p:spPr>
              <a:xfrm>
                <a:off x="3430404" y="3169078"/>
                <a:ext cx="1499365" cy="291095"/>
              </a:xfrm>
              <a:prstGeom prst="rect">
                <a:avLst/>
              </a:prstGeom>
              <a:blipFill>
                <a:blip r:embed="rId11"/>
                <a:stretch>
                  <a:fillRect b="-10417"/>
                </a:stretch>
              </a:blipFill>
            </p:spPr>
            <p:txBody>
              <a:bodyPr/>
              <a:lstStyle/>
              <a:p>
                <a:r>
                  <a:rPr lang="en-US">
                    <a:noFill/>
                  </a:rPr>
                  <a:t> </a:t>
                </a:r>
              </a:p>
            </p:txBody>
          </p:sp>
        </mc:Fallback>
      </mc:AlternateContent>
      <p:pic>
        <p:nvPicPr>
          <p:cNvPr id="42" name="Picture 3" descr="C:\Users\olivier\Desktop\Curly1.emf">
            <a:extLst>
              <a:ext uri="{FF2B5EF4-FFF2-40B4-BE49-F238E27FC236}">
                <a16:creationId xmlns:a16="http://schemas.microsoft.com/office/drawing/2014/main" id="{E616F42A-2E62-98FC-559A-8AEFF34AA397}"/>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244059" y="1876913"/>
            <a:ext cx="2360084" cy="93143"/>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a:extLst>
              <a:ext uri="{FF2B5EF4-FFF2-40B4-BE49-F238E27FC236}">
                <a16:creationId xmlns:a16="http://schemas.microsoft.com/office/drawing/2014/main" id="{99501D75-A63F-04A9-9A78-60A6216E4AE8}"/>
              </a:ext>
            </a:extLst>
          </p:cNvPr>
          <p:cNvSpPr/>
          <p:nvPr/>
        </p:nvSpPr>
        <p:spPr bwMode="auto">
          <a:xfrm>
            <a:off x="3811311" y="2081576"/>
            <a:ext cx="1504900" cy="401886"/>
          </a:xfrm>
          <a:prstGeom prst="rect">
            <a:avLst/>
          </a:prstGeom>
          <a:solidFill>
            <a:schemeClr val="tx1"/>
          </a:solidFill>
          <a:ln w="19050"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6000" b="1" i="0" u="none" strike="noStrike" cap="none" normalizeH="0" baseline="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872FE397-C065-5D98-7BF8-9A8A02D2E03D}"/>
                  </a:ext>
                </a:extLst>
              </p:cNvPr>
              <p:cNvSpPr txBox="1"/>
              <p:nvPr/>
            </p:nvSpPr>
            <p:spPr>
              <a:xfrm>
                <a:off x="3780196" y="2113246"/>
                <a:ext cx="1488977" cy="338544"/>
              </a:xfrm>
              <a:prstGeom prst="rect">
                <a:avLst/>
              </a:prstGeom>
              <a:noFill/>
            </p:spPr>
            <p:txBody>
              <a:bodyPr wrap="none" lIns="91430" tIns="45715" rIns="91430" bIns="45715" rtlCol="0" anchor="ctr">
                <a:spAutoFit/>
              </a:bodyPr>
              <a:lstStyle/>
              <a:p>
                <a:pPr/>
                <a14:m>
                  <m:oMathPara xmlns:m="http://schemas.openxmlformats.org/officeDocument/2006/math">
                    <m:oMathParaPr>
                      <m:jc m:val="centerGroup"/>
                    </m:oMathParaPr>
                    <m:oMath xmlns:m="http://schemas.openxmlformats.org/officeDocument/2006/math">
                      <m:d>
                        <m:dPr>
                          <m:begChr m:val=""/>
                          <m:endChr m:val="⟩"/>
                          <m:ctrlPr>
                            <a:rPr lang="el-GR" sz="1600" b="0" i="1" smtClean="0">
                              <a:solidFill>
                                <a:schemeClr val="bg2"/>
                              </a:solidFill>
                              <a:latin typeface="Cambria Math" panose="02040503050406030204" pitchFamily="18" charset="0"/>
                              <a:cs typeface="Times New Roman" panose="02020603050405020304" pitchFamily="18" charset="0"/>
                            </a:rPr>
                          </m:ctrlPr>
                        </m:dPr>
                        <m:e>
                          <m:r>
                            <a:rPr lang="fr-FR" sz="1600" b="0" i="1" smtClean="0">
                              <a:solidFill>
                                <a:schemeClr val="bg2"/>
                              </a:solidFill>
                              <a:latin typeface="Cambria Math"/>
                              <a:cs typeface="Times New Roman" panose="02020603050405020304" pitchFamily="18" charset="0"/>
                            </a:rPr>
                            <m:t>2</m:t>
                          </m:r>
                          <m:d>
                            <m:dPr>
                              <m:begChr m:val="|"/>
                              <m:endChr m:val=""/>
                              <m:ctrlPr>
                                <a:rPr lang="el-GR" sz="1600" b="0" i="1">
                                  <a:solidFill>
                                    <a:schemeClr val="bg2"/>
                                  </a:solidFill>
                                  <a:latin typeface="Cambria Math" panose="02040503050406030204" pitchFamily="18" charset="0"/>
                                  <a:cs typeface="Times New Roman" panose="02020603050405020304" pitchFamily="18" charset="0"/>
                                </a:rPr>
                              </m:ctrlPr>
                            </m:dPr>
                            <m:e>
                              <m:sSup>
                                <m:sSupPr>
                                  <m:ctrlPr>
                                    <a:rPr lang="fr-FR" sz="1600" b="0" i="1" smtClean="0">
                                      <a:solidFill>
                                        <a:schemeClr val="bg2"/>
                                      </a:solidFill>
                                      <a:latin typeface="Cambria Math" panose="02040503050406030204" pitchFamily="18" charset="0"/>
                                      <a:cs typeface="Times New Roman" panose="02020603050405020304" pitchFamily="18" charset="0"/>
                                    </a:rPr>
                                  </m:ctrlPr>
                                </m:sSupPr>
                                <m:e>
                                  <m:r>
                                    <a:rPr lang="fr-FR" sz="1600" b="0" i="1" smtClean="0">
                                      <a:solidFill>
                                        <a:schemeClr val="bg2"/>
                                      </a:solidFill>
                                      <a:latin typeface="Cambria Math"/>
                                      <a:cs typeface="Times New Roman" panose="02020603050405020304" pitchFamily="18" charset="0"/>
                                    </a:rPr>
                                    <m:t>0</m:t>
                                  </m:r>
                                </m:e>
                                <m:sup>
                                  <m:r>
                                    <a:rPr lang="fr-FR" sz="1600" b="0" i="1" smtClean="0">
                                      <a:solidFill>
                                        <a:schemeClr val="bg2"/>
                                      </a:solidFill>
                                      <a:latin typeface="Cambria Math"/>
                                      <a:cs typeface="Times New Roman" panose="02020603050405020304" pitchFamily="18" charset="0"/>
                                    </a:rPr>
                                    <m:t>𝑛</m:t>
                                  </m:r>
                                </m:sup>
                              </m:sSup>
                            </m:e>
                          </m:d>
                        </m:e>
                      </m:d>
                      <m:r>
                        <a:rPr lang="fr-FR" sz="1600" b="0" i="1" smtClean="0">
                          <a:solidFill>
                            <a:schemeClr val="bg2"/>
                          </a:solidFill>
                          <a:latin typeface="Cambria Math"/>
                          <a:cs typeface="Times New Roman" panose="02020603050405020304" pitchFamily="18" charset="0"/>
                        </a:rPr>
                        <m:t>⟨</m:t>
                      </m:r>
                      <m:sSup>
                        <m:sSupPr>
                          <m:ctrlPr>
                            <a:rPr lang="fr-FR" sz="1600" b="0" i="1" smtClean="0">
                              <a:solidFill>
                                <a:schemeClr val="bg2"/>
                              </a:solidFill>
                              <a:latin typeface="Cambria Math" panose="02040503050406030204" pitchFamily="18" charset="0"/>
                              <a:cs typeface="Times New Roman" panose="02020603050405020304" pitchFamily="18" charset="0"/>
                            </a:rPr>
                          </m:ctrlPr>
                        </m:sSupPr>
                        <m:e>
                          <m:r>
                            <a:rPr lang="fr-FR" sz="1600" b="0" i="1" smtClean="0">
                              <a:solidFill>
                                <a:schemeClr val="bg2"/>
                              </a:solidFill>
                              <a:latin typeface="Cambria Math"/>
                              <a:cs typeface="Times New Roman" panose="02020603050405020304" pitchFamily="18" charset="0"/>
                            </a:rPr>
                            <m:t>0</m:t>
                          </m:r>
                        </m:e>
                        <m:sup>
                          <m:r>
                            <a:rPr lang="fr-FR" sz="1600" b="0" i="1" smtClean="0">
                              <a:solidFill>
                                <a:schemeClr val="bg2"/>
                              </a:solidFill>
                              <a:latin typeface="Cambria Math"/>
                              <a:cs typeface="Times New Roman" panose="02020603050405020304" pitchFamily="18" charset="0"/>
                            </a:rPr>
                            <m:t>𝑛</m:t>
                          </m:r>
                        </m:sup>
                      </m:sSup>
                      <m:r>
                        <a:rPr lang="fr-FR" sz="1600" b="0" i="1" smtClean="0">
                          <a:solidFill>
                            <a:schemeClr val="bg2"/>
                          </a:solidFill>
                          <a:latin typeface="Cambria Math"/>
                          <a:cs typeface="Times New Roman" panose="02020603050405020304" pitchFamily="18" charset="0"/>
                        </a:rPr>
                        <m:t>|−</m:t>
                      </m:r>
                      <m:sSub>
                        <m:sSubPr>
                          <m:ctrlPr>
                            <a:rPr lang="fr-FR" sz="1600" b="0" i="1" smtClean="0">
                              <a:solidFill>
                                <a:schemeClr val="bg2"/>
                              </a:solidFill>
                              <a:latin typeface="Cambria Math" panose="02040503050406030204" pitchFamily="18" charset="0"/>
                              <a:cs typeface="Times New Roman" panose="02020603050405020304" pitchFamily="18" charset="0"/>
                            </a:rPr>
                          </m:ctrlPr>
                        </m:sSubPr>
                        <m:e>
                          <m:r>
                            <a:rPr lang="fr-FR" sz="1600" b="0" i="1" smtClean="0">
                              <a:solidFill>
                                <a:schemeClr val="bg2"/>
                              </a:solidFill>
                              <a:latin typeface="Cambria Math"/>
                              <a:cs typeface="Times New Roman" panose="02020603050405020304" pitchFamily="18" charset="0"/>
                            </a:rPr>
                            <m:t>𝐼</m:t>
                          </m:r>
                        </m:e>
                        <m:sub>
                          <m:r>
                            <a:rPr lang="fr-FR" sz="1600" b="0" i="1" smtClean="0">
                              <a:solidFill>
                                <a:schemeClr val="bg2"/>
                              </a:solidFill>
                              <a:latin typeface="Cambria Math"/>
                              <a:cs typeface="Times New Roman" panose="02020603050405020304" pitchFamily="18" charset="0"/>
                            </a:rPr>
                            <m:t>𝑛</m:t>
                          </m:r>
                        </m:sub>
                      </m:sSub>
                    </m:oMath>
                  </m:oMathPara>
                </a14:m>
                <a:endParaRPr lang="fr-FR" sz="1600" b="0" dirty="0" err="1">
                  <a:solidFill>
                    <a:schemeClr val="bg2"/>
                  </a:solidFill>
                  <a:latin typeface="Calibri" pitchFamily="34" charset="0"/>
                </a:endParaRPr>
              </a:p>
            </p:txBody>
          </p:sp>
        </mc:Choice>
        <mc:Fallback xmlns="">
          <p:sp>
            <p:nvSpPr>
              <p:cNvPr id="44" name="TextBox 43">
                <a:extLst>
                  <a:ext uri="{FF2B5EF4-FFF2-40B4-BE49-F238E27FC236}">
                    <a16:creationId xmlns:a16="http://schemas.microsoft.com/office/drawing/2014/main" id="{872FE397-C065-5D98-7BF8-9A8A02D2E03D}"/>
                  </a:ext>
                </a:extLst>
              </p:cNvPr>
              <p:cNvSpPr txBox="1">
                <a:spLocks noRot="1" noChangeAspect="1" noMove="1" noResize="1" noEditPoints="1" noAdjustHandles="1" noChangeArrowheads="1" noChangeShapeType="1" noTextEdit="1"/>
              </p:cNvSpPr>
              <p:nvPr/>
            </p:nvSpPr>
            <p:spPr>
              <a:xfrm>
                <a:off x="3780196" y="2113246"/>
                <a:ext cx="1488977" cy="338544"/>
              </a:xfrm>
              <a:prstGeom prst="rect">
                <a:avLst/>
              </a:prstGeom>
              <a:blipFill>
                <a:blip r:embed="rId13"/>
                <a:stretch>
                  <a:fillRect l="-17213" t="-163636" b="-247273"/>
                </a:stretch>
              </a:blipFill>
            </p:spPr>
            <p:txBody>
              <a:bodyPr/>
              <a:lstStyle/>
              <a:p>
                <a:r>
                  <a:rPr lang="en-US">
                    <a:noFill/>
                  </a:rPr>
                  <a:t> </a:t>
                </a:r>
              </a:p>
            </p:txBody>
          </p:sp>
        </mc:Fallback>
      </mc:AlternateContent>
      <p:pic>
        <p:nvPicPr>
          <p:cNvPr id="45" name="Picture 4" descr="C:\Users\olivier\Desktop\Curly2.emf">
            <a:extLst>
              <a:ext uri="{FF2B5EF4-FFF2-40B4-BE49-F238E27FC236}">
                <a16:creationId xmlns:a16="http://schemas.microsoft.com/office/drawing/2014/main" id="{EF6451EA-31E8-4E29-02B5-B5447E2C7A6A}"/>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302841" y="3098615"/>
            <a:ext cx="3776722" cy="10795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2509382B-E3F3-7BA0-EE70-34ACA0E26C85}"/>
                  </a:ext>
                </a:extLst>
              </p:cNvPr>
              <p:cNvSpPr txBox="1"/>
              <p:nvPr/>
            </p:nvSpPr>
            <p:spPr>
              <a:xfrm>
                <a:off x="6529283" y="2644408"/>
                <a:ext cx="521789" cy="369321"/>
              </a:xfrm>
              <a:prstGeom prst="rect">
                <a:avLst/>
              </a:prstGeom>
              <a:noFill/>
            </p:spPr>
            <p:txBody>
              <a:bodyPr wrap="none" lIns="91430" tIns="45715" rIns="91430" bIns="45715" rtlCol="0" anchor="ctr">
                <a:spAutoFit/>
              </a:bodyPr>
              <a:lstStyle/>
              <a:p>
                <a:pPr/>
                <a14:m>
                  <m:oMathPara xmlns:m="http://schemas.openxmlformats.org/officeDocument/2006/math">
                    <m:oMathParaPr>
                      <m:jc m:val="centerGroup"/>
                    </m:oMathParaPr>
                    <m:oMath xmlns:m="http://schemas.openxmlformats.org/officeDocument/2006/math">
                      <m:d>
                        <m:dPr>
                          <m:begChr m:val=""/>
                          <m:endChr m:val="⟩"/>
                          <m:ctrlPr>
                            <a:rPr lang="el-GR" sz="1800" b="0" i="1" smtClean="0">
                              <a:solidFill>
                                <a:schemeClr val="bg2"/>
                              </a:solidFill>
                              <a:latin typeface="Cambria Math" panose="02040503050406030204" pitchFamily="18" charset="0"/>
                              <a:cs typeface="Times New Roman" panose="02020603050405020304" pitchFamily="18" charset="0"/>
                            </a:rPr>
                          </m:ctrlPr>
                        </m:dPr>
                        <m:e>
                          <m:d>
                            <m:dPr>
                              <m:begChr m:val="|"/>
                              <m:endChr m:val=""/>
                              <m:ctrlPr>
                                <a:rPr lang="el-GR" sz="1800" b="0" i="1">
                                  <a:solidFill>
                                    <a:schemeClr val="bg2"/>
                                  </a:solidFill>
                                  <a:latin typeface="Cambria Math" panose="02040503050406030204" pitchFamily="18" charset="0"/>
                                  <a:cs typeface="Times New Roman" panose="02020603050405020304" pitchFamily="18" charset="0"/>
                                </a:rPr>
                              </m:ctrlPr>
                            </m:dPr>
                            <m:e>
                              <m:r>
                                <a:rPr lang="fr-FR" sz="1800" b="0" i="1" smtClean="0">
                                  <a:solidFill>
                                    <a:schemeClr val="bg2"/>
                                  </a:solidFill>
                                  <a:latin typeface="Cambria Math" panose="02040503050406030204" pitchFamily="18" charset="0"/>
                                  <a:cs typeface="Times New Roman" panose="02020603050405020304" pitchFamily="18" charset="0"/>
                                </a:rPr>
                                <m:t>1</m:t>
                              </m:r>
                            </m:e>
                          </m:d>
                        </m:e>
                      </m:d>
                    </m:oMath>
                  </m:oMathPara>
                </a14:m>
                <a:endParaRPr lang="fr-FR" sz="1800" b="0" dirty="0" err="1">
                  <a:solidFill>
                    <a:schemeClr val="bg2"/>
                  </a:solidFill>
                  <a:latin typeface="Calibri" pitchFamily="34" charset="0"/>
                </a:endParaRPr>
              </a:p>
            </p:txBody>
          </p:sp>
        </mc:Choice>
        <mc:Fallback xmlns="">
          <p:sp>
            <p:nvSpPr>
              <p:cNvPr id="46" name="TextBox 45">
                <a:extLst>
                  <a:ext uri="{FF2B5EF4-FFF2-40B4-BE49-F238E27FC236}">
                    <a16:creationId xmlns:a16="http://schemas.microsoft.com/office/drawing/2014/main" id="{2509382B-E3F3-7BA0-EE70-34ACA0E26C85}"/>
                  </a:ext>
                </a:extLst>
              </p:cNvPr>
              <p:cNvSpPr txBox="1">
                <a:spLocks noRot="1" noChangeAspect="1" noMove="1" noResize="1" noEditPoints="1" noAdjustHandles="1" noChangeArrowheads="1" noChangeShapeType="1" noTextEdit="1"/>
              </p:cNvSpPr>
              <p:nvPr/>
            </p:nvSpPr>
            <p:spPr>
              <a:xfrm>
                <a:off x="6529283" y="2644408"/>
                <a:ext cx="521789" cy="369321"/>
              </a:xfrm>
              <a:prstGeom prst="rect">
                <a:avLst/>
              </a:prstGeom>
              <a:blipFill>
                <a:blip r:embed="rId15"/>
                <a:stretch>
                  <a:fillRect l="-58140" t="-121667" r="-90698" b="-188333"/>
                </a:stretch>
              </a:blipFill>
            </p:spPr>
            <p:txBody>
              <a:bodyPr/>
              <a:lstStyle/>
              <a:p>
                <a:r>
                  <a:rPr lang="en-US">
                    <a:noFill/>
                  </a:rPr>
                  <a:t> </a:t>
                </a:r>
              </a:p>
            </p:txBody>
          </p:sp>
        </mc:Fallback>
      </mc:AlternateContent>
      <p:cxnSp>
        <p:nvCxnSpPr>
          <p:cNvPr id="47" name="Straight Connector 46">
            <a:extLst>
              <a:ext uri="{FF2B5EF4-FFF2-40B4-BE49-F238E27FC236}">
                <a16:creationId xmlns:a16="http://schemas.microsoft.com/office/drawing/2014/main" id="{92FD7C7E-923C-0068-3ECA-9B8BD1D24478}"/>
              </a:ext>
            </a:extLst>
          </p:cNvPr>
          <p:cNvCxnSpPr/>
          <p:nvPr/>
        </p:nvCxnSpPr>
        <p:spPr bwMode="auto">
          <a:xfrm>
            <a:off x="6053923" y="2690923"/>
            <a:ext cx="0" cy="185326"/>
          </a:xfrm>
          <a:prstGeom prst="line">
            <a:avLst/>
          </a:prstGeom>
          <a:solidFill>
            <a:schemeClr val="accent1"/>
          </a:solidFill>
          <a:ln w="9525" cap="flat" cmpd="sng" algn="ctr">
            <a:solidFill>
              <a:schemeClr val="accent6"/>
            </a:solidFill>
            <a:prstDash val="solid"/>
            <a:round/>
            <a:headEnd type="oval" w="med" len="med"/>
            <a:tailEnd type="none" w="med" len="med"/>
          </a:ln>
          <a:effectLst/>
        </p:spPr>
      </p:cxnSp>
      <p:sp>
        <p:nvSpPr>
          <p:cNvPr id="48" name="Rectangle 47">
            <a:extLst>
              <a:ext uri="{FF2B5EF4-FFF2-40B4-BE49-F238E27FC236}">
                <a16:creationId xmlns:a16="http://schemas.microsoft.com/office/drawing/2014/main" id="{E300CF77-E0B8-5AAA-6A67-CCF50B8F21B7}"/>
              </a:ext>
            </a:extLst>
          </p:cNvPr>
          <p:cNvSpPr/>
          <p:nvPr/>
        </p:nvSpPr>
        <p:spPr bwMode="auto">
          <a:xfrm>
            <a:off x="5993691" y="2665690"/>
            <a:ext cx="389028" cy="370415"/>
          </a:xfrm>
          <a:prstGeom prst="rect">
            <a:avLst/>
          </a:prstGeom>
          <a:solidFill>
            <a:schemeClr val="tx1"/>
          </a:solidFill>
          <a:ln w="19050"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6000" b="1" i="0" u="none" strike="noStrike" cap="none" normalizeH="0" baseline="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E463A692-516C-0925-AA11-182D26D28D29}"/>
                  </a:ext>
                </a:extLst>
              </p:cNvPr>
              <p:cNvSpPr txBox="1"/>
              <p:nvPr/>
            </p:nvSpPr>
            <p:spPr>
              <a:xfrm>
                <a:off x="6003958" y="2677331"/>
                <a:ext cx="386239" cy="338544"/>
              </a:xfrm>
              <a:prstGeom prst="rect">
                <a:avLst/>
              </a:prstGeom>
              <a:noFill/>
            </p:spPr>
            <p:txBody>
              <a:bodyPr wrap="none" lIns="91430" tIns="45715" rIns="91430" bIns="45715" rtlCol="0" anchor="ctr">
                <a:spAutoFit/>
              </a:bodyPr>
              <a:lstStyle/>
              <a:p>
                <a:pPr/>
                <a14:m>
                  <m:oMathPara xmlns:m="http://schemas.openxmlformats.org/officeDocument/2006/math">
                    <m:oMathParaPr>
                      <m:jc m:val="centerGroup"/>
                    </m:oMathParaPr>
                    <m:oMath xmlns:m="http://schemas.openxmlformats.org/officeDocument/2006/math">
                      <m:r>
                        <a:rPr lang="fr-FR" sz="1600" b="0" i="1" smtClean="0">
                          <a:solidFill>
                            <a:schemeClr val="bg2"/>
                          </a:solidFill>
                          <a:latin typeface="Cambria Math"/>
                        </a:rPr>
                        <m:t>𝐻</m:t>
                      </m:r>
                    </m:oMath>
                  </m:oMathPara>
                </a14:m>
                <a:endParaRPr lang="fr-FR" sz="1600" b="0" dirty="0" err="1">
                  <a:solidFill>
                    <a:schemeClr val="bg2"/>
                  </a:solidFill>
                  <a:latin typeface="Calibri" pitchFamily="34" charset="0"/>
                </a:endParaRPr>
              </a:p>
            </p:txBody>
          </p:sp>
        </mc:Choice>
        <mc:Fallback xmlns="">
          <p:sp>
            <p:nvSpPr>
              <p:cNvPr id="49" name="TextBox 48">
                <a:extLst>
                  <a:ext uri="{FF2B5EF4-FFF2-40B4-BE49-F238E27FC236}">
                    <a16:creationId xmlns:a16="http://schemas.microsoft.com/office/drawing/2014/main" id="{E463A692-516C-0925-AA11-182D26D28D29}"/>
                  </a:ext>
                </a:extLst>
              </p:cNvPr>
              <p:cNvSpPr txBox="1">
                <a:spLocks noRot="1" noChangeAspect="1" noMove="1" noResize="1" noEditPoints="1" noAdjustHandles="1" noChangeArrowheads="1" noChangeShapeType="1" noTextEdit="1"/>
              </p:cNvSpPr>
              <p:nvPr/>
            </p:nvSpPr>
            <p:spPr>
              <a:xfrm>
                <a:off x="6003958" y="2677331"/>
                <a:ext cx="386239" cy="338544"/>
              </a:xfrm>
              <a:prstGeom prst="rect">
                <a:avLst/>
              </a:prstGeom>
              <a:blipFill>
                <a:blip r:embed="rId16"/>
                <a:stretch>
                  <a:fillRect/>
                </a:stretch>
              </a:blipFill>
            </p:spPr>
            <p:txBody>
              <a:bodyPr/>
              <a:lstStyle/>
              <a:p>
                <a:r>
                  <a:rPr lang="en-US">
                    <a:noFill/>
                  </a:rPr>
                  <a:t> </a:t>
                </a:r>
              </a:p>
            </p:txBody>
          </p:sp>
        </mc:Fallback>
      </mc:AlternateContent>
      <p:sp>
        <p:nvSpPr>
          <p:cNvPr id="102" name="Rectangle 101">
            <a:extLst>
              <a:ext uri="{FF2B5EF4-FFF2-40B4-BE49-F238E27FC236}">
                <a16:creationId xmlns:a16="http://schemas.microsoft.com/office/drawing/2014/main" id="{A5F95540-A561-44B2-D742-D2EFCEF2502D}"/>
              </a:ext>
            </a:extLst>
          </p:cNvPr>
          <p:cNvSpPr/>
          <p:nvPr/>
        </p:nvSpPr>
        <p:spPr bwMode="auto">
          <a:xfrm rot="5400000">
            <a:off x="1416492" y="3643901"/>
            <a:ext cx="650330" cy="1438825"/>
          </a:xfrm>
          <a:prstGeom prst="rect">
            <a:avLst/>
          </a:prstGeom>
          <a:solidFill>
            <a:srgbClr val="00B050"/>
          </a:solidFill>
          <a:ln w="9525" cap="flat" cmpd="sng" algn="ctr">
            <a:noFill/>
            <a:prstDash val="solid"/>
            <a:round/>
            <a:headEnd type="none" w="med" len="med"/>
            <a:tailEnd type="none" w="med" len="med"/>
          </a:ln>
          <a:effectLst/>
        </p:spPr>
        <p:txBody>
          <a:bodyPr vert="vert270" rtlCol="0" anchor="ctr"/>
          <a:lstStyle/>
          <a:p>
            <a:pPr algn="ctr"/>
            <a:r>
              <a:rPr lang="fr-FR" sz="1200" dirty="0" err="1">
                <a:latin typeface="Calibri" panose="020F0502020204030204" pitchFamily="34" charset="0"/>
                <a:ea typeface="Calibri" panose="020F0502020204030204" pitchFamily="34" charset="0"/>
                <a:cs typeface="Calibri" panose="020F0502020204030204" pitchFamily="34" charset="0"/>
              </a:rPr>
              <a:t>classical</a:t>
            </a:r>
            <a:r>
              <a:rPr lang="fr-FR" sz="1200" dirty="0">
                <a:latin typeface="Calibri" panose="020F0502020204030204" pitchFamily="34" charset="0"/>
                <a:ea typeface="Calibri" panose="020F0502020204030204" pitchFamily="34" charset="0"/>
                <a:cs typeface="Calibri" panose="020F0502020204030204" pitchFamily="34" charset="0"/>
              </a:rPr>
              <a:t> </a:t>
            </a:r>
            <a:r>
              <a:rPr lang="fr-FR" sz="1200" dirty="0" err="1">
                <a:latin typeface="Calibri" panose="020F0502020204030204" pitchFamily="34" charset="0"/>
                <a:ea typeface="Calibri" panose="020F0502020204030204" pitchFamily="34" charset="0"/>
                <a:cs typeface="Calibri" panose="020F0502020204030204" pitchFamily="34" charset="0"/>
              </a:rPr>
              <a:t>preparation</a:t>
            </a:r>
            <a:r>
              <a:rPr lang="fr-FR" sz="1200" dirty="0">
                <a:latin typeface="Calibri" panose="020F0502020204030204" pitchFamily="34" charset="0"/>
                <a:ea typeface="Calibri" panose="020F0502020204030204" pitchFamily="34" charset="0"/>
                <a:cs typeface="Calibri" panose="020F0502020204030204" pitchFamily="34" charset="0"/>
              </a:rPr>
              <a:t> of a quantum circuit</a:t>
            </a:r>
            <a:endParaRPr lang="en-US" sz="1200" dirty="0">
              <a:latin typeface="Calibri" panose="020F0502020204030204" pitchFamily="34" charset="0"/>
              <a:ea typeface="Calibri" panose="020F0502020204030204" pitchFamily="34" charset="0"/>
              <a:cs typeface="Calibri" panose="020F0502020204030204" pitchFamily="34" charset="0"/>
            </a:endParaRPr>
          </a:p>
        </p:txBody>
      </p:sp>
      <p:sp>
        <p:nvSpPr>
          <p:cNvPr id="103" name="Rectangle 102">
            <a:extLst>
              <a:ext uri="{FF2B5EF4-FFF2-40B4-BE49-F238E27FC236}">
                <a16:creationId xmlns:a16="http://schemas.microsoft.com/office/drawing/2014/main" id="{9FD8E3B0-0086-F822-30ED-382C0CA4176D}"/>
              </a:ext>
            </a:extLst>
          </p:cNvPr>
          <p:cNvSpPr/>
          <p:nvPr/>
        </p:nvSpPr>
        <p:spPr bwMode="auto">
          <a:xfrm rot="5400000">
            <a:off x="3188063" y="3643902"/>
            <a:ext cx="650330" cy="1438825"/>
          </a:xfrm>
          <a:prstGeom prst="rect">
            <a:avLst/>
          </a:prstGeom>
          <a:solidFill>
            <a:srgbClr val="00B050"/>
          </a:solidFill>
          <a:ln w="9525" cap="flat" cmpd="sng" algn="ctr">
            <a:noFill/>
            <a:prstDash val="solid"/>
            <a:round/>
            <a:headEnd type="none" w="med" len="med"/>
            <a:tailEnd type="none" w="med" len="med"/>
          </a:ln>
          <a:effectLst/>
        </p:spPr>
        <p:txBody>
          <a:bodyPr vert="vert270" rtlCol="0" anchor="ctr"/>
          <a:lstStyle/>
          <a:p>
            <a:pPr algn="ctr"/>
            <a:r>
              <a:rPr lang="fr-FR" sz="1200" dirty="0">
                <a:latin typeface="Calibri" panose="020F0502020204030204" pitchFamily="34" charset="0"/>
                <a:ea typeface="Calibri" panose="020F0502020204030204" pitchFamily="34" charset="0"/>
                <a:cs typeface="Calibri" panose="020F0502020204030204" pitchFamily="34" charset="0"/>
              </a:rPr>
              <a:t>qRAM </a:t>
            </a:r>
            <a:r>
              <a:rPr lang="fr-FR" sz="1200" dirty="0" err="1">
                <a:latin typeface="Calibri" panose="020F0502020204030204" pitchFamily="34" charset="0"/>
                <a:ea typeface="Calibri" panose="020F0502020204030204" pitchFamily="34" charset="0"/>
                <a:cs typeface="Calibri" panose="020F0502020204030204" pitchFamily="34" charset="0"/>
              </a:rPr>
              <a:t>accessing</a:t>
            </a:r>
            <a:r>
              <a:rPr lang="fr-FR" sz="1200" dirty="0">
                <a:latin typeface="Calibri" panose="020F0502020204030204" pitchFamily="34" charset="0"/>
                <a:ea typeface="Calibri" panose="020F0502020204030204" pitchFamily="34" charset="0"/>
                <a:cs typeface="Calibri" panose="020F0502020204030204" pitchFamily="34" charset="0"/>
              </a:rPr>
              <a:t> </a:t>
            </a:r>
            <a:r>
              <a:rPr lang="fr-FR" sz="1200" dirty="0" err="1">
                <a:latin typeface="Calibri" panose="020F0502020204030204" pitchFamily="34" charset="0"/>
                <a:ea typeface="Calibri" panose="020F0502020204030204" pitchFamily="34" charset="0"/>
                <a:cs typeface="Calibri" panose="020F0502020204030204" pitchFamily="34" charset="0"/>
              </a:rPr>
              <a:t>classical</a:t>
            </a:r>
            <a:r>
              <a:rPr lang="fr-FR" sz="1200" dirty="0">
                <a:latin typeface="Calibri" panose="020F0502020204030204" pitchFamily="34" charset="0"/>
                <a:ea typeface="Calibri" panose="020F0502020204030204" pitchFamily="34" charset="0"/>
                <a:cs typeface="Calibri" panose="020F0502020204030204" pitchFamily="34" charset="0"/>
              </a:rPr>
              <a:t> data</a:t>
            </a:r>
            <a:endParaRPr lang="en-US" sz="1200" dirty="0">
              <a:latin typeface="Calibri" panose="020F0502020204030204" pitchFamily="34" charset="0"/>
              <a:ea typeface="Calibri" panose="020F0502020204030204" pitchFamily="34" charset="0"/>
              <a:cs typeface="Calibri" panose="020F0502020204030204" pitchFamily="34" charset="0"/>
            </a:endParaRPr>
          </a:p>
        </p:txBody>
      </p:sp>
      <p:sp>
        <p:nvSpPr>
          <p:cNvPr id="104" name="TextBox 103">
            <a:extLst>
              <a:ext uri="{FF2B5EF4-FFF2-40B4-BE49-F238E27FC236}">
                <a16:creationId xmlns:a16="http://schemas.microsoft.com/office/drawing/2014/main" id="{65D7993B-4DC0-31A0-D76D-23CDC3F61808}"/>
              </a:ext>
            </a:extLst>
          </p:cNvPr>
          <p:cNvSpPr txBox="1"/>
          <p:nvPr/>
        </p:nvSpPr>
        <p:spPr>
          <a:xfrm>
            <a:off x="2406452" y="4203140"/>
            <a:ext cx="441981" cy="261586"/>
          </a:xfrm>
          <a:prstGeom prst="rect">
            <a:avLst/>
          </a:prstGeom>
          <a:noFill/>
        </p:spPr>
        <p:txBody>
          <a:bodyPr wrap="square" lIns="91417" tIns="45708" rIns="91417" bIns="45708" rtlCol="0">
            <a:spAutoFit/>
          </a:bodyPr>
          <a:lstStyle/>
          <a:p>
            <a:pPr algn="ctr">
              <a:spcAft>
                <a:spcPts val="600"/>
              </a:spcAft>
            </a:pPr>
            <a:r>
              <a:rPr lang="en-US" sz="1100" b="0" dirty="0">
                <a:solidFill>
                  <a:schemeClr val="bg2"/>
                </a:solidFill>
                <a:latin typeface="Calibri" pitchFamily="34" charset="0"/>
              </a:rPr>
              <a:t>or</a:t>
            </a:r>
            <a:endParaRPr lang="fr-FR" sz="1050" b="0" dirty="0">
              <a:solidFill>
                <a:schemeClr val="bg2"/>
              </a:solidFill>
              <a:latin typeface="Calibri" pitchFamily="34" charset="0"/>
            </a:endParaRPr>
          </a:p>
        </p:txBody>
      </p:sp>
      <p:cxnSp>
        <p:nvCxnSpPr>
          <p:cNvPr id="105" name="Straight Connector 104">
            <a:extLst>
              <a:ext uri="{FF2B5EF4-FFF2-40B4-BE49-F238E27FC236}">
                <a16:creationId xmlns:a16="http://schemas.microsoft.com/office/drawing/2014/main" id="{C49DF137-8B6A-9FCE-DC47-2C6D53975F87}"/>
              </a:ext>
            </a:extLst>
          </p:cNvPr>
          <p:cNvCxnSpPr>
            <a:cxnSpLocks/>
          </p:cNvCxnSpPr>
          <p:nvPr/>
        </p:nvCxnSpPr>
        <p:spPr bwMode="auto">
          <a:xfrm flipH="1">
            <a:off x="2209578" y="2902707"/>
            <a:ext cx="248594" cy="1156011"/>
          </a:xfrm>
          <a:prstGeom prst="line">
            <a:avLst/>
          </a:prstGeom>
          <a:solidFill>
            <a:schemeClr val="accent1"/>
          </a:solidFill>
          <a:ln w="9525" cap="flat" cmpd="sng" algn="ctr">
            <a:solidFill>
              <a:schemeClr val="accent6"/>
            </a:solidFill>
            <a:prstDash val="solid"/>
            <a:round/>
            <a:headEnd type="oval" w="med" len="med"/>
            <a:tailEnd type="none" w="med" len="med"/>
          </a:ln>
          <a:effectLst/>
        </p:spPr>
      </p:cxnSp>
      <p:cxnSp>
        <p:nvCxnSpPr>
          <p:cNvPr id="108" name="Straight Connector 107">
            <a:extLst>
              <a:ext uri="{FF2B5EF4-FFF2-40B4-BE49-F238E27FC236}">
                <a16:creationId xmlns:a16="http://schemas.microsoft.com/office/drawing/2014/main" id="{4B77D6AB-9BEC-ED13-04E7-030AFB9DAF2C}"/>
              </a:ext>
            </a:extLst>
          </p:cNvPr>
          <p:cNvCxnSpPr>
            <a:cxnSpLocks/>
          </p:cNvCxnSpPr>
          <p:nvPr/>
        </p:nvCxnSpPr>
        <p:spPr bwMode="auto">
          <a:xfrm>
            <a:off x="2790917" y="2902707"/>
            <a:ext cx="257984" cy="1142674"/>
          </a:xfrm>
          <a:prstGeom prst="line">
            <a:avLst/>
          </a:prstGeom>
          <a:solidFill>
            <a:schemeClr val="accent1"/>
          </a:solidFill>
          <a:ln w="9525" cap="flat" cmpd="sng" algn="ctr">
            <a:solidFill>
              <a:schemeClr val="accent6"/>
            </a:solidFill>
            <a:prstDash val="solid"/>
            <a:round/>
            <a:headEnd type="oval" w="med" len="med"/>
            <a:tailEnd type="none" w="med" len="med"/>
          </a:ln>
          <a:effectLst/>
        </p:spPr>
      </p:cxnSp>
      <p:sp>
        <p:nvSpPr>
          <p:cNvPr id="114" name="TextBox 113">
            <a:extLst>
              <a:ext uri="{FF2B5EF4-FFF2-40B4-BE49-F238E27FC236}">
                <a16:creationId xmlns:a16="http://schemas.microsoft.com/office/drawing/2014/main" id="{C4E0F830-73CF-29AD-D931-275F330AF010}"/>
              </a:ext>
            </a:extLst>
          </p:cNvPr>
          <p:cNvSpPr txBox="1"/>
          <p:nvPr/>
        </p:nvSpPr>
        <p:spPr>
          <a:xfrm>
            <a:off x="5972118" y="4094563"/>
            <a:ext cx="1496265" cy="430863"/>
          </a:xfrm>
          <a:prstGeom prst="rect">
            <a:avLst/>
          </a:prstGeom>
          <a:noFill/>
        </p:spPr>
        <p:txBody>
          <a:bodyPr wrap="square" lIns="91417" tIns="45708" rIns="91417" bIns="45708" rtlCol="0">
            <a:spAutoFit/>
          </a:bodyPr>
          <a:lstStyle/>
          <a:p>
            <a:pPr algn="ctr">
              <a:spcAft>
                <a:spcPts val="600"/>
              </a:spcAft>
            </a:pPr>
            <a:r>
              <a:rPr lang="en-US" sz="1100" dirty="0">
                <a:solidFill>
                  <a:schemeClr val="bg2"/>
                </a:solidFill>
                <a:latin typeface="Calibri" pitchFamily="34" charset="0"/>
              </a:rPr>
              <a:t>example with the Grover algorithm</a:t>
            </a:r>
            <a:endParaRPr lang="en-US" sz="1050" dirty="0">
              <a:solidFill>
                <a:schemeClr val="bg2"/>
              </a:solidFill>
              <a:latin typeface="Calibri" pitchFamily="34" charset="0"/>
            </a:endParaRPr>
          </a:p>
        </p:txBody>
      </p:sp>
      <p:sp>
        <p:nvSpPr>
          <p:cNvPr id="115" name="Rectangle 114">
            <a:extLst>
              <a:ext uri="{FF2B5EF4-FFF2-40B4-BE49-F238E27FC236}">
                <a16:creationId xmlns:a16="http://schemas.microsoft.com/office/drawing/2014/main" id="{DBEF089B-4C11-DC26-54D3-2011A5F80ABF}"/>
              </a:ext>
            </a:extLst>
          </p:cNvPr>
          <p:cNvSpPr/>
          <p:nvPr/>
        </p:nvSpPr>
        <p:spPr bwMode="auto">
          <a:xfrm>
            <a:off x="7728815" y="1032962"/>
            <a:ext cx="999152" cy="310636"/>
          </a:xfrm>
          <a:prstGeom prst="rect">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1400" b="1"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Grover</a:t>
            </a:r>
            <a:endParaRPr kumimoji="0" lang="en-US"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6" name="Rectangle 115">
            <a:extLst>
              <a:ext uri="{FF2B5EF4-FFF2-40B4-BE49-F238E27FC236}">
                <a16:creationId xmlns:a16="http://schemas.microsoft.com/office/drawing/2014/main" id="{0B16080E-7F9D-2E4C-13CB-6854912D4156}"/>
              </a:ext>
            </a:extLst>
          </p:cNvPr>
          <p:cNvSpPr/>
          <p:nvPr/>
        </p:nvSpPr>
        <p:spPr bwMode="auto">
          <a:xfrm>
            <a:off x="7728815" y="1390211"/>
            <a:ext cx="999152" cy="310636"/>
          </a:xfrm>
          <a:prstGeom prst="rect">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Simon</a:t>
            </a:r>
            <a:endParaRPr kumimoji="0" lang="en-US"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7" name="Rectangle 116">
            <a:extLst>
              <a:ext uri="{FF2B5EF4-FFF2-40B4-BE49-F238E27FC236}">
                <a16:creationId xmlns:a16="http://schemas.microsoft.com/office/drawing/2014/main" id="{F6252BBF-83B4-D777-C6B4-BFFCBB748676}"/>
              </a:ext>
            </a:extLst>
          </p:cNvPr>
          <p:cNvSpPr/>
          <p:nvPr/>
        </p:nvSpPr>
        <p:spPr bwMode="auto">
          <a:xfrm>
            <a:off x="7728815" y="1747460"/>
            <a:ext cx="999152" cy="540512"/>
          </a:xfrm>
          <a:prstGeom prst="rect">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Bernstein-Vazirani</a:t>
            </a:r>
            <a:endParaRPr kumimoji="0" lang="en-US"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99741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5"/>
                                        </p:tgtEl>
                                        <p:attrNameLst>
                                          <p:attrName>style.visibility</p:attrName>
                                        </p:attrNameLst>
                                      </p:cBhvr>
                                      <p:to>
                                        <p:strVal val="visible"/>
                                      </p:to>
                                    </p:set>
                                    <p:animEffect transition="in" filter="fade">
                                      <p:cBhvr>
                                        <p:cTn id="7" dur="500"/>
                                        <p:tgtEl>
                                          <p:spTgt spid="1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6"/>
                                        </p:tgtEl>
                                        <p:attrNameLst>
                                          <p:attrName>style.visibility</p:attrName>
                                        </p:attrNameLst>
                                      </p:cBhvr>
                                      <p:to>
                                        <p:strVal val="visible"/>
                                      </p:to>
                                    </p:set>
                                    <p:animEffect transition="in" filter="fade">
                                      <p:cBhvr>
                                        <p:cTn id="10" dur="500"/>
                                        <p:tgtEl>
                                          <p:spTgt spid="1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7"/>
                                        </p:tgtEl>
                                        <p:attrNameLst>
                                          <p:attrName>style.visibility</p:attrName>
                                        </p:attrNameLst>
                                      </p:cBhvr>
                                      <p:to>
                                        <p:strVal val="visible"/>
                                      </p:to>
                                    </p:set>
                                    <p:animEffect transition="in" filter="fade">
                                      <p:cBhvr>
                                        <p:cTn id="13"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animBg="1"/>
      <p:bldP spid="116" grpId="0" animBg="1"/>
      <p:bldP spid="11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F76061-F3DC-BD23-FE61-965442D865D4}"/>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67583F5D-2523-0F07-B581-ED1B78AC6D8F}"/>
              </a:ext>
            </a:extLst>
          </p:cNvPr>
          <p:cNvSpPr/>
          <p:nvPr/>
        </p:nvSpPr>
        <p:spPr bwMode="auto">
          <a:xfrm>
            <a:off x="3615389" y="1457333"/>
            <a:ext cx="232508" cy="1308808"/>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4" name="Rectangle 3">
            <a:extLst>
              <a:ext uri="{FF2B5EF4-FFF2-40B4-BE49-F238E27FC236}">
                <a16:creationId xmlns:a16="http://schemas.microsoft.com/office/drawing/2014/main" id="{C93D6FE1-9FE2-2D98-5D36-97D429A0B5D5}"/>
              </a:ext>
            </a:extLst>
          </p:cNvPr>
          <p:cNvSpPr/>
          <p:nvPr/>
        </p:nvSpPr>
        <p:spPr bwMode="auto">
          <a:xfrm>
            <a:off x="3869378" y="1455046"/>
            <a:ext cx="1900555" cy="1308808"/>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5" name="Rectangle 4">
            <a:extLst>
              <a:ext uri="{FF2B5EF4-FFF2-40B4-BE49-F238E27FC236}">
                <a16:creationId xmlns:a16="http://schemas.microsoft.com/office/drawing/2014/main" id="{8C40AE80-3A3F-28B7-EAF1-59099FD67BF2}"/>
              </a:ext>
            </a:extLst>
          </p:cNvPr>
          <p:cNvSpPr/>
          <p:nvPr/>
        </p:nvSpPr>
        <p:spPr bwMode="auto">
          <a:xfrm>
            <a:off x="5793842" y="1455049"/>
            <a:ext cx="464120" cy="1038910"/>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 name="Title 1">
            <a:extLst>
              <a:ext uri="{FF2B5EF4-FFF2-40B4-BE49-F238E27FC236}">
                <a16:creationId xmlns:a16="http://schemas.microsoft.com/office/drawing/2014/main" id="{1CC1A7D1-E737-E49E-B222-CF9A3567DABB}"/>
              </a:ext>
            </a:extLst>
          </p:cNvPr>
          <p:cNvSpPr>
            <a:spLocks noGrp="1"/>
          </p:cNvSpPr>
          <p:nvPr>
            <p:ph type="title"/>
          </p:nvPr>
        </p:nvSpPr>
        <p:spPr>
          <a:xfrm>
            <a:off x="326948" y="171451"/>
            <a:ext cx="8370011" cy="621496"/>
          </a:xfrm>
        </p:spPr>
        <p:txBody>
          <a:bodyPr/>
          <a:lstStyle/>
          <a:p>
            <a:r>
              <a:rPr lang="fr-FR" b="0" dirty="0"/>
              <a:t>how </a:t>
            </a:r>
            <a:r>
              <a:rPr lang="fr-FR" dirty="0"/>
              <a:t>Quantum Phase Estimation </a:t>
            </a:r>
            <a:r>
              <a:rPr lang="fr-FR" b="0" dirty="0" err="1"/>
              <a:t>works</a:t>
            </a:r>
            <a:endParaRPr lang="en-US" b="0" dirty="0"/>
          </a:p>
        </p:txBody>
      </p:sp>
      <p:cxnSp>
        <p:nvCxnSpPr>
          <p:cNvPr id="9" name="Straight Connector 8">
            <a:extLst>
              <a:ext uri="{FF2B5EF4-FFF2-40B4-BE49-F238E27FC236}">
                <a16:creationId xmlns:a16="http://schemas.microsoft.com/office/drawing/2014/main" id="{04D856A8-955A-6379-C518-1C7DA35BE1F1}"/>
              </a:ext>
            </a:extLst>
          </p:cNvPr>
          <p:cNvCxnSpPr>
            <a:cxnSpLocks/>
          </p:cNvCxnSpPr>
          <p:nvPr/>
        </p:nvCxnSpPr>
        <p:spPr bwMode="auto">
          <a:xfrm flipH="1">
            <a:off x="2975372" y="2581200"/>
            <a:ext cx="169710" cy="0"/>
          </a:xfrm>
          <a:prstGeom prst="line">
            <a:avLst/>
          </a:prstGeom>
          <a:solidFill>
            <a:schemeClr val="accent1"/>
          </a:solidFill>
          <a:ln w="9525" cap="flat" cmpd="sng" algn="ctr">
            <a:solidFill>
              <a:schemeClr val="accent6"/>
            </a:solidFill>
            <a:prstDash val="solid"/>
            <a:round/>
            <a:headEnd type="oval" w="med" len="med"/>
            <a:tailEnd type="none" w="med" len="med"/>
          </a:ln>
          <a:effectLst/>
        </p:spPr>
      </p:cxnSp>
      <p:sp>
        <p:nvSpPr>
          <p:cNvPr id="15" name="Rectangle 14">
            <a:extLst>
              <a:ext uri="{FF2B5EF4-FFF2-40B4-BE49-F238E27FC236}">
                <a16:creationId xmlns:a16="http://schemas.microsoft.com/office/drawing/2014/main" id="{6D669C6E-0214-7AF1-9A54-5517D24496E4}"/>
              </a:ext>
            </a:extLst>
          </p:cNvPr>
          <p:cNvSpPr/>
          <p:nvPr/>
        </p:nvSpPr>
        <p:spPr bwMode="auto">
          <a:xfrm rot="16200000">
            <a:off x="7028761" y="1674416"/>
            <a:ext cx="1418247" cy="600830"/>
          </a:xfrm>
          <a:prstGeom prst="rect">
            <a:avLst/>
          </a:prstGeom>
          <a:solidFill>
            <a:srgbClr val="00B050"/>
          </a:solidFill>
          <a:ln w="9525" cap="flat" cmpd="sng" algn="ctr">
            <a:noFill/>
            <a:prstDash val="solid"/>
            <a:round/>
            <a:headEnd type="none" w="med" len="med"/>
            <a:tailEnd type="none" w="med" len="med"/>
          </a:ln>
          <a:effectLst/>
        </p:spPr>
        <p:txBody>
          <a:bodyPr rtlCol="0" anchor="ctr"/>
          <a:lstStyle/>
          <a:p>
            <a:pPr algn="ctr"/>
            <a:r>
              <a:rPr lang="en-US" sz="1200" dirty="0">
                <a:latin typeface="Calibri" panose="020F0502020204030204" pitchFamily="34" charset="0"/>
                <a:ea typeface="Calibri" panose="020F0502020204030204" pitchFamily="34" charset="0"/>
                <a:cs typeface="Calibri" panose="020F0502020204030204" pitchFamily="34" charset="0"/>
              </a:rPr>
              <a:t>results post-processing</a:t>
            </a:r>
          </a:p>
        </p:txBody>
      </p:sp>
      <p:sp>
        <p:nvSpPr>
          <p:cNvPr id="16" name="Arrow: Down 15">
            <a:extLst>
              <a:ext uri="{FF2B5EF4-FFF2-40B4-BE49-F238E27FC236}">
                <a16:creationId xmlns:a16="http://schemas.microsoft.com/office/drawing/2014/main" id="{A895329A-217C-2DF1-9E3F-4B883D1CA1C3}"/>
              </a:ext>
            </a:extLst>
          </p:cNvPr>
          <p:cNvSpPr/>
          <p:nvPr/>
        </p:nvSpPr>
        <p:spPr bwMode="auto">
          <a:xfrm rot="16200000">
            <a:off x="6617899" y="1620195"/>
            <a:ext cx="853440" cy="709272"/>
          </a:xfrm>
          <a:prstGeom prst="downArrow">
            <a:avLst/>
          </a:prstGeom>
          <a:solidFill>
            <a:schemeClr val="accent1">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1" name="Arrow: Down 20">
            <a:extLst>
              <a:ext uri="{FF2B5EF4-FFF2-40B4-BE49-F238E27FC236}">
                <a16:creationId xmlns:a16="http://schemas.microsoft.com/office/drawing/2014/main" id="{4B34A796-B208-030E-AD33-BF195BF497E7}"/>
              </a:ext>
            </a:extLst>
          </p:cNvPr>
          <p:cNvSpPr/>
          <p:nvPr/>
        </p:nvSpPr>
        <p:spPr bwMode="auto">
          <a:xfrm rot="16200000">
            <a:off x="1281563" y="2345787"/>
            <a:ext cx="569806" cy="470826"/>
          </a:xfrm>
          <a:prstGeom prst="downArrow">
            <a:avLst/>
          </a:prstGeom>
          <a:solidFill>
            <a:schemeClr val="accent1">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 name="Arrow: Down 21">
            <a:extLst>
              <a:ext uri="{FF2B5EF4-FFF2-40B4-BE49-F238E27FC236}">
                <a16:creationId xmlns:a16="http://schemas.microsoft.com/office/drawing/2014/main" id="{E64ED018-FEF0-4673-E507-E6D901D12E3F}"/>
              </a:ext>
            </a:extLst>
          </p:cNvPr>
          <p:cNvSpPr/>
          <p:nvPr/>
        </p:nvSpPr>
        <p:spPr bwMode="auto">
          <a:xfrm rot="16200000">
            <a:off x="2315056" y="2344057"/>
            <a:ext cx="569806" cy="2605544"/>
          </a:xfrm>
          <a:prstGeom prst="downArrow">
            <a:avLst/>
          </a:prstGeom>
          <a:solidFill>
            <a:schemeClr val="accent1">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7" name="TextBox 6">
            <a:extLst>
              <a:ext uri="{FF2B5EF4-FFF2-40B4-BE49-F238E27FC236}">
                <a16:creationId xmlns:a16="http://schemas.microsoft.com/office/drawing/2014/main" id="{8E9B21E2-191D-BEBB-1494-5353BEB9CDA9}"/>
              </a:ext>
            </a:extLst>
          </p:cNvPr>
          <p:cNvSpPr txBox="1"/>
          <p:nvPr/>
        </p:nvSpPr>
        <p:spPr>
          <a:xfrm>
            <a:off x="709352" y="4518705"/>
            <a:ext cx="7381702" cy="369332"/>
          </a:xfrm>
          <a:prstGeom prst="rect">
            <a:avLst/>
          </a:prstGeom>
          <a:noFill/>
        </p:spPr>
        <p:txBody>
          <a:bodyPr wrap="square" rtlCol="0">
            <a:spAutoFit/>
          </a:bodyPr>
          <a:lstStyle/>
          <a:p>
            <a:pPr algn="ctr">
              <a:spcAft>
                <a:spcPts val="300"/>
              </a:spcAft>
            </a:pPr>
            <a:r>
              <a:rPr lang="fr-FR" sz="900" b="0" dirty="0" err="1">
                <a:solidFill>
                  <a:schemeClr val="bg2"/>
                </a:solidFill>
                <a:latin typeface="Calibri" pitchFamily="34" charset="0"/>
              </a:rPr>
              <a:t>inspired</a:t>
            </a:r>
            <a:r>
              <a:rPr lang="fr-FR" sz="900" b="0" dirty="0">
                <a:solidFill>
                  <a:schemeClr val="bg2"/>
                </a:solidFill>
                <a:latin typeface="Calibri" pitchFamily="34" charset="0"/>
              </a:rPr>
              <a:t> by </a:t>
            </a:r>
            <a:r>
              <a:rPr lang="en-US" sz="900" b="0" dirty="0">
                <a:solidFill>
                  <a:schemeClr val="bg2"/>
                </a:solidFill>
                <a:latin typeface="Calibri" pitchFamily="34" charset="0"/>
                <a:hlinkClick r:id="rId3"/>
              </a:rPr>
              <a:t>Quantum chemistry, classical heuristics, and quantum advantage</a:t>
            </a:r>
            <a:r>
              <a:rPr lang="en-US" sz="900" b="0" dirty="0">
                <a:solidFill>
                  <a:schemeClr val="bg2"/>
                </a:solidFill>
                <a:latin typeface="Calibri" pitchFamily="34" charset="0"/>
              </a:rPr>
              <a:t> by Garnet Kin-</a:t>
            </a:r>
            <a:r>
              <a:rPr lang="en-US" sz="900" b="0" dirty="0" err="1">
                <a:solidFill>
                  <a:schemeClr val="bg2"/>
                </a:solidFill>
                <a:latin typeface="Calibri" pitchFamily="34" charset="0"/>
              </a:rPr>
              <a:t>Lic</a:t>
            </a:r>
            <a:r>
              <a:rPr lang="en-US" sz="900" b="0" dirty="0">
                <a:solidFill>
                  <a:schemeClr val="bg2"/>
                </a:solidFill>
                <a:latin typeface="Calibri" pitchFamily="34" charset="0"/>
              </a:rPr>
              <a:t> Chan, arXiv, July 2024 &amp; </a:t>
            </a:r>
            <a:r>
              <a:rPr lang="en-US" sz="900" b="0" u="sng" kern="100" dirty="0">
                <a:solidFill>
                  <a:srgbClr val="0000FF"/>
                </a:solidFill>
                <a:effectLst/>
                <a:latin typeface="Calibri" panose="020F0502020204030204" pitchFamily="34" charset="0"/>
                <a:ea typeface="Calibri" panose="020F0502020204030204" pitchFamily="34" charset="0"/>
                <a:cs typeface="Calibri" panose="020F0502020204030204" pitchFamily="34" charset="0"/>
                <a:hlinkClick r:id="rId4"/>
              </a:rPr>
              <a:t>On the feasibility of performing quantum chemistry calculations on quantum computers</a:t>
            </a:r>
            <a:r>
              <a:rPr lang="en-US" sz="900" b="0" kern="100" dirty="0">
                <a:effectLst/>
                <a:latin typeface="Calibri" panose="020F0502020204030204" pitchFamily="34" charset="0"/>
                <a:ea typeface="Calibri" panose="020F0502020204030204" pitchFamily="34" charset="0"/>
                <a:cs typeface="Calibri" panose="020F0502020204030204" pitchFamily="34" charset="0"/>
              </a:rPr>
              <a:t> </a:t>
            </a:r>
            <a:r>
              <a:rPr lang="en-US" sz="900" b="0" kern="100" dirty="0">
                <a:solidFill>
                  <a:schemeClr val="bg2"/>
                </a:solidFill>
                <a:effectLst/>
                <a:latin typeface="Calibri" panose="020F0502020204030204" pitchFamily="34" charset="0"/>
                <a:ea typeface="Calibri" panose="020F0502020204030204" pitchFamily="34" charset="0"/>
                <a:cs typeface="Calibri" panose="020F0502020204030204" pitchFamily="34" charset="0"/>
              </a:rPr>
              <a:t>by </a:t>
            </a:r>
            <a:r>
              <a:rPr lang="en-US" sz="900" b="0" kern="100" dirty="0" err="1">
                <a:solidFill>
                  <a:schemeClr val="bg2"/>
                </a:solidFill>
                <a:effectLst/>
                <a:latin typeface="Calibri" panose="020F0502020204030204" pitchFamily="34" charset="0"/>
                <a:ea typeface="Calibri" panose="020F0502020204030204" pitchFamily="34" charset="0"/>
                <a:cs typeface="Calibri" panose="020F0502020204030204" pitchFamily="34" charset="0"/>
              </a:rPr>
              <a:t>Thibaud</a:t>
            </a:r>
            <a:r>
              <a:rPr lang="en-US" sz="900" b="0" kern="100" dirty="0">
                <a:solidFill>
                  <a:schemeClr val="bg2"/>
                </a:solidFill>
                <a:effectLst/>
                <a:latin typeface="Calibri" panose="020F0502020204030204" pitchFamily="34" charset="0"/>
                <a:ea typeface="Calibri" panose="020F0502020204030204" pitchFamily="34" charset="0"/>
                <a:cs typeface="Calibri" panose="020F0502020204030204" pitchFamily="34" charset="0"/>
              </a:rPr>
              <a:t> </a:t>
            </a:r>
            <a:r>
              <a:rPr lang="en-US" sz="900" b="0" kern="100" dirty="0" err="1">
                <a:solidFill>
                  <a:schemeClr val="bg2"/>
                </a:solidFill>
                <a:effectLst/>
                <a:latin typeface="Calibri" panose="020F0502020204030204" pitchFamily="34" charset="0"/>
                <a:ea typeface="Calibri" panose="020F0502020204030204" pitchFamily="34" charset="0"/>
                <a:cs typeface="Calibri" panose="020F0502020204030204" pitchFamily="34" charset="0"/>
              </a:rPr>
              <a:t>Louvet</a:t>
            </a:r>
            <a:r>
              <a:rPr lang="en-US" sz="900" b="0" kern="100" dirty="0">
                <a:solidFill>
                  <a:schemeClr val="bg2"/>
                </a:solidFill>
                <a:effectLst/>
                <a:latin typeface="Calibri" panose="020F0502020204030204" pitchFamily="34" charset="0"/>
                <a:ea typeface="Calibri" panose="020F0502020204030204" pitchFamily="34" charset="0"/>
                <a:cs typeface="Calibri" panose="020F0502020204030204" pitchFamily="34" charset="0"/>
              </a:rPr>
              <a:t>, Thomas </a:t>
            </a:r>
            <a:r>
              <a:rPr lang="en-US" sz="900" b="0" kern="100" dirty="0" err="1">
                <a:solidFill>
                  <a:schemeClr val="bg2"/>
                </a:solidFill>
                <a:effectLst/>
                <a:latin typeface="Calibri" panose="020F0502020204030204" pitchFamily="34" charset="0"/>
                <a:ea typeface="Calibri" panose="020F0502020204030204" pitchFamily="34" charset="0"/>
                <a:cs typeface="Calibri" panose="020F0502020204030204" pitchFamily="34" charset="0"/>
              </a:rPr>
              <a:t>Ayral</a:t>
            </a:r>
            <a:r>
              <a:rPr lang="en-US" sz="900" b="0" kern="100" dirty="0">
                <a:solidFill>
                  <a:schemeClr val="bg2"/>
                </a:solidFill>
                <a:effectLst/>
                <a:latin typeface="Calibri" panose="020F0502020204030204" pitchFamily="34" charset="0"/>
                <a:ea typeface="Calibri" panose="020F0502020204030204" pitchFamily="34" charset="0"/>
                <a:cs typeface="Calibri" panose="020F0502020204030204" pitchFamily="34" charset="0"/>
              </a:rPr>
              <a:t>, and Xavier Waintal, arXiv, June 2023-October 2024. </a:t>
            </a:r>
            <a:endParaRPr lang="en-US" sz="900" b="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8" name="Rectangle 7">
            <a:extLst>
              <a:ext uri="{FF2B5EF4-FFF2-40B4-BE49-F238E27FC236}">
                <a16:creationId xmlns:a16="http://schemas.microsoft.com/office/drawing/2014/main" id="{904FA85F-AE84-9457-407C-DA24F7941DA9}"/>
              </a:ext>
            </a:extLst>
          </p:cNvPr>
          <p:cNvSpPr/>
          <p:nvPr/>
        </p:nvSpPr>
        <p:spPr bwMode="auto">
          <a:xfrm>
            <a:off x="1808628" y="2213834"/>
            <a:ext cx="1170770" cy="734732"/>
          </a:xfrm>
          <a:prstGeom prst="rect">
            <a:avLst/>
          </a:prstGeom>
          <a:solidFill>
            <a:srgbClr val="00B050"/>
          </a:solidFill>
          <a:ln w="9525" cap="flat" cmpd="sng" algn="ctr">
            <a:noFill/>
            <a:prstDash val="solid"/>
            <a:round/>
            <a:headEnd type="none" w="med" len="med"/>
            <a:tailEnd type="none" w="med" len="med"/>
          </a:ln>
          <a:effectLst/>
        </p:spPr>
        <p:txBody>
          <a:bodyPr rtlCol="0" anchor="ctr"/>
          <a:lstStyle/>
          <a:p>
            <a:pPr algn="ctr"/>
            <a:r>
              <a:rPr lang="en-US" sz="1200" dirty="0">
                <a:latin typeface="Calibri" panose="020F0502020204030204" pitchFamily="34" charset="0"/>
                <a:ea typeface="Calibri" panose="020F0502020204030204" pitchFamily="34" charset="0"/>
                <a:cs typeface="Calibri" panose="020F0502020204030204" pitchFamily="34" charset="0"/>
              </a:rPr>
              <a:t>state vector encoding circuit</a:t>
            </a:r>
          </a:p>
        </p:txBody>
      </p:sp>
      <p:pic>
        <p:nvPicPr>
          <p:cNvPr id="32" name="Graphic 31">
            <a:extLst>
              <a:ext uri="{FF2B5EF4-FFF2-40B4-BE49-F238E27FC236}">
                <a16:creationId xmlns:a16="http://schemas.microsoft.com/office/drawing/2014/main" id="{E2618C07-6124-B2B3-3029-DCF74217629C}"/>
              </a:ext>
            </a:extLst>
          </p:cNvPr>
          <p:cNvPicPr>
            <a:picLocks noChangeAspect="1"/>
          </p:cNvPicPr>
          <p:nvPr/>
        </p:nvPicPr>
        <p:blipFill>
          <a:blip r:embed="rId5">
            <a:extLst>
              <a:ext uri="{96DAC541-7B7A-43D3-8B79-37D633B846F1}">
                <asvg:svgBlip xmlns:asvg="http://schemas.microsoft.com/office/drawing/2016/SVG/main" r:embed="rId6"/>
              </a:ext>
            </a:extLst>
          </a:blip>
          <a:srcRect b="5525"/>
          <a:stretch/>
        </p:blipFill>
        <p:spPr>
          <a:xfrm>
            <a:off x="3229170" y="1126941"/>
            <a:ext cx="3333750" cy="1736766"/>
          </a:xfrm>
          <a:prstGeom prst="rect">
            <a:avLst/>
          </a:prstGeom>
        </p:spPr>
      </p:pic>
      <p:grpSp>
        <p:nvGrpSpPr>
          <p:cNvPr id="10" name="Group 9">
            <a:extLst>
              <a:ext uri="{FF2B5EF4-FFF2-40B4-BE49-F238E27FC236}">
                <a16:creationId xmlns:a16="http://schemas.microsoft.com/office/drawing/2014/main" id="{6C6E4F06-F0CE-BD32-9AAB-A62E15F82BA3}"/>
              </a:ext>
            </a:extLst>
          </p:cNvPr>
          <p:cNvGrpSpPr/>
          <p:nvPr/>
        </p:nvGrpSpPr>
        <p:grpSpPr>
          <a:xfrm>
            <a:off x="4137324" y="2691121"/>
            <a:ext cx="1356890" cy="772815"/>
            <a:chOff x="3911033" y="2727217"/>
            <a:chExt cx="1356890" cy="550427"/>
          </a:xfrm>
        </p:grpSpPr>
        <p:cxnSp>
          <p:nvCxnSpPr>
            <p:cNvPr id="12" name="Straight Connector 11">
              <a:extLst>
                <a:ext uri="{FF2B5EF4-FFF2-40B4-BE49-F238E27FC236}">
                  <a16:creationId xmlns:a16="http://schemas.microsoft.com/office/drawing/2014/main" id="{CDFE5C46-93E9-F0AF-BCE5-5815D2E080A6}"/>
                </a:ext>
              </a:extLst>
            </p:cNvPr>
            <p:cNvCxnSpPr>
              <a:cxnSpLocks/>
            </p:cNvCxnSpPr>
            <p:nvPr/>
          </p:nvCxnSpPr>
          <p:spPr bwMode="auto">
            <a:xfrm rot="16200000" flipH="1">
              <a:off x="3635820" y="3002431"/>
              <a:ext cx="550426" cy="0"/>
            </a:xfrm>
            <a:prstGeom prst="line">
              <a:avLst/>
            </a:prstGeom>
            <a:solidFill>
              <a:schemeClr val="accent1"/>
            </a:solidFill>
            <a:ln w="9525" cap="flat" cmpd="sng" algn="ctr">
              <a:solidFill>
                <a:schemeClr val="accent6"/>
              </a:solidFill>
              <a:prstDash val="solid"/>
              <a:round/>
              <a:headEnd type="oval" w="med" len="med"/>
              <a:tailEnd type="none" w="med" len="med"/>
            </a:ln>
            <a:effectLst/>
          </p:spPr>
        </p:cxnSp>
        <p:cxnSp>
          <p:nvCxnSpPr>
            <p:cNvPr id="13" name="Straight Connector 12">
              <a:extLst>
                <a:ext uri="{FF2B5EF4-FFF2-40B4-BE49-F238E27FC236}">
                  <a16:creationId xmlns:a16="http://schemas.microsoft.com/office/drawing/2014/main" id="{F6979644-CA69-FB67-79DC-7B653265D24A}"/>
                </a:ext>
              </a:extLst>
            </p:cNvPr>
            <p:cNvCxnSpPr>
              <a:cxnSpLocks/>
            </p:cNvCxnSpPr>
            <p:nvPr/>
          </p:nvCxnSpPr>
          <p:spPr bwMode="auto">
            <a:xfrm rot="16200000" flipH="1">
              <a:off x="4148331" y="3002430"/>
              <a:ext cx="550426" cy="0"/>
            </a:xfrm>
            <a:prstGeom prst="line">
              <a:avLst/>
            </a:prstGeom>
            <a:solidFill>
              <a:schemeClr val="accent1"/>
            </a:solidFill>
            <a:ln w="9525" cap="flat" cmpd="sng" algn="ctr">
              <a:solidFill>
                <a:schemeClr val="accent6"/>
              </a:solidFill>
              <a:prstDash val="solid"/>
              <a:round/>
              <a:headEnd type="oval" w="med" len="med"/>
              <a:tailEnd type="none" w="med" len="med"/>
            </a:ln>
            <a:effectLst/>
          </p:spPr>
        </p:cxnSp>
        <p:cxnSp>
          <p:nvCxnSpPr>
            <p:cNvPr id="14" name="Straight Connector 13">
              <a:extLst>
                <a:ext uri="{FF2B5EF4-FFF2-40B4-BE49-F238E27FC236}">
                  <a16:creationId xmlns:a16="http://schemas.microsoft.com/office/drawing/2014/main" id="{C94FEA83-E6AD-727A-587B-D00463B6E2F8}"/>
                </a:ext>
              </a:extLst>
            </p:cNvPr>
            <p:cNvCxnSpPr>
              <a:cxnSpLocks/>
            </p:cNvCxnSpPr>
            <p:nvPr/>
          </p:nvCxnSpPr>
          <p:spPr bwMode="auto">
            <a:xfrm rot="16200000" flipH="1">
              <a:off x="4992710" y="3002431"/>
              <a:ext cx="550426" cy="0"/>
            </a:xfrm>
            <a:prstGeom prst="line">
              <a:avLst/>
            </a:prstGeom>
            <a:solidFill>
              <a:schemeClr val="accent1"/>
            </a:solidFill>
            <a:ln w="9525" cap="flat" cmpd="sng" algn="ctr">
              <a:solidFill>
                <a:schemeClr val="accent6"/>
              </a:solidFill>
              <a:prstDash val="solid"/>
              <a:round/>
              <a:headEnd type="oval" w="med" len="med"/>
              <a:tailEnd type="none" w="med" len="med"/>
            </a:ln>
            <a:effectLst/>
          </p:spPr>
        </p:cxnSp>
      </p:grpSp>
      <p:sp>
        <p:nvSpPr>
          <p:cNvPr id="11" name="Rectangle 10">
            <a:extLst>
              <a:ext uri="{FF2B5EF4-FFF2-40B4-BE49-F238E27FC236}">
                <a16:creationId xmlns:a16="http://schemas.microsoft.com/office/drawing/2014/main" id="{0535AA4B-09AB-F5F9-E00C-9E057CD230CA}"/>
              </a:ext>
            </a:extLst>
          </p:cNvPr>
          <p:cNvSpPr/>
          <p:nvPr/>
        </p:nvSpPr>
        <p:spPr bwMode="auto">
          <a:xfrm>
            <a:off x="3902732" y="3270774"/>
            <a:ext cx="2542511" cy="752109"/>
          </a:xfrm>
          <a:prstGeom prst="rect">
            <a:avLst/>
          </a:prstGeom>
          <a:solidFill>
            <a:srgbClr val="00B050"/>
          </a:solidFill>
          <a:ln w="9525" cap="flat" cmpd="sng" algn="ctr">
            <a:noFill/>
            <a:prstDash val="solid"/>
            <a:round/>
            <a:headEnd type="none" w="med" len="med"/>
            <a:tailEnd type="none" w="med" len="med"/>
          </a:ln>
          <a:effectLst/>
        </p:spPr>
        <p:txBody>
          <a:bodyPr rtlCol="0" anchor="t"/>
          <a:lstStyle/>
          <a:p>
            <a:pPr algn="ctr"/>
            <a:r>
              <a:rPr lang="en-US" sz="1200" dirty="0">
                <a:latin typeface="Calibri" panose="020F0502020204030204" pitchFamily="34" charset="0"/>
                <a:ea typeface="Calibri" panose="020F0502020204030204" pitchFamily="34" charset="0"/>
                <a:cs typeface="Calibri" panose="020F0502020204030204" pitchFamily="34" charset="0"/>
              </a:rPr>
              <a:t>problem Hamiltonian encoding</a:t>
            </a:r>
          </a:p>
        </p:txBody>
      </p:sp>
      <p:sp>
        <p:nvSpPr>
          <p:cNvPr id="33" name="TextBox 32">
            <a:extLst>
              <a:ext uri="{FF2B5EF4-FFF2-40B4-BE49-F238E27FC236}">
                <a16:creationId xmlns:a16="http://schemas.microsoft.com/office/drawing/2014/main" id="{AE83F127-1DDC-C505-1E7F-FF86C3F28AE5}"/>
              </a:ext>
            </a:extLst>
          </p:cNvPr>
          <p:cNvSpPr txBox="1"/>
          <p:nvPr/>
        </p:nvSpPr>
        <p:spPr>
          <a:xfrm>
            <a:off x="3931985" y="1703767"/>
            <a:ext cx="1477794" cy="246211"/>
          </a:xfrm>
          <a:prstGeom prst="rect">
            <a:avLst/>
          </a:prstGeom>
          <a:noFill/>
        </p:spPr>
        <p:txBody>
          <a:bodyPr wrap="square" lIns="91430" tIns="45715" rIns="91430" bIns="45715" rtlCol="0">
            <a:spAutoFit/>
          </a:bodyPr>
          <a:lstStyle/>
          <a:p>
            <a:pPr algn="ctr"/>
            <a:r>
              <a:rPr lang="en-US" sz="1000" b="0" dirty="0">
                <a:solidFill>
                  <a:schemeClr val="bg2"/>
                </a:solidFill>
                <a:latin typeface="Calibri" pitchFamily="34" charset="0"/>
              </a:rPr>
              <a:t>modular exponentiation</a:t>
            </a: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59FD4E09-974A-EA6F-A2DD-9B5A58FA6DBC}"/>
                  </a:ext>
                </a:extLst>
              </p:cNvPr>
              <p:cNvSpPr txBox="1"/>
              <p:nvPr/>
            </p:nvSpPr>
            <p:spPr>
              <a:xfrm>
                <a:off x="4703357" y="2798049"/>
                <a:ext cx="778203" cy="399651"/>
              </a:xfrm>
              <a:prstGeom prst="rect">
                <a:avLst/>
              </a:prstGeom>
              <a:noFill/>
            </p:spPr>
            <p:txBody>
              <a:bodyPr wrap="square" lIns="91430" tIns="45715" rIns="91430" bIns="45715" rtlCol="0" anchor="b">
                <a:spAutoFit/>
              </a:bodyPr>
              <a:lstStyle/>
              <a:p>
                <a:pPr algn="ctr">
                  <a:spcAft>
                    <a:spcPts val="300"/>
                  </a:spcAft>
                </a:pPr>
                <a:r>
                  <a:rPr lang="fr-FR" sz="800" b="0" dirty="0" err="1">
                    <a:solidFill>
                      <a:schemeClr val="bg2"/>
                    </a:solidFill>
                    <a:latin typeface="Calibri" pitchFamily="34" charset="0"/>
                  </a:rPr>
                  <a:t>repeated</a:t>
                </a:r>
                <a:r>
                  <a:rPr lang="fr-FR" sz="800" dirty="0">
                    <a:solidFill>
                      <a:schemeClr val="bg2"/>
                    </a:solidFill>
                  </a:rPr>
                  <a:t> </a:t>
                </a:r>
                <a14:m>
                  <m:oMath xmlns:m="http://schemas.openxmlformats.org/officeDocument/2006/math">
                    <m:r>
                      <a:rPr lang="fr-FR" sz="800" b="1" i="1" dirty="0" smtClean="0">
                        <a:solidFill>
                          <a:schemeClr val="bg2"/>
                        </a:solidFill>
                        <a:latin typeface="Cambria Math" panose="02040503050406030204" pitchFamily="18" charset="0"/>
                      </a:rPr>
                      <m:t>𝑶</m:t>
                    </m:r>
                    <m:d>
                      <m:dPr>
                        <m:ctrlPr>
                          <a:rPr lang="fr-FR" sz="800" b="1" i="1" dirty="0" smtClean="0">
                            <a:solidFill>
                              <a:schemeClr val="bg2"/>
                            </a:solidFill>
                            <a:latin typeface="Cambria Math" panose="02040503050406030204" pitchFamily="18" charset="0"/>
                          </a:rPr>
                        </m:ctrlPr>
                      </m:dPr>
                      <m:e>
                        <m:f>
                          <m:fPr>
                            <m:ctrlPr>
                              <a:rPr lang="en-US" sz="800" b="1" i="1" dirty="0" smtClean="0">
                                <a:solidFill>
                                  <a:schemeClr val="bg2"/>
                                </a:solidFill>
                                <a:latin typeface="Cambria Math" panose="02040503050406030204" pitchFamily="18" charset="0"/>
                              </a:rPr>
                            </m:ctrlPr>
                          </m:fPr>
                          <m:num>
                            <m:r>
                              <a:rPr lang="en-US" sz="800" i="1" dirty="0" smtClean="0">
                                <a:solidFill>
                                  <a:schemeClr val="bg2"/>
                                </a:solidFill>
                                <a:latin typeface="Cambria Math" panose="02040503050406030204" pitchFamily="18" charset="0"/>
                              </a:rPr>
                              <m:t>1</m:t>
                            </m:r>
                          </m:num>
                          <m:den>
                            <m:r>
                              <a:rPr lang="fr-FR" sz="800" b="1" i="0" dirty="0" smtClean="0">
                                <a:solidFill>
                                  <a:schemeClr val="bg2"/>
                                </a:solidFill>
                                <a:latin typeface="Cambria Math" panose="02040503050406030204" pitchFamily="18" charset="0"/>
                              </a:rPr>
                              <m:t>𝛀</m:t>
                            </m:r>
                            <m:r>
                              <a:rPr lang="fr-FR" sz="800" b="1" i="1" dirty="0" smtClean="0">
                                <a:solidFill>
                                  <a:schemeClr val="bg2"/>
                                </a:solidFill>
                                <a:latin typeface="Cambria Math" panose="02040503050406030204" pitchFamily="18" charset="0"/>
                              </a:rPr>
                              <m:t> </m:t>
                            </m:r>
                          </m:den>
                        </m:f>
                      </m:e>
                    </m:d>
                  </m:oMath>
                </a14:m>
                <a:r>
                  <a:rPr lang="en-US" sz="800" b="0" dirty="0">
                    <a:solidFill>
                      <a:schemeClr val="bg2"/>
                    </a:solidFill>
                    <a:latin typeface="Calibri" pitchFamily="34" charset="0"/>
                  </a:rPr>
                  <a:t> times</a:t>
                </a:r>
              </a:p>
            </p:txBody>
          </p:sp>
        </mc:Choice>
        <mc:Fallback xmlns="">
          <p:sp>
            <p:nvSpPr>
              <p:cNvPr id="18" name="TextBox 17">
                <a:extLst>
                  <a:ext uri="{FF2B5EF4-FFF2-40B4-BE49-F238E27FC236}">
                    <a16:creationId xmlns:a16="http://schemas.microsoft.com/office/drawing/2014/main" id="{59FD4E09-974A-EA6F-A2DD-9B5A58FA6DBC}"/>
                  </a:ext>
                </a:extLst>
              </p:cNvPr>
              <p:cNvSpPr txBox="1">
                <a:spLocks noRot="1" noChangeAspect="1" noMove="1" noResize="1" noEditPoints="1" noAdjustHandles="1" noChangeArrowheads="1" noChangeShapeType="1" noTextEdit="1"/>
              </p:cNvSpPr>
              <p:nvPr/>
            </p:nvSpPr>
            <p:spPr>
              <a:xfrm>
                <a:off x="4703357" y="2798049"/>
                <a:ext cx="778203" cy="399651"/>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2BB36DBD-DC23-6A39-977C-223BB8618C50}"/>
                  </a:ext>
                </a:extLst>
              </p:cNvPr>
              <p:cNvSpPr txBox="1"/>
              <p:nvPr/>
            </p:nvSpPr>
            <p:spPr>
              <a:xfrm>
                <a:off x="5527538" y="2809359"/>
                <a:ext cx="1393010" cy="338544"/>
              </a:xfrm>
              <a:prstGeom prst="rect">
                <a:avLst/>
              </a:prstGeom>
              <a:noFill/>
            </p:spPr>
            <p:txBody>
              <a:bodyPr wrap="square" lIns="91430" tIns="45715" rIns="91430" bIns="45715" rtlCol="0" anchor="b">
                <a:spAutoFit/>
              </a:bodyPr>
              <a:lstStyle/>
              <a:p>
                <a:pPr algn="ctr">
                  <a:spcAft>
                    <a:spcPts val="300"/>
                  </a:spcAft>
                </a:pPr>
                <a14:m>
                  <m:oMath xmlns:m="http://schemas.openxmlformats.org/officeDocument/2006/math">
                    <m:r>
                      <a:rPr lang="fr-FR" sz="800" dirty="0">
                        <a:solidFill>
                          <a:schemeClr val="bg2"/>
                        </a:solidFill>
                        <a:latin typeface="Cambria Math" panose="02040503050406030204" pitchFamily="18" charset="0"/>
                      </a:rPr>
                      <m:t>𝛀</m:t>
                    </m:r>
                  </m:oMath>
                </a14:m>
                <a:r>
                  <a:rPr lang="en-US" sz="800" b="0" dirty="0">
                    <a:solidFill>
                      <a:schemeClr val="bg2"/>
                    </a:solidFill>
                    <a:latin typeface="Calibri" pitchFamily="34" charset="0"/>
                  </a:rPr>
                  <a:t> decreasing exponentially with molecule size </a:t>
                </a:r>
              </a:p>
            </p:txBody>
          </p:sp>
        </mc:Choice>
        <mc:Fallback xmlns="">
          <p:sp>
            <p:nvSpPr>
              <p:cNvPr id="20" name="TextBox 19">
                <a:extLst>
                  <a:ext uri="{FF2B5EF4-FFF2-40B4-BE49-F238E27FC236}">
                    <a16:creationId xmlns:a16="http://schemas.microsoft.com/office/drawing/2014/main" id="{2BB36DBD-DC23-6A39-977C-223BB8618C50}"/>
                  </a:ext>
                </a:extLst>
              </p:cNvPr>
              <p:cNvSpPr txBox="1">
                <a:spLocks noRot="1" noChangeAspect="1" noMove="1" noResize="1" noEditPoints="1" noAdjustHandles="1" noChangeArrowheads="1" noChangeShapeType="1" noTextEdit="1"/>
              </p:cNvSpPr>
              <p:nvPr/>
            </p:nvSpPr>
            <p:spPr>
              <a:xfrm>
                <a:off x="5527538" y="2809359"/>
                <a:ext cx="1393010" cy="338544"/>
              </a:xfrm>
              <a:prstGeom prst="rect">
                <a:avLst/>
              </a:prstGeom>
              <a:blipFill>
                <a:blip r:embed="rId8"/>
                <a:stretch>
                  <a:fillRect b="-7273"/>
                </a:stretch>
              </a:blipFill>
            </p:spPr>
            <p:txBody>
              <a:bodyPr/>
              <a:lstStyle/>
              <a:p>
                <a:r>
                  <a:rPr lang="en-US">
                    <a:noFill/>
                  </a:rPr>
                  <a:t> </a:t>
                </a:r>
              </a:p>
            </p:txBody>
          </p:sp>
        </mc:Fallback>
      </mc:AlternateContent>
      <p:sp>
        <p:nvSpPr>
          <p:cNvPr id="19" name="Rectangle 18">
            <a:extLst>
              <a:ext uri="{FF2B5EF4-FFF2-40B4-BE49-F238E27FC236}">
                <a16:creationId xmlns:a16="http://schemas.microsoft.com/office/drawing/2014/main" id="{7DA243E1-19D4-D5F3-1821-49AEDA44E4DC}"/>
              </a:ext>
            </a:extLst>
          </p:cNvPr>
          <p:cNvSpPr/>
          <p:nvPr/>
        </p:nvSpPr>
        <p:spPr bwMode="auto">
          <a:xfrm>
            <a:off x="823380" y="1703767"/>
            <a:ext cx="582780" cy="2319116"/>
          </a:xfrm>
          <a:prstGeom prst="rect">
            <a:avLst/>
          </a:prstGeom>
          <a:solidFill>
            <a:srgbClr val="00B050"/>
          </a:solidFill>
          <a:ln w="9525" cap="flat" cmpd="sng" algn="ctr">
            <a:noFill/>
            <a:prstDash val="solid"/>
            <a:round/>
            <a:headEnd type="none" w="med" len="med"/>
            <a:tailEnd type="none" w="med" len="med"/>
          </a:ln>
          <a:effectLst/>
        </p:spPr>
        <p:txBody>
          <a:bodyPr vert="vert270" rtlCol="0" anchor="ctr"/>
          <a:lstStyle/>
          <a:p>
            <a:pPr algn="ctr"/>
            <a:r>
              <a:rPr lang="fr-FR" sz="1200" dirty="0" err="1">
                <a:latin typeface="Calibri" panose="020F0502020204030204" pitchFamily="34" charset="0"/>
                <a:ea typeface="Calibri" panose="020F0502020204030204" pitchFamily="34" charset="0"/>
                <a:cs typeface="Calibri" panose="020F0502020204030204" pitchFamily="34" charset="0"/>
              </a:rPr>
              <a:t>classical</a:t>
            </a:r>
            <a:r>
              <a:rPr lang="fr-FR" sz="1200" dirty="0">
                <a:latin typeface="Calibri" panose="020F0502020204030204" pitchFamily="34" charset="0"/>
                <a:ea typeface="Calibri" panose="020F0502020204030204" pitchFamily="34" charset="0"/>
                <a:cs typeface="Calibri" panose="020F0502020204030204" pitchFamily="34" charset="0"/>
              </a:rPr>
              <a:t> </a:t>
            </a:r>
            <a:r>
              <a:rPr lang="fr-FR" sz="1200" dirty="0" err="1">
                <a:latin typeface="Calibri" panose="020F0502020204030204" pitchFamily="34" charset="0"/>
                <a:ea typeface="Calibri" panose="020F0502020204030204" pitchFamily="34" charset="0"/>
                <a:cs typeface="Calibri" panose="020F0502020204030204" pitchFamily="34" charset="0"/>
              </a:rPr>
              <a:t>pre-processing</a:t>
            </a:r>
            <a:r>
              <a:rPr lang="fr-FR" sz="1200" dirty="0">
                <a:latin typeface="Calibri" panose="020F0502020204030204" pitchFamily="34" charset="0"/>
                <a:ea typeface="Calibri" panose="020F0502020204030204" pitchFamily="34" charset="0"/>
                <a:cs typeface="Calibri" panose="020F0502020204030204" pitchFamily="34" charset="0"/>
              </a:rPr>
              <a:t> </a:t>
            </a:r>
            <a:br>
              <a:rPr lang="fr-FR" sz="1200" dirty="0">
                <a:latin typeface="Calibri" panose="020F0502020204030204" pitchFamily="34" charset="0"/>
                <a:ea typeface="Calibri" panose="020F0502020204030204" pitchFamily="34" charset="0"/>
                <a:cs typeface="Calibri" panose="020F0502020204030204" pitchFamily="34" charset="0"/>
              </a:rPr>
            </a:br>
            <a:r>
              <a:rPr lang="fr-FR" sz="1200" b="0" dirty="0">
                <a:latin typeface="Calibri" panose="020F0502020204030204" pitchFamily="34" charset="0"/>
                <a:ea typeface="Calibri" panose="020F0502020204030204" pitchFamily="34" charset="0"/>
                <a:cs typeface="Calibri" panose="020F0502020204030204" pitchFamily="34" charset="0"/>
              </a:rPr>
              <a:t>(HF, FCI, DFT, …) for </a:t>
            </a:r>
            <a:r>
              <a:rPr lang="fr-FR" sz="1200" b="0" i="1" dirty="0">
                <a:latin typeface="Calibri" panose="020F0502020204030204" pitchFamily="34" charset="0"/>
                <a:ea typeface="Calibri" panose="020F0502020204030204" pitchFamily="34" charset="0"/>
                <a:cs typeface="Calibri" panose="020F0502020204030204" pitchFamily="34" charset="0"/>
              </a:rPr>
              <a:t>N</a:t>
            </a:r>
            <a:r>
              <a:rPr lang="fr-FR" sz="1200" b="0" dirty="0">
                <a:latin typeface="Calibri" panose="020F0502020204030204" pitchFamily="34" charset="0"/>
                <a:ea typeface="Calibri" panose="020F0502020204030204" pitchFamily="34" charset="0"/>
                <a:cs typeface="Calibri" panose="020F0502020204030204" pitchFamily="34" charset="0"/>
              </a:rPr>
              <a:t> </a:t>
            </a:r>
            <a:r>
              <a:rPr lang="fr-FR" sz="1200" b="0" dirty="0" err="1">
                <a:latin typeface="Calibri" panose="020F0502020204030204" pitchFamily="34" charset="0"/>
                <a:ea typeface="Calibri" panose="020F0502020204030204" pitchFamily="34" charset="0"/>
                <a:cs typeface="Calibri" panose="020F0502020204030204" pitchFamily="34" charset="0"/>
              </a:rPr>
              <a:t>orbitals</a:t>
            </a:r>
            <a:endParaRPr lang="en-US" sz="1200" b="0" dirty="0">
              <a:latin typeface="Calibri" panose="020F0502020204030204" pitchFamily="34" charset="0"/>
              <a:ea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21ABDD57-CADA-8092-063B-E7E082FA4DB9}"/>
              </a:ext>
            </a:extLst>
          </p:cNvPr>
          <p:cNvSpPr txBox="1"/>
          <p:nvPr/>
        </p:nvSpPr>
        <p:spPr>
          <a:xfrm>
            <a:off x="3000147" y="2798049"/>
            <a:ext cx="903964" cy="461655"/>
          </a:xfrm>
          <a:prstGeom prst="rect">
            <a:avLst/>
          </a:prstGeom>
          <a:noFill/>
        </p:spPr>
        <p:txBody>
          <a:bodyPr wrap="square" lIns="91430" tIns="45715" rIns="91430" bIns="45715" rtlCol="0" anchor="b">
            <a:spAutoFit/>
          </a:bodyPr>
          <a:lstStyle/>
          <a:p>
            <a:pPr algn="ctr">
              <a:spcAft>
                <a:spcPts val="300"/>
              </a:spcAft>
            </a:pPr>
            <a:r>
              <a:rPr lang="en-US" sz="800" b="0" dirty="0">
                <a:solidFill>
                  <a:schemeClr val="bg2"/>
                </a:solidFill>
                <a:latin typeface="Calibri" pitchFamily="34" charset="0"/>
              </a:rPr>
              <a:t>as close as possible to target ground state</a:t>
            </a:r>
          </a:p>
        </p:txBody>
      </p:sp>
      <p:sp>
        <p:nvSpPr>
          <p:cNvPr id="25" name="TextBox 24">
            <a:extLst>
              <a:ext uri="{FF2B5EF4-FFF2-40B4-BE49-F238E27FC236}">
                <a16:creationId xmlns:a16="http://schemas.microsoft.com/office/drawing/2014/main" id="{6E1AA189-D887-8F8A-62AE-02EF0D4D6932}"/>
              </a:ext>
            </a:extLst>
          </p:cNvPr>
          <p:cNvSpPr txBox="1"/>
          <p:nvPr/>
        </p:nvSpPr>
        <p:spPr>
          <a:xfrm>
            <a:off x="4322889" y="3506555"/>
            <a:ext cx="1000144" cy="461655"/>
          </a:xfrm>
          <a:prstGeom prst="rect">
            <a:avLst/>
          </a:prstGeom>
          <a:noFill/>
        </p:spPr>
        <p:txBody>
          <a:bodyPr wrap="square" lIns="91430" tIns="45715" rIns="91430" bIns="45715" rtlCol="0" anchor="b">
            <a:spAutoFit/>
          </a:bodyPr>
          <a:lstStyle/>
          <a:p>
            <a:pPr marL="88900" indent="-88900">
              <a:spcAft>
                <a:spcPts val="0"/>
              </a:spcAft>
              <a:buFont typeface="Arial" panose="020B0604020202020204" pitchFamily="34" charset="0"/>
              <a:buChar char="•"/>
            </a:pPr>
            <a:r>
              <a:rPr lang="fr-FR" sz="800" b="0" dirty="0">
                <a:latin typeface="Calibri" pitchFamily="34" charset="0"/>
              </a:rPr>
              <a:t>Block-</a:t>
            </a:r>
            <a:r>
              <a:rPr lang="fr-FR" sz="800" b="0" dirty="0" err="1">
                <a:latin typeface="Calibri" pitchFamily="34" charset="0"/>
              </a:rPr>
              <a:t>encoding</a:t>
            </a:r>
            <a:r>
              <a:rPr lang="fr-FR" sz="800" b="0" dirty="0">
                <a:latin typeface="Calibri" pitchFamily="34" charset="0"/>
              </a:rPr>
              <a:t>.</a:t>
            </a:r>
          </a:p>
          <a:p>
            <a:pPr marL="88900" indent="-88900">
              <a:spcAft>
                <a:spcPts val="0"/>
              </a:spcAft>
              <a:buFont typeface="Arial" panose="020B0604020202020204" pitchFamily="34" charset="0"/>
              <a:buChar char="•"/>
            </a:pPr>
            <a:r>
              <a:rPr lang="fr-FR" sz="800" b="0" dirty="0">
                <a:latin typeface="Calibri" pitchFamily="34" charset="0"/>
              </a:rPr>
              <a:t>Trotter-Suzuki </a:t>
            </a:r>
            <a:r>
              <a:rPr lang="fr-FR" sz="800" b="0" dirty="0" err="1">
                <a:latin typeface="Calibri" pitchFamily="34" charset="0"/>
              </a:rPr>
              <a:t>decomposition</a:t>
            </a:r>
            <a:r>
              <a:rPr lang="fr-FR" sz="800" b="0" dirty="0">
                <a:latin typeface="Calibri" pitchFamily="34" charset="0"/>
              </a:rPr>
              <a:t>.</a:t>
            </a:r>
          </a:p>
        </p:txBody>
      </p:sp>
      <p:sp>
        <p:nvSpPr>
          <p:cNvPr id="26" name="TextBox 25">
            <a:extLst>
              <a:ext uri="{FF2B5EF4-FFF2-40B4-BE49-F238E27FC236}">
                <a16:creationId xmlns:a16="http://schemas.microsoft.com/office/drawing/2014/main" id="{D55BD7B5-4AC9-3245-44C0-28F7F425D7DF}"/>
              </a:ext>
            </a:extLst>
          </p:cNvPr>
          <p:cNvSpPr txBox="1"/>
          <p:nvPr/>
        </p:nvSpPr>
        <p:spPr>
          <a:xfrm>
            <a:off x="5219530" y="3506555"/>
            <a:ext cx="1092611" cy="461655"/>
          </a:xfrm>
          <a:prstGeom prst="rect">
            <a:avLst/>
          </a:prstGeom>
          <a:noFill/>
        </p:spPr>
        <p:txBody>
          <a:bodyPr wrap="square" lIns="91430" tIns="45715" rIns="91430" bIns="45715" rtlCol="0" anchor="b">
            <a:spAutoFit/>
          </a:bodyPr>
          <a:lstStyle/>
          <a:p>
            <a:pPr marL="88900" indent="-88900">
              <a:spcAft>
                <a:spcPts val="0"/>
              </a:spcAft>
              <a:buFont typeface="Arial" panose="020B0604020202020204" pitchFamily="34" charset="0"/>
              <a:buChar char="•"/>
            </a:pPr>
            <a:r>
              <a:rPr lang="fr-FR" sz="800" b="0" dirty="0">
                <a:latin typeface="Calibri" pitchFamily="34" charset="0"/>
              </a:rPr>
              <a:t>QSVT.</a:t>
            </a:r>
            <a:endParaRPr lang="en-US" sz="800" b="0" dirty="0">
              <a:latin typeface="Calibri" pitchFamily="34" charset="0"/>
            </a:endParaRPr>
          </a:p>
          <a:p>
            <a:pPr marL="88900" indent="-88900">
              <a:spcAft>
                <a:spcPts val="0"/>
              </a:spcAft>
              <a:buFont typeface="Arial" panose="020B0604020202020204" pitchFamily="34" charset="0"/>
              <a:buChar char="•"/>
            </a:pPr>
            <a:r>
              <a:rPr lang="fr-FR" sz="800" b="0" dirty="0" err="1">
                <a:latin typeface="Calibri" pitchFamily="34" charset="0"/>
              </a:rPr>
              <a:t>Linear</a:t>
            </a:r>
            <a:r>
              <a:rPr lang="fr-FR" sz="800" b="0" dirty="0">
                <a:latin typeface="Calibri" pitchFamily="34" charset="0"/>
              </a:rPr>
              <a:t> Combination of Unitaries (LCU).</a:t>
            </a:r>
          </a:p>
        </p:txBody>
      </p:sp>
      <p:sp>
        <p:nvSpPr>
          <p:cNvPr id="23" name="TextBox 22">
            <a:extLst>
              <a:ext uri="{FF2B5EF4-FFF2-40B4-BE49-F238E27FC236}">
                <a16:creationId xmlns:a16="http://schemas.microsoft.com/office/drawing/2014/main" id="{8F1E02B5-8A14-2805-4629-43F61CEFA05F}"/>
              </a:ext>
            </a:extLst>
          </p:cNvPr>
          <p:cNvSpPr txBox="1"/>
          <p:nvPr/>
        </p:nvSpPr>
        <p:spPr>
          <a:xfrm rot="16200000">
            <a:off x="2601222" y="1846552"/>
            <a:ext cx="1106393" cy="200055"/>
          </a:xfrm>
          <a:prstGeom prst="rect">
            <a:avLst/>
          </a:prstGeom>
          <a:noFill/>
        </p:spPr>
        <p:txBody>
          <a:bodyPr wrap="none" rtlCol="0">
            <a:spAutoFit/>
          </a:bodyPr>
          <a:lstStyle/>
          <a:p>
            <a:r>
              <a:rPr lang="fr-FR" sz="700" b="0" dirty="0">
                <a:solidFill>
                  <a:schemeClr val="bg2"/>
                </a:solidFill>
                <a:latin typeface="Calibri" pitchFamily="34" charset="0"/>
              </a:rPr>
              <a:t>n qubits in phase </a:t>
            </a:r>
            <a:r>
              <a:rPr lang="fr-FR" sz="700" b="0" dirty="0" err="1">
                <a:solidFill>
                  <a:schemeClr val="bg2"/>
                </a:solidFill>
                <a:latin typeface="Calibri" pitchFamily="34" charset="0"/>
              </a:rPr>
              <a:t>register</a:t>
            </a:r>
            <a:endParaRPr lang="en-US" sz="700" b="0" dirty="0" err="1">
              <a:solidFill>
                <a:schemeClr val="bg2"/>
              </a:solidFill>
              <a:latin typeface="Calibri" pitchFamily="34" charset="0"/>
            </a:endParaRPr>
          </a:p>
        </p:txBody>
      </p:sp>
      <p:sp>
        <p:nvSpPr>
          <p:cNvPr id="24" name="TextBox 23">
            <a:extLst>
              <a:ext uri="{FF2B5EF4-FFF2-40B4-BE49-F238E27FC236}">
                <a16:creationId xmlns:a16="http://schemas.microsoft.com/office/drawing/2014/main" id="{366137DA-AC5B-2434-471C-BC0E76E9A4CE}"/>
              </a:ext>
            </a:extLst>
          </p:cNvPr>
          <p:cNvSpPr txBox="1"/>
          <p:nvPr/>
        </p:nvSpPr>
        <p:spPr>
          <a:xfrm>
            <a:off x="5839671" y="2472016"/>
            <a:ext cx="1018227" cy="200055"/>
          </a:xfrm>
          <a:prstGeom prst="rect">
            <a:avLst/>
          </a:prstGeom>
          <a:noFill/>
        </p:spPr>
        <p:txBody>
          <a:bodyPr wrap="none" rtlCol="0">
            <a:spAutoFit/>
          </a:bodyPr>
          <a:lstStyle/>
          <a:p>
            <a:r>
              <a:rPr lang="fr-FR" sz="700" b="0" dirty="0">
                <a:solidFill>
                  <a:schemeClr val="bg2"/>
                </a:solidFill>
                <a:latin typeface="Calibri" pitchFamily="34" charset="0"/>
              </a:rPr>
              <a:t>n exponentiations of U</a:t>
            </a:r>
            <a:endParaRPr lang="en-US" sz="700" b="0" dirty="0" err="1">
              <a:solidFill>
                <a:schemeClr val="bg2"/>
              </a:solidFill>
              <a:latin typeface="Calibri" pitchFamily="34" charset="0"/>
            </a:endParaRPr>
          </a:p>
        </p:txBody>
      </p:sp>
      <p:sp>
        <p:nvSpPr>
          <p:cNvPr id="27" name="TextBox 26">
            <a:extLst>
              <a:ext uri="{FF2B5EF4-FFF2-40B4-BE49-F238E27FC236}">
                <a16:creationId xmlns:a16="http://schemas.microsoft.com/office/drawing/2014/main" id="{523A638C-F01D-89F7-E3AF-892D24749730}"/>
              </a:ext>
            </a:extLst>
          </p:cNvPr>
          <p:cNvSpPr txBox="1"/>
          <p:nvPr/>
        </p:nvSpPr>
        <p:spPr>
          <a:xfrm>
            <a:off x="3884034" y="3572688"/>
            <a:ext cx="585764" cy="338554"/>
          </a:xfrm>
          <a:prstGeom prst="rect">
            <a:avLst/>
          </a:prstGeom>
          <a:noFill/>
        </p:spPr>
        <p:txBody>
          <a:bodyPr wrap="square" rtlCol="0">
            <a:spAutoFit/>
          </a:bodyPr>
          <a:lstStyle/>
          <a:p>
            <a:pPr algn="ctr"/>
            <a:r>
              <a:rPr lang="fr-FR" sz="800" b="0" dirty="0" err="1">
                <a:latin typeface="Calibri" pitchFamily="34" charset="0"/>
              </a:rPr>
              <a:t>find</a:t>
            </a:r>
            <a:r>
              <a:rPr lang="fr-FR" sz="800" b="0" dirty="0">
                <a:latin typeface="Calibri" pitchFamily="34" charset="0"/>
              </a:rPr>
              <a:t> </a:t>
            </a:r>
            <a:r>
              <a:rPr lang="fr-FR" sz="800" b="0" i="1" dirty="0">
                <a:latin typeface="Calibri" pitchFamily="34" charset="0"/>
              </a:rPr>
              <a:t>U</a:t>
            </a:r>
            <a:r>
              <a:rPr lang="fr-FR" sz="800" b="0" dirty="0">
                <a:latin typeface="Calibri" pitchFamily="34" charset="0"/>
              </a:rPr>
              <a:t> </a:t>
            </a:r>
            <a:r>
              <a:rPr lang="fr-FR" sz="800" b="0" dirty="0" err="1">
                <a:latin typeface="Calibri" pitchFamily="34" charset="0"/>
              </a:rPr>
              <a:t>using</a:t>
            </a:r>
            <a:endParaRPr lang="en-US" sz="800" b="0" dirty="0" err="1">
              <a:latin typeface="Calibri" pitchFamily="34" charset="0"/>
            </a:endParaRPr>
          </a:p>
        </p:txBody>
      </p: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EFEBC3AD-983A-F7B9-11BE-197BD8885969}"/>
                  </a:ext>
                </a:extLst>
              </p:cNvPr>
              <p:cNvSpPr txBox="1"/>
              <p:nvPr/>
            </p:nvSpPr>
            <p:spPr>
              <a:xfrm>
                <a:off x="1739880" y="3488467"/>
                <a:ext cx="1337141" cy="283016"/>
              </a:xfrm>
              <a:prstGeom prst="rect">
                <a:avLst/>
              </a:prstGeom>
              <a:noFill/>
            </p:spPr>
            <p:txBody>
              <a:bodyPr wrap="none" lIns="91430" tIns="45715" rIns="91430" bIns="45715" rtlCol="0">
                <a:spAutoFit/>
              </a:bodyPr>
              <a:lstStyle/>
              <a:p>
                <a:pPr/>
                <a14:m>
                  <m:oMathPara xmlns:m="http://schemas.openxmlformats.org/officeDocument/2006/math">
                    <m:oMathParaPr>
                      <m:jc m:val="centerGroup"/>
                    </m:oMathParaPr>
                    <m:oMath xmlns:m="http://schemas.openxmlformats.org/officeDocument/2006/math">
                      <m:r>
                        <a:rPr lang="fr-FR" sz="1200" b="0" i="1" smtClean="0">
                          <a:solidFill>
                            <a:schemeClr val="bg2"/>
                          </a:solidFill>
                          <a:latin typeface="Cambria Math" panose="02040503050406030204" pitchFamily="18" charset="0"/>
                          <a:ea typeface="Cambria Math"/>
                        </a:rPr>
                        <m:t>||</m:t>
                      </m:r>
                      <m:r>
                        <a:rPr lang="fr-FR" sz="1200" b="0" i="1" smtClean="0">
                          <a:solidFill>
                            <a:schemeClr val="bg2"/>
                          </a:solidFill>
                          <a:latin typeface="Cambria Math" panose="02040503050406030204" pitchFamily="18" charset="0"/>
                          <a:ea typeface="Cambria Math"/>
                        </a:rPr>
                        <m:t>𝑈</m:t>
                      </m:r>
                      <m:r>
                        <a:rPr lang="fr-FR" sz="1200" b="0" i="1" smtClean="0">
                          <a:solidFill>
                            <a:schemeClr val="bg2"/>
                          </a:solidFill>
                          <a:latin typeface="Cambria Math" panose="02040503050406030204" pitchFamily="18" charset="0"/>
                          <a:ea typeface="Cambria Math"/>
                        </a:rPr>
                        <m:t>−</m:t>
                      </m:r>
                      <m:sSup>
                        <m:sSupPr>
                          <m:ctrlPr>
                            <a:rPr lang="fr-FR" sz="1200" b="0" i="1" smtClean="0">
                              <a:solidFill>
                                <a:schemeClr val="bg2"/>
                              </a:solidFill>
                              <a:latin typeface="Cambria Math" panose="02040503050406030204" pitchFamily="18" charset="0"/>
                              <a:ea typeface="Cambria Math"/>
                            </a:rPr>
                          </m:ctrlPr>
                        </m:sSupPr>
                        <m:e>
                          <m:r>
                            <a:rPr lang="fr-FR" sz="1200" b="0" i="1" smtClean="0">
                              <a:solidFill>
                                <a:schemeClr val="bg2"/>
                              </a:solidFill>
                              <a:latin typeface="Cambria Math" panose="02040503050406030204" pitchFamily="18" charset="0"/>
                              <a:ea typeface="Cambria Math"/>
                            </a:rPr>
                            <m:t>𝑒</m:t>
                          </m:r>
                        </m:e>
                        <m:sup>
                          <m:r>
                            <a:rPr lang="fr-FR" sz="1200" b="0" i="1" smtClean="0">
                              <a:solidFill>
                                <a:schemeClr val="bg2"/>
                              </a:solidFill>
                              <a:latin typeface="Cambria Math" panose="02040503050406030204" pitchFamily="18" charset="0"/>
                              <a:ea typeface="Cambria Math"/>
                            </a:rPr>
                            <m:t>−</m:t>
                          </m:r>
                          <m:r>
                            <a:rPr lang="fr-FR" sz="1200" b="0" i="1" smtClean="0">
                              <a:solidFill>
                                <a:schemeClr val="bg2"/>
                              </a:solidFill>
                              <a:latin typeface="Cambria Math" panose="02040503050406030204" pitchFamily="18" charset="0"/>
                              <a:ea typeface="Cambria Math"/>
                            </a:rPr>
                            <m:t>𝑖𝐻𝑡</m:t>
                          </m:r>
                        </m:sup>
                      </m:sSup>
                      <m:r>
                        <a:rPr lang="fr-FR" sz="1200" b="0" i="1">
                          <a:solidFill>
                            <a:schemeClr val="bg2"/>
                          </a:solidFill>
                          <a:latin typeface="Cambria Math" panose="02040503050406030204" pitchFamily="18" charset="0"/>
                          <a:ea typeface="Cambria Math"/>
                        </a:rPr>
                        <m:t>||</m:t>
                      </m:r>
                      <m:r>
                        <a:rPr lang="fr-FR" sz="1200" b="0" i="1" smtClean="0">
                          <a:solidFill>
                            <a:schemeClr val="bg2"/>
                          </a:solidFill>
                          <a:latin typeface="Cambria Math" panose="02040503050406030204" pitchFamily="18" charset="0"/>
                          <a:ea typeface="Cambria Math"/>
                        </a:rPr>
                        <m:t>&lt;</m:t>
                      </m:r>
                      <m:r>
                        <a:rPr lang="fr-FR" sz="1200" b="0" i="1" smtClean="0">
                          <a:solidFill>
                            <a:schemeClr val="bg2"/>
                          </a:solidFill>
                          <a:latin typeface="Cambria Math" panose="02040503050406030204" pitchFamily="18" charset="0"/>
                          <a:ea typeface="Cambria Math"/>
                        </a:rPr>
                        <m:t>𝜖</m:t>
                      </m:r>
                    </m:oMath>
                  </m:oMathPara>
                </a14:m>
                <a:endParaRPr lang="fr-FR" sz="1200" b="0" dirty="0" err="1">
                  <a:solidFill>
                    <a:schemeClr val="bg2"/>
                  </a:solidFill>
                  <a:cs typeface="Times New Roman" panose="02020603050405020304" pitchFamily="18" charset="0"/>
                </a:endParaRPr>
              </a:p>
            </p:txBody>
          </p:sp>
        </mc:Choice>
        <mc:Fallback xmlns="">
          <p:sp>
            <p:nvSpPr>
              <p:cNvPr id="28" name="TextBox 27">
                <a:extLst>
                  <a:ext uri="{FF2B5EF4-FFF2-40B4-BE49-F238E27FC236}">
                    <a16:creationId xmlns:a16="http://schemas.microsoft.com/office/drawing/2014/main" id="{EFEBC3AD-983A-F7B9-11BE-197BD8885969}"/>
                  </a:ext>
                </a:extLst>
              </p:cNvPr>
              <p:cNvSpPr txBox="1">
                <a:spLocks noRot="1" noChangeAspect="1" noMove="1" noResize="1" noEditPoints="1" noAdjustHandles="1" noChangeArrowheads="1" noChangeShapeType="1" noTextEdit="1"/>
              </p:cNvSpPr>
              <p:nvPr/>
            </p:nvSpPr>
            <p:spPr>
              <a:xfrm>
                <a:off x="1739880" y="3488467"/>
                <a:ext cx="1337141" cy="283016"/>
              </a:xfrm>
              <a:prstGeom prst="rect">
                <a:avLst/>
              </a:prstGeom>
              <a:blipFill>
                <a:blip r:embed="rId9"/>
                <a:stretch>
                  <a:fillRect b="-63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5A84A0D2-1BB4-CA84-8162-4B76B064E190}"/>
                  </a:ext>
                </a:extLst>
              </p:cNvPr>
              <p:cNvSpPr txBox="1"/>
              <p:nvPr/>
            </p:nvSpPr>
            <p:spPr>
              <a:xfrm>
                <a:off x="1596924" y="3762043"/>
                <a:ext cx="913031" cy="338554"/>
              </a:xfrm>
              <a:prstGeom prst="rect">
                <a:avLst/>
              </a:prstGeom>
              <a:noFill/>
            </p:spPr>
            <p:txBody>
              <a:bodyPr wrap="square" rtlCol="0">
                <a:spAutoFit/>
              </a:bodyPr>
              <a:lstStyle/>
              <a:p>
                <a:pPr algn="ctr"/>
                <a14:m>
                  <m:oMath xmlns:m="http://schemas.openxmlformats.org/officeDocument/2006/math">
                    <m:r>
                      <a:rPr lang="en-US" sz="800" b="0" i="1" smtClean="0">
                        <a:solidFill>
                          <a:schemeClr val="bg2"/>
                        </a:solidFill>
                        <a:latin typeface="Cambria Math" panose="02040503050406030204" pitchFamily="18" charset="0"/>
                        <a:ea typeface="Cambria Math"/>
                      </a:rPr>
                      <m:t>𝐻</m:t>
                    </m:r>
                  </m:oMath>
                </a14:m>
                <a:r>
                  <a:rPr lang="en-US" sz="800" b="0" dirty="0">
                    <a:solidFill>
                      <a:schemeClr val="bg2"/>
                    </a:solidFill>
                    <a:latin typeface="Calibri" pitchFamily="34" charset="0"/>
                  </a:rPr>
                  <a:t>= system Hamiltonian </a:t>
                </a:r>
              </a:p>
            </p:txBody>
          </p:sp>
        </mc:Choice>
        <mc:Fallback xmlns="">
          <p:sp>
            <p:nvSpPr>
              <p:cNvPr id="29" name="TextBox 28">
                <a:extLst>
                  <a:ext uri="{FF2B5EF4-FFF2-40B4-BE49-F238E27FC236}">
                    <a16:creationId xmlns:a16="http://schemas.microsoft.com/office/drawing/2014/main" id="{5A84A0D2-1BB4-CA84-8162-4B76B064E190}"/>
                  </a:ext>
                </a:extLst>
              </p:cNvPr>
              <p:cNvSpPr txBox="1">
                <a:spLocks noRot="1" noChangeAspect="1" noMove="1" noResize="1" noEditPoints="1" noAdjustHandles="1" noChangeArrowheads="1" noChangeShapeType="1" noTextEdit="1"/>
              </p:cNvSpPr>
              <p:nvPr/>
            </p:nvSpPr>
            <p:spPr>
              <a:xfrm>
                <a:off x="1596924" y="3762043"/>
                <a:ext cx="913031" cy="338554"/>
              </a:xfrm>
              <a:prstGeom prst="rect">
                <a:avLst/>
              </a:prstGeom>
              <a:blipFill>
                <a:blip r:embed="rId10"/>
                <a:stretch>
                  <a:fillRect b="-53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E61C01F2-2F39-1AC9-4564-85EDE133A7EB}"/>
                  </a:ext>
                </a:extLst>
              </p:cNvPr>
              <p:cNvSpPr txBox="1"/>
              <p:nvPr/>
            </p:nvSpPr>
            <p:spPr>
              <a:xfrm>
                <a:off x="2280709" y="3764583"/>
                <a:ext cx="913031" cy="338554"/>
              </a:xfrm>
              <a:prstGeom prst="rect">
                <a:avLst/>
              </a:prstGeom>
              <a:noFill/>
            </p:spPr>
            <p:txBody>
              <a:bodyPr wrap="square" rtlCol="0">
                <a:spAutoFit/>
              </a:bodyPr>
              <a:lstStyle/>
              <a:p>
                <a:pPr algn="ctr"/>
                <a14:m>
                  <m:oMath xmlns:m="http://schemas.openxmlformats.org/officeDocument/2006/math">
                    <m:r>
                      <a:rPr lang="en-US" sz="800" b="0" i="1" smtClean="0">
                        <a:solidFill>
                          <a:schemeClr val="bg2"/>
                        </a:solidFill>
                        <a:latin typeface="Cambria Math" panose="02040503050406030204" pitchFamily="18" charset="0"/>
                        <a:ea typeface="Cambria Math"/>
                      </a:rPr>
                      <m:t>𝑈</m:t>
                    </m:r>
                  </m:oMath>
                </a14:m>
                <a:r>
                  <a:rPr lang="en-US" sz="800" b="0" dirty="0">
                    <a:solidFill>
                      <a:schemeClr val="bg2"/>
                    </a:solidFill>
                    <a:latin typeface="Calibri" pitchFamily="34" charset="0"/>
                  </a:rPr>
                  <a:t>= unitary encoding it</a:t>
                </a:r>
              </a:p>
            </p:txBody>
          </p:sp>
        </mc:Choice>
        <mc:Fallback xmlns="">
          <p:sp>
            <p:nvSpPr>
              <p:cNvPr id="30" name="TextBox 29">
                <a:extLst>
                  <a:ext uri="{FF2B5EF4-FFF2-40B4-BE49-F238E27FC236}">
                    <a16:creationId xmlns:a16="http://schemas.microsoft.com/office/drawing/2014/main" id="{E61C01F2-2F39-1AC9-4564-85EDE133A7EB}"/>
                  </a:ext>
                </a:extLst>
              </p:cNvPr>
              <p:cNvSpPr txBox="1">
                <a:spLocks noRot="1" noChangeAspect="1" noMove="1" noResize="1" noEditPoints="1" noAdjustHandles="1" noChangeArrowheads="1" noChangeShapeType="1" noTextEdit="1"/>
              </p:cNvSpPr>
              <p:nvPr/>
            </p:nvSpPr>
            <p:spPr>
              <a:xfrm>
                <a:off x="2280709" y="3764583"/>
                <a:ext cx="913031" cy="338554"/>
              </a:xfrm>
              <a:prstGeom prst="rect">
                <a:avLst/>
              </a:prstGeom>
              <a:blipFill>
                <a:blip r:embed="rId11"/>
                <a:stretch>
                  <a:fillRect b="-72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980EC715-B6F5-F605-8BF6-DD8C638802D0}"/>
                  </a:ext>
                </a:extLst>
              </p:cNvPr>
              <p:cNvSpPr txBox="1"/>
              <p:nvPr/>
            </p:nvSpPr>
            <p:spPr>
              <a:xfrm>
                <a:off x="1390695" y="1827437"/>
                <a:ext cx="1438194" cy="377016"/>
              </a:xfrm>
              <a:prstGeom prst="rect">
                <a:avLst/>
              </a:prstGeom>
              <a:noFill/>
            </p:spPr>
            <p:txBody>
              <a:bodyPr wrap="none" lIns="91430" tIns="45715" rIns="91430" bIns="45715" rtlCol="0">
                <a:spAutoFit/>
              </a:bodyPr>
              <a:lstStyle/>
              <a:p>
                <a:pPr>
                  <a:spcAft>
                    <a:spcPts val="300"/>
                  </a:spcAft>
                </a:pPr>
                <a:r>
                  <a:rPr lang="en-US" sz="800" b="0" dirty="0">
                    <a:solidFill>
                      <a:schemeClr val="bg2"/>
                    </a:solidFill>
                    <a:latin typeface="Calibri" panose="020F0502020204030204" pitchFamily="34" charset="0"/>
                    <a:ea typeface="Calibri" panose="020F0502020204030204" pitchFamily="34" charset="0"/>
                    <a:cs typeface="Calibri" panose="020F0502020204030204" pitchFamily="34" charset="0"/>
                  </a:rPr>
                  <a:t>classical computing time scale</a:t>
                </a:r>
              </a:p>
              <a:p>
                <a:pPr>
                  <a:spcAft>
                    <a:spcPts val="300"/>
                  </a:spcAft>
                </a:pPr>
                <a14:m>
                  <m:oMath xmlns:m="http://schemas.openxmlformats.org/officeDocument/2006/math">
                    <m:r>
                      <a:rPr lang="fr-FR" sz="800" b="0" i="1" smtClean="0">
                        <a:solidFill>
                          <a:schemeClr val="bg2"/>
                        </a:solidFill>
                        <a:latin typeface="Cambria Math" panose="02040503050406030204" pitchFamily="18" charset="0"/>
                        <a:ea typeface="Cambria Math"/>
                      </a:rPr>
                      <m:t>𝑂</m:t>
                    </m:r>
                    <m:r>
                      <a:rPr lang="fr-FR" sz="800" b="0" i="1" smtClean="0">
                        <a:solidFill>
                          <a:schemeClr val="bg2"/>
                        </a:solidFill>
                        <a:latin typeface="Cambria Math" panose="02040503050406030204" pitchFamily="18" charset="0"/>
                        <a:ea typeface="Cambria Math"/>
                      </a:rPr>
                      <m:t>(</m:t>
                    </m:r>
                    <m:sSup>
                      <m:sSupPr>
                        <m:ctrlPr>
                          <a:rPr lang="fr-FR" sz="800" b="0" i="1" smtClean="0">
                            <a:solidFill>
                              <a:schemeClr val="bg2"/>
                            </a:solidFill>
                            <a:latin typeface="Cambria Math" panose="02040503050406030204" pitchFamily="18" charset="0"/>
                            <a:ea typeface="Cambria Math"/>
                          </a:rPr>
                        </m:ctrlPr>
                      </m:sSupPr>
                      <m:e>
                        <m:r>
                          <a:rPr lang="fr-FR" sz="800" b="0" i="1" smtClean="0">
                            <a:solidFill>
                              <a:schemeClr val="bg2"/>
                            </a:solidFill>
                            <a:latin typeface="Cambria Math" panose="02040503050406030204" pitchFamily="18" charset="0"/>
                            <a:ea typeface="Cambria Math"/>
                          </a:rPr>
                          <m:t>𝑁</m:t>
                        </m:r>
                      </m:e>
                      <m:sup>
                        <m:r>
                          <a:rPr lang="fr-FR" sz="800" b="0" i="1" smtClean="0">
                            <a:solidFill>
                              <a:schemeClr val="bg2"/>
                            </a:solidFill>
                            <a:latin typeface="Cambria Math" panose="02040503050406030204" pitchFamily="18" charset="0"/>
                            <a:ea typeface="Cambria Math"/>
                          </a:rPr>
                          <m:t>3</m:t>
                        </m:r>
                      </m:sup>
                    </m:sSup>
                    <m:r>
                      <a:rPr lang="fr-FR" sz="800" b="0" i="1" smtClean="0">
                        <a:solidFill>
                          <a:schemeClr val="bg2"/>
                        </a:solidFill>
                        <a:latin typeface="Cambria Math" panose="02040503050406030204" pitchFamily="18" charset="0"/>
                        <a:ea typeface="Cambria Math"/>
                      </a:rPr>
                      <m:t>)</m:t>
                    </m:r>
                  </m:oMath>
                </a14:m>
                <a:r>
                  <a:rPr lang="fr-FR" sz="800" b="0" dirty="0">
                    <a:solidFill>
                      <a:schemeClr val="bg2"/>
                    </a:solidFill>
                    <a:cs typeface="Times New Roman" panose="02020603050405020304" pitchFamily="18" charset="0"/>
                  </a:rPr>
                  <a:t> to </a:t>
                </a:r>
                <a14:m>
                  <m:oMath xmlns:m="http://schemas.openxmlformats.org/officeDocument/2006/math">
                    <m:r>
                      <a:rPr lang="fr-FR" sz="800" b="0" i="1">
                        <a:solidFill>
                          <a:schemeClr val="bg2"/>
                        </a:solidFill>
                        <a:latin typeface="Cambria Math" panose="02040503050406030204" pitchFamily="18" charset="0"/>
                        <a:ea typeface="Cambria Math"/>
                      </a:rPr>
                      <m:t>𝑂</m:t>
                    </m:r>
                    <m:r>
                      <a:rPr lang="fr-FR" sz="800" b="0" i="1">
                        <a:solidFill>
                          <a:schemeClr val="bg2"/>
                        </a:solidFill>
                        <a:latin typeface="Cambria Math" panose="02040503050406030204" pitchFamily="18" charset="0"/>
                        <a:ea typeface="Cambria Math"/>
                      </a:rPr>
                      <m:t>(</m:t>
                    </m:r>
                    <m:sSup>
                      <m:sSupPr>
                        <m:ctrlPr>
                          <a:rPr lang="fr-FR" sz="800" b="0" i="1">
                            <a:solidFill>
                              <a:schemeClr val="bg2"/>
                            </a:solidFill>
                            <a:latin typeface="Cambria Math" panose="02040503050406030204" pitchFamily="18" charset="0"/>
                            <a:ea typeface="Cambria Math"/>
                          </a:rPr>
                        </m:ctrlPr>
                      </m:sSupPr>
                      <m:e>
                        <m:r>
                          <a:rPr lang="fr-FR" sz="800" b="0" i="1" smtClean="0">
                            <a:solidFill>
                              <a:schemeClr val="bg2"/>
                            </a:solidFill>
                            <a:latin typeface="Cambria Math" panose="02040503050406030204" pitchFamily="18" charset="0"/>
                            <a:ea typeface="Cambria Math"/>
                          </a:rPr>
                          <m:t>2</m:t>
                        </m:r>
                      </m:e>
                      <m:sup>
                        <m:r>
                          <a:rPr lang="fr-FR" sz="800" b="0" i="1" smtClean="0">
                            <a:solidFill>
                              <a:schemeClr val="bg2"/>
                            </a:solidFill>
                            <a:latin typeface="Cambria Math" panose="02040503050406030204" pitchFamily="18" charset="0"/>
                            <a:ea typeface="Cambria Math"/>
                          </a:rPr>
                          <m:t>𝑁</m:t>
                        </m:r>
                      </m:sup>
                    </m:sSup>
                    <m:r>
                      <a:rPr lang="fr-FR" sz="800" b="0" i="1">
                        <a:solidFill>
                          <a:schemeClr val="bg2"/>
                        </a:solidFill>
                        <a:latin typeface="Cambria Math" panose="02040503050406030204" pitchFamily="18" charset="0"/>
                        <a:ea typeface="Cambria Math"/>
                      </a:rPr>
                      <m:t>)</m:t>
                    </m:r>
                  </m:oMath>
                </a14:m>
                <a:endParaRPr lang="fr-FR" sz="800" b="0" dirty="0">
                  <a:solidFill>
                    <a:schemeClr val="bg2"/>
                  </a:solidFill>
                  <a:cs typeface="Times New Roman" panose="02020603050405020304" pitchFamily="18" charset="0"/>
                </a:endParaRPr>
              </a:p>
            </p:txBody>
          </p:sp>
        </mc:Choice>
        <mc:Fallback xmlns="">
          <p:sp>
            <p:nvSpPr>
              <p:cNvPr id="31" name="TextBox 30">
                <a:extLst>
                  <a:ext uri="{FF2B5EF4-FFF2-40B4-BE49-F238E27FC236}">
                    <a16:creationId xmlns:a16="http://schemas.microsoft.com/office/drawing/2014/main" id="{980EC715-B6F5-F605-8BF6-DD8C638802D0}"/>
                  </a:ext>
                </a:extLst>
              </p:cNvPr>
              <p:cNvSpPr txBox="1">
                <a:spLocks noRot="1" noChangeAspect="1" noMove="1" noResize="1" noEditPoints="1" noAdjustHandles="1" noChangeArrowheads="1" noChangeShapeType="1" noTextEdit="1"/>
              </p:cNvSpPr>
              <p:nvPr/>
            </p:nvSpPr>
            <p:spPr>
              <a:xfrm>
                <a:off x="1390695" y="1827437"/>
                <a:ext cx="1438194" cy="377016"/>
              </a:xfrm>
              <a:prstGeom prst="rect">
                <a:avLst/>
              </a:prstGeom>
              <a:blipFill>
                <a:blip r:embed="rId12"/>
                <a:stretch>
                  <a:fillRect b="-322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7226A257-75E7-863F-BE08-437E32540D34}"/>
                  </a:ext>
                </a:extLst>
              </p:cNvPr>
              <p:cNvSpPr txBox="1"/>
              <p:nvPr/>
            </p:nvSpPr>
            <p:spPr>
              <a:xfrm>
                <a:off x="1390695" y="3270191"/>
                <a:ext cx="888941" cy="216781"/>
              </a:xfrm>
              <a:prstGeom prst="rect">
                <a:avLst/>
              </a:prstGeom>
              <a:noFill/>
            </p:spPr>
            <p:txBody>
              <a:bodyPr wrap="none" lIns="91430" tIns="45715" rIns="91430" bIns="45715" rtlCol="0">
                <a:spAutoFit/>
              </a:bodyPr>
              <a:lstStyle/>
              <a:p>
                <a14:m>
                  <m:oMath xmlns:m="http://schemas.openxmlformats.org/officeDocument/2006/math">
                    <m:r>
                      <a:rPr lang="fr-FR" sz="800" b="0" i="1" smtClean="0">
                        <a:solidFill>
                          <a:schemeClr val="bg2"/>
                        </a:solidFill>
                        <a:latin typeface="Cambria Math" panose="02040503050406030204" pitchFamily="18" charset="0"/>
                        <a:ea typeface="Cambria Math"/>
                      </a:rPr>
                      <m:t>𝑂</m:t>
                    </m:r>
                    <m:r>
                      <a:rPr lang="fr-FR" sz="800" b="0" i="1" smtClean="0">
                        <a:solidFill>
                          <a:schemeClr val="bg2"/>
                        </a:solidFill>
                        <a:latin typeface="Cambria Math" panose="02040503050406030204" pitchFamily="18" charset="0"/>
                        <a:ea typeface="Cambria Math"/>
                      </a:rPr>
                      <m:t>(</m:t>
                    </m:r>
                    <m:sSup>
                      <m:sSupPr>
                        <m:ctrlPr>
                          <a:rPr lang="fr-FR" sz="800" b="0" i="1" smtClean="0">
                            <a:solidFill>
                              <a:schemeClr val="bg2"/>
                            </a:solidFill>
                            <a:latin typeface="Cambria Math" panose="02040503050406030204" pitchFamily="18" charset="0"/>
                            <a:ea typeface="Cambria Math"/>
                          </a:rPr>
                        </m:ctrlPr>
                      </m:sSupPr>
                      <m:e>
                        <m:r>
                          <a:rPr lang="fr-FR" sz="800" b="0" i="1" smtClean="0">
                            <a:solidFill>
                              <a:schemeClr val="bg2"/>
                            </a:solidFill>
                            <a:latin typeface="Cambria Math" panose="02040503050406030204" pitchFamily="18" charset="0"/>
                            <a:ea typeface="Cambria Math"/>
                          </a:rPr>
                          <m:t>𝑁</m:t>
                        </m:r>
                      </m:e>
                      <m:sup>
                        <m:r>
                          <a:rPr lang="fr-FR" sz="800" b="0" i="1" smtClean="0">
                            <a:solidFill>
                              <a:schemeClr val="bg2"/>
                            </a:solidFill>
                            <a:latin typeface="Cambria Math" panose="02040503050406030204" pitchFamily="18" charset="0"/>
                            <a:ea typeface="Cambria Math"/>
                          </a:rPr>
                          <m:t>3</m:t>
                        </m:r>
                      </m:sup>
                    </m:sSup>
                    <m:r>
                      <a:rPr lang="fr-FR" sz="800" b="0" i="1" smtClean="0">
                        <a:solidFill>
                          <a:schemeClr val="bg2"/>
                        </a:solidFill>
                        <a:latin typeface="Cambria Math" panose="02040503050406030204" pitchFamily="18" charset="0"/>
                        <a:ea typeface="Cambria Math"/>
                      </a:rPr>
                      <m:t>)</m:t>
                    </m:r>
                  </m:oMath>
                </a14:m>
                <a:r>
                  <a:rPr lang="fr-FR" sz="800" b="0" dirty="0">
                    <a:solidFill>
                      <a:schemeClr val="bg2"/>
                    </a:solidFill>
                    <a:cs typeface="Times New Roman" panose="02020603050405020304" pitchFamily="18" charset="0"/>
                  </a:rPr>
                  <a:t> to </a:t>
                </a:r>
                <a14:m>
                  <m:oMath xmlns:m="http://schemas.openxmlformats.org/officeDocument/2006/math">
                    <m:r>
                      <a:rPr lang="fr-FR" sz="800" b="0" i="1">
                        <a:solidFill>
                          <a:schemeClr val="bg2"/>
                        </a:solidFill>
                        <a:latin typeface="Cambria Math" panose="02040503050406030204" pitchFamily="18" charset="0"/>
                        <a:ea typeface="Cambria Math"/>
                      </a:rPr>
                      <m:t>𝑂</m:t>
                    </m:r>
                    <m:r>
                      <a:rPr lang="fr-FR" sz="800" b="0" i="1">
                        <a:solidFill>
                          <a:schemeClr val="bg2"/>
                        </a:solidFill>
                        <a:latin typeface="Cambria Math" panose="02040503050406030204" pitchFamily="18" charset="0"/>
                        <a:ea typeface="Cambria Math"/>
                      </a:rPr>
                      <m:t>(</m:t>
                    </m:r>
                    <m:sSup>
                      <m:sSupPr>
                        <m:ctrlPr>
                          <a:rPr lang="fr-FR" sz="800" b="0" i="1">
                            <a:solidFill>
                              <a:schemeClr val="bg2"/>
                            </a:solidFill>
                            <a:latin typeface="Cambria Math" panose="02040503050406030204" pitchFamily="18" charset="0"/>
                            <a:ea typeface="Cambria Math"/>
                          </a:rPr>
                        </m:ctrlPr>
                      </m:sSupPr>
                      <m:e>
                        <m:r>
                          <a:rPr lang="fr-FR" sz="800" b="0" i="1" smtClean="0">
                            <a:solidFill>
                              <a:schemeClr val="bg2"/>
                            </a:solidFill>
                            <a:latin typeface="Cambria Math" panose="02040503050406030204" pitchFamily="18" charset="0"/>
                            <a:ea typeface="Cambria Math"/>
                          </a:rPr>
                          <m:t>𝑁</m:t>
                        </m:r>
                      </m:e>
                      <m:sup>
                        <m:r>
                          <a:rPr lang="fr-FR" sz="800" b="0" i="1" smtClean="0">
                            <a:solidFill>
                              <a:schemeClr val="bg2"/>
                            </a:solidFill>
                            <a:latin typeface="Cambria Math" panose="02040503050406030204" pitchFamily="18" charset="0"/>
                            <a:ea typeface="Cambria Math"/>
                          </a:rPr>
                          <m:t>5</m:t>
                        </m:r>
                      </m:sup>
                    </m:sSup>
                    <m:r>
                      <a:rPr lang="fr-FR" sz="800" b="0" i="1">
                        <a:solidFill>
                          <a:schemeClr val="bg2"/>
                        </a:solidFill>
                        <a:latin typeface="Cambria Math" panose="02040503050406030204" pitchFamily="18" charset="0"/>
                        <a:ea typeface="Cambria Math"/>
                      </a:rPr>
                      <m:t>)</m:t>
                    </m:r>
                  </m:oMath>
                </a14:m>
                <a:endParaRPr lang="fr-FR" sz="800" b="0" dirty="0" err="1">
                  <a:solidFill>
                    <a:schemeClr val="bg2"/>
                  </a:solidFill>
                  <a:cs typeface="Times New Roman" panose="02020603050405020304" pitchFamily="18" charset="0"/>
                </a:endParaRPr>
              </a:p>
            </p:txBody>
          </p:sp>
        </mc:Choice>
        <mc:Fallback xmlns="">
          <p:sp>
            <p:nvSpPr>
              <p:cNvPr id="35" name="TextBox 34">
                <a:extLst>
                  <a:ext uri="{FF2B5EF4-FFF2-40B4-BE49-F238E27FC236}">
                    <a16:creationId xmlns:a16="http://schemas.microsoft.com/office/drawing/2014/main" id="{7226A257-75E7-863F-BE08-437E32540D34}"/>
                  </a:ext>
                </a:extLst>
              </p:cNvPr>
              <p:cNvSpPr txBox="1">
                <a:spLocks noRot="1" noChangeAspect="1" noMove="1" noResize="1" noEditPoints="1" noAdjustHandles="1" noChangeArrowheads="1" noChangeShapeType="1" noTextEdit="1"/>
              </p:cNvSpPr>
              <p:nvPr/>
            </p:nvSpPr>
            <p:spPr>
              <a:xfrm>
                <a:off x="1390695" y="3270191"/>
                <a:ext cx="888941" cy="216781"/>
              </a:xfrm>
              <a:prstGeom prst="rect">
                <a:avLst/>
              </a:prstGeom>
              <a:blipFill>
                <a:blip r:embed="rId13"/>
                <a:stretch>
                  <a:fillRect b="-5556"/>
                </a:stretch>
              </a:blipFill>
            </p:spPr>
            <p:txBody>
              <a:bodyPr/>
              <a:lstStyle/>
              <a:p>
                <a:r>
                  <a:rPr lang="en-US">
                    <a:noFill/>
                  </a:rPr>
                  <a:t> </a:t>
                </a:r>
              </a:p>
            </p:txBody>
          </p:sp>
        </mc:Fallback>
      </mc:AlternateContent>
      <p:sp>
        <p:nvSpPr>
          <p:cNvPr id="34" name="TextBox 33">
            <a:extLst>
              <a:ext uri="{FF2B5EF4-FFF2-40B4-BE49-F238E27FC236}">
                <a16:creationId xmlns:a16="http://schemas.microsoft.com/office/drawing/2014/main" id="{AD769787-2090-F1A2-F1E4-173D51070AC2}"/>
              </a:ext>
            </a:extLst>
          </p:cNvPr>
          <p:cNvSpPr txBox="1"/>
          <p:nvPr/>
        </p:nvSpPr>
        <p:spPr>
          <a:xfrm>
            <a:off x="1202519" y="1130264"/>
            <a:ext cx="1534374" cy="507821"/>
          </a:xfrm>
          <a:prstGeom prst="rect">
            <a:avLst/>
          </a:prstGeom>
          <a:noFill/>
        </p:spPr>
        <p:txBody>
          <a:bodyPr wrap="none" lIns="91430" tIns="45715" rIns="91430" bIns="45715" rtlCol="0">
            <a:spAutoFit/>
          </a:bodyPr>
          <a:lstStyle/>
          <a:p>
            <a:pPr>
              <a:spcAft>
                <a:spcPts val="0"/>
              </a:spcAft>
            </a:pPr>
            <a:r>
              <a:rPr lang="en-US" sz="900" b="0" dirty="0">
                <a:solidFill>
                  <a:schemeClr val="bg2"/>
                </a:solidFill>
                <a:latin typeface="Calibri" panose="020F0502020204030204" pitchFamily="34" charset="0"/>
                <a:ea typeface="Calibri" panose="020F0502020204030204" pitchFamily="34" charset="0"/>
                <a:cs typeface="Calibri" panose="020F0502020204030204" pitchFamily="34" charset="0"/>
              </a:rPr>
              <a:t>N = number of orbitals</a:t>
            </a:r>
          </a:p>
          <a:p>
            <a:pPr>
              <a:spcAft>
                <a:spcPts val="0"/>
              </a:spcAft>
            </a:pPr>
            <a:r>
              <a:rPr lang="en-US" sz="900" b="0" dirty="0">
                <a:solidFill>
                  <a:schemeClr val="bg2"/>
                </a:solidFill>
                <a:latin typeface="Calibri" panose="020F0502020204030204" pitchFamily="34" charset="0"/>
                <a:ea typeface="Calibri" panose="020F0502020204030204" pitchFamily="34" charset="0"/>
                <a:cs typeface="Calibri" panose="020F0502020204030204" pitchFamily="34" charset="0"/>
              </a:rPr>
              <a:t>n ≈ phase output precision</a:t>
            </a:r>
          </a:p>
          <a:p>
            <a:pPr>
              <a:spcAft>
                <a:spcPts val="0"/>
              </a:spcAft>
            </a:pPr>
            <a:r>
              <a:rPr lang="en-US" sz="900" b="0" dirty="0">
                <a:solidFill>
                  <a:schemeClr val="bg2"/>
                </a:solidFill>
                <a:latin typeface="Calibri" panose="020F0502020204030204" pitchFamily="34" charset="0"/>
                <a:ea typeface="Calibri" panose="020F0502020204030204" pitchFamily="34" charset="0"/>
                <a:cs typeface="Calibri" panose="020F0502020204030204" pitchFamily="34" charset="0"/>
              </a:rPr>
              <a:t>m ≈ Hamiltonian complexity.</a:t>
            </a:r>
          </a:p>
        </p:txBody>
      </p:sp>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DDF382EA-B5DA-4867-4DD6-CB7AAE1B38F5}"/>
                  </a:ext>
                </a:extLst>
              </p:cNvPr>
              <p:cNvSpPr txBox="1"/>
              <p:nvPr/>
            </p:nvSpPr>
            <p:spPr>
              <a:xfrm>
                <a:off x="7471482" y="2426239"/>
                <a:ext cx="554362" cy="253906"/>
              </a:xfrm>
              <a:prstGeom prst="rect">
                <a:avLst/>
              </a:prstGeom>
              <a:noFill/>
            </p:spPr>
            <p:txBody>
              <a:bodyPr wrap="none" lIns="91430" tIns="45715" rIns="91430" bIns="45715" rtlCol="0">
                <a:spAutoFit/>
              </a:bodyPr>
              <a:lstStyle/>
              <a:p>
                <a:pPr>
                  <a:spcAft>
                    <a:spcPts val="300"/>
                  </a:spcAft>
                </a:pPr>
                <a14:m>
                  <m:oMathPara xmlns:m="http://schemas.openxmlformats.org/officeDocument/2006/math">
                    <m:oMathParaPr>
                      <m:jc m:val="centerGroup"/>
                    </m:oMathParaPr>
                    <m:oMath xmlns:m="http://schemas.openxmlformats.org/officeDocument/2006/math">
                      <m:r>
                        <a:rPr lang="fr-FR" sz="800" b="0" i="1">
                          <a:latin typeface="Cambria Math" panose="02040503050406030204" pitchFamily="18" charset="0"/>
                          <a:ea typeface="Cambria Math"/>
                        </a:rPr>
                        <m:t>𝑂</m:t>
                      </m:r>
                      <m:r>
                        <a:rPr lang="fr-FR" sz="800" b="0" i="1">
                          <a:latin typeface="Cambria Math" panose="02040503050406030204" pitchFamily="18" charset="0"/>
                          <a:ea typeface="Cambria Math"/>
                        </a:rPr>
                        <m:t>(</m:t>
                      </m:r>
                      <m:r>
                        <a:rPr lang="fr-FR" sz="800" b="0" i="1">
                          <a:latin typeface="Cambria Math" panose="02040503050406030204" pitchFamily="18" charset="0"/>
                          <a:ea typeface="Cambria Math"/>
                        </a:rPr>
                        <m:t>𝑛</m:t>
                      </m:r>
                      <m:r>
                        <a:rPr lang="fr-FR" sz="800" b="0" i="1">
                          <a:latin typeface="Cambria Math" panose="02040503050406030204" pitchFamily="18" charset="0"/>
                          <a:ea typeface="Cambria Math"/>
                        </a:rPr>
                        <m:t>/</m:t>
                      </m:r>
                      <m:r>
                        <a:rPr lang="fr-FR" sz="800" b="0" i="1">
                          <a:latin typeface="Cambria Math" panose="02040503050406030204" pitchFamily="18" charset="0"/>
                          <a:ea typeface="Cambria Math"/>
                        </a:rPr>
                        <m:t>𝛺</m:t>
                      </m:r>
                      <m:r>
                        <a:rPr lang="fr-FR" sz="800" b="0" i="1" smtClean="0">
                          <a:solidFill>
                            <a:schemeClr val="tx1"/>
                          </a:solidFill>
                          <a:latin typeface="Cambria Math" panose="02040503050406030204" pitchFamily="18" charset="0"/>
                          <a:ea typeface="Cambria Math"/>
                        </a:rPr>
                        <m:t>)</m:t>
                      </m:r>
                    </m:oMath>
                  </m:oMathPara>
                </a14:m>
                <a:endParaRPr lang="fr-FR" sz="800" b="0" dirty="0">
                  <a:solidFill>
                    <a:schemeClr val="tx1"/>
                  </a:solidFill>
                  <a:cs typeface="Times New Roman" panose="02020603050405020304" pitchFamily="18" charset="0"/>
                </a:endParaRPr>
              </a:p>
            </p:txBody>
          </p:sp>
        </mc:Choice>
        <mc:Fallback xmlns="">
          <p:sp>
            <p:nvSpPr>
              <p:cNvPr id="36" name="TextBox 35">
                <a:extLst>
                  <a:ext uri="{FF2B5EF4-FFF2-40B4-BE49-F238E27FC236}">
                    <a16:creationId xmlns:a16="http://schemas.microsoft.com/office/drawing/2014/main" id="{DDF382EA-B5DA-4867-4DD6-CB7AAE1B38F5}"/>
                  </a:ext>
                </a:extLst>
              </p:cNvPr>
              <p:cNvSpPr txBox="1">
                <a:spLocks noRot="1" noChangeAspect="1" noMove="1" noResize="1" noEditPoints="1" noAdjustHandles="1" noChangeArrowheads="1" noChangeShapeType="1" noTextEdit="1"/>
              </p:cNvSpPr>
              <p:nvPr/>
            </p:nvSpPr>
            <p:spPr>
              <a:xfrm>
                <a:off x="7471482" y="2426239"/>
                <a:ext cx="554362" cy="253906"/>
              </a:xfrm>
              <a:prstGeom prst="rect">
                <a:avLst/>
              </a:prstGeom>
              <a:blipFill>
                <a:blip r:embed="rId1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388385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500"/>
                                        <p:tgtEl>
                                          <p:spTgt spid="31"/>
                                        </p:tgtEl>
                                      </p:cBhvr>
                                    </p:animEffect>
                                  </p:childTnLst>
                                </p:cTn>
                              </p:par>
                              <p:par>
                                <p:cTn id="19" presetID="10"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500"/>
                                        <p:tgtEl>
                                          <p:spTgt spid="2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fade">
                                      <p:cBhvr>
                                        <p:cTn id="44" dur="500"/>
                                        <p:tgtEl>
                                          <p:spTgt spid="3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500"/>
                                        <p:tgtEl>
                                          <p:spTgt spid="3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500"/>
                                        <p:tgtEl>
                                          <p:spTgt spid="34"/>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500"/>
                                        <p:tgtEl>
                                          <p:spTgt spid="1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500"/>
                                        <p:tgtEl>
                                          <p:spTgt spid="17"/>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fade">
                                      <p:cBhvr>
                                        <p:cTn id="69" dur="500"/>
                                        <p:tgtEl>
                                          <p:spTgt spid="3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fade">
                                      <p:cBhvr>
                                        <p:cTn id="72" dur="500"/>
                                        <p:tgtEl>
                                          <p:spTgt spid="1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21" grpId="0" animBg="1"/>
      <p:bldP spid="22" grpId="0" animBg="1"/>
      <p:bldP spid="8" grpId="0" animBg="1"/>
      <p:bldP spid="11" grpId="0" animBg="1"/>
      <p:bldP spid="18" grpId="0"/>
      <p:bldP spid="20" grpId="0"/>
      <p:bldP spid="19" grpId="0" animBg="1"/>
      <p:bldP spid="17" grpId="0"/>
      <p:bldP spid="25" grpId="0"/>
      <p:bldP spid="26" grpId="0"/>
      <p:bldP spid="28" grpId="0"/>
      <p:bldP spid="29" grpId="0"/>
      <p:bldP spid="30" grpId="0"/>
      <p:bldP spid="31" grpId="0"/>
      <p:bldP spid="35" grpId="0"/>
      <p:bldP spid="34" grpId="0"/>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5B2645-7A2E-4F91-0EB0-5AC4D7E2BECF}"/>
            </a:ext>
          </a:extLst>
        </p:cNvPr>
        <p:cNvGrpSpPr/>
        <p:nvPr/>
      </p:nvGrpSpPr>
      <p:grpSpPr>
        <a:xfrm>
          <a:off x="0" y="0"/>
          <a:ext cx="0" cy="0"/>
          <a:chOff x="0" y="0"/>
          <a:chExt cx="0" cy="0"/>
        </a:xfrm>
      </p:grpSpPr>
      <p:cxnSp>
        <p:nvCxnSpPr>
          <p:cNvPr id="13" name="Straight Arrow Connector 12">
            <a:extLst>
              <a:ext uri="{FF2B5EF4-FFF2-40B4-BE49-F238E27FC236}">
                <a16:creationId xmlns:a16="http://schemas.microsoft.com/office/drawing/2014/main" id="{180E1693-02EC-49D7-50D1-06EECDBC55D1}"/>
              </a:ext>
            </a:extLst>
          </p:cNvPr>
          <p:cNvCxnSpPr>
            <a:cxnSpLocks/>
            <a:stCxn id="12" idx="2"/>
            <a:endCxn id="4" idx="0"/>
          </p:cNvCxnSpPr>
          <p:nvPr/>
        </p:nvCxnSpPr>
        <p:spPr bwMode="auto">
          <a:xfrm flipH="1">
            <a:off x="5932344" y="1645906"/>
            <a:ext cx="388466" cy="339984"/>
          </a:xfrm>
          <a:prstGeom prst="straightConnector1">
            <a:avLst/>
          </a:prstGeom>
          <a:solidFill>
            <a:schemeClr val="accent1"/>
          </a:solidFill>
          <a:ln w="9525" cap="flat" cmpd="sng" algn="ctr">
            <a:solidFill>
              <a:schemeClr val="accent6"/>
            </a:solidFill>
            <a:prstDash val="solid"/>
            <a:round/>
            <a:headEnd type="triangle" w="med" len="med"/>
            <a:tailEnd type="none" w="med" len="med"/>
          </a:ln>
          <a:effectLst/>
        </p:spPr>
      </p:cxnSp>
      <p:cxnSp>
        <p:nvCxnSpPr>
          <p:cNvPr id="28" name="Straight Arrow Connector 27">
            <a:extLst>
              <a:ext uri="{FF2B5EF4-FFF2-40B4-BE49-F238E27FC236}">
                <a16:creationId xmlns:a16="http://schemas.microsoft.com/office/drawing/2014/main" id="{C67A277C-DF39-89B5-F6D1-71CCA32E81EE}"/>
              </a:ext>
            </a:extLst>
          </p:cNvPr>
          <p:cNvCxnSpPr>
            <a:cxnSpLocks/>
            <a:stCxn id="12" idx="2"/>
            <a:endCxn id="84" idx="0"/>
          </p:cNvCxnSpPr>
          <p:nvPr/>
        </p:nvCxnSpPr>
        <p:spPr bwMode="auto">
          <a:xfrm flipH="1">
            <a:off x="2981396" y="1645906"/>
            <a:ext cx="3339414" cy="1266286"/>
          </a:xfrm>
          <a:prstGeom prst="straightConnector1">
            <a:avLst/>
          </a:prstGeom>
          <a:solidFill>
            <a:schemeClr val="accent1"/>
          </a:solidFill>
          <a:ln w="6350" cap="flat" cmpd="sng" algn="ctr">
            <a:solidFill>
              <a:srgbClr val="7030A0"/>
            </a:solidFill>
            <a:prstDash val="dash"/>
            <a:round/>
            <a:headEnd type="arrow" w="med" len="med"/>
            <a:tailEnd type="none" w="med" len="med"/>
          </a:ln>
          <a:effectLst/>
        </p:spPr>
      </p:cxnSp>
      <p:cxnSp>
        <p:nvCxnSpPr>
          <p:cNvPr id="24" name="Straight Arrow Connector 23">
            <a:extLst>
              <a:ext uri="{FF2B5EF4-FFF2-40B4-BE49-F238E27FC236}">
                <a16:creationId xmlns:a16="http://schemas.microsoft.com/office/drawing/2014/main" id="{59FCA6DB-3058-0E75-1ED5-11DAE84B4527}"/>
              </a:ext>
            </a:extLst>
          </p:cNvPr>
          <p:cNvCxnSpPr>
            <a:cxnSpLocks/>
            <a:stCxn id="62" idx="2"/>
            <a:endCxn id="84" idx="0"/>
          </p:cNvCxnSpPr>
          <p:nvPr/>
        </p:nvCxnSpPr>
        <p:spPr bwMode="auto">
          <a:xfrm flipH="1">
            <a:off x="2981396" y="1645906"/>
            <a:ext cx="2171746" cy="1266286"/>
          </a:xfrm>
          <a:prstGeom prst="straightConnector1">
            <a:avLst/>
          </a:prstGeom>
          <a:solidFill>
            <a:schemeClr val="accent1"/>
          </a:solidFill>
          <a:ln w="6350" cap="flat" cmpd="sng" algn="ctr">
            <a:solidFill>
              <a:srgbClr val="7030A0"/>
            </a:solidFill>
            <a:prstDash val="dash"/>
            <a:round/>
            <a:headEnd type="arrow" w="med" len="med"/>
            <a:tailEnd type="none" w="med" len="med"/>
          </a:ln>
          <a:effectLst/>
        </p:spPr>
      </p:cxnSp>
      <p:cxnSp>
        <p:nvCxnSpPr>
          <p:cNvPr id="16" name="Straight Arrow Connector 15">
            <a:extLst>
              <a:ext uri="{FF2B5EF4-FFF2-40B4-BE49-F238E27FC236}">
                <a16:creationId xmlns:a16="http://schemas.microsoft.com/office/drawing/2014/main" id="{BD8C20E0-6495-01E0-0F87-7B611692E1F4}"/>
              </a:ext>
            </a:extLst>
          </p:cNvPr>
          <p:cNvCxnSpPr>
            <a:cxnSpLocks/>
            <a:stCxn id="21" idx="2"/>
            <a:endCxn id="84" idx="0"/>
          </p:cNvCxnSpPr>
          <p:nvPr/>
        </p:nvCxnSpPr>
        <p:spPr bwMode="auto">
          <a:xfrm flipH="1">
            <a:off x="2981396" y="1645906"/>
            <a:ext cx="961549" cy="1266286"/>
          </a:xfrm>
          <a:prstGeom prst="straightConnector1">
            <a:avLst/>
          </a:prstGeom>
          <a:solidFill>
            <a:schemeClr val="accent1"/>
          </a:solidFill>
          <a:ln w="6350" cap="flat" cmpd="sng" algn="ctr">
            <a:solidFill>
              <a:srgbClr val="7030A0"/>
            </a:solidFill>
            <a:prstDash val="dash"/>
            <a:round/>
            <a:headEnd type="arrow" w="med" len="med"/>
            <a:tailEnd type="none" w="med" len="med"/>
          </a:ln>
          <a:effectLst/>
        </p:spPr>
      </p:cxnSp>
      <p:sp>
        <p:nvSpPr>
          <p:cNvPr id="3" name="Rectangle 2">
            <a:extLst>
              <a:ext uri="{FF2B5EF4-FFF2-40B4-BE49-F238E27FC236}">
                <a16:creationId xmlns:a16="http://schemas.microsoft.com/office/drawing/2014/main" id="{F398BA0B-F552-272A-C292-63F38637E0E6}"/>
              </a:ext>
            </a:extLst>
          </p:cNvPr>
          <p:cNvSpPr/>
          <p:nvPr/>
        </p:nvSpPr>
        <p:spPr bwMode="auto">
          <a:xfrm>
            <a:off x="6934134" y="1915582"/>
            <a:ext cx="876624" cy="734489"/>
          </a:xfrm>
          <a:prstGeom prst="rect">
            <a:avLst/>
          </a:prstGeom>
          <a:solidFill>
            <a:srgbClr val="AFDF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00" b="1" i="0" u="none" strike="noStrike" kern="1200" cap="none" spc="0" normalizeH="0" baseline="0" noProof="0" dirty="0" err="1">
                <a:ln>
                  <a:noFill/>
                </a:ln>
                <a:solidFill>
                  <a:schemeClr val="tx1">
                    <a:lumMod val="50000"/>
                  </a:schemeClr>
                </a:solidFill>
                <a:effectLst/>
                <a:uLnTx/>
                <a:uFillTx/>
                <a:latin typeface="Calibri" panose="020F0502020204030204" pitchFamily="34" charset="0"/>
                <a:ea typeface="+mn-ea"/>
                <a:cs typeface="Calibri" panose="020F0502020204030204" pitchFamily="34" charset="0"/>
              </a:rPr>
              <a:t>integer</a:t>
            </a:r>
            <a:r>
              <a:rPr kumimoji="0" lang="fr-FR" sz="1000" b="1" i="0" u="none" strike="noStrike" kern="1200" cap="none" spc="0" normalizeH="0" baseline="0" noProof="0" dirty="0">
                <a:ln>
                  <a:noFill/>
                </a:ln>
                <a:solidFill>
                  <a:schemeClr val="tx1">
                    <a:lumMod val="50000"/>
                  </a:schemeClr>
                </a:solidFill>
                <a:effectLst/>
                <a:uLnTx/>
                <a:uFillTx/>
                <a:latin typeface="Calibri" panose="020F0502020204030204" pitchFamily="34" charset="0"/>
                <a:ea typeface="+mn-ea"/>
                <a:cs typeface="Calibri" panose="020F0502020204030204" pitchFamily="34" charset="0"/>
              </a:rPr>
              <a:t> factoring</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00" b="0" i="0" u="none" strike="noStrike" kern="1200" cap="none" spc="0" normalizeH="0" baseline="0" noProof="0" dirty="0">
                <a:ln>
                  <a:noFill/>
                </a:ln>
                <a:solidFill>
                  <a:schemeClr val="tx1">
                    <a:lumMod val="50000"/>
                  </a:schemeClr>
                </a:solidFill>
                <a:effectLst/>
                <a:uLnTx/>
                <a:uFillTx/>
                <a:latin typeface="Calibri" panose="020F0502020204030204" pitchFamily="34" charset="0"/>
                <a:ea typeface="+mn-ea"/>
                <a:cs typeface="Calibri" panose="020F0502020204030204" pitchFamily="34" charset="0"/>
              </a:rPr>
              <a:t>&amp;</a:t>
            </a:r>
            <a:r>
              <a:rPr kumimoji="0" lang="fr-FR" sz="1000" b="1" i="0" u="none" strike="noStrike" kern="1200" cap="none" spc="0" normalizeH="0" baseline="0" noProof="0" dirty="0">
                <a:ln>
                  <a:noFill/>
                </a:ln>
                <a:solidFill>
                  <a:schemeClr val="tx1">
                    <a:lumMod val="50000"/>
                  </a:schemeClr>
                </a:solidFill>
                <a:effectLst/>
                <a:uLnTx/>
                <a:uFillTx/>
                <a:latin typeface="Calibri" panose="020F0502020204030204" pitchFamily="34" charset="0"/>
                <a:ea typeface="+mn-ea"/>
                <a:cs typeface="Calibri" panose="020F0502020204030204" pitchFamily="34" charset="0"/>
              </a:rPr>
              <a:t> </a:t>
            </a:r>
            <a:r>
              <a:rPr kumimoji="0" lang="fr-FR" sz="1000" b="1" i="0" u="none" strike="noStrike" kern="1200" cap="none" spc="0" normalizeH="0" baseline="0" noProof="0" dirty="0" err="1">
                <a:ln>
                  <a:noFill/>
                </a:ln>
                <a:solidFill>
                  <a:schemeClr val="tx1">
                    <a:lumMod val="50000"/>
                  </a:schemeClr>
                </a:solidFill>
                <a:effectLst/>
                <a:uLnTx/>
                <a:uFillTx/>
                <a:latin typeface="Calibri" panose="020F0502020204030204" pitchFamily="34" charset="0"/>
                <a:ea typeface="+mn-ea"/>
                <a:cs typeface="Calibri" panose="020F0502020204030204" pitchFamily="34" charset="0"/>
              </a:rPr>
              <a:t>dlog</a:t>
            </a:r>
            <a:endParaRPr kumimoji="0" lang="fr-FR" sz="1000" b="1" i="0" u="none" strike="noStrike" kern="1200" cap="none" spc="0" normalizeH="0" baseline="0" noProof="0" dirty="0">
              <a:ln>
                <a:noFill/>
              </a:ln>
              <a:solidFill>
                <a:schemeClr val="tx1">
                  <a:lumMod val="50000"/>
                </a:schemeClr>
              </a:solidFill>
              <a:effectLst/>
              <a:uLnTx/>
              <a:uFillTx/>
              <a:latin typeface="Calibri" panose="020F0502020204030204" pitchFamily="34" charset="0"/>
              <a:ea typeface="+mn-ea"/>
              <a:cs typeface="Calibri" panose="020F050202020403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800" b="0" i="0" u="none" strike="noStrike" kern="1200" cap="none" spc="0" normalizeH="0" baseline="0" noProof="0" dirty="0" err="1">
                <a:ln>
                  <a:noFill/>
                </a:ln>
                <a:solidFill>
                  <a:schemeClr val="tx1">
                    <a:lumMod val="50000"/>
                  </a:schemeClr>
                </a:solidFill>
                <a:effectLst/>
                <a:uLnTx/>
                <a:uFillTx/>
                <a:latin typeface="Calibri" panose="020F0502020204030204" pitchFamily="34" charset="0"/>
                <a:ea typeface="+mn-ea"/>
                <a:cs typeface="Calibri" panose="020F0502020204030204" pitchFamily="34" charset="0"/>
              </a:rPr>
              <a:t>Shor</a:t>
            </a:r>
            <a:r>
              <a:rPr kumimoji="0" lang="fr-FR" sz="800" b="0" i="0" u="none" strike="noStrike" kern="1200" cap="none" spc="0" normalizeH="0" baseline="0" noProof="0" dirty="0">
                <a:ln>
                  <a:noFill/>
                </a:ln>
                <a:solidFill>
                  <a:schemeClr val="tx1">
                    <a:lumMod val="50000"/>
                  </a:schemeClr>
                </a:solidFill>
                <a:effectLst/>
                <a:uLnTx/>
                <a:uFillTx/>
                <a:latin typeface="Calibri" panose="020F0502020204030204" pitchFamily="34" charset="0"/>
                <a:ea typeface="+mn-ea"/>
                <a:cs typeface="Calibri" panose="020F0502020204030204" pitchFamily="34" charset="0"/>
              </a:rPr>
              <a:t> algos</a:t>
            </a:r>
            <a:endParaRPr kumimoji="0" lang="fr-FR" sz="1000" b="0" i="0" u="none" strike="noStrike" kern="1200" cap="none" spc="0" normalizeH="0" baseline="0" noProof="0" dirty="0">
              <a:ln>
                <a:noFill/>
              </a:ln>
              <a:solidFill>
                <a:schemeClr val="tx1">
                  <a:lumMod val="50000"/>
                </a:schemeClr>
              </a:solidFill>
              <a:effectLst/>
              <a:uLnTx/>
              <a:uFillTx/>
              <a:latin typeface="Calibri" panose="020F0502020204030204" pitchFamily="34" charset="0"/>
              <a:ea typeface="+mn-ea"/>
              <a:cs typeface="Calibri" panose="020F0502020204030204" pitchFamily="34" charset="0"/>
            </a:endParaRPr>
          </a:p>
        </p:txBody>
      </p:sp>
      <p:sp>
        <p:nvSpPr>
          <p:cNvPr id="4" name="Rectangle 3">
            <a:extLst>
              <a:ext uri="{FF2B5EF4-FFF2-40B4-BE49-F238E27FC236}">
                <a16:creationId xmlns:a16="http://schemas.microsoft.com/office/drawing/2014/main" id="{173D4115-0947-962D-657A-951BF7114414}"/>
              </a:ext>
            </a:extLst>
          </p:cNvPr>
          <p:cNvSpPr/>
          <p:nvPr/>
        </p:nvSpPr>
        <p:spPr bwMode="auto">
          <a:xfrm>
            <a:off x="5153142" y="1985890"/>
            <a:ext cx="1558404" cy="569262"/>
          </a:xfrm>
          <a:prstGeom prst="rect">
            <a:avLst/>
          </a:prstGeom>
          <a:solidFill>
            <a:srgbClr val="AFDF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00" i="0" u="none" strike="noStrike" kern="1200" cap="none" spc="0" normalizeH="0" baseline="0" noProof="0" dirty="0">
                <a:ln>
                  <a:noFill/>
                </a:ln>
                <a:solidFill>
                  <a:schemeClr val="tx1">
                    <a:lumMod val="50000"/>
                  </a:schemeClr>
                </a:solidFill>
                <a:effectLst/>
                <a:uLnTx/>
                <a:uFillTx/>
                <a:latin typeface="Calibri" panose="020F0502020204030204" pitchFamily="34" charset="0"/>
                <a:ea typeface="+mn-ea"/>
                <a:cs typeface="Calibri" panose="020F0502020204030204" pitchFamily="34" charset="0"/>
              </a:rPr>
              <a:t>HHL</a:t>
            </a:r>
          </a:p>
          <a:p>
            <a:pPr marL="0" marR="0" lvl="0" indent="0" algn="ctr" defTabSz="914400" rtl="0" eaLnBrk="0" fontAlgn="base" latinLnBrk="0" hangingPunct="0">
              <a:lnSpc>
                <a:spcPct val="100000"/>
              </a:lnSpc>
              <a:spcBef>
                <a:spcPct val="0"/>
              </a:spcBef>
              <a:spcAft>
                <a:spcPct val="0"/>
              </a:spcAft>
              <a:buClrTx/>
              <a:buSzTx/>
              <a:buFontTx/>
              <a:buNone/>
              <a:tabLst/>
              <a:defRPr/>
            </a:pPr>
            <a:r>
              <a:rPr lang="fr-FR" sz="1000" b="0" dirty="0" err="1">
                <a:solidFill>
                  <a:schemeClr val="tx1">
                    <a:lumMod val="50000"/>
                  </a:schemeClr>
                </a:solidFill>
                <a:latin typeface="Calibri" panose="020F0502020204030204" pitchFamily="34" charset="0"/>
                <a:cs typeface="Calibri" panose="020F0502020204030204" pitchFamily="34" charset="0"/>
              </a:rPr>
              <a:t>solving</a:t>
            </a:r>
            <a:r>
              <a:rPr lang="fr-FR" sz="1000" b="0" dirty="0">
                <a:solidFill>
                  <a:schemeClr val="tx1">
                    <a:lumMod val="50000"/>
                  </a:schemeClr>
                </a:solidFill>
                <a:latin typeface="Calibri" panose="020F0502020204030204" pitchFamily="34" charset="0"/>
                <a:cs typeface="Calibri" panose="020F0502020204030204" pitchFamily="34" charset="0"/>
              </a:rPr>
              <a:t> </a:t>
            </a:r>
            <a:r>
              <a:rPr lang="fr-FR" sz="1000" b="0" dirty="0" err="1">
                <a:solidFill>
                  <a:schemeClr val="tx1">
                    <a:lumMod val="50000"/>
                  </a:schemeClr>
                </a:solidFill>
                <a:latin typeface="Calibri" panose="020F0502020204030204" pitchFamily="34" charset="0"/>
                <a:cs typeface="Calibri" panose="020F0502020204030204" pitchFamily="34" charset="0"/>
              </a:rPr>
              <a:t>linear</a:t>
            </a:r>
            <a:r>
              <a:rPr lang="fr-FR" sz="1000" b="0" dirty="0">
                <a:solidFill>
                  <a:schemeClr val="tx1">
                    <a:lumMod val="50000"/>
                  </a:schemeClr>
                </a:solidFill>
                <a:latin typeface="Calibri" panose="020F0502020204030204" pitchFamily="34" charset="0"/>
                <a:cs typeface="Calibri" panose="020F0502020204030204" pitchFamily="34" charset="0"/>
              </a:rPr>
              <a:t> </a:t>
            </a:r>
            <a:r>
              <a:rPr lang="fr-FR" sz="1000" b="0" dirty="0" err="1">
                <a:solidFill>
                  <a:schemeClr val="tx1">
                    <a:lumMod val="50000"/>
                  </a:schemeClr>
                </a:solidFill>
                <a:latin typeface="Calibri" panose="020F0502020204030204" pitchFamily="34" charset="0"/>
                <a:cs typeface="Calibri" panose="020F0502020204030204" pitchFamily="34" charset="0"/>
              </a:rPr>
              <a:t>equations</a:t>
            </a:r>
            <a:endParaRPr kumimoji="0" lang="fr-FR" sz="1000" b="0" i="0" u="none" strike="noStrike" kern="1200" cap="none" spc="0" normalizeH="0" baseline="0" noProof="0" dirty="0">
              <a:ln>
                <a:noFill/>
              </a:ln>
              <a:solidFill>
                <a:schemeClr val="tx1">
                  <a:lumMod val="50000"/>
                </a:schemeClr>
              </a:solidFill>
              <a:effectLst/>
              <a:uLnTx/>
              <a:uFillTx/>
              <a:latin typeface="Calibri" panose="020F0502020204030204" pitchFamily="34" charset="0"/>
              <a:ea typeface="+mn-ea"/>
              <a:cs typeface="Calibri" panose="020F0502020204030204" pitchFamily="34" charset="0"/>
            </a:endParaRPr>
          </a:p>
        </p:txBody>
      </p:sp>
      <p:sp>
        <p:nvSpPr>
          <p:cNvPr id="5" name="TextBox 4">
            <a:extLst>
              <a:ext uri="{FF2B5EF4-FFF2-40B4-BE49-F238E27FC236}">
                <a16:creationId xmlns:a16="http://schemas.microsoft.com/office/drawing/2014/main" id="{B16F43D9-F91B-335E-A0BA-E5800AFD92DF}"/>
              </a:ext>
            </a:extLst>
          </p:cNvPr>
          <p:cNvSpPr txBox="1"/>
          <p:nvPr/>
        </p:nvSpPr>
        <p:spPr>
          <a:xfrm>
            <a:off x="3670099" y="2912192"/>
            <a:ext cx="4140659" cy="602247"/>
          </a:xfrm>
          <a:prstGeom prst="rect">
            <a:avLst/>
          </a:prstGeom>
          <a:solidFill>
            <a:schemeClr val="accent2"/>
          </a:solidFill>
          <a:ln w="38100">
            <a:noFill/>
            <a:prstDash val="sysDash"/>
          </a:ln>
        </p:spPr>
        <p:txBody>
          <a:bodyPr wrap="square" rtlCol="0" anchor="ctr">
            <a:noAutofit/>
          </a:bodyPr>
          <a:lstStyle>
            <a:defPPr>
              <a:defRPr lang="en-US"/>
            </a:defPPr>
            <a:lvl1pPr algn="ctr">
              <a:defRPr sz="1200">
                <a:solidFill>
                  <a:schemeClr val="accent6"/>
                </a:solidFill>
                <a:latin typeface="Calibri" pitchFamily="34" charset="0"/>
              </a:defRPr>
            </a:lvl1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400" b="1" i="0" u="none" strike="noStrike" kern="1200" cap="none" spc="0" normalizeH="0" baseline="0" noProof="0" dirty="0">
                <a:ln>
                  <a:noFill/>
                </a:ln>
                <a:solidFill>
                  <a:srgbClr val="FFFFFF"/>
                </a:solidFill>
                <a:effectLst/>
                <a:uLnTx/>
                <a:uFillTx/>
                <a:latin typeface="Calibri" pitchFamily="34" charset="0"/>
                <a:ea typeface="+mn-ea"/>
                <a:cs typeface="+mn-cs"/>
              </a:rPr>
              <a:t>QPE</a:t>
            </a:r>
            <a:br>
              <a:rPr kumimoji="0" lang="fr-FR" sz="1400" b="1" i="0" u="none" strike="noStrike" kern="1200" cap="none" spc="0" normalizeH="0" baseline="0" noProof="0" dirty="0">
                <a:ln>
                  <a:noFill/>
                </a:ln>
                <a:solidFill>
                  <a:srgbClr val="FFFFFF"/>
                </a:solidFill>
                <a:effectLst/>
                <a:uLnTx/>
                <a:uFillTx/>
                <a:latin typeface="Calibri" pitchFamily="34" charset="0"/>
                <a:ea typeface="+mn-ea"/>
                <a:cs typeface="+mn-cs"/>
              </a:rPr>
            </a:br>
            <a:r>
              <a:rPr kumimoji="0" lang="fr-FR" sz="1400" b="0" i="0" u="none" strike="noStrike" kern="1200" cap="none" spc="0" normalizeH="0" baseline="0" noProof="0" dirty="0">
                <a:ln>
                  <a:noFill/>
                </a:ln>
                <a:solidFill>
                  <a:srgbClr val="FFFFFF"/>
                </a:solidFill>
                <a:effectLst/>
                <a:uLnTx/>
                <a:uFillTx/>
                <a:latin typeface="Calibri" pitchFamily="34" charset="0"/>
                <a:ea typeface="+mn-ea"/>
                <a:cs typeface="+mn-cs"/>
              </a:rPr>
              <a:t>quantum phase estimation</a:t>
            </a:r>
          </a:p>
        </p:txBody>
      </p:sp>
      <p:sp>
        <p:nvSpPr>
          <p:cNvPr id="6" name="TextBox 5">
            <a:extLst>
              <a:ext uri="{FF2B5EF4-FFF2-40B4-BE49-F238E27FC236}">
                <a16:creationId xmlns:a16="http://schemas.microsoft.com/office/drawing/2014/main" id="{72391C90-520F-CB40-7A35-F946E8B707E4}"/>
              </a:ext>
            </a:extLst>
          </p:cNvPr>
          <p:cNvSpPr txBox="1"/>
          <p:nvPr/>
        </p:nvSpPr>
        <p:spPr>
          <a:xfrm>
            <a:off x="5857211" y="3666301"/>
            <a:ext cx="1953547" cy="393228"/>
          </a:xfrm>
          <a:prstGeom prst="rect">
            <a:avLst/>
          </a:prstGeom>
          <a:solidFill>
            <a:srgbClr val="AFDFFF"/>
          </a:solidFill>
        </p:spPr>
        <p:txBody>
          <a:bodyPr wrap="square" rtlCol="0" anchor="ctr">
            <a:noAutofit/>
          </a:bodyPr>
          <a:lstStyle>
            <a:defPPr>
              <a:defRPr lang="en-US"/>
            </a:defPPr>
            <a:lvl1pPr marL="0" marR="0" lvl="0" indent="0" algn="ctr" defTabSz="914400" latinLnBrk="0">
              <a:lnSpc>
                <a:spcPct val="100000"/>
              </a:lnSpc>
              <a:buClrTx/>
              <a:buSzTx/>
              <a:buFontTx/>
              <a:buNone/>
              <a:tabLst/>
              <a:defRPr kumimoji="0" sz="1000" i="0" u="none" strike="noStrike" cap="none" spc="0" normalizeH="0" baseline="0">
                <a:ln>
                  <a:noFill/>
                </a:ln>
                <a:solidFill>
                  <a:srgbClr val="FFFFFF"/>
                </a:solidFill>
                <a:effectLst/>
                <a:uLnTx/>
                <a:uFillTx/>
                <a:latin typeface="Calibri" pitchFamily="34" charset="0"/>
              </a:defRPr>
            </a:lvl1pPr>
          </a:lstStyle>
          <a:p>
            <a:r>
              <a:rPr lang="fr-FR" sz="1100" dirty="0">
                <a:solidFill>
                  <a:schemeClr val="tx1">
                    <a:lumMod val="50000"/>
                  </a:schemeClr>
                </a:solidFill>
              </a:rPr>
              <a:t>quantum Fourier </a:t>
            </a:r>
            <a:r>
              <a:rPr lang="fr-FR" sz="1100" dirty="0" err="1">
                <a:solidFill>
                  <a:schemeClr val="tx1">
                    <a:lumMod val="50000"/>
                  </a:schemeClr>
                </a:solidFill>
              </a:rPr>
              <a:t>transform</a:t>
            </a:r>
            <a:endParaRPr lang="fr-FR" sz="1100" dirty="0">
              <a:solidFill>
                <a:schemeClr val="tx1">
                  <a:lumMod val="50000"/>
                </a:schemeClr>
              </a:solidFill>
            </a:endParaRPr>
          </a:p>
        </p:txBody>
      </p:sp>
      <p:sp>
        <p:nvSpPr>
          <p:cNvPr id="7" name="TextBox 6">
            <a:extLst>
              <a:ext uri="{FF2B5EF4-FFF2-40B4-BE49-F238E27FC236}">
                <a16:creationId xmlns:a16="http://schemas.microsoft.com/office/drawing/2014/main" id="{901F4917-B414-0318-B05B-B3434850C677}"/>
              </a:ext>
            </a:extLst>
          </p:cNvPr>
          <p:cNvSpPr txBox="1"/>
          <p:nvPr/>
        </p:nvSpPr>
        <p:spPr>
          <a:xfrm>
            <a:off x="3670099" y="3666301"/>
            <a:ext cx="2039045" cy="393228"/>
          </a:xfrm>
          <a:prstGeom prst="rect">
            <a:avLst/>
          </a:prstGeom>
          <a:solidFill>
            <a:srgbClr val="AFDFFF"/>
          </a:solidFill>
        </p:spPr>
        <p:txBody>
          <a:bodyPr wrap="square" rtlCol="0" anchor="ctr">
            <a:noAutofit/>
          </a:bodyPr>
          <a:lstStyle>
            <a:defPPr>
              <a:defRPr lang="en-US"/>
            </a:defPPr>
            <a:lvl1pPr algn="ctr">
              <a:defRPr sz="1200">
                <a:solidFill>
                  <a:schemeClr val="accent6"/>
                </a:solidFill>
                <a:latin typeface="Calibri" pitchFamily="34" charset="0"/>
              </a:defRPr>
            </a:lvl1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100" b="1" i="0" u="none" strike="noStrike" kern="1200" cap="none" spc="0" normalizeH="0" baseline="0" noProof="0" dirty="0" err="1">
                <a:ln>
                  <a:noFill/>
                </a:ln>
                <a:solidFill>
                  <a:schemeClr val="tx1">
                    <a:lumMod val="50000"/>
                  </a:schemeClr>
                </a:solidFill>
                <a:effectLst/>
                <a:uLnTx/>
                <a:uFillTx/>
                <a:latin typeface="Calibri" pitchFamily="34" charset="0"/>
                <a:ea typeface="+mn-ea"/>
                <a:cs typeface="+mn-cs"/>
              </a:rPr>
              <a:t>modular</a:t>
            </a:r>
            <a:r>
              <a:rPr kumimoji="0" lang="fr-FR" sz="1100" b="1" i="0" u="none" strike="noStrike" kern="1200" cap="none" spc="0" normalizeH="0" baseline="0" noProof="0" dirty="0">
                <a:ln>
                  <a:noFill/>
                </a:ln>
                <a:solidFill>
                  <a:schemeClr val="tx1">
                    <a:lumMod val="50000"/>
                  </a:schemeClr>
                </a:solidFill>
                <a:effectLst/>
                <a:uLnTx/>
                <a:uFillTx/>
                <a:latin typeface="Calibri" pitchFamily="34" charset="0"/>
                <a:ea typeface="+mn-ea"/>
                <a:cs typeface="+mn-cs"/>
              </a:rPr>
              <a:t> exponentiation</a:t>
            </a:r>
          </a:p>
        </p:txBody>
      </p:sp>
      <p:cxnSp>
        <p:nvCxnSpPr>
          <p:cNvPr id="8" name="Straight Arrow Connector 7">
            <a:extLst>
              <a:ext uri="{FF2B5EF4-FFF2-40B4-BE49-F238E27FC236}">
                <a16:creationId xmlns:a16="http://schemas.microsoft.com/office/drawing/2014/main" id="{89B5F61A-C290-2AC1-07F2-A77DD293F128}"/>
              </a:ext>
            </a:extLst>
          </p:cNvPr>
          <p:cNvCxnSpPr>
            <a:cxnSpLocks/>
            <a:stCxn id="7" idx="0"/>
            <a:endCxn id="5" idx="2"/>
          </p:cNvCxnSpPr>
          <p:nvPr/>
        </p:nvCxnSpPr>
        <p:spPr bwMode="auto">
          <a:xfrm flipV="1">
            <a:off x="4689622" y="3514439"/>
            <a:ext cx="1050807" cy="151862"/>
          </a:xfrm>
          <a:prstGeom prst="straightConnector1">
            <a:avLst/>
          </a:prstGeom>
          <a:solidFill>
            <a:schemeClr val="accent1"/>
          </a:solidFill>
          <a:ln w="9525" cap="flat" cmpd="sng" algn="ctr">
            <a:solidFill>
              <a:schemeClr val="accent6"/>
            </a:solidFill>
            <a:prstDash val="solid"/>
            <a:round/>
            <a:headEnd type="none" w="med" len="med"/>
            <a:tailEnd type="triangle" w="med" len="med"/>
          </a:ln>
          <a:effectLst/>
        </p:spPr>
      </p:cxnSp>
      <p:cxnSp>
        <p:nvCxnSpPr>
          <p:cNvPr id="11" name="Straight Arrow Connector 10">
            <a:extLst>
              <a:ext uri="{FF2B5EF4-FFF2-40B4-BE49-F238E27FC236}">
                <a16:creationId xmlns:a16="http://schemas.microsoft.com/office/drawing/2014/main" id="{D6C89C96-EE04-8687-6BC1-59AC2063FE79}"/>
              </a:ext>
            </a:extLst>
          </p:cNvPr>
          <p:cNvCxnSpPr>
            <a:cxnSpLocks/>
            <a:stCxn id="6" idx="0"/>
            <a:endCxn id="5" idx="2"/>
          </p:cNvCxnSpPr>
          <p:nvPr/>
        </p:nvCxnSpPr>
        <p:spPr bwMode="auto">
          <a:xfrm flipH="1" flipV="1">
            <a:off x="5740429" y="3514439"/>
            <a:ext cx="1093556" cy="151862"/>
          </a:xfrm>
          <a:prstGeom prst="straightConnector1">
            <a:avLst/>
          </a:prstGeom>
          <a:solidFill>
            <a:schemeClr val="accent1"/>
          </a:solidFill>
          <a:ln w="9525" cap="flat" cmpd="sng" algn="ctr">
            <a:solidFill>
              <a:schemeClr val="accent6"/>
            </a:solidFill>
            <a:prstDash val="solid"/>
            <a:round/>
            <a:headEnd type="none" w="med" len="med"/>
            <a:tailEnd type="triangle" w="med" len="med"/>
          </a:ln>
          <a:effectLst/>
        </p:spPr>
      </p:cxnSp>
      <p:cxnSp>
        <p:nvCxnSpPr>
          <p:cNvPr id="14" name="Straight Arrow Connector 13">
            <a:extLst>
              <a:ext uri="{FF2B5EF4-FFF2-40B4-BE49-F238E27FC236}">
                <a16:creationId xmlns:a16="http://schemas.microsoft.com/office/drawing/2014/main" id="{49A3D2FC-952A-BC40-160B-F2CCDCF3F7F9}"/>
              </a:ext>
            </a:extLst>
          </p:cNvPr>
          <p:cNvCxnSpPr>
            <a:cxnSpLocks/>
            <a:stCxn id="3" idx="2"/>
            <a:endCxn id="5" idx="0"/>
          </p:cNvCxnSpPr>
          <p:nvPr/>
        </p:nvCxnSpPr>
        <p:spPr bwMode="auto">
          <a:xfrm flipH="1">
            <a:off x="5740429" y="2650071"/>
            <a:ext cx="1632017" cy="262121"/>
          </a:xfrm>
          <a:prstGeom prst="straightConnector1">
            <a:avLst/>
          </a:prstGeom>
          <a:solidFill>
            <a:schemeClr val="accent1"/>
          </a:solidFill>
          <a:ln w="9525" cap="flat" cmpd="sng" algn="ctr">
            <a:solidFill>
              <a:schemeClr val="accent6"/>
            </a:solidFill>
            <a:prstDash val="solid"/>
            <a:round/>
            <a:headEnd type="triangle" w="med" len="med"/>
            <a:tailEnd type="none" w="med" len="med"/>
          </a:ln>
          <a:effectLst/>
        </p:spPr>
      </p:cxnSp>
      <p:cxnSp>
        <p:nvCxnSpPr>
          <p:cNvPr id="17" name="Straight Arrow Connector 16">
            <a:extLst>
              <a:ext uri="{FF2B5EF4-FFF2-40B4-BE49-F238E27FC236}">
                <a16:creationId xmlns:a16="http://schemas.microsoft.com/office/drawing/2014/main" id="{EEA3B8D2-7C40-CAEE-8342-69F25742923E}"/>
              </a:ext>
            </a:extLst>
          </p:cNvPr>
          <p:cNvCxnSpPr>
            <a:cxnSpLocks/>
            <a:stCxn id="4" idx="2"/>
            <a:endCxn id="5" idx="0"/>
          </p:cNvCxnSpPr>
          <p:nvPr/>
        </p:nvCxnSpPr>
        <p:spPr bwMode="auto">
          <a:xfrm flipH="1">
            <a:off x="5740429" y="2555152"/>
            <a:ext cx="191915" cy="357040"/>
          </a:xfrm>
          <a:prstGeom prst="straightConnector1">
            <a:avLst/>
          </a:prstGeom>
          <a:solidFill>
            <a:schemeClr val="accent1"/>
          </a:solidFill>
          <a:ln w="9525" cap="flat" cmpd="sng" algn="ctr">
            <a:solidFill>
              <a:schemeClr val="accent6"/>
            </a:solidFill>
            <a:prstDash val="solid"/>
            <a:round/>
            <a:headEnd type="triangle" w="med" len="med"/>
            <a:tailEnd type="none" w="med" len="med"/>
          </a:ln>
          <a:effectLst/>
        </p:spPr>
      </p:cxnSp>
      <p:sp>
        <p:nvSpPr>
          <p:cNvPr id="21" name="Rectangle 20">
            <a:extLst>
              <a:ext uri="{FF2B5EF4-FFF2-40B4-BE49-F238E27FC236}">
                <a16:creationId xmlns:a16="http://schemas.microsoft.com/office/drawing/2014/main" id="{C9009A10-2D24-A3FA-BE29-284215D46C32}"/>
              </a:ext>
            </a:extLst>
          </p:cNvPr>
          <p:cNvSpPr/>
          <p:nvPr/>
        </p:nvSpPr>
        <p:spPr bwMode="auto">
          <a:xfrm>
            <a:off x="3399216" y="1021792"/>
            <a:ext cx="1087458" cy="624114"/>
          </a:xfrm>
          <a:prstGeom prst="rect">
            <a:avLst/>
          </a:prstGeom>
          <a:solidFill>
            <a:srgbClr val="E7F5D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00" i="0" u="none" strike="noStrike" kern="1200" cap="none" spc="0" normalizeH="0" baseline="0" noProof="0" dirty="0">
                <a:ln>
                  <a:noFill/>
                </a:ln>
                <a:solidFill>
                  <a:schemeClr val="tx1">
                    <a:lumMod val="50000"/>
                  </a:schemeClr>
                </a:solidFill>
                <a:effectLst/>
                <a:uLnTx/>
                <a:uFillTx/>
                <a:latin typeface="Calibri" panose="020F0502020204030204" pitchFamily="34" charset="0"/>
                <a:ea typeface="+mn-ea"/>
                <a:cs typeface="Calibri" panose="020F0502020204030204" pitchFamily="34" charset="0"/>
              </a:rPr>
              <a:t>quantum machine </a:t>
            </a:r>
            <a:r>
              <a:rPr kumimoji="0" lang="fr-FR" sz="1000" i="0" u="none" strike="noStrike" kern="1200" cap="none" spc="0" normalizeH="0" baseline="0" noProof="0" dirty="0" err="1">
                <a:ln>
                  <a:noFill/>
                </a:ln>
                <a:solidFill>
                  <a:schemeClr val="tx1">
                    <a:lumMod val="50000"/>
                  </a:schemeClr>
                </a:solidFill>
                <a:effectLst/>
                <a:uLnTx/>
                <a:uFillTx/>
                <a:latin typeface="Calibri" panose="020F0502020204030204" pitchFamily="34" charset="0"/>
                <a:ea typeface="+mn-ea"/>
                <a:cs typeface="Calibri" panose="020F0502020204030204" pitchFamily="34" charset="0"/>
              </a:rPr>
              <a:t>learning</a:t>
            </a:r>
            <a:r>
              <a:rPr kumimoji="0" lang="fr-FR" sz="1000" i="0" u="none" strike="noStrike" kern="1200" cap="none" spc="0" normalizeH="0" baseline="0" noProof="0" dirty="0">
                <a:ln>
                  <a:noFill/>
                </a:ln>
                <a:solidFill>
                  <a:schemeClr val="tx1">
                    <a:lumMod val="50000"/>
                  </a:schemeClr>
                </a:solidFill>
                <a:effectLst/>
                <a:uLnTx/>
                <a:uFillTx/>
                <a:latin typeface="Calibri" panose="020F0502020204030204" pitchFamily="34" charset="0"/>
                <a:ea typeface="+mn-ea"/>
                <a:cs typeface="Calibri" panose="020F0502020204030204" pitchFamily="34" charset="0"/>
              </a:rPr>
              <a:t> (FTQC)</a:t>
            </a:r>
          </a:p>
        </p:txBody>
      </p:sp>
      <p:sp>
        <p:nvSpPr>
          <p:cNvPr id="22" name="Rectangle 21">
            <a:extLst>
              <a:ext uri="{FF2B5EF4-FFF2-40B4-BE49-F238E27FC236}">
                <a16:creationId xmlns:a16="http://schemas.microsoft.com/office/drawing/2014/main" id="{B45EE126-55E9-BBD9-0787-6CC1D49FD779}"/>
              </a:ext>
            </a:extLst>
          </p:cNvPr>
          <p:cNvSpPr/>
          <p:nvPr/>
        </p:nvSpPr>
        <p:spPr bwMode="auto">
          <a:xfrm>
            <a:off x="2409052" y="1021792"/>
            <a:ext cx="879699" cy="624114"/>
          </a:xfrm>
          <a:prstGeom prst="rect">
            <a:avLst/>
          </a:prstGeom>
          <a:solidFill>
            <a:srgbClr val="CEEAB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00" i="0" u="none" strike="noStrike" kern="1200" cap="none" spc="0" normalizeH="0" baseline="0" noProof="0" dirty="0">
                <a:ln>
                  <a:noFill/>
                </a:ln>
                <a:solidFill>
                  <a:schemeClr val="bg2"/>
                </a:solidFill>
                <a:effectLst/>
                <a:uLnTx/>
                <a:uFillTx/>
                <a:latin typeface="Calibri" panose="020F0502020204030204" pitchFamily="34" charset="0"/>
                <a:ea typeface="+mn-ea"/>
                <a:cs typeface="Calibri" panose="020F0502020204030204" pitchFamily="34" charset="0"/>
              </a:rPr>
              <a:t>quantum </a:t>
            </a:r>
            <a:r>
              <a:rPr kumimoji="0" lang="fr-FR" sz="1000" i="0" u="none" strike="noStrike" kern="1200" cap="none" spc="0" normalizeH="0" baseline="0" noProof="0" dirty="0" err="1">
                <a:ln>
                  <a:noFill/>
                </a:ln>
                <a:solidFill>
                  <a:schemeClr val="bg2"/>
                </a:solidFill>
                <a:effectLst/>
                <a:uLnTx/>
                <a:uFillTx/>
                <a:latin typeface="Calibri" panose="020F0502020204030204" pitchFamily="34" charset="0"/>
                <a:ea typeface="+mn-ea"/>
                <a:cs typeface="Calibri" panose="020F0502020204030204" pitchFamily="34" charset="0"/>
              </a:rPr>
              <a:t>chemistry</a:t>
            </a:r>
            <a:endParaRPr kumimoji="0" lang="fr-FR" sz="1000" i="0" u="none" strike="noStrike" kern="1200" cap="none" spc="0" normalizeH="0" baseline="0" noProof="0" dirty="0">
              <a:ln>
                <a:noFill/>
              </a:ln>
              <a:solidFill>
                <a:schemeClr val="bg2"/>
              </a:solidFill>
              <a:effectLst/>
              <a:uLnTx/>
              <a:uFillTx/>
              <a:latin typeface="Calibri" panose="020F0502020204030204" pitchFamily="34" charset="0"/>
              <a:ea typeface="+mn-ea"/>
              <a:cs typeface="Calibri" panose="020F0502020204030204" pitchFamily="34" charset="0"/>
            </a:endParaRPr>
          </a:p>
        </p:txBody>
      </p:sp>
      <p:cxnSp>
        <p:nvCxnSpPr>
          <p:cNvPr id="23" name="Straight Arrow Connector 22">
            <a:extLst>
              <a:ext uri="{FF2B5EF4-FFF2-40B4-BE49-F238E27FC236}">
                <a16:creationId xmlns:a16="http://schemas.microsoft.com/office/drawing/2014/main" id="{43C29D22-21BF-7DE4-D613-A186B6E054FD}"/>
              </a:ext>
            </a:extLst>
          </p:cNvPr>
          <p:cNvCxnSpPr>
            <a:cxnSpLocks/>
            <a:stCxn id="22" idx="2"/>
            <a:endCxn id="5" idx="0"/>
          </p:cNvCxnSpPr>
          <p:nvPr/>
        </p:nvCxnSpPr>
        <p:spPr bwMode="auto">
          <a:xfrm>
            <a:off x="2848902" y="1645906"/>
            <a:ext cx="2891527" cy="1266286"/>
          </a:xfrm>
          <a:prstGeom prst="straightConnector1">
            <a:avLst/>
          </a:prstGeom>
          <a:solidFill>
            <a:schemeClr val="accent1"/>
          </a:solidFill>
          <a:ln w="9525" cap="flat" cmpd="sng" algn="ctr">
            <a:solidFill>
              <a:schemeClr val="accent6"/>
            </a:solidFill>
            <a:prstDash val="solid"/>
            <a:round/>
            <a:headEnd type="triangle" w="med" len="med"/>
            <a:tailEnd type="none" w="med" len="med"/>
          </a:ln>
          <a:effectLst/>
        </p:spPr>
      </p:cxnSp>
      <p:cxnSp>
        <p:nvCxnSpPr>
          <p:cNvPr id="29" name="Straight Arrow Connector 28">
            <a:extLst>
              <a:ext uri="{FF2B5EF4-FFF2-40B4-BE49-F238E27FC236}">
                <a16:creationId xmlns:a16="http://schemas.microsoft.com/office/drawing/2014/main" id="{8815AE61-79C7-9EEA-4972-957CAECEF37E}"/>
              </a:ext>
            </a:extLst>
          </p:cNvPr>
          <p:cNvCxnSpPr>
            <a:cxnSpLocks/>
            <a:stCxn id="21" idx="2"/>
            <a:endCxn id="4" idx="0"/>
          </p:cNvCxnSpPr>
          <p:nvPr/>
        </p:nvCxnSpPr>
        <p:spPr bwMode="auto">
          <a:xfrm>
            <a:off x="3942945" y="1645906"/>
            <a:ext cx="1989399" cy="339984"/>
          </a:xfrm>
          <a:prstGeom prst="straightConnector1">
            <a:avLst/>
          </a:prstGeom>
          <a:solidFill>
            <a:schemeClr val="accent1"/>
          </a:solidFill>
          <a:ln w="9525" cap="flat" cmpd="sng" algn="ctr">
            <a:solidFill>
              <a:schemeClr val="accent6"/>
            </a:solidFill>
            <a:prstDash val="solid"/>
            <a:round/>
            <a:headEnd type="triangle" w="med" len="med"/>
            <a:tailEnd type="none" w="med" len="med"/>
          </a:ln>
          <a:effectLst/>
        </p:spPr>
      </p:cxnSp>
      <p:sp>
        <p:nvSpPr>
          <p:cNvPr id="69" name="Rectangle 68">
            <a:extLst>
              <a:ext uri="{FF2B5EF4-FFF2-40B4-BE49-F238E27FC236}">
                <a16:creationId xmlns:a16="http://schemas.microsoft.com/office/drawing/2014/main" id="{E82B0066-415A-00E1-2EC1-FE2CBD250809}"/>
              </a:ext>
            </a:extLst>
          </p:cNvPr>
          <p:cNvSpPr/>
          <p:nvPr/>
        </p:nvSpPr>
        <p:spPr bwMode="auto">
          <a:xfrm>
            <a:off x="6932475" y="1019651"/>
            <a:ext cx="878283" cy="633136"/>
          </a:xfrm>
          <a:prstGeom prst="rect">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00" b="1" i="0" u="none" strike="noStrike" kern="1200" cap="none" spc="0" normalizeH="0" baseline="0" noProof="0" dirty="0" err="1">
                <a:ln>
                  <a:noFill/>
                </a:ln>
                <a:solidFill>
                  <a:srgbClr val="FFFFFF"/>
                </a:solidFill>
                <a:effectLst/>
                <a:uLnTx/>
                <a:uFillTx/>
                <a:latin typeface="Calibri" panose="020F0502020204030204" pitchFamily="34" charset="0"/>
                <a:ea typeface="+mn-ea"/>
                <a:cs typeface="Calibri" panose="020F0502020204030204" pitchFamily="34" charset="0"/>
              </a:rPr>
              <a:t>cryptanalysis</a:t>
            </a:r>
            <a:endParaRPr kumimoji="0" lang="fr-FR" sz="1000" b="0" i="0" u="none" strike="noStrike" kern="1200" cap="none" spc="0" normalizeH="0" baseline="0" noProof="0" dirty="0">
              <a:ln>
                <a:noFill/>
              </a:ln>
              <a:solidFill>
                <a:srgbClr val="FFFFFF"/>
              </a:solidFill>
              <a:effectLst/>
              <a:uLnTx/>
              <a:uFillTx/>
              <a:latin typeface="Calibri" panose="020F0502020204030204" pitchFamily="34" charset="0"/>
              <a:ea typeface="+mn-ea"/>
              <a:cs typeface="Calibri" panose="020F0502020204030204" pitchFamily="34" charset="0"/>
            </a:endParaRPr>
          </a:p>
        </p:txBody>
      </p:sp>
      <p:cxnSp>
        <p:nvCxnSpPr>
          <p:cNvPr id="71" name="Straight Arrow Connector 70">
            <a:extLst>
              <a:ext uri="{FF2B5EF4-FFF2-40B4-BE49-F238E27FC236}">
                <a16:creationId xmlns:a16="http://schemas.microsoft.com/office/drawing/2014/main" id="{8CCE436D-02DD-64B4-6D69-8954D41C0C9A}"/>
              </a:ext>
            </a:extLst>
          </p:cNvPr>
          <p:cNvCxnSpPr>
            <a:cxnSpLocks/>
            <a:stCxn id="69" idx="2"/>
            <a:endCxn id="3" idx="0"/>
          </p:cNvCxnSpPr>
          <p:nvPr/>
        </p:nvCxnSpPr>
        <p:spPr bwMode="auto">
          <a:xfrm>
            <a:off x="7371617" y="1652787"/>
            <a:ext cx="829" cy="262795"/>
          </a:xfrm>
          <a:prstGeom prst="straightConnector1">
            <a:avLst/>
          </a:prstGeom>
          <a:solidFill>
            <a:schemeClr val="accent1"/>
          </a:solidFill>
          <a:ln w="9525" cap="flat" cmpd="sng" algn="ctr">
            <a:solidFill>
              <a:schemeClr val="accent6"/>
            </a:solidFill>
            <a:prstDash val="solid"/>
            <a:round/>
            <a:headEnd type="triangle" w="med" len="med"/>
            <a:tailEnd type="none" w="med" len="med"/>
          </a:ln>
          <a:effectLst/>
        </p:spPr>
      </p:cxnSp>
      <p:sp>
        <p:nvSpPr>
          <p:cNvPr id="80" name="Title 79">
            <a:extLst>
              <a:ext uri="{FF2B5EF4-FFF2-40B4-BE49-F238E27FC236}">
                <a16:creationId xmlns:a16="http://schemas.microsoft.com/office/drawing/2014/main" id="{9674A2ED-4765-2461-C018-1E9E4E852C86}"/>
              </a:ext>
            </a:extLst>
          </p:cNvPr>
          <p:cNvSpPr>
            <a:spLocks noGrp="1"/>
          </p:cNvSpPr>
          <p:nvPr>
            <p:ph type="title"/>
          </p:nvPr>
        </p:nvSpPr>
        <p:spPr>
          <a:xfrm>
            <a:off x="326948" y="171451"/>
            <a:ext cx="8622069" cy="599552"/>
          </a:xfrm>
        </p:spPr>
        <p:txBody>
          <a:bodyPr/>
          <a:lstStyle/>
          <a:p>
            <a:r>
              <a:rPr lang="en-US" dirty="0"/>
              <a:t>key FTQC quantum algorithms food chain</a:t>
            </a:r>
          </a:p>
        </p:txBody>
      </p:sp>
      <p:sp>
        <p:nvSpPr>
          <p:cNvPr id="12" name="Rectangle 11">
            <a:extLst>
              <a:ext uri="{FF2B5EF4-FFF2-40B4-BE49-F238E27FC236}">
                <a16:creationId xmlns:a16="http://schemas.microsoft.com/office/drawing/2014/main" id="{75610A10-4994-3770-F831-4071CFFA7F1D}"/>
              </a:ext>
            </a:extLst>
          </p:cNvPr>
          <p:cNvSpPr/>
          <p:nvPr/>
        </p:nvSpPr>
        <p:spPr bwMode="auto">
          <a:xfrm>
            <a:off x="5819609" y="1021792"/>
            <a:ext cx="1002401" cy="624114"/>
          </a:xfrm>
          <a:prstGeom prst="rect">
            <a:avLst/>
          </a:prstGeom>
          <a:solidFill>
            <a:srgbClr val="E7F5D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fr-FR" sz="1000" dirty="0" err="1">
                <a:solidFill>
                  <a:schemeClr val="tx1">
                    <a:lumMod val="50000"/>
                  </a:schemeClr>
                </a:solidFill>
                <a:latin typeface="Calibri" panose="020F0502020204030204" pitchFamily="34" charset="0"/>
                <a:cs typeface="Calibri" panose="020F0502020204030204" pitchFamily="34" charset="0"/>
              </a:rPr>
              <a:t>computational</a:t>
            </a:r>
            <a:r>
              <a:rPr lang="fr-FR" sz="1000" dirty="0">
                <a:solidFill>
                  <a:schemeClr val="tx1">
                    <a:lumMod val="50000"/>
                  </a:schemeClr>
                </a:solidFill>
                <a:latin typeface="Calibri" panose="020F0502020204030204" pitchFamily="34" charset="0"/>
                <a:cs typeface="Calibri" panose="020F0502020204030204" pitchFamily="34" charset="0"/>
              </a:rPr>
              <a:t> </a:t>
            </a:r>
            <a:r>
              <a:rPr lang="fr-FR" sz="1000" dirty="0" err="1">
                <a:solidFill>
                  <a:schemeClr val="tx1">
                    <a:lumMod val="50000"/>
                  </a:schemeClr>
                </a:solidFill>
                <a:latin typeface="Calibri" panose="020F0502020204030204" pitchFamily="34" charset="0"/>
                <a:cs typeface="Calibri" panose="020F0502020204030204" pitchFamily="34" charset="0"/>
              </a:rPr>
              <a:t>fluid</a:t>
            </a:r>
            <a:r>
              <a:rPr lang="fr-FR" sz="1000" dirty="0">
                <a:solidFill>
                  <a:schemeClr val="tx1">
                    <a:lumMod val="50000"/>
                  </a:schemeClr>
                </a:solidFill>
                <a:latin typeface="Calibri" panose="020F0502020204030204" pitchFamily="34" charset="0"/>
                <a:cs typeface="Calibri" panose="020F0502020204030204" pitchFamily="34" charset="0"/>
              </a:rPr>
              <a:t> </a:t>
            </a:r>
            <a:r>
              <a:rPr lang="fr-FR" sz="1000" dirty="0" err="1">
                <a:solidFill>
                  <a:schemeClr val="tx1">
                    <a:lumMod val="50000"/>
                  </a:schemeClr>
                </a:solidFill>
                <a:latin typeface="Calibri" panose="020F0502020204030204" pitchFamily="34" charset="0"/>
                <a:cs typeface="Calibri" panose="020F0502020204030204" pitchFamily="34" charset="0"/>
              </a:rPr>
              <a:t>dynamics</a:t>
            </a:r>
            <a:endParaRPr kumimoji="0" lang="fr-FR" sz="1000" i="0" u="none" strike="noStrike" kern="1200" cap="none" spc="0" normalizeH="0" baseline="0" noProof="0" dirty="0">
              <a:ln>
                <a:noFill/>
              </a:ln>
              <a:solidFill>
                <a:schemeClr val="tx1">
                  <a:lumMod val="50000"/>
                </a:schemeClr>
              </a:solidFill>
              <a:effectLst/>
              <a:uLnTx/>
              <a:uFillTx/>
              <a:latin typeface="Calibri" panose="020F0502020204030204" pitchFamily="34" charset="0"/>
              <a:ea typeface="+mn-ea"/>
              <a:cs typeface="Calibri" panose="020F0502020204030204" pitchFamily="34" charset="0"/>
            </a:endParaRPr>
          </a:p>
        </p:txBody>
      </p:sp>
      <p:sp>
        <p:nvSpPr>
          <p:cNvPr id="62" name="Rectangle 61">
            <a:extLst>
              <a:ext uri="{FF2B5EF4-FFF2-40B4-BE49-F238E27FC236}">
                <a16:creationId xmlns:a16="http://schemas.microsoft.com/office/drawing/2014/main" id="{8FA134A1-C463-0EC1-CAA9-DD41D4F62F7F}"/>
              </a:ext>
            </a:extLst>
          </p:cNvPr>
          <p:cNvSpPr/>
          <p:nvPr/>
        </p:nvSpPr>
        <p:spPr bwMode="auto">
          <a:xfrm>
            <a:off x="4597139" y="1021792"/>
            <a:ext cx="1112005" cy="624114"/>
          </a:xfrm>
          <a:prstGeom prst="rect">
            <a:avLst/>
          </a:prstGeom>
          <a:solidFill>
            <a:srgbClr val="E7F5D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fr-FR" sz="1000" dirty="0">
                <a:solidFill>
                  <a:schemeClr val="tx1">
                    <a:lumMod val="50000"/>
                  </a:schemeClr>
                </a:solidFill>
                <a:latin typeface="Calibri" panose="020F0502020204030204" pitchFamily="34" charset="0"/>
                <a:cs typeface="Calibri" panose="020F0502020204030204" pitchFamily="34" charset="0"/>
              </a:rPr>
              <a:t>partial </a:t>
            </a:r>
            <a:r>
              <a:rPr lang="fr-FR" sz="1000" dirty="0" err="1">
                <a:solidFill>
                  <a:schemeClr val="tx1">
                    <a:lumMod val="50000"/>
                  </a:schemeClr>
                </a:solidFill>
                <a:latin typeface="Calibri" panose="020F0502020204030204" pitchFamily="34" charset="0"/>
                <a:cs typeface="Calibri" panose="020F0502020204030204" pitchFamily="34" charset="0"/>
              </a:rPr>
              <a:t>differential</a:t>
            </a:r>
            <a:r>
              <a:rPr lang="fr-FR" sz="1000" dirty="0">
                <a:solidFill>
                  <a:schemeClr val="tx1">
                    <a:lumMod val="50000"/>
                  </a:schemeClr>
                </a:solidFill>
                <a:latin typeface="Calibri" panose="020F0502020204030204" pitchFamily="34" charset="0"/>
                <a:cs typeface="Calibri" panose="020F0502020204030204" pitchFamily="34" charset="0"/>
              </a:rPr>
              <a:t> </a:t>
            </a:r>
            <a:r>
              <a:rPr lang="fr-FR" sz="1000" dirty="0" err="1">
                <a:solidFill>
                  <a:schemeClr val="tx1">
                    <a:lumMod val="50000"/>
                  </a:schemeClr>
                </a:solidFill>
                <a:latin typeface="Calibri" panose="020F0502020204030204" pitchFamily="34" charset="0"/>
                <a:cs typeface="Calibri" panose="020F0502020204030204" pitchFamily="34" charset="0"/>
              </a:rPr>
              <a:t>equations</a:t>
            </a:r>
            <a:r>
              <a:rPr lang="fr-FR" sz="1000" dirty="0">
                <a:solidFill>
                  <a:schemeClr val="tx1">
                    <a:lumMod val="50000"/>
                  </a:schemeClr>
                </a:solidFill>
                <a:latin typeface="Calibri" panose="020F0502020204030204" pitchFamily="34" charset="0"/>
                <a:cs typeface="Calibri" panose="020F0502020204030204" pitchFamily="34" charset="0"/>
              </a:rPr>
              <a:t> (</a:t>
            </a:r>
            <a:r>
              <a:rPr lang="fr-FR" sz="1000" dirty="0" err="1">
                <a:solidFill>
                  <a:schemeClr val="tx1">
                    <a:lumMod val="50000"/>
                  </a:schemeClr>
                </a:solidFill>
                <a:latin typeface="Calibri" panose="020F0502020204030204" pitchFamily="34" charset="0"/>
                <a:cs typeface="Calibri" panose="020F0502020204030204" pitchFamily="34" charset="0"/>
              </a:rPr>
              <a:t>PDEs</a:t>
            </a:r>
            <a:r>
              <a:rPr lang="fr-FR" sz="1000" dirty="0">
                <a:solidFill>
                  <a:schemeClr val="tx1">
                    <a:lumMod val="50000"/>
                  </a:schemeClr>
                </a:solidFill>
                <a:latin typeface="Calibri" panose="020F0502020204030204" pitchFamily="34" charset="0"/>
                <a:cs typeface="Calibri" panose="020F0502020204030204" pitchFamily="34" charset="0"/>
              </a:rPr>
              <a:t>)</a:t>
            </a:r>
            <a:endParaRPr kumimoji="0" lang="fr-FR" sz="1000" i="0" u="none" strike="noStrike" kern="1200" cap="none" spc="0" normalizeH="0" baseline="0" noProof="0" dirty="0">
              <a:ln>
                <a:noFill/>
              </a:ln>
              <a:solidFill>
                <a:schemeClr val="tx1">
                  <a:lumMod val="50000"/>
                </a:schemeClr>
              </a:solidFill>
              <a:effectLst/>
              <a:uLnTx/>
              <a:uFillTx/>
              <a:latin typeface="Calibri" panose="020F0502020204030204" pitchFamily="34" charset="0"/>
              <a:ea typeface="+mn-ea"/>
              <a:cs typeface="Calibri" panose="020F0502020204030204" pitchFamily="34" charset="0"/>
            </a:endParaRPr>
          </a:p>
        </p:txBody>
      </p:sp>
      <p:cxnSp>
        <p:nvCxnSpPr>
          <p:cNvPr id="70" name="Straight Arrow Connector 69">
            <a:extLst>
              <a:ext uri="{FF2B5EF4-FFF2-40B4-BE49-F238E27FC236}">
                <a16:creationId xmlns:a16="http://schemas.microsoft.com/office/drawing/2014/main" id="{D1D26911-DFA2-C761-CF57-AE53B1A80D49}"/>
              </a:ext>
            </a:extLst>
          </p:cNvPr>
          <p:cNvCxnSpPr>
            <a:cxnSpLocks/>
            <a:stCxn id="62" idx="2"/>
            <a:endCxn id="4" idx="0"/>
          </p:cNvCxnSpPr>
          <p:nvPr/>
        </p:nvCxnSpPr>
        <p:spPr bwMode="auto">
          <a:xfrm>
            <a:off x="5153142" y="1645906"/>
            <a:ext cx="779202" cy="339984"/>
          </a:xfrm>
          <a:prstGeom prst="straightConnector1">
            <a:avLst/>
          </a:prstGeom>
          <a:solidFill>
            <a:schemeClr val="accent1"/>
          </a:solidFill>
          <a:ln w="9525" cap="flat" cmpd="sng" algn="ctr">
            <a:solidFill>
              <a:schemeClr val="accent6"/>
            </a:solidFill>
            <a:prstDash val="solid"/>
            <a:round/>
            <a:headEnd type="triangle" w="med" len="med"/>
            <a:tailEnd type="none" w="med" len="med"/>
          </a:ln>
          <a:effectLst/>
        </p:spPr>
      </p:cxnSp>
      <p:sp>
        <p:nvSpPr>
          <p:cNvPr id="84" name="Rectangle 83">
            <a:extLst>
              <a:ext uri="{FF2B5EF4-FFF2-40B4-BE49-F238E27FC236}">
                <a16:creationId xmlns:a16="http://schemas.microsoft.com/office/drawing/2014/main" id="{83EFE8F6-D9E4-C40C-4049-F1A06DF807DD}"/>
              </a:ext>
            </a:extLst>
          </p:cNvPr>
          <p:cNvSpPr/>
          <p:nvPr/>
        </p:nvSpPr>
        <p:spPr bwMode="auto">
          <a:xfrm>
            <a:off x="2606869" y="2912192"/>
            <a:ext cx="749053" cy="599552"/>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400" i="0" u="none" strike="noStrike" kern="1200" cap="none" spc="0" normalizeH="0" baseline="0" noProof="0" dirty="0">
                <a:ln>
                  <a:noFill/>
                </a:ln>
                <a:solidFill>
                  <a:schemeClr val="tx1">
                    <a:lumMod val="50000"/>
                  </a:schemeClr>
                </a:solidFill>
                <a:effectLst/>
                <a:uLnTx/>
                <a:uFillTx/>
                <a:latin typeface="Calibri" panose="020F0502020204030204" pitchFamily="34" charset="0"/>
                <a:ea typeface="+mn-ea"/>
                <a:cs typeface="Calibri" panose="020F0502020204030204" pitchFamily="34" charset="0"/>
              </a:rPr>
              <a:t>QSVT</a:t>
            </a:r>
          </a:p>
        </p:txBody>
      </p:sp>
      <p:cxnSp>
        <p:nvCxnSpPr>
          <p:cNvPr id="61" name="Straight Arrow Connector 60">
            <a:extLst>
              <a:ext uri="{FF2B5EF4-FFF2-40B4-BE49-F238E27FC236}">
                <a16:creationId xmlns:a16="http://schemas.microsoft.com/office/drawing/2014/main" id="{61CE9F1D-5B8B-DFF8-5ABE-3C9043F83B10}"/>
              </a:ext>
            </a:extLst>
          </p:cNvPr>
          <p:cNvCxnSpPr>
            <a:cxnSpLocks/>
            <a:stCxn id="22" idx="2"/>
            <a:endCxn id="84" idx="0"/>
          </p:cNvCxnSpPr>
          <p:nvPr/>
        </p:nvCxnSpPr>
        <p:spPr bwMode="auto">
          <a:xfrm>
            <a:off x="2848902" y="1645906"/>
            <a:ext cx="132494" cy="1266286"/>
          </a:xfrm>
          <a:prstGeom prst="straightConnector1">
            <a:avLst/>
          </a:prstGeom>
          <a:solidFill>
            <a:schemeClr val="accent1"/>
          </a:solidFill>
          <a:ln w="6350" cap="flat" cmpd="sng" algn="ctr">
            <a:solidFill>
              <a:srgbClr val="7030A0"/>
            </a:solidFill>
            <a:prstDash val="dash"/>
            <a:round/>
            <a:headEnd type="arrow" w="med" len="med"/>
            <a:tailEnd type="none" w="med" len="med"/>
          </a:ln>
          <a:effectLst/>
        </p:spPr>
      </p:cxnSp>
      <p:sp>
        <p:nvSpPr>
          <p:cNvPr id="2" name="TextBox 1">
            <a:extLst>
              <a:ext uri="{FF2B5EF4-FFF2-40B4-BE49-F238E27FC236}">
                <a16:creationId xmlns:a16="http://schemas.microsoft.com/office/drawing/2014/main" id="{85E3FBCA-2CBC-9EE3-B819-8FFCF1904308}"/>
              </a:ext>
            </a:extLst>
          </p:cNvPr>
          <p:cNvSpPr txBox="1"/>
          <p:nvPr/>
        </p:nvSpPr>
        <p:spPr>
          <a:xfrm>
            <a:off x="1249279" y="4335392"/>
            <a:ext cx="6474790" cy="592446"/>
          </a:xfrm>
          <a:prstGeom prst="rect">
            <a:avLst/>
          </a:prstGeom>
          <a:noFill/>
        </p:spPr>
        <p:txBody>
          <a:bodyPr wrap="square" lIns="91417" tIns="45708" rIns="91417" bIns="45708" rtlCol="0">
            <a:spAutoFit/>
          </a:bodyPr>
          <a:lstStyle/>
          <a:p>
            <a:pPr algn="ctr">
              <a:spcAft>
                <a:spcPts val="300"/>
              </a:spcAft>
            </a:pPr>
            <a:r>
              <a:rPr lang="en-US" sz="1000" b="0" dirty="0">
                <a:solidFill>
                  <a:schemeClr val="bg2"/>
                </a:solidFill>
                <a:latin typeface="Calibri" pitchFamily="34" charset="0"/>
                <a:hlinkClick r:id="rId2"/>
              </a:rPr>
              <a:t>Why Haven’t More Quantum Algorithms Been Found?</a:t>
            </a:r>
            <a:r>
              <a:rPr lang="en-US" sz="1000" b="0" dirty="0">
                <a:solidFill>
                  <a:schemeClr val="bg2"/>
                </a:solidFill>
                <a:latin typeface="Calibri" pitchFamily="34" charset="0"/>
              </a:rPr>
              <a:t> by Peter Shor, 2003 (4 pages).</a:t>
            </a:r>
          </a:p>
          <a:p>
            <a:pPr algn="ctr">
              <a:spcAft>
                <a:spcPts val="300"/>
              </a:spcAft>
            </a:pPr>
            <a:r>
              <a:rPr lang="en-US" sz="1000" b="0" dirty="0">
                <a:solidFill>
                  <a:schemeClr val="bg2"/>
                </a:solidFill>
                <a:latin typeface="Calibri" pitchFamily="34" charset="0"/>
                <a:hlinkClick r:id="rId3"/>
              </a:rPr>
              <a:t>Quantum algorithms: A survey of applications and end-to-end complexities </a:t>
            </a:r>
            <a:r>
              <a:rPr lang="en-US" sz="1000" b="0" dirty="0">
                <a:solidFill>
                  <a:schemeClr val="bg2"/>
                </a:solidFill>
                <a:latin typeface="Calibri" pitchFamily="34" charset="0"/>
              </a:rPr>
              <a:t>by Alexander M. Dalzell, Fernando G. S. L. </a:t>
            </a:r>
            <a:r>
              <a:rPr lang="en-US" sz="1000" b="0" dirty="0" err="1">
                <a:solidFill>
                  <a:schemeClr val="bg2"/>
                </a:solidFill>
                <a:latin typeface="Calibri" pitchFamily="34" charset="0"/>
              </a:rPr>
              <a:t>Brandão</a:t>
            </a:r>
            <a:r>
              <a:rPr lang="en-US" sz="1000" b="0" dirty="0">
                <a:solidFill>
                  <a:schemeClr val="bg2"/>
                </a:solidFill>
                <a:latin typeface="Calibri" pitchFamily="34" charset="0"/>
              </a:rPr>
              <a:t> et al, AWS, RWTH Aachen University, Imperial College London, Caltech, October 2023 (337 pages).</a:t>
            </a:r>
          </a:p>
        </p:txBody>
      </p:sp>
      <p:sp>
        <p:nvSpPr>
          <p:cNvPr id="9" name="Rectangle 8">
            <a:extLst>
              <a:ext uri="{FF2B5EF4-FFF2-40B4-BE49-F238E27FC236}">
                <a16:creationId xmlns:a16="http://schemas.microsoft.com/office/drawing/2014/main" id="{BD1BEEE1-BCB7-21B9-2791-AB584F4604CD}"/>
              </a:ext>
            </a:extLst>
          </p:cNvPr>
          <p:cNvSpPr/>
          <p:nvPr/>
        </p:nvSpPr>
        <p:spPr bwMode="auto">
          <a:xfrm>
            <a:off x="1019950" y="1985890"/>
            <a:ext cx="1272744" cy="569262"/>
          </a:xfrm>
          <a:prstGeom prst="rect">
            <a:avLst/>
          </a:prstGeom>
          <a:solidFill>
            <a:srgbClr val="AFDF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00" i="0" u="none" strike="noStrike" kern="1200" cap="none" spc="0" normalizeH="0" baseline="0" noProof="0" dirty="0">
                <a:ln>
                  <a:noFill/>
                </a:ln>
                <a:solidFill>
                  <a:schemeClr val="tx1">
                    <a:lumMod val="50000"/>
                  </a:schemeClr>
                </a:solidFill>
                <a:effectLst/>
                <a:uLnTx/>
                <a:uFillTx/>
                <a:latin typeface="Calibri" panose="020F0502020204030204" pitchFamily="34" charset="0"/>
                <a:ea typeface="+mn-ea"/>
                <a:cs typeface="Calibri" panose="020F0502020204030204" pitchFamily="34" charset="0"/>
              </a:rPr>
              <a:t>QAE</a:t>
            </a:r>
          </a:p>
          <a:p>
            <a:pPr marL="0" marR="0" lvl="0" indent="0" algn="ctr" defTabSz="914400" rtl="0" eaLnBrk="0" fontAlgn="base" latinLnBrk="0" hangingPunct="0">
              <a:lnSpc>
                <a:spcPct val="100000"/>
              </a:lnSpc>
              <a:spcBef>
                <a:spcPct val="0"/>
              </a:spcBef>
              <a:spcAft>
                <a:spcPct val="0"/>
              </a:spcAft>
              <a:buClrTx/>
              <a:buSzTx/>
              <a:buFontTx/>
              <a:buNone/>
              <a:tabLst/>
              <a:defRPr/>
            </a:pPr>
            <a:r>
              <a:rPr lang="fr-FR" sz="1000" b="0" dirty="0">
                <a:solidFill>
                  <a:schemeClr val="tx1">
                    <a:lumMod val="50000"/>
                  </a:schemeClr>
                </a:solidFill>
                <a:latin typeface="Calibri" panose="020F0502020204030204" pitchFamily="34" charset="0"/>
                <a:cs typeface="Calibri" panose="020F0502020204030204" pitchFamily="34" charset="0"/>
              </a:rPr>
              <a:t>quantum amplitude estimation</a:t>
            </a:r>
            <a:endParaRPr kumimoji="0" lang="fr-FR" sz="1000" b="0" i="0" u="none" strike="noStrike" kern="1200" cap="none" spc="0" normalizeH="0" baseline="0" noProof="0" dirty="0">
              <a:ln>
                <a:noFill/>
              </a:ln>
              <a:solidFill>
                <a:schemeClr val="tx1">
                  <a:lumMod val="50000"/>
                </a:schemeClr>
              </a:solidFill>
              <a:effectLst/>
              <a:uLnTx/>
              <a:uFillTx/>
              <a:latin typeface="Calibri" panose="020F0502020204030204" pitchFamily="34" charset="0"/>
              <a:ea typeface="+mn-ea"/>
              <a:cs typeface="Calibri" panose="020F0502020204030204" pitchFamily="34" charset="0"/>
            </a:endParaRPr>
          </a:p>
        </p:txBody>
      </p:sp>
      <p:cxnSp>
        <p:nvCxnSpPr>
          <p:cNvPr id="10" name="Straight Arrow Connector 9">
            <a:extLst>
              <a:ext uri="{FF2B5EF4-FFF2-40B4-BE49-F238E27FC236}">
                <a16:creationId xmlns:a16="http://schemas.microsoft.com/office/drawing/2014/main" id="{7E3CF0ED-3AAC-17F5-4849-4AD7255E7D37}"/>
              </a:ext>
            </a:extLst>
          </p:cNvPr>
          <p:cNvCxnSpPr>
            <a:cxnSpLocks/>
            <a:stCxn id="9" idx="2"/>
            <a:endCxn id="5" idx="0"/>
          </p:cNvCxnSpPr>
          <p:nvPr/>
        </p:nvCxnSpPr>
        <p:spPr bwMode="auto">
          <a:xfrm>
            <a:off x="1656322" y="2555152"/>
            <a:ext cx="4084107" cy="357040"/>
          </a:xfrm>
          <a:prstGeom prst="straightConnector1">
            <a:avLst/>
          </a:prstGeom>
          <a:solidFill>
            <a:schemeClr val="accent1"/>
          </a:solidFill>
          <a:ln w="9525" cap="flat" cmpd="sng" algn="ctr">
            <a:solidFill>
              <a:schemeClr val="accent6"/>
            </a:solidFill>
            <a:prstDash val="solid"/>
            <a:round/>
            <a:headEnd type="triangle" w="med" len="med"/>
            <a:tailEnd type="none" w="med" len="med"/>
          </a:ln>
          <a:effectLst/>
        </p:spPr>
      </p:cxnSp>
      <p:sp>
        <p:nvSpPr>
          <p:cNvPr id="39" name="Rectangle 38">
            <a:extLst>
              <a:ext uri="{FF2B5EF4-FFF2-40B4-BE49-F238E27FC236}">
                <a16:creationId xmlns:a16="http://schemas.microsoft.com/office/drawing/2014/main" id="{A417CCAB-DD8B-6199-5B70-B58488787650}"/>
              </a:ext>
            </a:extLst>
          </p:cNvPr>
          <p:cNvSpPr/>
          <p:nvPr/>
        </p:nvSpPr>
        <p:spPr bwMode="auto">
          <a:xfrm>
            <a:off x="1019949" y="1021792"/>
            <a:ext cx="1272744" cy="624114"/>
          </a:xfrm>
          <a:prstGeom prst="rect">
            <a:avLst/>
          </a:prstGeom>
          <a:solidFill>
            <a:srgbClr val="E7F5D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000" i="0" u="none" strike="noStrike" kern="1200" cap="none" spc="0" normalizeH="0" baseline="0" noProof="0" dirty="0">
                <a:ln>
                  <a:noFill/>
                </a:ln>
                <a:solidFill>
                  <a:schemeClr val="tx1">
                    <a:lumMod val="50000"/>
                  </a:schemeClr>
                </a:solidFill>
                <a:effectLst/>
                <a:uLnTx/>
                <a:uFillTx/>
                <a:latin typeface="Calibri" panose="020F0502020204030204" pitchFamily="34" charset="0"/>
                <a:ea typeface="+mn-ea"/>
                <a:cs typeface="Calibri" panose="020F0502020204030204" pitchFamily="34" charset="0"/>
              </a:rPr>
              <a:t>Quantum Monte Carlo </a:t>
            </a:r>
            <a:r>
              <a:rPr kumimoji="0" lang="fr-FR" sz="1000" i="0" u="none" strike="noStrike" kern="1200" cap="none" spc="0" normalizeH="0" baseline="0" noProof="0" dirty="0" err="1">
                <a:ln>
                  <a:noFill/>
                </a:ln>
                <a:solidFill>
                  <a:schemeClr val="tx1">
                    <a:lumMod val="50000"/>
                  </a:schemeClr>
                </a:solidFill>
                <a:effectLst/>
                <a:uLnTx/>
                <a:uFillTx/>
                <a:latin typeface="Calibri" panose="020F0502020204030204" pitchFamily="34" charset="0"/>
                <a:ea typeface="+mn-ea"/>
                <a:cs typeface="Calibri" panose="020F0502020204030204" pitchFamily="34" charset="0"/>
              </a:rPr>
              <a:t>methods</a:t>
            </a:r>
            <a:endParaRPr kumimoji="0" lang="fr-FR" sz="1000" i="0" u="none" strike="noStrike" kern="1200" cap="none" spc="0" normalizeH="0" baseline="0" noProof="0" dirty="0">
              <a:ln>
                <a:noFill/>
              </a:ln>
              <a:solidFill>
                <a:schemeClr val="tx1">
                  <a:lumMod val="50000"/>
                </a:schemeClr>
              </a:solidFill>
              <a:effectLst/>
              <a:uLnTx/>
              <a:uFillTx/>
              <a:latin typeface="Calibri" panose="020F0502020204030204" pitchFamily="34" charset="0"/>
              <a:ea typeface="+mn-ea"/>
              <a:cs typeface="Calibri" panose="020F0502020204030204" pitchFamily="34" charset="0"/>
            </a:endParaRPr>
          </a:p>
        </p:txBody>
      </p:sp>
      <p:cxnSp>
        <p:nvCxnSpPr>
          <p:cNvPr id="40" name="Straight Arrow Connector 39">
            <a:extLst>
              <a:ext uri="{FF2B5EF4-FFF2-40B4-BE49-F238E27FC236}">
                <a16:creationId xmlns:a16="http://schemas.microsoft.com/office/drawing/2014/main" id="{9E4D58EE-6147-601D-AC4B-2DD724778B95}"/>
              </a:ext>
            </a:extLst>
          </p:cNvPr>
          <p:cNvCxnSpPr>
            <a:cxnSpLocks/>
            <a:stCxn id="39" idx="2"/>
            <a:endCxn id="9" idx="0"/>
          </p:cNvCxnSpPr>
          <p:nvPr/>
        </p:nvCxnSpPr>
        <p:spPr bwMode="auto">
          <a:xfrm>
            <a:off x="1656321" y="1645906"/>
            <a:ext cx="1" cy="339984"/>
          </a:xfrm>
          <a:prstGeom prst="straightConnector1">
            <a:avLst/>
          </a:prstGeom>
          <a:solidFill>
            <a:schemeClr val="accent1"/>
          </a:solidFill>
          <a:ln w="9525" cap="flat" cmpd="sng" algn="ctr">
            <a:solidFill>
              <a:schemeClr val="accent6"/>
            </a:solidFill>
            <a:prstDash val="solid"/>
            <a:round/>
            <a:headEnd type="triangle" w="med" len="med"/>
            <a:tailEnd type="none" w="med" len="med"/>
          </a:ln>
          <a:effectLst/>
        </p:spPr>
      </p:cxnSp>
      <p:sp>
        <p:nvSpPr>
          <p:cNvPr id="44" name="Rectangle 43">
            <a:extLst>
              <a:ext uri="{FF2B5EF4-FFF2-40B4-BE49-F238E27FC236}">
                <a16:creationId xmlns:a16="http://schemas.microsoft.com/office/drawing/2014/main" id="{4F445054-B4A1-DC20-D613-B4F4EB602FAB}"/>
              </a:ext>
            </a:extLst>
          </p:cNvPr>
          <p:cNvSpPr/>
          <p:nvPr/>
        </p:nvSpPr>
        <p:spPr bwMode="auto">
          <a:xfrm>
            <a:off x="1019948" y="2912192"/>
            <a:ext cx="1272745" cy="599552"/>
          </a:xfrm>
          <a:prstGeom prst="rect">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dirty="0">
                <a:ln>
                  <a:noFill/>
                </a:ln>
                <a:solidFill>
                  <a:schemeClr val="bg2"/>
                </a:solidFill>
                <a:effectLst/>
                <a:uLnTx/>
                <a:uFillTx/>
                <a:latin typeface="Calibri" panose="020F0502020204030204" pitchFamily="34" charset="0"/>
                <a:ea typeface="+mn-ea"/>
                <a:cs typeface="Calibri" panose="020F0502020204030204" pitchFamily="34" charset="0"/>
              </a:rPr>
              <a:t>oracle and amplitude amplification</a:t>
            </a:r>
          </a:p>
        </p:txBody>
      </p:sp>
      <p:cxnSp>
        <p:nvCxnSpPr>
          <p:cNvPr id="45" name="Straight Arrow Connector 44">
            <a:extLst>
              <a:ext uri="{FF2B5EF4-FFF2-40B4-BE49-F238E27FC236}">
                <a16:creationId xmlns:a16="http://schemas.microsoft.com/office/drawing/2014/main" id="{C5FF1960-B9CE-ECEA-7F5B-00D1F218F293}"/>
              </a:ext>
            </a:extLst>
          </p:cNvPr>
          <p:cNvCxnSpPr>
            <a:cxnSpLocks/>
            <a:stCxn id="9" idx="2"/>
            <a:endCxn id="44" idx="0"/>
          </p:cNvCxnSpPr>
          <p:nvPr/>
        </p:nvCxnSpPr>
        <p:spPr bwMode="auto">
          <a:xfrm flipH="1">
            <a:off x="1656321" y="2555152"/>
            <a:ext cx="1" cy="357040"/>
          </a:xfrm>
          <a:prstGeom prst="straightConnector1">
            <a:avLst/>
          </a:prstGeom>
          <a:solidFill>
            <a:schemeClr val="accent1"/>
          </a:solidFill>
          <a:ln w="9525" cap="flat" cmpd="sng" algn="ctr">
            <a:solidFill>
              <a:schemeClr val="accent6"/>
            </a:solidFill>
            <a:prstDash val="solid"/>
            <a:round/>
            <a:headEnd type="triangle" w="med" len="med"/>
            <a:tailEnd type="none" w="med" len="med"/>
          </a:ln>
          <a:effectLst/>
        </p:spPr>
      </p:cxnSp>
      <p:cxnSp>
        <p:nvCxnSpPr>
          <p:cNvPr id="25" name="Straight Arrow Connector 24">
            <a:extLst>
              <a:ext uri="{FF2B5EF4-FFF2-40B4-BE49-F238E27FC236}">
                <a16:creationId xmlns:a16="http://schemas.microsoft.com/office/drawing/2014/main" id="{646B8411-7017-C965-92AD-13026F9DC371}"/>
              </a:ext>
            </a:extLst>
          </p:cNvPr>
          <p:cNvCxnSpPr>
            <a:cxnSpLocks/>
            <a:stCxn id="7" idx="1"/>
            <a:endCxn id="84" idx="2"/>
          </p:cNvCxnSpPr>
          <p:nvPr/>
        </p:nvCxnSpPr>
        <p:spPr bwMode="auto">
          <a:xfrm flipH="1" flipV="1">
            <a:off x="2981396" y="3511744"/>
            <a:ext cx="688703" cy="351171"/>
          </a:xfrm>
          <a:prstGeom prst="straightConnector1">
            <a:avLst/>
          </a:prstGeom>
          <a:solidFill>
            <a:schemeClr val="accent1"/>
          </a:solidFill>
          <a:ln w="6350" cap="flat" cmpd="sng" algn="ctr">
            <a:solidFill>
              <a:srgbClr val="7030A0"/>
            </a:solidFill>
            <a:prstDash val="dash"/>
            <a:round/>
            <a:headEnd type="arrow" w="med" len="med"/>
            <a:tailEnd type="none" w="med" len="med"/>
          </a:ln>
          <a:effectLst/>
        </p:spPr>
      </p:cxnSp>
      <p:cxnSp>
        <p:nvCxnSpPr>
          <p:cNvPr id="30" name="Straight Arrow Connector 29">
            <a:extLst>
              <a:ext uri="{FF2B5EF4-FFF2-40B4-BE49-F238E27FC236}">
                <a16:creationId xmlns:a16="http://schemas.microsoft.com/office/drawing/2014/main" id="{CA2370FC-7EF0-7F2E-2A24-7498C0DF1D38}"/>
              </a:ext>
            </a:extLst>
          </p:cNvPr>
          <p:cNvCxnSpPr>
            <a:cxnSpLocks/>
            <a:stCxn id="21" idx="2"/>
            <a:endCxn id="9" idx="0"/>
          </p:cNvCxnSpPr>
          <p:nvPr/>
        </p:nvCxnSpPr>
        <p:spPr bwMode="auto">
          <a:xfrm flipH="1">
            <a:off x="1656322" y="1645906"/>
            <a:ext cx="2286623" cy="339984"/>
          </a:xfrm>
          <a:prstGeom prst="straightConnector1">
            <a:avLst/>
          </a:prstGeom>
          <a:solidFill>
            <a:schemeClr val="accent1"/>
          </a:solidFill>
          <a:ln w="9525" cap="flat" cmpd="sng" algn="ctr">
            <a:solidFill>
              <a:schemeClr val="accent6"/>
            </a:solidFill>
            <a:prstDash val="solid"/>
            <a:round/>
            <a:headEnd type="triangle" w="med" len="med"/>
            <a:tailEnd type="none" w="med" len="med"/>
          </a:ln>
          <a:effectLst/>
        </p:spPr>
      </p:cxnSp>
    </p:spTree>
    <p:extLst>
      <p:ext uri="{BB962C8B-B14F-4D97-AF65-F5344CB8AC3E}">
        <p14:creationId xmlns:p14="http://schemas.microsoft.com/office/powerpoint/2010/main" val="3495817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par>
                                <p:cTn id="8" presetID="10"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nodeType="with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10"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par>
                                <p:cTn id="20" presetID="10" presetClass="entr" presetSubtype="0" fill="hold"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D299BD-1361-3926-0D3D-9967EC1F5A04}"/>
              </a:ext>
            </a:extLst>
          </p:cNvPr>
          <p:cNvSpPr>
            <a:spLocks noGrp="1"/>
          </p:cNvSpPr>
          <p:nvPr>
            <p:ph type="title"/>
          </p:nvPr>
        </p:nvSpPr>
        <p:spPr/>
        <p:txBody>
          <a:bodyPr/>
          <a:lstStyle/>
          <a:p>
            <a:r>
              <a:rPr lang="fr-FR" dirty="0" err="1"/>
              <a:t>hybrid</a:t>
            </a:r>
            <a:r>
              <a:rPr lang="fr-FR" dirty="0"/>
              <a:t> software architecture</a:t>
            </a:r>
            <a:endParaRPr lang="en-US" dirty="0"/>
          </a:p>
        </p:txBody>
      </p:sp>
      <p:pic>
        <p:nvPicPr>
          <p:cNvPr id="3" name="Picture 2" descr="A diagram of a complex reaction&#10;&#10;Description automatically generated with medium confidence">
            <a:extLst>
              <a:ext uri="{FF2B5EF4-FFF2-40B4-BE49-F238E27FC236}">
                <a16:creationId xmlns:a16="http://schemas.microsoft.com/office/drawing/2014/main" id="{9FE709AE-F150-A2B3-9754-044E84156E92}"/>
              </a:ext>
            </a:extLst>
          </p:cNvPr>
          <p:cNvPicPr>
            <a:picLocks noChangeAspect="1"/>
          </p:cNvPicPr>
          <p:nvPr/>
        </p:nvPicPr>
        <p:blipFill rotWithShape="1">
          <a:blip r:embed="rId2"/>
          <a:srcRect t="3822" b="2054"/>
          <a:stretch/>
        </p:blipFill>
        <p:spPr bwMode="auto">
          <a:xfrm>
            <a:off x="440662" y="1107818"/>
            <a:ext cx="8262676" cy="2524382"/>
          </a:xfrm>
          <a:prstGeom prst="rect">
            <a:avLst/>
          </a:prstGeom>
          <a:ln>
            <a:noFill/>
          </a:ln>
          <a:extLst>
            <a:ext uri="{53640926-AAD7-44D8-BBD7-CCE9431645EC}">
              <a14:shadowObscured xmlns:a14="http://schemas.microsoft.com/office/drawing/2010/main"/>
            </a:ext>
          </a:extLst>
        </p:spPr>
      </p:pic>
      <p:sp>
        <p:nvSpPr>
          <p:cNvPr id="4" name="TextBox 3">
            <a:extLst>
              <a:ext uri="{FF2B5EF4-FFF2-40B4-BE49-F238E27FC236}">
                <a16:creationId xmlns:a16="http://schemas.microsoft.com/office/drawing/2014/main" id="{E5135EDC-1217-1924-924C-411D7B00F20B}"/>
              </a:ext>
            </a:extLst>
          </p:cNvPr>
          <p:cNvSpPr txBox="1"/>
          <p:nvPr/>
        </p:nvSpPr>
        <p:spPr>
          <a:xfrm>
            <a:off x="843005" y="3971141"/>
            <a:ext cx="7457989" cy="646307"/>
          </a:xfrm>
          <a:prstGeom prst="rect">
            <a:avLst/>
          </a:prstGeom>
          <a:noFill/>
        </p:spPr>
        <p:txBody>
          <a:bodyPr wrap="square" lIns="91417" tIns="45708" rIns="91417" bIns="45708" rtlCol="0">
            <a:spAutoFit/>
          </a:bodyPr>
          <a:lstStyle/>
          <a:p>
            <a:pPr>
              <a:spcAft>
                <a:spcPts val="600"/>
              </a:spcAft>
            </a:pPr>
            <a:r>
              <a:rPr lang="en-US" sz="1200" b="0" dirty="0">
                <a:solidFill>
                  <a:schemeClr val="bg2"/>
                </a:solidFill>
                <a:latin typeface="Calibri" pitchFamily="34" charset="0"/>
              </a:rPr>
              <a:t>this chart describes not an hybrid classical-quantum algorithm but an hybrid classical-quantum whole architecture, to simulate digitally how niobium-rich refractory alloys could reduce corrosion. Source: </a:t>
            </a:r>
            <a:r>
              <a:rPr lang="en-US" sz="1200" b="0" dirty="0">
                <a:solidFill>
                  <a:schemeClr val="bg2"/>
                </a:solidFill>
                <a:latin typeface="Calibri" pitchFamily="34" charset="0"/>
                <a:hlinkClick r:id="rId3"/>
              </a:rPr>
              <a:t>Quantum computing for corrosion-resistant materials and anti-corrosive coatings</a:t>
            </a:r>
            <a:r>
              <a:rPr lang="en-US" sz="1200" b="0" dirty="0">
                <a:solidFill>
                  <a:schemeClr val="bg2"/>
                </a:solidFill>
                <a:latin typeface="Calibri" pitchFamily="34" charset="0"/>
              </a:rPr>
              <a:t> design by Nam Nguyen et al, arXiv, June 2024 (52 pages).</a:t>
            </a:r>
          </a:p>
        </p:txBody>
      </p:sp>
    </p:spTree>
    <p:extLst>
      <p:ext uri="{BB962C8B-B14F-4D97-AF65-F5344CB8AC3E}">
        <p14:creationId xmlns:p14="http://schemas.microsoft.com/office/powerpoint/2010/main" val="40255436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2A8CD-FBBA-411C-97C9-DD8AF003F169}"/>
              </a:ext>
            </a:extLst>
          </p:cNvPr>
          <p:cNvSpPr>
            <a:spLocks noGrp="1"/>
          </p:cNvSpPr>
          <p:nvPr>
            <p:ph type="title"/>
          </p:nvPr>
        </p:nvSpPr>
        <p:spPr>
          <a:xfrm>
            <a:off x="326948" y="171451"/>
            <a:ext cx="8303971" cy="599562"/>
          </a:xfrm>
        </p:spPr>
        <p:txBody>
          <a:bodyPr/>
          <a:lstStyle/>
          <a:p>
            <a:r>
              <a:rPr lang="fr-FR" dirty="0"/>
              <a:t>HEP quantum </a:t>
            </a:r>
            <a:r>
              <a:rPr lang="fr-FR" dirty="0" err="1"/>
              <a:t>algorithms</a:t>
            </a:r>
            <a:endParaRPr lang="en-US" dirty="0"/>
          </a:p>
        </p:txBody>
      </p:sp>
      <p:sp>
        <p:nvSpPr>
          <p:cNvPr id="3" name="TextBox 2">
            <a:extLst>
              <a:ext uri="{FF2B5EF4-FFF2-40B4-BE49-F238E27FC236}">
                <a16:creationId xmlns:a16="http://schemas.microsoft.com/office/drawing/2014/main" id="{40B3E4EA-0099-BC66-9E44-A19FD5F006F7}"/>
              </a:ext>
            </a:extLst>
          </p:cNvPr>
          <p:cNvSpPr txBox="1"/>
          <p:nvPr/>
        </p:nvSpPr>
        <p:spPr>
          <a:xfrm>
            <a:off x="2728059" y="4170604"/>
            <a:ext cx="5822950" cy="430887"/>
          </a:xfrm>
          <a:prstGeom prst="rect">
            <a:avLst/>
          </a:prstGeom>
          <a:noFill/>
        </p:spPr>
        <p:txBody>
          <a:bodyPr wrap="square" rtlCol="0">
            <a:spAutoFit/>
          </a:bodyPr>
          <a:lstStyle/>
          <a:p>
            <a:pPr algn="ctr"/>
            <a:r>
              <a:rPr lang="en-US" sz="1100" b="0" u="sng" dirty="0">
                <a:latin typeface="Calibri" panose="020F0502020204030204" pitchFamily="34" charset="0"/>
                <a:ea typeface="Calibri" panose="020F0502020204030204" pitchFamily="34" charset="0"/>
                <a:cs typeface="Calibri" panose="020F0502020204030204" pitchFamily="34" charset="0"/>
                <a:hlinkClick r:id="rId2"/>
              </a:rPr>
              <a:t>Quantum Computing for High-Energy Physics: State of the Art and Challenges</a:t>
            </a:r>
            <a:r>
              <a:rPr lang="en-US" sz="1100" b="0" dirty="0">
                <a:latin typeface="Calibri" panose="020F0502020204030204" pitchFamily="34" charset="0"/>
                <a:ea typeface="Calibri" panose="020F0502020204030204" pitchFamily="34" charset="0"/>
                <a:cs typeface="Calibri" panose="020F0502020204030204" pitchFamily="34" charset="0"/>
              </a:rPr>
              <a:t> </a:t>
            </a:r>
            <a:r>
              <a:rPr lang="en-US" sz="1100" b="0" dirty="0">
                <a:solidFill>
                  <a:schemeClr val="bg2"/>
                </a:solidFill>
                <a:latin typeface="Calibri" panose="020F0502020204030204" pitchFamily="34" charset="0"/>
                <a:ea typeface="Calibri" panose="020F0502020204030204" pitchFamily="34" charset="0"/>
                <a:cs typeface="Calibri" panose="020F0502020204030204" pitchFamily="34" charset="0"/>
              </a:rPr>
              <a:t>by Alberto Di </a:t>
            </a:r>
            <a:r>
              <a:rPr lang="en-US" sz="1100" b="0" dirty="0" err="1">
                <a:solidFill>
                  <a:schemeClr val="bg2"/>
                </a:solidFill>
                <a:latin typeface="Calibri" panose="020F0502020204030204" pitchFamily="34" charset="0"/>
                <a:ea typeface="Calibri" panose="020F0502020204030204" pitchFamily="34" charset="0"/>
                <a:cs typeface="Calibri" panose="020F0502020204030204" pitchFamily="34" charset="0"/>
              </a:rPr>
              <a:t>Meglio</a:t>
            </a:r>
            <a:r>
              <a:rPr lang="en-US" sz="1100" b="0" dirty="0">
                <a:solidFill>
                  <a:schemeClr val="bg2"/>
                </a:solidFill>
                <a:latin typeface="Calibri" panose="020F0502020204030204" pitchFamily="34" charset="0"/>
                <a:ea typeface="Calibri" panose="020F0502020204030204" pitchFamily="34" charset="0"/>
                <a:cs typeface="Calibri" panose="020F0502020204030204" pitchFamily="34" charset="0"/>
              </a:rPr>
              <a:t> et al., PRX Quantum, July 2023-August 2024 (49 pages) focuses on utility-scale NISQ algorithms.</a:t>
            </a:r>
            <a:endParaRPr lang="en-US" sz="200" b="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2C9F1F7C-A940-E33C-6AF8-7EF02A9281AE}"/>
              </a:ext>
            </a:extLst>
          </p:cNvPr>
          <p:cNvSpPr txBox="1"/>
          <p:nvPr/>
        </p:nvSpPr>
        <p:spPr>
          <a:xfrm>
            <a:off x="326948" y="1048256"/>
            <a:ext cx="2075743" cy="3416320"/>
          </a:xfrm>
          <a:prstGeom prst="rect">
            <a:avLst/>
          </a:prstGeom>
          <a:noFill/>
        </p:spPr>
        <p:txBody>
          <a:bodyPr wrap="square" rtlCol="0">
            <a:spAutoFit/>
          </a:bodyPr>
          <a:lstStyle/>
          <a:p>
            <a:pPr>
              <a:spcAft>
                <a:spcPts val="300"/>
              </a:spcAft>
            </a:pPr>
            <a:r>
              <a:rPr lang="en-US" sz="1400" b="0" dirty="0">
                <a:solidFill>
                  <a:schemeClr val="bg2"/>
                </a:solidFill>
                <a:latin typeface="Calibri" panose="020F0502020204030204" pitchFamily="34" charset="0"/>
                <a:ea typeface="Calibri" panose="020F0502020204030204" pitchFamily="34" charset="0"/>
                <a:cs typeface="Calibri" panose="020F0502020204030204" pitchFamily="34" charset="0"/>
              </a:rPr>
              <a:t>typical problems:</a:t>
            </a:r>
          </a:p>
          <a:p>
            <a:pPr marL="171450" indent="-171450">
              <a:spcAft>
                <a:spcPts val="300"/>
              </a:spcAft>
              <a:buFont typeface="Arial" panose="020B0604020202020204" pitchFamily="34" charset="0"/>
              <a:buChar char="•"/>
            </a:pPr>
            <a:r>
              <a:rPr lang="en-US" sz="1400" b="0" dirty="0">
                <a:solidFill>
                  <a:schemeClr val="bg2"/>
                </a:solidFill>
                <a:latin typeface="Calibri" panose="020F0502020204030204" pitchFamily="34" charset="0"/>
                <a:ea typeface="Calibri" panose="020F0502020204030204" pitchFamily="34" charset="0"/>
                <a:cs typeface="Calibri" panose="020F0502020204030204" pitchFamily="34" charset="0"/>
              </a:rPr>
              <a:t>low-dimensional lattice gauge theory (LGT).</a:t>
            </a:r>
          </a:p>
          <a:p>
            <a:pPr marL="171450" indent="-171450">
              <a:spcAft>
                <a:spcPts val="300"/>
              </a:spcAft>
              <a:buFont typeface="Arial" panose="020B0604020202020204" pitchFamily="34" charset="0"/>
              <a:buChar char="•"/>
            </a:pPr>
            <a:r>
              <a:rPr lang="en-US" sz="1400" b="0" dirty="0">
                <a:solidFill>
                  <a:schemeClr val="bg2"/>
                </a:solidFill>
                <a:latin typeface="Calibri" panose="020F0502020204030204" pitchFamily="34" charset="0"/>
                <a:ea typeface="Calibri" panose="020F0502020204030204" pitchFamily="34" charset="0"/>
                <a:cs typeface="Calibri" panose="020F0502020204030204" pitchFamily="34" charset="0"/>
              </a:rPr>
              <a:t>anomaly detection in collider experiments.</a:t>
            </a:r>
          </a:p>
          <a:p>
            <a:pPr marL="171450" indent="-171450">
              <a:spcAft>
                <a:spcPts val="300"/>
              </a:spcAft>
              <a:buFont typeface="Arial" panose="020B0604020202020204" pitchFamily="34" charset="0"/>
              <a:buChar char="•"/>
            </a:pPr>
            <a:r>
              <a:rPr lang="en-US" sz="1400" b="0" dirty="0">
                <a:solidFill>
                  <a:schemeClr val="bg2"/>
                </a:solidFill>
                <a:latin typeface="Calibri" panose="020F0502020204030204" pitchFamily="34" charset="0"/>
                <a:ea typeface="Calibri" panose="020F0502020204030204" pitchFamily="34" charset="0"/>
                <a:cs typeface="Calibri" panose="020F0502020204030204" pitchFamily="34" charset="0"/>
              </a:rPr>
              <a:t>detector operation algorithms.</a:t>
            </a:r>
          </a:p>
          <a:p>
            <a:pPr marL="171450" indent="-171450">
              <a:spcAft>
                <a:spcPts val="300"/>
              </a:spcAft>
              <a:buFont typeface="Arial" panose="020B0604020202020204" pitchFamily="34" charset="0"/>
              <a:buChar char="•"/>
            </a:pPr>
            <a:r>
              <a:rPr lang="en-US" sz="1400" b="0" dirty="0">
                <a:solidFill>
                  <a:schemeClr val="bg2"/>
                </a:solidFill>
                <a:latin typeface="Calibri" panose="020F0502020204030204" pitchFamily="34" charset="0"/>
                <a:ea typeface="Calibri" panose="020F0502020204030204" pitchFamily="34" charset="0"/>
                <a:cs typeface="Calibri" panose="020F0502020204030204" pitchFamily="34" charset="0"/>
              </a:rPr>
              <a:t>identification and reconstruction algorithms.</a:t>
            </a:r>
          </a:p>
          <a:p>
            <a:pPr marL="171450" indent="-171450">
              <a:spcAft>
                <a:spcPts val="300"/>
              </a:spcAft>
              <a:buFont typeface="Arial" panose="020B0604020202020204" pitchFamily="34" charset="0"/>
              <a:buChar char="•"/>
            </a:pPr>
            <a:r>
              <a:rPr lang="en-US" sz="1400" b="0" dirty="0">
                <a:solidFill>
                  <a:schemeClr val="bg2"/>
                </a:solidFill>
                <a:latin typeface="Calibri" panose="020F0502020204030204" pitchFamily="34" charset="0"/>
                <a:ea typeface="Calibri" panose="020F0502020204030204" pitchFamily="34" charset="0"/>
                <a:cs typeface="Calibri" panose="020F0502020204030204" pitchFamily="34" charset="0"/>
              </a:rPr>
              <a:t>simulation and inference tools.</a:t>
            </a:r>
          </a:p>
          <a:p>
            <a:pPr>
              <a:spcBef>
                <a:spcPts val="600"/>
              </a:spcBef>
              <a:spcAft>
                <a:spcPts val="300"/>
              </a:spcAft>
            </a:pPr>
            <a:r>
              <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rPr>
              <a:t>mix of analog, NISQ </a:t>
            </a:r>
            <a:br>
              <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rPr>
            </a:br>
            <a:r>
              <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rPr>
              <a:t>and FTQC algorithms.</a:t>
            </a:r>
          </a:p>
        </p:txBody>
      </p:sp>
      <p:pic>
        <p:nvPicPr>
          <p:cNvPr id="8" name="Graphic 7">
            <a:extLst>
              <a:ext uri="{FF2B5EF4-FFF2-40B4-BE49-F238E27FC236}">
                <a16:creationId xmlns:a16="http://schemas.microsoft.com/office/drawing/2014/main" id="{5A92A62B-644A-16AC-40D6-818CE91722D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17470" y="1314258"/>
            <a:ext cx="6002509" cy="2828301"/>
          </a:xfrm>
          <a:prstGeom prst="rect">
            <a:avLst/>
          </a:prstGeom>
        </p:spPr>
      </p:pic>
      <p:sp>
        <p:nvSpPr>
          <p:cNvPr id="9" name="TextBox 8">
            <a:extLst>
              <a:ext uri="{FF2B5EF4-FFF2-40B4-BE49-F238E27FC236}">
                <a16:creationId xmlns:a16="http://schemas.microsoft.com/office/drawing/2014/main" id="{BC3128DB-05D6-A0FC-62B9-344C3C1BE85A}"/>
              </a:ext>
            </a:extLst>
          </p:cNvPr>
          <p:cNvSpPr txBox="1"/>
          <p:nvPr/>
        </p:nvSpPr>
        <p:spPr>
          <a:xfrm>
            <a:off x="2919930" y="1007988"/>
            <a:ext cx="2384502" cy="307777"/>
          </a:xfrm>
          <a:prstGeom prst="rect">
            <a:avLst/>
          </a:prstGeom>
          <a:noFill/>
        </p:spPr>
        <p:txBody>
          <a:bodyPr wrap="square" rtlCol="0">
            <a:spAutoFit/>
          </a:bodyPr>
          <a:lstStyle/>
          <a:p>
            <a:pPr algn="ctr"/>
            <a:r>
              <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rPr>
              <a:t>theoretical physical models</a:t>
            </a:r>
          </a:p>
        </p:txBody>
      </p:sp>
      <p:sp>
        <p:nvSpPr>
          <p:cNvPr id="10" name="TextBox 9">
            <a:extLst>
              <a:ext uri="{FF2B5EF4-FFF2-40B4-BE49-F238E27FC236}">
                <a16:creationId xmlns:a16="http://schemas.microsoft.com/office/drawing/2014/main" id="{05D84FEE-BEA0-C88E-5FBA-873715EFBAD2}"/>
              </a:ext>
            </a:extLst>
          </p:cNvPr>
          <p:cNvSpPr txBox="1"/>
          <p:nvPr/>
        </p:nvSpPr>
        <p:spPr>
          <a:xfrm>
            <a:off x="6047015" y="978572"/>
            <a:ext cx="2384502" cy="307777"/>
          </a:xfrm>
          <a:prstGeom prst="rect">
            <a:avLst/>
          </a:prstGeom>
          <a:noFill/>
        </p:spPr>
        <p:txBody>
          <a:bodyPr wrap="square" rtlCol="0">
            <a:spAutoFit/>
          </a:bodyPr>
          <a:lstStyle/>
          <a:p>
            <a:pPr algn="ctr"/>
            <a:r>
              <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rPr>
              <a:t>experimental challenges</a:t>
            </a:r>
          </a:p>
        </p:txBody>
      </p:sp>
    </p:spTree>
    <p:extLst>
      <p:ext uri="{BB962C8B-B14F-4D97-AF65-F5344CB8AC3E}">
        <p14:creationId xmlns:p14="http://schemas.microsoft.com/office/powerpoint/2010/main" val="1824400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0F1A08AE-16A6-4CD3-9BD5-6565734011DC}"/>
              </a:ext>
            </a:extLst>
          </p:cNvPr>
          <p:cNvSpPr/>
          <p:nvPr/>
        </p:nvSpPr>
        <p:spPr bwMode="auto">
          <a:xfrm>
            <a:off x="8265905" y="4676063"/>
            <a:ext cx="357790" cy="115416"/>
          </a:xfrm>
          <a:custGeom>
            <a:avLst/>
            <a:gdLst>
              <a:gd name="connsiteX0" fmla="*/ 0 w 1314218"/>
              <a:gd name="connsiteY0" fmla="*/ 322076 h 322076"/>
              <a:gd name="connsiteX1" fmla="*/ 0 w 1314218"/>
              <a:gd name="connsiteY1" fmla="*/ 0 h 322076"/>
              <a:gd name="connsiteX2" fmla="*/ 1314218 w 1314218"/>
              <a:gd name="connsiteY2" fmla="*/ 0 h 322076"/>
            </a:gdLst>
            <a:ahLst/>
            <a:cxnLst>
              <a:cxn ang="0">
                <a:pos x="connsiteX0" y="connsiteY0"/>
              </a:cxn>
              <a:cxn ang="0">
                <a:pos x="connsiteX1" y="connsiteY1"/>
              </a:cxn>
              <a:cxn ang="0">
                <a:pos x="connsiteX2" y="connsiteY2"/>
              </a:cxn>
            </a:cxnLst>
            <a:rect l="l" t="t" r="r" b="b"/>
            <a:pathLst>
              <a:path w="1314218" h="322076">
                <a:moveTo>
                  <a:pt x="0" y="322076"/>
                </a:moveTo>
                <a:lnTo>
                  <a:pt x="0" y="0"/>
                </a:lnTo>
                <a:lnTo>
                  <a:pt x="1314218" y="0"/>
                </a:lnTo>
              </a:path>
            </a:pathLst>
          </a:custGeom>
          <a:noFill/>
          <a:ln w="9525" cap="flat" cmpd="sng" algn="ctr">
            <a:solidFill>
              <a:srgbClr val="00B050"/>
            </a:solidFill>
            <a:prstDash val="solid"/>
            <a:round/>
            <a:headEnd type="none" w="med" len="med"/>
            <a:tailEnd type="triangle"/>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6" name="TextBox 25">
            <a:extLst>
              <a:ext uri="{FF2B5EF4-FFF2-40B4-BE49-F238E27FC236}">
                <a16:creationId xmlns:a16="http://schemas.microsoft.com/office/drawing/2014/main" id="{E3E10B67-2E93-EDF1-D36C-273031CAC741}"/>
              </a:ext>
            </a:extLst>
          </p:cNvPr>
          <p:cNvSpPr txBox="1"/>
          <p:nvPr/>
        </p:nvSpPr>
        <p:spPr>
          <a:xfrm>
            <a:off x="8579897" y="4560647"/>
            <a:ext cx="357790" cy="230832"/>
          </a:xfrm>
          <a:prstGeom prst="rect">
            <a:avLst/>
          </a:prstGeom>
          <a:noFill/>
        </p:spPr>
        <p:txBody>
          <a:bodyPr wrap="none" rtlCol="0">
            <a:spAutoFit/>
          </a:bodyPr>
          <a:lstStyle/>
          <a:p>
            <a:r>
              <a:rPr lang="fr-FR" sz="900" dirty="0">
                <a:solidFill>
                  <a:schemeClr val="bg2"/>
                </a:solidFill>
                <a:latin typeface="Calibri" pitchFamily="34" charset="0"/>
              </a:rPr>
              <a:t>120</a:t>
            </a:r>
            <a:endParaRPr lang="en-US" sz="900" dirty="0" err="1">
              <a:solidFill>
                <a:schemeClr val="bg2"/>
              </a:solidFill>
              <a:latin typeface="Calibri" pitchFamily="34" charset="0"/>
            </a:endParaRPr>
          </a:p>
        </p:txBody>
      </p:sp>
      <p:sp>
        <p:nvSpPr>
          <p:cNvPr id="29" name="Freeform: Shape 28">
            <a:extLst>
              <a:ext uri="{FF2B5EF4-FFF2-40B4-BE49-F238E27FC236}">
                <a16:creationId xmlns:a16="http://schemas.microsoft.com/office/drawing/2014/main" id="{AB334ECF-EE67-1A78-3DFC-1AFCDD66534C}"/>
              </a:ext>
            </a:extLst>
          </p:cNvPr>
          <p:cNvSpPr/>
          <p:nvPr/>
        </p:nvSpPr>
        <p:spPr bwMode="auto">
          <a:xfrm>
            <a:off x="8008316" y="3873636"/>
            <a:ext cx="357790" cy="115416"/>
          </a:xfrm>
          <a:custGeom>
            <a:avLst/>
            <a:gdLst>
              <a:gd name="connsiteX0" fmla="*/ 0 w 1314218"/>
              <a:gd name="connsiteY0" fmla="*/ 322076 h 322076"/>
              <a:gd name="connsiteX1" fmla="*/ 0 w 1314218"/>
              <a:gd name="connsiteY1" fmla="*/ 0 h 322076"/>
              <a:gd name="connsiteX2" fmla="*/ 1314218 w 1314218"/>
              <a:gd name="connsiteY2" fmla="*/ 0 h 322076"/>
            </a:gdLst>
            <a:ahLst/>
            <a:cxnLst>
              <a:cxn ang="0">
                <a:pos x="connsiteX0" y="connsiteY0"/>
              </a:cxn>
              <a:cxn ang="0">
                <a:pos x="connsiteX1" y="connsiteY1"/>
              </a:cxn>
              <a:cxn ang="0">
                <a:pos x="connsiteX2" y="connsiteY2"/>
              </a:cxn>
            </a:cxnLst>
            <a:rect l="l" t="t" r="r" b="b"/>
            <a:pathLst>
              <a:path w="1314218" h="322076">
                <a:moveTo>
                  <a:pt x="0" y="322076"/>
                </a:moveTo>
                <a:lnTo>
                  <a:pt x="0" y="0"/>
                </a:lnTo>
                <a:lnTo>
                  <a:pt x="1314218" y="0"/>
                </a:lnTo>
              </a:path>
            </a:pathLst>
          </a:custGeom>
          <a:noFill/>
          <a:ln w="9525" cap="flat" cmpd="sng" algn="ctr">
            <a:solidFill>
              <a:srgbClr val="00B050"/>
            </a:solidFill>
            <a:prstDash val="solid"/>
            <a:round/>
            <a:headEnd type="none" w="med" len="med"/>
            <a:tailEnd type="triangle"/>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30" name="TextBox 29">
            <a:extLst>
              <a:ext uri="{FF2B5EF4-FFF2-40B4-BE49-F238E27FC236}">
                <a16:creationId xmlns:a16="http://schemas.microsoft.com/office/drawing/2014/main" id="{16B48880-4EA8-99E3-8D0A-5298229CCEFC}"/>
              </a:ext>
            </a:extLst>
          </p:cNvPr>
          <p:cNvSpPr txBox="1"/>
          <p:nvPr/>
        </p:nvSpPr>
        <p:spPr>
          <a:xfrm>
            <a:off x="8322308" y="3758220"/>
            <a:ext cx="357790" cy="230832"/>
          </a:xfrm>
          <a:prstGeom prst="rect">
            <a:avLst/>
          </a:prstGeom>
          <a:noFill/>
        </p:spPr>
        <p:txBody>
          <a:bodyPr wrap="none" rtlCol="0">
            <a:spAutoFit/>
          </a:bodyPr>
          <a:lstStyle/>
          <a:p>
            <a:r>
              <a:rPr lang="fr-FR" sz="900" dirty="0">
                <a:solidFill>
                  <a:schemeClr val="bg2"/>
                </a:solidFill>
                <a:latin typeface="Calibri" pitchFamily="34" charset="0"/>
              </a:rPr>
              <a:t>112</a:t>
            </a:r>
            <a:endParaRPr lang="en-US" sz="900" dirty="0" err="1">
              <a:solidFill>
                <a:schemeClr val="bg2"/>
              </a:solidFill>
              <a:latin typeface="Calibri" pitchFamily="34" charset="0"/>
            </a:endParaRPr>
          </a:p>
        </p:txBody>
      </p:sp>
      <p:sp>
        <p:nvSpPr>
          <p:cNvPr id="27" name="Rectangle 26">
            <a:extLst>
              <a:ext uri="{FF2B5EF4-FFF2-40B4-BE49-F238E27FC236}">
                <a16:creationId xmlns:a16="http://schemas.microsoft.com/office/drawing/2014/main" id="{8712E01E-918D-ACC0-EC5B-837AB492494F}"/>
              </a:ext>
            </a:extLst>
          </p:cNvPr>
          <p:cNvSpPr/>
          <p:nvPr/>
        </p:nvSpPr>
        <p:spPr bwMode="auto">
          <a:xfrm>
            <a:off x="4485377" y="3548256"/>
            <a:ext cx="3601989" cy="687160"/>
          </a:xfrm>
          <a:prstGeom prst="rect">
            <a:avLst/>
          </a:prstGeom>
          <a:solidFill>
            <a:srgbClr val="CEEAB0"/>
          </a:solidFill>
          <a:ln w="9525" cap="flat" cmpd="sng" algn="ctr">
            <a:solidFill>
              <a:srgbClr val="00B050"/>
            </a:solidFill>
            <a:prstDash val="solid"/>
            <a:round/>
            <a:headEnd type="none" w="med" len="med"/>
            <a:tailEnd type="triangle"/>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1" name="Rectangle 20">
            <a:extLst>
              <a:ext uri="{FF2B5EF4-FFF2-40B4-BE49-F238E27FC236}">
                <a16:creationId xmlns:a16="http://schemas.microsoft.com/office/drawing/2014/main" id="{E6A850C9-42A0-1A2C-83A1-64FBEA7DCF49}"/>
              </a:ext>
            </a:extLst>
          </p:cNvPr>
          <p:cNvSpPr/>
          <p:nvPr/>
        </p:nvSpPr>
        <p:spPr bwMode="auto">
          <a:xfrm>
            <a:off x="4693966" y="4292034"/>
            <a:ext cx="3750834" cy="693006"/>
          </a:xfrm>
          <a:prstGeom prst="rect">
            <a:avLst/>
          </a:prstGeom>
          <a:solidFill>
            <a:srgbClr val="CEEAB0"/>
          </a:solidFill>
          <a:ln w="9525" cap="flat" cmpd="sng" algn="ctr">
            <a:solidFill>
              <a:srgbClr val="00B050"/>
            </a:solidFill>
            <a:prstDash val="solid"/>
            <a:round/>
            <a:headEnd type="none" w="med" len="med"/>
            <a:tailEnd type="triangle"/>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3" name="Rectangle 12">
            <a:extLst>
              <a:ext uri="{FF2B5EF4-FFF2-40B4-BE49-F238E27FC236}">
                <a16:creationId xmlns:a16="http://schemas.microsoft.com/office/drawing/2014/main" id="{D62F4E3A-371B-58B8-94B3-9227AED1D773}"/>
              </a:ext>
            </a:extLst>
          </p:cNvPr>
          <p:cNvSpPr/>
          <p:nvPr/>
        </p:nvSpPr>
        <p:spPr bwMode="auto">
          <a:xfrm>
            <a:off x="1305852" y="3330235"/>
            <a:ext cx="2598813" cy="1654805"/>
          </a:xfrm>
          <a:prstGeom prst="rect">
            <a:avLst/>
          </a:prstGeom>
          <a:solidFill>
            <a:srgbClr val="FF6565">
              <a:alpha val="40000"/>
            </a:srgbClr>
          </a:solidFill>
          <a:ln w="9525" cap="flat" cmpd="sng" algn="ctr">
            <a:solidFill>
              <a:srgbClr val="FF0000"/>
            </a:solidFill>
            <a:prstDash val="solid"/>
            <a:round/>
            <a:headEnd type="none" w="med" len="med"/>
            <a:tailEnd type="triangle"/>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pic>
        <p:nvPicPr>
          <p:cNvPr id="3" name="Graphic 1">
            <a:extLst>
              <a:ext uri="{FF2B5EF4-FFF2-40B4-BE49-F238E27FC236}">
                <a16:creationId xmlns:a16="http://schemas.microsoft.com/office/drawing/2014/main" id="{17CD7C47-6BC0-8C49-4CE2-516FE7AF9C36}"/>
              </a:ext>
            </a:extLst>
          </p:cNvPr>
          <p:cNvPicPr>
            <a:picLocks noChangeAspect="1"/>
          </p:cNvPicPr>
          <p:nvPr/>
        </p:nvPicPr>
        <p:blipFill>
          <a:blip r:embed="rId2">
            <a:extLst>
              <a:ext uri="{96DAC541-7B7A-43D3-8B79-37D633B846F1}">
                <asvg:svgBlip xmlns:asvg="http://schemas.microsoft.com/office/drawing/2016/SVG/main" r:embed="rId3"/>
              </a:ext>
            </a:extLst>
          </a:blip>
          <a:srcRect b="13027"/>
          <a:stretch/>
        </p:blipFill>
        <p:spPr>
          <a:xfrm>
            <a:off x="1559143" y="81346"/>
            <a:ext cx="5684253" cy="2700365"/>
          </a:xfrm>
          <a:prstGeom prst="rect">
            <a:avLst/>
          </a:prstGeom>
          <a:effectLst/>
        </p:spPr>
      </p:pic>
      <p:sp>
        <p:nvSpPr>
          <p:cNvPr id="4" name="TextBox 3">
            <a:extLst>
              <a:ext uri="{FF2B5EF4-FFF2-40B4-BE49-F238E27FC236}">
                <a16:creationId xmlns:a16="http://schemas.microsoft.com/office/drawing/2014/main" id="{1A2141C5-FBB9-67CF-DF2D-1213B5DBCE83}"/>
              </a:ext>
            </a:extLst>
          </p:cNvPr>
          <p:cNvSpPr txBox="1"/>
          <p:nvPr/>
        </p:nvSpPr>
        <p:spPr>
          <a:xfrm rot="16200000">
            <a:off x="7251574" y="1150642"/>
            <a:ext cx="2804912" cy="507831"/>
          </a:xfrm>
          <a:prstGeom prst="rect">
            <a:avLst/>
          </a:prstGeom>
          <a:noFill/>
        </p:spPr>
        <p:txBody>
          <a:bodyPr wrap="square" rtlCol="0">
            <a:spAutoFit/>
          </a:bodyPr>
          <a:lstStyle/>
          <a:p>
            <a:pPr algn="ctr"/>
            <a:r>
              <a:rPr lang="en-US" sz="900" b="0" u="sng" dirty="0">
                <a:latin typeface="Calibri" panose="020F0502020204030204" pitchFamily="34" charset="0"/>
                <a:ea typeface="Calibri" panose="020F0502020204030204" pitchFamily="34" charset="0"/>
                <a:cs typeface="Calibri" panose="020F0502020204030204" pitchFamily="34" charset="0"/>
                <a:hlinkClick r:id="rId4"/>
              </a:rPr>
              <a:t>A comparison of HPC-based quantum computing simulators using Quantum Volume</a:t>
            </a:r>
            <a:r>
              <a:rPr lang="en-US" sz="900" b="0" dirty="0">
                <a:latin typeface="Calibri" panose="020F0502020204030204" pitchFamily="34" charset="0"/>
                <a:ea typeface="Calibri" panose="020F0502020204030204" pitchFamily="34" charset="0"/>
                <a:cs typeface="Calibri" panose="020F0502020204030204" pitchFamily="34" charset="0"/>
              </a:rPr>
              <a:t> </a:t>
            </a:r>
            <a:r>
              <a:rPr lang="en-US" sz="900" b="0" dirty="0">
                <a:solidFill>
                  <a:schemeClr val="bg2"/>
                </a:solidFill>
                <a:latin typeface="Calibri" panose="020F0502020204030204" pitchFamily="34" charset="0"/>
                <a:ea typeface="Calibri" panose="020F0502020204030204" pitchFamily="34" charset="0"/>
                <a:cs typeface="Calibri" panose="020F0502020204030204" pitchFamily="34" charset="0"/>
              </a:rPr>
              <a:t>by Lourens van Niekerk, Christian Boehme et al, arXiv, December 2024.</a:t>
            </a:r>
          </a:p>
        </p:txBody>
      </p:sp>
      <p:pic>
        <p:nvPicPr>
          <p:cNvPr id="8" name="Picture 7">
            <a:extLst>
              <a:ext uri="{FF2B5EF4-FFF2-40B4-BE49-F238E27FC236}">
                <a16:creationId xmlns:a16="http://schemas.microsoft.com/office/drawing/2014/main" id="{345AD1FF-FF66-0704-3BA7-DCF63AF23BD8}"/>
              </a:ext>
            </a:extLst>
          </p:cNvPr>
          <p:cNvPicPr>
            <a:picLocks noChangeAspect="1"/>
          </p:cNvPicPr>
          <p:nvPr/>
        </p:nvPicPr>
        <p:blipFill>
          <a:blip r:embed="rId5"/>
          <a:stretch>
            <a:fillRect/>
          </a:stretch>
        </p:blipFill>
        <p:spPr>
          <a:xfrm>
            <a:off x="5850210" y="1593018"/>
            <a:ext cx="2237156" cy="777448"/>
          </a:xfrm>
          <a:prstGeom prst="rect">
            <a:avLst/>
          </a:prstGeom>
          <a:solidFill>
            <a:schemeClr val="tx1"/>
          </a:solidFill>
        </p:spPr>
      </p:pic>
      <p:sp>
        <p:nvSpPr>
          <p:cNvPr id="6" name="TextBox 5">
            <a:extLst>
              <a:ext uri="{FF2B5EF4-FFF2-40B4-BE49-F238E27FC236}">
                <a16:creationId xmlns:a16="http://schemas.microsoft.com/office/drawing/2014/main" id="{A919A376-AFDA-1C86-0675-D71031D6FEE7}"/>
              </a:ext>
            </a:extLst>
          </p:cNvPr>
          <p:cNvSpPr txBox="1"/>
          <p:nvPr/>
        </p:nvSpPr>
        <p:spPr>
          <a:xfrm>
            <a:off x="156638" y="1323335"/>
            <a:ext cx="1421708" cy="1238801"/>
          </a:xfrm>
          <a:prstGeom prst="rect">
            <a:avLst/>
          </a:prstGeom>
          <a:noFill/>
        </p:spPr>
        <p:txBody>
          <a:bodyPr wrap="square" rtlCol="0">
            <a:spAutoFit/>
          </a:bodyPr>
          <a:lstStyle/>
          <a:p>
            <a:pPr algn="r">
              <a:spcAft>
                <a:spcPts val="300"/>
              </a:spcAft>
            </a:pPr>
            <a:r>
              <a:rPr lang="en-US" sz="1100" dirty="0">
                <a:solidFill>
                  <a:schemeClr val="bg2"/>
                </a:solidFill>
                <a:latin typeface="Calibri" pitchFamily="34" charset="0"/>
              </a:rPr>
              <a:t>log times in seconds</a:t>
            </a:r>
          </a:p>
          <a:p>
            <a:pPr algn="r">
              <a:spcAft>
                <a:spcPts val="300"/>
              </a:spcAft>
            </a:pPr>
            <a:r>
              <a:rPr lang="en-US" sz="1000" b="0" dirty="0">
                <a:solidFill>
                  <a:schemeClr val="bg2"/>
                </a:solidFill>
                <a:latin typeface="Calibri" pitchFamily="34" charset="0"/>
              </a:rPr>
              <a:t>for simulating a single quantum volume of the given qubit number for tested emulator</a:t>
            </a:r>
            <a:br>
              <a:rPr lang="en-US" sz="1000" b="0" dirty="0">
                <a:solidFill>
                  <a:schemeClr val="bg2"/>
                </a:solidFill>
                <a:latin typeface="Calibri" pitchFamily="34" charset="0"/>
              </a:rPr>
            </a:br>
            <a:r>
              <a:rPr lang="en-US" sz="1000" b="0" dirty="0">
                <a:solidFill>
                  <a:schemeClr val="bg2"/>
                </a:solidFill>
                <a:latin typeface="Calibri" pitchFamily="34" charset="0"/>
              </a:rPr>
              <a:t>on </a:t>
            </a:r>
            <a:r>
              <a:rPr lang="en-US" sz="1000" b="0" u="sng" dirty="0">
                <a:solidFill>
                  <a:schemeClr val="bg2"/>
                </a:solidFill>
                <a:latin typeface="Calibri" pitchFamily="34" charset="0"/>
              </a:rPr>
              <a:t>a single</a:t>
            </a:r>
            <a:r>
              <a:rPr lang="en-US" sz="1000" b="0" dirty="0">
                <a:solidFill>
                  <a:schemeClr val="bg2"/>
                </a:solidFill>
                <a:latin typeface="Calibri" pitchFamily="34" charset="0"/>
              </a:rPr>
              <a:t> classical cluster node</a:t>
            </a:r>
            <a:endParaRPr lang="en-US" sz="1100" b="0" dirty="0">
              <a:solidFill>
                <a:schemeClr val="bg2"/>
              </a:solidFill>
              <a:latin typeface="Calibri" pitchFamily="34" charset="0"/>
            </a:endParaRPr>
          </a:p>
        </p:txBody>
      </p:sp>
      <p:cxnSp>
        <p:nvCxnSpPr>
          <p:cNvPr id="9" name="Straight Arrow Connector 8">
            <a:extLst>
              <a:ext uri="{FF2B5EF4-FFF2-40B4-BE49-F238E27FC236}">
                <a16:creationId xmlns:a16="http://schemas.microsoft.com/office/drawing/2014/main" id="{B88C3A07-B772-9E9B-0154-608E6CDADA80}"/>
              </a:ext>
            </a:extLst>
          </p:cNvPr>
          <p:cNvCxnSpPr>
            <a:cxnSpLocks/>
            <a:stCxn id="13" idx="0"/>
          </p:cNvCxnSpPr>
          <p:nvPr/>
        </p:nvCxnSpPr>
        <p:spPr bwMode="auto">
          <a:xfrm flipV="1">
            <a:off x="2605259" y="2657473"/>
            <a:ext cx="1" cy="672762"/>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sp>
        <p:nvSpPr>
          <p:cNvPr id="12" name="TextBox 11">
            <a:extLst>
              <a:ext uri="{FF2B5EF4-FFF2-40B4-BE49-F238E27FC236}">
                <a16:creationId xmlns:a16="http://schemas.microsoft.com/office/drawing/2014/main" id="{2F2767EF-1E4D-01FE-CFC3-09C07C9CCF8A}"/>
              </a:ext>
            </a:extLst>
          </p:cNvPr>
          <p:cNvSpPr txBox="1"/>
          <p:nvPr/>
        </p:nvSpPr>
        <p:spPr>
          <a:xfrm>
            <a:off x="3317289" y="4535774"/>
            <a:ext cx="562975" cy="246221"/>
          </a:xfrm>
          <a:prstGeom prst="rect">
            <a:avLst/>
          </a:prstGeom>
          <a:noFill/>
        </p:spPr>
        <p:txBody>
          <a:bodyPr wrap="none" rtlCol="0">
            <a:spAutoFit/>
          </a:bodyPr>
          <a:lstStyle/>
          <a:p>
            <a:r>
              <a:rPr lang="fr-FR" sz="1000" b="0" dirty="0">
                <a:solidFill>
                  <a:schemeClr val="bg2"/>
                </a:solidFill>
                <a:latin typeface="Calibri" pitchFamily="34" charset="0"/>
              </a:rPr>
              <a:t>5/2024</a:t>
            </a:r>
            <a:endParaRPr lang="en-US" sz="1000" b="0" dirty="0" err="1">
              <a:solidFill>
                <a:schemeClr val="bg2"/>
              </a:solidFill>
              <a:latin typeface="Calibri" pitchFamily="34" charset="0"/>
            </a:endParaRPr>
          </a:p>
        </p:txBody>
      </p:sp>
      <p:sp>
        <p:nvSpPr>
          <p:cNvPr id="14" name="TextBox 13">
            <a:extLst>
              <a:ext uri="{FF2B5EF4-FFF2-40B4-BE49-F238E27FC236}">
                <a16:creationId xmlns:a16="http://schemas.microsoft.com/office/drawing/2014/main" id="{961545D8-35BD-DF6D-9BD6-13C0796127E8}"/>
              </a:ext>
            </a:extLst>
          </p:cNvPr>
          <p:cNvSpPr txBox="1"/>
          <p:nvPr/>
        </p:nvSpPr>
        <p:spPr>
          <a:xfrm>
            <a:off x="1376396" y="4755248"/>
            <a:ext cx="2457724" cy="184666"/>
          </a:xfrm>
          <a:prstGeom prst="rect">
            <a:avLst/>
          </a:prstGeom>
          <a:noFill/>
        </p:spPr>
        <p:txBody>
          <a:bodyPr wrap="none" rtlCol="0">
            <a:spAutoFit/>
          </a:bodyPr>
          <a:lstStyle/>
          <a:p>
            <a:pPr algn="ctr"/>
            <a:r>
              <a:rPr lang="en-US" sz="600" b="0" dirty="0">
                <a:solidFill>
                  <a:schemeClr val="bg2"/>
                </a:solidFill>
                <a:latin typeface="Calibri" pitchFamily="34" charset="0"/>
                <a:hlinkClick r:id="rId6"/>
              </a:rPr>
              <a:t>https://www.worldscientific.com/doi/full/10.1142/S0217751X24500076</a:t>
            </a:r>
            <a:endParaRPr lang="en-US" sz="600" b="0" dirty="0">
              <a:solidFill>
                <a:schemeClr val="bg2"/>
              </a:solidFill>
              <a:latin typeface="Calibri" pitchFamily="34" charset="0"/>
            </a:endParaRPr>
          </a:p>
        </p:txBody>
      </p:sp>
      <p:sp>
        <p:nvSpPr>
          <p:cNvPr id="17" name="Rectangle 16">
            <a:extLst>
              <a:ext uri="{FF2B5EF4-FFF2-40B4-BE49-F238E27FC236}">
                <a16:creationId xmlns:a16="http://schemas.microsoft.com/office/drawing/2014/main" id="{DFD34541-DB5C-6204-8C23-3F508A5DCA51}"/>
              </a:ext>
            </a:extLst>
          </p:cNvPr>
          <p:cNvSpPr/>
          <p:nvPr/>
        </p:nvSpPr>
        <p:spPr bwMode="auto">
          <a:xfrm>
            <a:off x="1904967" y="1404558"/>
            <a:ext cx="151893" cy="129571"/>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6" name="TextBox 15">
            <a:extLst>
              <a:ext uri="{FF2B5EF4-FFF2-40B4-BE49-F238E27FC236}">
                <a16:creationId xmlns:a16="http://schemas.microsoft.com/office/drawing/2014/main" id="{2DF62D7D-15AE-81C6-2A66-4A9063E4BC90}"/>
              </a:ext>
            </a:extLst>
          </p:cNvPr>
          <p:cNvSpPr txBox="1"/>
          <p:nvPr/>
        </p:nvSpPr>
        <p:spPr>
          <a:xfrm>
            <a:off x="1807435" y="1335091"/>
            <a:ext cx="312906" cy="230832"/>
          </a:xfrm>
          <a:prstGeom prst="rect">
            <a:avLst/>
          </a:prstGeom>
          <a:noFill/>
        </p:spPr>
        <p:txBody>
          <a:bodyPr wrap="none" rtlCol="0">
            <a:spAutoFit/>
          </a:bodyPr>
          <a:lstStyle/>
          <a:p>
            <a:r>
              <a:rPr lang="fr-FR" sz="900" dirty="0">
                <a:solidFill>
                  <a:schemeClr val="bg2"/>
                </a:solidFill>
                <a:latin typeface="Calibri" pitchFamily="34" charset="0"/>
              </a:rPr>
              <a:t>1 s</a:t>
            </a:r>
            <a:endParaRPr lang="en-US" sz="900" dirty="0" err="1">
              <a:solidFill>
                <a:schemeClr val="bg2"/>
              </a:solidFill>
              <a:latin typeface="Calibri" pitchFamily="34" charset="0"/>
            </a:endParaRPr>
          </a:p>
        </p:txBody>
      </p:sp>
      <p:sp>
        <p:nvSpPr>
          <p:cNvPr id="18" name="Rectangle 17">
            <a:extLst>
              <a:ext uri="{FF2B5EF4-FFF2-40B4-BE49-F238E27FC236}">
                <a16:creationId xmlns:a16="http://schemas.microsoft.com/office/drawing/2014/main" id="{6E13C82A-7B01-7E21-5390-8119E7234510}"/>
              </a:ext>
            </a:extLst>
          </p:cNvPr>
          <p:cNvSpPr/>
          <p:nvPr/>
        </p:nvSpPr>
        <p:spPr bwMode="auto">
          <a:xfrm>
            <a:off x="2541825" y="1674806"/>
            <a:ext cx="140677" cy="731844"/>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pic>
        <p:nvPicPr>
          <p:cNvPr id="20" name="Picture 19">
            <a:extLst>
              <a:ext uri="{FF2B5EF4-FFF2-40B4-BE49-F238E27FC236}">
                <a16:creationId xmlns:a16="http://schemas.microsoft.com/office/drawing/2014/main" id="{817BDBCC-7E6C-2194-2232-9C8F6758D637}"/>
              </a:ext>
            </a:extLst>
          </p:cNvPr>
          <p:cNvPicPr>
            <a:picLocks noChangeAspect="1"/>
          </p:cNvPicPr>
          <p:nvPr/>
        </p:nvPicPr>
        <p:blipFill>
          <a:blip r:embed="rId7"/>
          <a:stretch>
            <a:fillRect/>
          </a:stretch>
        </p:blipFill>
        <p:spPr>
          <a:xfrm>
            <a:off x="4804822" y="4381116"/>
            <a:ext cx="3532837" cy="495883"/>
          </a:xfrm>
          <a:prstGeom prst="rect">
            <a:avLst/>
          </a:prstGeom>
        </p:spPr>
      </p:pic>
      <p:sp>
        <p:nvSpPr>
          <p:cNvPr id="22" name="TextBox 21">
            <a:extLst>
              <a:ext uri="{FF2B5EF4-FFF2-40B4-BE49-F238E27FC236}">
                <a16:creationId xmlns:a16="http://schemas.microsoft.com/office/drawing/2014/main" id="{DCCC1B1A-93C7-E2E3-E87A-55F9529AF302}"/>
              </a:ext>
            </a:extLst>
          </p:cNvPr>
          <p:cNvSpPr txBox="1"/>
          <p:nvPr/>
        </p:nvSpPr>
        <p:spPr>
          <a:xfrm>
            <a:off x="4705352" y="4719860"/>
            <a:ext cx="628698" cy="246221"/>
          </a:xfrm>
          <a:prstGeom prst="rect">
            <a:avLst/>
          </a:prstGeom>
          <a:noFill/>
        </p:spPr>
        <p:txBody>
          <a:bodyPr wrap="none" rtlCol="0">
            <a:spAutoFit/>
          </a:bodyPr>
          <a:lstStyle/>
          <a:p>
            <a:r>
              <a:rPr lang="fr-FR" sz="1000" b="0" dirty="0">
                <a:solidFill>
                  <a:schemeClr val="bg2"/>
                </a:solidFill>
                <a:latin typeface="Calibri" pitchFamily="34" charset="0"/>
              </a:rPr>
              <a:t>11/2024</a:t>
            </a:r>
            <a:endParaRPr lang="en-US" sz="1000" b="0" dirty="0" err="1">
              <a:solidFill>
                <a:schemeClr val="bg2"/>
              </a:solidFill>
              <a:latin typeface="Calibri" pitchFamily="34" charset="0"/>
            </a:endParaRPr>
          </a:p>
        </p:txBody>
      </p:sp>
      <p:sp>
        <p:nvSpPr>
          <p:cNvPr id="23" name="TextBox 22">
            <a:extLst>
              <a:ext uri="{FF2B5EF4-FFF2-40B4-BE49-F238E27FC236}">
                <a16:creationId xmlns:a16="http://schemas.microsoft.com/office/drawing/2014/main" id="{1DD75F7D-B1EC-FBC4-889F-42F5D5ED0915}"/>
              </a:ext>
            </a:extLst>
          </p:cNvPr>
          <p:cNvSpPr txBox="1"/>
          <p:nvPr/>
        </p:nvSpPr>
        <p:spPr>
          <a:xfrm>
            <a:off x="7064591" y="4790852"/>
            <a:ext cx="1436612" cy="184666"/>
          </a:xfrm>
          <a:prstGeom prst="rect">
            <a:avLst/>
          </a:prstGeom>
          <a:noFill/>
        </p:spPr>
        <p:txBody>
          <a:bodyPr wrap="none" rtlCol="0">
            <a:spAutoFit/>
          </a:bodyPr>
          <a:lstStyle/>
          <a:p>
            <a:r>
              <a:rPr lang="en-US" sz="600" b="0" dirty="0">
                <a:solidFill>
                  <a:schemeClr val="bg2"/>
                </a:solidFill>
                <a:latin typeface="Calibri" pitchFamily="34" charset="0"/>
                <a:hlinkClick r:id="rId8"/>
              </a:rPr>
              <a:t>https://www.arxiv.org/abs/2411.02486</a:t>
            </a:r>
            <a:endParaRPr lang="en-US" sz="600" b="0" dirty="0">
              <a:solidFill>
                <a:schemeClr val="bg2"/>
              </a:solidFill>
              <a:latin typeface="Calibri" pitchFamily="34" charset="0"/>
            </a:endParaRPr>
          </a:p>
        </p:txBody>
      </p:sp>
      <p:sp>
        <p:nvSpPr>
          <p:cNvPr id="25" name="TextBox 24">
            <a:extLst>
              <a:ext uri="{FF2B5EF4-FFF2-40B4-BE49-F238E27FC236}">
                <a16:creationId xmlns:a16="http://schemas.microsoft.com/office/drawing/2014/main" id="{64ACDE57-88E8-CB08-513F-37D31C02DB94}"/>
              </a:ext>
            </a:extLst>
          </p:cNvPr>
          <p:cNvSpPr txBox="1"/>
          <p:nvPr/>
        </p:nvSpPr>
        <p:spPr>
          <a:xfrm>
            <a:off x="2485326" y="2437932"/>
            <a:ext cx="242374" cy="230832"/>
          </a:xfrm>
          <a:prstGeom prst="rect">
            <a:avLst/>
          </a:prstGeom>
          <a:noFill/>
        </p:spPr>
        <p:txBody>
          <a:bodyPr wrap="none" rtlCol="0">
            <a:spAutoFit/>
          </a:bodyPr>
          <a:lstStyle/>
          <a:p>
            <a:r>
              <a:rPr lang="fr-FR" sz="900" dirty="0">
                <a:solidFill>
                  <a:schemeClr val="bg2"/>
                </a:solidFill>
                <a:latin typeface="Calibri" pitchFamily="34" charset="0"/>
              </a:rPr>
              <a:t>6</a:t>
            </a:r>
            <a:endParaRPr lang="en-US" sz="900" dirty="0" err="1">
              <a:solidFill>
                <a:schemeClr val="bg2"/>
              </a:solidFill>
              <a:latin typeface="Calibri" pitchFamily="34" charset="0"/>
            </a:endParaRPr>
          </a:p>
        </p:txBody>
      </p:sp>
      <p:sp>
        <p:nvSpPr>
          <p:cNvPr id="35" name="TextBox 34">
            <a:extLst>
              <a:ext uri="{FF2B5EF4-FFF2-40B4-BE49-F238E27FC236}">
                <a16:creationId xmlns:a16="http://schemas.microsoft.com/office/drawing/2014/main" id="{0C3F418C-F6D8-EB5E-4290-23C447A74887}"/>
              </a:ext>
            </a:extLst>
          </p:cNvPr>
          <p:cNvSpPr txBox="1"/>
          <p:nvPr/>
        </p:nvSpPr>
        <p:spPr>
          <a:xfrm>
            <a:off x="6228690" y="2437932"/>
            <a:ext cx="300082" cy="230832"/>
          </a:xfrm>
          <a:prstGeom prst="rect">
            <a:avLst/>
          </a:prstGeom>
          <a:noFill/>
        </p:spPr>
        <p:txBody>
          <a:bodyPr wrap="none" rtlCol="0">
            <a:spAutoFit/>
          </a:bodyPr>
          <a:lstStyle/>
          <a:p>
            <a:r>
              <a:rPr lang="fr-FR" sz="900" dirty="0">
                <a:solidFill>
                  <a:schemeClr val="bg2"/>
                </a:solidFill>
                <a:latin typeface="Calibri" pitchFamily="34" charset="0"/>
              </a:rPr>
              <a:t>30</a:t>
            </a:r>
            <a:endParaRPr lang="en-US" sz="900" dirty="0" err="1">
              <a:solidFill>
                <a:schemeClr val="bg2"/>
              </a:solidFill>
              <a:latin typeface="Calibri" pitchFamily="34" charset="0"/>
            </a:endParaRPr>
          </a:p>
        </p:txBody>
      </p:sp>
      <p:sp>
        <p:nvSpPr>
          <p:cNvPr id="10" name="Freeform: Shape 9">
            <a:extLst>
              <a:ext uri="{FF2B5EF4-FFF2-40B4-BE49-F238E27FC236}">
                <a16:creationId xmlns:a16="http://schemas.microsoft.com/office/drawing/2014/main" id="{4547EED2-05A3-96CA-0E39-69C53870FAF8}"/>
              </a:ext>
            </a:extLst>
          </p:cNvPr>
          <p:cNvSpPr/>
          <p:nvPr/>
        </p:nvSpPr>
        <p:spPr bwMode="auto">
          <a:xfrm>
            <a:off x="2208050" y="2657473"/>
            <a:ext cx="87891" cy="294567"/>
          </a:xfrm>
          <a:custGeom>
            <a:avLst/>
            <a:gdLst>
              <a:gd name="connsiteX0" fmla="*/ 0 w 322490"/>
              <a:gd name="connsiteY0" fmla="*/ 130629 h 130629"/>
              <a:gd name="connsiteX1" fmla="*/ 322490 w 322490"/>
              <a:gd name="connsiteY1" fmla="*/ 130629 h 130629"/>
              <a:gd name="connsiteX2" fmla="*/ 322490 w 322490"/>
              <a:gd name="connsiteY2" fmla="*/ 0 h 130629"/>
            </a:gdLst>
            <a:ahLst/>
            <a:cxnLst>
              <a:cxn ang="0">
                <a:pos x="connsiteX0" y="connsiteY0"/>
              </a:cxn>
              <a:cxn ang="0">
                <a:pos x="connsiteX1" y="connsiteY1"/>
              </a:cxn>
              <a:cxn ang="0">
                <a:pos x="connsiteX2" y="connsiteY2"/>
              </a:cxn>
            </a:cxnLst>
            <a:rect l="l" t="t" r="r" b="b"/>
            <a:pathLst>
              <a:path w="322490" h="130629">
                <a:moveTo>
                  <a:pt x="0" y="130629"/>
                </a:moveTo>
                <a:lnTo>
                  <a:pt x="322490" y="130629"/>
                </a:lnTo>
                <a:lnTo>
                  <a:pt x="322490" y="0"/>
                </a:lnTo>
              </a:path>
            </a:pathLst>
          </a:custGeom>
          <a:noFill/>
          <a:ln w="9525" cap="flat" cmpd="sng" algn="ctr">
            <a:solidFill>
              <a:srgbClr val="FF0000"/>
            </a:solidFill>
            <a:prstDash val="solid"/>
            <a:round/>
            <a:headEnd type="none" w="med" len="med"/>
            <a:tailEnd type="triangle"/>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pic>
        <p:nvPicPr>
          <p:cNvPr id="15" name="Graphic 14">
            <a:extLst>
              <a:ext uri="{FF2B5EF4-FFF2-40B4-BE49-F238E27FC236}">
                <a16:creationId xmlns:a16="http://schemas.microsoft.com/office/drawing/2014/main" id="{6A428132-0CF4-D2FA-5400-138FE3EA598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424726" y="3428020"/>
            <a:ext cx="2356068" cy="1295837"/>
          </a:xfrm>
          <a:prstGeom prst="rect">
            <a:avLst/>
          </a:prstGeom>
        </p:spPr>
      </p:pic>
      <p:pic>
        <p:nvPicPr>
          <p:cNvPr id="11" name="Picture 10">
            <a:extLst>
              <a:ext uri="{FF2B5EF4-FFF2-40B4-BE49-F238E27FC236}">
                <a16:creationId xmlns:a16="http://schemas.microsoft.com/office/drawing/2014/main" id="{C991E4C9-C19C-7E28-38DA-CEF0DB6E798C}"/>
              </a:ext>
            </a:extLst>
          </p:cNvPr>
          <p:cNvPicPr>
            <a:picLocks noChangeAspect="1"/>
          </p:cNvPicPr>
          <p:nvPr/>
        </p:nvPicPr>
        <p:blipFill>
          <a:blip r:embed="rId11"/>
          <a:stretch>
            <a:fillRect/>
          </a:stretch>
        </p:blipFill>
        <p:spPr>
          <a:xfrm>
            <a:off x="4575587" y="3638451"/>
            <a:ext cx="3372301" cy="552843"/>
          </a:xfrm>
          <a:prstGeom prst="rect">
            <a:avLst/>
          </a:prstGeom>
        </p:spPr>
      </p:pic>
      <p:cxnSp>
        <p:nvCxnSpPr>
          <p:cNvPr id="36" name="Straight Arrow Connector 35">
            <a:extLst>
              <a:ext uri="{FF2B5EF4-FFF2-40B4-BE49-F238E27FC236}">
                <a16:creationId xmlns:a16="http://schemas.microsoft.com/office/drawing/2014/main" id="{F44E70B6-CAA4-E4CE-844C-F415DA91358C}"/>
              </a:ext>
            </a:extLst>
          </p:cNvPr>
          <p:cNvCxnSpPr>
            <a:cxnSpLocks/>
          </p:cNvCxnSpPr>
          <p:nvPr/>
        </p:nvCxnSpPr>
        <p:spPr bwMode="auto">
          <a:xfrm flipV="1">
            <a:off x="6378731" y="2637585"/>
            <a:ext cx="0" cy="210979"/>
          </a:xfrm>
          <a:prstGeom prst="straightConnector1">
            <a:avLst/>
          </a:prstGeom>
          <a:solidFill>
            <a:schemeClr val="accent1"/>
          </a:solidFill>
          <a:ln w="9525" cap="flat" cmpd="sng" algn="ctr">
            <a:solidFill>
              <a:srgbClr val="FFC000"/>
            </a:solidFill>
            <a:prstDash val="solid"/>
            <a:round/>
            <a:headEnd type="none" w="med" len="med"/>
            <a:tailEnd type="triangle"/>
          </a:ln>
          <a:effectLst/>
        </p:spPr>
      </p:cxnSp>
      <p:sp>
        <p:nvSpPr>
          <p:cNvPr id="34" name="Rectangle 33">
            <a:extLst>
              <a:ext uri="{FF2B5EF4-FFF2-40B4-BE49-F238E27FC236}">
                <a16:creationId xmlns:a16="http://schemas.microsoft.com/office/drawing/2014/main" id="{0B0661FF-235A-9FB5-9477-0B5546E91863}"/>
              </a:ext>
            </a:extLst>
          </p:cNvPr>
          <p:cNvSpPr/>
          <p:nvPr/>
        </p:nvSpPr>
        <p:spPr bwMode="auto">
          <a:xfrm>
            <a:off x="4094785" y="2803734"/>
            <a:ext cx="2669899" cy="687160"/>
          </a:xfrm>
          <a:prstGeom prst="rect">
            <a:avLst/>
          </a:prstGeom>
          <a:solidFill>
            <a:schemeClr val="tx2">
              <a:lumMod val="40000"/>
              <a:lumOff val="60000"/>
            </a:schemeClr>
          </a:solidFill>
          <a:ln w="9525" cap="flat" cmpd="sng" algn="ctr">
            <a:solidFill>
              <a:srgbClr val="FFC000"/>
            </a:solidFill>
            <a:prstDash val="solid"/>
            <a:round/>
            <a:headEnd type="none" w="med" len="med"/>
            <a:tailEnd type="triangle"/>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pic>
        <p:nvPicPr>
          <p:cNvPr id="31" name="Picture 30">
            <a:extLst>
              <a:ext uri="{FF2B5EF4-FFF2-40B4-BE49-F238E27FC236}">
                <a16:creationId xmlns:a16="http://schemas.microsoft.com/office/drawing/2014/main" id="{B9F608C4-B37B-B0C0-9E63-8DEEFEFC80DB}"/>
              </a:ext>
            </a:extLst>
          </p:cNvPr>
          <p:cNvPicPr>
            <a:picLocks noChangeAspect="1"/>
          </p:cNvPicPr>
          <p:nvPr/>
        </p:nvPicPr>
        <p:blipFill>
          <a:blip r:embed="rId12"/>
          <a:srcRect b="67332"/>
          <a:stretch/>
        </p:blipFill>
        <p:spPr>
          <a:xfrm>
            <a:off x="4211898" y="2902205"/>
            <a:ext cx="2395797" cy="234794"/>
          </a:xfrm>
          <a:prstGeom prst="rect">
            <a:avLst/>
          </a:prstGeom>
        </p:spPr>
      </p:pic>
      <p:sp>
        <p:nvSpPr>
          <p:cNvPr id="32" name="TextBox 31">
            <a:extLst>
              <a:ext uri="{FF2B5EF4-FFF2-40B4-BE49-F238E27FC236}">
                <a16:creationId xmlns:a16="http://schemas.microsoft.com/office/drawing/2014/main" id="{929505D7-5B15-C30E-56F1-E26F13C75E3A}"/>
              </a:ext>
            </a:extLst>
          </p:cNvPr>
          <p:cNvSpPr txBox="1"/>
          <p:nvPr/>
        </p:nvSpPr>
        <p:spPr>
          <a:xfrm>
            <a:off x="6182014" y="3073550"/>
            <a:ext cx="628698" cy="246221"/>
          </a:xfrm>
          <a:prstGeom prst="rect">
            <a:avLst/>
          </a:prstGeom>
          <a:noFill/>
        </p:spPr>
        <p:txBody>
          <a:bodyPr wrap="none" rtlCol="0">
            <a:spAutoFit/>
          </a:bodyPr>
          <a:lstStyle/>
          <a:p>
            <a:r>
              <a:rPr lang="fr-FR" sz="1000" b="0" dirty="0">
                <a:solidFill>
                  <a:schemeClr val="bg2"/>
                </a:solidFill>
                <a:latin typeface="Calibri" pitchFamily="34" charset="0"/>
              </a:rPr>
              <a:t>12/2024</a:t>
            </a:r>
            <a:endParaRPr lang="en-US" sz="1000" b="0" dirty="0" err="1">
              <a:solidFill>
                <a:schemeClr val="bg2"/>
              </a:solidFill>
              <a:latin typeface="Calibri" pitchFamily="34" charset="0"/>
            </a:endParaRPr>
          </a:p>
        </p:txBody>
      </p:sp>
      <p:sp>
        <p:nvSpPr>
          <p:cNvPr id="33" name="TextBox 32">
            <a:extLst>
              <a:ext uri="{FF2B5EF4-FFF2-40B4-BE49-F238E27FC236}">
                <a16:creationId xmlns:a16="http://schemas.microsoft.com/office/drawing/2014/main" id="{8ED9F986-8430-6AC2-4703-582560F8EB5F}"/>
              </a:ext>
            </a:extLst>
          </p:cNvPr>
          <p:cNvSpPr txBox="1"/>
          <p:nvPr/>
        </p:nvSpPr>
        <p:spPr>
          <a:xfrm>
            <a:off x="5556843" y="2964921"/>
            <a:ext cx="1253869" cy="184666"/>
          </a:xfrm>
          <a:prstGeom prst="rect">
            <a:avLst/>
          </a:prstGeom>
          <a:noFill/>
        </p:spPr>
        <p:txBody>
          <a:bodyPr wrap="none" rtlCol="0">
            <a:spAutoFit/>
          </a:bodyPr>
          <a:lstStyle/>
          <a:p>
            <a:r>
              <a:rPr lang="en-US" sz="600" b="0" dirty="0">
                <a:solidFill>
                  <a:schemeClr val="bg2"/>
                </a:solidFill>
                <a:latin typeface="Calibri" pitchFamily="34" charset="0"/>
                <a:hlinkClick r:id="rId13"/>
              </a:rPr>
              <a:t>https://arxiv.org/abs/2412.21177</a:t>
            </a:r>
            <a:r>
              <a:rPr lang="en-US" sz="600" b="0" dirty="0">
                <a:solidFill>
                  <a:schemeClr val="bg2"/>
                </a:solidFill>
                <a:latin typeface="Calibri" pitchFamily="34" charset="0"/>
              </a:rPr>
              <a:t> </a:t>
            </a:r>
          </a:p>
        </p:txBody>
      </p:sp>
      <p:pic>
        <p:nvPicPr>
          <p:cNvPr id="19" name="Picture 18">
            <a:extLst>
              <a:ext uri="{FF2B5EF4-FFF2-40B4-BE49-F238E27FC236}">
                <a16:creationId xmlns:a16="http://schemas.microsoft.com/office/drawing/2014/main" id="{A3F4EC44-605A-8653-957B-66F36EDA4191}"/>
              </a:ext>
            </a:extLst>
          </p:cNvPr>
          <p:cNvPicPr>
            <a:picLocks noChangeAspect="1"/>
          </p:cNvPicPr>
          <p:nvPr/>
        </p:nvPicPr>
        <p:blipFill>
          <a:blip r:embed="rId12"/>
          <a:srcRect t="42772" b="15230"/>
          <a:stretch/>
        </p:blipFill>
        <p:spPr>
          <a:xfrm>
            <a:off x="4072420" y="3115834"/>
            <a:ext cx="2395797" cy="301855"/>
          </a:xfrm>
          <a:prstGeom prst="rect">
            <a:avLst/>
          </a:prstGeom>
        </p:spPr>
      </p:pic>
      <p:sp>
        <p:nvSpPr>
          <p:cNvPr id="28" name="TextBox 27">
            <a:extLst>
              <a:ext uri="{FF2B5EF4-FFF2-40B4-BE49-F238E27FC236}">
                <a16:creationId xmlns:a16="http://schemas.microsoft.com/office/drawing/2014/main" id="{45FAB3AB-AAA6-CFF8-7ED7-010EE46185CC}"/>
              </a:ext>
            </a:extLst>
          </p:cNvPr>
          <p:cNvSpPr txBox="1"/>
          <p:nvPr/>
        </p:nvSpPr>
        <p:spPr>
          <a:xfrm>
            <a:off x="6827085" y="4068397"/>
            <a:ext cx="1260281" cy="184666"/>
          </a:xfrm>
          <a:prstGeom prst="rect">
            <a:avLst/>
          </a:prstGeom>
          <a:noFill/>
        </p:spPr>
        <p:txBody>
          <a:bodyPr wrap="none" rtlCol="0">
            <a:spAutoFit/>
          </a:bodyPr>
          <a:lstStyle/>
          <a:p>
            <a:r>
              <a:rPr lang="en-US" sz="600" b="0" dirty="0">
                <a:solidFill>
                  <a:schemeClr val="bg2"/>
                </a:solidFill>
                <a:latin typeface="Calibri" pitchFamily="34" charset="0"/>
                <a:hlinkClick r:id="rId14"/>
              </a:rPr>
              <a:t>https://arxiv.org/abs/2401.08044</a:t>
            </a:r>
            <a:endParaRPr lang="en-US" sz="600" b="0" dirty="0">
              <a:solidFill>
                <a:schemeClr val="bg2"/>
              </a:solidFill>
              <a:latin typeface="Calibri" pitchFamily="34" charset="0"/>
            </a:endParaRPr>
          </a:p>
        </p:txBody>
      </p:sp>
      <p:sp>
        <p:nvSpPr>
          <p:cNvPr id="5" name="Right Brace 4">
            <a:extLst>
              <a:ext uri="{FF2B5EF4-FFF2-40B4-BE49-F238E27FC236}">
                <a16:creationId xmlns:a16="http://schemas.microsoft.com/office/drawing/2014/main" id="{EFC0D450-4F9D-BB85-6241-F7175CB774C3}"/>
              </a:ext>
            </a:extLst>
          </p:cNvPr>
          <p:cNvSpPr/>
          <p:nvPr/>
        </p:nvSpPr>
        <p:spPr bwMode="auto">
          <a:xfrm>
            <a:off x="6745670" y="724720"/>
            <a:ext cx="83520" cy="401724"/>
          </a:xfrm>
          <a:prstGeom prst="rightBrace">
            <a:avLst>
              <a:gd name="adj1" fmla="val 17193"/>
              <a:gd name="adj2" fmla="val 50000"/>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37" name="TextBox 36">
            <a:extLst>
              <a:ext uri="{FF2B5EF4-FFF2-40B4-BE49-F238E27FC236}">
                <a16:creationId xmlns:a16="http://schemas.microsoft.com/office/drawing/2014/main" id="{A6071033-FC8F-5859-FD1C-65AF0190D9AA}"/>
              </a:ext>
            </a:extLst>
          </p:cNvPr>
          <p:cNvSpPr txBox="1"/>
          <p:nvPr/>
        </p:nvSpPr>
        <p:spPr>
          <a:xfrm>
            <a:off x="6853981" y="624692"/>
            <a:ext cx="870596" cy="600164"/>
          </a:xfrm>
          <a:prstGeom prst="rect">
            <a:avLst/>
          </a:prstGeom>
          <a:solidFill>
            <a:schemeClr val="tx1"/>
          </a:solidFill>
        </p:spPr>
        <p:txBody>
          <a:bodyPr wrap="square" rtlCol="0">
            <a:spAutoFit/>
          </a:bodyPr>
          <a:lstStyle/>
          <a:p>
            <a:pPr>
              <a:spcAft>
                <a:spcPts val="300"/>
              </a:spcAft>
            </a:pPr>
            <a:r>
              <a:rPr lang="en-US" sz="1100" dirty="0">
                <a:solidFill>
                  <a:srgbClr val="00B050"/>
                </a:solidFill>
                <a:latin typeface="Calibri" pitchFamily="34" charset="0"/>
              </a:rPr>
              <a:t>GPU-based emulations</a:t>
            </a:r>
            <a:br>
              <a:rPr lang="en-US" sz="1100" dirty="0">
                <a:solidFill>
                  <a:srgbClr val="00B050"/>
                </a:solidFill>
                <a:latin typeface="Calibri" pitchFamily="34" charset="0"/>
              </a:rPr>
            </a:br>
            <a:r>
              <a:rPr lang="en-US" sz="1100" dirty="0">
                <a:solidFill>
                  <a:srgbClr val="00B050"/>
                </a:solidFill>
                <a:latin typeface="Calibri" pitchFamily="34" charset="0"/>
              </a:rPr>
              <a:t>are faster</a:t>
            </a:r>
            <a:endParaRPr lang="en-US" sz="1100" b="0" dirty="0">
              <a:solidFill>
                <a:srgbClr val="00B050"/>
              </a:solidFill>
              <a:latin typeface="Calibri" pitchFamily="34" charset="0"/>
            </a:endParaRPr>
          </a:p>
        </p:txBody>
      </p:sp>
      <p:sp>
        <p:nvSpPr>
          <p:cNvPr id="38" name="Title 37">
            <a:extLst>
              <a:ext uri="{FF2B5EF4-FFF2-40B4-BE49-F238E27FC236}">
                <a16:creationId xmlns:a16="http://schemas.microsoft.com/office/drawing/2014/main" id="{4F21CA58-6769-5E62-AB7D-7F6FA8C28DAF}"/>
              </a:ext>
            </a:extLst>
          </p:cNvPr>
          <p:cNvSpPr>
            <a:spLocks noGrp="1"/>
          </p:cNvSpPr>
          <p:nvPr>
            <p:ph type="title"/>
          </p:nvPr>
        </p:nvSpPr>
        <p:spPr>
          <a:xfrm>
            <a:off x="326948" y="171451"/>
            <a:ext cx="1348929" cy="1652158"/>
          </a:xfrm>
        </p:spPr>
        <p:txBody>
          <a:bodyPr/>
          <a:lstStyle/>
          <a:p>
            <a:r>
              <a:rPr lang="fr-FR" dirty="0"/>
              <a:t>NISQ</a:t>
            </a:r>
            <a:br>
              <a:rPr lang="fr-FR" dirty="0"/>
            </a:br>
            <a:r>
              <a:rPr lang="fr-FR" dirty="0"/>
              <a:t>cases</a:t>
            </a:r>
            <a:endParaRPr lang="en-US" dirty="0"/>
          </a:p>
        </p:txBody>
      </p:sp>
      <p:sp>
        <p:nvSpPr>
          <p:cNvPr id="47" name="TextBox 46">
            <a:extLst>
              <a:ext uri="{FF2B5EF4-FFF2-40B4-BE49-F238E27FC236}">
                <a16:creationId xmlns:a16="http://schemas.microsoft.com/office/drawing/2014/main" id="{FBBC02E3-5DE1-5A9F-9AB7-8D5651E50219}"/>
              </a:ext>
            </a:extLst>
          </p:cNvPr>
          <p:cNvSpPr txBox="1"/>
          <p:nvPr/>
        </p:nvSpPr>
        <p:spPr>
          <a:xfrm>
            <a:off x="4485377" y="3998018"/>
            <a:ext cx="562975" cy="246221"/>
          </a:xfrm>
          <a:prstGeom prst="rect">
            <a:avLst/>
          </a:prstGeom>
          <a:noFill/>
        </p:spPr>
        <p:txBody>
          <a:bodyPr wrap="none" rtlCol="0">
            <a:spAutoFit/>
          </a:bodyPr>
          <a:lstStyle/>
          <a:p>
            <a:r>
              <a:rPr lang="fr-FR" sz="1000" b="0" dirty="0">
                <a:solidFill>
                  <a:schemeClr val="bg2"/>
                </a:solidFill>
                <a:latin typeface="Calibri" pitchFamily="34" charset="0"/>
              </a:rPr>
              <a:t>6/2024</a:t>
            </a:r>
            <a:endParaRPr lang="en-US" sz="1000" b="0" dirty="0" err="1">
              <a:solidFill>
                <a:schemeClr val="bg2"/>
              </a:solidFill>
              <a:latin typeface="Calibri" pitchFamily="34" charset="0"/>
            </a:endParaRPr>
          </a:p>
        </p:txBody>
      </p:sp>
      <p:sp>
        <p:nvSpPr>
          <p:cNvPr id="2" name="TextBox 1">
            <a:extLst>
              <a:ext uri="{FF2B5EF4-FFF2-40B4-BE49-F238E27FC236}">
                <a16:creationId xmlns:a16="http://schemas.microsoft.com/office/drawing/2014/main" id="{C2DF9493-CB36-C878-2403-42CBF480681B}"/>
              </a:ext>
            </a:extLst>
          </p:cNvPr>
          <p:cNvSpPr txBox="1"/>
          <p:nvPr/>
        </p:nvSpPr>
        <p:spPr>
          <a:xfrm>
            <a:off x="123830" y="2952040"/>
            <a:ext cx="1253869" cy="184666"/>
          </a:xfrm>
          <a:prstGeom prst="rect">
            <a:avLst/>
          </a:prstGeom>
          <a:noFill/>
        </p:spPr>
        <p:txBody>
          <a:bodyPr wrap="none" rtlCol="0">
            <a:spAutoFit/>
          </a:bodyPr>
          <a:lstStyle/>
          <a:p>
            <a:r>
              <a:rPr lang="en-US" sz="600" b="0" dirty="0">
                <a:solidFill>
                  <a:schemeClr val="bg2"/>
                </a:solidFill>
                <a:latin typeface="Calibri" pitchFamily="34" charset="0"/>
                <a:hlinkClick r:id="rId15"/>
              </a:rPr>
              <a:t>https://arxiv.org/abs/2411.13520</a:t>
            </a:r>
            <a:endParaRPr lang="en-US" sz="600" b="0" dirty="0">
              <a:solidFill>
                <a:schemeClr val="bg2"/>
              </a:solidFill>
              <a:latin typeface="Calibri" pitchFamily="34" charset="0"/>
            </a:endParaRPr>
          </a:p>
        </p:txBody>
      </p:sp>
      <p:sp>
        <p:nvSpPr>
          <p:cNvPr id="7" name="Rectangle 6">
            <a:extLst>
              <a:ext uri="{FF2B5EF4-FFF2-40B4-BE49-F238E27FC236}">
                <a16:creationId xmlns:a16="http://schemas.microsoft.com/office/drawing/2014/main" id="{6C0F078D-57DA-8EC8-2DC5-B7A8EF14ADEB}"/>
              </a:ext>
            </a:extLst>
          </p:cNvPr>
          <p:cNvSpPr/>
          <p:nvPr/>
        </p:nvSpPr>
        <p:spPr bwMode="auto">
          <a:xfrm>
            <a:off x="123830" y="2700218"/>
            <a:ext cx="2084220" cy="477987"/>
          </a:xfrm>
          <a:prstGeom prst="rect">
            <a:avLst/>
          </a:prstGeom>
          <a:solidFill>
            <a:srgbClr val="FF6565">
              <a:alpha val="40000"/>
            </a:srgbClr>
          </a:solidFill>
          <a:ln w="9525" cap="flat" cmpd="sng" algn="ctr">
            <a:solidFill>
              <a:srgbClr val="FF0000"/>
            </a:solidFill>
            <a:prstDash val="solid"/>
            <a:round/>
            <a:headEnd type="none" w="med" len="med"/>
            <a:tailEnd type="triangle"/>
          </a:ln>
          <a:effectLst/>
        </p:spPr>
        <p:txBody>
          <a:bodyPr vert="horz" wrap="square" lIns="91440" tIns="45720" rIns="91440" bIns="45720" numCol="1" rtlCol="0" anchor="t" anchorCtr="0" compatLnSpc="1">
            <a:prstTxWarp prst="textNoShape">
              <a:avLst/>
            </a:prstTxWarp>
          </a:bodyPr>
          <a:lstStyle/>
          <a:p>
            <a:endParaRPr lang="en-US" sz="7200" dirty="0"/>
          </a:p>
        </p:txBody>
      </p:sp>
      <p:pic>
        <p:nvPicPr>
          <p:cNvPr id="45" name="Picture 44">
            <a:extLst>
              <a:ext uri="{FF2B5EF4-FFF2-40B4-BE49-F238E27FC236}">
                <a16:creationId xmlns:a16="http://schemas.microsoft.com/office/drawing/2014/main" id="{00FAF12F-A31A-D453-04D2-0E5FA493BA89}"/>
              </a:ext>
            </a:extLst>
          </p:cNvPr>
          <p:cNvPicPr>
            <a:picLocks noChangeAspect="1"/>
          </p:cNvPicPr>
          <p:nvPr/>
        </p:nvPicPr>
        <p:blipFill>
          <a:blip r:embed="rId16"/>
          <a:stretch>
            <a:fillRect/>
          </a:stretch>
        </p:blipFill>
        <p:spPr>
          <a:xfrm>
            <a:off x="201167" y="2762232"/>
            <a:ext cx="1922635" cy="169644"/>
          </a:xfrm>
          <a:prstGeom prst="rect">
            <a:avLst/>
          </a:prstGeom>
        </p:spPr>
      </p:pic>
      <p:sp>
        <p:nvSpPr>
          <p:cNvPr id="46" name="TextBox 45">
            <a:extLst>
              <a:ext uri="{FF2B5EF4-FFF2-40B4-BE49-F238E27FC236}">
                <a16:creationId xmlns:a16="http://schemas.microsoft.com/office/drawing/2014/main" id="{66EE67A5-38C0-B7F3-6944-192FCE45E598}"/>
              </a:ext>
            </a:extLst>
          </p:cNvPr>
          <p:cNvSpPr txBox="1"/>
          <p:nvPr/>
        </p:nvSpPr>
        <p:spPr>
          <a:xfrm>
            <a:off x="1485335" y="2921262"/>
            <a:ext cx="628698" cy="246221"/>
          </a:xfrm>
          <a:prstGeom prst="rect">
            <a:avLst/>
          </a:prstGeom>
          <a:noFill/>
        </p:spPr>
        <p:txBody>
          <a:bodyPr wrap="none" rtlCol="0">
            <a:spAutoFit/>
          </a:bodyPr>
          <a:lstStyle/>
          <a:p>
            <a:r>
              <a:rPr lang="fr-FR" sz="1000" b="0" dirty="0">
                <a:solidFill>
                  <a:schemeClr val="bg2"/>
                </a:solidFill>
                <a:latin typeface="Calibri" pitchFamily="34" charset="0"/>
              </a:rPr>
              <a:t>11/2024</a:t>
            </a:r>
            <a:endParaRPr lang="en-US" sz="1000" b="0" dirty="0" err="1">
              <a:solidFill>
                <a:schemeClr val="bg2"/>
              </a:solidFill>
              <a:latin typeface="Calibri" pitchFamily="34" charset="0"/>
            </a:endParaRPr>
          </a:p>
        </p:txBody>
      </p:sp>
    </p:spTree>
    <p:extLst>
      <p:ext uri="{BB962C8B-B14F-4D97-AF65-F5344CB8AC3E}">
        <p14:creationId xmlns:p14="http://schemas.microsoft.com/office/powerpoint/2010/main" val="744406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500"/>
                                        <p:tgtEl>
                                          <p:spTgt spid="46"/>
                                        </p:tgtEl>
                                      </p:cBhvr>
                                    </p:animEffect>
                                  </p:childTnLst>
                                </p:cTn>
                              </p:par>
                              <p:par>
                                <p:cTn id="28" presetID="10" presetClass="entr" presetSubtype="0" fill="hold" nodeType="with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500"/>
                                        <p:tgtEl>
                                          <p:spTgt spid="4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500"/>
                                        <p:tgtEl>
                                          <p:spTgt spid="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10" presetClass="entr" presetSubtype="0"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500"/>
                                        <p:tgtEl>
                                          <p:spTgt spid="3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fade">
                                      <p:cBhvr>
                                        <p:cTn id="62" dur="500"/>
                                        <p:tgtEl>
                                          <p:spTgt spid="35"/>
                                        </p:tgtEl>
                                      </p:cBhvr>
                                    </p:animEffect>
                                  </p:childTnLst>
                                </p:cTn>
                              </p:par>
                              <p:par>
                                <p:cTn id="63" presetID="10" presetClass="entr" presetSubtype="0" fill="hold"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childTnLst>
                                </p:cTn>
                              </p:par>
                              <p:par>
                                <p:cTn id="66" presetID="10" presetClass="entr" presetSubtype="0" fill="hold"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500"/>
                                        <p:tgtEl>
                                          <p:spTgt spid="19"/>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fade">
                                      <p:cBhvr>
                                        <p:cTn id="76" dur="500"/>
                                        <p:tgtEl>
                                          <p:spTgt spid="2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fade">
                                      <p:cBhvr>
                                        <p:cTn id="79" dur="500"/>
                                        <p:tgtEl>
                                          <p:spTgt spid="2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fade">
                                      <p:cBhvr>
                                        <p:cTn id="82" dur="500"/>
                                        <p:tgtEl>
                                          <p:spTgt spid="30"/>
                                        </p:tgtEl>
                                      </p:cBhvr>
                                    </p:animEffect>
                                  </p:childTnLst>
                                </p:cTn>
                              </p:par>
                              <p:par>
                                <p:cTn id="83" presetID="10" presetClass="entr" presetSubtype="0" fill="hold" nodeType="withEffect">
                                  <p:stCondLst>
                                    <p:cond delay="0"/>
                                  </p:stCondLst>
                                  <p:childTnLst>
                                    <p:set>
                                      <p:cBhvr>
                                        <p:cTn id="84" dur="1" fill="hold">
                                          <p:stCondLst>
                                            <p:cond delay="0"/>
                                          </p:stCondLst>
                                        </p:cTn>
                                        <p:tgtEl>
                                          <p:spTgt spid="11"/>
                                        </p:tgtEl>
                                        <p:attrNameLst>
                                          <p:attrName>style.visibility</p:attrName>
                                        </p:attrNameLst>
                                      </p:cBhvr>
                                      <p:to>
                                        <p:strVal val="visible"/>
                                      </p:to>
                                    </p:set>
                                    <p:animEffect transition="in" filter="fade">
                                      <p:cBhvr>
                                        <p:cTn id="85" dur="500"/>
                                        <p:tgtEl>
                                          <p:spTgt spid="11"/>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fade">
                                      <p:cBhvr>
                                        <p:cTn id="88" dur="500"/>
                                        <p:tgtEl>
                                          <p:spTgt spid="47"/>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nodeType="click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21"/>
                                        </p:tgtEl>
                                        <p:attrNameLst>
                                          <p:attrName>style.visibility</p:attrName>
                                        </p:attrNameLst>
                                      </p:cBhvr>
                                      <p:to>
                                        <p:strVal val="visible"/>
                                      </p:to>
                                    </p:set>
                                    <p:animEffect transition="in" filter="fade">
                                      <p:cBhvr>
                                        <p:cTn id="96" dur="500"/>
                                        <p:tgtEl>
                                          <p:spTgt spid="21"/>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2"/>
                                        </p:tgtEl>
                                        <p:attrNameLst>
                                          <p:attrName>style.visibility</p:attrName>
                                        </p:attrNameLst>
                                      </p:cBhvr>
                                      <p:to>
                                        <p:strVal val="visible"/>
                                      </p:to>
                                    </p:set>
                                    <p:animEffect transition="in" filter="fade">
                                      <p:cBhvr>
                                        <p:cTn id="99" dur="500"/>
                                        <p:tgtEl>
                                          <p:spTgt spid="22"/>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23"/>
                                        </p:tgtEl>
                                        <p:attrNameLst>
                                          <p:attrName>style.visibility</p:attrName>
                                        </p:attrNameLst>
                                      </p:cBhvr>
                                      <p:to>
                                        <p:strVal val="visible"/>
                                      </p:to>
                                    </p:set>
                                    <p:animEffect transition="in" filter="fade">
                                      <p:cBhvr>
                                        <p:cTn id="102" dur="500"/>
                                        <p:tgtEl>
                                          <p:spTgt spid="23"/>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24"/>
                                        </p:tgtEl>
                                        <p:attrNameLst>
                                          <p:attrName>style.visibility</p:attrName>
                                        </p:attrNameLst>
                                      </p:cBhvr>
                                      <p:to>
                                        <p:strVal val="visible"/>
                                      </p:to>
                                    </p:set>
                                    <p:animEffect transition="in" filter="fade">
                                      <p:cBhvr>
                                        <p:cTn id="105" dur="500"/>
                                        <p:tgtEl>
                                          <p:spTgt spid="24"/>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26"/>
                                        </p:tgtEl>
                                        <p:attrNameLst>
                                          <p:attrName>style.visibility</p:attrName>
                                        </p:attrNameLst>
                                      </p:cBhvr>
                                      <p:to>
                                        <p:strVal val="visible"/>
                                      </p:to>
                                    </p:set>
                                    <p:animEffect transition="in" filter="fade">
                                      <p:cBhvr>
                                        <p:cTn id="10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p:bldP spid="29" grpId="0" animBg="1"/>
      <p:bldP spid="30" grpId="0"/>
      <p:bldP spid="27" grpId="0" animBg="1"/>
      <p:bldP spid="21" grpId="0" animBg="1"/>
      <p:bldP spid="13" grpId="0" animBg="1"/>
      <p:bldP spid="12" grpId="0"/>
      <p:bldP spid="14" grpId="0"/>
      <p:bldP spid="22" grpId="0"/>
      <p:bldP spid="23" grpId="0"/>
      <p:bldP spid="25" grpId="0"/>
      <p:bldP spid="35" grpId="0"/>
      <p:bldP spid="10" grpId="0" animBg="1"/>
      <p:bldP spid="34" grpId="0" animBg="1"/>
      <p:bldP spid="32" grpId="0"/>
      <p:bldP spid="33" grpId="0"/>
      <p:bldP spid="28" grpId="0"/>
      <p:bldP spid="5" grpId="0" animBg="1"/>
      <p:bldP spid="37" grpId="0" animBg="1"/>
      <p:bldP spid="47" grpId="0"/>
      <p:bldP spid="2" grpId="0"/>
      <p:bldP spid="7" grpId="0" animBg="1"/>
      <p:bldP spid="4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4AC0028-6000-3166-BEE4-0BEB53964987}"/>
              </a:ext>
            </a:extLst>
          </p:cNvPr>
          <p:cNvSpPr/>
          <p:nvPr/>
        </p:nvSpPr>
        <p:spPr bwMode="auto">
          <a:xfrm>
            <a:off x="2199157" y="3255506"/>
            <a:ext cx="6833099" cy="1648116"/>
          </a:xfrm>
          <a:prstGeom prst="rect">
            <a:avLst/>
          </a:prstGeom>
          <a:solidFill>
            <a:schemeClr val="accent1">
              <a:lumMod val="20000"/>
              <a:lumOff val="80000"/>
            </a:schemeClr>
          </a:solidFill>
          <a:ln w="9525" cap="flat" cmpd="sng" algn="ctr">
            <a:solidFill>
              <a:schemeClr val="bg2"/>
            </a:solidFill>
            <a:prstDash val="dash"/>
            <a:round/>
            <a:headEnd type="none" w="med" len="med"/>
            <a:tailEnd type="none" w="med" len="med"/>
          </a:ln>
          <a:effectLst/>
        </p:spPr>
        <p:txBody>
          <a:bodyPr rtlCol="0" anchor="ctr"/>
          <a:lstStyle/>
          <a:p>
            <a:pPr algn="ctr"/>
            <a:endParaRPr lang="en-US"/>
          </a:p>
        </p:txBody>
      </p:sp>
      <p:sp>
        <p:nvSpPr>
          <p:cNvPr id="13" name="Rectangle 12">
            <a:extLst>
              <a:ext uri="{FF2B5EF4-FFF2-40B4-BE49-F238E27FC236}">
                <a16:creationId xmlns:a16="http://schemas.microsoft.com/office/drawing/2014/main" id="{3733E5FE-C7D4-3E05-FF74-655704569738}"/>
              </a:ext>
            </a:extLst>
          </p:cNvPr>
          <p:cNvSpPr/>
          <p:nvPr/>
        </p:nvSpPr>
        <p:spPr bwMode="auto">
          <a:xfrm>
            <a:off x="634829" y="3249149"/>
            <a:ext cx="1473715" cy="1648116"/>
          </a:xfrm>
          <a:prstGeom prst="rect">
            <a:avLst/>
          </a:prstGeom>
          <a:solidFill>
            <a:schemeClr val="tx2">
              <a:lumMod val="20000"/>
              <a:lumOff val="80000"/>
            </a:schemeClr>
          </a:solidFill>
          <a:ln w="9525" cap="flat" cmpd="sng" algn="ctr">
            <a:solidFill>
              <a:schemeClr val="bg2"/>
            </a:solidFill>
            <a:prstDash val="dash"/>
            <a:round/>
            <a:headEnd type="none" w="med" len="med"/>
            <a:tailEnd type="none" w="med" len="med"/>
          </a:ln>
          <a:effectLst/>
        </p:spPr>
        <p:txBody>
          <a:bodyPr rtlCol="0" anchor="ctr"/>
          <a:lstStyle/>
          <a:p>
            <a:pPr algn="ctr"/>
            <a:endParaRPr lang="en-US"/>
          </a:p>
        </p:txBody>
      </p:sp>
      <p:sp>
        <p:nvSpPr>
          <p:cNvPr id="12" name="Rectangle 11">
            <a:extLst>
              <a:ext uri="{FF2B5EF4-FFF2-40B4-BE49-F238E27FC236}">
                <a16:creationId xmlns:a16="http://schemas.microsoft.com/office/drawing/2014/main" id="{C25D5DD4-A51B-00CC-0CAC-878C8433CF0D}"/>
              </a:ext>
            </a:extLst>
          </p:cNvPr>
          <p:cNvSpPr/>
          <p:nvPr/>
        </p:nvSpPr>
        <p:spPr bwMode="auto">
          <a:xfrm>
            <a:off x="626239" y="815176"/>
            <a:ext cx="1473715" cy="2346474"/>
          </a:xfrm>
          <a:custGeom>
            <a:avLst/>
            <a:gdLst>
              <a:gd name="connsiteX0" fmla="*/ 0 w 2053850"/>
              <a:gd name="connsiteY0" fmla="*/ 0 h 2151889"/>
              <a:gd name="connsiteX1" fmla="*/ 2053850 w 2053850"/>
              <a:gd name="connsiteY1" fmla="*/ 0 h 2151889"/>
              <a:gd name="connsiteX2" fmla="*/ 2053850 w 2053850"/>
              <a:gd name="connsiteY2" fmla="*/ 2151889 h 2151889"/>
              <a:gd name="connsiteX3" fmla="*/ 0 w 2053850"/>
              <a:gd name="connsiteY3" fmla="*/ 2151889 h 2151889"/>
              <a:gd name="connsiteX4" fmla="*/ 0 w 2053850"/>
              <a:gd name="connsiteY4" fmla="*/ 0 h 2151889"/>
              <a:gd name="connsiteX0" fmla="*/ 0 w 2053850"/>
              <a:gd name="connsiteY0" fmla="*/ 3387 h 2155276"/>
              <a:gd name="connsiteX1" fmla="*/ 1833717 w 2053850"/>
              <a:gd name="connsiteY1" fmla="*/ 0 h 2155276"/>
              <a:gd name="connsiteX2" fmla="*/ 2053850 w 2053850"/>
              <a:gd name="connsiteY2" fmla="*/ 2155276 h 2155276"/>
              <a:gd name="connsiteX3" fmla="*/ 0 w 2053850"/>
              <a:gd name="connsiteY3" fmla="*/ 2155276 h 2155276"/>
              <a:gd name="connsiteX4" fmla="*/ 0 w 2053850"/>
              <a:gd name="connsiteY4" fmla="*/ 3387 h 2155276"/>
              <a:gd name="connsiteX0" fmla="*/ 0 w 2653290"/>
              <a:gd name="connsiteY0" fmla="*/ 3387 h 2155276"/>
              <a:gd name="connsiteX1" fmla="*/ 1833717 w 2653290"/>
              <a:gd name="connsiteY1" fmla="*/ 0 h 2155276"/>
              <a:gd name="connsiteX2" fmla="*/ 2653290 w 2653290"/>
              <a:gd name="connsiteY2" fmla="*/ 2155276 h 2155276"/>
              <a:gd name="connsiteX3" fmla="*/ 0 w 2653290"/>
              <a:gd name="connsiteY3" fmla="*/ 2155276 h 2155276"/>
              <a:gd name="connsiteX4" fmla="*/ 0 w 2653290"/>
              <a:gd name="connsiteY4" fmla="*/ 3387 h 2155276"/>
              <a:gd name="connsiteX0" fmla="*/ 0 w 2653290"/>
              <a:gd name="connsiteY0" fmla="*/ 0 h 2151889"/>
              <a:gd name="connsiteX1" fmla="*/ 1241051 w 2653290"/>
              <a:gd name="connsiteY1" fmla="*/ 3386 h 2151889"/>
              <a:gd name="connsiteX2" fmla="*/ 2653290 w 2653290"/>
              <a:gd name="connsiteY2" fmla="*/ 2151889 h 2151889"/>
              <a:gd name="connsiteX3" fmla="*/ 0 w 2653290"/>
              <a:gd name="connsiteY3" fmla="*/ 2151889 h 2151889"/>
              <a:gd name="connsiteX4" fmla="*/ 0 w 2653290"/>
              <a:gd name="connsiteY4" fmla="*/ 0 h 2151889"/>
              <a:gd name="connsiteX0" fmla="*/ 0 w 2653290"/>
              <a:gd name="connsiteY0" fmla="*/ 0 h 2151889"/>
              <a:gd name="connsiteX1" fmla="*/ 1323711 w 2653290"/>
              <a:gd name="connsiteY1" fmla="*/ 38532 h 2151889"/>
              <a:gd name="connsiteX2" fmla="*/ 2653290 w 2653290"/>
              <a:gd name="connsiteY2" fmla="*/ 2151889 h 2151889"/>
              <a:gd name="connsiteX3" fmla="*/ 0 w 2653290"/>
              <a:gd name="connsiteY3" fmla="*/ 2151889 h 2151889"/>
              <a:gd name="connsiteX4" fmla="*/ 0 w 2653290"/>
              <a:gd name="connsiteY4" fmla="*/ 0 h 2151889"/>
              <a:gd name="connsiteX0" fmla="*/ 0 w 2653290"/>
              <a:gd name="connsiteY0" fmla="*/ 3643 h 2155532"/>
              <a:gd name="connsiteX1" fmla="*/ 1571689 w 2653290"/>
              <a:gd name="connsiteY1" fmla="*/ 0 h 2155532"/>
              <a:gd name="connsiteX2" fmla="*/ 2653290 w 2653290"/>
              <a:gd name="connsiteY2" fmla="*/ 2155532 h 2155532"/>
              <a:gd name="connsiteX3" fmla="*/ 0 w 2653290"/>
              <a:gd name="connsiteY3" fmla="*/ 2155532 h 2155532"/>
              <a:gd name="connsiteX4" fmla="*/ 0 w 2653290"/>
              <a:gd name="connsiteY4" fmla="*/ 3643 h 2155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53290" h="2155532">
                <a:moveTo>
                  <a:pt x="0" y="3643"/>
                </a:moveTo>
                <a:lnTo>
                  <a:pt x="1571689" y="0"/>
                </a:lnTo>
                <a:lnTo>
                  <a:pt x="2653290" y="2155532"/>
                </a:lnTo>
                <a:lnTo>
                  <a:pt x="0" y="2155532"/>
                </a:lnTo>
                <a:lnTo>
                  <a:pt x="0" y="3643"/>
                </a:lnTo>
                <a:close/>
              </a:path>
            </a:pathLst>
          </a:custGeom>
          <a:solidFill>
            <a:schemeClr val="tx2">
              <a:lumMod val="20000"/>
              <a:lumOff val="80000"/>
            </a:schemeClr>
          </a:solidFill>
          <a:ln w="9525" cap="flat" cmpd="sng" algn="ctr">
            <a:solidFill>
              <a:schemeClr val="bg2"/>
            </a:solidFill>
            <a:prstDash val="dash"/>
            <a:round/>
            <a:headEnd type="none" w="med" len="med"/>
            <a:tailEnd type="none" w="med" len="med"/>
          </a:ln>
          <a:effectLst/>
        </p:spPr>
        <p:txBody>
          <a:bodyPr rtlCol="0" anchor="ctr"/>
          <a:lstStyle/>
          <a:p>
            <a:pPr algn="ctr"/>
            <a:endParaRPr lang="en-US"/>
          </a:p>
        </p:txBody>
      </p:sp>
      <p:sp>
        <p:nvSpPr>
          <p:cNvPr id="15" name="Rectangle 14">
            <a:extLst>
              <a:ext uri="{FF2B5EF4-FFF2-40B4-BE49-F238E27FC236}">
                <a16:creationId xmlns:a16="http://schemas.microsoft.com/office/drawing/2014/main" id="{9FDDAA66-277A-58C0-B3CA-095AC332C7C7}"/>
              </a:ext>
            </a:extLst>
          </p:cNvPr>
          <p:cNvSpPr/>
          <p:nvPr/>
        </p:nvSpPr>
        <p:spPr bwMode="auto">
          <a:xfrm>
            <a:off x="1613629" y="815316"/>
            <a:ext cx="7418627" cy="2358644"/>
          </a:xfrm>
          <a:custGeom>
            <a:avLst/>
            <a:gdLst>
              <a:gd name="connsiteX0" fmla="*/ 0 w 6161684"/>
              <a:gd name="connsiteY0" fmla="*/ 0 h 2151889"/>
              <a:gd name="connsiteX1" fmla="*/ 6161684 w 6161684"/>
              <a:gd name="connsiteY1" fmla="*/ 0 h 2151889"/>
              <a:gd name="connsiteX2" fmla="*/ 6161684 w 6161684"/>
              <a:gd name="connsiteY2" fmla="*/ 2151889 h 2151889"/>
              <a:gd name="connsiteX3" fmla="*/ 0 w 6161684"/>
              <a:gd name="connsiteY3" fmla="*/ 2151889 h 2151889"/>
              <a:gd name="connsiteX4" fmla="*/ 0 w 6161684"/>
              <a:gd name="connsiteY4" fmla="*/ 0 h 2151889"/>
              <a:gd name="connsiteX0" fmla="*/ 0 w 6327631"/>
              <a:gd name="connsiteY0" fmla="*/ 0 h 2158662"/>
              <a:gd name="connsiteX1" fmla="*/ 6327631 w 6327631"/>
              <a:gd name="connsiteY1" fmla="*/ 6773 h 2158662"/>
              <a:gd name="connsiteX2" fmla="*/ 6327631 w 6327631"/>
              <a:gd name="connsiteY2" fmla="*/ 2158662 h 2158662"/>
              <a:gd name="connsiteX3" fmla="*/ 165947 w 6327631"/>
              <a:gd name="connsiteY3" fmla="*/ 2158662 h 2158662"/>
              <a:gd name="connsiteX4" fmla="*/ 0 w 6327631"/>
              <a:gd name="connsiteY4" fmla="*/ 0 h 2158662"/>
              <a:gd name="connsiteX0" fmla="*/ 0 w 6327631"/>
              <a:gd name="connsiteY0" fmla="*/ 0 h 2162048"/>
              <a:gd name="connsiteX1" fmla="*/ 6327631 w 6327631"/>
              <a:gd name="connsiteY1" fmla="*/ 6773 h 2162048"/>
              <a:gd name="connsiteX2" fmla="*/ 6327631 w 6327631"/>
              <a:gd name="connsiteY2" fmla="*/ 2158662 h 2162048"/>
              <a:gd name="connsiteX3" fmla="*/ 819574 w 6327631"/>
              <a:gd name="connsiteY3" fmla="*/ 2162048 h 2162048"/>
              <a:gd name="connsiteX4" fmla="*/ 0 w 6327631"/>
              <a:gd name="connsiteY4" fmla="*/ 0 h 2162048"/>
              <a:gd name="connsiteX0" fmla="*/ 0 w 6913525"/>
              <a:gd name="connsiteY0" fmla="*/ 0 h 2155275"/>
              <a:gd name="connsiteX1" fmla="*/ 6913525 w 6913525"/>
              <a:gd name="connsiteY1" fmla="*/ 0 h 2155275"/>
              <a:gd name="connsiteX2" fmla="*/ 6913525 w 6913525"/>
              <a:gd name="connsiteY2" fmla="*/ 2151889 h 2155275"/>
              <a:gd name="connsiteX3" fmla="*/ 1405468 w 6913525"/>
              <a:gd name="connsiteY3" fmla="*/ 2155275 h 2155275"/>
              <a:gd name="connsiteX4" fmla="*/ 0 w 6913525"/>
              <a:gd name="connsiteY4" fmla="*/ 0 h 2155275"/>
              <a:gd name="connsiteX0" fmla="*/ 0 w 6913525"/>
              <a:gd name="connsiteY0" fmla="*/ 0 h 2155275"/>
              <a:gd name="connsiteX1" fmla="*/ 6913525 w 6913525"/>
              <a:gd name="connsiteY1" fmla="*/ 0 h 2155275"/>
              <a:gd name="connsiteX2" fmla="*/ 6913525 w 6913525"/>
              <a:gd name="connsiteY2" fmla="*/ 2151889 h 2155275"/>
              <a:gd name="connsiteX3" fmla="*/ 1781398 w 6913525"/>
              <a:gd name="connsiteY3" fmla="*/ 2155275 h 2155275"/>
              <a:gd name="connsiteX4" fmla="*/ 0 w 6913525"/>
              <a:gd name="connsiteY4" fmla="*/ 0 h 2155275"/>
              <a:gd name="connsiteX0" fmla="*/ 0 w 6913525"/>
              <a:gd name="connsiteY0" fmla="*/ 0 h 2151889"/>
              <a:gd name="connsiteX1" fmla="*/ 6913525 w 6913525"/>
              <a:gd name="connsiteY1" fmla="*/ 0 h 2151889"/>
              <a:gd name="connsiteX2" fmla="*/ 6913525 w 6913525"/>
              <a:gd name="connsiteY2" fmla="*/ 2151889 h 2151889"/>
              <a:gd name="connsiteX3" fmla="*/ 1528724 w 6913525"/>
              <a:gd name="connsiteY3" fmla="*/ 2139864 h 2151889"/>
              <a:gd name="connsiteX4" fmla="*/ 0 w 6913525"/>
              <a:gd name="connsiteY4" fmla="*/ 0 h 2151889"/>
              <a:gd name="connsiteX0" fmla="*/ 0 w 6993641"/>
              <a:gd name="connsiteY0" fmla="*/ 0 h 2151889"/>
              <a:gd name="connsiteX1" fmla="*/ 6993641 w 6993641"/>
              <a:gd name="connsiteY1" fmla="*/ 0 h 2151889"/>
              <a:gd name="connsiteX2" fmla="*/ 6993641 w 6993641"/>
              <a:gd name="connsiteY2" fmla="*/ 2151889 h 2151889"/>
              <a:gd name="connsiteX3" fmla="*/ 1608840 w 6993641"/>
              <a:gd name="connsiteY3" fmla="*/ 2139864 h 2151889"/>
              <a:gd name="connsiteX4" fmla="*/ 0 w 6993641"/>
              <a:gd name="connsiteY4" fmla="*/ 0 h 2151889"/>
              <a:gd name="connsiteX0" fmla="*/ 0 w 6993641"/>
              <a:gd name="connsiteY0" fmla="*/ 0 h 2151889"/>
              <a:gd name="connsiteX1" fmla="*/ 6993641 w 6993641"/>
              <a:gd name="connsiteY1" fmla="*/ 0 h 2151889"/>
              <a:gd name="connsiteX2" fmla="*/ 6993641 w 6993641"/>
              <a:gd name="connsiteY2" fmla="*/ 2151889 h 2151889"/>
              <a:gd name="connsiteX3" fmla="*/ 874799 w 6993641"/>
              <a:gd name="connsiteY3" fmla="*/ 2139864 h 2151889"/>
              <a:gd name="connsiteX4" fmla="*/ 0 w 6993641"/>
              <a:gd name="connsiteY4" fmla="*/ 0 h 2151889"/>
              <a:gd name="connsiteX0" fmla="*/ 0 w 6993641"/>
              <a:gd name="connsiteY0" fmla="*/ 0 h 2153864"/>
              <a:gd name="connsiteX1" fmla="*/ 6993641 w 6993641"/>
              <a:gd name="connsiteY1" fmla="*/ 0 h 2153864"/>
              <a:gd name="connsiteX2" fmla="*/ 6993641 w 6993641"/>
              <a:gd name="connsiteY2" fmla="*/ 2151889 h 2153864"/>
              <a:gd name="connsiteX3" fmla="*/ 797251 w 6993641"/>
              <a:gd name="connsiteY3" fmla="*/ 2153864 h 2153864"/>
              <a:gd name="connsiteX4" fmla="*/ 0 w 6993641"/>
              <a:gd name="connsiteY4" fmla="*/ 0 h 2153864"/>
              <a:gd name="connsiteX0" fmla="*/ 0 w 6993641"/>
              <a:gd name="connsiteY0" fmla="*/ 0 h 2163197"/>
              <a:gd name="connsiteX1" fmla="*/ 6993641 w 6993641"/>
              <a:gd name="connsiteY1" fmla="*/ 0 h 2163197"/>
              <a:gd name="connsiteX2" fmla="*/ 6993641 w 6993641"/>
              <a:gd name="connsiteY2" fmla="*/ 2151889 h 2163197"/>
              <a:gd name="connsiteX3" fmla="*/ 731989 w 6993641"/>
              <a:gd name="connsiteY3" fmla="*/ 2163197 h 2163197"/>
              <a:gd name="connsiteX4" fmla="*/ 0 w 6993641"/>
              <a:gd name="connsiteY4" fmla="*/ 0 h 2163197"/>
              <a:gd name="connsiteX0" fmla="*/ 0 w 6807568"/>
              <a:gd name="connsiteY0" fmla="*/ 0 h 2166712"/>
              <a:gd name="connsiteX1" fmla="*/ 6807568 w 6807568"/>
              <a:gd name="connsiteY1" fmla="*/ 3515 h 2166712"/>
              <a:gd name="connsiteX2" fmla="*/ 6807568 w 6807568"/>
              <a:gd name="connsiteY2" fmla="*/ 2155404 h 2166712"/>
              <a:gd name="connsiteX3" fmla="*/ 545916 w 6807568"/>
              <a:gd name="connsiteY3" fmla="*/ 2166712 h 2166712"/>
              <a:gd name="connsiteX4" fmla="*/ 0 w 6807568"/>
              <a:gd name="connsiteY4" fmla="*/ 0 h 21667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7568" h="2166712">
                <a:moveTo>
                  <a:pt x="0" y="0"/>
                </a:moveTo>
                <a:lnTo>
                  <a:pt x="6807568" y="3515"/>
                </a:lnTo>
                <a:lnTo>
                  <a:pt x="6807568" y="2155404"/>
                </a:lnTo>
                <a:lnTo>
                  <a:pt x="545916" y="2166712"/>
                </a:lnTo>
                <a:lnTo>
                  <a:pt x="0" y="0"/>
                </a:lnTo>
                <a:close/>
              </a:path>
            </a:pathLst>
          </a:custGeom>
          <a:solidFill>
            <a:schemeClr val="accent1">
              <a:lumMod val="20000"/>
              <a:lumOff val="80000"/>
            </a:schemeClr>
          </a:solidFill>
          <a:ln w="9525" cap="flat" cmpd="sng" algn="ctr">
            <a:solidFill>
              <a:schemeClr val="bg2"/>
            </a:solidFill>
            <a:prstDash val="dash"/>
            <a:round/>
            <a:headEnd type="none" w="med" len="med"/>
            <a:tailEnd type="none" w="med" len="med"/>
          </a:ln>
          <a:effectLst/>
        </p:spPr>
        <p:txBody>
          <a:bodyPr rtlCol="0" anchor="ctr"/>
          <a:lstStyle/>
          <a:p>
            <a:pPr algn="ctr"/>
            <a:endParaRPr lang="en-US"/>
          </a:p>
        </p:txBody>
      </p:sp>
      <p:sp>
        <p:nvSpPr>
          <p:cNvPr id="4" name="TextBox 3">
            <a:extLst>
              <a:ext uri="{FF2B5EF4-FFF2-40B4-BE49-F238E27FC236}">
                <a16:creationId xmlns:a16="http://schemas.microsoft.com/office/drawing/2014/main" id="{4CA253B8-FB08-9C7B-0448-F4E40864A275}"/>
              </a:ext>
            </a:extLst>
          </p:cNvPr>
          <p:cNvSpPr txBox="1"/>
          <p:nvPr/>
        </p:nvSpPr>
        <p:spPr>
          <a:xfrm>
            <a:off x="666362" y="859071"/>
            <a:ext cx="720069" cy="400110"/>
          </a:xfrm>
          <a:prstGeom prst="rect">
            <a:avLst/>
          </a:prstGeom>
          <a:noFill/>
        </p:spPr>
        <p:txBody>
          <a:bodyPr wrap="none" rtlCol="0">
            <a:spAutoFit/>
          </a:bodyPr>
          <a:lstStyle/>
          <a:p>
            <a:r>
              <a:rPr lang="fr-FR" sz="2000" dirty="0">
                <a:solidFill>
                  <a:schemeClr val="bg2"/>
                </a:solidFill>
                <a:latin typeface="Calibri" pitchFamily="34" charset="0"/>
              </a:rPr>
              <a:t>NISQ</a:t>
            </a:r>
            <a:endParaRPr lang="en-US" sz="2000" dirty="0" err="1">
              <a:solidFill>
                <a:schemeClr val="bg2"/>
              </a:solidFill>
              <a:latin typeface="Calibri" pitchFamily="34" charset="0"/>
            </a:endParaRPr>
          </a:p>
        </p:txBody>
      </p:sp>
      <p:sp>
        <p:nvSpPr>
          <p:cNvPr id="20" name="TextBox 19">
            <a:extLst>
              <a:ext uri="{FF2B5EF4-FFF2-40B4-BE49-F238E27FC236}">
                <a16:creationId xmlns:a16="http://schemas.microsoft.com/office/drawing/2014/main" id="{06EA558E-A742-5E1C-A93B-93C2A0461C59}"/>
              </a:ext>
            </a:extLst>
          </p:cNvPr>
          <p:cNvSpPr txBox="1"/>
          <p:nvPr/>
        </p:nvSpPr>
        <p:spPr>
          <a:xfrm>
            <a:off x="8142348" y="859071"/>
            <a:ext cx="734047" cy="400110"/>
          </a:xfrm>
          <a:prstGeom prst="rect">
            <a:avLst/>
          </a:prstGeom>
          <a:noFill/>
        </p:spPr>
        <p:txBody>
          <a:bodyPr wrap="none" rtlCol="0">
            <a:spAutoFit/>
          </a:bodyPr>
          <a:lstStyle/>
          <a:p>
            <a:r>
              <a:rPr lang="fr-FR" sz="2000" dirty="0">
                <a:solidFill>
                  <a:schemeClr val="bg2"/>
                </a:solidFill>
                <a:latin typeface="Calibri" pitchFamily="34" charset="0"/>
              </a:rPr>
              <a:t>FTQC</a:t>
            </a:r>
            <a:endParaRPr lang="en-US" sz="2000" dirty="0" err="1">
              <a:solidFill>
                <a:schemeClr val="bg2"/>
              </a:solidFill>
              <a:latin typeface="Calibri" pitchFamily="34" charset="0"/>
            </a:endParaRPr>
          </a:p>
        </p:txBody>
      </p:sp>
      <p:sp>
        <p:nvSpPr>
          <p:cNvPr id="23" name="TextBox 22">
            <a:extLst>
              <a:ext uri="{FF2B5EF4-FFF2-40B4-BE49-F238E27FC236}">
                <a16:creationId xmlns:a16="http://schemas.microsoft.com/office/drawing/2014/main" id="{3D32A4E2-F296-54E9-B93C-DDA9C59F3970}"/>
              </a:ext>
            </a:extLst>
          </p:cNvPr>
          <p:cNvSpPr txBox="1"/>
          <p:nvPr/>
        </p:nvSpPr>
        <p:spPr>
          <a:xfrm>
            <a:off x="2506710" y="3360531"/>
            <a:ext cx="787395" cy="307777"/>
          </a:xfrm>
          <a:prstGeom prst="rect">
            <a:avLst/>
          </a:prstGeom>
          <a:noFill/>
        </p:spPr>
        <p:txBody>
          <a:bodyPr wrap="none" rtlCol="0">
            <a:spAutoFit/>
          </a:bodyPr>
          <a:lstStyle/>
          <a:p>
            <a:r>
              <a:rPr lang="fr-FR" sz="1400" dirty="0">
                <a:solidFill>
                  <a:srgbClr val="FF0000"/>
                </a:solidFill>
                <a:latin typeface="Calibri" pitchFamily="34" charset="0"/>
              </a:rPr>
              <a:t>100-128</a:t>
            </a:r>
            <a:endParaRPr lang="en-US" sz="1400" dirty="0" err="1">
              <a:solidFill>
                <a:srgbClr val="FF0000"/>
              </a:solidFill>
              <a:latin typeface="Calibri" pitchFamily="34" charset="0"/>
            </a:endParaRPr>
          </a:p>
        </p:txBody>
      </p:sp>
      <p:sp>
        <p:nvSpPr>
          <p:cNvPr id="24" name="TextBox 23">
            <a:extLst>
              <a:ext uri="{FF2B5EF4-FFF2-40B4-BE49-F238E27FC236}">
                <a16:creationId xmlns:a16="http://schemas.microsoft.com/office/drawing/2014/main" id="{99C6FCED-E21D-BF32-488F-AAAE1F7890ED}"/>
              </a:ext>
            </a:extLst>
          </p:cNvPr>
          <p:cNvSpPr txBox="1"/>
          <p:nvPr/>
        </p:nvSpPr>
        <p:spPr>
          <a:xfrm>
            <a:off x="4990130" y="3360531"/>
            <a:ext cx="508473" cy="261610"/>
          </a:xfrm>
          <a:prstGeom prst="rect">
            <a:avLst/>
          </a:prstGeom>
          <a:noFill/>
        </p:spPr>
        <p:txBody>
          <a:bodyPr wrap="none" rtlCol="0">
            <a:spAutoFit/>
          </a:bodyPr>
          <a:lstStyle/>
          <a:p>
            <a:pPr algn="ctr"/>
            <a:r>
              <a:rPr lang="fr-FR" sz="1100" b="0" dirty="0">
                <a:solidFill>
                  <a:srgbClr val="FF0000"/>
                </a:solidFill>
                <a:latin typeface="Calibri" pitchFamily="34" charset="0"/>
              </a:rPr>
              <a:t>4,728</a:t>
            </a:r>
            <a:endParaRPr lang="en-US" sz="1100" b="0" dirty="0" err="1">
              <a:solidFill>
                <a:srgbClr val="FF0000"/>
              </a:solidFill>
              <a:latin typeface="Calibri" pitchFamily="34" charset="0"/>
            </a:endParaRPr>
          </a:p>
        </p:txBody>
      </p:sp>
      <p:sp>
        <p:nvSpPr>
          <p:cNvPr id="25" name="Rectangle 24">
            <a:extLst>
              <a:ext uri="{FF2B5EF4-FFF2-40B4-BE49-F238E27FC236}">
                <a16:creationId xmlns:a16="http://schemas.microsoft.com/office/drawing/2014/main" id="{492C7863-D7E4-78D5-1758-808F2C6874F4}"/>
              </a:ext>
            </a:extLst>
          </p:cNvPr>
          <p:cNvSpPr/>
          <p:nvPr/>
        </p:nvSpPr>
        <p:spPr bwMode="auto">
          <a:xfrm>
            <a:off x="7155467" y="2176666"/>
            <a:ext cx="421834" cy="425042"/>
          </a:xfrm>
          <a:prstGeom prst="rect">
            <a:avLst/>
          </a:prstGeom>
          <a:solidFill>
            <a:schemeClr val="accent1">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6" name="TextBox 25">
            <a:extLst>
              <a:ext uri="{FF2B5EF4-FFF2-40B4-BE49-F238E27FC236}">
                <a16:creationId xmlns:a16="http://schemas.microsoft.com/office/drawing/2014/main" id="{252D0CA5-90A7-AFB5-EE2F-5E9D7BB6B211}"/>
              </a:ext>
            </a:extLst>
          </p:cNvPr>
          <p:cNvSpPr txBox="1"/>
          <p:nvPr/>
        </p:nvSpPr>
        <p:spPr>
          <a:xfrm>
            <a:off x="7900020" y="4309170"/>
            <a:ext cx="1159869" cy="307777"/>
          </a:xfrm>
          <a:prstGeom prst="rect">
            <a:avLst/>
          </a:prstGeom>
          <a:noFill/>
        </p:spPr>
        <p:txBody>
          <a:bodyPr wrap="none" rtlCol="0">
            <a:spAutoFit/>
          </a:bodyPr>
          <a:lstStyle/>
          <a:p>
            <a:r>
              <a:rPr lang="fr-FR" sz="1400" dirty="0" err="1">
                <a:solidFill>
                  <a:srgbClr val="FF0000"/>
                </a:solidFill>
                <a:latin typeface="Calibri" pitchFamily="34" charset="0"/>
              </a:rPr>
              <a:t>logical</a:t>
            </a:r>
            <a:r>
              <a:rPr lang="fr-FR" sz="1400" b="0" dirty="0">
                <a:solidFill>
                  <a:srgbClr val="FF0000"/>
                </a:solidFill>
                <a:latin typeface="Calibri" pitchFamily="34" charset="0"/>
              </a:rPr>
              <a:t> qubits</a:t>
            </a:r>
            <a:endParaRPr lang="en-US" sz="1400" b="0" dirty="0" err="1">
              <a:solidFill>
                <a:srgbClr val="FF0000"/>
              </a:solidFill>
              <a:latin typeface="Calibri" pitchFamily="34" charset="0"/>
            </a:endParaRPr>
          </a:p>
        </p:txBody>
      </p:sp>
      <p:sp>
        <p:nvSpPr>
          <p:cNvPr id="27" name="TextBox 26">
            <a:extLst>
              <a:ext uri="{FF2B5EF4-FFF2-40B4-BE49-F238E27FC236}">
                <a16:creationId xmlns:a16="http://schemas.microsoft.com/office/drawing/2014/main" id="{BB8D01AD-89AF-3C50-C37A-010CB490B228}"/>
              </a:ext>
            </a:extLst>
          </p:cNvPr>
          <p:cNvSpPr txBox="1"/>
          <p:nvPr/>
        </p:nvSpPr>
        <p:spPr>
          <a:xfrm>
            <a:off x="721111" y="4309170"/>
            <a:ext cx="1292488" cy="307777"/>
          </a:xfrm>
          <a:prstGeom prst="rect">
            <a:avLst/>
          </a:prstGeom>
          <a:noFill/>
        </p:spPr>
        <p:txBody>
          <a:bodyPr wrap="square" rtlCol="0" anchor="b">
            <a:spAutoFit/>
          </a:bodyPr>
          <a:lstStyle/>
          <a:p>
            <a:pPr algn="ctr"/>
            <a:r>
              <a:rPr lang="fr-FR" sz="1400" dirty="0" err="1">
                <a:solidFill>
                  <a:schemeClr val="tx2">
                    <a:lumMod val="75000"/>
                  </a:schemeClr>
                </a:solidFill>
                <a:latin typeface="Calibri" pitchFamily="34" charset="0"/>
              </a:rPr>
              <a:t>physical</a:t>
            </a:r>
            <a:r>
              <a:rPr lang="fr-FR" sz="1400" b="0" dirty="0">
                <a:solidFill>
                  <a:schemeClr val="tx2">
                    <a:lumMod val="75000"/>
                  </a:schemeClr>
                </a:solidFill>
                <a:latin typeface="Calibri" pitchFamily="34" charset="0"/>
              </a:rPr>
              <a:t> qubits</a:t>
            </a:r>
            <a:endParaRPr lang="en-US" sz="1400" b="0" dirty="0" err="1">
              <a:solidFill>
                <a:schemeClr val="tx2">
                  <a:lumMod val="75000"/>
                </a:schemeClr>
              </a:solidFill>
              <a:latin typeface="Calibri" pitchFamily="34" charset="0"/>
            </a:endParaRPr>
          </a:p>
        </p:txBody>
      </p:sp>
      <p:sp>
        <p:nvSpPr>
          <p:cNvPr id="28" name="TextBox 27">
            <a:extLst>
              <a:ext uri="{FF2B5EF4-FFF2-40B4-BE49-F238E27FC236}">
                <a16:creationId xmlns:a16="http://schemas.microsoft.com/office/drawing/2014/main" id="{CA56E75A-FBBB-2264-4AAB-BC9317613996}"/>
              </a:ext>
            </a:extLst>
          </p:cNvPr>
          <p:cNvSpPr txBox="1"/>
          <p:nvPr/>
        </p:nvSpPr>
        <p:spPr>
          <a:xfrm>
            <a:off x="759680" y="3347491"/>
            <a:ext cx="696024" cy="307777"/>
          </a:xfrm>
          <a:prstGeom prst="rect">
            <a:avLst/>
          </a:prstGeom>
          <a:noFill/>
        </p:spPr>
        <p:txBody>
          <a:bodyPr wrap="none" rtlCol="0">
            <a:spAutoFit/>
          </a:bodyPr>
          <a:lstStyle/>
          <a:p>
            <a:r>
              <a:rPr lang="fr-FR" sz="1400" dirty="0">
                <a:solidFill>
                  <a:schemeClr val="tx2">
                    <a:lumMod val="75000"/>
                  </a:schemeClr>
                </a:solidFill>
                <a:latin typeface="Calibri" pitchFamily="34" charset="0"/>
              </a:rPr>
              <a:t>10-200</a:t>
            </a:r>
            <a:endParaRPr lang="en-US" sz="1400" dirty="0" err="1">
              <a:solidFill>
                <a:schemeClr val="tx2">
                  <a:lumMod val="75000"/>
                </a:schemeClr>
              </a:solidFill>
              <a:latin typeface="Calibri" pitchFamily="34" charset="0"/>
            </a:endParaRPr>
          </a:p>
        </p:txBody>
      </p:sp>
      <p:sp>
        <p:nvSpPr>
          <p:cNvPr id="29" name="TextBox 28">
            <a:extLst>
              <a:ext uri="{FF2B5EF4-FFF2-40B4-BE49-F238E27FC236}">
                <a16:creationId xmlns:a16="http://schemas.microsoft.com/office/drawing/2014/main" id="{F0193A22-8ABC-2363-0A40-E784C5FD9CCB}"/>
              </a:ext>
            </a:extLst>
          </p:cNvPr>
          <p:cNvSpPr txBox="1"/>
          <p:nvPr/>
        </p:nvSpPr>
        <p:spPr>
          <a:xfrm>
            <a:off x="35560" y="2377266"/>
            <a:ext cx="649970" cy="738664"/>
          </a:xfrm>
          <a:prstGeom prst="rect">
            <a:avLst/>
          </a:prstGeom>
          <a:noFill/>
        </p:spPr>
        <p:txBody>
          <a:bodyPr wrap="square" rtlCol="0" anchor="b">
            <a:spAutoFit/>
          </a:bodyPr>
          <a:lstStyle/>
          <a:p>
            <a:pPr algn="ctr"/>
            <a:r>
              <a:rPr lang="fr-FR" sz="1050" b="0" dirty="0" err="1">
                <a:solidFill>
                  <a:srgbClr val="7030A0"/>
                </a:solidFill>
                <a:latin typeface="Calibri" pitchFamily="34" charset="0"/>
              </a:rPr>
              <a:t>error</a:t>
            </a:r>
            <a:r>
              <a:rPr lang="fr-FR" sz="1050" b="0" dirty="0">
                <a:solidFill>
                  <a:srgbClr val="7030A0"/>
                </a:solidFill>
                <a:latin typeface="Calibri" pitchFamily="34" charset="0"/>
              </a:rPr>
              <a:t> rate in (power of 10)</a:t>
            </a:r>
          </a:p>
        </p:txBody>
      </p:sp>
      <p:cxnSp>
        <p:nvCxnSpPr>
          <p:cNvPr id="31" name="Straight Connector 30">
            <a:extLst>
              <a:ext uri="{FF2B5EF4-FFF2-40B4-BE49-F238E27FC236}">
                <a16:creationId xmlns:a16="http://schemas.microsoft.com/office/drawing/2014/main" id="{D95F8279-350F-3413-EE50-40A832910C42}"/>
              </a:ext>
            </a:extLst>
          </p:cNvPr>
          <p:cNvCxnSpPr>
            <a:cxnSpLocks/>
          </p:cNvCxnSpPr>
          <p:nvPr/>
        </p:nvCxnSpPr>
        <p:spPr bwMode="auto">
          <a:xfrm>
            <a:off x="837415" y="2719076"/>
            <a:ext cx="8073471" cy="0"/>
          </a:xfrm>
          <a:prstGeom prst="line">
            <a:avLst/>
          </a:prstGeom>
          <a:solidFill>
            <a:schemeClr val="accent1"/>
          </a:solidFill>
          <a:ln w="19050" cap="flat" cmpd="sng" algn="ctr">
            <a:solidFill>
              <a:srgbClr val="7030A0"/>
            </a:solidFill>
            <a:prstDash val="solid"/>
            <a:round/>
            <a:headEnd type="none" w="med" len="med"/>
            <a:tailEnd type="none" w="med" len="med"/>
          </a:ln>
          <a:effectLst/>
        </p:spPr>
      </p:cxnSp>
      <p:cxnSp>
        <p:nvCxnSpPr>
          <p:cNvPr id="33" name="Straight Connector 32">
            <a:extLst>
              <a:ext uri="{FF2B5EF4-FFF2-40B4-BE49-F238E27FC236}">
                <a16:creationId xmlns:a16="http://schemas.microsoft.com/office/drawing/2014/main" id="{73BA1166-4A02-41D2-D8A2-6EE7099DB816}"/>
              </a:ext>
            </a:extLst>
          </p:cNvPr>
          <p:cNvCxnSpPr>
            <a:cxnSpLocks/>
          </p:cNvCxnSpPr>
          <p:nvPr/>
        </p:nvCxnSpPr>
        <p:spPr bwMode="auto">
          <a:xfrm>
            <a:off x="974575"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cxnSp>
        <p:nvCxnSpPr>
          <p:cNvPr id="34" name="Straight Connector 33">
            <a:extLst>
              <a:ext uri="{FF2B5EF4-FFF2-40B4-BE49-F238E27FC236}">
                <a16:creationId xmlns:a16="http://schemas.microsoft.com/office/drawing/2014/main" id="{6BA2E971-9CBD-625C-C54D-E4AB424FA1E7}"/>
              </a:ext>
            </a:extLst>
          </p:cNvPr>
          <p:cNvCxnSpPr>
            <a:cxnSpLocks/>
          </p:cNvCxnSpPr>
          <p:nvPr/>
        </p:nvCxnSpPr>
        <p:spPr bwMode="auto">
          <a:xfrm>
            <a:off x="1329449"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cxnSp>
        <p:nvCxnSpPr>
          <p:cNvPr id="35" name="Straight Connector 34">
            <a:extLst>
              <a:ext uri="{FF2B5EF4-FFF2-40B4-BE49-F238E27FC236}">
                <a16:creationId xmlns:a16="http://schemas.microsoft.com/office/drawing/2014/main" id="{0BCDB021-C337-0D60-CC1F-5957AA87BA3C}"/>
              </a:ext>
            </a:extLst>
          </p:cNvPr>
          <p:cNvCxnSpPr>
            <a:cxnSpLocks/>
          </p:cNvCxnSpPr>
          <p:nvPr/>
        </p:nvCxnSpPr>
        <p:spPr bwMode="auto">
          <a:xfrm>
            <a:off x="1684323"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cxnSp>
        <p:nvCxnSpPr>
          <p:cNvPr id="36" name="Straight Connector 35">
            <a:extLst>
              <a:ext uri="{FF2B5EF4-FFF2-40B4-BE49-F238E27FC236}">
                <a16:creationId xmlns:a16="http://schemas.microsoft.com/office/drawing/2014/main" id="{AE82E581-B4E0-F741-6300-3F4358A9D4AB}"/>
              </a:ext>
            </a:extLst>
          </p:cNvPr>
          <p:cNvCxnSpPr>
            <a:cxnSpLocks/>
          </p:cNvCxnSpPr>
          <p:nvPr/>
        </p:nvCxnSpPr>
        <p:spPr bwMode="auto">
          <a:xfrm>
            <a:off x="2039197"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cxnSp>
        <p:nvCxnSpPr>
          <p:cNvPr id="37" name="Straight Connector 36">
            <a:extLst>
              <a:ext uri="{FF2B5EF4-FFF2-40B4-BE49-F238E27FC236}">
                <a16:creationId xmlns:a16="http://schemas.microsoft.com/office/drawing/2014/main" id="{8F44D7B8-A055-7146-FDD8-D791F5366AE2}"/>
              </a:ext>
            </a:extLst>
          </p:cNvPr>
          <p:cNvCxnSpPr>
            <a:cxnSpLocks/>
          </p:cNvCxnSpPr>
          <p:nvPr/>
        </p:nvCxnSpPr>
        <p:spPr bwMode="auto">
          <a:xfrm>
            <a:off x="2394071"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cxnSp>
        <p:nvCxnSpPr>
          <p:cNvPr id="38" name="Straight Connector 37">
            <a:extLst>
              <a:ext uri="{FF2B5EF4-FFF2-40B4-BE49-F238E27FC236}">
                <a16:creationId xmlns:a16="http://schemas.microsoft.com/office/drawing/2014/main" id="{4A6A8F33-235A-33B4-53EC-CAB01D027BB4}"/>
              </a:ext>
            </a:extLst>
          </p:cNvPr>
          <p:cNvCxnSpPr>
            <a:cxnSpLocks/>
          </p:cNvCxnSpPr>
          <p:nvPr/>
        </p:nvCxnSpPr>
        <p:spPr bwMode="auto">
          <a:xfrm>
            <a:off x="2748945"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cxnSp>
        <p:nvCxnSpPr>
          <p:cNvPr id="39" name="Straight Connector 38">
            <a:extLst>
              <a:ext uri="{FF2B5EF4-FFF2-40B4-BE49-F238E27FC236}">
                <a16:creationId xmlns:a16="http://schemas.microsoft.com/office/drawing/2014/main" id="{F746B6EC-6ABC-A570-9A85-1281C8DD805C}"/>
              </a:ext>
            </a:extLst>
          </p:cNvPr>
          <p:cNvCxnSpPr>
            <a:cxnSpLocks/>
          </p:cNvCxnSpPr>
          <p:nvPr/>
        </p:nvCxnSpPr>
        <p:spPr bwMode="auto">
          <a:xfrm>
            <a:off x="3103819"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cxnSp>
        <p:nvCxnSpPr>
          <p:cNvPr id="40" name="Straight Connector 39">
            <a:extLst>
              <a:ext uri="{FF2B5EF4-FFF2-40B4-BE49-F238E27FC236}">
                <a16:creationId xmlns:a16="http://schemas.microsoft.com/office/drawing/2014/main" id="{6D2BDE38-E5BE-288A-C675-D7CC5C62A5B1}"/>
              </a:ext>
            </a:extLst>
          </p:cNvPr>
          <p:cNvCxnSpPr>
            <a:cxnSpLocks/>
          </p:cNvCxnSpPr>
          <p:nvPr/>
        </p:nvCxnSpPr>
        <p:spPr bwMode="auto">
          <a:xfrm>
            <a:off x="3458693"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cxnSp>
        <p:nvCxnSpPr>
          <p:cNvPr id="41" name="Straight Connector 40">
            <a:extLst>
              <a:ext uri="{FF2B5EF4-FFF2-40B4-BE49-F238E27FC236}">
                <a16:creationId xmlns:a16="http://schemas.microsoft.com/office/drawing/2014/main" id="{D80C4F56-2E21-CEFF-3626-748E1DBF8905}"/>
              </a:ext>
            </a:extLst>
          </p:cNvPr>
          <p:cNvCxnSpPr>
            <a:cxnSpLocks/>
          </p:cNvCxnSpPr>
          <p:nvPr/>
        </p:nvCxnSpPr>
        <p:spPr bwMode="auto">
          <a:xfrm>
            <a:off x="3813567"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cxnSp>
        <p:nvCxnSpPr>
          <p:cNvPr id="42" name="Straight Connector 41">
            <a:extLst>
              <a:ext uri="{FF2B5EF4-FFF2-40B4-BE49-F238E27FC236}">
                <a16:creationId xmlns:a16="http://schemas.microsoft.com/office/drawing/2014/main" id="{246614A4-95F4-580F-2EF9-8C1781D90EC7}"/>
              </a:ext>
            </a:extLst>
          </p:cNvPr>
          <p:cNvCxnSpPr>
            <a:cxnSpLocks/>
          </p:cNvCxnSpPr>
          <p:nvPr/>
        </p:nvCxnSpPr>
        <p:spPr bwMode="auto">
          <a:xfrm>
            <a:off x="4168441"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cxnSp>
        <p:nvCxnSpPr>
          <p:cNvPr id="43" name="Straight Connector 42">
            <a:extLst>
              <a:ext uri="{FF2B5EF4-FFF2-40B4-BE49-F238E27FC236}">
                <a16:creationId xmlns:a16="http://schemas.microsoft.com/office/drawing/2014/main" id="{F6E21B24-66E2-A90B-069E-CC300E58CEE5}"/>
              </a:ext>
            </a:extLst>
          </p:cNvPr>
          <p:cNvCxnSpPr>
            <a:cxnSpLocks/>
          </p:cNvCxnSpPr>
          <p:nvPr/>
        </p:nvCxnSpPr>
        <p:spPr bwMode="auto">
          <a:xfrm>
            <a:off x="4523315"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cxnSp>
        <p:nvCxnSpPr>
          <p:cNvPr id="44" name="Straight Connector 43">
            <a:extLst>
              <a:ext uri="{FF2B5EF4-FFF2-40B4-BE49-F238E27FC236}">
                <a16:creationId xmlns:a16="http://schemas.microsoft.com/office/drawing/2014/main" id="{F1FAF3E9-71FD-5DBC-5E52-79E16F8E6940}"/>
              </a:ext>
            </a:extLst>
          </p:cNvPr>
          <p:cNvCxnSpPr>
            <a:cxnSpLocks/>
          </p:cNvCxnSpPr>
          <p:nvPr/>
        </p:nvCxnSpPr>
        <p:spPr bwMode="auto">
          <a:xfrm>
            <a:off x="4878189"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cxnSp>
        <p:nvCxnSpPr>
          <p:cNvPr id="45" name="Straight Connector 44">
            <a:extLst>
              <a:ext uri="{FF2B5EF4-FFF2-40B4-BE49-F238E27FC236}">
                <a16:creationId xmlns:a16="http://schemas.microsoft.com/office/drawing/2014/main" id="{24CEC543-925D-039F-AE03-69FE7CBD2BA9}"/>
              </a:ext>
            </a:extLst>
          </p:cNvPr>
          <p:cNvCxnSpPr>
            <a:cxnSpLocks/>
          </p:cNvCxnSpPr>
          <p:nvPr/>
        </p:nvCxnSpPr>
        <p:spPr bwMode="auto">
          <a:xfrm>
            <a:off x="5233063"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cxnSp>
        <p:nvCxnSpPr>
          <p:cNvPr id="46" name="Straight Connector 45">
            <a:extLst>
              <a:ext uri="{FF2B5EF4-FFF2-40B4-BE49-F238E27FC236}">
                <a16:creationId xmlns:a16="http://schemas.microsoft.com/office/drawing/2014/main" id="{835F314F-CDCB-7AC6-BBCF-96EF9D4E1FD7}"/>
              </a:ext>
            </a:extLst>
          </p:cNvPr>
          <p:cNvCxnSpPr>
            <a:cxnSpLocks/>
          </p:cNvCxnSpPr>
          <p:nvPr/>
        </p:nvCxnSpPr>
        <p:spPr bwMode="auto">
          <a:xfrm>
            <a:off x="5587937"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cxnSp>
        <p:nvCxnSpPr>
          <p:cNvPr id="47" name="Straight Connector 46">
            <a:extLst>
              <a:ext uri="{FF2B5EF4-FFF2-40B4-BE49-F238E27FC236}">
                <a16:creationId xmlns:a16="http://schemas.microsoft.com/office/drawing/2014/main" id="{D9EBCDA4-912F-7534-E7FE-50585266817A}"/>
              </a:ext>
            </a:extLst>
          </p:cNvPr>
          <p:cNvCxnSpPr>
            <a:cxnSpLocks/>
          </p:cNvCxnSpPr>
          <p:nvPr/>
        </p:nvCxnSpPr>
        <p:spPr bwMode="auto">
          <a:xfrm>
            <a:off x="5942811"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cxnSp>
        <p:nvCxnSpPr>
          <p:cNvPr id="48" name="Straight Connector 47">
            <a:extLst>
              <a:ext uri="{FF2B5EF4-FFF2-40B4-BE49-F238E27FC236}">
                <a16:creationId xmlns:a16="http://schemas.microsoft.com/office/drawing/2014/main" id="{6A7B5F6D-B705-4029-2452-A4A4597D3225}"/>
              </a:ext>
            </a:extLst>
          </p:cNvPr>
          <p:cNvCxnSpPr>
            <a:cxnSpLocks/>
          </p:cNvCxnSpPr>
          <p:nvPr/>
        </p:nvCxnSpPr>
        <p:spPr bwMode="auto">
          <a:xfrm>
            <a:off x="6297685"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cxnSp>
        <p:nvCxnSpPr>
          <p:cNvPr id="49" name="Straight Connector 48">
            <a:extLst>
              <a:ext uri="{FF2B5EF4-FFF2-40B4-BE49-F238E27FC236}">
                <a16:creationId xmlns:a16="http://schemas.microsoft.com/office/drawing/2014/main" id="{2F559DDF-D23D-FA0B-1E8D-A4C48DBD16BA}"/>
              </a:ext>
            </a:extLst>
          </p:cNvPr>
          <p:cNvCxnSpPr>
            <a:cxnSpLocks/>
          </p:cNvCxnSpPr>
          <p:nvPr/>
        </p:nvCxnSpPr>
        <p:spPr bwMode="auto">
          <a:xfrm>
            <a:off x="6652559"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cxnSp>
        <p:nvCxnSpPr>
          <p:cNvPr id="50" name="Straight Connector 49">
            <a:extLst>
              <a:ext uri="{FF2B5EF4-FFF2-40B4-BE49-F238E27FC236}">
                <a16:creationId xmlns:a16="http://schemas.microsoft.com/office/drawing/2014/main" id="{58EAD1B3-A176-B86C-E2AD-ABCA700C2D10}"/>
              </a:ext>
            </a:extLst>
          </p:cNvPr>
          <p:cNvCxnSpPr>
            <a:cxnSpLocks/>
          </p:cNvCxnSpPr>
          <p:nvPr/>
        </p:nvCxnSpPr>
        <p:spPr bwMode="auto">
          <a:xfrm>
            <a:off x="7007433"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cxnSp>
        <p:nvCxnSpPr>
          <p:cNvPr id="51" name="Straight Connector 50">
            <a:extLst>
              <a:ext uri="{FF2B5EF4-FFF2-40B4-BE49-F238E27FC236}">
                <a16:creationId xmlns:a16="http://schemas.microsoft.com/office/drawing/2014/main" id="{98BB7BD1-EB01-C217-7243-F2E49E3F76C1}"/>
              </a:ext>
            </a:extLst>
          </p:cNvPr>
          <p:cNvCxnSpPr>
            <a:cxnSpLocks/>
          </p:cNvCxnSpPr>
          <p:nvPr/>
        </p:nvCxnSpPr>
        <p:spPr bwMode="auto">
          <a:xfrm>
            <a:off x="7362307"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cxnSp>
        <p:nvCxnSpPr>
          <p:cNvPr id="52" name="Straight Connector 51">
            <a:extLst>
              <a:ext uri="{FF2B5EF4-FFF2-40B4-BE49-F238E27FC236}">
                <a16:creationId xmlns:a16="http://schemas.microsoft.com/office/drawing/2014/main" id="{CB2F0DBA-4E13-7A8B-3F3D-456BCF5D0C41}"/>
              </a:ext>
            </a:extLst>
          </p:cNvPr>
          <p:cNvCxnSpPr>
            <a:cxnSpLocks/>
          </p:cNvCxnSpPr>
          <p:nvPr/>
        </p:nvCxnSpPr>
        <p:spPr bwMode="auto">
          <a:xfrm>
            <a:off x="7717181"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cxnSp>
        <p:nvCxnSpPr>
          <p:cNvPr id="53" name="Straight Connector 52">
            <a:extLst>
              <a:ext uri="{FF2B5EF4-FFF2-40B4-BE49-F238E27FC236}">
                <a16:creationId xmlns:a16="http://schemas.microsoft.com/office/drawing/2014/main" id="{ABBFC01E-3D1F-1DDA-5F34-2B090DC0B76F}"/>
              </a:ext>
            </a:extLst>
          </p:cNvPr>
          <p:cNvCxnSpPr>
            <a:cxnSpLocks/>
          </p:cNvCxnSpPr>
          <p:nvPr/>
        </p:nvCxnSpPr>
        <p:spPr bwMode="auto">
          <a:xfrm>
            <a:off x="8072055"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sp>
        <p:nvSpPr>
          <p:cNvPr id="55" name="TextBox 54">
            <a:extLst>
              <a:ext uri="{FF2B5EF4-FFF2-40B4-BE49-F238E27FC236}">
                <a16:creationId xmlns:a16="http://schemas.microsoft.com/office/drawing/2014/main" id="{0CC36A29-5D30-22EF-E063-1DE77E004988}"/>
              </a:ext>
            </a:extLst>
          </p:cNvPr>
          <p:cNvSpPr txBox="1"/>
          <p:nvPr/>
        </p:nvSpPr>
        <p:spPr>
          <a:xfrm>
            <a:off x="773044" y="2726212"/>
            <a:ext cx="295274" cy="253916"/>
          </a:xfrm>
          <a:prstGeom prst="rect">
            <a:avLst/>
          </a:prstGeom>
          <a:noFill/>
        </p:spPr>
        <p:txBody>
          <a:bodyPr wrap="none" rtlCol="0">
            <a:spAutoFit/>
          </a:bodyPr>
          <a:lstStyle/>
          <a:p>
            <a:r>
              <a:rPr lang="fr-FR" sz="1050" b="0" dirty="0">
                <a:solidFill>
                  <a:srgbClr val="7030A0"/>
                </a:solidFill>
                <a:latin typeface="Calibri" pitchFamily="34" charset="0"/>
              </a:rPr>
              <a:t>-1</a:t>
            </a:r>
            <a:endParaRPr lang="en-US" sz="1050" b="0" baseline="30000" dirty="0" err="1">
              <a:solidFill>
                <a:srgbClr val="7030A0"/>
              </a:solidFill>
              <a:latin typeface="Calibri" pitchFamily="34" charset="0"/>
            </a:endParaRPr>
          </a:p>
        </p:txBody>
      </p:sp>
      <p:sp>
        <p:nvSpPr>
          <p:cNvPr id="56" name="TextBox 55">
            <a:extLst>
              <a:ext uri="{FF2B5EF4-FFF2-40B4-BE49-F238E27FC236}">
                <a16:creationId xmlns:a16="http://schemas.microsoft.com/office/drawing/2014/main" id="{B44451DC-5105-FD7B-54A6-4B59B2752BAC}"/>
              </a:ext>
            </a:extLst>
          </p:cNvPr>
          <p:cNvSpPr txBox="1"/>
          <p:nvPr/>
        </p:nvSpPr>
        <p:spPr>
          <a:xfrm>
            <a:off x="1174065" y="2726212"/>
            <a:ext cx="295274" cy="253916"/>
          </a:xfrm>
          <a:prstGeom prst="rect">
            <a:avLst/>
          </a:prstGeom>
          <a:noFill/>
        </p:spPr>
        <p:txBody>
          <a:bodyPr wrap="none" rtlCol="0">
            <a:spAutoFit/>
          </a:bodyPr>
          <a:lstStyle/>
          <a:p>
            <a:r>
              <a:rPr lang="fr-FR" sz="1050" b="0" dirty="0">
                <a:solidFill>
                  <a:srgbClr val="7030A0"/>
                </a:solidFill>
                <a:latin typeface="Calibri" pitchFamily="34" charset="0"/>
              </a:rPr>
              <a:t>-2</a:t>
            </a:r>
            <a:endParaRPr lang="en-US" sz="1050" b="0" baseline="30000" dirty="0" err="1">
              <a:solidFill>
                <a:srgbClr val="7030A0"/>
              </a:solidFill>
              <a:latin typeface="Calibri" pitchFamily="34" charset="0"/>
            </a:endParaRPr>
          </a:p>
        </p:txBody>
      </p:sp>
      <p:sp>
        <p:nvSpPr>
          <p:cNvPr id="57" name="TextBox 56">
            <a:extLst>
              <a:ext uri="{FF2B5EF4-FFF2-40B4-BE49-F238E27FC236}">
                <a16:creationId xmlns:a16="http://schemas.microsoft.com/office/drawing/2014/main" id="{6B1959B0-8B04-DB6B-4212-5F6B02745F4F}"/>
              </a:ext>
            </a:extLst>
          </p:cNvPr>
          <p:cNvSpPr txBox="1"/>
          <p:nvPr/>
        </p:nvSpPr>
        <p:spPr>
          <a:xfrm>
            <a:off x="1532173" y="2726212"/>
            <a:ext cx="295274" cy="253916"/>
          </a:xfrm>
          <a:prstGeom prst="rect">
            <a:avLst/>
          </a:prstGeom>
          <a:noFill/>
        </p:spPr>
        <p:txBody>
          <a:bodyPr wrap="none" rtlCol="0">
            <a:spAutoFit/>
          </a:bodyPr>
          <a:lstStyle/>
          <a:p>
            <a:r>
              <a:rPr lang="fr-FR" sz="1050" b="0" dirty="0">
                <a:solidFill>
                  <a:srgbClr val="7030A0"/>
                </a:solidFill>
                <a:latin typeface="Calibri" pitchFamily="34" charset="0"/>
              </a:rPr>
              <a:t>-3</a:t>
            </a:r>
            <a:endParaRPr lang="en-US" sz="1050" b="0" baseline="30000" dirty="0" err="1">
              <a:solidFill>
                <a:srgbClr val="7030A0"/>
              </a:solidFill>
              <a:latin typeface="Calibri" pitchFamily="34" charset="0"/>
            </a:endParaRPr>
          </a:p>
        </p:txBody>
      </p:sp>
      <p:sp>
        <p:nvSpPr>
          <p:cNvPr id="58" name="TextBox 57">
            <a:extLst>
              <a:ext uri="{FF2B5EF4-FFF2-40B4-BE49-F238E27FC236}">
                <a16:creationId xmlns:a16="http://schemas.microsoft.com/office/drawing/2014/main" id="{8BE4D7DD-7E42-E275-505E-4804BBA7B8BA}"/>
              </a:ext>
            </a:extLst>
          </p:cNvPr>
          <p:cNvSpPr txBox="1"/>
          <p:nvPr/>
        </p:nvSpPr>
        <p:spPr>
          <a:xfrm>
            <a:off x="1886980" y="2726212"/>
            <a:ext cx="295274" cy="253916"/>
          </a:xfrm>
          <a:prstGeom prst="rect">
            <a:avLst/>
          </a:prstGeom>
          <a:noFill/>
        </p:spPr>
        <p:txBody>
          <a:bodyPr wrap="none" rtlCol="0">
            <a:spAutoFit/>
          </a:bodyPr>
          <a:lstStyle/>
          <a:p>
            <a:r>
              <a:rPr lang="fr-FR" sz="1050" b="0" dirty="0">
                <a:solidFill>
                  <a:srgbClr val="7030A0"/>
                </a:solidFill>
                <a:latin typeface="Calibri" pitchFamily="34" charset="0"/>
              </a:rPr>
              <a:t>-4</a:t>
            </a:r>
            <a:endParaRPr lang="en-US" sz="1050" b="0" baseline="30000" dirty="0" err="1">
              <a:solidFill>
                <a:srgbClr val="7030A0"/>
              </a:solidFill>
              <a:latin typeface="Calibri" pitchFamily="34" charset="0"/>
            </a:endParaRPr>
          </a:p>
        </p:txBody>
      </p:sp>
      <p:sp>
        <p:nvSpPr>
          <p:cNvPr id="63" name="TextBox 62">
            <a:extLst>
              <a:ext uri="{FF2B5EF4-FFF2-40B4-BE49-F238E27FC236}">
                <a16:creationId xmlns:a16="http://schemas.microsoft.com/office/drawing/2014/main" id="{CD23DF69-14FC-55A1-9E07-03F401211053}"/>
              </a:ext>
            </a:extLst>
          </p:cNvPr>
          <p:cNvSpPr txBox="1"/>
          <p:nvPr/>
        </p:nvSpPr>
        <p:spPr>
          <a:xfrm>
            <a:off x="2241787" y="2726212"/>
            <a:ext cx="295274" cy="253916"/>
          </a:xfrm>
          <a:prstGeom prst="rect">
            <a:avLst/>
          </a:prstGeom>
          <a:noFill/>
        </p:spPr>
        <p:txBody>
          <a:bodyPr wrap="none" rtlCol="0">
            <a:spAutoFit/>
          </a:bodyPr>
          <a:lstStyle/>
          <a:p>
            <a:r>
              <a:rPr lang="fr-FR" sz="1050" b="0" dirty="0">
                <a:solidFill>
                  <a:srgbClr val="7030A0"/>
                </a:solidFill>
                <a:latin typeface="Calibri" pitchFamily="34" charset="0"/>
              </a:rPr>
              <a:t>-6</a:t>
            </a:r>
            <a:endParaRPr lang="en-US" sz="1050" b="0" baseline="30000" dirty="0" err="1">
              <a:solidFill>
                <a:srgbClr val="7030A0"/>
              </a:solidFill>
              <a:latin typeface="Calibri" pitchFamily="34" charset="0"/>
            </a:endParaRPr>
          </a:p>
        </p:txBody>
      </p:sp>
      <p:sp>
        <p:nvSpPr>
          <p:cNvPr id="64" name="TextBox 63">
            <a:extLst>
              <a:ext uri="{FF2B5EF4-FFF2-40B4-BE49-F238E27FC236}">
                <a16:creationId xmlns:a16="http://schemas.microsoft.com/office/drawing/2014/main" id="{37407CE8-674E-3E2F-3DAE-69EF68AB5747}"/>
              </a:ext>
            </a:extLst>
          </p:cNvPr>
          <p:cNvSpPr txBox="1"/>
          <p:nvPr/>
        </p:nvSpPr>
        <p:spPr>
          <a:xfrm>
            <a:off x="2596594" y="2726212"/>
            <a:ext cx="295274" cy="253916"/>
          </a:xfrm>
          <a:prstGeom prst="rect">
            <a:avLst/>
          </a:prstGeom>
          <a:noFill/>
        </p:spPr>
        <p:txBody>
          <a:bodyPr wrap="none" rtlCol="0">
            <a:spAutoFit/>
          </a:bodyPr>
          <a:lstStyle/>
          <a:p>
            <a:r>
              <a:rPr lang="fr-FR" sz="1050" b="0" dirty="0">
                <a:solidFill>
                  <a:srgbClr val="7030A0"/>
                </a:solidFill>
                <a:latin typeface="Calibri" pitchFamily="34" charset="0"/>
              </a:rPr>
              <a:t>-7</a:t>
            </a:r>
            <a:endParaRPr lang="en-US" sz="1050" b="0" baseline="30000" dirty="0" err="1">
              <a:solidFill>
                <a:srgbClr val="7030A0"/>
              </a:solidFill>
              <a:latin typeface="Calibri" pitchFamily="34" charset="0"/>
            </a:endParaRPr>
          </a:p>
        </p:txBody>
      </p:sp>
      <p:sp>
        <p:nvSpPr>
          <p:cNvPr id="65" name="TextBox 64">
            <a:extLst>
              <a:ext uri="{FF2B5EF4-FFF2-40B4-BE49-F238E27FC236}">
                <a16:creationId xmlns:a16="http://schemas.microsoft.com/office/drawing/2014/main" id="{836E51C4-8B1A-B345-4F91-FF7469E4584C}"/>
              </a:ext>
            </a:extLst>
          </p:cNvPr>
          <p:cNvSpPr txBox="1"/>
          <p:nvPr/>
        </p:nvSpPr>
        <p:spPr>
          <a:xfrm>
            <a:off x="2954702" y="2726212"/>
            <a:ext cx="295274" cy="253916"/>
          </a:xfrm>
          <a:prstGeom prst="rect">
            <a:avLst/>
          </a:prstGeom>
          <a:noFill/>
        </p:spPr>
        <p:txBody>
          <a:bodyPr wrap="none" rtlCol="0">
            <a:spAutoFit/>
          </a:bodyPr>
          <a:lstStyle/>
          <a:p>
            <a:r>
              <a:rPr lang="fr-FR" sz="1050" b="0" dirty="0">
                <a:solidFill>
                  <a:srgbClr val="7030A0"/>
                </a:solidFill>
                <a:latin typeface="Calibri" pitchFamily="34" charset="0"/>
              </a:rPr>
              <a:t>-8</a:t>
            </a:r>
            <a:endParaRPr lang="en-US" sz="1050" b="0" baseline="30000" dirty="0" err="1">
              <a:solidFill>
                <a:srgbClr val="7030A0"/>
              </a:solidFill>
              <a:latin typeface="Calibri" pitchFamily="34" charset="0"/>
            </a:endParaRPr>
          </a:p>
        </p:txBody>
      </p:sp>
      <p:sp>
        <p:nvSpPr>
          <p:cNvPr id="67" name="TextBox 66">
            <a:extLst>
              <a:ext uri="{FF2B5EF4-FFF2-40B4-BE49-F238E27FC236}">
                <a16:creationId xmlns:a16="http://schemas.microsoft.com/office/drawing/2014/main" id="{A45D7AFA-02D5-304F-E7DB-AFB5D91528B3}"/>
              </a:ext>
            </a:extLst>
          </p:cNvPr>
          <p:cNvSpPr txBox="1"/>
          <p:nvPr/>
        </p:nvSpPr>
        <p:spPr>
          <a:xfrm>
            <a:off x="3309509" y="2726212"/>
            <a:ext cx="295274" cy="253916"/>
          </a:xfrm>
          <a:prstGeom prst="rect">
            <a:avLst/>
          </a:prstGeom>
          <a:noFill/>
        </p:spPr>
        <p:txBody>
          <a:bodyPr wrap="none" rtlCol="0">
            <a:spAutoFit/>
          </a:bodyPr>
          <a:lstStyle/>
          <a:p>
            <a:r>
              <a:rPr lang="fr-FR" sz="1050" b="0" dirty="0">
                <a:solidFill>
                  <a:srgbClr val="7030A0"/>
                </a:solidFill>
                <a:latin typeface="Calibri" pitchFamily="34" charset="0"/>
              </a:rPr>
              <a:t>-9</a:t>
            </a:r>
            <a:endParaRPr lang="en-US" sz="1050" b="0" baseline="30000" dirty="0" err="1">
              <a:solidFill>
                <a:srgbClr val="7030A0"/>
              </a:solidFill>
              <a:latin typeface="Calibri" pitchFamily="34" charset="0"/>
            </a:endParaRPr>
          </a:p>
        </p:txBody>
      </p:sp>
      <p:sp>
        <p:nvSpPr>
          <p:cNvPr id="68" name="TextBox 67">
            <a:extLst>
              <a:ext uri="{FF2B5EF4-FFF2-40B4-BE49-F238E27FC236}">
                <a16:creationId xmlns:a16="http://schemas.microsoft.com/office/drawing/2014/main" id="{71189BE4-8476-709F-C28C-6EB3BD8D6684}"/>
              </a:ext>
            </a:extLst>
          </p:cNvPr>
          <p:cNvSpPr txBox="1"/>
          <p:nvPr/>
        </p:nvSpPr>
        <p:spPr>
          <a:xfrm>
            <a:off x="3631306" y="2726212"/>
            <a:ext cx="364202" cy="253916"/>
          </a:xfrm>
          <a:prstGeom prst="rect">
            <a:avLst/>
          </a:prstGeom>
          <a:noFill/>
        </p:spPr>
        <p:txBody>
          <a:bodyPr wrap="none" rtlCol="0">
            <a:spAutoFit/>
          </a:bodyPr>
          <a:lstStyle/>
          <a:p>
            <a:r>
              <a:rPr lang="fr-FR" sz="1050" b="0" dirty="0">
                <a:solidFill>
                  <a:srgbClr val="7030A0"/>
                </a:solidFill>
                <a:latin typeface="Calibri" pitchFamily="34" charset="0"/>
              </a:rPr>
              <a:t>-10</a:t>
            </a:r>
            <a:endParaRPr lang="en-US" sz="1050" b="0" baseline="30000" dirty="0" err="1">
              <a:solidFill>
                <a:srgbClr val="7030A0"/>
              </a:solidFill>
              <a:latin typeface="Calibri" pitchFamily="34" charset="0"/>
            </a:endParaRPr>
          </a:p>
        </p:txBody>
      </p:sp>
      <p:sp>
        <p:nvSpPr>
          <p:cNvPr id="69" name="TextBox 68">
            <a:extLst>
              <a:ext uri="{FF2B5EF4-FFF2-40B4-BE49-F238E27FC236}">
                <a16:creationId xmlns:a16="http://schemas.microsoft.com/office/drawing/2014/main" id="{D672A761-25CD-D9A9-9AD0-0E6207E93386}"/>
              </a:ext>
            </a:extLst>
          </p:cNvPr>
          <p:cNvSpPr txBox="1"/>
          <p:nvPr/>
        </p:nvSpPr>
        <p:spPr>
          <a:xfrm>
            <a:off x="3986113" y="2726212"/>
            <a:ext cx="364202" cy="253916"/>
          </a:xfrm>
          <a:prstGeom prst="rect">
            <a:avLst/>
          </a:prstGeom>
          <a:noFill/>
        </p:spPr>
        <p:txBody>
          <a:bodyPr wrap="none" rtlCol="0">
            <a:spAutoFit/>
          </a:bodyPr>
          <a:lstStyle/>
          <a:p>
            <a:r>
              <a:rPr lang="fr-FR" sz="1050" b="0" dirty="0">
                <a:solidFill>
                  <a:srgbClr val="7030A0"/>
                </a:solidFill>
                <a:latin typeface="Calibri" pitchFamily="34" charset="0"/>
              </a:rPr>
              <a:t>-11</a:t>
            </a:r>
            <a:endParaRPr lang="en-US" sz="1050" b="0" baseline="30000" dirty="0" err="1">
              <a:solidFill>
                <a:srgbClr val="7030A0"/>
              </a:solidFill>
              <a:latin typeface="Calibri" pitchFamily="34" charset="0"/>
            </a:endParaRPr>
          </a:p>
        </p:txBody>
      </p:sp>
      <p:sp>
        <p:nvSpPr>
          <p:cNvPr id="70" name="TextBox 69">
            <a:extLst>
              <a:ext uri="{FF2B5EF4-FFF2-40B4-BE49-F238E27FC236}">
                <a16:creationId xmlns:a16="http://schemas.microsoft.com/office/drawing/2014/main" id="{228F80FA-12E2-E124-1AC6-32FD776BFB10}"/>
              </a:ext>
            </a:extLst>
          </p:cNvPr>
          <p:cNvSpPr txBox="1"/>
          <p:nvPr/>
        </p:nvSpPr>
        <p:spPr>
          <a:xfrm>
            <a:off x="4340920" y="2726212"/>
            <a:ext cx="364202" cy="253916"/>
          </a:xfrm>
          <a:prstGeom prst="rect">
            <a:avLst/>
          </a:prstGeom>
          <a:noFill/>
        </p:spPr>
        <p:txBody>
          <a:bodyPr wrap="none" rtlCol="0">
            <a:spAutoFit/>
          </a:bodyPr>
          <a:lstStyle/>
          <a:p>
            <a:r>
              <a:rPr lang="fr-FR" sz="1050" b="0" dirty="0">
                <a:solidFill>
                  <a:srgbClr val="7030A0"/>
                </a:solidFill>
                <a:latin typeface="Calibri" pitchFamily="34" charset="0"/>
              </a:rPr>
              <a:t>-12</a:t>
            </a:r>
            <a:endParaRPr lang="en-US" sz="1050" b="0" baseline="30000" dirty="0" err="1">
              <a:solidFill>
                <a:srgbClr val="7030A0"/>
              </a:solidFill>
              <a:latin typeface="Calibri" pitchFamily="34" charset="0"/>
            </a:endParaRPr>
          </a:p>
        </p:txBody>
      </p:sp>
      <p:sp>
        <p:nvSpPr>
          <p:cNvPr id="71" name="TextBox 70">
            <a:extLst>
              <a:ext uri="{FF2B5EF4-FFF2-40B4-BE49-F238E27FC236}">
                <a16:creationId xmlns:a16="http://schemas.microsoft.com/office/drawing/2014/main" id="{D813F134-15E0-2A08-1265-75DB3C4D4664}"/>
              </a:ext>
            </a:extLst>
          </p:cNvPr>
          <p:cNvSpPr txBox="1"/>
          <p:nvPr/>
        </p:nvSpPr>
        <p:spPr>
          <a:xfrm>
            <a:off x="4695727" y="2726212"/>
            <a:ext cx="364202" cy="253916"/>
          </a:xfrm>
          <a:prstGeom prst="rect">
            <a:avLst/>
          </a:prstGeom>
          <a:noFill/>
        </p:spPr>
        <p:txBody>
          <a:bodyPr wrap="none" rtlCol="0">
            <a:spAutoFit/>
          </a:bodyPr>
          <a:lstStyle/>
          <a:p>
            <a:r>
              <a:rPr lang="fr-FR" sz="1050" b="0" dirty="0">
                <a:solidFill>
                  <a:srgbClr val="7030A0"/>
                </a:solidFill>
                <a:latin typeface="Calibri" pitchFamily="34" charset="0"/>
              </a:rPr>
              <a:t>-13</a:t>
            </a:r>
            <a:endParaRPr lang="en-US" sz="1050" b="0" baseline="30000" dirty="0" err="1">
              <a:solidFill>
                <a:srgbClr val="7030A0"/>
              </a:solidFill>
              <a:latin typeface="Calibri" pitchFamily="34" charset="0"/>
            </a:endParaRPr>
          </a:p>
        </p:txBody>
      </p:sp>
      <p:sp>
        <p:nvSpPr>
          <p:cNvPr id="72" name="TextBox 71">
            <a:extLst>
              <a:ext uri="{FF2B5EF4-FFF2-40B4-BE49-F238E27FC236}">
                <a16:creationId xmlns:a16="http://schemas.microsoft.com/office/drawing/2014/main" id="{59C187B7-D53C-FBD3-D123-0E77ECD8FA2D}"/>
              </a:ext>
            </a:extLst>
          </p:cNvPr>
          <p:cNvSpPr txBox="1"/>
          <p:nvPr/>
        </p:nvSpPr>
        <p:spPr>
          <a:xfrm>
            <a:off x="5050534" y="2726212"/>
            <a:ext cx="364202" cy="253916"/>
          </a:xfrm>
          <a:prstGeom prst="rect">
            <a:avLst/>
          </a:prstGeom>
          <a:noFill/>
        </p:spPr>
        <p:txBody>
          <a:bodyPr wrap="none" rtlCol="0">
            <a:spAutoFit/>
          </a:bodyPr>
          <a:lstStyle/>
          <a:p>
            <a:r>
              <a:rPr lang="fr-FR" sz="1050" b="0" dirty="0">
                <a:solidFill>
                  <a:srgbClr val="7030A0"/>
                </a:solidFill>
                <a:latin typeface="Calibri" pitchFamily="34" charset="0"/>
              </a:rPr>
              <a:t>-14</a:t>
            </a:r>
            <a:endParaRPr lang="en-US" sz="1050" b="0" baseline="30000" dirty="0" err="1">
              <a:solidFill>
                <a:srgbClr val="7030A0"/>
              </a:solidFill>
              <a:latin typeface="Calibri" pitchFamily="34" charset="0"/>
            </a:endParaRPr>
          </a:p>
        </p:txBody>
      </p:sp>
      <p:sp>
        <p:nvSpPr>
          <p:cNvPr id="75" name="TextBox 74">
            <a:extLst>
              <a:ext uri="{FF2B5EF4-FFF2-40B4-BE49-F238E27FC236}">
                <a16:creationId xmlns:a16="http://schemas.microsoft.com/office/drawing/2014/main" id="{7A3DC508-F038-6DAD-F258-B627872C4E20}"/>
              </a:ext>
            </a:extLst>
          </p:cNvPr>
          <p:cNvSpPr txBox="1"/>
          <p:nvPr/>
        </p:nvSpPr>
        <p:spPr>
          <a:xfrm>
            <a:off x="5405341" y="2726212"/>
            <a:ext cx="364202" cy="253916"/>
          </a:xfrm>
          <a:prstGeom prst="rect">
            <a:avLst/>
          </a:prstGeom>
          <a:noFill/>
        </p:spPr>
        <p:txBody>
          <a:bodyPr wrap="none" rtlCol="0">
            <a:spAutoFit/>
          </a:bodyPr>
          <a:lstStyle/>
          <a:p>
            <a:r>
              <a:rPr lang="fr-FR" sz="1050" b="0" dirty="0">
                <a:solidFill>
                  <a:srgbClr val="7030A0"/>
                </a:solidFill>
                <a:latin typeface="Calibri" pitchFamily="34" charset="0"/>
              </a:rPr>
              <a:t>-15</a:t>
            </a:r>
            <a:endParaRPr lang="en-US" sz="1050" b="0" baseline="30000" dirty="0" err="1">
              <a:solidFill>
                <a:srgbClr val="7030A0"/>
              </a:solidFill>
              <a:latin typeface="Calibri" pitchFamily="34" charset="0"/>
            </a:endParaRPr>
          </a:p>
        </p:txBody>
      </p:sp>
      <p:sp>
        <p:nvSpPr>
          <p:cNvPr id="77" name="TextBox 76">
            <a:extLst>
              <a:ext uri="{FF2B5EF4-FFF2-40B4-BE49-F238E27FC236}">
                <a16:creationId xmlns:a16="http://schemas.microsoft.com/office/drawing/2014/main" id="{D70A3FB0-FD82-4808-0EEB-1F15CB949E7E}"/>
              </a:ext>
            </a:extLst>
          </p:cNvPr>
          <p:cNvSpPr txBox="1"/>
          <p:nvPr/>
        </p:nvSpPr>
        <p:spPr>
          <a:xfrm>
            <a:off x="5760148" y="2726212"/>
            <a:ext cx="364202" cy="253916"/>
          </a:xfrm>
          <a:prstGeom prst="rect">
            <a:avLst/>
          </a:prstGeom>
          <a:noFill/>
        </p:spPr>
        <p:txBody>
          <a:bodyPr wrap="none" rtlCol="0">
            <a:spAutoFit/>
          </a:bodyPr>
          <a:lstStyle/>
          <a:p>
            <a:r>
              <a:rPr lang="fr-FR" sz="1050" b="0" dirty="0">
                <a:solidFill>
                  <a:srgbClr val="7030A0"/>
                </a:solidFill>
                <a:latin typeface="Calibri" pitchFamily="34" charset="0"/>
              </a:rPr>
              <a:t>-16</a:t>
            </a:r>
            <a:endParaRPr lang="en-US" sz="1050" b="0" baseline="30000" dirty="0" err="1">
              <a:solidFill>
                <a:srgbClr val="7030A0"/>
              </a:solidFill>
              <a:latin typeface="Calibri" pitchFamily="34" charset="0"/>
            </a:endParaRPr>
          </a:p>
        </p:txBody>
      </p:sp>
      <p:sp>
        <p:nvSpPr>
          <p:cNvPr id="78" name="TextBox 77">
            <a:extLst>
              <a:ext uri="{FF2B5EF4-FFF2-40B4-BE49-F238E27FC236}">
                <a16:creationId xmlns:a16="http://schemas.microsoft.com/office/drawing/2014/main" id="{EDB15F12-DE38-B79D-9AA3-688E6767B216}"/>
              </a:ext>
            </a:extLst>
          </p:cNvPr>
          <p:cNvSpPr txBox="1"/>
          <p:nvPr/>
        </p:nvSpPr>
        <p:spPr>
          <a:xfrm>
            <a:off x="6114955" y="2726212"/>
            <a:ext cx="364202" cy="253916"/>
          </a:xfrm>
          <a:prstGeom prst="rect">
            <a:avLst/>
          </a:prstGeom>
          <a:noFill/>
        </p:spPr>
        <p:txBody>
          <a:bodyPr wrap="none" rtlCol="0">
            <a:spAutoFit/>
          </a:bodyPr>
          <a:lstStyle/>
          <a:p>
            <a:r>
              <a:rPr lang="fr-FR" sz="1050" b="0" dirty="0">
                <a:solidFill>
                  <a:srgbClr val="7030A0"/>
                </a:solidFill>
                <a:latin typeface="Calibri" pitchFamily="34" charset="0"/>
              </a:rPr>
              <a:t>-17</a:t>
            </a:r>
            <a:endParaRPr lang="en-US" sz="1050" b="0" baseline="30000" dirty="0" err="1">
              <a:solidFill>
                <a:srgbClr val="7030A0"/>
              </a:solidFill>
              <a:latin typeface="Calibri" pitchFamily="34" charset="0"/>
            </a:endParaRPr>
          </a:p>
        </p:txBody>
      </p:sp>
      <p:sp>
        <p:nvSpPr>
          <p:cNvPr id="79" name="TextBox 78">
            <a:extLst>
              <a:ext uri="{FF2B5EF4-FFF2-40B4-BE49-F238E27FC236}">
                <a16:creationId xmlns:a16="http://schemas.microsoft.com/office/drawing/2014/main" id="{01AF57CC-2F09-AC9F-5FF1-935692C13B89}"/>
              </a:ext>
            </a:extLst>
          </p:cNvPr>
          <p:cNvSpPr txBox="1"/>
          <p:nvPr/>
        </p:nvSpPr>
        <p:spPr>
          <a:xfrm>
            <a:off x="6469762" y="2726212"/>
            <a:ext cx="364202" cy="253916"/>
          </a:xfrm>
          <a:prstGeom prst="rect">
            <a:avLst/>
          </a:prstGeom>
          <a:noFill/>
        </p:spPr>
        <p:txBody>
          <a:bodyPr wrap="none" rtlCol="0">
            <a:spAutoFit/>
          </a:bodyPr>
          <a:lstStyle/>
          <a:p>
            <a:r>
              <a:rPr lang="fr-FR" sz="1050" b="0" dirty="0">
                <a:solidFill>
                  <a:srgbClr val="7030A0"/>
                </a:solidFill>
                <a:latin typeface="Calibri" pitchFamily="34" charset="0"/>
              </a:rPr>
              <a:t>-18</a:t>
            </a:r>
            <a:endParaRPr lang="en-US" sz="1050" b="0" baseline="30000" dirty="0" err="1">
              <a:solidFill>
                <a:srgbClr val="7030A0"/>
              </a:solidFill>
              <a:latin typeface="Calibri" pitchFamily="34" charset="0"/>
            </a:endParaRPr>
          </a:p>
        </p:txBody>
      </p:sp>
      <p:sp>
        <p:nvSpPr>
          <p:cNvPr id="80" name="TextBox 79">
            <a:extLst>
              <a:ext uri="{FF2B5EF4-FFF2-40B4-BE49-F238E27FC236}">
                <a16:creationId xmlns:a16="http://schemas.microsoft.com/office/drawing/2014/main" id="{AD860665-B530-E406-18BF-74D6666A47D5}"/>
              </a:ext>
            </a:extLst>
          </p:cNvPr>
          <p:cNvSpPr txBox="1"/>
          <p:nvPr/>
        </p:nvSpPr>
        <p:spPr>
          <a:xfrm>
            <a:off x="6824569" y="2726212"/>
            <a:ext cx="364202" cy="253916"/>
          </a:xfrm>
          <a:prstGeom prst="rect">
            <a:avLst/>
          </a:prstGeom>
          <a:noFill/>
        </p:spPr>
        <p:txBody>
          <a:bodyPr wrap="none" rtlCol="0">
            <a:spAutoFit/>
          </a:bodyPr>
          <a:lstStyle/>
          <a:p>
            <a:r>
              <a:rPr lang="fr-FR" sz="1050" b="0" dirty="0">
                <a:solidFill>
                  <a:srgbClr val="7030A0"/>
                </a:solidFill>
                <a:latin typeface="Calibri" pitchFamily="34" charset="0"/>
              </a:rPr>
              <a:t>-19</a:t>
            </a:r>
            <a:endParaRPr lang="en-US" sz="1050" b="0" baseline="30000" dirty="0" err="1">
              <a:solidFill>
                <a:srgbClr val="7030A0"/>
              </a:solidFill>
              <a:latin typeface="Calibri" pitchFamily="34" charset="0"/>
            </a:endParaRPr>
          </a:p>
        </p:txBody>
      </p:sp>
      <p:sp>
        <p:nvSpPr>
          <p:cNvPr id="81" name="TextBox 80">
            <a:extLst>
              <a:ext uri="{FF2B5EF4-FFF2-40B4-BE49-F238E27FC236}">
                <a16:creationId xmlns:a16="http://schemas.microsoft.com/office/drawing/2014/main" id="{C62E0339-9D27-7A51-4E4B-5192F945F304}"/>
              </a:ext>
            </a:extLst>
          </p:cNvPr>
          <p:cNvSpPr txBox="1"/>
          <p:nvPr/>
        </p:nvSpPr>
        <p:spPr>
          <a:xfrm>
            <a:off x="7179376" y="2726212"/>
            <a:ext cx="364202" cy="253916"/>
          </a:xfrm>
          <a:prstGeom prst="rect">
            <a:avLst/>
          </a:prstGeom>
          <a:noFill/>
        </p:spPr>
        <p:txBody>
          <a:bodyPr wrap="none" rtlCol="0">
            <a:spAutoFit/>
          </a:bodyPr>
          <a:lstStyle/>
          <a:p>
            <a:r>
              <a:rPr lang="fr-FR" sz="1050" b="0" dirty="0">
                <a:solidFill>
                  <a:srgbClr val="7030A0"/>
                </a:solidFill>
                <a:latin typeface="Calibri" pitchFamily="34" charset="0"/>
              </a:rPr>
              <a:t>-20</a:t>
            </a:r>
            <a:endParaRPr lang="en-US" sz="1050" b="0" baseline="30000" dirty="0" err="1">
              <a:solidFill>
                <a:srgbClr val="7030A0"/>
              </a:solidFill>
              <a:latin typeface="Calibri" pitchFamily="34" charset="0"/>
            </a:endParaRPr>
          </a:p>
        </p:txBody>
      </p:sp>
      <p:sp>
        <p:nvSpPr>
          <p:cNvPr id="82" name="TextBox 81">
            <a:extLst>
              <a:ext uri="{FF2B5EF4-FFF2-40B4-BE49-F238E27FC236}">
                <a16:creationId xmlns:a16="http://schemas.microsoft.com/office/drawing/2014/main" id="{5CFCA045-7B4A-04D5-0F95-C35F521834E0}"/>
              </a:ext>
            </a:extLst>
          </p:cNvPr>
          <p:cNvSpPr txBox="1"/>
          <p:nvPr/>
        </p:nvSpPr>
        <p:spPr>
          <a:xfrm>
            <a:off x="7534183" y="2726212"/>
            <a:ext cx="364202" cy="253916"/>
          </a:xfrm>
          <a:prstGeom prst="rect">
            <a:avLst/>
          </a:prstGeom>
          <a:noFill/>
        </p:spPr>
        <p:txBody>
          <a:bodyPr wrap="none" rtlCol="0">
            <a:spAutoFit/>
          </a:bodyPr>
          <a:lstStyle/>
          <a:p>
            <a:r>
              <a:rPr lang="fr-FR" sz="1050" b="0" dirty="0">
                <a:solidFill>
                  <a:srgbClr val="7030A0"/>
                </a:solidFill>
                <a:latin typeface="Calibri" pitchFamily="34" charset="0"/>
              </a:rPr>
              <a:t>-21</a:t>
            </a:r>
            <a:endParaRPr lang="en-US" sz="1050" b="0" baseline="30000" dirty="0" err="1">
              <a:solidFill>
                <a:srgbClr val="7030A0"/>
              </a:solidFill>
              <a:latin typeface="Calibri" pitchFamily="34" charset="0"/>
            </a:endParaRPr>
          </a:p>
        </p:txBody>
      </p:sp>
      <p:sp>
        <p:nvSpPr>
          <p:cNvPr id="84" name="TextBox 83">
            <a:extLst>
              <a:ext uri="{FF2B5EF4-FFF2-40B4-BE49-F238E27FC236}">
                <a16:creationId xmlns:a16="http://schemas.microsoft.com/office/drawing/2014/main" id="{4D752BEC-A7A0-5E95-29A1-0618658756DE}"/>
              </a:ext>
            </a:extLst>
          </p:cNvPr>
          <p:cNvSpPr txBox="1"/>
          <p:nvPr/>
        </p:nvSpPr>
        <p:spPr>
          <a:xfrm>
            <a:off x="7888990" y="2726212"/>
            <a:ext cx="364202" cy="253916"/>
          </a:xfrm>
          <a:prstGeom prst="rect">
            <a:avLst/>
          </a:prstGeom>
          <a:noFill/>
        </p:spPr>
        <p:txBody>
          <a:bodyPr wrap="none" rtlCol="0">
            <a:spAutoFit/>
          </a:bodyPr>
          <a:lstStyle/>
          <a:p>
            <a:r>
              <a:rPr lang="fr-FR" sz="1050" b="0" dirty="0">
                <a:solidFill>
                  <a:srgbClr val="7030A0"/>
                </a:solidFill>
                <a:latin typeface="Calibri" pitchFamily="34" charset="0"/>
              </a:rPr>
              <a:t>-22</a:t>
            </a:r>
            <a:endParaRPr lang="en-US" sz="1050" b="0" baseline="30000" dirty="0" err="1">
              <a:solidFill>
                <a:srgbClr val="7030A0"/>
              </a:solidFill>
              <a:latin typeface="Calibri" pitchFamily="34" charset="0"/>
            </a:endParaRPr>
          </a:p>
        </p:txBody>
      </p:sp>
      <p:sp>
        <p:nvSpPr>
          <p:cNvPr id="95" name="TextBox 94">
            <a:extLst>
              <a:ext uri="{FF2B5EF4-FFF2-40B4-BE49-F238E27FC236}">
                <a16:creationId xmlns:a16="http://schemas.microsoft.com/office/drawing/2014/main" id="{4AF9B5A8-9BBD-AFA7-D5E1-E5737EDDA5DD}"/>
              </a:ext>
            </a:extLst>
          </p:cNvPr>
          <p:cNvSpPr txBox="1"/>
          <p:nvPr/>
        </p:nvSpPr>
        <p:spPr>
          <a:xfrm>
            <a:off x="99095" y="4467495"/>
            <a:ext cx="522900" cy="415498"/>
          </a:xfrm>
          <a:prstGeom prst="rect">
            <a:avLst/>
          </a:prstGeom>
          <a:noFill/>
        </p:spPr>
        <p:txBody>
          <a:bodyPr wrap="square" rtlCol="0" anchor="b">
            <a:spAutoFit/>
          </a:bodyPr>
          <a:lstStyle/>
          <a:p>
            <a:pPr algn="ctr"/>
            <a:r>
              <a:rPr lang="fr-FR" sz="1050" b="0" dirty="0">
                <a:solidFill>
                  <a:schemeClr val="bg2"/>
                </a:solidFill>
                <a:latin typeface="Calibri" pitchFamily="34" charset="0"/>
              </a:rPr>
              <a:t># qubits</a:t>
            </a:r>
          </a:p>
        </p:txBody>
      </p:sp>
      <p:cxnSp>
        <p:nvCxnSpPr>
          <p:cNvPr id="96" name="Straight Arrow Connector 95">
            <a:extLst>
              <a:ext uri="{FF2B5EF4-FFF2-40B4-BE49-F238E27FC236}">
                <a16:creationId xmlns:a16="http://schemas.microsoft.com/office/drawing/2014/main" id="{C9F41DDC-F6D3-742D-DB4C-E7AA805742FF}"/>
              </a:ext>
            </a:extLst>
          </p:cNvPr>
          <p:cNvCxnSpPr>
            <a:cxnSpLocks/>
          </p:cNvCxnSpPr>
          <p:nvPr/>
        </p:nvCxnSpPr>
        <p:spPr bwMode="auto">
          <a:xfrm>
            <a:off x="4297707" y="1658467"/>
            <a:ext cx="0" cy="2229601"/>
          </a:xfrm>
          <a:prstGeom prst="straightConnector1">
            <a:avLst/>
          </a:prstGeom>
          <a:solidFill>
            <a:schemeClr val="accent1"/>
          </a:solidFill>
          <a:ln w="9525" cap="flat" cmpd="sng" algn="ctr">
            <a:solidFill>
              <a:schemeClr val="tx1">
                <a:lumMod val="65000"/>
              </a:schemeClr>
            </a:solidFill>
            <a:prstDash val="sysDot"/>
            <a:round/>
            <a:headEnd type="none" w="med" len="med"/>
            <a:tailEnd type="none" w="med" len="med"/>
          </a:ln>
          <a:effectLst/>
        </p:spPr>
      </p:cxnSp>
      <p:cxnSp>
        <p:nvCxnSpPr>
          <p:cNvPr id="97" name="Straight Arrow Connector 96">
            <a:extLst>
              <a:ext uri="{FF2B5EF4-FFF2-40B4-BE49-F238E27FC236}">
                <a16:creationId xmlns:a16="http://schemas.microsoft.com/office/drawing/2014/main" id="{DAF98091-1C53-F55F-E91F-A8B84E8CE46B}"/>
              </a:ext>
            </a:extLst>
          </p:cNvPr>
          <p:cNvCxnSpPr>
            <a:cxnSpLocks/>
          </p:cNvCxnSpPr>
          <p:nvPr/>
        </p:nvCxnSpPr>
        <p:spPr bwMode="auto">
          <a:xfrm flipH="1">
            <a:off x="4134566" y="1658467"/>
            <a:ext cx="373096" cy="0"/>
          </a:xfrm>
          <a:prstGeom prst="straightConnector1">
            <a:avLst/>
          </a:prstGeom>
          <a:solidFill>
            <a:schemeClr val="accent1"/>
          </a:solidFill>
          <a:ln w="9525" cap="flat" cmpd="sng" algn="ctr">
            <a:solidFill>
              <a:srgbClr val="7030A0"/>
            </a:solidFill>
            <a:prstDash val="solid"/>
            <a:round/>
            <a:headEnd type="oval" w="med" len="med"/>
            <a:tailEnd type="oval" w="med" len="med"/>
          </a:ln>
          <a:effectLst/>
        </p:spPr>
      </p:cxnSp>
      <p:cxnSp>
        <p:nvCxnSpPr>
          <p:cNvPr id="99" name="Straight Arrow Connector 98">
            <a:extLst>
              <a:ext uri="{FF2B5EF4-FFF2-40B4-BE49-F238E27FC236}">
                <a16:creationId xmlns:a16="http://schemas.microsoft.com/office/drawing/2014/main" id="{A5710720-6EE9-6D4D-3C34-27A5624F3D1E}"/>
              </a:ext>
            </a:extLst>
          </p:cNvPr>
          <p:cNvCxnSpPr>
            <a:cxnSpLocks/>
          </p:cNvCxnSpPr>
          <p:nvPr/>
        </p:nvCxnSpPr>
        <p:spPr bwMode="auto">
          <a:xfrm flipH="1">
            <a:off x="4109894" y="3894297"/>
            <a:ext cx="1345136" cy="0"/>
          </a:xfrm>
          <a:prstGeom prst="straightConnector1">
            <a:avLst/>
          </a:prstGeom>
          <a:solidFill>
            <a:schemeClr val="accent1"/>
          </a:solidFill>
          <a:ln w="9525" cap="flat" cmpd="sng" algn="ctr">
            <a:solidFill>
              <a:srgbClr val="FF0000"/>
            </a:solidFill>
            <a:prstDash val="solid"/>
            <a:round/>
            <a:headEnd type="oval" w="med" len="med"/>
            <a:tailEnd type="oval" w="med" len="med"/>
          </a:ln>
          <a:effectLst/>
        </p:spPr>
      </p:cxnSp>
      <p:sp>
        <p:nvSpPr>
          <p:cNvPr id="100" name="TextBox 99">
            <a:extLst>
              <a:ext uri="{FF2B5EF4-FFF2-40B4-BE49-F238E27FC236}">
                <a16:creationId xmlns:a16="http://schemas.microsoft.com/office/drawing/2014/main" id="{70042B8C-CC3F-B2B8-CBB6-0D3A076527B2}"/>
              </a:ext>
            </a:extLst>
          </p:cNvPr>
          <p:cNvSpPr txBox="1"/>
          <p:nvPr/>
        </p:nvSpPr>
        <p:spPr>
          <a:xfrm>
            <a:off x="3911539" y="3896435"/>
            <a:ext cx="401071" cy="261610"/>
          </a:xfrm>
          <a:prstGeom prst="rect">
            <a:avLst/>
          </a:prstGeom>
          <a:noFill/>
        </p:spPr>
        <p:txBody>
          <a:bodyPr wrap="none" rtlCol="0">
            <a:spAutoFit/>
          </a:bodyPr>
          <a:lstStyle/>
          <a:p>
            <a:pPr algn="ctr"/>
            <a:r>
              <a:rPr lang="fr-FR" sz="1100" b="0" dirty="0">
                <a:solidFill>
                  <a:srgbClr val="FF0000"/>
                </a:solidFill>
                <a:latin typeface="Calibri" pitchFamily="34" charset="0"/>
              </a:rPr>
              <a:t>928</a:t>
            </a:r>
            <a:endParaRPr lang="en-US" sz="1100" b="0" dirty="0" err="1">
              <a:solidFill>
                <a:srgbClr val="FF0000"/>
              </a:solidFill>
              <a:latin typeface="Calibri" pitchFamily="34" charset="0"/>
            </a:endParaRPr>
          </a:p>
        </p:txBody>
      </p:sp>
      <p:sp>
        <p:nvSpPr>
          <p:cNvPr id="102" name="TextBox 101">
            <a:extLst>
              <a:ext uri="{FF2B5EF4-FFF2-40B4-BE49-F238E27FC236}">
                <a16:creationId xmlns:a16="http://schemas.microsoft.com/office/drawing/2014/main" id="{93057B3D-CA6D-1282-0CFC-EE86F297C472}"/>
              </a:ext>
            </a:extLst>
          </p:cNvPr>
          <p:cNvSpPr txBox="1"/>
          <p:nvPr/>
        </p:nvSpPr>
        <p:spPr>
          <a:xfrm>
            <a:off x="5129070" y="3896435"/>
            <a:ext cx="540533" cy="261610"/>
          </a:xfrm>
          <a:prstGeom prst="rect">
            <a:avLst/>
          </a:prstGeom>
          <a:noFill/>
        </p:spPr>
        <p:txBody>
          <a:bodyPr wrap="none" rtlCol="0">
            <a:spAutoFit/>
          </a:bodyPr>
          <a:lstStyle/>
          <a:p>
            <a:pPr algn="ctr"/>
            <a:r>
              <a:rPr lang="fr-FR" sz="1100" b="0" dirty="0">
                <a:solidFill>
                  <a:srgbClr val="FF0000"/>
                </a:solidFill>
                <a:latin typeface="Calibri" pitchFamily="34" charset="0"/>
              </a:rPr>
              <a:t>7,925 </a:t>
            </a:r>
            <a:endParaRPr lang="en-US" sz="1100" b="0" dirty="0" err="1">
              <a:solidFill>
                <a:srgbClr val="FF0000"/>
              </a:solidFill>
              <a:latin typeface="Calibri" pitchFamily="34" charset="0"/>
            </a:endParaRPr>
          </a:p>
        </p:txBody>
      </p:sp>
      <p:sp>
        <p:nvSpPr>
          <p:cNvPr id="103" name="TextBox 102">
            <a:extLst>
              <a:ext uri="{FF2B5EF4-FFF2-40B4-BE49-F238E27FC236}">
                <a16:creationId xmlns:a16="http://schemas.microsoft.com/office/drawing/2014/main" id="{7716976D-2D18-4E16-5B42-5A8E89143231}"/>
              </a:ext>
            </a:extLst>
          </p:cNvPr>
          <p:cNvSpPr txBox="1"/>
          <p:nvPr/>
        </p:nvSpPr>
        <p:spPr>
          <a:xfrm>
            <a:off x="3190660" y="1113160"/>
            <a:ext cx="1268479" cy="461665"/>
          </a:xfrm>
          <a:prstGeom prst="rect">
            <a:avLst/>
          </a:prstGeom>
          <a:solidFill>
            <a:srgbClr val="00B050"/>
          </a:solidFill>
        </p:spPr>
        <p:txBody>
          <a:bodyPr wrap="square" rtlCol="0">
            <a:spAutoFit/>
          </a:bodyPr>
          <a:lstStyle>
            <a:defPPr>
              <a:defRPr lang="en-US"/>
            </a:defPPr>
            <a:lvl1pPr algn="ctr">
              <a:defRPr sz="1200">
                <a:latin typeface="Calibri" pitchFamily="34" charset="0"/>
              </a:defRPr>
            </a:lvl1pPr>
          </a:lstStyle>
          <a:p>
            <a:r>
              <a:rPr lang="en-US" dirty="0"/>
              <a:t>catalysts for nitrogen fixation</a:t>
            </a:r>
          </a:p>
        </p:txBody>
      </p:sp>
      <p:sp>
        <p:nvSpPr>
          <p:cNvPr id="106" name="TextBox 105">
            <a:extLst>
              <a:ext uri="{FF2B5EF4-FFF2-40B4-BE49-F238E27FC236}">
                <a16:creationId xmlns:a16="http://schemas.microsoft.com/office/drawing/2014/main" id="{54B23176-0EBE-74D6-6D28-8EE8DB837D30}"/>
              </a:ext>
            </a:extLst>
          </p:cNvPr>
          <p:cNvSpPr txBox="1"/>
          <p:nvPr/>
        </p:nvSpPr>
        <p:spPr>
          <a:xfrm>
            <a:off x="5608970" y="1113160"/>
            <a:ext cx="1423363" cy="461665"/>
          </a:xfrm>
          <a:prstGeom prst="rect">
            <a:avLst/>
          </a:prstGeom>
          <a:solidFill>
            <a:srgbClr val="00B050"/>
          </a:solidFill>
        </p:spPr>
        <p:txBody>
          <a:bodyPr wrap="square" rtlCol="0">
            <a:spAutoFit/>
          </a:bodyPr>
          <a:lstStyle>
            <a:defPPr>
              <a:defRPr lang="en-US"/>
            </a:defPPr>
            <a:lvl1pPr algn="ctr">
              <a:defRPr sz="1200">
                <a:latin typeface="Calibri" pitchFamily="34" charset="0"/>
              </a:defRPr>
            </a:lvl1pPr>
          </a:lstStyle>
          <a:p>
            <a:r>
              <a:rPr lang="en-US" dirty="0"/>
              <a:t>corrosion-resistant materials</a:t>
            </a:r>
          </a:p>
        </p:txBody>
      </p:sp>
      <p:cxnSp>
        <p:nvCxnSpPr>
          <p:cNvPr id="108" name="Straight Arrow Connector 107">
            <a:extLst>
              <a:ext uri="{FF2B5EF4-FFF2-40B4-BE49-F238E27FC236}">
                <a16:creationId xmlns:a16="http://schemas.microsoft.com/office/drawing/2014/main" id="{A4B0A370-7CDA-B7C0-6F13-B71EF102A3A8}"/>
              </a:ext>
            </a:extLst>
          </p:cNvPr>
          <p:cNvCxnSpPr>
            <a:cxnSpLocks/>
          </p:cNvCxnSpPr>
          <p:nvPr/>
        </p:nvCxnSpPr>
        <p:spPr bwMode="auto">
          <a:xfrm flipH="1">
            <a:off x="4888449" y="1754196"/>
            <a:ext cx="2099088" cy="0"/>
          </a:xfrm>
          <a:prstGeom prst="straightConnector1">
            <a:avLst/>
          </a:prstGeom>
          <a:solidFill>
            <a:schemeClr val="accent1"/>
          </a:solidFill>
          <a:ln w="9525" cap="flat" cmpd="sng" algn="ctr">
            <a:solidFill>
              <a:srgbClr val="7030A0"/>
            </a:solidFill>
            <a:prstDash val="solid"/>
            <a:round/>
            <a:headEnd type="oval" w="med" len="med"/>
            <a:tailEnd type="oval" w="med" len="med"/>
          </a:ln>
          <a:effectLst/>
        </p:spPr>
      </p:cxnSp>
      <p:cxnSp>
        <p:nvCxnSpPr>
          <p:cNvPr id="111" name="Straight Arrow Connector 110">
            <a:extLst>
              <a:ext uri="{FF2B5EF4-FFF2-40B4-BE49-F238E27FC236}">
                <a16:creationId xmlns:a16="http://schemas.microsoft.com/office/drawing/2014/main" id="{7B08D86C-6E3C-9674-26F3-F752DC41944C}"/>
              </a:ext>
            </a:extLst>
          </p:cNvPr>
          <p:cNvCxnSpPr>
            <a:cxnSpLocks/>
          </p:cNvCxnSpPr>
          <p:nvPr/>
        </p:nvCxnSpPr>
        <p:spPr bwMode="auto">
          <a:xfrm>
            <a:off x="6511520" y="1751726"/>
            <a:ext cx="14893" cy="2516820"/>
          </a:xfrm>
          <a:prstGeom prst="straightConnector1">
            <a:avLst/>
          </a:prstGeom>
          <a:solidFill>
            <a:schemeClr val="accent1"/>
          </a:solidFill>
          <a:ln w="9525" cap="flat" cmpd="sng" algn="ctr">
            <a:solidFill>
              <a:schemeClr val="tx1">
                <a:lumMod val="65000"/>
              </a:schemeClr>
            </a:solidFill>
            <a:prstDash val="sysDot"/>
            <a:round/>
            <a:headEnd type="none" w="med" len="med"/>
            <a:tailEnd type="none" w="med" len="med"/>
          </a:ln>
          <a:effectLst/>
        </p:spPr>
      </p:cxnSp>
      <p:cxnSp>
        <p:nvCxnSpPr>
          <p:cNvPr id="112" name="Straight Arrow Connector 111">
            <a:extLst>
              <a:ext uri="{FF2B5EF4-FFF2-40B4-BE49-F238E27FC236}">
                <a16:creationId xmlns:a16="http://schemas.microsoft.com/office/drawing/2014/main" id="{96CD5008-6E15-1B9E-31B5-61CCAF3F74D1}"/>
              </a:ext>
            </a:extLst>
          </p:cNvPr>
          <p:cNvCxnSpPr>
            <a:cxnSpLocks/>
            <a:endCxn id="113" idx="0"/>
          </p:cNvCxnSpPr>
          <p:nvPr/>
        </p:nvCxnSpPr>
        <p:spPr bwMode="auto">
          <a:xfrm flipH="1">
            <a:off x="5582304" y="4271108"/>
            <a:ext cx="2696826" cy="0"/>
          </a:xfrm>
          <a:prstGeom prst="straightConnector1">
            <a:avLst/>
          </a:prstGeom>
          <a:solidFill>
            <a:schemeClr val="accent1"/>
          </a:solidFill>
          <a:ln w="9525" cap="flat" cmpd="sng" algn="ctr">
            <a:solidFill>
              <a:srgbClr val="FF0000"/>
            </a:solidFill>
            <a:prstDash val="solid"/>
            <a:round/>
            <a:headEnd type="oval" w="med" len="med"/>
            <a:tailEnd type="oval" w="med" len="med"/>
          </a:ln>
          <a:effectLst/>
        </p:spPr>
      </p:cxnSp>
      <p:sp>
        <p:nvSpPr>
          <p:cNvPr id="113" name="TextBox 112">
            <a:extLst>
              <a:ext uri="{FF2B5EF4-FFF2-40B4-BE49-F238E27FC236}">
                <a16:creationId xmlns:a16="http://schemas.microsoft.com/office/drawing/2014/main" id="{7C67C588-0811-619B-D23D-5E87D0F4D6E8}"/>
              </a:ext>
            </a:extLst>
          </p:cNvPr>
          <p:cNvSpPr txBox="1"/>
          <p:nvPr/>
        </p:nvSpPr>
        <p:spPr>
          <a:xfrm>
            <a:off x="5328067" y="4271108"/>
            <a:ext cx="508473" cy="261610"/>
          </a:xfrm>
          <a:prstGeom prst="rect">
            <a:avLst/>
          </a:prstGeom>
          <a:noFill/>
        </p:spPr>
        <p:txBody>
          <a:bodyPr wrap="none" rtlCol="0">
            <a:spAutoFit/>
          </a:bodyPr>
          <a:lstStyle/>
          <a:p>
            <a:pPr algn="ctr"/>
            <a:r>
              <a:rPr lang="fr-FR" sz="1100" b="0" dirty="0">
                <a:solidFill>
                  <a:srgbClr val="FF0000"/>
                </a:solidFill>
                <a:latin typeface="Calibri" pitchFamily="34" charset="0"/>
              </a:rPr>
              <a:t>8,763</a:t>
            </a:r>
            <a:endParaRPr lang="en-US" sz="1100" b="0" dirty="0" err="1">
              <a:solidFill>
                <a:srgbClr val="FF0000"/>
              </a:solidFill>
              <a:latin typeface="Calibri" pitchFamily="34" charset="0"/>
            </a:endParaRPr>
          </a:p>
        </p:txBody>
      </p:sp>
      <p:sp>
        <p:nvSpPr>
          <p:cNvPr id="114" name="TextBox 113">
            <a:extLst>
              <a:ext uri="{FF2B5EF4-FFF2-40B4-BE49-F238E27FC236}">
                <a16:creationId xmlns:a16="http://schemas.microsoft.com/office/drawing/2014/main" id="{E5809A05-40CB-8FF7-71AF-8029B11EE07A}"/>
              </a:ext>
            </a:extLst>
          </p:cNvPr>
          <p:cNvSpPr txBox="1"/>
          <p:nvPr/>
        </p:nvSpPr>
        <p:spPr>
          <a:xfrm>
            <a:off x="8071091" y="3988264"/>
            <a:ext cx="474810" cy="261610"/>
          </a:xfrm>
          <a:prstGeom prst="rect">
            <a:avLst/>
          </a:prstGeom>
          <a:noFill/>
        </p:spPr>
        <p:txBody>
          <a:bodyPr wrap="none" rtlCol="0">
            <a:spAutoFit/>
          </a:bodyPr>
          <a:lstStyle/>
          <a:p>
            <a:pPr algn="ctr"/>
            <a:r>
              <a:rPr lang="fr-FR" sz="1100" b="0" dirty="0">
                <a:solidFill>
                  <a:srgbClr val="FF0000"/>
                </a:solidFill>
                <a:latin typeface="Calibri" pitchFamily="34" charset="0"/>
              </a:rPr>
              <a:t>725K</a:t>
            </a:r>
            <a:endParaRPr lang="en-US" sz="1100" b="0" dirty="0" err="1">
              <a:solidFill>
                <a:srgbClr val="FF0000"/>
              </a:solidFill>
              <a:latin typeface="Calibri" pitchFamily="34" charset="0"/>
            </a:endParaRPr>
          </a:p>
        </p:txBody>
      </p:sp>
      <p:sp>
        <p:nvSpPr>
          <p:cNvPr id="124" name="TextBox 123">
            <a:extLst>
              <a:ext uri="{FF2B5EF4-FFF2-40B4-BE49-F238E27FC236}">
                <a16:creationId xmlns:a16="http://schemas.microsoft.com/office/drawing/2014/main" id="{9DB22D16-4B53-CDE8-A16F-16A0DF9BD9C8}"/>
              </a:ext>
            </a:extLst>
          </p:cNvPr>
          <p:cNvSpPr txBox="1"/>
          <p:nvPr/>
        </p:nvSpPr>
        <p:spPr>
          <a:xfrm>
            <a:off x="7386297" y="1943670"/>
            <a:ext cx="1254563" cy="461665"/>
          </a:xfrm>
          <a:prstGeom prst="rect">
            <a:avLst/>
          </a:prstGeom>
          <a:solidFill>
            <a:srgbClr val="00B050"/>
          </a:solidFill>
        </p:spPr>
        <p:txBody>
          <a:bodyPr wrap="square" rtlCol="0">
            <a:spAutoFit/>
          </a:bodyPr>
          <a:lstStyle>
            <a:defPPr>
              <a:defRPr lang="en-US"/>
            </a:defPPr>
            <a:lvl1pPr algn="ctr">
              <a:defRPr sz="1200">
                <a:latin typeface="Calibri" pitchFamily="34" charset="0"/>
              </a:defRPr>
            </a:lvl1pPr>
          </a:lstStyle>
          <a:p>
            <a:r>
              <a:rPr lang="en-US"/>
              <a:t>incompressible </a:t>
            </a:r>
            <a:r>
              <a:rPr lang="en-US" dirty="0"/>
              <a:t>CFD</a:t>
            </a:r>
          </a:p>
        </p:txBody>
      </p:sp>
      <p:sp>
        <p:nvSpPr>
          <p:cNvPr id="125" name="TextBox 124">
            <a:extLst>
              <a:ext uri="{FF2B5EF4-FFF2-40B4-BE49-F238E27FC236}">
                <a16:creationId xmlns:a16="http://schemas.microsoft.com/office/drawing/2014/main" id="{F20C286A-DE0D-F273-09DF-A5934E9D62D7}"/>
              </a:ext>
            </a:extLst>
          </p:cNvPr>
          <p:cNvSpPr txBox="1"/>
          <p:nvPr/>
        </p:nvSpPr>
        <p:spPr>
          <a:xfrm>
            <a:off x="6949808" y="3483399"/>
            <a:ext cx="1130438" cy="253916"/>
          </a:xfrm>
          <a:prstGeom prst="rect">
            <a:avLst/>
          </a:prstGeom>
          <a:noFill/>
        </p:spPr>
        <p:txBody>
          <a:bodyPr wrap="none" rtlCol="0">
            <a:spAutoFit/>
          </a:bodyPr>
          <a:lstStyle/>
          <a:p>
            <a:pPr algn="ctr"/>
            <a:r>
              <a:rPr lang="en-US" sz="1050" b="0" dirty="0">
                <a:solidFill>
                  <a:srgbClr val="FF0000"/>
                </a:solidFill>
                <a:latin typeface="Calibri" pitchFamily="34" charset="0"/>
              </a:rPr>
              <a:t>“1000s to 100Ks”</a:t>
            </a:r>
            <a:endParaRPr lang="fr-FR" sz="1050" b="0" dirty="0">
              <a:solidFill>
                <a:srgbClr val="FF0000"/>
              </a:solidFill>
              <a:latin typeface="Calibri" pitchFamily="34" charset="0"/>
            </a:endParaRPr>
          </a:p>
        </p:txBody>
      </p:sp>
      <p:cxnSp>
        <p:nvCxnSpPr>
          <p:cNvPr id="126" name="Straight Arrow Connector 125">
            <a:extLst>
              <a:ext uri="{FF2B5EF4-FFF2-40B4-BE49-F238E27FC236}">
                <a16:creationId xmlns:a16="http://schemas.microsoft.com/office/drawing/2014/main" id="{9730130C-DC56-F510-C9E2-252FD5571E6B}"/>
              </a:ext>
            </a:extLst>
          </p:cNvPr>
          <p:cNvCxnSpPr>
            <a:cxnSpLocks/>
          </p:cNvCxnSpPr>
          <p:nvPr/>
        </p:nvCxnSpPr>
        <p:spPr bwMode="auto">
          <a:xfrm flipH="1">
            <a:off x="7343539" y="2524920"/>
            <a:ext cx="1347128" cy="0"/>
          </a:xfrm>
          <a:prstGeom prst="straightConnector1">
            <a:avLst/>
          </a:prstGeom>
          <a:solidFill>
            <a:schemeClr val="accent1"/>
          </a:solidFill>
          <a:ln w="9525" cap="flat" cmpd="sng" algn="ctr">
            <a:solidFill>
              <a:srgbClr val="7030A0"/>
            </a:solidFill>
            <a:prstDash val="solid"/>
            <a:round/>
            <a:headEnd type="oval" w="med" len="med"/>
            <a:tailEnd type="oval" w="med" len="med"/>
          </a:ln>
          <a:effectLst/>
        </p:spPr>
      </p:cxnSp>
      <p:sp>
        <p:nvSpPr>
          <p:cNvPr id="128" name="TextBox 127">
            <a:extLst>
              <a:ext uri="{FF2B5EF4-FFF2-40B4-BE49-F238E27FC236}">
                <a16:creationId xmlns:a16="http://schemas.microsoft.com/office/drawing/2014/main" id="{D55C3C55-C4E4-C0F9-C790-F017941A7D4C}"/>
              </a:ext>
            </a:extLst>
          </p:cNvPr>
          <p:cNvSpPr txBox="1"/>
          <p:nvPr/>
        </p:nvSpPr>
        <p:spPr>
          <a:xfrm>
            <a:off x="8234790" y="2725903"/>
            <a:ext cx="364202" cy="253916"/>
          </a:xfrm>
          <a:prstGeom prst="rect">
            <a:avLst/>
          </a:prstGeom>
          <a:noFill/>
        </p:spPr>
        <p:txBody>
          <a:bodyPr wrap="none" rtlCol="0">
            <a:spAutoFit/>
          </a:bodyPr>
          <a:lstStyle/>
          <a:p>
            <a:r>
              <a:rPr lang="fr-FR" sz="1050" b="0" dirty="0">
                <a:solidFill>
                  <a:srgbClr val="7030A0"/>
                </a:solidFill>
                <a:latin typeface="Calibri" pitchFamily="34" charset="0"/>
              </a:rPr>
              <a:t>-23</a:t>
            </a:r>
            <a:endParaRPr lang="en-US" sz="1050" b="0" baseline="30000" dirty="0" err="1">
              <a:solidFill>
                <a:srgbClr val="7030A0"/>
              </a:solidFill>
              <a:latin typeface="Calibri" pitchFamily="34" charset="0"/>
            </a:endParaRPr>
          </a:p>
        </p:txBody>
      </p:sp>
      <p:sp>
        <p:nvSpPr>
          <p:cNvPr id="129" name="TextBox 128">
            <a:extLst>
              <a:ext uri="{FF2B5EF4-FFF2-40B4-BE49-F238E27FC236}">
                <a16:creationId xmlns:a16="http://schemas.microsoft.com/office/drawing/2014/main" id="{939BDF25-9913-4965-C204-799A9C43E2F0}"/>
              </a:ext>
            </a:extLst>
          </p:cNvPr>
          <p:cNvSpPr txBox="1"/>
          <p:nvPr/>
        </p:nvSpPr>
        <p:spPr>
          <a:xfrm>
            <a:off x="8589597" y="2725903"/>
            <a:ext cx="364202" cy="253916"/>
          </a:xfrm>
          <a:prstGeom prst="rect">
            <a:avLst/>
          </a:prstGeom>
          <a:noFill/>
        </p:spPr>
        <p:txBody>
          <a:bodyPr wrap="none" rtlCol="0">
            <a:spAutoFit/>
          </a:bodyPr>
          <a:lstStyle/>
          <a:p>
            <a:r>
              <a:rPr lang="fr-FR" sz="1050" b="0" dirty="0">
                <a:solidFill>
                  <a:srgbClr val="7030A0"/>
                </a:solidFill>
                <a:latin typeface="Calibri" pitchFamily="34" charset="0"/>
              </a:rPr>
              <a:t>-24</a:t>
            </a:r>
            <a:endParaRPr lang="en-US" sz="1050" b="0" baseline="30000" dirty="0" err="1">
              <a:solidFill>
                <a:srgbClr val="7030A0"/>
              </a:solidFill>
              <a:latin typeface="Calibri" pitchFamily="34" charset="0"/>
            </a:endParaRPr>
          </a:p>
        </p:txBody>
      </p:sp>
      <p:cxnSp>
        <p:nvCxnSpPr>
          <p:cNvPr id="131" name="Straight Connector 130">
            <a:extLst>
              <a:ext uri="{FF2B5EF4-FFF2-40B4-BE49-F238E27FC236}">
                <a16:creationId xmlns:a16="http://schemas.microsoft.com/office/drawing/2014/main" id="{BDCA6C1C-3BBC-09E4-1E1D-09BC08068001}"/>
              </a:ext>
            </a:extLst>
          </p:cNvPr>
          <p:cNvCxnSpPr>
            <a:cxnSpLocks/>
          </p:cNvCxnSpPr>
          <p:nvPr/>
        </p:nvCxnSpPr>
        <p:spPr bwMode="auto">
          <a:xfrm>
            <a:off x="8418221"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cxnSp>
        <p:nvCxnSpPr>
          <p:cNvPr id="132" name="Straight Connector 131">
            <a:extLst>
              <a:ext uri="{FF2B5EF4-FFF2-40B4-BE49-F238E27FC236}">
                <a16:creationId xmlns:a16="http://schemas.microsoft.com/office/drawing/2014/main" id="{674CD516-CC6B-7F44-E41C-131F9AFCDDB2}"/>
              </a:ext>
            </a:extLst>
          </p:cNvPr>
          <p:cNvCxnSpPr>
            <a:cxnSpLocks/>
          </p:cNvCxnSpPr>
          <p:nvPr/>
        </p:nvCxnSpPr>
        <p:spPr bwMode="auto">
          <a:xfrm>
            <a:off x="8773095" y="2663196"/>
            <a:ext cx="0" cy="111760"/>
          </a:xfrm>
          <a:prstGeom prst="line">
            <a:avLst/>
          </a:prstGeom>
          <a:solidFill>
            <a:schemeClr val="accent1"/>
          </a:solidFill>
          <a:ln w="9525" cap="flat" cmpd="sng" algn="ctr">
            <a:solidFill>
              <a:srgbClr val="7030A0"/>
            </a:solidFill>
            <a:prstDash val="solid"/>
            <a:round/>
            <a:headEnd type="none" w="med" len="med"/>
            <a:tailEnd type="none" w="med" len="med"/>
          </a:ln>
          <a:effectLst/>
        </p:spPr>
      </p:cxnSp>
      <p:sp>
        <p:nvSpPr>
          <p:cNvPr id="133" name="Rectangle 132">
            <a:extLst>
              <a:ext uri="{FF2B5EF4-FFF2-40B4-BE49-F238E27FC236}">
                <a16:creationId xmlns:a16="http://schemas.microsoft.com/office/drawing/2014/main" id="{D680BD93-13E2-7763-406A-EB57B5831617}"/>
              </a:ext>
            </a:extLst>
          </p:cNvPr>
          <p:cNvSpPr/>
          <p:nvPr/>
        </p:nvSpPr>
        <p:spPr bwMode="auto">
          <a:xfrm>
            <a:off x="2516803" y="2466375"/>
            <a:ext cx="767208" cy="1261256"/>
          </a:xfrm>
          <a:prstGeom prst="rect">
            <a:avLst/>
          </a:prstGeom>
          <a:noFill/>
          <a:ln w="12700" cap="flat" cmpd="sng" algn="ctr">
            <a:solidFill>
              <a:schemeClr val="bg2"/>
            </a:solidFill>
            <a:prstDash val="dash"/>
            <a:round/>
            <a:headEnd type="none" w="med" len="med"/>
            <a:tailEnd type="none" w="med" len="med"/>
          </a:ln>
          <a:effectLst/>
        </p:spPr>
        <p:txBody>
          <a:bodyPr rtlCol="0" anchor="ctr"/>
          <a:lstStyle/>
          <a:p>
            <a:pPr algn="ctr"/>
            <a:endParaRPr lang="en-US"/>
          </a:p>
        </p:txBody>
      </p:sp>
      <p:sp>
        <p:nvSpPr>
          <p:cNvPr id="134" name="TextBox 133">
            <a:extLst>
              <a:ext uri="{FF2B5EF4-FFF2-40B4-BE49-F238E27FC236}">
                <a16:creationId xmlns:a16="http://schemas.microsoft.com/office/drawing/2014/main" id="{ACE04A49-6597-BB9E-B60B-B5BBDA34D3DD}"/>
              </a:ext>
            </a:extLst>
          </p:cNvPr>
          <p:cNvSpPr txBox="1"/>
          <p:nvPr/>
        </p:nvSpPr>
        <p:spPr>
          <a:xfrm>
            <a:off x="2316810" y="3707332"/>
            <a:ext cx="1167194" cy="577081"/>
          </a:xfrm>
          <a:prstGeom prst="rect">
            <a:avLst/>
          </a:prstGeom>
          <a:noFill/>
        </p:spPr>
        <p:txBody>
          <a:bodyPr wrap="square" rtlCol="0">
            <a:spAutoFit/>
          </a:bodyPr>
          <a:lstStyle/>
          <a:p>
            <a:pPr algn="ctr"/>
            <a:r>
              <a:rPr lang="fr-FR" sz="1050" b="0" dirty="0" err="1">
                <a:solidFill>
                  <a:schemeClr val="bg2"/>
                </a:solidFill>
                <a:latin typeface="Calibri" pitchFamily="34" charset="0"/>
              </a:rPr>
              <a:t>vendors</a:t>
            </a:r>
            <a:r>
              <a:rPr lang="fr-FR" sz="1050" b="0" dirty="0">
                <a:solidFill>
                  <a:schemeClr val="bg2"/>
                </a:solidFill>
                <a:latin typeface="Calibri" pitchFamily="34" charset="0"/>
              </a:rPr>
              <a:t> roadmaps </a:t>
            </a:r>
            <a:br>
              <a:rPr lang="fr-FR" sz="1050" b="0" dirty="0">
                <a:solidFill>
                  <a:schemeClr val="bg2"/>
                </a:solidFill>
                <a:latin typeface="Calibri" pitchFamily="34" charset="0"/>
              </a:rPr>
            </a:br>
            <a:r>
              <a:rPr lang="fr-FR" sz="1050" b="0" dirty="0">
                <a:solidFill>
                  <a:schemeClr val="bg2"/>
                </a:solidFill>
                <a:latin typeface="Calibri" pitchFamily="34" charset="0"/>
              </a:rPr>
              <a:t>2028 - 2033</a:t>
            </a:r>
            <a:endParaRPr lang="en-US" sz="1050" b="0" dirty="0" err="1">
              <a:solidFill>
                <a:schemeClr val="bg2"/>
              </a:solidFill>
              <a:latin typeface="Calibri" pitchFamily="34" charset="0"/>
            </a:endParaRPr>
          </a:p>
        </p:txBody>
      </p:sp>
      <p:cxnSp>
        <p:nvCxnSpPr>
          <p:cNvPr id="139" name="Straight Connector 138">
            <a:extLst>
              <a:ext uri="{FF2B5EF4-FFF2-40B4-BE49-F238E27FC236}">
                <a16:creationId xmlns:a16="http://schemas.microsoft.com/office/drawing/2014/main" id="{5F4D487F-560B-F563-A799-496E8954D43F}"/>
              </a:ext>
            </a:extLst>
          </p:cNvPr>
          <p:cNvCxnSpPr>
            <a:cxnSpLocks/>
          </p:cNvCxnSpPr>
          <p:nvPr/>
        </p:nvCxnSpPr>
        <p:spPr bwMode="auto">
          <a:xfrm>
            <a:off x="2287785" y="4652863"/>
            <a:ext cx="6668255" cy="0"/>
          </a:xfrm>
          <a:prstGeom prst="line">
            <a:avLst/>
          </a:prstGeom>
          <a:solidFill>
            <a:schemeClr val="accent1"/>
          </a:solidFill>
          <a:ln w="19050" cap="flat" cmpd="sng" algn="ctr">
            <a:solidFill>
              <a:srgbClr val="FF0000"/>
            </a:solidFill>
            <a:prstDash val="solid"/>
            <a:round/>
            <a:headEnd type="none" w="med" len="med"/>
            <a:tailEnd type="none" w="med" len="med"/>
          </a:ln>
          <a:effectLst/>
        </p:spPr>
      </p:cxnSp>
      <p:cxnSp>
        <p:nvCxnSpPr>
          <p:cNvPr id="140" name="Straight Connector 139">
            <a:extLst>
              <a:ext uri="{FF2B5EF4-FFF2-40B4-BE49-F238E27FC236}">
                <a16:creationId xmlns:a16="http://schemas.microsoft.com/office/drawing/2014/main" id="{25C7D96B-7C1C-4BAE-1EC9-96A2AA6FA828}"/>
              </a:ext>
            </a:extLst>
          </p:cNvPr>
          <p:cNvCxnSpPr>
            <a:cxnSpLocks/>
          </p:cNvCxnSpPr>
          <p:nvPr/>
        </p:nvCxnSpPr>
        <p:spPr bwMode="auto">
          <a:xfrm>
            <a:off x="920669" y="4596983"/>
            <a:ext cx="0" cy="111760"/>
          </a:xfrm>
          <a:prstGeom prst="line">
            <a:avLst/>
          </a:prstGeom>
          <a:solidFill>
            <a:schemeClr val="accent1"/>
          </a:solidFill>
          <a:ln w="9525" cap="flat" cmpd="sng" algn="ctr">
            <a:solidFill>
              <a:schemeClr val="tx2">
                <a:lumMod val="75000"/>
              </a:schemeClr>
            </a:solidFill>
            <a:prstDash val="solid"/>
            <a:round/>
            <a:headEnd type="none" w="med" len="med"/>
            <a:tailEnd type="none" w="med" len="med"/>
          </a:ln>
          <a:effectLst/>
        </p:spPr>
      </p:cxnSp>
      <p:cxnSp>
        <p:nvCxnSpPr>
          <p:cNvPr id="141" name="Straight Connector 140">
            <a:extLst>
              <a:ext uri="{FF2B5EF4-FFF2-40B4-BE49-F238E27FC236}">
                <a16:creationId xmlns:a16="http://schemas.microsoft.com/office/drawing/2014/main" id="{D904DBB7-AC0A-C779-6658-90AAC763F0CD}"/>
              </a:ext>
            </a:extLst>
          </p:cNvPr>
          <p:cNvCxnSpPr>
            <a:cxnSpLocks/>
          </p:cNvCxnSpPr>
          <p:nvPr/>
        </p:nvCxnSpPr>
        <p:spPr bwMode="auto">
          <a:xfrm>
            <a:off x="2757041" y="4596983"/>
            <a:ext cx="0" cy="111760"/>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142" name="Straight Connector 141">
            <a:extLst>
              <a:ext uri="{FF2B5EF4-FFF2-40B4-BE49-F238E27FC236}">
                <a16:creationId xmlns:a16="http://schemas.microsoft.com/office/drawing/2014/main" id="{4E68019A-9669-A6BC-56B8-D9608097D0BA}"/>
              </a:ext>
            </a:extLst>
          </p:cNvPr>
          <p:cNvCxnSpPr>
            <a:cxnSpLocks/>
          </p:cNvCxnSpPr>
          <p:nvPr/>
        </p:nvCxnSpPr>
        <p:spPr bwMode="auto">
          <a:xfrm>
            <a:off x="4275913" y="4596983"/>
            <a:ext cx="0" cy="111760"/>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143" name="Straight Connector 142">
            <a:extLst>
              <a:ext uri="{FF2B5EF4-FFF2-40B4-BE49-F238E27FC236}">
                <a16:creationId xmlns:a16="http://schemas.microsoft.com/office/drawing/2014/main" id="{B1FC3DF3-CCFB-1C83-AF19-A9D2FB1E38AD}"/>
              </a:ext>
            </a:extLst>
          </p:cNvPr>
          <p:cNvCxnSpPr>
            <a:cxnSpLocks/>
          </p:cNvCxnSpPr>
          <p:nvPr/>
        </p:nvCxnSpPr>
        <p:spPr bwMode="auto">
          <a:xfrm>
            <a:off x="5794785" y="4596983"/>
            <a:ext cx="0" cy="111760"/>
          </a:xfrm>
          <a:prstGeom prst="line">
            <a:avLst/>
          </a:prstGeom>
          <a:solidFill>
            <a:schemeClr val="accent1"/>
          </a:solidFill>
          <a:ln w="9525" cap="flat" cmpd="sng" algn="ctr">
            <a:solidFill>
              <a:srgbClr val="FF0000"/>
            </a:solidFill>
            <a:prstDash val="solid"/>
            <a:round/>
            <a:headEnd type="none" w="med" len="med"/>
            <a:tailEnd type="none" w="med" len="med"/>
          </a:ln>
          <a:effectLst/>
        </p:spPr>
      </p:cxnSp>
      <p:sp>
        <p:nvSpPr>
          <p:cNvPr id="144" name="TextBox 143">
            <a:extLst>
              <a:ext uri="{FF2B5EF4-FFF2-40B4-BE49-F238E27FC236}">
                <a16:creationId xmlns:a16="http://schemas.microsoft.com/office/drawing/2014/main" id="{B01ABA33-77C0-C36C-C346-0D19F7764AEC}"/>
              </a:ext>
            </a:extLst>
          </p:cNvPr>
          <p:cNvSpPr txBox="1"/>
          <p:nvPr/>
        </p:nvSpPr>
        <p:spPr>
          <a:xfrm>
            <a:off x="759778" y="4663956"/>
            <a:ext cx="322524" cy="253916"/>
          </a:xfrm>
          <a:prstGeom prst="rect">
            <a:avLst/>
          </a:prstGeom>
          <a:noFill/>
        </p:spPr>
        <p:txBody>
          <a:bodyPr wrap="none" rtlCol="0">
            <a:spAutoFit/>
          </a:bodyPr>
          <a:lstStyle/>
          <a:p>
            <a:r>
              <a:rPr lang="fr-FR" sz="1050" b="0" dirty="0">
                <a:solidFill>
                  <a:schemeClr val="tx2">
                    <a:lumMod val="75000"/>
                  </a:schemeClr>
                </a:solidFill>
                <a:latin typeface="Calibri" pitchFamily="34" charset="0"/>
              </a:rPr>
              <a:t>10</a:t>
            </a:r>
            <a:endParaRPr lang="en-US" sz="1050" b="0" baseline="30000" dirty="0" err="1">
              <a:solidFill>
                <a:schemeClr val="tx2">
                  <a:lumMod val="75000"/>
                </a:schemeClr>
              </a:solidFill>
              <a:latin typeface="Calibri" pitchFamily="34" charset="0"/>
            </a:endParaRPr>
          </a:p>
        </p:txBody>
      </p:sp>
      <p:sp>
        <p:nvSpPr>
          <p:cNvPr id="145" name="TextBox 144">
            <a:extLst>
              <a:ext uri="{FF2B5EF4-FFF2-40B4-BE49-F238E27FC236}">
                <a16:creationId xmlns:a16="http://schemas.microsoft.com/office/drawing/2014/main" id="{C891F8C8-E1C7-AF67-FE6A-A7B40340B81D}"/>
              </a:ext>
            </a:extLst>
          </p:cNvPr>
          <p:cNvSpPr txBox="1"/>
          <p:nvPr/>
        </p:nvSpPr>
        <p:spPr>
          <a:xfrm>
            <a:off x="2561739" y="4663956"/>
            <a:ext cx="391454" cy="253916"/>
          </a:xfrm>
          <a:prstGeom prst="rect">
            <a:avLst/>
          </a:prstGeom>
          <a:noFill/>
        </p:spPr>
        <p:txBody>
          <a:bodyPr wrap="none" rtlCol="0">
            <a:spAutoFit/>
          </a:bodyPr>
          <a:lstStyle/>
          <a:p>
            <a:pPr algn="ctr"/>
            <a:r>
              <a:rPr lang="fr-FR" sz="1050" b="0" dirty="0">
                <a:solidFill>
                  <a:srgbClr val="FF0000"/>
                </a:solidFill>
                <a:latin typeface="Calibri" pitchFamily="34" charset="0"/>
              </a:rPr>
              <a:t>100</a:t>
            </a:r>
            <a:endParaRPr lang="en-US" sz="1050" b="0" baseline="30000" dirty="0" err="1">
              <a:solidFill>
                <a:srgbClr val="FF0000"/>
              </a:solidFill>
              <a:latin typeface="Calibri" pitchFamily="34" charset="0"/>
            </a:endParaRPr>
          </a:p>
        </p:txBody>
      </p:sp>
      <p:sp>
        <p:nvSpPr>
          <p:cNvPr id="146" name="TextBox 145">
            <a:extLst>
              <a:ext uri="{FF2B5EF4-FFF2-40B4-BE49-F238E27FC236}">
                <a16:creationId xmlns:a16="http://schemas.microsoft.com/office/drawing/2014/main" id="{28D941DB-2C25-A3F2-E75F-58553E10D8C9}"/>
              </a:ext>
            </a:extLst>
          </p:cNvPr>
          <p:cNvSpPr txBox="1"/>
          <p:nvPr/>
        </p:nvSpPr>
        <p:spPr>
          <a:xfrm>
            <a:off x="4026411" y="4663956"/>
            <a:ext cx="494046" cy="253916"/>
          </a:xfrm>
          <a:prstGeom prst="rect">
            <a:avLst/>
          </a:prstGeom>
          <a:noFill/>
        </p:spPr>
        <p:txBody>
          <a:bodyPr wrap="none" rtlCol="0">
            <a:spAutoFit/>
          </a:bodyPr>
          <a:lstStyle/>
          <a:p>
            <a:pPr algn="ctr"/>
            <a:r>
              <a:rPr lang="fr-FR" sz="1050" b="0" dirty="0">
                <a:solidFill>
                  <a:srgbClr val="FF0000"/>
                </a:solidFill>
                <a:latin typeface="Calibri" pitchFamily="34" charset="0"/>
              </a:rPr>
              <a:t>1,000</a:t>
            </a:r>
            <a:endParaRPr lang="en-US" sz="1050" b="0" baseline="30000" dirty="0" err="1">
              <a:solidFill>
                <a:srgbClr val="FF0000"/>
              </a:solidFill>
              <a:latin typeface="Calibri" pitchFamily="34" charset="0"/>
            </a:endParaRPr>
          </a:p>
        </p:txBody>
      </p:sp>
      <p:sp>
        <p:nvSpPr>
          <p:cNvPr id="147" name="TextBox 146">
            <a:extLst>
              <a:ext uri="{FF2B5EF4-FFF2-40B4-BE49-F238E27FC236}">
                <a16:creationId xmlns:a16="http://schemas.microsoft.com/office/drawing/2014/main" id="{C4D10CCA-5A78-B400-6CDD-F0CB600D74FE}"/>
              </a:ext>
            </a:extLst>
          </p:cNvPr>
          <p:cNvSpPr txBox="1"/>
          <p:nvPr/>
        </p:nvSpPr>
        <p:spPr>
          <a:xfrm>
            <a:off x="5506052" y="4663956"/>
            <a:ext cx="562975" cy="253916"/>
          </a:xfrm>
          <a:prstGeom prst="rect">
            <a:avLst/>
          </a:prstGeom>
          <a:noFill/>
        </p:spPr>
        <p:txBody>
          <a:bodyPr wrap="none" rtlCol="0">
            <a:spAutoFit/>
          </a:bodyPr>
          <a:lstStyle/>
          <a:p>
            <a:pPr algn="ctr"/>
            <a:r>
              <a:rPr lang="fr-FR" sz="1050" b="0" dirty="0">
                <a:solidFill>
                  <a:srgbClr val="FF0000"/>
                </a:solidFill>
                <a:latin typeface="Calibri" pitchFamily="34" charset="0"/>
              </a:rPr>
              <a:t>10,000</a:t>
            </a:r>
            <a:endParaRPr lang="en-US" sz="1050" b="0" baseline="30000" dirty="0" err="1">
              <a:solidFill>
                <a:srgbClr val="FF0000"/>
              </a:solidFill>
              <a:latin typeface="Calibri" pitchFamily="34" charset="0"/>
            </a:endParaRPr>
          </a:p>
        </p:txBody>
      </p:sp>
      <p:sp>
        <p:nvSpPr>
          <p:cNvPr id="148" name="TextBox 147">
            <a:extLst>
              <a:ext uri="{FF2B5EF4-FFF2-40B4-BE49-F238E27FC236}">
                <a16:creationId xmlns:a16="http://schemas.microsoft.com/office/drawing/2014/main" id="{D3FE3C85-E504-C4BA-D10C-8A74894ADA6D}"/>
              </a:ext>
            </a:extLst>
          </p:cNvPr>
          <p:cNvSpPr txBox="1"/>
          <p:nvPr/>
        </p:nvSpPr>
        <p:spPr>
          <a:xfrm>
            <a:off x="7000934" y="4663956"/>
            <a:ext cx="631904" cy="253916"/>
          </a:xfrm>
          <a:prstGeom prst="rect">
            <a:avLst/>
          </a:prstGeom>
          <a:noFill/>
        </p:spPr>
        <p:txBody>
          <a:bodyPr wrap="none" rtlCol="0">
            <a:spAutoFit/>
          </a:bodyPr>
          <a:lstStyle/>
          <a:p>
            <a:pPr algn="ctr"/>
            <a:r>
              <a:rPr lang="fr-FR" sz="1050" b="0" dirty="0">
                <a:solidFill>
                  <a:srgbClr val="FF0000"/>
                </a:solidFill>
                <a:latin typeface="Calibri" pitchFamily="34" charset="0"/>
              </a:rPr>
              <a:t>100,000</a:t>
            </a:r>
            <a:endParaRPr lang="en-US" sz="1050" b="0" baseline="30000" dirty="0" err="1">
              <a:solidFill>
                <a:srgbClr val="FF0000"/>
              </a:solidFill>
              <a:latin typeface="Calibri" pitchFamily="34" charset="0"/>
            </a:endParaRPr>
          </a:p>
        </p:txBody>
      </p:sp>
      <p:sp>
        <p:nvSpPr>
          <p:cNvPr id="149" name="TextBox 148">
            <a:extLst>
              <a:ext uri="{FF2B5EF4-FFF2-40B4-BE49-F238E27FC236}">
                <a16:creationId xmlns:a16="http://schemas.microsoft.com/office/drawing/2014/main" id="{64BC86FD-9404-1A41-CB7E-AA761B1FD626}"/>
              </a:ext>
            </a:extLst>
          </p:cNvPr>
          <p:cNvSpPr txBox="1"/>
          <p:nvPr/>
        </p:nvSpPr>
        <p:spPr>
          <a:xfrm>
            <a:off x="8651564" y="4663956"/>
            <a:ext cx="369011" cy="253916"/>
          </a:xfrm>
          <a:prstGeom prst="rect">
            <a:avLst/>
          </a:prstGeom>
          <a:noFill/>
        </p:spPr>
        <p:txBody>
          <a:bodyPr wrap="none" rtlCol="0">
            <a:spAutoFit/>
          </a:bodyPr>
          <a:lstStyle/>
          <a:p>
            <a:pPr algn="ctr"/>
            <a:r>
              <a:rPr lang="fr-FR" sz="1050" b="0" dirty="0">
                <a:solidFill>
                  <a:srgbClr val="FF0000"/>
                </a:solidFill>
                <a:latin typeface="Calibri" pitchFamily="34" charset="0"/>
              </a:rPr>
              <a:t>1M</a:t>
            </a:r>
            <a:endParaRPr lang="en-US" sz="1050" b="0" baseline="30000" dirty="0" err="1">
              <a:solidFill>
                <a:srgbClr val="FF0000"/>
              </a:solidFill>
              <a:latin typeface="Calibri" pitchFamily="34" charset="0"/>
            </a:endParaRPr>
          </a:p>
        </p:txBody>
      </p:sp>
      <p:cxnSp>
        <p:nvCxnSpPr>
          <p:cNvPr id="150" name="Straight Connector 149">
            <a:extLst>
              <a:ext uri="{FF2B5EF4-FFF2-40B4-BE49-F238E27FC236}">
                <a16:creationId xmlns:a16="http://schemas.microsoft.com/office/drawing/2014/main" id="{811C90BC-C629-B3D3-FC7F-5A3AD3E96B80}"/>
              </a:ext>
            </a:extLst>
          </p:cNvPr>
          <p:cNvCxnSpPr>
            <a:cxnSpLocks/>
          </p:cNvCxnSpPr>
          <p:nvPr/>
        </p:nvCxnSpPr>
        <p:spPr bwMode="auto">
          <a:xfrm>
            <a:off x="7313657" y="4596983"/>
            <a:ext cx="0" cy="111760"/>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151" name="Straight Connector 150">
            <a:extLst>
              <a:ext uri="{FF2B5EF4-FFF2-40B4-BE49-F238E27FC236}">
                <a16:creationId xmlns:a16="http://schemas.microsoft.com/office/drawing/2014/main" id="{643A5569-9336-ECEC-A719-EA4854F6BFE0}"/>
              </a:ext>
            </a:extLst>
          </p:cNvPr>
          <p:cNvCxnSpPr>
            <a:cxnSpLocks/>
          </p:cNvCxnSpPr>
          <p:nvPr/>
        </p:nvCxnSpPr>
        <p:spPr bwMode="auto">
          <a:xfrm>
            <a:off x="8832527" y="4600020"/>
            <a:ext cx="0" cy="111760"/>
          </a:xfrm>
          <a:prstGeom prst="line">
            <a:avLst/>
          </a:prstGeom>
          <a:solidFill>
            <a:schemeClr val="accent1"/>
          </a:solidFill>
          <a:ln w="9525" cap="flat" cmpd="sng" algn="ctr">
            <a:solidFill>
              <a:srgbClr val="FF0000"/>
            </a:solidFill>
            <a:prstDash val="solid"/>
            <a:round/>
            <a:headEnd type="none" w="med" len="med"/>
            <a:tailEnd type="none" w="med" len="med"/>
          </a:ln>
          <a:effectLst/>
        </p:spPr>
      </p:cxnSp>
      <p:sp>
        <p:nvSpPr>
          <p:cNvPr id="163" name="TextBox 162">
            <a:extLst>
              <a:ext uri="{FF2B5EF4-FFF2-40B4-BE49-F238E27FC236}">
                <a16:creationId xmlns:a16="http://schemas.microsoft.com/office/drawing/2014/main" id="{31BEE9C5-AD3E-7F60-1773-C3522B8F753F}"/>
              </a:ext>
            </a:extLst>
          </p:cNvPr>
          <p:cNvSpPr txBox="1"/>
          <p:nvPr/>
        </p:nvSpPr>
        <p:spPr>
          <a:xfrm>
            <a:off x="4513864" y="1113160"/>
            <a:ext cx="890943" cy="461665"/>
          </a:xfrm>
          <a:prstGeom prst="rect">
            <a:avLst/>
          </a:prstGeom>
          <a:solidFill>
            <a:srgbClr val="C00000"/>
          </a:solidFill>
        </p:spPr>
        <p:txBody>
          <a:bodyPr wrap="square" rtlCol="0">
            <a:spAutoFit/>
          </a:bodyPr>
          <a:lstStyle/>
          <a:p>
            <a:pPr algn="ctr"/>
            <a:r>
              <a:rPr lang="en-US" sz="1200" dirty="0">
                <a:latin typeface="Calibri" pitchFamily="34" charset="0"/>
              </a:rPr>
              <a:t>Shor on RSA-2048</a:t>
            </a:r>
          </a:p>
        </p:txBody>
      </p:sp>
      <p:sp>
        <p:nvSpPr>
          <p:cNvPr id="171" name="TextBox 170">
            <a:extLst>
              <a:ext uri="{FF2B5EF4-FFF2-40B4-BE49-F238E27FC236}">
                <a16:creationId xmlns:a16="http://schemas.microsoft.com/office/drawing/2014/main" id="{46598178-371D-2056-5E22-C04815A66B39}"/>
              </a:ext>
            </a:extLst>
          </p:cNvPr>
          <p:cNvSpPr txBox="1"/>
          <p:nvPr/>
        </p:nvSpPr>
        <p:spPr>
          <a:xfrm>
            <a:off x="3190660" y="1724392"/>
            <a:ext cx="940502" cy="461665"/>
          </a:xfrm>
          <a:prstGeom prst="rect">
            <a:avLst/>
          </a:prstGeom>
          <a:solidFill>
            <a:srgbClr val="00B050"/>
          </a:solidFill>
        </p:spPr>
        <p:txBody>
          <a:bodyPr wrap="square" rtlCol="0">
            <a:spAutoFit/>
          </a:bodyPr>
          <a:lstStyle/>
          <a:p>
            <a:pPr algn="ctr"/>
            <a:r>
              <a:rPr lang="en-US" sz="1200" dirty="0">
                <a:latin typeface="Calibri" pitchFamily="34" charset="0"/>
              </a:rPr>
              <a:t>pricing derivatives</a:t>
            </a:r>
          </a:p>
        </p:txBody>
      </p:sp>
      <p:cxnSp>
        <p:nvCxnSpPr>
          <p:cNvPr id="172" name="Straight Arrow Connector 171">
            <a:extLst>
              <a:ext uri="{FF2B5EF4-FFF2-40B4-BE49-F238E27FC236}">
                <a16:creationId xmlns:a16="http://schemas.microsoft.com/office/drawing/2014/main" id="{1263EE3F-5CDC-B899-A18E-1D7B5AB4DA54}"/>
              </a:ext>
            </a:extLst>
          </p:cNvPr>
          <p:cNvCxnSpPr>
            <a:cxnSpLocks/>
          </p:cNvCxnSpPr>
          <p:nvPr/>
        </p:nvCxnSpPr>
        <p:spPr bwMode="auto">
          <a:xfrm flipH="1">
            <a:off x="3509589" y="2522458"/>
            <a:ext cx="373096" cy="0"/>
          </a:xfrm>
          <a:prstGeom prst="straightConnector1">
            <a:avLst/>
          </a:prstGeom>
          <a:solidFill>
            <a:schemeClr val="accent1"/>
          </a:solidFill>
          <a:ln w="9525" cap="flat" cmpd="sng" algn="ctr">
            <a:solidFill>
              <a:srgbClr val="7030A0"/>
            </a:solidFill>
            <a:prstDash val="solid"/>
            <a:round/>
            <a:headEnd type="oval" w="med" len="med"/>
            <a:tailEnd type="oval" w="med" len="med"/>
          </a:ln>
          <a:effectLst/>
        </p:spPr>
      </p:cxnSp>
      <p:cxnSp>
        <p:nvCxnSpPr>
          <p:cNvPr id="174" name="Straight Arrow Connector 173">
            <a:extLst>
              <a:ext uri="{FF2B5EF4-FFF2-40B4-BE49-F238E27FC236}">
                <a16:creationId xmlns:a16="http://schemas.microsoft.com/office/drawing/2014/main" id="{9E63B0F5-351D-2916-7A7B-90F0B97CD299}"/>
              </a:ext>
            </a:extLst>
          </p:cNvPr>
          <p:cNvCxnSpPr>
            <a:cxnSpLocks/>
          </p:cNvCxnSpPr>
          <p:nvPr/>
        </p:nvCxnSpPr>
        <p:spPr bwMode="auto">
          <a:xfrm flipH="1">
            <a:off x="5623367" y="3894297"/>
            <a:ext cx="286394" cy="0"/>
          </a:xfrm>
          <a:prstGeom prst="straightConnector1">
            <a:avLst/>
          </a:prstGeom>
          <a:solidFill>
            <a:schemeClr val="accent1"/>
          </a:solidFill>
          <a:ln w="9525" cap="flat" cmpd="sng" algn="ctr">
            <a:solidFill>
              <a:srgbClr val="FF0000"/>
            </a:solidFill>
            <a:prstDash val="solid"/>
            <a:round/>
            <a:headEnd type="oval" w="med" len="med"/>
            <a:tailEnd type="oval" w="med" len="med"/>
          </a:ln>
          <a:effectLst/>
        </p:spPr>
      </p:cxnSp>
      <p:sp>
        <p:nvSpPr>
          <p:cNvPr id="179" name="TextBox 178">
            <a:extLst>
              <a:ext uri="{FF2B5EF4-FFF2-40B4-BE49-F238E27FC236}">
                <a16:creationId xmlns:a16="http://schemas.microsoft.com/office/drawing/2014/main" id="{5053D09D-9F54-01E5-56D5-50870AFA1A36}"/>
              </a:ext>
            </a:extLst>
          </p:cNvPr>
          <p:cNvSpPr txBox="1"/>
          <p:nvPr/>
        </p:nvSpPr>
        <p:spPr>
          <a:xfrm>
            <a:off x="5738493" y="3896435"/>
            <a:ext cx="402674" cy="261610"/>
          </a:xfrm>
          <a:prstGeom prst="rect">
            <a:avLst/>
          </a:prstGeom>
          <a:noFill/>
        </p:spPr>
        <p:txBody>
          <a:bodyPr wrap="none" rtlCol="0">
            <a:spAutoFit/>
          </a:bodyPr>
          <a:lstStyle/>
          <a:p>
            <a:pPr algn="ctr"/>
            <a:r>
              <a:rPr lang="fr-FR" sz="1100" b="0" dirty="0">
                <a:solidFill>
                  <a:srgbClr val="FF0000"/>
                </a:solidFill>
                <a:latin typeface="Calibri" pitchFamily="34" charset="0"/>
              </a:rPr>
              <a:t>11K</a:t>
            </a:r>
            <a:endParaRPr lang="en-US" sz="1100" b="0" dirty="0" err="1">
              <a:solidFill>
                <a:srgbClr val="FF0000"/>
              </a:solidFill>
              <a:latin typeface="Calibri" pitchFamily="34" charset="0"/>
            </a:endParaRPr>
          </a:p>
        </p:txBody>
      </p:sp>
      <p:sp>
        <p:nvSpPr>
          <p:cNvPr id="182" name="Freeform: Shape 181">
            <a:extLst>
              <a:ext uri="{FF2B5EF4-FFF2-40B4-BE49-F238E27FC236}">
                <a16:creationId xmlns:a16="http://schemas.microsoft.com/office/drawing/2014/main" id="{41203BF9-D59F-0E16-8500-F48378078E78}"/>
              </a:ext>
            </a:extLst>
          </p:cNvPr>
          <p:cNvSpPr/>
          <p:nvPr/>
        </p:nvSpPr>
        <p:spPr bwMode="auto">
          <a:xfrm>
            <a:off x="3708932" y="2520421"/>
            <a:ext cx="2047610" cy="1370138"/>
          </a:xfrm>
          <a:custGeom>
            <a:avLst/>
            <a:gdLst>
              <a:gd name="connsiteX0" fmla="*/ 0 w 2062480"/>
              <a:gd name="connsiteY0" fmla="*/ 0 h 1239520"/>
              <a:gd name="connsiteX1" fmla="*/ 0 w 2062480"/>
              <a:gd name="connsiteY1" fmla="*/ 640080 h 1239520"/>
              <a:gd name="connsiteX2" fmla="*/ 2062480 w 2062480"/>
              <a:gd name="connsiteY2" fmla="*/ 640080 h 1239520"/>
              <a:gd name="connsiteX3" fmla="*/ 2062480 w 2062480"/>
              <a:gd name="connsiteY3" fmla="*/ 1239520 h 1239520"/>
              <a:gd name="connsiteX0" fmla="*/ 0 w 2062480"/>
              <a:gd name="connsiteY0" fmla="*/ 0 h 1454909"/>
              <a:gd name="connsiteX1" fmla="*/ 0 w 2062480"/>
              <a:gd name="connsiteY1" fmla="*/ 640080 h 1454909"/>
              <a:gd name="connsiteX2" fmla="*/ 2062480 w 2062480"/>
              <a:gd name="connsiteY2" fmla="*/ 640080 h 1454909"/>
              <a:gd name="connsiteX3" fmla="*/ 2062480 w 2062480"/>
              <a:gd name="connsiteY3" fmla="*/ 1454909 h 1454909"/>
            </a:gdLst>
            <a:ahLst/>
            <a:cxnLst>
              <a:cxn ang="0">
                <a:pos x="connsiteX0" y="connsiteY0"/>
              </a:cxn>
              <a:cxn ang="0">
                <a:pos x="connsiteX1" y="connsiteY1"/>
              </a:cxn>
              <a:cxn ang="0">
                <a:pos x="connsiteX2" y="connsiteY2"/>
              </a:cxn>
              <a:cxn ang="0">
                <a:pos x="connsiteX3" y="connsiteY3"/>
              </a:cxn>
            </a:cxnLst>
            <a:rect l="l" t="t" r="r" b="b"/>
            <a:pathLst>
              <a:path w="2062480" h="1454909">
                <a:moveTo>
                  <a:pt x="0" y="0"/>
                </a:moveTo>
                <a:lnTo>
                  <a:pt x="0" y="640080"/>
                </a:lnTo>
                <a:lnTo>
                  <a:pt x="2062480" y="640080"/>
                </a:lnTo>
                <a:lnTo>
                  <a:pt x="2062480" y="1454909"/>
                </a:lnTo>
              </a:path>
            </a:pathLst>
          </a:custGeom>
          <a:noFill/>
          <a:ln w="9525" cap="flat" cmpd="sng" algn="ctr">
            <a:solidFill>
              <a:schemeClr val="tx1">
                <a:lumMod val="65000"/>
              </a:schemeClr>
            </a:solidFill>
            <a:prstDash val="sysDot"/>
            <a:round/>
            <a:headEnd type="none" w="med" len="med"/>
            <a:tailEnd type="none" w="med" len="med"/>
          </a:ln>
          <a:effectLst/>
        </p:spPr>
        <p:txBody>
          <a:bodyPr rtlCol="0" anchor="ctr"/>
          <a:lstStyle/>
          <a:p>
            <a:pPr algn="ctr"/>
            <a:endParaRPr lang="en-US"/>
          </a:p>
        </p:txBody>
      </p:sp>
      <p:cxnSp>
        <p:nvCxnSpPr>
          <p:cNvPr id="3" name="Straight Arrow Connector 2">
            <a:extLst>
              <a:ext uri="{FF2B5EF4-FFF2-40B4-BE49-F238E27FC236}">
                <a16:creationId xmlns:a16="http://schemas.microsoft.com/office/drawing/2014/main" id="{31E35713-1C87-9C55-20FB-70A0FFEFB5CC}"/>
              </a:ext>
            </a:extLst>
          </p:cNvPr>
          <p:cNvCxnSpPr>
            <a:cxnSpLocks/>
          </p:cNvCxnSpPr>
          <p:nvPr/>
        </p:nvCxnSpPr>
        <p:spPr bwMode="auto">
          <a:xfrm flipH="1">
            <a:off x="5253355" y="3764122"/>
            <a:ext cx="930275" cy="0"/>
          </a:xfrm>
          <a:prstGeom prst="straightConnector1">
            <a:avLst/>
          </a:prstGeom>
          <a:solidFill>
            <a:schemeClr val="accent1"/>
          </a:solidFill>
          <a:ln w="9525" cap="flat" cmpd="sng" algn="ctr">
            <a:solidFill>
              <a:srgbClr val="FF0000"/>
            </a:solidFill>
            <a:prstDash val="solid"/>
            <a:round/>
            <a:headEnd type="oval" w="med" len="med"/>
            <a:tailEnd type="oval" w="med" len="med"/>
          </a:ln>
          <a:effectLst/>
        </p:spPr>
      </p:cxnSp>
      <p:sp>
        <p:nvSpPr>
          <p:cNvPr id="11" name="Freeform: Shape 10">
            <a:extLst>
              <a:ext uri="{FF2B5EF4-FFF2-40B4-BE49-F238E27FC236}">
                <a16:creationId xmlns:a16="http://schemas.microsoft.com/office/drawing/2014/main" id="{2CC4B8A2-E2E5-12EF-9C07-048F47543FE7}"/>
              </a:ext>
            </a:extLst>
          </p:cNvPr>
          <p:cNvSpPr/>
          <p:nvPr/>
        </p:nvSpPr>
        <p:spPr bwMode="auto">
          <a:xfrm>
            <a:off x="4973902" y="1658466"/>
            <a:ext cx="600128" cy="2107463"/>
          </a:xfrm>
          <a:custGeom>
            <a:avLst/>
            <a:gdLst>
              <a:gd name="connsiteX0" fmla="*/ 0 w 850900"/>
              <a:gd name="connsiteY0" fmla="*/ 0 h 2479675"/>
              <a:gd name="connsiteX1" fmla="*/ 0 w 850900"/>
              <a:gd name="connsiteY1" fmla="*/ 2336800 h 2479675"/>
              <a:gd name="connsiteX2" fmla="*/ 850900 w 850900"/>
              <a:gd name="connsiteY2" fmla="*/ 2336800 h 2479675"/>
              <a:gd name="connsiteX3" fmla="*/ 850900 w 850900"/>
              <a:gd name="connsiteY3" fmla="*/ 2479675 h 2479675"/>
            </a:gdLst>
            <a:ahLst/>
            <a:cxnLst>
              <a:cxn ang="0">
                <a:pos x="connsiteX0" y="connsiteY0"/>
              </a:cxn>
              <a:cxn ang="0">
                <a:pos x="connsiteX1" y="connsiteY1"/>
              </a:cxn>
              <a:cxn ang="0">
                <a:pos x="connsiteX2" y="connsiteY2"/>
              </a:cxn>
              <a:cxn ang="0">
                <a:pos x="connsiteX3" y="connsiteY3"/>
              </a:cxn>
            </a:cxnLst>
            <a:rect l="l" t="t" r="r" b="b"/>
            <a:pathLst>
              <a:path w="850900" h="2479675">
                <a:moveTo>
                  <a:pt x="0" y="0"/>
                </a:moveTo>
                <a:lnTo>
                  <a:pt x="0" y="2336800"/>
                </a:lnTo>
                <a:lnTo>
                  <a:pt x="850900" y="2336800"/>
                </a:lnTo>
                <a:lnTo>
                  <a:pt x="850900" y="2479675"/>
                </a:lnTo>
              </a:path>
            </a:pathLst>
          </a:custGeom>
          <a:noFill/>
          <a:ln w="9525" cap="flat" cmpd="sng" algn="ctr">
            <a:solidFill>
              <a:schemeClr val="tx1">
                <a:lumMod val="65000"/>
              </a:schemeClr>
            </a:solidFill>
            <a:prstDash val="sysDot"/>
            <a:round/>
            <a:headEnd type="none" w="med" len="med"/>
            <a:tailEnd type="none" w="med" len="med"/>
          </a:ln>
          <a:effectLst/>
        </p:spPr>
        <p:txBody>
          <a:bodyPr rtlCol="0" anchor="ctr"/>
          <a:lstStyle/>
          <a:p>
            <a:pPr algn="ctr"/>
            <a:endParaRPr lang="en-US"/>
          </a:p>
        </p:txBody>
      </p:sp>
      <p:sp>
        <p:nvSpPr>
          <p:cNvPr id="89" name="TextBox 88">
            <a:extLst>
              <a:ext uri="{FF2B5EF4-FFF2-40B4-BE49-F238E27FC236}">
                <a16:creationId xmlns:a16="http://schemas.microsoft.com/office/drawing/2014/main" id="{712F7C9C-4737-BD21-E0F4-43255E0C1576}"/>
              </a:ext>
            </a:extLst>
          </p:cNvPr>
          <p:cNvSpPr txBox="1"/>
          <p:nvPr/>
        </p:nvSpPr>
        <p:spPr>
          <a:xfrm>
            <a:off x="4770451" y="1943670"/>
            <a:ext cx="1121432" cy="461665"/>
          </a:xfrm>
          <a:prstGeom prst="rect">
            <a:avLst/>
          </a:prstGeom>
          <a:solidFill>
            <a:srgbClr val="00B050"/>
          </a:solidFill>
        </p:spPr>
        <p:txBody>
          <a:bodyPr wrap="square" rtlCol="0">
            <a:spAutoFit/>
          </a:bodyPr>
          <a:lstStyle>
            <a:defPPr>
              <a:defRPr lang="en-US"/>
            </a:defPPr>
            <a:lvl1pPr algn="ctr">
              <a:defRPr sz="1200">
                <a:latin typeface="Calibri" pitchFamily="34" charset="0"/>
              </a:defRPr>
            </a:lvl1pPr>
          </a:lstStyle>
          <a:p>
            <a:r>
              <a:rPr lang="en-US" dirty="0"/>
              <a:t>amyloid beta binding</a:t>
            </a:r>
          </a:p>
        </p:txBody>
      </p:sp>
      <p:sp>
        <p:nvSpPr>
          <p:cNvPr id="14" name="TextBox 13">
            <a:extLst>
              <a:ext uri="{FF2B5EF4-FFF2-40B4-BE49-F238E27FC236}">
                <a16:creationId xmlns:a16="http://schemas.microsoft.com/office/drawing/2014/main" id="{B3598D4C-9FDB-054F-5D23-42E552DA48D3}"/>
              </a:ext>
            </a:extLst>
          </p:cNvPr>
          <p:cNvSpPr txBox="1"/>
          <p:nvPr/>
        </p:nvSpPr>
        <p:spPr>
          <a:xfrm>
            <a:off x="6156125" y="3632398"/>
            <a:ext cx="402674" cy="261610"/>
          </a:xfrm>
          <a:prstGeom prst="rect">
            <a:avLst/>
          </a:prstGeom>
          <a:noFill/>
        </p:spPr>
        <p:txBody>
          <a:bodyPr wrap="none" rtlCol="0">
            <a:spAutoFit/>
          </a:bodyPr>
          <a:lstStyle/>
          <a:p>
            <a:pPr algn="ctr"/>
            <a:r>
              <a:rPr lang="fr-FR" sz="1100" b="0" dirty="0">
                <a:solidFill>
                  <a:srgbClr val="FF0000"/>
                </a:solidFill>
                <a:latin typeface="Calibri" pitchFamily="34" charset="0"/>
              </a:rPr>
              <a:t>15K</a:t>
            </a:r>
            <a:endParaRPr lang="en-US" sz="1100" b="0" dirty="0" err="1">
              <a:solidFill>
                <a:srgbClr val="FF0000"/>
              </a:solidFill>
              <a:latin typeface="Calibri" pitchFamily="34" charset="0"/>
            </a:endParaRPr>
          </a:p>
        </p:txBody>
      </p:sp>
      <p:cxnSp>
        <p:nvCxnSpPr>
          <p:cNvPr id="30" name="Straight Arrow Connector 29">
            <a:extLst>
              <a:ext uri="{FF2B5EF4-FFF2-40B4-BE49-F238E27FC236}">
                <a16:creationId xmlns:a16="http://schemas.microsoft.com/office/drawing/2014/main" id="{1FDC0393-1D41-60E4-3353-A4B1792D23F1}"/>
              </a:ext>
            </a:extLst>
          </p:cNvPr>
          <p:cNvCxnSpPr>
            <a:cxnSpLocks/>
          </p:cNvCxnSpPr>
          <p:nvPr/>
        </p:nvCxnSpPr>
        <p:spPr bwMode="auto">
          <a:xfrm flipH="1">
            <a:off x="5623367" y="3484977"/>
            <a:ext cx="2794854" cy="0"/>
          </a:xfrm>
          <a:prstGeom prst="straightConnector1">
            <a:avLst/>
          </a:prstGeom>
          <a:solidFill>
            <a:schemeClr val="accent1"/>
          </a:solidFill>
          <a:ln w="9525" cap="flat" cmpd="sng" algn="ctr">
            <a:solidFill>
              <a:srgbClr val="FF0000"/>
            </a:solidFill>
            <a:prstDash val="solid"/>
            <a:round/>
            <a:headEnd type="oval" w="med" len="med"/>
            <a:tailEnd type="oval" w="med" len="med"/>
          </a:ln>
          <a:effectLst/>
        </p:spPr>
      </p:cxnSp>
      <p:cxnSp>
        <p:nvCxnSpPr>
          <p:cNvPr id="59" name="Straight Arrow Connector 58">
            <a:extLst>
              <a:ext uri="{FF2B5EF4-FFF2-40B4-BE49-F238E27FC236}">
                <a16:creationId xmlns:a16="http://schemas.microsoft.com/office/drawing/2014/main" id="{698E3266-B6E7-8023-A8C9-5B52CC0C3D2A}"/>
              </a:ext>
            </a:extLst>
          </p:cNvPr>
          <p:cNvCxnSpPr>
            <a:cxnSpLocks/>
          </p:cNvCxnSpPr>
          <p:nvPr/>
        </p:nvCxnSpPr>
        <p:spPr bwMode="auto">
          <a:xfrm>
            <a:off x="7510458" y="2517206"/>
            <a:ext cx="5717" cy="966193"/>
          </a:xfrm>
          <a:prstGeom prst="straightConnector1">
            <a:avLst/>
          </a:prstGeom>
          <a:solidFill>
            <a:schemeClr val="accent1"/>
          </a:solidFill>
          <a:ln w="9525" cap="flat" cmpd="sng" algn="ctr">
            <a:solidFill>
              <a:schemeClr val="tx1">
                <a:lumMod val="65000"/>
              </a:schemeClr>
            </a:solidFill>
            <a:prstDash val="sysDot"/>
            <a:round/>
            <a:headEnd type="none" w="med" len="med"/>
            <a:tailEnd type="none" w="med" len="med"/>
          </a:ln>
          <a:effectLst/>
        </p:spPr>
      </p:cxnSp>
      <p:sp>
        <p:nvSpPr>
          <p:cNvPr id="74" name="TextBox 73">
            <a:extLst>
              <a:ext uri="{FF2B5EF4-FFF2-40B4-BE49-F238E27FC236}">
                <a16:creationId xmlns:a16="http://schemas.microsoft.com/office/drawing/2014/main" id="{A8E21ED8-6B2A-A7F6-1C24-4E5DAE537870}"/>
              </a:ext>
            </a:extLst>
          </p:cNvPr>
          <p:cNvSpPr txBox="1"/>
          <p:nvPr/>
        </p:nvSpPr>
        <p:spPr>
          <a:xfrm>
            <a:off x="4939966" y="3625070"/>
            <a:ext cx="330539" cy="261610"/>
          </a:xfrm>
          <a:prstGeom prst="rect">
            <a:avLst/>
          </a:prstGeom>
          <a:noFill/>
        </p:spPr>
        <p:txBody>
          <a:bodyPr wrap="none" rtlCol="0">
            <a:spAutoFit/>
          </a:bodyPr>
          <a:lstStyle/>
          <a:p>
            <a:pPr algn="ctr"/>
            <a:r>
              <a:rPr lang="fr-FR" sz="1100" b="0" dirty="0">
                <a:solidFill>
                  <a:srgbClr val="FF0000"/>
                </a:solidFill>
                <a:latin typeface="Calibri" pitchFamily="34" charset="0"/>
              </a:rPr>
              <a:t>4K</a:t>
            </a:r>
            <a:endParaRPr lang="en-US" sz="1100" b="0" dirty="0" err="1">
              <a:solidFill>
                <a:srgbClr val="FF0000"/>
              </a:solidFill>
              <a:latin typeface="Calibri" pitchFamily="34" charset="0"/>
            </a:endParaRPr>
          </a:p>
        </p:txBody>
      </p:sp>
      <p:sp>
        <p:nvSpPr>
          <p:cNvPr id="5" name="TextBox 4">
            <a:extLst>
              <a:ext uri="{FF2B5EF4-FFF2-40B4-BE49-F238E27FC236}">
                <a16:creationId xmlns:a16="http://schemas.microsoft.com/office/drawing/2014/main" id="{01CDEC36-A374-89F4-0695-8DDDE804B1BD}"/>
              </a:ext>
            </a:extLst>
          </p:cNvPr>
          <p:cNvSpPr txBox="1"/>
          <p:nvPr/>
        </p:nvSpPr>
        <p:spPr>
          <a:xfrm>
            <a:off x="1602655" y="1372138"/>
            <a:ext cx="1425398" cy="813919"/>
          </a:xfrm>
          <a:prstGeom prst="rect">
            <a:avLst/>
          </a:prstGeom>
          <a:solidFill>
            <a:srgbClr val="C2E49C"/>
          </a:solidFill>
        </p:spPr>
        <p:txBody>
          <a:bodyPr wrap="square" rtlCol="0" anchor="ctr">
            <a:noAutofit/>
          </a:bodyPr>
          <a:lstStyle/>
          <a:p>
            <a:pPr algn="ctr"/>
            <a:r>
              <a:rPr lang="en-US" sz="1200" dirty="0">
                <a:solidFill>
                  <a:schemeClr val="bg2"/>
                </a:solidFill>
                <a:latin typeface="Calibri" pitchFamily="34" charset="0"/>
              </a:rPr>
              <a:t>VQE, QAOA, QML, QUBO</a:t>
            </a:r>
          </a:p>
          <a:p>
            <a:pPr algn="ctr"/>
            <a:r>
              <a:rPr lang="en-US" sz="1100" b="0" dirty="0">
                <a:solidFill>
                  <a:schemeClr val="bg2"/>
                </a:solidFill>
                <a:latin typeface="Calibri" pitchFamily="34" charset="0"/>
              </a:rPr>
              <a:t>with potential quantum advantage</a:t>
            </a:r>
          </a:p>
        </p:txBody>
      </p:sp>
      <p:sp>
        <p:nvSpPr>
          <p:cNvPr id="7" name="Freeform: Shape 6">
            <a:extLst>
              <a:ext uri="{FF2B5EF4-FFF2-40B4-BE49-F238E27FC236}">
                <a16:creationId xmlns:a16="http://schemas.microsoft.com/office/drawing/2014/main" id="{B6BF71E8-9C6E-C357-FF53-B4504A78D2BF}"/>
              </a:ext>
            </a:extLst>
          </p:cNvPr>
          <p:cNvSpPr/>
          <p:nvPr/>
        </p:nvSpPr>
        <p:spPr bwMode="auto">
          <a:xfrm>
            <a:off x="2367280" y="2347632"/>
            <a:ext cx="536575" cy="1002371"/>
          </a:xfrm>
          <a:custGeom>
            <a:avLst/>
            <a:gdLst>
              <a:gd name="connsiteX0" fmla="*/ 0 w 530225"/>
              <a:gd name="connsiteY0" fmla="*/ 0 h 1403350"/>
              <a:gd name="connsiteX1" fmla="*/ 0 w 530225"/>
              <a:gd name="connsiteY1" fmla="*/ 415925 h 1403350"/>
              <a:gd name="connsiteX2" fmla="*/ 530225 w 530225"/>
              <a:gd name="connsiteY2" fmla="*/ 415925 h 1403350"/>
              <a:gd name="connsiteX3" fmla="*/ 530225 w 530225"/>
              <a:gd name="connsiteY3" fmla="*/ 1403350 h 1403350"/>
              <a:gd name="connsiteX0" fmla="*/ 0 w 533400"/>
              <a:gd name="connsiteY0" fmla="*/ 0 h 1403350"/>
              <a:gd name="connsiteX1" fmla="*/ 0 w 533400"/>
              <a:gd name="connsiteY1" fmla="*/ 415925 h 1403350"/>
              <a:gd name="connsiteX2" fmla="*/ 533400 w 533400"/>
              <a:gd name="connsiteY2" fmla="*/ 292100 h 1403350"/>
              <a:gd name="connsiteX3" fmla="*/ 530225 w 533400"/>
              <a:gd name="connsiteY3" fmla="*/ 1403350 h 1403350"/>
              <a:gd name="connsiteX0" fmla="*/ 3175 w 536575"/>
              <a:gd name="connsiteY0" fmla="*/ 0 h 1403350"/>
              <a:gd name="connsiteX1" fmla="*/ 0 w 536575"/>
              <a:gd name="connsiteY1" fmla="*/ 288925 h 1403350"/>
              <a:gd name="connsiteX2" fmla="*/ 536575 w 536575"/>
              <a:gd name="connsiteY2" fmla="*/ 292100 h 1403350"/>
              <a:gd name="connsiteX3" fmla="*/ 533400 w 536575"/>
              <a:gd name="connsiteY3" fmla="*/ 1403350 h 1403350"/>
            </a:gdLst>
            <a:ahLst/>
            <a:cxnLst>
              <a:cxn ang="0">
                <a:pos x="connsiteX0" y="connsiteY0"/>
              </a:cxn>
              <a:cxn ang="0">
                <a:pos x="connsiteX1" y="connsiteY1"/>
              </a:cxn>
              <a:cxn ang="0">
                <a:pos x="connsiteX2" y="connsiteY2"/>
              </a:cxn>
              <a:cxn ang="0">
                <a:pos x="connsiteX3" y="connsiteY3"/>
              </a:cxn>
            </a:cxnLst>
            <a:rect l="l" t="t" r="r" b="b"/>
            <a:pathLst>
              <a:path w="536575" h="1403350">
                <a:moveTo>
                  <a:pt x="3175" y="0"/>
                </a:moveTo>
                <a:cubicBezTo>
                  <a:pt x="2117" y="96308"/>
                  <a:pt x="1058" y="192617"/>
                  <a:pt x="0" y="288925"/>
                </a:cubicBezTo>
                <a:lnTo>
                  <a:pt x="536575" y="292100"/>
                </a:lnTo>
                <a:cubicBezTo>
                  <a:pt x="536575" y="621242"/>
                  <a:pt x="533400" y="1074208"/>
                  <a:pt x="533400" y="1403350"/>
                </a:cubicBezTo>
              </a:path>
            </a:pathLst>
          </a:custGeom>
          <a:noFill/>
          <a:ln w="9525" cap="flat" cmpd="sng" algn="ctr">
            <a:solidFill>
              <a:schemeClr val="tx1">
                <a:lumMod val="65000"/>
              </a:schemeClr>
            </a:solidFill>
            <a:prstDash val="sysDot"/>
            <a:round/>
            <a:headEnd type="none" w="med" len="med"/>
            <a:tailEnd type="none" w="med" len="med"/>
          </a:ln>
          <a:effectLst/>
        </p:spPr>
        <p:txBody>
          <a:bodyPr rtlCol="0" anchor="ctr"/>
          <a:lstStyle/>
          <a:p>
            <a:pPr algn="ctr"/>
            <a:endParaRPr lang="en-US"/>
          </a:p>
        </p:txBody>
      </p:sp>
      <p:sp>
        <p:nvSpPr>
          <p:cNvPr id="8" name="TextBox 7">
            <a:extLst>
              <a:ext uri="{FF2B5EF4-FFF2-40B4-BE49-F238E27FC236}">
                <a16:creationId xmlns:a16="http://schemas.microsoft.com/office/drawing/2014/main" id="{3207C4C4-1491-A33A-C837-07BBA1A05615}"/>
              </a:ext>
            </a:extLst>
          </p:cNvPr>
          <p:cNvSpPr txBox="1"/>
          <p:nvPr/>
        </p:nvSpPr>
        <p:spPr>
          <a:xfrm>
            <a:off x="720694" y="1372138"/>
            <a:ext cx="823186" cy="807913"/>
          </a:xfrm>
          <a:prstGeom prst="rect">
            <a:avLst/>
          </a:prstGeom>
          <a:solidFill>
            <a:srgbClr val="DFF1CB"/>
          </a:solidFill>
        </p:spPr>
        <p:txBody>
          <a:bodyPr wrap="square" rtlCol="0">
            <a:spAutoFit/>
          </a:bodyPr>
          <a:lstStyle/>
          <a:p>
            <a:pPr algn="ctr"/>
            <a:r>
              <a:rPr lang="en-US" sz="1200" dirty="0">
                <a:solidFill>
                  <a:schemeClr val="bg2"/>
                </a:solidFill>
                <a:latin typeface="Calibri" pitchFamily="34" charset="0"/>
              </a:rPr>
              <a:t>VQE, QAOA, QML, </a:t>
            </a:r>
            <a:r>
              <a:rPr lang="en-US" sz="1050" b="0" dirty="0">
                <a:solidFill>
                  <a:schemeClr val="bg2"/>
                </a:solidFill>
                <a:latin typeface="Calibri" pitchFamily="34" charset="0"/>
              </a:rPr>
              <a:t>experiment</a:t>
            </a:r>
            <a:endParaRPr lang="en-US" sz="1200" b="0" dirty="0">
              <a:solidFill>
                <a:schemeClr val="bg2"/>
              </a:solidFill>
              <a:latin typeface="Calibri" pitchFamily="34" charset="0"/>
            </a:endParaRPr>
          </a:p>
        </p:txBody>
      </p:sp>
      <p:cxnSp>
        <p:nvCxnSpPr>
          <p:cNvPr id="16" name="Straight Arrow Connector 15">
            <a:extLst>
              <a:ext uri="{FF2B5EF4-FFF2-40B4-BE49-F238E27FC236}">
                <a16:creationId xmlns:a16="http://schemas.microsoft.com/office/drawing/2014/main" id="{D4E1FDBE-6CF1-9D8F-456D-AD39C6CEB12E}"/>
              </a:ext>
            </a:extLst>
          </p:cNvPr>
          <p:cNvCxnSpPr>
            <a:cxnSpLocks/>
          </p:cNvCxnSpPr>
          <p:nvPr/>
        </p:nvCxnSpPr>
        <p:spPr bwMode="auto">
          <a:xfrm flipH="1">
            <a:off x="1321702" y="2402591"/>
            <a:ext cx="373096" cy="0"/>
          </a:xfrm>
          <a:prstGeom prst="straightConnector1">
            <a:avLst/>
          </a:prstGeom>
          <a:solidFill>
            <a:schemeClr val="accent1"/>
          </a:solidFill>
          <a:ln w="9525" cap="flat" cmpd="sng" algn="ctr">
            <a:solidFill>
              <a:srgbClr val="7030A0"/>
            </a:solidFill>
            <a:prstDash val="solid"/>
            <a:round/>
            <a:headEnd type="oval" w="med" len="med"/>
            <a:tailEnd type="oval" w="med" len="med"/>
          </a:ln>
          <a:effectLst/>
        </p:spPr>
      </p:cxnSp>
      <p:cxnSp>
        <p:nvCxnSpPr>
          <p:cNvPr id="32" name="Straight Arrow Connector 31">
            <a:extLst>
              <a:ext uri="{FF2B5EF4-FFF2-40B4-BE49-F238E27FC236}">
                <a16:creationId xmlns:a16="http://schemas.microsoft.com/office/drawing/2014/main" id="{23F75D17-5F03-B3C7-8F68-06CF09FD20F8}"/>
              </a:ext>
            </a:extLst>
          </p:cNvPr>
          <p:cNvCxnSpPr>
            <a:cxnSpLocks/>
          </p:cNvCxnSpPr>
          <p:nvPr/>
        </p:nvCxnSpPr>
        <p:spPr bwMode="auto">
          <a:xfrm flipH="1">
            <a:off x="1345625" y="3942466"/>
            <a:ext cx="481822" cy="0"/>
          </a:xfrm>
          <a:prstGeom prst="straightConnector1">
            <a:avLst/>
          </a:prstGeom>
          <a:solidFill>
            <a:schemeClr val="accent1"/>
          </a:solidFill>
          <a:ln w="9525" cap="flat" cmpd="sng" algn="ctr">
            <a:solidFill>
              <a:schemeClr val="tx2">
                <a:lumMod val="75000"/>
              </a:schemeClr>
            </a:solidFill>
            <a:prstDash val="solid"/>
            <a:round/>
            <a:headEnd type="oval" w="med" len="med"/>
            <a:tailEnd type="oval" w="med" len="med"/>
          </a:ln>
          <a:effectLst/>
        </p:spPr>
      </p:cxnSp>
      <p:cxnSp>
        <p:nvCxnSpPr>
          <p:cNvPr id="60" name="Straight Arrow Connector 59">
            <a:extLst>
              <a:ext uri="{FF2B5EF4-FFF2-40B4-BE49-F238E27FC236}">
                <a16:creationId xmlns:a16="http://schemas.microsoft.com/office/drawing/2014/main" id="{693FBF4B-948F-9137-80F8-6B573EC46DCB}"/>
              </a:ext>
            </a:extLst>
          </p:cNvPr>
          <p:cNvCxnSpPr>
            <a:cxnSpLocks/>
          </p:cNvCxnSpPr>
          <p:nvPr/>
        </p:nvCxnSpPr>
        <p:spPr bwMode="auto">
          <a:xfrm>
            <a:off x="1547346" y="2399618"/>
            <a:ext cx="0" cy="1542848"/>
          </a:xfrm>
          <a:prstGeom prst="straightConnector1">
            <a:avLst/>
          </a:prstGeom>
          <a:solidFill>
            <a:schemeClr val="accent1"/>
          </a:solidFill>
          <a:ln w="9525" cap="flat" cmpd="sng" algn="ctr">
            <a:solidFill>
              <a:schemeClr val="tx1">
                <a:lumMod val="65000"/>
              </a:schemeClr>
            </a:solidFill>
            <a:prstDash val="sysDot"/>
            <a:round/>
            <a:headEnd type="none" w="med" len="med"/>
            <a:tailEnd type="none" w="med" len="med"/>
          </a:ln>
          <a:effectLst/>
        </p:spPr>
      </p:cxnSp>
      <p:cxnSp>
        <p:nvCxnSpPr>
          <p:cNvPr id="62" name="Straight Arrow Connector 61">
            <a:extLst>
              <a:ext uri="{FF2B5EF4-FFF2-40B4-BE49-F238E27FC236}">
                <a16:creationId xmlns:a16="http://schemas.microsoft.com/office/drawing/2014/main" id="{3FB6B180-6C3C-9ED6-8BDD-F8C3679B1358}"/>
              </a:ext>
            </a:extLst>
          </p:cNvPr>
          <p:cNvCxnSpPr>
            <a:cxnSpLocks/>
          </p:cNvCxnSpPr>
          <p:nvPr/>
        </p:nvCxnSpPr>
        <p:spPr bwMode="auto">
          <a:xfrm flipH="1">
            <a:off x="1719698" y="2318821"/>
            <a:ext cx="1024533" cy="0"/>
          </a:xfrm>
          <a:prstGeom prst="straightConnector1">
            <a:avLst/>
          </a:prstGeom>
          <a:solidFill>
            <a:schemeClr val="accent1"/>
          </a:solidFill>
          <a:ln w="9525" cap="flat" cmpd="sng" algn="ctr">
            <a:solidFill>
              <a:srgbClr val="7030A0"/>
            </a:solidFill>
            <a:prstDash val="solid"/>
            <a:round/>
            <a:headEnd type="oval" w="med" len="med"/>
            <a:tailEnd type="oval" w="med" len="med"/>
          </a:ln>
          <a:effectLst/>
        </p:spPr>
      </p:cxnSp>
      <p:cxnSp>
        <p:nvCxnSpPr>
          <p:cNvPr id="73" name="Straight Arrow Connector 72">
            <a:extLst>
              <a:ext uri="{FF2B5EF4-FFF2-40B4-BE49-F238E27FC236}">
                <a16:creationId xmlns:a16="http://schemas.microsoft.com/office/drawing/2014/main" id="{FF1F914A-6B6F-7A9D-500C-E5688D4FE475}"/>
              </a:ext>
            </a:extLst>
          </p:cNvPr>
          <p:cNvCxnSpPr>
            <a:cxnSpLocks/>
          </p:cNvCxnSpPr>
          <p:nvPr/>
        </p:nvCxnSpPr>
        <p:spPr bwMode="auto">
          <a:xfrm flipH="1">
            <a:off x="5244367" y="2522458"/>
            <a:ext cx="202355" cy="0"/>
          </a:xfrm>
          <a:prstGeom prst="straightConnector1">
            <a:avLst/>
          </a:prstGeom>
          <a:solidFill>
            <a:schemeClr val="accent1"/>
          </a:solidFill>
          <a:ln w="9525" cap="flat" cmpd="sng" algn="ctr">
            <a:solidFill>
              <a:srgbClr val="7030A0"/>
            </a:solidFill>
            <a:prstDash val="solid"/>
            <a:round/>
            <a:headEnd type="oval" w="med" len="med"/>
            <a:tailEnd type="oval" w="med" len="med"/>
          </a:ln>
          <a:effectLst/>
        </p:spPr>
      </p:cxnSp>
      <p:cxnSp>
        <p:nvCxnSpPr>
          <p:cNvPr id="83" name="Straight Arrow Connector 82">
            <a:extLst>
              <a:ext uri="{FF2B5EF4-FFF2-40B4-BE49-F238E27FC236}">
                <a16:creationId xmlns:a16="http://schemas.microsoft.com/office/drawing/2014/main" id="{7FCFAE7F-F31F-CE83-7E2C-0E8F0153449F}"/>
              </a:ext>
            </a:extLst>
          </p:cNvPr>
          <p:cNvCxnSpPr>
            <a:cxnSpLocks/>
          </p:cNvCxnSpPr>
          <p:nvPr/>
        </p:nvCxnSpPr>
        <p:spPr bwMode="auto">
          <a:xfrm flipH="1">
            <a:off x="2760658" y="3355265"/>
            <a:ext cx="286394" cy="0"/>
          </a:xfrm>
          <a:prstGeom prst="straightConnector1">
            <a:avLst/>
          </a:prstGeom>
          <a:solidFill>
            <a:schemeClr val="accent1"/>
          </a:solidFill>
          <a:ln w="9525" cap="flat" cmpd="sng" algn="ctr">
            <a:solidFill>
              <a:srgbClr val="FF0000"/>
            </a:solidFill>
            <a:prstDash val="solid"/>
            <a:round/>
            <a:headEnd type="oval" w="med" len="med"/>
            <a:tailEnd type="oval" w="med" len="med"/>
          </a:ln>
          <a:effectLst/>
        </p:spPr>
      </p:cxnSp>
      <p:cxnSp>
        <p:nvCxnSpPr>
          <p:cNvPr id="85" name="Straight Arrow Connector 84">
            <a:extLst>
              <a:ext uri="{FF2B5EF4-FFF2-40B4-BE49-F238E27FC236}">
                <a16:creationId xmlns:a16="http://schemas.microsoft.com/office/drawing/2014/main" id="{86BAC6CD-AB4C-889F-8A09-33ABE92CD790}"/>
              </a:ext>
            </a:extLst>
          </p:cNvPr>
          <p:cNvCxnSpPr>
            <a:cxnSpLocks/>
          </p:cNvCxnSpPr>
          <p:nvPr/>
        </p:nvCxnSpPr>
        <p:spPr bwMode="auto">
          <a:xfrm flipH="1">
            <a:off x="5173792" y="3360531"/>
            <a:ext cx="143197" cy="3880"/>
          </a:xfrm>
          <a:prstGeom prst="straightConnector1">
            <a:avLst/>
          </a:prstGeom>
          <a:solidFill>
            <a:schemeClr val="accent1"/>
          </a:solidFill>
          <a:ln w="9525" cap="flat" cmpd="sng" algn="ctr">
            <a:solidFill>
              <a:srgbClr val="FF0000"/>
            </a:solidFill>
            <a:prstDash val="solid"/>
            <a:round/>
            <a:headEnd type="oval" w="med" len="med"/>
            <a:tailEnd type="oval" w="med" len="med"/>
          </a:ln>
          <a:effectLst/>
        </p:spPr>
      </p:cxnSp>
      <p:cxnSp>
        <p:nvCxnSpPr>
          <p:cNvPr id="87" name="Straight Arrow Connector 86">
            <a:extLst>
              <a:ext uri="{FF2B5EF4-FFF2-40B4-BE49-F238E27FC236}">
                <a16:creationId xmlns:a16="http://schemas.microsoft.com/office/drawing/2014/main" id="{1E113488-9A78-ED6F-634C-FA0C2F80F59C}"/>
              </a:ext>
            </a:extLst>
          </p:cNvPr>
          <p:cNvCxnSpPr>
            <a:cxnSpLocks/>
          </p:cNvCxnSpPr>
          <p:nvPr/>
        </p:nvCxnSpPr>
        <p:spPr bwMode="auto">
          <a:xfrm flipH="1">
            <a:off x="4903788" y="1658466"/>
            <a:ext cx="139158" cy="0"/>
          </a:xfrm>
          <a:prstGeom prst="straightConnector1">
            <a:avLst/>
          </a:prstGeom>
          <a:solidFill>
            <a:schemeClr val="accent1"/>
          </a:solidFill>
          <a:ln w="9525" cap="flat" cmpd="sng" algn="ctr">
            <a:solidFill>
              <a:srgbClr val="7030A0"/>
            </a:solidFill>
            <a:prstDash val="solid"/>
            <a:round/>
            <a:headEnd type="oval" w="med" len="med"/>
            <a:tailEnd type="oval" w="med" len="med"/>
          </a:ln>
          <a:effectLst/>
        </p:spPr>
      </p:cxnSp>
      <p:cxnSp>
        <p:nvCxnSpPr>
          <p:cNvPr id="10" name="Straight Connector 9">
            <a:extLst>
              <a:ext uri="{FF2B5EF4-FFF2-40B4-BE49-F238E27FC236}">
                <a16:creationId xmlns:a16="http://schemas.microsoft.com/office/drawing/2014/main" id="{5B5755A0-CE96-A120-C153-0C3F61627999}"/>
              </a:ext>
            </a:extLst>
          </p:cNvPr>
          <p:cNvCxnSpPr>
            <a:cxnSpLocks/>
          </p:cNvCxnSpPr>
          <p:nvPr/>
        </p:nvCxnSpPr>
        <p:spPr bwMode="auto">
          <a:xfrm>
            <a:off x="808943" y="4652863"/>
            <a:ext cx="1204656" cy="0"/>
          </a:xfrm>
          <a:prstGeom prst="line">
            <a:avLst/>
          </a:prstGeom>
          <a:solidFill>
            <a:schemeClr val="accent1"/>
          </a:solidFill>
          <a:ln w="19050" cap="flat" cmpd="sng" algn="ctr">
            <a:solidFill>
              <a:schemeClr val="tx2">
                <a:lumMod val="75000"/>
              </a:schemeClr>
            </a:solidFill>
            <a:prstDash val="solid"/>
            <a:round/>
            <a:headEnd type="none" w="med" len="med"/>
            <a:tailEnd type="none" w="med" len="med"/>
          </a:ln>
          <a:effectLst/>
        </p:spPr>
      </p:cxnSp>
      <p:cxnSp>
        <p:nvCxnSpPr>
          <p:cNvPr id="54" name="Straight Connector 53">
            <a:extLst>
              <a:ext uri="{FF2B5EF4-FFF2-40B4-BE49-F238E27FC236}">
                <a16:creationId xmlns:a16="http://schemas.microsoft.com/office/drawing/2014/main" id="{B7CA12C2-CD6D-BB15-A385-2B421E9A6783}"/>
              </a:ext>
            </a:extLst>
          </p:cNvPr>
          <p:cNvCxnSpPr>
            <a:cxnSpLocks/>
          </p:cNvCxnSpPr>
          <p:nvPr/>
        </p:nvCxnSpPr>
        <p:spPr bwMode="auto">
          <a:xfrm>
            <a:off x="1611549" y="4602063"/>
            <a:ext cx="0" cy="111760"/>
          </a:xfrm>
          <a:prstGeom prst="line">
            <a:avLst/>
          </a:prstGeom>
          <a:solidFill>
            <a:schemeClr val="accent1"/>
          </a:solidFill>
          <a:ln w="9525" cap="flat" cmpd="sng" algn="ctr">
            <a:solidFill>
              <a:schemeClr val="tx2">
                <a:lumMod val="75000"/>
              </a:schemeClr>
            </a:solidFill>
            <a:prstDash val="solid"/>
            <a:round/>
            <a:headEnd type="none" w="med" len="med"/>
            <a:tailEnd type="none" w="med" len="med"/>
          </a:ln>
          <a:effectLst/>
        </p:spPr>
      </p:cxnSp>
      <p:sp>
        <p:nvSpPr>
          <p:cNvPr id="61" name="TextBox 60">
            <a:extLst>
              <a:ext uri="{FF2B5EF4-FFF2-40B4-BE49-F238E27FC236}">
                <a16:creationId xmlns:a16="http://schemas.microsoft.com/office/drawing/2014/main" id="{8144C789-0315-5B3E-845B-842BBA9C41AC}"/>
              </a:ext>
            </a:extLst>
          </p:cNvPr>
          <p:cNvSpPr txBox="1"/>
          <p:nvPr/>
        </p:nvSpPr>
        <p:spPr>
          <a:xfrm>
            <a:off x="1425258" y="4669036"/>
            <a:ext cx="391454" cy="253916"/>
          </a:xfrm>
          <a:prstGeom prst="rect">
            <a:avLst/>
          </a:prstGeom>
          <a:noFill/>
        </p:spPr>
        <p:txBody>
          <a:bodyPr wrap="none" rtlCol="0">
            <a:spAutoFit/>
          </a:bodyPr>
          <a:lstStyle/>
          <a:p>
            <a:r>
              <a:rPr lang="fr-FR" sz="1050" b="0" dirty="0">
                <a:solidFill>
                  <a:schemeClr val="tx2">
                    <a:lumMod val="75000"/>
                  </a:schemeClr>
                </a:solidFill>
                <a:latin typeface="Calibri" pitchFamily="34" charset="0"/>
              </a:rPr>
              <a:t>100</a:t>
            </a:r>
            <a:endParaRPr lang="en-US" sz="1050" b="0" baseline="30000" dirty="0" err="1">
              <a:solidFill>
                <a:schemeClr val="tx2">
                  <a:lumMod val="75000"/>
                </a:schemeClr>
              </a:solidFill>
              <a:latin typeface="Calibri" pitchFamily="34" charset="0"/>
            </a:endParaRPr>
          </a:p>
        </p:txBody>
      </p:sp>
      <p:sp>
        <p:nvSpPr>
          <p:cNvPr id="66" name="Rectangle 65">
            <a:extLst>
              <a:ext uri="{FF2B5EF4-FFF2-40B4-BE49-F238E27FC236}">
                <a16:creationId xmlns:a16="http://schemas.microsoft.com/office/drawing/2014/main" id="{9BF109B7-4E23-90E1-D383-A73E9889F0FB}"/>
              </a:ext>
            </a:extLst>
          </p:cNvPr>
          <p:cNvSpPr/>
          <p:nvPr/>
        </p:nvSpPr>
        <p:spPr bwMode="auto">
          <a:xfrm>
            <a:off x="621995" y="247960"/>
            <a:ext cx="847344" cy="472440"/>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Stage 1</a:t>
            </a:r>
          </a:p>
          <a:p>
            <a:pPr marL="0" marR="0" indent="0" algn="ctr" defTabSz="914400" rtl="0" eaLnBrk="0" fontAlgn="base" latinLnBrk="0" hangingPunct="0">
              <a:lnSpc>
                <a:spcPct val="100000"/>
              </a:lnSpc>
              <a:spcBef>
                <a:spcPct val="0"/>
              </a:spcBef>
              <a:spcAft>
                <a:spcPct val="0"/>
              </a:spcAft>
              <a:buClrTx/>
              <a:buSzTx/>
              <a:buFontTx/>
              <a:buNone/>
              <a:tabLst/>
            </a:pPr>
            <a:r>
              <a:rPr lang="fr-FR" sz="1400" b="0" dirty="0">
                <a:latin typeface="Calibri" panose="020F0502020204030204" pitchFamily="34" charset="0"/>
                <a:ea typeface="Calibri" panose="020F0502020204030204" pitchFamily="34" charset="0"/>
                <a:cs typeface="Calibri" panose="020F0502020204030204" pitchFamily="34" charset="0"/>
              </a:rPr>
              <a:t>NISQ</a:t>
            </a:r>
            <a:endParaRPr kumimoji="0" lang="en-US"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86" name="Rectangle 85">
            <a:extLst>
              <a:ext uri="{FF2B5EF4-FFF2-40B4-BE49-F238E27FC236}">
                <a16:creationId xmlns:a16="http://schemas.microsoft.com/office/drawing/2014/main" id="{D8A8FBA8-4DAF-6153-B702-87C8778DF061}"/>
              </a:ext>
            </a:extLst>
          </p:cNvPr>
          <p:cNvSpPr/>
          <p:nvPr/>
        </p:nvSpPr>
        <p:spPr bwMode="auto">
          <a:xfrm>
            <a:off x="1564588" y="247960"/>
            <a:ext cx="1738684" cy="472440"/>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Stage 2</a:t>
            </a:r>
          </a:p>
          <a:p>
            <a:pPr marL="0" marR="0" indent="0" algn="ctr" defTabSz="914400" rtl="0" eaLnBrk="0" fontAlgn="base" latinLnBrk="0" hangingPunct="0">
              <a:lnSpc>
                <a:spcPct val="100000"/>
              </a:lnSpc>
              <a:spcBef>
                <a:spcPct val="0"/>
              </a:spcBef>
              <a:spcAft>
                <a:spcPct val="0"/>
              </a:spcAft>
              <a:buClrTx/>
              <a:buSzTx/>
              <a:buFontTx/>
              <a:buNone/>
              <a:tabLst/>
            </a:pPr>
            <a:r>
              <a:rPr lang="fr-FR" sz="1400" b="0" dirty="0" err="1">
                <a:latin typeface="Calibri" panose="020F0502020204030204" pitchFamily="34" charset="0"/>
                <a:ea typeface="Calibri" panose="020F0502020204030204" pitchFamily="34" charset="0"/>
                <a:cs typeface="Calibri" panose="020F0502020204030204" pitchFamily="34" charset="0"/>
              </a:rPr>
              <a:t>early</a:t>
            </a:r>
            <a:r>
              <a:rPr lang="fr-FR" sz="1400" b="0" dirty="0">
                <a:latin typeface="Calibri" panose="020F0502020204030204" pitchFamily="34" charset="0"/>
                <a:ea typeface="Calibri" panose="020F0502020204030204" pitchFamily="34" charset="0"/>
                <a:cs typeface="Calibri" panose="020F0502020204030204" pitchFamily="34" charset="0"/>
              </a:rPr>
              <a:t> stage FTQC</a:t>
            </a:r>
            <a:endParaRPr kumimoji="0" lang="en-US"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88" name="Rectangle 87">
            <a:extLst>
              <a:ext uri="{FF2B5EF4-FFF2-40B4-BE49-F238E27FC236}">
                <a16:creationId xmlns:a16="http://schemas.microsoft.com/office/drawing/2014/main" id="{0BD302C7-4AD8-C8B4-B921-2B1C4F24AF23}"/>
              </a:ext>
            </a:extLst>
          </p:cNvPr>
          <p:cNvSpPr/>
          <p:nvPr/>
        </p:nvSpPr>
        <p:spPr bwMode="auto">
          <a:xfrm>
            <a:off x="3398520" y="247960"/>
            <a:ext cx="5633736" cy="472440"/>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Stage 3</a:t>
            </a:r>
          </a:p>
          <a:p>
            <a:pPr marL="0" marR="0" indent="0" algn="ctr" defTabSz="914400" rtl="0" eaLnBrk="0" fontAlgn="base" latinLnBrk="0" hangingPunct="0">
              <a:lnSpc>
                <a:spcPct val="100000"/>
              </a:lnSpc>
              <a:spcBef>
                <a:spcPct val="0"/>
              </a:spcBef>
              <a:spcAft>
                <a:spcPct val="0"/>
              </a:spcAft>
              <a:buClrTx/>
              <a:buSzTx/>
              <a:buFontTx/>
              <a:buNone/>
              <a:tabLst/>
            </a:pPr>
            <a:r>
              <a:rPr lang="fr-FR" sz="1400" b="0" dirty="0">
                <a:latin typeface="Calibri" panose="020F0502020204030204" pitchFamily="34" charset="0"/>
                <a:ea typeface="Calibri" panose="020F0502020204030204" pitchFamily="34" charset="0"/>
                <a:cs typeface="Calibri" panose="020F0502020204030204" pitchFamily="34" charset="0"/>
              </a:rPr>
              <a:t>utility-</a:t>
            </a:r>
            <a:r>
              <a:rPr lang="fr-FR" sz="1400" b="0" dirty="0" err="1">
                <a:latin typeface="Calibri" panose="020F0502020204030204" pitchFamily="34" charset="0"/>
                <a:ea typeface="Calibri" panose="020F0502020204030204" pitchFamily="34" charset="0"/>
                <a:cs typeface="Calibri" panose="020F0502020204030204" pitchFamily="34" charset="0"/>
              </a:rPr>
              <a:t>scale</a:t>
            </a:r>
            <a:r>
              <a:rPr lang="fr-FR" sz="1400" b="0" dirty="0">
                <a:latin typeface="Calibri" panose="020F0502020204030204" pitchFamily="34" charset="0"/>
                <a:ea typeface="Calibri" panose="020F0502020204030204" pitchFamily="34" charset="0"/>
                <a:cs typeface="Calibri" panose="020F0502020204030204" pitchFamily="34" charset="0"/>
              </a:rPr>
              <a:t> FTQC</a:t>
            </a:r>
            <a:endParaRPr kumimoji="0" lang="en-US"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93" name="Freeform: Shape 92">
            <a:extLst>
              <a:ext uri="{FF2B5EF4-FFF2-40B4-BE49-F238E27FC236}">
                <a16:creationId xmlns:a16="http://schemas.microsoft.com/office/drawing/2014/main" id="{3E5AE678-20BA-2DB4-952B-D7F98542354F}"/>
              </a:ext>
            </a:extLst>
          </p:cNvPr>
          <p:cNvSpPr/>
          <p:nvPr/>
        </p:nvSpPr>
        <p:spPr bwMode="auto">
          <a:xfrm flipV="1">
            <a:off x="5242137" y="2526296"/>
            <a:ext cx="101971" cy="840110"/>
          </a:xfrm>
          <a:custGeom>
            <a:avLst/>
            <a:gdLst>
              <a:gd name="connsiteX0" fmla="*/ 0 w 2062480"/>
              <a:gd name="connsiteY0" fmla="*/ 0 h 1239520"/>
              <a:gd name="connsiteX1" fmla="*/ 0 w 2062480"/>
              <a:gd name="connsiteY1" fmla="*/ 640080 h 1239520"/>
              <a:gd name="connsiteX2" fmla="*/ 2062480 w 2062480"/>
              <a:gd name="connsiteY2" fmla="*/ 640080 h 1239520"/>
              <a:gd name="connsiteX3" fmla="*/ 2062480 w 2062480"/>
              <a:gd name="connsiteY3" fmla="*/ 1239520 h 1239520"/>
              <a:gd name="connsiteX0" fmla="*/ 0 w 2062480"/>
              <a:gd name="connsiteY0" fmla="*/ 0 h 1454909"/>
              <a:gd name="connsiteX1" fmla="*/ 0 w 2062480"/>
              <a:gd name="connsiteY1" fmla="*/ 640080 h 1454909"/>
              <a:gd name="connsiteX2" fmla="*/ 2062480 w 2062480"/>
              <a:gd name="connsiteY2" fmla="*/ 640080 h 1454909"/>
              <a:gd name="connsiteX3" fmla="*/ 2062480 w 2062480"/>
              <a:gd name="connsiteY3" fmla="*/ 1454909 h 1454909"/>
            </a:gdLst>
            <a:ahLst/>
            <a:cxnLst>
              <a:cxn ang="0">
                <a:pos x="connsiteX0" y="connsiteY0"/>
              </a:cxn>
              <a:cxn ang="0">
                <a:pos x="connsiteX1" y="connsiteY1"/>
              </a:cxn>
              <a:cxn ang="0">
                <a:pos x="connsiteX2" y="connsiteY2"/>
              </a:cxn>
              <a:cxn ang="0">
                <a:pos x="connsiteX3" y="connsiteY3"/>
              </a:cxn>
            </a:cxnLst>
            <a:rect l="l" t="t" r="r" b="b"/>
            <a:pathLst>
              <a:path w="2062480" h="1454909">
                <a:moveTo>
                  <a:pt x="0" y="0"/>
                </a:moveTo>
                <a:lnTo>
                  <a:pt x="0" y="640080"/>
                </a:lnTo>
                <a:lnTo>
                  <a:pt x="2062480" y="640080"/>
                </a:lnTo>
                <a:lnTo>
                  <a:pt x="2062480" y="1454909"/>
                </a:lnTo>
              </a:path>
            </a:pathLst>
          </a:custGeom>
          <a:noFill/>
          <a:ln w="9525" cap="flat" cmpd="sng" algn="ctr">
            <a:solidFill>
              <a:schemeClr val="tx1">
                <a:lumMod val="65000"/>
              </a:schemeClr>
            </a:solidFill>
            <a:prstDash val="sysDot"/>
            <a:round/>
            <a:headEnd type="none" w="med" len="med"/>
            <a:tailEnd type="none" w="med" len="med"/>
          </a:ln>
          <a:effectLst/>
        </p:spPr>
        <p:txBody>
          <a:bodyPr rtlCol="0" anchor="ctr"/>
          <a:lstStyle/>
          <a:p>
            <a:pPr algn="ctr"/>
            <a:endParaRPr lang="en-US"/>
          </a:p>
        </p:txBody>
      </p:sp>
      <p:pic>
        <p:nvPicPr>
          <p:cNvPr id="2" name="Picture 6">
            <a:extLst>
              <a:ext uri="{FF2B5EF4-FFF2-40B4-BE49-F238E27FC236}">
                <a16:creationId xmlns:a16="http://schemas.microsoft.com/office/drawing/2014/main" id="{E73D13B6-03A6-B588-A023-1D7BE747366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4313" y="1292397"/>
            <a:ext cx="689106" cy="37503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logo with blue triangles&#10;&#10;Description automatically generated">
            <a:extLst>
              <a:ext uri="{FF2B5EF4-FFF2-40B4-BE49-F238E27FC236}">
                <a16:creationId xmlns:a16="http://schemas.microsoft.com/office/drawing/2014/main" id="{E81BD84A-B72C-6A37-41BB-502D707C51BC}"/>
              </a:ext>
            </a:extLst>
          </p:cNvPr>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3122" t="9916" r="2798" b="8860"/>
          <a:stretch/>
        </p:blipFill>
        <p:spPr bwMode="auto">
          <a:xfrm>
            <a:off x="8013262" y="1280415"/>
            <a:ext cx="894377" cy="393741"/>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23920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95"/>
                                        </p:tgtEl>
                                        <p:attrNameLst>
                                          <p:attrName>style.visibility</p:attrName>
                                        </p:attrNameLst>
                                      </p:cBhvr>
                                      <p:to>
                                        <p:strVal val="visible"/>
                                      </p:to>
                                    </p:set>
                                    <p:animEffect transition="in" filter="fade">
                                      <p:cBhvr>
                                        <p:cTn id="28" dur="500"/>
                                        <p:tgtEl>
                                          <p:spTgt spid="95"/>
                                        </p:tgtEl>
                                      </p:cBhvr>
                                    </p:animEffect>
                                  </p:childTnLst>
                                </p:cTn>
                              </p:par>
                              <p:par>
                                <p:cTn id="29" presetID="10" presetClass="entr" presetSubtype="0" fill="hold" nodeType="withEffect">
                                  <p:stCondLst>
                                    <p:cond delay="0"/>
                                  </p:stCondLst>
                                  <p:childTnLst>
                                    <p:set>
                                      <p:cBhvr>
                                        <p:cTn id="30" dur="1" fill="hold">
                                          <p:stCondLst>
                                            <p:cond delay="0"/>
                                          </p:stCondLst>
                                        </p:cTn>
                                        <p:tgtEl>
                                          <p:spTgt spid="99"/>
                                        </p:tgtEl>
                                        <p:attrNameLst>
                                          <p:attrName>style.visibility</p:attrName>
                                        </p:attrNameLst>
                                      </p:cBhvr>
                                      <p:to>
                                        <p:strVal val="visible"/>
                                      </p:to>
                                    </p:set>
                                    <p:animEffect transition="in" filter="fade">
                                      <p:cBhvr>
                                        <p:cTn id="31" dur="500"/>
                                        <p:tgtEl>
                                          <p:spTgt spid="9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0"/>
                                        </p:tgtEl>
                                        <p:attrNameLst>
                                          <p:attrName>style.visibility</p:attrName>
                                        </p:attrNameLst>
                                      </p:cBhvr>
                                      <p:to>
                                        <p:strVal val="visible"/>
                                      </p:to>
                                    </p:set>
                                    <p:animEffect transition="in" filter="fade">
                                      <p:cBhvr>
                                        <p:cTn id="34" dur="500"/>
                                        <p:tgtEl>
                                          <p:spTgt spid="10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02"/>
                                        </p:tgtEl>
                                        <p:attrNameLst>
                                          <p:attrName>style.visibility</p:attrName>
                                        </p:attrNameLst>
                                      </p:cBhvr>
                                      <p:to>
                                        <p:strVal val="visible"/>
                                      </p:to>
                                    </p:set>
                                    <p:animEffect transition="in" filter="fade">
                                      <p:cBhvr>
                                        <p:cTn id="37" dur="500"/>
                                        <p:tgtEl>
                                          <p:spTgt spid="102"/>
                                        </p:tgtEl>
                                      </p:cBhvr>
                                    </p:animEffect>
                                  </p:childTnLst>
                                </p:cTn>
                              </p:par>
                              <p:par>
                                <p:cTn id="38" presetID="10" presetClass="entr" presetSubtype="0" fill="hold" nodeType="withEffect">
                                  <p:stCondLst>
                                    <p:cond delay="0"/>
                                  </p:stCondLst>
                                  <p:childTnLst>
                                    <p:set>
                                      <p:cBhvr>
                                        <p:cTn id="39" dur="1" fill="hold">
                                          <p:stCondLst>
                                            <p:cond delay="0"/>
                                          </p:stCondLst>
                                        </p:cTn>
                                        <p:tgtEl>
                                          <p:spTgt spid="112"/>
                                        </p:tgtEl>
                                        <p:attrNameLst>
                                          <p:attrName>style.visibility</p:attrName>
                                        </p:attrNameLst>
                                      </p:cBhvr>
                                      <p:to>
                                        <p:strVal val="visible"/>
                                      </p:to>
                                    </p:set>
                                    <p:animEffect transition="in" filter="fade">
                                      <p:cBhvr>
                                        <p:cTn id="40" dur="500"/>
                                        <p:tgtEl>
                                          <p:spTgt spid="11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13"/>
                                        </p:tgtEl>
                                        <p:attrNameLst>
                                          <p:attrName>style.visibility</p:attrName>
                                        </p:attrNameLst>
                                      </p:cBhvr>
                                      <p:to>
                                        <p:strVal val="visible"/>
                                      </p:to>
                                    </p:set>
                                    <p:animEffect transition="in" filter="fade">
                                      <p:cBhvr>
                                        <p:cTn id="43" dur="500"/>
                                        <p:tgtEl>
                                          <p:spTgt spid="11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4"/>
                                        </p:tgtEl>
                                        <p:attrNameLst>
                                          <p:attrName>style.visibility</p:attrName>
                                        </p:attrNameLst>
                                      </p:cBhvr>
                                      <p:to>
                                        <p:strVal val="visible"/>
                                      </p:to>
                                    </p:set>
                                    <p:animEffect transition="in" filter="fade">
                                      <p:cBhvr>
                                        <p:cTn id="46" dur="500"/>
                                        <p:tgtEl>
                                          <p:spTgt spid="11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25"/>
                                        </p:tgtEl>
                                        <p:attrNameLst>
                                          <p:attrName>style.visibility</p:attrName>
                                        </p:attrNameLst>
                                      </p:cBhvr>
                                      <p:to>
                                        <p:strVal val="visible"/>
                                      </p:to>
                                    </p:set>
                                    <p:animEffect transition="in" filter="fade">
                                      <p:cBhvr>
                                        <p:cTn id="49" dur="500"/>
                                        <p:tgtEl>
                                          <p:spTgt spid="125"/>
                                        </p:tgtEl>
                                      </p:cBhvr>
                                    </p:animEffect>
                                  </p:childTnLst>
                                </p:cTn>
                              </p:par>
                              <p:par>
                                <p:cTn id="50" presetID="10" presetClass="entr" presetSubtype="0" fill="hold" nodeType="withEffect">
                                  <p:stCondLst>
                                    <p:cond delay="0"/>
                                  </p:stCondLst>
                                  <p:childTnLst>
                                    <p:set>
                                      <p:cBhvr>
                                        <p:cTn id="51" dur="1" fill="hold">
                                          <p:stCondLst>
                                            <p:cond delay="0"/>
                                          </p:stCondLst>
                                        </p:cTn>
                                        <p:tgtEl>
                                          <p:spTgt spid="139"/>
                                        </p:tgtEl>
                                        <p:attrNameLst>
                                          <p:attrName>style.visibility</p:attrName>
                                        </p:attrNameLst>
                                      </p:cBhvr>
                                      <p:to>
                                        <p:strVal val="visible"/>
                                      </p:to>
                                    </p:set>
                                    <p:animEffect transition="in" filter="fade">
                                      <p:cBhvr>
                                        <p:cTn id="52" dur="500"/>
                                        <p:tgtEl>
                                          <p:spTgt spid="139"/>
                                        </p:tgtEl>
                                      </p:cBhvr>
                                    </p:animEffect>
                                  </p:childTnLst>
                                </p:cTn>
                              </p:par>
                              <p:par>
                                <p:cTn id="53" presetID="10" presetClass="entr" presetSubtype="0" fill="hold" nodeType="withEffect">
                                  <p:stCondLst>
                                    <p:cond delay="0"/>
                                  </p:stCondLst>
                                  <p:childTnLst>
                                    <p:set>
                                      <p:cBhvr>
                                        <p:cTn id="54" dur="1" fill="hold">
                                          <p:stCondLst>
                                            <p:cond delay="0"/>
                                          </p:stCondLst>
                                        </p:cTn>
                                        <p:tgtEl>
                                          <p:spTgt spid="140"/>
                                        </p:tgtEl>
                                        <p:attrNameLst>
                                          <p:attrName>style.visibility</p:attrName>
                                        </p:attrNameLst>
                                      </p:cBhvr>
                                      <p:to>
                                        <p:strVal val="visible"/>
                                      </p:to>
                                    </p:set>
                                    <p:animEffect transition="in" filter="fade">
                                      <p:cBhvr>
                                        <p:cTn id="55" dur="500"/>
                                        <p:tgtEl>
                                          <p:spTgt spid="140"/>
                                        </p:tgtEl>
                                      </p:cBhvr>
                                    </p:animEffect>
                                  </p:childTnLst>
                                </p:cTn>
                              </p:par>
                              <p:par>
                                <p:cTn id="56" presetID="10" presetClass="entr" presetSubtype="0" fill="hold" nodeType="withEffect">
                                  <p:stCondLst>
                                    <p:cond delay="0"/>
                                  </p:stCondLst>
                                  <p:childTnLst>
                                    <p:set>
                                      <p:cBhvr>
                                        <p:cTn id="57" dur="1" fill="hold">
                                          <p:stCondLst>
                                            <p:cond delay="0"/>
                                          </p:stCondLst>
                                        </p:cTn>
                                        <p:tgtEl>
                                          <p:spTgt spid="141"/>
                                        </p:tgtEl>
                                        <p:attrNameLst>
                                          <p:attrName>style.visibility</p:attrName>
                                        </p:attrNameLst>
                                      </p:cBhvr>
                                      <p:to>
                                        <p:strVal val="visible"/>
                                      </p:to>
                                    </p:set>
                                    <p:animEffect transition="in" filter="fade">
                                      <p:cBhvr>
                                        <p:cTn id="58" dur="500"/>
                                        <p:tgtEl>
                                          <p:spTgt spid="141"/>
                                        </p:tgtEl>
                                      </p:cBhvr>
                                    </p:animEffect>
                                  </p:childTnLst>
                                </p:cTn>
                              </p:par>
                              <p:par>
                                <p:cTn id="59" presetID="10" presetClass="entr" presetSubtype="0" fill="hold" nodeType="withEffect">
                                  <p:stCondLst>
                                    <p:cond delay="0"/>
                                  </p:stCondLst>
                                  <p:childTnLst>
                                    <p:set>
                                      <p:cBhvr>
                                        <p:cTn id="60" dur="1" fill="hold">
                                          <p:stCondLst>
                                            <p:cond delay="0"/>
                                          </p:stCondLst>
                                        </p:cTn>
                                        <p:tgtEl>
                                          <p:spTgt spid="142"/>
                                        </p:tgtEl>
                                        <p:attrNameLst>
                                          <p:attrName>style.visibility</p:attrName>
                                        </p:attrNameLst>
                                      </p:cBhvr>
                                      <p:to>
                                        <p:strVal val="visible"/>
                                      </p:to>
                                    </p:set>
                                    <p:animEffect transition="in" filter="fade">
                                      <p:cBhvr>
                                        <p:cTn id="61" dur="500"/>
                                        <p:tgtEl>
                                          <p:spTgt spid="142"/>
                                        </p:tgtEl>
                                      </p:cBhvr>
                                    </p:animEffect>
                                  </p:childTnLst>
                                </p:cTn>
                              </p:par>
                              <p:par>
                                <p:cTn id="62" presetID="10" presetClass="entr" presetSubtype="0" fill="hold" nodeType="withEffect">
                                  <p:stCondLst>
                                    <p:cond delay="0"/>
                                  </p:stCondLst>
                                  <p:childTnLst>
                                    <p:set>
                                      <p:cBhvr>
                                        <p:cTn id="63" dur="1" fill="hold">
                                          <p:stCondLst>
                                            <p:cond delay="0"/>
                                          </p:stCondLst>
                                        </p:cTn>
                                        <p:tgtEl>
                                          <p:spTgt spid="143"/>
                                        </p:tgtEl>
                                        <p:attrNameLst>
                                          <p:attrName>style.visibility</p:attrName>
                                        </p:attrNameLst>
                                      </p:cBhvr>
                                      <p:to>
                                        <p:strVal val="visible"/>
                                      </p:to>
                                    </p:set>
                                    <p:animEffect transition="in" filter="fade">
                                      <p:cBhvr>
                                        <p:cTn id="64" dur="500"/>
                                        <p:tgtEl>
                                          <p:spTgt spid="14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44"/>
                                        </p:tgtEl>
                                        <p:attrNameLst>
                                          <p:attrName>style.visibility</p:attrName>
                                        </p:attrNameLst>
                                      </p:cBhvr>
                                      <p:to>
                                        <p:strVal val="visible"/>
                                      </p:to>
                                    </p:set>
                                    <p:animEffect transition="in" filter="fade">
                                      <p:cBhvr>
                                        <p:cTn id="67" dur="500"/>
                                        <p:tgtEl>
                                          <p:spTgt spid="14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45"/>
                                        </p:tgtEl>
                                        <p:attrNameLst>
                                          <p:attrName>style.visibility</p:attrName>
                                        </p:attrNameLst>
                                      </p:cBhvr>
                                      <p:to>
                                        <p:strVal val="visible"/>
                                      </p:to>
                                    </p:set>
                                    <p:animEffect transition="in" filter="fade">
                                      <p:cBhvr>
                                        <p:cTn id="70" dur="500"/>
                                        <p:tgtEl>
                                          <p:spTgt spid="14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46"/>
                                        </p:tgtEl>
                                        <p:attrNameLst>
                                          <p:attrName>style.visibility</p:attrName>
                                        </p:attrNameLst>
                                      </p:cBhvr>
                                      <p:to>
                                        <p:strVal val="visible"/>
                                      </p:to>
                                    </p:set>
                                    <p:animEffect transition="in" filter="fade">
                                      <p:cBhvr>
                                        <p:cTn id="73" dur="500"/>
                                        <p:tgtEl>
                                          <p:spTgt spid="146"/>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47"/>
                                        </p:tgtEl>
                                        <p:attrNameLst>
                                          <p:attrName>style.visibility</p:attrName>
                                        </p:attrNameLst>
                                      </p:cBhvr>
                                      <p:to>
                                        <p:strVal val="visible"/>
                                      </p:to>
                                    </p:set>
                                    <p:animEffect transition="in" filter="fade">
                                      <p:cBhvr>
                                        <p:cTn id="76" dur="500"/>
                                        <p:tgtEl>
                                          <p:spTgt spid="147"/>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48"/>
                                        </p:tgtEl>
                                        <p:attrNameLst>
                                          <p:attrName>style.visibility</p:attrName>
                                        </p:attrNameLst>
                                      </p:cBhvr>
                                      <p:to>
                                        <p:strVal val="visible"/>
                                      </p:to>
                                    </p:set>
                                    <p:animEffect transition="in" filter="fade">
                                      <p:cBhvr>
                                        <p:cTn id="79" dur="500"/>
                                        <p:tgtEl>
                                          <p:spTgt spid="148"/>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9"/>
                                        </p:tgtEl>
                                        <p:attrNameLst>
                                          <p:attrName>style.visibility</p:attrName>
                                        </p:attrNameLst>
                                      </p:cBhvr>
                                      <p:to>
                                        <p:strVal val="visible"/>
                                      </p:to>
                                    </p:set>
                                    <p:animEffect transition="in" filter="fade">
                                      <p:cBhvr>
                                        <p:cTn id="82" dur="500"/>
                                        <p:tgtEl>
                                          <p:spTgt spid="149"/>
                                        </p:tgtEl>
                                      </p:cBhvr>
                                    </p:animEffect>
                                  </p:childTnLst>
                                </p:cTn>
                              </p:par>
                              <p:par>
                                <p:cTn id="83" presetID="10" presetClass="entr" presetSubtype="0" fill="hold" nodeType="withEffect">
                                  <p:stCondLst>
                                    <p:cond delay="0"/>
                                  </p:stCondLst>
                                  <p:childTnLst>
                                    <p:set>
                                      <p:cBhvr>
                                        <p:cTn id="84" dur="1" fill="hold">
                                          <p:stCondLst>
                                            <p:cond delay="0"/>
                                          </p:stCondLst>
                                        </p:cTn>
                                        <p:tgtEl>
                                          <p:spTgt spid="150"/>
                                        </p:tgtEl>
                                        <p:attrNameLst>
                                          <p:attrName>style.visibility</p:attrName>
                                        </p:attrNameLst>
                                      </p:cBhvr>
                                      <p:to>
                                        <p:strVal val="visible"/>
                                      </p:to>
                                    </p:set>
                                    <p:animEffect transition="in" filter="fade">
                                      <p:cBhvr>
                                        <p:cTn id="85" dur="500"/>
                                        <p:tgtEl>
                                          <p:spTgt spid="150"/>
                                        </p:tgtEl>
                                      </p:cBhvr>
                                    </p:animEffect>
                                  </p:childTnLst>
                                </p:cTn>
                              </p:par>
                              <p:par>
                                <p:cTn id="86" presetID="10" presetClass="entr" presetSubtype="0" fill="hold" nodeType="withEffect">
                                  <p:stCondLst>
                                    <p:cond delay="0"/>
                                  </p:stCondLst>
                                  <p:childTnLst>
                                    <p:set>
                                      <p:cBhvr>
                                        <p:cTn id="87" dur="1" fill="hold">
                                          <p:stCondLst>
                                            <p:cond delay="0"/>
                                          </p:stCondLst>
                                        </p:cTn>
                                        <p:tgtEl>
                                          <p:spTgt spid="151"/>
                                        </p:tgtEl>
                                        <p:attrNameLst>
                                          <p:attrName>style.visibility</p:attrName>
                                        </p:attrNameLst>
                                      </p:cBhvr>
                                      <p:to>
                                        <p:strVal val="visible"/>
                                      </p:to>
                                    </p:set>
                                    <p:animEffect transition="in" filter="fade">
                                      <p:cBhvr>
                                        <p:cTn id="88" dur="500"/>
                                        <p:tgtEl>
                                          <p:spTgt spid="151"/>
                                        </p:tgtEl>
                                      </p:cBhvr>
                                    </p:animEffect>
                                  </p:childTnLst>
                                </p:cTn>
                              </p:par>
                              <p:par>
                                <p:cTn id="89" presetID="10" presetClass="entr" presetSubtype="0" fill="hold" nodeType="withEffect">
                                  <p:stCondLst>
                                    <p:cond delay="0"/>
                                  </p:stCondLst>
                                  <p:childTnLst>
                                    <p:set>
                                      <p:cBhvr>
                                        <p:cTn id="90" dur="1" fill="hold">
                                          <p:stCondLst>
                                            <p:cond delay="0"/>
                                          </p:stCondLst>
                                        </p:cTn>
                                        <p:tgtEl>
                                          <p:spTgt spid="174"/>
                                        </p:tgtEl>
                                        <p:attrNameLst>
                                          <p:attrName>style.visibility</p:attrName>
                                        </p:attrNameLst>
                                      </p:cBhvr>
                                      <p:to>
                                        <p:strVal val="visible"/>
                                      </p:to>
                                    </p:set>
                                    <p:animEffect transition="in" filter="fade">
                                      <p:cBhvr>
                                        <p:cTn id="91" dur="500"/>
                                        <p:tgtEl>
                                          <p:spTgt spid="174"/>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179"/>
                                        </p:tgtEl>
                                        <p:attrNameLst>
                                          <p:attrName>style.visibility</p:attrName>
                                        </p:attrNameLst>
                                      </p:cBhvr>
                                      <p:to>
                                        <p:strVal val="visible"/>
                                      </p:to>
                                    </p:set>
                                    <p:animEffect transition="in" filter="fade">
                                      <p:cBhvr>
                                        <p:cTn id="94" dur="500"/>
                                        <p:tgtEl>
                                          <p:spTgt spid="179"/>
                                        </p:tgtEl>
                                      </p:cBhvr>
                                    </p:animEffect>
                                  </p:childTnLst>
                                </p:cTn>
                              </p:par>
                              <p:par>
                                <p:cTn id="95" presetID="10" presetClass="entr" presetSubtype="0" fill="hold" nodeType="withEffect">
                                  <p:stCondLst>
                                    <p:cond delay="0"/>
                                  </p:stCondLst>
                                  <p:childTnLst>
                                    <p:set>
                                      <p:cBhvr>
                                        <p:cTn id="96" dur="1" fill="hold">
                                          <p:stCondLst>
                                            <p:cond delay="0"/>
                                          </p:stCondLst>
                                        </p:cTn>
                                        <p:tgtEl>
                                          <p:spTgt spid="3"/>
                                        </p:tgtEl>
                                        <p:attrNameLst>
                                          <p:attrName>style.visibility</p:attrName>
                                        </p:attrNameLst>
                                      </p:cBhvr>
                                      <p:to>
                                        <p:strVal val="visible"/>
                                      </p:to>
                                    </p:set>
                                    <p:animEffect transition="in" filter="fade">
                                      <p:cBhvr>
                                        <p:cTn id="97" dur="500"/>
                                        <p:tgtEl>
                                          <p:spTgt spid="3"/>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14"/>
                                        </p:tgtEl>
                                        <p:attrNameLst>
                                          <p:attrName>style.visibility</p:attrName>
                                        </p:attrNameLst>
                                      </p:cBhvr>
                                      <p:to>
                                        <p:strVal val="visible"/>
                                      </p:to>
                                    </p:set>
                                    <p:animEffect transition="in" filter="fade">
                                      <p:cBhvr>
                                        <p:cTn id="100" dur="500"/>
                                        <p:tgtEl>
                                          <p:spTgt spid="14"/>
                                        </p:tgtEl>
                                      </p:cBhvr>
                                    </p:animEffect>
                                  </p:childTnLst>
                                </p:cTn>
                              </p:par>
                              <p:par>
                                <p:cTn id="101" presetID="10" presetClass="entr" presetSubtype="0" fill="hold" nodeType="withEffect">
                                  <p:stCondLst>
                                    <p:cond delay="0"/>
                                  </p:stCondLst>
                                  <p:childTnLst>
                                    <p:set>
                                      <p:cBhvr>
                                        <p:cTn id="102" dur="1" fill="hold">
                                          <p:stCondLst>
                                            <p:cond delay="0"/>
                                          </p:stCondLst>
                                        </p:cTn>
                                        <p:tgtEl>
                                          <p:spTgt spid="30"/>
                                        </p:tgtEl>
                                        <p:attrNameLst>
                                          <p:attrName>style.visibility</p:attrName>
                                        </p:attrNameLst>
                                      </p:cBhvr>
                                      <p:to>
                                        <p:strVal val="visible"/>
                                      </p:to>
                                    </p:set>
                                    <p:animEffect transition="in" filter="fade">
                                      <p:cBhvr>
                                        <p:cTn id="103" dur="500"/>
                                        <p:tgtEl>
                                          <p:spTgt spid="30"/>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74"/>
                                        </p:tgtEl>
                                        <p:attrNameLst>
                                          <p:attrName>style.visibility</p:attrName>
                                        </p:attrNameLst>
                                      </p:cBhvr>
                                      <p:to>
                                        <p:strVal val="visible"/>
                                      </p:to>
                                    </p:set>
                                    <p:animEffect transition="in" filter="fade">
                                      <p:cBhvr>
                                        <p:cTn id="106" dur="500"/>
                                        <p:tgtEl>
                                          <p:spTgt spid="74"/>
                                        </p:tgtEl>
                                      </p:cBhvr>
                                    </p:animEffect>
                                  </p:childTnLst>
                                </p:cTn>
                              </p:par>
                              <p:par>
                                <p:cTn id="107" presetID="10" presetClass="entr" presetSubtype="0" fill="hold" nodeType="withEffect">
                                  <p:stCondLst>
                                    <p:cond delay="0"/>
                                  </p:stCondLst>
                                  <p:childTnLst>
                                    <p:set>
                                      <p:cBhvr>
                                        <p:cTn id="108" dur="1" fill="hold">
                                          <p:stCondLst>
                                            <p:cond delay="0"/>
                                          </p:stCondLst>
                                        </p:cTn>
                                        <p:tgtEl>
                                          <p:spTgt spid="32"/>
                                        </p:tgtEl>
                                        <p:attrNameLst>
                                          <p:attrName>style.visibility</p:attrName>
                                        </p:attrNameLst>
                                      </p:cBhvr>
                                      <p:to>
                                        <p:strVal val="visible"/>
                                      </p:to>
                                    </p:set>
                                    <p:animEffect transition="in" filter="fade">
                                      <p:cBhvr>
                                        <p:cTn id="109" dur="500"/>
                                        <p:tgtEl>
                                          <p:spTgt spid="32"/>
                                        </p:tgtEl>
                                      </p:cBhvr>
                                    </p:animEffect>
                                  </p:childTnLst>
                                </p:cTn>
                              </p:par>
                              <p:par>
                                <p:cTn id="110" presetID="10" presetClass="entr" presetSubtype="0" fill="hold" nodeType="withEffect">
                                  <p:stCondLst>
                                    <p:cond delay="0"/>
                                  </p:stCondLst>
                                  <p:childTnLst>
                                    <p:set>
                                      <p:cBhvr>
                                        <p:cTn id="111" dur="1" fill="hold">
                                          <p:stCondLst>
                                            <p:cond delay="0"/>
                                          </p:stCondLst>
                                        </p:cTn>
                                        <p:tgtEl>
                                          <p:spTgt spid="83"/>
                                        </p:tgtEl>
                                        <p:attrNameLst>
                                          <p:attrName>style.visibility</p:attrName>
                                        </p:attrNameLst>
                                      </p:cBhvr>
                                      <p:to>
                                        <p:strVal val="visible"/>
                                      </p:to>
                                    </p:set>
                                    <p:animEffect transition="in" filter="fade">
                                      <p:cBhvr>
                                        <p:cTn id="112" dur="500"/>
                                        <p:tgtEl>
                                          <p:spTgt spid="83"/>
                                        </p:tgtEl>
                                      </p:cBhvr>
                                    </p:animEffect>
                                  </p:childTnLst>
                                </p:cTn>
                              </p:par>
                              <p:par>
                                <p:cTn id="113" presetID="10" presetClass="entr" presetSubtype="0" fill="hold" nodeType="withEffect">
                                  <p:stCondLst>
                                    <p:cond delay="0"/>
                                  </p:stCondLst>
                                  <p:childTnLst>
                                    <p:set>
                                      <p:cBhvr>
                                        <p:cTn id="114" dur="1" fill="hold">
                                          <p:stCondLst>
                                            <p:cond delay="0"/>
                                          </p:stCondLst>
                                        </p:cTn>
                                        <p:tgtEl>
                                          <p:spTgt spid="85"/>
                                        </p:tgtEl>
                                        <p:attrNameLst>
                                          <p:attrName>style.visibility</p:attrName>
                                        </p:attrNameLst>
                                      </p:cBhvr>
                                      <p:to>
                                        <p:strVal val="visible"/>
                                      </p:to>
                                    </p:set>
                                    <p:animEffect transition="in" filter="fade">
                                      <p:cBhvr>
                                        <p:cTn id="115" dur="500"/>
                                        <p:tgtEl>
                                          <p:spTgt spid="85"/>
                                        </p:tgtEl>
                                      </p:cBhvr>
                                    </p:animEffect>
                                  </p:childTnLst>
                                </p:cTn>
                              </p:par>
                              <p:par>
                                <p:cTn id="116" presetID="10" presetClass="entr" presetSubtype="0" fill="hold" nodeType="withEffect">
                                  <p:stCondLst>
                                    <p:cond delay="0"/>
                                  </p:stCondLst>
                                  <p:childTnLst>
                                    <p:set>
                                      <p:cBhvr>
                                        <p:cTn id="117" dur="1" fill="hold">
                                          <p:stCondLst>
                                            <p:cond delay="0"/>
                                          </p:stCondLst>
                                        </p:cTn>
                                        <p:tgtEl>
                                          <p:spTgt spid="10"/>
                                        </p:tgtEl>
                                        <p:attrNameLst>
                                          <p:attrName>style.visibility</p:attrName>
                                        </p:attrNameLst>
                                      </p:cBhvr>
                                      <p:to>
                                        <p:strVal val="visible"/>
                                      </p:to>
                                    </p:set>
                                    <p:animEffect transition="in" filter="fade">
                                      <p:cBhvr>
                                        <p:cTn id="118" dur="500"/>
                                        <p:tgtEl>
                                          <p:spTgt spid="10"/>
                                        </p:tgtEl>
                                      </p:cBhvr>
                                    </p:animEffect>
                                  </p:childTnLst>
                                </p:cTn>
                              </p:par>
                              <p:par>
                                <p:cTn id="119" presetID="10" presetClass="entr" presetSubtype="0" fill="hold" nodeType="withEffect">
                                  <p:stCondLst>
                                    <p:cond delay="0"/>
                                  </p:stCondLst>
                                  <p:childTnLst>
                                    <p:set>
                                      <p:cBhvr>
                                        <p:cTn id="120" dur="1" fill="hold">
                                          <p:stCondLst>
                                            <p:cond delay="0"/>
                                          </p:stCondLst>
                                        </p:cTn>
                                        <p:tgtEl>
                                          <p:spTgt spid="54"/>
                                        </p:tgtEl>
                                        <p:attrNameLst>
                                          <p:attrName>style.visibility</p:attrName>
                                        </p:attrNameLst>
                                      </p:cBhvr>
                                      <p:to>
                                        <p:strVal val="visible"/>
                                      </p:to>
                                    </p:set>
                                    <p:animEffect transition="in" filter="fade">
                                      <p:cBhvr>
                                        <p:cTn id="121" dur="500"/>
                                        <p:tgtEl>
                                          <p:spTgt spid="54"/>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61"/>
                                        </p:tgtEl>
                                        <p:attrNameLst>
                                          <p:attrName>style.visibility</p:attrName>
                                        </p:attrNameLst>
                                      </p:cBhvr>
                                      <p:to>
                                        <p:strVal val="visible"/>
                                      </p:to>
                                    </p:set>
                                    <p:animEffect transition="in" filter="fade">
                                      <p:cBhvr>
                                        <p:cTn id="124" dur="500"/>
                                        <p:tgtEl>
                                          <p:spTgt spid="61"/>
                                        </p:tgtEl>
                                      </p:cBhvr>
                                    </p:animEffect>
                                  </p:childTnLst>
                                </p:cTn>
                              </p:par>
                              <p:par>
                                <p:cTn id="125" presetID="10" presetClass="entr" presetSubtype="0" fill="hold" nodeType="withEffect">
                                  <p:stCondLst>
                                    <p:cond delay="0"/>
                                  </p:stCondLst>
                                  <p:childTnLst>
                                    <p:set>
                                      <p:cBhvr>
                                        <p:cTn id="126" dur="1" fill="hold">
                                          <p:stCondLst>
                                            <p:cond delay="0"/>
                                          </p:stCondLst>
                                        </p:cTn>
                                        <p:tgtEl>
                                          <p:spTgt spid="60"/>
                                        </p:tgtEl>
                                        <p:attrNameLst>
                                          <p:attrName>style.visibility</p:attrName>
                                        </p:attrNameLst>
                                      </p:cBhvr>
                                      <p:to>
                                        <p:strVal val="visible"/>
                                      </p:to>
                                    </p:set>
                                    <p:animEffect transition="in" filter="fade">
                                      <p:cBhvr>
                                        <p:cTn id="127" dur="500"/>
                                        <p:tgtEl>
                                          <p:spTgt spid="60"/>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7"/>
                                        </p:tgtEl>
                                        <p:attrNameLst>
                                          <p:attrName>style.visibility</p:attrName>
                                        </p:attrNameLst>
                                      </p:cBhvr>
                                      <p:to>
                                        <p:strVal val="visible"/>
                                      </p:to>
                                    </p:set>
                                    <p:animEffect transition="in" filter="fade">
                                      <p:cBhvr>
                                        <p:cTn id="130" dur="500"/>
                                        <p:tgtEl>
                                          <p:spTgt spid="7"/>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182"/>
                                        </p:tgtEl>
                                        <p:attrNameLst>
                                          <p:attrName>style.visibility</p:attrName>
                                        </p:attrNameLst>
                                      </p:cBhvr>
                                      <p:to>
                                        <p:strVal val="visible"/>
                                      </p:to>
                                    </p:set>
                                    <p:animEffect transition="in" filter="fade">
                                      <p:cBhvr>
                                        <p:cTn id="133" dur="500"/>
                                        <p:tgtEl>
                                          <p:spTgt spid="182"/>
                                        </p:tgtEl>
                                      </p:cBhvr>
                                    </p:animEffect>
                                  </p:childTnLst>
                                </p:cTn>
                              </p:par>
                              <p:par>
                                <p:cTn id="134" presetID="10" presetClass="entr" presetSubtype="0" fill="hold" nodeType="withEffect">
                                  <p:stCondLst>
                                    <p:cond delay="0"/>
                                  </p:stCondLst>
                                  <p:childTnLst>
                                    <p:set>
                                      <p:cBhvr>
                                        <p:cTn id="135" dur="1" fill="hold">
                                          <p:stCondLst>
                                            <p:cond delay="0"/>
                                          </p:stCondLst>
                                        </p:cTn>
                                        <p:tgtEl>
                                          <p:spTgt spid="96"/>
                                        </p:tgtEl>
                                        <p:attrNameLst>
                                          <p:attrName>style.visibility</p:attrName>
                                        </p:attrNameLst>
                                      </p:cBhvr>
                                      <p:to>
                                        <p:strVal val="visible"/>
                                      </p:to>
                                    </p:set>
                                    <p:animEffect transition="in" filter="fade">
                                      <p:cBhvr>
                                        <p:cTn id="136" dur="500"/>
                                        <p:tgtEl>
                                          <p:spTgt spid="96"/>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11"/>
                                        </p:tgtEl>
                                        <p:attrNameLst>
                                          <p:attrName>style.visibility</p:attrName>
                                        </p:attrNameLst>
                                      </p:cBhvr>
                                      <p:to>
                                        <p:strVal val="visible"/>
                                      </p:to>
                                    </p:set>
                                    <p:animEffect transition="in" filter="fade">
                                      <p:cBhvr>
                                        <p:cTn id="139" dur="500"/>
                                        <p:tgtEl>
                                          <p:spTgt spid="11"/>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93"/>
                                        </p:tgtEl>
                                        <p:attrNameLst>
                                          <p:attrName>style.visibility</p:attrName>
                                        </p:attrNameLst>
                                      </p:cBhvr>
                                      <p:to>
                                        <p:strVal val="visible"/>
                                      </p:to>
                                    </p:set>
                                    <p:animEffect transition="in" filter="fade">
                                      <p:cBhvr>
                                        <p:cTn id="142" dur="500"/>
                                        <p:tgtEl>
                                          <p:spTgt spid="93"/>
                                        </p:tgtEl>
                                      </p:cBhvr>
                                    </p:animEffect>
                                  </p:childTnLst>
                                </p:cTn>
                              </p:par>
                              <p:par>
                                <p:cTn id="143" presetID="10" presetClass="entr" presetSubtype="0" fill="hold" nodeType="withEffect">
                                  <p:stCondLst>
                                    <p:cond delay="0"/>
                                  </p:stCondLst>
                                  <p:childTnLst>
                                    <p:set>
                                      <p:cBhvr>
                                        <p:cTn id="144" dur="1" fill="hold">
                                          <p:stCondLst>
                                            <p:cond delay="0"/>
                                          </p:stCondLst>
                                        </p:cTn>
                                        <p:tgtEl>
                                          <p:spTgt spid="59"/>
                                        </p:tgtEl>
                                        <p:attrNameLst>
                                          <p:attrName>style.visibility</p:attrName>
                                        </p:attrNameLst>
                                      </p:cBhvr>
                                      <p:to>
                                        <p:strVal val="visible"/>
                                      </p:to>
                                    </p:set>
                                    <p:animEffect transition="in" filter="fade">
                                      <p:cBhvr>
                                        <p:cTn id="145" dur="500"/>
                                        <p:tgtEl>
                                          <p:spTgt spid="59"/>
                                        </p:tgtEl>
                                      </p:cBhvr>
                                    </p:animEffect>
                                  </p:childTnLst>
                                </p:cTn>
                              </p:par>
                              <p:par>
                                <p:cTn id="146" presetID="10" presetClass="entr" presetSubtype="0" fill="hold" nodeType="withEffect">
                                  <p:stCondLst>
                                    <p:cond delay="0"/>
                                  </p:stCondLst>
                                  <p:childTnLst>
                                    <p:set>
                                      <p:cBhvr>
                                        <p:cTn id="147" dur="1" fill="hold">
                                          <p:stCondLst>
                                            <p:cond delay="0"/>
                                          </p:stCondLst>
                                        </p:cTn>
                                        <p:tgtEl>
                                          <p:spTgt spid="111"/>
                                        </p:tgtEl>
                                        <p:attrNameLst>
                                          <p:attrName>style.visibility</p:attrName>
                                        </p:attrNameLst>
                                      </p:cBhvr>
                                      <p:to>
                                        <p:strVal val="visible"/>
                                      </p:to>
                                    </p:set>
                                    <p:animEffect transition="in" filter="fade">
                                      <p:cBhvr>
                                        <p:cTn id="148" dur="500"/>
                                        <p:tgtEl>
                                          <p:spTgt spid="111"/>
                                        </p:tgtEl>
                                      </p:cBhvr>
                                    </p:animEffect>
                                  </p:childTnLst>
                                </p:cTn>
                              </p:par>
                            </p:childTnLst>
                          </p:cTn>
                        </p:par>
                      </p:childTnLst>
                    </p:cTn>
                  </p:par>
                  <p:par>
                    <p:cTn id="149" fill="hold">
                      <p:stCondLst>
                        <p:cond delay="indefinite"/>
                      </p:stCondLst>
                      <p:childTnLst>
                        <p:par>
                          <p:cTn id="150" fill="hold">
                            <p:stCondLst>
                              <p:cond delay="0"/>
                            </p:stCondLst>
                            <p:childTnLst>
                              <p:par>
                                <p:cTn id="151" presetID="10" presetClass="entr" presetSubtype="0" fill="hold" grpId="0" nodeType="clickEffect">
                                  <p:stCondLst>
                                    <p:cond delay="0"/>
                                  </p:stCondLst>
                                  <p:childTnLst>
                                    <p:set>
                                      <p:cBhvr>
                                        <p:cTn id="152" dur="1" fill="hold">
                                          <p:stCondLst>
                                            <p:cond delay="0"/>
                                          </p:stCondLst>
                                        </p:cTn>
                                        <p:tgtEl>
                                          <p:spTgt spid="134"/>
                                        </p:tgtEl>
                                        <p:attrNameLst>
                                          <p:attrName>style.visibility</p:attrName>
                                        </p:attrNameLst>
                                      </p:cBhvr>
                                      <p:to>
                                        <p:strVal val="visible"/>
                                      </p:to>
                                    </p:set>
                                    <p:animEffect transition="in" filter="fade">
                                      <p:cBhvr>
                                        <p:cTn id="153" dur="500"/>
                                        <p:tgtEl>
                                          <p:spTgt spid="134"/>
                                        </p:tgtEl>
                                      </p:cBhvr>
                                    </p:animEffect>
                                  </p:childTnLst>
                                </p:cTn>
                              </p:par>
                              <p:par>
                                <p:cTn id="154" presetID="10" presetClass="entr" presetSubtype="0" fill="hold" grpId="0" nodeType="withEffect">
                                  <p:stCondLst>
                                    <p:cond delay="0"/>
                                  </p:stCondLst>
                                  <p:childTnLst>
                                    <p:set>
                                      <p:cBhvr>
                                        <p:cTn id="155" dur="1" fill="hold">
                                          <p:stCondLst>
                                            <p:cond delay="0"/>
                                          </p:stCondLst>
                                        </p:cTn>
                                        <p:tgtEl>
                                          <p:spTgt spid="133"/>
                                        </p:tgtEl>
                                        <p:attrNameLst>
                                          <p:attrName>style.visibility</p:attrName>
                                        </p:attrNameLst>
                                      </p:cBhvr>
                                      <p:to>
                                        <p:strVal val="visible"/>
                                      </p:to>
                                    </p:set>
                                    <p:animEffect transition="in" filter="fade">
                                      <p:cBhvr>
                                        <p:cTn id="156" dur="500"/>
                                        <p:tgtEl>
                                          <p:spTgt spid="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3" grpId="0" animBg="1"/>
      <p:bldP spid="23" grpId="0"/>
      <p:bldP spid="24" grpId="0"/>
      <p:bldP spid="26" grpId="0"/>
      <p:bldP spid="27" grpId="0"/>
      <p:bldP spid="28" grpId="0"/>
      <p:bldP spid="95" grpId="0"/>
      <p:bldP spid="100" grpId="0"/>
      <p:bldP spid="102" grpId="0"/>
      <p:bldP spid="113" grpId="0"/>
      <p:bldP spid="114" grpId="0"/>
      <p:bldP spid="125" grpId="0"/>
      <p:bldP spid="133" grpId="0" animBg="1"/>
      <p:bldP spid="134" grpId="0"/>
      <p:bldP spid="144" grpId="0"/>
      <p:bldP spid="145" grpId="0"/>
      <p:bldP spid="146" grpId="0"/>
      <p:bldP spid="147" grpId="0"/>
      <p:bldP spid="148" grpId="0"/>
      <p:bldP spid="149" grpId="0"/>
      <p:bldP spid="179" grpId="0"/>
      <p:bldP spid="182" grpId="0" animBg="1"/>
      <p:bldP spid="11" grpId="0" animBg="1"/>
      <p:bldP spid="14" grpId="0"/>
      <p:bldP spid="74" grpId="0"/>
      <p:bldP spid="7" grpId="0" animBg="1"/>
      <p:bldP spid="61" grpId="0"/>
      <p:bldP spid="9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A2753B-DA27-139F-25B3-29BEBF81C84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8443EAF2-7C57-4A96-6BF9-DC72EE97A3A6}"/>
              </a:ext>
            </a:extLst>
          </p:cNvPr>
          <p:cNvSpPr>
            <a:spLocks noGrp="1"/>
          </p:cNvSpPr>
          <p:nvPr>
            <p:ph type="title"/>
          </p:nvPr>
        </p:nvSpPr>
        <p:spPr/>
        <p:txBody>
          <a:bodyPr/>
          <a:lstStyle/>
          <a:p>
            <a:r>
              <a:rPr lang="fr-FR" dirty="0"/>
              <a:t>&gt;90 </a:t>
            </a:r>
            <a:r>
              <a:rPr lang="fr-FR" dirty="0" err="1"/>
              <a:t>QPUs</a:t>
            </a:r>
            <a:r>
              <a:rPr lang="fr-FR" dirty="0"/>
              <a:t> </a:t>
            </a:r>
            <a:r>
              <a:rPr lang="fr-FR" dirty="0" err="1"/>
              <a:t>industry</a:t>
            </a:r>
            <a:r>
              <a:rPr lang="fr-FR" dirty="0"/>
              <a:t> </a:t>
            </a:r>
            <a:r>
              <a:rPr lang="fr-FR" dirty="0" err="1"/>
              <a:t>vendors</a:t>
            </a:r>
            <a:r>
              <a:rPr lang="fr-FR" dirty="0"/>
              <a:t>!</a:t>
            </a:r>
            <a:endParaRPr lang="en-US" dirty="0"/>
          </a:p>
        </p:txBody>
      </p:sp>
      <p:sp>
        <p:nvSpPr>
          <p:cNvPr id="90" name="TextBox 89">
            <a:extLst>
              <a:ext uri="{FF2B5EF4-FFF2-40B4-BE49-F238E27FC236}">
                <a16:creationId xmlns:a16="http://schemas.microsoft.com/office/drawing/2014/main" id="{65793E83-AD96-9208-6C77-B6A6F46FF351}"/>
              </a:ext>
            </a:extLst>
          </p:cNvPr>
          <p:cNvSpPr txBox="1"/>
          <p:nvPr/>
        </p:nvSpPr>
        <p:spPr>
          <a:xfrm>
            <a:off x="3481506" y="1966727"/>
            <a:ext cx="1215230" cy="261586"/>
          </a:xfrm>
          <a:prstGeom prst="rect">
            <a:avLst/>
          </a:prstGeom>
          <a:noFill/>
        </p:spPr>
        <p:txBody>
          <a:bodyPr wrap="square" lIns="91417" tIns="45708" rIns="91417" bIns="45708" rtlCol="0">
            <a:spAutoFit/>
          </a:bodyPr>
          <a:lstStyle/>
          <a:p>
            <a:pPr algn="ctr"/>
            <a:r>
              <a:rPr lang="en-US" sz="1100" dirty="0">
                <a:solidFill>
                  <a:schemeClr val="bg2"/>
                </a:solidFill>
                <a:latin typeface="Calibri" pitchFamily="34" charset="0"/>
              </a:rPr>
              <a:t>superconducting</a:t>
            </a:r>
          </a:p>
        </p:txBody>
      </p:sp>
      <p:sp>
        <p:nvSpPr>
          <p:cNvPr id="91" name="TextBox 90">
            <a:extLst>
              <a:ext uri="{FF2B5EF4-FFF2-40B4-BE49-F238E27FC236}">
                <a16:creationId xmlns:a16="http://schemas.microsoft.com/office/drawing/2014/main" id="{77906D3F-246B-7F73-6708-BF97094DB5E9}"/>
              </a:ext>
            </a:extLst>
          </p:cNvPr>
          <p:cNvSpPr txBox="1"/>
          <p:nvPr/>
        </p:nvSpPr>
        <p:spPr>
          <a:xfrm>
            <a:off x="6724710" y="1966727"/>
            <a:ext cx="984370" cy="265441"/>
          </a:xfrm>
          <a:prstGeom prst="rect">
            <a:avLst/>
          </a:prstGeom>
          <a:noFill/>
        </p:spPr>
        <p:txBody>
          <a:bodyPr wrap="square" lIns="91417" tIns="45708" rIns="91417" bIns="45708" rtlCol="0">
            <a:spAutoFit/>
          </a:bodyPr>
          <a:lstStyle/>
          <a:p>
            <a:pPr algn="ctr"/>
            <a:r>
              <a:rPr lang="en-US" sz="1100" dirty="0">
                <a:solidFill>
                  <a:schemeClr val="bg2"/>
                </a:solidFill>
                <a:latin typeface="Calibri" pitchFamily="34" charset="0"/>
              </a:rPr>
              <a:t>topological</a:t>
            </a:r>
          </a:p>
        </p:txBody>
      </p:sp>
      <p:sp>
        <p:nvSpPr>
          <p:cNvPr id="92" name="TextBox 91">
            <a:extLst>
              <a:ext uri="{FF2B5EF4-FFF2-40B4-BE49-F238E27FC236}">
                <a16:creationId xmlns:a16="http://schemas.microsoft.com/office/drawing/2014/main" id="{C107969D-F2F0-CE88-FCC1-A655C8CC564F}"/>
              </a:ext>
            </a:extLst>
          </p:cNvPr>
          <p:cNvSpPr txBox="1"/>
          <p:nvPr/>
        </p:nvSpPr>
        <p:spPr>
          <a:xfrm>
            <a:off x="5836435" y="1966727"/>
            <a:ext cx="839827" cy="261586"/>
          </a:xfrm>
          <a:prstGeom prst="rect">
            <a:avLst/>
          </a:prstGeom>
          <a:noFill/>
        </p:spPr>
        <p:txBody>
          <a:bodyPr wrap="square" lIns="91417" tIns="45708" rIns="91417" bIns="45708" rtlCol="0">
            <a:spAutoFit/>
          </a:bodyPr>
          <a:lstStyle/>
          <a:p>
            <a:pPr algn="ctr"/>
            <a:r>
              <a:rPr lang="en-US" sz="1100" dirty="0">
                <a:solidFill>
                  <a:schemeClr val="bg2"/>
                </a:solidFill>
                <a:latin typeface="Calibri" pitchFamily="34" charset="0"/>
              </a:rPr>
              <a:t>vacancies</a:t>
            </a:r>
          </a:p>
        </p:txBody>
      </p:sp>
      <p:sp>
        <p:nvSpPr>
          <p:cNvPr id="98" name="TextBox 97">
            <a:extLst>
              <a:ext uri="{FF2B5EF4-FFF2-40B4-BE49-F238E27FC236}">
                <a16:creationId xmlns:a16="http://schemas.microsoft.com/office/drawing/2014/main" id="{502055CD-6D2F-DCB4-BD95-A2FDD963F5EC}"/>
              </a:ext>
            </a:extLst>
          </p:cNvPr>
          <p:cNvSpPr txBox="1"/>
          <p:nvPr/>
        </p:nvSpPr>
        <p:spPr>
          <a:xfrm>
            <a:off x="2568108" y="1966727"/>
            <a:ext cx="837572" cy="261586"/>
          </a:xfrm>
          <a:prstGeom prst="rect">
            <a:avLst/>
          </a:prstGeom>
          <a:noFill/>
        </p:spPr>
        <p:txBody>
          <a:bodyPr wrap="square" lIns="91417" tIns="45708" rIns="91417" bIns="45708" rtlCol="0">
            <a:spAutoFit/>
          </a:bodyPr>
          <a:lstStyle/>
          <a:p>
            <a:pPr algn="ctr"/>
            <a:r>
              <a:rPr lang="en-US" sz="1100" dirty="0">
                <a:solidFill>
                  <a:schemeClr val="bg2"/>
                </a:solidFill>
                <a:latin typeface="Calibri" pitchFamily="34" charset="0"/>
              </a:rPr>
              <a:t>annealing</a:t>
            </a:r>
          </a:p>
        </p:txBody>
      </p:sp>
      <p:sp>
        <p:nvSpPr>
          <p:cNvPr id="100" name="TextBox 99">
            <a:extLst>
              <a:ext uri="{FF2B5EF4-FFF2-40B4-BE49-F238E27FC236}">
                <a16:creationId xmlns:a16="http://schemas.microsoft.com/office/drawing/2014/main" id="{05EDCB47-7F5F-02CF-C918-775DDE9DF4FE}"/>
              </a:ext>
            </a:extLst>
          </p:cNvPr>
          <p:cNvSpPr txBox="1"/>
          <p:nvPr/>
        </p:nvSpPr>
        <p:spPr>
          <a:xfrm>
            <a:off x="4746939" y="1966727"/>
            <a:ext cx="936957" cy="265441"/>
          </a:xfrm>
          <a:prstGeom prst="rect">
            <a:avLst/>
          </a:prstGeom>
          <a:noFill/>
        </p:spPr>
        <p:txBody>
          <a:bodyPr wrap="square" lIns="91417" tIns="45708" rIns="91417" bIns="45708" rtlCol="0">
            <a:spAutoFit/>
          </a:bodyPr>
          <a:lstStyle/>
          <a:p>
            <a:pPr algn="ctr"/>
            <a:r>
              <a:rPr lang="en-US" sz="1100" dirty="0">
                <a:solidFill>
                  <a:schemeClr val="bg2"/>
                </a:solidFill>
                <a:latin typeface="Calibri" pitchFamily="34" charset="0"/>
              </a:rPr>
              <a:t>silicon</a:t>
            </a:r>
          </a:p>
        </p:txBody>
      </p:sp>
      <p:sp>
        <p:nvSpPr>
          <p:cNvPr id="101" name="TextBox 100">
            <a:extLst>
              <a:ext uri="{FF2B5EF4-FFF2-40B4-BE49-F238E27FC236}">
                <a16:creationId xmlns:a16="http://schemas.microsoft.com/office/drawing/2014/main" id="{943ED0D0-70F8-2FBF-1D28-5E5DC38B9B1A}"/>
              </a:ext>
            </a:extLst>
          </p:cNvPr>
          <p:cNvSpPr txBox="1"/>
          <p:nvPr/>
        </p:nvSpPr>
        <p:spPr>
          <a:xfrm>
            <a:off x="378716" y="1966727"/>
            <a:ext cx="995392" cy="261586"/>
          </a:xfrm>
          <a:prstGeom prst="rect">
            <a:avLst/>
          </a:prstGeom>
          <a:noFill/>
        </p:spPr>
        <p:txBody>
          <a:bodyPr wrap="square" lIns="91417" tIns="45708" rIns="91417" bIns="45708" rtlCol="0">
            <a:spAutoFit/>
          </a:bodyPr>
          <a:lstStyle/>
          <a:p>
            <a:pPr algn="ctr"/>
            <a:r>
              <a:rPr lang="en-US" sz="1100" dirty="0">
                <a:solidFill>
                  <a:schemeClr val="bg2"/>
                </a:solidFill>
                <a:latin typeface="Calibri" pitchFamily="34" charset="0"/>
              </a:rPr>
              <a:t>trapped ions</a:t>
            </a:r>
          </a:p>
        </p:txBody>
      </p:sp>
      <p:sp>
        <p:nvSpPr>
          <p:cNvPr id="106" name="TextBox 105">
            <a:extLst>
              <a:ext uri="{FF2B5EF4-FFF2-40B4-BE49-F238E27FC236}">
                <a16:creationId xmlns:a16="http://schemas.microsoft.com/office/drawing/2014/main" id="{1C4E53A2-BA22-F2F5-A464-E2A7FD99BEDB}"/>
              </a:ext>
            </a:extLst>
          </p:cNvPr>
          <p:cNvSpPr txBox="1"/>
          <p:nvPr/>
        </p:nvSpPr>
        <p:spPr>
          <a:xfrm>
            <a:off x="7845622" y="1966727"/>
            <a:ext cx="968905" cy="265441"/>
          </a:xfrm>
          <a:prstGeom prst="rect">
            <a:avLst/>
          </a:prstGeom>
          <a:noFill/>
        </p:spPr>
        <p:txBody>
          <a:bodyPr wrap="square" lIns="91417" tIns="45708" rIns="91417" bIns="45708" rtlCol="0">
            <a:spAutoFit/>
          </a:bodyPr>
          <a:lstStyle/>
          <a:p>
            <a:pPr algn="ctr"/>
            <a:r>
              <a:rPr lang="en-US" sz="1100" dirty="0">
                <a:solidFill>
                  <a:schemeClr val="bg2"/>
                </a:solidFill>
                <a:latin typeface="Calibri" pitchFamily="34" charset="0"/>
              </a:rPr>
              <a:t>photons</a:t>
            </a:r>
          </a:p>
        </p:txBody>
      </p:sp>
      <p:sp>
        <p:nvSpPr>
          <p:cNvPr id="107" name="TextBox 106">
            <a:extLst>
              <a:ext uri="{FF2B5EF4-FFF2-40B4-BE49-F238E27FC236}">
                <a16:creationId xmlns:a16="http://schemas.microsoft.com/office/drawing/2014/main" id="{A2A9C1FA-A759-BC26-56ED-E426E3A4B645}"/>
              </a:ext>
            </a:extLst>
          </p:cNvPr>
          <p:cNvSpPr txBox="1"/>
          <p:nvPr/>
        </p:nvSpPr>
        <p:spPr>
          <a:xfrm>
            <a:off x="1491566" y="1966727"/>
            <a:ext cx="931599" cy="261586"/>
          </a:xfrm>
          <a:prstGeom prst="rect">
            <a:avLst/>
          </a:prstGeom>
          <a:noFill/>
        </p:spPr>
        <p:txBody>
          <a:bodyPr wrap="square" lIns="91417" tIns="45708" rIns="91417" bIns="45708" rtlCol="0">
            <a:spAutoFit/>
          </a:bodyPr>
          <a:lstStyle/>
          <a:p>
            <a:pPr algn="ctr"/>
            <a:r>
              <a:rPr lang="en-US" sz="1100" dirty="0">
                <a:solidFill>
                  <a:schemeClr val="bg2"/>
                </a:solidFill>
                <a:latin typeface="Calibri" pitchFamily="34" charset="0"/>
              </a:rPr>
              <a:t>cold atoms</a:t>
            </a:r>
          </a:p>
        </p:txBody>
      </p:sp>
      <p:pic>
        <p:nvPicPr>
          <p:cNvPr id="116" name="Picture 63">
            <a:extLst>
              <a:ext uri="{FF2B5EF4-FFF2-40B4-BE49-F238E27FC236}">
                <a16:creationId xmlns:a16="http://schemas.microsoft.com/office/drawing/2014/main" id="{EA707A32-8DAD-7F00-A96C-A71A668BB626}"/>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833439" y="4372731"/>
            <a:ext cx="414935" cy="127613"/>
          </a:xfrm>
          <a:prstGeom prst="rect">
            <a:avLst/>
          </a:prstGeom>
          <a:noFill/>
          <a:extLst>
            <a:ext uri="{909E8E84-426E-40DD-AFC4-6F175D3DCCD1}">
              <a14:hiddenFill xmlns:a14="http://schemas.microsoft.com/office/drawing/2010/main">
                <a:solidFill>
                  <a:srgbClr val="FFFFFF"/>
                </a:solidFill>
              </a14:hiddenFill>
            </a:ext>
          </a:extLst>
        </p:spPr>
      </p:pic>
      <p:pic>
        <p:nvPicPr>
          <p:cNvPr id="117" name="Picture 3">
            <a:extLst>
              <a:ext uri="{FF2B5EF4-FFF2-40B4-BE49-F238E27FC236}">
                <a16:creationId xmlns:a16="http://schemas.microsoft.com/office/drawing/2014/main" id="{18CA373B-038E-0AF7-1F63-E3105399A757}"/>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51645" y="2328659"/>
            <a:ext cx="730500" cy="159671"/>
          </a:xfrm>
          <a:prstGeom prst="rect">
            <a:avLst/>
          </a:prstGeom>
          <a:noFill/>
          <a:extLst>
            <a:ext uri="{909E8E84-426E-40DD-AFC4-6F175D3DCCD1}">
              <a14:hiddenFill xmlns:a14="http://schemas.microsoft.com/office/drawing/2010/main">
                <a:solidFill>
                  <a:srgbClr val="FFFFFF"/>
                </a:solidFill>
              </a14:hiddenFill>
            </a:ext>
          </a:extLst>
        </p:spPr>
      </p:pic>
      <p:pic>
        <p:nvPicPr>
          <p:cNvPr id="118" name="Picture 4">
            <a:extLst>
              <a:ext uri="{FF2B5EF4-FFF2-40B4-BE49-F238E27FC236}">
                <a16:creationId xmlns:a16="http://schemas.microsoft.com/office/drawing/2014/main" id="{7CD98ECC-BD66-054B-E2C8-860D1F9B9EF1}"/>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127712" y="2530295"/>
            <a:ext cx="467482" cy="162316"/>
          </a:xfrm>
          <a:prstGeom prst="rect">
            <a:avLst/>
          </a:prstGeom>
          <a:noFill/>
          <a:extLst>
            <a:ext uri="{909E8E84-426E-40DD-AFC4-6F175D3DCCD1}">
              <a14:hiddenFill xmlns:a14="http://schemas.microsoft.com/office/drawing/2010/main">
                <a:solidFill>
                  <a:srgbClr val="FFFFFF"/>
                </a:solidFill>
              </a14:hiddenFill>
            </a:ext>
          </a:extLst>
        </p:spPr>
      </p:pic>
      <p:pic>
        <p:nvPicPr>
          <p:cNvPr id="119" name="Picture 7">
            <a:extLst>
              <a:ext uri="{FF2B5EF4-FFF2-40B4-BE49-F238E27FC236}">
                <a16:creationId xmlns:a16="http://schemas.microsoft.com/office/drawing/2014/main" id="{1EA47B87-81F9-6CC0-58EB-1262E290878F}"/>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86480" y="3617951"/>
            <a:ext cx="489755" cy="181658"/>
          </a:xfrm>
          <a:prstGeom prst="rect">
            <a:avLst/>
          </a:prstGeom>
          <a:noFill/>
          <a:extLst>
            <a:ext uri="{909E8E84-426E-40DD-AFC4-6F175D3DCCD1}">
              <a14:hiddenFill xmlns:a14="http://schemas.microsoft.com/office/drawing/2010/main">
                <a:solidFill>
                  <a:srgbClr val="FFFFFF"/>
                </a:solidFill>
              </a14:hiddenFill>
            </a:ext>
          </a:extLst>
        </p:spPr>
      </p:pic>
      <p:pic>
        <p:nvPicPr>
          <p:cNvPr id="120" name="Picture 2">
            <a:extLst>
              <a:ext uri="{FF2B5EF4-FFF2-40B4-BE49-F238E27FC236}">
                <a16:creationId xmlns:a16="http://schemas.microsoft.com/office/drawing/2014/main" id="{DE533B53-0D7B-CDEB-B641-5883635B221C}"/>
              </a:ext>
            </a:extLst>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b="-8752"/>
          <a:stretch/>
        </p:blipFill>
        <p:spPr bwMode="auto">
          <a:xfrm>
            <a:off x="2570265" y="2386620"/>
            <a:ext cx="833256" cy="209235"/>
          </a:xfrm>
          <a:prstGeom prst="rect">
            <a:avLst/>
          </a:prstGeom>
          <a:noFill/>
          <a:extLst>
            <a:ext uri="{909E8E84-426E-40DD-AFC4-6F175D3DCCD1}">
              <a14:hiddenFill xmlns:a14="http://schemas.microsoft.com/office/drawing/2010/main">
                <a:solidFill>
                  <a:srgbClr val="FFFFFF"/>
                </a:solidFill>
              </a14:hiddenFill>
            </a:ext>
          </a:extLst>
        </p:spPr>
      </p:pic>
      <p:pic>
        <p:nvPicPr>
          <p:cNvPr id="121" name="Picture 2">
            <a:extLst>
              <a:ext uri="{FF2B5EF4-FFF2-40B4-BE49-F238E27FC236}">
                <a16:creationId xmlns:a16="http://schemas.microsoft.com/office/drawing/2014/main" id="{B3836C29-9F78-186C-690A-9114AE6AFF37}"/>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032175" y="3648807"/>
            <a:ext cx="390720" cy="258515"/>
          </a:xfrm>
          <a:prstGeom prst="rect">
            <a:avLst/>
          </a:prstGeom>
          <a:noFill/>
          <a:extLst>
            <a:ext uri="{909E8E84-426E-40DD-AFC4-6F175D3DCCD1}">
              <a14:hiddenFill xmlns:a14="http://schemas.microsoft.com/office/drawing/2010/main">
                <a:solidFill>
                  <a:srgbClr val="FFFFFF"/>
                </a:solidFill>
              </a14:hiddenFill>
            </a:ext>
          </a:extLst>
        </p:spPr>
      </p:pic>
      <p:sp>
        <p:nvSpPr>
          <p:cNvPr id="123" name="Rectangle 122">
            <a:extLst>
              <a:ext uri="{FF2B5EF4-FFF2-40B4-BE49-F238E27FC236}">
                <a16:creationId xmlns:a16="http://schemas.microsoft.com/office/drawing/2014/main" id="{9D131E1C-5857-F1ED-27C0-B6D1530966B1}"/>
              </a:ext>
            </a:extLst>
          </p:cNvPr>
          <p:cNvSpPr/>
          <p:nvPr/>
        </p:nvSpPr>
        <p:spPr bwMode="auto">
          <a:xfrm>
            <a:off x="2461630" y="855319"/>
            <a:ext cx="5200532" cy="275037"/>
          </a:xfrm>
          <a:prstGeom prst="rect">
            <a:avLst/>
          </a:prstGeom>
          <a:solidFill>
            <a:schemeClr val="accent2"/>
          </a:solidFill>
          <a:ln w="9525" cap="flat" cmpd="sng" algn="ctr">
            <a:no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r>
              <a:rPr lang="fr-FR" sz="1400" dirty="0" err="1">
                <a:latin typeface="Calibri" panose="020F0502020204030204" pitchFamily="34" charset="0"/>
                <a:cs typeface="Calibri" panose="020F0502020204030204" pitchFamily="34" charset="0"/>
              </a:rPr>
              <a:t>electrons</a:t>
            </a:r>
            <a:r>
              <a:rPr lang="fr-FR" sz="1400" dirty="0">
                <a:latin typeface="Calibri" panose="020F0502020204030204" pitchFamily="34" charset="0"/>
                <a:cs typeface="Calibri" panose="020F0502020204030204" pitchFamily="34" charset="0"/>
              </a:rPr>
              <a:t> </a:t>
            </a:r>
            <a:r>
              <a:rPr lang="fr-FR" sz="1400" b="0" i="1" dirty="0" err="1">
                <a:latin typeface="Calibri" panose="020F0502020204030204" pitchFamily="34" charset="0"/>
                <a:cs typeface="Calibri" panose="020F0502020204030204" pitchFamily="34" charset="0"/>
              </a:rPr>
              <a:t>controlled</a:t>
            </a:r>
            <a:r>
              <a:rPr lang="fr-FR" sz="1400" b="0" i="1" dirty="0">
                <a:latin typeface="Calibri" panose="020F0502020204030204" pitchFamily="34" charset="0"/>
                <a:cs typeface="Calibri" panose="020F0502020204030204" pitchFamily="34" charset="0"/>
              </a:rPr>
              <a:t> spin and </a:t>
            </a:r>
            <a:r>
              <a:rPr lang="fr-FR" sz="1400" b="0" i="1" dirty="0" err="1">
                <a:latin typeface="Calibri" panose="020F0502020204030204" pitchFamily="34" charset="0"/>
                <a:cs typeface="Calibri" panose="020F0502020204030204" pitchFamily="34" charset="0"/>
              </a:rPr>
              <a:t>microwave</a:t>
            </a:r>
            <a:r>
              <a:rPr lang="fr-FR" sz="1400" b="0" i="1" dirty="0">
                <a:latin typeface="Calibri" panose="020F0502020204030204" pitchFamily="34" charset="0"/>
                <a:cs typeface="Calibri" panose="020F0502020204030204" pitchFamily="34" charset="0"/>
              </a:rPr>
              <a:t> </a:t>
            </a:r>
            <a:r>
              <a:rPr lang="fr-FR" sz="1400" b="0" i="1" dirty="0" err="1">
                <a:latin typeface="Calibri" panose="020F0502020204030204" pitchFamily="34" charset="0"/>
                <a:cs typeface="Calibri" panose="020F0502020204030204" pitchFamily="34" charset="0"/>
              </a:rPr>
              <a:t>cavities</a:t>
            </a:r>
            <a:endParaRPr lang="fr-FR" sz="1400" b="0" i="1" dirty="0">
              <a:latin typeface="Calibri" panose="020F0502020204030204" pitchFamily="34" charset="0"/>
              <a:cs typeface="Calibri" panose="020F0502020204030204" pitchFamily="34" charset="0"/>
            </a:endParaRPr>
          </a:p>
        </p:txBody>
      </p:sp>
      <p:sp>
        <p:nvSpPr>
          <p:cNvPr id="125" name="Rectangle 124">
            <a:extLst>
              <a:ext uri="{FF2B5EF4-FFF2-40B4-BE49-F238E27FC236}">
                <a16:creationId xmlns:a16="http://schemas.microsoft.com/office/drawing/2014/main" id="{B0648520-D777-44E0-6F97-0BB3689D2BF2}"/>
              </a:ext>
            </a:extLst>
          </p:cNvPr>
          <p:cNvSpPr/>
          <p:nvPr/>
        </p:nvSpPr>
        <p:spPr bwMode="auto">
          <a:xfrm>
            <a:off x="294470" y="855319"/>
            <a:ext cx="2077911" cy="275037"/>
          </a:xfrm>
          <a:prstGeom prst="rect">
            <a:avLst/>
          </a:prstGeom>
          <a:solidFill>
            <a:schemeClr val="accent2"/>
          </a:solidFill>
          <a:ln w="9525" cap="flat" cmpd="sng" algn="ctr">
            <a:no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r>
              <a:rPr lang="fr-FR" sz="1400">
                <a:latin typeface="Calibri" panose="020F0502020204030204" pitchFamily="34" charset="0"/>
                <a:cs typeface="Calibri" panose="020F0502020204030204" pitchFamily="34" charset="0"/>
              </a:rPr>
              <a:t>atoms</a:t>
            </a:r>
          </a:p>
        </p:txBody>
      </p:sp>
      <p:sp>
        <p:nvSpPr>
          <p:cNvPr id="127" name="Rectangle 126">
            <a:extLst>
              <a:ext uri="{FF2B5EF4-FFF2-40B4-BE49-F238E27FC236}">
                <a16:creationId xmlns:a16="http://schemas.microsoft.com/office/drawing/2014/main" id="{AC5D2FF1-5831-29AD-F573-3F4A65191346}"/>
              </a:ext>
            </a:extLst>
          </p:cNvPr>
          <p:cNvSpPr/>
          <p:nvPr/>
        </p:nvSpPr>
        <p:spPr bwMode="auto">
          <a:xfrm>
            <a:off x="7749303" y="855319"/>
            <a:ext cx="1137829" cy="275037"/>
          </a:xfrm>
          <a:prstGeom prst="rect">
            <a:avLst/>
          </a:prstGeom>
          <a:solidFill>
            <a:schemeClr val="accent2"/>
          </a:solidFill>
          <a:ln w="9525" cap="flat" cmpd="sng" algn="ctr">
            <a:no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r>
              <a:rPr lang="fr-FR" sz="1400">
                <a:latin typeface="Calibri" panose="020F0502020204030204" pitchFamily="34" charset="0"/>
                <a:cs typeface="Calibri" panose="020F0502020204030204" pitchFamily="34" charset="0"/>
              </a:rPr>
              <a:t>photons</a:t>
            </a:r>
          </a:p>
        </p:txBody>
      </p:sp>
      <p:pic>
        <p:nvPicPr>
          <p:cNvPr id="129" name="Picture 4">
            <a:extLst>
              <a:ext uri="{FF2B5EF4-FFF2-40B4-BE49-F238E27FC236}">
                <a16:creationId xmlns:a16="http://schemas.microsoft.com/office/drawing/2014/main" id="{376A2867-3911-502C-FAFC-D6FA34026920}"/>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3637421" y="4330277"/>
            <a:ext cx="381978" cy="115311"/>
          </a:xfrm>
          <a:prstGeom prst="rect">
            <a:avLst/>
          </a:prstGeom>
          <a:noFill/>
          <a:extLst>
            <a:ext uri="{909E8E84-426E-40DD-AFC4-6F175D3DCCD1}">
              <a14:hiddenFill xmlns:a14="http://schemas.microsoft.com/office/drawing/2010/main">
                <a:solidFill>
                  <a:srgbClr val="FFFFFF"/>
                </a:solidFill>
              </a14:hiddenFill>
            </a:ext>
          </a:extLst>
        </p:spPr>
      </p:pic>
      <p:pic>
        <p:nvPicPr>
          <p:cNvPr id="131" name="Picture 2">
            <a:extLst>
              <a:ext uri="{FF2B5EF4-FFF2-40B4-BE49-F238E27FC236}">
                <a16:creationId xmlns:a16="http://schemas.microsoft.com/office/drawing/2014/main" id="{5C8097DE-326C-3113-65B3-FDC7EE2CC9CF}"/>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3593313" y="2287322"/>
            <a:ext cx="431260" cy="172532"/>
          </a:xfrm>
          <a:prstGeom prst="rect">
            <a:avLst/>
          </a:prstGeom>
          <a:noFill/>
          <a:extLst>
            <a:ext uri="{909E8E84-426E-40DD-AFC4-6F175D3DCCD1}">
              <a14:hiddenFill xmlns:a14="http://schemas.microsoft.com/office/drawing/2010/main">
                <a:solidFill>
                  <a:srgbClr val="FFFFFF"/>
                </a:solidFill>
              </a14:hiddenFill>
            </a:ext>
          </a:extLst>
        </p:spPr>
      </p:pic>
      <p:pic>
        <p:nvPicPr>
          <p:cNvPr id="134" name="Picture 3">
            <a:extLst>
              <a:ext uri="{FF2B5EF4-FFF2-40B4-BE49-F238E27FC236}">
                <a16:creationId xmlns:a16="http://schemas.microsoft.com/office/drawing/2014/main" id="{C820E90E-80CA-7810-0406-2FD99B052480}"/>
              </a:ext>
            </a:extLst>
          </p:cNvPr>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848532" y="2311157"/>
            <a:ext cx="522108" cy="184857"/>
          </a:xfrm>
          <a:prstGeom prst="rect">
            <a:avLst/>
          </a:prstGeom>
          <a:noFill/>
          <a:extLst>
            <a:ext uri="{909E8E84-426E-40DD-AFC4-6F175D3DCCD1}">
              <a14:hiddenFill xmlns:a14="http://schemas.microsoft.com/office/drawing/2010/main">
                <a:solidFill>
                  <a:srgbClr val="FFFFFF"/>
                </a:solidFill>
              </a14:hiddenFill>
            </a:ext>
          </a:extLst>
        </p:spPr>
      </p:pic>
      <p:pic>
        <p:nvPicPr>
          <p:cNvPr id="136" name="Picture 135">
            <a:extLst>
              <a:ext uri="{FF2B5EF4-FFF2-40B4-BE49-F238E27FC236}">
                <a16:creationId xmlns:a16="http://schemas.microsoft.com/office/drawing/2014/main" id="{426474F7-F89C-6F85-7E22-14EE2D1C989A}"/>
              </a:ext>
            </a:extLst>
          </p:cNvPr>
          <p:cNvPicPr/>
          <p:nvPr/>
        </p:nvPicPr>
        <p:blipFill>
          <a:blip r:embed="rId12" cstate="screen">
            <a:extLst>
              <a:ext uri="{28A0092B-C50C-407E-A947-70E740481C1C}">
                <a14:useLocalDpi xmlns:a14="http://schemas.microsoft.com/office/drawing/2010/main"/>
              </a:ext>
            </a:extLst>
          </a:blip>
          <a:srcRect/>
          <a:stretch>
            <a:fillRect/>
          </a:stretch>
        </p:blipFill>
        <p:spPr bwMode="auto">
          <a:xfrm>
            <a:off x="7861786" y="2327639"/>
            <a:ext cx="939728" cy="117962"/>
          </a:xfrm>
          <a:prstGeom prst="rect">
            <a:avLst/>
          </a:prstGeom>
          <a:noFill/>
        </p:spPr>
      </p:pic>
      <p:pic>
        <p:nvPicPr>
          <p:cNvPr id="138" name="Picture 2">
            <a:extLst>
              <a:ext uri="{FF2B5EF4-FFF2-40B4-BE49-F238E27FC236}">
                <a16:creationId xmlns:a16="http://schemas.microsoft.com/office/drawing/2014/main" id="{75DF55C6-EA8F-73C6-FABE-7FFAE178C709}"/>
              </a:ext>
            </a:extLst>
          </p:cNvPr>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4104023" y="2287071"/>
            <a:ext cx="491171" cy="173034"/>
          </a:xfrm>
          <a:prstGeom prst="rect">
            <a:avLst/>
          </a:prstGeom>
          <a:noFill/>
          <a:extLst>
            <a:ext uri="{909E8E84-426E-40DD-AFC4-6F175D3DCCD1}">
              <a14:hiddenFill xmlns:a14="http://schemas.microsoft.com/office/drawing/2010/main">
                <a:solidFill>
                  <a:srgbClr val="FFFFFF"/>
                </a:solidFill>
              </a14:hiddenFill>
            </a:ext>
          </a:extLst>
        </p:spPr>
      </p:pic>
      <p:pic>
        <p:nvPicPr>
          <p:cNvPr id="139" name="Picture 138" descr="C:\Users\olivier\AppData\Local\Microsoft\Windows\INetCache\Content.Word\qpiai-logo.emf">
            <a:extLst>
              <a:ext uri="{FF2B5EF4-FFF2-40B4-BE49-F238E27FC236}">
                <a16:creationId xmlns:a16="http://schemas.microsoft.com/office/drawing/2014/main" id="{F180E56D-71EB-E2B5-7948-4E63BA3CE158}"/>
              </a:ext>
            </a:extLst>
          </p:cNvPr>
          <p:cNvPicPr/>
          <p:nvPr/>
        </p:nvPicPr>
        <p:blipFill>
          <a:blip r:embed="rId14" cstate="screen">
            <a:extLst>
              <a:ext uri="{28A0092B-C50C-407E-A947-70E740481C1C}">
                <a14:useLocalDpi xmlns:a14="http://schemas.microsoft.com/office/drawing/2010/main"/>
              </a:ext>
            </a:extLst>
          </a:blip>
          <a:srcRect/>
          <a:stretch>
            <a:fillRect/>
          </a:stretch>
        </p:blipFill>
        <p:spPr bwMode="auto">
          <a:xfrm>
            <a:off x="5220436" y="2871098"/>
            <a:ext cx="339765" cy="216667"/>
          </a:xfrm>
          <a:prstGeom prst="rect">
            <a:avLst/>
          </a:prstGeom>
          <a:noFill/>
          <a:ln>
            <a:noFill/>
          </a:ln>
        </p:spPr>
      </p:pic>
      <p:pic>
        <p:nvPicPr>
          <p:cNvPr id="142" name="Picture 2" descr="C:\Users\olivier\Desktop\quantum-header-logo-blue.emf">
            <a:extLst>
              <a:ext uri="{FF2B5EF4-FFF2-40B4-BE49-F238E27FC236}">
                <a16:creationId xmlns:a16="http://schemas.microsoft.com/office/drawing/2014/main" id="{2D323B56-90DE-7C59-1ADB-86A0DA7ABC5B}"/>
              </a:ext>
            </a:extLst>
          </p:cNvPr>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4878255" y="2667724"/>
            <a:ext cx="663390" cy="165464"/>
          </a:xfrm>
          <a:prstGeom prst="rect">
            <a:avLst/>
          </a:prstGeom>
          <a:noFill/>
          <a:extLst>
            <a:ext uri="{909E8E84-426E-40DD-AFC4-6F175D3DCCD1}">
              <a14:hiddenFill xmlns:a14="http://schemas.microsoft.com/office/drawing/2010/main">
                <a:solidFill>
                  <a:srgbClr val="FFFFFF"/>
                </a:solidFill>
              </a14:hiddenFill>
            </a:ext>
          </a:extLst>
        </p:spPr>
      </p:pic>
      <p:pic>
        <p:nvPicPr>
          <p:cNvPr id="148" name="Picture 147" descr="C:\Users\olivier\AppData\Local\Microsoft\Windows\INetCache\Content.Word\NEC_logo.emf">
            <a:extLst>
              <a:ext uri="{FF2B5EF4-FFF2-40B4-BE49-F238E27FC236}">
                <a16:creationId xmlns:a16="http://schemas.microsoft.com/office/drawing/2014/main" id="{715F5DCA-3FB5-949D-48DB-15251F1EEB68}"/>
              </a:ext>
            </a:extLst>
          </p:cNvPr>
          <p:cNvPicPr/>
          <p:nvPr/>
        </p:nvPicPr>
        <p:blipFill>
          <a:blip r:embed="rId16" cstate="screen">
            <a:extLst>
              <a:ext uri="{28A0092B-C50C-407E-A947-70E740481C1C}">
                <a14:useLocalDpi xmlns:a14="http://schemas.microsoft.com/office/drawing/2010/main"/>
              </a:ext>
            </a:extLst>
          </a:blip>
          <a:srcRect/>
          <a:stretch>
            <a:fillRect/>
          </a:stretch>
        </p:blipFill>
        <p:spPr bwMode="auto">
          <a:xfrm>
            <a:off x="2599658" y="2969973"/>
            <a:ext cx="713762" cy="196771"/>
          </a:xfrm>
          <a:prstGeom prst="rect">
            <a:avLst/>
          </a:prstGeom>
          <a:noFill/>
          <a:ln>
            <a:noFill/>
          </a:ln>
        </p:spPr>
      </p:pic>
      <p:pic>
        <p:nvPicPr>
          <p:cNvPr id="149" name="Picture 3" descr="C:\Users\olivier\Desktop\Fujitsu-Logo.emf">
            <a:extLst>
              <a:ext uri="{FF2B5EF4-FFF2-40B4-BE49-F238E27FC236}">
                <a16:creationId xmlns:a16="http://schemas.microsoft.com/office/drawing/2014/main" id="{62260018-B1B8-9887-4FF4-93E37E2454E8}"/>
              </a:ext>
            </a:extLst>
          </p:cNvPr>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3615528" y="3202143"/>
            <a:ext cx="416467" cy="197186"/>
          </a:xfrm>
          <a:prstGeom prst="rect">
            <a:avLst/>
          </a:prstGeom>
          <a:noFill/>
          <a:extLst>
            <a:ext uri="{909E8E84-426E-40DD-AFC4-6F175D3DCCD1}">
              <a14:hiddenFill xmlns:a14="http://schemas.microsoft.com/office/drawing/2010/main">
                <a:solidFill>
                  <a:srgbClr val="FFFFFF"/>
                </a:solidFill>
              </a14:hiddenFill>
            </a:ext>
          </a:extLst>
        </p:spPr>
      </p:pic>
      <p:pic>
        <p:nvPicPr>
          <p:cNvPr id="150" name="Picture 2" descr="Quantinuum">
            <a:extLst>
              <a:ext uri="{FF2B5EF4-FFF2-40B4-BE49-F238E27FC236}">
                <a16:creationId xmlns:a16="http://schemas.microsoft.com/office/drawing/2014/main" id="{C1F49093-BF2E-6868-3F20-8CF0D6D6B12B}"/>
              </a:ext>
            </a:extLst>
          </p:cNvPr>
          <p:cNvPicPr>
            <a:picLocks noChangeAspect="1" noChangeArrowheads="1"/>
          </p:cNvPicPr>
          <p:nvPr/>
        </p:nvPicPr>
        <p:blipFill>
          <a:blip r:embed="rId18" cstate="screen">
            <a:extLst>
              <a:ext uri="{28A0092B-C50C-407E-A947-70E740481C1C}">
                <a14:useLocalDpi xmlns:a14="http://schemas.microsoft.com/office/drawing/2010/main"/>
              </a:ext>
            </a:extLst>
          </a:blip>
          <a:srcRect/>
          <a:stretch>
            <a:fillRect/>
          </a:stretch>
        </p:blipFill>
        <p:spPr bwMode="auto">
          <a:xfrm>
            <a:off x="335114" y="2308105"/>
            <a:ext cx="389975" cy="37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 name="Picture 2" descr="Foxconn">
            <a:extLst>
              <a:ext uri="{FF2B5EF4-FFF2-40B4-BE49-F238E27FC236}">
                <a16:creationId xmlns:a16="http://schemas.microsoft.com/office/drawing/2014/main" id="{43877BAC-6BA2-AB80-757D-E98B1FD34CD7}"/>
              </a:ext>
            </a:extLst>
          </p:cNvPr>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409485" y="3047646"/>
            <a:ext cx="880739" cy="10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5" name="Picture 2" descr="C:\Users\olivier\Desktop\New Text Document.emf">
            <a:extLst>
              <a:ext uri="{FF2B5EF4-FFF2-40B4-BE49-F238E27FC236}">
                <a16:creationId xmlns:a16="http://schemas.microsoft.com/office/drawing/2014/main" id="{53C1C830-CC23-0E01-E4EA-E92B336DBD94}"/>
              </a:ext>
            </a:extLst>
          </p:cNvPr>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4811454" y="2294687"/>
            <a:ext cx="451638" cy="132680"/>
          </a:xfrm>
          <a:prstGeom prst="rect">
            <a:avLst/>
          </a:prstGeom>
          <a:noFill/>
          <a:extLst>
            <a:ext uri="{909E8E84-426E-40DD-AFC4-6F175D3DCCD1}">
              <a14:hiddenFill xmlns:a14="http://schemas.microsoft.com/office/drawing/2010/main">
                <a:solidFill>
                  <a:srgbClr val="FFFFFF"/>
                </a:solidFill>
              </a14:hiddenFill>
            </a:ext>
          </a:extLst>
        </p:spPr>
      </p:pic>
      <p:pic>
        <p:nvPicPr>
          <p:cNvPr id="156" name="Picture 155">
            <a:extLst>
              <a:ext uri="{FF2B5EF4-FFF2-40B4-BE49-F238E27FC236}">
                <a16:creationId xmlns:a16="http://schemas.microsoft.com/office/drawing/2014/main" id="{160C32A8-3723-31B7-9B69-95ECF93CA265}"/>
              </a:ext>
            </a:extLst>
          </p:cNvPr>
          <p:cNvPicPr>
            <a:picLocks noChangeAspect="1"/>
          </p:cNvPicPr>
          <p:nvPr/>
        </p:nvPicPr>
        <p:blipFill>
          <a:blip r:embed="rId21" cstate="screen">
            <a:extLst>
              <a:ext uri="{28A0092B-C50C-407E-A947-70E740481C1C}">
                <a14:useLocalDpi xmlns:a14="http://schemas.microsoft.com/office/drawing/2010/main"/>
              </a:ext>
            </a:extLst>
          </a:blip>
          <a:srcRect/>
          <a:stretch>
            <a:fillRect/>
          </a:stretch>
        </p:blipFill>
        <p:spPr bwMode="auto">
          <a:xfrm>
            <a:off x="5965298" y="3832181"/>
            <a:ext cx="532073" cy="194158"/>
          </a:xfrm>
          <a:prstGeom prst="rect">
            <a:avLst/>
          </a:prstGeom>
          <a:noFill/>
          <a:ln>
            <a:noFill/>
          </a:ln>
        </p:spPr>
      </p:pic>
      <p:pic>
        <p:nvPicPr>
          <p:cNvPr id="157" name="Picture 156">
            <a:extLst>
              <a:ext uri="{FF2B5EF4-FFF2-40B4-BE49-F238E27FC236}">
                <a16:creationId xmlns:a16="http://schemas.microsoft.com/office/drawing/2014/main" id="{581A3B2B-DB9E-0FA1-7AA0-7E64698DE307}"/>
              </a:ext>
            </a:extLst>
          </p:cNvPr>
          <p:cNvPicPr>
            <a:picLocks noChangeAspect="1"/>
          </p:cNvPicPr>
          <p:nvPr/>
        </p:nvPicPr>
        <p:blipFill>
          <a:blip r:embed="rId22" cstate="screen">
            <a:extLst>
              <a:ext uri="{28A0092B-C50C-407E-A947-70E740481C1C}">
                <a14:useLocalDpi xmlns:a14="http://schemas.microsoft.com/office/drawing/2010/main"/>
              </a:ext>
            </a:extLst>
          </a:blip>
          <a:srcRect/>
          <a:stretch>
            <a:fillRect/>
          </a:stretch>
        </p:blipFill>
        <p:spPr bwMode="auto">
          <a:xfrm>
            <a:off x="7885917" y="2774696"/>
            <a:ext cx="448963" cy="224778"/>
          </a:xfrm>
          <a:prstGeom prst="rect">
            <a:avLst/>
          </a:prstGeom>
          <a:noFill/>
          <a:ln>
            <a:noFill/>
          </a:ln>
        </p:spPr>
      </p:pic>
      <p:pic>
        <p:nvPicPr>
          <p:cNvPr id="159" name="Picture 158">
            <a:extLst>
              <a:ext uri="{FF2B5EF4-FFF2-40B4-BE49-F238E27FC236}">
                <a16:creationId xmlns:a16="http://schemas.microsoft.com/office/drawing/2014/main" id="{5B4EB683-8844-90CA-72E6-AA06357FCAED}"/>
              </a:ext>
            </a:extLst>
          </p:cNvPr>
          <p:cNvPicPr>
            <a:picLocks noChangeAspect="1"/>
          </p:cNvPicPr>
          <p:nvPr/>
        </p:nvPicPr>
        <p:blipFill>
          <a:blip r:embed="rId23" cstate="screen">
            <a:extLst>
              <a:ext uri="{28A0092B-C50C-407E-A947-70E740481C1C}">
                <a14:useLocalDpi xmlns:a14="http://schemas.microsoft.com/office/drawing/2010/main"/>
              </a:ext>
            </a:extLst>
          </a:blip>
          <a:srcRect/>
          <a:stretch>
            <a:fillRect/>
          </a:stretch>
        </p:blipFill>
        <p:spPr bwMode="auto">
          <a:xfrm>
            <a:off x="5306277" y="4277241"/>
            <a:ext cx="284450" cy="111819"/>
          </a:xfrm>
          <a:prstGeom prst="rect">
            <a:avLst/>
          </a:prstGeom>
          <a:noFill/>
          <a:ln>
            <a:noFill/>
          </a:ln>
        </p:spPr>
      </p:pic>
      <p:pic>
        <p:nvPicPr>
          <p:cNvPr id="161" name="Graphic 160">
            <a:extLst>
              <a:ext uri="{FF2B5EF4-FFF2-40B4-BE49-F238E27FC236}">
                <a16:creationId xmlns:a16="http://schemas.microsoft.com/office/drawing/2014/main" id="{1CC6D7A0-490F-6CC8-70F5-661A1581E690}"/>
              </a:ext>
            </a:extLst>
          </p:cNvPr>
          <p:cNvPicPr>
            <a:picLocks noChangeAspect="1"/>
          </p:cNvPicPr>
          <p:nvPr/>
        </p:nvPicPr>
        <p:blipFill>
          <a:blip r:embed="rId24" cstate="print">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406111" y="4244403"/>
            <a:ext cx="830494" cy="288172"/>
          </a:xfrm>
          <a:prstGeom prst="rect">
            <a:avLst/>
          </a:prstGeom>
        </p:spPr>
      </p:pic>
      <p:pic>
        <p:nvPicPr>
          <p:cNvPr id="162" name="Graphic 161">
            <a:extLst>
              <a:ext uri="{FF2B5EF4-FFF2-40B4-BE49-F238E27FC236}">
                <a16:creationId xmlns:a16="http://schemas.microsoft.com/office/drawing/2014/main" id="{38C599AA-1941-846A-E5EA-112312571599}"/>
              </a:ext>
            </a:extLst>
          </p:cNvPr>
          <p:cNvPicPr>
            <a:picLocks noChangeAspect="1"/>
          </p:cNvPicPr>
          <p:nvPr/>
        </p:nvPicPr>
        <p:blipFill>
          <a:blip r:embed="rId26" cstate="print">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5172788" y="3164243"/>
            <a:ext cx="531062" cy="109122"/>
          </a:xfrm>
          <a:prstGeom prst="rect">
            <a:avLst/>
          </a:prstGeom>
        </p:spPr>
      </p:pic>
      <p:pic>
        <p:nvPicPr>
          <p:cNvPr id="163" name="Graphic 162">
            <a:extLst>
              <a:ext uri="{FF2B5EF4-FFF2-40B4-BE49-F238E27FC236}">
                <a16:creationId xmlns:a16="http://schemas.microsoft.com/office/drawing/2014/main" id="{61F65BBF-8053-08A5-CD1E-B1F542234FB8}"/>
              </a:ext>
            </a:extLst>
          </p:cNvPr>
          <p:cNvPicPr>
            <a:picLocks noChangeAspect="1"/>
          </p:cNvPicPr>
          <p:nvPr/>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7954128" y="3660438"/>
            <a:ext cx="725652" cy="193507"/>
          </a:xfrm>
          <a:prstGeom prst="rect">
            <a:avLst/>
          </a:prstGeom>
        </p:spPr>
      </p:pic>
      <p:pic>
        <p:nvPicPr>
          <p:cNvPr id="164" name="Graphic 163">
            <a:extLst>
              <a:ext uri="{FF2B5EF4-FFF2-40B4-BE49-F238E27FC236}">
                <a16:creationId xmlns:a16="http://schemas.microsoft.com/office/drawing/2014/main" id="{195EB364-6CE6-A31C-4469-A3AF0F424AAF}"/>
              </a:ext>
            </a:extLst>
          </p:cNvPr>
          <p:cNvPicPr>
            <a:picLocks noChangeAspect="1"/>
          </p:cNvPicPr>
          <p:nvPr/>
        </p:nvPicPr>
        <p:blipFill>
          <a:blip r:embed="rId30" cstate="print">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3672473" y="3939105"/>
            <a:ext cx="281085" cy="289025"/>
          </a:xfrm>
          <a:prstGeom prst="rect">
            <a:avLst/>
          </a:prstGeom>
        </p:spPr>
      </p:pic>
      <p:pic>
        <p:nvPicPr>
          <p:cNvPr id="165" name="Picture 164">
            <a:extLst>
              <a:ext uri="{FF2B5EF4-FFF2-40B4-BE49-F238E27FC236}">
                <a16:creationId xmlns:a16="http://schemas.microsoft.com/office/drawing/2014/main" id="{7114C062-BA37-3E77-5F58-20A6F9F7CD6C}"/>
              </a:ext>
            </a:extLst>
          </p:cNvPr>
          <p:cNvPicPr>
            <a:picLocks noChangeAspect="1"/>
          </p:cNvPicPr>
          <p:nvPr/>
        </p:nvPicPr>
        <p:blipFill>
          <a:blip r:embed="rId32" cstate="print">
            <a:extLst>
              <a:ext uri="{28A0092B-C50C-407E-A947-70E740481C1C}">
                <a14:useLocalDpi xmlns:a14="http://schemas.microsoft.com/office/drawing/2010/main" val="0"/>
              </a:ext>
            </a:extLst>
          </a:blip>
          <a:srcRect/>
          <a:stretch>
            <a:fillRect/>
          </a:stretch>
        </p:blipFill>
        <p:spPr bwMode="auto">
          <a:xfrm>
            <a:off x="1602194" y="2965015"/>
            <a:ext cx="284226" cy="258599"/>
          </a:xfrm>
          <a:prstGeom prst="rect">
            <a:avLst/>
          </a:prstGeom>
          <a:noFill/>
          <a:ln>
            <a:noFill/>
          </a:ln>
        </p:spPr>
      </p:pic>
      <p:pic>
        <p:nvPicPr>
          <p:cNvPr id="169" name="Picture 168">
            <a:extLst>
              <a:ext uri="{FF2B5EF4-FFF2-40B4-BE49-F238E27FC236}">
                <a16:creationId xmlns:a16="http://schemas.microsoft.com/office/drawing/2014/main" id="{AEAFC05E-920B-6F61-3127-3AA681B05CD1}"/>
              </a:ext>
            </a:extLst>
          </p:cNvPr>
          <p:cNvPicPr>
            <a:picLocks noChangeAspect="1"/>
          </p:cNvPicPr>
          <p:nvPr/>
        </p:nvPicPr>
        <p:blipFill>
          <a:blip r:embed="rId33" cstate="print">
            <a:extLst>
              <a:ext uri="{28A0092B-C50C-407E-A947-70E740481C1C}">
                <a14:useLocalDpi xmlns:a14="http://schemas.microsoft.com/office/drawing/2010/main" val="0"/>
              </a:ext>
            </a:extLst>
          </a:blip>
          <a:srcRect/>
          <a:stretch>
            <a:fillRect/>
          </a:stretch>
        </p:blipFill>
        <p:spPr bwMode="auto">
          <a:xfrm>
            <a:off x="5818557" y="3208803"/>
            <a:ext cx="724954" cy="265209"/>
          </a:xfrm>
          <a:prstGeom prst="rect">
            <a:avLst/>
          </a:prstGeom>
          <a:noFill/>
          <a:ln>
            <a:noFill/>
          </a:ln>
        </p:spPr>
      </p:pic>
      <p:pic>
        <p:nvPicPr>
          <p:cNvPr id="170" name="Graphic 1">
            <a:extLst>
              <a:ext uri="{FF2B5EF4-FFF2-40B4-BE49-F238E27FC236}">
                <a16:creationId xmlns:a16="http://schemas.microsoft.com/office/drawing/2014/main" id="{677FFD5E-D8E5-3E33-C730-0ABC160D6712}"/>
              </a:ext>
            </a:extLst>
          </p:cNvPr>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4806118" y="2493606"/>
            <a:ext cx="409299" cy="100365"/>
          </a:xfrm>
          <a:prstGeom prst="rect">
            <a:avLst/>
          </a:prstGeom>
        </p:spPr>
      </p:pic>
      <p:pic>
        <p:nvPicPr>
          <p:cNvPr id="171" name="Graphic 170">
            <a:extLst>
              <a:ext uri="{FF2B5EF4-FFF2-40B4-BE49-F238E27FC236}">
                <a16:creationId xmlns:a16="http://schemas.microsoft.com/office/drawing/2014/main" id="{69245C85-BA2C-1752-1B9B-F5FE33A65318}"/>
              </a:ext>
            </a:extLst>
          </p:cNvPr>
          <p:cNvPicPr>
            <a:picLocks noChangeAspect="1"/>
          </p:cNvPicPr>
          <p:nvPr/>
        </p:nvPicPr>
        <p:blipFill>
          <a:blip r:embed="rId36" cstate="print">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5248374" y="2316103"/>
            <a:ext cx="390830" cy="284679"/>
          </a:xfrm>
          <a:prstGeom prst="rect">
            <a:avLst/>
          </a:prstGeom>
        </p:spPr>
      </p:pic>
      <p:pic>
        <p:nvPicPr>
          <p:cNvPr id="173" name="Picture 172">
            <a:extLst>
              <a:ext uri="{FF2B5EF4-FFF2-40B4-BE49-F238E27FC236}">
                <a16:creationId xmlns:a16="http://schemas.microsoft.com/office/drawing/2014/main" id="{B9B8D14E-2BB4-4F3A-7EB1-E18A307378D5}"/>
              </a:ext>
            </a:extLst>
          </p:cNvPr>
          <p:cNvPicPr>
            <a:picLocks noChangeAspect="1"/>
          </p:cNvPicPr>
          <p:nvPr/>
        </p:nvPicPr>
        <p:blipFill rotWithShape="1">
          <a:blip r:embed="rId38" cstate="print">
            <a:extLst>
              <a:ext uri="{28A0092B-C50C-407E-A947-70E740481C1C}">
                <a14:useLocalDpi xmlns:a14="http://schemas.microsoft.com/office/drawing/2010/main" val="0"/>
              </a:ext>
            </a:extLst>
          </a:blip>
          <a:srcRect l="8214" t="13202" r="7500" b="14326"/>
          <a:stretch/>
        </p:blipFill>
        <p:spPr bwMode="auto">
          <a:xfrm>
            <a:off x="895487" y="2543219"/>
            <a:ext cx="423327" cy="154091"/>
          </a:xfrm>
          <a:prstGeom prst="rect">
            <a:avLst/>
          </a:prstGeom>
          <a:noFill/>
          <a:ln>
            <a:noFill/>
          </a:ln>
          <a:extLst>
            <a:ext uri="{53640926-AAD7-44D8-BBD7-CCE9431645EC}">
              <a14:shadowObscured xmlns:a14="http://schemas.microsoft.com/office/drawing/2010/main"/>
            </a:ext>
          </a:extLst>
        </p:spPr>
      </p:pic>
      <p:pic>
        <p:nvPicPr>
          <p:cNvPr id="182" name="Picture 181" descr="A logo with a person and a circle&#10;&#10;Description automatically generated">
            <a:extLst>
              <a:ext uri="{FF2B5EF4-FFF2-40B4-BE49-F238E27FC236}">
                <a16:creationId xmlns:a16="http://schemas.microsoft.com/office/drawing/2014/main" id="{7BF67432-2833-7C1D-FAED-BA6AC2556B12}"/>
              </a:ext>
            </a:extLst>
          </p:cNvPr>
          <p:cNvPicPr>
            <a:picLocks noChangeAspect="1"/>
          </p:cNvPicPr>
          <p:nvPr/>
        </p:nvPicPr>
        <p:blipFill rotWithShape="1">
          <a:blip r:embed="rId39" cstate="print">
            <a:extLst>
              <a:ext uri="{28A0092B-C50C-407E-A947-70E740481C1C}">
                <a14:useLocalDpi xmlns:a14="http://schemas.microsoft.com/office/drawing/2010/main" val="0"/>
              </a:ext>
            </a:extLst>
          </a:blip>
          <a:srcRect l="25898" t="13910" r="21768" b="11885"/>
          <a:stretch/>
        </p:blipFill>
        <p:spPr>
          <a:xfrm>
            <a:off x="963593" y="2722890"/>
            <a:ext cx="326631" cy="260513"/>
          </a:xfrm>
          <a:prstGeom prst="rect">
            <a:avLst/>
          </a:prstGeom>
        </p:spPr>
      </p:pic>
      <p:pic>
        <p:nvPicPr>
          <p:cNvPr id="183" name="Graphic 182">
            <a:extLst>
              <a:ext uri="{FF2B5EF4-FFF2-40B4-BE49-F238E27FC236}">
                <a16:creationId xmlns:a16="http://schemas.microsoft.com/office/drawing/2014/main" id="{527D4B54-E9E6-B835-E5B9-4461344E195E}"/>
              </a:ext>
            </a:extLst>
          </p:cNvPr>
          <p:cNvPicPr>
            <a:picLocks noChangeAspect="1"/>
          </p:cNvPicPr>
          <p:nvPr/>
        </p:nvPicPr>
        <p:blipFill>
          <a:blip r:embed="rId40" cstate="print">
            <a:extLst>
              <a:ext uri="{28A0092B-C50C-407E-A947-70E740481C1C}">
                <a14:useLocalDpi xmlns:a14="http://schemas.microsoft.com/office/drawing/2010/main" val="0"/>
              </a:ext>
              <a:ext uri="{96DAC541-7B7A-43D3-8B79-37D633B846F1}">
                <asvg:svgBlip xmlns:asvg="http://schemas.microsoft.com/office/drawing/2016/SVG/main" r:embed="rId41"/>
              </a:ext>
            </a:extLst>
          </a:blip>
          <a:stretch>
            <a:fillRect/>
          </a:stretch>
        </p:blipFill>
        <p:spPr>
          <a:xfrm>
            <a:off x="3593313" y="2538060"/>
            <a:ext cx="411814" cy="146786"/>
          </a:xfrm>
          <a:prstGeom prst="rect">
            <a:avLst/>
          </a:prstGeom>
        </p:spPr>
      </p:pic>
      <p:pic>
        <p:nvPicPr>
          <p:cNvPr id="184" name="Picture 183">
            <a:extLst>
              <a:ext uri="{FF2B5EF4-FFF2-40B4-BE49-F238E27FC236}">
                <a16:creationId xmlns:a16="http://schemas.microsoft.com/office/drawing/2014/main" id="{D0FB4880-E719-6F1F-027A-24F9FB9A3DB4}"/>
              </a:ext>
            </a:extLst>
          </p:cNvPr>
          <p:cNvPicPr>
            <a:picLocks noChangeAspect="1"/>
          </p:cNvPicPr>
          <p:nvPr/>
        </p:nvPicPr>
        <p:blipFill>
          <a:blip r:embed="rId42" cstate="print">
            <a:extLst>
              <a:ext uri="{28A0092B-C50C-407E-A947-70E740481C1C}">
                <a14:useLocalDpi xmlns:a14="http://schemas.microsoft.com/office/drawing/2010/main" val="0"/>
              </a:ext>
            </a:extLst>
          </a:blip>
          <a:stretch>
            <a:fillRect/>
          </a:stretch>
        </p:blipFill>
        <p:spPr>
          <a:xfrm>
            <a:off x="469690" y="1271450"/>
            <a:ext cx="800721" cy="605257"/>
          </a:xfrm>
          <a:prstGeom prst="rect">
            <a:avLst/>
          </a:prstGeom>
        </p:spPr>
      </p:pic>
      <p:grpSp>
        <p:nvGrpSpPr>
          <p:cNvPr id="185" name="Group 184">
            <a:extLst>
              <a:ext uri="{FF2B5EF4-FFF2-40B4-BE49-F238E27FC236}">
                <a16:creationId xmlns:a16="http://schemas.microsoft.com/office/drawing/2014/main" id="{B18E4546-FA14-DF95-5DCC-62C5FCAEB2FC}"/>
              </a:ext>
            </a:extLst>
          </p:cNvPr>
          <p:cNvGrpSpPr/>
          <p:nvPr/>
        </p:nvGrpSpPr>
        <p:grpSpPr>
          <a:xfrm>
            <a:off x="1552689" y="1436272"/>
            <a:ext cx="804508" cy="275612"/>
            <a:chOff x="2466189" y="2257321"/>
            <a:chExt cx="3253301" cy="1114528"/>
          </a:xfrm>
        </p:grpSpPr>
        <p:sp>
          <p:nvSpPr>
            <p:cNvPr id="186" name="Oval 185">
              <a:extLst>
                <a:ext uri="{FF2B5EF4-FFF2-40B4-BE49-F238E27FC236}">
                  <a16:creationId xmlns:a16="http://schemas.microsoft.com/office/drawing/2014/main" id="{C3351A54-4C96-8130-9551-AD1B1BFED68C}"/>
                </a:ext>
              </a:extLst>
            </p:cNvPr>
            <p:cNvSpPr/>
            <p:nvPr/>
          </p:nvSpPr>
          <p:spPr bwMode="auto">
            <a:xfrm>
              <a:off x="3497781" y="2257321"/>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88" name="Oval 187">
              <a:extLst>
                <a:ext uri="{FF2B5EF4-FFF2-40B4-BE49-F238E27FC236}">
                  <a16:creationId xmlns:a16="http://schemas.microsoft.com/office/drawing/2014/main" id="{2CF6C4DE-68B3-70C5-EC79-B87E936FD6F1}"/>
                </a:ext>
              </a:extLst>
            </p:cNvPr>
            <p:cNvSpPr/>
            <p:nvPr/>
          </p:nvSpPr>
          <p:spPr bwMode="auto">
            <a:xfrm>
              <a:off x="3721915" y="2257321"/>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89" name="Oval 188">
              <a:extLst>
                <a:ext uri="{FF2B5EF4-FFF2-40B4-BE49-F238E27FC236}">
                  <a16:creationId xmlns:a16="http://schemas.microsoft.com/office/drawing/2014/main" id="{51F4DAE0-80E6-C18C-1292-F791123F889A}"/>
                </a:ext>
              </a:extLst>
            </p:cNvPr>
            <p:cNvSpPr/>
            <p:nvPr/>
          </p:nvSpPr>
          <p:spPr bwMode="auto">
            <a:xfrm>
              <a:off x="3946049" y="2257321"/>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90" name="Oval 189">
              <a:extLst>
                <a:ext uri="{FF2B5EF4-FFF2-40B4-BE49-F238E27FC236}">
                  <a16:creationId xmlns:a16="http://schemas.microsoft.com/office/drawing/2014/main" id="{7D76AFB3-B069-81A6-1E70-E41A388BE22F}"/>
                </a:ext>
              </a:extLst>
            </p:cNvPr>
            <p:cNvSpPr/>
            <p:nvPr/>
          </p:nvSpPr>
          <p:spPr bwMode="auto">
            <a:xfrm>
              <a:off x="4170183" y="2257321"/>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29" name="Oval 22528">
              <a:extLst>
                <a:ext uri="{FF2B5EF4-FFF2-40B4-BE49-F238E27FC236}">
                  <a16:creationId xmlns:a16="http://schemas.microsoft.com/office/drawing/2014/main" id="{2F3D88AC-AAB5-7548-FB2F-C687FED166F6}"/>
                </a:ext>
              </a:extLst>
            </p:cNvPr>
            <p:cNvSpPr/>
            <p:nvPr/>
          </p:nvSpPr>
          <p:spPr bwMode="auto">
            <a:xfrm>
              <a:off x="4394317" y="2257321"/>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31" name="Oval 22530">
              <a:extLst>
                <a:ext uri="{FF2B5EF4-FFF2-40B4-BE49-F238E27FC236}">
                  <a16:creationId xmlns:a16="http://schemas.microsoft.com/office/drawing/2014/main" id="{6FE7DC0C-365B-5417-58E7-952B82D1EC75}"/>
                </a:ext>
              </a:extLst>
            </p:cNvPr>
            <p:cNvSpPr/>
            <p:nvPr/>
          </p:nvSpPr>
          <p:spPr bwMode="auto">
            <a:xfrm>
              <a:off x="4618451" y="2257321"/>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32" name="Oval 22531">
              <a:extLst>
                <a:ext uri="{FF2B5EF4-FFF2-40B4-BE49-F238E27FC236}">
                  <a16:creationId xmlns:a16="http://schemas.microsoft.com/office/drawing/2014/main" id="{C024CF01-C079-BBC7-6FA4-EAB7D82B2C02}"/>
                </a:ext>
              </a:extLst>
            </p:cNvPr>
            <p:cNvSpPr/>
            <p:nvPr/>
          </p:nvSpPr>
          <p:spPr bwMode="auto">
            <a:xfrm>
              <a:off x="4842585" y="2257321"/>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34" name="Oval 22533">
              <a:extLst>
                <a:ext uri="{FF2B5EF4-FFF2-40B4-BE49-F238E27FC236}">
                  <a16:creationId xmlns:a16="http://schemas.microsoft.com/office/drawing/2014/main" id="{997C16F2-50A1-6F91-BFD6-74578C920FA4}"/>
                </a:ext>
              </a:extLst>
            </p:cNvPr>
            <p:cNvSpPr/>
            <p:nvPr/>
          </p:nvSpPr>
          <p:spPr bwMode="auto">
            <a:xfrm>
              <a:off x="5066719" y="2257321"/>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36" name="Oval 22535">
              <a:extLst>
                <a:ext uri="{FF2B5EF4-FFF2-40B4-BE49-F238E27FC236}">
                  <a16:creationId xmlns:a16="http://schemas.microsoft.com/office/drawing/2014/main" id="{E4136B0E-FE44-C24B-6A2D-36A70C7FC52C}"/>
                </a:ext>
              </a:extLst>
            </p:cNvPr>
            <p:cNvSpPr/>
            <p:nvPr/>
          </p:nvSpPr>
          <p:spPr bwMode="auto">
            <a:xfrm>
              <a:off x="5290853" y="2257321"/>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37" name="Oval 22536">
              <a:extLst>
                <a:ext uri="{FF2B5EF4-FFF2-40B4-BE49-F238E27FC236}">
                  <a16:creationId xmlns:a16="http://schemas.microsoft.com/office/drawing/2014/main" id="{425B46B3-D3D7-77B2-1D05-478F6D129827}"/>
                </a:ext>
              </a:extLst>
            </p:cNvPr>
            <p:cNvSpPr/>
            <p:nvPr/>
          </p:nvSpPr>
          <p:spPr bwMode="auto">
            <a:xfrm>
              <a:off x="5514989" y="2257321"/>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38" name="Oval 22537">
              <a:extLst>
                <a:ext uri="{FF2B5EF4-FFF2-40B4-BE49-F238E27FC236}">
                  <a16:creationId xmlns:a16="http://schemas.microsoft.com/office/drawing/2014/main" id="{13D33521-246D-4367-1912-91E9A1B21708}"/>
                </a:ext>
              </a:extLst>
            </p:cNvPr>
            <p:cNvSpPr/>
            <p:nvPr/>
          </p:nvSpPr>
          <p:spPr bwMode="auto">
            <a:xfrm>
              <a:off x="3375898" y="2359572"/>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39" name="Oval 22538">
              <a:extLst>
                <a:ext uri="{FF2B5EF4-FFF2-40B4-BE49-F238E27FC236}">
                  <a16:creationId xmlns:a16="http://schemas.microsoft.com/office/drawing/2014/main" id="{BED728D5-191E-76DE-512F-E79CF25A744B}"/>
                </a:ext>
              </a:extLst>
            </p:cNvPr>
            <p:cNvSpPr/>
            <p:nvPr/>
          </p:nvSpPr>
          <p:spPr bwMode="auto">
            <a:xfrm>
              <a:off x="3600032" y="2359572"/>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40" name="Oval 22539">
              <a:extLst>
                <a:ext uri="{FF2B5EF4-FFF2-40B4-BE49-F238E27FC236}">
                  <a16:creationId xmlns:a16="http://schemas.microsoft.com/office/drawing/2014/main" id="{C9CC7839-ADD4-7F1F-662E-3131D55A00BB}"/>
                </a:ext>
              </a:extLst>
            </p:cNvPr>
            <p:cNvSpPr/>
            <p:nvPr/>
          </p:nvSpPr>
          <p:spPr bwMode="auto">
            <a:xfrm>
              <a:off x="3824166" y="2359572"/>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41" name="Oval 22540">
              <a:extLst>
                <a:ext uri="{FF2B5EF4-FFF2-40B4-BE49-F238E27FC236}">
                  <a16:creationId xmlns:a16="http://schemas.microsoft.com/office/drawing/2014/main" id="{6EC7A98C-E5F5-A73C-1361-ADAF42A7BA04}"/>
                </a:ext>
              </a:extLst>
            </p:cNvPr>
            <p:cNvSpPr/>
            <p:nvPr/>
          </p:nvSpPr>
          <p:spPr bwMode="auto">
            <a:xfrm>
              <a:off x="4048300" y="2359572"/>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42" name="Oval 22541">
              <a:extLst>
                <a:ext uri="{FF2B5EF4-FFF2-40B4-BE49-F238E27FC236}">
                  <a16:creationId xmlns:a16="http://schemas.microsoft.com/office/drawing/2014/main" id="{4FFF4530-7536-292D-C190-DC7F329A7C6E}"/>
                </a:ext>
              </a:extLst>
            </p:cNvPr>
            <p:cNvSpPr/>
            <p:nvPr/>
          </p:nvSpPr>
          <p:spPr bwMode="auto">
            <a:xfrm>
              <a:off x="4272434" y="2359572"/>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43" name="Oval 22542">
              <a:extLst>
                <a:ext uri="{FF2B5EF4-FFF2-40B4-BE49-F238E27FC236}">
                  <a16:creationId xmlns:a16="http://schemas.microsoft.com/office/drawing/2014/main" id="{19658F63-5C4B-E62D-9AA1-37E5A636920D}"/>
                </a:ext>
              </a:extLst>
            </p:cNvPr>
            <p:cNvSpPr/>
            <p:nvPr/>
          </p:nvSpPr>
          <p:spPr bwMode="auto">
            <a:xfrm>
              <a:off x="4496568" y="2359572"/>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44" name="Oval 22543">
              <a:extLst>
                <a:ext uri="{FF2B5EF4-FFF2-40B4-BE49-F238E27FC236}">
                  <a16:creationId xmlns:a16="http://schemas.microsoft.com/office/drawing/2014/main" id="{962E66FF-CE6D-AED0-8630-B05824B3187D}"/>
                </a:ext>
              </a:extLst>
            </p:cNvPr>
            <p:cNvSpPr/>
            <p:nvPr/>
          </p:nvSpPr>
          <p:spPr bwMode="auto">
            <a:xfrm>
              <a:off x="4720702" y="2359572"/>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45" name="Oval 22544">
              <a:extLst>
                <a:ext uri="{FF2B5EF4-FFF2-40B4-BE49-F238E27FC236}">
                  <a16:creationId xmlns:a16="http://schemas.microsoft.com/office/drawing/2014/main" id="{CDAA0126-6EFF-6E2B-5509-B98AABA575CD}"/>
                </a:ext>
              </a:extLst>
            </p:cNvPr>
            <p:cNvSpPr/>
            <p:nvPr/>
          </p:nvSpPr>
          <p:spPr bwMode="auto">
            <a:xfrm>
              <a:off x="4944836" y="2359572"/>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46" name="Oval 22545">
              <a:extLst>
                <a:ext uri="{FF2B5EF4-FFF2-40B4-BE49-F238E27FC236}">
                  <a16:creationId xmlns:a16="http://schemas.microsoft.com/office/drawing/2014/main" id="{CDC0B4F2-E165-66AB-14F4-3EC3A1E16213}"/>
                </a:ext>
              </a:extLst>
            </p:cNvPr>
            <p:cNvSpPr/>
            <p:nvPr/>
          </p:nvSpPr>
          <p:spPr bwMode="auto">
            <a:xfrm>
              <a:off x="5168970" y="2359572"/>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47" name="Oval 22546">
              <a:extLst>
                <a:ext uri="{FF2B5EF4-FFF2-40B4-BE49-F238E27FC236}">
                  <a16:creationId xmlns:a16="http://schemas.microsoft.com/office/drawing/2014/main" id="{C2A3BC37-0EAA-9779-E901-D8FE044EF7DA}"/>
                </a:ext>
              </a:extLst>
            </p:cNvPr>
            <p:cNvSpPr/>
            <p:nvPr/>
          </p:nvSpPr>
          <p:spPr bwMode="auto">
            <a:xfrm>
              <a:off x="5393106" y="2359572"/>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48" name="Oval 22547">
              <a:extLst>
                <a:ext uri="{FF2B5EF4-FFF2-40B4-BE49-F238E27FC236}">
                  <a16:creationId xmlns:a16="http://schemas.microsoft.com/office/drawing/2014/main" id="{56790DA1-F992-57CB-BB5E-017A93B2543D}"/>
                </a:ext>
              </a:extLst>
            </p:cNvPr>
            <p:cNvSpPr/>
            <p:nvPr/>
          </p:nvSpPr>
          <p:spPr bwMode="auto">
            <a:xfrm>
              <a:off x="3273645" y="246345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49" name="Oval 22548">
              <a:extLst>
                <a:ext uri="{FF2B5EF4-FFF2-40B4-BE49-F238E27FC236}">
                  <a16:creationId xmlns:a16="http://schemas.microsoft.com/office/drawing/2014/main" id="{0374E556-2872-70C0-FDAD-2DDDCF6B144F}"/>
                </a:ext>
              </a:extLst>
            </p:cNvPr>
            <p:cNvSpPr/>
            <p:nvPr/>
          </p:nvSpPr>
          <p:spPr bwMode="auto">
            <a:xfrm>
              <a:off x="3497779" y="246345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50" name="Oval 22549">
              <a:extLst>
                <a:ext uri="{FF2B5EF4-FFF2-40B4-BE49-F238E27FC236}">
                  <a16:creationId xmlns:a16="http://schemas.microsoft.com/office/drawing/2014/main" id="{7B482BC6-6E09-0CB8-3BA7-DF33A302EB70}"/>
                </a:ext>
              </a:extLst>
            </p:cNvPr>
            <p:cNvSpPr/>
            <p:nvPr/>
          </p:nvSpPr>
          <p:spPr bwMode="auto">
            <a:xfrm>
              <a:off x="3721913" y="246345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51" name="Oval 22550">
              <a:extLst>
                <a:ext uri="{FF2B5EF4-FFF2-40B4-BE49-F238E27FC236}">
                  <a16:creationId xmlns:a16="http://schemas.microsoft.com/office/drawing/2014/main" id="{225E6AAD-E6E2-5409-AD13-640B5BB81D7C}"/>
                </a:ext>
              </a:extLst>
            </p:cNvPr>
            <p:cNvSpPr/>
            <p:nvPr/>
          </p:nvSpPr>
          <p:spPr bwMode="auto">
            <a:xfrm>
              <a:off x="3946047" y="246345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52" name="Oval 22551">
              <a:extLst>
                <a:ext uri="{FF2B5EF4-FFF2-40B4-BE49-F238E27FC236}">
                  <a16:creationId xmlns:a16="http://schemas.microsoft.com/office/drawing/2014/main" id="{807E09AF-2F97-0A0F-CCA6-F923433C4B8D}"/>
                </a:ext>
              </a:extLst>
            </p:cNvPr>
            <p:cNvSpPr/>
            <p:nvPr/>
          </p:nvSpPr>
          <p:spPr bwMode="auto">
            <a:xfrm>
              <a:off x="4170181" y="246345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53" name="Oval 22552">
              <a:extLst>
                <a:ext uri="{FF2B5EF4-FFF2-40B4-BE49-F238E27FC236}">
                  <a16:creationId xmlns:a16="http://schemas.microsoft.com/office/drawing/2014/main" id="{6E77E02A-37A2-A189-3A0E-E6E04062D9FE}"/>
                </a:ext>
              </a:extLst>
            </p:cNvPr>
            <p:cNvSpPr/>
            <p:nvPr/>
          </p:nvSpPr>
          <p:spPr bwMode="auto">
            <a:xfrm>
              <a:off x="4394315" y="246345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54" name="Oval 22553">
              <a:extLst>
                <a:ext uri="{FF2B5EF4-FFF2-40B4-BE49-F238E27FC236}">
                  <a16:creationId xmlns:a16="http://schemas.microsoft.com/office/drawing/2014/main" id="{7A8B0448-A001-1ECF-7D02-EA23D6E8B488}"/>
                </a:ext>
              </a:extLst>
            </p:cNvPr>
            <p:cNvSpPr/>
            <p:nvPr/>
          </p:nvSpPr>
          <p:spPr bwMode="auto">
            <a:xfrm>
              <a:off x="4618449" y="246345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55" name="Oval 22554">
              <a:extLst>
                <a:ext uri="{FF2B5EF4-FFF2-40B4-BE49-F238E27FC236}">
                  <a16:creationId xmlns:a16="http://schemas.microsoft.com/office/drawing/2014/main" id="{6A09367E-6DD9-EE7E-087B-CF57A76FACB6}"/>
                </a:ext>
              </a:extLst>
            </p:cNvPr>
            <p:cNvSpPr/>
            <p:nvPr/>
          </p:nvSpPr>
          <p:spPr bwMode="auto">
            <a:xfrm>
              <a:off x="4842583" y="246345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56" name="Oval 22555">
              <a:extLst>
                <a:ext uri="{FF2B5EF4-FFF2-40B4-BE49-F238E27FC236}">
                  <a16:creationId xmlns:a16="http://schemas.microsoft.com/office/drawing/2014/main" id="{EB5C6770-2B5F-C597-1C73-947FAE076CC5}"/>
                </a:ext>
              </a:extLst>
            </p:cNvPr>
            <p:cNvSpPr/>
            <p:nvPr/>
          </p:nvSpPr>
          <p:spPr bwMode="auto">
            <a:xfrm>
              <a:off x="5066717" y="246345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57" name="Oval 22556">
              <a:extLst>
                <a:ext uri="{FF2B5EF4-FFF2-40B4-BE49-F238E27FC236}">
                  <a16:creationId xmlns:a16="http://schemas.microsoft.com/office/drawing/2014/main" id="{1CE2CD5B-4BB7-A1E8-F6E7-CC38384AFC37}"/>
                </a:ext>
              </a:extLst>
            </p:cNvPr>
            <p:cNvSpPr/>
            <p:nvPr/>
          </p:nvSpPr>
          <p:spPr bwMode="auto">
            <a:xfrm>
              <a:off x="5290853" y="246345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58" name="Oval 22557">
              <a:extLst>
                <a:ext uri="{FF2B5EF4-FFF2-40B4-BE49-F238E27FC236}">
                  <a16:creationId xmlns:a16="http://schemas.microsoft.com/office/drawing/2014/main" id="{52F3354F-1971-626C-53B1-31C986ADC357}"/>
                </a:ext>
              </a:extLst>
            </p:cNvPr>
            <p:cNvSpPr/>
            <p:nvPr/>
          </p:nvSpPr>
          <p:spPr bwMode="auto">
            <a:xfrm>
              <a:off x="3151762" y="2565705"/>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59" name="Oval 22558">
              <a:extLst>
                <a:ext uri="{FF2B5EF4-FFF2-40B4-BE49-F238E27FC236}">
                  <a16:creationId xmlns:a16="http://schemas.microsoft.com/office/drawing/2014/main" id="{6C07A0E2-4060-4FA0-C687-DC50036B0B99}"/>
                </a:ext>
              </a:extLst>
            </p:cNvPr>
            <p:cNvSpPr/>
            <p:nvPr/>
          </p:nvSpPr>
          <p:spPr bwMode="auto">
            <a:xfrm>
              <a:off x="3375896" y="2565705"/>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60" name="Oval 22559">
              <a:extLst>
                <a:ext uri="{FF2B5EF4-FFF2-40B4-BE49-F238E27FC236}">
                  <a16:creationId xmlns:a16="http://schemas.microsoft.com/office/drawing/2014/main" id="{B9AD5E93-B2F8-5AA4-8C14-9C9CAD06B009}"/>
                </a:ext>
              </a:extLst>
            </p:cNvPr>
            <p:cNvSpPr/>
            <p:nvPr/>
          </p:nvSpPr>
          <p:spPr bwMode="auto">
            <a:xfrm>
              <a:off x="3600030" y="2565705"/>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61" name="Oval 22560">
              <a:extLst>
                <a:ext uri="{FF2B5EF4-FFF2-40B4-BE49-F238E27FC236}">
                  <a16:creationId xmlns:a16="http://schemas.microsoft.com/office/drawing/2014/main" id="{B421C61F-1572-29C2-0D5E-C7AB398B1E21}"/>
                </a:ext>
              </a:extLst>
            </p:cNvPr>
            <p:cNvSpPr/>
            <p:nvPr/>
          </p:nvSpPr>
          <p:spPr bwMode="auto">
            <a:xfrm>
              <a:off x="3824164" y="2565705"/>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62" name="Oval 22561">
              <a:extLst>
                <a:ext uri="{FF2B5EF4-FFF2-40B4-BE49-F238E27FC236}">
                  <a16:creationId xmlns:a16="http://schemas.microsoft.com/office/drawing/2014/main" id="{1E1D4A1B-5378-EE18-D5DA-1A8B1FA9DA00}"/>
                </a:ext>
              </a:extLst>
            </p:cNvPr>
            <p:cNvSpPr/>
            <p:nvPr/>
          </p:nvSpPr>
          <p:spPr bwMode="auto">
            <a:xfrm>
              <a:off x="4048298" y="2565705"/>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63" name="Oval 22562">
              <a:extLst>
                <a:ext uri="{FF2B5EF4-FFF2-40B4-BE49-F238E27FC236}">
                  <a16:creationId xmlns:a16="http://schemas.microsoft.com/office/drawing/2014/main" id="{DD596019-5358-2831-81CE-BE6EC2386EDE}"/>
                </a:ext>
              </a:extLst>
            </p:cNvPr>
            <p:cNvSpPr/>
            <p:nvPr/>
          </p:nvSpPr>
          <p:spPr bwMode="auto">
            <a:xfrm>
              <a:off x="4272432" y="2565705"/>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64" name="Oval 22563">
              <a:extLst>
                <a:ext uri="{FF2B5EF4-FFF2-40B4-BE49-F238E27FC236}">
                  <a16:creationId xmlns:a16="http://schemas.microsoft.com/office/drawing/2014/main" id="{55E725BF-84AD-5DA7-2710-8E67581244EB}"/>
                </a:ext>
              </a:extLst>
            </p:cNvPr>
            <p:cNvSpPr/>
            <p:nvPr/>
          </p:nvSpPr>
          <p:spPr bwMode="auto">
            <a:xfrm>
              <a:off x="4496566" y="2565705"/>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65" name="Oval 22564">
              <a:extLst>
                <a:ext uri="{FF2B5EF4-FFF2-40B4-BE49-F238E27FC236}">
                  <a16:creationId xmlns:a16="http://schemas.microsoft.com/office/drawing/2014/main" id="{BB8558B6-852D-98DB-7B24-10D93F20ABF9}"/>
                </a:ext>
              </a:extLst>
            </p:cNvPr>
            <p:cNvSpPr/>
            <p:nvPr/>
          </p:nvSpPr>
          <p:spPr bwMode="auto">
            <a:xfrm>
              <a:off x="4720700" y="2565705"/>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66" name="Oval 22565">
              <a:extLst>
                <a:ext uri="{FF2B5EF4-FFF2-40B4-BE49-F238E27FC236}">
                  <a16:creationId xmlns:a16="http://schemas.microsoft.com/office/drawing/2014/main" id="{0320B336-7B5A-8029-EF12-04D27DEB5A0A}"/>
                </a:ext>
              </a:extLst>
            </p:cNvPr>
            <p:cNvSpPr/>
            <p:nvPr/>
          </p:nvSpPr>
          <p:spPr bwMode="auto">
            <a:xfrm>
              <a:off x="4944834" y="2565705"/>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67" name="Oval 22566">
              <a:extLst>
                <a:ext uri="{FF2B5EF4-FFF2-40B4-BE49-F238E27FC236}">
                  <a16:creationId xmlns:a16="http://schemas.microsoft.com/office/drawing/2014/main" id="{7517BD28-514F-421B-2704-F594ED781205}"/>
                </a:ext>
              </a:extLst>
            </p:cNvPr>
            <p:cNvSpPr/>
            <p:nvPr/>
          </p:nvSpPr>
          <p:spPr bwMode="auto">
            <a:xfrm>
              <a:off x="5168970" y="2565705"/>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68" name="Oval 22567">
              <a:extLst>
                <a:ext uri="{FF2B5EF4-FFF2-40B4-BE49-F238E27FC236}">
                  <a16:creationId xmlns:a16="http://schemas.microsoft.com/office/drawing/2014/main" id="{EAE44BBA-E12D-C922-66BA-58442D81A600}"/>
                </a:ext>
              </a:extLst>
            </p:cNvPr>
            <p:cNvSpPr/>
            <p:nvPr/>
          </p:nvSpPr>
          <p:spPr bwMode="auto">
            <a:xfrm>
              <a:off x="3049511" y="2654463"/>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69" name="Oval 22568">
              <a:extLst>
                <a:ext uri="{FF2B5EF4-FFF2-40B4-BE49-F238E27FC236}">
                  <a16:creationId xmlns:a16="http://schemas.microsoft.com/office/drawing/2014/main" id="{DB93DCA5-B8CD-B850-3315-CD46B3C9A4E0}"/>
                </a:ext>
              </a:extLst>
            </p:cNvPr>
            <p:cNvSpPr/>
            <p:nvPr/>
          </p:nvSpPr>
          <p:spPr bwMode="auto">
            <a:xfrm>
              <a:off x="3273645" y="2654463"/>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70" name="Oval 22569">
              <a:extLst>
                <a:ext uri="{FF2B5EF4-FFF2-40B4-BE49-F238E27FC236}">
                  <a16:creationId xmlns:a16="http://schemas.microsoft.com/office/drawing/2014/main" id="{88DB23E8-49BF-A462-E813-ED25D20A2198}"/>
                </a:ext>
              </a:extLst>
            </p:cNvPr>
            <p:cNvSpPr/>
            <p:nvPr/>
          </p:nvSpPr>
          <p:spPr bwMode="auto">
            <a:xfrm>
              <a:off x="3497779" y="2654463"/>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71" name="Oval 22570">
              <a:extLst>
                <a:ext uri="{FF2B5EF4-FFF2-40B4-BE49-F238E27FC236}">
                  <a16:creationId xmlns:a16="http://schemas.microsoft.com/office/drawing/2014/main" id="{A426F653-B8EA-8283-6EEA-C04E8E509735}"/>
                </a:ext>
              </a:extLst>
            </p:cNvPr>
            <p:cNvSpPr/>
            <p:nvPr/>
          </p:nvSpPr>
          <p:spPr bwMode="auto">
            <a:xfrm>
              <a:off x="3721913" y="2654463"/>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72" name="Oval 22571">
              <a:extLst>
                <a:ext uri="{FF2B5EF4-FFF2-40B4-BE49-F238E27FC236}">
                  <a16:creationId xmlns:a16="http://schemas.microsoft.com/office/drawing/2014/main" id="{3A362A79-694B-ACDF-037A-F2F9FD4BF9BE}"/>
                </a:ext>
              </a:extLst>
            </p:cNvPr>
            <p:cNvSpPr/>
            <p:nvPr/>
          </p:nvSpPr>
          <p:spPr bwMode="auto">
            <a:xfrm>
              <a:off x="3946047" y="2654463"/>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73" name="Oval 22572">
              <a:extLst>
                <a:ext uri="{FF2B5EF4-FFF2-40B4-BE49-F238E27FC236}">
                  <a16:creationId xmlns:a16="http://schemas.microsoft.com/office/drawing/2014/main" id="{3F409345-C064-342C-30FB-5D7B43EFD0D0}"/>
                </a:ext>
              </a:extLst>
            </p:cNvPr>
            <p:cNvSpPr/>
            <p:nvPr/>
          </p:nvSpPr>
          <p:spPr bwMode="auto">
            <a:xfrm>
              <a:off x="4170181" y="2654463"/>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74" name="Oval 22573">
              <a:extLst>
                <a:ext uri="{FF2B5EF4-FFF2-40B4-BE49-F238E27FC236}">
                  <a16:creationId xmlns:a16="http://schemas.microsoft.com/office/drawing/2014/main" id="{FBB011D7-9BE0-A489-C5BF-3012874A8D02}"/>
                </a:ext>
              </a:extLst>
            </p:cNvPr>
            <p:cNvSpPr/>
            <p:nvPr/>
          </p:nvSpPr>
          <p:spPr bwMode="auto">
            <a:xfrm>
              <a:off x="4394315" y="2654463"/>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75" name="Oval 22574">
              <a:extLst>
                <a:ext uri="{FF2B5EF4-FFF2-40B4-BE49-F238E27FC236}">
                  <a16:creationId xmlns:a16="http://schemas.microsoft.com/office/drawing/2014/main" id="{5FB4F131-99D2-DD4F-DC53-A50C2DB103C4}"/>
                </a:ext>
              </a:extLst>
            </p:cNvPr>
            <p:cNvSpPr/>
            <p:nvPr/>
          </p:nvSpPr>
          <p:spPr bwMode="auto">
            <a:xfrm>
              <a:off x="4618449" y="2654463"/>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76" name="Oval 22575">
              <a:extLst>
                <a:ext uri="{FF2B5EF4-FFF2-40B4-BE49-F238E27FC236}">
                  <a16:creationId xmlns:a16="http://schemas.microsoft.com/office/drawing/2014/main" id="{AEA20B88-0C6E-EF85-0E62-C7BF9E55F99E}"/>
                </a:ext>
              </a:extLst>
            </p:cNvPr>
            <p:cNvSpPr/>
            <p:nvPr/>
          </p:nvSpPr>
          <p:spPr bwMode="auto">
            <a:xfrm>
              <a:off x="4842583" y="2654463"/>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77" name="Oval 22576">
              <a:extLst>
                <a:ext uri="{FF2B5EF4-FFF2-40B4-BE49-F238E27FC236}">
                  <a16:creationId xmlns:a16="http://schemas.microsoft.com/office/drawing/2014/main" id="{09577152-1F0D-305B-DD75-85E0A8FF516C}"/>
                </a:ext>
              </a:extLst>
            </p:cNvPr>
            <p:cNvSpPr/>
            <p:nvPr/>
          </p:nvSpPr>
          <p:spPr bwMode="auto">
            <a:xfrm>
              <a:off x="5066719" y="2654463"/>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78" name="Oval 22577">
              <a:extLst>
                <a:ext uri="{FF2B5EF4-FFF2-40B4-BE49-F238E27FC236}">
                  <a16:creationId xmlns:a16="http://schemas.microsoft.com/office/drawing/2014/main" id="{C8B81D0A-63CF-81E0-EDE6-0FAD9C3AF5C5}"/>
                </a:ext>
              </a:extLst>
            </p:cNvPr>
            <p:cNvSpPr/>
            <p:nvPr/>
          </p:nvSpPr>
          <p:spPr bwMode="auto">
            <a:xfrm>
              <a:off x="2927628" y="275671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79" name="Oval 22578">
              <a:extLst>
                <a:ext uri="{FF2B5EF4-FFF2-40B4-BE49-F238E27FC236}">
                  <a16:creationId xmlns:a16="http://schemas.microsoft.com/office/drawing/2014/main" id="{A0F8641B-15DB-E811-F2F5-63705601B252}"/>
                </a:ext>
              </a:extLst>
            </p:cNvPr>
            <p:cNvSpPr/>
            <p:nvPr/>
          </p:nvSpPr>
          <p:spPr bwMode="auto">
            <a:xfrm>
              <a:off x="3151762" y="275671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80" name="Oval 22579">
              <a:extLst>
                <a:ext uri="{FF2B5EF4-FFF2-40B4-BE49-F238E27FC236}">
                  <a16:creationId xmlns:a16="http://schemas.microsoft.com/office/drawing/2014/main" id="{EDA68BCE-22CE-8257-EB93-A0794E407373}"/>
                </a:ext>
              </a:extLst>
            </p:cNvPr>
            <p:cNvSpPr/>
            <p:nvPr/>
          </p:nvSpPr>
          <p:spPr bwMode="auto">
            <a:xfrm>
              <a:off x="3375896" y="275671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81" name="Oval 22580">
              <a:extLst>
                <a:ext uri="{FF2B5EF4-FFF2-40B4-BE49-F238E27FC236}">
                  <a16:creationId xmlns:a16="http://schemas.microsoft.com/office/drawing/2014/main" id="{BBEEB7AF-5A41-51E5-528C-F0B4132B8F8D}"/>
                </a:ext>
              </a:extLst>
            </p:cNvPr>
            <p:cNvSpPr/>
            <p:nvPr/>
          </p:nvSpPr>
          <p:spPr bwMode="auto">
            <a:xfrm>
              <a:off x="3600030" y="275671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82" name="Oval 22581">
              <a:extLst>
                <a:ext uri="{FF2B5EF4-FFF2-40B4-BE49-F238E27FC236}">
                  <a16:creationId xmlns:a16="http://schemas.microsoft.com/office/drawing/2014/main" id="{9C3B0D91-1CBE-9FF6-5F56-E4735EC92F09}"/>
                </a:ext>
              </a:extLst>
            </p:cNvPr>
            <p:cNvSpPr/>
            <p:nvPr/>
          </p:nvSpPr>
          <p:spPr bwMode="auto">
            <a:xfrm>
              <a:off x="3824164" y="275671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83" name="Oval 22582">
              <a:extLst>
                <a:ext uri="{FF2B5EF4-FFF2-40B4-BE49-F238E27FC236}">
                  <a16:creationId xmlns:a16="http://schemas.microsoft.com/office/drawing/2014/main" id="{1FBF8636-5978-799A-3637-8463DC2F1520}"/>
                </a:ext>
              </a:extLst>
            </p:cNvPr>
            <p:cNvSpPr/>
            <p:nvPr/>
          </p:nvSpPr>
          <p:spPr bwMode="auto">
            <a:xfrm>
              <a:off x="4048298" y="275671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84" name="Oval 22583">
              <a:extLst>
                <a:ext uri="{FF2B5EF4-FFF2-40B4-BE49-F238E27FC236}">
                  <a16:creationId xmlns:a16="http://schemas.microsoft.com/office/drawing/2014/main" id="{FBE98394-7790-FE6F-5BFB-743AB9C750EB}"/>
                </a:ext>
              </a:extLst>
            </p:cNvPr>
            <p:cNvSpPr/>
            <p:nvPr/>
          </p:nvSpPr>
          <p:spPr bwMode="auto">
            <a:xfrm>
              <a:off x="4272432" y="275671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85" name="Oval 22584">
              <a:extLst>
                <a:ext uri="{FF2B5EF4-FFF2-40B4-BE49-F238E27FC236}">
                  <a16:creationId xmlns:a16="http://schemas.microsoft.com/office/drawing/2014/main" id="{AB4B8120-A49F-3BB5-58C1-398D39241AA1}"/>
                </a:ext>
              </a:extLst>
            </p:cNvPr>
            <p:cNvSpPr/>
            <p:nvPr/>
          </p:nvSpPr>
          <p:spPr bwMode="auto">
            <a:xfrm>
              <a:off x="4496566" y="275671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86" name="Oval 22585">
              <a:extLst>
                <a:ext uri="{FF2B5EF4-FFF2-40B4-BE49-F238E27FC236}">
                  <a16:creationId xmlns:a16="http://schemas.microsoft.com/office/drawing/2014/main" id="{5B8CD37E-08D7-2F2E-3431-24E63CFA67AD}"/>
                </a:ext>
              </a:extLst>
            </p:cNvPr>
            <p:cNvSpPr/>
            <p:nvPr/>
          </p:nvSpPr>
          <p:spPr bwMode="auto">
            <a:xfrm>
              <a:off x="4720700" y="275671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87" name="Oval 22586">
              <a:extLst>
                <a:ext uri="{FF2B5EF4-FFF2-40B4-BE49-F238E27FC236}">
                  <a16:creationId xmlns:a16="http://schemas.microsoft.com/office/drawing/2014/main" id="{F890DA13-DE5A-5E99-4F4C-A3E358B9C611}"/>
                </a:ext>
              </a:extLst>
            </p:cNvPr>
            <p:cNvSpPr/>
            <p:nvPr/>
          </p:nvSpPr>
          <p:spPr bwMode="auto">
            <a:xfrm>
              <a:off x="4944836" y="275671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88" name="Oval 22587">
              <a:extLst>
                <a:ext uri="{FF2B5EF4-FFF2-40B4-BE49-F238E27FC236}">
                  <a16:creationId xmlns:a16="http://schemas.microsoft.com/office/drawing/2014/main" id="{47947A6D-1241-FEBF-2578-ED2A0A8AD368}"/>
                </a:ext>
              </a:extLst>
            </p:cNvPr>
            <p:cNvSpPr/>
            <p:nvPr/>
          </p:nvSpPr>
          <p:spPr bwMode="auto">
            <a:xfrm>
              <a:off x="2812206" y="287408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89" name="Oval 22588">
              <a:extLst>
                <a:ext uri="{FF2B5EF4-FFF2-40B4-BE49-F238E27FC236}">
                  <a16:creationId xmlns:a16="http://schemas.microsoft.com/office/drawing/2014/main" id="{70FB7F47-B3C7-5A8B-4024-D0EE09C66BB5}"/>
                </a:ext>
              </a:extLst>
            </p:cNvPr>
            <p:cNvSpPr/>
            <p:nvPr/>
          </p:nvSpPr>
          <p:spPr bwMode="auto">
            <a:xfrm>
              <a:off x="3036340" y="287408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90" name="Oval 22589">
              <a:extLst>
                <a:ext uri="{FF2B5EF4-FFF2-40B4-BE49-F238E27FC236}">
                  <a16:creationId xmlns:a16="http://schemas.microsoft.com/office/drawing/2014/main" id="{4D33A0F4-0E74-C1C7-299D-A313A129A5D4}"/>
                </a:ext>
              </a:extLst>
            </p:cNvPr>
            <p:cNvSpPr/>
            <p:nvPr/>
          </p:nvSpPr>
          <p:spPr bwMode="auto">
            <a:xfrm>
              <a:off x="3260474" y="287408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91" name="Oval 22590">
              <a:extLst>
                <a:ext uri="{FF2B5EF4-FFF2-40B4-BE49-F238E27FC236}">
                  <a16:creationId xmlns:a16="http://schemas.microsoft.com/office/drawing/2014/main" id="{2645C2E4-EEA2-6026-C822-DCB5FA75A036}"/>
                </a:ext>
              </a:extLst>
            </p:cNvPr>
            <p:cNvSpPr/>
            <p:nvPr/>
          </p:nvSpPr>
          <p:spPr bwMode="auto">
            <a:xfrm>
              <a:off x="3484608" y="287408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92" name="Oval 191">
              <a:extLst>
                <a:ext uri="{FF2B5EF4-FFF2-40B4-BE49-F238E27FC236}">
                  <a16:creationId xmlns:a16="http://schemas.microsoft.com/office/drawing/2014/main" id="{B4FA99A2-4852-F96F-19BD-DAD1995CC874}"/>
                </a:ext>
              </a:extLst>
            </p:cNvPr>
            <p:cNvSpPr/>
            <p:nvPr/>
          </p:nvSpPr>
          <p:spPr bwMode="auto">
            <a:xfrm>
              <a:off x="3708742" y="287408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93" name="Oval 192">
              <a:extLst>
                <a:ext uri="{FF2B5EF4-FFF2-40B4-BE49-F238E27FC236}">
                  <a16:creationId xmlns:a16="http://schemas.microsoft.com/office/drawing/2014/main" id="{4CCD0DC4-65CB-833D-4DA2-6A62614EE08F}"/>
                </a:ext>
              </a:extLst>
            </p:cNvPr>
            <p:cNvSpPr/>
            <p:nvPr/>
          </p:nvSpPr>
          <p:spPr bwMode="auto">
            <a:xfrm>
              <a:off x="3932876" y="287408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94" name="Oval 193">
              <a:extLst>
                <a:ext uri="{FF2B5EF4-FFF2-40B4-BE49-F238E27FC236}">
                  <a16:creationId xmlns:a16="http://schemas.microsoft.com/office/drawing/2014/main" id="{06EE6620-4C27-FB9D-F851-1115F9207BE3}"/>
                </a:ext>
              </a:extLst>
            </p:cNvPr>
            <p:cNvSpPr/>
            <p:nvPr/>
          </p:nvSpPr>
          <p:spPr bwMode="auto">
            <a:xfrm>
              <a:off x="4157010" y="287408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95" name="Oval 194">
              <a:extLst>
                <a:ext uri="{FF2B5EF4-FFF2-40B4-BE49-F238E27FC236}">
                  <a16:creationId xmlns:a16="http://schemas.microsoft.com/office/drawing/2014/main" id="{3E55D0FB-5FE5-94DE-0972-55A57C1D4541}"/>
                </a:ext>
              </a:extLst>
            </p:cNvPr>
            <p:cNvSpPr/>
            <p:nvPr/>
          </p:nvSpPr>
          <p:spPr bwMode="auto">
            <a:xfrm>
              <a:off x="4381144" y="287408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96" name="Oval 195">
              <a:extLst>
                <a:ext uri="{FF2B5EF4-FFF2-40B4-BE49-F238E27FC236}">
                  <a16:creationId xmlns:a16="http://schemas.microsoft.com/office/drawing/2014/main" id="{2CFF617B-6093-47AA-9CE1-1FA51CD3139A}"/>
                </a:ext>
              </a:extLst>
            </p:cNvPr>
            <p:cNvSpPr/>
            <p:nvPr/>
          </p:nvSpPr>
          <p:spPr bwMode="auto">
            <a:xfrm>
              <a:off x="4605278" y="287408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97" name="Oval 196">
              <a:extLst>
                <a:ext uri="{FF2B5EF4-FFF2-40B4-BE49-F238E27FC236}">
                  <a16:creationId xmlns:a16="http://schemas.microsoft.com/office/drawing/2014/main" id="{D2E61FFA-21B3-7B33-9D3D-A5A668B459FF}"/>
                </a:ext>
              </a:extLst>
            </p:cNvPr>
            <p:cNvSpPr/>
            <p:nvPr/>
          </p:nvSpPr>
          <p:spPr bwMode="auto">
            <a:xfrm>
              <a:off x="4829414" y="287408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98" name="Oval 197">
              <a:extLst>
                <a:ext uri="{FF2B5EF4-FFF2-40B4-BE49-F238E27FC236}">
                  <a16:creationId xmlns:a16="http://schemas.microsoft.com/office/drawing/2014/main" id="{E2927B7B-8502-5944-C5A4-3AE3EF669830}"/>
                </a:ext>
              </a:extLst>
            </p:cNvPr>
            <p:cNvSpPr/>
            <p:nvPr/>
          </p:nvSpPr>
          <p:spPr bwMode="auto">
            <a:xfrm>
              <a:off x="2690323" y="2976339"/>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99" name="Oval 198">
              <a:extLst>
                <a:ext uri="{FF2B5EF4-FFF2-40B4-BE49-F238E27FC236}">
                  <a16:creationId xmlns:a16="http://schemas.microsoft.com/office/drawing/2014/main" id="{4572C9DF-8720-85C8-1885-35637C36F31C}"/>
                </a:ext>
              </a:extLst>
            </p:cNvPr>
            <p:cNvSpPr/>
            <p:nvPr/>
          </p:nvSpPr>
          <p:spPr bwMode="auto">
            <a:xfrm>
              <a:off x="2914457" y="2976339"/>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01" name="Oval 200">
              <a:extLst>
                <a:ext uri="{FF2B5EF4-FFF2-40B4-BE49-F238E27FC236}">
                  <a16:creationId xmlns:a16="http://schemas.microsoft.com/office/drawing/2014/main" id="{C8AB0619-B7C9-F5A1-D419-D144E7C2F8AE}"/>
                </a:ext>
              </a:extLst>
            </p:cNvPr>
            <p:cNvSpPr/>
            <p:nvPr/>
          </p:nvSpPr>
          <p:spPr bwMode="auto">
            <a:xfrm>
              <a:off x="3138591" y="2976339"/>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02" name="Oval 201">
              <a:extLst>
                <a:ext uri="{FF2B5EF4-FFF2-40B4-BE49-F238E27FC236}">
                  <a16:creationId xmlns:a16="http://schemas.microsoft.com/office/drawing/2014/main" id="{DB152F39-D2A1-F7D5-0598-82D88F3D4814}"/>
                </a:ext>
              </a:extLst>
            </p:cNvPr>
            <p:cNvSpPr/>
            <p:nvPr/>
          </p:nvSpPr>
          <p:spPr bwMode="auto">
            <a:xfrm>
              <a:off x="3362725" y="2976339"/>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03" name="Oval 202">
              <a:extLst>
                <a:ext uri="{FF2B5EF4-FFF2-40B4-BE49-F238E27FC236}">
                  <a16:creationId xmlns:a16="http://schemas.microsoft.com/office/drawing/2014/main" id="{D0DEF4F8-F3EA-91AF-FAFD-9FB1896ABF56}"/>
                </a:ext>
              </a:extLst>
            </p:cNvPr>
            <p:cNvSpPr/>
            <p:nvPr/>
          </p:nvSpPr>
          <p:spPr bwMode="auto">
            <a:xfrm>
              <a:off x="3586859" y="2976339"/>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04" name="Oval 203">
              <a:extLst>
                <a:ext uri="{FF2B5EF4-FFF2-40B4-BE49-F238E27FC236}">
                  <a16:creationId xmlns:a16="http://schemas.microsoft.com/office/drawing/2014/main" id="{979EA7E2-1394-C6B8-9EFB-80098C2853E9}"/>
                </a:ext>
              </a:extLst>
            </p:cNvPr>
            <p:cNvSpPr/>
            <p:nvPr/>
          </p:nvSpPr>
          <p:spPr bwMode="auto">
            <a:xfrm>
              <a:off x="3810993" y="2976339"/>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05" name="Oval 204">
              <a:extLst>
                <a:ext uri="{FF2B5EF4-FFF2-40B4-BE49-F238E27FC236}">
                  <a16:creationId xmlns:a16="http://schemas.microsoft.com/office/drawing/2014/main" id="{E34559C1-B033-FE75-5B2C-40761EA0572C}"/>
                </a:ext>
              </a:extLst>
            </p:cNvPr>
            <p:cNvSpPr/>
            <p:nvPr/>
          </p:nvSpPr>
          <p:spPr bwMode="auto">
            <a:xfrm>
              <a:off x="4035127" y="2976339"/>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06" name="Oval 205">
              <a:extLst>
                <a:ext uri="{FF2B5EF4-FFF2-40B4-BE49-F238E27FC236}">
                  <a16:creationId xmlns:a16="http://schemas.microsoft.com/office/drawing/2014/main" id="{AC8B7073-BE0A-BB6D-F389-9797F137A1C4}"/>
                </a:ext>
              </a:extLst>
            </p:cNvPr>
            <p:cNvSpPr/>
            <p:nvPr/>
          </p:nvSpPr>
          <p:spPr bwMode="auto">
            <a:xfrm>
              <a:off x="4259261" y="2976339"/>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07" name="Oval 206">
              <a:extLst>
                <a:ext uri="{FF2B5EF4-FFF2-40B4-BE49-F238E27FC236}">
                  <a16:creationId xmlns:a16="http://schemas.microsoft.com/office/drawing/2014/main" id="{6A8143F4-1DD1-135F-01F4-08907905742E}"/>
                </a:ext>
              </a:extLst>
            </p:cNvPr>
            <p:cNvSpPr/>
            <p:nvPr/>
          </p:nvSpPr>
          <p:spPr bwMode="auto">
            <a:xfrm>
              <a:off x="4483395" y="2976339"/>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10" name="Oval 209">
              <a:extLst>
                <a:ext uri="{FF2B5EF4-FFF2-40B4-BE49-F238E27FC236}">
                  <a16:creationId xmlns:a16="http://schemas.microsoft.com/office/drawing/2014/main" id="{8C3309D4-5AA9-E0C7-2DE1-B217F43C4160}"/>
                </a:ext>
              </a:extLst>
            </p:cNvPr>
            <p:cNvSpPr/>
            <p:nvPr/>
          </p:nvSpPr>
          <p:spPr bwMode="auto">
            <a:xfrm>
              <a:off x="4707531" y="2976339"/>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12" name="Oval 211">
              <a:extLst>
                <a:ext uri="{FF2B5EF4-FFF2-40B4-BE49-F238E27FC236}">
                  <a16:creationId xmlns:a16="http://schemas.microsoft.com/office/drawing/2014/main" id="{B7433780-E487-1CAC-B971-7F6483CE477C}"/>
                </a:ext>
              </a:extLst>
            </p:cNvPr>
            <p:cNvSpPr/>
            <p:nvPr/>
          </p:nvSpPr>
          <p:spPr bwMode="auto">
            <a:xfrm>
              <a:off x="2588072" y="3065097"/>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13" name="Oval 212">
              <a:extLst>
                <a:ext uri="{FF2B5EF4-FFF2-40B4-BE49-F238E27FC236}">
                  <a16:creationId xmlns:a16="http://schemas.microsoft.com/office/drawing/2014/main" id="{30DCD103-39CD-46DA-0EFA-C3692B22B749}"/>
                </a:ext>
              </a:extLst>
            </p:cNvPr>
            <p:cNvSpPr/>
            <p:nvPr/>
          </p:nvSpPr>
          <p:spPr bwMode="auto">
            <a:xfrm>
              <a:off x="2812206" y="3065097"/>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14" name="Oval 213">
              <a:extLst>
                <a:ext uri="{FF2B5EF4-FFF2-40B4-BE49-F238E27FC236}">
                  <a16:creationId xmlns:a16="http://schemas.microsoft.com/office/drawing/2014/main" id="{1798739F-0C3A-5354-F998-0333617F2EA1}"/>
                </a:ext>
              </a:extLst>
            </p:cNvPr>
            <p:cNvSpPr/>
            <p:nvPr/>
          </p:nvSpPr>
          <p:spPr bwMode="auto">
            <a:xfrm>
              <a:off x="3036340" y="3065097"/>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15" name="Oval 214">
              <a:extLst>
                <a:ext uri="{FF2B5EF4-FFF2-40B4-BE49-F238E27FC236}">
                  <a16:creationId xmlns:a16="http://schemas.microsoft.com/office/drawing/2014/main" id="{95A6D251-F2CA-CF29-5164-0254EFF47D82}"/>
                </a:ext>
              </a:extLst>
            </p:cNvPr>
            <p:cNvSpPr/>
            <p:nvPr/>
          </p:nvSpPr>
          <p:spPr bwMode="auto">
            <a:xfrm>
              <a:off x="3260474" y="3065097"/>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16" name="Oval 215">
              <a:extLst>
                <a:ext uri="{FF2B5EF4-FFF2-40B4-BE49-F238E27FC236}">
                  <a16:creationId xmlns:a16="http://schemas.microsoft.com/office/drawing/2014/main" id="{378C011E-FB2A-80AE-46E6-BD003B816E19}"/>
                </a:ext>
              </a:extLst>
            </p:cNvPr>
            <p:cNvSpPr/>
            <p:nvPr/>
          </p:nvSpPr>
          <p:spPr bwMode="auto">
            <a:xfrm>
              <a:off x="3484608" y="3065097"/>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19" name="Oval 218">
              <a:extLst>
                <a:ext uri="{FF2B5EF4-FFF2-40B4-BE49-F238E27FC236}">
                  <a16:creationId xmlns:a16="http://schemas.microsoft.com/office/drawing/2014/main" id="{08AFC192-C4E5-DFDF-D5A6-B7CAE60D37FD}"/>
                </a:ext>
              </a:extLst>
            </p:cNvPr>
            <p:cNvSpPr/>
            <p:nvPr/>
          </p:nvSpPr>
          <p:spPr bwMode="auto">
            <a:xfrm>
              <a:off x="3708742" y="3065097"/>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0" name="Oval 219">
              <a:extLst>
                <a:ext uri="{FF2B5EF4-FFF2-40B4-BE49-F238E27FC236}">
                  <a16:creationId xmlns:a16="http://schemas.microsoft.com/office/drawing/2014/main" id="{36D95D27-4B16-E098-C54A-D25ACC8A3C16}"/>
                </a:ext>
              </a:extLst>
            </p:cNvPr>
            <p:cNvSpPr/>
            <p:nvPr/>
          </p:nvSpPr>
          <p:spPr bwMode="auto">
            <a:xfrm>
              <a:off x="3932876" y="3065097"/>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1" name="Oval 220">
              <a:extLst>
                <a:ext uri="{FF2B5EF4-FFF2-40B4-BE49-F238E27FC236}">
                  <a16:creationId xmlns:a16="http://schemas.microsoft.com/office/drawing/2014/main" id="{DD92E2C8-5184-3B3E-4324-37DDFD679DFC}"/>
                </a:ext>
              </a:extLst>
            </p:cNvPr>
            <p:cNvSpPr/>
            <p:nvPr/>
          </p:nvSpPr>
          <p:spPr bwMode="auto">
            <a:xfrm>
              <a:off x="4157010" y="3065097"/>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2" name="Oval 221">
              <a:extLst>
                <a:ext uri="{FF2B5EF4-FFF2-40B4-BE49-F238E27FC236}">
                  <a16:creationId xmlns:a16="http://schemas.microsoft.com/office/drawing/2014/main" id="{89ADFDBE-CD9C-05C0-42C9-8BC521FB10F2}"/>
                </a:ext>
              </a:extLst>
            </p:cNvPr>
            <p:cNvSpPr/>
            <p:nvPr/>
          </p:nvSpPr>
          <p:spPr bwMode="auto">
            <a:xfrm>
              <a:off x="4381144" y="3065097"/>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3" name="Oval 222">
              <a:extLst>
                <a:ext uri="{FF2B5EF4-FFF2-40B4-BE49-F238E27FC236}">
                  <a16:creationId xmlns:a16="http://schemas.microsoft.com/office/drawing/2014/main" id="{3ABDFD8A-0051-2A29-2DA4-41543C46290D}"/>
                </a:ext>
              </a:extLst>
            </p:cNvPr>
            <p:cNvSpPr/>
            <p:nvPr/>
          </p:nvSpPr>
          <p:spPr bwMode="auto">
            <a:xfrm>
              <a:off x="4605280" y="3065097"/>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4" name="Oval 223">
              <a:extLst>
                <a:ext uri="{FF2B5EF4-FFF2-40B4-BE49-F238E27FC236}">
                  <a16:creationId xmlns:a16="http://schemas.microsoft.com/office/drawing/2014/main" id="{2E7838C6-C001-AA4B-72DD-0DB16B906751}"/>
                </a:ext>
              </a:extLst>
            </p:cNvPr>
            <p:cNvSpPr/>
            <p:nvPr/>
          </p:nvSpPr>
          <p:spPr bwMode="auto">
            <a:xfrm>
              <a:off x="2466189" y="316734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5" name="Oval 224">
              <a:extLst>
                <a:ext uri="{FF2B5EF4-FFF2-40B4-BE49-F238E27FC236}">
                  <a16:creationId xmlns:a16="http://schemas.microsoft.com/office/drawing/2014/main" id="{D5580B5C-3B61-96AC-868F-9604C27B56F2}"/>
                </a:ext>
              </a:extLst>
            </p:cNvPr>
            <p:cNvSpPr/>
            <p:nvPr/>
          </p:nvSpPr>
          <p:spPr bwMode="auto">
            <a:xfrm>
              <a:off x="2690323" y="316734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6" name="Oval 225">
              <a:extLst>
                <a:ext uri="{FF2B5EF4-FFF2-40B4-BE49-F238E27FC236}">
                  <a16:creationId xmlns:a16="http://schemas.microsoft.com/office/drawing/2014/main" id="{DCBEC009-44B7-1150-DC69-29AC9BFF48C7}"/>
                </a:ext>
              </a:extLst>
            </p:cNvPr>
            <p:cNvSpPr/>
            <p:nvPr/>
          </p:nvSpPr>
          <p:spPr bwMode="auto">
            <a:xfrm>
              <a:off x="2914457" y="316734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7" name="Oval 226">
              <a:extLst>
                <a:ext uri="{FF2B5EF4-FFF2-40B4-BE49-F238E27FC236}">
                  <a16:creationId xmlns:a16="http://schemas.microsoft.com/office/drawing/2014/main" id="{BD56EBED-01E4-6411-86B1-E5D3752AEDA8}"/>
                </a:ext>
              </a:extLst>
            </p:cNvPr>
            <p:cNvSpPr/>
            <p:nvPr/>
          </p:nvSpPr>
          <p:spPr bwMode="auto">
            <a:xfrm>
              <a:off x="3138591" y="316734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8" name="Oval 227">
              <a:extLst>
                <a:ext uri="{FF2B5EF4-FFF2-40B4-BE49-F238E27FC236}">
                  <a16:creationId xmlns:a16="http://schemas.microsoft.com/office/drawing/2014/main" id="{1E0C76FC-E52B-C11C-5763-F9EC312E898A}"/>
                </a:ext>
              </a:extLst>
            </p:cNvPr>
            <p:cNvSpPr/>
            <p:nvPr/>
          </p:nvSpPr>
          <p:spPr bwMode="auto">
            <a:xfrm>
              <a:off x="3362725" y="316734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9" name="Oval 228">
              <a:extLst>
                <a:ext uri="{FF2B5EF4-FFF2-40B4-BE49-F238E27FC236}">
                  <a16:creationId xmlns:a16="http://schemas.microsoft.com/office/drawing/2014/main" id="{71C1ABF3-369B-71AC-6E1E-156D95A429BA}"/>
                </a:ext>
              </a:extLst>
            </p:cNvPr>
            <p:cNvSpPr/>
            <p:nvPr/>
          </p:nvSpPr>
          <p:spPr bwMode="auto">
            <a:xfrm>
              <a:off x="3586859" y="316734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30" name="Oval 229">
              <a:extLst>
                <a:ext uri="{FF2B5EF4-FFF2-40B4-BE49-F238E27FC236}">
                  <a16:creationId xmlns:a16="http://schemas.microsoft.com/office/drawing/2014/main" id="{B1A1054A-B078-5F9D-E946-57D46B3058DF}"/>
                </a:ext>
              </a:extLst>
            </p:cNvPr>
            <p:cNvSpPr/>
            <p:nvPr/>
          </p:nvSpPr>
          <p:spPr bwMode="auto">
            <a:xfrm>
              <a:off x="3810993" y="316734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31" name="Oval 230">
              <a:extLst>
                <a:ext uri="{FF2B5EF4-FFF2-40B4-BE49-F238E27FC236}">
                  <a16:creationId xmlns:a16="http://schemas.microsoft.com/office/drawing/2014/main" id="{7A444897-8A35-FDFE-E56C-C6FD2EEFD781}"/>
                </a:ext>
              </a:extLst>
            </p:cNvPr>
            <p:cNvSpPr/>
            <p:nvPr/>
          </p:nvSpPr>
          <p:spPr bwMode="auto">
            <a:xfrm>
              <a:off x="4035127" y="316734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32" name="Oval 231">
              <a:extLst>
                <a:ext uri="{FF2B5EF4-FFF2-40B4-BE49-F238E27FC236}">
                  <a16:creationId xmlns:a16="http://schemas.microsoft.com/office/drawing/2014/main" id="{03B4C047-A552-5870-A6CA-C6B21818D8B7}"/>
                </a:ext>
              </a:extLst>
            </p:cNvPr>
            <p:cNvSpPr/>
            <p:nvPr/>
          </p:nvSpPr>
          <p:spPr bwMode="auto">
            <a:xfrm>
              <a:off x="4259261" y="316734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33" name="Oval 232">
              <a:extLst>
                <a:ext uri="{FF2B5EF4-FFF2-40B4-BE49-F238E27FC236}">
                  <a16:creationId xmlns:a16="http://schemas.microsoft.com/office/drawing/2014/main" id="{F7BA3ACF-881D-6690-E0B9-C91620DB8E81}"/>
                </a:ext>
              </a:extLst>
            </p:cNvPr>
            <p:cNvSpPr/>
            <p:nvPr/>
          </p:nvSpPr>
          <p:spPr bwMode="auto">
            <a:xfrm>
              <a:off x="4483397" y="316734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grpSp>
      <p:pic>
        <p:nvPicPr>
          <p:cNvPr id="234" name="Picture 233">
            <a:extLst>
              <a:ext uri="{FF2B5EF4-FFF2-40B4-BE49-F238E27FC236}">
                <a16:creationId xmlns:a16="http://schemas.microsoft.com/office/drawing/2014/main" id="{0BA3FCC1-40BA-7313-48B5-5E7938492B1A}"/>
              </a:ext>
            </a:extLst>
          </p:cNvPr>
          <p:cNvPicPr>
            <a:picLocks noChangeAspect="1"/>
          </p:cNvPicPr>
          <p:nvPr/>
        </p:nvPicPr>
        <p:blipFill>
          <a:blip r:embed="rId43" cstate="print">
            <a:extLst>
              <a:ext uri="{28A0092B-C50C-407E-A947-70E740481C1C}">
                <a14:useLocalDpi xmlns:a14="http://schemas.microsoft.com/office/drawing/2010/main" val="0"/>
              </a:ext>
            </a:extLst>
          </a:blip>
          <a:stretch>
            <a:fillRect/>
          </a:stretch>
        </p:blipFill>
        <p:spPr>
          <a:xfrm>
            <a:off x="7885917" y="1187682"/>
            <a:ext cx="905446" cy="772793"/>
          </a:xfrm>
          <a:prstGeom prst="rect">
            <a:avLst/>
          </a:prstGeom>
        </p:spPr>
      </p:pic>
      <p:pic>
        <p:nvPicPr>
          <p:cNvPr id="235" name="Picture 234">
            <a:extLst>
              <a:ext uri="{FF2B5EF4-FFF2-40B4-BE49-F238E27FC236}">
                <a16:creationId xmlns:a16="http://schemas.microsoft.com/office/drawing/2014/main" id="{3F04BC45-E30B-5907-C8A6-09B972CA2B4C}"/>
              </a:ext>
            </a:extLst>
          </p:cNvPr>
          <p:cNvPicPr>
            <a:picLocks noChangeAspect="1"/>
          </p:cNvPicPr>
          <p:nvPr/>
        </p:nvPicPr>
        <p:blipFill>
          <a:blip r:embed="rId44" cstate="print">
            <a:extLst>
              <a:ext uri="{28A0092B-C50C-407E-A947-70E740481C1C}">
                <a14:useLocalDpi xmlns:a14="http://schemas.microsoft.com/office/drawing/2010/main" val="0"/>
              </a:ext>
            </a:extLst>
          </a:blip>
          <a:stretch>
            <a:fillRect/>
          </a:stretch>
        </p:blipFill>
        <p:spPr>
          <a:xfrm>
            <a:off x="4778513" y="1227654"/>
            <a:ext cx="822987" cy="692849"/>
          </a:xfrm>
          <a:prstGeom prst="rect">
            <a:avLst/>
          </a:prstGeom>
        </p:spPr>
      </p:pic>
      <p:pic>
        <p:nvPicPr>
          <p:cNvPr id="236" name="Graphic 235">
            <a:extLst>
              <a:ext uri="{FF2B5EF4-FFF2-40B4-BE49-F238E27FC236}">
                <a16:creationId xmlns:a16="http://schemas.microsoft.com/office/drawing/2014/main" id="{61C9499A-4334-C4B5-C673-EAF42DAC0B24}"/>
              </a:ext>
            </a:extLst>
          </p:cNvPr>
          <p:cNvPicPr>
            <a:picLocks noChangeAspect="1"/>
          </p:cNvPicPr>
          <p:nvPr/>
        </p:nvPicPr>
        <p:blipFill>
          <a:blip r:embed="rId45" cstate="print">
            <a:extLst>
              <a:ext uri="{28A0092B-C50C-407E-A947-70E740481C1C}">
                <a14:useLocalDpi xmlns:a14="http://schemas.microsoft.com/office/drawing/2010/main" val="0"/>
              </a:ext>
              <a:ext uri="{96DAC541-7B7A-43D3-8B79-37D633B846F1}">
                <asvg:svgBlip xmlns:asvg="http://schemas.microsoft.com/office/drawing/2016/SVG/main" r:embed="rId46"/>
              </a:ext>
            </a:extLst>
          </a:blip>
          <a:stretch>
            <a:fillRect/>
          </a:stretch>
        </p:blipFill>
        <p:spPr>
          <a:xfrm>
            <a:off x="5864283" y="1189211"/>
            <a:ext cx="773472" cy="769735"/>
          </a:xfrm>
          <a:prstGeom prst="rect">
            <a:avLst/>
          </a:prstGeom>
        </p:spPr>
      </p:pic>
      <p:pic>
        <p:nvPicPr>
          <p:cNvPr id="237" name="Graphic 236">
            <a:extLst>
              <a:ext uri="{FF2B5EF4-FFF2-40B4-BE49-F238E27FC236}">
                <a16:creationId xmlns:a16="http://schemas.microsoft.com/office/drawing/2014/main" id="{4A483C1B-5E9A-CEDB-9065-C18210DEE438}"/>
              </a:ext>
            </a:extLst>
          </p:cNvPr>
          <p:cNvPicPr>
            <a:picLocks noChangeAspect="1"/>
          </p:cNvPicPr>
          <p:nvPr/>
        </p:nvPicPr>
        <p:blipFill>
          <a:blip r:embed="rId47" cstate="print">
            <a:extLst>
              <a:ext uri="{28A0092B-C50C-407E-A947-70E740481C1C}">
                <a14:useLocalDpi xmlns:a14="http://schemas.microsoft.com/office/drawing/2010/main" val="0"/>
              </a:ext>
              <a:ext uri="{96DAC541-7B7A-43D3-8B79-37D633B846F1}">
                <asvg:svgBlip xmlns:asvg="http://schemas.microsoft.com/office/drawing/2016/SVG/main" r:embed="rId48"/>
              </a:ext>
            </a:extLst>
          </a:blip>
          <a:stretch>
            <a:fillRect/>
          </a:stretch>
        </p:blipFill>
        <p:spPr>
          <a:xfrm>
            <a:off x="3597265" y="1295761"/>
            <a:ext cx="982887" cy="556635"/>
          </a:xfrm>
          <a:prstGeom prst="rect">
            <a:avLst/>
          </a:prstGeom>
        </p:spPr>
      </p:pic>
      <p:pic>
        <p:nvPicPr>
          <p:cNvPr id="238" name="Picture 237">
            <a:extLst>
              <a:ext uri="{FF2B5EF4-FFF2-40B4-BE49-F238E27FC236}">
                <a16:creationId xmlns:a16="http://schemas.microsoft.com/office/drawing/2014/main" id="{7BEAF175-AFA7-060A-6EAD-9A86930A47CF}"/>
              </a:ext>
            </a:extLst>
          </p:cNvPr>
          <p:cNvPicPr>
            <a:picLocks noChangeAspect="1"/>
          </p:cNvPicPr>
          <p:nvPr/>
        </p:nvPicPr>
        <p:blipFill rotWithShape="1">
          <a:blip r:embed="rId49" cstate="print">
            <a:extLst>
              <a:ext uri="{28A0092B-C50C-407E-A947-70E740481C1C}">
                <a14:useLocalDpi xmlns:a14="http://schemas.microsoft.com/office/drawing/2010/main" val="0"/>
              </a:ext>
            </a:extLst>
          </a:blip>
          <a:srcRect t="22336" b="22789"/>
          <a:stretch/>
        </p:blipFill>
        <p:spPr>
          <a:xfrm>
            <a:off x="2527500" y="1232701"/>
            <a:ext cx="851492" cy="682755"/>
          </a:xfrm>
          <a:prstGeom prst="rect">
            <a:avLst/>
          </a:prstGeom>
        </p:spPr>
      </p:pic>
      <p:pic>
        <p:nvPicPr>
          <p:cNvPr id="239" name="Picture 238">
            <a:extLst>
              <a:ext uri="{FF2B5EF4-FFF2-40B4-BE49-F238E27FC236}">
                <a16:creationId xmlns:a16="http://schemas.microsoft.com/office/drawing/2014/main" id="{05064F3D-160A-75F6-26B6-4F5978C3944E}"/>
              </a:ext>
            </a:extLst>
          </p:cNvPr>
          <p:cNvPicPr>
            <a:picLocks noChangeAspect="1"/>
          </p:cNvPicPr>
          <p:nvPr/>
        </p:nvPicPr>
        <p:blipFill>
          <a:blip r:embed="rId50" cstate="print">
            <a:extLst>
              <a:ext uri="{28A0092B-C50C-407E-A947-70E740481C1C}">
                <a14:useLocalDpi xmlns:a14="http://schemas.microsoft.com/office/drawing/2010/main" val="0"/>
              </a:ext>
            </a:extLst>
          </a:blip>
          <a:stretch>
            <a:fillRect/>
          </a:stretch>
        </p:blipFill>
        <p:spPr>
          <a:xfrm>
            <a:off x="6915970" y="1187682"/>
            <a:ext cx="601851" cy="772793"/>
          </a:xfrm>
          <a:prstGeom prst="rect">
            <a:avLst/>
          </a:prstGeom>
        </p:spPr>
      </p:pic>
      <p:pic>
        <p:nvPicPr>
          <p:cNvPr id="240" name="Graphic 239">
            <a:extLst>
              <a:ext uri="{FF2B5EF4-FFF2-40B4-BE49-F238E27FC236}">
                <a16:creationId xmlns:a16="http://schemas.microsoft.com/office/drawing/2014/main" id="{C4B8DCF5-69FC-732D-5B9E-B28FDF0285C8}"/>
              </a:ext>
            </a:extLst>
          </p:cNvPr>
          <p:cNvPicPr>
            <a:picLocks noChangeAspect="1"/>
          </p:cNvPicPr>
          <p:nvPr/>
        </p:nvPicPr>
        <p:blipFill>
          <a:blip r:embed="rId51" cstate="print">
            <a:extLst>
              <a:ext uri="{28A0092B-C50C-407E-A947-70E740481C1C}">
                <a14:useLocalDpi xmlns:a14="http://schemas.microsoft.com/office/drawing/2010/main" val="0"/>
              </a:ext>
              <a:ext uri="{96DAC541-7B7A-43D3-8B79-37D633B846F1}">
                <asvg:svgBlip xmlns:asvg="http://schemas.microsoft.com/office/drawing/2016/SVG/main" r:embed="rId52"/>
              </a:ext>
            </a:extLst>
          </a:blip>
          <a:stretch>
            <a:fillRect/>
          </a:stretch>
        </p:blipFill>
        <p:spPr>
          <a:xfrm>
            <a:off x="1628293" y="2308105"/>
            <a:ext cx="682022" cy="124878"/>
          </a:xfrm>
          <a:prstGeom prst="rect">
            <a:avLst/>
          </a:prstGeom>
        </p:spPr>
      </p:pic>
      <p:pic>
        <p:nvPicPr>
          <p:cNvPr id="241" name="Graphic 240">
            <a:extLst>
              <a:ext uri="{FF2B5EF4-FFF2-40B4-BE49-F238E27FC236}">
                <a16:creationId xmlns:a16="http://schemas.microsoft.com/office/drawing/2014/main" id="{21BE1371-D091-DEA9-19DF-13D31F9A963B}"/>
              </a:ext>
            </a:extLst>
          </p:cNvPr>
          <p:cNvPicPr>
            <a:picLocks noChangeAspect="1"/>
          </p:cNvPicPr>
          <p:nvPr/>
        </p:nvPicPr>
        <p:blipFill>
          <a:blip r:embed="rId53" cstate="print">
            <a:extLst>
              <a:ext uri="{28A0092B-C50C-407E-A947-70E740481C1C}">
                <a14:useLocalDpi xmlns:a14="http://schemas.microsoft.com/office/drawing/2010/main" val="0"/>
              </a:ext>
              <a:ext uri="{96DAC541-7B7A-43D3-8B79-37D633B846F1}">
                <asvg:svgBlip xmlns:asvg="http://schemas.microsoft.com/office/drawing/2016/SVG/main" r:embed="rId54"/>
              </a:ext>
            </a:extLst>
          </a:blip>
          <a:stretch>
            <a:fillRect/>
          </a:stretch>
        </p:blipFill>
        <p:spPr>
          <a:xfrm>
            <a:off x="1704623" y="3626185"/>
            <a:ext cx="642861" cy="165189"/>
          </a:xfrm>
          <a:prstGeom prst="rect">
            <a:avLst/>
          </a:prstGeom>
        </p:spPr>
      </p:pic>
      <p:pic>
        <p:nvPicPr>
          <p:cNvPr id="242" name="Picture 241" descr="A purple and blue letters&#10;&#10;Description automatically generated">
            <a:extLst>
              <a:ext uri="{FF2B5EF4-FFF2-40B4-BE49-F238E27FC236}">
                <a16:creationId xmlns:a16="http://schemas.microsoft.com/office/drawing/2014/main" id="{24D13122-F47A-7F21-663B-74BDA86AB546}"/>
              </a:ext>
            </a:extLst>
          </p:cNvPr>
          <p:cNvPicPr>
            <a:picLocks noChangeAspect="1"/>
          </p:cNvPicPr>
          <p:nvPr/>
        </p:nvPicPr>
        <p:blipFill>
          <a:blip r:embed="rId55" cstate="print">
            <a:extLst>
              <a:ext uri="{28A0092B-C50C-407E-A947-70E740481C1C}">
                <a14:useLocalDpi xmlns:a14="http://schemas.microsoft.com/office/drawing/2010/main" val="0"/>
              </a:ext>
            </a:extLst>
          </a:blip>
          <a:stretch>
            <a:fillRect/>
          </a:stretch>
        </p:blipFill>
        <p:spPr>
          <a:xfrm>
            <a:off x="850055" y="3636226"/>
            <a:ext cx="522108" cy="94203"/>
          </a:xfrm>
          <a:prstGeom prst="rect">
            <a:avLst/>
          </a:prstGeom>
        </p:spPr>
      </p:pic>
      <p:pic>
        <p:nvPicPr>
          <p:cNvPr id="243" name="Picture 242">
            <a:extLst>
              <a:ext uri="{FF2B5EF4-FFF2-40B4-BE49-F238E27FC236}">
                <a16:creationId xmlns:a16="http://schemas.microsoft.com/office/drawing/2014/main" id="{3634534F-B1DD-5B50-BC5C-D510133F5444}"/>
              </a:ext>
            </a:extLst>
          </p:cNvPr>
          <p:cNvPicPr>
            <a:picLocks noChangeAspect="1"/>
          </p:cNvPicPr>
          <p:nvPr/>
        </p:nvPicPr>
        <p:blipFill>
          <a:blip r:embed="rId56" cstate="print">
            <a:extLst>
              <a:ext uri="{28A0092B-C50C-407E-A947-70E740481C1C}">
                <a14:useLocalDpi xmlns:a14="http://schemas.microsoft.com/office/drawing/2010/main" val="0"/>
              </a:ext>
            </a:extLst>
          </a:blip>
          <a:stretch>
            <a:fillRect/>
          </a:stretch>
        </p:blipFill>
        <p:spPr>
          <a:xfrm>
            <a:off x="689288" y="3867396"/>
            <a:ext cx="702084" cy="174045"/>
          </a:xfrm>
          <a:prstGeom prst="rect">
            <a:avLst/>
          </a:prstGeom>
        </p:spPr>
      </p:pic>
      <p:pic>
        <p:nvPicPr>
          <p:cNvPr id="244" name="Picture 243">
            <a:extLst>
              <a:ext uri="{FF2B5EF4-FFF2-40B4-BE49-F238E27FC236}">
                <a16:creationId xmlns:a16="http://schemas.microsoft.com/office/drawing/2014/main" id="{4526DFD4-5876-5233-3891-3EE2F4C8EE1E}"/>
              </a:ext>
            </a:extLst>
          </p:cNvPr>
          <p:cNvPicPr>
            <a:picLocks noChangeAspect="1"/>
          </p:cNvPicPr>
          <p:nvPr/>
        </p:nvPicPr>
        <p:blipFill>
          <a:blip r:embed="rId57" cstate="print">
            <a:extLst>
              <a:ext uri="{28A0092B-C50C-407E-A947-70E740481C1C}">
                <a14:useLocalDpi xmlns:a14="http://schemas.microsoft.com/office/drawing/2010/main" val="0"/>
              </a:ext>
            </a:extLst>
          </a:blip>
          <a:stretch>
            <a:fillRect/>
          </a:stretch>
        </p:blipFill>
        <p:spPr>
          <a:xfrm>
            <a:off x="3593313" y="2746363"/>
            <a:ext cx="221713" cy="258613"/>
          </a:xfrm>
          <a:prstGeom prst="rect">
            <a:avLst/>
          </a:prstGeom>
        </p:spPr>
      </p:pic>
      <p:pic>
        <p:nvPicPr>
          <p:cNvPr id="245" name="Picture 244">
            <a:extLst>
              <a:ext uri="{FF2B5EF4-FFF2-40B4-BE49-F238E27FC236}">
                <a16:creationId xmlns:a16="http://schemas.microsoft.com/office/drawing/2014/main" id="{797D865B-864B-1FAB-34BB-80B6AC034729}"/>
              </a:ext>
            </a:extLst>
          </p:cNvPr>
          <p:cNvPicPr>
            <a:picLocks noChangeAspect="1"/>
          </p:cNvPicPr>
          <p:nvPr/>
        </p:nvPicPr>
        <p:blipFill>
          <a:blip r:embed="rId58" cstate="print">
            <a:extLst>
              <a:ext uri="{28A0092B-C50C-407E-A947-70E740481C1C}">
                <a14:useLocalDpi xmlns:a14="http://schemas.microsoft.com/office/drawing/2010/main" val="0"/>
              </a:ext>
            </a:extLst>
          </a:blip>
          <a:stretch>
            <a:fillRect/>
          </a:stretch>
        </p:blipFill>
        <p:spPr>
          <a:xfrm>
            <a:off x="4163869" y="3033457"/>
            <a:ext cx="420224" cy="153696"/>
          </a:xfrm>
          <a:prstGeom prst="rect">
            <a:avLst/>
          </a:prstGeom>
        </p:spPr>
      </p:pic>
      <p:pic>
        <p:nvPicPr>
          <p:cNvPr id="249" name="Picture 248">
            <a:extLst>
              <a:ext uri="{FF2B5EF4-FFF2-40B4-BE49-F238E27FC236}">
                <a16:creationId xmlns:a16="http://schemas.microsoft.com/office/drawing/2014/main" id="{A76B19FE-5E92-8F2E-5880-E1AE35980E48}"/>
              </a:ext>
            </a:extLst>
          </p:cNvPr>
          <p:cNvPicPr>
            <a:picLocks noChangeAspect="1"/>
          </p:cNvPicPr>
          <p:nvPr/>
        </p:nvPicPr>
        <p:blipFill>
          <a:blip r:embed="rId59" cstate="print">
            <a:extLst>
              <a:ext uri="{28A0092B-C50C-407E-A947-70E740481C1C}">
                <a14:useLocalDpi xmlns:a14="http://schemas.microsoft.com/office/drawing/2010/main" val="0"/>
              </a:ext>
            </a:extLst>
          </a:blip>
          <a:stretch>
            <a:fillRect/>
          </a:stretch>
        </p:blipFill>
        <p:spPr>
          <a:xfrm>
            <a:off x="8471904" y="2739159"/>
            <a:ext cx="270293" cy="270293"/>
          </a:xfrm>
          <a:prstGeom prst="rect">
            <a:avLst/>
          </a:prstGeom>
        </p:spPr>
      </p:pic>
      <p:pic>
        <p:nvPicPr>
          <p:cNvPr id="250" name="Graphic 249">
            <a:extLst>
              <a:ext uri="{FF2B5EF4-FFF2-40B4-BE49-F238E27FC236}">
                <a16:creationId xmlns:a16="http://schemas.microsoft.com/office/drawing/2014/main" id="{E3410D09-FFEC-59A4-528D-52DCB2698B16}"/>
              </a:ext>
            </a:extLst>
          </p:cNvPr>
          <p:cNvPicPr>
            <a:picLocks noChangeAspect="1"/>
          </p:cNvPicPr>
          <p:nvPr/>
        </p:nvPicPr>
        <p:blipFill>
          <a:blip r:embed="rId60" cstate="print">
            <a:extLst>
              <a:ext uri="{28A0092B-C50C-407E-A947-70E740481C1C}">
                <a14:useLocalDpi xmlns:a14="http://schemas.microsoft.com/office/drawing/2010/main" val="0"/>
              </a:ext>
              <a:ext uri="{96DAC541-7B7A-43D3-8B79-37D633B846F1}">
                <asvg:svgBlip xmlns:asvg="http://schemas.microsoft.com/office/drawing/2016/SVG/main" r:embed="rId61"/>
              </a:ext>
            </a:extLst>
          </a:blip>
          <a:stretch>
            <a:fillRect/>
          </a:stretch>
        </p:blipFill>
        <p:spPr>
          <a:xfrm>
            <a:off x="6820311" y="2581439"/>
            <a:ext cx="793168" cy="162165"/>
          </a:xfrm>
          <a:prstGeom prst="rect">
            <a:avLst/>
          </a:prstGeom>
        </p:spPr>
      </p:pic>
      <p:pic>
        <p:nvPicPr>
          <p:cNvPr id="251" name="Picture 250">
            <a:extLst>
              <a:ext uri="{FF2B5EF4-FFF2-40B4-BE49-F238E27FC236}">
                <a16:creationId xmlns:a16="http://schemas.microsoft.com/office/drawing/2014/main" id="{422A6E3A-7630-57E6-9AF9-F87048BA0444}"/>
              </a:ext>
            </a:extLst>
          </p:cNvPr>
          <p:cNvPicPr>
            <a:picLocks noChangeAspect="1"/>
          </p:cNvPicPr>
          <p:nvPr/>
        </p:nvPicPr>
        <p:blipFill>
          <a:blip r:embed="rId62" cstate="print">
            <a:extLst>
              <a:ext uri="{28A0092B-C50C-407E-A947-70E740481C1C}">
                <a14:useLocalDpi xmlns:a14="http://schemas.microsoft.com/office/drawing/2010/main" val="0"/>
              </a:ext>
            </a:extLst>
          </a:blip>
          <a:stretch>
            <a:fillRect/>
          </a:stretch>
        </p:blipFill>
        <p:spPr>
          <a:xfrm>
            <a:off x="6009705" y="2746625"/>
            <a:ext cx="395240" cy="177744"/>
          </a:xfrm>
          <a:prstGeom prst="rect">
            <a:avLst/>
          </a:prstGeom>
        </p:spPr>
      </p:pic>
      <p:pic>
        <p:nvPicPr>
          <p:cNvPr id="252" name="Picture 251">
            <a:extLst>
              <a:ext uri="{FF2B5EF4-FFF2-40B4-BE49-F238E27FC236}">
                <a16:creationId xmlns:a16="http://schemas.microsoft.com/office/drawing/2014/main" id="{263D2F24-BE45-4B93-B81C-7D6D0BE40ED9}"/>
              </a:ext>
            </a:extLst>
          </p:cNvPr>
          <p:cNvPicPr>
            <a:picLocks noChangeAspect="1"/>
          </p:cNvPicPr>
          <p:nvPr/>
        </p:nvPicPr>
        <p:blipFill>
          <a:blip r:embed="rId63" cstate="print">
            <a:extLst>
              <a:ext uri="{28A0092B-C50C-407E-A947-70E740481C1C}">
                <a14:useLocalDpi xmlns:a14="http://schemas.microsoft.com/office/drawing/2010/main" val="0"/>
              </a:ext>
            </a:extLst>
          </a:blip>
          <a:stretch>
            <a:fillRect/>
          </a:stretch>
        </p:blipFill>
        <p:spPr>
          <a:xfrm>
            <a:off x="5924104" y="3001896"/>
            <a:ext cx="643495" cy="194838"/>
          </a:xfrm>
          <a:prstGeom prst="rect">
            <a:avLst/>
          </a:prstGeom>
        </p:spPr>
      </p:pic>
      <p:pic>
        <p:nvPicPr>
          <p:cNvPr id="253" name="Picture 252">
            <a:extLst>
              <a:ext uri="{FF2B5EF4-FFF2-40B4-BE49-F238E27FC236}">
                <a16:creationId xmlns:a16="http://schemas.microsoft.com/office/drawing/2014/main" id="{DD5BB69E-4F9B-9825-290B-640B43DB175A}"/>
              </a:ext>
            </a:extLst>
          </p:cNvPr>
          <p:cNvPicPr>
            <a:picLocks noChangeAspect="1"/>
          </p:cNvPicPr>
          <p:nvPr/>
        </p:nvPicPr>
        <p:blipFill>
          <a:blip r:embed="rId64" cstate="print">
            <a:extLst>
              <a:ext uri="{28A0092B-C50C-407E-A947-70E740481C1C}">
                <a14:useLocalDpi xmlns:a14="http://schemas.microsoft.com/office/drawing/2010/main" val="0"/>
              </a:ext>
            </a:extLst>
          </a:blip>
          <a:stretch>
            <a:fillRect/>
          </a:stretch>
        </p:blipFill>
        <p:spPr>
          <a:xfrm>
            <a:off x="5914020" y="2573206"/>
            <a:ext cx="663665" cy="158397"/>
          </a:xfrm>
          <a:prstGeom prst="rect">
            <a:avLst/>
          </a:prstGeom>
        </p:spPr>
      </p:pic>
      <p:pic>
        <p:nvPicPr>
          <p:cNvPr id="254" name="Picture 253" descr="A black text on a white background&#10;&#10;Description automatically generated">
            <a:extLst>
              <a:ext uri="{FF2B5EF4-FFF2-40B4-BE49-F238E27FC236}">
                <a16:creationId xmlns:a16="http://schemas.microsoft.com/office/drawing/2014/main" id="{6966BDCC-A2C9-F872-C88F-1582901FDC40}"/>
              </a:ext>
            </a:extLst>
          </p:cNvPr>
          <p:cNvPicPr>
            <a:picLocks noChangeAspect="1"/>
          </p:cNvPicPr>
          <p:nvPr/>
        </p:nvPicPr>
        <p:blipFill>
          <a:blip r:embed="rId65" cstate="print">
            <a:extLst>
              <a:ext uri="{28A0092B-C50C-407E-A947-70E740481C1C}">
                <a14:useLocalDpi xmlns:a14="http://schemas.microsoft.com/office/drawing/2010/main" val="0"/>
              </a:ext>
            </a:extLst>
          </a:blip>
          <a:srcRect/>
          <a:stretch>
            <a:fillRect/>
          </a:stretch>
        </p:blipFill>
        <p:spPr bwMode="auto">
          <a:xfrm>
            <a:off x="5818995" y="2318011"/>
            <a:ext cx="788957" cy="205247"/>
          </a:xfrm>
          <a:prstGeom prst="rect">
            <a:avLst/>
          </a:prstGeom>
          <a:noFill/>
        </p:spPr>
      </p:pic>
      <p:pic>
        <p:nvPicPr>
          <p:cNvPr id="255" name="Picture 254">
            <a:extLst>
              <a:ext uri="{FF2B5EF4-FFF2-40B4-BE49-F238E27FC236}">
                <a16:creationId xmlns:a16="http://schemas.microsoft.com/office/drawing/2014/main" id="{0BD0493B-4F2A-7558-970C-D92626E9B494}"/>
              </a:ext>
            </a:extLst>
          </p:cNvPr>
          <p:cNvPicPr>
            <a:picLocks noChangeAspect="1"/>
          </p:cNvPicPr>
          <p:nvPr/>
        </p:nvPicPr>
        <p:blipFill>
          <a:blip r:embed="rId66" cstate="print">
            <a:extLst>
              <a:ext uri="{28A0092B-C50C-407E-A947-70E740481C1C}">
                <a14:useLocalDpi xmlns:a14="http://schemas.microsoft.com/office/drawing/2010/main" val="0"/>
              </a:ext>
            </a:extLst>
          </a:blip>
          <a:stretch>
            <a:fillRect/>
          </a:stretch>
        </p:blipFill>
        <p:spPr>
          <a:xfrm>
            <a:off x="4126346" y="4245398"/>
            <a:ext cx="381977" cy="190989"/>
          </a:xfrm>
          <a:prstGeom prst="rect">
            <a:avLst/>
          </a:prstGeom>
        </p:spPr>
      </p:pic>
      <p:pic>
        <p:nvPicPr>
          <p:cNvPr id="19456" name="Graphic 19455">
            <a:extLst>
              <a:ext uri="{FF2B5EF4-FFF2-40B4-BE49-F238E27FC236}">
                <a16:creationId xmlns:a16="http://schemas.microsoft.com/office/drawing/2014/main" id="{62D0AC61-6A64-E9FB-AB51-51677DAFD5AC}"/>
              </a:ext>
            </a:extLst>
          </p:cNvPr>
          <p:cNvPicPr>
            <a:picLocks noChangeAspect="1"/>
          </p:cNvPicPr>
          <p:nvPr/>
        </p:nvPicPr>
        <p:blipFill>
          <a:blip r:embed="rId67" cstate="print">
            <a:extLst>
              <a:ext uri="{28A0092B-C50C-407E-A947-70E740481C1C}">
                <a14:useLocalDpi xmlns:a14="http://schemas.microsoft.com/office/drawing/2010/main" val="0"/>
              </a:ext>
              <a:ext uri="{96DAC541-7B7A-43D3-8B79-37D633B846F1}">
                <asvg:svgBlip xmlns:asvg="http://schemas.microsoft.com/office/drawing/2016/SVG/main" r:embed="rId68"/>
              </a:ext>
            </a:extLst>
          </a:blip>
          <a:stretch>
            <a:fillRect/>
          </a:stretch>
        </p:blipFill>
        <p:spPr>
          <a:xfrm>
            <a:off x="3598693" y="3066568"/>
            <a:ext cx="490015" cy="88255"/>
          </a:xfrm>
          <a:prstGeom prst="rect">
            <a:avLst/>
          </a:prstGeom>
        </p:spPr>
      </p:pic>
      <p:pic>
        <p:nvPicPr>
          <p:cNvPr id="19457" name="Picture 19456">
            <a:extLst>
              <a:ext uri="{FF2B5EF4-FFF2-40B4-BE49-F238E27FC236}">
                <a16:creationId xmlns:a16="http://schemas.microsoft.com/office/drawing/2014/main" id="{87CD35F2-E0AC-3D35-FF87-965847A25657}"/>
              </a:ext>
            </a:extLst>
          </p:cNvPr>
          <p:cNvPicPr>
            <a:picLocks noChangeAspect="1"/>
          </p:cNvPicPr>
          <p:nvPr/>
        </p:nvPicPr>
        <p:blipFill>
          <a:blip r:embed="rId69" cstate="print">
            <a:extLst>
              <a:ext uri="{28A0092B-C50C-407E-A947-70E740481C1C}">
                <a14:useLocalDpi xmlns:a14="http://schemas.microsoft.com/office/drawing/2010/main" val="0"/>
              </a:ext>
            </a:extLst>
          </a:blip>
          <a:stretch>
            <a:fillRect/>
          </a:stretch>
        </p:blipFill>
        <p:spPr>
          <a:xfrm>
            <a:off x="3822699" y="4494228"/>
            <a:ext cx="511619" cy="107014"/>
          </a:xfrm>
          <a:prstGeom prst="rect">
            <a:avLst/>
          </a:prstGeom>
        </p:spPr>
      </p:pic>
      <p:pic>
        <p:nvPicPr>
          <p:cNvPr id="19459" name="Picture 19458" descr="A logo with colorful lines&#10;&#10;Description automatically generated">
            <a:extLst>
              <a:ext uri="{FF2B5EF4-FFF2-40B4-BE49-F238E27FC236}">
                <a16:creationId xmlns:a16="http://schemas.microsoft.com/office/drawing/2014/main" id="{F1A51EB7-D0A8-DB59-B949-8E3D60AF418C}"/>
              </a:ext>
            </a:extLst>
          </p:cNvPr>
          <p:cNvPicPr>
            <a:picLocks noChangeAspect="1"/>
          </p:cNvPicPr>
          <p:nvPr/>
        </p:nvPicPr>
        <p:blipFill>
          <a:blip r:embed="rId70" cstate="print">
            <a:extLst>
              <a:ext uri="{28A0092B-C50C-407E-A947-70E740481C1C}">
                <a14:useLocalDpi xmlns:a14="http://schemas.microsoft.com/office/drawing/2010/main" val="0"/>
              </a:ext>
            </a:extLst>
          </a:blip>
          <a:stretch>
            <a:fillRect/>
          </a:stretch>
        </p:blipFill>
        <p:spPr>
          <a:xfrm>
            <a:off x="7942141" y="3272029"/>
            <a:ext cx="775863" cy="218534"/>
          </a:xfrm>
          <a:prstGeom prst="rect">
            <a:avLst/>
          </a:prstGeom>
        </p:spPr>
      </p:pic>
      <p:pic>
        <p:nvPicPr>
          <p:cNvPr id="19460" name="Picture 19459">
            <a:extLst>
              <a:ext uri="{FF2B5EF4-FFF2-40B4-BE49-F238E27FC236}">
                <a16:creationId xmlns:a16="http://schemas.microsoft.com/office/drawing/2014/main" id="{6803C70E-99D0-CF19-9306-5A1E465BBAFA}"/>
              </a:ext>
            </a:extLst>
          </p:cNvPr>
          <p:cNvPicPr>
            <a:picLocks noChangeAspect="1"/>
          </p:cNvPicPr>
          <p:nvPr/>
        </p:nvPicPr>
        <p:blipFill>
          <a:blip r:embed="rId71" cstate="print">
            <a:extLst>
              <a:ext uri="{28A0092B-C50C-407E-A947-70E740481C1C}">
                <a14:useLocalDpi xmlns:a14="http://schemas.microsoft.com/office/drawing/2010/main" val="0"/>
              </a:ext>
            </a:extLst>
          </a:blip>
          <a:stretch>
            <a:fillRect/>
          </a:stretch>
        </p:blipFill>
        <p:spPr>
          <a:xfrm>
            <a:off x="7803669" y="3066568"/>
            <a:ext cx="534971" cy="138367"/>
          </a:xfrm>
          <a:prstGeom prst="rect">
            <a:avLst/>
          </a:prstGeom>
        </p:spPr>
      </p:pic>
      <p:pic>
        <p:nvPicPr>
          <p:cNvPr id="19461" name="Graphic 19460">
            <a:extLst>
              <a:ext uri="{FF2B5EF4-FFF2-40B4-BE49-F238E27FC236}">
                <a16:creationId xmlns:a16="http://schemas.microsoft.com/office/drawing/2014/main" id="{065A8F02-A067-000D-F8A1-DAEE415CF4E8}"/>
              </a:ext>
            </a:extLst>
          </p:cNvPr>
          <p:cNvPicPr>
            <a:picLocks noChangeAspect="1"/>
          </p:cNvPicPr>
          <p:nvPr/>
        </p:nvPicPr>
        <p:blipFill>
          <a:blip r:embed="rId72" cstate="print">
            <a:extLst>
              <a:ext uri="{28A0092B-C50C-407E-A947-70E740481C1C}">
                <a14:useLocalDpi xmlns:a14="http://schemas.microsoft.com/office/drawing/2010/main" val="0"/>
              </a:ext>
              <a:ext uri="{96DAC541-7B7A-43D3-8B79-37D633B846F1}">
                <asvg:svgBlip xmlns:asvg="http://schemas.microsoft.com/office/drawing/2016/SVG/main" r:embed="rId73"/>
              </a:ext>
            </a:extLst>
          </a:blip>
          <a:stretch>
            <a:fillRect/>
          </a:stretch>
        </p:blipFill>
        <p:spPr>
          <a:xfrm>
            <a:off x="8037456" y="4445588"/>
            <a:ext cx="558996" cy="123132"/>
          </a:xfrm>
          <a:prstGeom prst="rect">
            <a:avLst/>
          </a:prstGeom>
        </p:spPr>
      </p:pic>
      <p:pic>
        <p:nvPicPr>
          <p:cNvPr id="19462" name="Picture 19461">
            <a:extLst>
              <a:ext uri="{FF2B5EF4-FFF2-40B4-BE49-F238E27FC236}">
                <a16:creationId xmlns:a16="http://schemas.microsoft.com/office/drawing/2014/main" id="{D73FAA80-4932-8CBB-9F67-0187375E131A}"/>
              </a:ext>
            </a:extLst>
          </p:cNvPr>
          <p:cNvPicPr>
            <a:picLocks noChangeAspect="1"/>
          </p:cNvPicPr>
          <p:nvPr/>
        </p:nvPicPr>
        <p:blipFill>
          <a:blip r:embed="rId74" cstate="print">
            <a:extLst>
              <a:ext uri="{28A0092B-C50C-407E-A947-70E740481C1C}">
                <a14:useLocalDpi xmlns:a14="http://schemas.microsoft.com/office/drawing/2010/main" val="0"/>
              </a:ext>
            </a:extLst>
          </a:blip>
          <a:stretch>
            <a:fillRect/>
          </a:stretch>
        </p:blipFill>
        <p:spPr>
          <a:xfrm>
            <a:off x="1807370" y="3228250"/>
            <a:ext cx="486726" cy="226317"/>
          </a:xfrm>
          <a:prstGeom prst="rect">
            <a:avLst/>
          </a:prstGeom>
        </p:spPr>
      </p:pic>
      <p:pic>
        <p:nvPicPr>
          <p:cNvPr id="19463" name="Picture 19462">
            <a:extLst>
              <a:ext uri="{FF2B5EF4-FFF2-40B4-BE49-F238E27FC236}">
                <a16:creationId xmlns:a16="http://schemas.microsoft.com/office/drawing/2014/main" id="{C33F0A88-BC60-DF16-8047-EDF56A75BC76}"/>
              </a:ext>
            </a:extLst>
          </p:cNvPr>
          <p:cNvPicPr>
            <a:picLocks noChangeAspect="1"/>
          </p:cNvPicPr>
          <p:nvPr/>
        </p:nvPicPr>
        <p:blipFill rotWithShape="1">
          <a:blip r:embed="rId75" cstate="print">
            <a:extLst>
              <a:ext uri="{28A0092B-C50C-407E-A947-70E740481C1C}">
                <a14:useLocalDpi xmlns:a14="http://schemas.microsoft.com/office/drawing/2010/main" val="0"/>
              </a:ext>
            </a:extLst>
          </a:blip>
          <a:srcRect l="21368" t="30621" r="21077" b="28462"/>
          <a:stretch/>
        </p:blipFill>
        <p:spPr bwMode="auto">
          <a:xfrm>
            <a:off x="1953385" y="2983403"/>
            <a:ext cx="355134" cy="188615"/>
          </a:xfrm>
          <a:prstGeom prst="rect">
            <a:avLst/>
          </a:prstGeom>
          <a:noFill/>
          <a:ln>
            <a:noFill/>
          </a:ln>
          <a:extLst>
            <a:ext uri="{53640926-AAD7-44D8-BBD7-CCE9431645EC}">
              <a14:shadowObscured xmlns:a14="http://schemas.microsoft.com/office/drawing/2010/main"/>
            </a:ext>
          </a:extLst>
        </p:spPr>
      </p:pic>
      <p:pic>
        <p:nvPicPr>
          <p:cNvPr id="19465" name="Picture 19464">
            <a:extLst>
              <a:ext uri="{FF2B5EF4-FFF2-40B4-BE49-F238E27FC236}">
                <a16:creationId xmlns:a16="http://schemas.microsoft.com/office/drawing/2014/main" id="{DF89FF93-904C-96D1-32F2-3B4407EBB339}"/>
              </a:ext>
            </a:extLst>
          </p:cNvPr>
          <p:cNvPicPr>
            <a:picLocks noChangeAspect="1"/>
          </p:cNvPicPr>
          <p:nvPr/>
        </p:nvPicPr>
        <p:blipFill>
          <a:blip r:embed="rId76" cstate="print">
            <a:extLst>
              <a:ext uri="{28A0092B-C50C-407E-A947-70E740481C1C}">
                <a14:useLocalDpi xmlns:a14="http://schemas.microsoft.com/office/drawing/2010/main" val="0"/>
              </a:ext>
            </a:extLst>
          </a:blip>
          <a:stretch>
            <a:fillRect/>
          </a:stretch>
        </p:blipFill>
        <p:spPr>
          <a:xfrm>
            <a:off x="5040906" y="4597898"/>
            <a:ext cx="549821" cy="98485"/>
          </a:xfrm>
          <a:prstGeom prst="rect">
            <a:avLst/>
          </a:prstGeom>
        </p:spPr>
      </p:pic>
      <p:pic>
        <p:nvPicPr>
          <p:cNvPr id="19466" name="Picture 19465">
            <a:extLst>
              <a:ext uri="{FF2B5EF4-FFF2-40B4-BE49-F238E27FC236}">
                <a16:creationId xmlns:a16="http://schemas.microsoft.com/office/drawing/2014/main" id="{561F2713-E935-EBDB-B660-541D6EC5034A}"/>
              </a:ext>
            </a:extLst>
          </p:cNvPr>
          <p:cNvPicPr>
            <a:picLocks noChangeAspect="1"/>
          </p:cNvPicPr>
          <p:nvPr/>
        </p:nvPicPr>
        <p:blipFill>
          <a:blip r:embed="rId77" cstate="print">
            <a:extLst>
              <a:ext uri="{28A0092B-C50C-407E-A947-70E740481C1C}">
                <a14:useLocalDpi xmlns:a14="http://schemas.microsoft.com/office/drawing/2010/main" val="0"/>
              </a:ext>
            </a:extLst>
          </a:blip>
          <a:stretch>
            <a:fillRect/>
          </a:stretch>
        </p:blipFill>
        <p:spPr>
          <a:xfrm>
            <a:off x="4827581" y="4089733"/>
            <a:ext cx="468630" cy="216408"/>
          </a:xfrm>
          <a:prstGeom prst="rect">
            <a:avLst/>
          </a:prstGeom>
        </p:spPr>
      </p:pic>
      <p:pic>
        <p:nvPicPr>
          <p:cNvPr id="19467" name="Picture 19466">
            <a:extLst>
              <a:ext uri="{FF2B5EF4-FFF2-40B4-BE49-F238E27FC236}">
                <a16:creationId xmlns:a16="http://schemas.microsoft.com/office/drawing/2014/main" id="{0CFE8DD9-C8FE-37CC-C839-29009E5065E4}"/>
              </a:ext>
            </a:extLst>
          </p:cNvPr>
          <p:cNvPicPr>
            <a:picLocks noChangeAspect="1"/>
          </p:cNvPicPr>
          <p:nvPr/>
        </p:nvPicPr>
        <p:blipFill>
          <a:blip r:embed="rId78" cstate="print">
            <a:extLst>
              <a:ext uri="{28A0092B-C50C-407E-A947-70E740481C1C}">
                <a14:useLocalDpi xmlns:a14="http://schemas.microsoft.com/office/drawing/2010/main" val="0"/>
              </a:ext>
            </a:extLst>
          </a:blip>
          <a:stretch>
            <a:fillRect/>
          </a:stretch>
        </p:blipFill>
        <p:spPr>
          <a:xfrm>
            <a:off x="4138391" y="3954808"/>
            <a:ext cx="357888" cy="226217"/>
          </a:xfrm>
          <a:prstGeom prst="rect">
            <a:avLst/>
          </a:prstGeom>
        </p:spPr>
      </p:pic>
      <p:pic>
        <p:nvPicPr>
          <p:cNvPr id="19469" name="Picture 19468">
            <a:extLst>
              <a:ext uri="{FF2B5EF4-FFF2-40B4-BE49-F238E27FC236}">
                <a16:creationId xmlns:a16="http://schemas.microsoft.com/office/drawing/2014/main" id="{F464DF1F-B1D1-BB21-6604-5FB1C60FBE32}"/>
              </a:ext>
            </a:extLst>
          </p:cNvPr>
          <p:cNvPicPr>
            <a:picLocks noChangeAspect="1"/>
          </p:cNvPicPr>
          <p:nvPr/>
        </p:nvPicPr>
        <p:blipFill>
          <a:blip r:embed="rId79" cstate="print">
            <a:extLst>
              <a:ext uri="{28A0092B-C50C-407E-A947-70E740481C1C}">
                <a14:useLocalDpi xmlns:a14="http://schemas.microsoft.com/office/drawing/2010/main" val="0"/>
              </a:ext>
            </a:extLst>
          </a:blip>
          <a:stretch>
            <a:fillRect/>
          </a:stretch>
        </p:blipFill>
        <p:spPr>
          <a:xfrm>
            <a:off x="7951495" y="3890520"/>
            <a:ext cx="730919" cy="162062"/>
          </a:xfrm>
          <a:prstGeom prst="rect">
            <a:avLst/>
          </a:prstGeom>
        </p:spPr>
      </p:pic>
      <p:pic>
        <p:nvPicPr>
          <p:cNvPr id="19471" name="Picture 19470">
            <a:extLst>
              <a:ext uri="{FF2B5EF4-FFF2-40B4-BE49-F238E27FC236}">
                <a16:creationId xmlns:a16="http://schemas.microsoft.com/office/drawing/2014/main" id="{EA4A6DD7-DCA6-9D02-8A85-6CB8D2193F4B}"/>
              </a:ext>
            </a:extLst>
          </p:cNvPr>
          <p:cNvPicPr>
            <a:picLocks noChangeAspect="1"/>
          </p:cNvPicPr>
          <p:nvPr/>
        </p:nvPicPr>
        <p:blipFill>
          <a:blip r:embed="rId80" cstate="print">
            <a:extLst>
              <a:ext uri="{28A0092B-C50C-407E-A947-70E740481C1C}">
                <a14:useLocalDpi xmlns:a14="http://schemas.microsoft.com/office/drawing/2010/main" val="0"/>
              </a:ext>
            </a:extLst>
          </a:blip>
          <a:stretch>
            <a:fillRect/>
          </a:stretch>
        </p:blipFill>
        <p:spPr>
          <a:xfrm>
            <a:off x="6803641" y="2869433"/>
            <a:ext cx="826509" cy="162165"/>
          </a:xfrm>
          <a:prstGeom prst="rect">
            <a:avLst/>
          </a:prstGeom>
        </p:spPr>
      </p:pic>
      <p:pic>
        <p:nvPicPr>
          <p:cNvPr id="19472" name="Graphic 19471">
            <a:extLst>
              <a:ext uri="{FF2B5EF4-FFF2-40B4-BE49-F238E27FC236}">
                <a16:creationId xmlns:a16="http://schemas.microsoft.com/office/drawing/2014/main" id="{FF735AC7-6D57-1026-1EDC-2622E59AA718}"/>
              </a:ext>
            </a:extLst>
          </p:cNvPr>
          <p:cNvPicPr>
            <a:picLocks noChangeAspect="1"/>
          </p:cNvPicPr>
          <p:nvPr/>
        </p:nvPicPr>
        <p:blipFill>
          <a:blip r:embed="rId81" cstate="print">
            <a:extLst>
              <a:ext uri="{28A0092B-C50C-407E-A947-70E740481C1C}">
                <a14:useLocalDpi xmlns:a14="http://schemas.microsoft.com/office/drawing/2010/main" val="0"/>
              </a:ext>
              <a:ext uri="{96DAC541-7B7A-43D3-8B79-37D633B846F1}">
                <asvg:svgBlip xmlns:asvg="http://schemas.microsoft.com/office/drawing/2016/SVG/main" r:embed="rId82"/>
              </a:ext>
            </a:extLst>
          </a:blip>
          <a:stretch>
            <a:fillRect/>
          </a:stretch>
        </p:blipFill>
        <p:spPr>
          <a:xfrm>
            <a:off x="4921536" y="3463031"/>
            <a:ext cx="576827" cy="157025"/>
          </a:xfrm>
          <a:prstGeom prst="rect">
            <a:avLst/>
          </a:prstGeom>
        </p:spPr>
      </p:pic>
      <p:pic>
        <p:nvPicPr>
          <p:cNvPr id="19473" name="Graphic 1">
            <a:extLst>
              <a:ext uri="{FF2B5EF4-FFF2-40B4-BE49-F238E27FC236}">
                <a16:creationId xmlns:a16="http://schemas.microsoft.com/office/drawing/2014/main" id="{3371BE1C-73C5-A69E-66B1-B737130EA686}"/>
              </a:ext>
            </a:extLst>
          </p:cNvPr>
          <p:cNvPicPr>
            <a:picLocks noChangeAspect="1"/>
          </p:cNvPicPr>
          <p:nvPr/>
        </p:nvPicPr>
        <p:blipFill>
          <a:blip r:embed="rId83">
            <a:extLst>
              <a:ext uri="{96DAC541-7B7A-43D3-8B79-37D633B846F1}">
                <asvg:svgBlip xmlns:asvg="http://schemas.microsoft.com/office/drawing/2016/SVG/main" r:embed="rId84"/>
              </a:ext>
            </a:extLst>
          </a:blip>
          <a:stretch>
            <a:fillRect/>
          </a:stretch>
        </p:blipFill>
        <p:spPr>
          <a:xfrm>
            <a:off x="1617381" y="2745951"/>
            <a:ext cx="690424" cy="172695"/>
          </a:xfrm>
          <a:prstGeom prst="rect">
            <a:avLst/>
          </a:prstGeom>
        </p:spPr>
      </p:pic>
      <p:pic>
        <p:nvPicPr>
          <p:cNvPr id="19474" name="Picture 19473">
            <a:extLst>
              <a:ext uri="{FF2B5EF4-FFF2-40B4-BE49-F238E27FC236}">
                <a16:creationId xmlns:a16="http://schemas.microsoft.com/office/drawing/2014/main" id="{81F3E90C-F7EE-144A-158A-597BA556F132}"/>
              </a:ext>
            </a:extLst>
          </p:cNvPr>
          <p:cNvPicPr>
            <a:picLocks noChangeAspect="1"/>
          </p:cNvPicPr>
          <p:nvPr/>
        </p:nvPicPr>
        <p:blipFill>
          <a:blip r:embed="rId85" cstate="print">
            <a:extLst>
              <a:ext uri="{28A0092B-C50C-407E-A947-70E740481C1C}">
                <a14:useLocalDpi xmlns:a14="http://schemas.microsoft.com/office/drawing/2010/main" val="0"/>
              </a:ext>
            </a:extLst>
          </a:blip>
          <a:stretch>
            <a:fillRect/>
          </a:stretch>
        </p:blipFill>
        <p:spPr>
          <a:xfrm>
            <a:off x="2530336" y="2685901"/>
            <a:ext cx="867580" cy="193996"/>
          </a:xfrm>
          <a:prstGeom prst="rect">
            <a:avLst/>
          </a:prstGeom>
        </p:spPr>
      </p:pic>
      <p:pic>
        <p:nvPicPr>
          <p:cNvPr id="19475" name="Picture 19474" descr="A black background with blue letters&#10;&#10;Description automatically generated">
            <a:extLst>
              <a:ext uri="{FF2B5EF4-FFF2-40B4-BE49-F238E27FC236}">
                <a16:creationId xmlns:a16="http://schemas.microsoft.com/office/drawing/2014/main" id="{677EE766-5183-EA13-0B2F-7D60351D4360}"/>
              </a:ext>
            </a:extLst>
          </p:cNvPr>
          <p:cNvPicPr>
            <a:picLocks noChangeAspect="1"/>
          </p:cNvPicPr>
          <p:nvPr/>
        </p:nvPicPr>
        <p:blipFill>
          <a:blip r:embed="rId86" cstate="print">
            <a:extLst>
              <a:ext uri="{28A0092B-C50C-407E-A947-70E740481C1C}">
                <a14:useLocalDpi xmlns:a14="http://schemas.microsoft.com/office/drawing/2010/main" val="0"/>
              </a:ext>
            </a:extLst>
          </a:blip>
          <a:stretch>
            <a:fillRect/>
          </a:stretch>
        </p:blipFill>
        <p:spPr>
          <a:xfrm>
            <a:off x="1667954" y="3986073"/>
            <a:ext cx="665803" cy="160317"/>
          </a:xfrm>
          <a:prstGeom prst="rect">
            <a:avLst/>
          </a:prstGeom>
        </p:spPr>
      </p:pic>
      <p:pic>
        <p:nvPicPr>
          <p:cNvPr id="19476" name="Picture 19475">
            <a:extLst>
              <a:ext uri="{FF2B5EF4-FFF2-40B4-BE49-F238E27FC236}">
                <a16:creationId xmlns:a16="http://schemas.microsoft.com/office/drawing/2014/main" id="{03DC665E-6D7E-6DF3-CF98-66F592AB6318}"/>
              </a:ext>
            </a:extLst>
          </p:cNvPr>
          <p:cNvPicPr>
            <a:picLocks noChangeAspect="1"/>
          </p:cNvPicPr>
          <p:nvPr/>
        </p:nvPicPr>
        <p:blipFill>
          <a:blip r:embed="rId87">
            <a:extLst>
              <a:ext uri="{28A0092B-C50C-407E-A947-70E740481C1C}">
                <a14:useLocalDpi xmlns:a14="http://schemas.microsoft.com/office/drawing/2010/main" val="0"/>
              </a:ext>
            </a:extLst>
          </a:blip>
          <a:stretch>
            <a:fillRect/>
          </a:stretch>
        </p:blipFill>
        <p:spPr>
          <a:xfrm>
            <a:off x="1608757" y="2503531"/>
            <a:ext cx="712010" cy="215495"/>
          </a:xfrm>
          <a:prstGeom prst="rect">
            <a:avLst/>
          </a:prstGeom>
        </p:spPr>
      </p:pic>
      <p:pic>
        <p:nvPicPr>
          <p:cNvPr id="19478" name="Picture 3" descr="C:\Users\olivier\Desktop\Fujitsu-Logo.emf">
            <a:extLst>
              <a:ext uri="{FF2B5EF4-FFF2-40B4-BE49-F238E27FC236}">
                <a16:creationId xmlns:a16="http://schemas.microsoft.com/office/drawing/2014/main" id="{F30E3A68-8F38-5087-1602-0AC2396AD812}"/>
              </a:ext>
            </a:extLst>
          </p:cNvPr>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6074227" y="3419226"/>
            <a:ext cx="483898" cy="229113"/>
          </a:xfrm>
          <a:prstGeom prst="rect">
            <a:avLst/>
          </a:prstGeom>
          <a:noFill/>
          <a:extLst>
            <a:ext uri="{909E8E84-426E-40DD-AFC4-6F175D3DCCD1}">
              <a14:hiddenFill xmlns:a14="http://schemas.microsoft.com/office/drawing/2010/main">
                <a:solidFill>
                  <a:srgbClr val="FFFFFF"/>
                </a:solidFill>
              </a14:hiddenFill>
            </a:ext>
          </a:extLst>
        </p:spPr>
      </p:pic>
      <p:pic>
        <p:nvPicPr>
          <p:cNvPr id="19479" name="Picture 19478">
            <a:extLst>
              <a:ext uri="{FF2B5EF4-FFF2-40B4-BE49-F238E27FC236}">
                <a16:creationId xmlns:a16="http://schemas.microsoft.com/office/drawing/2014/main" id="{E0ABF991-A9D6-3FD7-6F63-278BA7D1E02F}"/>
              </a:ext>
            </a:extLst>
          </p:cNvPr>
          <p:cNvPicPr>
            <a:picLocks noChangeAspect="1"/>
          </p:cNvPicPr>
          <p:nvPr/>
        </p:nvPicPr>
        <p:blipFill>
          <a:blip r:embed="rId88">
            <a:extLst>
              <a:ext uri="{28A0092B-C50C-407E-A947-70E740481C1C}">
                <a14:useLocalDpi xmlns:a14="http://schemas.microsoft.com/office/drawing/2010/main" val="0"/>
              </a:ext>
            </a:extLst>
          </a:blip>
          <a:srcRect/>
          <a:stretch>
            <a:fillRect/>
          </a:stretch>
        </p:blipFill>
        <p:spPr bwMode="auto">
          <a:xfrm>
            <a:off x="300466" y="3839182"/>
            <a:ext cx="333790" cy="246966"/>
          </a:xfrm>
          <a:prstGeom prst="rect">
            <a:avLst/>
          </a:prstGeom>
          <a:noFill/>
          <a:ln>
            <a:noFill/>
          </a:ln>
        </p:spPr>
      </p:pic>
      <p:pic>
        <p:nvPicPr>
          <p:cNvPr id="19480" name="Picture 19479">
            <a:extLst>
              <a:ext uri="{FF2B5EF4-FFF2-40B4-BE49-F238E27FC236}">
                <a16:creationId xmlns:a16="http://schemas.microsoft.com/office/drawing/2014/main" id="{DB4B73B6-8C22-F87F-67B3-A5DF6114FABB}"/>
              </a:ext>
            </a:extLst>
          </p:cNvPr>
          <p:cNvPicPr>
            <a:picLocks noChangeAspect="1"/>
          </p:cNvPicPr>
          <p:nvPr/>
        </p:nvPicPr>
        <p:blipFill>
          <a:blip r:embed="rId89">
            <a:extLst>
              <a:ext uri="{28A0092B-C50C-407E-A947-70E740481C1C}">
                <a14:useLocalDpi xmlns:a14="http://schemas.microsoft.com/office/drawing/2010/main" val="0"/>
              </a:ext>
            </a:extLst>
          </a:blip>
          <a:srcRect/>
          <a:stretch>
            <a:fillRect/>
          </a:stretch>
        </p:blipFill>
        <p:spPr bwMode="auto">
          <a:xfrm>
            <a:off x="8366253" y="3102764"/>
            <a:ext cx="448274" cy="163296"/>
          </a:xfrm>
          <a:prstGeom prst="rect">
            <a:avLst/>
          </a:prstGeom>
          <a:noFill/>
          <a:ln>
            <a:noFill/>
          </a:ln>
        </p:spPr>
      </p:pic>
      <p:pic>
        <p:nvPicPr>
          <p:cNvPr id="19483" name="Picture 19482">
            <a:extLst>
              <a:ext uri="{FF2B5EF4-FFF2-40B4-BE49-F238E27FC236}">
                <a16:creationId xmlns:a16="http://schemas.microsoft.com/office/drawing/2014/main" id="{B1AD1BA7-407B-0AFE-B89B-ACA285E1D30D}"/>
              </a:ext>
            </a:extLst>
          </p:cNvPr>
          <p:cNvPicPr>
            <a:picLocks noChangeAspect="1"/>
          </p:cNvPicPr>
          <p:nvPr/>
        </p:nvPicPr>
        <p:blipFill>
          <a:blip r:embed="rId90"/>
          <a:stretch>
            <a:fillRect/>
          </a:stretch>
        </p:blipFill>
        <p:spPr>
          <a:xfrm>
            <a:off x="8096898" y="4226867"/>
            <a:ext cx="440113" cy="138367"/>
          </a:xfrm>
          <a:prstGeom prst="rect">
            <a:avLst/>
          </a:prstGeom>
        </p:spPr>
      </p:pic>
      <p:pic>
        <p:nvPicPr>
          <p:cNvPr id="19484" name="Picture 19483">
            <a:extLst>
              <a:ext uri="{FF2B5EF4-FFF2-40B4-BE49-F238E27FC236}">
                <a16:creationId xmlns:a16="http://schemas.microsoft.com/office/drawing/2014/main" id="{B1F1DD8C-589E-4227-ABF5-6991A99F1582}"/>
              </a:ext>
            </a:extLst>
          </p:cNvPr>
          <p:cNvPicPr>
            <a:picLocks noChangeAspect="1"/>
          </p:cNvPicPr>
          <p:nvPr/>
        </p:nvPicPr>
        <p:blipFill>
          <a:blip r:embed="rId91"/>
          <a:stretch>
            <a:fillRect/>
          </a:stretch>
        </p:blipFill>
        <p:spPr>
          <a:xfrm>
            <a:off x="6843298" y="3109534"/>
            <a:ext cx="747195" cy="182671"/>
          </a:xfrm>
          <a:prstGeom prst="rect">
            <a:avLst/>
          </a:prstGeom>
        </p:spPr>
      </p:pic>
      <p:pic>
        <p:nvPicPr>
          <p:cNvPr id="19485" name="Picture 2" descr="Qolab logo">
            <a:extLst>
              <a:ext uri="{FF2B5EF4-FFF2-40B4-BE49-F238E27FC236}">
                <a16:creationId xmlns:a16="http://schemas.microsoft.com/office/drawing/2014/main" id="{285BF3E0-2438-226D-782B-0EB208FD1FF8}"/>
              </a:ext>
            </a:extLst>
          </p:cNvPr>
          <p:cNvPicPr>
            <a:picLocks noChangeAspect="1" noChangeArrowheads="1"/>
          </p:cNvPicPr>
          <p:nvPr/>
        </p:nvPicPr>
        <p:blipFill rotWithShape="1">
          <a:blip r:embed="rId92" cstate="print">
            <a:extLst>
              <a:ext uri="{28A0092B-C50C-407E-A947-70E740481C1C}">
                <a14:useLocalDpi xmlns:a14="http://schemas.microsoft.com/office/drawing/2010/main" val="0"/>
              </a:ext>
            </a:extLst>
          </a:blip>
          <a:srcRect t="37625" b="39875"/>
          <a:stretch/>
        </p:blipFill>
        <p:spPr bwMode="auto">
          <a:xfrm>
            <a:off x="4104023" y="3253150"/>
            <a:ext cx="480215" cy="108048"/>
          </a:xfrm>
          <a:prstGeom prst="rect">
            <a:avLst/>
          </a:prstGeom>
          <a:noFill/>
          <a:extLst>
            <a:ext uri="{909E8E84-426E-40DD-AFC4-6F175D3DCCD1}">
              <a14:hiddenFill xmlns:a14="http://schemas.microsoft.com/office/drawing/2010/main">
                <a:solidFill>
                  <a:srgbClr val="FFFFFF"/>
                </a:solidFill>
              </a14:hiddenFill>
            </a:ext>
          </a:extLst>
        </p:spPr>
      </p:pic>
      <p:pic>
        <p:nvPicPr>
          <p:cNvPr id="19486" name="Picture 19485">
            <a:extLst>
              <a:ext uri="{FF2B5EF4-FFF2-40B4-BE49-F238E27FC236}">
                <a16:creationId xmlns:a16="http://schemas.microsoft.com/office/drawing/2014/main" id="{FEF62047-5221-4B0A-558A-5AECC320E209}"/>
              </a:ext>
            </a:extLst>
          </p:cNvPr>
          <p:cNvPicPr>
            <a:picLocks noChangeAspect="1"/>
          </p:cNvPicPr>
          <p:nvPr/>
        </p:nvPicPr>
        <p:blipFill rotWithShape="1">
          <a:blip r:embed="rId93" cstate="print">
            <a:extLst>
              <a:ext uri="{28A0092B-C50C-407E-A947-70E740481C1C}">
                <a14:useLocalDpi xmlns:a14="http://schemas.microsoft.com/office/drawing/2010/main" val="0"/>
              </a:ext>
            </a:extLst>
          </a:blip>
          <a:srcRect l="8667" t="31001" r="7666" b="29333"/>
          <a:stretch/>
        </p:blipFill>
        <p:spPr bwMode="auto">
          <a:xfrm>
            <a:off x="3898251" y="3573594"/>
            <a:ext cx="447912" cy="212468"/>
          </a:xfrm>
          <a:prstGeom prst="rect">
            <a:avLst/>
          </a:prstGeom>
          <a:noFill/>
          <a:ln>
            <a:noFill/>
          </a:ln>
          <a:extLst>
            <a:ext uri="{53640926-AAD7-44D8-BBD7-CCE9431645EC}">
              <a14:shadowObscured xmlns:a14="http://schemas.microsoft.com/office/drawing/2010/main"/>
            </a:ext>
          </a:extLst>
        </p:spPr>
      </p:pic>
      <p:pic>
        <p:nvPicPr>
          <p:cNvPr id="19494" name="Picture 19493">
            <a:extLst>
              <a:ext uri="{FF2B5EF4-FFF2-40B4-BE49-F238E27FC236}">
                <a16:creationId xmlns:a16="http://schemas.microsoft.com/office/drawing/2014/main" id="{1A68B9BA-C61D-C950-57C3-BBD0D6B19A13}"/>
              </a:ext>
            </a:extLst>
          </p:cNvPr>
          <p:cNvPicPr>
            <a:picLocks noChangeAspect="1"/>
          </p:cNvPicPr>
          <p:nvPr/>
        </p:nvPicPr>
        <p:blipFill>
          <a:blip r:embed="rId94"/>
          <a:stretch>
            <a:fillRect/>
          </a:stretch>
        </p:blipFill>
        <p:spPr>
          <a:xfrm>
            <a:off x="7963571" y="2505688"/>
            <a:ext cx="750138" cy="190188"/>
          </a:xfrm>
          <a:prstGeom prst="rect">
            <a:avLst/>
          </a:prstGeom>
        </p:spPr>
      </p:pic>
      <p:pic>
        <p:nvPicPr>
          <p:cNvPr id="3" name="Picture 2">
            <a:extLst>
              <a:ext uri="{FF2B5EF4-FFF2-40B4-BE49-F238E27FC236}">
                <a16:creationId xmlns:a16="http://schemas.microsoft.com/office/drawing/2014/main" id="{6B2E4C6D-20AD-119E-BAA6-657050CE16F6}"/>
              </a:ext>
            </a:extLst>
          </p:cNvPr>
          <p:cNvPicPr>
            <a:picLocks noChangeAspect="1"/>
          </p:cNvPicPr>
          <p:nvPr/>
        </p:nvPicPr>
        <p:blipFill>
          <a:blip r:embed="rId95"/>
          <a:stretch>
            <a:fillRect/>
          </a:stretch>
        </p:blipFill>
        <p:spPr>
          <a:xfrm>
            <a:off x="4816199" y="3262068"/>
            <a:ext cx="785301" cy="175549"/>
          </a:xfrm>
          <a:prstGeom prst="rect">
            <a:avLst/>
          </a:prstGeom>
        </p:spPr>
      </p:pic>
      <p:sp>
        <p:nvSpPr>
          <p:cNvPr id="2" name="TextBox 1">
            <a:extLst>
              <a:ext uri="{FF2B5EF4-FFF2-40B4-BE49-F238E27FC236}">
                <a16:creationId xmlns:a16="http://schemas.microsoft.com/office/drawing/2014/main" id="{92E67704-64ED-B6E3-1DF3-A82D138485D5}"/>
              </a:ext>
            </a:extLst>
          </p:cNvPr>
          <p:cNvSpPr txBox="1"/>
          <p:nvPr/>
        </p:nvSpPr>
        <p:spPr>
          <a:xfrm>
            <a:off x="3637421" y="4603553"/>
            <a:ext cx="982961" cy="230832"/>
          </a:xfrm>
          <a:prstGeom prst="rect">
            <a:avLst/>
          </a:prstGeom>
          <a:noFill/>
        </p:spPr>
        <p:txBody>
          <a:bodyPr wrap="square" rtlCol="0">
            <a:spAutoFit/>
          </a:bodyPr>
          <a:lstStyle/>
          <a:p>
            <a:pPr algn="ctr"/>
            <a:r>
              <a:rPr lang="fr-FR" sz="900" dirty="0">
                <a:solidFill>
                  <a:schemeClr val="bg2"/>
                </a:solidFill>
                <a:latin typeface="Calibri" pitchFamily="34" charset="0"/>
              </a:rPr>
              <a:t>Z-Axis Quantum </a:t>
            </a:r>
            <a:endParaRPr lang="en-US" sz="900" dirty="0" err="1">
              <a:solidFill>
                <a:schemeClr val="bg2"/>
              </a:solidFill>
              <a:latin typeface="Calibri" pitchFamily="34" charset="0"/>
            </a:endParaRPr>
          </a:p>
        </p:txBody>
      </p:sp>
      <p:pic>
        <p:nvPicPr>
          <p:cNvPr id="5" name="Picture 4">
            <a:extLst>
              <a:ext uri="{FF2B5EF4-FFF2-40B4-BE49-F238E27FC236}">
                <a16:creationId xmlns:a16="http://schemas.microsoft.com/office/drawing/2014/main" id="{D3710D9F-378A-BA71-6BBF-121A310EF9D8}"/>
              </a:ext>
            </a:extLst>
          </p:cNvPr>
          <p:cNvPicPr>
            <a:picLocks noChangeAspect="1"/>
          </p:cNvPicPr>
          <p:nvPr/>
        </p:nvPicPr>
        <p:blipFill>
          <a:blip r:embed="rId96">
            <a:extLst>
              <a:ext uri="{28A0092B-C50C-407E-A947-70E740481C1C}">
                <a14:useLocalDpi xmlns:a14="http://schemas.microsoft.com/office/drawing/2010/main" val="0"/>
              </a:ext>
            </a:extLst>
          </a:blip>
          <a:srcRect/>
          <a:stretch>
            <a:fillRect/>
          </a:stretch>
        </p:blipFill>
        <p:spPr bwMode="auto">
          <a:xfrm>
            <a:off x="3740015" y="3419105"/>
            <a:ext cx="711411" cy="127153"/>
          </a:xfrm>
          <a:prstGeom prst="rect">
            <a:avLst/>
          </a:prstGeom>
          <a:noFill/>
          <a:ln>
            <a:noFill/>
          </a:ln>
        </p:spPr>
      </p:pic>
      <p:pic>
        <p:nvPicPr>
          <p:cNvPr id="9" name="Picture 8">
            <a:extLst>
              <a:ext uri="{FF2B5EF4-FFF2-40B4-BE49-F238E27FC236}">
                <a16:creationId xmlns:a16="http://schemas.microsoft.com/office/drawing/2014/main" id="{FDD9174F-72D7-0261-5985-D8AB0530EEC3}"/>
              </a:ext>
            </a:extLst>
          </p:cNvPr>
          <p:cNvPicPr>
            <a:picLocks noChangeAspect="1"/>
          </p:cNvPicPr>
          <p:nvPr/>
        </p:nvPicPr>
        <p:blipFill>
          <a:blip r:embed="rId97"/>
          <a:stretch>
            <a:fillRect/>
          </a:stretch>
        </p:blipFill>
        <p:spPr>
          <a:xfrm>
            <a:off x="339815" y="2767294"/>
            <a:ext cx="499052" cy="166350"/>
          </a:xfrm>
          <a:prstGeom prst="rect">
            <a:avLst/>
          </a:prstGeom>
        </p:spPr>
      </p:pic>
      <p:pic>
        <p:nvPicPr>
          <p:cNvPr id="7" name="Picture 6" descr="A blue and white logo&#10;&#10;AI-generated content may be incorrect.">
            <a:extLst>
              <a:ext uri="{FF2B5EF4-FFF2-40B4-BE49-F238E27FC236}">
                <a16:creationId xmlns:a16="http://schemas.microsoft.com/office/drawing/2014/main" id="{DB0E4CD2-67CF-4612-2140-0910F84E0C19}"/>
              </a:ext>
            </a:extLst>
          </p:cNvPr>
          <p:cNvPicPr>
            <a:picLocks noChangeAspect="1"/>
          </p:cNvPicPr>
          <p:nvPr/>
        </p:nvPicPr>
        <p:blipFill>
          <a:blip r:embed="rId98" cstate="print">
            <a:extLst>
              <a:ext uri="{28A0092B-C50C-407E-A947-70E740481C1C}">
                <a14:useLocalDpi xmlns:a14="http://schemas.microsoft.com/office/drawing/2010/main" val="0"/>
              </a:ext>
            </a:extLst>
          </a:blip>
          <a:stretch>
            <a:fillRect/>
          </a:stretch>
        </p:blipFill>
        <p:spPr>
          <a:xfrm>
            <a:off x="604396" y="3199297"/>
            <a:ext cx="514824" cy="246499"/>
          </a:xfrm>
          <a:prstGeom prst="rect">
            <a:avLst/>
          </a:prstGeom>
        </p:spPr>
      </p:pic>
      <p:sp>
        <p:nvSpPr>
          <p:cNvPr id="6" name="Rectangle 5">
            <a:extLst>
              <a:ext uri="{FF2B5EF4-FFF2-40B4-BE49-F238E27FC236}">
                <a16:creationId xmlns:a16="http://schemas.microsoft.com/office/drawing/2014/main" id="{9CEBC3EF-C5A0-8A23-A069-F0A686671515}"/>
              </a:ext>
            </a:extLst>
          </p:cNvPr>
          <p:cNvSpPr/>
          <p:nvPr/>
        </p:nvSpPr>
        <p:spPr bwMode="auto">
          <a:xfrm>
            <a:off x="226899" y="2228313"/>
            <a:ext cx="1219954" cy="1261216"/>
          </a:xfrm>
          <a:prstGeom prst="rect">
            <a:avLst/>
          </a:prstGeom>
          <a:noFill/>
          <a:ln w="9525" cap="flat" cmpd="sng" algn="ctr">
            <a:solidFill>
              <a:schemeClr val="tx1">
                <a:lumMod val="85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7200" b="1" i="0" u="none" strike="noStrike" cap="none" normalizeH="0" baseline="0">
              <a:ln>
                <a:noFill/>
              </a:ln>
              <a:solidFill>
                <a:schemeClr val="tx1"/>
              </a:solidFill>
              <a:effectLst/>
              <a:latin typeface="Times New Roman" pitchFamily="18" charset="0"/>
            </a:endParaRPr>
          </a:p>
        </p:txBody>
      </p:sp>
      <p:sp>
        <p:nvSpPr>
          <p:cNvPr id="8" name="Rectangle 7">
            <a:extLst>
              <a:ext uri="{FF2B5EF4-FFF2-40B4-BE49-F238E27FC236}">
                <a16:creationId xmlns:a16="http://schemas.microsoft.com/office/drawing/2014/main" id="{1F7F1C72-7F90-CD3A-FA05-6C3E47D1A003}"/>
              </a:ext>
            </a:extLst>
          </p:cNvPr>
          <p:cNvSpPr/>
          <p:nvPr/>
        </p:nvSpPr>
        <p:spPr bwMode="auto">
          <a:xfrm>
            <a:off x="225026" y="3542823"/>
            <a:ext cx="1219954" cy="623780"/>
          </a:xfrm>
          <a:prstGeom prst="rect">
            <a:avLst/>
          </a:prstGeom>
          <a:noFill/>
          <a:ln w="9525" cap="flat" cmpd="sng" algn="ctr">
            <a:solidFill>
              <a:schemeClr val="tx1">
                <a:lumMod val="85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7200" b="1" i="0" u="none" strike="noStrike" cap="none" normalizeH="0" baseline="0">
              <a:ln>
                <a:noFill/>
              </a:ln>
              <a:solidFill>
                <a:schemeClr val="tx1"/>
              </a:solidFill>
              <a:effectLst/>
              <a:latin typeface="Times New Roman" pitchFamily="18" charset="0"/>
            </a:endParaRPr>
          </a:p>
        </p:txBody>
      </p:sp>
      <p:sp>
        <p:nvSpPr>
          <p:cNvPr id="10" name="Rectangle 9">
            <a:extLst>
              <a:ext uri="{FF2B5EF4-FFF2-40B4-BE49-F238E27FC236}">
                <a16:creationId xmlns:a16="http://schemas.microsoft.com/office/drawing/2014/main" id="{BFBD6F36-7896-08B7-F5EF-1A6992D66438}"/>
              </a:ext>
            </a:extLst>
          </p:cNvPr>
          <p:cNvSpPr/>
          <p:nvPr/>
        </p:nvSpPr>
        <p:spPr bwMode="auto">
          <a:xfrm>
            <a:off x="222268" y="4215371"/>
            <a:ext cx="1219954" cy="334483"/>
          </a:xfrm>
          <a:prstGeom prst="rect">
            <a:avLst/>
          </a:prstGeom>
          <a:noFill/>
          <a:ln w="9525" cap="flat" cmpd="sng" algn="ctr">
            <a:solidFill>
              <a:schemeClr val="tx1">
                <a:lumMod val="85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7200" b="1" i="0" u="none" strike="noStrike" cap="none" normalizeH="0" baseline="0">
              <a:ln>
                <a:noFill/>
              </a:ln>
              <a:solidFill>
                <a:schemeClr val="tx1"/>
              </a:solidFill>
              <a:effectLst/>
              <a:latin typeface="Times New Roman" pitchFamily="18" charset="0"/>
            </a:endParaRPr>
          </a:p>
        </p:txBody>
      </p:sp>
      <p:pic>
        <p:nvPicPr>
          <p:cNvPr id="15" name="Graphic 14">
            <a:extLst>
              <a:ext uri="{FF2B5EF4-FFF2-40B4-BE49-F238E27FC236}">
                <a16:creationId xmlns:a16="http://schemas.microsoft.com/office/drawing/2014/main" id="{48218D32-4DAE-DE71-94BF-CFEBFE03EDA2}"/>
              </a:ext>
            </a:extLst>
          </p:cNvPr>
          <p:cNvPicPr>
            <a:picLocks noChangeAspect="1"/>
          </p:cNvPicPr>
          <p:nvPr/>
        </p:nvPicPr>
        <p:blipFill>
          <a:blip r:embed="rId99">
            <a:extLst>
              <a:ext uri="{96DAC541-7B7A-43D3-8B79-37D633B846F1}">
                <asvg:svgBlip xmlns:asvg="http://schemas.microsoft.com/office/drawing/2016/SVG/main" r:embed="rId100"/>
              </a:ext>
            </a:extLst>
          </a:blip>
          <a:stretch>
            <a:fillRect/>
          </a:stretch>
        </p:blipFill>
        <p:spPr>
          <a:xfrm>
            <a:off x="228026" y="3341033"/>
            <a:ext cx="152396" cy="152396"/>
          </a:xfrm>
          <a:prstGeom prst="rect">
            <a:avLst/>
          </a:prstGeom>
        </p:spPr>
      </p:pic>
      <p:sp>
        <p:nvSpPr>
          <p:cNvPr id="16" name="TextBox 15">
            <a:extLst>
              <a:ext uri="{FF2B5EF4-FFF2-40B4-BE49-F238E27FC236}">
                <a16:creationId xmlns:a16="http://schemas.microsoft.com/office/drawing/2014/main" id="{84BF8ABC-1EAD-3848-D262-37335F84A8AF}"/>
              </a:ext>
            </a:extLst>
          </p:cNvPr>
          <p:cNvSpPr txBox="1"/>
          <p:nvPr/>
        </p:nvSpPr>
        <p:spPr>
          <a:xfrm>
            <a:off x="189308" y="3317630"/>
            <a:ext cx="164948" cy="200055"/>
          </a:xfrm>
          <a:prstGeom prst="rect">
            <a:avLst/>
          </a:prstGeom>
          <a:noFill/>
        </p:spPr>
        <p:txBody>
          <a:bodyPr wrap="square" rtlCol="0">
            <a:spAutoFit/>
          </a:bodyPr>
          <a:lstStyle/>
          <a:p>
            <a:r>
              <a:rPr lang="en-GB" sz="700" dirty="0">
                <a:solidFill>
                  <a:schemeClr val="bg2"/>
                </a:solidFill>
                <a:latin typeface="Calibri" pitchFamily="34" charset="0"/>
              </a:rPr>
              <a:t>1</a:t>
            </a:r>
          </a:p>
        </p:txBody>
      </p:sp>
      <p:pic>
        <p:nvPicPr>
          <p:cNvPr id="18" name="Graphic 17">
            <a:extLst>
              <a:ext uri="{FF2B5EF4-FFF2-40B4-BE49-F238E27FC236}">
                <a16:creationId xmlns:a16="http://schemas.microsoft.com/office/drawing/2014/main" id="{6C4EF7B3-6333-284F-D314-C3AE30EA547A}"/>
              </a:ext>
            </a:extLst>
          </p:cNvPr>
          <p:cNvPicPr>
            <a:picLocks noChangeAspect="1"/>
          </p:cNvPicPr>
          <p:nvPr/>
        </p:nvPicPr>
        <p:blipFill>
          <a:blip r:embed="rId99">
            <a:extLst>
              <a:ext uri="{96DAC541-7B7A-43D3-8B79-37D633B846F1}">
                <asvg:svgBlip xmlns:asvg="http://schemas.microsoft.com/office/drawing/2016/SVG/main" r:embed="rId100"/>
              </a:ext>
            </a:extLst>
          </a:blip>
          <a:stretch>
            <a:fillRect/>
          </a:stretch>
        </p:blipFill>
        <p:spPr>
          <a:xfrm>
            <a:off x="226872" y="4018587"/>
            <a:ext cx="152396" cy="152396"/>
          </a:xfrm>
          <a:prstGeom prst="rect">
            <a:avLst/>
          </a:prstGeom>
        </p:spPr>
      </p:pic>
      <p:sp>
        <p:nvSpPr>
          <p:cNvPr id="19" name="TextBox 18">
            <a:extLst>
              <a:ext uri="{FF2B5EF4-FFF2-40B4-BE49-F238E27FC236}">
                <a16:creationId xmlns:a16="http://schemas.microsoft.com/office/drawing/2014/main" id="{6D7D475B-673A-E369-D711-D5FF908365CF}"/>
              </a:ext>
            </a:extLst>
          </p:cNvPr>
          <p:cNvSpPr txBox="1"/>
          <p:nvPr/>
        </p:nvSpPr>
        <p:spPr>
          <a:xfrm>
            <a:off x="188154" y="3995184"/>
            <a:ext cx="164948" cy="200055"/>
          </a:xfrm>
          <a:prstGeom prst="rect">
            <a:avLst/>
          </a:prstGeom>
          <a:noFill/>
        </p:spPr>
        <p:txBody>
          <a:bodyPr wrap="square" rtlCol="0">
            <a:spAutoFit/>
          </a:bodyPr>
          <a:lstStyle/>
          <a:p>
            <a:r>
              <a:rPr lang="en-GB" sz="700" dirty="0">
                <a:solidFill>
                  <a:schemeClr val="bg2"/>
                </a:solidFill>
                <a:latin typeface="Calibri" pitchFamily="34" charset="0"/>
              </a:rPr>
              <a:t>2</a:t>
            </a:r>
          </a:p>
        </p:txBody>
      </p:sp>
      <p:pic>
        <p:nvPicPr>
          <p:cNvPr id="20" name="Graphic 19">
            <a:extLst>
              <a:ext uri="{FF2B5EF4-FFF2-40B4-BE49-F238E27FC236}">
                <a16:creationId xmlns:a16="http://schemas.microsoft.com/office/drawing/2014/main" id="{9285FE5A-2E23-6A16-1639-2BF7380DD267}"/>
              </a:ext>
            </a:extLst>
          </p:cNvPr>
          <p:cNvPicPr>
            <a:picLocks noChangeAspect="1"/>
          </p:cNvPicPr>
          <p:nvPr/>
        </p:nvPicPr>
        <p:blipFill>
          <a:blip r:embed="rId99">
            <a:extLst>
              <a:ext uri="{96DAC541-7B7A-43D3-8B79-37D633B846F1}">
                <asvg:svgBlip xmlns:asvg="http://schemas.microsoft.com/office/drawing/2016/SVG/main" r:embed="rId100"/>
              </a:ext>
            </a:extLst>
          </a:blip>
          <a:stretch>
            <a:fillRect/>
          </a:stretch>
        </p:blipFill>
        <p:spPr>
          <a:xfrm>
            <a:off x="226044" y="4405308"/>
            <a:ext cx="152396" cy="152396"/>
          </a:xfrm>
          <a:prstGeom prst="rect">
            <a:avLst/>
          </a:prstGeom>
        </p:spPr>
      </p:pic>
      <p:sp>
        <p:nvSpPr>
          <p:cNvPr id="21" name="TextBox 20">
            <a:extLst>
              <a:ext uri="{FF2B5EF4-FFF2-40B4-BE49-F238E27FC236}">
                <a16:creationId xmlns:a16="http://schemas.microsoft.com/office/drawing/2014/main" id="{6947B9AB-9AB7-93C3-DA9D-F32C0D8F06AE}"/>
              </a:ext>
            </a:extLst>
          </p:cNvPr>
          <p:cNvSpPr txBox="1"/>
          <p:nvPr/>
        </p:nvSpPr>
        <p:spPr>
          <a:xfrm>
            <a:off x="187326" y="4381905"/>
            <a:ext cx="164948" cy="200055"/>
          </a:xfrm>
          <a:prstGeom prst="rect">
            <a:avLst/>
          </a:prstGeom>
          <a:noFill/>
        </p:spPr>
        <p:txBody>
          <a:bodyPr wrap="square" rtlCol="0">
            <a:spAutoFit/>
          </a:bodyPr>
          <a:lstStyle/>
          <a:p>
            <a:r>
              <a:rPr lang="en-GB" sz="700" dirty="0">
                <a:solidFill>
                  <a:schemeClr val="bg2"/>
                </a:solidFill>
                <a:latin typeface="Calibri" pitchFamily="34" charset="0"/>
              </a:rPr>
              <a:t>3</a:t>
            </a:r>
          </a:p>
        </p:txBody>
      </p:sp>
      <p:sp>
        <p:nvSpPr>
          <p:cNvPr id="22" name="Rectangle 21">
            <a:extLst>
              <a:ext uri="{FF2B5EF4-FFF2-40B4-BE49-F238E27FC236}">
                <a16:creationId xmlns:a16="http://schemas.microsoft.com/office/drawing/2014/main" id="{E50C740B-DCC4-41DD-31DF-807B32B710FC}"/>
              </a:ext>
            </a:extLst>
          </p:cNvPr>
          <p:cNvSpPr/>
          <p:nvPr/>
        </p:nvSpPr>
        <p:spPr bwMode="auto">
          <a:xfrm>
            <a:off x="1542810" y="2228313"/>
            <a:ext cx="837572" cy="1261216"/>
          </a:xfrm>
          <a:prstGeom prst="rect">
            <a:avLst/>
          </a:prstGeom>
          <a:noFill/>
          <a:ln w="9525" cap="flat" cmpd="sng" algn="ctr">
            <a:solidFill>
              <a:schemeClr val="tx1">
                <a:lumMod val="85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7200" b="1" i="0" u="none" strike="noStrike" cap="none" normalizeH="0" baseline="0">
              <a:ln>
                <a:noFill/>
              </a:ln>
              <a:solidFill>
                <a:schemeClr val="tx1"/>
              </a:solidFill>
              <a:effectLst/>
              <a:latin typeface="Times New Roman" pitchFamily="18" charset="0"/>
            </a:endParaRPr>
          </a:p>
        </p:txBody>
      </p:sp>
      <p:sp>
        <p:nvSpPr>
          <p:cNvPr id="23" name="Rectangle 22">
            <a:extLst>
              <a:ext uri="{FF2B5EF4-FFF2-40B4-BE49-F238E27FC236}">
                <a16:creationId xmlns:a16="http://schemas.microsoft.com/office/drawing/2014/main" id="{B1E06BE8-9D92-9644-80C9-B8CB42CFD44B}"/>
              </a:ext>
            </a:extLst>
          </p:cNvPr>
          <p:cNvSpPr/>
          <p:nvPr/>
        </p:nvSpPr>
        <p:spPr bwMode="auto">
          <a:xfrm>
            <a:off x="1541649" y="3542823"/>
            <a:ext cx="839827" cy="316014"/>
          </a:xfrm>
          <a:prstGeom prst="rect">
            <a:avLst/>
          </a:prstGeom>
          <a:noFill/>
          <a:ln w="9525" cap="flat" cmpd="sng" algn="ctr">
            <a:solidFill>
              <a:schemeClr val="tx1">
                <a:lumMod val="85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7200" b="1" i="0" u="none" strike="noStrike" cap="none" normalizeH="0" baseline="0">
              <a:ln>
                <a:noFill/>
              </a:ln>
              <a:solidFill>
                <a:schemeClr val="tx1"/>
              </a:solidFill>
              <a:effectLst/>
              <a:latin typeface="Times New Roman" pitchFamily="18" charset="0"/>
            </a:endParaRPr>
          </a:p>
        </p:txBody>
      </p:sp>
      <p:sp>
        <p:nvSpPr>
          <p:cNvPr id="24" name="Rectangle 23">
            <a:extLst>
              <a:ext uri="{FF2B5EF4-FFF2-40B4-BE49-F238E27FC236}">
                <a16:creationId xmlns:a16="http://schemas.microsoft.com/office/drawing/2014/main" id="{78FC5509-F22B-A8C0-C2C6-E31341B43615}"/>
              </a:ext>
            </a:extLst>
          </p:cNvPr>
          <p:cNvSpPr/>
          <p:nvPr/>
        </p:nvSpPr>
        <p:spPr bwMode="auto">
          <a:xfrm>
            <a:off x="1537451" y="3913199"/>
            <a:ext cx="839827" cy="316014"/>
          </a:xfrm>
          <a:prstGeom prst="rect">
            <a:avLst/>
          </a:prstGeom>
          <a:noFill/>
          <a:ln w="9525" cap="flat" cmpd="sng" algn="ctr">
            <a:solidFill>
              <a:schemeClr val="tx1">
                <a:lumMod val="85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7200" b="1" i="0" u="none" strike="noStrike" cap="none" normalizeH="0" baseline="0">
              <a:ln>
                <a:noFill/>
              </a:ln>
              <a:solidFill>
                <a:schemeClr val="tx1"/>
              </a:solidFill>
              <a:effectLst/>
              <a:latin typeface="Times New Roman" pitchFamily="18" charset="0"/>
            </a:endParaRPr>
          </a:p>
        </p:txBody>
      </p:sp>
      <p:pic>
        <p:nvPicPr>
          <p:cNvPr id="25" name="Graphic 24">
            <a:extLst>
              <a:ext uri="{FF2B5EF4-FFF2-40B4-BE49-F238E27FC236}">
                <a16:creationId xmlns:a16="http://schemas.microsoft.com/office/drawing/2014/main" id="{F21FC6BA-AD6A-E17C-1A5E-43C9B93AF6F7}"/>
              </a:ext>
            </a:extLst>
          </p:cNvPr>
          <p:cNvPicPr>
            <a:picLocks noChangeAspect="1"/>
          </p:cNvPicPr>
          <p:nvPr/>
        </p:nvPicPr>
        <p:blipFill>
          <a:blip r:embed="rId99">
            <a:extLst>
              <a:ext uri="{96DAC541-7B7A-43D3-8B79-37D633B846F1}">
                <asvg:svgBlip xmlns:asvg="http://schemas.microsoft.com/office/drawing/2016/SVG/main" r:embed="rId100"/>
              </a:ext>
            </a:extLst>
          </a:blip>
          <a:stretch>
            <a:fillRect/>
          </a:stretch>
        </p:blipFill>
        <p:spPr>
          <a:xfrm>
            <a:off x="1540922" y="3341742"/>
            <a:ext cx="152396" cy="152396"/>
          </a:xfrm>
          <a:prstGeom prst="rect">
            <a:avLst/>
          </a:prstGeom>
        </p:spPr>
      </p:pic>
      <p:sp>
        <p:nvSpPr>
          <p:cNvPr id="26" name="TextBox 25">
            <a:extLst>
              <a:ext uri="{FF2B5EF4-FFF2-40B4-BE49-F238E27FC236}">
                <a16:creationId xmlns:a16="http://schemas.microsoft.com/office/drawing/2014/main" id="{B0DAF78E-0F84-475C-2ED5-087FB40801C6}"/>
              </a:ext>
            </a:extLst>
          </p:cNvPr>
          <p:cNvSpPr txBox="1"/>
          <p:nvPr/>
        </p:nvSpPr>
        <p:spPr>
          <a:xfrm>
            <a:off x="1502204" y="3318339"/>
            <a:ext cx="164948" cy="200055"/>
          </a:xfrm>
          <a:prstGeom prst="rect">
            <a:avLst/>
          </a:prstGeom>
          <a:noFill/>
        </p:spPr>
        <p:txBody>
          <a:bodyPr wrap="square" rtlCol="0">
            <a:spAutoFit/>
          </a:bodyPr>
          <a:lstStyle/>
          <a:p>
            <a:r>
              <a:rPr lang="en-GB" sz="700" dirty="0">
                <a:solidFill>
                  <a:schemeClr val="bg2"/>
                </a:solidFill>
                <a:latin typeface="Calibri" pitchFamily="34" charset="0"/>
              </a:rPr>
              <a:t>4</a:t>
            </a:r>
          </a:p>
        </p:txBody>
      </p:sp>
      <p:pic>
        <p:nvPicPr>
          <p:cNvPr id="27" name="Graphic 26">
            <a:extLst>
              <a:ext uri="{FF2B5EF4-FFF2-40B4-BE49-F238E27FC236}">
                <a16:creationId xmlns:a16="http://schemas.microsoft.com/office/drawing/2014/main" id="{87C83B06-BD38-79FE-426D-4ED5E66CEE09}"/>
              </a:ext>
            </a:extLst>
          </p:cNvPr>
          <p:cNvPicPr>
            <a:picLocks noChangeAspect="1"/>
          </p:cNvPicPr>
          <p:nvPr/>
        </p:nvPicPr>
        <p:blipFill>
          <a:blip r:embed="rId99">
            <a:extLst>
              <a:ext uri="{96DAC541-7B7A-43D3-8B79-37D633B846F1}">
                <asvg:svgBlip xmlns:asvg="http://schemas.microsoft.com/office/drawing/2016/SVG/main" r:embed="rId100"/>
              </a:ext>
            </a:extLst>
          </a:blip>
          <a:stretch>
            <a:fillRect/>
          </a:stretch>
        </p:blipFill>
        <p:spPr>
          <a:xfrm>
            <a:off x="1541226" y="3722744"/>
            <a:ext cx="152396" cy="152396"/>
          </a:xfrm>
          <a:prstGeom prst="rect">
            <a:avLst/>
          </a:prstGeom>
        </p:spPr>
      </p:pic>
      <p:sp>
        <p:nvSpPr>
          <p:cNvPr id="28" name="TextBox 27">
            <a:extLst>
              <a:ext uri="{FF2B5EF4-FFF2-40B4-BE49-F238E27FC236}">
                <a16:creationId xmlns:a16="http://schemas.microsoft.com/office/drawing/2014/main" id="{48EB8FBC-6571-4DB2-3C78-CBC9546610B8}"/>
              </a:ext>
            </a:extLst>
          </p:cNvPr>
          <p:cNvSpPr txBox="1"/>
          <p:nvPr/>
        </p:nvSpPr>
        <p:spPr>
          <a:xfrm>
            <a:off x="1502508" y="3699341"/>
            <a:ext cx="164948" cy="200055"/>
          </a:xfrm>
          <a:prstGeom prst="rect">
            <a:avLst/>
          </a:prstGeom>
          <a:noFill/>
        </p:spPr>
        <p:txBody>
          <a:bodyPr wrap="square" rtlCol="0">
            <a:spAutoFit/>
          </a:bodyPr>
          <a:lstStyle/>
          <a:p>
            <a:r>
              <a:rPr lang="en-GB" sz="700" dirty="0">
                <a:solidFill>
                  <a:schemeClr val="bg2"/>
                </a:solidFill>
                <a:latin typeface="Calibri" pitchFamily="34" charset="0"/>
              </a:rPr>
              <a:t>5</a:t>
            </a:r>
          </a:p>
        </p:txBody>
      </p:sp>
      <p:pic>
        <p:nvPicPr>
          <p:cNvPr id="29" name="Graphic 28">
            <a:extLst>
              <a:ext uri="{FF2B5EF4-FFF2-40B4-BE49-F238E27FC236}">
                <a16:creationId xmlns:a16="http://schemas.microsoft.com/office/drawing/2014/main" id="{853DAF6D-535C-2ADD-53FA-A033893DFDF5}"/>
              </a:ext>
            </a:extLst>
          </p:cNvPr>
          <p:cNvPicPr>
            <a:picLocks noChangeAspect="1"/>
          </p:cNvPicPr>
          <p:nvPr/>
        </p:nvPicPr>
        <p:blipFill>
          <a:blip r:embed="rId99">
            <a:extLst>
              <a:ext uri="{96DAC541-7B7A-43D3-8B79-37D633B846F1}">
                <asvg:svgBlip xmlns:asvg="http://schemas.microsoft.com/office/drawing/2016/SVG/main" r:embed="rId100"/>
              </a:ext>
            </a:extLst>
          </a:blip>
          <a:stretch>
            <a:fillRect/>
          </a:stretch>
        </p:blipFill>
        <p:spPr>
          <a:xfrm>
            <a:off x="1536280" y="4081729"/>
            <a:ext cx="152396" cy="152396"/>
          </a:xfrm>
          <a:prstGeom prst="rect">
            <a:avLst/>
          </a:prstGeom>
        </p:spPr>
      </p:pic>
      <p:sp>
        <p:nvSpPr>
          <p:cNvPr id="30" name="TextBox 29">
            <a:extLst>
              <a:ext uri="{FF2B5EF4-FFF2-40B4-BE49-F238E27FC236}">
                <a16:creationId xmlns:a16="http://schemas.microsoft.com/office/drawing/2014/main" id="{3E5FD693-6A3D-5444-D307-3D64077268CB}"/>
              </a:ext>
            </a:extLst>
          </p:cNvPr>
          <p:cNvSpPr txBox="1"/>
          <p:nvPr/>
        </p:nvSpPr>
        <p:spPr>
          <a:xfrm>
            <a:off x="1497562" y="4058326"/>
            <a:ext cx="164948" cy="200055"/>
          </a:xfrm>
          <a:prstGeom prst="rect">
            <a:avLst/>
          </a:prstGeom>
          <a:noFill/>
        </p:spPr>
        <p:txBody>
          <a:bodyPr wrap="square" rtlCol="0">
            <a:spAutoFit/>
          </a:bodyPr>
          <a:lstStyle/>
          <a:p>
            <a:r>
              <a:rPr lang="en-GB" sz="700" dirty="0">
                <a:solidFill>
                  <a:schemeClr val="bg2"/>
                </a:solidFill>
                <a:latin typeface="Calibri" pitchFamily="34" charset="0"/>
              </a:rPr>
              <a:t>6</a:t>
            </a:r>
          </a:p>
        </p:txBody>
      </p:sp>
      <p:pic>
        <p:nvPicPr>
          <p:cNvPr id="32" name="Graphic 31">
            <a:extLst>
              <a:ext uri="{FF2B5EF4-FFF2-40B4-BE49-F238E27FC236}">
                <a16:creationId xmlns:a16="http://schemas.microsoft.com/office/drawing/2014/main" id="{BED3AD82-2C32-FA77-4E1A-4DCA3A31986D}"/>
              </a:ext>
            </a:extLst>
          </p:cNvPr>
          <p:cNvPicPr>
            <a:picLocks noChangeAspect="1"/>
          </p:cNvPicPr>
          <p:nvPr/>
        </p:nvPicPr>
        <p:blipFill>
          <a:blip r:embed="rId101">
            <a:extLst>
              <a:ext uri="{96DAC541-7B7A-43D3-8B79-37D633B846F1}">
                <asvg:svgBlip xmlns:asvg="http://schemas.microsoft.com/office/drawing/2016/SVG/main" r:embed="rId102"/>
              </a:ext>
            </a:extLst>
          </a:blip>
          <a:stretch>
            <a:fillRect/>
          </a:stretch>
        </p:blipFill>
        <p:spPr>
          <a:xfrm>
            <a:off x="3893097" y="2753516"/>
            <a:ext cx="702097" cy="205228"/>
          </a:xfrm>
          <a:prstGeom prst="rect">
            <a:avLst/>
          </a:prstGeom>
        </p:spPr>
      </p:pic>
      <p:sp>
        <p:nvSpPr>
          <p:cNvPr id="33" name="Rectangle 32">
            <a:extLst>
              <a:ext uri="{FF2B5EF4-FFF2-40B4-BE49-F238E27FC236}">
                <a16:creationId xmlns:a16="http://schemas.microsoft.com/office/drawing/2014/main" id="{831923F1-678A-55E7-8B2E-3590F6F31CFD}"/>
              </a:ext>
            </a:extLst>
          </p:cNvPr>
          <p:cNvSpPr/>
          <p:nvPr/>
        </p:nvSpPr>
        <p:spPr bwMode="auto">
          <a:xfrm>
            <a:off x="3524863" y="2228313"/>
            <a:ext cx="1137463" cy="1605258"/>
          </a:xfrm>
          <a:prstGeom prst="rect">
            <a:avLst/>
          </a:prstGeom>
          <a:noFill/>
          <a:ln w="9525" cap="flat" cmpd="sng" algn="ctr">
            <a:solidFill>
              <a:schemeClr val="tx1">
                <a:lumMod val="85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7200" b="1" i="0" u="none" strike="noStrike" cap="none" normalizeH="0" baseline="0">
              <a:ln>
                <a:noFill/>
              </a:ln>
              <a:solidFill>
                <a:schemeClr val="tx1"/>
              </a:solidFill>
              <a:effectLst/>
              <a:latin typeface="Times New Roman" pitchFamily="18" charset="0"/>
            </a:endParaRPr>
          </a:p>
        </p:txBody>
      </p:sp>
      <p:pic>
        <p:nvPicPr>
          <p:cNvPr id="35" name="Graphic 34">
            <a:extLst>
              <a:ext uri="{FF2B5EF4-FFF2-40B4-BE49-F238E27FC236}">
                <a16:creationId xmlns:a16="http://schemas.microsoft.com/office/drawing/2014/main" id="{527CFEC1-AA8F-09A8-1AA2-328EBDC56F82}"/>
              </a:ext>
            </a:extLst>
          </p:cNvPr>
          <p:cNvPicPr>
            <a:picLocks noChangeAspect="1"/>
          </p:cNvPicPr>
          <p:nvPr/>
        </p:nvPicPr>
        <p:blipFill>
          <a:blip r:embed="rId99">
            <a:extLst>
              <a:ext uri="{96DAC541-7B7A-43D3-8B79-37D633B846F1}">
                <asvg:svgBlip xmlns:asvg="http://schemas.microsoft.com/office/drawing/2016/SVG/main" r:embed="rId100"/>
              </a:ext>
            </a:extLst>
          </a:blip>
          <a:stretch>
            <a:fillRect/>
          </a:stretch>
        </p:blipFill>
        <p:spPr>
          <a:xfrm>
            <a:off x="3523935" y="3684904"/>
            <a:ext cx="152396" cy="152396"/>
          </a:xfrm>
          <a:prstGeom prst="rect">
            <a:avLst/>
          </a:prstGeom>
        </p:spPr>
      </p:pic>
      <p:sp>
        <p:nvSpPr>
          <p:cNvPr id="36" name="TextBox 35">
            <a:extLst>
              <a:ext uri="{FF2B5EF4-FFF2-40B4-BE49-F238E27FC236}">
                <a16:creationId xmlns:a16="http://schemas.microsoft.com/office/drawing/2014/main" id="{9549D4A6-2E42-2640-B34E-C802A0DF16E9}"/>
              </a:ext>
            </a:extLst>
          </p:cNvPr>
          <p:cNvSpPr txBox="1"/>
          <p:nvPr/>
        </p:nvSpPr>
        <p:spPr>
          <a:xfrm>
            <a:off x="3488845" y="3661501"/>
            <a:ext cx="164948" cy="200055"/>
          </a:xfrm>
          <a:prstGeom prst="rect">
            <a:avLst/>
          </a:prstGeom>
          <a:noFill/>
        </p:spPr>
        <p:txBody>
          <a:bodyPr wrap="square" rtlCol="0">
            <a:spAutoFit/>
          </a:bodyPr>
          <a:lstStyle/>
          <a:p>
            <a:r>
              <a:rPr lang="en-GB" sz="700" dirty="0">
                <a:solidFill>
                  <a:schemeClr val="bg2"/>
                </a:solidFill>
                <a:latin typeface="Calibri" pitchFamily="34" charset="0"/>
              </a:rPr>
              <a:t>7</a:t>
            </a:r>
          </a:p>
        </p:txBody>
      </p:sp>
      <p:sp>
        <p:nvSpPr>
          <p:cNvPr id="41" name="Rectangle 40">
            <a:extLst>
              <a:ext uri="{FF2B5EF4-FFF2-40B4-BE49-F238E27FC236}">
                <a16:creationId xmlns:a16="http://schemas.microsoft.com/office/drawing/2014/main" id="{56F9EDBC-C388-E804-AD69-8EC8B57D961D}"/>
              </a:ext>
            </a:extLst>
          </p:cNvPr>
          <p:cNvSpPr/>
          <p:nvPr/>
        </p:nvSpPr>
        <p:spPr bwMode="auto">
          <a:xfrm>
            <a:off x="3525055" y="3880687"/>
            <a:ext cx="1135069" cy="967976"/>
          </a:xfrm>
          <a:prstGeom prst="rect">
            <a:avLst/>
          </a:prstGeom>
          <a:noFill/>
          <a:ln w="9525" cap="flat" cmpd="sng" algn="ctr">
            <a:solidFill>
              <a:schemeClr val="tx1">
                <a:lumMod val="85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7200" b="1" i="0" u="none" strike="noStrike" cap="none" normalizeH="0" baseline="0">
              <a:ln>
                <a:noFill/>
              </a:ln>
              <a:solidFill>
                <a:schemeClr val="tx1"/>
              </a:solidFill>
              <a:effectLst/>
              <a:latin typeface="Times New Roman" pitchFamily="18" charset="0"/>
            </a:endParaRPr>
          </a:p>
        </p:txBody>
      </p:sp>
      <p:pic>
        <p:nvPicPr>
          <p:cNvPr id="42" name="Graphic 41">
            <a:extLst>
              <a:ext uri="{FF2B5EF4-FFF2-40B4-BE49-F238E27FC236}">
                <a16:creationId xmlns:a16="http://schemas.microsoft.com/office/drawing/2014/main" id="{7FE0686C-669C-AA9E-8DE5-47DC86190C72}"/>
              </a:ext>
            </a:extLst>
          </p:cNvPr>
          <p:cNvPicPr>
            <a:picLocks noChangeAspect="1"/>
          </p:cNvPicPr>
          <p:nvPr/>
        </p:nvPicPr>
        <p:blipFill>
          <a:blip r:embed="rId99">
            <a:extLst>
              <a:ext uri="{96DAC541-7B7A-43D3-8B79-37D633B846F1}">
                <asvg:svgBlip xmlns:asvg="http://schemas.microsoft.com/office/drawing/2016/SVG/main" r:embed="rId100"/>
              </a:ext>
            </a:extLst>
          </a:blip>
          <a:stretch>
            <a:fillRect/>
          </a:stretch>
        </p:blipFill>
        <p:spPr>
          <a:xfrm>
            <a:off x="3526104" y="4699639"/>
            <a:ext cx="152396" cy="152396"/>
          </a:xfrm>
          <a:prstGeom prst="rect">
            <a:avLst/>
          </a:prstGeom>
        </p:spPr>
      </p:pic>
      <p:sp>
        <p:nvSpPr>
          <p:cNvPr id="43" name="TextBox 42">
            <a:extLst>
              <a:ext uri="{FF2B5EF4-FFF2-40B4-BE49-F238E27FC236}">
                <a16:creationId xmlns:a16="http://schemas.microsoft.com/office/drawing/2014/main" id="{A1328C51-84ED-E0BE-39D9-A146C5346029}"/>
              </a:ext>
            </a:extLst>
          </p:cNvPr>
          <p:cNvSpPr txBox="1"/>
          <p:nvPr/>
        </p:nvSpPr>
        <p:spPr>
          <a:xfrm>
            <a:off x="3487386" y="4676236"/>
            <a:ext cx="164948" cy="200055"/>
          </a:xfrm>
          <a:prstGeom prst="rect">
            <a:avLst/>
          </a:prstGeom>
          <a:noFill/>
        </p:spPr>
        <p:txBody>
          <a:bodyPr wrap="square" rtlCol="0">
            <a:spAutoFit/>
          </a:bodyPr>
          <a:lstStyle/>
          <a:p>
            <a:r>
              <a:rPr lang="en-GB" sz="700" dirty="0">
                <a:solidFill>
                  <a:schemeClr val="bg2"/>
                </a:solidFill>
                <a:latin typeface="Calibri" pitchFamily="34" charset="0"/>
              </a:rPr>
              <a:t>8</a:t>
            </a:r>
          </a:p>
        </p:txBody>
      </p:sp>
      <p:sp>
        <p:nvSpPr>
          <p:cNvPr id="44" name="Rectangle 43">
            <a:extLst>
              <a:ext uri="{FF2B5EF4-FFF2-40B4-BE49-F238E27FC236}">
                <a16:creationId xmlns:a16="http://schemas.microsoft.com/office/drawing/2014/main" id="{280F908C-1BDC-FC46-7CF9-D5E70A6FE74F}"/>
              </a:ext>
            </a:extLst>
          </p:cNvPr>
          <p:cNvSpPr/>
          <p:nvPr/>
        </p:nvSpPr>
        <p:spPr bwMode="auto">
          <a:xfrm>
            <a:off x="4748449" y="2228313"/>
            <a:ext cx="925355" cy="915415"/>
          </a:xfrm>
          <a:prstGeom prst="rect">
            <a:avLst/>
          </a:prstGeom>
          <a:noFill/>
          <a:ln w="9525" cap="flat" cmpd="sng" algn="ctr">
            <a:solidFill>
              <a:schemeClr val="tx1">
                <a:lumMod val="85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7200" b="1" i="0" u="none" strike="noStrike" cap="none" normalizeH="0" baseline="0">
              <a:ln>
                <a:noFill/>
              </a:ln>
              <a:solidFill>
                <a:schemeClr val="tx1"/>
              </a:solidFill>
              <a:effectLst/>
              <a:latin typeface="Times New Roman" pitchFamily="18" charset="0"/>
            </a:endParaRPr>
          </a:p>
        </p:txBody>
      </p:sp>
      <p:pic>
        <p:nvPicPr>
          <p:cNvPr id="45" name="Graphic 44">
            <a:extLst>
              <a:ext uri="{FF2B5EF4-FFF2-40B4-BE49-F238E27FC236}">
                <a16:creationId xmlns:a16="http://schemas.microsoft.com/office/drawing/2014/main" id="{89E62F91-BE67-490A-7EFD-0AFE17286813}"/>
              </a:ext>
            </a:extLst>
          </p:cNvPr>
          <p:cNvPicPr>
            <a:picLocks noChangeAspect="1"/>
          </p:cNvPicPr>
          <p:nvPr/>
        </p:nvPicPr>
        <p:blipFill>
          <a:blip r:embed="rId99">
            <a:extLst>
              <a:ext uri="{96DAC541-7B7A-43D3-8B79-37D633B846F1}">
                <asvg:svgBlip xmlns:asvg="http://schemas.microsoft.com/office/drawing/2016/SVG/main" r:embed="rId100"/>
              </a:ext>
            </a:extLst>
          </a:blip>
          <a:stretch>
            <a:fillRect/>
          </a:stretch>
        </p:blipFill>
        <p:spPr>
          <a:xfrm>
            <a:off x="4745335" y="3002501"/>
            <a:ext cx="152396" cy="152396"/>
          </a:xfrm>
          <a:prstGeom prst="rect">
            <a:avLst/>
          </a:prstGeom>
        </p:spPr>
      </p:pic>
      <p:sp>
        <p:nvSpPr>
          <p:cNvPr id="46" name="TextBox 45">
            <a:extLst>
              <a:ext uri="{FF2B5EF4-FFF2-40B4-BE49-F238E27FC236}">
                <a16:creationId xmlns:a16="http://schemas.microsoft.com/office/drawing/2014/main" id="{3B1316D3-F56C-65BE-7048-407653E04B34}"/>
              </a:ext>
            </a:extLst>
          </p:cNvPr>
          <p:cNvSpPr txBox="1"/>
          <p:nvPr/>
        </p:nvSpPr>
        <p:spPr>
          <a:xfrm>
            <a:off x="4710245" y="2979098"/>
            <a:ext cx="164948" cy="200055"/>
          </a:xfrm>
          <a:prstGeom prst="rect">
            <a:avLst/>
          </a:prstGeom>
          <a:noFill/>
        </p:spPr>
        <p:txBody>
          <a:bodyPr wrap="square" rtlCol="0">
            <a:spAutoFit/>
          </a:bodyPr>
          <a:lstStyle/>
          <a:p>
            <a:r>
              <a:rPr lang="en-GB" sz="700" dirty="0">
                <a:solidFill>
                  <a:schemeClr val="bg2"/>
                </a:solidFill>
                <a:latin typeface="Calibri" pitchFamily="34" charset="0"/>
              </a:rPr>
              <a:t>9</a:t>
            </a:r>
          </a:p>
        </p:txBody>
      </p:sp>
      <p:sp>
        <p:nvSpPr>
          <p:cNvPr id="47" name="Rectangle 46">
            <a:extLst>
              <a:ext uri="{FF2B5EF4-FFF2-40B4-BE49-F238E27FC236}">
                <a16:creationId xmlns:a16="http://schemas.microsoft.com/office/drawing/2014/main" id="{86ADF6C3-91FB-6E18-2F15-DCC92285303B}"/>
              </a:ext>
            </a:extLst>
          </p:cNvPr>
          <p:cNvSpPr/>
          <p:nvPr/>
        </p:nvSpPr>
        <p:spPr bwMode="auto">
          <a:xfrm>
            <a:off x="4749276" y="3202144"/>
            <a:ext cx="925355" cy="760522"/>
          </a:xfrm>
          <a:prstGeom prst="rect">
            <a:avLst/>
          </a:prstGeom>
          <a:noFill/>
          <a:ln w="9525" cap="flat" cmpd="sng" algn="ctr">
            <a:solidFill>
              <a:schemeClr val="tx1">
                <a:lumMod val="85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7200" b="1" i="0" u="none" strike="noStrike" cap="none" normalizeH="0" baseline="0">
              <a:ln>
                <a:noFill/>
              </a:ln>
              <a:solidFill>
                <a:schemeClr val="tx1"/>
              </a:solidFill>
              <a:effectLst/>
              <a:latin typeface="Times New Roman" pitchFamily="18" charset="0"/>
            </a:endParaRPr>
          </a:p>
        </p:txBody>
      </p:sp>
      <p:pic>
        <p:nvPicPr>
          <p:cNvPr id="48" name="Graphic 47">
            <a:extLst>
              <a:ext uri="{FF2B5EF4-FFF2-40B4-BE49-F238E27FC236}">
                <a16:creationId xmlns:a16="http://schemas.microsoft.com/office/drawing/2014/main" id="{D1E34734-11C6-C779-87FD-5958E5C55E4A}"/>
              </a:ext>
            </a:extLst>
          </p:cNvPr>
          <p:cNvPicPr>
            <a:picLocks noChangeAspect="1"/>
          </p:cNvPicPr>
          <p:nvPr/>
        </p:nvPicPr>
        <p:blipFill>
          <a:blip r:embed="rId99">
            <a:extLst>
              <a:ext uri="{96DAC541-7B7A-43D3-8B79-37D633B846F1}">
                <asvg:svgBlip xmlns:asvg="http://schemas.microsoft.com/office/drawing/2016/SVG/main" r:embed="rId100"/>
              </a:ext>
            </a:extLst>
          </a:blip>
          <a:stretch>
            <a:fillRect/>
          </a:stretch>
        </p:blipFill>
        <p:spPr>
          <a:xfrm>
            <a:off x="4744845" y="3819143"/>
            <a:ext cx="152396" cy="152396"/>
          </a:xfrm>
          <a:prstGeom prst="rect">
            <a:avLst/>
          </a:prstGeom>
        </p:spPr>
      </p:pic>
      <p:sp>
        <p:nvSpPr>
          <p:cNvPr id="49" name="TextBox 48">
            <a:extLst>
              <a:ext uri="{FF2B5EF4-FFF2-40B4-BE49-F238E27FC236}">
                <a16:creationId xmlns:a16="http://schemas.microsoft.com/office/drawing/2014/main" id="{B47AE966-8BA9-0F9E-32D7-818A273B02EE}"/>
              </a:ext>
            </a:extLst>
          </p:cNvPr>
          <p:cNvSpPr txBox="1"/>
          <p:nvPr/>
        </p:nvSpPr>
        <p:spPr>
          <a:xfrm>
            <a:off x="4673465" y="3806627"/>
            <a:ext cx="281084" cy="200055"/>
          </a:xfrm>
          <a:prstGeom prst="rect">
            <a:avLst/>
          </a:prstGeom>
          <a:noFill/>
        </p:spPr>
        <p:txBody>
          <a:bodyPr wrap="square" rtlCol="0">
            <a:spAutoFit/>
          </a:bodyPr>
          <a:lstStyle/>
          <a:p>
            <a:r>
              <a:rPr lang="en-GB" sz="700" dirty="0">
                <a:solidFill>
                  <a:schemeClr val="bg2"/>
                </a:solidFill>
                <a:latin typeface="Calibri" pitchFamily="34" charset="0"/>
              </a:rPr>
              <a:t>10</a:t>
            </a:r>
          </a:p>
        </p:txBody>
      </p:sp>
      <p:sp>
        <p:nvSpPr>
          <p:cNvPr id="50" name="Rectangle 49">
            <a:extLst>
              <a:ext uri="{FF2B5EF4-FFF2-40B4-BE49-F238E27FC236}">
                <a16:creationId xmlns:a16="http://schemas.microsoft.com/office/drawing/2014/main" id="{878B3BB5-480D-7B77-8FE9-BD93F0EBBA0D}"/>
              </a:ext>
            </a:extLst>
          </p:cNvPr>
          <p:cNvSpPr/>
          <p:nvPr/>
        </p:nvSpPr>
        <p:spPr bwMode="auto">
          <a:xfrm>
            <a:off x="4746939" y="4019278"/>
            <a:ext cx="925355" cy="760522"/>
          </a:xfrm>
          <a:prstGeom prst="rect">
            <a:avLst/>
          </a:prstGeom>
          <a:noFill/>
          <a:ln w="9525" cap="flat" cmpd="sng" algn="ctr">
            <a:solidFill>
              <a:schemeClr val="tx1">
                <a:lumMod val="85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7200" b="1" i="0" u="none" strike="noStrike" cap="none" normalizeH="0" baseline="0">
              <a:ln>
                <a:noFill/>
              </a:ln>
              <a:solidFill>
                <a:schemeClr val="tx1"/>
              </a:solidFill>
              <a:effectLst/>
              <a:latin typeface="Times New Roman" pitchFamily="18" charset="0"/>
            </a:endParaRPr>
          </a:p>
        </p:txBody>
      </p:sp>
      <p:pic>
        <p:nvPicPr>
          <p:cNvPr id="51" name="Graphic 50">
            <a:extLst>
              <a:ext uri="{FF2B5EF4-FFF2-40B4-BE49-F238E27FC236}">
                <a16:creationId xmlns:a16="http://schemas.microsoft.com/office/drawing/2014/main" id="{9424EC3D-C94D-3315-DE21-5DAED8D45291}"/>
              </a:ext>
            </a:extLst>
          </p:cNvPr>
          <p:cNvPicPr>
            <a:picLocks noChangeAspect="1"/>
          </p:cNvPicPr>
          <p:nvPr/>
        </p:nvPicPr>
        <p:blipFill>
          <a:blip r:embed="rId99">
            <a:extLst>
              <a:ext uri="{96DAC541-7B7A-43D3-8B79-37D633B846F1}">
                <asvg:svgBlip xmlns:asvg="http://schemas.microsoft.com/office/drawing/2016/SVG/main" r:embed="rId100"/>
              </a:ext>
            </a:extLst>
          </a:blip>
          <a:stretch>
            <a:fillRect/>
          </a:stretch>
        </p:blipFill>
        <p:spPr>
          <a:xfrm>
            <a:off x="4742508" y="4636277"/>
            <a:ext cx="152396" cy="152396"/>
          </a:xfrm>
          <a:prstGeom prst="rect">
            <a:avLst/>
          </a:prstGeom>
        </p:spPr>
      </p:pic>
      <p:sp>
        <p:nvSpPr>
          <p:cNvPr id="52" name="TextBox 51">
            <a:extLst>
              <a:ext uri="{FF2B5EF4-FFF2-40B4-BE49-F238E27FC236}">
                <a16:creationId xmlns:a16="http://schemas.microsoft.com/office/drawing/2014/main" id="{35BD909D-ABA6-17E5-0723-75983005C7DC}"/>
              </a:ext>
            </a:extLst>
          </p:cNvPr>
          <p:cNvSpPr txBox="1"/>
          <p:nvPr/>
        </p:nvSpPr>
        <p:spPr>
          <a:xfrm>
            <a:off x="4671128" y="4617645"/>
            <a:ext cx="281084" cy="200055"/>
          </a:xfrm>
          <a:prstGeom prst="rect">
            <a:avLst/>
          </a:prstGeom>
          <a:noFill/>
        </p:spPr>
        <p:txBody>
          <a:bodyPr wrap="square" rtlCol="0">
            <a:spAutoFit/>
          </a:bodyPr>
          <a:lstStyle/>
          <a:p>
            <a:r>
              <a:rPr lang="en-GB" sz="700" dirty="0">
                <a:solidFill>
                  <a:schemeClr val="bg2"/>
                </a:solidFill>
                <a:latin typeface="Calibri" pitchFamily="34" charset="0"/>
              </a:rPr>
              <a:t>11</a:t>
            </a:r>
          </a:p>
        </p:txBody>
      </p:sp>
      <p:sp>
        <p:nvSpPr>
          <p:cNvPr id="53" name="Rectangle 52">
            <a:extLst>
              <a:ext uri="{FF2B5EF4-FFF2-40B4-BE49-F238E27FC236}">
                <a16:creationId xmlns:a16="http://schemas.microsoft.com/office/drawing/2014/main" id="{84925688-37BB-EBE0-A2FA-0B1F4A8277EE}"/>
              </a:ext>
            </a:extLst>
          </p:cNvPr>
          <p:cNvSpPr/>
          <p:nvPr/>
        </p:nvSpPr>
        <p:spPr bwMode="auto">
          <a:xfrm>
            <a:off x="5764722" y="2228313"/>
            <a:ext cx="925355" cy="1465049"/>
          </a:xfrm>
          <a:prstGeom prst="rect">
            <a:avLst/>
          </a:prstGeom>
          <a:noFill/>
          <a:ln w="9525" cap="flat" cmpd="sng" algn="ctr">
            <a:solidFill>
              <a:schemeClr val="tx1">
                <a:lumMod val="85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7200" b="1" i="0" u="none" strike="noStrike" cap="none" normalizeH="0" baseline="0">
              <a:ln>
                <a:noFill/>
              </a:ln>
              <a:solidFill>
                <a:schemeClr val="tx1"/>
              </a:solidFill>
              <a:effectLst/>
              <a:latin typeface="Times New Roman" pitchFamily="18" charset="0"/>
            </a:endParaRPr>
          </a:p>
        </p:txBody>
      </p:sp>
      <p:pic>
        <p:nvPicPr>
          <p:cNvPr id="54" name="Graphic 53">
            <a:extLst>
              <a:ext uri="{FF2B5EF4-FFF2-40B4-BE49-F238E27FC236}">
                <a16:creationId xmlns:a16="http://schemas.microsoft.com/office/drawing/2014/main" id="{16A4C303-FED3-7D2B-3CFE-4B8A3734021F}"/>
              </a:ext>
            </a:extLst>
          </p:cNvPr>
          <p:cNvPicPr>
            <a:picLocks noChangeAspect="1"/>
          </p:cNvPicPr>
          <p:nvPr/>
        </p:nvPicPr>
        <p:blipFill>
          <a:blip r:embed="rId99">
            <a:extLst>
              <a:ext uri="{96DAC541-7B7A-43D3-8B79-37D633B846F1}">
                <asvg:svgBlip xmlns:asvg="http://schemas.microsoft.com/office/drawing/2016/SVG/main" r:embed="rId100"/>
              </a:ext>
            </a:extLst>
          </a:blip>
          <a:stretch>
            <a:fillRect/>
          </a:stretch>
        </p:blipFill>
        <p:spPr>
          <a:xfrm>
            <a:off x="5764374" y="3551613"/>
            <a:ext cx="152396" cy="152396"/>
          </a:xfrm>
          <a:prstGeom prst="rect">
            <a:avLst/>
          </a:prstGeom>
        </p:spPr>
      </p:pic>
      <p:sp>
        <p:nvSpPr>
          <p:cNvPr id="55" name="TextBox 54">
            <a:extLst>
              <a:ext uri="{FF2B5EF4-FFF2-40B4-BE49-F238E27FC236}">
                <a16:creationId xmlns:a16="http://schemas.microsoft.com/office/drawing/2014/main" id="{0792ECDB-82BA-DBD4-77E9-623A8F6AAD48}"/>
              </a:ext>
            </a:extLst>
          </p:cNvPr>
          <p:cNvSpPr txBox="1"/>
          <p:nvPr/>
        </p:nvSpPr>
        <p:spPr>
          <a:xfrm>
            <a:off x="5692994" y="3539097"/>
            <a:ext cx="281084" cy="200055"/>
          </a:xfrm>
          <a:prstGeom prst="rect">
            <a:avLst/>
          </a:prstGeom>
          <a:noFill/>
        </p:spPr>
        <p:txBody>
          <a:bodyPr wrap="square" rtlCol="0">
            <a:spAutoFit/>
          </a:bodyPr>
          <a:lstStyle/>
          <a:p>
            <a:r>
              <a:rPr lang="en-GB" sz="700" dirty="0">
                <a:solidFill>
                  <a:schemeClr val="bg2"/>
                </a:solidFill>
                <a:latin typeface="Calibri" pitchFamily="34" charset="0"/>
              </a:rPr>
              <a:t>12</a:t>
            </a:r>
          </a:p>
        </p:txBody>
      </p:sp>
      <p:sp>
        <p:nvSpPr>
          <p:cNvPr id="56" name="Rectangle 55">
            <a:extLst>
              <a:ext uri="{FF2B5EF4-FFF2-40B4-BE49-F238E27FC236}">
                <a16:creationId xmlns:a16="http://schemas.microsoft.com/office/drawing/2014/main" id="{1BAAEB79-AD1F-FAEA-FF4F-B20F4BB04C72}"/>
              </a:ext>
            </a:extLst>
          </p:cNvPr>
          <p:cNvSpPr/>
          <p:nvPr/>
        </p:nvSpPr>
        <p:spPr bwMode="auto">
          <a:xfrm>
            <a:off x="5766947" y="3763077"/>
            <a:ext cx="925355" cy="344166"/>
          </a:xfrm>
          <a:prstGeom prst="rect">
            <a:avLst/>
          </a:prstGeom>
          <a:noFill/>
          <a:ln w="9525" cap="flat" cmpd="sng" algn="ctr">
            <a:solidFill>
              <a:schemeClr val="tx1">
                <a:lumMod val="85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7200" b="1" i="0" u="none" strike="noStrike" cap="none" normalizeH="0" baseline="0">
              <a:ln>
                <a:noFill/>
              </a:ln>
              <a:solidFill>
                <a:schemeClr val="tx1"/>
              </a:solidFill>
              <a:effectLst/>
              <a:latin typeface="Times New Roman" pitchFamily="18" charset="0"/>
            </a:endParaRPr>
          </a:p>
        </p:txBody>
      </p:sp>
      <p:pic>
        <p:nvPicPr>
          <p:cNvPr id="57" name="Graphic 56">
            <a:extLst>
              <a:ext uri="{FF2B5EF4-FFF2-40B4-BE49-F238E27FC236}">
                <a16:creationId xmlns:a16="http://schemas.microsoft.com/office/drawing/2014/main" id="{A9248947-FE07-45A2-1F8B-F7570E5CD85C}"/>
              </a:ext>
            </a:extLst>
          </p:cNvPr>
          <p:cNvPicPr>
            <a:picLocks noChangeAspect="1"/>
          </p:cNvPicPr>
          <p:nvPr/>
        </p:nvPicPr>
        <p:blipFill>
          <a:blip r:embed="rId99">
            <a:extLst>
              <a:ext uri="{96DAC541-7B7A-43D3-8B79-37D633B846F1}">
                <asvg:svgBlip xmlns:asvg="http://schemas.microsoft.com/office/drawing/2016/SVG/main" r:embed="rId100"/>
              </a:ext>
            </a:extLst>
          </a:blip>
          <a:stretch>
            <a:fillRect/>
          </a:stretch>
        </p:blipFill>
        <p:spPr>
          <a:xfrm>
            <a:off x="5768454" y="3956978"/>
            <a:ext cx="152396" cy="152396"/>
          </a:xfrm>
          <a:prstGeom prst="rect">
            <a:avLst/>
          </a:prstGeom>
        </p:spPr>
      </p:pic>
      <p:sp>
        <p:nvSpPr>
          <p:cNvPr id="58" name="TextBox 57">
            <a:extLst>
              <a:ext uri="{FF2B5EF4-FFF2-40B4-BE49-F238E27FC236}">
                <a16:creationId xmlns:a16="http://schemas.microsoft.com/office/drawing/2014/main" id="{38FC322B-62CA-39C7-E306-E078967D1FAF}"/>
              </a:ext>
            </a:extLst>
          </p:cNvPr>
          <p:cNvSpPr txBox="1"/>
          <p:nvPr/>
        </p:nvSpPr>
        <p:spPr>
          <a:xfrm>
            <a:off x="5697074" y="3941404"/>
            <a:ext cx="281084" cy="200055"/>
          </a:xfrm>
          <a:prstGeom prst="rect">
            <a:avLst/>
          </a:prstGeom>
          <a:noFill/>
        </p:spPr>
        <p:txBody>
          <a:bodyPr wrap="square" rtlCol="0">
            <a:spAutoFit/>
          </a:bodyPr>
          <a:lstStyle/>
          <a:p>
            <a:r>
              <a:rPr lang="en-GB" sz="700" dirty="0">
                <a:solidFill>
                  <a:schemeClr val="bg2"/>
                </a:solidFill>
                <a:latin typeface="Calibri" pitchFamily="34" charset="0"/>
              </a:rPr>
              <a:t>13</a:t>
            </a:r>
          </a:p>
        </p:txBody>
      </p:sp>
      <p:sp>
        <p:nvSpPr>
          <p:cNvPr id="59" name="Rectangle 58">
            <a:extLst>
              <a:ext uri="{FF2B5EF4-FFF2-40B4-BE49-F238E27FC236}">
                <a16:creationId xmlns:a16="http://schemas.microsoft.com/office/drawing/2014/main" id="{977198DD-3A60-36C3-923F-326E98D40765}"/>
              </a:ext>
            </a:extLst>
          </p:cNvPr>
          <p:cNvSpPr/>
          <p:nvPr/>
        </p:nvSpPr>
        <p:spPr bwMode="auto">
          <a:xfrm>
            <a:off x="7744058" y="2232490"/>
            <a:ext cx="1140356" cy="1296195"/>
          </a:xfrm>
          <a:prstGeom prst="rect">
            <a:avLst/>
          </a:prstGeom>
          <a:noFill/>
          <a:ln w="9525" cap="flat" cmpd="sng" algn="ctr">
            <a:solidFill>
              <a:schemeClr val="tx1">
                <a:lumMod val="85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7200" b="1" i="0" u="none" strike="noStrike" cap="none" normalizeH="0" baseline="0">
              <a:ln>
                <a:noFill/>
              </a:ln>
              <a:solidFill>
                <a:schemeClr val="tx1"/>
              </a:solidFill>
              <a:effectLst/>
              <a:latin typeface="Times New Roman" pitchFamily="18" charset="0"/>
            </a:endParaRPr>
          </a:p>
        </p:txBody>
      </p:sp>
      <p:pic>
        <p:nvPicPr>
          <p:cNvPr id="61" name="Graphic 60">
            <a:extLst>
              <a:ext uri="{FF2B5EF4-FFF2-40B4-BE49-F238E27FC236}">
                <a16:creationId xmlns:a16="http://schemas.microsoft.com/office/drawing/2014/main" id="{1A5ED72A-9F23-0751-2D13-6514D9D63BE9}"/>
              </a:ext>
            </a:extLst>
          </p:cNvPr>
          <p:cNvPicPr>
            <a:picLocks noChangeAspect="1"/>
          </p:cNvPicPr>
          <p:nvPr/>
        </p:nvPicPr>
        <p:blipFill>
          <a:blip r:embed="rId99">
            <a:extLst>
              <a:ext uri="{96DAC541-7B7A-43D3-8B79-37D633B846F1}">
                <asvg:svgBlip xmlns:asvg="http://schemas.microsoft.com/office/drawing/2016/SVG/main" r:embed="rId100"/>
              </a:ext>
            </a:extLst>
          </a:blip>
          <a:stretch>
            <a:fillRect/>
          </a:stretch>
        </p:blipFill>
        <p:spPr>
          <a:xfrm>
            <a:off x="7743802" y="3383884"/>
            <a:ext cx="152396" cy="152396"/>
          </a:xfrm>
          <a:prstGeom prst="rect">
            <a:avLst/>
          </a:prstGeom>
        </p:spPr>
      </p:pic>
      <p:sp>
        <p:nvSpPr>
          <p:cNvPr id="62" name="TextBox 61">
            <a:extLst>
              <a:ext uri="{FF2B5EF4-FFF2-40B4-BE49-F238E27FC236}">
                <a16:creationId xmlns:a16="http://schemas.microsoft.com/office/drawing/2014/main" id="{CB1D31C3-EE4A-A39B-A15E-F8559A096AD0}"/>
              </a:ext>
            </a:extLst>
          </p:cNvPr>
          <p:cNvSpPr txBox="1"/>
          <p:nvPr/>
        </p:nvSpPr>
        <p:spPr>
          <a:xfrm>
            <a:off x="7672422" y="3368310"/>
            <a:ext cx="281084" cy="200055"/>
          </a:xfrm>
          <a:prstGeom prst="rect">
            <a:avLst/>
          </a:prstGeom>
          <a:noFill/>
        </p:spPr>
        <p:txBody>
          <a:bodyPr wrap="square" rtlCol="0">
            <a:spAutoFit/>
          </a:bodyPr>
          <a:lstStyle/>
          <a:p>
            <a:r>
              <a:rPr lang="en-GB" sz="700" dirty="0">
                <a:solidFill>
                  <a:schemeClr val="bg2"/>
                </a:solidFill>
                <a:latin typeface="Calibri" pitchFamily="34" charset="0"/>
              </a:rPr>
              <a:t>14</a:t>
            </a:r>
          </a:p>
        </p:txBody>
      </p:sp>
      <p:sp>
        <p:nvSpPr>
          <p:cNvPr id="63" name="Rectangle 62">
            <a:extLst>
              <a:ext uri="{FF2B5EF4-FFF2-40B4-BE49-F238E27FC236}">
                <a16:creationId xmlns:a16="http://schemas.microsoft.com/office/drawing/2014/main" id="{EE4C4C07-8A83-50D0-BB8A-865FB0ABA5C8}"/>
              </a:ext>
            </a:extLst>
          </p:cNvPr>
          <p:cNvSpPr/>
          <p:nvPr/>
        </p:nvSpPr>
        <p:spPr bwMode="auto">
          <a:xfrm>
            <a:off x="7746776" y="3595022"/>
            <a:ext cx="1140356" cy="494711"/>
          </a:xfrm>
          <a:prstGeom prst="rect">
            <a:avLst/>
          </a:prstGeom>
          <a:noFill/>
          <a:ln w="9525" cap="flat" cmpd="sng" algn="ctr">
            <a:solidFill>
              <a:schemeClr val="tx1">
                <a:lumMod val="85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7200" b="1" i="0" u="none" strike="noStrike" cap="none" normalizeH="0" baseline="0">
              <a:ln>
                <a:noFill/>
              </a:ln>
              <a:solidFill>
                <a:schemeClr val="tx1"/>
              </a:solidFill>
              <a:effectLst/>
              <a:latin typeface="Times New Roman" pitchFamily="18" charset="0"/>
            </a:endParaRPr>
          </a:p>
        </p:txBody>
      </p:sp>
      <p:sp>
        <p:nvSpPr>
          <p:cNvPr id="64" name="Rectangle 63">
            <a:extLst>
              <a:ext uri="{FF2B5EF4-FFF2-40B4-BE49-F238E27FC236}">
                <a16:creationId xmlns:a16="http://schemas.microsoft.com/office/drawing/2014/main" id="{AD255268-4C55-B74F-5C83-77FD4B08F97E}"/>
              </a:ext>
            </a:extLst>
          </p:cNvPr>
          <p:cNvSpPr/>
          <p:nvPr/>
        </p:nvSpPr>
        <p:spPr bwMode="auto">
          <a:xfrm>
            <a:off x="7746776" y="4157233"/>
            <a:ext cx="1140356" cy="494711"/>
          </a:xfrm>
          <a:prstGeom prst="rect">
            <a:avLst/>
          </a:prstGeom>
          <a:noFill/>
          <a:ln w="9525" cap="flat" cmpd="sng" algn="ctr">
            <a:solidFill>
              <a:schemeClr val="tx1">
                <a:lumMod val="85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7200" b="1" i="0" u="none" strike="noStrike" cap="none" normalizeH="0" baseline="0">
              <a:ln>
                <a:noFill/>
              </a:ln>
              <a:solidFill>
                <a:schemeClr val="tx1"/>
              </a:solidFill>
              <a:effectLst/>
              <a:latin typeface="Times New Roman" pitchFamily="18" charset="0"/>
            </a:endParaRPr>
          </a:p>
        </p:txBody>
      </p:sp>
      <p:pic>
        <p:nvPicPr>
          <p:cNvPr id="65" name="Graphic 64">
            <a:extLst>
              <a:ext uri="{FF2B5EF4-FFF2-40B4-BE49-F238E27FC236}">
                <a16:creationId xmlns:a16="http://schemas.microsoft.com/office/drawing/2014/main" id="{36B3F1AA-3946-F644-336F-C31541CD93CC}"/>
              </a:ext>
            </a:extLst>
          </p:cNvPr>
          <p:cNvPicPr>
            <a:picLocks noChangeAspect="1"/>
          </p:cNvPicPr>
          <p:nvPr/>
        </p:nvPicPr>
        <p:blipFill>
          <a:blip r:embed="rId99">
            <a:extLst>
              <a:ext uri="{96DAC541-7B7A-43D3-8B79-37D633B846F1}">
                <asvg:svgBlip xmlns:asvg="http://schemas.microsoft.com/office/drawing/2016/SVG/main" r:embed="rId100"/>
              </a:ext>
            </a:extLst>
          </a:blip>
          <a:stretch>
            <a:fillRect/>
          </a:stretch>
        </p:blipFill>
        <p:spPr>
          <a:xfrm>
            <a:off x="7747692" y="3952424"/>
            <a:ext cx="152396" cy="152396"/>
          </a:xfrm>
          <a:prstGeom prst="rect">
            <a:avLst/>
          </a:prstGeom>
        </p:spPr>
      </p:pic>
      <p:sp>
        <p:nvSpPr>
          <p:cNvPr id="66" name="TextBox 65">
            <a:extLst>
              <a:ext uri="{FF2B5EF4-FFF2-40B4-BE49-F238E27FC236}">
                <a16:creationId xmlns:a16="http://schemas.microsoft.com/office/drawing/2014/main" id="{9145EDCA-4FDE-FB54-1568-C8489949E8C7}"/>
              </a:ext>
            </a:extLst>
          </p:cNvPr>
          <p:cNvSpPr txBox="1"/>
          <p:nvPr/>
        </p:nvSpPr>
        <p:spPr>
          <a:xfrm>
            <a:off x="7676312" y="3936850"/>
            <a:ext cx="281084" cy="200055"/>
          </a:xfrm>
          <a:prstGeom prst="rect">
            <a:avLst/>
          </a:prstGeom>
          <a:noFill/>
        </p:spPr>
        <p:txBody>
          <a:bodyPr wrap="square" rtlCol="0">
            <a:spAutoFit/>
          </a:bodyPr>
          <a:lstStyle/>
          <a:p>
            <a:r>
              <a:rPr lang="en-GB" sz="700" dirty="0">
                <a:solidFill>
                  <a:schemeClr val="bg2"/>
                </a:solidFill>
                <a:latin typeface="Calibri" pitchFamily="34" charset="0"/>
              </a:rPr>
              <a:t>15</a:t>
            </a:r>
          </a:p>
        </p:txBody>
      </p:sp>
      <p:pic>
        <p:nvPicPr>
          <p:cNvPr id="67" name="Graphic 66">
            <a:extLst>
              <a:ext uri="{FF2B5EF4-FFF2-40B4-BE49-F238E27FC236}">
                <a16:creationId xmlns:a16="http://schemas.microsoft.com/office/drawing/2014/main" id="{8BA824F1-3997-AD64-D28D-509DA6666D9F}"/>
              </a:ext>
            </a:extLst>
          </p:cNvPr>
          <p:cNvPicPr>
            <a:picLocks noChangeAspect="1"/>
          </p:cNvPicPr>
          <p:nvPr/>
        </p:nvPicPr>
        <p:blipFill>
          <a:blip r:embed="rId99">
            <a:extLst>
              <a:ext uri="{96DAC541-7B7A-43D3-8B79-37D633B846F1}">
                <asvg:svgBlip xmlns:asvg="http://schemas.microsoft.com/office/drawing/2016/SVG/main" r:embed="rId100"/>
              </a:ext>
            </a:extLst>
          </a:blip>
          <a:stretch>
            <a:fillRect/>
          </a:stretch>
        </p:blipFill>
        <p:spPr>
          <a:xfrm>
            <a:off x="7746220" y="4503342"/>
            <a:ext cx="152396" cy="152396"/>
          </a:xfrm>
          <a:prstGeom prst="rect">
            <a:avLst/>
          </a:prstGeom>
        </p:spPr>
      </p:pic>
      <p:sp>
        <p:nvSpPr>
          <p:cNvPr id="68" name="TextBox 67">
            <a:extLst>
              <a:ext uri="{FF2B5EF4-FFF2-40B4-BE49-F238E27FC236}">
                <a16:creationId xmlns:a16="http://schemas.microsoft.com/office/drawing/2014/main" id="{D8AF5AA4-76A1-0E1A-BEFA-030A2EEEDCA8}"/>
              </a:ext>
            </a:extLst>
          </p:cNvPr>
          <p:cNvSpPr txBox="1"/>
          <p:nvPr/>
        </p:nvSpPr>
        <p:spPr>
          <a:xfrm>
            <a:off x="7674840" y="4487768"/>
            <a:ext cx="281084" cy="200055"/>
          </a:xfrm>
          <a:prstGeom prst="rect">
            <a:avLst/>
          </a:prstGeom>
          <a:noFill/>
        </p:spPr>
        <p:txBody>
          <a:bodyPr wrap="square" rtlCol="0">
            <a:spAutoFit/>
          </a:bodyPr>
          <a:lstStyle/>
          <a:p>
            <a:r>
              <a:rPr lang="en-GB" sz="700" dirty="0">
                <a:solidFill>
                  <a:schemeClr val="bg2"/>
                </a:solidFill>
                <a:latin typeface="Calibri" pitchFamily="34" charset="0"/>
              </a:rPr>
              <a:t>16</a:t>
            </a:r>
          </a:p>
        </p:txBody>
      </p:sp>
    </p:spTree>
    <p:extLst>
      <p:ext uri="{BB962C8B-B14F-4D97-AF65-F5344CB8AC3E}">
        <p14:creationId xmlns:p14="http://schemas.microsoft.com/office/powerpoint/2010/main" val="1763646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par>
                                <p:cTn id="41" presetID="10" presetClass="entr" presetSubtype="0"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par>
                                <p:cTn id="47" presetID="10" presetClass="entr" presetSubtype="0" fill="hold"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500"/>
                                        <p:tgtEl>
                                          <p:spTgt spid="2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500"/>
                                        <p:tgtEl>
                                          <p:spTgt spid="28"/>
                                        </p:tgtEl>
                                      </p:cBhvr>
                                    </p:animEffect>
                                  </p:childTnLst>
                                </p:cTn>
                              </p:par>
                              <p:par>
                                <p:cTn id="53" presetID="10" presetClass="entr" presetSubtype="0" fill="hold"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500"/>
                                        <p:tgtEl>
                                          <p:spTgt spid="3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fade">
                                      <p:cBhvr>
                                        <p:cTn id="61" dur="500"/>
                                        <p:tgtEl>
                                          <p:spTgt spid="33"/>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fade">
                                      <p:cBhvr>
                                        <p:cTn id="64" dur="500"/>
                                        <p:tgtEl>
                                          <p:spTgt spid="41"/>
                                        </p:tgtEl>
                                      </p:cBhvr>
                                    </p:animEffect>
                                  </p:childTnLst>
                                </p:cTn>
                              </p:par>
                              <p:par>
                                <p:cTn id="65" presetID="10" presetClass="entr" presetSubtype="0" fill="hold" nodeType="with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500"/>
                                        <p:tgtEl>
                                          <p:spTgt spid="3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6"/>
                                        </p:tgtEl>
                                        <p:attrNameLst>
                                          <p:attrName>style.visibility</p:attrName>
                                        </p:attrNameLst>
                                      </p:cBhvr>
                                      <p:to>
                                        <p:strVal val="visible"/>
                                      </p:to>
                                    </p:set>
                                    <p:animEffect transition="in" filter="fade">
                                      <p:cBhvr>
                                        <p:cTn id="70" dur="500"/>
                                        <p:tgtEl>
                                          <p:spTgt spid="36"/>
                                        </p:tgtEl>
                                      </p:cBhvr>
                                    </p:animEffect>
                                  </p:childTnLst>
                                </p:cTn>
                              </p:par>
                              <p:par>
                                <p:cTn id="71" presetID="10" presetClass="entr" presetSubtype="0" fill="hold"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fade">
                                      <p:cBhvr>
                                        <p:cTn id="73" dur="500"/>
                                        <p:tgtEl>
                                          <p:spTgt spid="4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fade">
                                      <p:cBhvr>
                                        <p:cTn id="76" dur="500"/>
                                        <p:tgtEl>
                                          <p:spTgt spid="4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fade">
                                      <p:cBhvr>
                                        <p:cTn id="79" dur="500"/>
                                        <p:tgtEl>
                                          <p:spTgt spid="50"/>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fade">
                                      <p:cBhvr>
                                        <p:cTn id="82" dur="500"/>
                                        <p:tgtEl>
                                          <p:spTgt spid="47"/>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fade">
                                      <p:cBhvr>
                                        <p:cTn id="85" dur="500"/>
                                        <p:tgtEl>
                                          <p:spTgt spid="44"/>
                                        </p:tgtEl>
                                      </p:cBhvr>
                                    </p:animEffect>
                                  </p:childTnLst>
                                </p:cTn>
                              </p:par>
                              <p:par>
                                <p:cTn id="86" presetID="10" presetClass="entr" presetSubtype="0" fill="hold" nodeType="withEffect">
                                  <p:stCondLst>
                                    <p:cond delay="0"/>
                                  </p:stCondLst>
                                  <p:childTnLst>
                                    <p:set>
                                      <p:cBhvr>
                                        <p:cTn id="87" dur="1" fill="hold">
                                          <p:stCondLst>
                                            <p:cond delay="0"/>
                                          </p:stCondLst>
                                        </p:cTn>
                                        <p:tgtEl>
                                          <p:spTgt spid="45"/>
                                        </p:tgtEl>
                                        <p:attrNameLst>
                                          <p:attrName>style.visibility</p:attrName>
                                        </p:attrNameLst>
                                      </p:cBhvr>
                                      <p:to>
                                        <p:strVal val="visible"/>
                                      </p:to>
                                    </p:set>
                                    <p:animEffect transition="in" filter="fade">
                                      <p:cBhvr>
                                        <p:cTn id="88" dur="500"/>
                                        <p:tgtEl>
                                          <p:spTgt spid="4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46"/>
                                        </p:tgtEl>
                                        <p:attrNameLst>
                                          <p:attrName>style.visibility</p:attrName>
                                        </p:attrNameLst>
                                      </p:cBhvr>
                                      <p:to>
                                        <p:strVal val="visible"/>
                                      </p:to>
                                    </p:set>
                                    <p:animEffect transition="in" filter="fade">
                                      <p:cBhvr>
                                        <p:cTn id="91" dur="500"/>
                                        <p:tgtEl>
                                          <p:spTgt spid="46"/>
                                        </p:tgtEl>
                                      </p:cBhvr>
                                    </p:animEffect>
                                  </p:childTnLst>
                                </p:cTn>
                              </p:par>
                              <p:par>
                                <p:cTn id="92" presetID="10" presetClass="entr" presetSubtype="0" fill="hold" nodeType="withEffect">
                                  <p:stCondLst>
                                    <p:cond delay="0"/>
                                  </p:stCondLst>
                                  <p:childTnLst>
                                    <p:set>
                                      <p:cBhvr>
                                        <p:cTn id="93" dur="1" fill="hold">
                                          <p:stCondLst>
                                            <p:cond delay="0"/>
                                          </p:stCondLst>
                                        </p:cTn>
                                        <p:tgtEl>
                                          <p:spTgt spid="48"/>
                                        </p:tgtEl>
                                        <p:attrNameLst>
                                          <p:attrName>style.visibility</p:attrName>
                                        </p:attrNameLst>
                                      </p:cBhvr>
                                      <p:to>
                                        <p:strVal val="visible"/>
                                      </p:to>
                                    </p:set>
                                    <p:animEffect transition="in" filter="fade">
                                      <p:cBhvr>
                                        <p:cTn id="94" dur="500"/>
                                        <p:tgtEl>
                                          <p:spTgt spid="48"/>
                                        </p:tgtEl>
                                      </p:cBhvr>
                                    </p:animEffect>
                                  </p:childTnLst>
                                </p:cTn>
                              </p:par>
                              <p:par>
                                <p:cTn id="95" presetID="10" presetClass="entr" presetSubtype="0" fill="hold" nodeType="withEffect">
                                  <p:stCondLst>
                                    <p:cond delay="0"/>
                                  </p:stCondLst>
                                  <p:childTnLst>
                                    <p:set>
                                      <p:cBhvr>
                                        <p:cTn id="96" dur="1" fill="hold">
                                          <p:stCondLst>
                                            <p:cond delay="0"/>
                                          </p:stCondLst>
                                        </p:cTn>
                                        <p:tgtEl>
                                          <p:spTgt spid="51"/>
                                        </p:tgtEl>
                                        <p:attrNameLst>
                                          <p:attrName>style.visibility</p:attrName>
                                        </p:attrNameLst>
                                      </p:cBhvr>
                                      <p:to>
                                        <p:strVal val="visible"/>
                                      </p:to>
                                    </p:set>
                                    <p:animEffect transition="in" filter="fade">
                                      <p:cBhvr>
                                        <p:cTn id="97" dur="500"/>
                                        <p:tgtEl>
                                          <p:spTgt spid="51"/>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6"/>
                                        </p:tgtEl>
                                        <p:attrNameLst>
                                          <p:attrName>style.visibility</p:attrName>
                                        </p:attrNameLst>
                                      </p:cBhvr>
                                      <p:to>
                                        <p:strVal val="visible"/>
                                      </p:to>
                                    </p:set>
                                    <p:animEffect transition="in" filter="fade">
                                      <p:cBhvr>
                                        <p:cTn id="100" dur="500"/>
                                        <p:tgtEl>
                                          <p:spTgt spid="56"/>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53"/>
                                        </p:tgtEl>
                                        <p:attrNameLst>
                                          <p:attrName>style.visibility</p:attrName>
                                        </p:attrNameLst>
                                      </p:cBhvr>
                                      <p:to>
                                        <p:strVal val="visible"/>
                                      </p:to>
                                    </p:set>
                                    <p:animEffect transition="in" filter="fade">
                                      <p:cBhvr>
                                        <p:cTn id="103" dur="500"/>
                                        <p:tgtEl>
                                          <p:spTgt spid="53"/>
                                        </p:tgtEl>
                                      </p:cBhvr>
                                    </p:animEffect>
                                  </p:childTnLst>
                                </p:cTn>
                              </p:par>
                              <p:par>
                                <p:cTn id="104" presetID="10" presetClass="entr" presetSubtype="0" fill="hold" nodeType="withEffect">
                                  <p:stCondLst>
                                    <p:cond delay="0"/>
                                  </p:stCondLst>
                                  <p:childTnLst>
                                    <p:set>
                                      <p:cBhvr>
                                        <p:cTn id="105" dur="1" fill="hold">
                                          <p:stCondLst>
                                            <p:cond delay="0"/>
                                          </p:stCondLst>
                                        </p:cTn>
                                        <p:tgtEl>
                                          <p:spTgt spid="54"/>
                                        </p:tgtEl>
                                        <p:attrNameLst>
                                          <p:attrName>style.visibility</p:attrName>
                                        </p:attrNameLst>
                                      </p:cBhvr>
                                      <p:to>
                                        <p:strVal val="visible"/>
                                      </p:to>
                                    </p:set>
                                    <p:animEffect transition="in" filter="fade">
                                      <p:cBhvr>
                                        <p:cTn id="106" dur="500"/>
                                        <p:tgtEl>
                                          <p:spTgt spid="54"/>
                                        </p:tgtEl>
                                      </p:cBhvr>
                                    </p:animEffect>
                                  </p:childTnLst>
                                </p:cTn>
                              </p:par>
                              <p:par>
                                <p:cTn id="107" presetID="10" presetClass="entr" presetSubtype="0" fill="hold" nodeType="withEffect">
                                  <p:stCondLst>
                                    <p:cond delay="0"/>
                                  </p:stCondLst>
                                  <p:childTnLst>
                                    <p:set>
                                      <p:cBhvr>
                                        <p:cTn id="108" dur="1" fill="hold">
                                          <p:stCondLst>
                                            <p:cond delay="0"/>
                                          </p:stCondLst>
                                        </p:cTn>
                                        <p:tgtEl>
                                          <p:spTgt spid="57"/>
                                        </p:tgtEl>
                                        <p:attrNameLst>
                                          <p:attrName>style.visibility</p:attrName>
                                        </p:attrNameLst>
                                      </p:cBhvr>
                                      <p:to>
                                        <p:strVal val="visible"/>
                                      </p:to>
                                    </p:set>
                                    <p:animEffect transition="in" filter="fade">
                                      <p:cBhvr>
                                        <p:cTn id="109" dur="500"/>
                                        <p:tgtEl>
                                          <p:spTgt spid="57"/>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59"/>
                                        </p:tgtEl>
                                        <p:attrNameLst>
                                          <p:attrName>style.visibility</p:attrName>
                                        </p:attrNameLst>
                                      </p:cBhvr>
                                      <p:to>
                                        <p:strVal val="visible"/>
                                      </p:to>
                                    </p:set>
                                    <p:animEffect transition="in" filter="fade">
                                      <p:cBhvr>
                                        <p:cTn id="112" dur="500"/>
                                        <p:tgtEl>
                                          <p:spTgt spid="59"/>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63"/>
                                        </p:tgtEl>
                                        <p:attrNameLst>
                                          <p:attrName>style.visibility</p:attrName>
                                        </p:attrNameLst>
                                      </p:cBhvr>
                                      <p:to>
                                        <p:strVal val="visible"/>
                                      </p:to>
                                    </p:set>
                                    <p:animEffect transition="in" filter="fade">
                                      <p:cBhvr>
                                        <p:cTn id="115" dur="500"/>
                                        <p:tgtEl>
                                          <p:spTgt spid="63"/>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64"/>
                                        </p:tgtEl>
                                        <p:attrNameLst>
                                          <p:attrName>style.visibility</p:attrName>
                                        </p:attrNameLst>
                                      </p:cBhvr>
                                      <p:to>
                                        <p:strVal val="visible"/>
                                      </p:to>
                                    </p:set>
                                    <p:animEffect transition="in" filter="fade">
                                      <p:cBhvr>
                                        <p:cTn id="118" dur="500"/>
                                        <p:tgtEl>
                                          <p:spTgt spid="64"/>
                                        </p:tgtEl>
                                      </p:cBhvr>
                                    </p:animEffect>
                                  </p:childTnLst>
                                </p:cTn>
                              </p:par>
                              <p:par>
                                <p:cTn id="119" presetID="10" presetClass="entr" presetSubtype="0" fill="hold" nodeType="withEffect">
                                  <p:stCondLst>
                                    <p:cond delay="0"/>
                                  </p:stCondLst>
                                  <p:childTnLst>
                                    <p:set>
                                      <p:cBhvr>
                                        <p:cTn id="120" dur="1" fill="hold">
                                          <p:stCondLst>
                                            <p:cond delay="0"/>
                                          </p:stCondLst>
                                        </p:cTn>
                                        <p:tgtEl>
                                          <p:spTgt spid="61"/>
                                        </p:tgtEl>
                                        <p:attrNameLst>
                                          <p:attrName>style.visibility</p:attrName>
                                        </p:attrNameLst>
                                      </p:cBhvr>
                                      <p:to>
                                        <p:strVal val="visible"/>
                                      </p:to>
                                    </p:set>
                                    <p:animEffect transition="in" filter="fade">
                                      <p:cBhvr>
                                        <p:cTn id="121" dur="500"/>
                                        <p:tgtEl>
                                          <p:spTgt spid="61"/>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62"/>
                                        </p:tgtEl>
                                        <p:attrNameLst>
                                          <p:attrName>style.visibility</p:attrName>
                                        </p:attrNameLst>
                                      </p:cBhvr>
                                      <p:to>
                                        <p:strVal val="visible"/>
                                      </p:to>
                                    </p:set>
                                    <p:animEffect transition="in" filter="fade">
                                      <p:cBhvr>
                                        <p:cTn id="124" dur="500"/>
                                        <p:tgtEl>
                                          <p:spTgt spid="62"/>
                                        </p:tgtEl>
                                      </p:cBhvr>
                                    </p:animEffect>
                                  </p:childTnLst>
                                </p:cTn>
                              </p:par>
                              <p:par>
                                <p:cTn id="125" presetID="10" presetClass="entr" presetSubtype="0" fill="hold" nodeType="withEffect">
                                  <p:stCondLst>
                                    <p:cond delay="0"/>
                                  </p:stCondLst>
                                  <p:childTnLst>
                                    <p:set>
                                      <p:cBhvr>
                                        <p:cTn id="126" dur="1" fill="hold">
                                          <p:stCondLst>
                                            <p:cond delay="0"/>
                                          </p:stCondLst>
                                        </p:cTn>
                                        <p:tgtEl>
                                          <p:spTgt spid="65"/>
                                        </p:tgtEl>
                                        <p:attrNameLst>
                                          <p:attrName>style.visibility</p:attrName>
                                        </p:attrNameLst>
                                      </p:cBhvr>
                                      <p:to>
                                        <p:strVal val="visible"/>
                                      </p:to>
                                    </p:set>
                                    <p:animEffect transition="in" filter="fade">
                                      <p:cBhvr>
                                        <p:cTn id="127" dur="500"/>
                                        <p:tgtEl>
                                          <p:spTgt spid="65"/>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66"/>
                                        </p:tgtEl>
                                        <p:attrNameLst>
                                          <p:attrName>style.visibility</p:attrName>
                                        </p:attrNameLst>
                                      </p:cBhvr>
                                      <p:to>
                                        <p:strVal val="visible"/>
                                      </p:to>
                                    </p:set>
                                    <p:animEffect transition="in" filter="fade">
                                      <p:cBhvr>
                                        <p:cTn id="130" dur="500"/>
                                        <p:tgtEl>
                                          <p:spTgt spid="66"/>
                                        </p:tgtEl>
                                      </p:cBhvr>
                                    </p:animEffect>
                                  </p:childTnLst>
                                </p:cTn>
                              </p:par>
                              <p:par>
                                <p:cTn id="131" presetID="10" presetClass="entr" presetSubtype="0" fill="hold" nodeType="withEffect">
                                  <p:stCondLst>
                                    <p:cond delay="0"/>
                                  </p:stCondLst>
                                  <p:childTnLst>
                                    <p:set>
                                      <p:cBhvr>
                                        <p:cTn id="132" dur="1" fill="hold">
                                          <p:stCondLst>
                                            <p:cond delay="0"/>
                                          </p:stCondLst>
                                        </p:cTn>
                                        <p:tgtEl>
                                          <p:spTgt spid="67"/>
                                        </p:tgtEl>
                                        <p:attrNameLst>
                                          <p:attrName>style.visibility</p:attrName>
                                        </p:attrNameLst>
                                      </p:cBhvr>
                                      <p:to>
                                        <p:strVal val="visible"/>
                                      </p:to>
                                    </p:set>
                                    <p:animEffect transition="in" filter="fade">
                                      <p:cBhvr>
                                        <p:cTn id="133" dur="500"/>
                                        <p:tgtEl>
                                          <p:spTgt spid="67"/>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68"/>
                                        </p:tgtEl>
                                        <p:attrNameLst>
                                          <p:attrName>style.visibility</p:attrName>
                                        </p:attrNameLst>
                                      </p:cBhvr>
                                      <p:to>
                                        <p:strVal val="visible"/>
                                      </p:to>
                                    </p:set>
                                    <p:animEffect transition="in" filter="fade">
                                      <p:cBhvr>
                                        <p:cTn id="136" dur="500"/>
                                        <p:tgtEl>
                                          <p:spTgt spid="68"/>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49"/>
                                        </p:tgtEl>
                                        <p:attrNameLst>
                                          <p:attrName>style.visibility</p:attrName>
                                        </p:attrNameLst>
                                      </p:cBhvr>
                                      <p:to>
                                        <p:strVal val="visible"/>
                                      </p:to>
                                    </p:set>
                                    <p:animEffect transition="in" filter="fade">
                                      <p:cBhvr>
                                        <p:cTn id="139" dur="500"/>
                                        <p:tgtEl>
                                          <p:spTgt spid="49"/>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52"/>
                                        </p:tgtEl>
                                        <p:attrNameLst>
                                          <p:attrName>style.visibility</p:attrName>
                                        </p:attrNameLst>
                                      </p:cBhvr>
                                      <p:to>
                                        <p:strVal val="visible"/>
                                      </p:to>
                                    </p:set>
                                    <p:animEffect transition="in" filter="fade">
                                      <p:cBhvr>
                                        <p:cTn id="142" dur="500"/>
                                        <p:tgtEl>
                                          <p:spTgt spid="52"/>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55"/>
                                        </p:tgtEl>
                                        <p:attrNameLst>
                                          <p:attrName>style.visibility</p:attrName>
                                        </p:attrNameLst>
                                      </p:cBhvr>
                                      <p:to>
                                        <p:strVal val="visible"/>
                                      </p:to>
                                    </p:set>
                                    <p:animEffect transition="in" filter="fade">
                                      <p:cBhvr>
                                        <p:cTn id="145" dur="500"/>
                                        <p:tgtEl>
                                          <p:spTgt spid="55"/>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58"/>
                                        </p:tgtEl>
                                        <p:attrNameLst>
                                          <p:attrName>style.visibility</p:attrName>
                                        </p:attrNameLst>
                                      </p:cBhvr>
                                      <p:to>
                                        <p:strVal val="visible"/>
                                      </p:to>
                                    </p:set>
                                    <p:animEffect transition="in" filter="fade">
                                      <p:cBhvr>
                                        <p:cTn id="14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6" grpId="0"/>
      <p:bldP spid="19" grpId="0"/>
      <p:bldP spid="21" grpId="0"/>
      <p:bldP spid="22" grpId="0" animBg="1"/>
      <p:bldP spid="23" grpId="0" animBg="1"/>
      <p:bldP spid="24" grpId="0" animBg="1"/>
      <p:bldP spid="26" grpId="0"/>
      <p:bldP spid="28" grpId="0"/>
      <p:bldP spid="30" grpId="0"/>
      <p:bldP spid="33" grpId="0" animBg="1"/>
      <p:bldP spid="36" grpId="0"/>
      <p:bldP spid="41" grpId="0" animBg="1"/>
      <p:bldP spid="43" grpId="0"/>
      <p:bldP spid="44" grpId="0" animBg="1"/>
      <p:bldP spid="46" grpId="0"/>
      <p:bldP spid="47" grpId="0" animBg="1"/>
      <p:bldP spid="49" grpId="0"/>
      <p:bldP spid="50" grpId="0" animBg="1"/>
      <p:bldP spid="52" grpId="0"/>
      <p:bldP spid="53" grpId="0" animBg="1"/>
      <p:bldP spid="55" grpId="0"/>
      <p:bldP spid="56" grpId="0" animBg="1"/>
      <p:bldP spid="58" grpId="0"/>
      <p:bldP spid="59" grpId="0" animBg="1"/>
      <p:bldP spid="62" grpId="0"/>
      <p:bldP spid="63" grpId="0" animBg="1"/>
      <p:bldP spid="64" grpId="0" animBg="1"/>
      <p:bldP spid="66" grpId="0"/>
      <p:bldP spid="6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Photo of a model of IBM Quantum System One, as installed at Shin-Kawaski for University of Tokyo.">
            <a:extLst>
              <a:ext uri="{FF2B5EF4-FFF2-40B4-BE49-F238E27FC236}">
                <a16:creationId xmlns:a16="http://schemas.microsoft.com/office/drawing/2014/main" id="{30E23068-44DA-F8AF-D526-79E55F8E884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5075"/>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42950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949" y="171451"/>
            <a:ext cx="7175824" cy="599552"/>
          </a:xfrm>
        </p:spPr>
        <p:txBody>
          <a:bodyPr/>
          <a:lstStyle/>
          <a:p>
            <a:r>
              <a:rPr lang="fr-FR" dirty="0"/>
              <a:t>1</a:t>
            </a:r>
            <a:r>
              <a:rPr lang="fr-FR" baseline="30000" dirty="0"/>
              <a:t>st</a:t>
            </a:r>
            <a:r>
              <a:rPr lang="fr-FR" dirty="0"/>
              <a:t> and 2</a:t>
            </a:r>
            <a:r>
              <a:rPr lang="fr-FR" baseline="30000" dirty="0"/>
              <a:t>nd</a:t>
            </a:r>
            <a:r>
              <a:rPr lang="fr-FR" dirty="0"/>
              <a:t> quantum </a:t>
            </a:r>
            <a:r>
              <a:rPr lang="fr-FR" dirty="0" err="1"/>
              <a:t>revolutions</a:t>
            </a:r>
            <a:endParaRPr lang="fr-FR" dirty="0"/>
          </a:p>
        </p:txBody>
      </p:sp>
      <p:sp>
        <p:nvSpPr>
          <p:cNvPr id="12" name="TextBox 11"/>
          <p:cNvSpPr txBox="1"/>
          <p:nvPr/>
        </p:nvSpPr>
        <p:spPr>
          <a:xfrm>
            <a:off x="9596968" y="1920900"/>
            <a:ext cx="2804582" cy="1627366"/>
          </a:xfrm>
          <a:prstGeom prst="rect">
            <a:avLst/>
          </a:prstGeom>
          <a:noFill/>
        </p:spPr>
        <p:txBody>
          <a:bodyPr wrap="square" lIns="91430" tIns="45715" rIns="91430" bIns="45715" rtlCol="0">
            <a:spAutoFit/>
          </a:bodyPr>
          <a:lstStyle/>
          <a:p>
            <a:r>
              <a:rPr lang="fr-FR" sz="1400">
                <a:solidFill>
                  <a:schemeClr val="bg2"/>
                </a:solidFill>
                <a:latin typeface="Calibri" pitchFamily="34" charset="0"/>
              </a:rPr>
              <a:t>quantum information research started hopefully before classical computing reached the peak oil of Moore’s law. scaling issues lead to many research in unconventional computing areas and QC is one of the most promising ones.</a:t>
            </a:r>
            <a:endParaRPr lang="fr-FR" sz="1400" dirty="0" err="1">
              <a:solidFill>
                <a:schemeClr val="bg2"/>
              </a:solidFill>
              <a:latin typeface="Calibri" pitchFamily="34" charset="0"/>
            </a:endParaRPr>
          </a:p>
        </p:txBody>
      </p:sp>
      <p:sp>
        <p:nvSpPr>
          <p:cNvPr id="13" name="Right Arrow 12"/>
          <p:cNvSpPr/>
          <p:nvPr/>
        </p:nvSpPr>
        <p:spPr bwMode="auto">
          <a:xfrm flipH="1">
            <a:off x="9313337" y="2570757"/>
            <a:ext cx="262467" cy="300731"/>
          </a:xfrm>
          <a:prstGeom prst="rightArrow">
            <a:avLst/>
          </a:prstGeom>
          <a:solidFill>
            <a:schemeClr val="accent2"/>
          </a:solidFill>
          <a:ln w="9525" cap="flat" cmpd="sng" algn="ctr">
            <a:noFill/>
            <a:prstDash val="solid"/>
            <a:round/>
            <a:headEnd type="none" w="med" len="med"/>
            <a:tailEnd type="none" w="med" len="med"/>
          </a:ln>
          <a:effectLst/>
        </p:spPr>
        <p:txBody>
          <a:bodyPr vert="horz" wrap="square" lIns="91430" tIns="45715" rIns="91430" bIns="45715" numCol="1" rtlCol="0" anchor="t" anchorCtr="0" compatLnSpc="1">
            <a:prstTxWarp prst="textNoShape">
              <a:avLst/>
            </a:prstTxWarp>
          </a:bodyPr>
          <a:lstStyle/>
          <a:p>
            <a:pPr defTabSz="914288"/>
            <a:endParaRPr lang="fr-FR" sz="7200"/>
          </a:p>
        </p:txBody>
      </p:sp>
      <p:sp>
        <p:nvSpPr>
          <p:cNvPr id="4" name="TextBox 3">
            <a:extLst>
              <a:ext uri="{FF2B5EF4-FFF2-40B4-BE49-F238E27FC236}">
                <a16:creationId xmlns:a16="http://schemas.microsoft.com/office/drawing/2014/main" id="{A730BAFF-67EB-33B9-E1FC-D88D6C013055}"/>
              </a:ext>
            </a:extLst>
          </p:cNvPr>
          <p:cNvSpPr txBox="1"/>
          <p:nvPr/>
        </p:nvSpPr>
        <p:spPr>
          <a:xfrm>
            <a:off x="4737471" y="1224626"/>
            <a:ext cx="3942404" cy="830987"/>
          </a:xfrm>
          <a:prstGeom prst="rect">
            <a:avLst/>
          </a:prstGeom>
          <a:noFill/>
        </p:spPr>
        <p:txBody>
          <a:bodyPr wrap="square" lIns="91430" tIns="45715" rIns="91430" bIns="45715" rtlCol="0">
            <a:spAutoFit/>
          </a:bodyPr>
          <a:lstStyle/>
          <a:p>
            <a:pPr algn="ctr">
              <a:spcAft>
                <a:spcPts val="600"/>
              </a:spcAft>
            </a:pPr>
            <a:r>
              <a:rPr lang="en-US" sz="1600" b="0" dirty="0">
                <a:solidFill>
                  <a:srgbClr val="0070C0"/>
                </a:solidFill>
                <a:latin typeface="Calibri" pitchFamily="34" charset="0"/>
              </a:rPr>
              <a:t>manipulating</a:t>
            </a:r>
            <a:br>
              <a:rPr lang="en-US" sz="1600" b="0" dirty="0">
                <a:solidFill>
                  <a:srgbClr val="0070C0"/>
                </a:solidFill>
                <a:latin typeface="Calibri" pitchFamily="34" charset="0"/>
              </a:rPr>
            </a:br>
            <a:r>
              <a:rPr lang="en-US" sz="1600" dirty="0">
                <a:solidFill>
                  <a:srgbClr val="0070C0"/>
                </a:solidFill>
                <a:latin typeface="Calibri" pitchFamily="34" charset="0"/>
              </a:rPr>
              <a:t>superposition </a:t>
            </a:r>
            <a:r>
              <a:rPr lang="en-US" sz="1600" b="0" dirty="0">
                <a:solidFill>
                  <a:srgbClr val="0070C0"/>
                </a:solidFill>
                <a:latin typeface="Calibri" pitchFamily="34" charset="0"/>
              </a:rPr>
              <a:t>and</a:t>
            </a:r>
            <a:r>
              <a:rPr lang="en-US" sz="1600" dirty="0">
                <a:solidFill>
                  <a:srgbClr val="0070C0"/>
                </a:solidFill>
                <a:latin typeface="Calibri" pitchFamily="34" charset="0"/>
              </a:rPr>
              <a:t> entanglement</a:t>
            </a:r>
            <a:br>
              <a:rPr lang="en-US" sz="1600" dirty="0">
                <a:solidFill>
                  <a:srgbClr val="0070C0"/>
                </a:solidFill>
                <a:latin typeface="Calibri" pitchFamily="34" charset="0"/>
              </a:rPr>
            </a:br>
            <a:r>
              <a:rPr lang="en-US" sz="1600" b="0" dirty="0">
                <a:solidFill>
                  <a:srgbClr val="0070C0"/>
                </a:solidFill>
                <a:latin typeface="Calibri" pitchFamily="34" charset="0"/>
              </a:rPr>
              <a:t>and/or </a:t>
            </a:r>
            <a:r>
              <a:rPr lang="en-US" sz="1600" dirty="0">
                <a:solidFill>
                  <a:srgbClr val="0070C0"/>
                </a:solidFill>
                <a:latin typeface="Calibri" pitchFamily="34" charset="0"/>
              </a:rPr>
              <a:t>individual particles</a:t>
            </a:r>
          </a:p>
        </p:txBody>
      </p:sp>
      <p:sp>
        <p:nvSpPr>
          <p:cNvPr id="5" name="TextBox 4">
            <a:extLst>
              <a:ext uri="{FF2B5EF4-FFF2-40B4-BE49-F238E27FC236}">
                <a16:creationId xmlns:a16="http://schemas.microsoft.com/office/drawing/2014/main" id="{BCF42006-33E5-AA58-E401-5E2260639448}"/>
              </a:ext>
            </a:extLst>
          </p:cNvPr>
          <p:cNvSpPr txBox="1"/>
          <p:nvPr/>
        </p:nvSpPr>
        <p:spPr>
          <a:xfrm>
            <a:off x="5027426" y="3262483"/>
            <a:ext cx="3362495" cy="1069513"/>
          </a:xfrm>
          <a:prstGeom prst="rect">
            <a:avLst/>
          </a:prstGeom>
          <a:noFill/>
        </p:spPr>
        <p:txBody>
          <a:bodyPr wrap="square" lIns="91430" tIns="45715" rIns="91430" bIns="45715" rtlCol="0">
            <a:spAutoFit/>
          </a:bodyPr>
          <a:lstStyle/>
          <a:p>
            <a:pPr algn="ctr">
              <a:spcAft>
                <a:spcPts val="300"/>
              </a:spcAft>
            </a:pPr>
            <a:r>
              <a:rPr lang="en-US" sz="1400" dirty="0">
                <a:solidFill>
                  <a:schemeClr val="bg2"/>
                </a:solidFill>
                <a:latin typeface="Calibri" pitchFamily="34" charset="0"/>
              </a:rPr>
              <a:t>quantum computing</a:t>
            </a:r>
          </a:p>
          <a:p>
            <a:pPr algn="ctr">
              <a:spcAft>
                <a:spcPts val="300"/>
              </a:spcAft>
            </a:pPr>
            <a:r>
              <a:rPr lang="en-US" sz="1400" dirty="0">
                <a:solidFill>
                  <a:schemeClr val="bg2"/>
                </a:solidFill>
                <a:latin typeface="Calibri" pitchFamily="34" charset="0"/>
              </a:rPr>
              <a:t>quantum telecommunications</a:t>
            </a:r>
          </a:p>
          <a:p>
            <a:pPr algn="ctr">
              <a:spcAft>
                <a:spcPts val="300"/>
              </a:spcAft>
            </a:pPr>
            <a:r>
              <a:rPr lang="en-US" sz="1400" dirty="0">
                <a:solidFill>
                  <a:schemeClr val="bg2"/>
                </a:solidFill>
                <a:latin typeface="Calibri" pitchFamily="34" charset="0"/>
              </a:rPr>
              <a:t>quantum cryptography</a:t>
            </a:r>
          </a:p>
          <a:p>
            <a:pPr algn="ctr">
              <a:spcAft>
                <a:spcPts val="300"/>
              </a:spcAft>
            </a:pPr>
            <a:r>
              <a:rPr lang="en-US" sz="1400" dirty="0">
                <a:solidFill>
                  <a:schemeClr val="bg2"/>
                </a:solidFill>
                <a:latin typeface="Calibri" pitchFamily="34" charset="0"/>
              </a:rPr>
              <a:t>quantum sensing</a:t>
            </a:r>
          </a:p>
        </p:txBody>
      </p:sp>
      <p:sp>
        <p:nvSpPr>
          <p:cNvPr id="6" name="TextBox 5">
            <a:extLst>
              <a:ext uri="{FF2B5EF4-FFF2-40B4-BE49-F238E27FC236}">
                <a16:creationId xmlns:a16="http://schemas.microsoft.com/office/drawing/2014/main" id="{1C5B298D-C556-ACC5-7CC0-0D47556213A4}"/>
              </a:ext>
            </a:extLst>
          </p:cNvPr>
          <p:cNvSpPr txBox="1"/>
          <p:nvPr/>
        </p:nvSpPr>
        <p:spPr>
          <a:xfrm>
            <a:off x="472397" y="1224626"/>
            <a:ext cx="4099645" cy="830987"/>
          </a:xfrm>
          <a:prstGeom prst="rect">
            <a:avLst/>
          </a:prstGeom>
          <a:noFill/>
        </p:spPr>
        <p:txBody>
          <a:bodyPr wrap="square" lIns="91430" tIns="45715" rIns="91430" bIns="45715" rtlCol="0">
            <a:spAutoFit/>
          </a:bodyPr>
          <a:lstStyle/>
          <a:p>
            <a:pPr algn="ctr">
              <a:spcAft>
                <a:spcPts val="600"/>
              </a:spcAft>
            </a:pPr>
            <a:r>
              <a:rPr lang="fr-FR" sz="1600" b="0">
                <a:solidFill>
                  <a:srgbClr val="0070C0"/>
                </a:solidFill>
                <a:latin typeface="Calibri" pitchFamily="34" charset="0"/>
              </a:rPr>
              <a:t>manipulating</a:t>
            </a:r>
            <a:br>
              <a:rPr lang="fr-FR" sz="1600" b="0">
                <a:solidFill>
                  <a:srgbClr val="0070C0"/>
                </a:solidFill>
                <a:latin typeface="Calibri" pitchFamily="34" charset="0"/>
              </a:rPr>
            </a:br>
            <a:r>
              <a:rPr lang="fr-FR" sz="1600">
                <a:solidFill>
                  <a:srgbClr val="0070C0"/>
                </a:solidFill>
                <a:latin typeface="Calibri" pitchFamily="34" charset="0"/>
              </a:rPr>
              <a:t>groups of quantum particles</a:t>
            </a:r>
            <a:br>
              <a:rPr lang="fr-FR" sz="1600">
                <a:solidFill>
                  <a:srgbClr val="0070C0"/>
                </a:solidFill>
                <a:latin typeface="Calibri" pitchFamily="34" charset="0"/>
              </a:rPr>
            </a:br>
            <a:r>
              <a:rPr lang="fr-FR" sz="1600" b="0">
                <a:solidFill>
                  <a:srgbClr val="0070C0"/>
                </a:solidFill>
                <a:latin typeface="Calibri" pitchFamily="34" charset="0"/>
              </a:rPr>
              <a:t>photons, electrons and atoms interactions</a:t>
            </a:r>
          </a:p>
        </p:txBody>
      </p:sp>
      <p:sp>
        <p:nvSpPr>
          <p:cNvPr id="7" name="TextBox 6">
            <a:extLst>
              <a:ext uri="{FF2B5EF4-FFF2-40B4-BE49-F238E27FC236}">
                <a16:creationId xmlns:a16="http://schemas.microsoft.com/office/drawing/2014/main" id="{75985379-1D48-1461-4C12-4DD97E5BF290}"/>
              </a:ext>
            </a:extLst>
          </p:cNvPr>
          <p:cNvSpPr txBox="1"/>
          <p:nvPr/>
        </p:nvSpPr>
        <p:spPr>
          <a:xfrm>
            <a:off x="259781" y="3262483"/>
            <a:ext cx="4524877" cy="1069513"/>
          </a:xfrm>
          <a:prstGeom prst="rect">
            <a:avLst/>
          </a:prstGeom>
          <a:noFill/>
        </p:spPr>
        <p:txBody>
          <a:bodyPr wrap="square" lIns="91430" tIns="45715" rIns="91430" bIns="45715" rtlCol="0">
            <a:spAutoFit/>
          </a:bodyPr>
          <a:lstStyle/>
          <a:p>
            <a:pPr algn="ctr">
              <a:spcAft>
                <a:spcPts val="300"/>
              </a:spcAft>
            </a:pPr>
            <a:r>
              <a:rPr lang="en-US" sz="1400" dirty="0">
                <a:solidFill>
                  <a:schemeClr val="bg2"/>
                </a:solidFill>
                <a:latin typeface="Calibri" pitchFamily="34" charset="0"/>
              </a:rPr>
              <a:t>transistors, lasers, fiber optics, GPS</a:t>
            </a:r>
          </a:p>
          <a:p>
            <a:pPr algn="ctr">
              <a:spcAft>
                <a:spcPts val="300"/>
              </a:spcAft>
            </a:pPr>
            <a:r>
              <a:rPr lang="en-US" sz="1400" dirty="0">
                <a:solidFill>
                  <a:schemeClr val="bg2"/>
                </a:solidFill>
                <a:latin typeface="Calibri" pitchFamily="34" charset="0"/>
              </a:rPr>
              <a:t>photovoltaic cells, atom clocks</a:t>
            </a:r>
          </a:p>
          <a:p>
            <a:pPr algn="ctr">
              <a:spcAft>
                <a:spcPts val="300"/>
              </a:spcAft>
            </a:pPr>
            <a:r>
              <a:rPr lang="en-US" sz="1400" dirty="0">
                <a:solidFill>
                  <a:schemeClr val="bg2"/>
                </a:solidFill>
                <a:latin typeface="Calibri" pitchFamily="34" charset="0"/>
              </a:rPr>
              <a:t>medical imaging, digital photography and video</a:t>
            </a:r>
          </a:p>
          <a:p>
            <a:pPr algn="ctr">
              <a:spcAft>
                <a:spcPts val="300"/>
              </a:spcAft>
            </a:pPr>
            <a:r>
              <a:rPr lang="en-US" sz="1400" dirty="0">
                <a:solidFill>
                  <a:schemeClr val="bg2"/>
                </a:solidFill>
                <a:latin typeface="Calibri" pitchFamily="34" charset="0"/>
              </a:rPr>
              <a:t>LEDs, LCD TV quantum dots</a:t>
            </a:r>
          </a:p>
        </p:txBody>
      </p:sp>
      <p:sp>
        <p:nvSpPr>
          <p:cNvPr id="11" name="TextBox 10">
            <a:extLst>
              <a:ext uri="{FF2B5EF4-FFF2-40B4-BE49-F238E27FC236}">
                <a16:creationId xmlns:a16="http://schemas.microsoft.com/office/drawing/2014/main" id="{7419BDC6-CD93-327C-1E0D-0B1160115393}"/>
              </a:ext>
            </a:extLst>
          </p:cNvPr>
          <p:cNvSpPr txBox="1"/>
          <p:nvPr/>
        </p:nvSpPr>
        <p:spPr>
          <a:xfrm>
            <a:off x="4737471" y="4371984"/>
            <a:ext cx="3942404" cy="276989"/>
          </a:xfrm>
          <a:prstGeom prst="rect">
            <a:avLst/>
          </a:prstGeom>
          <a:noFill/>
        </p:spPr>
        <p:txBody>
          <a:bodyPr wrap="square" lIns="91430" tIns="45715" rIns="91430" bIns="45715" rtlCol="0">
            <a:spAutoFit/>
          </a:bodyPr>
          <a:lstStyle/>
          <a:p>
            <a:pPr algn="ctr">
              <a:spcAft>
                <a:spcPts val="600"/>
              </a:spcAft>
            </a:pPr>
            <a:r>
              <a:rPr lang="fr-FR" sz="1200" b="0">
                <a:solidFill>
                  <a:srgbClr val="0070C0"/>
                </a:solidFill>
                <a:latin typeface="Calibri" pitchFamily="34" charset="0"/>
              </a:rPr>
              <a:t>1982-*</a:t>
            </a:r>
            <a:endParaRPr lang="fr-FR" sz="1200" dirty="0" err="1">
              <a:solidFill>
                <a:srgbClr val="0070C0"/>
              </a:solidFill>
              <a:latin typeface="Calibri" pitchFamily="34" charset="0"/>
            </a:endParaRPr>
          </a:p>
        </p:txBody>
      </p:sp>
      <p:sp>
        <p:nvSpPr>
          <p:cNvPr id="19" name="TextBox 18">
            <a:extLst>
              <a:ext uri="{FF2B5EF4-FFF2-40B4-BE49-F238E27FC236}">
                <a16:creationId xmlns:a16="http://schemas.microsoft.com/office/drawing/2014/main" id="{A56E8010-BFBC-E18B-E28F-70A1A3563D89}"/>
              </a:ext>
            </a:extLst>
          </p:cNvPr>
          <p:cNvSpPr txBox="1"/>
          <p:nvPr/>
        </p:nvSpPr>
        <p:spPr>
          <a:xfrm>
            <a:off x="472397" y="4371984"/>
            <a:ext cx="4099645" cy="276989"/>
          </a:xfrm>
          <a:prstGeom prst="rect">
            <a:avLst/>
          </a:prstGeom>
          <a:noFill/>
        </p:spPr>
        <p:txBody>
          <a:bodyPr wrap="square" lIns="91430" tIns="45715" rIns="91430" bIns="45715" rtlCol="0">
            <a:spAutoFit/>
          </a:bodyPr>
          <a:lstStyle/>
          <a:p>
            <a:pPr algn="ctr">
              <a:spcAft>
                <a:spcPts val="600"/>
              </a:spcAft>
            </a:pPr>
            <a:r>
              <a:rPr lang="fr-FR" sz="1200" b="0">
                <a:solidFill>
                  <a:srgbClr val="0070C0"/>
                </a:solidFill>
                <a:latin typeface="Calibri" pitchFamily="34" charset="0"/>
              </a:rPr>
              <a:t>1947-*</a:t>
            </a:r>
          </a:p>
        </p:txBody>
      </p:sp>
      <p:sp>
        <p:nvSpPr>
          <p:cNvPr id="20" name="TextBox 19">
            <a:extLst>
              <a:ext uri="{FF2B5EF4-FFF2-40B4-BE49-F238E27FC236}">
                <a16:creationId xmlns:a16="http://schemas.microsoft.com/office/drawing/2014/main" id="{0CEE7FD6-0942-0C02-90B5-5422AC543471}"/>
              </a:ext>
            </a:extLst>
          </p:cNvPr>
          <p:cNvSpPr txBox="1"/>
          <p:nvPr/>
        </p:nvSpPr>
        <p:spPr>
          <a:xfrm rot="16200000">
            <a:off x="8132517" y="2599929"/>
            <a:ext cx="1582484" cy="230832"/>
          </a:xfrm>
          <a:prstGeom prst="rect">
            <a:avLst/>
          </a:prstGeom>
          <a:noFill/>
        </p:spPr>
        <p:txBody>
          <a:bodyPr wrap="none" rtlCol="0">
            <a:spAutoFit/>
          </a:bodyPr>
          <a:lstStyle/>
          <a:p>
            <a:r>
              <a:rPr lang="fr-FR" sz="900" b="0" dirty="0">
                <a:solidFill>
                  <a:schemeClr val="tx1">
                    <a:lumMod val="65000"/>
                  </a:schemeClr>
                </a:solidFill>
                <a:latin typeface="Calibri" pitchFamily="34" charset="0"/>
              </a:rPr>
              <a:t>(cc) Olivier Ezratty, 2021-2024</a:t>
            </a:r>
          </a:p>
        </p:txBody>
      </p:sp>
      <p:sp>
        <p:nvSpPr>
          <p:cNvPr id="22" name="TextBox 21">
            <a:extLst>
              <a:ext uri="{FF2B5EF4-FFF2-40B4-BE49-F238E27FC236}">
                <a16:creationId xmlns:a16="http://schemas.microsoft.com/office/drawing/2014/main" id="{C8C82F7E-EB88-67B2-6F4B-5ABCAF32AB2D}"/>
              </a:ext>
            </a:extLst>
          </p:cNvPr>
          <p:cNvSpPr txBox="1"/>
          <p:nvPr/>
        </p:nvSpPr>
        <p:spPr>
          <a:xfrm>
            <a:off x="4833469" y="901225"/>
            <a:ext cx="3750409" cy="400095"/>
          </a:xfrm>
          <a:prstGeom prst="rect">
            <a:avLst/>
          </a:prstGeom>
          <a:noFill/>
        </p:spPr>
        <p:txBody>
          <a:bodyPr wrap="square" lIns="91427" tIns="45713" rIns="91427" bIns="45713" rtlCol="0">
            <a:spAutoFit/>
          </a:bodyPr>
          <a:lstStyle/>
          <a:p>
            <a:pPr algn="ctr"/>
            <a:r>
              <a:rPr lang="en-US" sz="2000" dirty="0">
                <a:solidFill>
                  <a:schemeClr val="bg2"/>
                </a:solidFill>
                <a:latin typeface="Calibri" panose="020F0502020204030204" pitchFamily="34" charset="0"/>
                <a:cs typeface="Calibri" panose="020F0502020204030204" pitchFamily="34" charset="0"/>
              </a:rPr>
              <a:t>second quantum revolution</a:t>
            </a:r>
            <a:endParaRPr lang="en-US" sz="1400" b="0" dirty="0">
              <a:solidFill>
                <a:schemeClr val="bg2"/>
              </a:solidFill>
              <a:latin typeface="Calibri" panose="020F0502020204030204" pitchFamily="34" charset="0"/>
              <a:cs typeface="Calibri" panose="020F0502020204030204" pitchFamily="34" charset="0"/>
            </a:endParaRPr>
          </a:p>
        </p:txBody>
      </p:sp>
      <p:sp>
        <p:nvSpPr>
          <p:cNvPr id="23" name="TextBox 22">
            <a:extLst>
              <a:ext uri="{FF2B5EF4-FFF2-40B4-BE49-F238E27FC236}">
                <a16:creationId xmlns:a16="http://schemas.microsoft.com/office/drawing/2014/main" id="{4CFA2491-3694-2D44-7D31-D2C7DE25E57F}"/>
              </a:ext>
            </a:extLst>
          </p:cNvPr>
          <p:cNvSpPr txBox="1"/>
          <p:nvPr/>
        </p:nvSpPr>
        <p:spPr>
          <a:xfrm>
            <a:off x="647015" y="901225"/>
            <a:ext cx="3750409" cy="400095"/>
          </a:xfrm>
          <a:prstGeom prst="rect">
            <a:avLst/>
          </a:prstGeom>
          <a:noFill/>
        </p:spPr>
        <p:txBody>
          <a:bodyPr wrap="square" lIns="91427" tIns="45713" rIns="91427" bIns="45713" rtlCol="0">
            <a:spAutoFit/>
          </a:bodyPr>
          <a:lstStyle/>
          <a:p>
            <a:pPr algn="ctr"/>
            <a:r>
              <a:rPr lang="en-US" sz="2000" dirty="0">
                <a:solidFill>
                  <a:schemeClr val="bg2"/>
                </a:solidFill>
                <a:latin typeface="Calibri" panose="020F0502020204030204" pitchFamily="34" charset="0"/>
                <a:cs typeface="Calibri" panose="020F0502020204030204" pitchFamily="34" charset="0"/>
              </a:rPr>
              <a:t>first quantum revolution</a:t>
            </a:r>
            <a:endParaRPr lang="en-US" sz="1400" b="0" dirty="0">
              <a:solidFill>
                <a:schemeClr val="bg2"/>
              </a:solidFill>
              <a:latin typeface="Calibri" panose="020F0502020204030204" pitchFamily="34" charset="0"/>
              <a:cs typeface="Calibri" panose="020F0502020204030204" pitchFamily="34" charset="0"/>
            </a:endParaRPr>
          </a:p>
        </p:txBody>
      </p:sp>
      <p:pic>
        <p:nvPicPr>
          <p:cNvPr id="25" name="Graphic 24">
            <a:extLst>
              <a:ext uri="{FF2B5EF4-FFF2-40B4-BE49-F238E27FC236}">
                <a16:creationId xmlns:a16="http://schemas.microsoft.com/office/drawing/2014/main" id="{637B87C2-648C-303B-A062-89C697BA2DF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28980" y="2173344"/>
            <a:ext cx="1629111" cy="961666"/>
          </a:xfrm>
          <a:prstGeom prst="rect">
            <a:avLst/>
          </a:prstGeom>
        </p:spPr>
      </p:pic>
      <p:pic>
        <p:nvPicPr>
          <p:cNvPr id="26" name="Graphic 25">
            <a:extLst>
              <a:ext uri="{FF2B5EF4-FFF2-40B4-BE49-F238E27FC236}">
                <a16:creationId xmlns:a16="http://schemas.microsoft.com/office/drawing/2014/main" id="{CABFC84B-F3CA-289F-AAA9-03679B39E9C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96985" y="2135065"/>
            <a:ext cx="495300" cy="1038225"/>
          </a:xfrm>
          <a:prstGeom prst="rect">
            <a:avLst/>
          </a:prstGeom>
        </p:spPr>
      </p:pic>
      <p:pic>
        <p:nvPicPr>
          <p:cNvPr id="27" name="Graphic 26">
            <a:extLst>
              <a:ext uri="{FF2B5EF4-FFF2-40B4-BE49-F238E27FC236}">
                <a16:creationId xmlns:a16="http://schemas.microsoft.com/office/drawing/2014/main" id="{94968572-6B1F-6E97-A956-6229BB0606A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299539" y="2171815"/>
            <a:ext cx="960750" cy="964724"/>
          </a:xfrm>
          <a:prstGeom prst="rect">
            <a:avLst/>
          </a:prstGeom>
        </p:spPr>
      </p:pic>
      <p:pic>
        <p:nvPicPr>
          <p:cNvPr id="8" name="Graphic 7">
            <a:extLst>
              <a:ext uri="{FF2B5EF4-FFF2-40B4-BE49-F238E27FC236}">
                <a16:creationId xmlns:a16="http://schemas.microsoft.com/office/drawing/2014/main" id="{9F6DE890-D6BF-24EB-1ABA-510DA2020EF8}"/>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51105" y="2154538"/>
            <a:ext cx="611738" cy="999278"/>
          </a:xfrm>
          <a:prstGeom prst="rect">
            <a:avLst/>
          </a:prstGeom>
        </p:spPr>
      </p:pic>
      <p:pic>
        <p:nvPicPr>
          <p:cNvPr id="9" name="Picture 8" descr="A blue metal box with a black background&#10;&#10;Description automatically generated">
            <a:extLst>
              <a:ext uri="{FF2B5EF4-FFF2-40B4-BE49-F238E27FC236}">
                <a16:creationId xmlns:a16="http://schemas.microsoft.com/office/drawing/2014/main" id="{4088F25E-9E19-E6FD-A565-E7138BC4ED01}"/>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36459" t="6161" r="37935" b="6140"/>
          <a:stretch/>
        </p:blipFill>
        <p:spPr bwMode="auto">
          <a:xfrm>
            <a:off x="6265376" y="2102010"/>
            <a:ext cx="585348" cy="1127683"/>
          </a:xfrm>
          <a:prstGeom prst="rect">
            <a:avLst/>
          </a:prstGeom>
          <a:ln>
            <a:noFill/>
          </a:ln>
          <a:extLst>
            <a:ext uri="{53640926-AAD7-44D8-BBD7-CCE9431645EC}">
              <a14:shadowObscured xmlns:a14="http://schemas.microsoft.com/office/drawing/2010/main"/>
            </a:ext>
          </a:extLst>
        </p:spPr>
      </p:pic>
      <p:pic>
        <p:nvPicPr>
          <p:cNvPr id="10" name="Picture 9" descr="People in a room with a large glass box&#10;&#10;Description automatically generated">
            <a:extLst>
              <a:ext uri="{FF2B5EF4-FFF2-40B4-BE49-F238E27FC236}">
                <a16:creationId xmlns:a16="http://schemas.microsoft.com/office/drawing/2014/main" id="{BD7BCA05-FE88-5395-AFAB-7D302E836A35}"/>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31708" t="23418" r="31383" b="27885"/>
          <a:stretch/>
        </p:blipFill>
        <p:spPr>
          <a:xfrm>
            <a:off x="5087695" y="2162530"/>
            <a:ext cx="1011731" cy="1001130"/>
          </a:xfrm>
          <a:prstGeom prst="rect">
            <a:avLst/>
          </a:prstGeom>
        </p:spPr>
      </p:pic>
      <p:pic>
        <p:nvPicPr>
          <p:cNvPr id="14" name="Picture 2">
            <a:extLst>
              <a:ext uri="{FF2B5EF4-FFF2-40B4-BE49-F238E27FC236}">
                <a16:creationId xmlns:a16="http://schemas.microsoft.com/office/drawing/2014/main" id="{287547A9-A05F-A6FD-64EB-F9A4D23473EE}"/>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998085" y="2160692"/>
            <a:ext cx="1563970" cy="10049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8644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par>
                                <p:cTn id="20" presetID="10"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1" grpId="0"/>
      <p:bldP spid="20" grpId="0"/>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130F9E8C-F4CE-C26B-2F92-94EA8131BCD1}"/>
              </a:ext>
            </a:extLst>
          </p:cNvPr>
          <p:cNvSpPr/>
          <p:nvPr/>
        </p:nvSpPr>
        <p:spPr bwMode="auto">
          <a:xfrm rot="10800000" flipV="1">
            <a:off x="6645302" y="3564916"/>
            <a:ext cx="360000" cy="45719"/>
          </a:xfrm>
          <a:prstGeom prst="rect">
            <a:avLst/>
          </a:prstGeom>
          <a:solidFill>
            <a:schemeClr val="tx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20" name="Rectangle 19">
            <a:extLst>
              <a:ext uri="{FF2B5EF4-FFF2-40B4-BE49-F238E27FC236}">
                <a16:creationId xmlns:a16="http://schemas.microsoft.com/office/drawing/2014/main" id="{6104D194-00A7-DF88-6C18-CF41E2BD617C}"/>
              </a:ext>
            </a:extLst>
          </p:cNvPr>
          <p:cNvSpPr/>
          <p:nvPr/>
        </p:nvSpPr>
        <p:spPr bwMode="auto">
          <a:xfrm rot="5400000" flipV="1">
            <a:off x="6822516" y="2235315"/>
            <a:ext cx="912899" cy="45719"/>
          </a:xfrm>
          <a:prstGeom prst="rect">
            <a:avLst/>
          </a:prstGeom>
          <a:solidFill>
            <a:schemeClr val="tx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8" name="Rectangle 17">
            <a:extLst>
              <a:ext uri="{FF2B5EF4-FFF2-40B4-BE49-F238E27FC236}">
                <a16:creationId xmlns:a16="http://schemas.microsoft.com/office/drawing/2014/main" id="{A58EF154-8067-8158-DE9A-5425F36DCD4D}"/>
              </a:ext>
            </a:extLst>
          </p:cNvPr>
          <p:cNvSpPr/>
          <p:nvPr/>
        </p:nvSpPr>
        <p:spPr bwMode="auto">
          <a:xfrm rot="5400000" flipV="1">
            <a:off x="5480647" y="1848138"/>
            <a:ext cx="144000" cy="45719"/>
          </a:xfrm>
          <a:prstGeom prst="rect">
            <a:avLst/>
          </a:prstGeom>
          <a:solidFill>
            <a:schemeClr val="tx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6" name="Rectangle 15">
            <a:extLst>
              <a:ext uri="{FF2B5EF4-FFF2-40B4-BE49-F238E27FC236}">
                <a16:creationId xmlns:a16="http://schemas.microsoft.com/office/drawing/2014/main" id="{FF8E561C-C39C-10E8-4CBD-9C3C063F4348}"/>
              </a:ext>
            </a:extLst>
          </p:cNvPr>
          <p:cNvSpPr/>
          <p:nvPr/>
        </p:nvSpPr>
        <p:spPr bwMode="auto">
          <a:xfrm rot="5400000" flipV="1">
            <a:off x="5418296" y="1780649"/>
            <a:ext cx="144000" cy="45719"/>
          </a:xfrm>
          <a:prstGeom prst="rect">
            <a:avLst/>
          </a:prstGeom>
          <a:solidFill>
            <a:schemeClr val="tx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4" name="Rectangle 13">
            <a:extLst>
              <a:ext uri="{FF2B5EF4-FFF2-40B4-BE49-F238E27FC236}">
                <a16:creationId xmlns:a16="http://schemas.microsoft.com/office/drawing/2014/main" id="{B7D78273-7290-D7C5-DE5F-AC82609B7158}"/>
              </a:ext>
            </a:extLst>
          </p:cNvPr>
          <p:cNvSpPr/>
          <p:nvPr/>
        </p:nvSpPr>
        <p:spPr bwMode="auto">
          <a:xfrm rot="5400000">
            <a:off x="6707841" y="2531144"/>
            <a:ext cx="1777559" cy="72590"/>
          </a:xfrm>
          <a:prstGeom prst="rect">
            <a:avLst/>
          </a:prstGeom>
          <a:solidFill>
            <a:schemeClr val="tx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2" name="Rectangle 1">
            <a:extLst>
              <a:ext uri="{FF2B5EF4-FFF2-40B4-BE49-F238E27FC236}">
                <a16:creationId xmlns:a16="http://schemas.microsoft.com/office/drawing/2014/main" id="{AFEDE41B-D297-BDE9-02C6-F02102DCF48C}"/>
              </a:ext>
            </a:extLst>
          </p:cNvPr>
          <p:cNvSpPr/>
          <p:nvPr/>
        </p:nvSpPr>
        <p:spPr bwMode="auto">
          <a:xfrm rot="5400000">
            <a:off x="7283625" y="2841483"/>
            <a:ext cx="1620000" cy="55652"/>
          </a:xfrm>
          <a:prstGeom prst="rect">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408" name="Rectangle 407"/>
          <p:cNvSpPr/>
          <p:nvPr/>
        </p:nvSpPr>
        <p:spPr bwMode="auto">
          <a:xfrm rot="5400000" flipH="1">
            <a:off x="4708671" y="2178746"/>
            <a:ext cx="45719" cy="360000"/>
          </a:xfrm>
          <a:prstGeom prst="rect">
            <a:avLst/>
          </a:prstGeom>
          <a:solidFill>
            <a:schemeClr val="tx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400" name="Rectangle 399"/>
          <p:cNvSpPr/>
          <p:nvPr/>
        </p:nvSpPr>
        <p:spPr bwMode="auto">
          <a:xfrm>
            <a:off x="938472" y="4404785"/>
            <a:ext cx="1782099" cy="56338"/>
          </a:xfrm>
          <a:prstGeom prst="rect">
            <a:avLst/>
          </a:prstGeom>
          <a:solidFill>
            <a:schemeClr val="tx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9" name="Title 8"/>
          <p:cNvSpPr>
            <a:spLocks noGrp="1"/>
          </p:cNvSpPr>
          <p:nvPr>
            <p:ph type="title"/>
          </p:nvPr>
        </p:nvSpPr>
        <p:spPr>
          <a:xfrm>
            <a:off x="326949" y="171451"/>
            <a:ext cx="7175824" cy="599562"/>
          </a:xfrm>
        </p:spPr>
        <p:txBody>
          <a:bodyPr/>
          <a:lstStyle/>
          <a:p>
            <a:r>
              <a:rPr lang="en-US" dirty="0"/>
              <a:t>inside a typical quantum computer</a:t>
            </a:r>
          </a:p>
        </p:txBody>
      </p:sp>
      <p:sp>
        <p:nvSpPr>
          <p:cNvPr id="69" name="TextBox 68"/>
          <p:cNvSpPr txBox="1"/>
          <p:nvPr/>
        </p:nvSpPr>
        <p:spPr>
          <a:xfrm>
            <a:off x="1497129" y="873181"/>
            <a:ext cx="2219505" cy="569387"/>
          </a:xfrm>
          <a:prstGeom prst="rect">
            <a:avLst/>
          </a:prstGeom>
          <a:noFill/>
        </p:spPr>
        <p:txBody>
          <a:bodyPr wrap="square" rtlCol="0">
            <a:spAutoFit/>
          </a:bodyPr>
          <a:lstStyle/>
          <a:p>
            <a:pPr algn="ctr"/>
            <a:r>
              <a:rPr lang="en-US" sz="1100" dirty="0">
                <a:solidFill>
                  <a:schemeClr val="bg2"/>
                </a:solidFill>
                <a:latin typeface="Calibri" pitchFamily="34" charset="0"/>
              </a:rPr>
              <a:t>qubits control electronics</a:t>
            </a:r>
          </a:p>
          <a:p>
            <a:pPr algn="ctr"/>
            <a:r>
              <a:rPr lang="en-US" sz="1000" b="0" dirty="0">
                <a:solidFill>
                  <a:schemeClr val="bg2"/>
                </a:solidFill>
                <a:latin typeface="Calibri" pitchFamily="34" charset="0"/>
              </a:rPr>
              <a:t>microwave generators, readout systems and various electronics</a:t>
            </a:r>
          </a:p>
        </p:txBody>
      </p:sp>
      <p:sp>
        <p:nvSpPr>
          <p:cNvPr id="83" name="TextBox 82"/>
          <p:cNvSpPr txBox="1"/>
          <p:nvPr/>
        </p:nvSpPr>
        <p:spPr>
          <a:xfrm>
            <a:off x="370229" y="873181"/>
            <a:ext cx="1088761" cy="569387"/>
          </a:xfrm>
          <a:prstGeom prst="rect">
            <a:avLst/>
          </a:prstGeom>
          <a:noFill/>
        </p:spPr>
        <p:txBody>
          <a:bodyPr wrap="none" rtlCol="0">
            <a:spAutoFit/>
          </a:bodyPr>
          <a:lstStyle/>
          <a:p>
            <a:pPr algn="ctr"/>
            <a:r>
              <a:rPr lang="fr-FR" sz="1100" dirty="0" err="1">
                <a:solidFill>
                  <a:schemeClr val="bg2"/>
                </a:solidFill>
                <a:latin typeface="Calibri" pitchFamily="34" charset="0"/>
              </a:rPr>
              <a:t>computing</a:t>
            </a:r>
            <a:endParaRPr lang="fr-FR" sz="1100" dirty="0">
              <a:solidFill>
                <a:schemeClr val="bg2"/>
              </a:solidFill>
              <a:latin typeface="Calibri" pitchFamily="34" charset="0"/>
            </a:endParaRPr>
          </a:p>
          <a:p>
            <a:pPr algn="ctr"/>
            <a:r>
              <a:rPr lang="fr-FR" sz="1000" b="0" dirty="0">
                <a:solidFill>
                  <a:schemeClr val="bg2"/>
                </a:solidFill>
                <a:latin typeface="Calibri" pitchFamily="34" charset="0"/>
              </a:rPr>
              <a:t>servers, network,</a:t>
            </a:r>
          </a:p>
          <a:p>
            <a:pPr algn="ctr"/>
            <a:r>
              <a:rPr lang="fr-FR" sz="1000" b="0" dirty="0">
                <a:solidFill>
                  <a:schemeClr val="bg2"/>
                </a:solidFill>
                <a:latin typeface="Calibri" pitchFamily="34" charset="0"/>
              </a:rPr>
              <a:t>software, data</a:t>
            </a:r>
          </a:p>
        </p:txBody>
      </p:sp>
      <p:sp>
        <p:nvSpPr>
          <p:cNvPr id="85" name="TextBox 84"/>
          <p:cNvSpPr txBox="1"/>
          <p:nvPr/>
        </p:nvSpPr>
        <p:spPr>
          <a:xfrm>
            <a:off x="6675735" y="873181"/>
            <a:ext cx="1790699" cy="569387"/>
          </a:xfrm>
          <a:prstGeom prst="rect">
            <a:avLst/>
          </a:prstGeom>
          <a:noFill/>
        </p:spPr>
        <p:txBody>
          <a:bodyPr wrap="square" rtlCol="0">
            <a:spAutoFit/>
          </a:bodyPr>
          <a:lstStyle/>
          <a:p>
            <a:pPr algn="ctr"/>
            <a:r>
              <a:rPr lang="fr-FR" sz="1100">
                <a:solidFill>
                  <a:schemeClr val="bg2"/>
                </a:solidFill>
                <a:latin typeface="Calibri" pitchFamily="34" charset="0"/>
              </a:rPr>
              <a:t>cryogenic installation</a:t>
            </a:r>
          </a:p>
          <a:p>
            <a:pPr algn="ctr"/>
            <a:r>
              <a:rPr lang="fr-FR" sz="1000" b="0">
                <a:solidFill>
                  <a:schemeClr val="bg2"/>
                </a:solidFill>
                <a:latin typeface="Calibri" pitchFamily="34" charset="0"/>
              </a:rPr>
              <a:t>helium 3 &amp; 4</a:t>
            </a:r>
            <a:br>
              <a:rPr lang="fr-FR" sz="1000" b="0">
                <a:solidFill>
                  <a:schemeClr val="bg2"/>
                </a:solidFill>
                <a:latin typeface="Calibri" pitchFamily="34" charset="0"/>
              </a:rPr>
            </a:br>
            <a:r>
              <a:rPr lang="fr-FR" sz="1000" b="0">
                <a:solidFill>
                  <a:schemeClr val="bg2"/>
                </a:solidFill>
                <a:latin typeface="Calibri" pitchFamily="34" charset="0"/>
              </a:rPr>
              <a:t>gas pumps and compressor</a:t>
            </a:r>
          </a:p>
        </p:txBody>
      </p:sp>
      <p:sp>
        <p:nvSpPr>
          <p:cNvPr id="86" name="TextBox 85"/>
          <p:cNvSpPr txBox="1"/>
          <p:nvPr/>
        </p:nvSpPr>
        <p:spPr>
          <a:xfrm>
            <a:off x="4271599" y="4271071"/>
            <a:ext cx="1799000" cy="253916"/>
          </a:xfrm>
          <a:prstGeom prst="rect">
            <a:avLst/>
          </a:prstGeom>
          <a:noFill/>
        </p:spPr>
        <p:txBody>
          <a:bodyPr wrap="square" rtlCol="0">
            <a:spAutoFit/>
          </a:bodyPr>
          <a:lstStyle/>
          <a:p>
            <a:pPr algn="ctr"/>
            <a:r>
              <a:rPr lang="fr-FR" sz="1050" dirty="0">
                <a:solidFill>
                  <a:schemeClr val="bg2"/>
                </a:solidFill>
                <a:latin typeface="Calibri" pitchFamily="34" charset="0"/>
              </a:rPr>
              <a:t>quantum chipset</a:t>
            </a:r>
          </a:p>
        </p:txBody>
      </p:sp>
      <p:sp>
        <p:nvSpPr>
          <p:cNvPr id="88" name="TextBox 87"/>
          <p:cNvSpPr txBox="1"/>
          <p:nvPr/>
        </p:nvSpPr>
        <p:spPr>
          <a:xfrm>
            <a:off x="4064636" y="873181"/>
            <a:ext cx="2203095" cy="415498"/>
          </a:xfrm>
          <a:prstGeom prst="rect">
            <a:avLst/>
          </a:prstGeom>
          <a:noFill/>
        </p:spPr>
        <p:txBody>
          <a:bodyPr wrap="square" rtlCol="0">
            <a:spAutoFit/>
          </a:bodyPr>
          <a:lstStyle/>
          <a:p>
            <a:pPr algn="ctr"/>
            <a:r>
              <a:rPr lang="en-US" sz="1100" dirty="0">
                <a:solidFill>
                  <a:schemeClr val="bg2"/>
                </a:solidFill>
                <a:latin typeface="Calibri" pitchFamily="34" charset="0"/>
              </a:rPr>
              <a:t>« chandelier » in cryostat</a:t>
            </a:r>
          </a:p>
          <a:p>
            <a:pPr algn="ctr"/>
            <a:r>
              <a:rPr lang="en-US" sz="1000" b="0" dirty="0">
                <a:solidFill>
                  <a:schemeClr val="bg2"/>
                </a:solidFill>
                <a:latin typeface="Calibri" pitchFamily="34" charset="0"/>
              </a:rPr>
              <a:t>where quantum stuff happens!</a:t>
            </a:r>
          </a:p>
        </p:txBody>
      </p:sp>
      <p:sp>
        <p:nvSpPr>
          <p:cNvPr id="111" name="TextBox 110"/>
          <p:cNvSpPr txBox="1"/>
          <p:nvPr/>
        </p:nvSpPr>
        <p:spPr>
          <a:xfrm>
            <a:off x="9584269" y="2182682"/>
            <a:ext cx="1985431" cy="1169551"/>
          </a:xfrm>
          <a:prstGeom prst="rect">
            <a:avLst/>
          </a:prstGeom>
          <a:noFill/>
        </p:spPr>
        <p:txBody>
          <a:bodyPr wrap="square" rtlCol="0" anchor="ctr">
            <a:spAutoFit/>
          </a:bodyPr>
          <a:lstStyle/>
          <a:p>
            <a:r>
              <a:rPr lang="fr-FR" sz="1400">
                <a:solidFill>
                  <a:schemeClr val="bg2"/>
                </a:solidFill>
                <a:latin typeface="Calibri" pitchFamily="34" charset="0"/>
              </a:rPr>
              <a:t>QC in a cryostat but a lot of other components are outside, and always a classical computer driving the QC.</a:t>
            </a:r>
            <a:endParaRPr lang="fr-FR" sz="1400" dirty="0" err="1">
              <a:solidFill>
                <a:schemeClr val="bg2"/>
              </a:solidFill>
              <a:latin typeface="Calibri" pitchFamily="34" charset="0"/>
            </a:endParaRPr>
          </a:p>
        </p:txBody>
      </p:sp>
      <p:sp>
        <p:nvSpPr>
          <p:cNvPr id="115" name="Rectangle 114"/>
          <p:cNvSpPr/>
          <p:nvPr/>
        </p:nvSpPr>
        <p:spPr bwMode="auto">
          <a:xfrm>
            <a:off x="2656897" y="1535707"/>
            <a:ext cx="1038151" cy="3088235"/>
          </a:xfrm>
          <a:prstGeom prst="rect">
            <a:avLst/>
          </a:prstGeom>
          <a:solidFill>
            <a:schemeClr val="tx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16" name="Rectangle 115"/>
          <p:cNvSpPr/>
          <p:nvPr/>
        </p:nvSpPr>
        <p:spPr bwMode="auto">
          <a:xfrm>
            <a:off x="395536" y="1535707"/>
            <a:ext cx="1038151" cy="3088235"/>
          </a:xfrm>
          <a:prstGeom prst="rect">
            <a:avLst/>
          </a:prstGeom>
          <a:solidFill>
            <a:schemeClr val="tx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17" name="Rectangle 116"/>
          <p:cNvSpPr/>
          <p:nvPr/>
        </p:nvSpPr>
        <p:spPr bwMode="auto">
          <a:xfrm>
            <a:off x="1535234" y="1535706"/>
            <a:ext cx="1038151" cy="3088235"/>
          </a:xfrm>
          <a:prstGeom prst="rect">
            <a:avLst/>
          </a:prstGeom>
          <a:solidFill>
            <a:schemeClr val="tx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grpSp>
        <p:nvGrpSpPr>
          <p:cNvPr id="118" name="Group 117"/>
          <p:cNvGrpSpPr/>
          <p:nvPr/>
        </p:nvGrpSpPr>
        <p:grpSpPr>
          <a:xfrm>
            <a:off x="4213077" y="2013388"/>
            <a:ext cx="1916044" cy="2624325"/>
            <a:chOff x="4059935" y="1675786"/>
            <a:chExt cx="1916044" cy="2357937"/>
          </a:xfrm>
        </p:grpSpPr>
        <p:sp>
          <p:nvSpPr>
            <p:cNvPr id="119" name="Rectangle 118"/>
            <p:cNvSpPr/>
            <p:nvPr/>
          </p:nvSpPr>
          <p:spPr bwMode="auto">
            <a:xfrm>
              <a:off x="4059935" y="1685542"/>
              <a:ext cx="58522" cy="2348181"/>
            </a:xfrm>
            <a:prstGeom prst="rect">
              <a:avLst/>
            </a:prstGeom>
            <a:solidFill>
              <a:schemeClr val="tx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20" name="Rectangle 119"/>
            <p:cNvSpPr/>
            <p:nvPr/>
          </p:nvSpPr>
          <p:spPr bwMode="auto">
            <a:xfrm>
              <a:off x="5917457" y="1675786"/>
              <a:ext cx="58522" cy="2348181"/>
            </a:xfrm>
            <a:prstGeom prst="rect">
              <a:avLst/>
            </a:prstGeom>
            <a:solidFill>
              <a:schemeClr val="tx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grpSp>
      <p:sp>
        <p:nvSpPr>
          <p:cNvPr id="121" name="Rectangle 120"/>
          <p:cNvSpPr/>
          <p:nvPr/>
        </p:nvSpPr>
        <p:spPr bwMode="auto">
          <a:xfrm>
            <a:off x="5225720" y="1535273"/>
            <a:ext cx="2510319" cy="66475"/>
          </a:xfrm>
          <a:prstGeom prst="rect">
            <a:avLst/>
          </a:prstGeom>
          <a:solidFill>
            <a:schemeClr val="tx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37" name="Rectangle 136"/>
          <p:cNvSpPr/>
          <p:nvPr/>
        </p:nvSpPr>
        <p:spPr bwMode="auto">
          <a:xfrm>
            <a:off x="3579178" y="1682636"/>
            <a:ext cx="1446194" cy="45719"/>
          </a:xfrm>
          <a:prstGeom prst="rect">
            <a:avLst/>
          </a:prstGeom>
          <a:solidFill>
            <a:schemeClr val="tx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39" name="TextBox 138"/>
          <p:cNvSpPr txBox="1"/>
          <p:nvPr/>
        </p:nvSpPr>
        <p:spPr>
          <a:xfrm>
            <a:off x="5488905" y="2917870"/>
            <a:ext cx="490840" cy="246221"/>
          </a:xfrm>
          <a:prstGeom prst="rect">
            <a:avLst/>
          </a:prstGeom>
          <a:noFill/>
        </p:spPr>
        <p:txBody>
          <a:bodyPr wrap="none" rtlCol="0">
            <a:spAutoFit/>
          </a:bodyPr>
          <a:lstStyle/>
          <a:p>
            <a:r>
              <a:rPr lang="fr-FR" sz="1000" dirty="0">
                <a:solidFill>
                  <a:schemeClr val="bg2"/>
                </a:solidFill>
                <a:latin typeface="Calibri" pitchFamily="34" charset="0"/>
              </a:rPr>
              <a:t>15mK</a:t>
            </a:r>
          </a:p>
        </p:txBody>
      </p:sp>
      <p:sp>
        <p:nvSpPr>
          <p:cNvPr id="140" name="Rectangle 139"/>
          <p:cNvSpPr/>
          <p:nvPr/>
        </p:nvSpPr>
        <p:spPr bwMode="auto">
          <a:xfrm>
            <a:off x="5225716" y="1601748"/>
            <a:ext cx="63786" cy="257063"/>
          </a:xfrm>
          <a:prstGeom prst="rect">
            <a:avLst/>
          </a:prstGeom>
          <a:solidFill>
            <a:schemeClr val="tx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41" name="Rectangle 140"/>
          <p:cNvSpPr/>
          <p:nvPr/>
        </p:nvSpPr>
        <p:spPr bwMode="auto">
          <a:xfrm>
            <a:off x="4961586" y="1682635"/>
            <a:ext cx="63786" cy="189918"/>
          </a:xfrm>
          <a:prstGeom prst="rect">
            <a:avLst/>
          </a:prstGeom>
          <a:solidFill>
            <a:schemeClr val="tx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42" name="TextBox 141"/>
          <p:cNvSpPr txBox="1"/>
          <p:nvPr/>
        </p:nvSpPr>
        <p:spPr>
          <a:xfrm rot="16200000">
            <a:off x="7849602" y="3590101"/>
            <a:ext cx="1322798" cy="230832"/>
          </a:xfrm>
          <a:prstGeom prst="rect">
            <a:avLst/>
          </a:prstGeom>
          <a:noFill/>
        </p:spPr>
        <p:txBody>
          <a:bodyPr wrap="none" rtlCol="0">
            <a:spAutoFit/>
          </a:bodyPr>
          <a:lstStyle/>
          <a:p>
            <a:r>
              <a:rPr lang="fr-FR" sz="900" b="0" dirty="0">
                <a:solidFill>
                  <a:schemeClr val="tx1">
                    <a:lumMod val="65000"/>
                  </a:schemeClr>
                </a:solidFill>
                <a:latin typeface="Calibri" pitchFamily="34" charset="0"/>
              </a:rPr>
              <a:t>(cc) Olivier Ezratty, 2023</a:t>
            </a:r>
          </a:p>
        </p:txBody>
      </p:sp>
      <p:sp>
        <p:nvSpPr>
          <p:cNvPr id="143" name="Rectangle 142"/>
          <p:cNvSpPr/>
          <p:nvPr/>
        </p:nvSpPr>
        <p:spPr bwMode="auto">
          <a:xfrm rot="5400000" flipV="1">
            <a:off x="6896093" y="2167334"/>
            <a:ext cx="912899" cy="45719"/>
          </a:xfrm>
          <a:prstGeom prst="rect">
            <a:avLst/>
          </a:prstGeom>
          <a:solidFill>
            <a:schemeClr val="tx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44" name="Rectangle 143"/>
          <p:cNvSpPr/>
          <p:nvPr/>
        </p:nvSpPr>
        <p:spPr bwMode="auto">
          <a:xfrm rot="5400000">
            <a:off x="6800279" y="2464331"/>
            <a:ext cx="1797755" cy="72590"/>
          </a:xfrm>
          <a:prstGeom prst="rect">
            <a:avLst/>
          </a:prstGeom>
          <a:solidFill>
            <a:schemeClr val="tx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pic>
        <p:nvPicPr>
          <p:cNvPr id="14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8885" y="4228471"/>
            <a:ext cx="910848" cy="343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8885" y="3855591"/>
            <a:ext cx="910848" cy="343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8885" y="3482711"/>
            <a:ext cx="910848" cy="343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8"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8885" y="3109831"/>
            <a:ext cx="910848" cy="343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20548" y="4236938"/>
            <a:ext cx="910848" cy="343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0"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20548" y="3858830"/>
            <a:ext cx="910848" cy="343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8885" y="2736951"/>
            <a:ext cx="910848" cy="343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20548" y="3480722"/>
            <a:ext cx="910848" cy="343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20572" y="3241907"/>
            <a:ext cx="910800" cy="178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20572" y="3035845"/>
            <a:ext cx="910800" cy="178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20572" y="2829782"/>
            <a:ext cx="910800" cy="178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20572" y="2623719"/>
            <a:ext cx="910800" cy="178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20572" y="2417656"/>
            <a:ext cx="910800" cy="178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20572" y="2211593"/>
            <a:ext cx="910800" cy="178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20572" y="2005530"/>
            <a:ext cx="910800" cy="178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0"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8885" y="2364071"/>
            <a:ext cx="910848" cy="343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8885" y="1991191"/>
            <a:ext cx="910848" cy="343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8885" y="1618311"/>
            <a:ext cx="910848" cy="343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20572" y="1660392"/>
            <a:ext cx="910800" cy="191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64" name="Group 163"/>
          <p:cNvGrpSpPr/>
          <p:nvPr/>
        </p:nvGrpSpPr>
        <p:grpSpPr>
          <a:xfrm>
            <a:off x="456825" y="1779503"/>
            <a:ext cx="915568" cy="2575062"/>
            <a:chOff x="-982999" y="1600443"/>
            <a:chExt cx="915568" cy="2575062"/>
          </a:xfrm>
        </p:grpSpPr>
        <p:sp>
          <p:nvSpPr>
            <p:cNvPr id="165" name="Freeform 9"/>
            <p:cNvSpPr>
              <a:spLocks/>
            </p:cNvSpPr>
            <p:nvPr/>
          </p:nvSpPr>
          <p:spPr bwMode="auto">
            <a:xfrm>
              <a:off x="-982999" y="1600443"/>
              <a:ext cx="915568" cy="150624"/>
            </a:xfrm>
            <a:custGeom>
              <a:avLst/>
              <a:gdLst>
                <a:gd name="T0" fmla="*/ 194 w 6273"/>
                <a:gd name="T1" fmla="*/ 0 h 1030"/>
                <a:gd name="T2" fmla="*/ 6077 w 6273"/>
                <a:gd name="T3" fmla="*/ 0 h 1030"/>
                <a:gd name="T4" fmla="*/ 6098 w 6273"/>
                <a:gd name="T5" fmla="*/ 2 h 1030"/>
                <a:gd name="T6" fmla="*/ 6136 w 6273"/>
                <a:gd name="T7" fmla="*/ 8 h 1030"/>
                <a:gd name="T8" fmla="*/ 6188 w 6273"/>
                <a:gd name="T9" fmla="*/ 29 h 1030"/>
                <a:gd name="T10" fmla="*/ 6229 w 6273"/>
                <a:gd name="T11" fmla="*/ 64 h 1030"/>
                <a:gd name="T12" fmla="*/ 6250 w 6273"/>
                <a:gd name="T13" fmla="*/ 91 h 1030"/>
                <a:gd name="T14" fmla="*/ 6265 w 6273"/>
                <a:gd name="T15" fmla="*/ 121 h 1030"/>
                <a:gd name="T16" fmla="*/ 6272 w 6273"/>
                <a:gd name="T17" fmla="*/ 156 h 1030"/>
                <a:gd name="T18" fmla="*/ 6273 w 6273"/>
                <a:gd name="T19" fmla="*/ 173 h 1030"/>
                <a:gd name="T20" fmla="*/ 6273 w 6273"/>
                <a:gd name="T21" fmla="*/ 857 h 1030"/>
                <a:gd name="T22" fmla="*/ 6272 w 6273"/>
                <a:gd name="T23" fmla="*/ 875 h 1030"/>
                <a:gd name="T24" fmla="*/ 6265 w 6273"/>
                <a:gd name="T25" fmla="*/ 908 h 1030"/>
                <a:gd name="T26" fmla="*/ 6250 w 6273"/>
                <a:gd name="T27" fmla="*/ 939 h 1030"/>
                <a:gd name="T28" fmla="*/ 6229 w 6273"/>
                <a:gd name="T29" fmla="*/ 967 h 1030"/>
                <a:gd name="T30" fmla="*/ 6188 w 6273"/>
                <a:gd name="T31" fmla="*/ 1001 h 1030"/>
                <a:gd name="T32" fmla="*/ 6136 w 6273"/>
                <a:gd name="T33" fmla="*/ 1021 h 1030"/>
                <a:gd name="T34" fmla="*/ 6098 w 6273"/>
                <a:gd name="T35" fmla="*/ 1029 h 1030"/>
                <a:gd name="T36" fmla="*/ 6077 w 6273"/>
                <a:gd name="T37" fmla="*/ 1030 h 1030"/>
                <a:gd name="T38" fmla="*/ 194 w 6273"/>
                <a:gd name="T39" fmla="*/ 1030 h 1030"/>
                <a:gd name="T40" fmla="*/ 174 w 6273"/>
                <a:gd name="T41" fmla="*/ 1029 h 1030"/>
                <a:gd name="T42" fmla="*/ 135 w 6273"/>
                <a:gd name="T43" fmla="*/ 1021 h 1030"/>
                <a:gd name="T44" fmla="*/ 85 w 6273"/>
                <a:gd name="T45" fmla="*/ 1001 h 1030"/>
                <a:gd name="T46" fmla="*/ 43 w 6273"/>
                <a:gd name="T47" fmla="*/ 967 h 1030"/>
                <a:gd name="T48" fmla="*/ 23 w 6273"/>
                <a:gd name="T49" fmla="*/ 939 h 1030"/>
                <a:gd name="T50" fmla="*/ 7 w 6273"/>
                <a:gd name="T51" fmla="*/ 908 h 1030"/>
                <a:gd name="T52" fmla="*/ 0 w 6273"/>
                <a:gd name="T53" fmla="*/ 875 h 1030"/>
                <a:gd name="T54" fmla="*/ 0 w 6273"/>
                <a:gd name="T55" fmla="*/ 857 h 1030"/>
                <a:gd name="T56" fmla="*/ 0 w 6273"/>
                <a:gd name="T57" fmla="*/ 173 h 1030"/>
                <a:gd name="T58" fmla="*/ 0 w 6273"/>
                <a:gd name="T59" fmla="*/ 156 h 1030"/>
                <a:gd name="T60" fmla="*/ 7 w 6273"/>
                <a:gd name="T61" fmla="*/ 121 h 1030"/>
                <a:gd name="T62" fmla="*/ 23 w 6273"/>
                <a:gd name="T63" fmla="*/ 91 h 1030"/>
                <a:gd name="T64" fmla="*/ 43 w 6273"/>
                <a:gd name="T65" fmla="*/ 64 h 1030"/>
                <a:gd name="T66" fmla="*/ 85 w 6273"/>
                <a:gd name="T67" fmla="*/ 29 h 1030"/>
                <a:gd name="T68" fmla="*/ 135 w 6273"/>
                <a:gd name="T69" fmla="*/ 8 h 1030"/>
                <a:gd name="T70" fmla="*/ 174 w 6273"/>
                <a:gd name="T71" fmla="*/ 2 h 1030"/>
                <a:gd name="T72" fmla="*/ 194 w 6273"/>
                <a:gd name="T73" fmla="*/ 0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73" h="1030">
                  <a:moveTo>
                    <a:pt x="194" y="0"/>
                  </a:moveTo>
                  <a:lnTo>
                    <a:pt x="6077" y="0"/>
                  </a:lnTo>
                  <a:lnTo>
                    <a:pt x="6098" y="2"/>
                  </a:lnTo>
                  <a:lnTo>
                    <a:pt x="6136" y="8"/>
                  </a:lnTo>
                  <a:lnTo>
                    <a:pt x="6188" y="29"/>
                  </a:lnTo>
                  <a:lnTo>
                    <a:pt x="6229" y="64"/>
                  </a:lnTo>
                  <a:lnTo>
                    <a:pt x="6250" y="91"/>
                  </a:lnTo>
                  <a:lnTo>
                    <a:pt x="6265" y="121"/>
                  </a:lnTo>
                  <a:lnTo>
                    <a:pt x="6272" y="156"/>
                  </a:lnTo>
                  <a:lnTo>
                    <a:pt x="6273" y="173"/>
                  </a:lnTo>
                  <a:lnTo>
                    <a:pt x="6273" y="857"/>
                  </a:lnTo>
                  <a:lnTo>
                    <a:pt x="6272" y="875"/>
                  </a:lnTo>
                  <a:lnTo>
                    <a:pt x="6265" y="908"/>
                  </a:lnTo>
                  <a:lnTo>
                    <a:pt x="6250" y="939"/>
                  </a:lnTo>
                  <a:lnTo>
                    <a:pt x="6229" y="967"/>
                  </a:lnTo>
                  <a:lnTo>
                    <a:pt x="6188" y="1001"/>
                  </a:lnTo>
                  <a:lnTo>
                    <a:pt x="6136" y="1021"/>
                  </a:lnTo>
                  <a:lnTo>
                    <a:pt x="6098" y="1029"/>
                  </a:lnTo>
                  <a:lnTo>
                    <a:pt x="6077" y="1030"/>
                  </a:lnTo>
                  <a:lnTo>
                    <a:pt x="194" y="1030"/>
                  </a:lnTo>
                  <a:lnTo>
                    <a:pt x="174" y="1029"/>
                  </a:lnTo>
                  <a:lnTo>
                    <a:pt x="135" y="1021"/>
                  </a:lnTo>
                  <a:lnTo>
                    <a:pt x="85" y="1001"/>
                  </a:lnTo>
                  <a:lnTo>
                    <a:pt x="43" y="967"/>
                  </a:lnTo>
                  <a:lnTo>
                    <a:pt x="23" y="939"/>
                  </a:lnTo>
                  <a:lnTo>
                    <a:pt x="7" y="908"/>
                  </a:lnTo>
                  <a:lnTo>
                    <a:pt x="0" y="875"/>
                  </a:lnTo>
                  <a:lnTo>
                    <a:pt x="0" y="857"/>
                  </a:lnTo>
                  <a:lnTo>
                    <a:pt x="0" y="173"/>
                  </a:lnTo>
                  <a:lnTo>
                    <a:pt x="0" y="156"/>
                  </a:lnTo>
                  <a:lnTo>
                    <a:pt x="7" y="121"/>
                  </a:lnTo>
                  <a:lnTo>
                    <a:pt x="23" y="91"/>
                  </a:lnTo>
                  <a:lnTo>
                    <a:pt x="43" y="64"/>
                  </a:lnTo>
                  <a:lnTo>
                    <a:pt x="85" y="29"/>
                  </a:lnTo>
                  <a:lnTo>
                    <a:pt x="135" y="8"/>
                  </a:lnTo>
                  <a:lnTo>
                    <a:pt x="174" y="2"/>
                  </a:lnTo>
                  <a:lnTo>
                    <a:pt x="194" y="0"/>
                  </a:lnTo>
                  <a:close/>
                </a:path>
              </a:pathLst>
            </a:custGeom>
            <a:solidFill>
              <a:srgbClr val="CCCCCC"/>
            </a:solidFill>
            <a:ln w="9525">
              <a:solidFill>
                <a:srgbClr val="010101"/>
              </a:solidFill>
              <a:prstDash val="solid"/>
              <a:round/>
              <a:headEnd/>
              <a:tailEnd/>
            </a:ln>
          </p:spPr>
          <p:txBody>
            <a:bodyPr vert="horz" wrap="square" lIns="91440" tIns="45720" rIns="91440" bIns="45720" numCol="1" anchor="t" anchorCtr="0" compatLnSpc="1">
              <a:prstTxWarp prst="textNoShape">
                <a:avLst/>
              </a:prstTxWarp>
            </a:bodyPr>
            <a:lstStyle/>
            <a:p>
              <a:endParaRPr lang="fr-FR"/>
            </a:p>
          </p:txBody>
        </p:sp>
        <p:sp>
          <p:nvSpPr>
            <p:cNvPr id="166" name="Freeform 10"/>
            <p:cNvSpPr>
              <a:spLocks/>
            </p:cNvSpPr>
            <p:nvPr/>
          </p:nvSpPr>
          <p:spPr bwMode="auto">
            <a:xfrm>
              <a:off x="-982999" y="1794854"/>
              <a:ext cx="915568" cy="150187"/>
            </a:xfrm>
            <a:custGeom>
              <a:avLst/>
              <a:gdLst>
                <a:gd name="T0" fmla="*/ 194 w 6273"/>
                <a:gd name="T1" fmla="*/ 0 h 1029"/>
                <a:gd name="T2" fmla="*/ 6077 w 6273"/>
                <a:gd name="T3" fmla="*/ 0 h 1029"/>
                <a:gd name="T4" fmla="*/ 6098 w 6273"/>
                <a:gd name="T5" fmla="*/ 0 h 1029"/>
                <a:gd name="T6" fmla="*/ 6136 w 6273"/>
                <a:gd name="T7" fmla="*/ 8 h 1029"/>
                <a:gd name="T8" fmla="*/ 6188 w 6273"/>
                <a:gd name="T9" fmla="*/ 29 h 1029"/>
                <a:gd name="T10" fmla="*/ 6229 w 6273"/>
                <a:gd name="T11" fmla="*/ 62 h 1029"/>
                <a:gd name="T12" fmla="*/ 6250 w 6273"/>
                <a:gd name="T13" fmla="*/ 91 h 1029"/>
                <a:gd name="T14" fmla="*/ 6265 w 6273"/>
                <a:gd name="T15" fmla="*/ 121 h 1029"/>
                <a:gd name="T16" fmla="*/ 6272 w 6273"/>
                <a:gd name="T17" fmla="*/ 156 h 1029"/>
                <a:gd name="T18" fmla="*/ 6273 w 6273"/>
                <a:gd name="T19" fmla="*/ 173 h 1029"/>
                <a:gd name="T20" fmla="*/ 6273 w 6273"/>
                <a:gd name="T21" fmla="*/ 856 h 1029"/>
                <a:gd name="T22" fmla="*/ 6272 w 6273"/>
                <a:gd name="T23" fmla="*/ 875 h 1029"/>
                <a:gd name="T24" fmla="*/ 6265 w 6273"/>
                <a:gd name="T25" fmla="*/ 908 h 1029"/>
                <a:gd name="T26" fmla="*/ 6250 w 6273"/>
                <a:gd name="T27" fmla="*/ 939 h 1029"/>
                <a:gd name="T28" fmla="*/ 6229 w 6273"/>
                <a:gd name="T29" fmla="*/ 967 h 1029"/>
                <a:gd name="T30" fmla="*/ 6188 w 6273"/>
                <a:gd name="T31" fmla="*/ 1000 h 1029"/>
                <a:gd name="T32" fmla="*/ 6136 w 6273"/>
                <a:gd name="T33" fmla="*/ 1022 h 1029"/>
                <a:gd name="T34" fmla="*/ 6098 w 6273"/>
                <a:gd name="T35" fmla="*/ 1029 h 1029"/>
                <a:gd name="T36" fmla="*/ 6077 w 6273"/>
                <a:gd name="T37" fmla="*/ 1029 h 1029"/>
                <a:gd name="T38" fmla="*/ 194 w 6273"/>
                <a:gd name="T39" fmla="*/ 1029 h 1029"/>
                <a:gd name="T40" fmla="*/ 174 w 6273"/>
                <a:gd name="T41" fmla="*/ 1029 h 1029"/>
                <a:gd name="T42" fmla="*/ 135 w 6273"/>
                <a:gd name="T43" fmla="*/ 1022 h 1029"/>
                <a:gd name="T44" fmla="*/ 85 w 6273"/>
                <a:gd name="T45" fmla="*/ 1000 h 1029"/>
                <a:gd name="T46" fmla="*/ 43 w 6273"/>
                <a:gd name="T47" fmla="*/ 967 h 1029"/>
                <a:gd name="T48" fmla="*/ 23 w 6273"/>
                <a:gd name="T49" fmla="*/ 939 h 1029"/>
                <a:gd name="T50" fmla="*/ 7 w 6273"/>
                <a:gd name="T51" fmla="*/ 908 h 1029"/>
                <a:gd name="T52" fmla="*/ 0 w 6273"/>
                <a:gd name="T53" fmla="*/ 875 h 1029"/>
                <a:gd name="T54" fmla="*/ 0 w 6273"/>
                <a:gd name="T55" fmla="*/ 856 h 1029"/>
                <a:gd name="T56" fmla="*/ 0 w 6273"/>
                <a:gd name="T57" fmla="*/ 173 h 1029"/>
                <a:gd name="T58" fmla="*/ 0 w 6273"/>
                <a:gd name="T59" fmla="*/ 156 h 1029"/>
                <a:gd name="T60" fmla="*/ 7 w 6273"/>
                <a:gd name="T61" fmla="*/ 121 h 1029"/>
                <a:gd name="T62" fmla="*/ 23 w 6273"/>
                <a:gd name="T63" fmla="*/ 91 h 1029"/>
                <a:gd name="T64" fmla="*/ 43 w 6273"/>
                <a:gd name="T65" fmla="*/ 62 h 1029"/>
                <a:gd name="T66" fmla="*/ 85 w 6273"/>
                <a:gd name="T67" fmla="*/ 29 h 1029"/>
                <a:gd name="T68" fmla="*/ 135 w 6273"/>
                <a:gd name="T69" fmla="*/ 8 h 1029"/>
                <a:gd name="T70" fmla="*/ 174 w 6273"/>
                <a:gd name="T71" fmla="*/ 0 h 1029"/>
                <a:gd name="T72" fmla="*/ 194 w 6273"/>
                <a:gd name="T73"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73" h="1029">
                  <a:moveTo>
                    <a:pt x="194" y="0"/>
                  </a:moveTo>
                  <a:lnTo>
                    <a:pt x="6077" y="0"/>
                  </a:lnTo>
                  <a:lnTo>
                    <a:pt x="6098" y="0"/>
                  </a:lnTo>
                  <a:lnTo>
                    <a:pt x="6136" y="8"/>
                  </a:lnTo>
                  <a:lnTo>
                    <a:pt x="6188" y="29"/>
                  </a:lnTo>
                  <a:lnTo>
                    <a:pt x="6229" y="62"/>
                  </a:lnTo>
                  <a:lnTo>
                    <a:pt x="6250" y="91"/>
                  </a:lnTo>
                  <a:lnTo>
                    <a:pt x="6265" y="121"/>
                  </a:lnTo>
                  <a:lnTo>
                    <a:pt x="6272" y="156"/>
                  </a:lnTo>
                  <a:lnTo>
                    <a:pt x="6273" y="173"/>
                  </a:lnTo>
                  <a:lnTo>
                    <a:pt x="6273" y="856"/>
                  </a:lnTo>
                  <a:lnTo>
                    <a:pt x="6272" y="875"/>
                  </a:lnTo>
                  <a:lnTo>
                    <a:pt x="6265" y="908"/>
                  </a:lnTo>
                  <a:lnTo>
                    <a:pt x="6250" y="939"/>
                  </a:lnTo>
                  <a:lnTo>
                    <a:pt x="6229" y="967"/>
                  </a:lnTo>
                  <a:lnTo>
                    <a:pt x="6188" y="1000"/>
                  </a:lnTo>
                  <a:lnTo>
                    <a:pt x="6136" y="1022"/>
                  </a:lnTo>
                  <a:lnTo>
                    <a:pt x="6098" y="1029"/>
                  </a:lnTo>
                  <a:lnTo>
                    <a:pt x="6077" y="1029"/>
                  </a:lnTo>
                  <a:lnTo>
                    <a:pt x="194" y="1029"/>
                  </a:lnTo>
                  <a:lnTo>
                    <a:pt x="174" y="1029"/>
                  </a:lnTo>
                  <a:lnTo>
                    <a:pt x="135" y="1022"/>
                  </a:lnTo>
                  <a:lnTo>
                    <a:pt x="85" y="1000"/>
                  </a:lnTo>
                  <a:lnTo>
                    <a:pt x="43" y="967"/>
                  </a:lnTo>
                  <a:lnTo>
                    <a:pt x="23" y="939"/>
                  </a:lnTo>
                  <a:lnTo>
                    <a:pt x="7" y="908"/>
                  </a:lnTo>
                  <a:lnTo>
                    <a:pt x="0" y="875"/>
                  </a:lnTo>
                  <a:lnTo>
                    <a:pt x="0" y="856"/>
                  </a:lnTo>
                  <a:lnTo>
                    <a:pt x="0" y="173"/>
                  </a:lnTo>
                  <a:lnTo>
                    <a:pt x="0" y="156"/>
                  </a:lnTo>
                  <a:lnTo>
                    <a:pt x="7" y="121"/>
                  </a:lnTo>
                  <a:lnTo>
                    <a:pt x="23" y="91"/>
                  </a:lnTo>
                  <a:lnTo>
                    <a:pt x="43" y="62"/>
                  </a:lnTo>
                  <a:lnTo>
                    <a:pt x="85" y="29"/>
                  </a:lnTo>
                  <a:lnTo>
                    <a:pt x="135" y="8"/>
                  </a:lnTo>
                  <a:lnTo>
                    <a:pt x="174" y="0"/>
                  </a:lnTo>
                  <a:lnTo>
                    <a:pt x="194" y="0"/>
                  </a:lnTo>
                  <a:close/>
                </a:path>
              </a:pathLst>
            </a:custGeom>
            <a:solidFill>
              <a:srgbClr val="CCCCCC"/>
            </a:solidFill>
            <a:ln w="9525">
              <a:solidFill>
                <a:srgbClr val="010101"/>
              </a:solidFill>
              <a:prstDash val="solid"/>
              <a:round/>
              <a:headEnd/>
              <a:tailEnd/>
            </a:ln>
          </p:spPr>
          <p:txBody>
            <a:bodyPr vert="horz" wrap="square" lIns="91440" tIns="45720" rIns="91440" bIns="45720" numCol="1" anchor="t" anchorCtr="0" compatLnSpc="1">
              <a:prstTxWarp prst="textNoShape">
                <a:avLst/>
              </a:prstTxWarp>
            </a:bodyPr>
            <a:lstStyle/>
            <a:p>
              <a:endParaRPr lang="fr-FR"/>
            </a:p>
          </p:txBody>
        </p:sp>
        <p:sp>
          <p:nvSpPr>
            <p:cNvPr id="167" name="Freeform 11"/>
            <p:cNvSpPr>
              <a:spLocks/>
            </p:cNvSpPr>
            <p:nvPr/>
          </p:nvSpPr>
          <p:spPr bwMode="auto">
            <a:xfrm>
              <a:off x="-982999" y="1989702"/>
              <a:ext cx="915568" cy="149749"/>
            </a:xfrm>
            <a:custGeom>
              <a:avLst/>
              <a:gdLst>
                <a:gd name="T0" fmla="*/ 194 w 6273"/>
                <a:gd name="T1" fmla="*/ 0 h 1028"/>
                <a:gd name="T2" fmla="*/ 6077 w 6273"/>
                <a:gd name="T3" fmla="*/ 0 h 1028"/>
                <a:gd name="T4" fmla="*/ 6098 w 6273"/>
                <a:gd name="T5" fmla="*/ 0 h 1028"/>
                <a:gd name="T6" fmla="*/ 6136 w 6273"/>
                <a:gd name="T7" fmla="*/ 7 h 1028"/>
                <a:gd name="T8" fmla="*/ 6188 w 6273"/>
                <a:gd name="T9" fmla="*/ 27 h 1028"/>
                <a:gd name="T10" fmla="*/ 6229 w 6273"/>
                <a:gd name="T11" fmla="*/ 61 h 1028"/>
                <a:gd name="T12" fmla="*/ 6250 w 6273"/>
                <a:gd name="T13" fmla="*/ 89 h 1028"/>
                <a:gd name="T14" fmla="*/ 6265 w 6273"/>
                <a:gd name="T15" fmla="*/ 121 h 1028"/>
                <a:gd name="T16" fmla="*/ 6272 w 6273"/>
                <a:gd name="T17" fmla="*/ 154 h 1028"/>
                <a:gd name="T18" fmla="*/ 6273 w 6273"/>
                <a:gd name="T19" fmla="*/ 172 h 1028"/>
                <a:gd name="T20" fmla="*/ 6273 w 6273"/>
                <a:gd name="T21" fmla="*/ 855 h 1028"/>
                <a:gd name="T22" fmla="*/ 6272 w 6273"/>
                <a:gd name="T23" fmla="*/ 872 h 1028"/>
                <a:gd name="T24" fmla="*/ 6265 w 6273"/>
                <a:gd name="T25" fmla="*/ 907 h 1028"/>
                <a:gd name="T26" fmla="*/ 6250 w 6273"/>
                <a:gd name="T27" fmla="*/ 937 h 1028"/>
                <a:gd name="T28" fmla="*/ 6229 w 6273"/>
                <a:gd name="T29" fmla="*/ 964 h 1028"/>
                <a:gd name="T30" fmla="*/ 6188 w 6273"/>
                <a:gd name="T31" fmla="*/ 999 h 1028"/>
                <a:gd name="T32" fmla="*/ 6136 w 6273"/>
                <a:gd name="T33" fmla="*/ 1021 h 1028"/>
                <a:gd name="T34" fmla="*/ 6098 w 6273"/>
                <a:gd name="T35" fmla="*/ 1026 h 1028"/>
                <a:gd name="T36" fmla="*/ 6077 w 6273"/>
                <a:gd name="T37" fmla="*/ 1028 h 1028"/>
                <a:gd name="T38" fmla="*/ 194 w 6273"/>
                <a:gd name="T39" fmla="*/ 1028 h 1028"/>
                <a:gd name="T40" fmla="*/ 174 w 6273"/>
                <a:gd name="T41" fmla="*/ 1026 h 1028"/>
                <a:gd name="T42" fmla="*/ 135 w 6273"/>
                <a:gd name="T43" fmla="*/ 1021 h 1028"/>
                <a:gd name="T44" fmla="*/ 85 w 6273"/>
                <a:gd name="T45" fmla="*/ 999 h 1028"/>
                <a:gd name="T46" fmla="*/ 43 w 6273"/>
                <a:gd name="T47" fmla="*/ 964 h 1028"/>
                <a:gd name="T48" fmla="*/ 23 w 6273"/>
                <a:gd name="T49" fmla="*/ 937 h 1028"/>
                <a:gd name="T50" fmla="*/ 7 w 6273"/>
                <a:gd name="T51" fmla="*/ 907 h 1028"/>
                <a:gd name="T52" fmla="*/ 0 w 6273"/>
                <a:gd name="T53" fmla="*/ 872 h 1028"/>
                <a:gd name="T54" fmla="*/ 0 w 6273"/>
                <a:gd name="T55" fmla="*/ 855 h 1028"/>
                <a:gd name="T56" fmla="*/ 0 w 6273"/>
                <a:gd name="T57" fmla="*/ 172 h 1028"/>
                <a:gd name="T58" fmla="*/ 0 w 6273"/>
                <a:gd name="T59" fmla="*/ 154 h 1028"/>
                <a:gd name="T60" fmla="*/ 7 w 6273"/>
                <a:gd name="T61" fmla="*/ 121 h 1028"/>
                <a:gd name="T62" fmla="*/ 23 w 6273"/>
                <a:gd name="T63" fmla="*/ 89 h 1028"/>
                <a:gd name="T64" fmla="*/ 43 w 6273"/>
                <a:gd name="T65" fmla="*/ 61 h 1028"/>
                <a:gd name="T66" fmla="*/ 85 w 6273"/>
                <a:gd name="T67" fmla="*/ 27 h 1028"/>
                <a:gd name="T68" fmla="*/ 135 w 6273"/>
                <a:gd name="T69" fmla="*/ 7 h 1028"/>
                <a:gd name="T70" fmla="*/ 174 w 6273"/>
                <a:gd name="T71" fmla="*/ 0 h 1028"/>
                <a:gd name="T72" fmla="*/ 194 w 6273"/>
                <a:gd name="T73" fmla="*/ 0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73" h="1028">
                  <a:moveTo>
                    <a:pt x="194" y="0"/>
                  </a:moveTo>
                  <a:lnTo>
                    <a:pt x="6077" y="0"/>
                  </a:lnTo>
                  <a:lnTo>
                    <a:pt x="6098" y="0"/>
                  </a:lnTo>
                  <a:lnTo>
                    <a:pt x="6136" y="7"/>
                  </a:lnTo>
                  <a:lnTo>
                    <a:pt x="6188" y="27"/>
                  </a:lnTo>
                  <a:lnTo>
                    <a:pt x="6229" y="61"/>
                  </a:lnTo>
                  <a:lnTo>
                    <a:pt x="6250" y="89"/>
                  </a:lnTo>
                  <a:lnTo>
                    <a:pt x="6265" y="121"/>
                  </a:lnTo>
                  <a:lnTo>
                    <a:pt x="6272" y="154"/>
                  </a:lnTo>
                  <a:lnTo>
                    <a:pt x="6273" y="172"/>
                  </a:lnTo>
                  <a:lnTo>
                    <a:pt x="6273" y="855"/>
                  </a:lnTo>
                  <a:lnTo>
                    <a:pt x="6272" y="872"/>
                  </a:lnTo>
                  <a:lnTo>
                    <a:pt x="6265" y="907"/>
                  </a:lnTo>
                  <a:lnTo>
                    <a:pt x="6250" y="937"/>
                  </a:lnTo>
                  <a:lnTo>
                    <a:pt x="6229" y="964"/>
                  </a:lnTo>
                  <a:lnTo>
                    <a:pt x="6188" y="999"/>
                  </a:lnTo>
                  <a:lnTo>
                    <a:pt x="6136" y="1021"/>
                  </a:lnTo>
                  <a:lnTo>
                    <a:pt x="6098" y="1026"/>
                  </a:lnTo>
                  <a:lnTo>
                    <a:pt x="6077" y="1028"/>
                  </a:lnTo>
                  <a:lnTo>
                    <a:pt x="194" y="1028"/>
                  </a:lnTo>
                  <a:lnTo>
                    <a:pt x="174" y="1026"/>
                  </a:lnTo>
                  <a:lnTo>
                    <a:pt x="135" y="1021"/>
                  </a:lnTo>
                  <a:lnTo>
                    <a:pt x="85" y="999"/>
                  </a:lnTo>
                  <a:lnTo>
                    <a:pt x="43" y="964"/>
                  </a:lnTo>
                  <a:lnTo>
                    <a:pt x="23" y="937"/>
                  </a:lnTo>
                  <a:lnTo>
                    <a:pt x="7" y="907"/>
                  </a:lnTo>
                  <a:lnTo>
                    <a:pt x="0" y="872"/>
                  </a:lnTo>
                  <a:lnTo>
                    <a:pt x="0" y="855"/>
                  </a:lnTo>
                  <a:lnTo>
                    <a:pt x="0" y="172"/>
                  </a:lnTo>
                  <a:lnTo>
                    <a:pt x="0" y="154"/>
                  </a:lnTo>
                  <a:lnTo>
                    <a:pt x="7" y="121"/>
                  </a:lnTo>
                  <a:lnTo>
                    <a:pt x="23" y="89"/>
                  </a:lnTo>
                  <a:lnTo>
                    <a:pt x="43" y="61"/>
                  </a:lnTo>
                  <a:lnTo>
                    <a:pt x="85" y="27"/>
                  </a:lnTo>
                  <a:lnTo>
                    <a:pt x="135" y="7"/>
                  </a:lnTo>
                  <a:lnTo>
                    <a:pt x="174" y="0"/>
                  </a:lnTo>
                  <a:lnTo>
                    <a:pt x="194" y="0"/>
                  </a:lnTo>
                  <a:close/>
                </a:path>
              </a:pathLst>
            </a:custGeom>
            <a:solidFill>
              <a:srgbClr val="2F2F2F"/>
            </a:solidFill>
            <a:ln w="9525">
              <a:solidFill>
                <a:srgbClr val="010101"/>
              </a:solidFill>
              <a:prstDash val="solid"/>
              <a:round/>
              <a:headEnd/>
              <a:tailEnd/>
            </a:ln>
          </p:spPr>
          <p:txBody>
            <a:bodyPr vert="horz" wrap="square" lIns="91440" tIns="45720" rIns="91440" bIns="45720" numCol="1" anchor="t" anchorCtr="0" compatLnSpc="1">
              <a:prstTxWarp prst="textNoShape">
                <a:avLst/>
              </a:prstTxWarp>
            </a:bodyPr>
            <a:lstStyle/>
            <a:p>
              <a:endParaRPr lang="fr-FR"/>
            </a:p>
          </p:txBody>
        </p:sp>
        <p:sp>
          <p:nvSpPr>
            <p:cNvPr id="168" name="Freeform 12"/>
            <p:cNvSpPr>
              <a:spLocks/>
            </p:cNvSpPr>
            <p:nvPr/>
          </p:nvSpPr>
          <p:spPr bwMode="auto">
            <a:xfrm>
              <a:off x="-982999" y="2183675"/>
              <a:ext cx="915568" cy="150187"/>
            </a:xfrm>
            <a:custGeom>
              <a:avLst/>
              <a:gdLst>
                <a:gd name="T0" fmla="*/ 194 w 6273"/>
                <a:gd name="T1" fmla="*/ 0 h 1028"/>
                <a:gd name="T2" fmla="*/ 6077 w 6273"/>
                <a:gd name="T3" fmla="*/ 0 h 1028"/>
                <a:gd name="T4" fmla="*/ 6098 w 6273"/>
                <a:gd name="T5" fmla="*/ 0 h 1028"/>
                <a:gd name="T6" fmla="*/ 6136 w 6273"/>
                <a:gd name="T7" fmla="*/ 7 h 1028"/>
                <a:gd name="T8" fmla="*/ 6188 w 6273"/>
                <a:gd name="T9" fmla="*/ 29 h 1028"/>
                <a:gd name="T10" fmla="*/ 6229 w 6273"/>
                <a:gd name="T11" fmla="*/ 64 h 1028"/>
                <a:gd name="T12" fmla="*/ 6250 w 6273"/>
                <a:gd name="T13" fmla="*/ 91 h 1028"/>
                <a:gd name="T14" fmla="*/ 6265 w 6273"/>
                <a:gd name="T15" fmla="*/ 121 h 1028"/>
                <a:gd name="T16" fmla="*/ 6272 w 6273"/>
                <a:gd name="T17" fmla="*/ 156 h 1028"/>
                <a:gd name="T18" fmla="*/ 6273 w 6273"/>
                <a:gd name="T19" fmla="*/ 173 h 1028"/>
                <a:gd name="T20" fmla="*/ 6273 w 6273"/>
                <a:gd name="T21" fmla="*/ 856 h 1028"/>
                <a:gd name="T22" fmla="*/ 6272 w 6273"/>
                <a:gd name="T23" fmla="*/ 874 h 1028"/>
                <a:gd name="T24" fmla="*/ 6265 w 6273"/>
                <a:gd name="T25" fmla="*/ 907 h 1028"/>
                <a:gd name="T26" fmla="*/ 6250 w 6273"/>
                <a:gd name="T27" fmla="*/ 939 h 1028"/>
                <a:gd name="T28" fmla="*/ 6229 w 6273"/>
                <a:gd name="T29" fmla="*/ 967 h 1028"/>
                <a:gd name="T30" fmla="*/ 6188 w 6273"/>
                <a:gd name="T31" fmla="*/ 1001 h 1028"/>
                <a:gd name="T32" fmla="*/ 6136 w 6273"/>
                <a:gd name="T33" fmla="*/ 1021 h 1028"/>
                <a:gd name="T34" fmla="*/ 6098 w 6273"/>
                <a:gd name="T35" fmla="*/ 1028 h 1028"/>
                <a:gd name="T36" fmla="*/ 6077 w 6273"/>
                <a:gd name="T37" fmla="*/ 1028 h 1028"/>
                <a:gd name="T38" fmla="*/ 194 w 6273"/>
                <a:gd name="T39" fmla="*/ 1028 h 1028"/>
                <a:gd name="T40" fmla="*/ 174 w 6273"/>
                <a:gd name="T41" fmla="*/ 1028 h 1028"/>
                <a:gd name="T42" fmla="*/ 135 w 6273"/>
                <a:gd name="T43" fmla="*/ 1021 h 1028"/>
                <a:gd name="T44" fmla="*/ 85 w 6273"/>
                <a:gd name="T45" fmla="*/ 1001 h 1028"/>
                <a:gd name="T46" fmla="*/ 43 w 6273"/>
                <a:gd name="T47" fmla="*/ 967 h 1028"/>
                <a:gd name="T48" fmla="*/ 23 w 6273"/>
                <a:gd name="T49" fmla="*/ 939 h 1028"/>
                <a:gd name="T50" fmla="*/ 7 w 6273"/>
                <a:gd name="T51" fmla="*/ 907 h 1028"/>
                <a:gd name="T52" fmla="*/ 0 w 6273"/>
                <a:gd name="T53" fmla="*/ 874 h 1028"/>
                <a:gd name="T54" fmla="*/ 0 w 6273"/>
                <a:gd name="T55" fmla="*/ 856 h 1028"/>
                <a:gd name="T56" fmla="*/ 0 w 6273"/>
                <a:gd name="T57" fmla="*/ 173 h 1028"/>
                <a:gd name="T58" fmla="*/ 0 w 6273"/>
                <a:gd name="T59" fmla="*/ 156 h 1028"/>
                <a:gd name="T60" fmla="*/ 7 w 6273"/>
                <a:gd name="T61" fmla="*/ 121 h 1028"/>
                <a:gd name="T62" fmla="*/ 23 w 6273"/>
                <a:gd name="T63" fmla="*/ 91 h 1028"/>
                <a:gd name="T64" fmla="*/ 43 w 6273"/>
                <a:gd name="T65" fmla="*/ 64 h 1028"/>
                <a:gd name="T66" fmla="*/ 85 w 6273"/>
                <a:gd name="T67" fmla="*/ 29 h 1028"/>
                <a:gd name="T68" fmla="*/ 135 w 6273"/>
                <a:gd name="T69" fmla="*/ 7 h 1028"/>
                <a:gd name="T70" fmla="*/ 174 w 6273"/>
                <a:gd name="T71" fmla="*/ 0 h 1028"/>
                <a:gd name="T72" fmla="*/ 194 w 6273"/>
                <a:gd name="T73" fmla="*/ 0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73" h="1028">
                  <a:moveTo>
                    <a:pt x="194" y="0"/>
                  </a:moveTo>
                  <a:lnTo>
                    <a:pt x="6077" y="0"/>
                  </a:lnTo>
                  <a:lnTo>
                    <a:pt x="6098" y="0"/>
                  </a:lnTo>
                  <a:lnTo>
                    <a:pt x="6136" y="7"/>
                  </a:lnTo>
                  <a:lnTo>
                    <a:pt x="6188" y="29"/>
                  </a:lnTo>
                  <a:lnTo>
                    <a:pt x="6229" y="64"/>
                  </a:lnTo>
                  <a:lnTo>
                    <a:pt x="6250" y="91"/>
                  </a:lnTo>
                  <a:lnTo>
                    <a:pt x="6265" y="121"/>
                  </a:lnTo>
                  <a:lnTo>
                    <a:pt x="6272" y="156"/>
                  </a:lnTo>
                  <a:lnTo>
                    <a:pt x="6273" y="173"/>
                  </a:lnTo>
                  <a:lnTo>
                    <a:pt x="6273" y="856"/>
                  </a:lnTo>
                  <a:lnTo>
                    <a:pt x="6272" y="874"/>
                  </a:lnTo>
                  <a:lnTo>
                    <a:pt x="6265" y="907"/>
                  </a:lnTo>
                  <a:lnTo>
                    <a:pt x="6250" y="939"/>
                  </a:lnTo>
                  <a:lnTo>
                    <a:pt x="6229" y="967"/>
                  </a:lnTo>
                  <a:lnTo>
                    <a:pt x="6188" y="1001"/>
                  </a:lnTo>
                  <a:lnTo>
                    <a:pt x="6136" y="1021"/>
                  </a:lnTo>
                  <a:lnTo>
                    <a:pt x="6098" y="1028"/>
                  </a:lnTo>
                  <a:lnTo>
                    <a:pt x="6077" y="1028"/>
                  </a:lnTo>
                  <a:lnTo>
                    <a:pt x="194" y="1028"/>
                  </a:lnTo>
                  <a:lnTo>
                    <a:pt x="174" y="1028"/>
                  </a:lnTo>
                  <a:lnTo>
                    <a:pt x="135" y="1021"/>
                  </a:lnTo>
                  <a:lnTo>
                    <a:pt x="85" y="1001"/>
                  </a:lnTo>
                  <a:lnTo>
                    <a:pt x="43" y="967"/>
                  </a:lnTo>
                  <a:lnTo>
                    <a:pt x="23" y="939"/>
                  </a:lnTo>
                  <a:lnTo>
                    <a:pt x="7" y="907"/>
                  </a:lnTo>
                  <a:lnTo>
                    <a:pt x="0" y="874"/>
                  </a:lnTo>
                  <a:lnTo>
                    <a:pt x="0" y="856"/>
                  </a:lnTo>
                  <a:lnTo>
                    <a:pt x="0" y="173"/>
                  </a:lnTo>
                  <a:lnTo>
                    <a:pt x="0" y="156"/>
                  </a:lnTo>
                  <a:lnTo>
                    <a:pt x="7" y="121"/>
                  </a:lnTo>
                  <a:lnTo>
                    <a:pt x="23" y="91"/>
                  </a:lnTo>
                  <a:lnTo>
                    <a:pt x="43" y="64"/>
                  </a:lnTo>
                  <a:lnTo>
                    <a:pt x="85" y="29"/>
                  </a:lnTo>
                  <a:lnTo>
                    <a:pt x="135" y="7"/>
                  </a:lnTo>
                  <a:lnTo>
                    <a:pt x="174" y="0"/>
                  </a:lnTo>
                  <a:lnTo>
                    <a:pt x="194" y="0"/>
                  </a:lnTo>
                  <a:close/>
                </a:path>
              </a:pathLst>
            </a:custGeom>
            <a:solidFill>
              <a:srgbClr val="CCCCCC"/>
            </a:solidFill>
            <a:ln w="9525">
              <a:solidFill>
                <a:srgbClr val="010101"/>
              </a:solidFill>
              <a:prstDash val="solid"/>
              <a:round/>
              <a:headEnd/>
              <a:tailEnd/>
            </a:ln>
          </p:spPr>
          <p:txBody>
            <a:bodyPr vert="horz" wrap="square" lIns="91440" tIns="45720" rIns="91440" bIns="45720" numCol="1" anchor="t" anchorCtr="0" compatLnSpc="1">
              <a:prstTxWarp prst="textNoShape">
                <a:avLst/>
              </a:prstTxWarp>
            </a:bodyPr>
            <a:lstStyle/>
            <a:p>
              <a:endParaRPr lang="fr-FR"/>
            </a:p>
          </p:txBody>
        </p:sp>
        <p:sp>
          <p:nvSpPr>
            <p:cNvPr id="169" name="Freeform 13"/>
            <p:cNvSpPr>
              <a:spLocks/>
            </p:cNvSpPr>
            <p:nvPr/>
          </p:nvSpPr>
          <p:spPr bwMode="auto">
            <a:xfrm>
              <a:off x="-982999" y="2378085"/>
              <a:ext cx="915568" cy="150187"/>
            </a:xfrm>
            <a:custGeom>
              <a:avLst/>
              <a:gdLst>
                <a:gd name="T0" fmla="*/ 194 w 6273"/>
                <a:gd name="T1" fmla="*/ 0 h 1029"/>
                <a:gd name="T2" fmla="*/ 6077 w 6273"/>
                <a:gd name="T3" fmla="*/ 0 h 1029"/>
                <a:gd name="T4" fmla="*/ 6098 w 6273"/>
                <a:gd name="T5" fmla="*/ 0 h 1029"/>
                <a:gd name="T6" fmla="*/ 6136 w 6273"/>
                <a:gd name="T7" fmla="*/ 8 h 1029"/>
                <a:gd name="T8" fmla="*/ 6188 w 6273"/>
                <a:gd name="T9" fmla="*/ 28 h 1029"/>
                <a:gd name="T10" fmla="*/ 6229 w 6273"/>
                <a:gd name="T11" fmla="*/ 62 h 1029"/>
                <a:gd name="T12" fmla="*/ 6250 w 6273"/>
                <a:gd name="T13" fmla="*/ 90 h 1029"/>
                <a:gd name="T14" fmla="*/ 6265 w 6273"/>
                <a:gd name="T15" fmla="*/ 121 h 1029"/>
                <a:gd name="T16" fmla="*/ 6272 w 6273"/>
                <a:gd name="T17" fmla="*/ 154 h 1029"/>
                <a:gd name="T18" fmla="*/ 6273 w 6273"/>
                <a:gd name="T19" fmla="*/ 173 h 1029"/>
                <a:gd name="T20" fmla="*/ 6273 w 6273"/>
                <a:gd name="T21" fmla="*/ 856 h 1029"/>
                <a:gd name="T22" fmla="*/ 6272 w 6273"/>
                <a:gd name="T23" fmla="*/ 873 h 1029"/>
                <a:gd name="T24" fmla="*/ 6265 w 6273"/>
                <a:gd name="T25" fmla="*/ 908 h 1029"/>
                <a:gd name="T26" fmla="*/ 6250 w 6273"/>
                <a:gd name="T27" fmla="*/ 938 h 1029"/>
                <a:gd name="T28" fmla="*/ 6229 w 6273"/>
                <a:gd name="T29" fmla="*/ 967 h 1029"/>
                <a:gd name="T30" fmla="*/ 6188 w 6273"/>
                <a:gd name="T31" fmla="*/ 1000 h 1029"/>
                <a:gd name="T32" fmla="*/ 6136 w 6273"/>
                <a:gd name="T33" fmla="*/ 1021 h 1029"/>
                <a:gd name="T34" fmla="*/ 6098 w 6273"/>
                <a:gd name="T35" fmla="*/ 1029 h 1029"/>
                <a:gd name="T36" fmla="*/ 6077 w 6273"/>
                <a:gd name="T37" fmla="*/ 1029 h 1029"/>
                <a:gd name="T38" fmla="*/ 194 w 6273"/>
                <a:gd name="T39" fmla="*/ 1029 h 1029"/>
                <a:gd name="T40" fmla="*/ 174 w 6273"/>
                <a:gd name="T41" fmla="*/ 1029 h 1029"/>
                <a:gd name="T42" fmla="*/ 135 w 6273"/>
                <a:gd name="T43" fmla="*/ 1021 h 1029"/>
                <a:gd name="T44" fmla="*/ 85 w 6273"/>
                <a:gd name="T45" fmla="*/ 1000 h 1029"/>
                <a:gd name="T46" fmla="*/ 43 w 6273"/>
                <a:gd name="T47" fmla="*/ 967 h 1029"/>
                <a:gd name="T48" fmla="*/ 23 w 6273"/>
                <a:gd name="T49" fmla="*/ 938 h 1029"/>
                <a:gd name="T50" fmla="*/ 7 w 6273"/>
                <a:gd name="T51" fmla="*/ 908 h 1029"/>
                <a:gd name="T52" fmla="*/ 0 w 6273"/>
                <a:gd name="T53" fmla="*/ 873 h 1029"/>
                <a:gd name="T54" fmla="*/ 0 w 6273"/>
                <a:gd name="T55" fmla="*/ 856 h 1029"/>
                <a:gd name="T56" fmla="*/ 0 w 6273"/>
                <a:gd name="T57" fmla="*/ 173 h 1029"/>
                <a:gd name="T58" fmla="*/ 0 w 6273"/>
                <a:gd name="T59" fmla="*/ 154 h 1029"/>
                <a:gd name="T60" fmla="*/ 7 w 6273"/>
                <a:gd name="T61" fmla="*/ 121 h 1029"/>
                <a:gd name="T62" fmla="*/ 23 w 6273"/>
                <a:gd name="T63" fmla="*/ 90 h 1029"/>
                <a:gd name="T64" fmla="*/ 43 w 6273"/>
                <a:gd name="T65" fmla="*/ 62 h 1029"/>
                <a:gd name="T66" fmla="*/ 85 w 6273"/>
                <a:gd name="T67" fmla="*/ 28 h 1029"/>
                <a:gd name="T68" fmla="*/ 135 w 6273"/>
                <a:gd name="T69" fmla="*/ 8 h 1029"/>
                <a:gd name="T70" fmla="*/ 174 w 6273"/>
                <a:gd name="T71" fmla="*/ 0 h 1029"/>
                <a:gd name="T72" fmla="*/ 194 w 6273"/>
                <a:gd name="T73"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73" h="1029">
                  <a:moveTo>
                    <a:pt x="194" y="0"/>
                  </a:moveTo>
                  <a:lnTo>
                    <a:pt x="6077" y="0"/>
                  </a:lnTo>
                  <a:lnTo>
                    <a:pt x="6098" y="0"/>
                  </a:lnTo>
                  <a:lnTo>
                    <a:pt x="6136" y="8"/>
                  </a:lnTo>
                  <a:lnTo>
                    <a:pt x="6188" y="28"/>
                  </a:lnTo>
                  <a:lnTo>
                    <a:pt x="6229" y="62"/>
                  </a:lnTo>
                  <a:lnTo>
                    <a:pt x="6250" y="90"/>
                  </a:lnTo>
                  <a:lnTo>
                    <a:pt x="6265" y="121"/>
                  </a:lnTo>
                  <a:lnTo>
                    <a:pt x="6272" y="154"/>
                  </a:lnTo>
                  <a:lnTo>
                    <a:pt x="6273" y="173"/>
                  </a:lnTo>
                  <a:lnTo>
                    <a:pt x="6273" y="856"/>
                  </a:lnTo>
                  <a:lnTo>
                    <a:pt x="6272" y="873"/>
                  </a:lnTo>
                  <a:lnTo>
                    <a:pt x="6265" y="908"/>
                  </a:lnTo>
                  <a:lnTo>
                    <a:pt x="6250" y="938"/>
                  </a:lnTo>
                  <a:lnTo>
                    <a:pt x="6229" y="967"/>
                  </a:lnTo>
                  <a:lnTo>
                    <a:pt x="6188" y="1000"/>
                  </a:lnTo>
                  <a:lnTo>
                    <a:pt x="6136" y="1021"/>
                  </a:lnTo>
                  <a:lnTo>
                    <a:pt x="6098" y="1029"/>
                  </a:lnTo>
                  <a:lnTo>
                    <a:pt x="6077" y="1029"/>
                  </a:lnTo>
                  <a:lnTo>
                    <a:pt x="194" y="1029"/>
                  </a:lnTo>
                  <a:lnTo>
                    <a:pt x="174" y="1029"/>
                  </a:lnTo>
                  <a:lnTo>
                    <a:pt x="135" y="1021"/>
                  </a:lnTo>
                  <a:lnTo>
                    <a:pt x="85" y="1000"/>
                  </a:lnTo>
                  <a:lnTo>
                    <a:pt x="43" y="967"/>
                  </a:lnTo>
                  <a:lnTo>
                    <a:pt x="23" y="938"/>
                  </a:lnTo>
                  <a:lnTo>
                    <a:pt x="7" y="908"/>
                  </a:lnTo>
                  <a:lnTo>
                    <a:pt x="0" y="873"/>
                  </a:lnTo>
                  <a:lnTo>
                    <a:pt x="0" y="856"/>
                  </a:lnTo>
                  <a:lnTo>
                    <a:pt x="0" y="173"/>
                  </a:lnTo>
                  <a:lnTo>
                    <a:pt x="0" y="154"/>
                  </a:lnTo>
                  <a:lnTo>
                    <a:pt x="7" y="121"/>
                  </a:lnTo>
                  <a:lnTo>
                    <a:pt x="23" y="90"/>
                  </a:lnTo>
                  <a:lnTo>
                    <a:pt x="43" y="62"/>
                  </a:lnTo>
                  <a:lnTo>
                    <a:pt x="85" y="28"/>
                  </a:lnTo>
                  <a:lnTo>
                    <a:pt x="135" y="8"/>
                  </a:lnTo>
                  <a:lnTo>
                    <a:pt x="174" y="0"/>
                  </a:lnTo>
                  <a:lnTo>
                    <a:pt x="194" y="0"/>
                  </a:lnTo>
                  <a:close/>
                </a:path>
              </a:pathLst>
            </a:custGeom>
            <a:solidFill>
              <a:srgbClr val="CCCCCC"/>
            </a:solidFill>
            <a:ln w="9525">
              <a:solidFill>
                <a:srgbClr val="010101"/>
              </a:solidFill>
              <a:prstDash val="solid"/>
              <a:round/>
              <a:headEnd/>
              <a:tailEnd/>
            </a:ln>
          </p:spPr>
          <p:txBody>
            <a:bodyPr vert="horz" wrap="square" lIns="91440" tIns="45720" rIns="91440" bIns="45720" numCol="1" anchor="t" anchorCtr="0" compatLnSpc="1">
              <a:prstTxWarp prst="textNoShape">
                <a:avLst/>
              </a:prstTxWarp>
            </a:bodyPr>
            <a:lstStyle/>
            <a:p>
              <a:endParaRPr lang="fr-FR"/>
            </a:p>
          </p:txBody>
        </p:sp>
        <p:sp>
          <p:nvSpPr>
            <p:cNvPr id="170" name="Freeform 14"/>
            <p:cNvSpPr>
              <a:spLocks/>
            </p:cNvSpPr>
            <p:nvPr/>
          </p:nvSpPr>
          <p:spPr bwMode="auto">
            <a:xfrm>
              <a:off x="-982999" y="2572495"/>
              <a:ext cx="915568" cy="150187"/>
            </a:xfrm>
            <a:custGeom>
              <a:avLst/>
              <a:gdLst>
                <a:gd name="T0" fmla="*/ 194 w 6273"/>
                <a:gd name="T1" fmla="*/ 0 h 1030"/>
                <a:gd name="T2" fmla="*/ 6077 w 6273"/>
                <a:gd name="T3" fmla="*/ 0 h 1030"/>
                <a:gd name="T4" fmla="*/ 6098 w 6273"/>
                <a:gd name="T5" fmla="*/ 1 h 1030"/>
                <a:gd name="T6" fmla="*/ 6136 w 6273"/>
                <a:gd name="T7" fmla="*/ 7 h 1030"/>
                <a:gd name="T8" fmla="*/ 6188 w 6273"/>
                <a:gd name="T9" fmla="*/ 29 h 1030"/>
                <a:gd name="T10" fmla="*/ 6229 w 6273"/>
                <a:gd name="T11" fmla="*/ 63 h 1030"/>
                <a:gd name="T12" fmla="*/ 6250 w 6273"/>
                <a:gd name="T13" fmla="*/ 91 h 1030"/>
                <a:gd name="T14" fmla="*/ 6265 w 6273"/>
                <a:gd name="T15" fmla="*/ 121 h 1030"/>
                <a:gd name="T16" fmla="*/ 6272 w 6273"/>
                <a:gd name="T17" fmla="*/ 156 h 1030"/>
                <a:gd name="T18" fmla="*/ 6273 w 6273"/>
                <a:gd name="T19" fmla="*/ 173 h 1030"/>
                <a:gd name="T20" fmla="*/ 6273 w 6273"/>
                <a:gd name="T21" fmla="*/ 857 h 1030"/>
                <a:gd name="T22" fmla="*/ 6272 w 6273"/>
                <a:gd name="T23" fmla="*/ 874 h 1030"/>
                <a:gd name="T24" fmla="*/ 6265 w 6273"/>
                <a:gd name="T25" fmla="*/ 907 h 1030"/>
                <a:gd name="T26" fmla="*/ 6250 w 6273"/>
                <a:gd name="T27" fmla="*/ 939 h 1030"/>
                <a:gd name="T28" fmla="*/ 6229 w 6273"/>
                <a:gd name="T29" fmla="*/ 966 h 1030"/>
                <a:gd name="T30" fmla="*/ 6188 w 6273"/>
                <a:gd name="T31" fmla="*/ 1001 h 1030"/>
                <a:gd name="T32" fmla="*/ 6136 w 6273"/>
                <a:gd name="T33" fmla="*/ 1021 h 1030"/>
                <a:gd name="T34" fmla="*/ 6098 w 6273"/>
                <a:gd name="T35" fmla="*/ 1028 h 1030"/>
                <a:gd name="T36" fmla="*/ 6077 w 6273"/>
                <a:gd name="T37" fmla="*/ 1030 h 1030"/>
                <a:gd name="T38" fmla="*/ 194 w 6273"/>
                <a:gd name="T39" fmla="*/ 1030 h 1030"/>
                <a:gd name="T40" fmla="*/ 174 w 6273"/>
                <a:gd name="T41" fmla="*/ 1028 h 1030"/>
                <a:gd name="T42" fmla="*/ 135 w 6273"/>
                <a:gd name="T43" fmla="*/ 1021 h 1030"/>
                <a:gd name="T44" fmla="*/ 85 w 6273"/>
                <a:gd name="T45" fmla="*/ 1001 h 1030"/>
                <a:gd name="T46" fmla="*/ 43 w 6273"/>
                <a:gd name="T47" fmla="*/ 966 h 1030"/>
                <a:gd name="T48" fmla="*/ 23 w 6273"/>
                <a:gd name="T49" fmla="*/ 939 h 1030"/>
                <a:gd name="T50" fmla="*/ 7 w 6273"/>
                <a:gd name="T51" fmla="*/ 907 h 1030"/>
                <a:gd name="T52" fmla="*/ 0 w 6273"/>
                <a:gd name="T53" fmla="*/ 874 h 1030"/>
                <a:gd name="T54" fmla="*/ 0 w 6273"/>
                <a:gd name="T55" fmla="*/ 857 h 1030"/>
                <a:gd name="T56" fmla="*/ 0 w 6273"/>
                <a:gd name="T57" fmla="*/ 173 h 1030"/>
                <a:gd name="T58" fmla="*/ 0 w 6273"/>
                <a:gd name="T59" fmla="*/ 156 h 1030"/>
                <a:gd name="T60" fmla="*/ 7 w 6273"/>
                <a:gd name="T61" fmla="*/ 121 h 1030"/>
                <a:gd name="T62" fmla="*/ 23 w 6273"/>
                <a:gd name="T63" fmla="*/ 91 h 1030"/>
                <a:gd name="T64" fmla="*/ 43 w 6273"/>
                <a:gd name="T65" fmla="*/ 63 h 1030"/>
                <a:gd name="T66" fmla="*/ 85 w 6273"/>
                <a:gd name="T67" fmla="*/ 29 h 1030"/>
                <a:gd name="T68" fmla="*/ 135 w 6273"/>
                <a:gd name="T69" fmla="*/ 7 h 1030"/>
                <a:gd name="T70" fmla="*/ 174 w 6273"/>
                <a:gd name="T71" fmla="*/ 1 h 1030"/>
                <a:gd name="T72" fmla="*/ 194 w 6273"/>
                <a:gd name="T73" fmla="*/ 0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73" h="1030">
                  <a:moveTo>
                    <a:pt x="194" y="0"/>
                  </a:moveTo>
                  <a:lnTo>
                    <a:pt x="6077" y="0"/>
                  </a:lnTo>
                  <a:lnTo>
                    <a:pt x="6098" y="1"/>
                  </a:lnTo>
                  <a:lnTo>
                    <a:pt x="6136" y="7"/>
                  </a:lnTo>
                  <a:lnTo>
                    <a:pt x="6188" y="29"/>
                  </a:lnTo>
                  <a:lnTo>
                    <a:pt x="6229" y="63"/>
                  </a:lnTo>
                  <a:lnTo>
                    <a:pt x="6250" y="91"/>
                  </a:lnTo>
                  <a:lnTo>
                    <a:pt x="6265" y="121"/>
                  </a:lnTo>
                  <a:lnTo>
                    <a:pt x="6272" y="156"/>
                  </a:lnTo>
                  <a:lnTo>
                    <a:pt x="6273" y="173"/>
                  </a:lnTo>
                  <a:lnTo>
                    <a:pt x="6273" y="857"/>
                  </a:lnTo>
                  <a:lnTo>
                    <a:pt x="6272" y="874"/>
                  </a:lnTo>
                  <a:lnTo>
                    <a:pt x="6265" y="907"/>
                  </a:lnTo>
                  <a:lnTo>
                    <a:pt x="6250" y="939"/>
                  </a:lnTo>
                  <a:lnTo>
                    <a:pt x="6229" y="966"/>
                  </a:lnTo>
                  <a:lnTo>
                    <a:pt x="6188" y="1001"/>
                  </a:lnTo>
                  <a:lnTo>
                    <a:pt x="6136" y="1021"/>
                  </a:lnTo>
                  <a:lnTo>
                    <a:pt x="6098" y="1028"/>
                  </a:lnTo>
                  <a:lnTo>
                    <a:pt x="6077" y="1030"/>
                  </a:lnTo>
                  <a:lnTo>
                    <a:pt x="194" y="1030"/>
                  </a:lnTo>
                  <a:lnTo>
                    <a:pt x="174" y="1028"/>
                  </a:lnTo>
                  <a:lnTo>
                    <a:pt x="135" y="1021"/>
                  </a:lnTo>
                  <a:lnTo>
                    <a:pt x="85" y="1001"/>
                  </a:lnTo>
                  <a:lnTo>
                    <a:pt x="43" y="966"/>
                  </a:lnTo>
                  <a:lnTo>
                    <a:pt x="23" y="939"/>
                  </a:lnTo>
                  <a:lnTo>
                    <a:pt x="7" y="907"/>
                  </a:lnTo>
                  <a:lnTo>
                    <a:pt x="0" y="874"/>
                  </a:lnTo>
                  <a:lnTo>
                    <a:pt x="0" y="857"/>
                  </a:lnTo>
                  <a:lnTo>
                    <a:pt x="0" y="173"/>
                  </a:lnTo>
                  <a:lnTo>
                    <a:pt x="0" y="156"/>
                  </a:lnTo>
                  <a:lnTo>
                    <a:pt x="7" y="121"/>
                  </a:lnTo>
                  <a:lnTo>
                    <a:pt x="23" y="91"/>
                  </a:lnTo>
                  <a:lnTo>
                    <a:pt x="43" y="63"/>
                  </a:lnTo>
                  <a:lnTo>
                    <a:pt x="85" y="29"/>
                  </a:lnTo>
                  <a:lnTo>
                    <a:pt x="135" y="7"/>
                  </a:lnTo>
                  <a:lnTo>
                    <a:pt x="174" y="1"/>
                  </a:lnTo>
                  <a:lnTo>
                    <a:pt x="194" y="0"/>
                  </a:lnTo>
                  <a:close/>
                </a:path>
              </a:pathLst>
            </a:custGeom>
            <a:solidFill>
              <a:srgbClr val="CCCCCC"/>
            </a:solidFill>
            <a:ln w="9525">
              <a:solidFill>
                <a:srgbClr val="010101"/>
              </a:solidFill>
              <a:prstDash val="solid"/>
              <a:round/>
              <a:headEnd/>
              <a:tailEnd/>
            </a:ln>
          </p:spPr>
          <p:txBody>
            <a:bodyPr vert="horz" wrap="square" lIns="91440" tIns="45720" rIns="91440" bIns="45720" numCol="1" anchor="t" anchorCtr="0" compatLnSpc="1">
              <a:prstTxWarp prst="textNoShape">
                <a:avLst/>
              </a:prstTxWarp>
            </a:bodyPr>
            <a:lstStyle/>
            <a:p>
              <a:endParaRPr lang="fr-FR"/>
            </a:p>
          </p:txBody>
        </p:sp>
        <p:sp>
          <p:nvSpPr>
            <p:cNvPr id="171" name="Freeform 15"/>
            <p:cNvSpPr>
              <a:spLocks/>
            </p:cNvSpPr>
            <p:nvPr/>
          </p:nvSpPr>
          <p:spPr bwMode="auto">
            <a:xfrm>
              <a:off x="-982999" y="2766906"/>
              <a:ext cx="915568" cy="149749"/>
            </a:xfrm>
            <a:custGeom>
              <a:avLst/>
              <a:gdLst>
                <a:gd name="T0" fmla="*/ 194 w 6273"/>
                <a:gd name="T1" fmla="*/ 0 h 1028"/>
                <a:gd name="T2" fmla="*/ 6077 w 6273"/>
                <a:gd name="T3" fmla="*/ 0 h 1028"/>
                <a:gd name="T4" fmla="*/ 6098 w 6273"/>
                <a:gd name="T5" fmla="*/ 0 h 1028"/>
                <a:gd name="T6" fmla="*/ 6136 w 6273"/>
                <a:gd name="T7" fmla="*/ 7 h 1028"/>
                <a:gd name="T8" fmla="*/ 6188 w 6273"/>
                <a:gd name="T9" fmla="*/ 29 h 1028"/>
                <a:gd name="T10" fmla="*/ 6229 w 6273"/>
                <a:gd name="T11" fmla="*/ 62 h 1028"/>
                <a:gd name="T12" fmla="*/ 6250 w 6273"/>
                <a:gd name="T13" fmla="*/ 91 h 1028"/>
                <a:gd name="T14" fmla="*/ 6265 w 6273"/>
                <a:gd name="T15" fmla="*/ 121 h 1028"/>
                <a:gd name="T16" fmla="*/ 6272 w 6273"/>
                <a:gd name="T17" fmla="*/ 156 h 1028"/>
                <a:gd name="T18" fmla="*/ 6273 w 6273"/>
                <a:gd name="T19" fmla="*/ 173 h 1028"/>
                <a:gd name="T20" fmla="*/ 6273 w 6273"/>
                <a:gd name="T21" fmla="*/ 855 h 1028"/>
                <a:gd name="T22" fmla="*/ 6272 w 6273"/>
                <a:gd name="T23" fmla="*/ 874 h 1028"/>
                <a:gd name="T24" fmla="*/ 6265 w 6273"/>
                <a:gd name="T25" fmla="*/ 907 h 1028"/>
                <a:gd name="T26" fmla="*/ 6250 w 6273"/>
                <a:gd name="T27" fmla="*/ 939 h 1028"/>
                <a:gd name="T28" fmla="*/ 6229 w 6273"/>
                <a:gd name="T29" fmla="*/ 966 h 1028"/>
                <a:gd name="T30" fmla="*/ 6188 w 6273"/>
                <a:gd name="T31" fmla="*/ 999 h 1028"/>
                <a:gd name="T32" fmla="*/ 6136 w 6273"/>
                <a:gd name="T33" fmla="*/ 1021 h 1028"/>
                <a:gd name="T34" fmla="*/ 6098 w 6273"/>
                <a:gd name="T35" fmla="*/ 1028 h 1028"/>
                <a:gd name="T36" fmla="*/ 6077 w 6273"/>
                <a:gd name="T37" fmla="*/ 1028 h 1028"/>
                <a:gd name="T38" fmla="*/ 194 w 6273"/>
                <a:gd name="T39" fmla="*/ 1028 h 1028"/>
                <a:gd name="T40" fmla="*/ 174 w 6273"/>
                <a:gd name="T41" fmla="*/ 1028 h 1028"/>
                <a:gd name="T42" fmla="*/ 135 w 6273"/>
                <a:gd name="T43" fmla="*/ 1021 h 1028"/>
                <a:gd name="T44" fmla="*/ 85 w 6273"/>
                <a:gd name="T45" fmla="*/ 999 h 1028"/>
                <a:gd name="T46" fmla="*/ 43 w 6273"/>
                <a:gd name="T47" fmla="*/ 966 h 1028"/>
                <a:gd name="T48" fmla="*/ 23 w 6273"/>
                <a:gd name="T49" fmla="*/ 939 h 1028"/>
                <a:gd name="T50" fmla="*/ 7 w 6273"/>
                <a:gd name="T51" fmla="*/ 907 h 1028"/>
                <a:gd name="T52" fmla="*/ 0 w 6273"/>
                <a:gd name="T53" fmla="*/ 874 h 1028"/>
                <a:gd name="T54" fmla="*/ 0 w 6273"/>
                <a:gd name="T55" fmla="*/ 855 h 1028"/>
                <a:gd name="T56" fmla="*/ 0 w 6273"/>
                <a:gd name="T57" fmla="*/ 173 h 1028"/>
                <a:gd name="T58" fmla="*/ 0 w 6273"/>
                <a:gd name="T59" fmla="*/ 156 h 1028"/>
                <a:gd name="T60" fmla="*/ 7 w 6273"/>
                <a:gd name="T61" fmla="*/ 121 h 1028"/>
                <a:gd name="T62" fmla="*/ 23 w 6273"/>
                <a:gd name="T63" fmla="*/ 91 h 1028"/>
                <a:gd name="T64" fmla="*/ 43 w 6273"/>
                <a:gd name="T65" fmla="*/ 62 h 1028"/>
                <a:gd name="T66" fmla="*/ 85 w 6273"/>
                <a:gd name="T67" fmla="*/ 29 h 1028"/>
                <a:gd name="T68" fmla="*/ 135 w 6273"/>
                <a:gd name="T69" fmla="*/ 7 h 1028"/>
                <a:gd name="T70" fmla="*/ 174 w 6273"/>
                <a:gd name="T71" fmla="*/ 0 h 1028"/>
                <a:gd name="T72" fmla="*/ 194 w 6273"/>
                <a:gd name="T73" fmla="*/ 0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73" h="1028">
                  <a:moveTo>
                    <a:pt x="194" y="0"/>
                  </a:moveTo>
                  <a:lnTo>
                    <a:pt x="6077" y="0"/>
                  </a:lnTo>
                  <a:lnTo>
                    <a:pt x="6098" y="0"/>
                  </a:lnTo>
                  <a:lnTo>
                    <a:pt x="6136" y="7"/>
                  </a:lnTo>
                  <a:lnTo>
                    <a:pt x="6188" y="29"/>
                  </a:lnTo>
                  <a:lnTo>
                    <a:pt x="6229" y="62"/>
                  </a:lnTo>
                  <a:lnTo>
                    <a:pt x="6250" y="91"/>
                  </a:lnTo>
                  <a:lnTo>
                    <a:pt x="6265" y="121"/>
                  </a:lnTo>
                  <a:lnTo>
                    <a:pt x="6272" y="156"/>
                  </a:lnTo>
                  <a:lnTo>
                    <a:pt x="6273" y="173"/>
                  </a:lnTo>
                  <a:lnTo>
                    <a:pt x="6273" y="855"/>
                  </a:lnTo>
                  <a:lnTo>
                    <a:pt x="6272" y="874"/>
                  </a:lnTo>
                  <a:lnTo>
                    <a:pt x="6265" y="907"/>
                  </a:lnTo>
                  <a:lnTo>
                    <a:pt x="6250" y="939"/>
                  </a:lnTo>
                  <a:lnTo>
                    <a:pt x="6229" y="966"/>
                  </a:lnTo>
                  <a:lnTo>
                    <a:pt x="6188" y="999"/>
                  </a:lnTo>
                  <a:lnTo>
                    <a:pt x="6136" y="1021"/>
                  </a:lnTo>
                  <a:lnTo>
                    <a:pt x="6098" y="1028"/>
                  </a:lnTo>
                  <a:lnTo>
                    <a:pt x="6077" y="1028"/>
                  </a:lnTo>
                  <a:lnTo>
                    <a:pt x="194" y="1028"/>
                  </a:lnTo>
                  <a:lnTo>
                    <a:pt x="174" y="1028"/>
                  </a:lnTo>
                  <a:lnTo>
                    <a:pt x="135" y="1021"/>
                  </a:lnTo>
                  <a:lnTo>
                    <a:pt x="85" y="999"/>
                  </a:lnTo>
                  <a:lnTo>
                    <a:pt x="43" y="966"/>
                  </a:lnTo>
                  <a:lnTo>
                    <a:pt x="23" y="939"/>
                  </a:lnTo>
                  <a:lnTo>
                    <a:pt x="7" y="907"/>
                  </a:lnTo>
                  <a:lnTo>
                    <a:pt x="0" y="874"/>
                  </a:lnTo>
                  <a:lnTo>
                    <a:pt x="0" y="855"/>
                  </a:lnTo>
                  <a:lnTo>
                    <a:pt x="0" y="173"/>
                  </a:lnTo>
                  <a:lnTo>
                    <a:pt x="0" y="156"/>
                  </a:lnTo>
                  <a:lnTo>
                    <a:pt x="7" y="121"/>
                  </a:lnTo>
                  <a:lnTo>
                    <a:pt x="23" y="91"/>
                  </a:lnTo>
                  <a:lnTo>
                    <a:pt x="43" y="62"/>
                  </a:lnTo>
                  <a:lnTo>
                    <a:pt x="85" y="29"/>
                  </a:lnTo>
                  <a:lnTo>
                    <a:pt x="135" y="7"/>
                  </a:lnTo>
                  <a:lnTo>
                    <a:pt x="174" y="0"/>
                  </a:lnTo>
                  <a:lnTo>
                    <a:pt x="194" y="0"/>
                  </a:lnTo>
                  <a:close/>
                </a:path>
              </a:pathLst>
            </a:custGeom>
            <a:solidFill>
              <a:srgbClr val="CCCCCC"/>
            </a:solidFill>
            <a:ln w="9525">
              <a:solidFill>
                <a:srgbClr val="010101"/>
              </a:solidFill>
              <a:prstDash val="solid"/>
              <a:round/>
              <a:headEnd/>
              <a:tailEnd/>
            </a:ln>
          </p:spPr>
          <p:txBody>
            <a:bodyPr vert="horz" wrap="square" lIns="91440" tIns="45720" rIns="91440" bIns="45720" numCol="1" anchor="t" anchorCtr="0" compatLnSpc="1">
              <a:prstTxWarp prst="textNoShape">
                <a:avLst/>
              </a:prstTxWarp>
            </a:bodyPr>
            <a:lstStyle/>
            <a:p>
              <a:endParaRPr lang="fr-FR"/>
            </a:p>
          </p:txBody>
        </p:sp>
        <p:sp>
          <p:nvSpPr>
            <p:cNvPr id="172" name="Freeform 16"/>
            <p:cNvSpPr>
              <a:spLocks/>
            </p:cNvSpPr>
            <p:nvPr/>
          </p:nvSpPr>
          <p:spPr bwMode="auto">
            <a:xfrm>
              <a:off x="-982999" y="2961316"/>
              <a:ext cx="915568" cy="375247"/>
            </a:xfrm>
            <a:custGeom>
              <a:avLst/>
              <a:gdLst>
                <a:gd name="T0" fmla="*/ 194 w 6273"/>
                <a:gd name="T1" fmla="*/ 0 h 2571"/>
                <a:gd name="T2" fmla="*/ 6077 w 6273"/>
                <a:gd name="T3" fmla="*/ 0 h 2571"/>
                <a:gd name="T4" fmla="*/ 6098 w 6273"/>
                <a:gd name="T5" fmla="*/ 2 h 2571"/>
                <a:gd name="T6" fmla="*/ 6136 w 6273"/>
                <a:gd name="T7" fmla="*/ 19 h 2571"/>
                <a:gd name="T8" fmla="*/ 6171 w 6273"/>
                <a:gd name="T9" fmla="*/ 51 h 2571"/>
                <a:gd name="T10" fmla="*/ 6203 w 6273"/>
                <a:gd name="T11" fmla="*/ 98 h 2571"/>
                <a:gd name="T12" fmla="*/ 6229 w 6273"/>
                <a:gd name="T13" fmla="*/ 156 h 2571"/>
                <a:gd name="T14" fmla="*/ 6250 w 6273"/>
                <a:gd name="T15" fmla="*/ 225 h 2571"/>
                <a:gd name="T16" fmla="*/ 6265 w 6273"/>
                <a:gd name="T17" fmla="*/ 303 h 2571"/>
                <a:gd name="T18" fmla="*/ 6272 w 6273"/>
                <a:gd name="T19" fmla="*/ 388 h 2571"/>
                <a:gd name="T20" fmla="*/ 6273 w 6273"/>
                <a:gd name="T21" fmla="*/ 432 h 2571"/>
                <a:gd name="T22" fmla="*/ 6273 w 6273"/>
                <a:gd name="T23" fmla="*/ 2139 h 2571"/>
                <a:gd name="T24" fmla="*/ 6272 w 6273"/>
                <a:gd name="T25" fmla="*/ 2183 h 2571"/>
                <a:gd name="T26" fmla="*/ 6265 w 6273"/>
                <a:gd name="T27" fmla="*/ 2268 h 2571"/>
                <a:gd name="T28" fmla="*/ 6250 w 6273"/>
                <a:gd name="T29" fmla="*/ 2346 h 2571"/>
                <a:gd name="T30" fmla="*/ 6229 w 6273"/>
                <a:gd name="T31" fmla="*/ 2415 h 2571"/>
                <a:gd name="T32" fmla="*/ 6203 w 6273"/>
                <a:gd name="T33" fmla="*/ 2473 h 2571"/>
                <a:gd name="T34" fmla="*/ 6171 w 6273"/>
                <a:gd name="T35" fmla="*/ 2519 h 2571"/>
                <a:gd name="T36" fmla="*/ 6136 w 6273"/>
                <a:gd name="T37" fmla="*/ 2552 h 2571"/>
                <a:gd name="T38" fmla="*/ 6098 w 6273"/>
                <a:gd name="T39" fmla="*/ 2569 h 2571"/>
                <a:gd name="T40" fmla="*/ 6077 w 6273"/>
                <a:gd name="T41" fmla="*/ 2571 h 2571"/>
                <a:gd name="T42" fmla="*/ 194 w 6273"/>
                <a:gd name="T43" fmla="*/ 2571 h 2571"/>
                <a:gd name="T44" fmla="*/ 174 w 6273"/>
                <a:gd name="T45" fmla="*/ 2569 h 2571"/>
                <a:gd name="T46" fmla="*/ 135 w 6273"/>
                <a:gd name="T47" fmla="*/ 2552 h 2571"/>
                <a:gd name="T48" fmla="*/ 101 w 6273"/>
                <a:gd name="T49" fmla="*/ 2519 h 2571"/>
                <a:gd name="T50" fmla="*/ 70 w 6273"/>
                <a:gd name="T51" fmla="*/ 2473 h 2571"/>
                <a:gd name="T52" fmla="*/ 43 w 6273"/>
                <a:gd name="T53" fmla="*/ 2415 h 2571"/>
                <a:gd name="T54" fmla="*/ 23 w 6273"/>
                <a:gd name="T55" fmla="*/ 2346 h 2571"/>
                <a:gd name="T56" fmla="*/ 7 w 6273"/>
                <a:gd name="T57" fmla="*/ 2268 h 2571"/>
                <a:gd name="T58" fmla="*/ 0 w 6273"/>
                <a:gd name="T59" fmla="*/ 2183 h 2571"/>
                <a:gd name="T60" fmla="*/ 0 w 6273"/>
                <a:gd name="T61" fmla="*/ 2139 h 2571"/>
                <a:gd name="T62" fmla="*/ 0 w 6273"/>
                <a:gd name="T63" fmla="*/ 432 h 2571"/>
                <a:gd name="T64" fmla="*/ 0 w 6273"/>
                <a:gd name="T65" fmla="*/ 388 h 2571"/>
                <a:gd name="T66" fmla="*/ 7 w 6273"/>
                <a:gd name="T67" fmla="*/ 303 h 2571"/>
                <a:gd name="T68" fmla="*/ 23 w 6273"/>
                <a:gd name="T69" fmla="*/ 225 h 2571"/>
                <a:gd name="T70" fmla="*/ 43 w 6273"/>
                <a:gd name="T71" fmla="*/ 156 h 2571"/>
                <a:gd name="T72" fmla="*/ 70 w 6273"/>
                <a:gd name="T73" fmla="*/ 98 h 2571"/>
                <a:gd name="T74" fmla="*/ 101 w 6273"/>
                <a:gd name="T75" fmla="*/ 51 h 2571"/>
                <a:gd name="T76" fmla="*/ 135 w 6273"/>
                <a:gd name="T77" fmla="*/ 19 h 2571"/>
                <a:gd name="T78" fmla="*/ 174 w 6273"/>
                <a:gd name="T79" fmla="*/ 2 h 2571"/>
                <a:gd name="T80" fmla="*/ 194 w 6273"/>
                <a:gd name="T81" fmla="*/ 0 h 2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273" h="2571">
                  <a:moveTo>
                    <a:pt x="194" y="0"/>
                  </a:moveTo>
                  <a:lnTo>
                    <a:pt x="6077" y="0"/>
                  </a:lnTo>
                  <a:lnTo>
                    <a:pt x="6098" y="2"/>
                  </a:lnTo>
                  <a:lnTo>
                    <a:pt x="6136" y="19"/>
                  </a:lnTo>
                  <a:lnTo>
                    <a:pt x="6171" y="51"/>
                  </a:lnTo>
                  <a:lnTo>
                    <a:pt x="6203" y="98"/>
                  </a:lnTo>
                  <a:lnTo>
                    <a:pt x="6229" y="156"/>
                  </a:lnTo>
                  <a:lnTo>
                    <a:pt x="6250" y="225"/>
                  </a:lnTo>
                  <a:lnTo>
                    <a:pt x="6265" y="303"/>
                  </a:lnTo>
                  <a:lnTo>
                    <a:pt x="6272" y="388"/>
                  </a:lnTo>
                  <a:lnTo>
                    <a:pt x="6273" y="432"/>
                  </a:lnTo>
                  <a:lnTo>
                    <a:pt x="6273" y="2139"/>
                  </a:lnTo>
                  <a:lnTo>
                    <a:pt x="6272" y="2183"/>
                  </a:lnTo>
                  <a:lnTo>
                    <a:pt x="6265" y="2268"/>
                  </a:lnTo>
                  <a:lnTo>
                    <a:pt x="6250" y="2346"/>
                  </a:lnTo>
                  <a:lnTo>
                    <a:pt x="6229" y="2415"/>
                  </a:lnTo>
                  <a:lnTo>
                    <a:pt x="6203" y="2473"/>
                  </a:lnTo>
                  <a:lnTo>
                    <a:pt x="6171" y="2519"/>
                  </a:lnTo>
                  <a:lnTo>
                    <a:pt x="6136" y="2552"/>
                  </a:lnTo>
                  <a:lnTo>
                    <a:pt x="6098" y="2569"/>
                  </a:lnTo>
                  <a:lnTo>
                    <a:pt x="6077" y="2571"/>
                  </a:lnTo>
                  <a:lnTo>
                    <a:pt x="194" y="2571"/>
                  </a:lnTo>
                  <a:lnTo>
                    <a:pt x="174" y="2569"/>
                  </a:lnTo>
                  <a:lnTo>
                    <a:pt x="135" y="2552"/>
                  </a:lnTo>
                  <a:lnTo>
                    <a:pt x="101" y="2519"/>
                  </a:lnTo>
                  <a:lnTo>
                    <a:pt x="70" y="2473"/>
                  </a:lnTo>
                  <a:lnTo>
                    <a:pt x="43" y="2415"/>
                  </a:lnTo>
                  <a:lnTo>
                    <a:pt x="23" y="2346"/>
                  </a:lnTo>
                  <a:lnTo>
                    <a:pt x="7" y="2268"/>
                  </a:lnTo>
                  <a:lnTo>
                    <a:pt x="0" y="2183"/>
                  </a:lnTo>
                  <a:lnTo>
                    <a:pt x="0" y="2139"/>
                  </a:lnTo>
                  <a:lnTo>
                    <a:pt x="0" y="432"/>
                  </a:lnTo>
                  <a:lnTo>
                    <a:pt x="0" y="388"/>
                  </a:lnTo>
                  <a:lnTo>
                    <a:pt x="7" y="303"/>
                  </a:lnTo>
                  <a:lnTo>
                    <a:pt x="23" y="225"/>
                  </a:lnTo>
                  <a:lnTo>
                    <a:pt x="43" y="156"/>
                  </a:lnTo>
                  <a:lnTo>
                    <a:pt x="70" y="98"/>
                  </a:lnTo>
                  <a:lnTo>
                    <a:pt x="101" y="51"/>
                  </a:lnTo>
                  <a:lnTo>
                    <a:pt x="135" y="19"/>
                  </a:lnTo>
                  <a:lnTo>
                    <a:pt x="174" y="2"/>
                  </a:lnTo>
                  <a:lnTo>
                    <a:pt x="194" y="0"/>
                  </a:lnTo>
                  <a:close/>
                </a:path>
              </a:pathLst>
            </a:custGeom>
            <a:solidFill>
              <a:srgbClr val="2F2F2F"/>
            </a:solidFill>
            <a:ln w="9525">
              <a:solidFill>
                <a:srgbClr val="010101"/>
              </a:solidFill>
              <a:prstDash val="solid"/>
              <a:round/>
              <a:headEnd/>
              <a:tailEnd/>
            </a:ln>
          </p:spPr>
          <p:txBody>
            <a:bodyPr vert="horz" wrap="square" lIns="91440" tIns="45720" rIns="91440" bIns="45720" numCol="1" anchor="t" anchorCtr="0" compatLnSpc="1">
              <a:prstTxWarp prst="textNoShape">
                <a:avLst/>
              </a:prstTxWarp>
            </a:bodyPr>
            <a:lstStyle/>
            <a:p>
              <a:endParaRPr lang="fr-FR"/>
            </a:p>
          </p:txBody>
        </p:sp>
        <p:sp>
          <p:nvSpPr>
            <p:cNvPr id="173" name="Freeform 17"/>
            <p:cNvSpPr>
              <a:spLocks/>
            </p:cNvSpPr>
            <p:nvPr/>
          </p:nvSpPr>
          <p:spPr bwMode="auto">
            <a:xfrm>
              <a:off x="-982999" y="3380787"/>
              <a:ext cx="915568" cy="375247"/>
            </a:xfrm>
            <a:custGeom>
              <a:avLst/>
              <a:gdLst>
                <a:gd name="T0" fmla="*/ 194 w 6273"/>
                <a:gd name="T1" fmla="*/ 0 h 2570"/>
                <a:gd name="T2" fmla="*/ 6077 w 6273"/>
                <a:gd name="T3" fmla="*/ 0 h 2570"/>
                <a:gd name="T4" fmla="*/ 6098 w 6273"/>
                <a:gd name="T5" fmla="*/ 1 h 2570"/>
                <a:gd name="T6" fmla="*/ 6136 w 6273"/>
                <a:gd name="T7" fmla="*/ 18 h 2570"/>
                <a:gd name="T8" fmla="*/ 6171 w 6273"/>
                <a:gd name="T9" fmla="*/ 50 h 2570"/>
                <a:gd name="T10" fmla="*/ 6203 w 6273"/>
                <a:gd name="T11" fmla="*/ 98 h 2570"/>
                <a:gd name="T12" fmla="*/ 6229 w 6273"/>
                <a:gd name="T13" fmla="*/ 155 h 2570"/>
                <a:gd name="T14" fmla="*/ 6250 w 6273"/>
                <a:gd name="T15" fmla="*/ 224 h 2570"/>
                <a:gd name="T16" fmla="*/ 6265 w 6273"/>
                <a:gd name="T17" fmla="*/ 302 h 2570"/>
                <a:gd name="T18" fmla="*/ 6272 w 6273"/>
                <a:gd name="T19" fmla="*/ 387 h 2570"/>
                <a:gd name="T20" fmla="*/ 6273 w 6273"/>
                <a:gd name="T21" fmla="*/ 432 h 2570"/>
                <a:gd name="T22" fmla="*/ 6273 w 6273"/>
                <a:gd name="T23" fmla="*/ 2138 h 2570"/>
                <a:gd name="T24" fmla="*/ 6272 w 6273"/>
                <a:gd name="T25" fmla="*/ 2183 h 2570"/>
                <a:gd name="T26" fmla="*/ 6265 w 6273"/>
                <a:gd name="T27" fmla="*/ 2268 h 2570"/>
                <a:gd name="T28" fmla="*/ 6250 w 6273"/>
                <a:gd name="T29" fmla="*/ 2346 h 2570"/>
                <a:gd name="T30" fmla="*/ 6229 w 6273"/>
                <a:gd name="T31" fmla="*/ 2415 h 2570"/>
                <a:gd name="T32" fmla="*/ 6203 w 6273"/>
                <a:gd name="T33" fmla="*/ 2472 h 2570"/>
                <a:gd name="T34" fmla="*/ 6171 w 6273"/>
                <a:gd name="T35" fmla="*/ 2520 h 2570"/>
                <a:gd name="T36" fmla="*/ 6136 w 6273"/>
                <a:gd name="T37" fmla="*/ 2551 h 2570"/>
                <a:gd name="T38" fmla="*/ 6098 w 6273"/>
                <a:gd name="T39" fmla="*/ 2569 h 2570"/>
                <a:gd name="T40" fmla="*/ 6077 w 6273"/>
                <a:gd name="T41" fmla="*/ 2570 h 2570"/>
                <a:gd name="T42" fmla="*/ 194 w 6273"/>
                <a:gd name="T43" fmla="*/ 2570 h 2570"/>
                <a:gd name="T44" fmla="*/ 174 w 6273"/>
                <a:gd name="T45" fmla="*/ 2569 h 2570"/>
                <a:gd name="T46" fmla="*/ 135 w 6273"/>
                <a:gd name="T47" fmla="*/ 2551 h 2570"/>
                <a:gd name="T48" fmla="*/ 101 w 6273"/>
                <a:gd name="T49" fmla="*/ 2520 h 2570"/>
                <a:gd name="T50" fmla="*/ 70 w 6273"/>
                <a:gd name="T51" fmla="*/ 2472 h 2570"/>
                <a:gd name="T52" fmla="*/ 43 w 6273"/>
                <a:gd name="T53" fmla="*/ 2415 h 2570"/>
                <a:gd name="T54" fmla="*/ 23 w 6273"/>
                <a:gd name="T55" fmla="*/ 2346 h 2570"/>
                <a:gd name="T56" fmla="*/ 7 w 6273"/>
                <a:gd name="T57" fmla="*/ 2268 h 2570"/>
                <a:gd name="T58" fmla="*/ 0 w 6273"/>
                <a:gd name="T59" fmla="*/ 2183 h 2570"/>
                <a:gd name="T60" fmla="*/ 0 w 6273"/>
                <a:gd name="T61" fmla="*/ 2138 h 2570"/>
                <a:gd name="T62" fmla="*/ 0 w 6273"/>
                <a:gd name="T63" fmla="*/ 432 h 2570"/>
                <a:gd name="T64" fmla="*/ 0 w 6273"/>
                <a:gd name="T65" fmla="*/ 387 h 2570"/>
                <a:gd name="T66" fmla="*/ 7 w 6273"/>
                <a:gd name="T67" fmla="*/ 302 h 2570"/>
                <a:gd name="T68" fmla="*/ 23 w 6273"/>
                <a:gd name="T69" fmla="*/ 224 h 2570"/>
                <a:gd name="T70" fmla="*/ 43 w 6273"/>
                <a:gd name="T71" fmla="*/ 155 h 2570"/>
                <a:gd name="T72" fmla="*/ 70 w 6273"/>
                <a:gd name="T73" fmla="*/ 98 h 2570"/>
                <a:gd name="T74" fmla="*/ 101 w 6273"/>
                <a:gd name="T75" fmla="*/ 50 h 2570"/>
                <a:gd name="T76" fmla="*/ 135 w 6273"/>
                <a:gd name="T77" fmla="*/ 18 h 2570"/>
                <a:gd name="T78" fmla="*/ 174 w 6273"/>
                <a:gd name="T79" fmla="*/ 1 h 2570"/>
                <a:gd name="T80" fmla="*/ 194 w 6273"/>
                <a:gd name="T81" fmla="*/ 0 h 2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273" h="2570">
                  <a:moveTo>
                    <a:pt x="194" y="0"/>
                  </a:moveTo>
                  <a:lnTo>
                    <a:pt x="6077" y="0"/>
                  </a:lnTo>
                  <a:lnTo>
                    <a:pt x="6098" y="1"/>
                  </a:lnTo>
                  <a:lnTo>
                    <a:pt x="6136" y="18"/>
                  </a:lnTo>
                  <a:lnTo>
                    <a:pt x="6171" y="50"/>
                  </a:lnTo>
                  <a:lnTo>
                    <a:pt x="6203" y="98"/>
                  </a:lnTo>
                  <a:lnTo>
                    <a:pt x="6229" y="155"/>
                  </a:lnTo>
                  <a:lnTo>
                    <a:pt x="6250" y="224"/>
                  </a:lnTo>
                  <a:lnTo>
                    <a:pt x="6265" y="302"/>
                  </a:lnTo>
                  <a:lnTo>
                    <a:pt x="6272" y="387"/>
                  </a:lnTo>
                  <a:lnTo>
                    <a:pt x="6273" y="432"/>
                  </a:lnTo>
                  <a:lnTo>
                    <a:pt x="6273" y="2138"/>
                  </a:lnTo>
                  <a:lnTo>
                    <a:pt x="6272" y="2183"/>
                  </a:lnTo>
                  <a:lnTo>
                    <a:pt x="6265" y="2268"/>
                  </a:lnTo>
                  <a:lnTo>
                    <a:pt x="6250" y="2346"/>
                  </a:lnTo>
                  <a:lnTo>
                    <a:pt x="6229" y="2415"/>
                  </a:lnTo>
                  <a:lnTo>
                    <a:pt x="6203" y="2472"/>
                  </a:lnTo>
                  <a:lnTo>
                    <a:pt x="6171" y="2520"/>
                  </a:lnTo>
                  <a:lnTo>
                    <a:pt x="6136" y="2551"/>
                  </a:lnTo>
                  <a:lnTo>
                    <a:pt x="6098" y="2569"/>
                  </a:lnTo>
                  <a:lnTo>
                    <a:pt x="6077" y="2570"/>
                  </a:lnTo>
                  <a:lnTo>
                    <a:pt x="194" y="2570"/>
                  </a:lnTo>
                  <a:lnTo>
                    <a:pt x="174" y="2569"/>
                  </a:lnTo>
                  <a:lnTo>
                    <a:pt x="135" y="2551"/>
                  </a:lnTo>
                  <a:lnTo>
                    <a:pt x="101" y="2520"/>
                  </a:lnTo>
                  <a:lnTo>
                    <a:pt x="70" y="2472"/>
                  </a:lnTo>
                  <a:lnTo>
                    <a:pt x="43" y="2415"/>
                  </a:lnTo>
                  <a:lnTo>
                    <a:pt x="23" y="2346"/>
                  </a:lnTo>
                  <a:lnTo>
                    <a:pt x="7" y="2268"/>
                  </a:lnTo>
                  <a:lnTo>
                    <a:pt x="0" y="2183"/>
                  </a:lnTo>
                  <a:lnTo>
                    <a:pt x="0" y="2138"/>
                  </a:lnTo>
                  <a:lnTo>
                    <a:pt x="0" y="432"/>
                  </a:lnTo>
                  <a:lnTo>
                    <a:pt x="0" y="387"/>
                  </a:lnTo>
                  <a:lnTo>
                    <a:pt x="7" y="302"/>
                  </a:lnTo>
                  <a:lnTo>
                    <a:pt x="23" y="224"/>
                  </a:lnTo>
                  <a:lnTo>
                    <a:pt x="43" y="155"/>
                  </a:lnTo>
                  <a:lnTo>
                    <a:pt x="70" y="98"/>
                  </a:lnTo>
                  <a:lnTo>
                    <a:pt x="101" y="50"/>
                  </a:lnTo>
                  <a:lnTo>
                    <a:pt x="135" y="18"/>
                  </a:lnTo>
                  <a:lnTo>
                    <a:pt x="174" y="1"/>
                  </a:lnTo>
                  <a:lnTo>
                    <a:pt x="194" y="0"/>
                  </a:lnTo>
                  <a:close/>
                </a:path>
              </a:pathLst>
            </a:custGeom>
            <a:solidFill>
              <a:srgbClr val="CCCCCC"/>
            </a:solidFill>
            <a:ln w="9525">
              <a:solidFill>
                <a:srgbClr val="010101"/>
              </a:solidFill>
              <a:prstDash val="solid"/>
              <a:round/>
              <a:headEnd/>
              <a:tailEnd/>
            </a:ln>
          </p:spPr>
          <p:txBody>
            <a:bodyPr vert="horz" wrap="square" lIns="91440" tIns="45720" rIns="91440" bIns="45720" numCol="1" anchor="t" anchorCtr="0" compatLnSpc="1">
              <a:prstTxWarp prst="textNoShape">
                <a:avLst/>
              </a:prstTxWarp>
            </a:bodyPr>
            <a:lstStyle/>
            <a:p>
              <a:endParaRPr lang="fr-FR"/>
            </a:p>
          </p:txBody>
        </p:sp>
        <p:sp>
          <p:nvSpPr>
            <p:cNvPr id="174" name="Freeform 18"/>
            <p:cNvSpPr>
              <a:spLocks/>
            </p:cNvSpPr>
            <p:nvPr/>
          </p:nvSpPr>
          <p:spPr bwMode="auto">
            <a:xfrm>
              <a:off x="-982999" y="3800258"/>
              <a:ext cx="915568" cy="375247"/>
            </a:xfrm>
            <a:custGeom>
              <a:avLst/>
              <a:gdLst>
                <a:gd name="T0" fmla="*/ 194 w 6273"/>
                <a:gd name="T1" fmla="*/ 0 h 2571"/>
                <a:gd name="T2" fmla="*/ 6077 w 6273"/>
                <a:gd name="T3" fmla="*/ 0 h 2571"/>
                <a:gd name="T4" fmla="*/ 6098 w 6273"/>
                <a:gd name="T5" fmla="*/ 1 h 2571"/>
                <a:gd name="T6" fmla="*/ 6136 w 6273"/>
                <a:gd name="T7" fmla="*/ 19 h 2571"/>
                <a:gd name="T8" fmla="*/ 6171 w 6273"/>
                <a:gd name="T9" fmla="*/ 50 h 2571"/>
                <a:gd name="T10" fmla="*/ 6203 w 6273"/>
                <a:gd name="T11" fmla="*/ 98 h 2571"/>
                <a:gd name="T12" fmla="*/ 6229 w 6273"/>
                <a:gd name="T13" fmla="*/ 156 h 2571"/>
                <a:gd name="T14" fmla="*/ 6250 w 6273"/>
                <a:gd name="T15" fmla="*/ 225 h 2571"/>
                <a:gd name="T16" fmla="*/ 6265 w 6273"/>
                <a:gd name="T17" fmla="*/ 302 h 2571"/>
                <a:gd name="T18" fmla="*/ 6272 w 6273"/>
                <a:gd name="T19" fmla="*/ 387 h 2571"/>
                <a:gd name="T20" fmla="*/ 6273 w 6273"/>
                <a:gd name="T21" fmla="*/ 432 h 2571"/>
                <a:gd name="T22" fmla="*/ 6273 w 6273"/>
                <a:gd name="T23" fmla="*/ 2139 h 2571"/>
                <a:gd name="T24" fmla="*/ 6272 w 6273"/>
                <a:gd name="T25" fmla="*/ 2183 h 2571"/>
                <a:gd name="T26" fmla="*/ 6265 w 6273"/>
                <a:gd name="T27" fmla="*/ 2268 h 2571"/>
                <a:gd name="T28" fmla="*/ 6250 w 6273"/>
                <a:gd name="T29" fmla="*/ 2346 h 2571"/>
                <a:gd name="T30" fmla="*/ 6229 w 6273"/>
                <a:gd name="T31" fmla="*/ 2414 h 2571"/>
                <a:gd name="T32" fmla="*/ 6203 w 6273"/>
                <a:gd name="T33" fmla="*/ 2473 h 2571"/>
                <a:gd name="T34" fmla="*/ 6171 w 6273"/>
                <a:gd name="T35" fmla="*/ 2519 h 2571"/>
                <a:gd name="T36" fmla="*/ 6136 w 6273"/>
                <a:gd name="T37" fmla="*/ 2552 h 2571"/>
                <a:gd name="T38" fmla="*/ 6098 w 6273"/>
                <a:gd name="T39" fmla="*/ 2569 h 2571"/>
                <a:gd name="T40" fmla="*/ 6077 w 6273"/>
                <a:gd name="T41" fmla="*/ 2571 h 2571"/>
                <a:gd name="T42" fmla="*/ 194 w 6273"/>
                <a:gd name="T43" fmla="*/ 2571 h 2571"/>
                <a:gd name="T44" fmla="*/ 174 w 6273"/>
                <a:gd name="T45" fmla="*/ 2569 h 2571"/>
                <a:gd name="T46" fmla="*/ 135 w 6273"/>
                <a:gd name="T47" fmla="*/ 2552 h 2571"/>
                <a:gd name="T48" fmla="*/ 101 w 6273"/>
                <a:gd name="T49" fmla="*/ 2519 h 2571"/>
                <a:gd name="T50" fmla="*/ 70 w 6273"/>
                <a:gd name="T51" fmla="*/ 2473 h 2571"/>
                <a:gd name="T52" fmla="*/ 43 w 6273"/>
                <a:gd name="T53" fmla="*/ 2414 h 2571"/>
                <a:gd name="T54" fmla="*/ 23 w 6273"/>
                <a:gd name="T55" fmla="*/ 2346 h 2571"/>
                <a:gd name="T56" fmla="*/ 7 w 6273"/>
                <a:gd name="T57" fmla="*/ 2268 h 2571"/>
                <a:gd name="T58" fmla="*/ 0 w 6273"/>
                <a:gd name="T59" fmla="*/ 2183 h 2571"/>
                <a:gd name="T60" fmla="*/ 0 w 6273"/>
                <a:gd name="T61" fmla="*/ 2139 h 2571"/>
                <a:gd name="T62" fmla="*/ 0 w 6273"/>
                <a:gd name="T63" fmla="*/ 432 h 2571"/>
                <a:gd name="T64" fmla="*/ 0 w 6273"/>
                <a:gd name="T65" fmla="*/ 387 h 2571"/>
                <a:gd name="T66" fmla="*/ 7 w 6273"/>
                <a:gd name="T67" fmla="*/ 302 h 2571"/>
                <a:gd name="T68" fmla="*/ 23 w 6273"/>
                <a:gd name="T69" fmla="*/ 225 h 2571"/>
                <a:gd name="T70" fmla="*/ 43 w 6273"/>
                <a:gd name="T71" fmla="*/ 156 h 2571"/>
                <a:gd name="T72" fmla="*/ 70 w 6273"/>
                <a:gd name="T73" fmla="*/ 98 h 2571"/>
                <a:gd name="T74" fmla="*/ 101 w 6273"/>
                <a:gd name="T75" fmla="*/ 50 h 2571"/>
                <a:gd name="T76" fmla="*/ 135 w 6273"/>
                <a:gd name="T77" fmla="*/ 19 h 2571"/>
                <a:gd name="T78" fmla="*/ 174 w 6273"/>
                <a:gd name="T79" fmla="*/ 1 h 2571"/>
                <a:gd name="T80" fmla="*/ 194 w 6273"/>
                <a:gd name="T81" fmla="*/ 0 h 2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273" h="2571">
                  <a:moveTo>
                    <a:pt x="194" y="0"/>
                  </a:moveTo>
                  <a:lnTo>
                    <a:pt x="6077" y="0"/>
                  </a:lnTo>
                  <a:lnTo>
                    <a:pt x="6098" y="1"/>
                  </a:lnTo>
                  <a:lnTo>
                    <a:pt x="6136" y="19"/>
                  </a:lnTo>
                  <a:lnTo>
                    <a:pt x="6171" y="50"/>
                  </a:lnTo>
                  <a:lnTo>
                    <a:pt x="6203" y="98"/>
                  </a:lnTo>
                  <a:lnTo>
                    <a:pt x="6229" y="156"/>
                  </a:lnTo>
                  <a:lnTo>
                    <a:pt x="6250" y="225"/>
                  </a:lnTo>
                  <a:lnTo>
                    <a:pt x="6265" y="302"/>
                  </a:lnTo>
                  <a:lnTo>
                    <a:pt x="6272" y="387"/>
                  </a:lnTo>
                  <a:lnTo>
                    <a:pt x="6273" y="432"/>
                  </a:lnTo>
                  <a:lnTo>
                    <a:pt x="6273" y="2139"/>
                  </a:lnTo>
                  <a:lnTo>
                    <a:pt x="6272" y="2183"/>
                  </a:lnTo>
                  <a:lnTo>
                    <a:pt x="6265" y="2268"/>
                  </a:lnTo>
                  <a:lnTo>
                    <a:pt x="6250" y="2346"/>
                  </a:lnTo>
                  <a:lnTo>
                    <a:pt x="6229" y="2414"/>
                  </a:lnTo>
                  <a:lnTo>
                    <a:pt x="6203" y="2473"/>
                  </a:lnTo>
                  <a:lnTo>
                    <a:pt x="6171" y="2519"/>
                  </a:lnTo>
                  <a:lnTo>
                    <a:pt x="6136" y="2552"/>
                  </a:lnTo>
                  <a:lnTo>
                    <a:pt x="6098" y="2569"/>
                  </a:lnTo>
                  <a:lnTo>
                    <a:pt x="6077" y="2571"/>
                  </a:lnTo>
                  <a:lnTo>
                    <a:pt x="194" y="2571"/>
                  </a:lnTo>
                  <a:lnTo>
                    <a:pt x="174" y="2569"/>
                  </a:lnTo>
                  <a:lnTo>
                    <a:pt x="135" y="2552"/>
                  </a:lnTo>
                  <a:lnTo>
                    <a:pt x="101" y="2519"/>
                  </a:lnTo>
                  <a:lnTo>
                    <a:pt x="70" y="2473"/>
                  </a:lnTo>
                  <a:lnTo>
                    <a:pt x="43" y="2414"/>
                  </a:lnTo>
                  <a:lnTo>
                    <a:pt x="23" y="2346"/>
                  </a:lnTo>
                  <a:lnTo>
                    <a:pt x="7" y="2268"/>
                  </a:lnTo>
                  <a:lnTo>
                    <a:pt x="0" y="2183"/>
                  </a:lnTo>
                  <a:lnTo>
                    <a:pt x="0" y="2139"/>
                  </a:lnTo>
                  <a:lnTo>
                    <a:pt x="0" y="432"/>
                  </a:lnTo>
                  <a:lnTo>
                    <a:pt x="0" y="387"/>
                  </a:lnTo>
                  <a:lnTo>
                    <a:pt x="7" y="302"/>
                  </a:lnTo>
                  <a:lnTo>
                    <a:pt x="23" y="225"/>
                  </a:lnTo>
                  <a:lnTo>
                    <a:pt x="43" y="156"/>
                  </a:lnTo>
                  <a:lnTo>
                    <a:pt x="70" y="98"/>
                  </a:lnTo>
                  <a:lnTo>
                    <a:pt x="101" y="50"/>
                  </a:lnTo>
                  <a:lnTo>
                    <a:pt x="135" y="19"/>
                  </a:lnTo>
                  <a:lnTo>
                    <a:pt x="174" y="1"/>
                  </a:lnTo>
                  <a:lnTo>
                    <a:pt x="194" y="0"/>
                  </a:lnTo>
                  <a:close/>
                </a:path>
              </a:pathLst>
            </a:custGeom>
            <a:solidFill>
              <a:srgbClr val="CCCCCC"/>
            </a:solidFill>
            <a:ln w="9525">
              <a:solidFill>
                <a:srgbClr val="010101"/>
              </a:solidFill>
              <a:prstDash val="solid"/>
              <a:round/>
              <a:headEnd/>
              <a:tailEnd/>
            </a:ln>
          </p:spPr>
          <p:txBody>
            <a:bodyPr vert="horz" wrap="square" lIns="91440" tIns="45720" rIns="91440" bIns="45720" numCol="1" anchor="t" anchorCtr="0" compatLnSpc="1">
              <a:prstTxWarp prst="textNoShape">
                <a:avLst/>
              </a:prstTxWarp>
            </a:bodyPr>
            <a:lstStyle/>
            <a:p>
              <a:endParaRPr lang="fr-FR"/>
            </a:p>
          </p:txBody>
        </p:sp>
        <p:sp>
          <p:nvSpPr>
            <p:cNvPr id="175" name="Freeform 19"/>
            <p:cNvSpPr>
              <a:spLocks/>
            </p:cNvSpPr>
            <p:nvPr/>
          </p:nvSpPr>
          <p:spPr bwMode="auto">
            <a:xfrm>
              <a:off x="-162009" y="1615331"/>
              <a:ext cx="86259" cy="112092"/>
            </a:xfrm>
            <a:custGeom>
              <a:avLst/>
              <a:gdLst>
                <a:gd name="T0" fmla="*/ 554 w 592"/>
                <a:gd name="T1" fmla="*/ 770 h 770"/>
                <a:gd name="T2" fmla="*/ 494 w 592"/>
                <a:gd name="T3" fmla="*/ 767 h 770"/>
                <a:gd name="T4" fmla="*/ 380 w 592"/>
                <a:gd name="T5" fmla="*/ 749 h 770"/>
                <a:gd name="T6" fmla="*/ 278 w 592"/>
                <a:gd name="T7" fmla="*/ 717 h 770"/>
                <a:gd name="T8" fmla="*/ 187 w 592"/>
                <a:gd name="T9" fmla="*/ 672 h 770"/>
                <a:gd name="T10" fmla="*/ 112 w 592"/>
                <a:gd name="T11" fmla="*/ 618 h 770"/>
                <a:gd name="T12" fmla="*/ 55 w 592"/>
                <a:gd name="T13" fmla="*/ 554 h 770"/>
                <a:gd name="T14" fmla="*/ 16 w 592"/>
                <a:gd name="T15" fmla="*/ 484 h 770"/>
                <a:gd name="T16" fmla="*/ 0 w 592"/>
                <a:gd name="T17" fmla="*/ 409 h 770"/>
                <a:gd name="T18" fmla="*/ 1 w 592"/>
                <a:gd name="T19" fmla="*/ 368 h 770"/>
                <a:gd name="T20" fmla="*/ 7 w 592"/>
                <a:gd name="T21" fmla="*/ 332 h 770"/>
                <a:gd name="T22" fmla="*/ 33 w 592"/>
                <a:gd name="T23" fmla="*/ 263 h 770"/>
                <a:gd name="T24" fmla="*/ 76 w 592"/>
                <a:gd name="T25" fmla="*/ 200 h 770"/>
                <a:gd name="T26" fmla="*/ 135 w 592"/>
                <a:gd name="T27" fmla="*/ 144 h 770"/>
                <a:gd name="T28" fmla="*/ 209 w 592"/>
                <a:gd name="T29" fmla="*/ 95 h 770"/>
                <a:gd name="T30" fmla="*/ 294 w 592"/>
                <a:gd name="T31" fmla="*/ 54 h 770"/>
                <a:gd name="T32" fmla="*/ 390 w 592"/>
                <a:gd name="T33" fmla="*/ 24 h 770"/>
                <a:gd name="T34" fmla="*/ 495 w 592"/>
                <a:gd name="T35" fmla="*/ 6 h 770"/>
                <a:gd name="T36" fmla="*/ 550 w 592"/>
                <a:gd name="T37" fmla="*/ 0 h 770"/>
                <a:gd name="T38" fmla="*/ 592 w 592"/>
                <a:gd name="T39" fmla="*/ 384 h 770"/>
                <a:gd name="T40" fmla="*/ 554 w 592"/>
                <a:gd name="T41" fmla="*/ 77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2" h="770">
                  <a:moveTo>
                    <a:pt x="554" y="770"/>
                  </a:moveTo>
                  <a:lnTo>
                    <a:pt x="494" y="767"/>
                  </a:lnTo>
                  <a:lnTo>
                    <a:pt x="380" y="749"/>
                  </a:lnTo>
                  <a:lnTo>
                    <a:pt x="278" y="717"/>
                  </a:lnTo>
                  <a:lnTo>
                    <a:pt x="187" y="672"/>
                  </a:lnTo>
                  <a:lnTo>
                    <a:pt x="112" y="618"/>
                  </a:lnTo>
                  <a:lnTo>
                    <a:pt x="55" y="554"/>
                  </a:lnTo>
                  <a:lnTo>
                    <a:pt x="16" y="484"/>
                  </a:lnTo>
                  <a:lnTo>
                    <a:pt x="0" y="409"/>
                  </a:lnTo>
                  <a:lnTo>
                    <a:pt x="1" y="368"/>
                  </a:lnTo>
                  <a:lnTo>
                    <a:pt x="7" y="332"/>
                  </a:lnTo>
                  <a:lnTo>
                    <a:pt x="33" y="263"/>
                  </a:lnTo>
                  <a:lnTo>
                    <a:pt x="76" y="200"/>
                  </a:lnTo>
                  <a:lnTo>
                    <a:pt x="135" y="144"/>
                  </a:lnTo>
                  <a:lnTo>
                    <a:pt x="209" y="95"/>
                  </a:lnTo>
                  <a:lnTo>
                    <a:pt x="294" y="54"/>
                  </a:lnTo>
                  <a:lnTo>
                    <a:pt x="390" y="24"/>
                  </a:lnTo>
                  <a:lnTo>
                    <a:pt x="495" y="6"/>
                  </a:lnTo>
                  <a:lnTo>
                    <a:pt x="550" y="0"/>
                  </a:lnTo>
                  <a:lnTo>
                    <a:pt x="592" y="384"/>
                  </a:lnTo>
                  <a:lnTo>
                    <a:pt x="554" y="770"/>
                  </a:lnTo>
                  <a:close/>
                </a:path>
              </a:pathLst>
            </a:custGeom>
            <a:solidFill>
              <a:srgbClr val="7B7B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76" name="Freeform 20"/>
            <p:cNvSpPr>
              <a:spLocks/>
            </p:cNvSpPr>
            <p:nvPr/>
          </p:nvSpPr>
          <p:spPr bwMode="auto">
            <a:xfrm>
              <a:off x="-162009" y="1809741"/>
              <a:ext cx="86259" cy="112092"/>
            </a:xfrm>
            <a:custGeom>
              <a:avLst/>
              <a:gdLst>
                <a:gd name="T0" fmla="*/ 554 w 592"/>
                <a:gd name="T1" fmla="*/ 769 h 769"/>
                <a:gd name="T2" fmla="*/ 494 w 592"/>
                <a:gd name="T3" fmla="*/ 766 h 769"/>
                <a:gd name="T4" fmla="*/ 380 w 592"/>
                <a:gd name="T5" fmla="*/ 747 h 769"/>
                <a:gd name="T6" fmla="*/ 278 w 592"/>
                <a:gd name="T7" fmla="*/ 716 h 769"/>
                <a:gd name="T8" fmla="*/ 187 w 592"/>
                <a:gd name="T9" fmla="*/ 671 h 769"/>
                <a:gd name="T10" fmla="*/ 112 w 592"/>
                <a:gd name="T11" fmla="*/ 616 h 769"/>
                <a:gd name="T12" fmla="*/ 55 w 592"/>
                <a:gd name="T13" fmla="*/ 553 h 769"/>
                <a:gd name="T14" fmla="*/ 16 w 592"/>
                <a:gd name="T15" fmla="*/ 484 h 769"/>
                <a:gd name="T16" fmla="*/ 0 w 592"/>
                <a:gd name="T17" fmla="*/ 407 h 769"/>
                <a:gd name="T18" fmla="*/ 1 w 592"/>
                <a:gd name="T19" fmla="*/ 367 h 769"/>
                <a:gd name="T20" fmla="*/ 7 w 592"/>
                <a:gd name="T21" fmla="*/ 331 h 769"/>
                <a:gd name="T22" fmla="*/ 33 w 592"/>
                <a:gd name="T23" fmla="*/ 263 h 769"/>
                <a:gd name="T24" fmla="*/ 76 w 592"/>
                <a:gd name="T25" fmla="*/ 199 h 769"/>
                <a:gd name="T26" fmla="*/ 135 w 592"/>
                <a:gd name="T27" fmla="*/ 142 h 769"/>
                <a:gd name="T28" fmla="*/ 209 w 592"/>
                <a:gd name="T29" fmla="*/ 93 h 769"/>
                <a:gd name="T30" fmla="*/ 294 w 592"/>
                <a:gd name="T31" fmla="*/ 53 h 769"/>
                <a:gd name="T32" fmla="*/ 390 w 592"/>
                <a:gd name="T33" fmla="*/ 23 h 769"/>
                <a:gd name="T34" fmla="*/ 495 w 592"/>
                <a:gd name="T35" fmla="*/ 4 h 769"/>
                <a:gd name="T36" fmla="*/ 550 w 592"/>
                <a:gd name="T37" fmla="*/ 0 h 769"/>
                <a:gd name="T38" fmla="*/ 592 w 592"/>
                <a:gd name="T39" fmla="*/ 384 h 769"/>
                <a:gd name="T40" fmla="*/ 554 w 592"/>
                <a:gd name="T4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2" h="769">
                  <a:moveTo>
                    <a:pt x="554" y="769"/>
                  </a:moveTo>
                  <a:lnTo>
                    <a:pt x="494" y="766"/>
                  </a:lnTo>
                  <a:lnTo>
                    <a:pt x="380" y="747"/>
                  </a:lnTo>
                  <a:lnTo>
                    <a:pt x="278" y="716"/>
                  </a:lnTo>
                  <a:lnTo>
                    <a:pt x="187" y="671"/>
                  </a:lnTo>
                  <a:lnTo>
                    <a:pt x="112" y="616"/>
                  </a:lnTo>
                  <a:lnTo>
                    <a:pt x="55" y="553"/>
                  </a:lnTo>
                  <a:lnTo>
                    <a:pt x="16" y="484"/>
                  </a:lnTo>
                  <a:lnTo>
                    <a:pt x="0" y="407"/>
                  </a:lnTo>
                  <a:lnTo>
                    <a:pt x="1" y="367"/>
                  </a:lnTo>
                  <a:lnTo>
                    <a:pt x="7" y="331"/>
                  </a:lnTo>
                  <a:lnTo>
                    <a:pt x="33" y="263"/>
                  </a:lnTo>
                  <a:lnTo>
                    <a:pt x="76" y="199"/>
                  </a:lnTo>
                  <a:lnTo>
                    <a:pt x="135" y="142"/>
                  </a:lnTo>
                  <a:lnTo>
                    <a:pt x="209" y="93"/>
                  </a:lnTo>
                  <a:lnTo>
                    <a:pt x="294" y="53"/>
                  </a:lnTo>
                  <a:lnTo>
                    <a:pt x="390" y="23"/>
                  </a:lnTo>
                  <a:lnTo>
                    <a:pt x="495" y="4"/>
                  </a:lnTo>
                  <a:lnTo>
                    <a:pt x="550" y="0"/>
                  </a:lnTo>
                  <a:lnTo>
                    <a:pt x="592" y="384"/>
                  </a:lnTo>
                  <a:lnTo>
                    <a:pt x="554" y="769"/>
                  </a:lnTo>
                  <a:close/>
                </a:path>
              </a:pathLst>
            </a:custGeom>
            <a:solidFill>
              <a:srgbClr val="7B7B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77" name="Freeform 21"/>
            <p:cNvSpPr>
              <a:spLocks/>
            </p:cNvSpPr>
            <p:nvPr/>
          </p:nvSpPr>
          <p:spPr bwMode="auto">
            <a:xfrm>
              <a:off x="-162009" y="2200313"/>
              <a:ext cx="86259" cy="112530"/>
            </a:xfrm>
            <a:custGeom>
              <a:avLst/>
              <a:gdLst>
                <a:gd name="T0" fmla="*/ 554 w 592"/>
                <a:gd name="T1" fmla="*/ 771 h 771"/>
                <a:gd name="T2" fmla="*/ 494 w 592"/>
                <a:gd name="T3" fmla="*/ 768 h 771"/>
                <a:gd name="T4" fmla="*/ 380 w 592"/>
                <a:gd name="T5" fmla="*/ 749 h 771"/>
                <a:gd name="T6" fmla="*/ 278 w 592"/>
                <a:gd name="T7" fmla="*/ 718 h 771"/>
                <a:gd name="T8" fmla="*/ 187 w 592"/>
                <a:gd name="T9" fmla="*/ 673 h 771"/>
                <a:gd name="T10" fmla="*/ 112 w 592"/>
                <a:gd name="T11" fmla="*/ 618 h 771"/>
                <a:gd name="T12" fmla="*/ 55 w 592"/>
                <a:gd name="T13" fmla="*/ 555 h 771"/>
                <a:gd name="T14" fmla="*/ 16 w 592"/>
                <a:gd name="T15" fmla="*/ 484 h 771"/>
                <a:gd name="T16" fmla="*/ 0 w 592"/>
                <a:gd name="T17" fmla="*/ 409 h 771"/>
                <a:gd name="T18" fmla="*/ 1 w 592"/>
                <a:gd name="T19" fmla="*/ 369 h 771"/>
                <a:gd name="T20" fmla="*/ 7 w 592"/>
                <a:gd name="T21" fmla="*/ 333 h 771"/>
                <a:gd name="T22" fmla="*/ 33 w 592"/>
                <a:gd name="T23" fmla="*/ 264 h 771"/>
                <a:gd name="T24" fmla="*/ 76 w 592"/>
                <a:gd name="T25" fmla="*/ 201 h 771"/>
                <a:gd name="T26" fmla="*/ 135 w 592"/>
                <a:gd name="T27" fmla="*/ 144 h 771"/>
                <a:gd name="T28" fmla="*/ 209 w 592"/>
                <a:gd name="T29" fmla="*/ 95 h 771"/>
                <a:gd name="T30" fmla="*/ 294 w 592"/>
                <a:gd name="T31" fmla="*/ 55 h 771"/>
                <a:gd name="T32" fmla="*/ 390 w 592"/>
                <a:gd name="T33" fmla="*/ 25 h 771"/>
                <a:gd name="T34" fmla="*/ 495 w 592"/>
                <a:gd name="T35" fmla="*/ 6 h 771"/>
                <a:gd name="T36" fmla="*/ 550 w 592"/>
                <a:gd name="T37" fmla="*/ 0 h 771"/>
                <a:gd name="T38" fmla="*/ 592 w 592"/>
                <a:gd name="T39" fmla="*/ 385 h 771"/>
                <a:gd name="T40" fmla="*/ 554 w 592"/>
                <a:gd name="T41" fmla="*/ 771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2" h="771">
                  <a:moveTo>
                    <a:pt x="554" y="771"/>
                  </a:moveTo>
                  <a:lnTo>
                    <a:pt x="494" y="768"/>
                  </a:lnTo>
                  <a:lnTo>
                    <a:pt x="380" y="749"/>
                  </a:lnTo>
                  <a:lnTo>
                    <a:pt x="278" y="718"/>
                  </a:lnTo>
                  <a:lnTo>
                    <a:pt x="187" y="673"/>
                  </a:lnTo>
                  <a:lnTo>
                    <a:pt x="112" y="618"/>
                  </a:lnTo>
                  <a:lnTo>
                    <a:pt x="55" y="555"/>
                  </a:lnTo>
                  <a:lnTo>
                    <a:pt x="16" y="484"/>
                  </a:lnTo>
                  <a:lnTo>
                    <a:pt x="0" y="409"/>
                  </a:lnTo>
                  <a:lnTo>
                    <a:pt x="1" y="369"/>
                  </a:lnTo>
                  <a:lnTo>
                    <a:pt x="7" y="333"/>
                  </a:lnTo>
                  <a:lnTo>
                    <a:pt x="33" y="264"/>
                  </a:lnTo>
                  <a:lnTo>
                    <a:pt x="76" y="201"/>
                  </a:lnTo>
                  <a:lnTo>
                    <a:pt x="135" y="144"/>
                  </a:lnTo>
                  <a:lnTo>
                    <a:pt x="209" y="95"/>
                  </a:lnTo>
                  <a:lnTo>
                    <a:pt x="294" y="55"/>
                  </a:lnTo>
                  <a:lnTo>
                    <a:pt x="390" y="25"/>
                  </a:lnTo>
                  <a:lnTo>
                    <a:pt x="495" y="6"/>
                  </a:lnTo>
                  <a:lnTo>
                    <a:pt x="550" y="0"/>
                  </a:lnTo>
                  <a:lnTo>
                    <a:pt x="592" y="385"/>
                  </a:lnTo>
                  <a:lnTo>
                    <a:pt x="554" y="771"/>
                  </a:lnTo>
                  <a:close/>
                </a:path>
              </a:pathLst>
            </a:custGeom>
            <a:solidFill>
              <a:srgbClr val="7B7B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78" name="Freeform 22"/>
            <p:cNvSpPr>
              <a:spLocks/>
            </p:cNvSpPr>
            <p:nvPr/>
          </p:nvSpPr>
          <p:spPr bwMode="auto">
            <a:xfrm>
              <a:off x="-162009" y="2393410"/>
              <a:ext cx="86259" cy="112530"/>
            </a:xfrm>
            <a:custGeom>
              <a:avLst/>
              <a:gdLst>
                <a:gd name="T0" fmla="*/ 554 w 592"/>
                <a:gd name="T1" fmla="*/ 771 h 771"/>
                <a:gd name="T2" fmla="*/ 494 w 592"/>
                <a:gd name="T3" fmla="*/ 768 h 771"/>
                <a:gd name="T4" fmla="*/ 380 w 592"/>
                <a:gd name="T5" fmla="*/ 749 h 771"/>
                <a:gd name="T6" fmla="*/ 278 w 592"/>
                <a:gd name="T7" fmla="*/ 718 h 771"/>
                <a:gd name="T8" fmla="*/ 187 w 592"/>
                <a:gd name="T9" fmla="*/ 673 h 771"/>
                <a:gd name="T10" fmla="*/ 112 w 592"/>
                <a:gd name="T11" fmla="*/ 618 h 771"/>
                <a:gd name="T12" fmla="*/ 55 w 592"/>
                <a:gd name="T13" fmla="*/ 555 h 771"/>
                <a:gd name="T14" fmla="*/ 16 w 592"/>
                <a:gd name="T15" fmla="*/ 484 h 771"/>
                <a:gd name="T16" fmla="*/ 0 w 592"/>
                <a:gd name="T17" fmla="*/ 408 h 771"/>
                <a:gd name="T18" fmla="*/ 1 w 592"/>
                <a:gd name="T19" fmla="*/ 369 h 771"/>
                <a:gd name="T20" fmla="*/ 7 w 592"/>
                <a:gd name="T21" fmla="*/ 333 h 771"/>
                <a:gd name="T22" fmla="*/ 33 w 592"/>
                <a:gd name="T23" fmla="*/ 264 h 771"/>
                <a:gd name="T24" fmla="*/ 76 w 592"/>
                <a:gd name="T25" fmla="*/ 201 h 771"/>
                <a:gd name="T26" fmla="*/ 135 w 592"/>
                <a:gd name="T27" fmla="*/ 144 h 771"/>
                <a:gd name="T28" fmla="*/ 209 w 592"/>
                <a:gd name="T29" fmla="*/ 94 h 771"/>
                <a:gd name="T30" fmla="*/ 294 w 592"/>
                <a:gd name="T31" fmla="*/ 55 h 771"/>
                <a:gd name="T32" fmla="*/ 390 w 592"/>
                <a:gd name="T33" fmla="*/ 25 h 771"/>
                <a:gd name="T34" fmla="*/ 495 w 592"/>
                <a:gd name="T35" fmla="*/ 5 h 771"/>
                <a:gd name="T36" fmla="*/ 550 w 592"/>
                <a:gd name="T37" fmla="*/ 0 h 771"/>
                <a:gd name="T38" fmla="*/ 592 w 592"/>
                <a:gd name="T39" fmla="*/ 385 h 771"/>
                <a:gd name="T40" fmla="*/ 554 w 592"/>
                <a:gd name="T41" fmla="*/ 771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2" h="771">
                  <a:moveTo>
                    <a:pt x="554" y="771"/>
                  </a:moveTo>
                  <a:lnTo>
                    <a:pt x="494" y="768"/>
                  </a:lnTo>
                  <a:lnTo>
                    <a:pt x="380" y="749"/>
                  </a:lnTo>
                  <a:lnTo>
                    <a:pt x="278" y="718"/>
                  </a:lnTo>
                  <a:lnTo>
                    <a:pt x="187" y="673"/>
                  </a:lnTo>
                  <a:lnTo>
                    <a:pt x="112" y="618"/>
                  </a:lnTo>
                  <a:lnTo>
                    <a:pt x="55" y="555"/>
                  </a:lnTo>
                  <a:lnTo>
                    <a:pt x="16" y="484"/>
                  </a:lnTo>
                  <a:lnTo>
                    <a:pt x="0" y="408"/>
                  </a:lnTo>
                  <a:lnTo>
                    <a:pt x="1" y="369"/>
                  </a:lnTo>
                  <a:lnTo>
                    <a:pt x="7" y="333"/>
                  </a:lnTo>
                  <a:lnTo>
                    <a:pt x="33" y="264"/>
                  </a:lnTo>
                  <a:lnTo>
                    <a:pt x="76" y="201"/>
                  </a:lnTo>
                  <a:lnTo>
                    <a:pt x="135" y="144"/>
                  </a:lnTo>
                  <a:lnTo>
                    <a:pt x="209" y="94"/>
                  </a:lnTo>
                  <a:lnTo>
                    <a:pt x="294" y="55"/>
                  </a:lnTo>
                  <a:lnTo>
                    <a:pt x="390" y="25"/>
                  </a:lnTo>
                  <a:lnTo>
                    <a:pt x="495" y="5"/>
                  </a:lnTo>
                  <a:lnTo>
                    <a:pt x="550" y="0"/>
                  </a:lnTo>
                  <a:lnTo>
                    <a:pt x="592" y="385"/>
                  </a:lnTo>
                  <a:lnTo>
                    <a:pt x="554" y="771"/>
                  </a:lnTo>
                  <a:close/>
                </a:path>
              </a:pathLst>
            </a:custGeom>
            <a:solidFill>
              <a:srgbClr val="7B7B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79" name="Freeform 23"/>
            <p:cNvSpPr>
              <a:spLocks/>
            </p:cNvSpPr>
            <p:nvPr/>
          </p:nvSpPr>
          <p:spPr bwMode="auto">
            <a:xfrm>
              <a:off x="-162009" y="2587820"/>
              <a:ext cx="86259" cy="112530"/>
            </a:xfrm>
            <a:custGeom>
              <a:avLst/>
              <a:gdLst>
                <a:gd name="T0" fmla="*/ 554 w 592"/>
                <a:gd name="T1" fmla="*/ 770 h 770"/>
                <a:gd name="T2" fmla="*/ 494 w 592"/>
                <a:gd name="T3" fmla="*/ 767 h 770"/>
                <a:gd name="T4" fmla="*/ 380 w 592"/>
                <a:gd name="T5" fmla="*/ 748 h 770"/>
                <a:gd name="T6" fmla="*/ 278 w 592"/>
                <a:gd name="T7" fmla="*/ 717 h 770"/>
                <a:gd name="T8" fmla="*/ 187 w 592"/>
                <a:gd name="T9" fmla="*/ 672 h 770"/>
                <a:gd name="T10" fmla="*/ 112 w 592"/>
                <a:gd name="T11" fmla="*/ 617 h 770"/>
                <a:gd name="T12" fmla="*/ 55 w 592"/>
                <a:gd name="T13" fmla="*/ 554 h 770"/>
                <a:gd name="T14" fmla="*/ 16 w 592"/>
                <a:gd name="T15" fmla="*/ 483 h 770"/>
                <a:gd name="T16" fmla="*/ 0 w 592"/>
                <a:gd name="T17" fmla="*/ 407 h 770"/>
                <a:gd name="T18" fmla="*/ 1 w 592"/>
                <a:gd name="T19" fmla="*/ 368 h 770"/>
                <a:gd name="T20" fmla="*/ 7 w 592"/>
                <a:gd name="T21" fmla="*/ 332 h 770"/>
                <a:gd name="T22" fmla="*/ 33 w 592"/>
                <a:gd name="T23" fmla="*/ 263 h 770"/>
                <a:gd name="T24" fmla="*/ 76 w 592"/>
                <a:gd name="T25" fmla="*/ 200 h 770"/>
                <a:gd name="T26" fmla="*/ 135 w 592"/>
                <a:gd name="T27" fmla="*/ 144 h 770"/>
                <a:gd name="T28" fmla="*/ 209 w 592"/>
                <a:gd name="T29" fmla="*/ 93 h 770"/>
                <a:gd name="T30" fmla="*/ 294 w 592"/>
                <a:gd name="T31" fmla="*/ 54 h 770"/>
                <a:gd name="T32" fmla="*/ 390 w 592"/>
                <a:gd name="T33" fmla="*/ 24 h 770"/>
                <a:gd name="T34" fmla="*/ 495 w 592"/>
                <a:gd name="T35" fmla="*/ 4 h 770"/>
                <a:gd name="T36" fmla="*/ 550 w 592"/>
                <a:gd name="T37" fmla="*/ 0 h 770"/>
                <a:gd name="T38" fmla="*/ 592 w 592"/>
                <a:gd name="T39" fmla="*/ 384 h 770"/>
                <a:gd name="T40" fmla="*/ 554 w 592"/>
                <a:gd name="T41" fmla="*/ 77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2" h="770">
                  <a:moveTo>
                    <a:pt x="554" y="770"/>
                  </a:moveTo>
                  <a:lnTo>
                    <a:pt x="494" y="767"/>
                  </a:lnTo>
                  <a:lnTo>
                    <a:pt x="380" y="748"/>
                  </a:lnTo>
                  <a:lnTo>
                    <a:pt x="278" y="717"/>
                  </a:lnTo>
                  <a:lnTo>
                    <a:pt x="187" y="672"/>
                  </a:lnTo>
                  <a:lnTo>
                    <a:pt x="112" y="617"/>
                  </a:lnTo>
                  <a:lnTo>
                    <a:pt x="55" y="554"/>
                  </a:lnTo>
                  <a:lnTo>
                    <a:pt x="16" y="483"/>
                  </a:lnTo>
                  <a:lnTo>
                    <a:pt x="0" y="407"/>
                  </a:lnTo>
                  <a:lnTo>
                    <a:pt x="1" y="368"/>
                  </a:lnTo>
                  <a:lnTo>
                    <a:pt x="7" y="332"/>
                  </a:lnTo>
                  <a:lnTo>
                    <a:pt x="33" y="263"/>
                  </a:lnTo>
                  <a:lnTo>
                    <a:pt x="76" y="200"/>
                  </a:lnTo>
                  <a:lnTo>
                    <a:pt x="135" y="144"/>
                  </a:lnTo>
                  <a:lnTo>
                    <a:pt x="209" y="93"/>
                  </a:lnTo>
                  <a:lnTo>
                    <a:pt x="294" y="54"/>
                  </a:lnTo>
                  <a:lnTo>
                    <a:pt x="390" y="24"/>
                  </a:lnTo>
                  <a:lnTo>
                    <a:pt x="495" y="4"/>
                  </a:lnTo>
                  <a:lnTo>
                    <a:pt x="550" y="0"/>
                  </a:lnTo>
                  <a:lnTo>
                    <a:pt x="592" y="384"/>
                  </a:lnTo>
                  <a:lnTo>
                    <a:pt x="554" y="770"/>
                  </a:lnTo>
                  <a:close/>
                </a:path>
              </a:pathLst>
            </a:custGeom>
            <a:solidFill>
              <a:srgbClr val="7B7B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80" name="Freeform 24"/>
            <p:cNvSpPr>
              <a:spLocks/>
            </p:cNvSpPr>
            <p:nvPr/>
          </p:nvSpPr>
          <p:spPr bwMode="auto">
            <a:xfrm>
              <a:off x="-162009" y="2783982"/>
              <a:ext cx="86259" cy="112092"/>
            </a:xfrm>
            <a:custGeom>
              <a:avLst/>
              <a:gdLst>
                <a:gd name="T0" fmla="*/ 554 w 592"/>
                <a:gd name="T1" fmla="*/ 770 h 770"/>
                <a:gd name="T2" fmla="*/ 494 w 592"/>
                <a:gd name="T3" fmla="*/ 767 h 770"/>
                <a:gd name="T4" fmla="*/ 380 w 592"/>
                <a:gd name="T5" fmla="*/ 749 h 770"/>
                <a:gd name="T6" fmla="*/ 278 w 592"/>
                <a:gd name="T7" fmla="*/ 717 h 770"/>
                <a:gd name="T8" fmla="*/ 187 w 592"/>
                <a:gd name="T9" fmla="*/ 672 h 770"/>
                <a:gd name="T10" fmla="*/ 112 w 592"/>
                <a:gd name="T11" fmla="*/ 618 h 770"/>
                <a:gd name="T12" fmla="*/ 55 w 592"/>
                <a:gd name="T13" fmla="*/ 554 h 770"/>
                <a:gd name="T14" fmla="*/ 16 w 592"/>
                <a:gd name="T15" fmla="*/ 484 h 770"/>
                <a:gd name="T16" fmla="*/ 0 w 592"/>
                <a:gd name="T17" fmla="*/ 409 h 770"/>
                <a:gd name="T18" fmla="*/ 1 w 592"/>
                <a:gd name="T19" fmla="*/ 368 h 770"/>
                <a:gd name="T20" fmla="*/ 7 w 592"/>
                <a:gd name="T21" fmla="*/ 332 h 770"/>
                <a:gd name="T22" fmla="*/ 33 w 592"/>
                <a:gd name="T23" fmla="*/ 263 h 770"/>
                <a:gd name="T24" fmla="*/ 76 w 592"/>
                <a:gd name="T25" fmla="*/ 200 h 770"/>
                <a:gd name="T26" fmla="*/ 135 w 592"/>
                <a:gd name="T27" fmla="*/ 144 h 770"/>
                <a:gd name="T28" fmla="*/ 209 w 592"/>
                <a:gd name="T29" fmla="*/ 95 h 770"/>
                <a:gd name="T30" fmla="*/ 294 w 592"/>
                <a:gd name="T31" fmla="*/ 54 h 770"/>
                <a:gd name="T32" fmla="*/ 390 w 592"/>
                <a:gd name="T33" fmla="*/ 24 h 770"/>
                <a:gd name="T34" fmla="*/ 495 w 592"/>
                <a:gd name="T35" fmla="*/ 4 h 770"/>
                <a:gd name="T36" fmla="*/ 550 w 592"/>
                <a:gd name="T37" fmla="*/ 0 h 770"/>
                <a:gd name="T38" fmla="*/ 592 w 592"/>
                <a:gd name="T39" fmla="*/ 384 h 770"/>
                <a:gd name="T40" fmla="*/ 554 w 592"/>
                <a:gd name="T41" fmla="*/ 77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2" h="770">
                  <a:moveTo>
                    <a:pt x="554" y="770"/>
                  </a:moveTo>
                  <a:lnTo>
                    <a:pt x="494" y="767"/>
                  </a:lnTo>
                  <a:lnTo>
                    <a:pt x="380" y="749"/>
                  </a:lnTo>
                  <a:lnTo>
                    <a:pt x="278" y="717"/>
                  </a:lnTo>
                  <a:lnTo>
                    <a:pt x="187" y="672"/>
                  </a:lnTo>
                  <a:lnTo>
                    <a:pt x="112" y="618"/>
                  </a:lnTo>
                  <a:lnTo>
                    <a:pt x="55" y="554"/>
                  </a:lnTo>
                  <a:lnTo>
                    <a:pt x="16" y="484"/>
                  </a:lnTo>
                  <a:lnTo>
                    <a:pt x="0" y="409"/>
                  </a:lnTo>
                  <a:lnTo>
                    <a:pt x="1" y="368"/>
                  </a:lnTo>
                  <a:lnTo>
                    <a:pt x="7" y="332"/>
                  </a:lnTo>
                  <a:lnTo>
                    <a:pt x="33" y="263"/>
                  </a:lnTo>
                  <a:lnTo>
                    <a:pt x="76" y="200"/>
                  </a:lnTo>
                  <a:lnTo>
                    <a:pt x="135" y="144"/>
                  </a:lnTo>
                  <a:lnTo>
                    <a:pt x="209" y="95"/>
                  </a:lnTo>
                  <a:lnTo>
                    <a:pt x="294" y="54"/>
                  </a:lnTo>
                  <a:lnTo>
                    <a:pt x="390" y="24"/>
                  </a:lnTo>
                  <a:lnTo>
                    <a:pt x="495" y="4"/>
                  </a:lnTo>
                  <a:lnTo>
                    <a:pt x="550" y="0"/>
                  </a:lnTo>
                  <a:lnTo>
                    <a:pt x="592" y="384"/>
                  </a:lnTo>
                  <a:lnTo>
                    <a:pt x="554" y="770"/>
                  </a:lnTo>
                  <a:close/>
                </a:path>
              </a:pathLst>
            </a:custGeom>
            <a:solidFill>
              <a:srgbClr val="7B7B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81" name="Freeform 25"/>
            <p:cNvSpPr>
              <a:spLocks/>
            </p:cNvSpPr>
            <p:nvPr/>
          </p:nvSpPr>
          <p:spPr bwMode="auto">
            <a:xfrm>
              <a:off x="-162009" y="3506015"/>
              <a:ext cx="86259" cy="112530"/>
            </a:xfrm>
            <a:custGeom>
              <a:avLst/>
              <a:gdLst>
                <a:gd name="T0" fmla="*/ 554 w 592"/>
                <a:gd name="T1" fmla="*/ 770 h 770"/>
                <a:gd name="T2" fmla="*/ 494 w 592"/>
                <a:gd name="T3" fmla="*/ 767 h 770"/>
                <a:gd name="T4" fmla="*/ 380 w 592"/>
                <a:gd name="T5" fmla="*/ 749 h 770"/>
                <a:gd name="T6" fmla="*/ 278 w 592"/>
                <a:gd name="T7" fmla="*/ 716 h 770"/>
                <a:gd name="T8" fmla="*/ 187 w 592"/>
                <a:gd name="T9" fmla="*/ 672 h 770"/>
                <a:gd name="T10" fmla="*/ 112 w 592"/>
                <a:gd name="T11" fmla="*/ 618 h 770"/>
                <a:gd name="T12" fmla="*/ 55 w 592"/>
                <a:gd name="T13" fmla="*/ 554 h 770"/>
                <a:gd name="T14" fmla="*/ 16 w 592"/>
                <a:gd name="T15" fmla="*/ 484 h 770"/>
                <a:gd name="T16" fmla="*/ 0 w 592"/>
                <a:gd name="T17" fmla="*/ 407 h 770"/>
                <a:gd name="T18" fmla="*/ 1 w 592"/>
                <a:gd name="T19" fmla="*/ 369 h 770"/>
                <a:gd name="T20" fmla="*/ 7 w 592"/>
                <a:gd name="T21" fmla="*/ 333 h 770"/>
                <a:gd name="T22" fmla="*/ 33 w 592"/>
                <a:gd name="T23" fmla="*/ 263 h 770"/>
                <a:gd name="T24" fmla="*/ 76 w 592"/>
                <a:gd name="T25" fmla="*/ 200 h 770"/>
                <a:gd name="T26" fmla="*/ 135 w 592"/>
                <a:gd name="T27" fmla="*/ 142 h 770"/>
                <a:gd name="T28" fmla="*/ 209 w 592"/>
                <a:gd name="T29" fmla="*/ 94 h 770"/>
                <a:gd name="T30" fmla="*/ 294 w 592"/>
                <a:gd name="T31" fmla="*/ 53 h 770"/>
                <a:gd name="T32" fmla="*/ 390 w 592"/>
                <a:gd name="T33" fmla="*/ 23 h 770"/>
                <a:gd name="T34" fmla="*/ 495 w 592"/>
                <a:gd name="T35" fmla="*/ 4 h 770"/>
                <a:gd name="T36" fmla="*/ 550 w 592"/>
                <a:gd name="T37" fmla="*/ 0 h 770"/>
                <a:gd name="T38" fmla="*/ 592 w 592"/>
                <a:gd name="T39" fmla="*/ 384 h 770"/>
                <a:gd name="T40" fmla="*/ 554 w 592"/>
                <a:gd name="T41" fmla="*/ 77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2" h="770">
                  <a:moveTo>
                    <a:pt x="554" y="770"/>
                  </a:moveTo>
                  <a:lnTo>
                    <a:pt x="494" y="767"/>
                  </a:lnTo>
                  <a:lnTo>
                    <a:pt x="380" y="749"/>
                  </a:lnTo>
                  <a:lnTo>
                    <a:pt x="278" y="716"/>
                  </a:lnTo>
                  <a:lnTo>
                    <a:pt x="187" y="672"/>
                  </a:lnTo>
                  <a:lnTo>
                    <a:pt x="112" y="618"/>
                  </a:lnTo>
                  <a:lnTo>
                    <a:pt x="55" y="554"/>
                  </a:lnTo>
                  <a:lnTo>
                    <a:pt x="16" y="484"/>
                  </a:lnTo>
                  <a:lnTo>
                    <a:pt x="0" y="407"/>
                  </a:lnTo>
                  <a:lnTo>
                    <a:pt x="1" y="369"/>
                  </a:lnTo>
                  <a:lnTo>
                    <a:pt x="7" y="333"/>
                  </a:lnTo>
                  <a:lnTo>
                    <a:pt x="33" y="263"/>
                  </a:lnTo>
                  <a:lnTo>
                    <a:pt x="76" y="200"/>
                  </a:lnTo>
                  <a:lnTo>
                    <a:pt x="135" y="142"/>
                  </a:lnTo>
                  <a:lnTo>
                    <a:pt x="209" y="94"/>
                  </a:lnTo>
                  <a:lnTo>
                    <a:pt x="294" y="53"/>
                  </a:lnTo>
                  <a:lnTo>
                    <a:pt x="390" y="23"/>
                  </a:lnTo>
                  <a:lnTo>
                    <a:pt x="495" y="4"/>
                  </a:lnTo>
                  <a:lnTo>
                    <a:pt x="550" y="0"/>
                  </a:lnTo>
                  <a:lnTo>
                    <a:pt x="592" y="384"/>
                  </a:lnTo>
                  <a:lnTo>
                    <a:pt x="554" y="770"/>
                  </a:lnTo>
                  <a:close/>
                </a:path>
              </a:pathLst>
            </a:custGeom>
            <a:solidFill>
              <a:srgbClr val="7B7B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82" name="Freeform 26"/>
            <p:cNvSpPr>
              <a:spLocks/>
            </p:cNvSpPr>
            <p:nvPr/>
          </p:nvSpPr>
          <p:spPr bwMode="auto">
            <a:xfrm>
              <a:off x="-162009" y="3925924"/>
              <a:ext cx="86259" cy="112092"/>
            </a:xfrm>
            <a:custGeom>
              <a:avLst/>
              <a:gdLst>
                <a:gd name="T0" fmla="*/ 554 w 592"/>
                <a:gd name="T1" fmla="*/ 769 h 769"/>
                <a:gd name="T2" fmla="*/ 494 w 592"/>
                <a:gd name="T3" fmla="*/ 766 h 769"/>
                <a:gd name="T4" fmla="*/ 380 w 592"/>
                <a:gd name="T5" fmla="*/ 747 h 769"/>
                <a:gd name="T6" fmla="*/ 278 w 592"/>
                <a:gd name="T7" fmla="*/ 716 h 769"/>
                <a:gd name="T8" fmla="*/ 187 w 592"/>
                <a:gd name="T9" fmla="*/ 671 h 769"/>
                <a:gd name="T10" fmla="*/ 112 w 592"/>
                <a:gd name="T11" fmla="*/ 616 h 769"/>
                <a:gd name="T12" fmla="*/ 55 w 592"/>
                <a:gd name="T13" fmla="*/ 553 h 769"/>
                <a:gd name="T14" fmla="*/ 16 w 592"/>
                <a:gd name="T15" fmla="*/ 482 h 769"/>
                <a:gd name="T16" fmla="*/ 0 w 592"/>
                <a:gd name="T17" fmla="*/ 407 h 769"/>
                <a:gd name="T18" fmla="*/ 1 w 592"/>
                <a:gd name="T19" fmla="*/ 367 h 769"/>
                <a:gd name="T20" fmla="*/ 7 w 592"/>
                <a:gd name="T21" fmla="*/ 331 h 769"/>
                <a:gd name="T22" fmla="*/ 33 w 592"/>
                <a:gd name="T23" fmla="*/ 262 h 769"/>
                <a:gd name="T24" fmla="*/ 76 w 592"/>
                <a:gd name="T25" fmla="*/ 199 h 769"/>
                <a:gd name="T26" fmla="*/ 135 w 592"/>
                <a:gd name="T27" fmla="*/ 142 h 769"/>
                <a:gd name="T28" fmla="*/ 209 w 592"/>
                <a:gd name="T29" fmla="*/ 93 h 769"/>
                <a:gd name="T30" fmla="*/ 294 w 592"/>
                <a:gd name="T31" fmla="*/ 53 h 769"/>
                <a:gd name="T32" fmla="*/ 390 w 592"/>
                <a:gd name="T33" fmla="*/ 23 h 769"/>
                <a:gd name="T34" fmla="*/ 495 w 592"/>
                <a:gd name="T35" fmla="*/ 4 h 769"/>
                <a:gd name="T36" fmla="*/ 550 w 592"/>
                <a:gd name="T37" fmla="*/ 0 h 769"/>
                <a:gd name="T38" fmla="*/ 592 w 592"/>
                <a:gd name="T39" fmla="*/ 384 h 769"/>
                <a:gd name="T40" fmla="*/ 554 w 592"/>
                <a:gd name="T4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2" h="769">
                  <a:moveTo>
                    <a:pt x="554" y="769"/>
                  </a:moveTo>
                  <a:lnTo>
                    <a:pt x="494" y="766"/>
                  </a:lnTo>
                  <a:lnTo>
                    <a:pt x="380" y="747"/>
                  </a:lnTo>
                  <a:lnTo>
                    <a:pt x="278" y="716"/>
                  </a:lnTo>
                  <a:lnTo>
                    <a:pt x="187" y="671"/>
                  </a:lnTo>
                  <a:lnTo>
                    <a:pt x="112" y="616"/>
                  </a:lnTo>
                  <a:lnTo>
                    <a:pt x="55" y="553"/>
                  </a:lnTo>
                  <a:lnTo>
                    <a:pt x="16" y="482"/>
                  </a:lnTo>
                  <a:lnTo>
                    <a:pt x="0" y="407"/>
                  </a:lnTo>
                  <a:lnTo>
                    <a:pt x="1" y="367"/>
                  </a:lnTo>
                  <a:lnTo>
                    <a:pt x="7" y="331"/>
                  </a:lnTo>
                  <a:lnTo>
                    <a:pt x="33" y="262"/>
                  </a:lnTo>
                  <a:lnTo>
                    <a:pt x="76" y="199"/>
                  </a:lnTo>
                  <a:lnTo>
                    <a:pt x="135" y="142"/>
                  </a:lnTo>
                  <a:lnTo>
                    <a:pt x="209" y="93"/>
                  </a:lnTo>
                  <a:lnTo>
                    <a:pt x="294" y="53"/>
                  </a:lnTo>
                  <a:lnTo>
                    <a:pt x="390" y="23"/>
                  </a:lnTo>
                  <a:lnTo>
                    <a:pt x="495" y="4"/>
                  </a:lnTo>
                  <a:lnTo>
                    <a:pt x="550" y="0"/>
                  </a:lnTo>
                  <a:lnTo>
                    <a:pt x="592" y="384"/>
                  </a:lnTo>
                  <a:lnTo>
                    <a:pt x="554" y="769"/>
                  </a:lnTo>
                  <a:close/>
                </a:path>
              </a:pathLst>
            </a:custGeom>
            <a:solidFill>
              <a:srgbClr val="7B7B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83" name="Line 27"/>
            <p:cNvSpPr>
              <a:spLocks noChangeShapeType="1"/>
            </p:cNvSpPr>
            <p:nvPr/>
          </p:nvSpPr>
          <p:spPr bwMode="auto">
            <a:xfrm flipH="1">
              <a:off x="-965484" y="1670501"/>
              <a:ext cx="806541" cy="0"/>
            </a:xfrm>
            <a:prstGeom prst="line">
              <a:avLst/>
            </a:prstGeom>
            <a:noFill/>
            <a:ln w="30163">
              <a:solidFill>
                <a:srgbClr val="7D7D7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84" name="Line 28"/>
            <p:cNvSpPr>
              <a:spLocks noChangeShapeType="1"/>
            </p:cNvSpPr>
            <p:nvPr/>
          </p:nvSpPr>
          <p:spPr bwMode="auto">
            <a:xfrm flipH="1">
              <a:off x="-966360" y="1870604"/>
              <a:ext cx="806978" cy="0"/>
            </a:xfrm>
            <a:prstGeom prst="line">
              <a:avLst/>
            </a:prstGeom>
            <a:noFill/>
            <a:ln w="30163">
              <a:solidFill>
                <a:srgbClr val="7D7D7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85" name="Line 29"/>
            <p:cNvSpPr>
              <a:spLocks noChangeShapeType="1"/>
            </p:cNvSpPr>
            <p:nvPr/>
          </p:nvSpPr>
          <p:spPr bwMode="auto">
            <a:xfrm flipH="1">
              <a:off x="-966360" y="2248478"/>
              <a:ext cx="806978" cy="0"/>
            </a:xfrm>
            <a:prstGeom prst="line">
              <a:avLst/>
            </a:prstGeom>
            <a:noFill/>
            <a:ln w="30163">
              <a:solidFill>
                <a:srgbClr val="7D7D7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86" name="Line 30"/>
            <p:cNvSpPr>
              <a:spLocks noChangeShapeType="1"/>
            </p:cNvSpPr>
            <p:nvPr/>
          </p:nvSpPr>
          <p:spPr bwMode="auto">
            <a:xfrm flipH="1">
              <a:off x="-966360" y="2448581"/>
              <a:ext cx="806978" cy="0"/>
            </a:xfrm>
            <a:prstGeom prst="line">
              <a:avLst/>
            </a:prstGeom>
            <a:noFill/>
            <a:ln w="30163">
              <a:solidFill>
                <a:srgbClr val="7D7D7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87" name="Line 31"/>
            <p:cNvSpPr>
              <a:spLocks noChangeShapeType="1"/>
            </p:cNvSpPr>
            <p:nvPr/>
          </p:nvSpPr>
          <p:spPr bwMode="auto">
            <a:xfrm flipH="1">
              <a:off x="-966360" y="2642553"/>
              <a:ext cx="806978" cy="0"/>
            </a:xfrm>
            <a:prstGeom prst="line">
              <a:avLst/>
            </a:prstGeom>
            <a:noFill/>
            <a:ln w="30163">
              <a:solidFill>
                <a:srgbClr val="7D7D7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88" name="Line 32"/>
            <p:cNvSpPr>
              <a:spLocks noChangeShapeType="1"/>
            </p:cNvSpPr>
            <p:nvPr/>
          </p:nvSpPr>
          <p:spPr bwMode="auto">
            <a:xfrm flipH="1">
              <a:off x="-966360" y="2838715"/>
              <a:ext cx="806978" cy="0"/>
            </a:xfrm>
            <a:prstGeom prst="line">
              <a:avLst/>
            </a:prstGeom>
            <a:noFill/>
            <a:ln w="30163">
              <a:solidFill>
                <a:srgbClr val="7D7D7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89" name="Line 33"/>
            <p:cNvSpPr>
              <a:spLocks noChangeShapeType="1"/>
            </p:cNvSpPr>
            <p:nvPr/>
          </p:nvSpPr>
          <p:spPr bwMode="auto">
            <a:xfrm flipH="1">
              <a:off x="-966360" y="3564251"/>
              <a:ext cx="806978" cy="0"/>
            </a:xfrm>
            <a:prstGeom prst="line">
              <a:avLst/>
            </a:prstGeom>
            <a:noFill/>
            <a:ln w="30163">
              <a:solidFill>
                <a:srgbClr val="7D7D7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90" name="Line 34"/>
            <p:cNvSpPr>
              <a:spLocks noChangeShapeType="1"/>
            </p:cNvSpPr>
            <p:nvPr/>
          </p:nvSpPr>
          <p:spPr bwMode="auto">
            <a:xfrm flipH="1">
              <a:off x="-966360" y="3983722"/>
              <a:ext cx="806978" cy="0"/>
            </a:xfrm>
            <a:prstGeom prst="line">
              <a:avLst/>
            </a:prstGeom>
            <a:noFill/>
            <a:ln w="30163">
              <a:solidFill>
                <a:srgbClr val="7D7D7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91" name="Line 35"/>
            <p:cNvSpPr>
              <a:spLocks noChangeShapeType="1"/>
            </p:cNvSpPr>
            <p:nvPr/>
          </p:nvSpPr>
          <p:spPr bwMode="auto">
            <a:xfrm>
              <a:off x="-944029" y="2002400"/>
              <a:ext cx="0" cy="120412"/>
            </a:xfrm>
            <a:prstGeom prst="line">
              <a:avLst/>
            </a:prstGeom>
            <a:noFill/>
            <a:ln w="47625">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92" name="Line 36"/>
            <p:cNvSpPr>
              <a:spLocks noChangeShapeType="1"/>
            </p:cNvSpPr>
            <p:nvPr/>
          </p:nvSpPr>
          <p:spPr bwMode="auto">
            <a:xfrm>
              <a:off x="-904184" y="2002400"/>
              <a:ext cx="0" cy="120412"/>
            </a:xfrm>
            <a:prstGeom prst="line">
              <a:avLst/>
            </a:prstGeom>
            <a:noFill/>
            <a:ln w="47625">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93" name="Line 37"/>
            <p:cNvSpPr>
              <a:spLocks noChangeShapeType="1"/>
            </p:cNvSpPr>
            <p:nvPr/>
          </p:nvSpPr>
          <p:spPr bwMode="auto">
            <a:xfrm>
              <a:off x="-864338" y="2002400"/>
              <a:ext cx="0" cy="120412"/>
            </a:xfrm>
            <a:prstGeom prst="line">
              <a:avLst/>
            </a:prstGeom>
            <a:noFill/>
            <a:ln w="47625">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94" name="Line 38"/>
            <p:cNvSpPr>
              <a:spLocks noChangeShapeType="1"/>
            </p:cNvSpPr>
            <p:nvPr/>
          </p:nvSpPr>
          <p:spPr bwMode="auto">
            <a:xfrm>
              <a:off x="-784647" y="2002400"/>
              <a:ext cx="0" cy="120412"/>
            </a:xfrm>
            <a:prstGeom prst="line">
              <a:avLst/>
            </a:prstGeom>
            <a:noFill/>
            <a:ln w="47625">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95" name="Line 39"/>
            <p:cNvSpPr>
              <a:spLocks noChangeShapeType="1"/>
            </p:cNvSpPr>
            <p:nvPr/>
          </p:nvSpPr>
          <p:spPr bwMode="auto">
            <a:xfrm>
              <a:off x="-705395" y="2002400"/>
              <a:ext cx="0" cy="120412"/>
            </a:xfrm>
            <a:prstGeom prst="line">
              <a:avLst/>
            </a:prstGeom>
            <a:noFill/>
            <a:ln w="47625">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96" name="Line 40"/>
            <p:cNvSpPr>
              <a:spLocks noChangeShapeType="1"/>
            </p:cNvSpPr>
            <p:nvPr/>
          </p:nvSpPr>
          <p:spPr bwMode="auto">
            <a:xfrm>
              <a:off x="-625704" y="2002400"/>
              <a:ext cx="0" cy="120412"/>
            </a:xfrm>
            <a:prstGeom prst="line">
              <a:avLst/>
            </a:prstGeom>
            <a:noFill/>
            <a:ln w="47625">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97" name="Line 41"/>
            <p:cNvSpPr>
              <a:spLocks noChangeShapeType="1"/>
            </p:cNvSpPr>
            <p:nvPr/>
          </p:nvSpPr>
          <p:spPr bwMode="auto">
            <a:xfrm>
              <a:off x="-585858" y="2002400"/>
              <a:ext cx="0" cy="120412"/>
            </a:xfrm>
            <a:prstGeom prst="line">
              <a:avLst/>
            </a:prstGeom>
            <a:noFill/>
            <a:ln w="47625">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98" name="Line 42"/>
            <p:cNvSpPr>
              <a:spLocks noChangeShapeType="1"/>
            </p:cNvSpPr>
            <p:nvPr/>
          </p:nvSpPr>
          <p:spPr bwMode="auto">
            <a:xfrm>
              <a:off x="-506606" y="2002400"/>
              <a:ext cx="0" cy="120412"/>
            </a:xfrm>
            <a:prstGeom prst="line">
              <a:avLst/>
            </a:prstGeom>
            <a:noFill/>
            <a:ln w="47625">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99" name="Line 43"/>
            <p:cNvSpPr>
              <a:spLocks noChangeShapeType="1"/>
            </p:cNvSpPr>
            <p:nvPr/>
          </p:nvSpPr>
          <p:spPr bwMode="auto">
            <a:xfrm>
              <a:off x="-466322" y="2002400"/>
              <a:ext cx="0" cy="120412"/>
            </a:xfrm>
            <a:prstGeom prst="line">
              <a:avLst/>
            </a:prstGeom>
            <a:noFill/>
            <a:ln w="47625">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00" name="Line 44"/>
            <p:cNvSpPr>
              <a:spLocks noChangeShapeType="1"/>
            </p:cNvSpPr>
            <p:nvPr/>
          </p:nvSpPr>
          <p:spPr bwMode="auto">
            <a:xfrm>
              <a:off x="-347224" y="2002400"/>
              <a:ext cx="0" cy="120412"/>
            </a:xfrm>
            <a:prstGeom prst="line">
              <a:avLst/>
            </a:prstGeom>
            <a:noFill/>
            <a:ln w="47625">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01" name="Line 45"/>
            <p:cNvSpPr>
              <a:spLocks noChangeShapeType="1"/>
            </p:cNvSpPr>
            <p:nvPr/>
          </p:nvSpPr>
          <p:spPr bwMode="auto">
            <a:xfrm>
              <a:off x="-267533" y="2002400"/>
              <a:ext cx="0" cy="120412"/>
            </a:xfrm>
            <a:prstGeom prst="line">
              <a:avLst/>
            </a:prstGeom>
            <a:noFill/>
            <a:ln w="47625">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02" name="Line 46"/>
            <p:cNvSpPr>
              <a:spLocks noChangeShapeType="1"/>
            </p:cNvSpPr>
            <p:nvPr/>
          </p:nvSpPr>
          <p:spPr bwMode="auto">
            <a:xfrm>
              <a:off x="-227688" y="2002400"/>
              <a:ext cx="0" cy="120412"/>
            </a:xfrm>
            <a:prstGeom prst="line">
              <a:avLst/>
            </a:prstGeom>
            <a:noFill/>
            <a:ln w="47625">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03" name="Line 47"/>
            <p:cNvSpPr>
              <a:spLocks noChangeShapeType="1"/>
            </p:cNvSpPr>
            <p:nvPr/>
          </p:nvSpPr>
          <p:spPr bwMode="auto">
            <a:xfrm>
              <a:off x="-187843" y="2002400"/>
              <a:ext cx="0" cy="120412"/>
            </a:xfrm>
            <a:prstGeom prst="line">
              <a:avLst/>
            </a:prstGeom>
            <a:noFill/>
            <a:ln w="47625">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04" name="Line 48"/>
            <p:cNvSpPr>
              <a:spLocks noChangeShapeType="1"/>
            </p:cNvSpPr>
            <p:nvPr/>
          </p:nvSpPr>
          <p:spPr bwMode="auto">
            <a:xfrm>
              <a:off x="-426915" y="2002400"/>
              <a:ext cx="0" cy="120412"/>
            </a:xfrm>
            <a:prstGeom prst="line">
              <a:avLst/>
            </a:prstGeom>
            <a:noFill/>
            <a:ln w="47625">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05" name="Line 49"/>
            <p:cNvSpPr>
              <a:spLocks noChangeShapeType="1"/>
            </p:cNvSpPr>
            <p:nvPr/>
          </p:nvSpPr>
          <p:spPr bwMode="auto">
            <a:xfrm>
              <a:off x="-546013" y="2002400"/>
              <a:ext cx="0" cy="120412"/>
            </a:xfrm>
            <a:prstGeom prst="line">
              <a:avLst/>
            </a:prstGeom>
            <a:noFill/>
            <a:ln w="47625">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06" name="Line 50"/>
            <p:cNvSpPr>
              <a:spLocks noChangeShapeType="1"/>
            </p:cNvSpPr>
            <p:nvPr/>
          </p:nvSpPr>
          <p:spPr bwMode="auto">
            <a:xfrm>
              <a:off x="-665549" y="2002400"/>
              <a:ext cx="0" cy="120412"/>
            </a:xfrm>
            <a:prstGeom prst="line">
              <a:avLst/>
            </a:prstGeom>
            <a:noFill/>
            <a:ln w="47625">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07" name="Line 51"/>
            <p:cNvSpPr>
              <a:spLocks noChangeShapeType="1"/>
            </p:cNvSpPr>
            <p:nvPr/>
          </p:nvSpPr>
          <p:spPr bwMode="auto">
            <a:xfrm>
              <a:off x="-745240" y="2002400"/>
              <a:ext cx="0" cy="120412"/>
            </a:xfrm>
            <a:prstGeom prst="line">
              <a:avLst/>
            </a:prstGeom>
            <a:noFill/>
            <a:ln w="47625">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08" name="Line 52"/>
            <p:cNvSpPr>
              <a:spLocks noChangeShapeType="1"/>
            </p:cNvSpPr>
            <p:nvPr/>
          </p:nvSpPr>
          <p:spPr bwMode="auto">
            <a:xfrm>
              <a:off x="-824931" y="2002400"/>
              <a:ext cx="0" cy="120412"/>
            </a:xfrm>
            <a:prstGeom prst="line">
              <a:avLst/>
            </a:prstGeom>
            <a:noFill/>
            <a:ln w="47625">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09" name="Line 53"/>
            <p:cNvSpPr>
              <a:spLocks noChangeShapeType="1"/>
            </p:cNvSpPr>
            <p:nvPr/>
          </p:nvSpPr>
          <p:spPr bwMode="auto">
            <a:xfrm>
              <a:off x="-386632" y="2002400"/>
              <a:ext cx="0" cy="120412"/>
            </a:xfrm>
            <a:prstGeom prst="line">
              <a:avLst/>
            </a:prstGeom>
            <a:noFill/>
            <a:ln w="47625">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10" name="Line 54"/>
            <p:cNvSpPr>
              <a:spLocks noChangeShapeType="1"/>
            </p:cNvSpPr>
            <p:nvPr/>
          </p:nvSpPr>
          <p:spPr bwMode="auto">
            <a:xfrm>
              <a:off x="-307379" y="2002400"/>
              <a:ext cx="0" cy="120412"/>
            </a:xfrm>
            <a:prstGeom prst="line">
              <a:avLst/>
            </a:prstGeom>
            <a:noFill/>
            <a:ln w="47625">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11" name="Line 55"/>
            <p:cNvSpPr>
              <a:spLocks noChangeShapeType="1"/>
            </p:cNvSpPr>
            <p:nvPr/>
          </p:nvSpPr>
          <p:spPr bwMode="auto">
            <a:xfrm>
              <a:off x="-946656" y="2977955"/>
              <a:ext cx="0" cy="332337"/>
            </a:xfrm>
            <a:prstGeom prst="line">
              <a:avLst/>
            </a:prstGeom>
            <a:noFill/>
            <a:ln w="58738">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12" name="Line 56"/>
            <p:cNvSpPr>
              <a:spLocks noChangeShapeType="1"/>
            </p:cNvSpPr>
            <p:nvPr/>
          </p:nvSpPr>
          <p:spPr bwMode="auto">
            <a:xfrm>
              <a:off x="-906811" y="2977955"/>
              <a:ext cx="0" cy="332337"/>
            </a:xfrm>
            <a:prstGeom prst="line">
              <a:avLst/>
            </a:prstGeom>
            <a:noFill/>
            <a:ln w="58738">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13" name="Line 57"/>
            <p:cNvSpPr>
              <a:spLocks noChangeShapeType="1"/>
            </p:cNvSpPr>
            <p:nvPr/>
          </p:nvSpPr>
          <p:spPr bwMode="auto">
            <a:xfrm>
              <a:off x="-866965" y="2977955"/>
              <a:ext cx="0" cy="332337"/>
            </a:xfrm>
            <a:prstGeom prst="line">
              <a:avLst/>
            </a:prstGeom>
            <a:noFill/>
            <a:ln w="58738">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14" name="Line 58"/>
            <p:cNvSpPr>
              <a:spLocks noChangeShapeType="1"/>
            </p:cNvSpPr>
            <p:nvPr/>
          </p:nvSpPr>
          <p:spPr bwMode="auto">
            <a:xfrm>
              <a:off x="-787275" y="2977955"/>
              <a:ext cx="0" cy="332337"/>
            </a:xfrm>
            <a:prstGeom prst="line">
              <a:avLst/>
            </a:prstGeom>
            <a:noFill/>
            <a:ln w="58738">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15" name="Line 59"/>
            <p:cNvSpPr>
              <a:spLocks noChangeShapeType="1"/>
            </p:cNvSpPr>
            <p:nvPr/>
          </p:nvSpPr>
          <p:spPr bwMode="auto">
            <a:xfrm>
              <a:off x="-707584" y="2977955"/>
              <a:ext cx="0" cy="332337"/>
            </a:xfrm>
            <a:prstGeom prst="line">
              <a:avLst/>
            </a:prstGeom>
            <a:noFill/>
            <a:ln w="58738">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16" name="Line 60"/>
            <p:cNvSpPr>
              <a:spLocks noChangeShapeType="1"/>
            </p:cNvSpPr>
            <p:nvPr/>
          </p:nvSpPr>
          <p:spPr bwMode="auto">
            <a:xfrm>
              <a:off x="-627893" y="2977955"/>
              <a:ext cx="0" cy="332337"/>
            </a:xfrm>
            <a:prstGeom prst="line">
              <a:avLst/>
            </a:prstGeom>
            <a:noFill/>
            <a:ln w="58738">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17" name="Line 61"/>
            <p:cNvSpPr>
              <a:spLocks noChangeShapeType="1"/>
            </p:cNvSpPr>
            <p:nvPr/>
          </p:nvSpPr>
          <p:spPr bwMode="auto">
            <a:xfrm>
              <a:off x="-588486" y="2977955"/>
              <a:ext cx="0" cy="332337"/>
            </a:xfrm>
            <a:prstGeom prst="line">
              <a:avLst/>
            </a:prstGeom>
            <a:noFill/>
            <a:ln w="58738">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18" name="Line 62"/>
            <p:cNvSpPr>
              <a:spLocks noChangeShapeType="1"/>
            </p:cNvSpPr>
            <p:nvPr/>
          </p:nvSpPr>
          <p:spPr bwMode="auto">
            <a:xfrm>
              <a:off x="-508795" y="2977955"/>
              <a:ext cx="0" cy="332337"/>
            </a:xfrm>
            <a:prstGeom prst="line">
              <a:avLst/>
            </a:prstGeom>
            <a:noFill/>
            <a:ln w="58738">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19" name="Line 63"/>
            <p:cNvSpPr>
              <a:spLocks noChangeShapeType="1"/>
            </p:cNvSpPr>
            <p:nvPr/>
          </p:nvSpPr>
          <p:spPr bwMode="auto">
            <a:xfrm>
              <a:off x="-468950" y="2977955"/>
              <a:ext cx="0" cy="332337"/>
            </a:xfrm>
            <a:prstGeom prst="line">
              <a:avLst/>
            </a:prstGeom>
            <a:noFill/>
            <a:ln w="58738">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20" name="Line 64"/>
            <p:cNvSpPr>
              <a:spLocks noChangeShapeType="1"/>
            </p:cNvSpPr>
            <p:nvPr/>
          </p:nvSpPr>
          <p:spPr bwMode="auto">
            <a:xfrm>
              <a:off x="-349413" y="2977955"/>
              <a:ext cx="0" cy="332337"/>
            </a:xfrm>
            <a:prstGeom prst="line">
              <a:avLst/>
            </a:prstGeom>
            <a:noFill/>
            <a:ln w="58738">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21" name="Line 65"/>
            <p:cNvSpPr>
              <a:spLocks noChangeShapeType="1"/>
            </p:cNvSpPr>
            <p:nvPr/>
          </p:nvSpPr>
          <p:spPr bwMode="auto">
            <a:xfrm>
              <a:off x="-270161" y="2977955"/>
              <a:ext cx="0" cy="332337"/>
            </a:xfrm>
            <a:prstGeom prst="line">
              <a:avLst/>
            </a:prstGeom>
            <a:noFill/>
            <a:ln w="58738">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22" name="Line 66"/>
            <p:cNvSpPr>
              <a:spLocks noChangeShapeType="1"/>
            </p:cNvSpPr>
            <p:nvPr/>
          </p:nvSpPr>
          <p:spPr bwMode="auto">
            <a:xfrm>
              <a:off x="-229877" y="2977955"/>
              <a:ext cx="0" cy="332337"/>
            </a:xfrm>
            <a:prstGeom prst="line">
              <a:avLst/>
            </a:prstGeom>
            <a:noFill/>
            <a:ln w="58738">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23" name="Line 67"/>
            <p:cNvSpPr>
              <a:spLocks noChangeShapeType="1"/>
            </p:cNvSpPr>
            <p:nvPr/>
          </p:nvSpPr>
          <p:spPr bwMode="auto">
            <a:xfrm>
              <a:off x="-190470" y="2977955"/>
              <a:ext cx="0" cy="332337"/>
            </a:xfrm>
            <a:prstGeom prst="line">
              <a:avLst/>
            </a:prstGeom>
            <a:noFill/>
            <a:ln w="58738">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24" name="Line 68"/>
            <p:cNvSpPr>
              <a:spLocks noChangeShapeType="1"/>
            </p:cNvSpPr>
            <p:nvPr/>
          </p:nvSpPr>
          <p:spPr bwMode="auto">
            <a:xfrm>
              <a:off x="-429104" y="2977955"/>
              <a:ext cx="0" cy="332337"/>
            </a:xfrm>
            <a:prstGeom prst="line">
              <a:avLst/>
            </a:prstGeom>
            <a:noFill/>
            <a:ln w="58738">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25" name="Line 69"/>
            <p:cNvSpPr>
              <a:spLocks noChangeShapeType="1"/>
            </p:cNvSpPr>
            <p:nvPr/>
          </p:nvSpPr>
          <p:spPr bwMode="auto">
            <a:xfrm>
              <a:off x="-548640" y="2977955"/>
              <a:ext cx="0" cy="332337"/>
            </a:xfrm>
            <a:prstGeom prst="line">
              <a:avLst/>
            </a:prstGeom>
            <a:noFill/>
            <a:ln w="58738">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26" name="Line 70"/>
            <p:cNvSpPr>
              <a:spLocks noChangeShapeType="1"/>
            </p:cNvSpPr>
            <p:nvPr/>
          </p:nvSpPr>
          <p:spPr bwMode="auto">
            <a:xfrm>
              <a:off x="-667739" y="2977955"/>
              <a:ext cx="0" cy="332337"/>
            </a:xfrm>
            <a:prstGeom prst="line">
              <a:avLst/>
            </a:prstGeom>
            <a:noFill/>
            <a:ln w="58738">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27" name="Line 71"/>
            <p:cNvSpPr>
              <a:spLocks noChangeShapeType="1"/>
            </p:cNvSpPr>
            <p:nvPr/>
          </p:nvSpPr>
          <p:spPr bwMode="auto">
            <a:xfrm>
              <a:off x="-747429" y="2977955"/>
              <a:ext cx="0" cy="332337"/>
            </a:xfrm>
            <a:prstGeom prst="line">
              <a:avLst/>
            </a:prstGeom>
            <a:noFill/>
            <a:ln w="58738">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28" name="Line 72"/>
            <p:cNvSpPr>
              <a:spLocks noChangeShapeType="1"/>
            </p:cNvSpPr>
            <p:nvPr/>
          </p:nvSpPr>
          <p:spPr bwMode="auto">
            <a:xfrm>
              <a:off x="-827120" y="2977955"/>
              <a:ext cx="0" cy="332337"/>
            </a:xfrm>
            <a:prstGeom prst="line">
              <a:avLst/>
            </a:prstGeom>
            <a:noFill/>
            <a:ln w="58738">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29" name="Line 73"/>
            <p:cNvSpPr>
              <a:spLocks noChangeShapeType="1"/>
            </p:cNvSpPr>
            <p:nvPr/>
          </p:nvSpPr>
          <p:spPr bwMode="auto">
            <a:xfrm>
              <a:off x="-389259" y="2977955"/>
              <a:ext cx="0" cy="332337"/>
            </a:xfrm>
            <a:prstGeom prst="line">
              <a:avLst/>
            </a:prstGeom>
            <a:noFill/>
            <a:ln w="58738">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30" name="Line 74"/>
            <p:cNvSpPr>
              <a:spLocks noChangeShapeType="1"/>
            </p:cNvSpPr>
            <p:nvPr/>
          </p:nvSpPr>
          <p:spPr bwMode="auto">
            <a:xfrm>
              <a:off x="-309568" y="2977955"/>
              <a:ext cx="0" cy="332337"/>
            </a:xfrm>
            <a:prstGeom prst="line">
              <a:avLst/>
            </a:prstGeom>
            <a:noFill/>
            <a:ln w="58738">
              <a:solidFill>
                <a:srgbClr val="2C2C2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31" name="Freeform 75"/>
            <p:cNvSpPr>
              <a:spLocks/>
            </p:cNvSpPr>
            <p:nvPr/>
          </p:nvSpPr>
          <p:spPr bwMode="auto">
            <a:xfrm>
              <a:off x="-243013" y="4067791"/>
              <a:ext cx="35029" cy="34153"/>
            </a:xfrm>
            <a:custGeom>
              <a:avLst/>
              <a:gdLst>
                <a:gd name="T0" fmla="*/ 238 w 238"/>
                <a:gd name="T1" fmla="*/ 118 h 235"/>
                <a:gd name="T2" fmla="*/ 235 w 238"/>
                <a:gd name="T3" fmla="*/ 141 h 235"/>
                <a:gd name="T4" fmla="*/ 217 w 238"/>
                <a:gd name="T5" fmla="*/ 184 h 235"/>
                <a:gd name="T6" fmla="*/ 186 w 238"/>
                <a:gd name="T7" fmla="*/ 216 h 235"/>
                <a:gd name="T8" fmla="*/ 143 w 238"/>
                <a:gd name="T9" fmla="*/ 233 h 235"/>
                <a:gd name="T10" fmla="*/ 118 w 238"/>
                <a:gd name="T11" fmla="*/ 235 h 235"/>
                <a:gd name="T12" fmla="*/ 95 w 238"/>
                <a:gd name="T13" fmla="*/ 233 h 235"/>
                <a:gd name="T14" fmla="*/ 52 w 238"/>
                <a:gd name="T15" fmla="*/ 216 h 235"/>
                <a:gd name="T16" fmla="*/ 20 w 238"/>
                <a:gd name="T17" fmla="*/ 184 h 235"/>
                <a:gd name="T18" fmla="*/ 1 w 238"/>
                <a:gd name="T19" fmla="*/ 141 h 235"/>
                <a:gd name="T20" fmla="*/ 0 w 238"/>
                <a:gd name="T21" fmla="*/ 118 h 235"/>
                <a:gd name="T22" fmla="*/ 1 w 238"/>
                <a:gd name="T23" fmla="*/ 93 h 235"/>
                <a:gd name="T24" fmla="*/ 20 w 238"/>
                <a:gd name="T25" fmla="*/ 52 h 235"/>
                <a:gd name="T26" fmla="*/ 52 w 238"/>
                <a:gd name="T27" fmla="*/ 20 h 235"/>
                <a:gd name="T28" fmla="*/ 95 w 238"/>
                <a:gd name="T29" fmla="*/ 1 h 235"/>
                <a:gd name="T30" fmla="*/ 118 w 238"/>
                <a:gd name="T31" fmla="*/ 0 h 235"/>
                <a:gd name="T32" fmla="*/ 143 w 238"/>
                <a:gd name="T33" fmla="*/ 1 h 235"/>
                <a:gd name="T34" fmla="*/ 186 w 238"/>
                <a:gd name="T35" fmla="*/ 20 h 235"/>
                <a:gd name="T36" fmla="*/ 217 w 238"/>
                <a:gd name="T37" fmla="*/ 52 h 235"/>
                <a:gd name="T38" fmla="*/ 235 w 238"/>
                <a:gd name="T39" fmla="*/ 93 h 235"/>
                <a:gd name="T40" fmla="*/ 238 w 238"/>
                <a:gd name="T41" fmla="*/ 116 h 235"/>
                <a:gd name="T42" fmla="*/ 118 w 238"/>
                <a:gd name="T43" fmla="*/ 118 h 235"/>
                <a:gd name="T44" fmla="*/ 238 w 238"/>
                <a:gd name="T45" fmla="*/ 118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8" h="235">
                  <a:moveTo>
                    <a:pt x="238" y="118"/>
                  </a:moveTo>
                  <a:lnTo>
                    <a:pt x="235" y="141"/>
                  </a:lnTo>
                  <a:lnTo>
                    <a:pt x="217" y="184"/>
                  </a:lnTo>
                  <a:lnTo>
                    <a:pt x="186" y="216"/>
                  </a:lnTo>
                  <a:lnTo>
                    <a:pt x="143" y="233"/>
                  </a:lnTo>
                  <a:lnTo>
                    <a:pt x="118" y="235"/>
                  </a:lnTo>
                  <a:lnTo>
                    <a:pt x="95" y="233"/>
                  </a:lnTo>
                  <a:lnTo>
                    <a:pt x="52" y="216"/>
                  </a:lnTo>
                  <a:lnTo>
                    <a:pt x="20" y="184"/>
                  </a:lnTo>
                  <a:lnTo>
                    <a:pt x="1" y="141"/>
                  </a:lnTo>
                  <a:lnTo>
                    <a:pt x="0" y="118"/>
                  </a:lnTo>
                  <a:lnTo>
                    <a:pt x="1" y="93"/>
                  </a:lnTo>
                  <a:lnTo>
                    <a:pt x="20" y="52"/>
                  </a:lnTo>
                  <a:lnTo>
                    <a:pt x="52" y="20"/>
                  </a:lnTo>
                  <a:lnTo>
                    <a:pt x="95" y="1"/>
                  </a:lnTo>
                  <a:lnTo>
                    <a:pt x="118" y="0"/>
                  </a:lnTo>
                  <a:lnTo>
                    <a:pt x="143" y="1"/>
                  </a:lnTo>
                  <a:lnTo>
                    <a:pt x="186" y="20"/>
                  </a:lnTo>
                  <a:lnTo>
                    <a:pt x="217" y="52"/>
                  </a:lnTo>
                  <a:lnTo>
                    <a:pt x="235" y="93"/>
                  </a:lnTo>
                  <a:lnTo>
                    <a:pt x="238" y="116"/>
                  </a:lnTo>
                  <a:lnTo>
                    <a:pt x="118" y="118"/>
                  </a:lnTo>
                  <a:lnTo>
                    <a:pt x="238" y="118"/>
                  </a:lnTo>
                  <a:close/>
                </a:path>
              </a:pathLst>
            </a:custGeom>
            <a:solidFill>
              <a:srgbClr val="0FF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2" name="Line 76"/>
            <p:cNvSpPr>
              <a:spLocks noChangeShapeType="1"/>
            </p:cNvSpPr>
            <p:nvPr/>
          </p:nvSpPr>
          <p:spPr bwMode="auto">
            <a:xfrm>
              <a:off x="-942716" y="3823027"/>
              <a:ext cx="0" cy="33014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33" name="Line 77"/>
            <p:cNvSpPr>
              <a:spLocks noChangeShapeType="1"/>
            </p:cNvSpPr>
            <p:nvPr/>
          </p:nvSpPr>
          <p:spPr bwMode="auto">
            <a:xfrm>
              <a:off x="-903308" y="3823027"/>
              <a:ext cx="0" cy="33014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34" name="Line 78"/>
            <p:cNvSpPr>
              <a:spLocks noChangeShapeType="1"/>
            </p:cNvSpPr>
            <p:nvPr/>
          </p:nvSpPr>
          <p:spPr bwMode="auto">
            <a:xfrm>
              <a:off x="-863025" y="3823027"/>
              <a:ext cx="0" cy="33014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35" name="Line 79"/>
            <p:cNvSpPr>
              <a:spLocks noChangeShapeType="1"/>
            </p:cNvSpPr>
            <p:nvPr/>
          </p:nvSpPr>
          <p:spPr bwMode="auto">
            <a:xfrm>
              <a:off x="-783772" y="3823027"/>
              <a:ext cx="0" cy="33014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36" name="Line 80"/>
            <p:cNvSpPr>
              <a:spLocks noChangeShapeType="1"/>
            </p:cNvSpPr>
            <p:nvPr/>
          </p:nvSpPr>
          <p:spPr bwMode="auto">
            <a:xfrm>
              <a:off x="-704081" y="3823027"/>
              <a:ext cx="0" cy="33014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37" name="Line 81"/>
            <p:cNvSpPr>
              <a:spLocks noChangeShapeType="1"/>
            </p:cNvSpPr>
            <p:nvPr/>
          </p:nvSpPr>
          <p:spPr bwMode="auto">
            <a:xfrm>
              <a:off x="-624390" y="3823027"/>
              <a:ext cx="0" cy="33014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38" name="Line 82"/>
            <p:cNvSpPr>
              <a:spLocks noChangeShapeType="1"/>
            </p:cNvSpPr>
            <p:nvPr/>
          </p:nvSpPr>
          <p:spPr bwMode="auto">
            <a:xfrm>
              <a:off x="-584983" y="3823027"/>
              <a:ext cx="0" cy="33014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39" name="Line 83"/>
            <p:cNvSpPr>
              <a:spLocks noChangeShapeType="1"/>
            </p:cNvSpPr>
            <p:nvPr/>
          </p:nvSpPr>
          <p:spPr bwMode="auto">
            <a:xfrm>
              <a:off x="-505292" y="3823027"/>
              <a:ext cx="0" cy="33014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40" name="Line 84"/>
            <p:cNvSpPr>
              <a:spLocks noChangeShapeType="1"/>
            </p:cNvSpPr>
            <p:nvPr/>
          </p:nvSpPr>
          <p:spPr bwMode="auto">
            <a:xfrm>
              <a:off x="-465009" y="3823027"/>
              <a:ext cx="0" cy="33014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41" name="Line 85"/>
            <p:cNvSpPr>
              <a:spLocks noChangeShapeType="1"/>
            </p:cNvSpPr>
            <p:nvPr/>
          </p:nvSpPr>
          <p:spPr bwMode="auto">
            <a:xfrm>
              <a:off x="-345910" y="3823027"/>
              <a:ext cx="0" cy="33014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42" name="Line 86"/>
            <p:cNvSpPr>
              <a:spLocks noChangeShapeType="1"/>
            </p:cNvSpPr>
            <p:nvPr/>
          </p:nvSpPr>
          <p:spPr bwMode="auto">
            <a:xfrm>
              <a:off x="-266220" y="3823027"/>
              <a:ext cx="0" cy="33014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43" name="Line 87"/>
            <p:cNvSpPr>
              <a:spLocks noChangeShapeType="1"/>
            </p:cNvSpPr>
            <p:nvPr/>
          </p:nvSpPr>
          <p:spPr bwMode="auto">
            <a:xfrm>
              <a:off x="-226374" y="3823027"/>
              <a:ext cx="0" cy="33014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44" name="Line 88"/>
            <p:cNvSpPr>
              <a:spLocks noChangeShapeType="1"/>
            </p:cNvSpPr>
            <p:nvPr/>
          </p:nvSpPr>
          <p:spPr bwMode="auto">
            <a:xfrm>
              <a:off x="-186967" y="3823027"/>
              <a:ext cx="0" cy="33014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45" name="Line 89"/>
            <p:cNvSpPr>
              <a:spLocks noChangeShapeType="1"/>
            </p:cNvSpPr>
            <p:nvPr/>
          </p:nvSpPr>
          <p:spPr bwMode="auto">
            <a:xfrm>
              <a:off x="-425601" y="3823027"/>
              <a:ext cx="0" cy="33014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46" name="Line 90"/>
            <p:cNvSpPr>
              <a:spLocks noChangeShapeType="1"/>
            </p:cNvSpPr>
            <p:nvPr/>
          </p:nvSpPr>
          <p:spPr bwMode="auto">
            <a:xfrm>
              <a:off x="-544699" y="3823027"/>
              <a:ext cx="0" cy="33014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47" name="Line 91"/>
            <p:cNvSpPr>
              <a:spLocks noChangeShapeType="1"/>
            </p:cNvSpPr>
            <p:nvPr/>
          </p:nvSpPr>
          <p:spPr bwMode="auto">
            <a:xfrm>
              <a:off x="-664236" y="3823027"/>
              <a:ext cx="0" cy="33014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48" name="Line 92"/>
            <p:cNvSpPr>
              <a:spLocks noChangeShapeType="1"/>
            </p:cNvSpPr>
            <p:nvPr/>
          </p:nvSpPr>
          <p:spPr bwMode="auto">
            <a:xfrm>
              <a:off x="-743926" y="3823027"/>
              <a:ext cx="0" cy="33014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49" name="Line 93"/>
            <p:cNvSpPr>
              <a:spLocks noChangeShapeType="1"/>
            </p:cNvSpPr>
            <p:nvPr/>
          </p:nvSpPr>
          <p:spPr bwMode="auto">
            <a:xfrm>
              <a:off x="-823617" y="3823027"/>
              <a:ext cx="0" cy="33014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50" name="Line 94"/>
            <p:cNvSpPr>
              <a:spLocks noChangeShapeType="1"/>
            </p:cNvSpPr>
            <p:nvPr/>
          </p:nvSpPr>
          <p:spPr bwMode="auto">
            <a:xfrm>
              <a:off x="-385756" y="3823027"/>
              <a:ext cx="0" cy="33014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51" name="Line 95"/>
            <p:cNvSpPr>
              <a:spLocks noChangeShapeType="1"/>
            </p:cNvSpPr>
            <p:nvPr/>
          </p:nvSpPr>
          <p:spPr bwMode="auto">
            <a:xfrm>
              <a:off x="-306065" y="3823027"/>
              <a:ext cx="0" cy="33014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52" name="Freeform 96"/>
            <p:cNvSpPr>
              <a:spLocks/>
            </p:cNvSpPr>
            <p:nvPr/>
          </p:nvSpPr>
          <p:spPr bwMode="auto">
            <a:xfrm>
              <a:off x="-249143" y="2657440"/>
              <a:ext cx="34591" cy="34153"/>
            </a:xfrm>
            <a:custGeom>
              <a:avLst/>
              <a:gdLst>
                <a:gd name="T0" fmla="*/ 236 w 236"/>
                <a:gd name="T1" fmla="*/ 117 h 235"/>
                <a:gd name="T2" fmla="*/ 234 w 236"/>
                <a:gd name="T3" fmla="*/ 141 h 235"/>
                <a:gd name="T4" fmla="*/ 217 w 236"/>
                <a:gd name="T5" fmla="*/ 183 h 235"/>
                <a:gd name="T6" fmla="*/ 186 w 236"/>
                <a:gd name="T7" fmla="*/ 215 h 235"/>
                <a:gd name="T8" fmla="*/ 142 w 236"/>
                <a:gd name="T9" fmla="*/ 234 h 235"/>
                <a:gd name="T10" fmla="*/ 118 w 236"/>
                <a:gd name="T11" fmla="*/ 235 h 235"/>
                <a:gd name="T12" fmla="*/ 93 w 236"/>
                <a:gd name="T13" fmla="*/ 234 h 235"/>
                <a:gd name="T14" fmla="*/ 52 w 236"/>
                <a:gd name="T15" fmla="*/ 215 h 235"/>
                <a:gd name="T16" fmla="*/ 20 w 236"/>
                <a:gd name="T17" fmla="*/ 183 h 235"/>
                <a:gd name="T18" fmla="*/ 1 w 236"/>
                <a:gd name="T19" fmla="*/ 141 h 235"/>
                <a:gd name="T20" fmla="*/ 0 w 236"/>
                <a:gd name="T21" fmla="*/ 117 h 235"/>
                <a:gd name="T22" fmla="*/ 1 w 236"/>
                <a:gd name="T23" fmla="*/ 94 h 235"/>
                <a:gd name="T24" fmla="*/ 20 w 236"/>
                <a:gd name="T25" fmla="*/ 51 h 235"/>
                <a:gd name="T26" fmla="*/ 52 w 236"/>
                <a:gd name="T27" fmla="*/ 19 h 235"/>
                <a:gd name="T28" fmla="*/ 93 w 236"/>
                <a:gd name="T29" fmla="*/ 2 h 235"/>
                <a:gd name="T30" fmla="*/ 118 w 236"/>
                <a:gd name="T31" fmla="*/ 0 h 235"/>
                <a:gd name="T32" fmla="*/ 142 w 236"/>
                <a:gd name="T33" fmla="*/ 2 h 235"/>
                <a:gd name="T34" fmla="*/ 184 w 236"/>
                <a:gd name="T35" fmla="*/ 19 h 235"/>
                <a:gd name="T36" fmla="*/ 217 w 236"/>
                <a:gd name="T37" fmla="*/ 51 h 235"/>
                <a:gd name="T38" fmla="*/ 234 w 236"/>
                <a:gd name="T39" fmla="*/ 92 h 235"/>
                <a:gd name="T40" fmla="*/ 236 w 236"/>
                <a:gd name="T41" fmla="*/ 117 h 235"/>
                <a:gd name="T42" fmla="*/ 118 w 236"/>
                <a:gd name="T43" fmla="*/ 117 h 235"/>
                <a:gd name="T44" fmla="*/ 236 w 236"/>
                <a:gd name="T45" fmla="*/ 11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5">
                  <a:moveTo>
                    <a:pt x="236" y="117"/>
                  </a:moveTo>
                  <a:lnTo>
                    <a:pt x="234" y="141"/>
                  </a:lnTo>
                  <a:lnTo>
                    <a:pt x="217" y="183"/>
                  </a:lnTo>
                  <a:lnTo>
                    <a:pt x="186" y="215"/>
                  </a:lnTo>
                  <a:lnTo>
                    <a:pt x="142" y="234"/>
                  </a:lnTo>
                  <a:lnTo>
                    <a:pt x="118" y="235"/>
                  </a:lnTo>
                  <a:lnTo>
                    <a:pt x="93" y="234"/>
                  </a:lnTo>
                  <a:lnTo>
                    <a:pt x="52" y="215"/>
                  </a:lnTo>
                  <a:lnTo>
                    <a:pt x="20" y="183"/>
                  </a:lnTo>
                  <a:lnTo>
                    <a:pt x="1" y="141"/>
                  </a:lnTo>
                  <a:lnTo>
                    <a:pt x="0" y="117"/>
                  </a:lnTo>
                  <a:lnTo>
                    <a:pt x="1" y="94"/>
                  </a:lnTo>
                  <a:lnTo>
                    <a:pt x="20" y="51"/>
                  </a:lnTo>
                  <a:lnTo>
                    <a:pt x="52" y="19"/>
                  </a:lnTo>
                  <a:lnTo>
                    <a:pt x="93" y="2"/>
                  </a:lnTo>
                  <a:lnTo>
                    <a:pt x="118" y="0"/>
                  </a:lnTo>
                  <a:lnTo>
                    <a:pt x="142" y="2"/>
                  </a:lnTo>
                  <a:lnTo>
                    <a:pt x="184" y="19"/>
                  </a:lnTo>
                  <a:lnTo>
                    <a:pt x="217" y="51"/>
                  </a:lnTo>
                  <a:lnTo>
                    <a:pt x="234" y="92"/>
                  </a:lnTo>
                  <a:lnTo>
                    <a:pt x="236" y="117"/>
                  </a:lnTo>
                  <a:lnTo>
                    <a:pt x="118" y="117"/>
                  </a:lnTo>
                  <a:lnTo>
                    <a:pt x="236" y="117"/>
                  </a:lnTo>
                  <a:close/>
                </a:path>
              </a:pathLst>
            </a:custGeom>
            <a:solidFill>
              <a:srgbClr val="F00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3" name="Line 97"/>
            <p:cNvSpPr>
              <a:spLocks noChangeShapeType="1"/>
            </p:cNvSpPr>
            <p:nvPr/>
          </p:nvSpPr>
          <p:spPr bwMode="auto">
            <a:xfrm>
              <a:off x="-947532" y="2587820"/>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54" name="Line 98"/>
            <p:cNvSpPr>
              <a:spLocks noChangeShapeType="1"/>
            </p:cNvSpPr>
            <p:nvPr/>
          </p:nvSpPr>
          <p:spPr bwMode="auto">
            <a:xfrm>
              <a:off x="-907687" y="2587820"/>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55" name="Line 99"/>
            <p:cNvSpPr>
              <a:spLocks noChangeShapeType="1"/>
            </p:cNvSpPr>
            <p:nvPr/>
          </p:nvSpPr>
          <p:spPr bwMode="auto">
            <a:xfrm>
              <a:off x="-868279" y="2587820"/>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56" name="Line 100"/>
            <p:cNvSpPr>
              <a:spLocks noChangeShapeType="1"/>
            </p:cNvSpPr>
            <p:nvPr/>
          </p:nvSpPr>
          <p:spPr bwMode="auto">
            <a:xfrm>
              <a:off x="-788588" y="2587820"/>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57" name="Line 101"/>
            <p:cNvSpPr>
              <a:spLocks noChangeShapeType="1"/>
            </p:cNvSpPr>
            <p:nvPr/>
          </p:nvSpPr>
          <p:spPr bwMode="auto">
            <a:xfrm>
              <a:off x="-708898" y="2587820"/>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58" name="Line 102"/>
            <p:cNvSpPr>
              <a:spLocks noChangeShapeType="1"/>
            </p:cNvSpPr>
            <p:nvPr/>
          </p:nvSpPr>
          <p:spPr bwMode="auto">
            <a:xfrm>
              <a:off x="-629207" y="2587820"/>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59" name="Line 103"/>
            <p:cNvSpPr>
              <a:spLocks noChangeShapeType="1"/>
            </p:cNvSpPr>
            <p:nvPr/>
          </p:nvSpPr>
          <p:spPr bwMode="auto">
            <a:xfrm>
              <a:off x="-589361" y="2587820"/>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60" name="Line 104"/>
            <p:cNvSpPr>
              <a:spLocks noChangeShapeType="1"/>
            </p:cNvSpPr>
            <p:nvPr/>
          </p:nvSpPr>
          <p:spPr bwMode="auto">
            <a:xfrm>
              <a:off x="-510109" y="2587820"/>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61" name="Line 105"/>
            <p:cNvSpPr>
              <a:spLocks noChangeShapeType="1"/>
            </p:cNvSpPr>
            <p:nvPr/>
          </p:nvSpPr>
          <p:spPr bwMode="auto">
            <a:xfrm>
              <a:off x="-469825" y="2587820"/>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62" name="Line 106"/>
            <p:cNvSpPr>
              <a:spLocks noChangeShapeType="1"/>
            </p:cNvSpPr>
            <p:nvPr/>
          </p:nvSpPr>
          <p:spPr bwMode="auto">
            <a:xfrm>
              <a:off x="-350727" y="2587820"/>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63" name="Line 107"/>
            <p:cNvSpPr>
              <a:spLocks noChangeShapeType="1"/>
            </p:cNvSpPr>
            <p:nvPr/>
          </p:nvSpPr>
          <p:spPr bwMode="auto">
            <a:xfrm>
              <a:off x="-271036" y="2587820"/>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64" name="Line 108"/>
            <p:cNvSpPr>
              <a:spLocks noChangeShapeType="1"/>
            </p:cNvSpPr>
            <p:nvPr/>
          </p:nvSpPr>
          <p:spPr bwMode="auto">
            <a:xfrm>
              <a:off x="-231191" y="2587820"/>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65" name="Line 109"/>
            <p:cNvSpPr>
              <a:spLocks noChangeShapeType="1"/>
            </p:cNvSpPr>
            <p:nvPr/>
          </p:nvSpPr>
          <p:spPr bwMode="auto">
            <a:xfrm>
              <a:off x="-191346" y="2587820"/>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66" name="Line 110"/>
            <p:cNvSpPr>
              <a:spLocks noChangeShapeType="1"/>
            </p:cNvSpPr>
            <p:nvPr/>
          </p:nvSpPr>
          <p:spPr bwMode="auto">
            <a:xfrm>
              <a:off x="-430418" y="2587820"/>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67" name="Line 111"/>
            <p:cNvSpPr>
              <a:spLocks noChangeShapeType="1"/>
            </p:cNvSpPr>
            <p:nvPr/>
          </p:nvSpPr>
          <p:spPr bwMode="auto">
            <a:xfrm>
              <a:off x="-549516" y="2587820"/>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68" name="Line 112"/>
            <p:cNvSpPr>
              <a:spLocks noChangeShapeType="1"/>
            </p:cNvSpPr>
            <p:nvPr/>
          </p:nvSpPr>
          <p:spPr bwMode="auto">
            <a:xfrm>
              <a:off x="-669052" y="2587820"/>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69" name="Line 113"/>
            <p:cNvSpPr>
              <a:spLocks noChangeShapeType="1"/>
            </p:cNvSpPr>
            <p:nvPr/>
          </p:nvSpPr>
          <p:spPr bwMode="auto">
            <a:xfrm>
              <a:off x="-748743" y="2587820"/>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70" name="Line 114"/>
            <p:cNvSpPr>
              <a:spLocks noChangeShapeType="1"/>
            </p:cNvSpPr>
            <p:nvPr/>
          </p:nvSpPr>
          <p:spPr bwMode="auto">
            <a:xfrm>
              <a:off x="-828434" y="2587820"/>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71" name="Line 115"/>
            <p:cNvSpPr>
              <a:spLocks noChangeShapeType="1"/>
            </p:cNvSpPr>
            <p:nvPr/>
          </p:nvSpPr>
          <p:spPr bwMode="auto">
            <a:xfrm>
              <a:off x="-390572" y="2587820"/>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72" name="Line 116"/>
            <p:cNvSpPr>
              <a:spLocks noChangeShapeType="1"/>
            </p:cNvSpPr>
            <p:nvPr/>
          </p:nvSpPr>
          <p:spPr bwMode="auto">
            <a:xfrm>
              <a:off x="-310882" y="2587820"/>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73" name="Freeform 117"/>
            <p:cNvSpPr>
              <a:spLocks/>
            </p:cNvSpPr>
            <p:nvPr/>
          </p:nvSpPr>
          <p:spPr bwMode="auto">
            <a:xfrm>
              <a:off x="-241699" y="1685389"/>
              <a:ext cx="34591" cy="34153"/>
            </a:xfrm>
            <a:custGeom>
              <a:avLst/>
              <a:gdLst>
                <a:gd name="T0" fmla="*/ 236 w 236"/>
                <a:gd name="T1" fmla="*/ 116 h 234"/>
                <a:gd name="T2" fmla="*/ 234 w 236"/>
                <a:gd name="T3" fmla="*/ 141 h 234"/>
                <a:gd name="T4" fmla="*/ 217 w 236"/>
                <a:gd name="T5" fmla="*/ 183 h 234"/>
                <a:gd name="T6" fmla="*/ 184 w 236"/>
                <a:gd name="T7" fmla="*/ 214 h 234"/>
                <a:gd name="T8" fmla="*/ 142 w 236"/>
                <a:gd name="T9" fmla="*/ 233 h 234"/>
                <a:gd name="T10" fmla="*/ 118 w 236"/>
                <a:gd name="T11" fmla="*/ 234 h 234"/>
                <a:gd name="T12" fmla="*/ 93 w 236"/>
                <a:gd name="T13" fmla="*/ 233 h 234"/>
                <a:gd name="T14" fmla="*/ 51 w 236"/>
                <a:gd name="T15" fmla="*/ 214 h 234"/>
                <a:gd name="T16" fmla="*/ 18 w 236"/>
                <a:gd name="T17" fmla="*/ 183 h 234"/>
                <a:gd name="T18" fmla="*/ 1 w 236"/>
                <a:gd name="T19" fmla="*/ 141 h 234"/>
                <a:gd name="T20" fmla="*/ 0 w 236"/>
                <a:gd name="T21" fmla="*/ 116 h 234"/>
                <a:gd name="T22" fmla="*/ 1 w 236"/>
                <a:gd name="T23" fmla="*/ 93 h 234"/>
                <a:gd name="T24" fmla="*/ 18 w 236"/>
                <a:gd name="T25" fmla="*/ 50 h 234"/>
                <a:gd name="T26" fmla="*/ 51 w 236"/>
                <a:gd name="T27" fmla="*/ 18 h 234"/>
                <a:gd name="T28" fmla="*/ 93 w 236"/>
                <a:gd name="T29" fmla="*/ 1 h 234"/>
                <a:gd name="T30" fmla="*/ 118 w 236"/>
                <a:gd name="T31" fmla="*/ 0 h 234"/>
                <a:gd name="T32" fmla="*/ 142 w 236"/>
                <a:gd name="T33" fmla="*/ 1 h 234"/>
                <a:gd name="T34" fmla="*/ 184 w 236"/>
                <a:gd name="T35" fmla="*/ 18 h 234"/>
                <a:gd name="T36" fmla="*/ 216 w 236"/>
                <a:gd name="T37" fmla="*/ 50 h 234"/>
                <a:gd name="T38" fmla="*/ 234 w 236"/>
                <a:gd name="T39" fmla="*/ 92 h 234"/>
                <a:gd name="T40" fmla="*/ 236 w 236"/>
                <a:gd name="T41" fmla="*/ 116 h 234"/>
                <a:gd name="T42" fmla="*/ 118 w 236"/>
                <a:gd name="T43" fmla="*/ 116 h 234"/>
                <a:gd name="T44" fmla="*/ 236 w 236"/>
                <a:gd name="T45" fmla="*/ 11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4">
                  <a:moveTo>
                    <a:pt x="236" y="116"/>
                  </a:moveTo>
                  <a:lnTo>
                    <a:pt x="234" y="141"/>
                  </a:lnTo>
                  <a:lnTo>
                    <a:pt x="217" y="183"/>
                  </a:lnTo>
                  <a:lnTo>
                    <a:pt x="184" y="214"/>
                  </a:lnTo>
                  <a:lnTo>
                    <a:pt x="142" y="233"/>
                  </a:lnTo>
                  <a:lnTo>
                    <a:pt x="118" y="234"/>
                  </a:lnTo>
                  <a:lnTo>
                    <a:pt x="93" y="233"/>
                  </a:lnTo>
                  <a:lnTo>
                    <a:pt x="51" y="214"/>
                  </a:lnTo>
                  <a:lnTo>
                    <a:pt x="18" y="183"/>
                  </a:lnTo>
                  <a:lnTo>
                    <a:pt x="1" y="141"/>
                  </a:lnTo>
                  <a:lnTo>
                    <a:pt x="0" y="116"/>
                  </a:lnTo>
                  <a:lnTo>
                    <a:pt x="1" y="93"/>
                  </a:lnTo>
                  <a:lnTo>
                    <a:pt x="18" y="50"/>
                  </a:lnTo>
                  <a:lnTo>
                    <a:pt x="51" y="18"/>
                  </a:lnTo>
                  <a:lnTo>
                    <a:pt x="93" y="1"/>
                  </a:lnTo>
                  <a:lnTo>
                    <a:pt x="118" y="0"/>
                  </a:lnTo>
                  <a:lnTo>
                    <a:pt x="142" y="1"/>
                  </a:lnTo>
                  <a:lnTo>
                    <a:pt x="184" y="18"/>
                  </a:lnTo>
                  <a:lnTo>
                    <a:pt x="216" y="50"/>
                  </a:lnTo>
                  <a:lnTo>
                    <a:pt x="234" y="92"/>
                  </a:lnTo>
                  <a:lnTo>
                    <a:pt x="236" y="116"/>
                  </a:lnTo>
                  <a:lnTo>
                    <a:pt x="118" y="116"/>
                  </a:lnTo>
                  <a:lnTo>
                    <a:pt x="236" y="116"/>
                  </a:lnTo>
                  <a:close/>
                </a:path>
              </a:pathLst>
            </a:custGeom>
            <a:solidFill>
              <a:srgbClr val="0FF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4" name="Line 118"/>
            <p:cNvSpPr>
              <a:spLocks noChangeShapeType="1"/>
            </p:cNvSpPr>
            <p:nvPr/>
          </p:nvSpPr>
          <p:spPr bwMode="auto">
            <a:xfrm>
              <a:off x="-942716" y="1614017"/>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75" name="Line 119"/>
            <p:cNvSpPr>
              <a:spLocks noChangeShapeType="1"/>
            </p:cNvSpPr>
            <p:nvPr/>
          </p:nvSpPr>
          <p:spPr bwMode="auto">
            <a:xfrm>
              <a:off x="-902870" y="1614017"/>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76" name="Line 120"/>
            <p:cNvSpPr>
              <a:spLocks noChangeShapeType="1"/>
            </p:cNvSpPr>
            <p:nvPr/>
          </p:nvSpPr>
          <p:spPr bwMode="auto">
            <a:xfrm>
              <a:off x="-863025" y="1614017"/>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77" name="Line 121"/>
            <p:cNvSpPr>
              <a:spLocks noChangeShapeType="1"/>
            </p:cNvSpPr>
            <p:nvPr/>
          </p:nvSpPr>
          <p:spPr bwMode="auto">
            <a:xfrm>
              <a:off x="-783772" y="1614017"/>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78" name="Line 122"/>
            <p:cNvSpPr>
              <a:spLocks noChangeShapeType="1"/>
            </p:cNvSpPr>
            <p:nvPr/>
          </p:nvSpPr>
          <p:spPr bwMode="auto">
            <a:xfrm>
              <a:off x="-704081" y="1614017"/>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79" name="Line 123"/>
            <p:cNvSpPr>
              <a:spLocks noChangeShapeType="1"/>
            </p:cNvSpPr>
            <p:nvPr/>
          </p:nvSpPr>
          <p:spPr bwMode="auto">
            <a:xfrm>
              <a:off x="-624390" y="1614017"/>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80" name="Line 124"/>
            <p:cNvSpPr>
              <a:spLocks noChangeShapeType="1"/>
            </p:cNvSpPr>
            <p:nvPr/>
          </p:nvSpPr>
          <p:spPr bwMode="auto">
            <a:xfrm>
              <a:off x="-584545" y="1614017"/>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81" name="Line 125"/>
            <p:cNvSpPr>
              <a:spLocks noChangeShapeType="1"/>
            </p:cNvSpPr>
            <p:nvPr/>
          </p:nvSpPr>
          <p:spPr bwMode="auto">
            <a:xfrm>
              <a:off x="-505292" y="1614017"/>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82" name="Line 126"/>
            <p:cNvSpPr>
              <a:spLocks noChangeShapeType="1"/>
            </p:cNvSpPr>
            <p:nvPr/>
          </p:nvSpPr>
          <p:spPr bwMode="auto">
            <a:xfrm>
              <a:off x="-465009" y="1614017"/>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83" name="Line 127"/>
            <p:cNvSpPr>
              <a:spLocks noChangeShapeType="1"/>
            </p:cNvSpPr>
            <p:nvPr/>
          </p:nvSpPr>
          <p:spPr bwMode="auto">
            <a:xfrm>
              <a:off x="-345910" y="1614017"/>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84" name="Line 128"/>
            <p:cNvSpPr>
              <a:spLocks noChangeShapeType="1"/>
            </p:cNvSpPr>
            <p:nvPr/>
          </p:nvSpPr>
          <p:spPr bwMode="auto">
            <a:xfrm>
              <a:off x="-266220" y="1614017"/>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85" name="Line 129"/>
            <p:cNvSpPr>
              <a:spLocks noChangeShapeType="1"/>
            </p:cNvSpPr>
            <p:nvPr/>
          </p:nvSpPr>
          <p:spPr bwMode="auto">
            <a:xfrm>
              <a:off x="-226374" y="1614017"/>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86" name="Line 130"/>
            <p:cNvSpPr>
              <a:spLocks noChangeShapeType="1"/>
            </p:cNvSpPr>
            <p:nvPr/>
          </p:nvSpPr>
          <p:spPr bwMode="auto">
            <a:xfrm>
              <a:off x="-186967" y="1614017"/>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87" name="Line 131"/>
            <p:cNvSpPr>
              <a:spLocks noChangeShapeType="1"/>
            </p:cNvSpPr>
            <p:nvPr/>
          </p:nvSpPr>
          <p:spPr bwMode="auto">
            <a:xfrm>
              <a:off x="-425601" y="1614017"/>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88" name="Line 132"/>
            <p:cNvSpPr>
              <a:spLocks noChangeShapeType="1"/>
            </p:cNvSpPr>
            <p:nvPr/>
          </p:nvSpPr>
          <p:spPr bwMode="auto">
            <a:xfrm>
              <a:off x="-544699" y="1614017"/>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89" name="Line 133"/>
            <p:cNvSpPr>
              <a:spLocks noChangeShapeType="1"/>
            </p:cNvSpPr>
            <p:nvPr/>
          </p:nvSpPr>
          <p:spPr bwMode="auto">
            <a:xfrm>
              <a:off x="-664236" y="1614017"/>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90" name="Line 134"/>
            <p:cNvSpPr>
              <a:spLocks noChangeShapeType="1"/>
            </p:cNvSpPr>
            <p:nvPr/>
          </p:nvSpPr>
          <p:spPr bwMode="auto">
            <a:xfrm>
              <a:off x="-743926" y="1614017"/>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91" name="Line 135"/>
            <p:cNvSpPr>
              <a:spLocks noChangeShapeType="1"/>
            </p:cNvSpPr>
            <p:nvPr/>
          </p:nvSpPr>
          <p:spPr bwMode="auto">
            <a:xfrm>
              <a:off x="-823617" y="1614017"/>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92" name="Line 136"/>
            <p:cNvSpPr>
              <a:spLocks noChangeShapeType="1"/>
            </p:cNvSpPr>
            <p:nvPr/>
          </p:nvSpPr>
          <p:spPr bwMode="auto">
            <a:xfrm>
              <a:off x="-385756" y="1614017"/>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93" name="Line 137"/>
            <p:cNvSpPr>
              <a:spLocks noChangeShapeType="1"/>
            </p:cNvSpPr>
            <p:nvPr/>
          </p:nvSpPr>
          <p:spPr bwMode="auto">
            <a:xfrm>
              <a:off x="-306065" y="1614017"/>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94" name="Freeform 138"/>
            <p:cNvSpPr>
              <a:spLocks/>
            </p:cNvSpPr>
            <p:nvPr/>
          </p:nvSpPr>
          <p:spPr bwMode="auto">
            <a:xfrm>
              <a:off x="-244765" y="2861921"/>
              <a:ext cx="34591" cy="34153"/>
            </a:xfrm>
            <a:custGeom>
              <a:avLst/>
              <a:gdLst>
                <a:gd name="T0" fmla="*/ 238 w 238"/>
                <a:gd name="T1" fmla="*/ 117 h 235"/>
                <a:gd name="T2" fmla="*/ 236 w 238"/>
                <a:gd name="T3" fmla="*/ 142 h 235"/>
                <a:gd name="T4" fmla="*/ 217 w 238"/>
                <a:gd name="T5" fmla="*/ 183 h 235"/>
                <a:gd name="T6" fmla="*/ 186 w 238"/>
                <a:gd name="T7" fmla="*/ 215 h 235"/>
                <a:gd name="T8" fmla="*/ 143 w 238"/>
                <a:gd name="T9" fmla="*/ 234 h 235"/>
                <a:gd name="T10" fmla="*/ 120 w 238"/>
                <a:gd name="T11" fmla="*/ 235 h 235"/>
                <a:gd name="T12" fmla="*/ 95 w 238"/>
                <a:gd name="T13" fmla="*/ 234 h 235"/>
                <a:gd name="T14" fmla="*/ 52 w 238"/>
                <a:gd name="T15" fmla="*/ 215 h 235"/>
                <a:gd name="T16" fmla="*/ 20 w 238"/>
                <a:gd name="T17" fmla="*/ 183 h 235"/>
                <a:gd name="T18" fmla="*/ 3 w 238"/>
                <a:gd name="T19" fmla="*/ 142 h 235"/>
                <a:gd name="T20" fmla="*/ 0 w 238"/>
                <a:gd name="T21" fmla="*/ 117 h 235"/>
                <a:gd name="T22" fmla="*/ 3 w 238"/>
                <a:gd name="T23" fmla="*/ 94 h 235"/>
                <a:gd name="T24" fmla="*/ 20 w 238"/>
                <a:gd name="T25" fmla="*/ 52 h 235"/>
                <a:gd name="T26" fmla="*/ 52 w 238"/>
                <a:gd name="T27" fmla="*/ 19 h 235"/>
                <a:gd name="T28" fmla="*/ 95 w 238"/>
                <a:gd name="T29" fmla="*/ 2 h 235"/>
                <a:gd name="T30" fmla="*/ 120 w 238"/>
                <a:gd name="T31" fmla="*/ 0 h 235"/>
                <a:gd name="T32" fmla="*/ 143 w 238"/>
                <a:gd name="T33" fmla="*/ 2 h 235"/>
                <a:gd name="T34" fmla="*/ 186 w 238"/>
                <a:gd name="T35" fmla="*/ 19 h 235"/>
                <a:gd name="T36" fmla="*/ 217 w 238"/>
                <a:gd name="T37" fmla="*/ 51 h 235"/>
                <a:gd name="T38" fmla="*/ 236 w 238"/>
                <a:gd name="T39" fmla="*/ 93 h 235"/>
                <a:gd name="T40" fmla="*/ 238 w 238"/>
                <a:gd name="T41" fmla="*/ 117 h 235"/>
                <a:gd name="T42" fmla="*/ 120 w 238"/>
                <a:gd name="T43" fmla="*/ 117 h 235"/>
                <a:gd name="T44" fmla="*/ 238 w 238"/>
                <a:gd name="T45" fmla="*/ 11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8" h="235">
                  <a:moveTo>
                    <a:pt x="238" y="117"/>
                  </a:moveTo>
                  <a:lnTo>
                    <a:pt x="236" y="142"/>
                  </a:lnTo>
                  <a:lnTo>
                    <a:pt x="217" y="183"/>
                  </a:lnTo>
                  <a:lnTo>
                    <a:pt x="186" y="215"/>
                  </a:lnTo>
                  <a:lnTo>
                    <a:pt x="143" y="234"/>
                  </a:lnTo>
                  <a:lnTo>
                    <a:pt x="120" y="235"/>
                  </a:lnTo>
                  <a:lnTo>
                    <a:pt x="95" y="234"/>
                  </a:lnTo>
                  <a:lnTo>
                    <a:pt x="52" y="215"/>
                  </a:lnTo>
                  <a:lnTo>
                    <a:pt x="20" y="183"/>
                  </a:lnTo>
                  <a:lnTo>
                    <a:pt x="3" y="142"/>
                  </a:lnTo>
                  <a:lnTo>
                    <a:pt x="0" y="117"/>
                  </a:lnTo>
                  <a:lnTo>
                    <a:pt x="3" y="94"/>
                  </a:lnTo>
                  <a:lnTo>
                    <a:pt x="20" y="52"/>
                  </a:lnTo>
                  <a:lnTo>
                    <a:pt x="52" y="19"/>
                  </a:lnTo>
                  <a:lnTo>
                    <a:pt x="95" y="2"/>
                  </a:lnTo>
                  <a:lnTo>
                    <a:pt x="120" y="0"/>
                  </a:lnTo>
                  <a:lnTo>
                    <a:pt x="143" y="2"/>
                  </a:lnTo>
                  <a:lnTo>
                    <a:pt x="186" y="19"/>
                  </a:lnTo>
                  <a:lnTo>
                    <a:pt x="217" y="51"/>
                  </a:lnTo>
                  <a:lnTo>
                    <a:pt x="236" y="93"/>
                  </a:lnTo>
                  <a:lnTo>
                    <a:pt x="238" y="117"/>
                  </a:lnTo>
                  <a:lnTo>
                    <a:pt x="120" y="117"/>
                  </a:lnTo>
                  <a:lnTo>
                    <a:pt x="238" y="117"/>
                  </a:lnTo>
                  <a:close/>
                </a:path>
              </a:pathLst>
            </a:custGeom>
            <a:solidFill>
              <a:srgbClr val="0FF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95" name="Line 139"/>
            <p:cNvSpPr>
              <a:spLocks noChangeShapeType="1"/>
            </p:cNvSpPr>
            <p:nvPr/>
          </p:nvSpPr>
          <p:spPr bwMode="auto">
            <a:xfrm>
              <a:off x="-941840" y="2779166"/>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96" name="Line 140"/>
            <p:cNvSpPr>
              <a:spLocks noChangeShapeType="1"/>
            </p:cNvSpPr>
            <p:nvPr/>
          </p:nvSpPr>
          <p:spPr bwMode="auto">
            <a:xfrm>
              <a:off x="-901994" y="2779166"/>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97" name="Line 141"/>
            <p:cNvSpPr>
              <a:spLocks noChangeShapeType="1"/>
            </p:cNvSpPr>
            <p:nvPr/>
          </p:nvSpPr>
          <p:spPr bwMode="auto">
            <a:xfrm>
              <a:off x="-862149" y="2779166"/>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98" name="Line 142"/>
            <p:cNvSpPr>
              <a:spLocks noChangeShapeType="1"/>
            </p:cNvSpPr>
            <p:nvPr/>
          </p:nvSpPr>
          <p:spPr bwMode="auto">
            <a:xfrm>
              <a:off x="-782458" y="2779166"/>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99" name="Line 143"/>
            <p:cNvSpPr>
              <a:spLocks noChangeShapeType="1"/>
            </p:cNvSpPr>
            <p:nvPr/>
          </p:nvSpPr>
          <p:spPr bwMode="auto">
            <a:xfrm>
              <a:off x="-702768" y="2779166"/>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00" name="Line 144"/>
            <p:cNvSpPr>
              <a:spLocks noChangeShapeType="1"/>
            </p:cNvSpPr>
            <p:nvPr/>
          </p:nvSpPr>
          <p:spPr bwMode="auto">
            <a:xfrm>
              <a:off x="-623077" y="2779166"/>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01" name="Line 145"/>
            <p:cNvSpPr>
              <a:spLocks noChangeShapeType="1"/>
            </p:cNvSpPr>
            <p:nvPr/>
          </p:nvSpPr>
          <p:spPr bwMode="auto">
            <a:xfrm>
              <a:off x="-583669" y="2779166"/>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02" name="Line 146"/>
            <p:cNvSpPr>
              <a:spLocks noChangeShapeType="1"/>
            </p:cNvSpPr>
            <p:nvPr/>
          </p:nvSpPr>
          <p:spPr bwMode="auto">
            <a:xfrm>
              <a:off x="-503978" y="2779166"/>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03" name="Line 147"/>
            <p:cNvSpPr>
              <a:spLocks noChangeShapeType="1"/>
            </p:cNvSpPr>
            <p:nvPr/>
          </p:nvSpPr>
          <p:spPr bwMode="auto">
            <a:xfrm>
              <a:off x="-464133" y="2779166"/>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04" name="Line 148"/>
            <p:cNvSpPr>
              <a:spLocks noChangeShapeType="1"/>
            </p:cNvSpPr>
            <p:nvPr/>
          </p:nvSpPr>
          <p:spPr bwMode="auto">
            <a:xfrm>
              <a:off x="-344597" y="2779166"/>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05" name="Line 149"/>
            <p:cNvSpPr>
              <a:spLocks noChangeShapeType="1"/>
            </p:cNvSpPr>
            <p:nvPr/>
          </p:nvSpPr>
          <p:spPr bwMode="auto">
            <a:xfrm>
              <a:off x="-265344" y="2779166"/>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06" name="Line 150"/>
            <p:cNvSpPr>
              <a:spLocks noChangeShapeType="1"/>
            </p:cNvSpPr>
            <p:nvPr/>
          </p:nvSpPr>
          <p:spPr bwMode="auto">
            <a:xfrm>
              <a:off x="-225061" y="2779166"/>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07" name="Line 151"/>
            <p:cNvSpPr>
              <a:spLocks noChangeShapeType="1"/>
            </p:cNvSpPr>
            <p:nvPr/>
          </p:nvSpPr>
          <p:spPr bwMode="auto">
            <a:xfrm>
              <a:off x="-185653" y="2779166"/>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08" name="Line 152"/>
            <p:cNvSpPr>
              <a:spLocks noChangeShapeType="1"/>
            </p:cNvSpPr>
            <p:nvPr/>
          </p:nvSpPr>
          <p:spPr bwMode="auto">
            <a:xfrm>
              <a:off x="-424288" y="2779166"/>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09" name="Line 153"/>
            <p:cNvSpPr>
              <a:spLocks noChangeShapeType="1"/>
            </p:cNvSpPr>
            <p:nvPr/>
          </p:nvSpPr>
          <p:spPr bwMode="auto">
            <a:xfrm>
              <a:off x="-543824" y="2779166"/>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10" name="Line 154"/>
            <p:cNvSpPr>
              <a:spLocks noChangeShapeType="1"/>
            </p:cNvSpPr>
            <p:nvPr/>
          </p:nvSpPr>
          <p:spPr bwMode="auto">
            <a:xfrm>
              <a:off x="-663360" y="2779166"/>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11" name="Line 155"/>
            <p:cNvSpPr>
              <a:spLocks noChangeShapeType="1"/>
            </p:cNvSpPr>
            <p:nvPr/>
          </p:nvSpPr>
          <p:spPr bwMode="auto">
            <a:xfrm>
              <a:off x="-742613" y="2779166"/>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12" name="Line 156"/>
            <p:cNvSpPr>
              <a:spLocks noChangeShapeType="1"/>
            </p:cNvSpPr>
            <p:nvPr/>
          </p:nvSpPr>
          <p:spPr bwMode="auto">
            <a:xfrm>
              <a:off x="-822304" y="2779166"/>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13" name="Line 157"/>
            <p:cNvSpPr>
              <a:spLocks noChangeShapeType="1"/>
            </p:cNvSpPr>
            <p:nvPr/>
          </p:nvSpPr>
          <p:spPr bwMode="auto">
            <a:xfrm>
              <a:off x="-384442" y="2779166"/>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14" name="Line 158"/>
            <p:cNvSpPr>
              <a:spLocks noChangeShapeType="1"/>
            </p:cNvSpPr>
            <p:nvPr/>
          </p:nvSpPr>
          <p:spPr bwMode="auto">
            <a:xfrm>
              <a:off x="-304751" y="2779166"/>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15" name="Freeform 159"/>
            <p:cNvSpPr>
              <a:spLocks/>
            </p:cNvSpPr>
            <p:nvPr/>
          </p:nvSpPr>
          <p:spPr bwMode="auto">
            <a:xfrm>
              <a:off x="-238197" y="3633433"/>
              <a:ext cx="34591" cy="34153"/>
            </a:xfrm>
            <a:custGeom>
              <a:avLst/>
              <a:gdLst>
                <a:gd name="T0" fmla="*/ 236 w 236"/>
                <a:gd name="T1" fmla="*/ 116 h 234"/>
                <a:gd name="T2" fmla="*/ 234 w 236"/>
                <a:gd name="T3" fmla="*/ 141 h 234"/>
                <a:gd name="T4" fmla="*/ 217 w 236"/>
                <a:gd name="T5" fmla="*/ 182 h 234"/>
                <a:gd name="T6" fmla="*/ 184 w 236"/>
                <a:gd name="T7" fmla="*/ 214 h 234"/>
                <a:gd name="T8" fmla="*/ 142 w 236"/>
                <a:gd name="T9" fmla="*/ 233 h 234"/>
                <a:gd name="T10" fmla="*/ 118 w 236"/>
                <a:gd name="T11" fmla="*/ 234 h 234"/>
                <a:gd name="T12" fmla="*/ 93 w 236"/>
                <a:gd name="T13" fmla="*/ 233 h 234"/>
                <a:gd name="T14" fmla="*/ 52 w 236"/>
                <a:gd name="T15" fmla="*/ 214 h 234"/>
                <a:gd name="T16" fmla="*/ 18 w 236"/>
                <a:gd name="T17" fmla="*/ 182 h 234"/>
                <a:gd name="T18" fmla="*/ 1 w 236"/>
                <a:gd name="T19" fmla="*/ 141 h 234"/>
                <a:gd name="T20" fmla="*/ 0 w 236"/>
                <a:gd name="T21" fmla="*/ 116 h 234"/>
                <a:gd name="T22" fmla="*/ 1 w 236"/>
                <a:gd name="T23" fmla="*/ 92 h 234"/>
                <a:gd name="T24" fmla="*/ 18 w 236"/>
                <a:gd name="T25" fmla="*/ 50 h 234"/>
                <a:gd name="T26" fmla="*/ 52 w 236"/>
                <a:gd name="T27" fmla="*/ 18 h 234"/>
                <a:gd name="T28" fmla="*/ 93 w 236"/>
                <a:gd name="T29" fmla="*/ 1 h 234"/>
                <a:gd name="T30" fmla="*/ 118 w 236"/>
                <a:gd name="T31" fmla="*/ 0 h 234"/>
                <a:gd name="T32" fmla="*/ 142 w 236"/>
                <a:gd name="T33" fmla="*/ 1 h 234"/>
                <a:gd name="T34" fmla="*/ 184 w 236"/>
                <a:gd name="T35" fmla="*/ 18 h 234"/>
                <a:gd name="T36" fmla="*/ 216 w 236"/>
                <a:gd name="T37" fmla="*/ 50 h 234"/>
                <a:gd name="T38" fmla="*/ 234 w 236"/>
                <a:gd name="T39" fmla="*/ 92 h 234"/>
                <a:gd name="T40" fmla="*/ 236 w 236"/>
                <a:gd name="T41" fmla="*/ 116 h 234"/>
                <a:gd name="T42" fmla="*/ 118 w 236"/>
                <a:gd name="T43" fmla="*/ 116 h 234"/>
                <a:gd name="T44" fmla="*/ 236 w 236"/>
                <a:gd name="T45" fmla="*/ 11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4">
                  <a:moveTo>
                    <a:pt x="236" y="116"/>
                  </a:moveTo>
                  <a:lnTo>
                    <a:pt x="234" y="141"/>
                  </a:lnTo>
                  <a:lnTo>
                    <a:pt x="217" y="182"/>
                  </a:lnTo>
                  <a:lnTo>
                    <a:pt x="184" y="214"/>
                  </a:lnTo>
                  <a:lnTo>
                    <a:pt x="142" y="233"/>
                  </a:lnTo>
                  <a:lnTo>
                    <a:pt x="118" y="234"/>
                  </a:lnTo>
                  <a:lnTo>
                    <a:pt x="93" y="233"/>
                  </a:lnTo>
                  <a:lnTo>
                    <a:pt x="52" y="214"/>
                  </a:lnTo>
                  <a:lnTo>
                    <a:pt x="18" y="182"/>
                  </a:lnTo>
                  <a:lnTo>
                    <a:pt x="1" y="141"/>
                  </a:lnTo>
                  <a:lnTo>
                    <a:pt x="0" y="116"/>
                  </a:lnTo>
                  <a:lnTo>
                    <a:pt x="1" y="92"/>
                  </a:lnTo>
                  <a:lnTo>
                    <a:pt x="18" y="50"/>
                  </a:lnTo>
                  <a:lnTo>
                    <a:pt x="52" y="18"/>
                  </a:lnTo>
                  <a:lnTo>
                    <a:pt x="93" y="1"/>
                  </a:lnTo>
                  <a:lnTo>
                    <a:pt x="118" y="0"/>
                  </a:lnTo>
                  <a:lnTo>
                    <a:pt x="142" y="1"/>
                  </a:lnTo>
                  <a:lnTo>
                    <a:pt x="184" y="18"/>
                  </a:lnTo>
                  <a:lnTo>
                    <a:pt x="216" y="50"/>
                  </a:lnTo>
                  <a:lnTo>
                    <a:pt x="234" y="92"/>
                  </a:lnTo>
                  <a:lnTo>
                    <a:pt x="236" y="116"/>
                  </a:lnTo>
                  <a:lnTo>
                    <a:pt x="118" y="116"/>
                  </a:lnTo>
                  <a:lnTo>
                    <a:pt x="236" y="116"/>
                  </a:lnTo>
                  <a:close/>
                </a:path>
              </a:pathLst>
            </a:custGeom>
            <a:solidFill>
              <a:srgbClr val="0FF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6" name="Line 160"/>
            <p:cNvSpPr>
              <a:spLocks noChangeShapeType="1"/>
            </p:cNvSpPr>
            <p:nvPr/>
          </p:nvSpPr>
          <p:spPr bwMode="auto">
            <a:xfrm>
              <a:off x="-939213" y="3401366"/>
              <a:ext cx="0" cy="33233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17" name="Line 161"/>
            <p:cNvSpPr>
              <a:spLocks noChangeShapeType="1"/>
            </p:cNvSpPr>
            <p:nvPr/>
          </p:nvSpPr>
          <p:spPr bwMode="auto">
            <a:xfrm>
              <a:off x="-899805" y="3401366"/>
              <a:ext cx="0" cy="33233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18" name="Line 162"/>
            <p:cNvSpPr>
              <a:spLocks noChangeShapeType="1"/>
            </p:cNvSpPr>
            <p:nvPr/>
          </p:nvSpPr>
          <p:spPr bwMode="auto">
            <a:xfrm>
              <a:off x="-859522" y="3401366"/>
              <a:ext cx="0" cy="33233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19" name="Line 163"/>
            <p:cNvSpPr>
              <a:spLocks noChangeShapeType="1"/>
            </p:cNvSpPr>
            <p:nvPr/>
          </p:nvSpPr>
          <p:spPr bwMode="auto">
            <a:xfrm>
              <a:off x="-779831" y="3401366"/>
              <a:ext cx="0" cy="33233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20" name="Line 164"/>
            <p:cNvSpPr>
              <a:spLocks noChangeShapeType="1"/>
            </p:cNvSpPr>
            <p:nvPr/>
          </p:nvSpPr>
          <p:spPr bwMode="auto">
            <a:xfrm>
              <a:off x="-700578" y="3401366"/>
              <a:ext cx="0" cy="33233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21" name="Line 165"/>
            <p:cNvSpPr>
              <a:spLocks noChangeShapeType="1"/>
            </p:cNvSpPr>
            <p:nvPr/>
          </p:nvSpPr>
          <p:spPr bwMode="auto">
            <a:xfrm>
              <a:off x="-620887" y="3401366"/>
              <a:ext cx="0" cy="33233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22" name="Line 166"/>
            <p:cNvSpPr>
              <a:spLocks noChangeShapeType="1"/>
            </p:cNvSpPr>
            <p:nvPr/>
          </p:nvSpPr>
          <p:spPr bwMode="auto">
            <a:xfrm>
              <a:off x="-581042" y="3401366"/>
              <a:ext cx="0" cy="33233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23" name="Line 167"/>
            <p:cNvSpPr>
              <a:spLocks noChangeShapeType="1"/>
            </p:cNvSpPr>
            <p:nvPr/>
          </p:nvSpPr>
          <p:spPr bwMode="auto">
            <a:xfrm>
              <a:off x="-501351" y="3401366"/>
              <a:ext cx="0" cy="33233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24" name="Line 168"/>
            <p:cNvSpPr>
              <a:spLocks noChangeShapeType="1"/>
            </p:cNvSpPr>
            <p:nvPr/>
          </p:nvSpPr>
          <p:spPr bwMode="auto">
            <a:xfrm>
              <a:off x="-461506" y="3401366"/>
              <a:ext cx="0" cy="33233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25" name="Line 169"/>
            <p:cNvSpPr>
              <a:spLocks noChangeShapeType="1"/>
            </p:cNvSpPr>
            <p:nvPr/>
          </p:nvSpPr>
          <p:spPr bwMode="auto">
            <a:xfrm>
              <a:off x="-342408" y="3401366"/>
              <a:ext cx="0" cy="33233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26" name="Line 170"/>
            <p:cNvSpPr>
              <a:spLocks noChangeShapeType="1"/>
            </p:cNvSpPr>
            <p:nvPr/>
          </p:nvSpPr>
          <p:spPr bwMode="auto">
            <a:xfrm>
              <a:off x="-262717" y="3401366"/>
              <a:ext cx="0" cy="33233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27" name="Line 171"/>
            <p:cNvSpPr>
              <a:spLocks noChangeShapeType="1"/>
            </p:cNvSpPr>
            <p:nvPr/>
          </p:nvSpPr>
          <p:spPr bwMode="auto">
            <a:xfrm>
              <a:off x="-222872" y="3401366"/>
              <a:ext cx="0" cy="33233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28" name="Line 172"/>
            <p:cNvSpPr>
              <a:spLocks noChangeShapeType="1"/>
            </p:cNvSpPr>
            <p:nvPr/>
          </p:nvSpPr>
          <p:spPr bwMode="auto">
            <a:xfrm>
              <a:off x="-183026" y="3401366"/>
              <a:ext cx="0" cy="33233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29" name="Line 173"/>
            <p:cNvSpPr>
              <a:spLocks noChangeShapeType="1"/>
            </p:cNvSpPr>
            <p:nvPr/>
          </p:nvSpPr>
          <p:spPr bwMode="auto">
            <a:xfrm>
              <a:off x="-422098" y="3401366"/>
              <a:ext cx="0" cy="33233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30" name="Line 174"/>
            <p:cNvSpPr>
              <a:spLocks noChangeShapeType="1"/>
            </p:cNvSpPr>
            <p:nvPr/>
          </p:nvSpPr>
          <p:spPr bwMode="auto">
            <a:xfrm>
              <a:off x="-541197" y="3401366"/>
              <a:ext cx="0" cy="33233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31" name="Line 175"/>
            <p:cNvSpPr>
              <a:spLocks noChangeShapeType="1"/>
            </p:cNvSpPr>
            <p:nvPr/>
          </p:nvSpPr>
          <p:spPr bwMode="auto">
            <a:xfrm>
              <a:off x="-660733" y="3401366"/>
              <a:ext cx="0" cy="33233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32" name="Line 176"/>
            <p:cNvSpPr>
              <a:spLocks noChangeShapeType="1"/>
            </p:cNvSpPr>
            <p:nvPr/>
          </p:nvSpPr>
          <p:spPr bwMode="auto">
            <a:xfrm>
              <a:off x="-740424" y="3401366"/>
              <a:ext cx="0" cy="33233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33" name="Line 177"/>
            <p:cNvSpPr>
              <a:spLocks noChangeShapeType="1"/>
            </p:cNvSpPr>
            <p:nvPr/>
          </p:nvSpPr>
          <p:spPr bwMode="auto">
            <a:xfrm>
              <a:off x="-820114" y="3401366"/>
              <a:ext cx="0" cy="33233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34" name="Line 178"/>
            <p:cNvSpPr>
              <a:spLocks noChangeShapeType="1"/>
            </p:cNvSpPr>
            <p:nvPr/>
          </p:nvSpPr>
          <p:spPr bwMode="auto">
            <a:xfrm>
              <a:off x="-382253" y="3401366"/>
              <a:ext cx="0" cy="33233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35" name="Line 179"/>
            <p:cNvSpPr>
              <a:spLocks noChangeShapeType="1"/>
            </p:cNvSpPr>
            <p:nvPr/>
          </p:nvSpPr>
          <p:spPr bwMode="auto">
            <a:xfrm>
              <a:off x="-302562" y="3401366"/>
              <a:ext cx="0" cy="332337"/>
            </a:xfrm>
            <a:prstGeom prst="line">
              <a:avLst/>
            </a:prstGeom>
            <a:noFill/>
            <a:ln w="12700">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36" name="Freeform 180"/>
            <p:cNvSpPr>
              <a:spLocks/>
            </p:cNvSpPr>
            <p:nvPr/>
          </p:nvSpPr>
          <p:spPr bwMode="auto">
            <a:xfrm>
              <a:off x="-239948" y="2467846"/>
              <a:ext cx="34153" cy="34153"/>
            </a:xfrm>
            <a:custGeom>
              <a:avLst/>
              <a:gdLst>
                <a:gd name="T0" fmla="*/ 236 w 236"/>
                <a:gd name="T1" fmla="*/ 117 h 235"/>
                <a:gd name="T2" fmla="*/ 234 w 236"/>
                <a:gd name="T3" fmla="*/ 141 h 235"/>
                <a:gd name="T4" fmla="*/ 217 w 236"/>
                <a:gd name="T5" fmla="*/ 183 h 235"/>
                <a:gd name="T6" fmla="*/ 184 w 236"/>
                <a:gd name="T7" fmla="*/ 215 h 235"/>
                <a:gd name="T8" fmla="*/ 142 w 236"/>
                <a:gd name="T9" fmla="*/ 234 h 235"/>
                <a:gd name="T10" fmla="*/ 118 w 236"/>
                <a:gd name="T11" fmla="*/ 235 h 235"/>
                <a:gd name="T12" fmla="*/ 93 w 236"/>
                <a:gd name="T13" fmla="*/ 234 h 235"/>
                <a:gd name="T14" fmla="*/ 52 w 236"/>
                <a:gd name="T15" fmla="*/ 215 h 235"/>
                <a:gd name="T16" fmla="*/ 20 w 236"/>
                <a:gd name="T17" fmla="*/ 183 h 235"/>
                <a:gd name="T18" fmla="*/ 1 w 236"/>
                <a:gd name="T19" fmla="*/ 141 h 235"/>
                <a:gd name="T20" fmla="*/ 0 w 236"/>
                <a:gd name="T21" fmla="*/ 117 h 235"/>
                <a:gd name="T22" fmla="*/ 1 w 236"/>
                <a:gd name="T23" fmla="*/ 94 h 235"/>
                <a:gd name="T24" fmla="*/ 20 w 236"/>
                <a:gd name="T25" fmla="*/ 52 h 235"/>
                <a:gd name="T26" fmla="*/ 52 w 236"/>
                <a:gd name="T27" fmla="*/ 19 h 235"/>
                <a:gd name="T28" fmla="*/ 93 w 236"/>
                <a:gd name="T29" fmla="*/ 2 h 235"/>
                <a:gd name="T30" fmla="*/ 118 w 236"/>
                <a:gd name="T31" fmla="*/ 0 h 235"/>
                <a:gd name="T32" fmla="*/ 142 w 236"/>
                <a:gd name="T33" fmla="*/ 2 h 235"/>
                <a:gd name="T34" fmla="*/ 184 w 236"/>
                <a:gd name="T35" fmla="*/ 19 h 235"/>
                <a:gd name="T36" fmla="*/ 217 w 236"/>
                <a:gd name="T37" fmla="*/ 51 h 235"/>
                <a:gd name="T38" fmla="*/ 234 w 236"/>
                <a:gd name="T39" fmla="*/ 92 h 235"/>
                <a:gd name="T40" fmla="*/ 236 w 236"/>
                <a:gd name="T41" fmla="*/ 117 h 235"/>
                <a:gd name="T42" fmla="*/ 118 w 236"/>
                <a:gd name="T43" fmla="*/ 117 h 235"/>
                <a:gd name="T44" fmla="*/ 236 w 236"/>
                <a:gd name="T45" fmla="*/ 11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5">
                  <a:moveTo>
                    <a:pt x="236" y="117"/>
                  </a:moveTo>
                  <a:lnTo>
                    <a:pt x="234" y="141"/>
                  </a:lnTo>
                  <a:lnTo>
                    <a:pt x="217" y="183"/>
                  </a:lnTo>
                  <a:lnTo>
                    <a:pt x="184" y="215"/>
                  </a:lnTo>
                  <a:lnTo>
                    <a:pt x="142" y="234"/>
                  </a:lnTo>
                  <a:lnTo>
                    <a:pt x="118" y="235"/>
                  </a:lnTo>
                  <a:lnTo>
                    <a:pt x="93" y="234"/>
                  </a:lnTo>
                  <a:lnTo>
                    <a:pt x="52" y="215"/>
                  </a:lnTo>
                  <a:lnTo>
                    <a:pt x="20" y="183"/>
                  </a:lnTo>
                  <a:lnTo>
                    <a:pt x="1" y="141"/>
                  </a:lnTo>
                  <a:lnTo>
                    <a:pt x="0" y="117"/>
                  </a:lnTo>
                  <a:lnTo>
                    <a:pt x="1" y="94"/>
                  </a:lnTo>
                  <a:lnTo>
                    <a:pt x="20" y="52"/>
                  </a:lnTo>
                  <a:lnTo>
                    <a:pt x="52" y="19"/>
                  </a:lnTo>
                  <a:lnTo>
                    <a:pt x="93" y="2"/>
                  </a:lnTo>
                  <a:lnTo>
                    <a:pt x="118" y="0"/>
                  </a:lnTo>
                  <a:lnTo>
                    <a:pt x="142" y="2"/>
                  </a:lnTo>
                  <a:lnTo>
                    <a:pt x="184" y="19"/>
                  </a:lnTo>
                  <a:lnTo>
                    <a:pt x="217" y="51"/>
                  </a:lnTo>
                  <a:lnTo>
                    <a:pt x="234" y="92"/>
                  </a:lnTo>
                  <a:lnTo>
                    <a:pt x="236" y="117"/>
                  </a:lnTo>
                  <a:lnTo>
                    <a:pt x="118" y="117"/>
                  </a:lnTo>
                  <a:lnTo>
                    <a:pt x="236" y="117"/>
                  </a:lnTo>
                  <a:close/>
                </a:path>
              </a:pathLst>
            </a:custGeom>
            <a:solidFill>
              <a:srgbClr val="0FF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37" name="Line 181"/>
            <p:cNvSpPr>
              <a:spLocks noChangeShapeType="1"/>
            </p:cNvSpPr>
            <p:nvPr/>
          </p:nvSpPr>
          <p:spPr bwMode="auto">
            <a:xfrm>
              <a:off x="-940526" y="23903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38" name="Line 182"/>
            <p:cNvSpPr>
              <a:spLocks noChangeShapeType="1"/>
            </p:cNvSpPr>
            <p:nvPr/>
          </p:nvSpPr>
          <p:spPr bwMode="auto">
            <a:xfrm>
              <a:off x="-900681" y="23903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39" name="Line 183"/>
            <p:cNvSpPr>
              <a:spLocks noChangeShapeType="1"/>
            </p:cNvSpPr>
            <p:nvPr/>
          </p:nvSpPr>
          <p:spPr bwMode="auto">
            <a:xfrm>
              <a:off x="-860835" y="23903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40" name="Line 184"/>
            <p:cNvSpPr>
              <a:spLocks noChangeShapeType="1"/>
            </p:cNvSpPr>
            <p:nvPr/>
          </p:nvSpPr>
          <p:spPr bwMode="auto">
            <a:xfrm>
              <a:off x="-781145" y="23903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41" name="Line 185"/>
            <p:cNvSpPr>
              <a:spLocks noChangeShapeType="1"/>
            </p:cNvSpPr>
            <p:nvPr/>
          </p:nvSpPr>
          <p:spPr bwMode="auto">
            <a:xfrm>
              <a:off x="-701454" y="23903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42" name="Line 186"/>
            <p:cNvSpPr>
              <a:spLocks noChangeShapeType="1"/>
            </p:cNvSpPr>
            <p:nvPr/>
          </p:nvSpPr>
          <p:spPr bwMode="auto">
            <a:xfrm>
              <a:off x="-622201" y="23903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43" name="Line 187"/>
            <p:cNvSpPr>
              <a:spLocks noChangeShapeType="1"/>
            </p:cNvSpPr>
            <p:nvPr/>
          </p:nvSpPr>
          <p:spPr bwMode="auto">
            <a:xfrm>
              <a:off x="-582356" y="23903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44" name="Line 188"/>
            <p:cNvSpPr>
              <a:spLocks noChangeShapeType="1"/>
            </p:cNvSpPr>
            <p:nvPr/>
          </p:nvSpPr>
          <p:spPr bwMode="auto">
            <a:xfrm>
              <a:off x="-502665" y="23903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45" name="Line 189"/>
            <p:cNvSpPr>
              <a:spLocks noChangeShapeType="1"/>
            </p:cNvSpPr>
            <p:nvPr/>
          </p:nvSpPr>
          <p:spPr bwMode="auto">
            <a:xfrm>
              <a:off x="-462820" y="23903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46" name="Line 190"/>
            <p:cNvSpPr>
              <a:spLocks noChangeShapeType="1"/>
            </p:cNvSpPr>
            <p:nvPr/>
          </p:nvSpPr>
          <p:spPr bwMode="auto">
            <a:xfrm>
              <a:off x="-343721" y="23903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47" name="Line 191"/>
            <p:cNvSpPr>
              <a:spLocks noChangeShapeType="1"/>
            </p:cNvSpPr>
            <p:nvPr/>
          </p:nvSpPr>
          <p:spPr bwMode="auto">
            <a:xfrm>
              <a:off x="-264031" y="23903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48" name="Line 192"/>
            <p:cNvSpPr>
              <a:spLocks noChangeShapeType="1"/>
            </p:cNvSpPr>
            <p:nvPr/>
          </p:nvSpPr>
          <p:spPr bwMode="auto">
            <a:xfrm>
              <a:off x="-224185" y="23903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49" name="Line 193"/>
            <p:cNvSpPr>
              <a:spLocks noChangeShapeType="1"/>
            </p:cNvSpPr>
            <p:nvPr/>
          </p:nvSpPr>
          <p:spPr bwMode="auto">
            <a:xfrm>
              <a:off x="-184340" y="23903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50" name="Line 194"/>
            <p:cNvSpPr>
              <a:spLocks noChangeShapeType="1"/>
            </p:cNvSpPr>
            <p:nvPr/>
          </p:nvSpPr>
          <p:spPr bwMode="auto">
            <a:xfrm>
              <a:off x="-422974" y="23903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51" name="Line 195"/>
            <p:cNvSpPr>
              <a:spLocks noChangeShapeType="1"/>
            </p:cNvSpPr>
            <p:nvPr/>
          </p:nvSpPr>
          <p:spPr bwMode="auto">
            <a:xfrm>
              <a:off x="-542510" y="23903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52" name="Line 196"/>
            <p:cNvSpPr>
              <a:spLocks noChangeShapeType="1"/>
            </p:cNvSpPr>
            <p:nvPr/>
          </p:nvSpPr>
          <p:spPr bwMode="auto">
            <a:xfrm>
              <a:off x="-662046" y="23903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53" name="Line 197"/>
            <p:cNvSpPr>
              <a:spLocks noChangeShapeType="1"/>
            </p:cNvSpPr>
            <p:nvPr/>
          </p:nvSpPr>
          <p:spPr bwMode="auto">
            <a:xfrm>
              <a:off x="-741737" y="23903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54" name="Line 198"/>
            <p:cNvSpPr>
              <a:spLocks noChangeShapeType="1"/>
            </p:cNvSpPr>
            <p:nvPr/>
          </p:nvSpPr>
          <p:spPr bwMode="auto">
            <a:xfrm>
              <a:off x="-820990" y="23903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55" name="Line 199"/>
            <p:cNvSpPr>
              <a:spLocks noChangeShapeType="1"/>
            </p:cNvSpPr>
            <p:nvPr/>
          </p:nvSpPr>
          <p:spPr bwMode="auto">
            <a:xfrm>
              <a:off x="-383129" y="23903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56" name="Line 200"/>
            <p:cNvSpPr>
              <a:spLocks noChangeShapeType="1"/>
            </p:cNvSpPr>
            <p:nvPr/>
          </p:nvSpPr>
          <p:spPr bwMode="auto">
            <a:xfrm>
              <a:off x="-303876" y="23903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57" name="Freeform 201"/>
            <p:cNvSpPr>
              <a:spLocks/>
            </p:cNvSpPr>
            <p:nvPr/>
          </p:nvSpPr>
          <p:spPr bwMode="auto">
            <a:xfrm>
              <a:off x="-243451" y="1893373"/>
              <a:ext cx="34591" cy="34153"/>
            </a:xfrm>
            <a:custGeom>
              <a:avLst/>
              <a:gdLst>
                <a:gd name="T0" fmla="*/ 236 w 236"/>
                <a:gd name="T1" fmla="*/ 118 h 235"/>
                <a:gd name="T2" fmla="*/ 234 w 236"/>
                <a:gd name="T3" fmla="*/ 141 h 235"/>
                <a:gd name="T4" fmla="*/ 217 w 236"/>
                <a:gd name="T5" fmla="*/ 183 h 235"/>
                <a:gd name="T6" fmla="*/ 184 w 236"/>
                <a:gd name="T7" fmla="*/ 216 h 235"/>
                <a:gd name="T8" fmla="*/ 142 w 236"/>
                <a:gd name="T9" fmla="*/ 233 h 235"/>
                <a:gd name="T10" fmla="*/ 118 w 236"/>
                <a:gd name="T11" fmla="*/ 235 h 235"/>
                <a:gd name="T12" fmla="*/ 93 w 236"/>
                <a:gd name="T13" fmla="*/ 233 h 235"/>
                <a:gd name="T14" fmla="*/ 52 w 236"/>
                <a:gd name="T15" fmla="*/ 216 h 235"/>
                <a:gd name="T16" fmla="*/ 18 w 236"/>
                <a:gd name="T17" fmla="*/ 183 h 235"/>
                <a:gd name="T18" fmla="*/ 1 w 236"/>
                <a:gd name="T19" fmla="*/ 141 h 235"/>
                <a:gd name="T20" fmla="*/ 0 w 236"/>
                <a:gd name="T21" fmla="*/ 118 h 235"/>
                <a:gd name="T22" fmla="*/ 1 w 236"/>
                <a:gd name="T23" fmla="*/ 94 h 235"/>
                <a:gd name="T24" fmla="*/ 18 w 236"/>
                <a:gd name="T25" fmla="*/ 52 h 235"/>
                <a:gd name="T26" fmla="*/ 52 w 236"/>
                <a:gd name="T27" fmla="*/ 19 h 235"/>
                <a:gd name="T28" fmla="*/ 93 w 236"/>
                <a:gd name="T29" fmla="*/ 1 h 235"/>
                <a:gd name="T30" fmla="*/ 118 w 236"/>
                <a:gd name="T31" fmla="*/ 0 h 235"/>
                <a:gd name="T32" fmla="*/ 142 w 236"/>
                <a:gd name="T33" fmla="*/ 1 h 235"/>
                <a:gd name="T34" fmla="*/ 184 w 236"/>
                <a:gd name="T35" fmla="*/ 19 h 235"/>
                <a:gd name="T36" fmla="*/ 216 w 236"/>
                <a:gd name="T37" fmla="*/ 50 h 235"/>
                <a:gd name="T38" fmla="*/ 234 w 236"/>
                <a:gd name="T39" fmla="*/ 92 h 235"/>
                <a:gd name="T40" fmla="*/ 236 w 236"/>
                <a:gd name="T41" fmla="*/ 117 h 235"/>
                <a:gd name="T42" fmla="*/ 118 w 236"/>
                <a:gd name="T43" fmla="*/ 118 h 235"/>
                <a:gd name="T44" fmla="*/ 236 w 236"/>
                <a:gd name="T45" fmla="*/ 118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5">
                  <a:moveTo>
                    <a:pt x="236" y="118"/>
                  </a:moveTo>
                  <a:lnTo>
                    <a:pt x="234" y="141"/>
                  </a:lnTo>
                  <a:lnTo>
                    <a:pt x="217" y="183"/>
                  </a:lnTo>
                  <a:lnTo>
                    <a:pt x="184" y="216"/>
                  </a:lnTo>
                  <a:lnTo>
                    <a:pt x="142" y="233"/>
                  </a:lnTo>
                  <a:lnTo>
                    <a:pt x="118" y="235"/>
                  </a:lnTo>
                  <a:lnTo>
                    <a:pt x="93" y="233"/>
                  </a:lnTo>
                  <a:lnTo>
                    <a:pt x="52" y="216"/>
                  </a:lnTo>
                  <a:lnTo>
                    <a:pt x="18" y="183"/>
                  </a:lnTo>
                  <a:lnTo>
                    <a:pt x="1" y="141"/>
                  </a:lnTo>
                  <a:lnTo>
                    <a:pt x="0" y="118"/>
                  </a:lnTo>
                  <a:lnTo>
                    <a:pt x="1" y="94"/>
                  </a:lnTo>
                  <a:lnTo>
                    <a:pt x="18" y="52"/>
                  </a:lnTo>
                  <a:lnTo>
                    <a:pt x="52" y="19"/>
                  </a:lnTo>
                  <a:lnTo>
                    <a:pt x="93" y="1"/>
                  </a:lnTo>
                  <a:lnTo>
                    <a:pt x="118" y="0"/>
                  </a:lnTo>
                  <a:lnTo>
                    <a:pt x="142" y="1"/>
                  </a:lnTo>
                  <a:lnTo>
                    <a:pt x="184" y="19"/>
                  </a:lnTo>
                  <a:lnTo>
                    <a:pt x="216" y="50"/>
                  </a:lnTo>
                  <a:lnTo>
                    <a:pt x="234" y="92"/>
                  </a:lnTo>
                  <a:lnTo>
                    <a:pt x="236" y="117"/>
                  </a:lnTo>
                  <a:lnTo>
                    <a:pt x="118" y="118"/>
                  </a:lnTo>
                  <a:lnTo>
                    <a:pt x="236" y="118"/>
                  </a:lnTo>
                  <a:close/>
                </a:path>
              </a:pathLst>
            </a:custGeom>
            <a:solidFill>
              <a:srgbClr val="0FF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58" name="Line 202"/>
            <p:cNvSpPr>
              <a:spLocks noChangeShapeType="1"/>
            </p:cNvSpPr>
            <p:nvPr/>
          </p:nvSpPr>
          <p:spPr bwMode="auto">
            <a:xfrm>
              <a:off x="-943153" y="1811493"/>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59" name="Line 203"/>
            <p:cNvSpPr>
              <a:spLocks noChangeShapeType="1"/>
            </p:cNvSpPr>
            <p:nvPr/>
          </p:nvSpPr>
          <p:spPr bwMode="auto">
            <a:xfrm>
              <a:off x="-903746" y="1811493"/>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60" name="Line 204"/>
            <p:cNvSpPr>
              <a:spLocks noChangeShapeType="1"/>
            </p:cNvSpPr>
            <p:nvPr/>
          </p:nvSpPr>
          <p:spPr bwMode="auto">
            <a:xfrm>
              <a:off x="-863900" y="1811493"/>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61" name="Line 205"/>
            <p:cNvSpPr>
              <a:spLocks noChangeShapeType="1"/>
            </p:cNvSpPr>
            <p:nvPr/>
          </p:nvSpPr>
          <p:spPr bwMode="auto">
            <a:xfrm>
              <a:off x="-784210" y="1811493"/>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62" name="Line 207"/>
            <p:cNvSpPr>
              <a:spLocks noChangeShapeType="1"/>
            </p:cNvSpPr>
            <p:nvPr/>
          </p:nvSpPr>
          <p:spPr bwMode="auto">
            <a:xfrm>
              <a:off x="-704519" y="1811493"/>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63" name="Line 208"/>
            <p:cNvSpPr>
              <a:spLocks noChangeShapeType="1"/>
            </p:cNvSpPr>
            <p:nvPr/>
          </p:nvSpPr>
          <p:spPr bwMode="auto">
            <a:xfrm>
              <a:off x="-624828" y="1811493"/>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64" name="Line 209"/>
            <p:cNvSpPr>
              <a:spLocks noChangeShapeType="1"/>
            </p:cNvSpPr>
            <p:nvPr/>
          </p:nvSpPr>
          <p:spPr bwMode="auto">
            <a:xfrm>
              <a:off x="-585421" y="1811493"/>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65" name="Line 210"/>
            <p:cNvSpPr>
              <a:spLocks noChangeShapeType="1"/>
            </p:cNvSpPr>
            <p:nvPr/>
          </p:nvSpPr>
          <p:spPr bwMode="auto">
            <a:xfrm>
              <a:off x="-505730" y="1811493"/>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66" name="Line 211"/>
            <p:cNvSpPr>
              <a:spLocks noChangeShapeType="1"/>
            </p:cNvSpPr>
            <p:nvPr/>
          </p:nvSpPr>
          <p:spPr bwMode="auto">
            <a:xfrm>
              <a:off x="-465884" y="1811493"/>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67" name="Line 212"/>
            <p:cNvSpPr>
              <a:spLocks noChangeShapeType="1"/>
            </p:cNvSpPr>
            <p:nvPr/>
          </p:nvSpPr>
          <p:spPr bwMode="auto">
            <a:xfrm>
              <a:off x="-346348" y="1811493"/>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68" name="Line 213"/>
            <p:cNvSpPr>
              <a:spLocks noChangeShapeType="1"/>
            </p:cNvSpPr>
            <p:nvPr/>
          </p:nvSpPr>
          <p:spPr bwMode="auto">
            <a:xfrm>
              <a:off x="-153251" y="1965620"/>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69" name="Line 214"/>
            <p:cNvSpPr>
              <a:spLocks noChangeShapeType="1"/>
            </p:cNvSpPr>
            <p:nvPr/>
          </p:nvSpPr>
          <p:spPr bwMode="auto">
            <a:xfrm>
              <a:off x="-226812" y="1811493"/>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70" name="Line 215"/>
            <p:cNvSpPr>
              <a:spLocks noChangeShapeType="1"/>
            </p:cNvSpPr>
            <p:nvPr/>
          </p:nvSpPr>
          <p:spPr bwMode="auto">
            <a:xfrm>
              <a:off x="-186967" y="1811493"/>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71" name="Line 216"/>
            <p:cNvSpPr>
              <a:spLocks noChangeShapeType="1"/>
            </p:cNvSpPr>
            <p:nvPr/>
          </p:nvSpPr>
          <p:spPr bwMode="auto">
            <a:xfrm>
              <a:off x="-426039" y="1811493"/>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72" name="Line 217"/>
            <p:cNvSpPr>
              <a:spLocks noChangeShapeType="1"/>
            </p:cNvSpPr>
            <p:nvPr/>
          </p:nvSpPr>
          <p:spPr bwMode="auto">
            <a:xfrm>
              <a:off x="-545575" y="1811493"/>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73" name="Line 218"/>
            <p:cNvSpPr>
              <a:spLocks noChangeShapeType="1"/>
            </p:cNvSpPr>
            <p:nvPr/>
          </p:nvSpPr>
          <p:spPr bwMode="auto">
            <a:xfrm>
              <a:off x="-664673" y="1811493"/>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74" name="Line 219"/>
            <p:cNvSpPr>
              <a:spLocks noChangeShapeType="1"/>
            </p:cNvSpPr>
            <p:nvPr/>
          </p:nvSpPr>
          <p:spPr bwMode="auto">
            <a:xfrm>
              <a:off x="-744364" y="1811493"/>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75" name="Line 220"/>
            <p:cNvSpPr>
              <a:spLocks noChangeShapeType="1"/>
            </p:cNvSpPr>
            <p:nvPr/>
          </p:nvSpPr>
          <p:spPr bwMode="auto">
            <a:xfrm>
              <a:off x="-824055" y="1811493"/>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76" name="Line 221"/>
            <p:cNvSpPr>
              <a:spLocks noChangeShapeType="1"/>
            </p:cNvSpPr>
            <p:nvPr/>
          </p:nvSpPr>
          <p:spPr bwMode="auto">
            <a:xfrm>
              <a:off x="-386194" y="1811493"/>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77" name="Line 222"/>
            <p:cNvSpPr>
              <a:spLocks noChangeShapeType="1"/>
            </p:cNvSpPr>
            <p:nvPr/>
          </p:nvSpPr>
          <p:spPr bwMode="auto">
            <a:xfrm>
              <a:off x="-306503" y="1811493"/>
              <a:ext cx="0" cy="120412"/>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78" name="Freeform 223"/>
            <p:cNvSpPr>
              <a:spLocks/>
            </p:cNvSpPr>
            <p:nvPr/>
          </p:nvSpPr>
          <p:spPr bwMode="auto">
            <a:xfrm>
              <a:off x="-244765" y="2272560"/>
              <a:ext cx="34153" cy="34153"/>
            </a:xfrm>
            <a:custGeom>
              <a:avLst/>
              <a:gdLst>
                <a:gd name="T0" fmla="*/ 236 w 236"/>
                <a:gd name="T1" fmla="*/ 118 h 235"/>
                <a:gd name="T2" fmla="*/ 234 w 236"/>
                <a:gd name="T3" fmla="*/ 143 h 235"/>
                <a:gd name="T4" fmla="*/ 216 w 236"/>
                <a:gd name="T5" fmla="*/ 185 h 235"/>
                <a:gd name="T6" fmla="*/ 184 w 236"/>
                <a:gd name="T7" fmla="*/ 216 h 235"/>
                <a:gd name="T8" fmla="*/ 142 w 236"/>
                <a:gd name="T9" fmla="*/ 234 h 235"/>
                <a:gd name="T10" fmla="*/ 118 w 236"/>
                <a:gd name="T11" fmla="*/ 235 h 235"/>
                <a:gd name="T12" fmla="*/ 93 w 236"/>
                <a:gd name="T13" fmla="*/ 234 h 235"/>
                <a:gd name="T14" fmla="*/ 51 w 236"/>
                <a:gd name="T15" fmla="*/ 216 h 235"/>
                <a:gd name="T16" fmla="*/ 18 w 236"/>
                <a:gd name="T17" fmla="*/ 185 h 235"/>
                <a:gd name="T18" fmla="*/ 1 w 236"/>
                <a:gd name="T19" fmla="*/ 143 h 235"/>
                <a:gd name="T20" fmla="*/ 0 w 236"/>
                <a:gd name="T21" fmla="*/ 118 h 235"/>
                <a:gd name="T22" fmla="*/ 1 w 236"/>
                <a:gd name="T23" fmla="*/ 94 h 235"/>
                <a:gd name="T24" fmla="*/ 18 w 236"/>
                <a:gd name="T25" fmla="*/ 52 h 235"/>
                <a:gd name="T26" fmla="*/ 51 w 236"/>
                <a:gd name="T27" fmla="*/ 21 h 235"/>
                <a:gd name="T28" fmla="*/ 93 w 236"/>
                <a:gd name="T29" fmla="*/ 2 h 235"/>
                <a:gd name="T30" fmla="*/ 118 w 236"/>
                <a:gd name="T31" fmla="*/ 0 h 235"/>
                <a:gd name="T32" fmla="*/ 142 w 236"/>
                <a:gd name="T33" fmla="*/ 2 h 235"/>
                <a:gd name="T34" fmla="*/ 184 w 236"/>
                <a:gd name="T35" fmla="*/ 21 h 235"/>
                <a:gd name="T36" fmla="*/ 216 w 236"/>
                <a:gd name="T37" fmla="*/ 52 h 235"/>
                <a:gd name="T38" fmla="*/ 234 w 236"/>
                <a:gd name="T39" fmla="*/ 94 h 235"/>
                <a:gd name="T40" fmla="*/ 236 w 236"/>
                <a:gd name="T41" fmla="*/ 117 h 235"/>
                <a:gd name="T42" fmla="*/ 118 w 236"/>
                <a:gd name="T43" fmla="*/ 118 h 235"/>
                <a:gd name="T44" fmla="*/ 236 w 236"/>
                <a:gd name="T45" fmla="*/ 118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5">
                  <a:moveTo>
                    <a:pt x="236" y="118"/>
                  </a:moveTo>
                  <a:lnTo>
                    <a:pt x="234" y="143"/>
                  </a:lnTo>
                  <a:lnTo>
                    <a:pt x="216" y="185"/>
                  </a:lnTo>
                  <a:lnTo>
                    <a:pt x="184" y="216"/>
                  </a:lnTo>
                  <a:lnTo>
                    <a:pt x="142" y="234"/>
                  </a:lnTo>
                  <a:lnTo>
                    <a:pt x="118" y="235"/>
                  </a:lnTo>
                  <a:lnTo>
                    <a:pt x="93" y="234"/>
                  </a:lnTo>
                  <a:lnTo>
                    <a:pt x="51" y="216"/>
                  </a:lnTo>
                  <a:lnTo>
                    <a:pt x="18" y="185"/>
                  </a:lnTo>
                  <a:lnTo>
                    <a:pt x="1" y="143"/>
                  </a:lnTo>
                  <a:lnTo>
                    <a:pt x="0" y="118"/>
                  </a:lnTo>
                  <a:lnTo>
                    <a:pt x="1" y="94"/>
                  </a:lnTo>
                  <a:lnTo>
                    <a:pt x="18" y="52"/>
                  </a:lnTo>
                  <a:lnTo>
                    <a:pt x="51" y="21"/>
                  </a:lnTo>
                  <a:lnTo>
                    <a:pt x="93" y="2"/>
                  </a:lnTo>
                  <a:lnTo>
                    <a:pt x="118" y="0"/>
                  </a:lnTo>
                  <a:lnTo>
                    <a:pt x="142" y="2"/>
                  </a:lnTo>
                  <a:lnTo>
                    <a:pt x="184" y="21"/>
                  </a:lnTo>
                  <a:lnTo>
                    <a:pt x="216" y="52"/>
                  </a:lnTo>
                  <a:lnTo>
                    <a:pt x="234" y="94"/>
                  </a:lnTo>
                  <a:lnTo>
                    <a:pt x="236" y="117"/>
                  </a:lnTo>
                  <a:lnTo>
                    <a:pt x="118" y="118"/>
                  </a:lnTo>
                  <a:lnTo>
                    <a:pt x="236" y="118"/>
                  </a:lnTo>
                  <a:close/>
                </a:path>
              </a:pathLst>
            </a:custGeom>
            <a:solidFill>
              <a:srgbClr val="0FF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79" name="Line 224"/>
            <p:cNvSpPr>
              <a:spLocks noChangeShapeType="1"/>
            </p:cNvSpPr>
            <p:nvPr/>
          </p:nvSpPr>
          <p:spPr bwMode="auto">
            <a:xfrm>
              <a:off x="-945343" y="21937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80" name="Line 225"/>
            <p:cNvSpPr>
              <a:spLocks noChangeShapeType="1"/>
            </p:cNvSpPr>
            <p:nvPr/>
          </p:nvSpPr>
          <p:spPr bwMode="auto">
            <a:xfrm>
              <a:off x="-905497" y="21937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81" name="Line 226"/>
            <p:cNvSpPr>
              <a:spLocks noChangeShapeType="1"/>
            </p:cNvSpPr>
            <p:nvPr/>
          </p:nvSpPr>
          <p:spPr bwMode="auto">
            <a:xfrm>
              <a:off x="-865652" y="21937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82" name="Line 227"/>
            <p:cNvSpPr>
              <a:spLocks noChangeShapeType="1"/>
            </p:cNvSpPr>
            <p:nvPr/>
          </p:nvSpPr>
          <p:spPr bwMode="auto">
            <a:xfrm>
              <a:off x="-785961" y="21937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83" name="Line 228"/>
            <p:cNvSpPr>
              <a:spLocks noChangeShapeType="1"/>
            </p:cNvSpPr>
            <p:nvPr/>
          </p:nvSpPr>
          <p:spPr bwMode="auto">
            <a:xfrm>
              <a:off x="-706270" y="21937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84" name="Line 229"/>
            <p:cNvSpPr>
              <a:spLocks noChangeShapeType="1"/>
            </p:cNvSpPr>
            <p:nvPr/>
          </p:nvSpPr>
          <p:spPr bwMode="auto">
            <a:xfrm>
              <a:off x="-627017" y="21937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85" name="Line 230"/>
            <p:cNvSpPr>
              <a:spLocks noChangeShapeType="1"/>
            </p:cNvSpPr>
            <p:nvPr/>
          </p:nvSpPr>
          <p:spPr bwMode="auto">
            <a:xfrm>
              <a:off x="-587172" y="21937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86" name="Line 231"/>
            <p:cNvSpPr>
              <a:spLocks noChangeShapeType="1"/>
            </p:cNvSpPr>
            <p:nvPr/>
          </p:nvSpPr>
          <p:spPr bwMode="auto">
            <a:xfrm>
              <a:off x="-507481" y="21937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87" name="Line 232"/>
            <p:cNvSpPr>
              <a:spLocks noChangeShapeType="1"/>
            </p:cNvSpPr>
            <p:nvPr/>
          </p:nvSpPr>
          <p:spPr bwMode="auto">
            <a:xfrm>
              <a:off x="-467636" y="21937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88" name="Line 233"/>
            <p:cNvSpPr>
              <a:spLocks noChangeShapeType="1"/>
            </p:cNvSpPr>
            <p:nvPr/>
          </p:nvSpPr>
          <p:spPr bwMode="auto">
            <a:xfrm>
              <a:off x="-348538" y="21937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89" name="Line 234"/>
            <p:cNvSpPr>
              <a:spLocks noChangeShapeType="1"/>
            </p:cNvSpPr>
            <p:nvPr/>
          </p:nvSpPr>
          <p:spPr bwMode="auto">
            <a:xfrm>
              <a:off x="-268847" y="21937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90" name="Line 235"/>
            <p:cNvSpPr>
              <a:spLocks noChangeShapeType="1"/>
            </p:cNvSpPr>
            <p:nvPr/>
          </p:nvSpPr>
          <p:spPr bwMode="auto">
            <a:xfrm>
              <a:off x="-229002" y="21937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91" name="Line 236"/>
            <p:cNvSpPr>
              <a:spLocks noChangeShapeType="1"/>
            </p:cNvSpPr>
            <p:nvPr/>
          </p:nvSpPr>
          <p:spPr bwMode="auto">
            <a:xfrm>
              <a:off x="-189156" y="21937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92" name="Line 237"/>
            <p:cNvSpPr>
              <a:spLocks noChangeShapeType="1"/>
            </p:cNvSpPr>
            <p:nvPr/>
          </p:nvSpPr>
          <p:spPr bwMode="auto">
            <a:xfrm>
              <a:off x="-427791" y="21937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93" name="Line 238"/>
            <p:cNvSpPr>
              <a:spLocks noChangeShapeType="1"/>
            </p:cNvSpPr>
            <p:nvPr/>
          </p:nvSpPr>
          <p:spPr bwMode="auto">
            <a:xfrm>
              <a:off x="-547327" y="21937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94" name="Line 239"/>
            <p:cNvSpPr>
              <a:spLocks noChangeShapeType="1"/>
            </p:cNvSpPr>
            <p:nvPr/>
          </p:nvSpPr>
          <p:spPr bwMode="auto">
            <a:xfrm>
              <a:off x="-666863" y="21937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95" name="Line 240"/>
            <p:cNvSpPr>
              <a:spLocks noChangeShapeType="1"/>
            </p:cNvSpPr>
            <p:nvPr/>
          </p:nvSpPr>
          <p:spPr bwMode="auto">
            <a:xfrm>
              <a:off x="-746116" y="21937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96" name="Line 241"/>
            <p:cNvSpPr>
              <a:spLocks noChangeShapeType="1"/>
            </p:cNvSpPr>
            <p:nvPr/>
          </p:nvSpPr>
          <p:spPr bwMode="auto">
            <a:xfrm>
              <a:off x="-825806" y="21937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97" name="Line 242"/>
            <p:cNvSpPr>
              <a:spLocks noChangeShapeType="1"/>
            </p:cNvSpPr>
            <p:nvPr/>
          </p:nvSpPr>
          <p:spPr bwMode="auto">
            <a:xfrm>
              <a:off x="-387945" y="21937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98" name="Line 243"/>
            <p:cNvSpPr>
              <a:spLocks noChangeShapeType="1"/>
            </p:cNvSpPr>
            <p:nvPr/>
          </p:nvSpPr>
          <p:spPr bwMode="auto">
            <a:xfrm>
              <a:off x="-308254" y="2193745"/>
              <a:ext cx="0" cy="119974"/>
            </a:xfrm>
            <a:prstGeom prst="line">
              <a:avLst/>
            </a:prstGeom>
            <a:noFill/>
            <a:ln w="9525">
              <a:solidFill>
                <a:srgbClr val="61616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grpSp>
      <p:sp>
        <p:nvSpPr>
          <p:cNvPr id="401" name="Right Arrow 400"/>
          <p:cNvSpPr/>
          <p:nvPr/>
        </p:nvSpPr>
        <p:spPr bwMode="auto">
          <a:xfrm flipH="1">
            <a:off x="9313337" y="2608394"/>
            <a:ext cx="262467" cy="300731"/>
          </a:xfrm>
          <a:prstGeom prst="rightArrow">
            <a:avLst/>
          </a:prstGeom>
          <a:solidFill>
            <a:schemeClr val="accent2"/>
          </a:solidFill>
          <a:ln w="9525" cap="flat" cmpd="sng" algn="ctr">
            <a:noFill/>
            <a:prstDash val="solid"/>
            <a:round/>
            <a:headEnd type="none" w="med" len="med"/>
            <a:tailEnd type="none" w="med" len="med"/>
          </a:ln>
          <a:effectLst/>
        </p:spPr>
        <p:txBody>
          <a:bodyPr vert="horz" wrap="square" lIns="91430" tIns="45715" rIns="91430" bIns="45715" numCol="1" rtlCol="0" anchor="t" anchorCtr="0" compatLnSpc="1">
            <a:prstTxWarp prst="textNoShape">
              <a:avLst/>
            </a:prstTxWarp>
          </a:bodyPr>
          <a:lstStyle/>
          <a:p>
            <a:pPr defTabSz="914288"/>
            <a:endParaRPr lang="fr-FR" sz="7200"/>
          </a:p>
        </p:txBody>
      </p:sp>
      <p:sp>
        <p:nvSpPr>
          <p:cNvPr id="402" name="TextBox 401"/>
          <p:cNvSpPr txBox="1"/>
          <p:nvPr/>
        </p:nvSpPr>
        <p:spPr>
          <a:xfrm>
            <a:off x="3023360" y="4655812"/>
            <a:ext cx="2880320" cy="253916"/>
          </a:xfrm>
          <a:prstGeom prst="rect">
            <a:avLst/>
          </a:prstGeom>
          <a:noFill/>
        </p:spPr>
        <p:txBody>
          <a:bodyPr wrap="square" rtlCol="0">
            <a:spAutoFit/>
          </a:bodyPr>
          <a:lstStyle/>
          <a:p>
            <a:pPr algn="ctr"/>
            <a:r>
              <a:rPr lang="fr-FR" sz="1050" dirty="0">
                <a:solidFill>
                  <a:schemeClr val="bg2"/>
                </a:solidFill>
                <a:latin typeface="Calibri" pitchFamily="34" charset="0"/>
              </a:rPr>
              <a:t>for </a:t>
            </a:r>
            <a:r>
              <a:rPr lang="fr-FR" sz="1050" dirty="0" err="1">
                <a:solidFill>
                  <a:schemeClr val="bg2"/>
                </a:solidFill>
                <a:latin typeface="Calibri" pitchFamily="34" charset="0"/>
              </a:rPr>
              <a:t>superconducting</a:t>
            </a:r>
            <a:r>
              <a:rPr lang="fr-FR" sz="1050" dirty="0">
                <a:solidFill>
                  <a:schemeClr val="bg2"/>
                </a:solidFill>
                <a:latin typeface="Calibri" pitchFamily="34" charset="0"/>
              </a:rPr>
              <a:t> or </a:t>
            </a:r>
            <a:r>
              <a:rPr lang="fr-FR" sz="1050" dirty="0" err="1">
                <a:solidFill>
                  <a:schemeClr val="bg2"/>
                </a:solidFill>
                <a:latin typeface="Calibri" pitchFamily="34" charset="0"/>
              </a:rPr>
              <a:t>electron</a:t>
            </a:r>
            <a:r>
              <a:rPr lang="fr-FR" sz="1050" dirty="0">
                <a:solidFill>
                  <a:schemeClr val="bg2"/>
                </a:solidFill>
                <a:latin typeface="Calibri" pitchFamily="34" charset="0"/>
              </a:rPr>
              <a:t> spin qubits</a:t>
            </a:r>
            <a:endParaRPr lang="fr-FR" sz="900" b="0" dirty="0">
              <a:solidFill>
                <a:schemeClr val="bg2"/>
              </a:solidFill>
              <a:latin typeface="Calibri" pitchFamily="34" charset="0"/>
            </a:endParaRPr>
          </a:p>
        </p:txBody>
      </p:sp>
      <p:cxnSp>
        <p:nvCxnSpPr>
          <p:cNvPr id="122" name="Straight Connector 121"/>
          <p:cNvCxnSpPr>
            <a:cxnSpLocks/>
          </p:cNvCxnSpPr>
          <p:nvPr/>
        </p:nvCxnSpPr>
        <p:spPr bwMode="auto">
          <a:xfrm flipV="1">
            <a:off x="251520" y="4615768"/>
            <a:ext cx="8424000" cy="21945"/>
          </a:xfrm>
          <a:prstGeom prst="line">
            <a:avLst/>
          </a:prstGeom>
          <a:solidFill>
            <a:schemeClr val="accent1"/>
          </a:solidFill>
          <a:ln w="28575" cap="flat" cmpd="sng" algn="ctr">
            <a:solidFill>
              <a:schemeClr val="bg2"/>
            </a:solidFill>
            <a:prstDash val="solid"/>
            <a:round/>
            <a:headEnd type="none" w="med" len="med"/>
            <a:tailEnd type="none" w="med" len="med"/>
          </a:ln>
          <a:effectLst/>
        </p:spPr>
      </p:cxnSp>
      <p:sp>
        <p:nvSpPr>
          <p:cNvPr id="404" name="Rectangle 403"/>
          <p:cNvSpPr/>
          <p:nvPr/>
        </p:nvSpPr>
        <p:spPr bwMode="auto">
          <a:xfrm rot="5400000">
            <a:off x="7192185" y="2841483"/>
            <a:ext cx="1620000" cy="55652"/>
          </a:xfrm>
          <a:prstGeom prst="rect">
            <a:avLst/>
          </a:prstGeom>
          <a:solidFill>
            <a:schemeClr val="bg1">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405" name="TextBox 404"/>
          <p:cNvSpPr txBox="1"/>
          <p:nvPr/>
        </p:nvSpPr>
        <p:spPr>
          <a:xfrm>
            <a:off x="5997045" y="1327916"/>
            <a:ext cx="1034290" cy="230832"/>
          </a:xfrm>
          <a:prstGeom prst="rect">
            <a:avLst/>
          </a:prstGeom>
          <a:noFill/>
        </p:spPr>
        <p:txBody>
          <a:bodyPr wrap="square" rtlCol="0">
            <a:spAutoFit/>
          </a:bodyPr>
          <a:lstStyle/>
          <a:p>
            <a:pPr algn="ctr"/>
            <a:r>
              <a:rPr lang="fr-FR" sz="900" b="0" dirty="0" err="1">
                <a:solidFill>
                  <a:schemeClr val="accent6"/>
                </a:solidFill>
                <a:latin typeface="Calibri" pitchFamily="34" charset="0"/>
              </a:rPr>
              <a:t>helium</a:t>
            </a:r>
            <a:r>
              <a:rPr lang="fr-FR" sz="900" b="0" dirty="0">
                <a:solidFill>
                  <a:schemeClr val="accent6"/>
                </a:solidFill>
                <a:latin typeface="Calibri" pitchFamily="34" charset="0"/>
              </a:rPr>
              <a:t> 4</a:t>
            </a:r>
          </a:p>
        </p:txBody>
      </p:sp>
      <p:sp>
        <p:nvSpPr>
          <p:cNvPr id="406" name="TextBox 405"/>
          <p:cNvSpPr txBox="1"/>
          <p:nvPr/>
        </p:nvSpPr>
        <p:spPr>
          <a:xfrm>
            <a:off x="8066028" y="2301294"/>
            <a:ext cx="781471" cy="230832"/>
          </a:xfrm>
          <a:prstGeom prst="rect">
            <a:avLst/>
          </a:prstGeom>
          <a:noFill/>
        </p:spPr>
        <p:txBody>
          <a:bodyPr wrap="square" rtlCol="0">
            <a:spAutoFit/>
          </a:bodyPr>
          <a:lstStyle/>
          <a:p>
            <a:r>
              <a:rPr lang="fr-FR" sz="900" b="0">
                <a:solidFill>
                  <a:schemeClr val="accent6"/>
                </a:solidFill>
                <a:latin typeface="Calibri" pitchFamily="34" charset="0"/>
              </a:rPr>
              <a:t>water</a:t>
            </a:r>
          </a:p>
        </p:txBody>
      </p:sp>
      <p:sp>
        <p:nvSpPr>
          <p:cNvPr id="407" name="Rectangle 406"/>
          <p:cNvSpPr/>
          <p:nvPr/>
        </p:nvSpPr>
        <p:spPr bwMode="auto">
          <a:xfrm>
            <a:off x="3883669" y="2153612"/>
            <a:ext cx="731642" cy="410269"/>
          </a:xfrm>
          <a:prstGeom prst="rect">
            <a:avLst/>
          </a:prstGeom>
          <a:solidFill>
            <a:schemeClr val="tx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11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vacuum</a:t>
            </a:r>
            <a:r>
              <a:rPr kumimoji="0" lang="fr-FR" sz="1100" b="1" i="0" u="none" strike="noStrike" cap="none" normalizeH="0" dirty="0">
                <a:ln>
                  <a:noFill/>
                </a:ln>
                <a:solidFill>
                  <a:schemeClr val="tx1"/>
                </a:solidFill>
                <a:effectLst/>
                <a:latin typeface="Calibri" panose="020F0502020204030204" pitchFamily="34" charset="0"/>
                <a:cs typeface="Calibri" panose="020F0502020204030204" pitchFamily="34" charset="0"/>
              </a:rPr>
              <a:t> </a:t>
            </a:r>
            <a:r>
              <a:rPr kumimoji="0" lang="fr-FR" sz="1100" b="1" i="0" u="none" strike="noStrike" cap="none" normalizeH="0" dirty="0" err="1">
                <a:ln>
                  <a:noFill/>
                </a:ln>
                <a:solidFill>
                  <a:schemeClr val="tx1"/>
                </a:solidFill>
                <a:effectLst/>
                <a:latin typeface="Calibri" panose="020F0502020204030204" pitchFamily="34" charset="0"/>
                <a:cs typeface="Calibri" panose="020F0502020204030204" pitchFamily="34" charset="0"/>
              </a:rPr>
              <a:t>pump</a:t>
            </a:r>
            <a:endParaRPr kumimoji="0" lang="fr-FR" sz="11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D945ACFD-0C83-E29E-346B-A65CB8B17D0C}"/>
              </a:ext>
            </a:extLst>
          </p:cNvPr>
          <p:cNvSpPr txBox="1"/>
          <p:nvPr/>
        </p:nvSpPr>
        <p:spPr>
          <a:xfrm>
            <a:off x="5488905" y="2291066"/>
            <a:ext cx="320922" cy="246221"/>
          </a:xfrm>
          <a:prstGeom prst="rect">
            <a:avLst/>
          </a:prstGeom>
          <a:noFill/>
        </p:spPr>
        <p:txBody>
          <a:bodyPr wrap="none" rtlCol="0">
            <a:spAutoFit/>
          </a:bodyPr>
          <a:lstStyle/>
          <a:p>
            <a:r>
              <a:rPr lang="fr-FR" sz="1000" dirty="0">
                <a:solidFill>
                  <a:schemeClr val="bg2"/>
                </a:solidFill>
                <a:latin typeface="Calibri" pitchFamily="34" charset="0"/>
              </a:rPr>
              <a:t>4K</a:t>
            </a:r>
          </a:p>
        </p:txBody>
      </p:sp>
      <p:grpSp>
        <p:nvGrpSpPr>
          <p:cNvPr id="11" name="Group 10">
            <a:extLst>
              <a:ext uri="{FF2B5EF4-FFF2-40B4-BE49-F238E27FC236}">
                <a16:creationId xmlns:a16="http://schemas.microsoft.com/office/drawing/2014/main" id="{D66F4F1A-2013-34D1-8EF5-1DBEF98E95FD}"/>
              </a:ext>
            </a:extLst>
          </p:cNvPr>
          <p:cNvGrpSpPr/>
          <p:nvPr/>
        </p:nvGrpSpPr>
        <p:grpSpPr>
          <a:xfrm>
            <a:off x="4814447" y="2043465"/>
            <a:ext cx="703472" cy="1501841"/>
            <a:chOff x="4881261" y="2043465"/>
            <a:chExt cx="564403" cy="1204943"/>
          </a:xfrm>
        </p:grpSpPr>
        <p:sp>
          <p:nvSpPr>
            <p:cNvPr id="113" name="Rectangle 112"/>
            <p:cNvSpPr/>
            <p:nvPr/>
          </p:nvSpPr>
          <p:spPr bwMode="auto">
            <a:xfrm>
              <a:off x="4881261" y="2043465"/>
              <a:ext cx="564403" cy="1204943"/>
            </a:xfrm>
            <a:prstGeom prst="rect">
              <a:avLst/>
            </a:prstGeom>
            <a:solidFill>
              <a:schemeClr val="bg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29" name="Rectangle 128"/>
            <p:cNvSpPr/>
            <p:nvPr/>
          </p:nvSpPr>
          <p:spPr bwMode="auto">
            <a:xfrm>
              <a:off x="5106652" y="2844846"/>
              <a:ext cx="119063" cy="154479"/>
            </a:xfrm>
            <a:prstGeom prst="rect">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fr-FR" sz="7200"/>
            </a:p>
          </p:txBody>
        </p:sp>
        <p:grpSp>
          <p:nvGrpSpPr>
            <p:cNvPr id="10" name="Group 9">
              <a:extLst>
                <a:ext uri="{FF2B5EF4-FFF2-40B4-BE49-F238E27FC236}">
                  <a16:creationId xmlns:a16="http://schemas.microsoft.com/office/drawing/2014/main" id="{E7B4AE59-33A8-2C53-94A7-56E2EFE4E185}"/>
                </a:ext>
              </a:extLst>
            </p:cNvPr>
            <p:cNvGrpSpPr/>
            <p:nvPr/>
          </p:nvGrpSpPr>
          <p:grpSpPr>
            <a:xfrm>
              <a:off x="5042866" y="2059881"/>
              <a:ext cx="242163" cy="784965"/>
              <a:chOff x="5042866" y="2059881"/>
              <a:chExt cx="242163" cy="1014375"/>
            </a:xfrm>
          </p:grpSpPr>
          <p:sp>
            <p:nvSpPr>
              <p:cNvPr id="130" name="Rectangle 129"/>
              <p:cNvSpPr/>
              <p:nvPr/>
            </p:nvSpPr>
            <p:spPr bwMode="auto">
              <a:xfrm rot="5400000">
                <a:off x="4577414" y="2566656"/>
                <a:ext cx="1008000" cy="7200"/>
              </a:xfrm>
              <a:prstGeom prst="rect">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31" name="Rectangle 130"/>
              <p:cNvSpPr/>
              <p:nvPr/>
            </p:nvSpPr>
            <p:spPr bwMode="auto">
              <a:xfrm rot="5400000">
                <a:off x="4542466" y="2566656"/>
                <a:ext cx="1008000" cy="7200"/>
              </a:xfrm>
              <a:prstGeom prst="rect">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fr-FR" sz="7200"/>
              </a:p>
            </p:txBody>
          </p:sp>
          <p:sp>
            <p:nvSpPr>
              <p:cNvPr id="132" name="Rectangle 131"/>
              <p:cNvSpPr/>
              <p:nvPr/>
            </p:nvSpPr>
            <p:spPr bwMode="auto">
              <a:xfrm rot="5400000">
                <a:off x="4626829" y="2562081"/>
                <a:ext cx="1008000" cy="3600"/>
              </a:xfrm>
              <a:prstGeom prst="rect">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33" name="Rectangle 132"/>
              <p:cNvSpPr/>
              <p:nvPr/>
            </p:nvSpPr>
            <p:spPr bwMode="auto">
              <a:xfrm rot="5400000">
                <a:off x="4682164" y="2560281"/>
                <a:ext cx="1008000" cy="7200"/>
              </a:xfrm>
              <a:prstGeom prst="rect">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34" name="Rectangle 133"/>
              <p:cNvSpPr/>
              <p:nvPr/>
            </p:nvSpPr>
            <p:spPr bwMode="auto">
              <a:xfrm rot="5400000">
                <a:off x="4777429" y="2566608"/>
                <a:ext cx="1008000" cy="7200"/>
              </a:xfrm>
              <a:prstGeom prst="rect">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35" name="Rectangle 134"/>
              <p:cNvSpPr/>
              <p:nvPr/>
            </p:nvSpPr>
            <p:spPr bwMode="auto">
              <a:xfrm rot="5400000">
                <a:off x="4747463" y="2568408"/>
                <a:ext cx="1008000" cy="3600"/>
              </a:xfrm>
              <a:prstGeom prst="rect">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grpSp>
        <p:sp>
          <p:nvSpPr>
            <p:cNvPr id="3" name="Freeform: Shape 2">
              <a:extLst>
                <a:ext uri="{FF2B5EF4-FFF2-40B4-BE49-F238E27FC236}">
                  <a16:creationId xmlns:a16="http://schemas.microsoft.com/office/drawing/2014/main" id="{A073D54A-F393-881B-63F0-E32A69AA70F7}"/>
                </a:ext>
              </a:extLst>
            </p:cNvPr>
            <p:cNvSpPr/>
            <p:nvPr/>
          </p:nvSpPr>
          <p:spPr bwMode="auto">
            <a:xfrm>
              <a:off x="4996511" y="2658725"/>
              <a:ext cx="339345" cy="389763"/>
            </a:xfrm>
            <a:custGeom>
              <a:avLst/>
              <a:gdLst>
                <a:gd name="connsiteX0" fmla="*/ 0 w 487363"/>
                <a:gd name="connsiteY0" fmla="*/ 0 h 1095375"/>
                <a:gd name="connsiteX1" fmla="*/ 0 w 487363"/>
                <a:gd name="connsiteY1" fmla="*/ 1095375 h 1095375"/>
                <a:gd name="connsiteX2" fmla="*/ 487363 w 487363"/>
                <a:gd name="connsiteY2" fmla="*/ 1095375 h 1095375"/>
                <a:gd name="connsiteX3" fmla="*/ 487363 w 487363"/>
                <a:gd name="connsiteY3" fmla="*/ 7938 h 1095375"/>
              </a:gdLst>
              <a:ahLst/>
              <a:cxnLst>
                <a:cxn ang="0">
                  <a:pos x="connsiteX0" y="connsiteY0"/>
                </a:cxn>
                <a:cxn ang="0">
                  <a:pos x="connsiteX1" y="connsiteY1"/>
                </a:cxn>
                <a:cxn ang="0">
                  <a:pos x="connsiteX2" y="connsiteY2"/>
                </a:cxn>
                <a:cxn ang="0">
                  <a:pos x="connsiteX3" y="connsiteY3"/>
                </a:cxn>
              </a:cxnLst>
              <a:rect l="l" t="t" r="r" b="b"/>
              <a:pathLst>
                <a:path w="487363" h="1095375">
                  <a:moveTo>
                    <a:pt x="0" y="0"/>
                  </a:moveTo>
                  <a:lnTo>
                    <a:pt x="0" y="1095375"/>
                  </a:lnTo>
                  <a:lnTo>
                    <a:pt x="487363" y="1095375"/>
                  </a:lnTo>
                  <a:lnTo>
                    <a:pt x="487363" y="7938"/>
                  </a:lnTo>
                </a:path>
              </a:pathLst>
            </a:custGeom>
            <a:noFill/>
            <a:ln w="9525" cap="flat" cmpd="sng" algn="ctr">
              <a:solidFill>
                <a:schemeClr val="tx1"/>
              </a:solidFill>
              <a:prstDash val="solid"/>
              <a:round/>
              <a:headEnd type="none" w="med" len="med"/>
              <a:tailEnd type="none" w="med" len="med"/>
            </a:ln>
            <a:effectLst/>
          </p:spPr>
          <p:txBody>
            <a:bodyPr rtlCol="0" anchor="ctr"/>
            <a:lstStyle/>
            <a:p>
              <a:pPr algn="ctr"/>
              <a:endParaRPr lang="en-US"/>
            </a:p>
          </p:txBody>
        </p:sp>
        <p:sp>
          <p:nvSpPr>
            <p:cNvPr id="4" name="Freeform: Shape 3">
              <a:extLst>
                <a:ext uri="{FF2B5EF4-FFF2-40B4-BE49-F238E27FC236}">
                  <a16:creationId xmlns:a16="http://schemas.microsoft.com/office/drawing/2014/main" id="{80ABEE6A-67C5-C482-E18F-7575803121B5}"/>
                </a:ext>
              </a:extLst>
            </p:cNvPr>
            <p:cNvSpPr/>
            <p:nvPr/>
          </p:nvSpPr>
          <p:spPr bwMode="auto">
            <a:xfrm>
              <a:off x="4933358" y="2196997"/>
              <a:ext cx="465651" cy="962553"/>
            </a:xfrm>
            <a:custGeom>
              <a:avLst/>
              <a:gdLst>
                <a:gd name="connsiteX0" fmla="*/ 0 w 487363"/>
                <a:gd name="connsiteY0" fmla="*/ 0 h 1095375"/>
                <a:gd name="connsiteX1" fmla="*/ 0 w 487363"/>
                <a:gd name="connsiteY1" fmla="*/ 1095375 h 1095375"/>
                <a:gd name="connsiteX2" fmla="*/ 487363 w 487363"/>
                <a:gd name="connsiteY2" fmla="*/ 1095375 h 1095375"/>
                <a:gd name="connsiteX3" fmla="*/ 487363 w 487363"/>
                <a:gd name="connsiteY3" fmla="*/ 7938 h 1095375"/>
              </a:gdLst>
              <a:ahLst/>
              <a:cxnLst>
                <a:cxn ang="0">
                  <a:pos x="connsiteX0" y="connsiteY0"/>
                </a:cxn>
                <a:cxn ang="0">
                  <a:pos x="connsiteX1" y="connsiteY1"/>
                </a:cxn>
                <a:cxn ang="0">
                  <a:pos x="connsiteX2" y="connsiteY2"/>
                </a:cxn>
                <a:cxn ang="0">
                  <a:pos x="connsiteX3" y="connsiteY3"/>
                </a:cxn>
              </a:cxnLst>
              <a:rect l="l" t="t" r="r" b="b"/>
              <a:pathLst>
                <a:path w="487363" h="1095375">
                  <a:moveTo>
                    <a:pt x="0" y="0"/>
                  </a:moveTo>
                  <a:lnTo>
                    <a:pt x="0" y="1095375"/>
                  </a:lnTo>
                  <a:lnTo>
                    <a:pt x="487363" y="1095375"/>
                  </a:lnTo>
                  <a:lnTo>
                    <a:pt x="487363" y="7938"/>
                  </a:lnTo>
                </a:path>
              </a:pathLst>
            </a:custGeom>
            <a:noFill/>
            <a:ln w="9525" cap="flat" cmpd="sng" algn="ctr">
              <a:solidFill>
                <a:schemeClr val="tx1"/>
              </a:solidFill>
              <a:prstDash val="solid"/>
              <a:round/>
              <a:headEnd type="none" w="med" len="med"/>
              <a:tailEnd type="none" w="med" len="med"/>
            </a:ln>
            <a:effectLst/>
          </p:spPr>
          <p:txBody>
            <a:bodyPr rtlCol="0" anchor="ctr"/>
            <a:lstStyle/>
            <a:p>
              <a:pPr algn="ctr"/>
              <a:endParaRPr lang="en-US"/>
            </a:p>
          </p:txBody>
        </p:sp>
        <p:sp>
          <p:nvSpPr>
            <p:cNvPr id="5" name="Freeform: Shape 4">
              <a:extLst>
                <a:ext uri="{FF2B5EF4-FFF2-40B4-BE49-F238E27FC236}">
                  <a16:creationId xmlns:a16="http://schemas.microsoft.com/office/drawing/2014/main" id="{9D17ED2A-FC0E-DD16-DBCF-7A55262EA37F}"/>
                </a:ext>
              </a:extLst>
            </p:cNvPr>
            <p:cNvSpPr/>
            <p:nvPr/>
          </p:nvSpPr>
          <p:spPr bwMode="auto">
            <a:xfrm>
              <a:off x="4954792" y="2346646"/>
              <a:ext cx="422782" cy="775401"/>
            </a:xfrm>
            <a:custGeom>
              <a:avLst/>
              <a:gdLst>
                <a:gd name="connsiteX0" fmla="*/ 0 w 487363"/>
                <a:gd name="connsiteY0" fmla="*/ 0 h 1095375"/>
                <a:gd name="connsiteX1" fmla="*/ 0 w 487363"/>
                <a:gd name="connsiteY1" fmla="*/ 1095375 h 1095375"/>
                <a:gd name="connsiteX2" fmla="*/ 487363 w 487363"/>
                <a:gd name="connsiteY2" fmla="*/ 1095375 h 1095375"/>
                <a:gd name="connsiteX3" fmla="*/ 487363 w 487363"/>
                <a:gd name="connsiteY3" fmla="*/ 7938 h 1095375"/>
              </a:gdLst>
              <a:ahLst/>
              <a:cxnLst>
                <a:cxn ang="0">
                  <a:pos x="connsiteX0" y="connsiteY0"/>
                </a:cxn>
                <a:cxn ang="0">
                  <a:pos x="connsiteX1" y="connsiteY1"/>
                </a:cxn>
                <a:cxn ang="0">
                  <a:pos x="connsiteX2" y="connsiteY2"/>
                </a:cxn>
                <a:cxn ang="0">
                  <a:pos x="connsiteX3" y="connsiteY3"/>
                </a:cxn>
              </a:cxnLst>
              <a:rect l="l" t="t" r="r" b="b"/>
              <a:pathLst>
                <a:path w="487363" h="1095375">
                  <a:moveTo>
                    <a:pt x="0" y="0"/>
                  </a:moveTo>
                  <a:lnTo>
                    <a:pt x="0" y="1095375"/>
                  </a:lnTo>
                  <a:lnTo>
                    <a:pt x="487363" y="1095375"/>
                  </a:lnTo>
                  <a:lnTo>
                    <a:pt x="487363" y="7938"/>
                  </a:lnTo>
                </a:path>
              </a:pathLst>
            </a:custGeom>
            <a:noFill/>
            <a:ln w="9525" cap="flat" cmpd="sng" algn="ctr">
              <a:solidFill>
                <a:schemeClr val="tx1"/>
              </a:solidFill>
              <a:prstDash val="solid"/>
              <a:round/>
              <a:headEnd type="none" w="med" len="med"/>
              <a:tailEnd type="none" w="med" len="med"/>
            </a:ln>
            <a:effectLst/>
          </p:spPr>
          <p:txBody>
            <a:bodyPr rtlCol="0" anchor="ctr"/>
            <a:lstStyle/>
            <a:p>
              <a:pPr algn="ctr"/>
              <a:endParaRPr lang="en-US"/>
            </a:p>
          </p:txBody>
        </p:sp>
        <p:sp>
          <p:nvSpPr>
            <p:cNvPr id="7" name="Freeform: Shape 6">
              <a:extLst>
                <a:ext uri="{FF2B5EF4-FFF2-40B4-BE49-F238E27FC236}">
                  <a16:creationId xmlns:a16="http://schemas.microsoft.com/office/drawing/2014/main" id="{1EAFF018-EC4B-8F70-BBC6-2ECDC810CA75}"/>
                </a:ext>
              </a:extLst>
            </p:cNvPr>
            <p:cNvSpPr/>
            <p:nvPr/>
          </p:nvSpPr>
          <p:spPr bwMode="auto">
            <a:xfrm>
              <a:off x="4974281" y="2499047"/>
              <a:ext cx="383805" cy="584760"/>
            </a:xfrm>
            <a:custGeom>
              <a:avLst/>
              <a:gdLst>
                <a:gd name="connsiteX0" fmla="*/ 0 w 487363"/>
                <a:gd name="connsiteY0" fmla="*/ 0 h 1095375"/>
                <a:gd name="connsiteX1" fmla="*/ 0 w 487363"/>
                <a:gd name="connsiteY1" fmla="*/ 1095375 h 1095375"/>
                <a:gd name="connsiteX2" fmla="*/ 487363 w 487363"/>
                <a:gd name="connsiteY2" fmla="*/ 1095375 h 1095375"/>
                <a:gd name="connsiteX3" fmla="*/ 487363 w 487363"/>
                <a:gd name="connsiteY3" fmla="*/ 7938 h 1095375"/>
              </a:gdLst>
              <a:ahLst/>
              <a:cxnLst>
                <a:cxn ang="0">
                  <a:pos x="connsiteX0" y="connsiteY0"/>
                </a:cxn>
                <a:cxn ang="0">
                  <a:pos x="connsiteX1" y="connsiteY1"/>
                </a:cxn>
                <a:cxn ang="0">
                  <a:pos x="connsiteX2" y="connsiteY2"/>
                </a:cxn>
                <a:cxn ang="0">
                  <a:pos x="connsiteX3" y="connsiteY3"/>
                </a:cxn>
              </a:cxnLst>
              <a:rect l="l" t="t" r="r" b="b"/>
              <a:pathLst>
                <a:path w="487363" h="1095375">
                  <a:moveTo>
                    <a:pt x="0" y="0"/>
                  </a:moveTo>
                  <a:lnTo>
                    <a:pt x="0" y="1095375"/>
                  </a:lnTo>
                  <a:lnTo>
                    <a:pt x="487363" y="1095375"/>
                  </a:lnTo>
                  <a:lnTo>
                    <a:pt x="487363" y="7938"/>
                  </a:lnTo>
                </a:path>
              </a:pathLst>
            </a:custGeom>
            <a:noFill/>
            <a:ln w="9525" cap="flat" cmpd="sng" algn="ctr">
              <a:solidFill>
                <a:schemeClr val="tx1"/>
              </a:solidFill>
              <a:prstDash val="solid"/>
              <a:round/>
              <a:headEnd type="none" w="med" len="med"/>
              <a:tailEnd type="none" w="med" len="med"/>
            </a:ln>
            <a:effectLst/>
          </p:spPr>
          <p:txBody>
            <a:bodyPr rtlCol="0" anchor="ctr"/>
            <a:lstStyle/>
            <a:p>
              <a:pPr algn="ctr"/>
              <a:endParaRPr lang="en-US"/>
            </a:p>
          </p:txBody>
        </p:sp>
        <p:sp>
          <p:nvSpPr>
            <p:cNvPr id="8" name="Freeform: Shape 7">
              <a:extLst>
                <a:ext uri="{FF2B5EF4-FFF2-40B4-BE49-F238E27FC236}">
                  <a16:creationId xmlns:a16="http://schemas.microsoft.com/office/drawing/2014/main" id="{681F810E-E7D8-21D6-6059-76C8B3DB8F85}"/>
                </a:ext>
              </a:extLst>
            </p:cNvPr>
            <p:cNvSpPr/>
            <p:nvPr/>
          </p:nvSpPr>
          <p:spPr bwMode="auto">
            <a:xfrm>
              <a:off x="5017641" y="2833892"/>
              <a:ext cx="297084" cy="181137"/>
            </a:xfrm>
            <a:custGeom>
              <a:avLst/>
              <a:gdLst>
                <a:gd name="connsiteX0" fmla="*/ 0 w 487363"/>
                <a:gd name="connsiteY0" fmla="*/ 0 h 1095375"/>
                <a:gd name="connsiteX1" fmla="*/ 0 w 487363"/>
                <a:gd name="connsiteY1" fmla="*/ 1095375 h 1095375"/>
                <a:gd name="connsiteX2" fmla="*/ 487363 w 487363"/>
                <a:gd name="connsiteY2" fmla="*/ 1095375 h 1095375"/>
                <a:gd name="connsiteX3" fmla="*/ 487363 w 487363"/>
                <a:gd name="connsiteY3" fmla="*/ 7938 h 1095375"/>
              </a:gdLst>
              <a:ahLst/>
              <a:cxnLst>
                <a:cxn ang="0">
                  <a:pos x="connsiteX0" y="connsiteY0"/>
                </a:cxn>
                <a:cxn ang="0">
                  <a:pos x="connsiteX1" y="connsiteY1"/>
                </a:cxn>
                <a:cxn ang="0">
                  <a:pos x="connsiteX2" y="connsiteY2"/>
                </a:cxn>
                <a:cxn ang="0">
                  <a:pos x="connsiteX3" y="connsiteY3"/>
                </a:cxn>
              </a:cxnLst>
              <a:rect l="l" t="t" r="r" b="b"/>
              <a:pathLst>
                <a:path w="487363" h="1095375">
                  <a:moveTo>
                    <a:pt x="0" y="0"/>
                  </a:moveTo>
                  <a:lnTo>
                    <a:pt x="0" y="1095375"/>
                  </a:lnTo>
                  <a:lnTo>
                    <a:pt x="487363" y="1095375"/>
                  </a:lnTo>
                  <a:lnTo>
                    <a:pt x="487363" y="7938"/>
                  </a:lnTo>
                </a:path>
              </a:pathLst>
            </a:custGeom>
            <a:noFill/>
            <a:ln w="9525" cap="flat" cmpd="sng" algn="ctr">
              <a:solidFill>
                <a:schemeClr val="tx1"/>
              </a:solidFill>
              <a:prstDash val="solid"/>
              <a:round/>
              <a:headEnd type="none" w="med" len="med"/>
              <a:tailEnd type="none" w="med" len="med"/>
            </a:ln>
            <a:effectLst/>
          </p:spPr>
          <p:txBody>
            <a:bodyPr rtlCol="0" anchor="ctr"/>
            <a:lstStyle/>
            <a:p>
              <a:pPr algn="ctr"/>
              <a:endParaRPr lang="en-US"/>
            </a:p>
          </p:txBody>
        </p:sp>
        <p:sp>
          <p:nvSpPr>
            <p:cNvPr id="124" name="Rectangle 123"/>
            <p:cNvSpPr/>
            <p:nvPr/>
          </p:nvSpPr>
          <p:spPr bwMode="auto">
            <a:xfrm>
              <a:off x="4932175" y="2192306"/>
              <a:ext cx="468000" cy="14400"/>
            </a:xfrm>
            <a:prstGeom prst="rect">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25" name="Rectangle 124"/>
            <p:cNvSpPr/>
            <p:nvPr/>
          </p:nvSpPr>
          <p:spPr bwMode="auto">
            <a:xfrm>
              <a:off x="4947531" y="2338162"/>
              <a:ext cx="432000" cy="14400"/>
            </a:xfrm>
            <a:prstGeom prst="rect">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26" name="Rectangle 125"/>
            <p:cNvSpPr/>
            <p:nvPr/>
          </p:nvSpPr>
          <p:spPr bwMode="auto">
            <a:xfrm>
              <a:off x="4967097" y="2496174"/>
              <a:ext cx="396000" cy="14400"/>
            </a:xfrm>
            <a:prstGeom prst="rect">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28" name="Rectangle 127"/>
            <p:cNvSpPr/>
            <p:nvPr/>
          </p:nvSpPr>
          <p:spPr bwMode="auto">
            <a:xfrm>
              <a:off x="5014235" y="2830446"/>
              <a:ext cx="306000" cy="14400"/>
            </a:xfrm>
            <a:prstGeom prst="rect">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27" name="Rectangle 126"/>
            <p:cNvSpPr/>
            <p:nvPr/>
          </p:nvSpPr>
          <p:spPr bwMode="auto">
            <a:xfrm>
              <a:off x="4990408" y="2659688"/>
              <a:ext cx="342000" cy="14400"/>
            </a:xfrm>
            <a:prstGeom prst="rect">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grpSp>
      <p:sp>
        <p:nvSpPr>
          <p:cNvPr id="114" name="Rectangle 113"/>
          <p:cNvSpPr/>
          <p:nvPr/>
        </p:nvSpPr>
        <p:spPr bwMode="auto">
          <a:xfrm>
            <a:off x="6901727" y="2607426"/>
            <a:ext cx="1293057" cy="2008340"/>
          </a:xfrm>
          <a:prstGeom prst="rect">
            <a:avLst/>
          </a:prstGeom>
          <a:solidFill>
            <a:schemeClr val="tx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1100" b="1"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compressor</a:t>
            </a:r>
            <a:endParaRPr kumimoji="0" lang="fr-FR" sz="11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fr-FR" sz="11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lang="fr-FR" sz="1100" dirty="0" err="1">
                <a:solidFill>
                  <a:schemeClr val="tx1"/>
                </a:solidFill>
                <a:latin typeface="Calibri" panose="020F0502020204030204" pitchFamily="34" charset="0"/>
                <a:cs typeface="Calibri" panose="020F0502020204030204" pitchFamily="34" charset="0"/>
              </a:rPr>
              <a:t>pumps</a:t>
            </a:r>
            <a:endParaRPr lang="fr-FR" sz="1100" dirty="0">
              <a:solidFill>
                <a:schemeClr val="tx1"/>
              </a:solidFill>
              <a:latin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fr-FR" sz="1100" b="1"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filters</a:t>
            </a:r>
            <a:endParaRPr kumimoji="0" lang="fr-FR" sz="11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403" name="Rectangle 402"/>
          <p:cNvSpPr/>
          <p:nvPr/>
        </p:nvSpPr>
        <p:spPr bwMode="auto">
          <a:xfrm>
            <a:off x="7885227" y="1678659"/>
            <a:ext cx="1020716" cy="551090"/>
          </a:xfrm>
          <a:prstGeom prst="rect">
            <a:avLst/>
          </a:prstGeom>
          <a:solidFill>
            <a:schemeClr val="tx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1100" b="1"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external</a:t>
            </a:r>
            <a:r>
              <a:rPr kumimoji="0" lang="fr-FR" sz="11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fr-FR" sz="1100" b="1"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compressor</a:t>
            </a:r>
            <a:endParaRPr kumimoji="0" lang="fr-FR" sz="11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12" name="Rectangle 11">
            <a:extLst>
              <a:ext uri="{FF2B5EF4-FFF2-40B4-BE49-F238E27FC236}">
                <a16:creationId xmlns:a16="http://schemas.microsoft.com/office/drawing/2014/main" id="{C4E0A122-7A09-DB3F-DACE-FA9E904B9A38}"/>
              </a:ext>
            </a:extLst>
          </p:cNvPr>
          <p:cNvSpPr/>
          <p:nvPr/>
        </p:nvSpPr>
        <p:spPr bwMode="auto">
          <a:xfrm>
            <a:off x="5332472" y="1621791"/>
            <a:ext cx="2301817" cy="66475"/>
          </a:xfrm>
          <a:prstGeom prst="rect">
            <a:avLst/>
          </a:prstGeom>
          <a:solidFill>
            <a:schemeClr val="tx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3" name="Rectangle 12">
            <a:extLst>
              <a:ext uri="{FF2B5EF4-FFF2-40B4-BE49-F238E27FC236}">
                <a16:creationId xmlns:a16="http://schemas.microsoft.com/office/drawing/2014/main" id="{B757D6D6-5E3A-2A80-8F26-EA6C33A88F98}"/>
              </a:ext>
            </a:extLst>
          </p:cNvPr>
          <p:cNvSpPr/>
          <p:nvPr/>
        </p:nvSpPr>
        <p:spPr bwMode="auto">
          <a:xfrm>
            <a:off x="5332472" y="1680865"/>
            <a:ext cx="63786" cy="217737"/>
          </a:xfrm>
          <a:prstGeom prst="rect">
            <a:avLst/>
          </a:prstGeom>
          <a:solidFill>
            <a:schemeClr val="tx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399" name="Rectangle 398"/>
          <p:cNvSpPr/>
          <p:nvPr/>
        </p:nvSpPr>
        <p:spPr bwMode="auto">
          <a:xfrm>
            <a:off x="4064636" y="1859864"/>
            <a:ext cx="2203095" cy="203038"/>
          </a:xfrm>
          <a:prstGeom prst="rect">
            <a:avLst/>
          </a:prstGeom>
          <a:solidFill>
            <a:schemeClr val="tx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5" name="TextBox 14">
            <a:extLst>
              <a:ext uri="{FF2B5EF4-FFF2-40B4-BE49-F238E27FC236}">
                <a16:creationId xmlns:a16="http://schemas.microsoft.com/office/drawing/2014/main" id="{88F9B500-2CF4-9A7E-5F1B-9DEA9F79C305}"/>
              </a:ext>
            </a:extLst>
          </p:cNvPr>
          <p:cNvSpPr txBox="1"/>
          <p:nvPr/>
        </p:nvSpPr>
        <p:spPr>
          <a:xfrm>
            <a:off x="6176942" y="1814642"/>
            <a:ext cx="705001" cy="230832"/>
          </a:xfrm>
          <a:prstGeom prst="rect">
            <a:avLst/>
          </a:prstGeom>
          <a:noFill/>
        </p:spPr>
        <p:txBody>
          <a:bodyPr wrap="square" rtlCol="0">
            <a:spAutoFit/>
          </a:bodyPr>
          <a:lstStyle/>
          <a:p>
            <a:pPr algn="ctr"/>
            <a:r>
              <a:rPr lang="fr-FR" sz="900" b="0" dirty="0" err="1">
                <a:solidFill>
                  <a:schemeClr val="accent6"/>
                </a:solidFill>
                <a:latin typeface="Calibri" pitchFamily="34" charset="0"/>
              </a:rPr>
              <a:t>helium</a:t>
            </a:r>
            <a:r>
              <a:rPr lang="fr-FR" sz="900" b="0" dirty="0">
                <a:solidFill>
                  <a:schemeClr val="accent6"/>
                </a:solidFill>
                <a:latin typeface="Calibri" pitchFamily="34" charset="0"/>
              </a:rPr>
              <a:t> 3</a:t>
            </a:r>
          </a:p>
        </p:txBody>
      </p:sp>
      <p:sp>
        <p:nvSpPr>
          <p:cNvPr id="17" name="Rectangle 16">
            <a:extLst>
              <a:ext uri="{FF2B5EF4-FFF2-40B4-BE49-F238E27FC236}">
                <a16:creationId xmlns:a16="http://schemas.microsoft.com/office/drawing/2014/main" id="{14DA1BAE-1597-305F-0118-499E52ED7320}"/>
              </a:ext>
            </a:extLst>
          </p:cNvPr>
          <p:cNvSpPr/>
          <p:nvPr/>
        </p:nvSpPr>
        <p:spPr bwMode="auto">
          <a:xfrm rot="10800000" flipV="1">
            <a:off x="5479377" y="1732690"/>
            <a:ext cx="1872000" cy="45719"/>
          </a:xfrm>
          <a:prstGeom prst="rect">
            <a:avLst/>
          </a:prstGeom>
          <a:solidFill>
            <a:schemeClr val="tx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19" name="Rectangle 18">
            <a:extLst>
              <a:ext uri="{FF2B5EF4-FFF2-40B4-BE49-F238E27FC236}">
                <a16:creationId xmlns:a16="http://schemas.microsoft.com/office/drawing/2014/main" id="{F2754C47-CA7F-1A33-9C57-33B73BAA43D1}"/>
              </a:ext>
            </a:extLst>
          </p:cNvPr>
          <p:cNvSpPr/>
          <p:nvPr/>
        </p:nvSpPr>
        <p:spPr bwMode="auto">
          <a:xfrm rot="10800000" flipV="1">
            <a:off x="5532232" y="1798591"/>
            <a:ext cx="1764000" cy="45719"/>
          </a:xfrm>
          <a:prstGeom prst="rect">
            <a:avLst/>
          </a:prstGeom>
          <a:solidFill>
            <a:schemeClr val="tx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pic>
        <p:nvPicPr>
          <p:cNvPr id="23" name="Picture 22" descr="A silver container with a handle&#10;&#10;Description automatically generated">
            <a:extLst>
              <a:ext uri="{FF2B5EF4-FFF2-40B4-BE49-F238E27FC236}">
                <a16:creationId xmlns:a16="http://schemas.microsoft.com/office/drawing/2014/main" id="{2623D226-F19F-F686-C2BD-C10B3C937A9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64181" y="3889089"/>
            <a:ext cx="449536" cy="712562"/>
          </a:xfrm>
          <a:prstGeom prst="rect">
            <a:avLst/>
          </a:prstGeom>
        </p:spPr>
      </p:pic>
      <p:sp>
        <p:nvSpPr>
          <p:cNvPr id="24" name="Rectangle 23">
            <a:extLst>
              <a:ext uri="{FF2B5EF4-FFF2-40B4-BE49-F238E27FC236}">
                <a16:creationId xmlns:a16="http://schemas.microsoft.com/office/drawing/2014/main" id="{07CE22CA-6CF9-79B6-AB38-2A09AEC8EB86}"/>
              </a:ext>
            </a:extLst>
          </p:cNvPr>
          <p:cNvSpPr/>
          <p:nvPr/>
        </p:nvSpPr>
        <p:spPr bwMode="auto">
          <a:xfrm rot="5400000" flipV="1">
            <a:off x="6231425" y="3615354"/>
            <a:ext cx="612000" cy="45719"/>
          </a:xfrm>
          <a:prstGeom prst="rect">
            <a:avLst/>
          </a:prstGeom>
          <a:solidFill>
            <a:schemeClr val="tx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25" name="Rectangle 24">
            <a:extLst>
              <a:ext uri="{FF2B5EF4-FFF2-40B4-BE49-F238E27FC236}">
                <a16:creationId xmlns:a16="http://schemas.microsoft.com/office/drawing/2014/main" id="{E6F7C50B-AEFC-B942-6E03-6D896674DB45}"/>
              </a:ext>
            </a:extLst>
          </p:cNvPr>
          <p:cNvSpPr/>
          <p:nvPr/>
        </p:nvSpPr>
        <p:spPr bwMode="auto">
          <a:xfrm rot="5400000" flipV="1">
            <a:off x="6483877" y="3734007"/>
            <a:ext cx="360000" cy="45719"/>
          </a:xfrm>
          <a:prstGeom prst="rect">
            <a:avLst/>
          </a:prstGeom>
          <a:solidFill>
            <a:schemeClr val="tx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27" name="Rectangle 26">
            <a:extLst>
              <a:ext uri="{FF2B5EF4-FFF2-40B4-BE49-F238E27FC236}">
                <a16:creationId xmlns:a16="http://schemas.microsoft.com/office/drawing/2014/main" id="{5B4CA32C-38CA-A41A-C656-D148143AB4F4}"/>
              </a:ext>
            </a:extLst>
          </p:cNvPr>
          <p:cNvSpPr/>
          <p:nvPr/>
        </p:nvSpPr>
        <p:spPr bwMode="auto">
          <a:xfrm rot="10800000" flipV="1">
            <a:off x="6543937" y="3331260"/>
            <a:ext cx="360000" cy="45719"/>
          </a:xfrm>
          <a:prstGeom prst="rect">
            <a:avLst/>
          </a:prstGeom>
          <a:solidFill>
            <a:schemeClr val="tx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28" name="TextBox 27">
            <a:extLst>
              <a:ext uri="{FF2B5EF4-FFF2-40B4-BE49-F238E27FC236}">
                <a16:creationId xmlns:a16="http://schemas.microsoft.com/office/drawing/2014/main" id="{E528FCFC-24AB-D352-9E01-2E829FCBA3EC}"/>
              </a:ext>
            </a:extLst>
          </p:cNvPr>
          <p:cNvSpPr txBox="1"/>
          <p:nvPr/>
        </p:nvSpPr>
        <p:spPr>
          <a:xfrm>
            <a:off x="6225820" y="2829382"/>
            <a:ext cx="705001" cy="507831"/>
          </a:xfrm>
          <a:prstGeom prst="rect">
            <a:avLst/>
          </a:prstGeom>
          <a:noFill/>
        </p:spPr>
        <p:txBody>
          <a:bodyPr wrap="square" rtlCol="0">
            <a:spAutoFit/>
          </a:bodyPr>
          <a:lstStyle/>
          <a:p>
            <a:pPr algn="ctr"/>
            <a:r>
              <a:rPr lang="en-US" sz="900" b="0" dirty="0">
                <a:solidFill>
                  <a:schemeClr val="accent6"/>
                </a:solidFill>
                <a:latin typeface="Calibri" pitchFamily="34" charset="0"/>
              </a:rPr>
              <a:t>liquid nitrogen</a:t>
            </a:r>
          </a:p>
          <a:p>
            <a:pPr algn="ctr"/>
            <a:r>
              <a:rPr lang="en-US" sz="900" b="0" dirty="0">
                <a:solidFill>
                  <a:schemeClr val="accent6"/>
                </a:solidFill>
                <a:latin typeface="Calibri" pitchFamily="34" charset="0"/>
              </a:rPr>
              <a:t>gas filter</a:t>
            </a:r>
          </a:p>
        </p:txBody>
      </p:sp>
      <p:pic>
        <p:nvPicPr>
          <p:cNvPr id="21" name="Picture 2">
            <a:extLst>
              <a:ext uri="{FF2B5EF4-FFF2-40B4-BE49-F238E27FC236}">
                <a16:creationId xmlns:a16="http://schemas.microsoft.com/office/drawing/2014/main" id="{75C210F4-AD9F-DB3E-F145-064260E51A1E}"/>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7722" t="18559" r="31122" b="17809"/>
          <a:stretch/>
        </p:blipFill>
        <p:spPr bwMode="auto">
          <a:xfrm>
            <a:off x="4621531" y="3620990"/>
            <a:ext cx="1099136" cy="643102"/>
          </a:xfrm>
          <a:prstGeom prst="rect">
            <a:avLst/>
          </a:prstGeom>
          <a:noFill/>
          <a:extLst>
            <a:ext uri="{909E8E84-426E-40DD-AFC4-6F175D3DCCD1}">
              <a14:hiddenFill xmlns:a14="http://schemas.microsoft.com/office/drawing/2010/main">
                <a:solidFill>
                  <a:srgbClr val="FFFFFF"/>
                </a:solidFill>
              </a14:hiddenFill>
            </a:ext>
          </a:extLst>
        </p:spPr>
      </p:pic>
      <p:cxnSp>
        <p:nvCxnSpPr>
          <p:cNvPr id="22" name="Straight Connector 21">
            <a:extLst>
              <a:ext uri="{FF2B5EF4-FFF2-40B4-BE49-F238E27FC236}">
                <a16:creationId xmlns:a16="http://schemas.microsoft.com/office/drawing/2014/main" id="{028758D4-F438-6FF9-6079-16DFB775EF8F}"/>
              </a:ext>
            </a:extLst>
          </p:cNvPr>
          <p:cNvCxnSpPr>
            <a:cxnSpLocks/>
            <a:endCxn id="21" idx="0"/>
          </p:cNvCxnSpPr>
          <p:nvPr/>
        </p:nvCxnSpPr>
        <p:spPr bwMode="auto">
          <a:xfrm flipH="1">
            <a:off x="5171099" y="3127989"/>
            <a:ext cx="3055" cy="493001"/>
          </a:xfrm>
          <a:prstGeom prst="line">
            <a:avLst/>
          </a:prstGeom>
          <a:solidFill>
            <a:schemeClr val="accent1"/>
          </a:solidFill>
          <a:ln w="9525" cap="flat" cmpd="sng" algn="ctr">
            <a:solidFill>
              <a:schemeClr val="accent6"/>
            </a:solidFill>
            <a:prstDash val="solid"/>
            <a:round/>
            <a:headEnd type="oval" w="med" len="med"/>
            <a:tailEnd type="none" w="med" len="med"/>
          </a:ln>
          <a:effectLst/>
        </p:spPr>
      </p:cxnSp>
    </p:spTree>
    <p:extLst>
      <p:ext uri="{BB962C8B-B14F-4D97-AF65-F5344CB8AC3E}">
        <p14:creationId xmlns:p14="http://schemas.microsoft.com/office/powerpoint/2010/main" val="67232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7"/>
                                        </p:tgtEl>
                                        <p:attrNameLst>
                                          <p:attrName>style.visibility</p:attrName>
                                        </p:attrNameLst>
                                      </p:cBhvr>
                                      <p:to>
                                        <p:strVal val="visible"/>
                                      </p:to>
                                    </p:set>
                                    <p:animEffect transition="in" filter="fade">
                                      <p:cBhvr>
                                        <p:cTn id="7" dur="500"/>
                                        <p:tgtEl>
                                          <p:spTgt spid="40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8"/>
                                        </p:tgtEl>
                                        <p:attrNameLst>
                                          <p:attrName>style.visibility</p:attrName>
                                        </p:attrNameLst>
                                      </p:cBhvr>
                                      <p:to>
                                        <p:strVal val="visible"/>
                                      </p:to>
                                    </p:set>
                                    <p:animEffect transition="in" filter="fade">
                                      <p:cBhvr>
                                        <p:cTn id="10" dur="500"/>
                                        <p:tgtEl>
                                          <p:spTgt spid="40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10" presetClass="entr" presetSubtype="0"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6"/>
                                        </p:tgtEl>
                                        <p:attrNameLst>
                                          <p:attrName>style.visibility</p:attrName>
                                        </p:attrNameLst>
                                      </p:cBhvr>
                                      <p:to>
                                        <p:strVal val="visible"/>
                                      </p:to>
                                    </p:set>
                                    <p:animEffect transition="in" filter="fade">
                                      <p:cBhvr>
                                        <p:cTn id="21" dur="500"/>
                                        <p:tgtEl>
                                          <p:spTgt spid="8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1"/>
                                        </p:tgtEl>
                                        <p:attrNameLst>
                                          <p:attrName>style.visibility</p:attrName>
                                        </p:attrNameLst>
                                      </p:cBhvr>
                                      <p:to>
                                        <p:strVal val="visible"/>
                                      </p:to>
                                    </p:set>
                                    <p:animEffect transition="in" filter="fade">
                                      <p:cBhvr>
                                        <p:cTn id="32" dur="500"/>
                                        <p:tgtEl>
                                          <p:spTgt spid="12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0"/>
                                        </p:tgtEl>
                                        <p:attrNameLst>
                                          <p:attrName>style.visibility</p:attrName>
                                        </p:attrNameLst>
                                      </p:cBhvr>
                                      <p:to>
                                        <p:strVal val="visible"/>
                                      </p:to>
                                    </p:set>
                                    <p:animEffect transition="in" filter="fade">
                                      <p:cBhvr>
                                        <p:cTn id="35" dur="500"/>
                                        <p:tgtEl>
                                          <p:spTgt spid="14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05"/>
                                        </p:tgtEl>
                                        <p:attrNameLst>
                                          <p:attrName>style.visibility</p:attrName>
                                        </p:attrNameLst>
                                      </p:cBhvr>
                                      <p:to>
                                        <p:strVal val="visible"/>
                                      </p:to>
                                    </p:set>
                                    <p:animEffect transition="in" filter="fade">
                                      <p:cBhvr>
                                        <p:cTn id="38" dur="500"/>
                                        <p:tgtEl>
                                          <p:spTgt spid="40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500"/>
                                        <p:tgtEl>
                                          <p:spTgt spid="2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43"/>
                                        </p:tgtEl>
                                        <p:attrNameLst>
                                          <p:attrName>style.visibility</p:attrName>
                                        </p:attrNameLst>
                                      </p:cBhvr>
                                      <p:to>
                                        <p:strVal val="visible"/>
                                      </p:to>
                                    </p:set>
                                    <p:animEffect transition="in" filter="fade">
                                      <p:cBhvr>
                                        <p:cTn id="62" dur="500"/>
                                        <p:tgtEl>
                                          <p:spTgt spid="14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14"/>
                                        </p:tgtEl>
                                        <p:attrNameLst>
                                          <p:attrName>style.visibility</p:attrName>
                                        </p:attrNameLst>
                                      </p:cBhvr>
                                      <p:to>
                                        <p:strVal val="visible"/>
                                      </p:to>
                                    </p:set>
                                    <p:animEffect transition="in" filter="fade">
                                      <p:cBhvr>
                                        <p:cTn id="65" dur="500"/>
                                        <p:tgtEl>
                                          <p:spTgt spid="114"/>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85"/>
                                        </p:tgtEl>
                                        <p:attrNameLst>
                                          <p:attrName>style.visibility</p:attrName>
                                        </p:attrNameLst>
                                      </p:cBhvr>
                                      <p:to>
                                        <p:strVal val="visible"/>
                                      </p:to>
                                    </p:set>
                                    <p:animEffect transition="in" filter="fade">
                                      <p:cBhvr>
                                        <p:cTn id="68" dur="500"/>
                                        <p:tgtEl>
                                          <p:spTgt spid="85"/>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44"/>
                                        </p:tgtEl>
                                        <p:attrNameLst>
                                          <p:attrName>style.visibility</p:attrName>
                                        </p:attrNameLst>
                                      </p:cBhvr>
                                      <p:to>
                                        <p:strVal val="visible"/>
                                      </p:to>
                                    </p:set>
                                    <p:animEffect transition="in" filter="fade">
                                      <p:cBhvr>
                                        <p:cTn id="71" dur="500"/>
                                        <p:tgtEl>
                                          <p:spTgt spid="144"/>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2"/>
                                        </p:tgtEl>
                                        <p:attrNameLst>
                                          <p:attrName>style.visibility</p:attrName>
                                        </p:attrNameLst>
                                      </p:cBhvr>
                                      <p:to>
                                        <p:strVal val="visible"/>
                                      </p:to>
                                    </p:set>
                                    <p:animEffect transition="in" filter="fade">
                                      <p:cBhvr>
                                        <p:cTn id="76" dur="500"/>
                                        <p:tgtEl>
                                          <p:spTgt spid="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04"/>
                                        </p:tgtEl>
                                        <p:attrNameLst>
                                          <p:attrName>style.visibility</p:attrName>
                                        </p:attrNameLst>
                                      </p:cBhvr>
                                      <p:to>
                                        <p:strVal val="visible"/>
                                      </p:to>
                                    </p:set>
                                    <p:animEffect transition="in" filter="fade">
                                      <p:cBhvr>
                                        <p:cTn id="79" dur="500"/>
                                        <p:tgtEl>
                                          <p:spTgt spid="404"/>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06"/>
                                        </p:tgtEl>
                                        <p:attrNameLst>
                                          <p:attrName>style.visibility</p:attrName>
                                        </p:attrNameLst>
                                      </p:cBhvr>
                                      <p:to>
                                        <p:strVal val="visible"/>
                                      </p:to>
                                    </p:set>
                                    <p:animEffect transition="in" filter="fade">
                                      <p:cBhvr>
                                        <p:cTn id="82" dur="500"/>
                                        <p:tgtEl>
                                          <p:spTgt spid="40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03"/>
                                        </p:tgtEl>
                                        <p:attrNameLst>
                                          <p:attrName>style.visibility</p:attrName>
                                        </p:attrNameLst>
                                      </p:cBhvr>
                                      <p:to>
                                        <p:strVal val="visible"/>
                                      </p:to>
                                    </p:set>
                                    <p:animEffect transition="in" filter="fade">
                                      <p:cBhvr>
                                        <p:cTn id="85" dur="500"/>
                                        <p:tgtEl>
                                          <p:spTgt spid="403"/>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fade">
                                      <p:cBhvr>
                                        <p:cTn id="90" dur="500"/>
                                        <p:tgtEl>
                                          <p:spTgt spid="26"/>
                                        </p:tgtEl>
                                      </p:cBhvr>
                                    </p:animEffect>
                                  </p:childTnLst>
                                </p:cTn>
                              </p:par>
                              <p:par>
                                <p:cTn id="91" presetID="10" presetClass="entr" presetSubtype="0" fill="hold" nodeType="withEffect">
                                  <p:stCondLst>
                                    <p:cond delay="0"/>
                                  </p:stCondLst>
                                  <p:childTnLst>
                                    <p:set>
                                      <p:cBhvr>
                                        <p:cTn id="92" dur="1" fill="hold">
                                          <p:stCondLst>
                                            <p:cond delay="0"/>
                                          </p:stCondLst>
                                        </p:cTn>
                                        <p:tgtEl>
                                          <p:spTgt spid="23"/>
                                        </p:tgtEl>
                                        <p:attrNameLst>
                                          <p:attrName>style.visibility</p:attrName>
                                        </p:attrNameLst>
                                      </p:cBhvr>
                                      <p:to>
                                        <p:strVal val="visible"/>
                                      </p:to>
                                    </p:set>
                                    <p:animEffect transition="in" filter="fade">
                                      <p:cBhvr>
                                        <p:cTn id="93" dur="500"/>
                                        <p:tgtEl>
                                          <p:spTgt spid="23"/>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24"/>
                                        </p:tgtEl>
                                        <p:attrNameLst>
                                          <p:attrName>style.visibility</p:attrName>
                                        </p:attrNameLst>
                                      </p:cBhvr>
                                      <p:to>
                                        <p:strVal val="visible"/>
                                      </p:to>
                                    </p:set>
                                    <p:animEffect transition="in" filter="fade">
                                      <p:cBhvr>
                                        <p:cTn id="96" dur="500"/>
                                        <p:tgtEl>
                                          <p:spTgt spid="24"/>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28"/>
                                        </p:tgtEl>
                                        <p:attrNameLst>
                                          <p:attrName>style.visibility</p:attrName>
                                        </p:attrNameLst>
                                      </p:cBhvr>
                                      <p:to>
                                        <p:strVal val="visible"/>
                                      </p:to>
                                    </p:set>
                                    <p:animEffect transition="in" filter="fade">
                                      <p:cBhvr>
                                        <p:cTn id="102" dur="500"/>
                                        <p:tgtEl>
                                          <p:spTgt spid="28"/>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27"/>
                                        </p:tgtEl>
                                        <p:attrNameLst>
                                          <p:attrName>style.visibility</p:attrName>
                                        </p:attrNameLst>
                                      </p:cBhvr>
                                      <p:to>
                                        <p:strVal val="visible"/>
                                      </p:to>
                                    </p:set>
                                    <p:animEffect transition="in" filter="fade">
                                      <p:cBhvr>
                                        <p:cTn id="105" dur="500"/>
                                        <p:tgtEl>
                                          <p:spTgt spid="27"/>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grpId="0" nodeType="clickEffect">
                                  <p:stCondLst>
                                    <p:cond delay="0"/>
                                  </p:stCondLst>
                                  <p:childTnLst>
                                    <p:set>
                                      <p:cBhvr>
                                        <p:cTn id="109" dur="1" fill="hold">
                                          <p:stCondLst>
                                            <p:cond delay="0"/>
                                          </p:stCondLst>
                                        </p:cTn>
                                        <p:tgtEl>
                                          <p:spTgt spid="69"/>
                                        </p:tgtEl>
                                        <p:attrNameLst>
                                          <p:attrName>style.visibility</p:attrName>
                                        </p:attrNameLst>
                                      </p:cBhvr>
                                      <p:to>
                                        <p:strVal val="visible"/>
                                      </p:to>
                                    </p:set>
                                    <p:animEffect transition="in" filter="fade">
                                      <p:cBhvr>
                                        <p:cTn id="110" dur="500"/>
                                        <p:tgtEl>
                                          <p:spTgt spid="69"/>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115"/>
                                        </p:tgtEl>
                                        <p:attrNameLst>
                                          <p:attrName>style.visibility</p:attrName>
                                        </p:attrNameLst>
                                      </p:cBhvr>
                                      <p:to>
                                        <p:strVal val="visible"/>
                                      </p:to>
                                    </p:set>
                                    <p:animEffect transition="in" filter="fade">
                                      <p:cBhvr>
                                        <p:cTn id="113" dur="500"/>
                                        <p:tgtEl>
                                          <p:spTgt spid="115"/>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117"/>
                                        </p:tgtEl>
                                        <p:attrNameLst>
                                          <p:attrName>style.visibility</p:attrName>
                                        </p:attrNameLst>
                                      </p:cBhvr>
                                      <p:to>
                                        <p:strVal val="visible"/>
                                      </p:to>
                                    </p:set>
                                    <p:animEffect transition="in" filter="fade">
                                      <p:cBhvr>
                                        <p:cTn id="116" dur="500"/>
                                        <p:tgtEl>
                                          <p:spTgt spid="117"/>
                                        </p:tgtEl>
                                      </p:cBhvr>
                                    </p:animEffect>
                                  </p:childTnLst>
                                </p:cTn>
                              </p:par>
                              <p:par>
                                <p:cTn id="117" presetID="10" presetClass="entr" presetSubtype="0" fill="hold" nodeType="withEffect">
                                  <p:stCondLst>
                                    <p:cond delay="0"/>
                                  </p:stCondLst>
                                  <p:childTnLst>
                                    <p:set>
                                      <p:cBhvr>
                                        <p:cTn id="118" dur="1" fill="hold">
                                          <p:stCondLst>
                                            <p:cond delay="0"/>
                                          </p:stCondLst>
                                        </p:cTn>
                                        <p:tgtEl>
                                          <p:spTgt spid="145"/>
                                        </p:tgtEl>
                                        <p:attrNameLst>
                                          <p:attrName>style.visibility</p:attrName>
                                        </p:attrNameLst>
                                      </p:cBhvr>
                                      <p:to>
                                        <p:strVal val="visible"/>
                                      </p:to>
                                    </p:set>
                                    <p:animEffect transition="in" filter="fade">
                                      <p:cBhvr>
                                        <p:cTn id="119" dur="500"/>
                                        <p:tgtEl>
                                          <p:spTgt spid="145"/>
                                        </p:tgtEl>
                                      </p:cBhvr>
                                    </p:animEffect>
                                  </p:childTnLst>
                                </p:cTn>
                              </p:par>
                              <p:par>
                                <p:cTn id="120" presetID="10" presetClass="entr" presetSubtype="0" fill="hold" nodeType="withEffect">
                                  <p:stCondLst>
                                    <p:cond delay="0"/>
                                  </p:stCondLst>
                                  <p:childTnLst>
                                    <p:set>
                                      <p:cBhvr>
                                        <p:cTn id="121" dur="1" fill="hold">
                                          <p:stCondLst>
                                            <p:cond delay="0"/>
                                          </p:stCondLst>
                                        </p:cTn>
                                        <p:tgtEl>
                                          <p:spTgt spid="146"/>
                                        </p:tgtEl>
                                        <p:attrNameLst>
                                          <p:attrName>style.visibility</p:attrName>
                                        </p:attrNameLst>
                                      </p:cBhvr>
                                      <p:to>
                                        <p:strVal val="visible"/>
                                      </p:to>
                                    </p:set>
                                    <p:animEffect transition="in" filter="fade">
                                      <p:cBhvr>
                                        <p:cTn id="122" dur="500"/>
                                        <p:tgtEl>
                                          <p:spTgt spid="146"/>
                                        </p:tgtEl>
                                      </p:cBhvr>
                                    </p:animEffect>
                                  </p:childTnLst>
                                </p:cTn>
                              </p:par>
                              <p:par>
                                <p:cTn id="123" presetID="10" presetClass="entr" presetSubtype="0" fill="hold" nodeType="withEffect">
                                  <p:stCondLst>
                                    <p:cond delay="0"/>
                                  </p:stCondLst>
                                  <p:childTnLst>
                                    <p:set>
                                      <p:cBhvr>
                                        <p:cTn id="124" dur="1" fill="hold">
                                          <p:stCondLst>
                                            <p:cond delay="0"/>
                                          </p:stCondLst>
                                        </p:cTn>
                                        <p:tgtEl>
                                          <p:spTgt spid="147"/>
                                        </p:tgtEl>
                                        <p:attrNameLst>
                                          <p:attrName>style.visibility</p:attrName>
                                        </p:attrNameLst>
                                      </p:cBhvr>
                                      <p:to>
                                        <p:strVal val="visible"/>
                                      </p:to>
                                    </p:set>
                                    <p:animEffect transition="in" filter="fade">
                                      <p:cBhvr>
                                        <p:cTn id="125" dur="500"/>
                                        <p:tgtEl>
                                          <p:spTgt spid="147"/>
                                        </p:tgtEl>
                                      </p:cBhvr>
                                    </p:animEffect>
                                  </p:childTnLst>
                                </p:cTn>
                              </p:par>
                              <p:par>
                                <p:cTn id="126" presetID="10" presetClass="entr" presetSubtype="0" fill="hold" nodeType="withEffect">
                                  <p:stCondLst>
                                    <p:cond delay="0"/>
                                  </p:stCondLst>
                                  <p:childTnLst>
                                    <p:set>
                                      <p:cBhvr>
                                        <p:cTn id="127" dur="1" fill="hold">
                                          <p:stCondLst>
                                            <p:cond delay="0"/>
                                          </p:stCondLst>
                                        </p:cTn>
                                        <p:tgtEl>
                                          <p:spTgt spid="148"/>
                                        </p:tgtEl>
                                        <p:attrNameLst>
                                          <p:attrName>style.visibility</p:attrName>
                                        </p:attrNameLst>
                                      </p:cBhvr>
                                      <p:to>
                                        <p:strVal val="visible"/>
                                      </p:to>
                                    </p:set>
                                    <p:animEffect transition="in" filter="fade">
                                      <p:cBhvr>
                                        <p:cTn id="128" dur="500"/>
                                        <p:tgtEl>
                                          <p:spTgt spid="148"/>
                                        </p:tgtEl>
                                      </p:cBhvr>
                                    </p:animEffect>
                                  </p:childTnLst>
                                </p:cTn>
                              </p:par>
                              <p:par>
                                <p:cTn id="129" presetID="10" presetClass="entr" presetSubtype="0" fill="hold" nodeType="withEffect">
                                  <p:stCondLst>
                                    <p:cond delay="0"/>
                                  </p:stCondLst>
                                  <p:childTnLst>
                                    <p:set>
                                      <p:cBhvr>
                                        <p:cTn id="130" dur="1" fill="hold">
                                          <p:stCondLst>
                                            <p:cond delay="0"/>
                                          </p:stCondLst>
                                        </p:cTn>
                                        <p:tgtEl>
                                          <p:spTgt spid="149"/>
                                        </p:tgtEl>
                                        <p:attrNameLst>
                                          <p:attrName>style.visibility</p:attrName>
                                        </p:attrNameLst>
                                      </p:cBhvr>
                                      <p:to>
                                        <p:strVal val="visible"/>
                                      </p:to>
                                    </p:set>
                                    <p:animEffect transition="in" filter="fade">
                                      <p:cBhvr>
                                        <p:cTn id="131" dur="500"/>
                                        <p:tgtEl>
                                          <p:spTgt spid="149"/>
                                        </p:tgtEl>
                                      </p:cBhvr>
                                    </p:animEffect>
                                  </p:childTnLst>
                                </p:cTn>
                              </p:par>
                              <p:par>
                                <p:cTn id="132" presetID="10" presetClass="entr" presetSubtype="0" fill="hold" nodeType="withEffect">
                                  <p:stCondLst>
                                    <p:cond delay="0"/>
                                  </p:stCondLst>
                                  <p:childTnLst>
                                    <p:set>
                                      <p:cBhvr>
                                        <p:cTn id="133" dur="1" fill="hold">
                                          <p:stCondLst>
                                            <p:cond delay="0"/>
                                          </p:stCondLst>
                                        </p:cTn>
                                        <p:tgtEl>
                                          <p:spTgt spid="150"/>
                                        </p:tgtEl>
                                        <p:attrNameLst>
                                          <p:attrName>style.visibility</p:attrName>
                                        </p:attrNameLst>
                                      </p:cBhvr>
                                      <p:to>
                                        <p:strVal val="visible"/>
                                      </p:to>
                                    </p:set>
                                    <p:animEffect transition="in" filter="fade">
                                      <p:cBhvr>
                                        <p:cTn id="134" dur="500"/>
                                        <p:tgtEl>
                                          <p:spTgt spid="150"/>
                                        </p:tgtEl>
                                      </p:cBhvr>
                                    </p:animEffect>
                                  </p:childTnLst>
                                </p:cTn>
                              </p:par>
                              <p:par>
                                <p:cTn id="135" presetID="10" presetClass="entr" presetSubtype="0" fill="hold" nodeType="withEffect">
                                  <p:stCondLst>
                                    <p:cond delay="0"/>
                                  </p:stCondLst>
                                  <p:childTnLst>
                                    <p:set>
                                      <p:cBhvr>
                                        <p:cTn id="136" dur="1" fill="hold">
                                          <p:stCondLst>
                                            <p:cond delay="0"/>
                                          </p:stCondLst>
                                        </p:cTn>
                                        <p:tgtEl>
                                          <p:spTgt spid="151"/>
                                        </p:tgtEl>
                                        <p:attrNameLst>
                                          <p:attrName>style.visibility</p:attrName>
                                        </p:attrNameLst>
                                      </p:cBhvr>
                                      <p:to>
                                        <p:strVal val="visible"/>
                                      </p:to>
                                    </p:set>
                                    <p:animEffect transition="in" filter="fade">
                                      <p:cBhvr>
                                        <p:cTn id="137" dur="500"/>
                                        <p:tgtEl>
                                          <p:spTgt spid="151"/>
                                        </p:tgtEl>
                                      </p:cBhvr>
                                    </p:animEffect>
                                  </p:childTnLst>
                                </p:cTn>
                              </p:par>
                              <p:par>
                                <p:cTn id="138" presetID="10" presetClass="entr" presetSubtype="0" fill="hold" nodeType="withEffect">
                                  <p:stCondLst>
                                    <p:cond delay="0"/>
                                  </p:stCondLst>
                                  <p:childTnLst>
                                    <p:set>
                                      <p:cBhvr>
                                        <p:cTn id="139" dur="1" fill="hold">
                                          <p:stCondLst>
                                            <p:cond delay="0"/>
                                          </p:stCondLst>
                                        </p:cTn>
                                        <p:tgtEl>
                                          <p:spTgt spid="152"/>
                                        </p:tgtEl>
                                        <p:attrNameLst>
                                          <p:attrName>style.visibility</p:attrName>
                                        </p:attrNameLst>
                                      </p:cBhvr>
                                      <p:to>
                                        <p:strVal val="visible"/>
                                      </p:to>
                                    </p:set>
                                    <p:animEffect transition="in" filter="fade">
                                      <p:cBhvr>
                                        <p:cTn id="140" dur="500"/>
                                        <p:tgtEl>
                                          <p:spTgt spid="152"/>
                                        </p:tgtEl>
                                      </p:cBhvr>
                                    </p:animEffect>
                                  </p:childTnLst>
                                </p:cTn>
                              </p:par>
                              <p:par>
                                <p:cTn id="141" presetID="10" presetClass="entr" presetSubtype="0" fill="hold" nodeType="withEffect">
                                  <p:stCondLst>
                                    <p:cond delay="0"/>
                                  </p:stCondLst>
                                  <p:childTnLst>
                                    <p:set>
                                      <p:cBhvr>
                                        <p:cTn id="142" dur="1" fill="hold">
                                          <p:stCondLst>
                                            <p:cond delay="0"/>
                                          </p:stCondLst>
                                        </p:cTn>
                                        <p:tgtEl>
                                          <p:spTgt spid="153"/>
                                        </p:tgtEl>
                                        <p:attrNameLst>
                                          <p:attrName>style.visibility</p:attrName>
                                        </p:attrNameLst>
                                      </p:cBhvr>
                                      <p:to>
                                        <p:strVal val="visible"/>
                                      </p:to>
                                    </p:set>
                                    <p:animEffect transition="in" filter="fade">
                                      <p:cBhvr>
                                        <p:cTn id="143" dur="500"/>
                                        <p:tgtEl>
                                          <p:spTgt spid="153"/>
                                        </p:tgtEl>
                                      </p:cBhvr>
                                    </p:animEffect>
                                  </p:childTnLst>
                                </p:cTn>
                              </p:par>
                              <p:par>
                                <p:cTn id="144" presetID="10" presetClass="entr" presetSubtype="0" fill="hold" nodeType="withEffect">
                                  <p:stCondLst>
                                    <p:cond delay="0"/>
                                  </p:stCondLst>
                                  <p:childTnLst>
                                    <p:set>
                                      <p:cBhvr>
                                        <p:cTn id="145" dur="1" fill="hold">
                                          <p:stCondLst>
                                            <p:cond delay="0"/>
                                          </p:stCondLst>
                                        </p:cTn>
                                        <p:tgtEl>
                                          <p:spTgt spid="154"/>
                                        </p:tgtEl>
                                        <p:attrNameLst>
                                          <p:attrName>style.visibility</p:attrName>
                                        </p:attrNameLst>
                                      </p:cBhvr>
                                      <p:to>
                                        <p:strVal val="visible"/>
                                      </p:to>
                                    </p:set>
                                    <p:animEffect transition="in" filter="fade">
                                      <p:cBhvr>
                                        <p:cTn id="146" dur="500"/>
                                        <p:tgtEl>
                                          <p:spTgt spid="154"/>
                                        </p:tgtEl>
                                      </p:cBhvr>
                                    </p:animEffect>
                                  </p:childTnLst>
                                </p:cTn>
                              </p:par>
                              <p:par>
                                <p:cTn id="147" presetID="10" presetClass="entr" presetSubtype="0" fill="hold" nodeType="withEffect">
                                  <p:stCondLst>
                                    <p:cond delay="0"/>
                                  </p:stCondLst>
                                  <p:childTnLst>
                                    <p:set>
                                      <p:cBhvr>
                                        <p:cTn id="148" dur="1" fill="hold">
                                          <p:stCondLst>
                                            <p:cond delay="0"/>
                                          </p:stCondLst>
                                        </p:cTn>
                                        <p:tgtEl>
                                          <p:spTgt spid="155"/>
                                        </p:tgtEl>
                                        <p:attrNameLst>
                                          <p:attrName>style.visibility</p:attrName>
                                        </p:attrNameLst>
                                      </p:cBhvr>
                                      <p:to>
                                        <p:strVal val="visible"/>
                                      </p:to>
                                    </p:set>
                                    <p:animEffect transition="in" filter="fade">
                                      <p:cBhvr>
                                        <p:cTn id="149" dur="500"/>
                                        <p:tgtEl>
                                          <p:spTgt spid="155"/>
                                        </p:tgtEl>
                                      </p:cBhvr>
                                    </p:animEffect>
                                  </p:childTnLst>
                                </p:cTn>
                              </p:par>
                              <p:par>
                                <p:cTn id="150" presetID="10" presetClass="entr" presetSubtype="0" fill="hold" nodeType="withEffect">
                                  <p:stCondLst>
                                    <p:cond delay="0"/>
                                  </p:stCondLst>
                                  <p:childTnLst>
                                    <p:set>
                                      <p:cBhvr>
                                        <p:cTn id="151" dur="1" fill="hold">
                                          <p:stCondLst>
                                            <p:cond delay="0"/>
                                          </p:stCondLst>
                                        </p:cTn>
                                        <p:tgtEl>
                                          <p:spTgt spid="156"/>
                                        </p:tgtEl>
                                        <p:attrNameLst>
                                          <p:attrName>style.visibility</p:attrName>
                                        </p:attrNameLst>
                                      </p:cBhvr>
                                      <p:to>
                                        <p:strVal val="visible"/>
                                      </p:to>
                                    </p:set>
                                    <p:animEffect transition="in" filter="fade">
                                      <p:cBhvr>
                                        <p:cTn id="152" dur="500"/>
                                        <p:tgtEl>
                                          <p:spTgt spid="156"/>
                                        </p:tgtEl>
                                      </p:cBhvr>
                                    </p:animEffect>
                                  </p:childTnLst>
                                </p:cTn>
                              </p:par>
                              <p:par>
                                <p:cTn id="153" presetID="10" presetClass="entr" presetSubtype="0" fill="hold" nodeType="withEffect">
                                  <p:stCondLst>
                                    <p:cond delay="0"/>
                                  </p:stCondLst>
                                  <p:childTnLst>
                                    <p:set>
                                      <p:cBhvr>
                                        <p:cTn id="154" dur="1" fill="hold">
                                          <p:stCondLst>
                                            <p:cond delay="0"/>
                                          </p:stCondLst>
                                        </p:cTn>
                                        <p:tgtEl>
                                          <p:spTgt spid="157"/>
                                        </p:tgtEl>
                                        <p:attrNameLst>
                                          <p:attrName>style.visibility</p:attrName>
                                        </p:attrNameLst>
                                      </p:cBhvr>
                                      <p:to>
                                        <p:strVal val="visible"/>
                                      </p:to>
                                    </p:set>
                                    <p:animEffect transition="in" filter="fade">
                                      <p:cBhvr>
                                        <p:cTn id="155" dur="500"/>
                                        <p:tgtEl>
                                          <p:spTgt spid="157"/>
                                        </p:tgtEl>
                                      </p:cBhvr>
                                    </p:animEffect>
                                  </p:childTnLst>
                                </p:cTn>
                              </p:par>
                              <p:par>
                                <p:cTn id="156" presetID="10" presetClass="entr" presetSubtype="0" fill="hold" nodeType="withEffect">
                                  <p:stCondLst>
                                    <p:cond delay="0"/>
                                  </p:stCondLst>
                                  <p:childTnLst>
                                    <p:set>
                                      <p:cBhvr>
                                        <p:cTn id="157" dur="1" fill="hold">
                                          <p:stCondLst>
                                            <p:cond delay="0"/>
                                          </p:stCondLst>
                                        </p:cTn>
                                        <p:tgtEl>
                                          <p:spTgt spid="158"/>
                                        </p:tgtEl>
                                        <p:attrNameLst>
                                          <p:attrName>style.visibility</p:attrName>
                                        </p:attrNameLst>
                                      </p:cBhvr>
                                      <p:to>
                                        <p:strVal val="visible"/>
                                      </p:to>
                                    </p:set>
                                    <p:animEffect transition="in" filter="fade">
                                      <p:cBhvr>
                                        <p:cTn id="158" dur="500"/>
                                        <p:tgtEl>
                                          <p:spTgt spid="158"/>
                                        </p:tgtEl>
                                      </p:cBhvr>
                                    </p:animEffect>
                                  </p:childTnLst>
                                </p:cTn>
                              </p:par>
                              <p:par>
                                <p:cTn id="159" presetID="10" presetClass="entr" presetSubtype="0" fill="hold" nodeType="withEffect">
                                  <p:stCondLst>
                                    <p:cond delay="0"/>
                                  </p:stCondLst>
                                  <p:childTnLst>
                                    <p:set>
                                      <p:cBhvr>
                                        <p:cTn id="160" dur="1" fill="hold">
                                          <p:stCondLst>
                                            <p:cond delay="0"/>
                                          </p:stCondLst>
                                        </p:cTn>
                                        <p:tgtEl>
                                          <p:spTgt spid="159"/>
                                        </p:tgtEl>
                                        <p:attrNameLst>
                                          <p:attrName>style.visibility</p:attrName>
                                        </p:attrNameLst>
                                      </p:cBhvr>
                                      <p:to>
                                        <p:strVal val="visible"/>
                                      </p:to>
                                    </p:set>
                                    <p:animEffect transition="in" filter="fade">
                                      <p:cBhvr>
                                        <p:cTn id="161" dur="500"/>
                                        <p:tgtEl>
                                          <p:spTgt spid="159"/>
                                        </p:tgtEl>
                                      </p:cBhvr>
                                    </p:animEffect>
                                  </p:childTnLst>
                                </p:cTn>
                              </p:par>
                              <p:par>
                                <p:cTn id="162" presetID="10" presetClass="entr" presetSubtype="0" fill="hold" nodeType="withEffect">
                                  <p:stCondLst>
                                    <p:cond delay="0"/>
                                  </p:stCondLst>
                                  <p:childTnLst>
                                    <p:set>
                                      <p:cBhvr>
                                        <p:cTn id="163" dur="1" fill="hold">
                                          <p:stCondLst>
                                            <p:cond delay="0"/>
                                          </p:stCondLst>
                                        </p:cTn>
                                        <p:tgtEl>
                                          <p:spTgt spid="160"/>
                                        </p:tgtEl>
                                        <p:attrNameLst>
                                          <p:attrName>style.visibility</p:attrName>
                                        </p:attrNameLst>
                                      </p:cBhvr>
                                      <p:to>
                                        <p:strVal val="visible"/>
                                      </p:to>
                                    </p:set>
                                    <p:animEffect transition="in" filter="fade">
                                      <p:cBhvr>
                                        <p:cTn id="164" dur="500"/>
                                        <p:tgtEl>
                                          <p:spTgt spid="160"/>
                                        </p:tgtEl>
                                      </p:cBhvr>
                                    </p:animEffect>
                                  </p:childTnLst>
                                </p:cTn>
                              </p:par>
                              <p:par>
                                <p:cTn id="165" presetID="10" presetClass="entr" presetSubtype="0" fill="hold" nodeType="withEffect">
                                  <p:stCondLst>
                                    <p:cond delay="0"/>
                                  </p:stCondLst>
                                  <p:childTnLst>
                                    <p:set>
                                      <p:cBhvr>
                                        <p:cTn id="166" dur="1" fill="hold">
                                          <p:stCondLst>
                                            <p:cond delay="0"/>
                                          </p:stCondLst>
                                        </p:cTn>
                                        <p:tgtEl>
                                          <p:spTgt spid="161"/>
                                        </p:tgtEl>
                                        <p:attrNameLst>
                                          <p:attrName>style.visibility</p:attrName>
                                        </p:attrNameLst>
                                      </p:cBhvr>
                                      <p:to>
                                        <p:strVal val="visible"/>
                                      </p:to>
                                    </p:set>
                                    <p:animEffect transition="in" filter="fade">
                                      <p:cBhvr>
                                        <p:cTn id="167" dur="500"/>
                                        <p:tgtEl>
                                          <p:spTgt spid="161"/>
                                        </p:tgtEl>
                                      </p:cBhvr>
                                    </p:animEffect>
                                  </p:childTnLst>
                                </p:cTn>
                              </p:par>
                              <p:par>
                                <p:cTn id="168" presetID="10" presetClass="entr" presetSubtype="0" fill="hold" nodeType="withEffect">
                                  <p:stCondLst>
                                    <p:cond delay="0"/>
                                  </p:stCondLst>
                                  <p:childTnLst>
                                    <p:set>
                                      <p:cBhvr>
                                        <p:cTn id="169" dur="1" fill="hold">
                                          <p:stCondLst>
                                            <p:cond delay="0"/>
                                          </p:stCondLst>
                                        </p:cTn>
                                        <p:tgtEl>
                                          <p:spTgt spid="162"/>
                                        </p:tgtEl>
                                        <p:attrNameLst>
                                          <p:attrName>style.visibility</p:attrName>
                                        </p:attrNameLst>
                                      </p:cBhvr>
                                      <p:to>
                                        <p:strVal val="visible"/>
                                      </p:to>
                                    </p:set>
                                    <p:animEffect transition="in" filter="fade">
                                      <p:cBhvr>
                                        <p:cTn id="170" dur="500"/>
                                        <p:tgtEl>
                                          <p:spTgt spid="162"/>
                                        </p:tgtEl>
                                      </p:cBhvr>
                                    </p:animEffect>
                                  </p:childTnLst>
                                </p:cTn>
                              </p:par>
                              <p:par>
                                <p:cTn id="171" presetID="10" presetClass="entr" presetSubtype="0" fill="hold" nodeType="withEffect">
                                  <p:stCondLst>
                                    <p:cond delay="0"/>
                                  </p:stCondLst>
                                  <p:childTnLst>
                                    <p:set>
                                      <p:cBhvr>
                                        <p:cTn id="172" dur="1" fill="hold">
                                          <p:stCondLst>
                                            <p:cond delay="0"/>
                                          </p:stCondLst>
                                        </p:cTn>
                                        <p:tgtEl>
                                          <p:spTgt spid="163"/>
                                        </p:tgtEl>
                                        <p:attrNameLst>
                                          <p:attrName>style.visibility</p:attrName>
                                        </p:attrNameLst>
                                      </p:cBhvr>
                                      <p:to>
                                        <p:strVal val="visible"/>
                                      </p:to>
                                    </p:set>
                                    <p:animEffect transition="in" filter="fade">
                                      <p:cBhvr>
                                        <p:cTn id="173" dur="500"/>
                                        <p:tgtEl>
                                          <p:spTgt spid="163"/>
                                        </p:tgtEl>
                                      </p:cBhvr>
                                    </p:animEffect>
                                  </p:childTnLst>
                                </p:cTn>
                              </p:par>
                              <p:par>
                                <p:cTn id="174" presetID="10" presetClass="entr" presetSubtype="0" fill="hold" grpId="0" nodeType="withEffect">
                                  <p:stCondLst>
                                    <p:cond delay="0"/>
                                  </p:stCondLst>
                                  <p:childTnLst>
                                    <p:set>
                                      <p:cBhvr>
                                        <p:cTn id="175" dur="1" fill="hold">
                                          <p:stCondLst>
                                            <p:cond delay="0"/>
                                          </p:stCondLst>
                                        </p:cTn>
                                        <p:tgtEl>
                                          <p:spTgt spid="137"/>
                                        </p:tgtEl>
                                        <p:attrNameLst>
                                          <p:attrName>style.visibility</p:attrName>
                                        </p:attrNameLst>
                                      </p:cBhvr>
                                      <p:to>
                                        <p:strVal val="visible"/>
                                      </p:to>
                                    </p:set>
                                    <p:animEffect transition="in" filter="fade">
                                      <p:cBhvr>
                                        <p:cTn id="176" dur="500"/>
                                        <p:tgtEl>
                                          <p:spTgt spid="137"/>
                                        </p:tgtEl>
                                      </p:cBhvr>
                                    </p:animEffect>
                                  </p:childTnLst>
                                </p:cTn>
                              </p:par>
                              <p:par>
                                <p:cTn id="177" presetID="10" presetClass="entr" presetSubtype="0" fill="hold" grpId="0" nodeType="withEffect">
                                  <p:stCondLst>
                                    <p:cond delay="0"/>
                                  </p:stCondLst>
                                  <p:childTnLst>
                                    <p:set>
                                      <p:cBhvr>
                                        <p:cTn id="178" dur="1" fill="hold">
                                          <p:stCondLst>
                                            <p:cond delay="0"/>
                                          </p:stCondLst>
                                        </p:cTn>
                                        <p:tgtEl>
                                          <p:spTgt spid="141"/>
                                        </p:tgtEl>
                                        <p:attrNameLst>
                                          <p:attrName>style.visibility</p:attrName>
                                        </p:attrNameLst>
                                      </p:cBhvr>
                                      <p:to>
                                        <p:strVal val="visible"/>
                                      </p:to>
                                    </p:set>
                                    <p:animEffect transition="in" filter="fade">
                                      <p:cBhvr>
                                        <p:cTn id="179" dur="500"/>
                                        <p:tgtEl>
                                          <p:spTgt spid="141"/>
                                        </p:tgtEl>
                                      </p:cBhvr>
                                    </p:animEffect>
                                  </p:childTnLst>
                                </p:cTn>
                              </p:par>
                            </p:childTnLst>
                          </p:cTn>
                        </p:par>
                      </p:childTnLst>
                    </p:cTn>
                  </p:par>
                  <p:par>
                    <p:cTn id="180" fill="hold">
                      <p:stCondLst>
                        <p:cond delay="indefinite"/>
                      </p:stCondLst>
                      <p:childTnLst>
                        <p:par>
                          <p:cTn id="181" fill="hold">
                            <p:stCondLst>
                              <p:cond delay="0"/>
                            </p:stCondLst>
                            <p:childTnLst>
                              <p:par>
                                <p:cTn id="182" presetID="10" presetClass="entr" presetSubtype="0" fill="hold" grpId="0" nodeType="clickEffect">
                                  <p:stCondLst>
                                    <p:cond delay="0"/>
                                  </p:stCondLst>
                                  <p:childTnLst>
                                    <p:set>
                                      <p:cBhvr>
                                        <p:cTn id="183" dur="1" fill="hold">
                                          <p:stCondLst>
                                            <p:cond delay="0"/>
                                          </p:stCondLst>
                                        </p:cTn>
                                        <p:tgtEl>
                                          <p:spTgt spid="83"/>
                                        </p:tgtEl>
                                        <p:attrNameLst>
                                          <p:attrName>style.visibility</p:attrName>
                                        </p:attrNameLst>
                                      </p:cBhvr>
                                      <p:to>
                                        <p:strVal val="visible"/>
                                      </p:to>
                                    </p:set>
                                    <p:animEffect transition="in" filter="fade">
                                      <p:cBhvr>
                                        <p:cTn id="184" dur="500"/>
                                        <p:tgtEl>
                                          <p:spTgt spid="83"/>
                                        </p:tgtEl>
                                      </p:cBhvr>
                                    </p:animEffect>
                                  </p:childTnLst>
                                </p:cTn>
                              </p:par>
                              <p:par>
                                <p:cTn id="185" presetID="10" presetClass="entr" presetSubtype="0" fill="hold" grpId="0" nodeType="withEffect">
                                  <p:stCondLst>
                                    <p:cond delay="0"/>
                                  </p:stCondLst>
                                  <p:childTnLst>
                                    <p:set>
                                      <p:cBhvr>
                                        <p:cTn id="186" dur="1" fill="hold">
                                          <p:stCondLst>
                                            <p:cond delay="0"/>
                                          </p:stCondLst>
                                        </p:cTn>
                                        <p:tgtEl>
                                          <p:spTgt spid="116"/>
                                        </p:tgtEl>
                                        <p:attrNameLst>
                                          <p:attrName>style.visibility</p:attrName>
                                        </p:attrNameLst>
                                      </p:cBhvr>
                                      <p:to>
                                        <p:strVal val="visible"/>
                                      </p:to>
                                    </p:set>
                                    <p:animEffect transition="in" filter="fade">
                                      <p:cBhvr>
                                        <p:cTn id="187" dur="500"/>
                                        <p:tgtEl>
                                          <p:spTgt spid="116"/>
                                        </p:tgtEl>
                                      </p:cBhvr>
                                    </p:animEffect>
                                  </p:childTnLst>
                                </p:cTn>
                              </p:par>
                              <p:par>
                                <p:cTn id="188" presetID="10" presetClass="entr" presetSubtype="0" fill="hold" nodeType="withEffect">
                                  <p:stCondLst>
                                    <p:cond delay="0"/>
                                  </p:stCondLst>
                                  <p:childTnLst>
                                    <p:set>
                                      <p:cBhvr>
                                        <p:cTn id="189" dur="1" fill="hold">
                                          <p:stCondLst>
                                            <p:cond delay="0"/>
                                          </p:stCondLst>
                                        </p:cTn>
                                        <p:tgtEl>
                                          <p:spTgt spid="164"/>
                                        </p:tgtEl>
                                        <p:attrNameLst>
                                          <p:attrName>style.visibility</p:attrName>
                                        </p:attrNameLst>
                                      </p:cBhvr>
                                      <p:to>
                                        <p:strVal val="visible"/>
                                      </p:to>
                                    </p:set>
                                    <p:animEffect transition="in" filter="fade">
                                      <p:cBhvr>
                                        <p:cTn id="190" dur="500"/>
                                        <p:tgtEl>
                                          <p:spTgt spid="164"/>
                                        </p:tgtEl>
                                      </p:cBhvr>
                                    </p:animEffect>
                                  </p:childTnLst>
                                </p:cTn>
                              </p:par>
                              <p:par>
                                <p:cTn id="191" presetID="10" presetClass="entr" presetSubtype="0" fill="hold" grpId="0" nodeType="withEffect">
                                  <p:stCondLst>
                                    <p:cond delay="0"/>
                                  </p:stCondLst>
                                  <p:childTnLst>
                                    <p:set>
                                      <p:cBhvr>
                                        <p:cTn id="192" dur="1" fill="hold">
                                          <p:stCondLst>
                                            <p:cond delay="0"/>
                                          </p:stCondLst>
                                        </p:cTn>
                                        <p:tgtEl>
                                          <p:spTgt spid="400"/>
                                        </p:tgtEl>
                                        <p:attrNameLst>
                                          <p:attrName>style.visibility</p:attrName>
                                        </p:attrNameLst>
                                      </p:cBhvr>
                                      <p:to>
                                        <p:strVal val="visible"/>
                                      </p:to>
                                    </p:set>
                                    <p:animEffect transition="in" filter="fade">
                                      <p:cBhvr>
                                        <p:cTn id="193" dur="500"/>
                                        <p:tgtEl>
                                          <p:spTgt spid="4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0" grpId="0" animBg="1"/>
      <p:bldP spid="18" grpId="0" animBg="1"/>
      <p:bldP spid="16" grpId="0" animBg="1"/>
      <p:bldP spid="14" grpId="0" animBg="1"/>
      <p:bldP spid="2" grpId="0" animBg="1"/>
      <p:bldP spid="408" grpId="0" animBg="1"/>
      <p:bldP spid="400" grpId="0" animBg="1"/>
      <p:bldP spid="69" grpId="0"/>
      <p:bldP spid="83" grpId="0"/>
      <p:bldP spid="85" grpId="0"/>
      <p:bldP spid="86" grpId="0"/>
      <p:bldP spid="115" grpId="0" animBg="1"/>
      <p:bldP spid="116" grpId="0" animBg="1"/>
      <p:bldP spid="117" grpId="0" animBg="1"/>
      <p:bldP spid="121" grpId="0" animBg="1"/>
      <p:bldP spid="137" grpId="0" animBg="1"/>
      <p:bldP spid="140" grpId="0" animBg="1"/>
      <p:bldP spid="141" grpId="0" animBg="1"/>
      <p:bldP spid="143" grpId="0" animBg="1"/>
      <p:bldP spid="144" grpId="0" animBg="1"/>
      <p:bldP spid="404" grpId="0" animBg="1"/>
      <p:bldP spid="405" grpId="0"/>
      <p:bldP spid="406" grpId="0"/>
      <p:bldP spid="407" grpId="0" animBg="1"/>
      <p:bldP spid="114" grpId="0" animBg="1"/>
      <p:bldP spid="403" grpId="0" animBg="1"/>
      <p:bldP spid="12" grpId="0" animBg="1"/>
      <p:bldP spid="13" grpId="0" animBg="1"/>
      <p:bldP spid="15" grpId="0"/>
      <p:bldP spid="17" grpId="0" animBg="1"/>
      <p:bldP spid="19" grpId="0" animBg="1"/>
      <p:bldP spid="24" grpId="0" animBg="1"/>
      <p:bldP spid="25" grpId="0" animBg="1"/>
      <p:bldP spid="27" grpId="0" animBg="1"/>
      <p:bldP spid="2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148736243"/>
              </p:ext>
            </p:extLst>
          </p:nvPr>
        </p:nvGraphicFramePr>
        <p:xfrm>
          <a:off x="108423" y="2004403"/>
          <a:ext cx="8735307" cy="2713358"/>
        </p:xfrm>
        <a:graphic>
          <a:graphicData uri="http://schemas.openxmlformats.org/drawingml/2006/table">
            <a:tbl>
              <a:tblPr firstRow="1" bandRow="1">
                <a:tableStyleId>{5C22544A-7EE6-4342-B048-85BDC9FD1C3A}</a:tableStyleId>
              </a:tblPr>
              <a:tblGrid>
                <a:gridCol w="1247901">
                  <a:extLst>
                    <a:ext uri="{9D8B030D-6E8A-4147-A177-3AD203B41FA5}">
                      <a16:colId xmlns:a16="http://schemas.microsoft.com/office/drawing/2014/main" val="20000"/>
                    </a:ext>
                  </a:extLst>
                </a:gridCol>
                <a:gridCol w="1247901">
                  <a:extLst>
                    <a:ext uri="{9D8B030D-6E8A-4147-A177-3AD203B41FA5}">
                      <a16:colId xmlns:a16="http://schemas.microsoft.com/office/drawing/2014/main" val="20001"/>
                    </a:ext>
                  </a:extLst>
                </a:gridCol>
                <a:gridCol w="1247901">
                  <a:extLst>
                    <a:ext uri="{9D8B030D-6E8A-4147-A177-3AD203B41FA5}">
                      <a16:colId xmlns:a16="http://schemas.microsoft.com/office/drawing/2014/main" val="20002"/>
                    </a:ext>
                  </a:extLst>
                </a:gridCol>
                <a:gridCol w="1247901">
                  <a:extLst>
                    <a:ext uri="{9D8B030D-6E8A-4147-A177-3AD203B41FA5}">
                      <a16:colId xmlns:a16="http://schemas.microsoft.com/office/drawing/2014/main" val="20003"/>
                    </a:ext>
                  </a:extLst>
                </a:gridCol>
                <a:gridCol w="1247901">
                  <a:extLst>
                    <a:ext uri="{9D8B030D-6E8A-4147-A177-3AD203B41FA5}">
                      <a16:colId xmlns:a16="http://schemas.microsoft.com/office/drawing/2014/main" val="20004"/>
                    </a:ext>
                  </a:extLst>
                </a:gridCol>
                <a:gridCol w="1247901">
                  <a:extLst>
                    <a:ext uri="{9D8B030D-6E8A-4147-A177-3AD203B41FA5}">
                      <a16:colId xmlns:a16="http://schemas.microsoft.com/office/drawing/2014/main" val="20005"/>
                    </a:ext>
                  </a:extLst>
                </a:gridCol>
                <a:gridCol w="1247901">
                  <a:extLst>
                    <a:ext uri="{9D8B030D-6E8A-4147-A177-3AD203B41FA5}">
                      <a16:colId xmlns:a16="http://schemas.microsoft.com/office/drawing/2014/main" val="20007"/>
                    </a:ext>
                  </a:extLst>
                </a:gridCol>
              </a:tblGrid>
              <a:tr h="258425">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noFill/>
                  </a:tcPr>
                </a:tc>
                <a:tc>
                  <a:txBody>
                    <a:bodyPr/>
                    <a:lstStyle/>
                    <a:p>
                      <a:pPr algn="ctr"/>
                      <a:r>
                        <a:rPr lang="fr-FR" sz="1100" dirty="0">
                          <a:solidFill>
                            <a:schemeClr val="bg2"/>
                          </a:solidFill>
                          <a:latin typeface="Calibri" panose="020F0502020204030204" pitchFamily="34" charset="0"/>
                          <a:cs typeface="Calibri" panose="020F0502020204030204" pitchFamily="34" charset="0"/>
                        </a:rPr>
                        <a:t>cold </a:t>
                      </a:r>
                      <a:r>
                        <a:rPr lang="fr-FR" sz="1100" dirty="0" err="1">
                          <a:solidFill>
                            <a:schemeClr val="bg2"/>
                          </a:solidFill>
                          <a:latin typeface="Calibri" panose="020F0502020204030204" pitchFamily="34" charset="0"/>
                          <a:cs typeface="Calibri" panose="020F0502020204030204" pitchFamily="34" charset="0"/>
                        </a:rPr>
                        <a:t>atoms</a:t>
                      </a:r>
                      <a:endParaRPr lang="fr-FR" sz="1100" dirty="0">
                        <a:solidFill>
                          <a:schemeClr val="bg2"/>
                        </a:solidFill>
                        <a:latin typeface="Calibri" panose="020F0502020204030204" pitchFamily="34" charset="0"/>
                        <a:cs typeface="Calibri" panose="020F0502020204030204" pitchFamily="34" charset="0"/>
                      </a:endParaRPr>
                    </a:p>
                  </a:txBody>
                  <a:tcPr anchor="ctr">
                    <a:noFill/>
                  </a:tcPr>
                </a:tc>
                <a:tc>
                  <a:txBody>
                    <a:bodyPr/>
                    <a:lstStyle/>
                    <a:p>
                      <a:pPr algn="ctr"/>
                      <a:r>
                        <a:rPr lang="fr-FR" sz="1100">
                          <a:solidFill>
                            <a:schemeClr val="bg2"/>
                          </a:solidFill>
                          <a:latin typeface="Calibri" panose="020F0502020204030204" pitchFamily="34" charset="0"/>
                          <a:cs typeface="Calibri" panose="020F0502020204030204" pitchFamily="34" charset="0"/>
                        </a:rPr>
                        <a:t>trapped ions</a:t>
                      </a:r>
                      <a:endParaRPr lang="fr-FR" sz="1100" b="0">
                        <a:solidFill>
                          <a:schemeClr val="bg2"/>
                        </a:solidFill>
                        <a:latin typeface="Calibri" panose="020F0502020204030204" pitchFamily="34" charset="0"/>
                        <a:cs typeface="Calibri" panose="020F0502020204030204" pitchFamily="34" charset="0"/>
                      </a:endParaRPr>
                    </a:p>
                  </a:txBody>
                  <a:tcPr anchor="ctr">
                    <a:noFill/>
                  </a:tcPr>
                </a:tc>
                <a:tc>
                  <a:txBody>
                    <a:bodyPr/>
                    <a:lstStyle/>
                    <a:p>
                      <a:pPr algn="ctr"/>
                      <a:r>
                        <a:rPr lang="fr-FR" sz="1050">
                          <a:solidFill>
                            <a:schemeClr val="bg2"/>
                          </a:solidFill>
                          <a:latin typeface="Calibri" panose="020F0502020204030204" pitchFamily="34" charset="0"/>
                          <a:cs typeface="Calibri" panose="020F0502020204030204" pitchFamily="34" charset="0"/>
                        </a:rPr>
                        <a:t>superconducting</a:t>
                      </a:r>
                    </a:p>
                  </a:txBody>
                  <a:tcPr anchor="ctr">
                    <a:noFill/>
                  </a:tcPr>
                </a:tc>
                <a:tc>
                  <a:txBody>
                    <a:bodyPr/>
                    <a:lstStyle/>
                    <a:p>
                      <a:pPr algn="ctr"/>
                      <a:r>
                        <a:rPr lang="fr-FR" sz="1100" dirty="0" err="1">
                          <a:solidFill>
                            <a:schemeClr val="bg2"/>
                          </a:solidFill>
                          <a:latin typeface="Calibri" panose="020F0502020204030204" pitchFamily="34" charset="0"/>
                          <a:cs typeface="Calibri" panose="020F0502020204030204" pitchFamily="34" charset="0"/>
                        </a:rPr>
                        <a:t>silicon</a:t>
                      </a:r>
                      <a:endParaRPr lang="fr-FR" sz="1100" dirty="0">
                        <a:solidFill>
                          <a:schemeClr val="bg2"/>
                        </a:solidFill>
                        <a:latin typeface="Calibri" panose="020F0502020204030204" pitchFamily="34" charset="0"/>
                        <a:cs typeface="Calibri" panose="020F0502020204030204" pitchFamily="34" charset="0"/>
                      </a:endParaRPr>
                    </a:p>
                  </a:txBody>
                  <a:tcPr anchor="ctr">
                    <a:noFill/>
                  </a:tcPr>
                </a:tc>
                <a:tc>
                  <a:txBody>
                    <a:bodyPr/>
                    <a:lstStyle/>
                    <a:p>
                      <a:pPr algn="ctr"/>
                      <a:r>
                        <a:rPr lang="fr-FR" sz="1100">
                          <a:solidFill>
                            <a:schemeClr val="bg2"/>
                          </a:solidFill>
                          <a:latin typeface="Calibri" panose="020F0502020204030204" pitchFamily="34" charset="0"/>
                          <a:cs typeface="Calibri" panose="020F0502020204030204" pitchFamily="34" charset="0"/>
                        </a:rPr>
                        <a:t>NV centers</a:t>
                      </a:r>
                    </a:p>
                  </a:txBody>
                  <a:tcPr anchor="ctr">
                    <a:noFill/>
                  </a:tcPr>
                </a:tc>
                <a:tc>
                  <a:txBody>
                    <a:bodyPr/>
                    <a:lstStyle/>
                    <a:p>
                      <a:pPr algn="ctr"/>
                      <a:r>
                        <a:rPr lang="fr-FR" sz="1100">
                          <a:solidFill>
                            <a:schemeClr val="bg2"/>
                          </a:solidFill>
                          <a:latin typeface="Calibri" panose="020F0502020204030204" pitchFamily="34" charset="0"/>
                          <a:cs typeface="Calibri" panose="020F0502020204030204" pitchFamily="34" charset="0"/>
                        </a:rPr>
                        <a:t>photons</a:t>
                      </a:r>
                      <a:endParaRPr lang="fr-FR" sz="1100" b="0">
                        <a:solidFill>
                          <a:srgbClr val="FF0000"/>
                        </a:solidFill>
                        <a:latin typeface="Calibri" panose="020F0502020204030204" pitchFamily="34" charset="0"/>
                        <a:cs typeface="Calibri" panose="020F0502020204030204" pitchFamily="34" charset="0"/>
                      </a:endParaRPr>
                    </a:p>
                  </a:txBody>
                  <a:tcPr anchor="ctr">
                    <a:noFill/>
                  </a:tcPr>
                </a:tc>
                <a:extLst>
                  <a:ext uri="{0D108BD9-81ED-4DB2-BD59-A6C34878D82A}">
                    <a16:rowId xmlns:a16="http://schemas.microsoft.com/office/drawing/2014/main" val="10000"/>
                  </a:ext>
                </a:extLst>
              </a:tr>
              <a:tr h="380308">
                <a:tc>
                  <a:txBody>
                    <a:bodyPr/>
                    <a:lstStyle/>
                    <a:p>
                      <a:pPr algn="r"/>
                      <a:r>
                        <a:rPr lang="fr-FR" sz="1200" dirty="0" err="1">
                          <a:solidFill>
                            <a:schemeClr val="bg2"/>
                          </a:solidFill>
                          <a:latin typeface="Calibri" panose="020F0502020204030204" pitchFamily="34" charset="0"/>
                          <a:cs typeface="Calibri" panose="020F0502020204030204" pitchFamily="34" charset="0"/>
                        </a:rPr>
                        <a:t>operations</a:t>
                      </a:r>
                      <a:r>
                        <a:rPr lang="fr-FR" sz="1200" dirty="0">
                          <a:solidFill>
                            <a:schemeClr val="bg2"/>
                          </a:solidFill>
                          <a:latin typeface="Calibri" panose="020F0502020204030204" pitchFamily="34" charset="0"/>
                          <a:cs typeface="Calibri" panose="020F0502020204030204" pitchFamily="34" charset="0"/>
                        </a:rPr>
                        <a:t> </a:t>
                      </a:r>
                      <a:r>
                        <a:rPr lang="fr-FR" sz="1200" dirty="0" err="1">
                          <a:solidFill>
                            <a:schemeClr val="bg2"/>
                          </a:solidFill>
                          <a:latin typeface="Calibri" panose="020F0502020204030204" pitchFamily="34" charset="0"/>
                          <a:cs typeface="Calibri" panose="020F0502020204030204" pitchFamily="34" charset="0"/>
                        </a:rPr>
                        <a:t>fidelities</a:t>
                      </a:r>
                      <a:endParaRPr lang="fr-FR" sz="1200" dirty="0">
                        <a:solidFill>
                          <a:schemeClr val="bg2"/>
                        </a:solidFill>
                        <a:latin typeface="Calibri" panose="020F0502020204030204" pitchFamily="34" charset="0"/>
                        <a:cs typeface="Calibri" panose="020F0502020204030204" pitchFamily="34" charset="0"/>
                      </a:endParaRPr>
                    </a:p>
                  </a:txBody>
                  <a:tcPr anchor="ctr">
                    <a:no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FFFF00"/>
                    </a:solid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00C85A"/>
                    </a:solid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FFFF00"/>
                    </a:solid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FFC000"/>
                    </a:solidFill>
                  </a:tcPr>
                </a:tc>
                <a:tc>
                  <a:txBody>
                    <a:bodyPr/>
                    <a:lstStyle/>
                    <a:p>
                      <a:pPr marL="0" marR="0" indent="0" algn="ctr" defTabSz="725563" rtl="0" eaLnBrk="1" fontAlgn="auto" latinLnBrk="0" hangingPunct="1">
                        <a:lnSpc>
                          <a:spcPct val="100000"/>
                        </a:lnSpc>
                        <a:spcBef>
                          <a:spcPts val="0"/>
                        </a:spcBef>
                        <a:spcAft>
                          <a:spcPts val="0"/>
                        </a:spcAft>
                        <a:buClrTx/>
                        <a:buSzTx/>
                        <a:buFontTx/>
                        <a:buNone/>
                        <a:tabLst/>
                        <a:defRPr/>
                      </a:pP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FFC000"/>
                    </a:solid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FFFF00"/>
                    </a:solidFill>
                  </a:tcPr>
                </a:tc>
                <a:extLst>
                  <a:ext uri="{0D108BD9-81ED-4DB2-BD59-A6C34878D82A}">
                    <a16:rowId xmlns:a16="http://schemas.microsoft.com/office/drawing/2014/main" val="10002"/>
                  </a:ext>
                </a:extLst>
              </a:tr>
              <a:tr h="363465">
                <a:tc>
                  <a:txBody>
                    <a:bodyPr/>
                    <a:lstStyle/>
                    <a:p>
                      <a:pPr algn="r"/>
                      <a:r>
                        <a:rPr lang="fr-FR" sz="1200" dirty="0" err="1">
                          <a:solidFill>
                            <a:schemeClr val="bg2"/>
                          </a:solidFill>
                          <a:latin typeface="Calibri" panose="020F0502020204030204" pitchFamily="34" charset="0"/>
                          <a:cs typeface="Calibri" panose="020F0502020204030204" pitchFamily="34" charset="0"/>
                        </a:rPr>
                        <a:t>gate</a:t>
                      </a:r>
                      <a:r>
                        <a:rPr lang="fr-FR" sz="1200" dirty="0">
                          <a:solidFill>
                            <a:schemeClr val="bg2"/>
                          </a:solidFill>
                          <a:latin typeface="Calibri" panose="020F0502020204030204" pitchFamily="34" charset="0"/>
                          <a:cs typeface="Calibri" panose="020F0502020204030204" pitchFamily="34" charset="0"/>
                        </a:rPr>
                        <a:t> times</a:t>
                      </a:r>
                    </a:p>
                  </a:txBody>
                  <a:tcPr anchor="ctr">
                    <a:noFill/>
                  </a:tcPr>
                </a:tc>
                <a:tc>
                  <a:txBody>
                    <a:bodyPr/>
                    <a:lstStyle/>
                    <a:p>
                      <a:pPr algn="ctr"/>
                      <a:r>
                        <a:rPr lang="fr-FR" sz="1200" dirty="0" err="1">
                          <a:solidFill>
                            <a:schemeClr val="bg2"/>
                          </a:solidFill>
                          <a:latin typeface="Calibri" panose="020F0502020204030204" pitchFamily="34" charset="0"/>
                          <a:cs typeface="Calibri" panose="020F0502020204030204" pitchFamily="34" charset="0"/>
                        </a:rPr>
                        <a:t>with</a:t>
                      </a:r>
                      <a:r>
                        <a:rPr lang="fr-FR" sz="1200" dirty="0">
                          <a:solidFill>
                            <a:schemeClr val="bg2"/>
                          </a:solidFill>
                          <a:latin typeface="Calibri" panose="020F0502020204030204" pitchFamily="34" charset="0"/>
                          <a:cs typeface="Calibri" panose="020F0502020204030204" pitchFamily="34" charset="0"/>
                        </a:rPr>
                        <a:t> no shuttling</a:t>
                      </a:r>
                    </a:p>
                  </a:txBody>
                  <a:tcPr anchor="ctr">
                    <a:solidFill>
                      <a:srgbClr val="FFFF00"/>
                    </a:solid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FFC000"/>
                    </a:solid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00C85A"/>
                    </a:solid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00C85A"/>
                    </a:solid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FFFF00"/>
                    </a:solid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00C85A"/>
                    </a:solidFill>
                  </a:tcPr>
                </a:tc>
                <a:extLst>
                  <a:ext uri="{0D108BD9-81ED-4DB2-BD59-A6C34878D82A}">
                    <a16:rowId xmlns:a16="http://schemas.microsoft.com/office/drawing/2014/main" val="10003"/>
                  </a:ext>
                </a:extLst>
              </a:tr>
              <a:tr h="184765">
                <a:tc>
                  <a:txBody>
                    <a:bodyPr/>
                    <a:lstStyle/>
                    <a:p>
                      <a:pPr algn="r"/>
                      <a:r>
                        <a:rPr lang="fr-FR" sz="1200" dirty="0">
                          <a:solidFill>
                            <a:schemeClr val="bg2"/>
                          </a:solidFill>
                          <a:latin typeface="Calibri" panose="020F0502020204030204" pitchFamily="34" charset="0"/>
                          <a:cs typeface="Calibri" panose="020F0502020204030204" pitchFamily="34" charset="0"/>
                        </a:rPr>
                        <a:t>qubit </a:t>
                      </a:r>
                      <a:r>
                        <a:rPr lang="fr-FR" sz="1200" dirty="0" err="1">
                          <a:solidFill>
                            <a:schemeClr val="bg2"/>
                          </a:solidFill>
                          <a:latin typeface="Calibri" panose="020F0502020204030204" pitchFamily="34" charset="0"/>
                          <a:cs typeface="Calibri" panose="020F0502020204030204" pitchFamily="34" charset="0"/>
                        </a:rPr>
                        <a:t>connectivity</a:t>
                      </a:r>
                      <a:endParaRPr lang="fr-FR" sz="1200" dirty="0">
                        <a:solidFill>
                          <a:schemeClr val="bg2"/>
                        </a:solidFill>
                        <a:latin typeface="Calibri" panose="020F0502020204030204" pitchFamily="34" charset="0"/>
                        <a:cs typeface="Calibri" panose="020F0502020204030204" pitchFamily="34" charset="0"/>
                      </a:endParaRPr>
                    </a:p>
                  </a:txBody>
                  <a:tcPr anchor="ctr">
                    <a:noFill/>
                  </a:tcPr>
                </a:tc>
                <a:tc>
                  <a:txBody>
                    <a:bodyPr/>
                    <a:lstStyle/>
                    <a:p>
                      <a:pPr marL="0" marR="0" indent="0" algn="ctr" defTabSz="725473" rtl="0" eaLnBrk="1" fontAlgn="auto" latinLnBrk="0" hangingPunct="1">
                        <a:lnSpc>
                          <a:spcPct val="100000"/>
                        </a:lnSpc>
                        <a:spcBef>
                          <a:spcPts val="0"/>
                        </a:spcBef>
                        <a:spcAft>
                          <a:spcPts val="0"/>
                        </a:spcAft>
                        <a:buClrTx/>
                        <a:buSzTx/>
                        <a:buFontTx/>
                        <a:buNone/>
                        <a:tabLst/>
                        <a:defRPr/>
                      </a:pPr>
                      <a:r>
                        <a:rPr lang="fr-FR" sz="1200" dirty="0" err="1">
                          <a:solidFill>
                            <a:schemeClr val="bg2"/>
                          </a:solidFill>
                          <a:latin typeface="Calibri" panose="020F0502020204030204" pitchFamily="34" charset="0"/>
                          <a:cs typeface="Calibri" panose="020F0502020204030204" pitchFamily="34" charset="0"/>
                        </a:rPr>
                        <a:t>with</a:t>
                      </a:r>
                      <a:r>
                        <a:rPr lang="fr-FR" sz="1200" dirty="0">
                          <a:solidFill>
                            <a:schemeClr val="bg2"/>
                          </a:solidFill>
                          <a:latin typeface="Calibri" panose="020F0502020204030204" pitchFamily="34" charset="0"/>
                          <a:cs typeface="Calibri" panose="020F0502020204030204" pitchFamily="34" charset="0"/>
                        </a:rPr>
                        <a:t> shuttling</a:t>
                      </a:r>
                    </a:p>
                  </a:txBody>
                  <a:tcPr anchor="ctr">
                    <a:solidFill>
                      <a:srgbClr val="FFC000"/>
                    </a:solid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00C85A"/>
                    </a:solid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FFFF00"/>
                    </a:solid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FFFF00"/>
                    </a:solid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FFFF00"/>
                    </a:solid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FFFF00"/>
                    </a:solidFill>
                  </a:tcPr>
                </a:tc>
                <a:extLst>
                  <a:ext uri="{0D108BD9-81ED-4DB2-BD59-A6C34878D82A}">
                    <a16:rowId xmlns:a16="http://schemas.microsoft.com/office/drawing/2014/main" val="10004"/>
                  </a:ext>
                </a:extLst>
              </a:tr>
              <a:tr h="395985">
                <a:tc>
                  <a:txBody>
                    <a:bodyPr/>
                    <a:lstStyle/>
                    <a:p>
                      <a:pPr algn="r"/>
                      <a:r>
                        <a:rPr lang="fr-FR" sz="1200" dirty="0" err="1">
                          <a:solidFill>
                            <a:schemeClr val="bg2"/>
                          </a:solidFill>
                          <a:latin typeface="Calibri" panose="020F0502020204030204" pitchFamily="34" charset="0"/>
                          <a:cs typeface="Calibri" panose="020F0502020204030204" pitchFamily="34" charset="0"/>
                        </a:rPr>
                        <a:t>cooling</a:t>
                      </a:r>
                      <a:r>
                        <a:rPr lang="fr-FR" sz="1200" dirty="0">
                          <a:solidFill>
                            <a:schemeClr val="bg2"/>
                          </a:solidFill>
                          <a:latin typeface="Calibri" panose="020F0502020204030204" pitchFamily="34" charset="0"/>
                          <a:cs typeface="Calibri" panose="020F0502020204030204" pitchFamily="34" charset="0"/>
                        </a:rPr>
                        <a:t> </a:t>
                      </a:r>
                      <a:r>
                        <a:rPr lang="fr-FR" sz="1200" dirty="0" err="1">
                          <a:solidFill>
                            <a:schemeClr val="bg2"/>
                          </a:solidFill>
                          <a:latin typeface="Calibri" panose="020F0502020204030204" pitchFamily="34" charset="0"/>
                          <a:cs typeface="Calibri" panose="020F0502020204030204" pitchFamily="34" charset="0"/>
                        </a:rPr>
                        <a:t>needed</a:t>
                      </a:r>
                      <a:endParaRPr lang="fr-FR" sz="1200" dirty="0">
                        <a:solidFill>
                          <a:schemeClr val="bg2"/>
                        </a:solidFill>
                        <a:latin typeface="Calibri" panose="020F0502020204030204" pitchFamily="34" charset="0"/>
                        <a:cs typeface="Calibri" panose="020F0502020204030204" pitchFamily="34" charset="0"/>
                      </a:endParaRPr>
                    </a:p>
                  </a:txBody>
                  <a:tcPr anchor="ctr">
                    <a:noFill/>
                  </a:tcPr>
                </a:tc>
                <a:tc>
                  <a:txBody>
                    <a:bodyPr/>
                    <a:lstStyle/>
                    <a:p>
                      <a:pPr algn="ctr"/>
                      <a:r>
                        <a:rPr lang="fr-FR" sz="1200" dirty="0">
                          <a:solidFill>
                            <a:schemeClr val="bg2"/>
                          </a:solidFill>
                          <a:latin typeface="Calibri" panose="020F0502020204030204" pitchFamily="34" charset="0"/>
                          <a:cs typeface="Calibri" panose="020F0502020204030204" pitchFamily="34" charset="0"/>
                        </a:rPr>
                        <a:t>4K</a:t>
                      </a:r>
                    </a:p>
                  </a:txBody>
                  <a:tcPr anchor="ctr">
                    <a:solidFill>
                      <a:srgbClr val="FFFF00"/>
                    </a:solidFill>
                  </a:tcPr>
                </a:tc>
                <a:tc>
                  <a:txBody>
                    <a:bodyPr/>
                    <a:lstStyle/>
                    <a:p>
                      <a:pPr algn="ctr"/>
                      <a:r>
                        <a:rPr lang="fr-FR" sz="1200" dirty="0">
                          <a:solidFill>
                            <a:schemeClr val="bg2"/>
                          </a:solidFill>
                          <a:latin typeface="Calibri" panose="020F0502020204030204" pitchFamily="34" charset="0"/>
                          <a:cs typeface="Calibri" panose="020F0502020204030204" pitchFamily="34" charset="0"/>
                        </a:rPr>
                        <a:t>4K</a:t>
                      </a:r>
                    </a:p>
                  </a:txBody>
                  <a:tcPr anchor="ctr">
                    <a:solidFill>
                      <a:srgbClr val="FFFF00"/>
                    </a:solidFill>
                  </a:tcPr>
                </a:tc>
                <a:tc>
                  <a:txBody>
                    <a:bodyPr/>
                    <a:lstStyle/>
                    <a:p>
                      <a:pPr algn="ctr"/>
                      <a:r>
                        <a:rPr lang="fr-FR" sz="1200" dirty="0">
                          <a:solidFill>
                            <a:schemeClr val="bg2"/>
                          </a:solidFill>
                          <a:latin typeface="Calibri" panose="020F0502020204030204" pitchFamily="34" charset="0"/>
                          <a:cs typeface="Calibri" panose="020F0502020204030204" pitchFamily="34" charset="0"/>
                        </a:rPr>
                        <a:t>15 mK</a:t>
                      </a:r>
                    </a:p>
                  </a:txBody>
                  <a:tcPr anchor="ctr">
                    <a:solidFill>
                      <a:srgbClr val="FFC000"/>
                    </a:solidFill>
                  </a:tcPr>
                </a:tc>
                <a:tc>
                  <a:txBody>
                    <a:bodyPr/>
                    <a:lstStyle/>
                    <a:p>
                      <a:pPr algn="ctr"/>
                      <a:r>
                        <a:rPr lang="fr-FR" sz="1200" dirty="0">
                          <a:solidFill>
                            <a:schemeClr val="bg2"/>
                          </a:solidFill>
                          <a:latin typeface="Calibri" panose="020F0502020204030204" pitchFamily="34" charset="0"/>
                          <a:cs typeface="Calibri" panose="020F0502020204030204" pitchFamily="34" charset="0"/>
                        </a:rPr>
                        <a:t>≈500 mK</a:t>
                      </a:r>
                    </a:p>
                  </a:txBody>
                  <a:tcPr anchor="ctr">
                    <a:solidFill>
                      <a:srgbClr val="FFC000"/>
                    </a:solidFill>
                  </a:tcPr>
                </a:tc>
                <a:tc>
                  <a:txBody>
                    <a:bodyPr/>
                    <a:lstStyle/>
                    <a:p>
                      <a:pPr algn="ctr"/>
                      <a:r>
                        <a:rPr lang="fr-FR" sz="1200" dirty="0">
                          <a:solidFill>
                            <a:schemeClr val="bg2"/>
                          </a:solidFill>
                          <a:latin typeface="Calibri" panose="020F0502020204030204" pitchFamily="34" charset="0"/>
                          <a:cs typeface="Calibri" panose="020F0502020204030204" pitchFamily="34" charset="0"/>
                        </a:rPr>
                        <a:t>TBD</a:t>
                      </a:r>
                    </a:p>
                  </a:txBody>
                  <a:tcPr anchor="ctr">
                    <a:solidFill>
                      <a:srgbClr val="FFC000"/>
                    </a:solidFill>
                  </a:tcPr>
                </a:tc>
                <a:tc>
                  <a:txBody>
                    <a:bodyPr/>
                    <a:lstStyle/>
                    <a:p>
                      <a:pPr algn="ctr"/>
                      <a:r>
                        <a:rPr lang="fr-FR" sz="1200" b="0" dirty="0">
                          <a:solidFill>
                            <a:schemeClr val="bg2"/>
                          </a:solidFill>
                          <a:latin typeface="Calibri" panose="020F0502020204030204" pitchFamily="34" charset="0"/>
                          <a:cs typeface="Calibri" panose="020F0502020204030204" pitchFamily="34" charset="0"/>
                        </a:rPr>
                        <a:t>1.8 to 4K</a:t>
                      </a:r>
                    </a:p>
                  </a:txBody>
                  <a:tcPr anchor="ctr">
                    <a:solidFill>
                      <a:srgbClr val="FFFF00"/>
                    </a:solidFill>
                  </a:tcPr>
                </a:tc>
                <a:extLst>
                  <a:ext uri="{0D108BD9-81ED-4DB2-BD59-A6C34878D82A}">
                    <a16:rowId xmlns:a16="http://schemas.microsoft.com/office/drawing/2014/main" val="10006"/>
                  </a:ext>
                </a:extLst>
              </a:tr>
              <a:tr h="374942">
                <a:tc>
                  <a:txBody>
                    <a:bodyPr/>
                    <a:lstStyle/>
                    <a:p>
                      <a:pPr marL="0" marR="0" lvl="0" indent="0" algn="r" defTabSz="725563" rtl="0" eaLnBrk="1" fontAlgn="auto" latinLnBrk="0" hangingPunct="1">
                        <a:lnSpc>
                          <a:spcPct val="100000"/>
                        </a:lnSpc>
                        <a:spcBef>
                          <a:spcPts val="0"/>
                        </a:spcBef>
                        <a:spcAft>
                          <a:spcPts val="0"/>
                        </a:spcAft>
                        <a:buClrTx/>
                        <a:buSzTx/>
                        <a:buFontTx/>
                        <a:buNone/>
                        <a:tabLst/>
                        <a:defRPr/>
                      </a:pPr>
                      <a:r>
                        <a:rPr lang="fr-FR" sz="1200" dirty="0">
                          <a:solidFill>
                            <a:schemeClr val="bg2"/>
                          </a:solidFill>
                          <a:latin typeface="Calibri" panose="020F0502020204030204" pitchFamily="34" charset="0"/>
                          <a:cs typeface="Calibri" panose="020F0502020204030204" pitchFamily="34" charset="0"/>
                        </a:rPr>
                        <a:t>qubit</a:t>
                      </a:r>
                      <a:r>
                        <a:rPr lang="fr-FR" sz="1200" baseline="0" dirty="0">
                          <a:solidFill>
                            <a:schemeClr val="bg2"/>
                          </a:solidFill>
                          <a:latin typeface="Calibri" panose="020F0502020204030204" pitchFamily="34" charset="0"/>
                          <a:cs typeface="Calibri" panose="020F0502020204030204" pitchFamily="34" charset="0"/>
                        </a:rPr>
                        <a:t> size</a:t>
                      </a:r>
                      <a:endParaRPr lang="fr-FR" sz="1200" dirty="0">
                        <a:solidFill>
                          <a:schemeClr val="bg2"/>
                        </a:solidFill>
                        <a:latin typeface="Calibri" panose="020F0502020204030204" pitchFamily="34" charset="0"/>
                        <a:cs typeface="Calibri" panose="020F0502020204030204" pitchFamily="34" charset="0"/>
                      </a:endParaRPr>
                    </a:p>
                  </a:txBody>
                  <a:tcPr anchor="ctr">
                    <a:no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FFFF00"/>
                    </a:solid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FFFF00"/>
                    </a:solid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FFC000"/>
                    </a:solid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00C85A"/>
                    </a:solid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FFFF00"/>
                    </a:solid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FFFF00"/>
                    </a:solidFill>
                  </a:tcPr>
                </a:tc>
                <a:extLst>
                  <a:ext uri="{0D108BD9-81ED-4DB2-BD59-A6C34878D82A}">
                    <a16:rowId xmlns:a16="http://schemas.microsoft.com/office/drawing/2014/main" val="10007"/>
                  </a:ext>
                </a:extLst>
              </a:tr>
              <a:tr h="390246">
                <a:tc>
                  <a:txBody>
                    <a:bodyPr/>
                    <a:lstStyle/>
                    <a:p>
                      <a:pPr algn="r"/>
                      <a:r>
                        <a:rPr lang="fr-FR" sz="1200" dirty="0" err="1">
                          <a:solidFill>
                            <a:schemeClr val="bg2"/>
                          </a:solidFill>
                          <a:latin typeface="Calibri" panose="020F0502020204030204" pitchFamily="34" charset="0"/>
                          <a:cs typeface="Calibri" panose="020F0502020204030204" pitchFamily="34" charset="0"/>
                        </a:rPr>
                        <a:t>scalability</a:t>
                      </a:r>
                      <a:endParaRPr lang="fr-FR" sz="1200" dirty="0">
                        <a:solidFill>
                          <a:schemeClr val="bg2"/>
                        </a:solidFill>
                        <a:latin typeface="Calibri" panose="020F0502020204030204" pitchFamily="34" charset="0"/>
                        <a:cs typeface="Calibri" panose="020F0502020204030204" pitchFamily="34" charset="0"/>
                      </a:endParaRPr>
                    </a:p>
                  </a:txBody>
                  <a:tcPr anchor="ctr">
                    <a:no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00C85A"/>
                    </a:solidFill>
                  </a:tcPr>
                </a:tc>
                <a:tc>
                  <a:txBody>
                    <a:bodyPr/>
                    <a:lstStyle/>
                    <a:p>
                      <a:pPr algn="ctr"/>
                      <a:r>
                        <a:rPr lang="fr-FR" sz="1200" dirty="0" err="1">
                          <a:solidFill>
                            <a:schemeClr val="bg2"/>
                          </a:solidFill>
                          <a:latin typeface="Calibri" panose="020F0502020204030204" pitchFamily="34" charset="0"/>
                          <a:cs typeface="Calibri" panose="020F0502020204030204" pitchFamily="34" charset="0"/>
                        </a:rPr>
                        <a:t>with</a:t>
                      </a:r>
                      <a:r>
                        <a:rPr lang="fr-FR" sz="1200" dirty="0">
                          <a:solidFill>
                            <a:schemeClr val="bg2"/>
                          </a:solidFill>
                          <a:latin typeface="Calibri" panose="020F0502020204030204" pitchFamily="34" charset="0"/>
                          <a:cs typeface="Calibri" panose="020F0502020204030204" pitchFamily="34" charset="0"/>
                        </a:rPr>
                        <a:t> </a:t>
                      </a:r>
                      <a:r>
                        <a:rPr lang="fr-FR" sz="1200" dirty="0" err="1">
                          <a:solidFill>
                            <a:schemeClr val="bg2"/>
                          </a:solidFill>
                          <a:latin typeface="Calibri" panose="020F0502020204030204" pitchFamily="34" charset="0"/>
                          <a:cs typeface="Calibri" panose="020F0502020204030204" pitchFamily="34" charset="0"/>
                        </a:rPr>
                        <a:t>tiled</a:t>
                      </a:r>
                      <a:r>
                        <a:rPr lang="fr-FR" sz="1200" dirty="0">
                          <a:solidFill>
                            <a:schemeClr val="bg2"/>
                          </a:solidFill>
                          <a:latin typeface="Calibri" panose="020F0502020204030204" pitchFamily="34" charset="0"/>
                          <a:cs typeface="Calibri" panose="020F0502020204030204" pitchFamily="34" charset="0"/>
                        </a:rPr>
                        <a:t> chips</a:t>
                      </a:r>
                    </a:p>
                  </a:txBody>
                  <a:tcPr anchor="ctr">
                    <a:solidFill>
                      <a:srgbClr val="FFFF00"/>
                    </a:solid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FFFF00"/>
                    </a:solid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00C85A"/>
                    </a:solidFill>
                  </a:tcPr>
                </a:tc>
                <a:tc>
                  <a:txBody>
                    <a:bodyPr/>
                    <a:lstStyle/>
                    <a:p>
                      <a:pPr algn="ctr"/>
                      <a:endParaRPr lang="fr-FR" sz="1200" kern="1200" dirty="0">
                        <a:solidFill>
                          <a:schemeClr val="bg2"/>
                        </a:solidFill>
                        <a:latin typeface="Calibri" panose="020F0502020204030204" pitchFamily="34" charset="0"/>
                        <a:ea typeface="+mn-ea"/>
                        <a:cs typeface="Calibri" panose="020F0502020204030204" pitchFamily="34" charset="0"/>
                      </a:endParaRPr>
                    </a:p>
                  </a:txBody>
                  <a:tcPr anchor="ctr">
                    <a:solidFill>
                      <a:srgbClr val="FF0000"/>
                    </a:solidFill>
                  </a:tcPr>
                </a:tc>
                <a:tc>
                  <a:txBody>
                    <a:bodyPr/>
                    <a:lstStyle/>
                    <a:p>
                      <a:pPr algn="ctr"/>
                      <a:endParaRPr lang="fr-FR" sz="1200" dirty="0">
                        <a:solidFill>
                          <a:schemeClr val="bg2"/>
                        </a:solidFill>
                        <a:latin typeface="Calibri" panose="020F0502020204030204" pitchFamily="34" charset="0"/>
                        <a:cs typeface="Calibri" panose="020F0502020204030204" pitchFamily="34" charset="0"/>
                      </a:endParaRPr>
                    </a:p>
                  </a:txBody>
                  <a:tcPr anchor="ctr">
                    <a:solidFill>
                      <a:srgbClr val="FFFF00"/>
                    </a:solidFill>
                  </a:tcPr>
                </a:tc>
                <a:extLst>
                  <a:ext uri="{0D108BD9-81ED-4DB2-BD59-A6C34878D82A}">
                    <a16:rowId xmlns:a16="http://schemas.microsoft.com/office/drawing/2014/main" val="10008"/>
                  </a:ext>
                </a:extLst>
              </a:tr>
            </a:tbl>
          </a:graphicData>
        </a:graphic>
      </p:graphicFrame>
      <p:sp>
        <p:nvSpPr>
          <p:cNvPr id="18" name="Rectangle 17"/>
          <p:cNvSpPr/>
          <p:nvPr/>
        </p:nvSpPr>
        <p:spPr bwMode="auto">
          <a:xfrm>
            <a:off x="3867671" y="939864"/>
            <a:ext cx="3718511" cy="275037"/>
          </a:xfrm>
          <a:prstGeom prst="rect">
            <a:avLst/>
          </a:prstGeom>
          <a:solidFill>
            <a:schemeClr val="accent2"/>
          </a:solidFill>
          <a:ln w="9525" cap="flat" cmpd="sng" algn="ctr">
            <a:no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r>
              <a:rPr lang="fr-FR" sz="1400" dirty="0" err="1">
                <a:latin typeface="Calibri" panose="020F0502020204030204" pitchFamily="34" charset="0"/>
                <a:cs typeface="Calibri" panose="020F0502020204030204" pitchFamily="34" charset="0"/>
              </a:rPr>
              <a:t>electrons</a:t>
            </a:r>
            <a:r>
              <a:rPr lang="fr-FR" sz="1400" dirty="0">
                <a:latin typeface="Calibri" panose="020F0502020204030204" pitchFamily="34" charset="0"/>
                <a:cs typeface="Calibri" panose="020F0502020204030204" pitchFamily="34" charset="0"/>
              </a:rPr>
              <a:t> </a:t>
            </a:r>
            <a:r>
              <a:rPr lang="fr-FR" sz="1400" b="0" i="1" dirty="0" err="1">
                <a:latin typeface="Calibri" panose="020F0502020204030204" pitchFamily="34" charset="0"/>
                <a:cs typeface="Calibri" panose="020F0502020204030204" pitchFamily="34" charset="0"/>
              </a:rPr>
              <a:t>controlled</a:t>
            </a:r>
            <a:r>
              <a:rPr lang="fr-FR" sz="1400" b="0" i="1" dirty="0">
                <a:latin typeface="Calibri" panose="020F0502020204030204" pitchFamily="34" charset="0"/>
                <a:cs typeface="Calibri" panose="020F0502020204030204" pitchFamily="34" charset="0"/>
              </a:rPr>
              <a:t> spin and </a:t>
            </a:r>
            <a:r>
              <a:rPr lang="fr-FR" sz="1400" b="0" i="1" dirty="0" err="1">
                <a:latin typeface="Calibri" panose="020F0502020204030204" pitchFamily="34" charset="0"/>
                <a:cs typeface="Calibri" panose="020F0502020204030204" pitchFamily="34" charset="0"/>
              </a:rPr>
              <a:t>microwave</a:t>
            </a:r>
            <a:r>
              <a:rPr lang="fr-FR" sz="1400" b="0" i="1" dirty="0">
                <a:latin typeface="Calibri" panose="020F0502020204030204" pitchFamily="34" charset="0"/>
                <a:cs typeface="Calibri" panose="020F0502020204030204" pitchFamily="34" charset="0"/>
              </a:rPr>
              <a:t> </a:t>
            </a:r>
            <a:r>
              <a:rPr lang="fr-FR" sz="1400" b="0" i="1" dirty="0" err="1">
                <a:latin typeface="Calibri" panose="020F0502020204030204" pitchFamily="34" charset="0"/>
                <a:cs typeface="Calibri" panose="020F0502020204030204" pitchFamily="34" charset="0"/>
              </a:rPr>
              <a:t>cavities</a:t>
            </a:r>
            <a:endParaRPr lang="fr-FR" sz="1400" b="0" i="1" dirty="0">
              <a:latin typeface="Calibri" panose="020F0502020204030204" pitchFamily="34" charset="0"/>
              <a:cs typeface="Calibri" panose="020F0502020204030204" pitchFamily="34" charset="0"/>
            </a:endParaRPr>
          </a:p>
        </p:txBody>
      </p:sp>
      <p:sp>
        <p:nvSpPr>
          <p:cNvPr id="19" name="Rectangle 18"/>
          <p:cNvSpPr/>
          <p:nvPr/>
        </p:nvSpPr>
        <p:spPr bwMode="auto">
          <a:xfrm>
            <a:off x="7630128" y="939864"/>
            <a:ext cx="1213602" cy="275037"/>
          </a:xfrm>
          <a:prstGeom prst="rect">
            <a:avLst/>
          </a:prstGeom>
          <a:solidFill>
            <a:schemeClr val="accent2"/>
          </a:solidFill>
          <a:ln w="9525" cap="flat" cmpd="sng" algn="ctr">
            <a:no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r>
              <a:rPr lang="fr-FR" sz="1400" dirty="0">
                <a:latin typeface="Calibri" panose="020F0502020204030204" pitchFamily="34" charset="0"/>
                <a:cs typeface="Calibri" panose="020F0502020204030204" pitchFamily="34" charset="0"/>
              </a:rPr>
              <a:t>photons</a:t>
            </a:r>
          </a:p>
        </p:txBody>
      </p:sp>
      <p:sp>
        <p:nvSpPr>
          <p:cNvPr id="20" name="Rectangle 19"/>
          <p:cNvSpPr/>
          <p:nvPr/>
        </p:nvSpPr>
        <p:spPr bwMode="auto">
          <a:xfrm>
            <a:off x="1367523" y="939864"/>
            <a:ext cx="2456201" cy="275037"/>
          </a:xfrm>
          <a:prstGeom prst="rect">
            <a:avLst/>
          </a:prstGeom>
          <a:solidFill>
            <a:schemeClr val="accent2"/>
          </a:solidFill>
          <a:ln w="9525" cap="flat" cmpd="sng" algn="ctr">
            <a:noFill/>
            <a:prstDash val="solid"/>
            <a:round/>
            <a:headEnd type="none" w="med" len="med"/>
            <a:tailEnd type="none" w="med" len="med"/>
          </a:ln>
          <a:effectLst/>
        </p:spPr>
        <p:txBody>
          <a:bodyPr vert="horz" wrap="square" lIns="91430" tIns="45715" rIns="91430" bIns="45715" numCol="1" rtlCol="0" anchor="ctr" anchorCtr="0" compatLnSpc="1">
            <a:prstTxWarp prst="textNoShape">
              <a:avLst/>
            </a:prstTxWarp>
          </a:bodyPr>
          <a:lstStyle/>
          <a:p>
            <a:pPr algn="ctr" defTabSz="914288"/>
            <a:r>
              <a:rPr lang="fr-FR" sz="1400">
                <a:latin typeface="Calibri" panose="020F0502020204030204" pitchFamily="34" charset="0"/>
                <a:cs typeface="Calibri" panose="020F0502020204030204" pitchFamily="34" charset="0"/>
              </a:rPr>
              <a:t>atoms</a:t>
            </a:r>
          </a:p>
        </p:txBody>
      </p:sp>
      <p:pic>
        <p:nvPicPr>
          <p:cNvPr id="4" name="Picture 3">
            <a:extLst>
              <a:ext uri="{FF2B5EF4-FFF2-40B4-BE49-F238E27FC236}">
                <a16:creationId xmlns:a16="http://schemas.microsoft.com/office/drawing/2014/main" id="{659DB645-3249-7066-F534-238CCE5B3A6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1889" y="1331805"/>
            <a:ext cx="800721" cy="605257"/>
          </a:xfrm>
          <a:prstGeom prst="rect">
            <a:avLst/>
          </a:prstGeom>
        </p:spPr>
      </p:pic>
      <p:grpSp>
        <p:nvGrpSpPr>
          <p:cNvPr id="7" name="Group 6">
            <a:extLst>
              <a:ext uri="{FF2B5EF4-FFF2-40B4-BE49-F238E27FC236}">
                <a16:creationId xmlns:a16="http://schemas.microsoft.com/office/drawing/2014/main" id="{28884313-E14A-82E8-1344-F4383152396E}"/>
              </a:ext>
            </a:extLst>
          </p:cNvPr>
          <p:cNvGrpSpPr/>
          <p:nvPr/>
        </p:nvGrpSpPr>
        <p:grpSpPr>
          <a:xfrm>
            <a:off x="1367523" y="1450444"/>
            <a:ext cx="1250988" cy="428569"/>
            <a:chOff x="2466189" y="2257321"/>
            <a:chExt cx="3253301" cy="1114528"/>
          </a:xfrm>
        </p:grpSpPr>
        <p:sp>
          <p:nvSpPr>
            <p:cNvPr id="8" name="Oval 7">
              <a:extLst>
                <a:ext uri="{FF2B5EF4-FFF2-40B4-BE49-F238E27FC236}">
                  <a16:creationId xmlns:a16="http://schemas.microsoft.com/office/drawing/2014/main" id="{7EDC0EE2-7BA3-89ED-0774-29085F1A944F}"/>
                </a:ext>
              </a:extLst>
            </p:cNvPr>
            <p:cNvSpPr/>
            <p:nvPr/>
          </p:nvSpPr>
          <p:spPr bwMode="auto">
            <a:xfrm>
              <a:off x="3497781" y="2257321"/>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2" name="Oval 11">
              <a:extLst>
                <a:ext uri="{FF2B5EF4-FFF2-40B4-BE49-F238E27FC236}">
                  <a16:creationId xmlns:a16="http://schemas.microsoft.com/office/drawing/2014/main" id="{63F04493-D669-5A93-52CC-CA1861AFD8C1}"/>
                </a:ext>
              </a:extLst>
            </p:cNvPr>
            <p:cNvSpPr/>
            <p:nvPr/>
          </p:nvSpPr>
          <p:spPr bwMode="auto">
            <a:xfrm>
              <a:off x="3721915" y="2257321"/>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1" name="Oval 20">
              <a:extLst>
                <a:ext uri="{FF2B5EF4-FFF2-40B4-BE49-F238E27FC236}">
                  <a16:creationId xmlns:a16="http://schemas.microsoft.com/office/drawing/2014/main" id="{9E30EFA2-7C34-9C48-4F68-10F87D95BD43}"/>
                </a:ext>
              </a:extLst>
            </p:cNvPr>
            <p:cNvSpPr/>
            <p:nvPr/>
          </p:nvSpPr>
          <p:spPr bwMode="auto">
            <a:xfrm>
              <a:off x="3946049" y="2257321"/>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2" name="Oval 21">
              <a:extLst>
                <a:ext uri="{FF2B5EF4-FFF2-40B4-BE49-F238E27FC236}">
                  <a16:creationId xmlns:a16="http://schemas.microsoft.com/office/drawing/2014/main" id="{4C7C143F-4FEA-CBD1-6647-381C730D8C0A}"/>
                </a:ext>
              </a:extLst>
            </p:cNvPr>
            <p:cNvSpPr/>
            <p:nvPr/>
          </p:nvSpPr>
          <p:spPr bwMode="auto">
            <a:xfrm>
              <a:off x="4170183" y="2257321"/>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3" name="Oval 22">
              <a:extLst>
                <a:ext uri="{FF2B5EF4-FFF2-40B4-BE49-F238E27FC236}">
                  <a16:creationId xmlns:a16="http://schemas.microsoft.com/office/drawing/2014/main" id="{79AD6F37-0F5C-F1D3-CBC9-A47ACE427E8C}"/>
                </a:ext>
              </a:extLst>
            </p:cNvPr>
            <p:cNvSpPr/>
            <p:nvPr/>
          </p:nvSpPr>
          <p:spPr bwMode="auto">
            <a:xfrm>
              <a:off x="4394317" y="2257321"/>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4" name="Oval 23">
              <a:extLst>
                <a:ext uri="{FF2B5EF4-FFF2-40B4-BE49-F238E27FC236}">
                  <a16:creationId xmlns:a16="http://schemas.microsoft.com/office/drawing/2014/main" id="{199AABAD-2D79-3DC9-224F-AEB888D8DB4A}"/>
                </a:ext>
              </a:extLst>
            </p:cNvPr>
            <p:cNvSpPr/>
            <p:nvPr/>
          </p:nvSpPr>
          <p:spPr bwMode="auto">
            <a:xfrm>
              <a:off x="4618451" y="2257321"/>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5" name="Oval 24">
              <a:extLst>
                <a:ext uri="{FF2B5EF4-FFF2-40B4-BE49-F238E27FC236}">
                  <a16:creationId xmlns:a16="http://schemas.microsoft.com/office/drawing/2014/main" id="{35D39401-9E7A-A223-6A45-E4177D53D2A3}"/>
                </a:ext>
              </a:extLst>
            </p:cNvPr>
            <p:cNvSpPr/>
            <p:nvPr/>
          </p:nvSpPr>
          <p:spPr bwMode="auto">
            <a:xfrm>
              <a:off x="4842585" y="2257321"/>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6" name="Oval 25">
              <a:extLst>
                <a:ext uri="{FF2B5EF4-FFF2-40B4-BE49-F238E27FC236}">
                  <a16:creationId xmlns:a16="http://schemas.microsoft.com/office/drawing/2014/main" id="{9867FEA3-AB31-5172-91AE-C3998A97B321}"/>
                </a:ext>
              </a:extLst>
            </p:cNvPr>
            <p:cNvSpPr/>
            <p:nvPr/>
          </p:nvSpPr>
          <p:spPr bwMode="auto">
            <a:xfrm>
              <a:off x="5066719" y="2257321"/>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7" name="Oval 26">
              <a:extLst>
                <a:ext uri="{FF2B5EF4-FFF2-40B4-BE49-F238E27FC236}">
                  <a16:creationId xmlns:a16="http://schemas.microsoft.com/office/drawing/2014/main" id="{FE1330DC-2592-7D82-591B-0499EF34A130}"/>
                </a:ext>
              </a:extLst>
            </p:cNvPr>
            <p:cNvSpPr/>
            <p:nvPr/>
          </p:nvSpPr>
          <p:spPr bwMode="auto">
            <a:xfrm>
              <a:off x="5290853" y="2257321"/>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8" name="Oval 27">
              <a:extLst>
                <a:ext uri="{FF2B5EF4-FFF2-40B4-BE49-F238E27FC236}">
                  <a16:creationId xmlns:a16="http://schemas.microsoft.com/office/drawing/2014/main" id="{A89EE97F-607D-707D-C003-83233B90FFB4}"/>
                </a:ext>
              </a:extLst>
            </p:cNvPr>
            <p:cNvSpPr/>
            <p:nvPr/>
          </p:nvSpPr>
          <p:spPr bwMode="auto">
            <a:xfrm>
              <a:off x="5514989" y="2257321"/>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29" name="Oval 28">
              <a:extLst>
                <a:ext uri="{FF2B5EF4-FFF2-40B4-BE49-F238E27FC236}">
                  <a16:creationId xmlns:a16="http://schemas.microsoft.com/office/drawing/2014/main" id="{8A2EDBD3-5EFD-78CC-198D-100AFAFEF52E}"/>
                </a:ext>
              </a:extLst>
            </p:cNvPr>
            <p:cNvSpPr/>
            <p:nvPr/>
          </p:nvSpPr>
          <p:spPr bwMode="auto">
            <a:xfrm>
              <a:off x="3375898" y="2359572"/>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30" name="Oval 29">
              <a:extLst>
                <a:ext uri="{FF2B5EF4-FFF2-40B4-BE49-F238E27FC236}">
                  <a16:creationId xmlns:a16="http://schemas.microsoft.com/office/drawing/2014/main" id="{808E4352-A4A2-4527-D6DB-D955489D4BEB}"/>
                </a:ext>
              </a:extLst>
            </p:cNvPr>
            <p:cNvSpPr/>
            <p:nvPr/>
          </p:nvSpPr>
          <p:spPr bwMode="auto">
            <a:xfrm>
              <a:off x="3600032" y="2359572"/>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31" name="Oval 30">
              <a:extLst>
                <a:ext uri="{FF2B5EF4-FFF2-40B4-BE49-F238E27FC236}">
                  <a16:creationId xmlns:a16="http://schemas.microsoft.com/office/drawing/2014/main" id="{B3612E2B-3A9B-772E-6654-D96E9E209CA5}"/>
                </a:ext>
              </a:extLst>
            </p:cNvPr>
            <p:cNvSpPr/>
            <p:nvPr/>
          </p:nvSpPr>
          <p:spPr bwMode="auto">
            <a:xfrm>
              <a:off x="3824166" y="2359572"/>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32" name="Oval 31">
              <a:extLst>
                <a:ext uri="{FF2B5EF4-FFF2-40B4-BE49-F238E27FC236}">
                  <a16:creationId xmlns:a16="http://schemas.microsoft.com/office/drawing/2014/main" id="{ADCACFB2-A335-9CF2-4CE1-DC1E2A5D3616}"/>
                </a:ext>
              </a:extLst>
            </p:cNvPr>
            <p:cNvSpPr/>
            <p:nvPr/>
          </p:nvSpPr>
          <p:spPr bwMode="auto">
            <a:xfrm>
              <a:off x="4048300" y="2359572"/>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33" name="Oval 32">
              <a:extLst>
                <a:ext uri="{FF2B5EF4-FFF2-40B4-BE49-F238E27FC236}">
                  <a16:creationId xmlns:a16="http://schemas.microsoft.com/office/drawing/2014/main" id="{40B847FC-7B87-DEBD-68FA-C95C3D95A0EF}"/>
                </a:ext>
              </a:extLst>
            </p:cNvPr>
            <p:cNvSpPr/>
            <p:nvPr/>
          </p:nvSpPr>
          <p:spPr bwMode="auto">
            <a:xfrm>
              <a:off x="4272434" y="2359572"/>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34" name="Oval 33">
              <a:extLst>
                <a:ext uri="{FF2B5EF4-FFF2-40B4-BE49-F238E27FC236}">
                  <a16:creationId xmlns:a16="http://schemas.microsoft.com/office/drawing/2014/main" id="{5C3D540E-B534-04FB-9D2B-983BE2F7B12A}"/>
                </a:ext>
              </a:extLst>
            </p:cNvPr>
            <p:cNvSpPr/>
            <p:nvPr/>
          </p:nvSpPr>
          <p:spPr bwMode="auto">
            <a:xfrm>
              <a:off x="4496568" y="2359572"/>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35" name="Oval 34">
              <a:extLst>
                <a:ext uri="{FF2B5EF4-FFF2-40B4-BE49-F238E27FC236}">
                  <a16:creationId xmlns:a16="http://schemas.microsoft.com/office/drawing/2014/main" id="{03523A66-5F9C-FF96-79B8-5FC9D17E7466}"/>
                </a:ext>
              </a:extLst>
            </p:cNvPr>
            <p:cNvSpPr/>
            <p:nvPr/>
          </p:nvSpPr>
          <p:spPr bwMode="auto">
            <a:xfrm>
              <a:off x="4720702" y="2359572"/>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36" name="Oval 35">
              <a:extLst>
                <a:ext uri="{FF2B5EF4-FFF2-40B4-BE49-F238E27FC236}">
                  <a16:creationId xmlns:a16="http://schemas.microsoft.com/office/drawing/2014/main" id="{7D58F71C-8B38-C957-FD93-42F1BB904D0F}"/>
                </a:ext>
              </a:extLst>
            </p:cNvPr>
            <p:cNvSpPr/>
            <p:nvPr/>
          </p:nvSpPr>
          <p:spPr bwMode="auto">
            <a:xfrm>
              <a:off x="4944836" y="2359572"/>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37" name="Oval 36">
              <a:extLst>
                <a:ext uri="{FF2B5EF4-FFF2-40B4-BE49-F238E27FC236}">
                  <a16:creationId xmlns:a16="http://schemas.microsoft.com/office/drawing/2014/main" id="{28AB9397-147E-803F-8A53-C311C7653688}"/>
                </a:ext>
              </a:extLst>
            </p:cNvPr>
            <p:cNvSpPr/>
            <p:nvPr/>
          </p:nvSpPr>
          <p:spPr bwMode="auto">
            <a:xfrm>
              <a:off x="5168970" y="2359572"/>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38" name="Oval 37">
              <a:extLst>
                <a:ext uri="{FF2B5EF4-FFF2-40B4-BE49-F238E27FC236}">
                  <a16:creationId xmlns:a16="http://schemas.microsoft.com/office/drawing/2014/main" id="{6FE15618-F444-66B3-B941-D07D269BF199}"/>
                </a:ext>
              </a:extLst>
            </p:cNvPr>
            <p:cNvSpPr/>
            <p:nvPr/>
          </p:nvSpPr>
          <p:spPr bwMode="auto">
            <a:xfrm>
              <a:off x="5393106" y="2359572"/>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39" name="Oval 38">
              <a:extLst>
                <a:ext uri="{FF2B5EF4-FFF2-40B4-BE49-F238E27FC236}">
                  <a16:creationId xmlns:a16="http://schemas.microsoft.com/office/drawing/2014/main" id="{7E4D7378-4855-AD71-D31E-8713442250D7}"/>
                </a:ext>
              </a:extLst>
            </p:cNvPr>
            <p:cNvSpPr/>
            <p:nvPr/>
          </p:nvSpPr>
          <p:spPr bwMode="auto">
            <a:xfrm>
              <a:off x="3273645" y="246345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40" name="Oval 39">
              <a:extLst>
                <a:ext uri="{FF2B5EF4-FFF2-40B4-BE49-F238E27FC236}">
                  <a16:creationId xmlns:a16="http://schemas.microsoft.com/office/drawing/2014/main" id="{FC60EC12-7418-165E-FFC3-22D46AC9EBBC}"/>
                </a:ext>
              </a:extLst>
            </p:cNvPr>
            <p:cNvSpPr/>
            <p:nvPr/>
          </p:nvSpPr>
          <p:spPr bwMode="auto">
            <a:xfrm>
              <a:off x="3497779" y="246345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41" name="Oval 40">
              <a:extLst>
                <a:ext uri="{FF2B5EF4-FFF2-40B4-BE49-F238E27FC236}">
                  <a16:creationId xmlns:a16="http://schemas.microsoft.com/office/drawing/2014/main" id="{DEA6D3AC-11E3-4CD5-7FEB-3F992DD78D31}"/>
                </a:ext>
              </a:extLst>
            </p:cNvPr>
            <p:cNvSpPr/>
            <p:nvPr/>
          </p:nvSpPr>
          <p:spPr bwMode="auto">
            <a:xfrm>
              <a:off x="3721913" y="246345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42" name="Oval 41">
              <a:extLst>
                <a:ext uri="{FF2B5EF4-FFF2-40B4-BE49-F238E27FC236}">
                  <a16:creationId xmlns:a16="http://schemas.microsoft.com/office/drawing/2014/main" id="{9C268F12-1ECD-E7A3-A157-5857EE74B30B}"/>
                </a:ext>
              </a:extLst>
            </p:cNvPr>
            <p:cNvSpPr/>
            <p:nvPr/>
          </p:nvSpPr>
          <p:spPr bwMode="auto">
            <a:xfrm>
              <a:off x="3946047" y="246345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43" name="Oval 42">
              <a:extLst>
                <a:ext uri="{FF2B5EF4-FFF2-40B4-BE49-F238E27FC236}">
                  <a16:creationId xmlns:a16="http://schemas.microsoft.com/office/drawing/2014/main" id="{3C126497-D857-A20C-4D3E-356FBC3A725E}"/>
                </a:ext>
              </a:extLst>
            </p:cNvPr>
            <p:cNvSpPr/>
            <p:nvPr/>
          </p:nvSpPr>
          <p:spPr bwMode="auto">
            <a:xfrm>
              <a:off x="4170181" y="246345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44" name="Oval 43">
              <a:extLst>
                <a:ext uri="{FF2B5EF4-FFF2-40B4-BE49-F238E27FC236}">
                  <a16:creationId xmlns:a16="http://schemas.microsoft.com/office/drawing/2014/main" id="{E2C03CF9-F176-B253-7995-4E292174CCEF}"/>
                </a:ext>
              </a:extLst>
            </p:cNvPr>
            <p:cNvSpPr/>
            <p:nvPr/>
          </p:nvSpPr>
          <p:spPr bwMode="auto">
            <a:xfrm>
              <a:off x="4394315" y="246345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45" name="Oval 44">
              <a:extLst>
                <a:ext uri="{FF2B5EF4-FFF2-40B4-BE49-F238E27FC236}">
                  <a16:creationId xmlns:a16="http://schemas.microsoft.com/office/drawing/2014/main" id="{FB687F10-0042-75AC-97F2-B131947485D8}"/>
                </a:ext>
              </a:extLst>
            </p:cNvPr>
            <p:cNvSpPr/>
            <p:nvPr/>
          </p:nvSpPr>
          <p:spPr bwMode="auto">
            <a:xfrm>
              <a:off x="4618449" y="246345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46" name="Oval 45">
              <a:extLst>
                <a:ext uri="{FF2B5EF4-FFF2-40B4-BE49-F238E27FC236}">
                  <a16:creationId xmlns:a16="http://schemas.microsoft.com/office/drawing/2014/main" id="{43BC6A13-A7FC-9080-939A-340FCA0D633B}"/>
                </a:ext>
              </a:extLst>
            </p:cNvPr>
            <p:cNvSpPr/>
            <p:nvPr/>
          </p:nvSpPr>
          <p:spPr bwMode="auto">
            <a:xfrm>
              <a:off x="4842583" y="246345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47" name="Oval 46">
              <a:extLst>
                <a:ext uri="{FF2B5EF4-FFF2-40B4-BE49-F238E27FC236}">
                  <a16:creationId xmlns:a16="http://schemas.microsoft.com/office/drawing/2014/main" id="{7FB71658-AABB-9BCC-2C9F-EFCE080CB2C4}"/>
                </a:ext>
              </a:extLst>
            </p:cNvPr>
            <p:cNvSpPr/>
            <p:nvPr/>
          </p:nvSpPr>
          <p:spPr bwMode="auto">
            <a:xfrm>
              <a:off x="5066717" y="246345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48" name="Oval 47">
              <a:extLst>
                <a:ext uri="{FF2B5EF4-FFF2-40B4-BE49-F238E27FC236}">
                  <a16:creationId xmlns:a16="http://schemas.microsoft.com/office/drawing/2014/main" id="{16E51741-9F16-0FD2-2671-F3A5A11D7CB8}"/>
                </a:ext>
              </a:extLst>
            </p:cNvPr>
            <p:cNvSpPr/>
            <p:nvPr/>
          </p:nvSpPr>
          <p:spPr bwMode="auto">
            <a:xfrm>
              <a:off x="5290853" y="246345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49" name="Oval 48">
              <a:extLst>
                <a:ext uri="{FF2B5EF4-FFF2-40B4-BE49-F238E27FC236}">
                  <a16:creationId xmlns:a16="http://schemas.microsoft.com/office/drawing/2014/main" id="{811F0DF8-6FAE-AD02-BA1F-7B792D93EA1C}"/>
                </a:ext>
              </a:extLst>
            </p:cNvPr>
            <p:cNvSpPr/>
            <p:nvPr/>
          </p:nvSpPr>
          <p:spPr bwMode="auto">
            <a:xfrm>
              <a:off x="3151762" y="2565705"/>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50" name="Oval 49">
              <a:extLst>
                <a:ext uri="{FF2B5EF4-FFF2-40B4-BE49-F238E27FC236}">
                  <a16:creationId xmlns:a16="http://schemas.microsoft.com/office/drawing/2014/main" id="{892FEF12-4A3E-9D6F-C19B-82F8F1FD9746}"/>
                </a:ext>
              </a:extLst>
            </p:cNvPr>
            <p:cNvSpPr/>
            <p:nvPr/>
          </p:nvSpPr>
          <p:spPr bwMode="auto">
            <a:xfrm>
              <a:off x="3375896" y="2565705"/>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51" name="Oval 50">
              <a:extLst>
                <a:ext uri="{FF2B5EF4-FFF2-40B4-BE49-F238E27FC236}">
                  <a16:creationId xmlns:a16="http://schemas.microsoft.com/office/drawing/2014/main" id="{A1F7CAB7-B49A-666E-1CAA-FE8EAAC302F6}"/>
                </a:ext>
              </a:extLst>
            </p:cNvPr>
            <p:cNvSpPr/>
            <p:nvPr/>
          </p:nvSpPr>
          <p:spPr bwMode="auto">
            <a:xfrm>
              <a:off x="3600030" y="2565705"/>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52" name="Oval 51">
              <a:extLst>
                <a:ext uri="{FF2B5EF4-FFF2-40B4-BE49-F238E27FC236}">
                  <a16:creationId xmlns:a16="http://schemas.microsoft.com/office/drawing/2014/main" id="{97B97BFF-FBFE-FD52-12C4-25CD2B8C88C9}"/>
                </a:ext>
              </a:extLst>
            </p:cNvPr>
            <p:cNvSpPr/>
            <p:nvPr/>
          </p:nvSpPr>
          <p:spPr bwMode="auto">
            <a:xfrm>
              <a:off x="3824164" y="2565705"/>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53" name="Oval 52">
              <a:extLst>
                <a:ext uri="{FF2B5EF4-FFF2-40B4-BE49-F238E27FC236}">
                  <a16:creationId xmlns:a16="http://schemas.microsoft.com/office/drawing/2014/main" id="{9D759460-DA97-BC3A-A4CC-4CD1E2F23358}"/>
                </a:ext>
              </a:extLst>
            </p:cNvPr>
            <p:cNvSpPr/>
            <p:nvPr/>
          </p:nvSpPr>
          <p:spPr bwMode="auto">
            <a:xfrm>
              <a:off x="4048298" y="2565705"/>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54" name="Oval 53">
              <a:extLst>
                <a:ext uri="{FF2B5EF4-FFF2-40B4-BE49-F238E27FC236}">
                  <a16:creationId xmlns:a16="http://schemas.microsoft.com/office/drawing/2014/main" id="{4C5E7997-3C7D-819B-44E1-10AC83C82325}"/>
                </a:ext>
              </a:extLst>
            </p:cNvPr>
            <p:cNvSpPr/>
            <p:nvPr/>
          </p:nvSpPr>
          <p:spPr bwMode="auto">
            <a:xfrm>
              <a:off x="4272432" y="2565705"/>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55" name="Oval 54">
              <a:extLst>
                <a:ext uri="{FF2B5EF4-FFF2-40B4-BE49-F238E27FC236}">
                  <a16:creationId xmlns:a16="http://schemas.microsoft.com/office/drawing/2014/main" id="{9AD53B11-29A6-46C9-69C7-39C10FA5477F}"/>
                </a:ext>
              </a:extLst>
            </p:cNvPr>
            <p:cNvSpPr/>
            <p:nvPr/>
          </p:nvSpPr>
          <p:spPr bwMode="auto">
            <a:xfrm>
              <a:off x="4496566" y="2565705"/>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56" name="Oval 55">
              <a:extLst>
                <a:ext uri="{FF2B5EF4-FFF2-40B4-BE49-F238E27FC236}">
                  <a16:creationId xmlns:a16="http://schemas.microsoft.com/office/drawing/2014/main" id="{F3BD2D52-61F7-029D-EC75-A60990A59F07}"/>
                </a:ext>
              </a:extLst>
            </p:cNvPr>
            <p:cNvSpPr/>
            <p:nvPr/>
          </p:nvSpPr>
          <p:spPr bwMode="auto">
            <a:xfrm>
              <a:off x="4720700" y="2565705"/>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57" name="Oval 56">
              <a:extLst>
                <a:ext uri="{FF2B5EF4-FFF2-40B4-BE49-F238E27FC236}">
                  <a16:creationId xmlns:a16="http://schemas.microsoft.com/office/drawing/2014/main" id="{F9A89872-C1BE-83F7-A655-6E63A89A2C9B}"/>
                </a:ext>
              </a:extLst>
            </p:cNvPr>
            <p:cNvSpPr/>
            <p:nvPr/>
          </p:nvSpPr>
          <p:spPr bwMode="auto">
            <a:xfrm>
              <a:off x="4944834" y="2565705"/>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58" name="Oval 57">
              <a:extLst>
                <a:ext uri="{FF2B5EF4-FFF2-40B4-BE49-F238E27FC236}">
                  <a16:creationId xmlns:a16="http://schemas.microsoft.com/office/drawing/2014/main" id="{C184CE05-C2F4-66AA-2CB0-352F2407587D}"/>
                </a:ext>
              </a:extLst>
            </p:cNvPr>
            <p:cNvSpPr/>
            <p:nvPr/>
          </p:nvSpPr>
          <p:spPr bwMode="auto">
            <a:xfrm>
              <a:off x="5168970" y="2565705"/>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59" name="Oval 58">
              <a:extLst>
                <a:ext uri="{FF2B5EF4-FFF2-40B4-BE49-F238E27FC236}">
                  <a16:creationId xmlns:a16="http://schemas.microsoft.com/office/drawing/2014/main" id="{62820855-0819-F3E7-07AF-2A3AF3F0C7DA}"/>
                </a:ext>
              </a:extLst>
            </p:cNvPr>
            <p:cNvSpPr/>
            <p:nvPr/>
          </p:nvSpPr>
          <p:spPr bwMode="auto">
            <a:xfrm>
              <a:off x="3049511" y="2654463"/>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60" name="Oval 59">
              <a:extLst>
                <a:ext uri="{FF2B5EF4-FFF2-40B4-BE49-F238E27FC236}">
                  <a16:creationId xmlns:a16="http://schemas.microsoft.com/office/drawing/2014/main" id="{F45C6C82-F55D-88E1-35A7-646D8BACDE42}"/>
                </a:ext>
              </a:extLst>
            </p:cNvPr>
            <p:cNvSpPr/>
            <p:nvPr/>
          </p:nvSpPr>
          <p:spPr bwMode="auto">
            <a:xfrm>
              <a:off x="3273645" y="2654463"/>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61" name="Oval 60">
              <a:extLst>
                <a:ext uri="{FF2B5EF4-FFF2-40B4-BE49-F238E27FC236}">
                  <a16:creationId xmlns:a16="http://schemas.microsoft.com/office/drawing/2014/main" id="{A9421C7C-1642-D2B6-D4E8-D8A27182E408}"/>
                </a:ext>
              </a:extLst>
            </p:cNvPr>
            <p:cNvSpPr/>
            <p:nvPr/>
          </p:nvSpPr>
          <p:spPr bwMode="auto">
            <a:xfrm>
              <a:off x="3497779" y="2654463"/>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62" name="Oval 61">
              <a:extLst>
                <a:ext uri="{FF2B5EF4-FFF2-40B4-BE49-F238E27FC236}">
                  <a16:creationId xmlns:a16="http://schemas.microsoft.com/office/drawing/2014/main" id="{6AC527B9-F0E9-8434-CCA7-CE12CC3E5367}"/>
                </a:ext>
              </a:extLst>
            </p:cNvPr>
            <p:cNvSpPr/>
            <p:nvPr/>
          </p:nvSpPr>
          <p:spPr bwMode="auto">
            <a:xfrm>
              <a:off x="3721913" y="2654463"/>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63" name="Oval 62">
              <a:extLst>
                <a:ext uri="{FF2B5EF4-FFF2-40B4-BE49-F238E27FC236}">
                  <a16:creationId xmlns:a16="http://schemas.microsoft.com/office/drawing/2014/main" id="{4919871C-72A5-C5AD-A951-3B9E899CE2F9}"/>
                </a:ext>
              </a:extLst>
            </p:cNvPr>
            <p:cNvSpPr/>
            <p:nvPr/>
          </p:nvSpPr>
          <p:spPr bwMode="auto">
            <a:xfrm>
              <a:off x="3946047" y="2654463"/>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64" name="Oval 63">
              <a:extLst>
                <a:ext uri="{FF2B5EF4-FFF2-40B4-BE49-F238E27FC236}">
                  <a16:creationId xmlns:a16="http://schemas.microsoft.com/office/drawing/2014/main" id="{712612F4-45D2-B0D0-458D-041FE341FA71}"/>
                </a:ext>
              </a:extLst>
            </p:cNvPr>
            <p:cNvSpPr/>
            <p:nvPr/>
          </p:nvSpPr>
          <p:spPr bwMode="auto">
            <a:xfrm>
              <a:off x="4170181" y="2654463"/>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65" name="Oval 64">
              <a:extLst>
                <a:ext uri="{FF2B5EF4-FFF2-40B4-BE49-F238E27FC236}">
                  <a16:creationId xmlns:a16="http://schemas.microsoft.com/office/drawing/2014/main" id="{A1BA1755-54B6-CABD-BF16-C42153C9DF09}"/>
                </a:ext>
              </a:extLst>
            </p:cNvPr>
            <p:cNvSpPr/>
            <p:nvPr/>
          </p:nvSpPr>
          <p:spPr bwMode="auto">
            <a:xfrm>
              <a:off x="4394315" y="2654463"/>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66" name="Oval 65">
              <a:extLst>
                <a:ext uri="{FF2B5EF4-FFF2-40B4-BE49-F238E27FC236}">
                  <a16:creationId xmlns:a16="http://schemas.microsoft.com/office/drawing/2014/main" id="{87374419-79DF-B406-9AFB-C418F9D99564}"/>
                </a:ext>
              </a:extLst>
            </p:cNvPr>
            <p:cNvSpPr/>
            <p:nvPr/>
          </p:nvSpPr>
          <p:spPr bwMode="auto">
            <a:xfrm>
              <a:off x="4618449" y="2654463"/>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67" name="Oval 66">
              <a:extLst>
                <a:ext uri="{FF2B5EF4-FFF2-40B4-BE49-F238E27FC236}">
                  <a16:creationId xmlns:a16="http://schemas.microsoft.com/office/drawing/2014/main" id="{BE04F528-49A3-EAC5-5CFE-19D8D9F370EA}"/>
                </a:ext>
              </a:extLst>
            </p:cNvPr>
            <p:cNvSpPr/>
            <p:nvPr/>
          </p:nvSpPr>
          <p:spPr bwMode="auto">
            <a:xfrm>
              <a:off x="4842583" y="2654463"/>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68" name="Oval 67">
              <a:extLst>
                <a:ext uri="{FF2B5EF4-FFF2-40B4-BE49-F238E27FC236}">
                  <a16:creationId xmlns:a16="http://schemas.microsoft.com/office/drawing/2014/main" id="{4AC807FE-7736-4739-DDCC-201CBF7F366A}"/>
                </a:ext>
              </a:extLst>
            </p:cNvPr>
            <p:cNvSpPr/>
            <p:nvPr/>
          </p:nvSpPr>
          <p:spPr bwMode="auto">
            <a:xfrm>
              <a:off x="5066719" y="2654463"/>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69" name="Oval 68">
              <a:extLst>
                <a:ext uri="{FF2B5EF4-FFF2-40B4-BE49-F238E27FC236}">
                  <a16:creationId xmlns:a16="http://schemas.microsoft.com/office/drawing/2014/main" id="{38FDD0EE-AFAB-2E66-09AA-C9D3538E0FEF}"/>
                </a:ext>
              </a:extLst>
            </p:cNvPr>
            <p:cNvSpPr/>
            <p:nvPr/>
          </p:nvSpPr>
          <p:spPr bwMode="auto">
            <a:xfrm>
              <a:off x="2927628" y="275671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70" name="Oval 69">
              <a:extLst>
                <a:ext uri="{FF2B5EF4-FFF2-40B4-BE49-F238E27FC236}">
                  <a16:creationId xmlns:a16="http://schemas.microsoft.com/office/drawing/2014/main" id="{F4EA4A88-92AD-87AB-31CA-825ECD4488B7}"/>
                </a:ext>
              </a:extLst>
            </p:cNvPr>
            <p:cNvSpPr/>
            <p:nvPr/>
          </p:nvSpPr>
          <p:spPr bwMode="auto">
            <a:xfrm>
              <a:off x="3151762" y="275671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71" name="Oval 70">
              <a:extLst>
                <a:ext uri="{FF2B5EF4-FFF2-40B4-BE49-F238E27FC236}">
                  <a16:creationId xmlns:a16="http://schemas.microsoft.com/office/drawing/2014/main" id="{119301FE-8C29-5996-41CE-1F26F1D95D85}"/>
                </a:ext>
              </a:extLst>
            </p:cNvPr>
            <p:cNvSpPr/>
            <p:nvPr/>
          </p:nvSpPr>
          <p:spPr bwMode="auto">
            <a:xfrm>
              <a:off x="3375896" y="275671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72" name="Oval 71">
              <a:extLst>
                <a:ext uri="{FF2B5EF4-FFF2-40B4-BE49-F238E27FC236}">
                  <a16:creationId xmlns:a16="http://schemas.microsoft.com/office/drawing/2014/main" id="{C1E2C31B-E54C-9980-8055-59622CFFCAD8}"/>
                </a:ext>
              </a:extLst>
            </p:cNvPr>
            <p:cNvSpPr/>
            <p:nvPr/>
          </p:nvSpPr>
          <p:spPr bwMode="auto">
            <a:xfrm>
              <a:off x="3600030" y="275671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73" name="Oval 72">
              <a:extLst>
                <a:ext uri="{FF2B5EF4-FFF2-40B4-BE49-F238E27FC236}">
                  <a16:creationId xmlns:a16="http://schemas.microsoft.com/office/drawing/2014/main" id="{E2EFFAFB-D800-474E-E726-497A4968ECF0}"/>
                </a:ext>
              </a:extLst>
            </p:cNvPr>
            <p:cNvSpPr/>
            <p:nvPr/>
          </p:nvSpPr>
          <p:spPr bwMode="auto">
            <a:xfrm>
              <a:off x="3824164" y="275671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74" name="Oval 73">
              <a:extLst>
                <a:ext uri="{FF2B5EF4-FFF2-40B4-BE49-F238E27FC236}">
                  <a16:creationId xmlns:a16="http://schemas.microsoft.com/office/drawing/2014/main" id="{BA315E41-DB22-D46E-635C-77F9BFC70466}"/>
                </a:ext>
              </a:extLst>
            </p:cNvPr>
            <p:cNvSpPr/>
            <p:nvPr/>
          </p:nvSpPr>
          <p:spPr bwMode="auto">
            <a:xfrm>
              <a:off x="4048298" y="275671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75" name="Oval 74">
              <a:extLst>
                <a:ext uri="{FF2B5EF4-FFF2-40B4-BE49-F238E27FC236}">
                  <a16:creationId xmlns:a16="http://schemas.microsoft.com/office/drawing/2014/main" id="{5C0F0EC8-686D-0808-1EEF-1D0C77E5C03F}"/>
                </a:ext>
              </a:extLst>
            </p:cNvPr>
            <p:cNvSpPr/>
            <p:nvPr/>
          </p:nvSpPr>
          <p:spPr bwMode="auto">
            <a:xfrm>
              <a:off x="4272432" y="275671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76" name="Oval 75">
              <a:extLst>
                <a:ext uri="{FF2B5EF4-FFF2-40B4-BE49-F238E27FC236}">
                  <a16:creationId xmlns:a16="http://schemas.microsoft.com/office/drawing/2014/main" id="{C6528319-9430-3318-6A81-C19FF26BF201}"/>
                </a:ext>
              </a:extLst>
            </p:cNvPr>
            <p:cNvSpPr/>
            <p:nvPr/>
          </p:nvSpPr>
          <p:spPr bwMode="auto">
            <a:xfrm>
              <a:off x="4496566" y="275671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77" name="Oval 76">
              <a:extLst>
                <a:ext uri="{FF2B5EF4-FFF2-40B4-BE49-F238E27FC236}">
                  <a16:creationId xmlns:a16="http://schemas.microsoft.com/office/drawing/2014/main" id="{BB37FE46-15AE-0F9A-2BC6-FE4500125620}"/>
                </a:ext>
              </a:extLst>
            </p:cNvPr>
            <p:cNvSpPr/>
            <p:nvPr/>
          </p:nvSpPr>
          <p:spPr bwMode="auto">
            <a:xfrm>
              <a:off x="4720700" y="275671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78" name="Oval 77">
              <a:extLst>
                <a:ext uri="{FF2B5EF4-FFF2-40B4-BE49-F238E27FC236}">
                  <a16:creationId xmlns:a16="http://schemas.microsoft.com/office/drawing/2014/main" id="{8EEAFD4D-3C58-DAEF-27C9-BEE3F56EA305}"/>
                </a:ext>
              </a:extLst>
            </p:cNvPr>
            <p:cNvSpPr/>
            <p:nvPr/>
          </p:nvSpPr>
          <p:spPr bwMode="auto">
            <a:xfrm>
              <a:off x="4944836" y="2756714"/>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79" name="Oval 78">
              <a:extLst>
                <a:ext uri="{FF2B5EF4-FFF2-40B4-BE49-F238E27FC236}">
                  <a16:creationId xmlns:a16="http://schemas.microsoft.com/office/drawing/2014/main" id="{2C406E80-ED68-A71E-41B9-8E5575D8BB35}"/>
                </a:ext>
              </a:extLst>
            </p:cNvPr>
            <p:cNvSpPr/>
            <p:nvPr/>
          </p:nvSpPr>
          <p:spPr bwMode="auto">
            <a:xfrm>
              <a:off x="2812206" y="287408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80" name="Oval 79">
              <a:extLst>
                <a:ext uri="{FF2B5EF4-FFF2-40B4-BE49-F238E27FC236}">
                  <a16:creationId xmlns:a16="http://schemas.microsoft.com/office/drawing/2014/main" id="{A79D96BB-8605-CE15-8173-FD3C6D12C226}"/>
                </a:ext>
              </a:extLst>
            </p:cNvPr>
            <p:cNvSpPr/>
            <p:nvPr/>
          </p:nvSpPr>
          <p:spPr bwMode="auto">
            <a:xfrm>
              <a:off x="3036340" y="287408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81" name="Oval 80">
              <a:extLst>
                <a:ext uri="{FF2B5EF4-FFF2-40B4-BE49-F238E27FC236}">
                  <a16:creationId xmlns:a16="http://schemas.microsoft.com/office/drawing/2014/main" id="{4BAF2583-6732-B002-D46D-F451AD68BC28}"/>
                </a:ext>
              </a:extLst>
            </p:cNvPr>
            <p:cNvSpPr/>
            <p:nvPr/>
          </p:nvSpPr>
          <p:spPr bwMode="auto">
            <a:xfrm>
              <a:off x="3260474" y="287408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82" name="Oval 81">
              <a:extLst>
                <a:ext uri="{FF2B5EF4-FFF2-40B4-BE49-F238E27FC236}">
                  <a16:creationId xmlns:a16="http://schemas.microsoft.com/office/drawing/2014/main" id="{2C0C26C0-5BDB-8577-68CD-F44E76CB8FBC}"/>
                </a:ext>
              </a:extLst>
            </p:cNvPr>
            <p:cNvSpPr/>
            <p:nvPr/>
          </p:nvSpPr>
          <p:spPr bwMode="auto">
            <a:xfrm>
              <a:off x="3484608" y="287408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83" name="Oval 82">
              <a:extLst>
                <a:ext uri="{FF2B5EF4-FFF2-40B4-BE49-F238E27FC236}">
                  <a16:creationId xmlns:a16="http://schemas.microsoft.com/office/drawing/2014/main" id="{133735E4-1BF2-3740-8D98-C77A6344B721}"/>
                </a:ext>
              </a:extLst>
            </p:cNvPr>
            <p:cNvSpPr/>
            <p:nvPr/>
          </p:nvSpPr>
          <p:spPr bwMode="auto">
            <a:xfrm>
              <a:off x="3708742" y="287408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84" name="Oval 83">
              <a:extLst>
                <a:ext uri="{FF2B5EF4-FFF2-40B4-BE49-F238E27FC236}">
                  <a16:creationId xmlns:a16="http://schemas.microsoft.com/office/drawing/2014/main" id="{B5120E4D-597D-8884-D44B-1D3042D558DB}"/>
                </a:ext>
              </a:extLst>
            </p:cNvPr>
            <p:cNvSpPr/>
            <p:nvPr/>
          </p:nvSpPr>
          <p:spPr bwMode="auto">
            <a:xfrm>
              <a:off x="3932876" y="287408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85" name="Oval 84">
              <a:extLst>
                <a:ext uri="{FF2B5EF4-FFF2-40B4-BE49-F238E27FC236}">
                  <a16:creationId xmlns:a16="http://schemas.microsoft.com/office/drawing/2014/main" id="{0CFD2943-4188-0DCF-2B8C-22FC0842A40F}"/>
                </a:ext>
              </a:extLst>
            </p:cNvPr>
            <p:cNvSpPr/>
            <p:nvPr/>
          </p:nvSpPr>
          <p:spPr bwMode="auto">
            <a:xfrm>
              <a:off x="4157010" y="287408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86" name="Oval 85">
              <a:extLst>
                <a:ext uri="{FF2B5EF4-FFF2-40B4-BE49-F238E27FC236}">
                  <a16:creationId xmlns:a16="http://schemas.microsoft.com/office/drawing/2014/main" id="{967551FF-238D-F8A0-84BD-34AB58B9B73E}"/>
                </a:ext>
              </a:extLst>
            </p:cNvPr>
            <p:cNvSpPr/>
            <p:nvPr/>
          </p:nvSpPr>
          <p:spPr bwMode="auto">
            <a:xfrm>
              <a:off x="4381144" y="287408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87" name="Oval 86">
              <a:extLst>
                <a:ext uri="{FF2B5EF4-FFF2-40B4-BE49-F238E27FC236}">
                  <a16:creationId xmlns:a16="http://schemas.microsoft.com/office/drawing/2014/main" id="{2CE6A1ED-3A11-FB21-52B3-E64A79CAC5E4}"/>
                </a:ext>
              </a:extLst>
            </p:cNvPr>
            <p:cNvSpPr/>
            <p:nvPr/>
          </p:nvSpPr>
          <p:spPr bwMode="auto">
            <a:xfrm>
              <a:off x="4605278" y="287408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88" name="Oval 87">
              <a:extLst>
                <a:ext uri="{FF2B5EF4-FFF2-40B4-BE49-F238E27FC236}">
                  <a16:creationId xmlns:a16="http://schemas.microsoft.com/office/drawing/2014/main" id="{C08B1171-A75E-C522-0EC9-C3F5F423334B}"/>
                </a:ext>
              </a:extLst>
            </p:cNvPr>
            <p:cNvSpPr/>
            <p:nvPr/>
          </p:nvSpPr>
          <p:spPr bwMode="auto">
            <a:xfrm>
              <a:off x="4829414" y="287408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89" name="Oval 88">
              <a:extLst>
                <a:ext uri="{FF2B5EF4-FFF2-40B4-BE49-F238E27FC236}">
                  <a16:creationId xmlns:a16="http://schemas.microsoft.com/office/drawing/2014/main" id="{8A035A46-09C5-0EA4-580E-AE1D0C604860}"/>
                </a:ext>
              </a:extLst>
            </p:cNvPr>
            <p:cNvSpPr/>
            <p:nvPr/>
          </p:nvSpPr>
          <p:spPr bwMode="auto">
            <a:xfrm>
              <a:off x="2690323" y="2976339"/>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90" name="Oval 89">
              <a:extLst>
                <a:ext uri="{FF2B5EF4-FFF2-40B4-BE49-F238E27FC236}">
                  <a16:creationId xmlns:a16="http://schemas.microsoft.com/office/drawing/2014/main" id="{7EED2742-6D40-7483-562E-49D60F51FEE5}"/>
                </a:ext>
              </a:extLst>
            </p:cNvPr>
            <p:cNvSpPr/>
            <p:nvPr/>
          </p:nvSpPr>
          <p:spPr bwMode="auto">
            <a:xfrm>
              <a:off x="2914457" y="2976339"/>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91" name="Oval 90">
              <a:extLst>
                <a:ext uri="{FF2B5EF4-FFF2-40B4-BE49-F238E27FC236}">
                  <a16:creationId xmlns:a16="http://schemas.microsoft.com/office/drawing/2014/main" id="{A23EC766-95EF-FD17-F93B-4F0B07413551}"/>
                </a:ext>
              </a:extLst>
            </p:cNvPr>
            <p:cNvSpPr/>
            <p:nvPr/>
          </p:nvSpPr>
          <p:spPr bwMode="auto">
            <a:xfrm>
              <a:off x="3138591" y="2976339"/>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92" name="Oval 91">
              <a:extLst>
                <a:ext uri="{FF2B5EF4-FFF2-40B4-BE49-F238E27FC236}">
                  <a16:creationId xmlns:a16="http://schemas.microsoft.com/office/drawing/2014/main" id="{5379392A-8BA0-A71A-24AA-EE1952F4CC1A}"/>
                </a:ext>
              </a:extLst>
            </p:cNvPr>
            <p:cNvSpPr/>
            <p:nvPr/>
          </p:nvSpPr>
          <p:spPr bwMode="auto">
            <a:xfrm>
              <a:off x="3362725" y="2976339"/>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93" name="Oval 92">
              <a:extLst>
                <a:ext uri="{FF2B5EF4-FFF2-40B4-BE49-F238E27FC236}">
                  <a16:creationId xmlns:a16="http://schemas.microsoft.com/office/drawing/2014/main" id="{8A66E138-5E10-7CEB-8110-8432EA7E6D2E}"/>
                </a:ext>
              </a:extLst>
            </p:cNvPr>
            <p:cNvSpPr/>
            <p:nvPr/>
          </p:nvSpPr>
          <p:spPr bwMode="auto">
            <a:xfrm>
              <a:off x="3586859" y="2976339"/>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94" name="Oval 93">
              <a:extLst>
                <a:ext uri="{FF2B5EF4-FFF2-40B4-BE49-F238E27FC236}">
                  <a16:creationId xmlns:a16="http://schemas.microsoft.com/office/drawing/2014/main" id="{63CC1847-C7DF-A098-E029-4EB5B0E27A39}"/>
                </a:ext>
              </a:extLst>
            </p:cNvPr>
            <p:cNvSpPr/>
            <p:nvPr/>
          </p:nvSpPr>
          <p:spPr bwMode="auto">
            <a:xfrm>
              <a:off x="3810993" y="2976339"/>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95" name="Oval 94">
              <a:extLst>
                <a:ext uri="{FF2B5EF4-FFF2-40B4-BE49-F238E27FC236}">
                  <a16:creationId xmlns:a16="http://schemas.microsoft.com/office/drawing/2014/main" id="{F38F4C35-9082-EFDA-0CC0-B5A06EDD908E}"/>
                </a:ext>
              </a:extLst>
            </p:cNvPr>
            <p:cNvSpPr/>
            <p:nvPr/>
          </p:nvSpPr>
          <p:spPr bwMode="auto">
            <a:xfrm>
              <a:off x="4035127" y="2976339"/>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96" name="Oval 95">
              <a:extLst>
                <a:ext uri="{FF2B5EF4-FFF2-40B4-BE49-F238E27FC236}">
                  <a16:creationId xmlns:a16="http://schemas.microsoft.com/office/drawing/2014/main" id="{48BB659F-93C3-5D72-4136-999270016055}"/>
                </a:ext>
              </a:extLst>
            </p:cNvPr>
            <p:cNvSpPr/>
            <p:nvPr/>
          </p:nvSpPr>
          <p:spPr bwMode="auto">
            <a:xfrm>
              <a:off x="4259261" y="2976339"/>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97" name="Oval 96">
              <a:extLst>
                <a:ext uri="{FF2B5EF4-FFF2-40B4-BE49-F238E27FC236}">
                  <a16:creationId xmlns:a16="http://schemas.microsoft.com/office/drawing/2014/main" id="{65E9CB85-EECB-5A0C-FB9F-C7008733813E}"/>
                </a:ext>
              </a:extLst>
            </p:cNvPr>
            <p:cNvSpPr/>
            <p:nvPr/>
          </p:nvSpPr>
          <p:spPr bwMode="auto">
            <a:xfrm>
              <a:off x="4483395" y="2976339"/>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98" name="Oval 97">
              <a:extLst>
                <a:ext uri="{FF2B5EF4-FFF2-40B4-BE49-F238E27FC236}">
                  <a16:creationId xmlns:a16="http://schemas.microsoft.com/office/drawing/2014/main" id="{1DECA8D5-D2B5-9595-E892-F1D514F89C20}"/>
                </a:ext>
              </a:extLst>
            </p:cNvPr>
            <p:cNvSpPr/>
            <p:nvPr/>
          </p:nvSpPr>
          <p:spPr bwMode="auto">
            <a:xfrm>
              <a:off x="4707531" y="2976339"/>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99" name="Oval 98">
              <a:extLst>
                <a:ext uri="{FF2B5EF4-FFF2-40B4-BE49-F238E27FC236}">
                  <a16:creationId xmlns:a16="http://schemas.microsoft.com/office/drawing/2014/main" id="{FADC0903-E8E7-2D51-990F-8529685749C0}"/>
                </a:ext>
              </a:extLst>
            </p:cNvPr>
            <p:cNvSpPr/>
            <p:nvPr/>
          </p:nvSpPr>
          <p:spPr bwMode="auto">
            <a:xfrm>
              <a:off x="2588072" y="3065097"/>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00" name="Oval 99">
              <a:extLst>
                <a:ext uri="{FF2B5EF4-FFF2-40B4-BE49-F238E27FC236}">
                  <a16:creationId xmlns:a16="http://schemas.microsoft.com/office/drawing/2014/main" id="{8EF51852-B74A-742A-9466-8C7B8F6BFF93}"/>
                </a:ext>
              </a:extLst>
            </p:cNvPr>
            <p:cNvSpPr/>
            <p:nvPr/>
          </p:nvSpPr>
          <p:spPr bwMode="auto">
            <a:xfrm>
              <a:off x="2812206" y="3065097"/>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01" name="Oval 100">
              <a:extLst>
                <a:ext uri="{FF2B5EF4-FFF2-40B4-BE49-F238E27FC236}">
                  <a16:creationId xmlns:a16="http://schemas.microsoft.com/office/drawing/2014/main" id="{13BB8E9C-6E69-BFC4-B77F-5D20563E7B2A}"/>
                </a:ext>
              </a:extLst>
            </p:cNvPr>
            <p:cNvSpPr/>
            <p:nvPr/>
          </p:nvSpPr>
          <p:spPr bwMode="auto">
            <a:xfrm>
              <a:off x="3036340" y="3065097"/>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02" name="Oval 101">
              <a:extLst>
                <a:ext uri="{FF2B5EF4-FFF2-40B4-BE49-F238E27FC236}">
                  <a16:creationId xmlns:a16="http://schemas.microsoft.com/office/drawing/2014/main" id="{522C61A1-8A87-50A0-01CA-DB696CEB5137}"/>
                </a:ext>
              </a:extLst>
            </p:cNvPr>
            <p:cNvSpPr/>
            <p:nvPr/>
          </p:nvSpPr>
          <p:spPr bwMode="auto">
            <a:xfrm>
              <a:off x="3260474" y="3065097"/>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03" name="Oval 102">
              <a:extLst>
                <a:ext uri="{FF2B5EF4-FFF2-40B4-BE49-F238E27FC236}">
                  <a16:creationId xmlns:a16="http://schemas.microsoft.com/office/drawing/2014/main" id="{E6DD004F-50D2-3930-80BF-90D8AB6D170C}"/>
                </a:ext>
              </a:extLst>
            </p:cNvPr>
            <p:cNvSpPr/>
            <p:nvPr/>
          </p:nvSpPr>
          <p:spPr bwMode="auto">
            <a:xfrm>
              <a:off x="3484608" y="3065097"/>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04" name="Oval 103">
              <a:extLst>
                <a:ext uri="{FF2B5EF4-FFF2-40B4-BE49-F238E27FC236}">
                  <a16:creationId xmlns:a16="http://schemas.microsoft.com/office/drawing/2014/main" id="{6622506C-A11D-42E4-C978-D826B66108B2}"/>
                </a:ext>
              </a:extLst>
            </p:cNvPr>
            <p:cNvSpPr/>
            <p:nvPr/>
          </p:nvSpPr>
          <p:spPr bwMode="auto">
            <a:xfrm>
              <a:off x="3708742" y="3065097"/>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05" name="Oval 104">
              <a:extLst>
                <a:ext uri="{FF2B5EF4-FFF2-40B4-BE49-F238E27FC236}">
                  <a16:creationId xmlns:a16="http://schemas.microsoft.com/office/drawing/2014/main" id="{6D0AA296-D188-7EE2-9442-97E71980AAEB}"/>
                </a:ext>
              </a:extLst>
            </p:cNvPr>
            <p:cNvSpPr/>
            <p:nvPr/>
          </p:nvSpPr>
          <p:spPr bwMode="auto">
            <a:xfrm>
              <a:off x="3932876" y="3065097"/>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06" name="Oval 105">
              <a:extLst>
                <a:ext uri="{FF2B5EF4-FFF2-40B4-BE49-F238E27FC236}">
                  <a16:creationId xmlns:a16="http://schemas.microsoft.com/office/drawing/2014/main" id="{EF1C13B1-DD37-7F8C-72B6-5C627B695F60}"/>
                </a:ext>
              </a:extLst>
            </p:cNvPr>
            <p:cNvSpPr/>
            <p:nvPr/>
          </p:nvSpPr>
          <p:spPr bwMode="auto">
            <a:xfrm>
              <a:off x="4157010" y="3065097"/>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07" name="Oval 106">
              <a:extLst>
                <a:ext uri="{FF2B5EF4-FFF2-40B4-BE49-F238E27FC236}">
                  <a16:creationId xmlns:a16="http://schemas.microsoft.com/office/drawing/2014/main" id="{FE12F000-685B-6227-1C36-F752D3D4768F}"/>
                </a:ext>
              </a:extLst>
            </p:cNvPr>
            <p:cNvSpPr/>
            <p:nvPr/>
          </p:nvSpPr>
          <p:spPr bwMode="auto">
            <a:xfrm>
              <a:off x="4381144" y="3065097"/>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08" name="Oval 107">
              <a:extLst>
                <a:ext uri="{FF2B5EF4-FFF2-40B4-BE49-F238E27FC236}">
                  <a16:creationId xmlns:a16="http://schemas.microsoft.com/office/drawing/2014/main" id="{B6DE0C7C-D5A6-FB6E-28AF-835F2CD4C1EB}"/>
                </a:ext>
              </a:extLst>
            </p:cNvPr>
            <p:cNvSpPr/>
            <p:nvPr/>
          </p:nvSpPr>
          <p:spPr bwMode="auto">
            <a:xfrm>
              <a:off x="4605280" y="3065097"/>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09" name="Oval 108">
              <a:extLst>
                <a:ext uri="{FF2B5EF4-FFF2-40B4-BE49-F238E27FC236}">
                  <a16:creationId xmlns:a16="http://schemas.microsoft.com/office/drawing/2014/main" id="{D7FF516D-68E0-C0CF-163B-E56B3952C850}"/>
                </a:ext>
              </a:extLst>
            </p:cNvPr>
            <p:cNvSpPr/>
            <p:nvPr/>
          </p:nvSpPr>
          <p:spPr bwMode="auto">
            <a:xfrm>
              <a:off x="2466189" y="316734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10" name="Oval 109">
              <a:extLst>
                <a:ext uri="{FF2B5EF4-FFF2-40B4-BE49-F238E27FC236}">
                  <a16:creationId xmlns:a16="http://schemas.microsoft.com/office/drawing/2014/main" id="{D9CD5017-BC6A-A3F0-7710-F61295385855}"/>
                </a:ext>
              </a:extLst>
            </p:cNvPr>
            <p:cNvSpPr/>
            <p:nvPr/>
          </p:nvSpPr>
          <p:spPr bwMode="auto">
            <a:xfrm>
              <a:off x="2690323" y="316734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11" name="Oval 110">
              <a:extLst>
                <a:ext uri="{FF2B5EF4-FFF2-40B4-BE49-F238E27FC236}">
                  <a16:creationId xmlns:a16="http://schemas.microsoft.com/office/drawing/2014/main" id="{B829D2A7-9754-8336-70F4-6530E2D7D8B6}"/>
                </a:ext>
              </a:extLst>
            </p:cNvPr>
            <p:cNvSpPr/>
            <p:nvPr/>
          </p:nvSpPr>
          <p:spPr bwMode="auto">
            <a:xfrm>
              <a:off x="2914457" y="316734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12" name="Oval 111">
              <a:extLst>
                <a:ext uri="{FF2B5EF4-FFF2-40B4-BE49-F238E27FC236}">
                  <a16:creationId xmlns:a16="http://schemas.microsoft.com/office/drawing/2014/main" id="{9D202899-6606-9E04-B5A2-04369A4FAF31}"/>
                </a:ext>
              </a:extLst>
            </p:cNvPr>
            <p:cNvSpPr/>
            <p:nvPr/>
          </p:nvSpPr>
          <p:spPr bwMode="auto">
            <a:xfrm>
              <a:off x="3138591" y="316734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13" name="Oval 112">
              <a:extLst>
                <a:ext uri="{FF2B5EF4-FFF2-40B4-BE49-F238E27FC236}">
                  <a16:creationId xmlns:a16="http://schemas.microsoft.com/office/drawing/2014/main" id="{E8255B77-CD1D-CC73-E493-A2C59D337C5C}"/>
                </a:ext>
              </a:extLst>
            </p:cNvPr>
            <p:cNvSpPr/>
            <p:nvPr/>
          </p:nvSpPr>
          <p:spPr bwMode="auto">
            <a:xfrm>
              <a:off x="3362725" y="316734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14" name="Oval 113">
              <a:extLst>
                <a:ext uri="{FF2B5EF4-FFF2-40B4-BE49-F238E27FC236}">
                  <a16:creationId xmlns:a16="http://schemas.microsoft.com/office/drawing/2014/main" id="{5596159F-999E-5C47-87B4-22B5B481B4F9}"/>
                </a:ext>
              </a:extLst>
            </p:cNvPr>
            <p:cNvSpPr/>
            <p:nvPr/>
          </p:nvSpPr>
          <p:spPr bwMode="auto">
            <a:xfrm>
              <a:off x="3586859" y="316734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15" name="Oval 114">
              <a:extLst>
                <a:ext uri="{FF2B5EF4-FFF2-40B4-BE49-F238E27FC236}">
                  <a16:creationId xmlns:a16="http://schemas.microsoft.com/office/drawing/2014/main" id="{644A4BBB-0177-2F0A-5179-E9C805ADF52A}"/>
                </a:ext>
              </a:extLst>
            </p:cNvPr>
            <p:cNvSpPr/>
            <p:nvPr/>
          </p:nvSpPr>
          <p:spPr bwMode="auto">
            <a:xfrm>
              <a:off x="3810993" y="316734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16" name="Oval 115">
              <a:extLst>
                <a:ext uri="{FF2B5EF4-FFF2-40B4-BE49-F238E27FC236}">
                  <a16:creationId xmlns:a16="http://schemas.microsoft.com/office/drawing/2014/main" id="{8EB84189-8905-74BA-C766-670E86F5497B}"/>
                </a:ext>
              </a:extLst>
            </p:cNvPr>
            <p:cNvSpPr/>
            <p:nvPr/>
          </p:nvSpPr>
          <p:spPr bwMode="auto">
            <a:xfrm>
              <a:off x="4035127" y="316734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17" name="Oval 116">
              <a:extLst>
                <a:ext uri="{FF2B5EF4-FFF2-40B4-BE49-F238E27FC236}">
                  <a16:creationId xmlns:a16="http://schemas.microsoft.com/office/drawing/2014/main" id="{29419015-D05C-81D3-5B4E-0ED379E63539}"/>
                </a:ext>
              </a:extLst>
            </p:cNvPr>
            <p:cNvSpPr/>
            <p:nvPr/>
          </p:nvSpPr>
          <p:spPr bwMode="auto">
            <a:xfrm>
              <a:off x="4259261" y="316734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18" name="Oval 117">
              <a:extLst>
                <a:ext uri="{FF2B5EF4-FFF2-40B4-BE49-F238E27FC236}">
                  <a16:creationId xmlns:a16="http://schemas.microsoft.com/office/drawing/2014/main" id="{32931479-B7B2-0BBC-2AC3-0679F0F1E91A}"/>
                </a:ext>
              </a:extLst>
            </p:cNvPr>
            <p:cNvSpPr/>
            <p:nvPr/>
          </p:nvSpPr>
          <p:spPr bwMode="auto">
            <a:xfrm>
              <a:off x="4483397" y="3167348"/>
              <a:ext cx="204501" cy="204501"/>
            </a:xfrm>
            <a:prstGeom prst="ellipse">
              <a:avLst/>
            </a:prstGeom>
            <a:solidFill>
              <a:srgbClr val="0070C0"/>
            </a:solidFill>
            <a:ln w="9525" cap="flat" cmpd="sng" algn="ctr">
              <a:noFill/>
              <a:prstDash val="solid"/>
              <a:round/>
              <a:headEnd type="none" w="med" len="med"/>
              <a:tailEnd type="none" w="med" len="med"/>
            </a:ln>
            <a:effectLst/>
            <a:scene3d>
              <a:camera prst="orthographicFront"/>
              <a:lightRig rig="threePt" dir="t"/>
            </a:scene3d>
            <a:sp3d>
              <a:bevelT w="482600" h="317500"/>
              <a:bevelB/>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grpSp>
      <p:pic>
        <p:nvPicPr>
          <p:cNvPr id="119" name="Picture 118">
            <a:extLst>
              <a:ext uri="{FF2B5EF4-FFF2-40B4-BE49-F238E27FC236}">
                <a16:creationId xmlns:a16="http://schemas.microsoft.com/office/drawing/2014/main" id="{5BF461DA-7CE0-3D87-E0FD-C626725B49F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95588" y="1295396"/>
            <a:ext cx="905446" cy="772793"/>
          </a:xfrm>
          <a:prstGeom prst="rect">
            <a:avLst/>
          </a:prstGeom>
        </p:spPr>
      </p:pic>
      <p:pic>
        <p:nvPicPr>
          <p:cNvPr id="120" name="Picture 119">
            <a:extLst>
              <a:ext uri="{FF2B5EF4-FFF2-40B4-BE49-F238E27FC236}">
                <a16:creationId xmlns:a16="http://schemas.microsoft.com/office/drawing/2014/main" id="{183E8203-C4CF-3140-6278-84F9E41312E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45202" y="1298512"/>
            <a:ext cx="822987" cy="692849"/>
          </a:xfrm>
          <a:prstGeom prst="rect">
            <a:avLst/>
          </a:prstGeom>
        </p:spPr>
      </p:pic>
      <p:pic>
        <p:nvPicPr>
          <p:cNvPr id="121" name="Graphic 120">
            <a:extLst>
              <a:ext uri="{FF2B5EF4-FFF2-40B4-BE49-F238E27FC236}">
                <a16:creationId xmlns:a16="http://schemas.microsoft.com/office/drawing/2014/main" id="{2C10D55E-8563-2CCC-B897-4C03D24FCBD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593830" y="1249565"/>
            <a:ext cx="773472" cy="769735"/>
          </a:xfrm>
          <a:prstGeom prst="rect">
            <a:avLst/>
          </a:prstGeom>
        </p:spPr>
      </p:pic>
      <p:pic>
        <p:nvPicPr>
          <p:cNvPr id="122" name="Graphic 121">
            <a:extLst>
              <a:ext uri="{FF2B5EF4-FFF2-40B4-BE49-F238E27FC236}">
                <a16:creationId xmlns:a16="http://schemas.microsoft.com/office/drawing/2014/main" id="{2A7B4E9D-FD15-02B8-1B1E-40E92C82AB0D}"/>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977846" y="1364157"/>
            <a:ext cx="982887" cy="556635"/>
          </a:xfrm>
          <a:prstGeom prst="rect">
            <a:avLst/>
          </a:prstGeom>
        </p:spPr>
      </p:pic>
      <p:sp>
        <p:nvSpPr>
          <p:cNvPr id="3" name="Title 2">
            <a:extLst>
              <a:ext uri="{FF2B5EF4-FFF2-40B4-BE49-F238E27FC236}">
                <a16:creationId xmlns:a16="http://schemas.microsoft.com/office/drawing/2014/main" id="{FFA968B5-DC9B-66F3-186C-0F55F265025B}"/>
              </a:ext>
            </a:extLst>
          </p:cNvPr>
          <p:cNvSpPr>
            <a:spLocks noGrp="1"/>
          </p:cNvSpPr>
          <p:nvPr>
            <p:ph type="title"/>
          </p:nvPr>
        </p:nvSpPr>
        <p:spPr>
          <a:xfrm>
            <a:off x="326949" y="171451"/>
            <a:ext cx="7600402" cy="599562"/>
          </a:xfrm>
        </p:spPr>
        <p:txBody>
          <a:bodyPr/>
          <a:lstStyle/>
          <a:p>
            <a:r>
              <a:rPr lang="fr-FR" dirty="0"/>
              <a:t>rough qubit </a:t>
            </a:r>
            <a:r>
              <a:rPr lang="fr-FR" dirty="0" err="1"/>
              <a:t>modalities</a:t>
            </a:r>
            <a:r>
              <a:rPr lang="fr-FR" dirty="0"/>
              <a:t> </a:t>
            </a:r>
            <a:r>
              <a:rPr lang="fr-FR" dirty="0" err="1"/>
              <a:t>comparison</a:t>
            </a:r>
            <a:endParaRPr lang="en-US" dirty="0"/>
          </a:p>
        </p:txBody>
      </p:sp>
    </p:spTree>
    <p:extLst>
      <p:ext uri="{BB962C8B-B14F-4D97-AF65-F5344CB8AC3E}">
        <p14:creationId xmlns:p14="http://schemas.microsoft.com/office/powerpoint/2010/main" val="32424790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E4913-4DC2-1CC7-CC1D-502968495E41}"/>
              </a:ext>
            </a:extLst>
          </p:cNvPr>
          <p:cNvSpPr>
            <a:spLocks noGrp="1"/>
          </p:cNvSpPr>
          <p:nvPr>
            <p:ph type="title"/>
          </p:nvPr>
        </p:nvSpPr>
        <p:spPr>
          <a:xfrm>
            <a:off x="326948" y="171451"/>
            <a:ext cx="8377977" cy="1125850"/>
          </a:xfrm>
        </p:spPr>
        <p:txBody>
          <a:bodyPr/>
          <a:lstStyle/>
          <a:p>
            <a:r>
              <a:rPr lang="en-US" dirty="0"/>
              <a:t>raw algorithm fidelities requirements</a:t>
            </a:r>
          </a:p>
        </p:txBody>
      </p:sp>
      <p:cxnSp>
        <p:nvCxnSpPr>
          <p:cNvPr id="6" name="Straight Arrow Connector 5">
            <a:extLst>
              <a:ext uri="{FF2B5EF4-FFF2-40B4-BE49-F238E27FC236}">
                <a16:creationId xmlns:a16="http://schemas.microsoft.com/office/drawing/2014/main" id="{50592058-E7E2-A7C8-6E59-0825A798F326}"/>
              </a:ext>
            </a:extLst>
          </p:cNvPr>
          <p:cNvCxnSpPr>
            <a:cxnSpLocks/>
          </p:cNvCxnSpPr>
          <p:nvPr/>
        </p:nvCxnSpPr>
        <p:spPr bwMode="auto">
          <a:xfrm>
            <a:off x="988030" y="1649146"/>
            <a:ext cx="0" cy="2056461"/>
          </a:xfrm>
          <a:prstGeom prst="straightConnector1">
            <a:avLst/>
          </a:prstGeom>
          <a:solidFill>
            <a:schemeClr val="accent1"/>
          </a:solidFill>
          <a:ln w="19050" cap="flat" cmpd="sng" algn="ctr">
            <a:solidFill>
              <a:schemeClr val="accent6"/>
            </a:solidFill>
            <a:prstDash val="dash"/>
            <a:round/>
            <a:headEnd type="triangle" w="med" len="med"/>
            <a:tailEnd type="triangle" w="med" len="med"/>
          </a:ln>
          <a:effectLst/>
        </p:spPr>
      </p:cxnSp>
      <p:cxnSp>
        <p:nvCxnSpPr>
          <p:cNvPr id="7" name="Straight Arrow Connector 6">
            <a:extLst>
              <a:ext uri="{FF2B5EF4-FFF2-40B4-BE49-F238E27FC236}">
                <a16:creationId xmlns:a16="http://schemas.microsoft.com/office/drawing/2014/main" id="{08C8DFAA-508A-C866-AC3B-B0D5F8582A8D}"/>
              </a:ext>
            </a:extLst>
          </p:cNvPr>
          <p:cNvCxnSpPr>
            <a:cxnSpLocks/>
          </p:cNvCxnSpPr>
          <p:nvPr/>
        </p:nvCxnSpPr>
        <p:spPr bwMode="auto">
          <a:xfrm flipH="1">
            <a:off x="1265006" y="4141503"/>
            <a:ext cx="3001457" cy="0"/>
          </a:xfrm>
          <a:prstGeom prst="straightConnector1">
            <a:avLst/>
          </a:prstGeom>
          <a:solidFill>
            <a:schemeClr val="accent1"/>
          </a:solidFill>
          <a:ln w="19050" cap="flat" cmpd="sng" algn="ctr">
            <a:solidFill>
              <a:schemeClr val="accent6"/>
            </a:solidFill>
            <a:prstDash val="dash"/>
            <a:round/>
            <a:headEnd type="triangle" w="med" len="med"/>
            <a:tailEnd type="none" w="med" len="med"/>
          </a:ln>
          <a:effectLst/>
        </p:spPr>
      </p:cxnSp>
      <p:sp>
        <p:nvSpPr>
          <p:cNvPr id="12" name="TextBox 11">
            <a:extLst>
              <a:ext uri="{FF2B5EF4-FFF2-40B4-BE49-F238E27FC236}">
                <a16:creationId xmlns:a16="http://schemas.microsoft.com/office/drawing/2014/main" id="{2FE1D4BB-B17E-17B1-F978-02D9932D89DB}"/>
              </a:ext>
            </a:extLst>
          </p:cNvPr>
          <p:cNvSpPr txBox="1"/>
          <p:nvPr/>
        </p:nvSpPr>
        <p:spPr>
          <a:xfrm>
            <a:off x="260909" y="2366904"/>
            <a:ext cx="708252" cy="523210"/>
          </a:xfrm>
          <a:prstGeom prst="rect">
            <a:avLst/>
          </a:prstGeom>
          <a:noFill/>
        </p:spPr>
        <p:txBody>
          <a:bodyPr wrap="square" lIns="91430" tIns="45715" rIns="91430" bIns="45715" rtlCol="0">
            <a:spAutoFit/>
          </a:bodyPr>
          <a:lstStyle/>
          <a:p>
            <a:pPr algn="r">
              <a:spcAft>
                <a:spcPts val="600"/>
              </a:spcAft>
            </a:pPr>
            <a:r>
              <a:rPr lang="fr-FR" sz="1400" dirty="0">
                <a:solidFill>
                  <a:schemeClr val="accent6"/>
                </a:solidFill>
                <a:latin typeface="Calibri" pitchFamily="34" charset="0"/>
              </a:rPr>
              <a:t>N</a:t>
            </a:r>
            <a:r>
              <a:rPr lang="fr-FR" sz="1400" b="0" dirty="0">
                <a:solidFill>
                  <a:schemeClr val="bg2"/>
                </a:solidFill>
                <a:latin typeface="Calibri" pitchFamily="34" charset="0"/>
              </a:rPr>
              <a:t> qubits</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B2BCBE1-FE29-8DEB-8F69-F3B00965505B}"/>
                  </a:ext>
                </a:extLst>
              </p:cNvPr>
              <p:cNvSpPr txBox="1"/>
              <p:nvPr/>
            </p:nvSpPr>
            <p:spPr>
              <a:xfrm>
                <a:off x="5416090" y="1010464"/>
                <a:ext cx="2721058" cy="535468"/>
              </a:xfrm>
              <a:prstGeom prst="rect">
                <a:avLst/>
              </a:prstGeom>
              <a:noFill/>
            </p:spPr>
            <p:txBody>
              <a:bodyPr wrap="square" rtlCol="0">
                <a:spAutoFit/>
              </a:bodyPr>
              <a:lstStyle/>
              <a:p>
                <a:pPr algn="ctr"/>
                <a:r>
                  <a:rPr lang="fr-FR" sz="1600" dirty="0" err="1">
                    <a:solidFill>
                      <a:schemeClr val="bg2"/>
                    </a:solidFill>
                    <a:latin typeface="Calibri" panose="020F0502020204030204" pitchFamily="34" charset="0"/>
                    <a:ea typeface="Calibri" panose="020F0502020204030204" pitchFamily="34" charset="0"/>
                    <a:cs typeface="Calibri" panose="020F0502020204030204" pitchFamily="34" charset="0"/>
                  </a:rPr>
                  <a:t>desired</a:t>
                </a:r>
                <a:r>
                  <a:rPr lang="fr-FR" sz="1600" dirty="0">
                    <a:solidFill>
                      <a:schemeClr val="bg2"/>
                    </a:solidFill>
                    <a:latin typeface="Calibri" panose="020F0502020204030204" pitchFamily="34" charset="0"/>
                    <a:ea typeface="Calibri" panose="020F0502020204030204" pitchFamily="34" charset="0"/>
                    <a:cs typeface="Calibri" panose="020F0502020204030204" pitchFamily="34" charset="0"/>
                  </a:rPr>
                  <a:t> </a:t>
                </a:r>
                <a:r>
                  <a:rPr lang="fr-FR" sz="1600" dirty="0" err="1">
                    <a:solidFill>
                      <a:schemeClr val="bg2"/>
                    </a:solidFill>
                    <a:latin typeface="Calibri" panose="020F0502020204030204" pitchFamily="34" charset="0"/>
                    <a:ea typeface="Calibri" panose="020F0502020204030204" pitchFamily="34" charset="0"/>
                    <a:cs typeface="Calibri" panose="020F0502020204030204" pitchFamily="34" charset="0"/>
                  </a:rPr>
                  <a:t>error</a:t>
                </a:r>
                <a:r>
                  <a:rPr lang="fr-FR" sz="1600" dirty="0">
                    <a:solidFill>
                      <a:schemeClr val="bg2"/>
                    </a:solidFill>
                    <a:latin typeface="Calibri" panose="020F0502020204030204" pitchFamily="34" charset="0"/>
                    <a:ea typeface="Calibri" panose="020F0502020204030204" pitchFamily="34" charset="0"/>
                    <a:cs typeface="Calibri" panose="020F0502020204030204" pitchFamily="34" charset="0"/>
                  </a:rPr>
                  <a:t> rate </a:t>
                </a:r>
                <a14:m>
                  <m:oMath xmlns:m="http://schemas.openxmlformats.org/officeDocument/2006/math">
                    <m:r>
                      <a:rPr lang="fr-FR" sz="2000" b="1" i="1" dirty="0" smtClean="0">
                        <a:solidFill>
                          <a:schemeClr val="bg2"/>
                        </a:solidFill>
                        <a:latin typeface="Cambria Math" panose="02040503050406030204" pitchFamily="18" charset="0"/>
                      </a:rPr>
                      <m:t>&lt; </m:t>
                    </m:r>
                    <m:f>
                      <m:fPr>
                        <m:ctrlPr>
                          <a:rPr lang="fr-FR" sz="2000" b="1" i="1" dirty="0" smtClean="0">
                            <a:solidFill>
                              <a:schemeClr val="bg2"/>
                            </a:solidFill>
                            <a:latin typeface="Cambria Math" panose="02040503050406030204" pitchFamily="18" charset="0"/>
                          </a:rPr>
                        </m:ctrlPr>
                      </m:fPr>
                      <m:num>
                        <m:r>
                          <a:rPr lang="fr-FR" sz="2000" b="1" i="1" dirty="0" smtClean="0">
                            <a:solidFill>
                              <a:schemeClr val="bg2"/>
                            </a:solidFill>
                            <a:latin typeface="Cambria Math" panose="02040503050406030204" pitchFamily="18" charset="0"/>
                          </a:rPr>
                          <m:t>𝟏</m:t>
                        </m:r>
                      </m:num>
                      <m:den>
                        <m:r>
                          <a:rPr lang="fr-FR" sz="2000" b="1" i="0" dirty="0" smtClean="0">
                            <a:solidFill>
                              <a:schemeClr val="accent6"/>
                            </a:solidFill>
                            <a:latin typeface="Cambria Math" panose="02040503050406030204" pitchFamily="18" charset="0"/>
                          </a:rPr>
                          <m:t>𝐍</m:t>
                        </m:r>
                        <m:r>
                          <a:rPr lang="fr-FR" sz="2000" b="1" i="1" dirty="0" smtClean="0">
                            <a:solidFill>
                              <a:schemeClr val="bg2"/>
                            </a:solidFill>
                            <a:latin typeface="Cambria Math" panose="02040503050406030204" pitchFamily="18" charset="0"/>
                            <a:ea typeface="Cambria Math" panose="02040503050406030204" pitchFamily="18" charset="0"/>
                          </a:rPr>
                          <m:t>×</m:t>
                        </m:r>
                        <m:r>
                          <a:rPr lang="fr-FR" sz="2000" b="1" i="0" dirty="0" smtClean="0">
                            <a:solidFill>
                              <a:schemeClr val="accent6"/>
                            </a:solidFill>
                            <a:latin typeface="Cambria Math" panose="02040503050406030204" pitchFamily="18" charset="0"/>
                            <a:ea typeface="Cambria Math" panose="02040503050406030204" pitchFamily="18" charset="0"/>
                          </a:rPr>
                          <m:t>𝐃</m:t>
                        </m:r>
                      </m:den>
                    </m:f>
                  </m:oMath>
                </a14:m>
                <a:endParaRPr lang="en-US" sz="1600" dirty="0" err="1">
                  <a:solidFill>
                    <a:schemeClr val="bg2"/>
                  </a:solidFill>
                  <a:latin typeface="Calibri" pitchFamily="34" charset="0"/>
                </a:endParaRPr>
              </a:p>
            </p:txBody>
          </p:sp>
        </mc:Choice>
        <mc:Fallback xmlns="">
          <p:sp>
            <p:nvSpPr>
              <p:cNvPr id="13" name="TextBox 12">
                <a:extLst>
                  <a:ext uri="{FF2B5EF4-FFF2-40B4-BE49-F238E27FC236}">
                    <a16:creationId xmlns:a16="http://schemas.microsoft.com/office/drawing/2014/main" id="{1B2BCBE1-FE29-8DEB-8F69-F3B00965505B}"/>
                  </a:ext>
                </a:extLst>
              </p:cNvPr>
              <p:cNvSpPr txBox="1">
                <a:spLocks noRot="1" noChangeAspect="1" noMove="1" noResize="1" noEditPoints="1" noAdjustHandles="1" noChangeArrowheads="1" noChangeShapeType="1" noTextEdit="1"/>
              </p:cNvSpPr>
              <p:nvPr/>
            </p:nvSpPr>
            <p:spPr>
              <a:xfrm>
                <a:off x="5416090" y="1010464"/>
                <a:ext cx="2721058" cy="535468"/>
              </a:xfrm>
              <a:prstGeom prst="rect">
                <a:avLst/>
              </a:prstGeom>
              <a:blipFill>
                <a:blip r:embed="rId2"/>
                <a:stretch>
                  <a:fillRect/>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7E3D7907-BFF8-90DA-CDAC-7900D88E2B0F}"/>
              </a:ext>
            </a:extLst>
          </p:cNvPr>
          <p:cNvSpPr txBox="1"/>
          <p:nvPr/>
        </p:nvSpPr>
        <p:spPr>
          <a:xfrm>
            <a:off x="1705966" y="4146455"/>
            <a:ext cx="2185281" cy="307766"/>
          </a:xfrm>
          <a:prstGeom prst="rect">
            <a:avLst/>
          </a:prstGeom>
          <a:noFill/>
        </p:spPr>
        <p:txBody>
          <a:bodyPr wrap="square" lIns="91430" tIns="45715" rIns="91430" bIns="45715" rtlCol="0">
            <a:spAutoFit/>
          </a:bodyPr>
          <a:lstStyle/>
          <a:p>
            <a:pPr algn="ctr">
              <a:spcAft>
                <a:spcPts val="600"/>
              </a:spcAft>
            </a:pPr>
            <a:r>
              <a:rPr lang="fr-FR" sz="1400" b="0" dirty="0" err="1">
                <a:solidFill>
                  <a:schemeClr val="bg2"/>
                </a:solidFill>
                <a:latin typeface="Calibri" pitchFamily="34" charset="0"/>
              </a:rPr>
              <a:t>computing</a:t>
            </a:r>
            <a:r>
              <a:rPr lang="fr-FR" sz="1400" b="0" dirty="0">
                <a:solidFill>
                  <a:schemeClr val="bg2"/>
                </a:solidFill>
                <a:latin typeface="Calibri" pitchFamily="34" charset="0"/>
              </a:rPr>
              <a:t> </a:t>
            </a:r>
            <a:r>
              <a:rPr lang="fr-FR" sz="1400" b="0" dirty="0" err="1">
                <a:solidFill>
                  <a:schemeClr val="bg2"/>
                </a:solidFill>
                <a:latin typeface="Calibri" pitchFamily="34" charset="0"/>
              </a:rPr>
              <a:t>depth</a:t>
            </a:r>
            <a:r>
              <a:rPr lang="fr-FR" sz="1400" b="0" dirty="0">
                <a:solidFill>
                  <a:schemeClr val="bg2"/>
                </a:solidFill>
                <a:latin typeface="Calibri" pitchFamily="34" charset="0"/>
              </a:rPr>
              <a:t> </a:t>
            </a:r>
            <a:r>
              <a:rPr lang="fr-FR" sz="1400" dirty="0">
                <a:solidFill>
                  <a:schemeClr val="accent6"/>
                </a:solidFill>
                <a:latin typeface="Calibri" pitchFamily="34" charset="0"/>
              </a:rPr>
              <a:t>D</a:t>
            </a:r>
          </a:p>
        </p:txBody>
      </p:sp>
      <p:pic>
        <p:nvPicPr>
          <p:cNvPr id="3" name="Picture 2">
            <a:hlinkClick r:id="rId3"/>
            <a:extLst>
              <a:ext uri="{FF2B5EF4-FFF2-40B4-BE49-F238E27FC236}">
                <a16:creationId xmlns:a16="http://schemas.microsoft.com/office/drawing/2014/main" id="{84163A02-DA64-A39A-17C7-53377A92AE7B}"/>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091" r="8859" b="7748"/>
          <a:stretch/>
        </p:blipFill>
        <p:spPr bwMode="auto">
          <a:xfrm>
            <a:off x="1392452" y="1670352"/>
            <a:ext cx="2828717" cy="203525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D55DB48-1468-CCE5-63FC-CC261A070A45}"/>
              </a:ext>
            </a:extLst>
          </p:cNvPr>
          <p:cNvSpPr txBox="1"/>
          <p:nvPr/>
        </p:nvSpPr>
        <p:spPr>
          <a:xfrm>
            <a:off x="1245214" y="988312"/>
            <a:ext cx="830527" cy="430877"/>
          </a:xfrm>
          <a:prstGeom prst="rect">
            <a:avLst/>
          </a:prstGeom>
          <a:noFill/>
        </p:spPr>
        <p:txBody>
          <a:bodyPr wrap="square" lIns="91430" tIns="45715" rIns="91430" bIns="45715" rtlCol="0">
            <a:spAutoFit/>
          </a:bodyPr>
          <a:lstStyle/>
          <a:p>
            <a:pPr algn="ctr"/>
            <a:r>
              <a:rPr lang="fr-FR" sz="1100" b="0" dirty="0" err="1">
                <a:solidFill>
                  <a:schemeClr val="accent6"/>
                </a:solidFill>
                <a:latin typeface="Calibri" pitchFamily="34" charset="0"/>
              </a:rPr>
              <a:t>two</a:t>
            </a:r>
            <a:r>
              <a:rPr lang="fr-FR" sz="1100" b="0" dirty="0">
                <a:solidFill>
                  <a:schemeClr val="accent6"/>
                </a:solidFill>
                <a:latin typeface="Calibri" pitchFamily="34" charset="0"/>
              </a:rPr>
              <a:t>-qubit </a:t>
            </a:r>
            <a:r>
              <a:rPr lang="fr-FR" sz="1100" b="0" dirty="0" err="1">
                <a:solidFill>
                  <a:schemeClr val="accent6"/>
                </a:solidFill>
                <a:latin typeface="Calibri" pitchFamily="34" charset="0"/>
              </a:rPr>
              <a:t>gate</a:t>
            </a:r>
            <a:endParaRPr lang="fr-FR" sz="1100" b="0" dirty="0">
              <a:solidFill>
                <a:schemeClr val="accent6"/>
              </a:solidFill>
              <a:latin typeface="Calibri" pitchFamily="34" charset="0"/>
            </a:endParaRPr>
          </a:p>
        </p:txBody>
      </p:sp>
      <p:sp>
        <p:nvSpPr>
          <p:cNvPr id="9" name="Rectangle 8">
            <a:extLst>
              <a:ext uri="{FF2B5EF4-FFF2-40B4-BE49-F238E27FC236}">
                <a16:creationId xmlns:a16="http://schemas.microsoft.com/office/drawing/2014/main" id="{C4069D99-2C7A-DD18-9138-15B1C38D3028}"/>
              </a:ext>
            </a:extLst>
          </p:cNvPr>
          <p:cNvSpPr/>
          <p:nvPr/>
        </p:nvSpPr>
        <p:spPr bwMode="auto">
          <a:xfrm>
            <a:off x="1544275" y="1896112"/>
            <a:ext cx="234814" cy="488485"/>
          </a:xfrm>
          <a:prstGeom prst="rect">
            <a:avLst/>
          </a:prstGeom>
          <a:noFill/>
          <a:ln w="9525" cap="flat" cmpd="sng" algn="ctr">
            <a:solidFill>
              <a:schemeClr val="accent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cxnSp>
        <p:nvCxnSpPr>
          <p:cNvPr id="10" name="Straight Arrow Connector 9">
            <a:extLst>
              <a:ext uri="{FF2B5EF4-FFF2-40B4-BE49-F238E27FC236}">
                <a16:creationId xmlns:a16="http://schemas.microsoft.com/office/drawing/2014/main" id="{71F43640-F461-0DEC-D8F6-30F3A6055B8C}"/>
              </a:ext>
            </a:extLst>
          </p:cNvPr>
          <p:cNvCxnSpPr>
            <a:cxnSpLocks/>
            <a:stCxn id="5" idx="2"/>
            <a:endCxn id="9" idx="0"/>
          </p:cNvCxnSpPr>
          <p:nvPr/>
        </p:nvCxnSpPr>
        <p:spPr bwMode="auto">
          <a:xfrm>
            <a:off x="1660478" y="1419189"/>
            <a:ext cx="1204" cy="476923"/>
          </a:xfrm>
          <a:prstGeom prst="straightConnector1">
            <a:avLst/>
          </a:prstGeom>
          <a:solidFill>
            <a:schemeClr val="accent1"/>
          </a:solidFill>
          <a:ln w="9525" cap="flat" cmpd="sng" algn="ctr">
            <a:solidFill>
              <a:schemeClr val="accent6"/>
            </a:solidFill>
            <a:prstDash val="solid"/>
            <a:round/>
            <a:headEnd type="none" w="med" len="med"/>
            <a:tailEnd type="triangle"/>
          </a:ln>
          <a:effectLst/>
        </p:spPr>
      </p:cxnSp>
      <p:cxnSp>
        <p:nvCxnSpPr>
          <p:cNvPr id="15" name="Straight Arrow Connector 14">
            <a:extLst>
              <a:ext uri="{FF2B5EF4-FFF2-40B4-BE49-F238E27FC236}">
                <a16:creationId xmlns:a16="http://schemas.microsoft.com/office/drawing/2014/main" id="{11FEEBD3-6749-1EF5-7794-1A23F8C440C3}"/>
              </a:ext>
            </a:extLst>
          </p:cNvPr>
          <p:cNvCxnSpPr>
            <a:cxnSpLocks/>
          </p:cNvCxnSpPr>
          <p:nvPr/>
        </p:nvCxnSpPr>
        <p:spPr bwMode="auto">
          <a:xfrm>
            <a:off x="1392452" y="3784221"/>
            <a:ext cx="2876039" cy="0"/>
          </a:xfrm>
          <a:prstGeom prst="straightConnector1">
            <a:avLst/>
          </a:prstGeom>
          <a:solidFill>
            <a:schemeClr val="accent1"/>
          </a:solidFill>
          <a:ln w="9525" cap="flat" cmpd="sng" algn="ctr">
            <a:solidFill>
              <a:schemeClr val="accent6"/>
            </a:solidFill>
            <a:prstDash val="solid"/>
            <a:round/>
            <a:headEnd type="none" w="med" len="med"/>
            <a:tailEnd type="triangle"/>
          </a:ln>
          <a:effectLst/>
        </p:spPr>
      </p:cxnSp>
      <p:sp>
        <p:nvSpPr>
          <p:cNvPr id="16" name="TextBox 15">
            <a:extLst>
              <a:ext uri="{FF2B5EF4-FFF2-40B4-BE49-F238E27FC236}">
                <a16:creationId xmlns:a16="http://schemas.microsoft.com/office/drawing/2014/main" id="{A44EB6DA-8F63-1707-BC63-796B16F0B9F4}"/>
              </a:ext>
            </a:extLst>
          </p:cNvPr>
          <p:cNvSpPr txBox="1"/>
          <p:nvPr/>
        </p:nvSpPr>
        <p:spPr>
          <a:xfrm>
            <a:off x="1680614" y="3798680"/>
            <a:ext cx="2153664" cy="261600"/>
          </a:xfrm>
          <a:prstGeom prst="rect">
            <a:avLst/>
          </a:prstGeom>
          <a:noFill/>
        </p:spPr>
        <p:txBody>
          <a:bodyPr wrap="square" lIns="91430" tIns="45715" rIns="91430" bIns="45715" rtlCol="0">
            <a:spAutoFit/>
          </a:bodyPr>
          <a:lstStyle/>
          <a:p>
            <a:pPr algn="ctr"/>
            <a:r>
              <a:rPr lang="fr-FR" sz="1050" b="0" dirty="0">
                <a:solidFill>
                  <a:schemeClr val="accent6"/>
                </a:solidFill>
                <a:latin typeface="Calibri" pitchFamily="34" charset="0"/>
              </a:rPr>
              <a:t>time</a:t>
            </a:r>
          </a:p>
        </p:txBody>
      </p:sp>
      <p:pic>
        <p:nvPicPr>
          <p:cNvPr id="17" name="Picture 16">
            <a:extLst>
              <a:ext uri="{FF2B5EF4-FFF2-40B4-BE49-F238E27FC236}">
                <a16:creationId xmlns:a16="http://schemas.microsoft.com/office/drawing/2014/main" id="{C13991B5-B929-AA23-D07A-4CC3C8A07125}"/>
              </a:ext>
            </a:extLst>
          </p:cNvPr>
          <p:cNvPicPr>
            <a:picLocks noChangeAspect="1"/>
          </p:cNvPicPr>
          <p:nvPr/>
        </p:nvPicPr>
        <p:blipFill rotWithShape="1">
          <a:blip r:embed="rId5"/>
          <a:srcRect t="9368"/>
          <a:stretch/>
        </p:blipFill>
        <p:spPr>
          <a:xfrm>
            <a:off x="4202858" y="1644665"/>
            <a:ext cx="127210" cy="127520"/>
          </a:xfrm>
          <a:prstGeom prst="rect">
            <a:avLst/>
          </a:prstGeom>
        </p:spPr>
      </p:pic>
      <p:pic>
        <p:nvPicPr>
          <p:cNvPr id="19" name="Picture 18">
            <a:extLst>
              <a:ext uri="{FF2B5EF4-FFF2-40B4-BE49-F238E27FC236}">
                <a16:creationId xmlns:a16="http://schemas.microsoft.com/office/drawing/2014/main" id="{430036AC-063E-9B73-C65A-1CA248C4578A}"/>
              </a:ext>
            </a:extLst>
          </p:cNvPr>
          <p:cNvPicPr>
            <a:picLocks noChangeAspect="1"/>
          </p:cNvPicPr>
          <p:nvPr/>
        </p:nvPicPr>
        <p:blipFill rotWithShape="1">
          <a:blip r:embed="rId5"/>
          <a:srcRect t="9368"/>
          <a:stretch/>
        </p:blipFill>
        <p:spPr>
          <a:xfrm>
            <a:off x="4202858" y="1791846"/>
            <a:ext cx="127210" cy="127520"/>
          </a:xfrm>
          <a:prstGeom prst="rect">
            <a:avLst/>
          </a:prstGeom>
        </p:spPr>
      </p:pic>
      <p:pic>
        <p:nvPicPr>
          <p:cNvPr id="20" name="Picture 19">
            <a:extLst>
              <a:ext uri="{FF2B5EF4-FFF2-40B4-BE49-F238E27FC236}">
                <a16:creationId xmlns:a16="http://schemas.microsoft.com/office/drawing/2014/main" id="{6D559233-4DD5-9AAE-0E11-E9E24F464A98}"/>
              </a:ext>
            </a:extLst>
          </p:cNvPr>
          <p:cNvPicPr>
            <a:picLocks noChangeAspect="1"/>
          </p:cNvPicPr>
          <p:nvPr/>
        </p:nvPicPr>
        <p:blipFill rotWithShape="1">
          <a:blip r:embed="rId5"/>
          <a:srcRect t="9368"/>
          <a:stretch/>
        </p:blipFill>
        <p:spPr>
          <a:xfrm>
            <a:off x="4202858" y="1939027"/>
            <a:ext cx="127210" cy="127520"/>
          </a:xfrm>
          <a:prstGeom prst="rect">
            <a:avLst/>
          </a:prstGeom>
        </p:spPr>
      </p:pic>
      <p:pic>
        <p:nvPicPr>
          <p:cNvPr id="21" name="Picture 20">
            <a:extLst>
              <a:ext uri="{FF2B5EF4-FFF2-40B4-BE49-F238E27FC236}">
                <a16:creationId xmlns:a16="http://schemas.microsoft.com/office/drawing/2014/main" id="{A4BB99CF-D3CF-2E03-C504-2ED2AFDF1D9A}"/>
              </a:ext>
            </a:extLst>
          </p:cNvPr>
          <p:cNvPicPr>
            <a:picLocks noChangeAspect="1"/>
          </p:cNvPicPr>
          <p:nvPr/>
        </p:nvPicPr>
        <p:blipFill rotWithShape="1">
          <a:blip r:embed="rId5"/>
          <a:srcRect t="9368"/>
          <a:stretch/>
        </p:blipFill>
        <p:spPr>
          <a:xfrm>
            <a:off x="4202858" y="2086208"/>
            <a:ext cx="127210" cy="127520"/>
          </a:xfrm>
          <a:prstGeom prst="rect">
            <a:avLst/>
          </a:prstGeom>
        </p:spPr>
      </p:pic>
      <p:pic>
        <p:nvPicPr>
          <p:cNvPr id="22" name="Picture 21">
            <a:extLst>
              <a:ext uri="{FF2B5EF4-FFF2-40B4-BE49-F238E27FC236}">
                <a16:creationId xmlns:a16="http://schemas.microsoft.com/office/drawing/2014/main" id="{D5A7BB71-B469-A69B-1856-88599C859697}"/>
              </a:ext>
            </a:extLst>
          </p:cNvPr>
          <p:cNvPicPr>
            <a:picLocks noChangeAspect="1"/>
          </p:cNvPicPr>
          <p:nvPr/>
        </p:nvPicPr>
        <p:blipFill rotWithShape="1">
          <a:blip r:embed="rId5"/>
          <a:srcRect t="9368"/>
          <a:stretch/>
        </p:blipFill>
        <p:spPr>
          <a:xfrm>
            <a:off x="4202858" y="2233389"/>
            <a:ext cx="127210" cy="127520"/>
          </a:xfrm>
          <a:prstGeom prst="rect">
            <a:avLst/>
          </a:prstGeom>
        </p:spPr>
      </p:pic>
      <p:pic>
        <p:nvPicPr>
          <p:cNvPr id="23" name="Picture 22">
            <a:extLst>
              <a:ext uri="{FF2B5EF4-FFF2-40B4-BE49-F238E27FC236}">
                <a16:creationId xmlns:a16="http://schemas.microsoft.com/office/drawing/2014/main" id="{14A05F4C-0537-B04F-C2C5-7E38509B3C50}"/>
              </a:ext>
            </a:extLst>
          </p:cNvPr>
          <p:cNvPicPr>
            <a:picLocks noChangeAspect="1"/>
          </p:cNvPicPr>
          <p:nvPr/>
        </p:nvPicPr>
        <p:blipFill rotWithShape="1">
          <a:blip r:embed="rId5"/>
          <a:srcRect t="9368"/>
          <a:stretch/>
        </p:blipFill>
        <p:spPr>
          <a:xfrm>
            <a:off x="4202858" y="2380570"/>
            <a:ext cx="127210" cy="127520"/>
          </a:xfrm>
          <a:prstGeom prst="rect">
            <a:avLst/>
          </a:prstGeom>
        </p:spPr>
      </p:pic>
      <p:pic>
        <p:nvPicPr>
          <p:cNvPr id="24" name="Picture 23">
            <a:extLst>
              <a:ext uri="{FF2B5EF4-FFF2-40B4-BE49-F238E27FC236}">
                <a16:creationId xmlns:a16="http://schemas.microsoft.com/office/drawing/2014/main" id="{C67E6F7E-D180-6A12-7743-91D4F6A63753}"/>
              </a:ext>
            </a:extLst>
          </p:cNvPr>
          <p:cNvPicPr>
            <a:picLocks noChangeAspect="1"/>
          </p:cNvPicPr>
          <p:nvPr/>
        </p:nvPicPr>
        <p:blipFill rotWithShape="1">
          <a:blip r:embed="rId5"/>
          <a:srcRect t="9368"/>
          <a:stretch/>
        </p:blipFill>
        <p:spPr>
          <a:xfrm>
            <a:off x="4202858" y="2527751"/>
            <a:ext cx="127210" cy="127520"/>
          </a:xfrm>
          <a:prstGeom prst="rect">
            <a:avLst/>
          </a:prstGeom>
        </p:spPr>
      </p:pic>
      <p:pic>
        <p:nvPicPr>
          <p:cNvPr id="25" name="Picture 24">
            <a:extLst>
              <a:ext uri="{FF2B5EF4-FFF2-40B4-BE49-F238E27FC236}">
                <a16:creationId xmlns:a16="http://schemas.microsoft.com/office/drawing/2014/main" id="{23381114-B124-7D4E-3E65-AEA4C866D5E8}"/>
              </a:ext>
            </a:extLst>
          </p:cNvPr>
          <p:cNvPicPr>
            <a:picLocks noChangeAspect="1"/>
          </p:cNvPicPr>
          <p:nvPr/>
        </p:nvPicPr>
        <p:blipFill rotWithShape="1">
          <a:blip r:embed="rId5"/>
          <a:srcRect t="9368"/>
          <a:stretch/>
        </p:blipFill>
        <p:spPr>
          <a:xfrm>
            <a:off x="4202858" y="2674932"/>
            <a:ext cx="127210" cy="127520"/>
          </a:xfrm>
          <a:prstGeom prst="rect">
            <a:avLst/>
          </a:prstGeom>
        </p:spPr>
      </p:pic>
      <p:pic>
        <p:nvPicPr>
          <p:cNvPr id="26" name="Picture 25">
            <a:extLst>
              <a:ext uri="{FF2B5EF4-FFF2-40B4-BE49-F238E27FC236}">
                <a16:creationId xmlns:a16="http://schemas.microsoft.com/office/drawing/2014/main" id="{650A1008-6E00-17AC-F206-3400E599EEDD}"/>
              </a:ext>
            </a:extLst>
          </p:cNvPr>
          <p:cNvPicPr>
            <a:picLocks noChangeAspect="1"/>
          </p:cNvPicPr>
          <p:nvPr/>
        </p:nvPicPr>
        <p:blipFill rotWithShape="1">
          <a:blip r:embed="rId5"/>
          <a:srcRect t="9368"/>
          <a:stretch/>
        </p:blipFill>
        <p:spPr>
          <a:xfrm>
            <a:off x="4202858" y="2822113"/>
            <a:ext cx="127210" cy="127520"/>
          </a:xfrm>
          <a:prstGeom prst="rect">
            <a:avLst/>
          </a:prstGeom>
        </p:spPr>
      </p:pic>
      <p:pic>
        <p:nvPicPr>
          <p:cNvPr id="27" name="Picture 26">
            <a:extLst>
              <a:ext uri="{FF2B5EF4-FFF2-40B4-BE49-F238E27FC236}">
                <a16:creationId xmlns:a16="http://schemas.microsoft.com/office/drawing/2014/main" id="{74892F10-D8B4-866B-BF86-D04F29A46227}"/>
              </a:ext>
            </a:extLst>
          </p:cNvPr>
          <p:cNvPicPr>
            <a:picLocks noChangeAspect="1"/>
          </p:cNvPicPr>
          <p:nvPr/>
        </p:nvPicPr>
        <p:blipFill rotWithShape="1">
          <a:blip r:embed="rId5"/>
          <a:srcRect t="9368"/>
          <a:stretch/>
        </p:blipFill>
        <p:spPr>
          <a:xfrm>
            <a:off x="4202858" y="2969294"/>
            <a:ext cx="127210" cy="127520"/>
          </a:xfrm>
          <a:prstGeom prst="rect">
            <a:avLst/>
          </a:prstGeom>
        </p:spPr>
      </p:pic>
      <p:pic>
        <p:nvPicPr>
          <p:cNvPr id="28" name="Picture 27">
            <a:extLst>
              <a:ext uri="{FF2B5EF4-FFF2-40B4-BE49-F238E27FC236}">
                <a16:creationId xmlns:a16="http://schemas.microsoft.com/office/drawing/2014/main" id="{9C339D16-E4A2-5009-6561-1A88374B282C}"/>
              </a:ext>
            </a:extLst>
          </p:cNvPr>
          <p:cNvPicPr>
            <a:picLocks noChangeAspect="1"/>
          </p:cNvPicPr>
          <p:nvPr/>
        </p:nvPicPr>
        <p:blipFill rotWithShape="1">
          <a:blip r:embed="rId5"/>
          <a:srcRect t="9368"/>
          <a:stretch/>
        </p:blipFill>
        <p:spPr>
          <a:xfrm>
            <a:off x="4202858" y="3116475"/>
            <a:ext cx="127210" cy="127520"/>
          </a:xfrm>
          <a:prstGeom prst="rect">
            <a:avLst/>
          </a:prstGeom>
        </p:spPr>
      </p:pic>
      <p:pic>
        <p:nvPicPr>
          <p:cNvPr id="29" name="Picture 28">
            <a:extLst>
              <a:ext uri="{FF2B5EF4-FFF2-40B4-BE49-F238E27FC236}">
                <a16:creationId xmlns:a16="http://schemas.microsoft.com/office/drawing/2014/main" id="{21515732-8F93-24F9-8E30-1E34481BA5AA}"/>
              </a:ext>
            </a:extLst>
          </p:cNvPr>
          <p:cNvPicPr>
            <a:picLocks noChangeAspect="1"/>
          </p:cNvPicPr>
          <p:nvPr/>
        </p:nvPicPr>
        <p:blipFill rotWithShape="1">
          <a:blip r:embed="rId5"/>
          <a:srcRect t="9368"/>
          <a:stretch/>
        </p:blipFill>
        <p:spPr>
          <a:xfrm>
            <a:off x="4202858" y="3263656"/>
            <a:ext cx="127210" cy="127520"/>
          </a:xfrm>
          <a:prstGeom prst="rect">
            <a:avLst/>
          </a:prstGeom>
        </p:spPr>
      </p:pic>
      <p:pic>
        <p:nvPicPr>
          <p:cNvPr id="30" name="Picture 29">
            <a:extLst>
              <a:ext uri="{FF2B5EF4-FFF2-40B4-BE49-F238E27FC236}">
                <a16:creationId xmlns:a16="http://schemas.microsoft.com/office/drawing/2014/main" id="{01C444F0-EC04-CDE8-6072-C682C92D5424}"/>
              </a:ext>
            </a:extLst>
          </p:cNvPr>
          <p:cNvPicPr>
            <a:picLocks noChangeAspect="1"/>
          </p:cNvPicPr>
          <p:nvPr/>
        </p:nvPicPr>
        <p:blipFill rotWithShape="1">
          <a:blip r:embed="rId5"/>
          <a:srcRect t="9368"/>
          <a:stretch/>
        </p:blipFill>
        <p:spPr>
          <a:xfrm>
            <a:off x="4202858" y="3410837"/>
            <a:ext cx="127210" cy="127520"/>
          </a:xfrm>
          <a:prstGeom prst="rect">
            <a:avLst/>
          </a:prstGeom>
        </p:spPr>
      </p:pic>
      <p:pic>
        <p:nvPicPr>
          <p:cNvPr id="31" name="Picture 30">
            <a:extLst>
              <a:ext uri="{FF2B5EF4-FFF2-40B4-BE49-F238E27FC236}">
                <a16:creationId xmlns:a16="http://schemas.microsoft.com/office/drawing/2014/main" id="{77ECFDD4-46E9-630C-5B44-84B43818C5B7}"/>
              </a:ext>
            </a:extLst>
          </p:cNvPr>
          <p:cNvPicPr>
            <a:picLocks noChangeAspect="1"/>
          </p:cNvPicPr>
          <p:nvPr/>
        </p:nvPicPr>
        <p:blipFill rotWithShape="1">
          <a:blip r:embed="rId5"/>
          <a:srcRect t="9368"/>
          <a:stretch/>
        </p:blipFill>
        <p:spPr>
          <a:xfrm>
            <a:off x="4202858" y="3558024"/>
            <a:ext cx="127210" cy="127520"/>
          </a:xfrm>
          <a:prstGeom prst="rect">
            <a:avLst/>
          </a:prstGeom>
        </p:spPr>
      </p:pic>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C127CA7C-D31D-8418-8209-ABA099808FE4}"/>
                  </a:ext>
                </a:extLst>
              </p:cNvPr>
              <p:cNvSpPr txBox="1"/>
              <p:nvPr/>
            </p:nvSpPr>
            <p:spPr>
              <a:xfrm>
                <a:off x="1066490" y="1577279"/>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32" name="TextBox 31">
                <a:extLst>
                  <a:ext uri="{FF2B5EF4-FFF2-40B4-BE49-F238E27FC236}">
                    <a16:creationId xmlns:a16="http://schemas.microsoft.com/office/drawing/2014/main" id="{C127CA7C-D31D-8418-8209-ABA099808FE4}"/>
                  </a:ext>
                </a:extLst>
              </p:cNvPr>
              <p:cNvSpPr txBox="1">
                <a:spLocks noRot="1" noChangeAspect="1" noMove="1" noResize="1" noEditPoints="1" noAdjustHandles="1" noChangeArrowheads="1" noChangeShapeType="1" noTextEdit="1"/>
              </p:cNvSpPr>
              <p:nvPr/>
            </p:nvSpPr>
            <p:spPr>
              <a:xfrm>
                <a:off x="1066490" y="1577279"/>
                <a:ext cx="397032" cy="261610"/>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00132006-CC3A-1698-1EAB-00311D233420}"/>
                  </a:ext>
                </a:extLst>
              </p:cNvPr>
              <p:cNvSpPr txBox="1"/>
              <p:nvPr/>
            </p:nvSpPr>
            <p:spPr>
              <a:xfrm>
                <a:off x="1066490" y="1724449"/>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33" name="TextBox 32">
                <a:extLst>
                  <a:ext uri="{FF2B5EF4-FFF2-40B4-BE49-F238E27FC236}">
                    <a16:creationId xmlns:a16="http://schemas.microsoft.com/office/drawing/2014/main" id="{00132006-CC3A-1698-1EAB-00311D233420}"/>
                  </a:ext>
                </a:extLst>
              </p:cNvPr>
              <p:cNvSpPr txBox="1">
                <a:spLocks noRot="1" noChangeAspect="1" noMove="1" noResize="1" noEditPoints="1" noAdjustHandles="1" noChangeArrowheads="1" noChangeShapeType="1" noTextEdit="1"/>
              </p:cNvSpPr>
              <p:nvPr/>
            </p:nvSpPr>
            <p:spPr>
              <a:xfrm>
                <a:off x="1066490" y="1724449"/>
                <a:ext cx="397032" cy="261610"/>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68448FC5-4AD2-BD41-B7DF-33E4E7D22D90}"/>
                  </a:ext>
                </a:extLst>
              </p:cNvPr>
              <p:cNvSpPr txBox="1"/>
              <p:nvPr/>
            </p:nvSpPr>
            <p:spPr>
              <a:xfrm>
                <a:off x="1066490" y="1871619"/>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34" name="TextBox 33">
                <a:extLst>
                  <a:ext uri="{FF2B5EF4-FFF2-40B4-BE49-F238E27FC236}">
                    <a16:creationId xmlns:a16="http://schemas.microsoft.com/office/drawing/2014/main" id="{68448FC5-4AD2-BD41-B7DF-33E4E7D22D90}"/>
                  </a:ext>
                </a:extLst>
              </p:cNvPr>
              <p:cNvSpPr txBox="1">
                <a:spLocks noRot="1" noChangeAspect="1" noMove="1" noResize="1" noEditPoints="1" noAdjustHandles="1" noChangeArrowheads="1" noChangeShapeType="1" noTextEdit="1"/>
              </p:cNvSpPr>
              <p:nvPr/>
            </p:nvSpPr>
            <p:spPr>
              <a:xfrm>
                <a:off x="1066490" y="1871619"/>
                <a:ext cx="397032" cy="261610"/>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F881915B-B230-1A7B-90BA-E4BE04872FF4}"/>
                  </a:ext>
                </a:extLst>
              </p:cNvPr>
              <p:cNvSpPr txBox="1"/>
              <p:nvPr/>
            </p:nvSpPr>
            <p:spPr>
              <a:xfrm>
                <a:off x="1066490" y="2018789"/>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35" name="TextBox 34">
                <a:extLst>
                  <a:ext uri="{FF2B5EF4-FFF2-40B4-BE49-F238E27FC236}">
                    <a16:creationId xmlns:a16="http://schemas.microsoft.com/office/drawing/2014/main" id="{F881915B-B230-1A7B-90BA-E4BE04872FF4}"/>
                  </a:ext>
                </a:extLst>
              </p:cNvPr>
              <p:cNvSpPr txBox="1">
                <a:spLocks noRot="1" noChangeAspect="1" noMove="1" noResize="1" noEditPoints="1" noAdjustHandles="1" noChangeArrowheads="1" noChangeShapeType="1" noTextEdit="1"/>
              </p:cNvSpPr>
              <p:nvPr/>
            </p:nvSpPr>
            <p:spPr>
              <a:xfrm>
                <a:off x="1066490" y="2018789"/>
                <a:ext cx="397032" cy="261610"/>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08CC88F9-AAD1-D3AD-4C1C-404BCB369DFE}"/>
                  </a:ext>
                </a:extLst>
              </p:cNvPr>
              <p:cNvSpPr txBox="1"/>
              <p:nvPr/>
            </p:nvSpPr>
            <p:spPr>
              <a:xfrm>
                <a:off x="1066490" y="2165959"/>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36" name="TextBox 35">
                <a:extLst>
                  <a:ext uri="{FF2B5EF4-FFF2-40B4-BE49-F238E27FC236}">
                    <a16:creationId xmlns:a16="http://schemas.microsoft.com/office/drawing/2014/main" id="{08CC88F9-AAD1-D3AD-4C1C-404BCB369DFE}"/>
                  </a:ext>
                </a:extLst>
              </p:cNvPr>
              <p:cNvSpPr txBox="1">
                <a:spLocks noRot="1" noChangeAspect="1" noMove="1" noResize="1" noEditPoints="1" noAdjustHandles="1" noChangeArrowheads="1" noChangeShapeType="1" noTextEdit="1"/>
              </p:cNvSpPr>
              <p:nvPr/>
            </p:nvSpPr>
            <p:spPr>
              <a:xfrm>
                <a:off x="1066490" y="2165959"/>
                <a:ext cx="397032" cy="261610"/>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097957F6-5C4D-2BD1-C205-76808DD19584}"/>
                  </a:ext>
                </a:extLst>
              </p:cNvPr>
              <p:cNvSpPr txBox="1"/>
              <p:nvPr/>
            </p:nvSpPr>
            <p:spPr>
              <a:xfrm>
                <a:off x="1066490" y="2313129"/>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37" name="TextBox 36">
                <a:extLst>
                  <a:ext uri="{FF2B5EF4-FFF2-40B4-BE49-F238E27FC236}">
                    <a16:creationId xmlns:a16="http://schemas.microsoft.com/office/drawing/2014/main" id="{097957F6-5C4D-2BD1-C205-76808DD19584}"/>
                  </a:ext>
                </a:extLst>
              </p:cNvPr>
              <p:cNvSpPr txBox="1">
                <a:spLocks noRot="1" noChangeAspect="1" noMove="1" noResize="1" noEditPoints="1" noAdjustHandles="1" noChangeArrowheads="1" noChangeShapeType="1" noTextEdit="1"/>
              </p:cNvSpPr>
              <p:nvPr/>
            </p:nvSpPr>
            <p:spPr>
              <a:xfrm>
                <a:off x="1066490" y="2313129"/>
                <a:ext cx="397032" cy="261610"/>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C5862942-B903-0932-CFF5-DF31727824D1}"/>
                  </a:ext>
                </a:extLst>
              </p:cNvPr>
              <p:cNvSpPr txBox="1"/>
              <p:nvPr/>
            </p:nvSpPr>
            <p:spPr>
              <a:xfrm>
                <a:off x="1066490" y="2460299"/>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38" name="TextBox 37">
                <a:extLst>
                  <a:ext uri="{FF2B5EF4-FFF2-40B4-BE49-F238E27FC236}">
                    <a16:creationId xmlns:a16="http://schemas.microsoft.com/office/drawing/2014/main" id="{C5862942-B903-0932-CFF5-DF31727824D1}"/>
                  </a:ext>
                </a:extLst>
              </p:cNvPr>
              <p:cNvSpPr txBox="1">
                <a:spLocks noRot="1" noChangeAspect="1" noMove="1" noResize="1" noEditPoints="1" noAdjustHandles="1" noChangeArrowheads="1" noChangeShapeType="1" noTextEdit="1"/>
              </p:cNvSpPr>
              <p:nvPr/>
            </p:nvSpPr>
            <p:spPr>
              <a:xfrm>
                <a:off x="1066490" y="2460299"/>
                <a:ext cx="397032" cy="261610"/>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4C651D49-D356-31B9-9D1E-AB2D2E63484F}"/>
                  </a:ext>
                </a:extLst>
              </p:cNvPr>
              <p:cNvSpPr txBox="1"/>
              <p:nvPr/>
            </p:nvSpPr>
            <p:spPr>
              <a:xfrm>
                <a:off x="1066490" y="2607469"/>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39" name="TextBox 38">
                <a:extLst>
                  <a:ext uri="{FF2B5EF4-FFF2-40B4-BE49-F238E27FC236}">
                    <a16:creationId xmlns:a16="http://schemas.microsoft.com/office/drawing/2014/main" id="{4C651D49-D356-31B9-9D1E-AB2D2E63484F}"/>
                  </a:ext>
                </a:extLst>
              </p:cNvPr>
              <p:cNvSpPr txBox="1">
                <a:spLocks noRot="1" noChangeAspect="1" noMove="1" noResize="1" noEditPoints="1" noAdjustHandles="1" noChangeArrowheads="1" noChangeShapeType="1" noTextEdit="1"/>
              </p:cNvSpPr>
              <p:nvPr/>
            </p:nvSpPr>
            <p:spPr>
              <a:xfrm>
                <a:off x="1066490" y="2607469"/>
                <a:ext cx="397032" cy="261610"/>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18224CB1-9B76-D88F-F3B5-CE40919CF7C5}"/>
                  </a:ext>
                </a:extLst>
              </p:cNvPr>
              <p:cNvSpPr txBox="1"/>
              <p:nvPr/>
            </p:nvSpPr>
            <p:spPr>
              <a:xfrm>
                <a:off x="1066490" y="2754639"/>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40" name="TextBox 39">
                <a:extLst>
                  <a:ext uri="{FF2B5EF4-FFF2-40B4-BE49-F238E27FC236}">
                    <a16:creationId xmlns:a16="http://schemas.microsoft.com/office/drawing/2014/main" id="{18224CB1-9B76-D88F-F3B5-CE40919CF7C5}"/>
                  </a:ext>
                </a:extLst>
              </p:cNvPr>
              <p:cNvSpPr txBox="1">
                <a:spLocks noRot="1" noChangeAspect="1" noMove="1" noResize="1" noEditPoints="1" noAdjustHandles="1" noChangeArrowheads="1" noChangeShapeType="1" noTextEdit="1"/>
              </p:cNvSpPr>
              <p:nvPr/>
            </p:nvSpPr>
            <p:spPr>
              <a:xfrm>
                <a:off x="1066490" y="2754639"/>
                <a:ext cx="397032" cy="261610"/>
              </a:xfrm>
              <a:prstGeom prst="rect">
                <a:avLst/>
              </a:prstGeom>
              <a:blipFill>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744C1487-B6C9-FCCA-1A5C-86755947E953}"/>
                  </a:ext>
                </a:extLst>
              </p:cNvPr>
              <p:cNvSpPr txBox="1"/>
              <p:nvPr/>
            </p:nvSpPr>
            <p:spPr>
              <a:xfrm>
                <a:off x="1066490" y="2901809"/>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41" name="TextBox 40">
                <a:extLst>
                  <a:ext uri="{FF2B5EF4-FFF2-40B4-BE49-F238E27FC236}">
                    <a16:creationId xmlns:a16="http://schemas.microsoft.com/office/drawing/2014/main" id="{744C1487-B6C9-FCCA-1A5C-86755947E953}"/>
                  </a:ext>
                </a:extLst>
              </p:cNvPr>
              <p:cNvSpPr txBox="1">
                <a:spLocks noRot="1" noChangeAspect="1" noMove="1" noResize="1" noEditPoints="1" noAdjustHandles="1" noChangeArrowheads="1" noChangeShapeType="1" noTextEdit="1"/>
              </p:cNvSpPr>
              <p:nvPr/>
            </p:nvSpPr>
            <p:spPr>
              <a:xfrm>
                <a:off x="1066490" y="2901809"/>
                <a:ext cx="397032" cy="261610"/>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E63FC407-C1E2-36FC-A6E5-9D1FA403ADF0}"/>
                  </a:ext>
                </a:extLst>
              </p:cNvPr>
              <p:cNvSpPr txBox="1"/>
              <p:nvPr/>
            </p:nvSpPr>
            <p:spPr>
              <a:xfrm>
                <a:off x="1066490" y="3048979"/>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42" name="TextBox 41">
                <a:extLst>
                  <a:ext uri="{FF2B5EF4-FFF2-40B4-BE49-F238E27FC236}">
                    <a16:creationId xmlns:a16="http://schemas.microsoft.com/office/drawing/2014/main" id="{E63FC407-C1E2-36FC-A6E5-9D1FA403ADF0}"/>
                  </a:ext>
                </a:extLst>
              </p:cNvPr>
              <p:cNvSpPr txBox="1">
                <a:spLocks noRot="1" noChangeAspect="1" noMove="1" noResize="1" noEditPoints="1" noAdjustHandles="1" noChangeArrowheads="1" noChangeShapeType="1" noTextEdit="1"/>
              </p:cNvSpPr>
              <p:nvPr/>
            </p:nvSpPr>
            <p:spPr>
              <a:xfrm>
                <a:off x="1066490" y="3048979"/>
                <a:ext cx="397032" cy="261610"/>
              </a:xfrm>
              <a:prstGeom prst="rect">
                <a:avLst/>
              </a:prstGeom>
              <a:blipFill>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CAF51358-B876-638A-C2F4-B1097DD6F541}"/>
                  </a:ext>
                </a:extLst>
              </p:cNvPr>
              <p:cNvSpPr txBox="1"/>
              <p:nvPr/>
            </p:nvSpPr>
            <p:spPr>
              <a:xfrm>
                <a:off x="1066490" y="3196149"/>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43" name="TextBox 42">
                <a:extLst>
                  <a:ext uri="{FF2B5EF4-FFF2-40B4-BE49-F238E27FC236}">
                    <a16:creationId xmlns:a16="http://schemas.microsoft.com/office/drawing/2014/main" id="{CAF51358-B876-638A-C2F4-B1097DD6F541}"/>
                  </a:ext>
                </a:extLst>
              </p:cNvPr>
              <p:cNvSpPr txBox="1">
                <a:spLocks noRot="1" noChangeAspect="1" noMove="1" noResize="1" noEditPoints="1" noAdjustHandles="1" noChangeArrowheads="1" noChangeShapeType="1" noTextEdit="1"/>
              </p:cNvSpPr>
              <p:nvPr/>
            </p:nvSpPr>
            <p:spPr>
              <a:xfrm>
                <a:off x="1066490" y="3196149"/>
                <a:ext cx="397032" cy="261610"/>
              </a:xfrm>
              <a:prstGeom prst="rect">
                <a:avLst/>
              </a:prstGeom>
              <a:blipFill>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1CD41671-D1D0-47C7-9946-5AD44A23D6DF}"/>
                  </a:ext>
                </a:extLst>
              </p:cNvPr>
              <p:cNvSpPr txBox="1"/>
              <p:nvPr/>
            </p:nvSpPr>
            <p:spPr>
              <a:xfrm>
                <a:off x="1066490" y="3343319"/>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44" name="TextBox 43">
                <a:extLst>
                  <a:ext uri="{FF2B5EF4-FFF2-40B4-BE49-F238E27FC236}">
                    <a16:creationId xmlns:a16="http://schemas.microsoft.com/office/drawing/2014/main" id="{1CD41671-D1D0-47C7-9946-5AD44A23D6DF}"/>
                  </a:ext>
                </a:extLst>
              </p:cNvPr>
              <p:cNvSpPr txBox="1">
                <a:spLocks noRot="1" noChangeAspect="1" noMove="1" noResize="1" noEditPoints="1" noAdjustHandles="1" noChangeArrowheads="1" noChangeShapeType="1" noTextEdit="1"/>
              </p:cNvSpPr>
              <p:nvPr/>
            </p:nvSpPr>
            <p:spPr>
              <a:xfrm>
                <a:off x="1066490" y="3343319"/>
                <a:ext cx="397032" cy="261610"/>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21CCE89E-1DE6-F009-00AE-89E6C8DC21AF}"/>
                  </a:ext>
                </a:extLst>
              </p:cNvPr>
              <p:cNvSpPr txBox="1"/>
              <p:nvPr/>
            </p:nvSpPr>
            <p:spPr>
              <a:xfrm>
                <a:off x="1066490" y="3490489"/>
                <a:ext cx="397032"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fr-FR" sz="1100" b="0" i="1">
                              <a:solidFill>
                                <a:schemeClr val="bg2"/>
                              </a:solidFill>
                              <a:latin typeface="Cambria Math" panose="02040503050406030204" pitchFamily="18" charset="0"/>
                              <a:ea typeface="Cambria Math"/>
                            </a:rPr>
                          </m:ctrlPr>
                        </m:dPr>
                        <m:e>
                          <m:r>
                            <a:rPr lang="fr-FR" sz="1100" b="0" i="1">
                              <a:solidFill>
                                <a:schemeClr val="bg2"/>
                              </a:solidFill>
                              <a:latin typeface="Cambria Math"/>
                              <a:ea typeface="Cambria Math"/>
                            </a:rPr>
                            <m:t>0</m:t>
                          </m:r>
                        </m:e>
                      </m:d>
                    </m:oMath>
                  </m:oMathPara>
                </a14:m>
                <a:endParaRPr lang="fr-FR" sz="1100" b="0" dirty="0" err="1">
                  <a:solidFill>
                    <a:schemeClr val="bg2"/>
                  </a:solidFill>
                  <a:latin typeface="Calibri" pitchFamily="34" charset="0"/>
                </a:endParaRPr>
              </a:p>
            </p:txBody>
          </p:sp>
        </mc:Choice>
        <mc:Fallback xmlns="">
          <p:sp>
            <p:nvSpPr>
              <p:cNvPr id="45" name="TextBox 44">
                <a:extLst>
                  <a:ext uri="{FF2B5EF4-FFF2-40B4-BE49-F238E27FC236}">
                    <a16:creationId xmlns:a16="http://schemas.microsoft.com/office/drawing/2014/main" id="{21CCE89E-1DE6-F009-00AE-89E6C8DC21AF}"/>
                  </a:ext>
                </a:extLst>
              </p:cNvPr>
              <p:cNvSpPr txBox="1">
                <a:spLocks noRot="1" noChangeAspect="1" noMove="1" noResize="1" noEditPoints="1" noAdjustHandles="1" noChangeArrowheads="1" noChangeShapeType="1" noTextEdit="1"/>
              </p:cNvSpPr>
              <p:nvPr/>
            </p:nvSpPr>
            <p:spPr>
              <a:xfrm>
                <a:off x="1066490" y="3490489"/>
                <a:ext cx="397032" cy="261610"/>
              </a:xfrm>
              <a:prstGeom prst="rect">
                <a:avLst/>
              </a:prstGeom>
              <a:blipFill>
                <a:blip r:embed="rId16"/>
                <a:stretch>
                  <a:fillRect/>
                </a:stretch>
              </a:blipFill>
            </p:spPr>
            <p:txBody>
              <a:bodyPr/>
              <a:lstStyle/>
              <a:p>
                <a:r>
                  <a:rPr lang="en-US">
                    <a:noFill/>
                  </a:rPr>
                  <a:t> </a:t>
                </a:r>
              </a:p>
            </p:txBody>
          </p:sp>
        </mc:Fallback>
      </mc:AlternateContent>
      <p:sp>
        <p:nvSpPr>
          <p:cNvPr id="46" name="TextBox 45">
            <a:extLst>
              <a:ext uri="{FF2B5EF4-FFF2-40B4-BE49-F238E27FC236}">
                <a16:creationId xmlns:a16="http://schemas.microsoft.com/office/drawing/2014/main" id="{8BB55AC2-8487-F62C-4C50-88064DAD7D01}"/>
              </a:ext>
            </a:extLst>
          </p:cNvPr>
          <p:cNvSpPr txBox="1"/>
          <p:nvPr/>
        </p:nvSpPr>
        <p:spPr>
          <a:xfrm>
            <a:off x="3317966" y="988312"/>
            <a:ext cx="915681" cy="430877"/>
          </a:xfrm>
          <a:prstGeom prst="rect">
            <a:avLst/>
          </a:prstGeom>
          <a:noFill/>
        </p:spPr>
        <p:txBody>
          <a:bodyPr wrap="square" lIns="91430" tIns="45715" rIns="91430" bIns="45715" rtlCol="0">
            <a:spAutoFit/>
          </a:bodyPr>
          <a:lstStyle/>
          <a:p>
            <a:pPr algn="ctr"/>
            <a:r>
              <a:rPr lang="fr-FR" sz="1100" b="0" dirty="0" err="1">
                <a:solidFill>
                  <a:schemeClr val="accent6"/>
                </a:solidFill>
                <a:latin typeface="Calibri" pitchFamily="34" charset="0"/>
              </a:rPr>
              <a:t>three</a:t>
            </a:r>
            <a:r>
              <a:rPr lang="fr-FR" sz="1100" b="0" dirty="0">
                <a:solidFill>
                  <a:schemeClr val="accent6"/>
                </a:solidFill>
                <a:latin typeface="Calibri" pitchFamily="34" charset="0"/>
              </a:rPr>
              <a:t>-qubit </a:t>
            </a:r>
            <a:r>
              <a:rPr lang="fr-FR" sz="1100" b="0" dirty="0" err="1">
                <a:solidFill>
                  <a:schemeClr val="accent6"/>
                </a:solidFill>
                <a:latin typeface="Calibri" pitchFamily="34" charset="0"/>
              </a:rPr>
              <a:t>gate</a:t>
            </a:r>
            <a:endParaRPr lang="fr-FR" sz="1100" b="0" dirty="0">
              <a:solidFill>
                <a:schemeClr val="accent6"/>
              </a:solidFill>
              <a:latin typeface="Calibri" pitchFamily="34" charset="0"/>
            </a:endParaRPr>
          </a:p>
        </p:txBody>
      </p:sp>
      <p:sp>
        <p:nvSpPr>
          <p:cNvPr id="47" name="Rectangle 46">
            <a:extLst>
              <a:ext uri="{FF2B5EF4-FFF2-40B4-BE49-F238E27FC236}">
                <a16:creationId xmlns:a16="http://schemas.microsoft.com/office/drawing/2014/main" id="{474CB7D1-5242-0C07-F7EC-F5D00D5C1D32}"/>
              </a:ext>
            </a:extLst>
          </p:cNvPr>
          <p:cNvSpPr/>
          <p:nvPr/>
        </p:nvSpPr>
        <p:spPr bwMode="auto">
          <a:xfrm>
            <a:off x="3656433" y="1613106"/>
            <a:ext cx="234814" cy="473101"/>
          </a:xfrm>
          <a:prstGeom prst="rect">
            <a:avLst/>
          </a:prstGeom>
          <a:noFill/>
          <a:ln w="9525" cap="flat" cmpd="sng" algn="ctr">
            <a:solidFill>
              <a:schemeClr val="accent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cxnSp>
        <p:nvCxnSpPr>
          <p:cNvPr id="48" name="Straight Arrow Connector 47">
            <a:extLst>
              <a:ext uri="{FF2B5EF4-FFF2-40B4-BE49-F238E27FC236}">
                <a16:creationId xmlns:a16="http://schemas.microsoft.com/office/drawing/2014/main" id="{C411A817-7CA0-F3B2-6776-786DE5D45B0D}"/>
              </a:ext>
            </a:extLst>
          </p:cNvPr>
          <p:cNvCxnSpPr>
            <a:cxnSpLocks/>
            <a:stCxn id="46" idx="2"/>
            <a:endCxn id="47" idx="0"/>
          </p:cNvCxnSpPr>
          <p:nvPr/>
        </p:nvCxnSpPr>
        <p:spPr bwMode="auto">
          <a:xfrm flipH="1">
            <a:off x="3773840" y="1419189"/>
            <a:ext cx="1967" cy="193917"/>
          </a:xfrm>
          <a:prstGeom prst="straightConnector1">
            <a:avLst/>
          </a:prstGeom>
          <a:solidFill>
            <a:schemeClr val="accent1"/>
          </a:solidFill>
          <a:ln w="9525" cap="flat" cmpd="sng" algn="ctr">
            <a:solidFill>
              <a:schemeClr val="accent6"/>
            </a:solidFill>
            <a:prstDash val="solid"/>
            <a:round/>
            <a:headEnd type="none" w="med" len="med"/>
            <a:tailEnd type="triangle"/>
          </a:ln>
          <a:effectLst/>
        </p:spPr>
      </p:cxnSp>
      <p:sp>
        <p:nvSpPr>
          <p:cNvPr id="49" name="TextBox 48">
            <a:extLst>
              <a:ext uri="{FF2B5EF4-FFF2-40B4-BE49-F238E27FC236}">
                <a16:creationId xmlns:a16="http://schemas.microsoft.com/office/drawing/2014/main" id="{9CC153E8-5945-8CA7-1A2B-CA905AA8C839}"/>
              </a:ext>
            </a:extLst>
          </p:cNvPr>
          <p:cNvSpPr txBox="1"/>
          <p:nvPr/>
        </p:nvSpPr>
        <p:spPr>
          <a:xfrm>
            <a:off x="2245031" y="988312"/>
            <a:ext cx="943451" cy="430877"/>
          </a:xfrm>
          <a:prstGeom prst="rect">
            <a:avLst/>
          </a:prstGeom>
          <a:noFill/>
        </p:spPr>
        <p:txBody>
          <a:bodyPr wrap="square" lIns="91430" tIns="45715" rIns="91430" bIns="45715" rtlCol="0">
            <a:spAutoFit/>
          </a:bodyPr>
          <a:lstStyle/>
          <a:p>
            <a:pPr algn="ctr"/>
            <a:r>
              <a:rPr lang="fr-FR" sz="1100" b="0" dirty="0">
                <a:solidFill>
                  <a:schemeClr val="accent6"/>
                </a:solidFill>
                <a:latin typeface="Calibri" pitchFamily="34" charset="0"/>
              </a:rPr>
              <a:t>single-qubit </a:t>
            </a:r>
            <a:r>
              <a:rPr lang="fr-FR" sz="1100" b="0" dirty="0" err="1">
                <a:solidFill>
                  <a:schemeClr val="accent6"/>
                </a:solidFill>
                <a:latin typeface="Calibri" pitchFamily="34" charset="0"/>
              </a:rPr>
              <a:t>gate</a:t>
            </a:r>
            <a:endParaRPr lang="fr-FR" sz="1100" b="0" dirty="0">
              <a:solidFill>
                <a:schemeClr val="accent6"/>
              </a:solidFill>
              <a:latin typeface="Calibri" pitchFamily="34" charset="0"/>
            </a:endParaRPr>
          </a:p>
        </p:txBody>
      </p:sp>
      <p:sp>
        <p:nvSpPr>
          <p:cNvPr id="50" name="Rectangle 49">
            <a:extLst>
              <a:ext uri="{FF2B5EF4-FFF2-40B4-BE49-F238E27FC236}">
                <a16:creationId xmlns:a16="http://schemas.microsoft.com/office/drawing/2014/main" id="{07465245-5839-F076-58F0-D731C86EAFDC}"/>
              </a:ext>
            </a:extLst>
          </p:cNvPr>
          <p:cNvSpPr/>
          <p:nvPr/>
        </p:nvSpPr>
        <p:spPr bwMode="auto">
          <a:xfrm>
            <a:off x="2597146" y="2070575"/>
            <a:ext cx="234814" cy="176752"/>
          </a:xfrm>
          <a:prstGeom prst="rect">
            <a:avLst/>
          </a:prstGeom>
          <a:noFill/>
          <a:ln w="9525" cap="flat" cmpd="sng" algn="ctr">
            <a:solidFill>
              <a:schemeClr val="accent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cxnSp>
        <p:nvCxnSpPr>
          <p:cNvPr id="51" name="Straight Arrow Connector 50">
            <a:extLst>
              <a:ext uri="{FF2B5EF4-FFF2-40B4-BE49-F238E27FC236}">
                <a16:creationId xmlns:a16="http://schemas.microsoft.com/office/drawing/2014/main" id="{B6EAFDDA-19CA-6738-B16B-B41C5BF718DE}"/>
              </a:ext>
            </a:extLst>
          </p:cNvPr>
          <p:cNvCxnSpPr>
            <a:cxnSpLocks/>
            <a:stCxn id="49" idx="2"/>
            <a:endCxn id="50" idx="0"/>
          </p:cNvCxnSpPr>
          <p:nvPr/>
        </p:nvCxnSpPr>
        <p:spPr bwMode="auto">
          <a:xfrm flipH="1">
            <a:off x="2714553" y="1419189"/>
            <a:ext cx="2204" cy="651386"/>
          </a:xfrm>
          <a:prstGeom prst="straightConnector1">
            <a:avLst/>
          </a:prstGeom>
          <a:solidFill>
            <a:schemeClr val="accent1"/>
          </a:solidFill>
          <a:ln w="9525" cap="flat" cmpd="sng" algn="ctr">
            <a:solidFill>
              <a:schemeClr val="accent6"/>
            </a:solidFill>
            <a:prstDash val="solid"/>
            <a:round/>
            <a:headEnd type="none" w="med" len="med"/>
            <a:tailEnd type="triangle"/>
          </a:ln>
          <a:effectLst/>
        </p:spPr>
      </p:cxnSp>
      <p:sp>
        <p:nvSpPr>
          <p:cNvPr id="52" name="TextBox 51">
            <a:extLst>
              <a:ext uri="{FF2B5EF4-FFF2-40B4-BE49-F238E27FC236}">
                <a16:creationId xmlns:a16="http://schemas.microsoft.com/office/drawing/2014/main" id="{475FD5A6-AE67-13C0-E72A-A93E7A0905BB}"/>
              </a:ext>
            </a:extLst>
          </p:cNvPr>
          <p:cNvSpPr txBox="1"/>
          <p:nvPr/>
        </p:nvSpPr>
        <p:spPr>
          <a:xfrm>
            <a:off x="823557" y="3798680"/>
            <a:ext cx="935734" cy="261600"/>
          </a:xfrm>
          <a:prstGeom prst="rect">
            <a:avLst/>
          </a:prstGeom>
          <a:noFill/>
        </p:spPr>
        <p:txBody>
          <a:bodyPr wrap="square" lIns="91430" tIns="45715" rIns="91430" bIns="45715" rtlCol="0">
            <a:spAutoFit/>
          </a:bodyPr>
          <a:lstStyle/>
          <a:p>
            <a:pPr algn="ctr"/>
            <a:r>
              <a:rPr lang="fr-FR" sz="1100" b="0" dirty="0" err="1">
                <a:solidFill>
                  <a:schemeClr val="bg2"/>
                </a:solidFill>
                <a:latin typeface="Calibri" pitchFamily="34" charset="0"/>
              </a:rPr>
              <a:t>initialization</a:t>
            </a:r>
            <a:endParaRPr lang="fr-FR" sz="1100" b="0" dirty="0">
              <a:solidFill>
                <a:schemeClr val="bg2"/>
              </a:solidFill>
              <a:latin typeface="Calibri" pitchFamily="34" charset="0"/>
            </a:endParaRPr>
          </a:p>
        </p:txBody>
      </p:sp>
      <p:sp>
        <p:nvSpPr>
          <p:cNvPr id="53" name="TextBox 52">
            <a:extLst>
              <a:ext uri="{FF2B5EF4-FFF2-40B4-BE49-F238E27FC236}">
                <a16:creationId xmlns:a16="http://schemas.microsoft.com/office/drawing/2014/main" id="{3F05A4D1-247B-59BF-6AEE-CE00CA3EBE82}"/>
              </a:ext>
            </a:extLst>
          </p:cNvPr>
          <p:cNvSpPr txBox="1"/>
          <p:nvPr/>
        </p:nvSpPr>
        <p:spPr>
          <a:xfrm>
            <a:off x="3844801" y="3794652"/>
            <a:ext cx="816289" cy="261600"/>
          </a:xfrm>
          <a:prstGeom prst="rect">
            <a:avLst/>
          </a:prstGeom>
          <a:noFill/>
        </p:spPr>
        <p:txBody>
          <a:bodyPr wrap="square" lIns="91430" tIns="45715" rIns="91430" bIns="45715" rtlCol="0">
            <a:spAutoFit/>
          </a:bodyPr>
          <a:lstStyle/>
          <a:p>
            <a:pPr algn="ctr"/>
            <a:r>
              <a:rPr lang="fr-FR" sz="1100" b="0" dirty="0" err="1">
                <a:solidFill>
                  <a:schemeClr val="bg2"/>
                </a:solidFill>
                <a:latin typeface="Calibri" pitchFamily="34" charset="0"/>
              </a:rPr>
              <a:t>readout</a:t>
            </a:r>
            <a:endParaRPr lang="fr-FR" sz="1100" b="0" dirty="0">
              <a:solidFill>
                <a:schemeClr val="bg2"/>
              </a:solidFill>
              <a:latin typeface="Calibri" pitchFamily="34" charset="0"/>
            </a:endParaRPr>
          </a:p>
        </p:txBody>
      </p:sp>
      <p:pic>
        <p:nvPicPr>
          <p:cNvPr id="4" name="Picture 3">
            <a:extLst>
              <a:ext uri="{FF2B5EF4-FFF2-40B4-BE49-F238E27FC236}">
                <a16:creationId xmlns:a16="http://schemas.microsoft.com/office/drawing/2014/main" id="{028E761E-1DAC-A95B-5C06-3B6FA8B8EC21}"/>
              </a:ext>
            </a:extLst>
          </p:cNvPr>
          <p:cNvPicPr>
            <a:picLocks noChangeAspect="1"/>
          </p:cNvPicPr>
          <p:nvPr/>
        </p:nvPicPr>
        <p:blipFill>
          <a:blip r:embed="rId17"/>
          <a:stretch>
            <a:fillRect/>
          </a:stretch>
        </p:blipFill>
        <p:spPr>
          <a:xfrm>
            <a:off x="4988799" y="1621809"/>
            <a:ext cx="3438525" cy="1323975"/>
          </a:xfrm>
          <a:prstGeom prst="rect">
            <a:avLst/>
          </a:prstGeom>
        </p:spPr>
      </p:pic>
      <p:sp>
        <p:nvSpPr>
          <p:cNvPr id="14" name="TextBox 13">
            <a:extLst>
              <a:ext uri="{FF2B5EF4-FFF2-40B4-BE49-F238E27FC236}">
                <a16:creationId xmlns:a16="http://schemas.microsoft.com/office/drawing/2014/main" id="{317D9F74-3754-C0E4-AAB7-B7DE0B914941}"/>
              </a:ext>
            </a:extLst>
          </p:cNvPr>
          <p:cNvSpPr txBox="1"/>
          <p:nvPr/>
        </p:nvSpPr>
        <p:spPr>
          <a:xfrm>
            <a:off x="4895855" y="3116475"/>
            <a:ext cx="3701490" cy="1538883"/>
          </a:xfrm>
          <a:prstGeom prst="rect">
            <a:avLst/>
          </a:prstGeom>
          <a:noFill/>
        </p:spPr>
        <p:txBody>
          <a:bodyPr wrap="square" rtlCol="0">
            <a:spAutoFit/>
          </a:bodyPr>
          <a:lstStyle/>
          <a:p>
            <a:pPr algn="ctr"/>
            <a:r>
              <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rPr>
              <a:t>qubit operations accumulated errors</a:t>
            </a:r>
            <a:br>
              <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rPr>
            </a:br>
            <a:r>
              <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rPr>
              <a:t>quickly kills algorithms accuracy</a:t>
            </a:r>
          </a:p>
          <a:p>
            <a:pPr>
              <a:spcBef>
                <a:spcPts val="1200"/>
              </a:spcBef>
            </a:pPr>
            <a:r>
              <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rPr>
              <a:t>possible solutions:</a:t>
            </a:r>
          </a:p>
          <a:p>
            <a:pPr marL="285750" indent="-285750">
              <a:buFont typeface="Arial" panose="020B0604020202020204" pitchFamily="34" charset="0"/>
              <a:buChar char="•"/>
            </a:pPr>
            <a:r>
              <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rPr>
              <a:t>use shallow circuits on a few qubits </a:t>
            </a:r>
            <a:r>
              <a:rPr lang="en-US" sz="1400" b="0" dirty="0">
                <a:solidFill>
                  <a:schemeClr val="bg2"/>
                </a:solidFill>
                <a:latin typeface="Calibri" panose="020F0502020204030204" pitchFamily="34" charset="0"/>
                <a:ea typeface="Calibri" panose="020F0502020204030204" pitchFamily="34" charset="0"/>
                <a:cs typeface="Calibri" panose="020F0502020204030204" pitchFamily="34" charset="0"/>
              </a:rPr>
              <a:t>(NISQ).</a:t>
            </a:r>
          </a:p>
          <a:p>
            <a:pPr marL="285750" indent="-285750">
              <a:buFont typeface="Arial" panose="020B0604020202020204" pitchFamily="34" charset="0"/>
              <a:buChar char="•"/>
            </a:pPr>
            <a:r>
              <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rPr>
              <a:t>quantum error mitigation </a:t>
            </a:r>
            <a:r>
              <a:rPr lang="en-US" sz="1400" b="0" dirty="0">
                <a:solidFill>
                  <a:schemeClr val="bg2"/>
                </a:solidFill>
                <a:latin typeface="Calibri" panose="020F0502020204030204" pitchFamily="34" charset="0"/>
                <a:ea typeface="Calibri" panose="020F0502020204030204" pitchFamily="34" charset="0"/>
                <a:cs typeface="Calibri" panose="020F0502020204030204" pitchFamily="34" charset="0"/>
              </a:rPr>
              <a:t>(NISQ).</a:t>
            </a:r>
          </a:p>
          <a:p>
            <a:pPr marL="285750" indent="-285750">
              <a:buFont typeface="Arial" panose="020B0604020202020204" pitchFamily="34" charset="0"/>
              <a:buChar char="•"/>
            </a:pPr>
            <a:r>
              <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rPr>
              <a:t>quantum error correction </a:t>
            </a:r>
            <a:r>
              <a:rPr lang="en-US" sz="1400" b="0" dirty="0">
                <a:solidFill>
                  <a:schemeClr val="bg2"/>
                </a:solidFill>
                <a:latin typeface="Calibri" panose="020F0502020204030204" pitchFamily="34" charset="0"/>
                <a:ea typeface="Calibri" panose="020F0502020204030204" pitchFamily="34" charset="0"/>
                <a:cs typeface="Calibri" panose="020F0502020204030204" pitchFamily="34" charset="0"/>
              </a:rPr>
              <a:t>(FTQC).</a:t>
            </a:r>
            <a:endParaRPr lang="en-US" sz="1400" b="0" dirty="0">
              <a:solidFill>
                <a:schemeClr val="bg2"/>
              </a:solidFill>
              <a:latin typeface="Calibri" pitchFamily="34" charset="0"/>
            </a:endParaRPr>
          </a:p>
        </p:txBody>
      </p:sp>
    </p:spTree>
    <p:extLst>
      <p:ext uri="{BB962C8B-B14F-4D97-AF65-F5344CB8AC3E}">
        <p14:creationId xmlns:p14="http://schemas.microsoft.com/office/powerpoint/2010/main" val="3247501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0E340D-6EE6-6DAA-BC0B-7B315575B5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6B46A6A-F8E2-13CE-1ECE-81BEB8613173}"/>
              </a:ext>
            </a:extLst>
          </p:cNvPr>
          <p:cNvSpPr>
            <a:spLocks noGrp="1"/>
          </p:cNvSpPr>
          <p:nvPr>
            <p:ph type="title"/>
          </p:nvPr>
        </p:nvSpPr>
        <p:spPr>
          <a:xfrm>
            <a:off x="326949" y="171451"/>
            <a:ext cx="7586965" cy="599562"/>
          </a:xfrm>
        </p:spPr>
        <p:txBody>
          <a:bodyPr/>
          <a:lstStyle/>
          <a:p>
            <a:r>
              <a:rPr lang="en-GB" dirty="0"/>
              <a:t>the qubit fidelities challenge</a:t>
            </a:r>
          </a:p>
        </p:txBody>
      </p:sp>
      <p:sp>
        <p:nvSpPr>
          <p:cNvPr id="20" name="TextBox 19">
            <a:extLst>
              <a:ext uri="{FF2B5EF4-FFF2-40B4-BE49-F238E27FC236}">
                <a16:creationId xmlns:a16="http://schemas.microsoft.com/office/drawing/2014/main" id="{1C9F6EFF-5E9C-8F13-1CEF-B5E5F477B87C}"/>
              </a:ext>
            </a:extLst>
          </p:cNvPr>
          <p:cNvSpPr txBox="1"/>
          <p:nvPr/>
        </p:nvSpPr>
        <p:spPr>
          <a:xfrm>
            <a:off x="6362767" y="2337806"/>
            <a:ext cx="1551147" cy="769441"/>
          </a:xfrm>
          <a:prstGeom prst="rect">
            <a:avLst/>
          </a:prstGeom>
          <a:noFill/>
        </p:spPr>
        <p:txBody>
          <a:bodyPr wrap="square" rtlCol="0">
            <a:spAutoFit/>
          </a:bodyPr>
          <a:lstStyle/>
          <a:p>
            <a:r>
              <a:rPr lang="fr-FR" sz="1100" b="0" dirty="0">
                <a:solidFill>
                  <a:schemeClr val="tx1">
                    <a:lumMod val="65000"/>
                  </a:schemeClr>
                </a:solidFill>
                <a:latin typeface="Calibri" pitchFamily="34" charset="0"/>
              </a:rPr>
              <a:t>viable NISQ zone in a quantum </a:t>
            </a:r>
            <a:r>
              <a:rPr lang="fr-FR" sz="1100" b="0" dirty="0" err="1">
                <a:solidFill>
                  <a:schemeClr val="tx1">
                    <a:lumMod val="65000"/>
                  </a:schemeClr>
                </a:solidFill>
                <a:latin typeface="Calibri" pitchFamily="34" charset="0"/>
              </a:rPr>
              <a:t>advantage</a:t>
            </a:r>
            <a:r>
              <a:rPr lang="fr-FR" sz="1100" b="0" dirty="0">
                <a:solidFill>
                  <a:schemeClr val="tx1">
                    <a:lumMod val="65000"/>
                  </a:schemeClr>
                </a:solidFill>
                <a:latin typeface="Calibri" pitchFamily="34" charset="0"/>
              </a:rPr>
              <a:t> </a:t>
            </a:r>
            <a:r>
              <a:rPr lang="fr-FR" sz="1100" b="0" dirty="0" err="1">
                <a:solidFill>
                  <a:schemeClr val="tx1">
                    <a:lumMod val="65000"/>
                  </a:schemeClr>
                </a:solidFill>
                <a:latin typeface="Calibri" pitchFamily="34" charset="0"/>
              </a:rPr>
              <a:t>regime</a:t>
            </a:r>
            <a:r>
              <a:rPr lang="fr-FR" sz="1100" b="0" dirty="0">
                <a:solidFill>
                  <a:schemeClr val="tx1">
                    <a:lumMod val="65000"/>
                  </a:schemeClr>
                </a:solidFill>
                <a:latin typeface="Calibri" pitchFamily="34" charset="0"/>
              </a:rPr>
              <a:t> </a:t>
            </a:r>
            <a:r>
              <a:rPr lang="fr-FR" sz="1100" b="0" i="1" dirty="0" err="1">
                <a:solidFill>
                  <a:schemeClr val="tx1">
                    <a:lumMod val="65000"/>
                  </a:schemeClr>
                </a:solidFill>
                <a:latin typeface="Calibri" pitchFamily="34" charset="0"/>
              </a:rPr>
              <a:t>without</a:t>
            </a:r>
            <a:r>
              <a:rPr lang="fr-FR" sz="1100" b="0" i="1" dirty="0">
                <a:solidFill>
                  <a:schemeClr val="tx1">
                    <a:lumMod val="65000"/>
                  </a:schemeClr>
                </a:solidFill>
                <a:latin typeface="Calibri" pitchFamily="34" charset="0"/>
              </a:rPr>
              <a:t> QEM</a:t>
            </a:r>
          </a:p>
          <a:p>
            <a:r>
              <a:rPr lang="fr-FR" sz="1100" b="0" dirty="0">
                <a:solidFill>
                  <a:schemeClr val="tx1">
                    <a:lumMod val="65000"/>
                  </a:schemeClr>
                </a:solidFill>
                <a:latin typeface="Calibri" pitchFamily="34" charset="0"/>
              </a:rPr>
              <a:t>(hard to </a:t>
            </a:r>
            <a:r>
              <a:rPr lang="fr-FR" sz="1100" b="0" dirty="0" err="1">
                <a:solidFill>
                  <a:schemeClr val="tx1">
                    <a:lumMod val="65000"/>
                  </a:schemeClr>
                </a:solidFill>
                <a:latin typeface="Calibri" pitchFamily="34" charset="0"/>
              </a:rPr>
              <a:t>obtain</a:t>
            </a:r>
            <a:r>
              <a:rPr lang="fr-FR" sz="1100" b="0" dirty="0">
                <a:solidFill>
                  <a:schemeClr val="tx1">
                    <a:lumMod val="65000"/>
                  </a:schemeClr>
                </a:solidFill>
                <a:latin typeface="Calibri" pitchFamily="34" charset="0"/>
              </a:rPr>
              <a:t>)</a:t>
            </a:r>
            <a:endParaRPr lang="en-US" sz="1100" b="0" dirty="0" err="1">
              <a:solidFill>
                <a:schemeClr val="tx1">
                  <a:lumMod val="65000"/>
                </a:schemeClr>
              </a:solidFill>
              <a:latin typeface="Calibri" pitchFamily="34" charset="0"/>
            </a:endParaRPr>
          </a:p>
        </p:txBody>
      </p:sp>
      <p:sp>
        <p:nvSpPr>
          <p:cNvPr id="22" name="TextBox 21">
            <a:extLst>
              <a:ext uri="{FF2B5EF4-FFF2-40B4-BE49-F238E27FC236}">
                <a16:creationId xmlns:a16="http://schemas.microsoft.com/office/drawing/2014/main" id="{C6AAB1EC-36D4-271A-8C85-73DAB24A1AF5}"/>
              </a:ext>
            </a:extLst>
          </p:cNvPr>
          <p:cNvSpPr txBox="1"/>
          <p:nvPr/>
        </p:nvSpPr>
        <p:spPr>
          <a:xfrm>
            <a:off x="6362767" y="1718907"/>
            <a:ext cx="1448613" cy="600164"/>
          </a:xfrm>
          <a:prstGeom prst="rect">
            <a:avLst/>
          </a:prstGeom>
          <a:noFill/>
        </p:spPr>
        <p:txBody>
          <a:bodyPr wrap="square" rtlCol="0">
            <a:spAutoFit/>
          </a:bodyPr>
          <a:lstStyle/>
          <a:p>
            <a:r>
              <a:rPr lang="en-US" sz="1100" b="0" dirty="0">
                <a:solidFill>
                  <a:schemeClr val="tx1">
                    <a:lumMod val="65000"/>
                  </a:schemeClr>
                </a:solidFill>
                <a:latin typeface="Calibri" pitchFamily="34" charset="0"/>
              </a:rPr>
              <a:t>quantum error mitigation NISQ </a:t>
            </a:r>
            <a:br>
              <a:rPr lang="en-US" sz="1100" b="0" dirty="0">
                <a:solidFill>
                  <a:schemeClr val="tx1">
                    <a:lumMod val="65000"/>
                  </a:schemeClr>
                </a:solidFill>
                <a:latin typeface="Calibri" pitchFamily="34" charset="0"/>
              </a:rPr>
            </a:br>
            <a:r>
              <a:rPr lang="en-US" sz="1100" b="0" dirty="0">
                <a:solidFill>
                  <a:schemeClr val="tx1">
                    <a:lumMod val="65000"/>
                  </a:schemeClr>
                </a:solidFill>
                <a:latin typeface="Calibri" pitchFamily="34" charset="0"/>
              </a:rPr>
              <a:t>utility window</a:t>
            </a:r>
          </a:p>
        </p:txBody>
      </p:sp>
      <p:cxnSp>
        <p:nvCxnSpPr>
          <p:cNvPr id="23" name="Straight Connector 22">
            <a:extLst>
              <a:ext uri="{FF2B5EF4-FFF2-40B4-BE49-F238E27FC236}">
                <a16:creationId xmlns:a16="http://schemas.microsoft.com/office/drawing/2014/main" id="{BBED5C4F-62A0-24CA-6C4F-C92A8D3C2405}"/>
              </a:ext>
            </a:extLst>
          </p:cNvPr>
          <p:cNvCxnSpPr>
            <a:cxnSpLocks/>
          </p:cNvCxnSpPr>
          <p:nvPr/>
        </p:nvCxnSpPr>
        <p:spPr bwMode="auto">
          <a:xfrm flipV="1">
            <a:off x="6118516" y="897463"/>
            <a:ext cx="244251" cy="362027"/>
          </a:xfrm>
          <a:prstGeom prst="line">
            <a:avLst/>
          </a:prstGeom>
          <a:solidFill>
            <a:schemeClr val="accent1"/>
          </a:solidFill>
          <a:ln w="19050" cap="flat" cmpd="sng" algn="ctr">
            <a:solidFill>
              <a:srgbClr val="92D050"/>
            </a:solidFill>
            <a:prstDash val="dashDot"/>
            <a:round/>
            <a:headEnd type="none" w="med" len="med"/>
            <a:tailEnd type="none" w="med" len="med"/>
          </a:ln>
          <a:effectLst/>
        </p:spPr>
      </p:cxnSp>
      <p:cxnSp>
        <p:nvCxnSpPr>
          <p:cNvPr id="25" name="Straight Arrow Connector 24">
            <a:extLst>
              <a:ext uri="{FF2B5EF4-FFF2-40B4-BE49-F238E27FC236}">
                <a16:creationId xmlns:a16="http://schemas.microsoft.com/office/drawing/2014/main" id="{8769E39D-98FF-B8CA-C04D-281989938249}"/>
              </a:ext>
            </a:extLst>
          </p:cNvPr>
          <p:cNvCxnSpPr>
            <a:cxnSpLocks/>
            <a:stCxn id="22" idx="1"/>
          </p:cNvCxnSpPr>
          <p:nvPr/>
        </p:nvCxnSpPr>
        <p:spPr bwMode="auto">
          <a:xfrm flipH="1">
            <a:off x="5153297" y="2018989"/>
            <a:ext cx="1209470" cy="129511"/>
          </a:xfrm>
          <a:prstGeom prst="straightConnector1">
            <a:avLst/>
          </a:prstGeom>
          <a:solidFill>
            <a:schemeClr val="accent1"/>
          </a:solidFill>
          <a:ln w="28575" cap="flat" cmpd="sng" algn="ctr">
            <a:solidFill>
              <a:schemeClr val="tx1">
                <a:lumMod val="65000"/>
              </a:schemeClr>
            </a:solidFill>
            <a:prstDash val="sysDot"/>
            <a:round/>
            <a:headEnd type="none" w="med" len="med"/>
            <a:tailEnd type="triangle"/>
          </a:ln>
          <a:effectLst/>
        </p:spPr>
      </p:cxnSp>
      <p:grpSp>
        <p:nvGrpSpPr>
          <p:cNvPr id="30" name="Group 29">
            <a:extLst>
              <a:ext uri="{FF2B5EF4-FFF2-40B4-BE49-F238E27FC236}">
                <a16:creationId xmlns:a16="http://schemas.microsoft.com/office/drawing/2014/main" id="{DC283B62-F4D5-3687-DF0E-F746B88E197E}"/>
              </a:ext>
            </a:extLst>
          </p:cNvPr>
          <p:cNvGrpSpPr/>
          <p:nvPr/>
        </p:nvGrpSpPr>
        <p:grpSpPr>
          <a:xfrm>
            <a:off x="1927598" y="849085"/>
            <a:ext cx="4277272" cy="4052206"/>
            <a:chOff x="2198604" y="171385"/>
            <a:chExt cx="5067300" cy="4800664"/>
          </a:xfrm>
        </p:grpSpPr>
        <p:pic>
          <p:nvPicPr>
            <p:cNvPr id="4" name="Graphic 3">
              <a:extLst>
                <a:ext uri="{FF2B5EF4-FFF2-40B4-BE49-F238E27FC236}">
                  <a16:creationId xmlns:a16="http://schemas.microsoft.com/office/drawing/2014/main" id="{F9E214FB-CBEC-DF1B-2212-A4AB0A0E3A6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198604" y="247649"/>
              <a:ext cx="5067300" cy="4724400"/>
            </a:xfrm>
            <a:prstGeom prst="rect">
              <a:avLst/>
            </a:prstGeom>
          </p:spPr>
        </p:pic>
        <p:sp>
          <p:nvSpPr>
            <p:cNvPr id="7" name="Rectangle 41">
              <a:extLst>
                <a:ext uri="{FF2B5EF4-FFF2-40B4-BE49-F238E27FC236}">
                  <a16:creationId xmlns:a16="http://schemas.microsoft.com/office/drawing/2014/main" id="{68DF2CA1-594E-6548-7A07-3A2B004371F9}"/>
                </a:ext>
              </a:extLst>
            </p:cNvPr>
            <p:cNvSpPr/>
            <p:nvPr/>
          </p:nvSpPr>
          <p:spPr bwMode="auto">
            <a:xfrm rot="16200000">
              <a:off x="5472588" y="1184590"/>
              <a:ext cx="572297" cy="1115609"/>
            </a:xfrm>
            <a:custGeom>
              <a:avLst/>
              <a:gdLst>
                <a:gd name="connsiteX0" fmla="*/ 0 w 577740"/>
                <a:gd name="connsiteY0" fmla="*/ 0 h 685779"/>
                <a:gd name="connsiteX1" fmla="*/ 577740 w 577740"/>
                <a:gd name="connsiteY1" fmla="*/ 0 h 685779"/>
                <a:gd name="connsiteX2" fmla="*/ 577740 w 577740"/>
                <a:gd name="connsiteY2" fmla="*/ 685779 h 685779"/>
                <a:gd name="connsiteX3" fmla="*/ 0 w 577740"/>
                <a:gd name="connsiteY3" fmla="*/ 685779 h 685779"/>
                <a:gd name="connsiteX4" fmla="*/ 0 w 577740"/>
                <a:gd name="connsiteY4" fmla="*/ 0 h 685779"/>
                <a:gd name="connsiteX0" fmla="*/ 0 w 577740"/>
                <a:gd name="connsiteY0" fmla="*/ 0 h 685779"/>
                <a:gd name="connsiteX1" fmla="*/ 577739 w 577740"/>
                <a:gd name="connsiteY1" fmla="*/ 218518 h 685779"/>
                <a:gd name="connsiteX2" fmla="*/ 577740 w 577740"/>
                <a:gd name="connsiteY2" fmla="*/ 685779 h 685779"/>
                <a:gd name="connsiteX3" fmla="*/ 0 w 577740"/>
                <a:gd name="connsiteY3" fmla="*/ 685779 h 685779"/>
                <a:gd name="connsiteX4" fmla="*/ 0 w 577740"/>
                <a:gd name="connsiteY4" fmla="*/ 0 h 685779"/>
                <a:gd name="connsiteX0" fmla="*/ 0 w 577741"/>
                <a:gd name="connsiteY0" fmla="*/ 0 h 753013"/>
                <a:gd name="connsiteX1" fmla="*/ 577740 w 577741"/>
                <a:gd name="connsiteY1" fmla="*/ 285752 h 753013"/>
                <a:gd name="connsiteX2" fmla="*/ 577741 w 577741"/>
                <a:gd name="connsiteY2" fmla="*/ 753013 h 753013"/>
                <a:gd name="connsiteX3" fmla="*/ 1 w 577741"/>
                <a:gd name="connsiteY3" fmla="*/ 753013 h 753013"/>
                <a:gd name="connsiteX4" fmla="*/ 0 w 577741"/>
                <a:gd name="connsiteY4" fmla="*/ 0 h 753013"/>
                <a:gd name="connsiteX0" fmla="*/ 0 w 577740"/>
                <a:gd name="connsiteY0" fmla="*/ 0 h 1072381"/>
                <a:gd name="connsiteX1" fmla="*/ 577740 w 577740"/>
                <a:gd name="connsiteY1" fmla="*/ 285752 h 1072381"/>
                <a:gd name="connsiteX2" fmla="*/ 564294 w 577740"/>
                <a:gd name="connsiteY2" fmla="*/ 1072381 h 1072381"/>
                <a:gd name="connsiteX3" fmla="*/ 1 w 577740"/>
                <a:gd name="connsiteY3" fmla="*/ 753013 h 1072381"/>
                <a:gd name="connsiteX4" fmla="*/ 0 w 577740"/>
                <a:gd name="connsiteY4" fmla="*/ 0 h 1072381"/>
                <a:gd name="connsiteX0" fmla="*/ 0 w 577740"/>
                <a:gd name="connsiteY0" fmla="*/ 0 h 1099278"/>
                <a:gd name="connsiteX1" fmla="*/ 577740 w 577740"/>
                <a:gd name="connsiteY1" fmla="*/ 285752 h 1099278"/>
                <a:gd name="connsiteX2" fmla="*/ 564296 w 577740"/>
                <a:gd name="connsiteY2" fmla="*/ 1099278 h 1099278"/>
                <a:gd name="connsiteX3" fmla="*/ 1 w 577740"/>
                <a:gd name="connsiteY3" fmla="*/ 753013 h 1099278"/>
                <a:gd name="connsiteX4" fmla="*/ 0 w 577740"/>
                <a:gd name="connsiteY4" fmla="*/ 0 h 1099278"/>
                <a:gd name="connsiteX0" fmla="*/ 0 w 572297"/>
                <a:gd name="connsiteY0" fmla="*/ 0 h 1099278"/>
                <a:gd name="connsiteX1" fmla="*/ 572297 w 572297"/>
                <a:gd name="connsiteY1" fmla="*/ 354695 h 1099278"/>
                <a:gd name="connsiteX2" fmla="*/ 564296 w 572297"/>
                <a:gd name="connsiteY2" fmla="*/ 1099278 h 1099278"/>
                <a:gd name="connsiteX3" fmla="*/ 1 w 572297"/>
                <a:gd name="connsiteY3" fmla="*/ 753013 h 1099278"/>
                <a:gd name="connsiteX4" fmla="*/ 0 w 572297"/>
                <a:gd name="connsiteY4" fmla="*/ 0 h 1099278"/>
                <a:gd name="connsiteX0" fmla="*/ 0 w 572297"/>
                <a:gd name="connsiteY0" fmla="*/ 0 h 1115609"/>
                <a:gd name="connsiteX1" fmla="*/ 572297 w 572297"/>
                <a:gd name="connsiteY1" fmla="*/ 354695 h 1115609"/>
                <a:gd name="connsiteX2" fmla="*/ 566112 w 572297"/>
                <a:gd name="connsiteY2" fmla="*/ 1115609 h 1115609"/>
                <a:gd name="connsiteX3" fmla="*/ 1 w 572297"/>
                <a:gd name="connsiteY3" fmla="*/ 753013 h 1115609"/>
                <a:gd name="connsiteX4" fmla="*/ 0 w 572297"/>
                <a:gd name="connsiteY4" fmla="*/ 0 h 1115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297" h="1115609">
                  <a:moveTo>
                    <a:pt x="0" y="0"/>
                  </a:moveTo>
                  <a:lnTo>
                    <a:pt x="572297" y="354695"/>
                  </a:lnTo>
                  <a:cubicBezTo>
                    <a:pt x="572297" y="510449"/>
                    <a:pt x="566112" y="959855"/>
                    <a:pt x="566112" y="1115609"/>
                  </a:cubicBezTo>
                  <a:lnTo>
                    <a:pt x="1" y="753013"/>
                  </a:lnTo>
                  <a:cubicBezTo>
                    <a:pt x="1" y="502009"/>
                    <a:pt x="0" y="251004"/>
                    <a:pt x="0" y="0"/>
                  </a:cubicBezTo>
                  <a:close/>
                </a:path>
              </a:pathLst>
            </a:custGeom>
            <a:solidFill>
              <a:srgbClr val="BEE395">
                <a:alpha val="49804"/>
              </a:srgbClr>
            </a:solidFill>
            <a:ln w="9525" cap="flat" cmpd="sng" algn="ctr">
              <a:noFill/>
              <a:prstDash val="solid"/>
              <a:round/>
              <a:headEnd type="none" w="med" len="med"/>
              <a:tailEnd type="none" w="med" len="med"/>
            </a:ln>
            <a:effectLst/>
          </p:spPr>
          <p:txBody>
            <a:bodyPr vert="vert" rtlCol="0" anchor="ctr"/>
            <a:lstStyle/>
            <a:p>
              <a:pPr algn="ctr"/>
              <a:endParaRPr lang="en-US" sz="900" b="0"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endParaRPr>
            </a:p>
          </p:txBody>
        </p:sp>
        <p:sp>
          <p:nvSpPr>
            <p:cNvPr id="8" name="Rectangle 7">
              <a:extLst>
                <a:ext uri="{FF2B5EF4-FFF2-40B4-BE49-F238E27FC236}">
                  <a16:creationId xmlns:a16="http://schemas.microsoft.com/office/drawing/2014/main" id="{BA1A80B1-0D0B-8E06-762B-378D1290D52D}"/>
                </a:ext>
              </a:extLst>
            </p:cNvPr>
            <p:cNvSpPr/>
            <p:nvPr/>
          </p:nvSpPr>
          <p:spPr bwMode="auto">
            <a:xfrm>
              <a:off x="6257802" y="4550969"/>
              <a:ext cx="507890" cy="240210"/>
            </a:xfrm>
            <a:prstGeom prst="rect">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fr-FR" sz="9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good</a:t>
              </a:r>
              <a:endParaRPr kumimoji="0" lang="en-US" sz="9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1" name="Rectangle 5">
              <a:extLst>
                <a:ext uri="{FF2B5EF4-FFF2-40B4-BE49-F238E27FC236}">
                  <a16:creationId xmlns:a16="http://schemas.microsoft.com/office/drawing/2014/main" id="{A69B9871-2EBE-B225-ADC5-04F195279D33}"/>
                </a:ext>
              </a:extLst>
            </p:cNvPr>
            <p:cNvSpPr/>
            <p:nvPr/>
          </p:nvSpPr>
          <p:spPr bwMode="auto">
            <a:xfrm flipH="1">
              <a:off x="5961850" y="171385"/>
              <a:ext cx="1057444" cy="2117847"/>
            </a:xfrm>
            <a:custGeom>
              <a:avLst/>
              <a:gdLst>
                <a:gd name="connsiteX0" fmla="*/ 0 w 1065081"/>
                <a:gd name="connsiteY0" fmla="*/ 0 h 2144106"/>
                <a:gd name="connsiteX1" fmla="*/ 1065081 w 1065081"/>
                <a:gd name="connsiteY1" fmla="*/ 0 h 2144106"/>
                <a:gd name="connsiteX2" fmla="*/ 1065081 w 1065081"/>
                <a:gd name="connsiteY2" fmla="*/ 2144106 h 2144106"/>
                <a:gd name="connsiteX3" fmla="*/ 0 w 1065081"/>
                <a:gd name="connsiteY3" fmla="*/ 2144106 h 2144106"/>
                <a:gd name="connsiteX4" fmla="*/ 0 w 1065081"/>
                <a:gd name="connsiteY4" fmla="*/ 0 h 2144106"/>
                <a:gd name="connsiteX0" fmla="*/ 0 w 1065081"/>
                <a:gd name="connsiteY0" fmla="*/ 0 h 2144106"/>
                <a:gd name="connsiteX1" fmla="*/ 374709 w 1065081"/>
                <a:gd name="connsiteY1" fmla="*/ 0 h 2144106"/>
                <a:gd name="connsiteX2" fmla="*/ 1065081 w 1065081"/>
                <a:gd name="connsiteY2" fmla="*/ 2144106 h 2144106"/>
                <a:gd name="connsiteX3" fmla="*/ 0 w 1065081"/>
                <a:gd name="connsiteY3" fmla="*/ 2144106 h 2144106"/>
                <a:gd name="connsiteX4" fmla="*/ 0 w 1065081"/>
                <a:gd name="connsiteY4" fmla="*/ 0 h 2144106"/>
                <a:gd name="connsiteX0" fmla="*/ 0 w 1065081"/>
                <a:gd name="connsiteY0" fmla="*/ 0 h 2144106"/>
                <a:gd name="connsiteX1" fmla="*/ 6409 w 1065081"/>
                <a:gd name="connsiteY1" fmla="*/ 550334 h 2144106"/>
                <a:gd name="connsiteX2" fmla="*/ 1065081 w 1065081"/>
                <a:gd name="connsiteY2" fmla="*/ 2144106 h 2144106"/>
                <a:gd name="connsiteX3" fmla="*/ 0 w 1065081"/>
                <a:gd name="connsiteY3" fmla="*/ 2144106 h 2144106"/>
                <a:gd name="connsiteX4" fmla="*/ 0 w 1065081"/>
                <a:gd name="connsiteY4" fmla="*/ 0 h 21441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5081" h="2144106">
                  <a:moveTo>
                    <a:pt x="0" y="0"/>
                  </a:moveTo>
                  <a:cubicBezTo>
                    <a:pt x="2136" y="183445"/>
                    <a:pt x="4273" y="366889"/>
                    <a:pt x="6409" y="550334"/>
                  </a:cubicBezTo>
                  <a:lnTo>
                    <a:pt x="1065081" y="2144106"/>
                  </a:lnTo>
                  <a:lnTo>
                    <a:pt x="0" y="2144106"/>
                  </a:lnTo>
                  <a:lnTo>
                    <a:pt x="0" y="0"/>
                  </a:lnTo>
                  <a:close/>
                </a:path>
              </a:pathLst>
            </a:custGeom>
            <a:solidFill>
              <a:schemeClr val="tx2">
                <a:lumMod val="60000"/>
                <a:lumOff val="40000"/>
                <a:alpha val="40000"/>
              </a:schemeClr>
            </a:solidFill>
            <a:ln w="9525" cap="flat" cmpd="sng" algn="ctr">
              <a:noFill/>
              <a:prstDash val="solid"/>
              <a:round/>
              <a:headEnd type="none" w="med" len="med"/>
              <a:tailEnd type="none" w="med" len="med"/>
            </a:ln>
            <a:effectLst/>
          </p:spPr>
          <p:txBody>
            <a:bodyPr vert="horz" wrap="square" lIns="108000" tIns="72000" rIns="91440" bIns="45720" numCol="1" rtlCol="0" anchor="ctr" anchorCtr="0" compatLnSpc="1">
              <a:prstTxWarp prst="textNoShape">
                <a:avLst/>
              </a:prstTxWarp>
            </a:bodyPr>
            <a:lstStyle/>
            <a:p>
              <a:endParaRPr lang="en-US" sz="1200">
                <a:solidFill>
                  <a:srgbClr val="00B050"/>
                </a:solidFill>
                <a:latin typeface="Calibri" panose="020F0502020204030204" pitchFamily="34" charset="0"/>
                <a:ea typeface="Calibri" panose="020F0502020204030204" pitchFamily="34" charset="0"/>
                <a:cs typeface="Calibri" panose="020F0502020204030204" pitchFamily="34" charset="0"/>
              </a:endParaRPr>
            </a:p>
          </p:txBody>
        </p:sp>
        <p:sp>
          <p:nvSpPr>
            <p:cNvPr id="24" name="Arrow: Up 23">
              <a:extLst>
                <a:ext uri="{FF2B5EF4-FFF2-40B4-BE49-F238E27FC236}">
                  <a16:creationId xmlns:a16="http://schemas.microsoft.com/office/drawing/2014/main" id="{8BA73252-2569-4C4E-A69C-A8C4E2641230}"/>
                </a:ext>
              </a:extLst>
            </p:cNvPr>
            <p:cNvSpPr/>
            <p:nvPr/>
          </p:nvSpPr>
          <p:spPr bwMode="auto">
            <a:xfrm>
              <a:off x="5313626" y="325861"/>
              <a:ext cx="1300159" cy="709236"/>
            </a:xfrm>
            <a:prstGeom prst="upArrow">
              <a:avLst>
                <a:gd name="adj1" fmla="val 50000"/>
                <a:gd name="adj2" fmla="val 38941"/>
              </a:avLst>
            </a:prstGeom>
            <a:solidFill>
              <a:srgbClr val="7EC234">
                <a:alpha val="40000"/>
              </a:srgbClr>
            </a:solidFill>
            <a:ln w="9525" cap="flat" cmpd="sng" algn="ctr">
              <a:noFill/>
              <a:prstDash val="solid"/>
              <a:round/>
              <a:headEnd type="none" w="med" len="med"/>
              <a:tailEnd type="none" w="med" len="med"/>
            </a:ln>
            <a:effectLst/>
          </p:spPr>
          <p:txBody>
            <a:bodyPr vert="horz" wrap="square" lIns="108000" tIns="72000" rIns="91440" bIns="45720" numCol="1" rtlCol="0" anchor="ctr" anchorCtr="0" compatLnSpc="1">
              <a:prstTxWarp prst="textNoShape">
                <a:avLst/>
              </a:prstTxWarp>
            </a:bodyPr>
            <a:lstStyle/>
            <a:p>
              <a:pPr algn="ctr"/>
              <a:endParaRPr lang="en-US" sz="105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26" name="Rectangle 25">
              <a:extLst>
                <a:ext uri="{FF2B5EF4-FFF2-40B4-BE49-F238E27FC236}">
                  <a16:creationId xmlns:a16="http://schemas.microsoft.com/office/drawing/2014/main" id="{3A5D8D1D-A033-826B-FA28-1025C4F43F38}"/>
                </a:ext>
              </a:extLst>
            </p:cNvPr>
            <p:cNvSpPr/>
            <p:nvPr/>
          </p:nvSpPr>
          <p:spPr bwMode="auto">
            <a:xfrm>
              <a:off x="3048285" y="4550969"/>
              <a:ext cx="465630" cy="240210"/>
            </a:xfrm>
            <a:prstGeom prst="rect">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fr-FR" sz="1000" b="1"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bad</a:t>
              </a:r>
              <a:endParaRPr kumimoji="0" lang="en-US" sz="1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grpSp>
      <p:cxnSp>
        <p:nvCxnSpPr>
          <p:cNvPr id="27" name="Straight Arrow Connector 26">
            <a:extLst>
              <a:ext uri="{FF2B5EF4-FFF2-40B4-BE49-F238E27FC236}">
                <a16:creationId xmlns:a16="http://schemas.microsoft.com/office/drawing/2014/main" id="{30C1BDF7-411E-E69A-88A5-6FC023280DA1}"/>
              </a:ext>
            </a:extLst>
          </p:cNvPr>
          <p:cNvCxnSpPr>
            <a:cxnSpLocks/>
            <a:stCxn id="20" idx="1"/>
          </p:cNvCxnSpPr>
          <p:nvPr/>
        </p:nvCxnSpPr>
        <p:spPr bwMode="auto">
          <a:xfrm flipH="1" flipV="1">
            <a:off x="5782644" y="2465613"/>
            <a:ext cx="580123" cy="256914"/>
          </a:xfrm>
          <a:prstGeom prst="straightConnector1">
            <a:avLst/>
          </a:prstGeom>
          <a:solidFill>
            <a:schemeClr val="accent1"/>
          </a:solidFill>
          <a:ln w="28575" cap="flat" cmpd="sng" algn="ctr">
            <a:solidFill>
              <a:schemeClr val="tx1">
                <a:lumMod val="65000"/>
              </a:schemeClr>
            </a:solidFill>
            <a:prstDash val="sysDot"/>
            <a:round/>
            <a:headEnd type="none" w="med" len="med"/>
            <a:tailEnd type="triangle"/>
          </a:ln>
          <a:effectLst/>
        </p:spPr>
      </p:cxnSp>
      <p:sp>
        <p:nvSpPr>
          <p:cNvPr id="28" name="TextBox 27">
            <a:extLst>
              <a:ext uri="{FF2B5EF4-FFF2-40B4-BE49-F238E27FC236}">
                <a16:creationId xmlns:a16="http://schemas.microsoft.com/office/drawing/2014/main" id="{EF9A2CF3-40BD-D08A-5EE0-FB8CFF8DF624}"/>
              </a:ext>
            </a:extLst>
          </p:cNvPr>
          <p:cNvSpPr txBox="1"/>
          <p:nvPr/>
        </p:nvSpPr>
        <p:spPr>
          <a:xfrm>
            <a:off x="6362767" y="930730"/>
            <a:ext cx="1551147" cy="769441"/>
          </a:xfrm>
          <a:prstGeom prst="rect">
            <a:avLst/>
          </a:prstGeom>
          <a:noFill/>
        </p:spPr>
        <p:txBody>
          <a:bodyPr wrap="square" rtlCol="0">
            <a:spAutoFit/>
          </a:bodyPr>
          <a:lstStyle/>
          <a:p>
            <a:r>
              <a:rPr lang="fr-FR" sz="1100" dirty="0">
                <a:solidFill>
                  <a:schemeClr val="bg2"/>
                </a:solidFill>
                <a:latin typeface="Calibri" pitchFamily="34" charset="0"/>
              </a:rPr>
              <a:t>route to FTQC, </a:t>
            </a:r>
            <a:r>
              <a:rPr lang="fr-FR" sz="1100" dirty="0" err="1">
                <a:solidFill>
                  <a:schemeClr val="bg2"/>
                </a:solidFill>
                <a:latin typeface="Calibri" pitchFamily="34" charset="0"/>
              </a:rPr>
              <a:t>requiring</a:t>
            </a:r>
            <a:r>
              <a:rPr lang="fr-FR" sz="1100" dirty="0">
                <a:solidFill>
                  <a:schemeClr val="bg2"/>
                </a:solidFill>
                <a:latin typeface="Calibri" pitchFamily="34" charset="0"/>
              </a:rPr>
              <a:t> a large </a:t>
            </a:r>
            <a:r>
              <a:rPr lang="fr-FR" sz="1100" dirty="0" err="1">
                <a:solidFill>
                  <a:schemeClr val="bg2"/>
                </a:solidFill>
                <a:latin typeface="Calibri" pitchFamily="34" charset="0"/>
              </a:rPr>
              <a:t>number</a:t>
            </a:r>
            <a:r>
              <a:rPr lang="fr-FR" sz="1100" dirty="0">
                <a:solidFill>
                  <a:schemeClr val="bg2"/>
                </a:solidFill>
                <a:latin typeface="Calibri" pitchFamily="34" charset="0"/>
              </a:rPr>
              <a:t> of </a:t>
            </a:r>
            <a:r>
              <a:rPr lang="fr-FR" sz="1100" dirty="0" err="1">
                <a:solidFill>
                  <a:schemeClr val="bg2"/>
                </a:solidFill>
                <a:latin typeface="Calibri" pitchFamily="34" charset="0"/>
              </a:rPr>
              <a:t>quality</a:t>
            </a:r>
            <a:r>
              <a:rPr lang="fr-FR" sz="1100" dirty="0">
                <a:solidFill>
                  <a:schemeClr val="bg2"/>
                </a:solidFill>
                <a:latin typeface="Calibri" pitchFamily="34" charset="0"/>
              </a:rPr>
              <a:t> qubits</a:t>
            </a:r>
          </a:p>
        </p:txBody>
      </p:sp>
      <p:cxnSp>
        <p:nvCxnSpPr>
          <p:cNvPr id="29" name="Straight Arrow Connector 28">
            <a:extLst>
              <a:ext uri="{FF2B5EF4-FFF2-40B4-BE49-F238E27FC236}">
                <a16:creationId xmlns:a16="http://schemas.microsoft.com/office/drawing/2014/main" id="{6554DF13-7DC9-C850-E7AD-3F355F3ED061}"/>
              </a:ext>
            </a:extLst>
          </p:cNvPr>
          <p:cNvCxnSpPr>
            <a:cxnSpLocks/>
            <a:stCxn id="28" idx="1"/>
          </p:cNvCxnSpPr>
          <p:nvPr/>
        </p:nvCxnSpPr>
        <p:spPr bwMode="auto">
          <a:xfrm flipH="1">
            <a:off x="5122817" y="1315451"/>
            <a:ext cx="1239950" cy="0"/>
          </a:xfrm>
          <a:prstGeom prst="straightConnector1">
            <a:avLst/>
          </a:prstGeom>
          <a:solidFill>
            <a:schemeClr val="accent1"/>
          </a:solidFill>
          <a:ln w="28575" cap="flat" cmpd="sng" algn="ctr">
            <a:solidFill>
              <a:schemeClr val="bg2"/>
            </a:solidFill>
            <a:prstDash val="sysDot"/>
            <a:round/>
            <a:headEnd type="none" w="med" len="med"/>
            <a:tailEnd type="triangle"/>
          </a:ln>
          <a:effectLst/>
        </p:spPr>
      </p:cxnSp>
    </p:spTree>
    <p:extLst>
      <p:ext uri="{BB962C8B-B14F-4D97-AF65-F5344CB8AC3E}">
        <p14:creationId xmlns:p14="http://schemas.microsoft.com/office/powerpoint/2010/main" val="505855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par>
                                <p:cTn id="16" presetID="10" presetClass="entr" presetSubtype="0" fill="hold"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par>
                                <p:cTn id="19" presetID="10"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par>
                                <p:cTn id="25" presetID="10" presetClass="entr" presetSubtype="0"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20EEEC9-A889-2BF4-A714-FD0D6FC02C16}"/>
              </a:ext>
            </a:extLst>
          </p:cNvPr>
          <p:cNvSpPr txBox="1"/>
          <p:nvPr/>
        </p:nvSpPr>
        <p:spPr>
          <a:xfrm>
            <a:off x="736675" y="1579297"/>
            <a:ext cx="1658146" cy="400110"/>
          </a:xfrm>
          <a:prstGeom prst="rect">
            <a:avLst/>
          </a:prstGeom>
          <a:noFill/>
        </p:spPr>
        <p:txBody>
          <a:bodyPr wrap="none" rtlCol="0">
            <a:spAutoFit/>
          </a:bodyPr>
          <a:lstStyle/>
          <a:p>
            <a:r>
              <a:rPr lang="fr-FR" sz="2000" dirty="0" err="1">
                <a:solidFill>
                  <a:schemeClr val="bg2"/>
                </a:solidFill>
                <a:latin typeface="Calibri" pitchFamily="34" charset="0"/>
              </a:rPr>
              <a:t>physical</a:t>
            </a:r>
            <a:r>
              <a:rPr lang="fr-FR" sz="2000" dirty="0">
                <a:solidFill>
                  <a:schemeClr val="bg2"/>
                </a:solidFill>
                <a:latin typeface="Calibri" pitchFamily="34" charset="0"/>
              </a:rPr>
              <a:t> qubit</a:t>
            </a:r>
            <a:endParaRPr lang="en-US" sz="2000" dirty="0" err="1">
              <a:solidFill>
                <a:schemeClr val="bg2"/>
              </a:solidFill>
              <a:latin typeface="Calibri" pitchFamily="34" charset="0"/>
            </a:endParaRPr>
          </a:p>
        </p:txBody>
      </p:sp>
      <p:sp>
        <p:nvSpPr>
          <p:cNvPr id="7" name="TextBox 6">
            <a:extLst>
              <a:ext uri="{FF2B5EF4-FFF2-40B4-BE49-F238E27FC236}">
                <a16:creationId xmlns:a16="http://schemas.microsoft.com/office/drawing/2014/main" id="{18109329-0819-563F-1C23-184ED6DDD644}"/>
              </a:ext>
            </a:extLst>
          </p:cNvPr>
          <p:cNvSpPr txBox="1"/>
          <p:nvPr/>
        </p:nvSpPr>
        <p:spPr>
          <a:xfrm>
            <a:off x="3642050" y="978443"/>
            <a:ext cx="1589025" cy="400110"/>
          </a:xfrm>
          <a:prstGeom prst="rect">
            <a:avLst/>
          </a:prstGeom>
          <a:noFill/>
        </p:spPr>
        <p:txBody>
          <a:bodyPr wrap="none" rtlCol="0">
            <a:spAutoFit/>
          </a:bodyPr>
          <a:lstStyle/>
          <a:p>
            <a:pPr algn="ctr"/>
            <a:r>
              <a:rPr lang="fr-FR" sz="2000" dirty="0" err="1">
                <a:solidFill>
                  <a:schemeClr val="bg2"/>
                </a:solidFill>
                <a:latin typeface="Calibri" pitchFamily="34" charset="0"/>
              </a:rPr>
              <a:t>logical</a:t>
            </a:r>
            <a:r>
              <a:rPr lang="fr-FR" sz="2000" dirty="0">
                <a:solidFill>
                  <a:schemeClr val="bg2"/>
                </a:solidFill>
                <a:latin typeface="Calibri" pitchFamily="34" charset="0"/>
              </a:rPr>
              <a:t> qubits</a:t>
            </a:r>
            <a:endParaRPr lang="en-US" sz="2000" dirty="0" err="1">
              <a:solidFill>
                <a:schemeClr val="bg2"/>
              </a:solidFill>
              <a:latin typeface="Calibri" pitchFamily="34" charset="0"/>
            </a:endParaRPr>
          </a:p>
        </p:txBody>
      </p:sp>
      <p:sp>
        <p:nvSpPr>
          <p:cNvPr id="9" name="TextBox 8">
            <a:extLst>
              <a:ext uri="{FF2B5EF4-FFF2-40B4-BE49-F238E27FC236}">
                <a16:creationId xmlns:a16="http://schemas.microsoft.com/office/drawing/2014/main" id="{F23D520B-E4B8-55F8-B139-1F0A4C1F7230}"/>
              </a:ext>
            </a:extLst>
          </p:cNvPr>
          <p:cNvSpPr txBox="1"/>
          <p:nvPr/>
        </p:nvSpPr>
        <p:spPr>
          <a:xfrm>
            <a:off x="844493" y="1958503"/>
            <a:ext cx="1442511" cy="307777"/>
          </a:xfrm>
          <a:prstGeom prst="rect">
            <a:avLst/>
          </a:prstGeom>
          <a:noFill/>
        </p:spPr>
        <p:txBody>
          <a:bodyPr wrap="none" rtlCol="0">
            <a:spAutoFit/>
          </a:bodyPr>
          <a:lstStyle/>
          <a:p>
            <a:r>
              <a:rPr lang="fr-FR" sz="1400" b="0" dirty="0" err="1">
                <a:solidFill>
                  <a:schemeClr val="bg2"/>
                </a:solidFill>
                <a:latin typeface="Calibri" pitchFamily="34" charset="0"/>
              </a:rPr>
              <a:t>error</a:t>
            </a:r>
            <a:r>
              <a:rPr lang="fr-FR" sz="1400" b="0" dirty="0">
                <a:solidFill>
                  <a:schemeClr val="bg2"/>
                </a:solidFill>
                <a:latin typeface="Calibri" pitchFamily="34" charset="0"/>
              </a:rPr>
              <a:t> rates ≈0.1%</a:t>
            </a:r>
            <a:endParaRPr lang="en-US" sz="1400" b="0" dirty="0" err="1">
              <a:solidFill>
                <a:schemeClr val="bg2"/>
              </a:solidFill>
              <a:latin typeface="Calibri" pitchFamily="34" charset="0"/>
            </a:endParaRPr>
          </a:p>
        </p:txBody>
      </p:sp>
      <p:sp>
        <p:nvSpPr>
          <p:cNvPr id="10" name="TextBox 9">
            <a:extLst>
              <a:ext uri="{FF2B5EF4-FFF2-40B4-BE49-F238E27FC236}">
                <a16:creationId xmlns:a16="http://schemas.microsoft.com/office/drawing/2014/main" id="{7EDDE57B-4B7C-7C8E-798C-C6F4DF8D270F}"/>
              </a:ext>
            </a:extLst>
          </p:cNvPr>
          <p:cNvSpPr txBox="1"/>
          <p:nvPr/>
        </p:nvSpPr>
        <p:spPr>
          <a:xfrm>
            <a:off x="3435647" y="1357649"/>
            <a:ext cx="2001830" cy="307777"/>
          </a:xfrm>
          <a:prstGeom prst="rect">
            <a:avLst/>
          </a:prstGeom>
          <a:noFill/>
        </p:spPr>
        <p:txBody>
          <a:bodyPr wrap="none" rtlCol="0">
            <a:spAutoFit/>
          </a:bodyPr>
          <a:lstStyle/>
          <a:p>
            <a:pPr algn="ctr"/>
            <a:r>
              <a:rPr lang="fr-FR" sz="1400" b="0" dirty="0" err="1">
                <a:solidFill>
                  <a:schemeClr val="bg2"/>
                </a:solidFill>
                <a:latin typeface="Calibri" pitchFamily="34" charset="0"/>
              </a:rPr>
              <a:t>error</a:t>
            </a:r>
            <a:r>
              <a:rPr lang="fr-FR" sz="1400" b="0" dirty="0">
                <a:solidFill>
                  <a:schemeClr val="bg2"/>
                </a:solidFill>
                <a:latin typeface="Calibri" pitchFamily="34" charset="0"/>
              </a:rPr>
              <a:t> rate ≈10</a:t>
            </a:r>
            <a:r>
              <a:rPr lang="fr-FR" sz="1400" b="0" baseline="30000" dirty="0">
                <a:solidFill>
                  <a:schemeClr val="bg2"/>
                </a:solidFill>
                <a:latin typeface="Calibri" pitchFamily="34" charset="0"/>
              </a:rPr>
              <a:t>-4</a:t>
            </a:r>
            <a:r>
              <a:rPr lang="fr-FR" sz="1400" b="0" dirty="0">
                <a:solidFill>
                  <a:schemeClr val="bg2"/>
                </a:solidFill>
                <a:latin typeface="Calibri" pitchFamily="34" charset="0"/>
              </a:rPr>
              <a:t> to ≈10</a:t>
            </a:r>
            <a:r>
              <a:rPr lang="fr-FR" sz="1400" b="0" baseline="30000" dirty="0">
                <a:solidFill>
                  <a:schemeClr val="bg2"/>
                </a:solidFill>
                <a:latin typeface="Calibri" pitchFamily="34" charset="0"/>
              </a:rPr>
              <a:t>-18</a:t>
            </a:r>
            <a:endParaRPr lang="en-US" sz="1400" b="0" baseline="30000" dirty="0" err="1">
              <a:solidFill>
                <a:schemeClr val="bg2"/>
              </a:solidFill>
              <a:latin typeface="Calibri" pitchFamily="34" charset="0"/>
            </a:endParaRPr>
          </a:p>
        </p:txBody>
      </p:sp>
      <p:sp>
        <p:nvSpPr>
          <p:cNvPr id="2" name="Title 1">
            <a:extLst>
              <a:ext uri="{FF2B5EF4-FFF2-40B4-BE49-F238E27FC236}">
                <a16:creationId xmlns:a16="http://schemas.microsoft.com/office/drawing/2014/main" id="{8D5931E0-9D3B-171F-77CD-991635217A78}"/>
              </a:ext>
            </a:extLst>
          </p:cNvPr>
          <p:cNvSpPr>
            <a:spLocks noGrp="1"/>
          </p:cNvSpPr>
          <p:nvPr>
            <p:ph type="title"/>
          </p:nvPr>
        </p:nvSpPr>
        <p:spPr>
          <a:xfrm>
            <a:off x="326949" y="171451"/>
            <a:ext cx="5180618" cy="599562"/>
          </a:xfrm>
        </p:spPr>
        <p:txBody>
          <a:bodyPr/>
          <a:lstStyle/>
          <a:p>
            <a:r>
              <a:rPr lang="fr-FR" dirty="0" err="1"/>
              <a:t>logical</a:t>
            </a:r>
            <a:r>
              <a:rPr lang="fr-FR" dirty="0"/>
              <a:t> qubits and FTQC</a:t>
            </a:r>
            <a:endParaRPr lang="en-US" dirty="0"/>
          </a:p>
        </p:txBody>
      </p:sp>
      <p:sp>
        <p:nvSpPr>
          <p:cNvPr id="26" name="Arrow: Down 25">
            <a:extLst>
              <a:ext uri="{FF2B5EF4-FFF2-40B4-BE49-F238E27FC236}">
                <a16:creationId xmlns:a16="http://schemas.microsoft.com/office/drawing/2014/main" id="{CF24AB5B-F0F0-E398-C5C7-1FEB2871E6F7}"/>
              </a:ext>
            </a:extLst>
          </p:cNvPr>
          <p:cNvSpPr/>
          <p:nvPr/>
        </p:nvSpPr>
        <p:spPr bwMode="auto">
          <a:xfrm rot="16200000">
            <a:off x="2771619" y="2527619"/>
            <a:ext cx="563034" cy="434736"/>
          </a:xfrm>
          <a:prstGeom prst="downArrow">
            <a:avLst/>
          </a:prstGeom>
          <a:solidFill>
            <a:schemeClr val="accent6">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3" name="Arrow: Down 2">
            <a:extLst>
              <a:ext uri="{FF2B5EF4-FFF2-40B4-BE49-F238E27FC236}">
                <a16:creationId xmlns:a16="http://schemas.microsoft.com/office/drawing/2014/main" id="{71BF9230-0126-59C6-628A-D9940CFECCF9}"/>
              </a:ext>
            </a:extLst>
          </p:cNvPr>
          <p:cNvSpPr/>
          <p:nvPr/>
        </p:nvSpPr>
        <p:spPr bwMode="auto">
          <a:xfrm rot="16200000">
            <a:off x="5567683" y="2476160"/>
            <a:ext cx="563034" cy="434737"/>
          </a:xfrm>
          <a:prstGeom prst="downArrow">
            <a:avLst/>
          </a:prstGeom>
          <a:solidFill>
            <a:schemeClr val="accent6">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4" name="TextBox 3">
            <a:extLst>
              <a:ext uri="{FF2B5EF4-FFF2-40B4-BE49-F238E27FC236}">
                <a16:creationId xmlns:a16="http://schemas.microsoft.com/office/drawing/2014/main" id="{E8B0A432-FE63-EB2E-9975-0F706480F10A}"/>
              </a:ext>
            </a:extLst>
          </p:cNvPr>
          <p:cNvSpPr txBox="1"/>
          <p:nvPr/>
        </p:nvSpPr>
        <p:spPr>
          <a:xfrm>
            <a:off x="6201902" y="1640198"/>
            <a:ext cx="2505942" cy="400110"/>
          </a:xfrm>
          <a:prstGeom prst="rect">
            <a:avLst/>
          </a:prstGeom>
          <a:noFill/>
        </p:spPr>
        <p:txBody>
          <a:bodyPr wrap="none" rtlCol="0">
            <a:spAutoFit/>
          </a:bodyPr>
          <a:lstStyle/>
          <a:p>
            <a:r>
              <a:rPr lang="fr-FR" sz="2000" dirty="0" err="1">
                <a:solidFill>
                  <a:schemeClr val="bg2"/>
                </a:solidFill>
                <a:latin typeface="Calibri" pitchFamily="34" charset="0"/>
              </a:rPr>
              <a:t>fault</a:t>
            </a:r>
            <a:r>
              <a:rPr lang="fr-FR" sz="2000" dirty="0">
                <a:solidFill>
                  <a:schemeClr val="bg2"/>
                </a:solidFill>
                <a:latin typeface="Calibri" pitchFamily="34" charset="0"/>
              </a:rPr>
              <a:t> </a:t>
            </a:r>
            <a:r>
              <a:rPr lang="fr-FR" sz="2000" dirty="0" err="1">
                <a:solidFill>
                  <a:schemeClr val="bg2"/>
                </a:solidFill>
                <a:latin typeface="Calibri" pitchFamily="34" charset="0"/>
              </a:rPr>
              <a:t>tolerance</a:t>
            </a:r>
            <a:r>
              <a:rPr lang="fr-FR" sz="2000" dirty="0">
                <a:solidFill>
                  <a:schemeClr val="bg2"/>
                </a:solidFill>
                <a:latin typeface="Calibri" pitchFamily="34" charset="0"/>
              </a:rPr>
              <a:t> (FTQC)</a:t>
            </a:r>
            <a:endParaRPr lang="en-US" sz="2000" dirty="0" err="1">
              <a:solidFill>
                <a:schemeClr val="bg2"/>
              </a:solidFill>
              <a:latin typeface="Calibri" pitchFamily="34" charset="0"/>
            </a:endParaRPr>
          </a:p>
        </p:txBody>
      </p:sp>
      <p:sp>
        <p:nvSpPr>
          <p:cNvPr id="8" name="TextBox 7">
            <a:extLst>
              <a:ext uri="{FF2B5EF4-FFF2-40B4-BE49-F238E27FC236}">
                <a16:creationId xmlns:a16="http://schemas.microsoft.com/office/drawing/2014/main" id="{B66B2DCB-2212-C514-51A5-59F3D77A900C}"/>
              </a:ext>
            </a:extLst>
          </p:cNvPr>
          <p:cNvSpPr txBox="1"/>
          <p:nvPr/>
        </p:nvSpPr>
        <p:spPr>
          <a:xfrm>
            <a:off x="6168726" y="2006252"/>
            <a:ext cx="2653783" cy="1600438"/>
          </a:xfrm>
          <a:prstGeom prst="rect">
            <a:avLst/>
          </a:prstGeom>
          <a:noFill/>
        </p:spPr>
        <p:txBody>
          <a:bodyPr wrap="square" rtlCol="0">
            <a:spAutoFit/>
          </a:bodyPr>
          <a:lstStyle/>
          <a:p>
            <a:pPr marL="177800" indent="-177800">
              <a:buFont typeface="Arial" panose="020B0604020202020204" pitchFamily="34" charset="0"/>
              <a:buChar char="•"/>
            </a:pPr>
            <a:r>
              <a:rPr lang="en-US" sz="1400" b="0" dirty="0">
                <a:solidFill>
                  <a:schemeClr val="bg2"/>
                </a:solidFill>
                <a:latin typeface="Calibri" pitchFamily="34" charset="0"/>
              </a:rPr>
              <a:t>implement logical gate correction.</a:t>
            </a:r>
          </a:p>
          <a:p>
            <a:pPr marL="177800" indent="-177800">
              <a:buFont typeface="Arial" panose="020B0604020202020204" pitchFamily="34" charset="0"/>
              <a:buChar char="•"/>
            </a:pPr>
            <a:r>
              <a:rPr lang="en-US" sz="1400" b="0" dirty="0">
                <a:solidFill>
                  <a:schemeClr val="bg2"/>
                </a:solidFill>
                <a:latin typeface="Calibri" pitchFamily="34" charset="0"/>
              </a:rPr>
              <a:t>avoid error propagation and amplification.</a:t>
            </a:r>
          </a:p>
          <a:p>
            <a:pPr marL="177800" indent="-177800">
              <a:buFont typeface="Arial" panose="020B0604020202020204" pitchFamily="34" charset="0"/>
              <a:buChar char="•"/>
            </a:pPr>
            <a:r>
              <a:rPr lang="en-US" sz="1400" b="0" dirty="0">
                <a:solidFill>
                  <a:schemeClr val="bg2"/>
                </a:solidFill>
                <a:latin typeface="Calibri" pitchFamily="34" charset="0"/>
              </a:rPr>
              <a:t>implement a universal gate set.</a:t>
            </a:r>
          </a:p>
          <a:p>
            <a:pPr marL="177800" indent="-177800">
              <a:buFont typeface="Arial" panose="020B0604020202020204" pitchFamily="34" charset="0"/>
              <a:buChar char="•"/>
            </a:pPr>
            <a:r>
              <a:rPr lang="en-US" sz="1400" b="0" dirty="0">
                <a:solidFill>
                  <a:schemeClr val="bg2"/>
                </a:solidFill>
                <a:latin typeface="Calibri" pitchFamily="34" charset="0"/>
              </a:rPr>
              <a:t>fault-tolerant results readout.</a:t>
            </a:r>
          </a:p>
          <a:p>
            <a:pPr marL="177800" indent="-177800">
              <a:buFont typeface="Arial" panose="020B0604020202020204" pitchFamily="34" charset="0"/>
              <a:buChar char="•"/>
            </a:pPr>
            <a:r>
              <a:rPr lang="en-US" sz="1400" b="0" dirty="0">
                <a:solidFill>
                  <a:schemeClr val="bg2"/>
                </a:solidFill>
                <a:latin typeface="Calibri" pitchFamily="34" charset="0"/>
              </a:rPr>
              <a:t>correct correlated errors.</a:t>
            </a:r>
          </a:p>
        </p:txBody>
      </p:sp>
      <p:sp>
        <p:nvSpPr>
          <p:cNvPr id="11" name="TextBox 10">
            <a:extLst>
              <a:ext uri="{FF2B5EF4-FFF2-40B4-BE49-F238E27FC236}">
                <a16:creationId xmlns:a16="http://schemas.microsoft.com/office/drawing/2014/main" id="{3D2FA9E9-9B25-97FA-F7DB-AD9B49724EAC}"/>
              </a:ext>
            </a:extLst>
          </p:cNvPr>
          <p:cNvSpPr txBox="1"/>
          <p:nvPr/>
        </p:nvSpPr>
        <p:spPr>
          <a:xfrm>
            <a:off x="3357263" y="3946352"/>
            <a:ext cx="2158598" cy="523220"/>
          </a:xfrm>
          <a:prstGeom prst="rect">
            <a:avLst/>
          </a:prstGeom>
          <a:noFill/>
        </p:spPr>
        <p:txBody>
          <a:bodyPr wrap="square" rtlCol="0">
            <a:spAutoFit/>
          </a:bodyPr>
          <a:lstStyle/>
          <a:p>
            <a:pPr algn="ctr"/>
            <a:r>
              <a:rPr lang="en-US" sz="1400" b="0" dirty="0">
                <a:solidFill>
                  <a:schemeClr val="bg2"/>
                </a:solidFill>
                <a:latin typeface="Calibri" pitchFamily="34" charset="0"/>
              </a:rPr>
              <a:t>tens to thousands physical qubits per logical qubits</a:t>
            </a:r>
            <a:endParaRPr lang="en-US" sz="1400" b="0" baseline="30000" dirty="0">
              <a:solidFill>
                <a:schemeClr val="bg2"/>
              </a:solidFill>
              <a:latin typeface="Calibri" pitchFamily="34" charset="0"/>
            </a:endParaRPr>
          </a:p>
        </p:txBody>
      </p:sp>
      <p:sp>
        <p:nvSpPr>
          <p:cNvPr id="12" name="TextBox 11">
            <a:extLst>
              <a:ext uri="{FF2B5EF4-FFF2-40B4-BE49-F238E27FC236}">
                <a16:creationId xmlns:a16="http://schemas.microsoft.com/office/drawing/2014/main" id="{97E10201-E0D8-E421-70C1-A82081FB4185}"/>
              </a:ext>
            </a:extLst>
          </p:cNvPr>
          <p:cNvSpPr txBox="1"/>
          <p:nvPr/>
        </p:nvSpPr>
        <p:spPr>
          <a:xfrm>
            <a:off x="349197" y="2629469"/>
            <a:ext cx="2433102" cy="400110"/>
          </a:xfrm>
          <a:prstGeom prst="rect">
            <a:avLst/>
          </a:prstGeom>
          <a:noFill/>
        </p:spPr>
        <p:txBody>
          <a:bodyPr wrap="none" rtlCol="0">
            <a:spAutoFit/>
          </a:bodyPr>
          <a:lstStyle/>
          <a:p>
            <a:r>
              <a:rPr lang="fr-FR" sz="2000" dirty="0" err="1">
                <a:solidFill>
                  <a:schemeClr val="bg2"/>
                </a:solidFill>
                <a:latin typeface="Calibri" pitchFamily="34" charset="0"/>
              </a:rPr>
              <a:t>error</a:t>
            </a:r>
            <a:r>
              <a:rPr lang="fr-FR" sz="2000" dirty="0">
                <a:solidFill>
                  <a:schemeClr val="bg2"/>
                </a:solidFill>
                <a:latin typeface="Calibri" pitchFamily="34" charset="0"/>
              </a:rPr>
              <a:t> correction code</a:t>
            </a:r>
            <a:endParaRPr lang="en-US" sz="2000" dirty="0" err="1">
              <a:solidFill>
                <a:schemeClr val="bg2"/>
              </a:solidFill>
              <a:latin typeface="Calibri" pitchFamily="34" charset="0"/>
            </a:endParaRPr>
          </a:p>
        </p:txBody>
      </p:sp>
      <p:sp>
        <p:nvSpPr>
          <p:cNvPr id="14" name="TextBox 13">
            <a:extLst>
              <a:ext uri="{FF2B5EF4-FFF2-40B4-BE49-F238E27FC236}">
                <a16:creationId xmlns:a16="http://schemas.microsoft.com/office/drawing/2014/main" id="{A91E0874-434E-F897-AF76-EE5A22C7279D}"/>
              </a:ext>
            </a:extLst>
          </p:cNvPr>
          <p:cNvSpPr txBox="1"/>
          <p:nvPr/>
        </p:nvSpPr>
        <p:spPr>
          <a:xfrm>
            <a:off x="238343" y="2992245"/>
            <a:ext cx="2654811" cy="954107"/>
          </a:xfrm>
          <a:prstGeom prst="rect">
            <a:avLst/>
          </a:prstGeom>
          <a:noFill/>
        </p:spPr>
        <p:txBody>
          <a:bodyPr wrap="square" rtlCol="0">
            <a:spAutoFit/>
          </a:bodyPr>
          <a:lstStyle/>
          <a:p>
            <a:pPr algn="ctr"/>
            <a:r>
              <a:rPr lang="en-US" sz="1400" b="0" dirty="0">
                <a:solidFill>
                  <a:schemeClr val="bg2"/>
                </a:solidFill>
                <a:latin typeface="Calibri" pitchFamily="34" charset="0"/>
              </a:rPr>
              <a:t>threshold, physical qubits overhead, connectivity requirements, syndrome decoding and scale</a:t>
            </a: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6A13C394-77F2-20B6-7FC1-404D83C43FF2}"/>
                  </a:ext>
                </a:extLst>
              </p:cNvPr>
              <p:cNvSpPr txBox="1"/>
              <p:nvPr/>
            </p:nvSpPr>
            <p:spPr>
              <a:xfrm>
                <a:off x="1348381" y="2263415"/>
                <a:ext cx="43473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sz="2000" i="1" dirty="0" smtClean="0">
                          <a:solidFill>
                            <a:schemeClr val="bg2"/>
                          </a:solidFill>
                          <a:latin typeface="Cambria Math" panose="02040503050406030204" pitchFamily="18" charset="0"/>
                          <a:ea typeface="Cambria Math" panose="02040503050406030204" pitchFamily="18" charset="0"/>
                        </a:rPr>
                        <m:t>+</m:t>
                      </m:r>
                    </m:oMath>
                  </m:oMathPara>
                </a14:m>
                <a:endParaRPr lang="en-US" sz="2000" dirty="0" err="1">
                  <a:solidFill>
                    <a:schemeClr val="bg2"/>
                  </a:solidFill>
                  <a:latin typeface="Calibri" pitchFamily="34" charset="0"/>
                </a:endParaRPr>
              </a:p>
            </p:txBody>
          </p:sp>
        </mc:Choice>
        <mc:Fallback xmlns="">
          <p:sp>
            <p:nvSpPr>
              <p:cNvPr id="15" name="TextBox 14">
                <a:extLst>
                  <a:ext uri="{FF2B5EF4-FFF2-40B4-BE49-F238E27FC236}">
                    <a16:creationId xmlns:a16="http://schemas.microsoft.com/office/drawing/2014/main" id="{6A13C394-77F2-20B6-7FC1-404D83C43FF2}"/>
                  </a:ext>
                </a:extLst>
              </p:cNvPr>
              <p:cNvSpPr txBox="1">
                <a:spLocks noRot="1" noChangeAspect="1" noMove="1" noResize="1" noEditPoints="1" noAdjustHandles="1" noChangeArrowheads="1" noChangeShapeType="1" noTextEdit="1"/>
              </p:cNvSpPr>
              <p:nvPr/>
            </p:nvSpPr>
            <p:spPr>
              <a:xfrm>
                <a:off x="1348381" y="2263415"/>
                <a:ext cx="434734" cy="400110"/>
              </a:xfrm>
              <a:prstGeom prst="rect">
                <a:avLst/>
              </a:prstGeom>
              <a:blipFill>
                <a:blip r:embed="rId3"/>
                <a:stretch>
                  <a:fillRect/>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D4C3D660-D1C5-B37B-CEE4-53837ED57335}"/>
              </a:ext>
            </a:extLst>
          </p:cNvPr>
          <p:cNvPicPr>
            <a:picLocks noChangeAspect="1"/>
          </p:cNvPicPr>
          <p:nvPr/>
        </p:nvPicPr>
        <p:blipFill>
          <a:blip r:embed="rId4"/>
          <a:stretch>
            <a:fillRect/>
          </a:stretch>
        </p:blipFill>
        <p:spPr>
          <a:xfrm>
            <a:off x="3357263" y="1700115"/>
            <a:ext cx="2158598" cy="2158130"/>
          </a:xfrm>
          <a:prstGeom prst="rect">
            <a:avLst/>
          </a:prstGeom>
        </p:spPr>
      </p:pic>
    </p:spTree>
    <p:extLst>
      <p:ext uri="{BB962C8B-B14F-4D97-AF65-F5344CB8AC3E}">
        <p14:creationId xmlns:p14="http://schemas.microsoft.com/office/powerpoint/2010/main" val="2938665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26" grpId="0" animBg="1"/>
      <p:bldP spid="3" grpId="0" animBg="1"/>
      <p:bldP spid="4" grpId="0"/>
      <p:bldP spid="8" grpId="0"/>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706D972B-B27B-EAD3-6624-4D338B1AB482}"/>
              </a:ext>
            </a:extLst>
          </p:cNvPr>
          <p:cNvPicPr>
            <a:picLocks noChangeAspect="1"/>
          </p:cNvPicPr>
          <p:nvPr/>
        </p:nvPicPr>
        <p:blipFill>
          <a:blip r:embed="rId3"/>
          <a:stretch>
            <a:fillRect/>
          </a:stretch>
        </p:blipFill>
        <p:spPr>
          <a:xfrm>
            <a:off x="975515" y="1070522"/>
            <a:ext cx="2840106" cy="2638193"/>
          </a:xfrm>
          <a:prstGeom prst="rect">
            <a:avLst/>
          </a:prstGeom>
        </p:spPr>
      </p:pic>
      <p:sp>
        <p:nvSpPr>
          <p:cNvPr id="19" name="TextBox 18">
            <a:extLst>
              <a:ext uri="{FF2B5EF4-FFF2-40B4-BE49-F238E27FC236}">
                <a16:creationId xmlns:a16="http://schemas.microsoft.com/office/drawing/2014/main" id="{7D5203F8-0DBA-6E89-0A9C-3C7304A91128}"/>
              </a:ext>
            </a:extLst>
          </p:cNvPr>
          <p:cNvSpPr txBox="1"/>
          <p:nvPr/>
        </p:nvSpPr>
        <p:spPr>
          <a:xfrm>
            <a:off x="5435627" y="1100906"/>
            <a:ext cx="2614296" cy="1169551"/>
          </a:xfrm>
          <a:prstGeom prst="rect">
            <a:avLst/>
          </a:prstGeom>
          <a:noFill/>
        </p:spPr>
        <p:txBody>
          <a:bodyPr wrap="square" rtlCol="0" anchor="ctr">
            <a:spAutoFit/>
          </a:bodyPr>
          <a:lstStyle/>
          <a:p>
            <a:pPr algn="ctr"/>
            <a:r>
              <a:rPr lang="en-US" sz="1400" dirty="0">
                <a:solidFill>
                  <a:schemeClr val="bg2"/>
                </a:solidFill>
                <a:latin typeface="Calibri" pitchFamily="34" charset="0"/>
              </a:rPr>
              <a:t>10</a:t>
            </a:r>
            <a:r>
              <a:rPr lang="en-US" sz="1400" baseline="30000" dirty="0">
                <a:solidFill>
                  <a:schemeClr val="bg2"/>
                </a:solidFill>
                <a:latin typeface="Calibri" pitchFamily="34" charset="0"/>
              </a:rPr>
              <a:t>-6</a:t>
            </a:r>
            <a:r>
              <a:rPr lang="en-US" sz="1400" dirty="0">
                <a:solidFill>
                  <a:schemeClr val="bg2"/>
                </a:solidFill>
                <a:latin typeface="Calibri" pitchFamily="34" charset="0"/>
              </a:rPr>
              <a:t> logical error rates would require 1,457 physical qubits per logical qubits and a distance-27 surface code with existing qubit fidelities.</a:t>
            </a:r>
            <a:endParaRPr lang="en-US" sz="1400" b="0" dirty="0">
              <a:solidFill>
                <a:schemeClr val="bg2"/>
              </a:solidFill>
              <a:latin typeface="Calibri" pitchFamily="34" charset="0"/>
            </a:endParaRPr>
          </a:p>
        </p:txBody>
      </p:sp>
      <p:sp>
        <p:nvSpPr>
          <p:cNvPr id="21" name="TextBox 20">
            <a:extLst>
              <a:ext uri="{FF2B5EF4-FFF2-40B4-BE49-F238E27FC236}">
                <a16:creationId xmlns:a16="http://schemas.microsoft.com/office/drawing/2014/main" id="{3877FFD7-C858-EC28-BC92-ED8EC2BDEBF1}"/>
              </a:ext>
            </a:extLst>
          </p:cNvPr>
          <p:cNvSpPr txBox="1"/>
          <p:nvPr/>
        </p:nvSpPr>
        <p:spPr>
          <a:xfrm>
            <a:off x="3024366" y="1850549"/>
            <a:ext cx="1802967" cy="600164"/>
          </a:xfrm>
          <a:prstGeom prst="rect">
            <a:avLst/>
          </a:prstGeom>
          <a:solidFill>
            <a:schemeClr val="tx1"/>
          </a:solidFill>
        </p:spPr>
        <p:txBody>
          <a:bodyPr wrap="square" rtlCol="0">
            <a:spAutoFit/>
          </a:bodyPr>
          <a:lstStyle/>
          <a:p>
            <a:pPr algn="ctr"/>
            <a:r>
              <a:rPr lang="en-US" sz="1100" b="0" dirty="0">
                <a:solidFill>
                  <a:srgbClr val="00B050"/>
                </a:solidFill>
                <a:latin typeface="Calibri" pitchFamily="34" charset="0"/>
              </a:rPr>
              <a:t>Google Willow = 105 qubit chip with a distance-7 single logical qubit</a:t>
            </a:r>
          </a:p>
        </p:txBody>
      </p:sp>
      <p:sp>
        <p:nvSpPr>
          <p:cNvPr id="3" name="TextBox 2">
            <a:extLst>
              <a:ext uri="{FF2B5EF4-FFF2-40B4-BE49-F238E27FC236}">
                <a16:creationId xmlns:a16="http://schemas.microsoft.com/office/drawing/2014/main" id="{2A3F8CFE-FEF4-E7B1-7D8D-18390A9957A0}"/>
              </a:ext>
            </a:extLst>
          </p:cNvPr>
          <p:cNvSpPr txBox="1"/>
          <p:nvPr/>
        </p:nvSpPr>
        <p:spPr>
          <a:xfrm rot="16200000">
            <a:off x="-153896" y="2071645"/>
            <a:ext cx="1877201" cy="276999"/>
          </a:xfrm>
          <a:prstGeom prst="rect">
            <a:avLst/>
          </a:prstGeom>
          <a:noFill/>
        </p:spPr>
        <p:txBody>
          <a:bodyPr wrap="square" rtlCol="0">
            <a:spAutoFit/>
          </a:bodyPr>
          <a:lstStyle/>
          <a:p>
            <a:pPr algn="ctr"/>
            <a:r>
              <a:rPr lang="en-US" sz="1200" b="0" dirty="0">
                <a:solidFill>
                  <a:schemeClr val="accent6"/>
                </a:solidFill>
                <a:latin typeface="Calibri" pitchFamily="34" charset="0"/>
              </a:rPr>
              <a:t>error rate (two-qubit gates)</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45C9DBB-A7EB-3651-3C31-AA07D7489115}"/>
                  </a:ext>
                </a:extLst>
              </p:cNvPr>
              <p:cNvSpPr txBox="1"/>
              <p:nvPr/>
            </p:nvSpPr>
            <p:spPr>
              <a:xfrm>
                <a:off x="1924484" y="3751533"/>
                <a:ext cx="1745508" cy="276999"/>
              </a:xfrm>
              <a:prstGeom prst="rect">
                <a:avLst/>
              </a:prstGeom>
              <a:noFill/>
            </p:spPr>
            <p:txBody>
              <a:bodyPr wrap="square" rtlCol="0">
                <a:spAutoFit/>
              </a:bodyPr>
              <a:lstStyle/>
              <a:p>
                <a:pPr algn="ctr"/>
                <a:r>
                  <a:rPr lang="fr-FR" sz="1200" b="0" dirty="0">
                    <a:solidFill>
                      <a:schemeClr val="accent6"/>
                    </a:solidFill>
                    <a:latin typeface="Calibri" pitchFamily="34" charset="0"/>
                  </a:rPr>
                  <a:t>surface code distance </a:t>
                </a:r>
                <a14:m>
                  <m:oMath xmlns:m="http://schemas.openxmlformats.org/officeDocument/2006/math">
                    <m:r>
                      <a:rPr lang="fr-FR" sz="1200" b="0" i="1" dirty="0" smtClean="0">
                        <a:solidFill>
                          <a:schemeClr val="accent6"/>
                        </a:solidFill>
                        <a:latin typeface="Cambria Math" panose="02040503050406030204" pitchFamily="18" charset="0"/>
                      </a:rPr>
                      <m:t>𝑑</m:t>
                    </m:r>
                  </m:oMath>
                </a14:m>
                <a:endParaRPr lang="en-US" sz="1200" b="0" dirty="0" err="1">
                  <a:solidFill>
                    <a:schemeClr val="accent6"/>
                  </a:solidFill>
                  <a:latin typeface="Calibri" pitchFamily="34" charset="0"/>
                </a:endParaRPr>
              </a:p>
            </p:txBody>
          </p:sp>
        </mc:Choice>
        <mc:Fallback xmlns="">
          <p:sp>
            <p:nvSpPr>
              <p:cNvPr id="4" name="TextBox 3">
                <a:extLst>
                  <a:ext uri="{FF2B5EF4-FFF2-40B4-BE49-F238E27FC236}">
                    <a16:creationId xmlns:a16="http://schemas.microsoft.com/office/drawing/2014/main" id="{345C9DBB-A7EB-3651-3C31-AA07D7489115}"/>
                  </a:ext>
                </a:extLst>
              </p:cNvPr>
              <p:cNvSpPr txBox="1">
                <a:spLocks noRot="1" noChangeAspect="1" noMove="1" noResize="1" noEditPoints="1" noAdjustHandles="1" noChangeArrowheads="1" noChangeShapeType="1" noTextEdit="1"/>
              </p:cNvSpPr>
              <p:nvPr/>
            </p:nvSpPr>
            <p:spPr>
              <a:xfrm>
                <a:off x="1924484" y="3751533"/>
                <a:ext cx="1745508" cy="276999"/>
              </a:xfrm>
              <a:prstGeom prst="rect">
                <a:avLst/>
              </a:prstGeom>
              <a:blipFill>
                <a:blip r:embed="rId4"/>
                <a:stretch>
                  <a:fillRect b="-15217"/>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518A58BE-FCC8-4ED2-8CAE-0DFF7BA5F1F0}"/>
              </a:ext>
            </a:extLst>
          </p:cNvPr>
          <p:cNvSpPr txBox="1"/>
          <p:nvPr/>
        </p:nvSpPr>
        <p:spPr>
          <a:xfrm>
            <a:off x="5152080" y="4035658"/>
            <a:ext cx="3181391" cy="707886"/>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30000"/>
              </a:spcBef>
              <a:spcAft>
                <a:spcPct val="0"/>
              </a:spcAft>
              <a:buClrTx/>
              <a:buSzTx/>
              <a:buFontTx/>
              <a:buNone/>
              <a:tabLst/>
              <a:defRPr/>
            </a:pPr>
            <a:r>
              <a:rPr kumimoji="0" lang="en-US" sz="1000" b="0" i="0" u="sng" strike="noStrike" kern="100" cap="none" spc="0" normalizeH="0" baseline="0" noProof="0" dirty="0">
                <a:ln>
                  <a:noFill/>
                </a:ln>
                <a:solidFill>
                  <a:srgbClr val="0000FF"/>
                </a:solidFill>
                <a:effectLst/>
                <a:uLnTx/>
                <a:uFillTx/>
                <a:latin typeface="Calibri" panose="020F0502020204030204" pitchFamily="34" charset="0"/>
                <a:ea typeface="Calibri" panose="020F0502020204030204" pitchFamily="34" charset="0"/>
                <a:cs typeface="Calibri" panose="020F0502020204030204" pitchFamily="34" charset="0"/>
                <a:hlinkClick r:id="rId5"/>
              </a:rPr>
              <a:t>Quantum error correction below the surface code threshold</a:t>
            </a:r>
            <a:r>
              <a:rPr kumimoji="0" lang="en-US" sz="1000" b="0" i="0" u="none" strike="noStrike" kern="1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by Rajeev Acharya, Frank </a:t>
            </a:r>
            <a:r>
              <a:rPr kumimoji="0" lang="en-US" sz="1000" b="0" i="0" u="none" strike="noStrike" kern="10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Arute</a:t>
            </a:r>
            <a:r>
              <a:rPr kumimoji="0" lang="en-US" sz="1000" b="0" i="0" u="none" strike="noStrike" kern="1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Michel Devoret, Edward Farhi, Craig </a:t>
            </a:r>
            <a:r>
              <a:rPr kumimoji="0" lang="en-US" sz="1000" b="0" i="0" u="none" strike="noStrike" kern="10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Gidney</a:t>
            </a:r>
            <a:r>
              <a:rPr kumimoji="0" lang="en-US" sz="1000" b="0" i="0" u="none" strike="noStrike" kern="1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William D. Oliver, Pedram </a:t>
            </a:r>
            <a:r>
              <a:rPr kumimoji="0" lang="en-US" sz="1000" b="0" i="0" u="none" strike="noStrike" kern="10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Roushan</a:t>
            </a:r>
            <a:r>
              <a:rPr kumimoji="0" lang="en-US" sz="1000" b="0" i="0" u="none" strike="noStrike" kern="1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et al, Google, arXiv, August 2024.</a:t>
            </a:r>
          </a:p>
        </p:txBody>
      </p:sp>
      <p:sp>
        <p:nvSpPr>
          <p:cNvPr id="6" name="Title 5">
            <a:extLst>
              <a:ext uri="{FF2B5EF4-FFF2-40B4-BE49-F238E27FC236}">
                <a16:creationId xmlns:a16="http://schemas.microsoft.com/office/drawing/2014/main" id="{147F33C5-E1F2-6DBF-9FEF-BDD4CBD2E5D6}"/>
              </a:ext>
            </a:extLst>
          </p:cNvPr>
          <p:cNvSpPr>
            <a:spLocks noGrp="1"/>
          </p:cNvSpPr>
          <p:nvPr>
            <p:ph type="title"/>
          </p:nvPr>
        </p:nvSpPr>
        <p:spPr>
          <a:xfrm>
            <a:off x="326948" y="171451"/>
            <a:ext cx="8563051" cy="599552"/>
          </a:xfrm>
        </p:spPr>
        <p:txBody>
          <a:bodyPr/>
          <a:lstStyle/>
          <a:p>
            <a:r>
              <a:rPr lang="en-US" dirty="0"/>
              <a:t>beyond the first breakeven logical qubits</a:t>
            </a:r>
          </a:p>
        </p:txBody>
      </p:sp>
      <p:sp>
        <p:nvSpPr>
          <p:cNvPr id="8" name="TextBox 7">
            <a:extLst>
              <a:ext uri="{FF2B5EF4-FFF2-40B4-BE49-F238E27FC236}">
                <a16:creationId xmlns:a16="http://schemas.microsoft.com/office/drawing/2014/main" id="{92186FEF-B301-B47E-B867-E434A42C0C3C}"/>
              </a:ext>
            </a:extLst>
          </p:cNvPr>
          <p:cNvSpPr txBox="1"/>
          <p:nvPr/>
        </p:nvSpPr>
        <p:spPr>
          <a:xfrm>
            <a:off x="5613249" y="2486414"/>
            <a:ext cx="2259053" cy="307777"/>
          </a:xfrm>
          <a:prstGeom prst="rect">
            <a:avLst/>
          </a:prstGeom>
          <a:noFill/>
        </p:spPr>
        <p:txBody>
          <a:bodyPr wrap="square" rtlCol="0">
            <a:spAutoFit/>
          </a:bodyPr>
          <a:lstStyle/>
          <a:p>
            <a:pPr algn="ctr"/>
            <a:r>
              <a:rPr lang="fr-FR" sz="1400" dirty="0">
                <a:solidFill>
                  <a:schemeClr val="bg2"/>
                </a:solidFill>
                <a:latin typeface="Calibri" pitchFamily="34" charset="0"/>
              </a:rPr>
              <a:t>plan for 10K qubits chips</a:t>
            </a:r>
            <a:endParaRPr lang="en-US" sz="1400" b="0" dirty="0" err="1">
              <a:solidFill>
                <a:schemeClr val="bg2"/>
              </a:solidFill>
              <a:latin typeface="Calibri" pitchFamily="34" charset="0"/>
            </a:endParaRPr>
          </a:p>
        </p:txBody>
      </p:sp>
      <p:sp>
        <p:nvSpPr>
          <p:cNvPr id="9" name="Arrow: Down 8">
            <a:extLst>
              <a:ext uri="{FF2B5EF4-FFF2-40B4-BE49-F238E27FC236}">
                <a16:creationId xmlns:a16="http://schemas.microsoft.com/office/drawing/2014/main" id="{5E1F3D36-9390-0249-31CD-F45C6FC0E91F}"/>
              </a:ext>
            </a:extLst>
          </p:cNvPr>
          <p:cNvSpPr/>
          <p:nvPr/>
        </p:nvSpPr>
        <p:spPr bwMode="auto">
          <a:xfrm>
            <a:off x="6457872" y="2845322"/>
            <a:ext cx="569806" cy="401472"/>
          </a:xfrm>
          <a:prstGeom prst="down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0" name="TextBox 9">
            <a:extLst>
              <a:ext uri="{FF2B5EF4-FFF2-40B4-BE49-F238E27FC236}">
                <a16:creationId xmlns:a16="http://schemas.microsoft.com/office/drawing/2014/main" id="{A3A15E8C-92F9-BC08-B91A-5B84008EDB10}"/>
              </a:ext>
            </a:extLst>
          </p:cNvPr>
          <p:cNvSpPr txBox="1"/>
          <p:nvPr/>
        </p:nvSpPr>
        <p:spPr>
          <a:xfrm>
            <a:off x="6532605" y="2177413"/>
            <a:ext cx="420340" cy="400110"/>
          </a:xfrm>
          <a:prstGeom prst="rect">
            <a:avLst/>
          </a:prstGeom>
          <a:noFill/>
        </p:spPr>
        <p:txBody>
          <a:bodyPr wrap="square" rtlCol="0">
            <a:spAutoFit/>
          </a:bodyPr>
          <a:lstStyle/>
          <a:p>
            <a:pPr algn="ctr"/>
            <a:r>
              <a:rPr lang="fr-FR" sz="2000" dirty="0">
                <a:solidFill>
                  <a:schemeClr val="bg2"/>
                </a:solidFill>
                <a:latin typeface="Calibri" pitchFamily="34" charset="0"/>
              </a:rPr>
              <a:t>+</a:t>
            </a:r>
            <a:endParaRPr lang="en-US" sz="2000" b="0" dirty="0" err="1">
              <a:solidFill>
                <a:schemeClr val="bg2"/>
              </a:solidFill>
              <a:latin typeface="Calibri" pitchFamily="34" charset="0"/>
            </a:endParaRPr>
          </a:p>
        </p:txBody>
      </p:sp>
      <p:sp>
        <p:nvSpPr>
          <p:cNvPr id="11" name="TextBox 10">
            <a:extLst>
              <a:ext uri="{FF2B5EF4-FFF2-40B4-BE49-F238E27FC236}">
                <a16:creationId xmlns:a16="http://schemas.microsoft.com/office/drawing/2014/main" id="{E8D905EE-87E4-2217-CC48-2A524498E343}"/>
              </a:ext>
            </a:extLst>
          </p:cNvPr>
          <p:cNvSpPr txBox="1"/>
          <p:nvPr/>
        </p:nvSpPr>
        <p:spPr>
          <a:xfrm>
            <a:off x="5749371" y="3231883"/>
            <a:ext cx="1986808" cy="307777"/>
          </a:xfrm>
          <a:prstGeom prst="rect">
            <a:avLst/>
          </a:prstGeom>
          <a:noFill/>
        </p:spPr>
        <p:txBody>
          <a:bodyPr wrap="square" rtlCol="0">
            <a:spAutoFit/>
          </a:bodyPr>
          <a:lstStyle/>
          <a:p>
            <a:pPr algn="ctr"/>
            <a:r>
              <a:rPr lang="fr-FR" sz="1400" dirty="0">
                <a:solidFill>
                  <a:schemeClr val="bg2"/>
                </a:solidFill>
                <a:latin typeface="Calibri" pitchFamily="34" charset="0"/>
              </a:rPr>
              <a:t>QPU </a:t>
            </a:r>
            <a:r>
              <a:rPr lang="fr-FR" sz="1400" dirty="0" err="1">
                <a:solidFill>
                  <a:schemeClr val="bg2"/>
                </a:solidFill>
                <a:latin typeface="Calibri" pitchFamily="34" charset="0"/>
              </a:rPr>
              <a:t>interconnect</a:t>
            </a:r>
            <a:endParaRPr lang="en-US" sz="1400" b="0" dirty="0" err="1">
              <a:solidFill>
                <a:schemeClr val="bg2"/>
              </a:solidFill>
              <a:latin typeface="Calibri" pitchFamily="34" charset="0"/>
            </a:endParaRPr>
          </a:p>
        </p:txBody>
      </p:sp>
      <p:cxnSp>
        <p:nvCxnSpPr>
          <p:cNvPr id="13" name="Straight Connector 12">
            <a:extLst>
              <a:ext uri="{FF2B5EF4-FFF2-40B4-BE49-F238E27FC236}">
                <a16:creationId xmlns:a16="http://schemas.microsoft.com/office/drawing/2014/main" id="{5DA2D3DA-604B-C750-5AFC-EFA72F616FF2}"/>
              </a:ext>
            </a:extLst>
          </p:cNvPr>
          <p:cNvCxnSpPr>
            <a:cxnSpLocks/>
          </p:cNvCxnSpPr>
          <p:nvPr/>
        </p:nvCxnSpPr>
        <p:spPr bwMode="auto">
          <a:xfrm>
            <a:off x="2125540" y="1371940"/>
            <a:ext cx="2401386" cy="2401386"/>
          </a:xfrm>
          <a:prstGeom prst="line">
            <a:avLst/>
          </a:prstGeom>
          <a:solidFill>
            <a:schemeClr val="accent1"/>
          </a:solidFill>
          <a:ln w="38100" cap="flat" cmpd="sng" algn="ctr">
            <a:solidFill>
              <a:schemeClr val="tx1">
                <a:lumMod val="75000"/>
              </a:schemeClr>
            </a:solidFill>
            <a:prstDash val="sysDash"/>
            <a:round/>
            <a:headEnd type="none" w="med" len="med"/>
            <a:tailEnd type="arrow" w="med" len="med"/>
          </a:ln>
          <a:effectLst/>
        </p:spPr>
      </p:cxnSp>
      <p:sp>
        <p:nvSpPr>
          <p:cNvPr id="14" name="Rectangle 13">
            <a:extLst>
              <a:ext uri="{FF2B5EF4-FFF2-40B4-BE49-F238E27FC236}">
                <a16:creationId xmlns:a16="http://schemas.microsoft.com/office/drawing/2014/main" id="{22FAB6EB-9CCF-CFA9-189A-35190C6112C5}"/>
              </a:ext>
            </a:extLst>
          </p:cNvPr>
          <p:cNvSpPr/>
          <p:nvPr/>
        </p:nvSpPr>
        <p:spPr bwMode="auto">
          <a:xfrm>
            <a:off x="2684658" y="1915160"/>
            <a:ext cx="339708" cy="502920"/>
          </a:xfrm>
          <a:prstGeom prst="rect">
            <a:avLst/>
          </a:prstGeom>
          <a:noFill/>
          <a:ln w="2857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solidFill>
                  <a:srgbClr val="00B050"/>
                </a:solidFill>
              </a:ln>
              <a:solidFill>
                <a:schemeClr val="tx1"/>
              </a:solidFill>
              <a:effectLst/>
              <a:latin typeface="Times New Roman" pitchFamily="18" charset="0"/>
            </a:endParaRPr>
          </a:p>
        </p:txBody>
      </p:sp>
      <p:cxnSp>
        <p:nvCxnSpPr>
          <p:cNvPr id="18" name="Straight Connector 17">
            <a:extLst>
              <a:ext uri="{FF2B5EF4-FFF2-40B4-BE49-F238E27FC236}">
                <a16:creationId xmlns:a16="http://schemas.microsoft.com/office/drawing/2014/main" id="{D49E49FC-FB28-DA61-0600-3667EFAFD148}"/>
              </a:ext>
            </a:extLst>
          </p:cNvPr>
          <p:cNvCxnSpPr/>
          <p:nvPr/>
        </p:nvCxnSpPr>
        <p:spPr bwMode="auto">
          <a:xfrm flipH="1">
            <a:off x="1861046" y="2092960"/>
            <a:ext cx="960120" cy="0"/>
          </a:xfrm>
          <a:prstGeom prst="line">
            <a:avLst/>
          </a:prstGeom>
          <a:solidFill>
            <a:schemeClr val="accent1"/>
          </a:solidFill>
          <a:ln w="12700" cap="flat" cmpd="sng" algn="ctr">
            <a:solidFill>
              <a:srgbClr val="00B050"/>
            </a:solidFill>
            <a:prstDash val="sysDash"/>
            <a:round/>
            <a:headEnd type="none" w="med" len="med"/>
            <a:tailEnd type="none" w="med" len="med"/>
          </a:ln>
          <a:effectLst/>
        </p:spPr>
      </p:cxnSp>
      <p:cxnSp>
        <p:nvCxnSpPr>
          <p:cNvPr id="20" name="Straight Connector 19">
            <a:extLst>
              <a:ext uri="{FF2B5EF4-FFF2-40B4-BE49-F238E27FC236}">
                <a16:creationId xmlns:a16="http://schemas.microsoft.com/office/drawing/2014/main" id="{811D40BE-262F-EEC9-0A35-382282352EEC}"/>
              </a:ext>
            </a:extLst>
          </p:cNvPr>
          <p:cNvCxnSpPr>
            <a:cxnSpLocks/>
          </p:cNvCxnSpPr>
          <p:nvPr/>
        </p:nvCxnSpPr>
        <p:spPr bwMode="auto">
          <a:xfrm flipH="1">
            <a:off x="1924484" y="1772920"/>
            <a:ext cx="485202" cy="0"/>
          </a:xfrm>
          <a:prstGeom prst="line">
            <a:avLst/>
          </a:prstGeom>
          <a:solidFill>
            <a:schemeClr val="accent1"/>
          </a:solidFill>
          <a:ln w="12700" cap="flat" cmpd="sng" algn="ctr">
            <a:solidFill>
              <a:srgbClr val="00B050"/>
            </a:solidFill>
            <a:prstDash val="sysDash"/>
            <a:round/>
            <a:headEnd type="none" w="med" len="med"/>
            <a:tailEnd type="none" w="med" len="med"/>
          </a:ln>
          <a:effectLst/>
        </p:spPr>
      </p:cxnSp>
      <p:cxnSp>
        <p:nvCxnSpPr>
          <p:cNvPr id="24" name="Straight Connector 23">
            <a:extLst>
              <a:ext uri="{FF2B5EF4-FFF2-40B4-BE49-F238E27FC236}">
                <a16:creationId xmlns:a16="http://schemas.microsoft.com/office/drawing/2014/main" id="{4C8A800F-0F60-E63E-DA52-A8362E94C028}"/>
              </a:ext>
            </a:extLst>
          </p:cNvPr>
          <p:cNvCxnSpPr>
            <a:cxnSpLocks/>
          </p:cNvCxnSpPr>
          <p:nvPr/>
        </p:nvCxnSpPr>
        <p:spPr bwMode="auto">
          <a:xfrm flipH="1">
            <a:off x="1924484" y="1617948"/>
            <a:ext cx="152400" cy="0"/>
          </a:xfrm>
          <a:prstGeom prst="line">
            <a:avLst/>
          </a:prstGeom>
          <a:solidFill>
            <a:schemeClr val="accent1"/>
          </a:solidFill>
          <a:ln w="12700" cap="flat" cmpd="sng" algn="ctr">
            <a:solidFill>
              <a:schemeClr val="bg2">
                <a:lumMod val="50000"/>
                <a:lumOff val="50000"/>
              </a:schemeClr>
            </a:solidFill>
            <a:prstDash val="sysDash"/>
            <a:round/>
            <a:headEnd type="none" w="med" len="med"/>
            <a:tailEnd type="none" w="med" len="med"/>
          </a:ln>
          <a:effectLst/>
        </p:spPr>
      </p:cxnSp>
      <p:sp>
        <p:nvSpPr>
          <p:cNvPr id="26" name="TextBox 25">
            <a:extLst>
              <a:ext uri="{FF2B5EF4-FFF2-40B4-BE49-F238E27FC236}">
                <a16:creationId xmlns:a16="http://schemas.microsoft.com/office/drawing/2014/main" id="{0352F27B-C689-1974-FC02-A2ED2C47BD96}"/>
              </a:ext>
            </a:extLst>
          </p:cNvPr>
          <p:cNvSpPr txBox="1"/>
          <p:nvPr/>
        </p:nvSpPr>
        <p:spPr>
          <a:xfrm>
            <a:off x="976791" y="1506829"/>
            <a:ext cx="947696" cy="215444"/>
          </a:xfrm>
          <a:prstGeom prst="rect">
            <a:avLst/>
          </a:prstGeom>
          <a:noFill/>
        </p:spPr>
        <p:txBody>
          <a:bodyPr wrap="none" rtlCol="0">
            <a:spAutoFit/>
          </a:bodyPr>
          <a:lstStyle/>
          <a:p>
            <a:pPr algn="r"/>
            <a:r>
              <a:rPr lang="fr-FR" sz="800" b="0" dirty="0" err="1">
                <a:solidFill>
                  <a:schemeClr val="bg2"/>
                </a:solidFill>
                <a:latin typeface="Calibri" pitchFamily="34" charset="0"/>
              </a:rPr>
              <a:t>physical</a:t>
            </a:r>
            <a:r>
              <a:rPr lang="fr-FR" sz="800" b="0" dirty="0">
                <a:solidFill>
                  <a:schemeClr val="bg2"/>
                </a:solidFill>
                <a:latin typeface="Calibri" pitchFamily="34" charset="0"/>
              </a:rPr>
              <a:t> </a:t>
            </a:r>
            <a:r>
              <a:rPr lang="fr-FR" sz="800" b="0" dirty="0" err="1">
                <a:solidFill>
                  <a:schemeClr val="bg2"/>
                </a:solidFill>
                <a:latin typeface="Calibri" pitchFamily="34" charset="0"/>
              </a:rPr>
              <a:t>error</a:t>
            </a:r>
            <a:r>
              <a:rPr lang="fr-FR" sz="800" b="0" dirty="0">
                <a:solidFill>
                  <a:schemeClr val="bg2"/>
                </a:solidFill>
                <a:latin typeface="Calibri" pitchFamily="34" charset="0"/>
              </a:rPr>
              <a:t> rate</a:t>
            </a:r>
            <a:endParaRPr lang="en-US" sz="800" b="0" dirty="0" err="1">
              <a:solidFill>
                <a:schemeClr val="bg2"/>
              </a:solidFill>
              <a:latin typeface="Calibri" pitchFamily="34" charset="0"/>
            </a:endParaRPr>
          </a:p>
        </p:txBody>
      </p:sp>
      <p:sp>
        <p:nvSpPr>
          <p:cNvPr id="27" name="TextBox 26">
            <a:extLst>
              <a:ext uri="{FF2B5EF4-FFF2-40B4-BE49-F238E27FC236}">
                <a16:creationId xmlns:a16="http://schemas.microsoft.com/office/drawing/2014/main" id="{A3677089-E0AB-5D84-5EC6-92B8394D9D71}"/>
              </a:ext>
            </a:extLst>
          </p:cNvPr>
          <p:cNvSpPr txBox="1"/>
          <p:nvPr/>
        </p:nvSpPr>
        <p:spPr>
          <a:xfrm>
            <a:off x="966668" y="1799894"/>
            <a:ext cx="918841" cy="215444"/>
          </a:xfrm>
          <a:prstGeom prst="rect">
            <a:avLst/>
          </a:prstGeom>
          <a:noFill/>
        </p:spPr>
        <p:txBody>
          <a:bodyPr wrap="none" rtlCol="0">
            <a:spAutoFit/>
          </a:bodyPr>
          <a:lstStyle/>
          <a:p>
            <a:pPr algn="r"/>
            <a:r>
              <a:rPr lang="fr-FR" sz="800" b="0" dirty="0" err="1">
                <a:solidFill>
                  <a:srgbClr val="00B050"/>
                </a:solidFill>
                <a:latin typeface="Calibri" pitchFamily="34" charset="0"/>
              </a:rPr>
              <a:t>logical</a:t>
            </a:r>
            <a:r>
              <a:rPr lang="fr-FR" sz="800" b="0" dirty="0">
                <a:solidFill>
                  <a:srgbClr val="00B050"/>
                </a:solidFill>
                <a:latin typeface="Calibri" pitchFamily="34" charset="0"/>
              </a:rPr>
              <a:t> </a:t>
            </a:r>
            <a:r>
              <a:rPr lang="fr-FR" sz="800" b="0" dirty="0" err="1">
                <a:solidFill>
                  <a:srgbClr val="00B050"/>
                </a:solidFill>
                <a:latin typeface="Calibri" pitchFamily="34" charset="0"/>
              </a:rPr>
              <a:t>error</a:t>
            </a:r>
            <a:r>
              <a:rPr lang="fr-FR" sz="800" b="0" dirty="0">
                <a:solidFill>
                  <a:srgbClr val="00B050"/>
                </a:solidFill>
                <a:latin typeface="Calibri" pitchFamily="34" charset="0"/>
              </a:rPr>
              <a:t> rates</a:t>
            </a:r>
            <a:endParaRPr lang="en-US" sz="800" b="0" dirty="0" err="1">
              <a:solidFill>
                <a:srgbClr val="00B050"/>
              </a:solidFill>
              <a:latin typeface="Calibri" pitchFamily="34" charset="0"/>
            </a:endParaRPr>
          </a:p>
        </p:txBody>
      </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88A32C4E-5F13-BF6E-565D-FB5E2B4B9413}"/>
                  </a:ext>
                </a:extLst>
              </p:cNvPr>
              <p:cNvSpPr txBox="1"/>
              <p:nvPr/>
            </p:nvSpPr>
            <p:spPr>
              <a:xfrm>
                <a:off x="1214194" y="4126881"/>
                <a:ext cx="3181391" cy="654923"/>
              </a:xfrm>
              <a:prstGeom prst="rect">
                <a:avLst/>
              </a:prstGeom>
              <a:noFill/>
            </p:spPr>
            <p:txBody>
              <a:bodyPr wrap="square" rtlCol="0" anchor="b">
                <a:spAutoFit/>
              </a:bodyPr>
              <a:lstStyle/>
              <a:p>
                <a:pPr algn="ctr">
                  <a:spcAft>
                    <a:spcPts val="600"/>
                  </a:spcAft>
                </a:pPr>
                <a:r>
                  <a:rPr lang="fr-FR" sz="1200" dirty="0">
                    <a:solidFill>
                      <a:schemeClr val="accent6"/>
                    </a:solidFill>
                    <a:latin typeface="Calibri" pitchFamily="34" charset="0"/>
                  </a:rPr>
                  <a:t>number </a:t>
                </a:r>
                <a14:m>
                  <m:oMath xmlns:m="http://schemas.openxmlformats.org/officeDocument/2006/math">
                    <m:sSub>
                      <m:sSubPr>
                        <m:ctrlPr>
                          <a:rPr lang="fr-FR" sz="1200" b="0" i="1" dirty="0" smtClean="0">
                            <a:solidFill>
                              <a:schemeClr val="accent6"/>
                            </a:solidFill>
                            <a:latin typeface="Cambria Math" panose="02040503050406030204" pitchFamily="18" charset="0"/>
                          </a:rPr>
                        </m:ctrlPr>
                      </m:sSubPr>
                      <m:e>
                        <m:r>
                          <a:rPr lang="fr-FR" sz="1200" b="0" i="1" dirty="0" smtClean="0">
                            <a:solidFill>
                              <a:schemeClr val="accent6"/>
                            </a:solidFill>
                            <a:latin typeface="Cambria Math" panose="02040503050406030204" pitchFamily="18" charset="0"/>
                          </a:rPr>
                          <m:t>𝑛</m:t>
                        </m:r>
                      </m:e>
                      <m:sub>
                        <m:r>
                          <a:rPr lang="fr-FR" sz="1200" b="0" i="1" dirty="0" smtClean="0">
                            <a:solidFill>
                              <a:schemeClr val="accent6"/>
                            </a:solidFill>
                            <a:latin typeface="Cambria Math" panose="02040503050406030204" pitchFamily="18" charset="0"/>
                          </a:rPr>
                          <m:t>𝑞</m:t>
                        </m:r>
                      </m:sub>
                    </m:sSub>
                    <m:r>
                      <a:rPr lang="fr-FR" sz="1200" i="1" dirty="0" smtClean="0">
                        <a:solidFill>
                          <a:schemeClr val="accent6"/>
                        </a:solidFill>
                        <a:latin typeface="Cambria Math" panose="02040503050406030204" pitchFamily="18" charset="0"/>
                      </a:rPr>
                      <m:t> </m:t>
                    </m:r>
                  </m:oMath>
                </a14:m>
                <a:r>
                  <a:rPr lang="en-US" sz="1200" dirty="0">
                    <a:solidFill>
                      <a:schemeClr val="accent6"/>
                    </a:solidFill>
                    <a:latin typeface="Calibri" pitchFamily="34" charset="0"/>
                  </a:rPr>
                  <a:t>of physical qubits per logical qubit</a:t>
                </a:r>
                <a:endParaRPr lang="en-US" sz="900" dirty="0">
                  <a:solidFill>
                    <a:schemeClr val="accent6"/>
                  </a:solidFill>
                  <a:latin typeface="Calibri" pitchFamily="34" charset="0"/>
                </a:endParaRPr>
              </a:p>
              <a:p>
                <a:pPr algn="ctr">
                  <a:spcAft>
                    <a:spcPts val="600"/>
                  </a:spcAft>
                </a:pPr>
                <a14:m>
                  <m:oMathPara xmlns:m="http://schemas.openxmlformats.org/officeDocument/2006/math">
                    <m:oMathParaPr>
                      <m:jc m:val="centerGroup"/>
                    </m:oMathParaPr>
                    <m:oMath xmlns:m="http://schemas.openxmlformats.org/officeDocument/2006/math">
                      <m:sSub>
                        <m:sSubPr>
                          <m:ctrlPr>
                            <a:rPr lang="fr-FR" sz="1200" b="0" i="1" smtClean="0">
                              <a:solidFill>
                                <a:schemeClr val="accent6"/>
                              </a:solidFill>
                              <a:latin typeface="Cambria Math" panose="02040503050406030204" pitchFamily="18" charset="0"/>
                            </a:rPr>
                          </m:ctrlPr>
                        </m:sSubPr>
                        <m:e>
                          <m:r>
                            <a:rPr lang="fr-FR" sz="1200" b="0" i="1" smtClean="0">
                              <a:solidFill>
                                <a:schemeClr val="accent6"/>
                              </a:solidFill>
                              <a:latin typeface="Cambria Math" panose="02040503050406030204" pitchFamily="18" charset="0"/>
                            </a:rPr>
                            <m:t>𝑛</m:t>
                          </m:r>
                        </m:e>
                        <m:sub>
                          <m:r>
                            <a:rPr lang="fr-FR" sz="1200" b="0" i="1" smtClean="0">
                              <a:solidFill>
                                <a:schemeClr val="accent6"/>
                              </a:solidFill>
                              <a:latin typeface="Cambria Math" panose="02040503050406030204" pitchFamily="18" charset="0"/>
                            </a:rPr>
                            <m:t>𝑞</m:t>
                          </m:r>
                        </m:sub>
                      </m:sSub>
                      <m:r>
                        <a:rPr lang="fr-FR" sz="1200" b="0" i="1" smtClean="0">
                          <a:solidFill>
                            <a:schemeClr val="accent6"/>
                          </a:solidFill>
                          <a:latin typeface="Cambria Math" panose="02040503050406030204" pitchFamily="18" charset="0"/>
                        </a:rPr>
                        <m:t>=2</m:t>
                      </m:r>
                      <m:sSup>
                        <m:sSupPr>
                          <m:ctrlPr>
                            <a:rPr lang="fr-FR" sz="1200" b="0" i="1" smtClean="0">
                              <a:solidFill>
                                <a:schemeClr val="accent6"/>
                              </a:solidFill>
                              <a:latin typeface="Cambria Math" panose="02040503050406030204" pitchFamily="18" charset="0"/>
                            </a:rPr>
                          </m:ctrlPr>
                        </m:sSupPr>
                        <m:e>
                          <m:r>
                            <a:rPr lang="fr-FR" sz="1200" b="0" i="1" smtClean="0">
                              <a:solidFill>
                                <a:schemeClr val="accent6"/>
                              </a:solidFill>
                              <a:latin typeface="Cambria Math" panose="02040503050406030204" pitchFamily="18" charset="0"/>
                            </a:rPr>
                            <m:t>𝑑</m:t>
                          </m:r>
                        </m:e>
                        <m:sup>
                          <m:r>
                            <a:rPr lang="fr-FR" sz="1200" b="0" i="1" smtClean="0">
                              <a:solidFill>
                                <a:schemeClr val="accent6"/>
                              </a:solidFill>
                              <a:latin typeface="Cambria Math" panose="02040503050406030204" pitchFamily="18" charset="0"/>
                            </a:rPr>
                            <m:t>2</m:t>
                          </m:r>
                        </m:sup>
                      </m:sSup>
                      <m:r>
                        <a:rPr lang="fr-FR" sz="1200" b="0" i="1" smtClean="0">
                          <a:solidFill>
                            <a:schemeClr val="accent6"/>
                          </a:solidFill>
                          <a:latin typeface="Cambria Math" panose="02040503050406030204" pitchFamily="18" charset="0"/>
                        </a:rPr>
                        <m:t>−1</m:t>
                      </m:r>
                    </m:oMath>
                  </m:oMathPara>
                </a14:m>
                <a:endParaRPr lang="fr-FR" sz="1200" b="0" dirty="0">
                  <a:solidFill>
                    <a:schemeClr val="accent6"/>
                  </a:solidFill>
                  <a:latin typeface="Calibri" pitchFamily="34" charset="0"/>
                </a:endParaRPr>
              </a:p>
            </p:txBody>
          </p:sp>
        </mc:Choice>
        <mc:Fallback xmlns="">
          <p:sp>
            <p:nvSpPr>
              <p:cNvPr id="29" name="TextBox 28">
                <a:extLst>
                  <a:ext uri="{FF2B5EF4-FFF2-40B4-BE49-F238E27FC236}">
                    <a16:creationId xmlns:a16="http://schemas.microsoft.com/office/drawing/2014/main" id="{88A32C4E-5F13-BF6E-565D-FB5E2B4B9413}"/>
                  </a:ext>
                </a:extLst>
              </p:cNvPr>
              <p:cNvSpPr txBox="1">
                <a:spLocks noRot="1" noChangeAspect="1" noMove="1" noResize="1" noEditPoints="1" noAdjustHandles="1" noChangeArrowheads="1" noChangeShapeType="1" noTextEdit="1"/>
              </p:cNvSpPr>
              <p:nvPr/>
            </p:nvSpPr>
            <p:spPr>
              <a:xfrm>
                <a:off x="1214194" y="4126881"/>
                <a:ext cx="3181391" cy="654923"/>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C6057CD3-5087-4477-94C3-680359B6D121}"/>
                  </a:ext>
                </a:extLst>
              </p:cNvPr>
              <p:cNvSpPr txBox="1"/>
              <p:nvPr/>
            </p:nvSpPr>
            <p:spPr>
              <a:xfrm>
                <a:off x="4037171" y="2886857"/>
                <a:ext cx="1198256" cy="600164"/>
              </a:xfrm>
              <a:prstGeom prst="rect">
                <a:avLst/>
              </a:prstGeom>
              <a:noFill/>
            </p:spPr>
            <p:txBody>
              <a:bodyPr wrap="square" rtlCol="0" anchor="b">
                <a:spAutoFit/>
              </a:bodyPr>
              <a:lstStyle/>
              <a:p>
                <a:pPr algn="ctr">
                  <a:spcAft>
                    <a:spcPts val="600"/>
                  </a:spcAft>
                </a:pPr>
                <a14:m>
                  <m:oMath xmlns:m="http://schemas.openxmlformats.org/officeDocument/2006/math">
                    <m:r>
                      <m:rPr>
                        <m:sty m:val="p"/>
                      </m:rPr>
                      <a:rPr lang="en-US" sz="1100" b="0" i="0" smtClean="0">
                        <a:solidFill>
                          <a:schemeClr val="tx1">
                            <a:lumMod val="65000"/>
                          </a:schemeClr>
                        </a:solidFill>
                        <a:latin typeface="Cambria Math" panose="02040503050406030204" pitchFamily="18" charset="0"/>
                      </a:rPr>
                      <m:t>Λ</m:t>
                    </m:r>
                  </m:oMath>
                </a14:m>
                <a:r>
                  <a:rPr lang="en-US" sz="1100" b="0" dirty="0">
                    <a:solidFill>
                      <a:schemeClr val="tx1">
                        <a:lumMod val="65000"/>
                      </a:schemeClr>
                    </a:solidFill>
                    <a:latin typeface="Calibri" pitchFamily="34" charset="0"/>
                  </a:rPr>
                  <a:t> factor slope that may improve over time</a:t>
                </a:r>
              </a:p>
            </p:txBody>
          </p:sp>
        </mc:Choice>
        <mc:Fallback xmlns="">
          <p:sp>
            <p:nvSpPr>
              <p:cNvPr id="2" name="TextBox 1">
                <a:extLst>
                  <a:ext uri="{FF2B5EF4-FFF2-40B4-BE49-F238E27FC236}">
                    <a16:creationId xmlns:a16="http://schemas.microsoft.com/office/drawing/2014/main" id="{C6057CD3-5087-4477-94C3-680359B6D121}"/>
                  </a:ext>
                </a:extLst>
              </p:cNvPr>
              <p:cNvSpPr txBox="1">
                <a:spLocks noRot="1" noChangeAspect="1" noMove="1" noResize="1" noEditPoints="1" noAdjustHandles="1" noChangeArrowheads="1" noChangeShapeType="1" noTextEdit="1"/>
              </p:cNvSpPr>
              <p:nvPr/>
            </p:nvSpPr>
            <p:spPr>
              <a:xfrm>
                <a:off x="4037171" y="2886857"/>
                <a:ext cx="1198256" cy="600164"/>
              </a:xfrm>
              <a:prstGeom prst="rect">
                <a:avLst/>
              </a:prstGeom>
              <a:blipFill>
                <a:blip r:embed="rId7"/>
                <a:stretch>
                  <a:fillRect r="-2538" b="-7143"/>
                </a:stretch>
              </a:blipFill>
            </p:spPr>
            <p:txBody>
              <a:bodyPr/>
              <a:lstStyle/>
              <a:p>
                <a:r>
                  <a:rPr lang="en-US">
                    <a:noFill/>
                  </a:rPr>
                  <a:t> </a:t>
                </a:r>
              </a:p>
            </p:txBody>
          </p:sp>
        </mc:Fallback>
      </mc:AlternateContent>
    </p:spTree>
    <p:extLst>
      <p:ext uri="{BB962C8B-B14F-4D97-AF65-F5344CB8AC3E}">
        <p14:creationId xmlns:p14="http://schemas.microsoft.com/office/powerpoint/2010/main" val="2881324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par>
                                <p:cTn id="16" presetID="10" presetClass="entr" presetSubtype="0" fill="hold"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500"/>
                                        <p:tgtEl>
                                          <p:spTgt spid="2"/>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fade">
                                      <p:cBhvr>
                                        <p:cTn id="48" dur="500"/>
                                        <p:tgtEl>
                                          <p:spTgt spid="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500"/>
                                        <p:tgtEl>
                                          <p:spTgt spid="1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animBg="1"/>
      <p:bldP spid="8" grpId="0"/>
      <p:bldP spid="9" grpId="0" animBg="1"/>
      <p:bldP spid="10" grpId="0"/>
      <p:bldP spid="11" grpId="0"/>
      <p:bldP spid="14" grpId="0" animBg="1"/>
      <p:bldP spid="26" grpId="0"/>
      <p:bldP spid="27" grpId="0"/>
      <p:bldP spid="29" grpId="0"/>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EDA7CC-854E-F76D-7453-464338E82A47}"/>
            </a:ext>
          </a:extLst>
        </p:cNvPr>
        <p:cNvGrpSpPr/>
        <p:nvPr/>
      </p:nvGrpSpPr>
      <p:grpSpPr>
        <a:xfrm>
          <a:off x="0" y="0"/>
          <a:ext cx="0" cy="0"/>
          <a:chOff x="0" y="0"/>
          <a:chExt cx="0" cy="0"/>
        </a:xfrm>
      </p:grpSpPr>
      <p:sp>
        <p:nvSpPr>
          <p:cNvPr id="37" name="Isosceles Triangle 36">
            <a:extLst>
              <a:ext uri="{FF2B5EF4-FFF2-40B4-BE49-F238E27FC236}">
                <a16:creationId xmlns:a16="http://schemas.microsoft.com/office/drawing/2014/main" id="{08F60A41-000B-3594-0DC5-E7C8821BDB0E}"/>
              </a:ext>
            </a:extLst>
          </p:cNvPr>
          <p:cNvSpPr/>
          <p:nvPr/>
        </p:nvSpPr>
        <p:spPr bwMode="auto">
          <a:xfrm rot="5400000">
            <a:off x="5465738" y="4392749"/>
            <a:ext cx="167587" cy="144472"/>
          </a:xfrm>
          <a:prstGeom prst="triangle">
            <a:avLst/>
          </a:prstGeom>
          <a:solidFill>
            <a:schemeClr val="bg2"/>
          </a:solidFill>
          <a:ln w="9525" cap="flat" cmpd="sng" algn="ctr">
            <a:noFill/>
            <a:prstDash val="solid"/>
            <a:round/>
            <a:headEnd type="none" w="med" len="med"/>
            <a:tailEnd type="none" w="med" len="med"/>
          </a:ln>
          <a:effectLst/>
        </p:spPr>
        <p:txBody>
          <a:bodyPr rtlCol="0" anchor="ctr"/>
          <a:lstStyle/>
          <a:p>
            <a:pPr algn="ctr"/>
            <a:endParaRPr lang="en-US"/>
          </a:p>
        </p:txBody>
      </p:sp>
      <p:sp>
        <p:nvSpPr>
          <p:cNvPr id="43" name="TextBox 42">
            <a:extLst>
              <a:ext uri="{FF2B5EF4-FFF2-40B4-BE49-F238E27FC236}">
                <a16:creationId xmlns:a16="http://schemas.microsoft.com/office/drawing/2014/main" id="{8F9CBBAC-EAE9-6A1D-5E43-4DA846BEE588}"/>
              </a:ext>
            </a:extLst>
          </p:cNvPr>
          <p:cNvSpPr txBox="1"/>
          <p:nvPr/>
        </p:nvSpPr>
        <p:spPr>
          <a:xfrm>
            <a:off x="5587469" y="4211070"/>
            <a:ext cx="2214621" cy="507831"/>
          </a:xfrm>
          <a:prstGeom prst="rect">
            <a:avLst/>
          </a:prstGeom>
          <a:noFill/>
        </p:spPr>
        <p:txBody>
          <a:bodyPr wrap="square" rtlCol="0">
            <a:spAutoFit/>
          </a:bodyPr>
          <a:lstStyle/>
          <a:p>
            <a:r>
              <a:rPr lang="en-US" sz="900" b="0" dirty="0">
                <a:solidFill>
                  <a:schemeClr val="bg2"/>
                </a:solidFill>
                <a:latin typeface="Calibri" pitchFamily="34" charset="0"/>
              </a:rPr>
              <a:t>approximate physical qubits # required to reach 100 logical qubits and 10</a:t>
            </a:r>
            <a:r>
              <a:rPr lang="en-US" sz="900" b="0" baseline="30000" dirty="0">
                <a:solidFill>
                  <a:schemeClr val="bg2"/>
                </a:solidFill>
                <a:latin typeface="Calibri" pitchFamily="34" charset="0"/>
              </a:rPr>
              <a:t>-6</a:t>
            </a:r>
            <a:r>
              <a:rPr lang="en-US" sz="900" b="0" dirty="0">
                <a:solidFill>
                  <a:schemeClr val="bg2"/>
                </a:solidFill>
                <a:latin typeface="Calibri" pitchFamily="34" charset="0"/>
              </a:rPr>
              <a:t> error rate, the lower being the better.</a:t>
            </a:r>
          </a:p>
        </p:txBody>
      </p:sp>
      <p:sp>
        <p:nvSpPr>
          <p:cNvPr id="54" name="Rectangle 53">
            <a:extLst>
              <a:ext uri="{FF2B5EF4-FFF2-40B4-BE49-F238E27FC236}">
                <a16:creationId xmlns:a16="http://schemas.microsoft.com/office/drawing/2014/main" id="{8FF8225D-D4D1-B1C8-A71A-3FF768269805}"/>
              </a:ext>
            </a:extLst>
          </p:cNvPr>
          <p:cNvSpPr/>
          <p:nvPr/>
        </p:nvSpPr>
        <p:spPr bwMode="auto">
          <a:xfrm>
            <a:off x="4321072" y="4258629"/>
            <a:ext cx="941418" cy="412712"/>
          </a:xfrm>
          <a:prstGeom prst="rect">
            <a:avLst/>
          </a:prstGeom>
          <a:solidFill>
            <a:srgbClr val="C00000"/>
          </a:solidFill>
          <a:ln w="9525" cap="flat" cmpd="sng" algn="ctr">
            <a:noFill/>
            <a:prstDash val="solid"/>
            <a:round/>
            <a:headEnd type="none" w="med" len="med"/>
            <a:tailEnd type="none" w="med" len="med"/>
          </a:ln>
          <a:effectLst/>
        </p:spPr>
        <p:txBody>
          <a:bodyPr rtlCol="0" anchor="ctr"/>
          <a:lstStyle/>
          <a:p>
            <a:pPr algn="ctr">
              <a:spcAft>
                <a:spcPts val="600"/>
              </a:spcAft>
            </a:pPr>
            <a:r>
              <a:rPr lang="en-US" sz="800" b="0" dirty="0">
                <a:latin typeface="Calibri" panose="020F0502020204030204" pitchFamily="34" charset="0"/>
                <a:ea typeface="Calibri" panose="020F0502020204030204" pitchFamily="34" charset="0"/>
                <a:cs typeface="Calibri" panose="020F0502020204030204" pitchFamily="34" charset="0"/>
              </a:rPr>
              <a:t>photonic coupling with transduction</a:t>
            </a:r>
            <a:endParaRPr lang="en-US" sz="500" b="0" dirty="0">
              <a:solidFill>
                <a:schemeClr val="tx1">
                  <a:lumMod val="9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55" name="Rectangle 54">
            <a:extLst>
              <a:ext uri="{FF2B5EF4-FFF2-40B4-BE49-F238E27FC236}">
                <a16:creationId xmlns:a16="http://schemas.microsoft.com/office/drawing/2014/main" id="{23B4C371-A223-6A75-7454-F0085B014FE1}"/>
              </a:ext>
            </a:extLst>
          </p:cNvPr>
          <p:cNvSpPr/>
          <p:nvPr/>
        </p:nvSpPr>
        <p:spPr bwMode="auto">
          <a:xfrm>
            <a:off x="796982" y="4258629"/>
            <a:ext cx="678123" cy="412712"/>
          </a:xfrm>
          <a:prstGeom prst="rect">
            <a:avLst/>
          </a:prstGeom>
          <a:solidFill>
            <a:schemeClr val="accent2"/>
          </a:solidFill>
          <a:ln w="9525" cap="flat" cmpd="sng" algn="ctr">
            <a:noFill/>
            <a:prstDash val="solid"/>
            <a:round/>
            <a:headEnd type="none" w="med" len="med"/>
            <a:tailEnd type="none" w="med" len="med"/>
          </a:ln>
          <a:effectLst/>
        </p:spPr>
        <p:txBody>
          <a:bodyPr rtlCol="0" anchor="ctr"/>
          <a:lstStyle/>
          <a:p>
            <a:pPr algn="ctr">
              <a:spcAft>
                <a:spcPts val="600"/>
              </a:spcAft>
            </a:pPr>
            <a:r>
              <a:rPr lang="en-US" sz="800" b="0" dirty="0">
                <a:latin typeface="Calibri" panose="020F0502020204030204" pitchFamily="34" charset="0"/>
                <a:ea typeface="Calibri" panose="020F0502020204030204" pitchFamily="34" charset="0"/>
                <a:cs typeface="Calibri" panose="020F0502020204030204" pitchFamily="34" charset="0"/>
              </a:rPr>
              <a:t>single monolithic chip or QPU</a:t>
            </a:r>
            <a:endParaRPr lang="en-US" sz="500" b="0" dirty="0">
              <a:solidFill>
                <a:schemeClr val="tx1">
                  <a:lumMod val="9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56" name="Rectangle 55">
            <a:extLst>
              <a:ext uri="{FF2B5EF4-FFF2-40B4-BE49-F238E27FC236}">
                <a16:creationId xmlns:a16="http://schemas.microsoft.com/office/drawing/2014/main" id="{BC73E3FD-3127-C82E-617A-860DDF489E56}"/>
              </a:ext>
            </a:extLst>
          </p:cNvPr>
          <p:cNvSpPr/>
          <p:nvPr/>
        </p:nvSpPr>
        <p:spPr bwMode="auto">
          <a:xfrm>
            <a:off x="3483226" y="4258629"/>
            <a:ext cx="802806" cy="412712"/>
          </a:xfrm>
          <a:prstGeom prst="rect">
            <a:avLst/>
          </a:prstGeom>
          <a:solidFill>
            <a:schemeClr val="tx2">
              <a:lumMod val="75000"/>
            </a:schemeClr>
          </a:solidFill>
          <a:ln w="9525" cap="flat" cmpd="sng" algn="ctr">
            <a:noFill/>
            <a:prstDash val="solid"/>
            <a:round/>
            <a:headEnd type="none" w="med" len="med"/>
            <a:tailEnd type="none" w="med" len="med"/>
          </a:ln>
          <a:effectLst/>
        </p:spPr>
        <p:txBody>
          <a:bodyPr rtlCol="0" anchor="ctr"/>
          <a:lstStyle/>
          <a:p>
            <a:pPr algn="ctr">
              <a:spcAft>
                <a:spcPts val="600"/>
              </a:spcAft>
            </a:pPr>
            <a:r>
              <a:rPr lang="en-US" sz="800" b="0" dirty="0">
                <a:latin typeface="Calibri" panose="020F0502020204030204" pitchFamily="34" charset="0"/>
                <a:ea typeface="Calibri" panose="020F0502020204030204" pitchFamily="34" charset="0"/>
                <a:cs typeface="Calibri" panose="020F0502020204030204" pitchFamily="34" charset="0"/>
              </a:rPr>
              <a:t>direct photonic coupling</a:t>
            </a:r>
            <a:endParaRPr lang="en-US" sz="500" b="0" dirty="0">
              <a:solidFill>
                <a:schemeClr val="tx1">
                  <a:lumMod val="9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57" name="Rectangle 56">
            <a:extLst>
              <a:ext uri="{FF2B5EF4-FFF2-40B4-BE49-F238E27FC236}">
                <a16:creationId xmlns:a16="http://schemas.microsoft.com/office/drawing/2014/main" id="{06F6053C-4C38-A0FA-CC2D-0B5FEE81EC1E}"/>
              </a:ext>
            </a:extLst>
          </p:cNvPr>
          <p:cNvSpPr/>
          <p:nvPr/>
        </p:nvSpPr>
        <p:spPr bwMode="auto">
          <a:xfrm>
            <a:off x="2458682" y="4258629"/>
            <a:ext cx="989506" cy="412712"/>
          </a:xfrm>
          <a:prstGeom prst="rect">
            <a:avLst/>
          </a:prstGeom>
          <a:solidFill>
            <a:srgbClr val="00B050"/>
          </a:solidFill>
          <a:ln w="9525" cap="flat" cmpd="sng" algn="ctr">
            <a:noFill/>
            <a:prstDash val="solid"/>
            <a:round/>
            <a:headEnd type="none" w="med" len="med"/>
            <a:tailEnd type="none" w="med" len="med"/>
          </a:ln>
          <a:effectLst/>
        </p:spPr>
        <p:txBody>
          <a:bodyPr rtlCol="0" anchor="ctr"/>
          <a:lstStyle/>
          <a:p>
            <a:pPr algn="ctr">
              <a:spcAft>
                <a:spcPts val="600"/>
              </a:spcAft>
            </a:pPr>
            <a:r>
              <a:rPr lang="en-US" sz="800" b="0" dirty="0">
                <a:latin typeface="Calibri" panose="020F0502020204030204" pitchFamily="34" charset="0"/>
                <a:ea typeface="Calibri" panose="020F0502020204030204" pitchFamily="34" charset="0"/>
                <a:cs typeface="Calibri" panose="020F0502020204030204" pitchFamily="34" charset="0"/>
              </a:rPr>
              <a:t>short range or mid-range microwave couplers</a:t>
            </a:r>
            <a:endParaRPr lang="en-US" sz="500" b="0" dirty="0">
              <a:solidFill>
                <a:schemeClr val="tx1">
                  <a:lumMod val="9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58" name="Rectangle 57">
            <a:extLst>
              <a:ext uri="{FF2B5EF4-FFF2-40B4-BE49-F238E27FC236}">
                <a16:creationId xmlns:a16="http://schemas.microsoft.com/office/drawing/2014/main" id="{A4237CF8-1543-95AE-330E-8E5734F0B935}"/>
              </a:ext>
            </a:extLst>
          </p:cNvPr>
          <p:cNvSpPr/>
          <p:nvPr/>
        </p:nvSpPr>
        <p:spPr bwMode="auto">
          <a:xfrm>
            <a:off x="1510143" y="4258629"/>
            <a:ext cx="913501" cy="412712"/>
          </a:xfrm>
          <a:prstGeom prst="rect">
            <a:avLst/>
          </a:prstGeom>
          <a:solidFill>
            <a:srgbClr val="92D050"/>
          </a:solidFill>
          <a:ln w="9525" cap="flat" cmpd="sng" algn="ctr">
            <a:noFill/>
            <a:prstDash val="solid"/>
            <a:round/>
            <a:headEnd type="none" w="med" len="med"/>
            <a:tailEnd type="none" w="med" len="med"/>
          </a:ln>
          <a:effectLst/>
        </p:spPr>
        <p:txBody>
          <a:bodyPr rtlCol="0" anchor="ctr"/>
          <a:lstStyle/>
          <a:p>
            <a:pPr algn="ctr">
              <a:spcAft>
                <a:spcPts val="600"/>
              </a:spcAft>
            </a:pPr>
            <a:r>
              <a:rPr lang="en-US" sz="800" b="0" dirty="0">
                <a:solidFill>
                  <a:schemeClr val="bg2"/>
                </a:solidFill>
                <a:latin typeface="Calibri" panose="020F0502020204030204" pitchFamily="34" charset="0"/>
                <a:ea typeface="Calibri" panose="020F0502020204030204" pitchFamily="34" charset="0"/>
                <a:cs typeface="Calibri" panose="020F0502020204030204" pitchFamily="34" charset="0"/>
              </a:rPr>
              <a:t>interconnect using same qubit modality</a:t>
            </a:r>
            <a:endParaRPr lang="en-US" sz="500" b="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59" name="Rectangle 58">
            <a:extLst>
              <a:ext uri="{FF2B5EF4-FFF2-40B4-BE49-F238E27FC236}">
                <a16:creationId xmlns:a16="http://schemas.microsoft.com/office/drawing/2014/main" id="{E8E64B9B-C9E9-D27D-1701-94B6A1A19E17}"/>
              </a:ext>
            </a:extLst>
          </p:cNvPr>
          <p:cNvSpPr/>
          <p:nvPr/>
        </p:nvSpPr>
        <p:spPr bwMode="auto">
          <a:xfrm>
            <a:off x="756211" y="4230005"/>
            <a:ext cx="7019341" cy="469961"/>
          </a:xfrm>
          <a:prstGeom prst="rect">
            <a:avLst/>
          </a:prstGeom>
          <a:noFill/>
          <a:ln w="9525" cap="flat" cmpd="sng" algn="ctr">
            <a:solidFill>
              <a:schemeClr val="tx1">
                <a:lumMod val="50000"/>
              </a:schemeClr>
            </a:solidFill>
            <a:prstDash val="dash"/>
            <a:round/>
            <a:headEnd type="none" w="med" len="med"/>
            <a:tailEnd type="none" w="med" len="med"/>
          </a:ln>
          <a:effectLst/>
        </p:spPr>
        <p:txBody>
          <a:bodyPr rtlCol="0" anchor="ctr"/>
          <a:lstStyle/>
          <a:p>
            <a:pPr algn="ctr"/>
            <a:endParaRPr lang="en-US"/>
          </a:p>
        </p:txBody>
      </p:sp>
      <p:sp>
        <p:nvSpPr>
          <p:cNvPr id="5" name="Rectangle 4">
            <a:extLst>
              <a:ext uri="{FF2B5EF4-FFF2-40B4-BE49-F238E27FC236}">
                <a16:creationId xmlns:a16="http://schemas.microsoft.com/office/drawing/2014/main" id="{A96DBECC-0A14-4235-33C4-47F901598981}"/>
              </a:ext>
            </a:extLst>
          </p:cNvPr>
          <p:cNvSpPr/>
          <p:nvPr/>
        </p:nvSpPr>
        <p:spPr bwMode="auto">
          <a:xfrm>
            <a:off x="756211" y="2630713"/>
            <a:ext cx="850957" cy="646949"/>
          </a:xfrm>
          <a:prstGeom prst="rect">
            <a:avLst/>
          </a:prstGeom>
          <a:solidFill>
            <a:schemeClr val="accent2"/>
          </a:solidFill>
          <a:ln w="9525" cap="flat" cmpd="sng" algn="ctr">
            <a:noFill/>
            <a:prstDash val="solid"/>
            <a:round/>
            <a:headEnd type="none" w="med" len="med"/>
            <a:tailEnd type="none" w="med" len="med"/>
          </a:ln>
          <a:effectLst/>
        </p:spPr>
        <p:txBody>
          <a:bodyPr rtlCol="0" anchor="ctr"/>
          <a:lstStyle/>
          <a:p>
            <a:pPr algn="ctr">
              <a:spcAft>
                <a:spcPts val="600"/>
              </a:spcAft>
            </a:pPr>
            <a:r>
              <a:rPr lang="en-US" sz="900" dirty="0">
                <a:latin typeface="Calibri" panose="020F0502020204030204" pitchFamily="34" charset="0"/>
                <a:ea typeface="Calibri" panose="020F0502020204030204" pitchFamily="34" charset="0"/>
                <a:cs typeface="Calibri" panose="020F0502020204030204" pitchFamily="34" charset="0"/>
              </a:rPr>
              <a:t>single chip</a:t>
            </a:r>
            <a:endParaRPr lang="en-US" sz="600" b="0" dirty="0">
              <a:solidFill>
                <a:schemeClr val="tx1">
                  <a:lumMod val="9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9" name="Rectangle 8">
            <a:extLst>
              <a:ext uri="{FF2B5EF4-FFF2-40B4-BE49-F238E27FC236}">
                <a16:creationId xmlns:a16="http://schemas.microsoft.com/office/drawing/2014/main" id="{F815D809-0BAF-DAE5-AA51-32105A0A74D3}"/>
              </a:ext>
            </a:extLst>
          </p:cNvPr>
          <p:cNvSpPr/>
          <p:nvPr/>
        </p:nvSpPr>
        <p:spPr bwMode="auto">
          <a:xfrm>
            <a:off x="756211" y="2045747"/>
            <a:ext cx="850957" cy="553008"/>
          </a:xfrm>
          <a:prstGeom prst="rect">
            <a:avLst/>
          </a:prstGeom>
          <a:solidFill>
            <a:srgbClr val="00B050"/>
          </a:solidFill>
          <a:ln w="9525" cap="flat" cmpd="sng" algn="ctr">
            <a:noFill/>
            <a:prstDash val="solid"/>
            <a:round/>
            <a:headEnd type="none" w="med" len="med"/>
            <a:tailEnd type="none" w="med" len="med"/>
          </a:ln>
          <a:effectLst/>
        </p:spPr>
        <p:txBody>
          <a:bodyPr rtlCol="0" anchor="ctr"/>
          <a:lstStyle/>
          <a:p>
            <a:pPr algn="ctr">
              <a:spcAft>
                <a:spcPts val="600"/>
              </a:spcAft>
            </a:pPr>
            <a:r>
              <a:rPr lang="en-US" sz="900" dirty="0">
                <a:latin typeface="Calibri" panose="020F0502020204030204" pitchFamily="34" charset="0"/>
                <a:ea typeface="Calibri" panose="020F0502020204030204" pitchFamily="34" charset="0"/>
                <a:cs typeface="Calibri" panose="020F0502020204030204" pitchFamily="34" charset="0"/>
              </a:rPr>
              <a:t>short range microwave couplers</a:t>
            </a:r>
          </a:p>
        </p:txBody>
      </p:sp>
      <p:sp>
        <p:nvSpPr>
          <p:cNvPr id="12" name="Rectangle 11">
            <a:extLst>
              <a:ext uri="{FF2B5EF4-FFF2-40B4-BE49-F238E27FC236}">
                <a16:creationId xmlns:a16="http://schemas.microsoft.com/office/drawing/2014/main" id="{A585C79C-5849-1091-0BA9-AD3154D67A82}"/>
              </a:ext>
            </a:extLst>
          </p:cNvPr>
          <p:cNvSpPr/>
          <p:nvPr/>
        </p:nvSpPr>
        <p:spPr bwMode="auto">
          <a:xfrm>
            <a:off x="756211" y="1563514"/>
            <a:ext cx="850957" cy="450275"/>
          </a:xfrm>
          <a:prstGeom prst="rect">
            <a:avLst/>
          </a:prstGeom>
          <a:solidFill>
            <a:srgbClr val="00B050"/>
          </a:solidFill>
          <a:ln w="9525" cap="flat" cmpd="sng" algn="ctr">
            <a:noFill/>
            <a:prstDash val="solid"/>
            <a:round/>
            <a:headEnd type="none" w="med" len="med"/>
            <a:tailEnd type="none" w="med" len="med"/>
          </a:ln>
          <a:effectLst/>
        </p:spPr>
        <p:txBody>
          <a:bodyPr rtlCol="0" anchor="ctr"/>
          <a:lstStyle/>
          <a:p>
            <a:pPr algn="ctr">
              <a:spcAft>
                <a:spcPts val="600"/>
              </a:spcAft>
            </a:pPr>
            <a:r>
              <a:rPr lang="en-US" sz="900" dirty="0">
                <a:latin typeface="Calibri" panose="020F0502020204030204" pitchFamily="34" charset="0"/>
                <a:ea typeface="Calibri" panose="020F0502020204030204" pitchFamily="34" charset="0"/>
                <a:cs typeface="Calibri" panose="020F0502020204030204" pitchFamily="34" charset="0"/>
              </a:rPr>
              <a:t>mid-range microwave couplers</a:t>
            </a:r>
            <a:endParaRPr lang="en-US" sz="600" b="0" dirty="0">
              <a:solidFill>
                <a:schemeClr val="tx1">
                  <a:lumMod val="9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13" name="Rectangle 12">
            <a:extLst>
              <a:ext uri="{FF2B5EF4-FFF2-40B4-BE49-F238E27FC236}">
                <a16:creationId xmlns:a16="http://schemas.microsoft.com/office/drawing/2014/main" id="{642C7C13-923B-5DC0-457A-31AC4F6DC212}"/>
              </a:ext>
            </a:extLst>
          </p:cNvPr>
          <p:cNvSpPr/>
          <p:nvPr/>
        </p:nvSpPr>
        <p:spPr bwMode="auto">
          <a:xfrm>
            <a:off x="756211" y="853830"/>
            <a:ext cx="850957" cy="675645"/>
          </a:xfrm>
          <a:prstGeom prst="rect">
            <a:avLst/>
          </a:prstGeom>
          <a:solidFill>
            <a:srgbClr val="C00000"/>
          </a:solidFill>
          <a:ln w="9525" cap="flat" cmpd="sng" algn="ctr">
            <a:noFill/>
            <a:prstDash val="solid"/>
            <a:round/>
            <a:headEnd type="none" w="med" len="med"/>
            <a:tailEnd type="none" w="med" len="med"/>
          </a:ln>
          <a:effectLst/>
        </p:spPr>
        <p:txBody>
          <a:bodyPr rtlCol="0" anchor="ctr"/>
          <a:lstStyle/>
          <a:p>
            <a:pPr algn="ctr">
              <a:spcAft>
                <a:spcPts val="600"/>
              </a:spcAft>
            </a:pPr>
            <a:r>
              <a:rPr lang="en-US" sz="900" dirty="0">
                <a:latin typeface="Calibri" panose="020F0502020204030204" pitchFamily="34" charset="0"/>
                <a:ea typeface="Calibri" panose="020F0502020204030204" pitchFamily="34" charset="0"/>
                <a:cs typeface="Calibri" panose="020F0502020204030204" pitchFamily="34" charset="0"/>
              </a:rPr>
              <a:t>photonic coupling and transduction</a:t>
            </a:r>
          </a:p>
        </p:txBody>
      </p:sp>
      <p:sp>
        <p:nvSpPr>
          <p:cNvPr id="14" name="TextBox 13">
            <a:extLst>
              <a:ext uri="{FF2B5EF4-FFF2-40B4-BE49-F238E27FC236}">
                <a16:creationId xmlns:a16="http://schemas.microsoft.com/office/drawing/2014/main" id="{0FCEE221-975F-2747-8067-AA18CE28EB72}"/>
              </a:ext>
            </a:extLst>
          </p:cNvPr>
          <p:cNvSpPr txBox="1"/>
          <p:nvPr/>
        </p:nvSpPr>
        <p:spPr>
          <a:xfrm>
            <a:off x="859731" y="3294494"/>
            <a:ext cx="699230" cy="246221"/>
          </a:xfrm>
          <a:prstGeom prst="rect">
            <a:avLst/>
          </a:prstGeom>
          <a:noFill/>
        </p:spPr>
        <p:txBody>
          <a:bodyPr wrap="none" rtlCol="0">
            <a:spAutoFit/>
          </a:bodyPr>
          <a:lstStyle/>
          <a:p>
            <a:pPr algn="ctr"/>
            <a:r>
              <a:rPr lang="fr-FR" sz="1000" dirty="0">
                <a:solidFill>
                  <a:schemeClr val="bg2"/>
                </a:solidFill>
                <a:latin typeface="Calibri" pitchFamily="34" charset="0"/>
              </a:rPr>
              <a:t>transmon</a:t>
            </a:r>
            <a:endParaRPr lang="en-US" sz="1000" dirty="0" err="1">
              <a:solidFill>
                <a:schemeClr val="bg2"/>
              </a:solidFill>
              <a:latin typeface="Calibri" pitchFamily="34" charset="0"/>
            </a:endParaRPr>
          </a:p>
        </p:txBody>
      </p:sp>
      <p:pic>
        <p:nvPicPr>
          <p:cNvPr id="15" name="Picture 2">
            <a:extLst>
              <a:ext uri="{FF2B5EF4-FFF2-40B4-BE49-F238E27FC236}">
                <a16:creationId xmlns:a16="http://schemas.microsoft.com/office/drawing/2014/main" id="{5D47A662-1C2B-DA5D-AD45-4BC880562C9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3108" y="3550596"/>
            <a:ext cx="564283" cy="22575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a:extLst>
              <a:ext uri="{FF2B5EF4-FFF2-40B4-BE49-F238E27FC236}">
                <a16:creationId xmlns:a16="http://schemas.microsoft.com/office/drawing/2014/main" id="{C280EC62-12E2-A220-988C-8F657D1A377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84002"/>
          <a:stretch/>
        </p:blipFill>
        <p:spPr bwMode="auto">
          <a:xfrm>
            <a:off x="1864279" y="3550852"/>
            <a:ext cx="713387" cy="118946"/>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F644507E-3A52-2CEE-5618-F9BABAAB3A3B}"/>
              </a:ext>
            </a:extLst>
          </p:cNvPr>
          <p:cNvSpPr txBox="1"/>
          <p:nvPr/>
        </p:nvSpPr>
        <p:spPr>
          <a:xfrm>
            <a:off x="1861631" y="3294494"/>
            <a:ext cx="718465" cy="246221"/>
          </a:xfrm>
          <a:prstGeom prst="rect">
            <a:avLst/>
          </a:prstGeom>
          <a:noFill/>
        </p:spPr>
        <p:txBody>
          <a:bodyPr wrap="none" rtlCol="0">
            <a:spAutoFit/>
          </a:bodyPr>
          <a:lstStyle/>
          <a:p>
            <a:pPr algn="ctr"/>
            <a:r>
              <a:rPr lang="fr-FR" sz="1000" dirty="0">
                <a:solidFill>
                  <a:schemeClr val="bg2"/>
                </a:solidFill>
                <a:latin typeface="Calibri" pitchFamily="34" charset="0"/>
              </a:rPr>
              <a:t>cat-qubits</a:t>
            </a:r>
            <a:endParaRPr lang="en-US" sz="1000" dirty="0" err="1">
              <a:solidFill>
                <a:schemeClr val="bg2"/>
              </a:solidFill>
              <a:latin typeface="Calibri" pitchFamily="34" charset="0"/>
            </a:endParaRPr>
          </a:p>
        </p:txBody>
      </p:sp>
      <p:sp>
        <p:nvSpPr>
          <p:cNvPr id="18" name="TextBox 17">
            <a:extLst>
              <a:ext uri="{FF2B5EF4-FFF2-40B4-BE49-F238E27FC236}">
                <a16:creationId xmlns:a16="http://schemas.microsoft.com/office/drawing/2014/main" id="{0838C9D3-DD8E-4C06-2EC4-1E8231737E5E}"/>
              </a:ext>
            </a:extLst>
          </p:cNvPr>
          <p:cNvSpPr txBox="1"/>
          <p:nvPr/>
        </p:nvSpPr>
        <p:spPr>
          <a:xfrm>
            <a:off x="4979020" y="3294494"/>
            <a:ext cx="857927" cy="246221"/>
          </a:xfrm>
          <a:prstGeom prst="rect">
            <a:avLst/>
          </a:prstGeom>
          <a:noFill/>
        </p:spPr>
        <p:txBody>
          <a:bodyPr wrap="none" rtlCol="0">
            <a:spAutoFit/>
          </a:bodyPr>
          <a:lstStyle/>
          <a:p>
            <a:pPr algn="ctr"/>
            <a:r>
              <a:rPr lang="fr-FR" sz="1000" dirty="0" err="1">
                <a:solidFill>
                  <a:schemeClr val="bg2"/>
                </a:solidFill>
                <a:latin typeface="Calibri" pitchFamily="34" charset="0"/>
              </a:rPr>
              <a:t>trapped</a:t>
            </a:r>
            <a:r>
              <a:rPr lang="fr-FR" sz="1000" dirty="0">
                <a:solidFill>
                  <a:schemeClr val="bg2"/>
                </a:solidFill>
                <a:latin typeface="Calibri" pitchFamily="34" charset="0"/>
              </a:rPr>
              <a:t> ions</a:t>
            </a:r>
            <a:endParaRPr lang="en-US" sz="1000" dirty="0" err="1">
              <a:solidFill>
                <a:schemeClr val="bg2"/>
              </a:solidFill>
              <a:latin typeface="Calibri" pitchFamily="34" charset="0"/>
            </a:endParaRPr>
          </a:p>
        </p:txBody>
      </p:sp>
      <p:sp>
        <p:nvSpPr>
          <p:cNvPr id="19" name="TextBox 18">
            <a:extLst>
              <a:ext uri="{FF2B5EF4-FFF2-40B4-BE49-F238E27FC236}">
                <a16:creationId xmlns:a16="http://schemas.microsoft.com/office/drawing/2014/main" id="{41E13801-20F4-C805-BAFB-794AFFA21C2E}"/>
              </a:ext>
            </a:extLst>
          </p:cNvPr>
          <p:cNvSpPr txBox="1"/>
          <p:nvPr/>
        </p:nvSpPr>
        <p:spPr>
          <a:xfrm>
            <a:off x="7083502" y="3294494"/>
            <a:ext cx="768159" cy="246221"/>
          </a:xfrm>
          <a:prstGeom prst="rect">
            <a:avLst/>
          </a:prstGeom>
          <a:noFill/>
        </p:spPr>
        <p:txBody>
          <a:bodyPr wrap="none" rtlCol="0">
            <a:spAutoFit/>
          </a:bodyPr>
          <a:lstStyle/>
          <a:p>
            <a:pPr algn="ctr"/>
            <a:r>
              <a:rPr lang="fr-FR" sz="1000" dirty="0">
                <a:solidFill>
                  <a:schemeClr val="bg2"/>
                </a:solidFill>
                <a:latin typeface="Calibri" pitchFamily="34" charset="0"/>
              </a:rPr>
              <a:t>cold </a:t>
            </a:r>
            <a:r>
              <a:rPr lang="fr-FR" sz="1000" dirty="0" err="1">
                <a:solidFill>
                  <a:schemeClr val="bg2"/>
                </a:solidFill>
                <a:latin typeface="Calibri" pitchFamily="34" charset="0"/>
              </a:rPr>
              <a:t>atoms</a:t>
            </a:r>
            <a:endParaRPr lang="en-US" sz="1000" dirty="0" err="1">
              <a:solidFill>
                <a:schemeClr val="bg2"/>
              </a:solidFill>
              <a:latin typeface="Calibri" pitchFamily="34" charset="0"/>
            </a:endParaRPr>
          </a:p>
        </p:txBody>
      </p:sp>
      <p:pic>
        <p:nvPicPr>
          <p:cNvPr id="20" name="Picture 7">
            <a:extLst>
              <a:ext uri="{FF2B5EF4-FFF2-40B4-BE49-F238E27FC236}">
                <a16:creationId xmlns:a16="http://schemas.microsoft.com/office/drawing/2014/main" id="{77B74280-6A06-105F-8D7A-248D2F93F80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35936" y="3533878"/>
            <a:ext cx="589201" cy="21854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Quantinuum">
            <a:extLst>
              <a:ext uri="{FF2B5EF4-FFF2-40B4-BE49-F238E27FC236}">
                <a16:creationId xmlns:a16="http://schemas.microsoft.com/office/drawing/2014/main" id="{256CC6F8-ABD5-1101-A9A9-84C64EF67CB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37794" y="3515610"/>
            <a:ext cx="368504" cy="351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Graphic 21">
            <a:extLst>
              <a:ext uri="{FF2B5EF4-FFF2-40B4-BE49-F238E27FC236}">
                <a16:creationId xmlns:a16="http://schemas.microsoft.com/office/drawing/2014/main" id="{46D83B96-BC2F-15C7-BCD2-209BD80C0DF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054458" y="3547536"/>
            <a:ext cx="826244" cy="151285"/>
          </a:xfrm>
          <a:prstGeom prst="rect">
            <a:avLst/>
          </a:prstGeom>
        </p:spPr>
      </p:pic>
      <p:sp>
        <p:nvSpPr>
          <p:cNvPr id="23" name="TextBox 22">
            <a:extLst>
              <a:ext uri="{FF2B5EF4-FFF2-40B4-BE49-F238E27FC236}">
                <a16:creationId xmlns:a16="http://schemas.microsoft.com/office/drawing/2014/main" id="{6716E0B2-654F-BF40-39C1-067194DB8A38}"/>
              </a:ext>
            </a:extLst>
          </p:cNvPr>
          <p:cNvSpPr txBox="1"/>
          <p:nvPr/>
        </p:nvSpPr>
        <p:spPr>
          <a:xfrm>
            <a:off x="6001573" y="3294494"/>
            <a:ext cx="857927" cy="246221"/>
          </a:xfrm>
          <a:prstGeom prst="rect">
            <a:avLst/>
          </a:prstGeom>
          <a:noFill/>
        </p:spPr>
        <p:txBody>
          <a:bodyPr wrap="none" rtlCol="0">
            <a:spAutoFit/>
          </a:bodyPr>
          <a:lstStyle/>
          <a:p>
            <a:pPr algn="ctr"/>
            <a:r>
              <a:rPr lang="fr-FR" sz="1000" dirty="0" err="1">
                <a:solidFill>
                  <a:schemeClr val="bg2"/>
                </a:solidFill>
                <a:latin typeface="Calibri" pitchFamily="34" charset="0"/>
              </a:rPr>
              <a:t>trapped</a:t>
            </a:r>
            <a:r>
              <a:rPr lang="fr-FR" sz="1000" dirty="0">
                <a:solidFill>
                  <a:schemeClr val="bg2"/>
                </a:solidFill>
                <a:latin typeface="Calibri" pitchFamily="34" charset="0"/>
              </a:rPr>
              <a:t> ions</a:t>
            </a:r>
            <a:endParaRPr lang="en-US" sz="1000" dirty="0" err="1">
              <a:solidFill>
                <a:schemeClr val="bg2"/>
              </a:solidFill>
              <a:latin typeface="Calibri" pitchFamily="34" charset="0"/>
            </a:endParaRPr>
          </a:p>
        </p:txBody>
      </p:sp>
      <p:pic>
        <p:nvPicPr>
          <p:cNvPr id="24" name="Picture 23">
            <a:extLst>
              <a:ext uri="{FF2B5EF4-FFF2-40B4-BE49-F238E27FC236}">
                <a16:creationId xmlns:a16="http://schemas.microsoft.com/office/drawing/2014/main" id="{5857E124-CCE7-660E-77BA-3D45329A2C0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046991" y="3759083"/>
            <a:ext cx="828566" cy="250772"/>
          </a:xfrm>
          <a:prstGeom prst="rect">
            <a:avLst/>
          </a:prstGeom>
        </p:spPr>
      </p:pic>
      <p:grpSp>
        <p:nvGrpSpPr>
          <p:cNvPr id="25" name="Group 24">
            <a:extLst>
              <a:ext uri="{FF2B5EF4-FFF2-40B4-BE49-F238E27FC236}">
                <a16:creationId xmlns:a16="http://schemas.microsoft.com/office/drawing/2014/main" id="{EFCBE35A-3D9B-73B8-124B-E71AF82D7936}"/>
              </a:ext>
            </a:extLst>
          </p:cNvPr>
          <p:cNvGrpSpPr/>
          <p:nvPr/>
        </p:nvGrpSpPr>
        <p:grpSpPr>
          <a:xfrm>
            <a:off x="5435034" y="3914285"/>
            <a:ext cx="343671" cy="188197"/>
            <a:chOff x="892552" y="1962034"/>
            <a:chExt cx="537530" cy="294356"/>
          </a:xfrm>
        </p:grpSpPr>
        <p:pic>
          <p:nvPicPr>
            <p:cNvPr id="26" name="Picture 25">
              <a:extLst>
                <a:ext uri="{FF2B5EF4-FFF2-40B4-BE49-F238E27FC236}">
                  <a16:creationId xmlns:a16="http://schemas.microsoft.com/office/drawing/2014/main" id="{37D9BE33-ECCD-5BA6-0F16-0003656D31FE}"/>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1" r="47092" b="-15328"/>
            <a:stretch/>
          </p:blipFill>
          <p:spPr>
            <a:xfrm>
              <a:off x="892552" y="1962034"/>
              <a:ext cx="537530" cy="162084"/>
            </a:xfrm>
            <a:prstGeom prst="rect">
              <a:avLst/>
            </a:prstGeom>
          </p:spPr>
        </p:pic>
        <p:pic>
          <p:nvPicPr>
            <p:cNvPr id="27" name="Picture 26">
              <a:extLst>
                <a:ext uri="{FF2B5EF4-FFF2-40B4-BE49-F238E27FC236}">
                  <a16:creationId xmlns:a16="http://schemas.microsoft.com/office/drawing/2014/main" id="{AF8FA10D-6F15-845B-D350-C643A30518BC}"/>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52803" t="-6791" b="-1"/>
            <a:stretch/>
          </p:blipFill>
          <p:spPr>
            <a:xfrm>
              <a:off x="915963" y="2106302"/>
              <a:ext cx="479497" cy="150088"/>
            </a:xfrm>
            <a:prstGeom prst="rect">
              <a:avLst/>
            </a:prstGeom>
          </p:spPr>
        </p:pic>
      </p:grpSp>
      <p:pic>
        <p:nvPicPr>
          <p:cNvPr id="28" name="Picture 27">
            <a:extLst>
              <a:ext uri="{FF2B5EF4-FFF2-40B4-BE49-F238E27FC236}">
                <a16:creationId xmlns:a16="http://schemas.microsoft.com/office/drawing/2014/main" id="{965524A3-7158-3005-E16D-2F14C3431E5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022691" y="3919334"/>
            <a:ext cx="343474" cy="178098"/>
          </a:xfrm>
          <a:prstGeom prst="rect">
            <a:avLst/>
          </a:prstGeom>
        </p:spPr>
      </p:pic>
      <p:sp>
        <p:nvSpPr>
          <p:cNvPr id="29" name="TextBox 28">
            <a:extLst>
              <a:ext uri="{FF2B5EF4-FFF2-40B4-BE49-F238E27FC236}">
                <a16:creationId xmlns:a16="http://schemas.microsoft.com/office/drawing/2014/main" id="{517952A2-611F-7A8F-D4E7-75EEFFEFAC02}"/>
              </a:ext>
            </a:extLst>
          </p:cNvPr>
          <p:cNvSpPr txBox="1"/>
          <p:nvPr/>
        </p:nvSpPr>
        <p:spPr>
          <a:xfrm>
            <a:off x="3998880" y="3294494"/>
            <a:ext cx="654346" cy="246221"/>
          </a:xfrm>
          <a:prstGeom prst="rect">
            <a:avLst/>
          </a:prstGeom>
          <a:noFill/>
        </p:spPr>
        <p:txBody>
          <a:bodyPr wrap="none" rtlCol="0">
            <a:spAutoFit/>
          </a:bodyPr>
          <a:lstStyle/>
          <a:p>
            <a:pPr algn="ctr"/>
            <a:r>
              <a:rPr lang="fr-FR" sz="1000" dirty="0">
                <a:solidFill>
                  <a:schemeClr val="bg2"/>
                </a:solidFill>
                <a:latin typeface="Calibri" pitchFamily="34" charset="0"/>
              </a:rPr>
              <a:t>QD spins</a:t>
            </a:r>
            <a:endParaRPr lang="en-US" sz="1000" dirty="0" err="1">
              <a:solidFill>
                <a:schemeClr val="bg2"/>
              </a:solidFill>
              <a:latin typeface="Calibri" pitchFamily="34" charset="0"/>
            </a:endParaRPr>
          </a:p>
        </p:txBody>
      </p:sp>
      <p:sp>
        <p:nvSpPr>
          <p:cNvPr id="30" name="Rectangle 29">
            <a:extLst>
              <a:ext uri="{FF2B5EF4-FFF2-40B4-BE49-F238E27FC236}">
                <a16:creationId xmlns:a16="http://schemas.microsoft.com/office/drawing/2014/main" id="{6502BFBB-1FFA-4D2A-F9EC-56B13CC7774B}"/>
              </a:ext>
            </a:extLst>
          </p:cNvPr>
          <p:cNvSpPr/>
          <p:nvPr/>
        </p:nvSpPr>
        <p:spPr bwMode="auto">
          <a:xfrm>
            <a:off x="1795386" y="1993120"/>
            <a:ext cx="850957" cy="1284542"/>
          </a:xfrm>
          <a:prstGeom prst="rect">
            <a:avLst/>
          </a:prstGeom>
          <a:solidFill>
            <a:schemeClr val="accent2"/>
          </a:solidFill>
          <a:ln w="9525" cap="flat" cmpd="sng" algn="ctr">
            <a:noFill/>
            <a:prstDash val="solid"/>
            <a:round/>
            <a:headEnd type="none" w="med" len="med"/>
            <a:tailEnd type="none" w="med" len="med"/>
          </a:ln>
          <a:effectLst/>
        </p:spPr>
        <p:txBody>
          <a:bodyPr rtlCol="0" anchor="ctr"/>
          <a:lstStyle/>
          <a:p>
            <a:pPr algn="ctr">
              <a:spcAft>
                <a:spcPts val="600"/>
              </a:spcAft>
            </a:pPr>
            <a:r>
              <a:rPr lang="en-US" sz="900" dirty="0">
                <a:latin typeface="Calibri" panose="020F0502020204030204" pitchFamily="34" charset="0"/>
                <a:ea typeface="Calibri" panose="020F0502020204030204" pitchFamily="34" charset="0"/>
                <a:cs typeface="Calibri" panose="020F0502020204030204" pitchFamily="34" charset="0"/>
              </a:rPr>
              <a:t>single chip</a:t>
            </a:r>
            <a:endParaRPr lang="en-US" sz="600" b="0" dirty="0">
              <a:solidFill>
                <a:schemeClr val="tx1">
                  <a:lumMod val="9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31" name="Rectangle 30">
            <a:extLst>
              <a:ext uri="{FF2B5EF4-FFF2-40B4-BE49-F238E27FC236}">
                <a16:creationId xmlns:a16="http://schemas.microsoft.com/office/drawing/2014/main" id="{A57E6213-E5C0-DB12-F33A-5ADCD496A08F}"/>
              </a:ext>
            </a:extLst>
          </p:cNvPr>
          <p:cNvSpPr/>
          <p:nvPr/>
        </p:nvSpPr>
        <p:spPr bwMode="auto">
          <a:xfrm>
            <a:off x="1795386" y="1506832"/>
            <a:ext cx="850957" cy="450275"/>
          </a:xfrm>
          <a:prstGeom prst="rect">
            <a:avLst/>
          </a:prstGeom>
          <a:solidFill>
            <a:srgbClr val="00B050"/>
          </a:solidFill>
          <a:ln w="9525" cap="flat" cmpd="sng" algn="ctr">
            <a:noFill/>
            <a:prstDash val="solid"/>
            <a:round/>
            <a:headEnd type="none" w="med" len="med"/>
            <a:tailEnd type="none" w="med" len="med"/>
          </a:ln>
          <a:effectLst/>
        </p:spPr>
        <p:txBody>
          <a:bodyPr rtlCol="0" anchor="ctr"/>
          <a:lstStyle/>
          <a:p>
            <a:pPr algn="ctr">
              <a:spcAft>
                <a:spcPts val="600"/>
              </a:spcAft>
            </a:pPr>
            <a:r>
              <a:rPr lang="en-US" sz="900" dirty="0">
                <a:latin typeface="Calibri" panose="020F0502020204030204" pitchFamily="34" charset="0"/>
                <a:ea typeface="Calibri" panose="020F0502020204030204" pitchFamily="34" charset="0"/>
                <a:cs typeface="Calibri" panose="020F0502020204030204" pitchFamily="34" charset="0"/>
              </a:rPr>
              <a:t>microwave couplers</a:t>
            </a:r>
            <a:endParaRPr lang="en-US" sz="600" b="0" dirty="0">
              <a:solidFill>
                <a:schemeClr val="tx1">
                  <a:lumMod val="9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32" name="Rectangle 31">
            <a:extLst>
              <a:ext uri="{FF2B5EF4-FFF2-40B4-BE49-F238E27FC236}">
                <a16:creationId xmlns:a16="http://schemas.microsoft.com/office/drawing/2014/main" id="{C004BDE3-6098-A195-DCEE-F5890C43FB41}"/>
              </a:ext>
            </a:extLst>
          </p:cNvPr>
          <p:cNvSpPr/>
          <p:nvPr/>
        </p:nvSpPr>
        <p:spPr bwMode="auto">
          <a:xfrm>
            <a:off x="1795386" y="853830"/>
            <a:ext cx="850957" cy="614908"/>
          </a:xfrm>
          <a:prstGeom prst="rect">
            <a:avLst/>
          </a:prstGeom>
          <a:solidFill>
            <a:srgbClr val="C00000"/>
          </a:solidFill>
          <a:ln w="9525" cap="flat" cmpd="sng" algn="ctr">
            <a:noFill/>
            <a:prstDash val="solid"/>
            <a:round/>
            <a:headEnd type="none" w="med" len="med"/>
            <a:tailEnd type="none" w="med" len="med"/>
          </a:ln>
          <a:effectLst/>
        </p:spPr>
        <p:txBody>
          <a:bodyPr rtlCol="0" anchor="ctr"/>
          <a:lstStyle/>
          <a:p>
            <a:pPr algn="ctr">
              <a:spcAft>
                <a:spcPts val="600"/>
              </a:spcAft>
            </a:pPr>
            <a:r>
              <a:rPr lang="en-US" sz="900" dirty="0">
                <a:latin typeface="Calibri" panose="020F0502020204030204" pitchFamily="34" charset="0"/>
                <a:ea typeface="Calibri" panose="020F0502020204030204" pitchFamily="34" charset="0"/>
                <a:cs typeface="Calibri" panose="020F0502020204030204" pitchFamily="34" charset="0"/>
              </a:rPr>
              <a:t>photonic coupling and transduction</a:t>
            </a:r>
          </a:p>
        </p:txBody>
      </p:sp>
      <p:sp>
        <p:nvSpPr>
          <p:cNvPr id="33" name="Rectangle 32">
            <a:extLst>
              <a:ext uri="{FF2B5EF4-FFF2-40B4-BE49-F238E27FC236}">
                <a16:creationId xmlns:a16="http://schemas.microsoft.com/office/drawing/2014/main" id="{62648BB7-3B03-9866-799A-0C9A6D20D030}"/>
              </a:ext>
            </a:extLst>
          </p:cNvPr>
          <p:cNvSpPr/>
          <p:nvPr/>
        </p:nvSpPr>
        <p:spPr bwMode="auto">
          <a:xfrm>
            <a:off x="4958693" y="1616438"/>
            <a:ext cx="850957" cy="1661225"/>
          </a:xfrm>
          <a:prstGeom prst="rect">
            <a:avLst/>
          </a:prstGeom>
          <a:solidFill>
            <a:schemeClr val="accent2"/>
          </a:solidFill>
          <a:ln w="9525" cap="flat" cmpd="sng" algn="ctr">
            <a:noFill/>
            <a:prstDash val="solid"/>
            <a:round/>
            <a:headEnd type="none" w="med" len="med"/>
            <a:tailEnd type="none" w="med" len="med"/>
          </a:ln>
          <a:effectLst/>
        </p:spPr>
        <p:txBody>
          <a:bodyPr rtlCol="0" anchor="ctr"/>
          <a:lstStyle/>
          <a:p>
            <a:pPr algn="ctr">
              <a:spcAft>
                <a:spcPts val="600"/>
              </a:spcAft>
            </a:pPr>
            <a:r>
              <a:rPr lang="en-US" sz="900" dirty="0">
                <a:latin typeface="Calibri" panose="020F0502020204030204" pitchFamily="34" charset="0"/>
                <a:ea typeface="Calibri" panose="020F0502020204030204" pitchFamily="34" charset="0"/>
                <a:cs typeface="Calibri" panose="020F0502020204030204" pitchFamily="34" charset="0"/>
              </a:rPr>
              <a:t>single chip</a:t>
            </a:r>
            <a:endParaRPr lang="en-US" sz="600" b="0" dirty="0">
              <a:solidFill>
                <a:schemeClr val="tx1">
                  <a:lumMod val="9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34" name="Rectangle 33">
            <a:extLst>
              <a:ext uri="{FF2B5EF4-FFF2-40B4-BE49-F238E27FC236}">
                <a16:creationId xmlns:a16="http://schemas.microsoft.com/office/drawing/2014/main" id="{5D78354B-8A1C-97B8-CF20-081EACEA754D}"/>
              </a:ext>
            </a:extLst>
          </p:cNvPr>
          <p:cNvSpPr/>
          <p:nvPr/>
        </p:nvSpPr>
        <p:spPr bwMode="auto">
          <a:xfrm>
            <a:off x="4958693" y="1166071"/>
            <a:ext cx="850957" cy="409882"/>
          </a:xfrm>
          <a:prstGeom prst="rect">
            <a:avLst/>
          </a:prstGeom>
          <a:solidFill>
            <a:srgbClr val="92D050"/>
          </a:solidFill>
          <a:ln w="9525" cap="flat" cmpd="sng" algn="ctr">
            <a:noFill/>
            <a:prstDash val="solid"/>
            <a:round/>
            <a:headEnd type="none" w="med" len="med"/>
            <a:tailEnd type="none" w="med" len="med"/>
          </a:ln>
          <a:effectLst/>
        </p:spPr>
        <p:txBody>
          <a:bodyPr rtlCol="0" anchor="ctr"/>
          <a:lstStyle/>
          <a:p>
            <a:pPr algn="ctr">
              <a:spcAft>
                <a:spcPts val="600"/>
              </a:spcAft>
            </a:pPr>
            <a:r>
              <a:rPr lang="en-US" sz="800" dirty="0">
                <a:solidFill>
                  <a:schemeClr val="bg2"/>
                </a:solidFill>
                <a:latin typeface="Calibri" panose="020F0502020204030204" pitchFamily="34" charset="0"/>
                <a:ea typeface="Calibri" panose="020F0502020204030204" pitchFamily="34" charset="0"/>
                <a:cs typeface="Calibri" panose="020F0502020204030204" pitchFamily="34" charset="0"/>
              </a:rPr>
              <a:t>ions shuttling between ion traps chips</a:t>
            </a:r>
            <a:endParaRPr lang="en-US" sz="500" b="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35" name="Rectangle 34">
            <a:extLst>
              <a:ext uri="{FF2B5EF4-FFF2-40B4-BE49-F238E27FC236}">
                <a16:creationId xmlns:a16="http://schemas.microsoft.com/office/drawing/2014/main" id="{BCFE0A02-24DB-12B7-74F4-129B15C2853B}"/>
              </a:ext>
            </a:extLst>
          </p:cNvPr>
          <p:cNvSpPr/>
          <p:nvPr/>
        </p:nvSpPr>
        <p:spPr bwMode="auto">
          <a:xfrm>
            <a:off x="4958693" y="853831"/>
            <a:ext cx="850957" cy="271755"/>
          </a:xfrm>
          <a:prstGeom prst="rect">
            <a:avLst/>
          </a:prstGeom>
          <a:solidFill>
            <a:schemeClr val="tx2">
              <a:lumMod val="75000"/>
            </a:schemeClr>
          </a:solidFill>
          <a:ln w="9525" cap="flat" cmpd="sng" algn="ctr">
            <a:noFill/>
            <a:prstDash val="solid"/>
            <a:round/>
            <a:headEnd type="none" w="med" len="med"/>
            <a:tailEnd type="none" w="med" len="med"/>
          </a:ln>
          <a:effectLst/>
        </p:spPr>
        <p:txBody>
          <a:bodyPr rtlCol="0" anchor="ctr"/>
          <a:lstStyle/>
          <a:p>
            <a:pPr algn="ctr">
              <a:spcAft>
                <a:spcPts val="600"/>
              </a:spcAft>
            </a:pPr>
            <a:r>
              <a:rPr lang="en-US" sz="800" dirty="0">
                <a:latin typeface="Calibri" panose="020F0502020204030204" pitchFamily="34" charset="0"/>
                <a:ea typeface="Calibri" panose="020F0502020204030204" pitchFamily="34" charset="0"/>
                <a:cs typeface="Calibri" panose="020F0502020204030204" pitchFamily="34" charset="0"/>
              </a:rPr>
              <a:t>photonic coupling</a:t>
            </a:r>
          </a:p>
        </p:txBody>
      </p:sp>
      <p:sp>
        <p:nvSpPr>
          <p:cNvPr id="36" name="Rectangle 35">
            <a:extLst>
              <a:ext uri="{FF2B5EF4-FFF2-40B4-BE49-F238E27FC236}">
                <a16:creationId xmlns:a16="http://schemas.microsoft.com/office/drawing/2014/main" id="{C9D47C88-D793-58DF-3139-333ED38AF9C3}"/>
              </a:ext>
            </a:extLst>
          </p:cNvPr>
          <p:cNvSpPr/>
          <p:nvPr/>
        </p:nvSpPr>
        <p:spPr bwMode="auto">
          <a:xfrm>
            <a:off x="6005058" y="2899703"/>
            <a:ext cx="850957" cy="366305"/>
          </a:xfrm>
          <a:prstGeom prst="rect">
            <a:avLst/>
          </a:prstGeom>
          <a:solidFill>
            <a:schemeClr val="accent2"/>
          </a:solidFill>
          <a:ln w="9525" cap="flat" cmpd="sng" algn="ctr">
            <a:noFill/>
            <a:prstDash val="solid"/>
            <a:round/>
            <a:headEnd type="none" w="med" len="med"/>
            <a:tailEnd type="none" w="med" len="med"/>
          </a:ln>
          <a:effectLst/>
        </p:spPr>
        <p:txBody>
          <a:bodyPr rtlCol="0" anchor="ctr"/>
          <a:lstStyle/>
          <a:p>
            <a:pPr algn="ctr">
              <a:spcAft>
                <a:spcPts val="600"/>
              </a:spcAft>
            </a:pPr>
            <a:r>
              <a:rPr lang="en-US" sz="900" dirty="0">
                <a:latin typeface="Calibri" panose="020F0502020204030204" pitchFamily="34" charset="0"/>
                <a:ea typeface="Calibri" panose="020F0502020204030204" pitchFamily="34" charset="0"/>
                <a:cs typeface="Calibri" panose="020F0502020204030204" pitchFamily="34" charset="0"/>
              </a:rPr>
              <a:t>single chip</a:t>
            </a:r>
            <a:endParaRPr lang="en-US" sz="600" b="0" dirty="0">
              <a:solidFill>
                <a:schemeClr val="tx1">
                  <a:lumMod val="9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5EA16237-6CE0-35E0-6DD0-DB9C35AA9C17}"/>
              </a:ext>
            </a:extLst>
          </p:cNvPr>
          <p:cNvSpPr/>
          <p:nvPr/>
        </p:nvSpPr>
        <p:spPr bwMode="auto">
          <a:xfrm>
            <a:off x="6005058" y="853830"/>
            <a:ext cx="850957" cy="2009657"/>
          </a:xfrm>
          <a:prstGeom prst="rect">
            <a:avLst/>
          </a:prstGeom>
          <a:solidFill>
            <a:schemeClr val="tx2">
              <a:lumMod val="75000"/>
            </a:schemeClr>
          </a:solidFill>
          <a:ln w="9525" cap="flat" cmpd="sng" algn="ctr">
            <a:noFill/>
            <a:prstDash val="solid"/>
            <a:round/>
            <a:headEnd type="none" w="med" len="med"/>
            <a:tailEnd type="none" w="med" len="med"/>
          </a:ln>
          <a:effectLst/>
        </p:spPr>
        <p:txBody>
          <a:bodyPr rtlCol="0" anchor="ctr"/>
          <a:lstStyle/>
          <a:p>
            <a:pPr algn="ctr">
              <a:spcAft>
                <a:spcPts val="600"/>
              </a:spcAft>
            </a:pPr>
            <a:r>
              <a:rPr lang="en-US" sz="900" dirty="0">
                <a:latin typeface="Calibri" panose="020F0502020204030204" pitchFamily="34" charset="0"/>
                <a:ea typeface="Calibri" panose="020F0502020204030204" pitchFamily="34" charset="0"/>
                <a:cs typeface="Calibri" panose="020F0502020204030204" pitchFamily="34" charset="0"/>
              </a:rPr>
              <a:t>photonic coupling</a:t>
            </a:r>
            <a:endParaRPr lang="en-US" sz="600" b="0" dirty="0">
              <a:solidFill>
                <a:schemeClr val="tx1">
                  <a:lumMod val="9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39" name="Rectangle 38">
            <a:extLst>
              <a:ext uri="{FF2B5EF4-FFF2-40B4-BE49-F238E27FC236}">
                <a16:creationId xmlns:a16="http://schemas.microsoft.com/office/drawing/2014/main" id="{4AFE81AD-0C9D-C265-1874-DDBA27656827}"/>
              </a:ext>
            </a:extLst>
          </p:cNvPr>
          <p:cNvSpPr/>
          <p:nvPr/>
        </p:nvSpPr>
        <p:spPr bwMode="auto">
          <a:xfrm>
            <a:off x="7042102" y="1099145"/>
            <a:ext cx="850957" cy="2178518"/>
          </a:xfrm>
          <a:prstGeom prst="rect">
            <a:avLst/>
          </a:prstGeom>
          <a:solidFill>
            <a:schemeClr val="accent2"/>
          </a:solidFill>
          <a:ln w="9525" cap="flat" cmpd="sng" algn="ctr">
            <a:noFill/>
            <a:prstDash val="solid"/>
            <a:round/>
            <a:headEnd type="none" w="med" len="med"/>
            <a:tailEnd type="none" w="med" len="med"/>
          </a:ln>
          <a:effectLst/>
        </p:spPr>
        <p:txBody>
          <a:bodyPr rtlCol="0" anchor="ctr"/>
          <a:lstStyle/>
          <a:p>
            <a:pPr algn="ctr">
              <a:spcAft>
                <a:spcPts val="600"/>
              </a:spcAft>
            </a:pPr>
            <a:r>
              <a:rPr lang="en-US" sz="900" dirty="0">
                <a:latin typeface="Calibri" panose="020F0502020204030204" pitchFamily="34" charset="0"/>
                <a:ea typeface="Calibri" panose="020F0502020204030204" pitchFamily="34" charset="0"/>
                <a:cs typeface="Calibri" panose="020F0502020204030204" pitchFamily="34" charset="0"/>
              </a:rPr>
              <a:t>single QPU</a:t>
            </a:r>
            <a:endParaRPr lang="en-US" sz="600" b="0" dirty="0">
              <a:solidFill>
                <a:schemeClr val="tx1">
                  <a:lumMod val="9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40" name="Rectangle 39">
            <a:extLst>
              <a:ext uri="{FF2B5EF4-FFF2-40B4-BE49-F238E27FC236}">
                <a16:creationId xmlns:a16="http://schemas.microsoft.com/office/drawing/2014/main" id="{CEB0318E-F888-E536-27EB-A8002DBD7083}"/>
              </a:ext>
            </a:extLst>
          </p:cNvPr>
          <p:cNvSpPr/>
          <p:nvPr/>
        </p:nvSpPr>
        <p:spPr bwMode="auto">
          <a:xfrm>
            <a:off x="7042102" y="853830"/>
            <a:ext cx="850957" cy="195957"/>
          </a:xfrm>
          <a:prstGeom prst="rect">
            <a:avLst/>
          </a:prstGeom>
          <a:solidFill>
            <a:schemeClr val="tx2">
              <a:lumMod val="75000"/>
            </a:schemeClr>
          </a:solidFill>
          <a:ln w="9525" cap="flat" cmpd="sng" algn="ctr">
            <a:noFill/>
            <a:prstDash val="solid"/>
            <a:round/>
            <a:headEnd type="none" w="med" len="med"/>
            <a:tailEnd type="none" w="med" len="med"/>
          </a:ln>
          <a:effectLst/>
        </p:spPr>
        <p:txBody>
          <a:bodyPr rtlCol="0" anchor="ctr"/>
          <a:lstStyle/>
          <a:p>
            <a:pPr algn="ctr">
              <a:spcAft>
                <a:spcPts val="600"/>
              </a:spcAft>
            </a:pPr>
            <a:r>
              <a:rPr lang="en-US" sz="700" dirty="0">
                <a:latin typeface="Calibri" panose="020F0502020204030204" pitchFamily="34" charset="0"/>
                <a:ea typeface="Calibri" panose="020F0502020204030204" pitchFamily="34" charset="0"/>
                <a:cs typeface="Calibri" panose="020F0502020204030204" pitchFamily="34" charset="0"/>
              </a:rPr>
              <a:t>photonic coupling</a:t>
            </a:r>
            <a:endParaRPr lang="en-US" sz="400" b="0" dirty="0">
              <a:solidFill>
                <a:schemeClr val="tx1">
                  <a:lumMod val="9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41" name="Rectangle 40">
            <a:extLst>
              <a:ext uri="{FF2B5EF4-FFF2-40B4-BE49-F238E27FC236}">
                <a16:creationId xmlns:a16="http://schemas.microsoft.com/office/drawing/2014/main" id="{CE0B4AF0-9BA5-EC42-BF97-8A195A96DB83}"/>
              </a:ext>
            </a:extLst>
          </p:cNvPr>
          <p:cNvSpPr/>
          <p:nvPr/>
        </p:nvSpPr>
        <p:spPr bwMode="auto">
          <a:xfrm>
            <a:off x="3900574" y="1156830"/>
            <a:ext cx="850957" cy="2120834"/>
          </a:xfrm>
          <a:prstGeom prst="rect">
            <a:avLst/>
          </a:prstGeom>
          <a:solidFill>
            <a:schemeClr val="accent2"/>
          </a:solidFill>
          <a:ln w="9525" cap="flat" cmpd="sng" algn="ctr">
            <a:noFill/>
            <a:prstDash val="solid"/>
            <a:round/>
            <a:headEnd type="none" w="med" len="med"/>
            <a:tailEnd type="none" w="med" len="med"/>
          </a:ln>
          <a:effectLst/>
        </p:spPr>
        <p:txBody>
          <a:bodyPr rtlCol="0" anchor="ctr"/>
          <a:lstStyle/>
          <a:p>
            <a:pPr algn="ctr">
              <a:spcAft>
                <a:spcPts val="600"/>
              </a:spcAft>
            </a:pPr>
            <a:r>
              <a:rPr lang="en-US" sz="900" dirty="0">
                <a:latin typeface="Calibri" panose="020F0502020204030204" pitchFamily="34" charset="0"/>
                <a:ea typeface="Calibri" panose="020F0502020204030204" pitchFamily="34" charset="0"/>
                <a:cs typeface="Calibri" panose="020F0502020204030204" pitchFamily="34" charset="0"/>
              </a:rPr>
              <a:t>single QPU</a:t>
            </a:r>
            <a:endParaRPr lang="en-US" sz="600" b="0" dirty="0">
              <a:solidFill>
                <a:schemeClr val="tx1">
                  <a:lumMod val="9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42" name="Rectangle 41">
            <a:extLst>
              <a:ext uri="{FF2B5EF4-FFF2-40B4-BE49-F238E27FC236}">
                <a16:creationId xmlns:a16="http://schemas.microsoft.com/office/drawing/2014/main" id="{BEDF13D8-A56D-0C26-DA53-3EEFFF5A3CAB}"/>
              </a:ext>
            </a:extLst>
          </p:cNvPr>
          <p:cNvSpPr/>
          <p:nvPr/>
        </p:nvSpPr>
        <p:spPr bwMode="auto">
          <a:xfrm>
            <a:off x="3897566" y="853830"/>
            <a:ext cx="850957" cy="265244"/>
          </a:xfrm>
          <a:prstGeom prst="rect">
            <a:avLst/>
          </a:prstGeom>
          <a:solidFill>
            <a:srgbClr val="C00000"/>
          </a:solidFill>
          <a:ln w="9525" cap="flat" cmpd="sng" algn="ctr">
            <a:noFill/>
            <a:prstDash val="solid"/>
            <a:round/>
            <a:headEnd type="none" w="med" len="med"/>
            <a:tailEnd type="none" w="med" len="med"/>
          </a:ln>
          <a:effectLst/>
        </p:spPr>
        <p:txBody>
          <a:bodyPr rtlCol="0" anchor="ctr"/>
          <a:lstStyle/>
          <a:p>
            <a:pPr algn="ctr">
              <a:spcAft>
                <a:spcPts val="600"/>
              </a:spcAft>
            </a:pPr>
            <a:r>
              <a:rPr lang="en-US" sz="500" dirty="0">
                <a:latin typeface="Calibri" panose="020F0502020204030204" pitchFamily="34" charset="0"/>
                <a:ea typeface="Calibri" panose="020F0502020204030204" pitchFamily="34" charset="0"/>
                <a:cs typeface="Calibri" panose="020F0502020204030204" pitchFamily="34" charset="0"/>
              </a:rPr>
              <a:t>photonic with transduction  or shuttling electrons coupling</a:t>
            </a:r>
          </a:p>
        </p:txBody>
      </p:sp>
      <p:sp>
        <p:nvSpPr>
          <p:cNvPr id="3" name="Isosceles Triangle 2">
            <a:extLst>
              <a:ext uri="{FF2B5EF4-FFF2-40B4-BE49-F238E27FC236}">
                <a16:creationId xmlns:a16="http://schemas.microsoft.com/office/drawing/2014/main" id="{A98D6EB0-BCB4-38B5-F360-67F779CDF287}"/>
              </a:ext>
            </a:extLst>
          </p:cNvPr>
          <p:cNvSpPr/>
          <p:nvPr/>
        </p:nvSpPr>
        <p:spPr bwMode="auto">
          <a:xfrm rot="5400000">
            <a:off x="1652239" y="1929105"/>
            <a:ext cx="152601" cy="131553"/>
          </a:xfrm>
          <a:prstGeom prst="triangle">
            <a:avLst/>
          </a:prstGeom>
          <a:solidFill>
            <a:schemeClr val="bg2"/>
          </a:solidFill>
          <a:ln w="9525" cap="flat" cmpd="sng" algn="ctr">
            <a:noFill/>
            <a:prstDash val="solid"/>
            <a:round/>
            <a:headEnd type="none" w="med" len="med"/>
            <a:tailEnd type="none" w="med" len="med"/>
          </a:ln>
          <a:effectLst/>
        </p:spPr>
        <p:txBody>
          <a:bodyPr rtlCol="0" anchor="ctr"/>
          <a:lstStyle/>
          <a:p>
            <a:pPr algn="ctr"/>
            <a:endParaRPr lang="en-US" sz="4000"/>
          </a:p>
        </p:txBody>
      </p:sp>
      <p:sp>
        <p:nvSpPr>
          <p:cNvPr id="4" name="Isosceles Triangle 3">
            <a:extLst>
              <a:ext uri="{FF2B5EF4-FFF2-40B4-BE49-F238E27FC236}">
                <a16:creationId xmlns:a16="http://schemas.microsoft.com/office/drawing/2014/main" id="{BB1B6C6E-1E44-1CC0-3AF6-913084D4A54E}"/>
              </a:ext>
            </a:extLst>
          </p:cNvPr>
          <p:cNvSpPr/>
          <p:nvPr/>
        </p:nvSpPr>
        <p:spPr bwMode="auto">
          <a:xfrm rot="5400000">
            <a:off x="622339" y="1482633"/>
            <a:ext cx="152601" cy="131553"/>
          </a:xfrm>
          <a:prstGeom prst="triangle">
            <a:avLst/>
          </a:prstGeom>
          <a:solidFill>
            <a:schemeClr val="bg2"/>
          </a:solidFill>
          <a:ln w="9525" cap="flat" cmpd="sng" algn="ctr">
            <a:noFill/>
            <a:prstDash val="solid"/>
            <a:round/>
            <a:headEnd type="none" w="med" len="med"/>
            <a:tailEnd type="none" w="med" len="med"/>
          </a:ln>
          <a:effectLst/>
        </p:spPr>
        <p:txBody>
          <a:bodyPr rtlCol="0" anchor="ctr"/>
          <a:lstStyle/>
          <a:p>
            <a:pPr algn="ctr"/>
            <a:endParaRPr lang="en-US" sz="4000"/>
          </a:p>
        </p:txBody>
      </p:sp>
      <p:sp>
        <p:nvSpPr>
          <p:cNvPr id="6" name="Isosceles Triangle 5">
            <a:extLst>
              <a:ext uri="{FF2B5EF4-FFF2-40B4-BE49-F238E27FC236}">
                <a16:creationId xmlns:a16="http://schemas.microsoft.com/office/drawing/2014/main" id="{D09E712A-5329-026C-2FA8-57286BFD2D50}"/>
              </a:ext>
            </a:extLst>
          </p:cNvPr>
          <p:cNvSpPr/>
          <p:nvPr/>
        </p:nvSpPr>
        <p:spPr bwMode="auto">
          <a:xfrm rot="5400000">
            <a:off x="4817807" y="1912998"/>
            <a:ext cx="152601" cy="131553"/>
          </a:xfrm>
          <a:prstGeom prst="triangle">
            <a:avLst/>
          </a:prstGeom>
          <a:solidFill>
            <a:schemeClr val="bg2"/>
          </a:solidFill>
          <a:ln w="9525" cap="flat" cmpd="sng" algn="ctr">
            <a:noFill/>
            <a:prstDash val="solid"/>
            <a:round/>
            <a:headEnd type="none" w="med" len="med"/>
            <a:tailEnd type="none" w="med" len="med"/>
          </a:ln>
          <a:effectLst/>
        </p:spPr>
        <p:txBody>
          <a:bodyPr rtlCol="0" anchor="ctr"/>
          <a:lstStyle/>
          <a:p>
            <a:pPr algn="ctr"/>
            <a:endParaRPr lang="en-US" sz="4000"/>
          </a:p>
        </p:txBody>
      </p:sp>
      <p:sp>
        <p:nvSpPr>
          <p:cNvPr id="7" name="Isosceles Triangle 6">
            <a:extLst>
              <a:ext uri="{FF2B5EF4-FFF2-40B4-BE49-F238E27FC236}">
                <a16:creationId xmlns:a16="http://schemas.microsoft.com/office/drawing/2014/main" id="{88A2FA5A-E00C-02C8-D08B-2241F4F5D2FD}"/>
              </a:ext>
            </a:extLst>
          </p:cNvPr>
          <p:cNvSpPr/>
          <p:nvPr/>
        </p:nvSpPr>
        <p:spPr bwMode="auto">
          <a:xfrm rot="5400000">
            <a:off x="5858987" y="1889844"/>
            <a:ext cx="152601" cy="131553"/>
          </a:xfrm>
          <a:prstGeom prst="triangle">
            <a:avLst/>
          </a:prstGeom>
          <a:solidFill>
            <a:schemeClr val="bg2"/>
          </a:solidFill>
          <a:ln w="9525" cap="flat" cmpd="sng" algn="ctr">
            <a:noFill/>
            <a:prstDash val="solid"/>
            <a:round/>
            <a:headEnd type="none" w="med" len="med"/>
            <a:tailEnd type="none" w="med" len="med"/>
          </a:ln>
          <a:effectLst/>
        </p:spPr>
        <p:txBody>
          <a:bodyPr rtlCol="0" anchor="ctr"/>
          <a:lstStyle/>
          <a:p>
            <a:pPr algn="ctr"/>
            <a:endParaRPr lang="en-US" sz="4000"/>
          </a:p>
        </p:txBody>
      </p:sp>
      <p:sp>
        <p:nvSpPr>
          <p:cNvPr id="8" name="Isosceles Triangle 7">
            <a:extLst>
              <a:ext uri="{FF2B5EF4-FFF2-40B4-BE49-F238E27FC236}">
                <a16:creationId xmlns:a16="http://schemas.microsoft.com/office/drawing/2014/main" id="{08260498-45E5-DFA1-8CA6-E1E608604BFE}"/>
              </a:ext>
            </a:extLst>
          </p:cNvPr>
          <p:cNvSpPr/>
          <p:nvPr/>
        </p:nvSpPr>
        <p:spPr bwMode="auto">
          <a:xfrm rot="5400000">
            <a:off x="6903947" y="1538235"/>
            <a:ext cx="152601" cy="131553"/>
          </a:xfrm>
          <a:prstGeom prst="triangle">
            <a:avLst/>
          </a:prstGeom>
          <a:solidFill>
            <a:schemeClr val="bg2"/>
          </a:solidFill>
          <a:ln w="9525" cap="flat" cmpd="sng" algn="ctr">
            <a:noFill/>
            <a:prstDash val="solid"/>
            <a:round/>
            <a:headEnd type="none" w="med" len="med"/>
            <a:tailEnd type="none" w="med" len="med"/>
          </a:ln>
          <a:effectLst/>
        </p:spPr>
        <p:txBody>
          <a:bodyPr rtlCol="0" anchor="ctr"/>
          <a:lstStyle/>
          <a:p>
            <a:pPr algn="ctr"/>
            <a:endParaRPr lang="en-US" sz="4000"/>
          </a:p>
        </p:txBody>
      </p:sp>
      <p:sp>
        <p:nvSpPr>
          <p:cNvPr id="10" name="Isosceles Triangle 9">
            <a:extLst>
              <a:ext uri="{FF2B5EF4-FFF2-40B4-BE49-F238E27FC236}">
                <a16:creationId xmlns:a16="http://schemas.microsoft.com/office/drawing/2014/main" id="{7E7CD10E-BB3E-E18A-56BD-8EE159C13678}"/>
              </a:ext>
            </a:extLst>
          </p:cNvPr>
          <p:cNvSpPr/>
          <p:nvPr/>
        </p:nvSpPr>
        <p:spPr bwMode="auto">
          <a:xfrm rot="5400000">
            <a:off x="3753506" y="1332016"/>
            <a:ext cx="152601" cy="131553"/>
          </a:xfrm>
          <a:prstGeom prst="triangle">
            <a:avLst/>
          </a:prstGeom>
          <a:solidFill>
            <a:schemeClr val="bg2"/>
          </a:solidFill>
          <a:ln w="9525" cap="flat" cmpd="sng" algn="ctr">
            <a:noFill/>
            <a:prstDash val="solid"/>
            <a:round/>
            <a:headEnd type="none" w="med" len="med"/>
            <a:tailEnd type="none" w="med" len="med"/>
          </a:ln>
          <a:effectLst/>
        </p:spPr>
        <p:txBody>
          <a:bodyPr rtlCol="0" anchor="ctr"/>
          <a:lstStyle/>
          <a:p>
            <a:pPr algn="ctr"/>
            <a:endParaRPr lang="en-US" sz="4000"/>
          </a:p>
        </p:txBody>
      </p:sp>
      <p:sp>
        <p:nvSpPr>
          <p:cNvPr id="44" name="TextBox 43">
            <a:extLst>
              <a:ext uri="{FF2B5EF4-FFF2-40B4-BE49-F238E27FC236}">
                <a16:creationId xmlns:a16="http://schemas.microsoft.com/office/drawing/2014/main" id="{975D8AEC-8493-DA34-F861-AA15D4F4F348}"/>
              </a:ext>
            </a:extLst>
          </p:cNvPr>
          <p:cNvSpPr txBox="1"/>
          <p:nvPr/>
        </p:nvSpPr>
        <p:spPr>
          <a:xfrm>
            <a:off x="8188306" y="3284096"/>
            <a:ext cx="625491" cy="246221"/>
          </a:xfrm>
          <a:prstGeom prst="rect">
            <a:avLst/>
          </a:prstGeom>
          <a:noFill/>
        </p:spPr>
        <p:txBody>
          <a:bodyPr wrap="none" rtlCol="0">
            <a:spAutoFit/>
          </a:bodyPr>
          <a:lstStyle/>
          <a:p>
            <a:pPr algn="ctr"/>
            <a:r>
              <a:rPr lang="fr-FR" sz="1000" dirty="0">
                <a:solidFill>
                  <a:schemeClr val="bg2"/>
                </a:solidFill>
                <a:latin typeface="Calibri" pitchFamily="34" charset="0"/>
              </a:rPr>
              <a:t>photons</a:t>
            </a:r>
            <a:endParaRPr lang="en-US" sz="1000" dirty="0" err="1">
              <a:solidFill>
                <a:schemeClr val="bg2"/>
              </a:solidFill>
              <a:latin typeface="Calibri" pitchFamily="34" charset="0"/>
            </a:endParaRPr>
          </a:p>
        </p:txBody>
      </p:sp>
      <p:sp>
        <p:nvSpPr>
          <p:cNvPr id="45" name="Rectangle 44">
            <a:extLst>
              <a:ext uri="{FF2B5EF4-FFF2-40B4-BE49-F238E27FC236}">
                <a16:creationId xmlns:a16="http://schemas.microsoft.com/office/drawing/2014/main" id="{4CF25776-F149-BC05-10AE-B3933ABB550D}"/>
              </a:ext>
            </a:extLst>
          </p:cNvPr>
          <p:cNvSpPr/>
          <p:nvPr/>
        </p:nvSpPr>
        <p:spPr bwMode="auto">
          <a:xfrm>
            <a:off x="8075571" y="2285999"/>
            <a:ext cx="850957" cy="991663"/>
          </a:xfrm>
          <a:prstGeom prst="rect">
            <a:avLst/>
          </a:prstGeom>
          <a:solidFill>
            <a:schemeClr val="accent2"/>
          </a:solidFill>
          <a:ln w="9525" cap="flat" cmpd="sng" algn="ctr">
            <a:noFill/>
            <a:prstDash val="solid"/>
            <a:round/>
            <a:headEnd type="none" w="med" len="med"/>
            <a:tailEnd type="none" w="med" len="med"/>
          </a:ln>
          <a:effectLst/>
        </p:spPr>
        <p:txBody>
          <a:bodyPr rtlCol="0" anchor="ctr"/>
          <a:lstStyle/>
          <a:p>
            <a:pPr algn="ctr">
              <a:spcAft>
                <a:spcPts val="600"/>
              </a:spcAft>
            </a:pPr>
            <a:r>
              <a:rPr lang="en-US" sz="900" dirty="0">
                <a:latin typeface="Calibri" panose="020F0502020204030204" pitchFamily="34" charset="0"/>
                <a:ea typeface="Calibri" panose="020F0502020204030204" pitchFamily="34" charset="0"/>
                <a:cs typeface="Calibri" panose="020F0502020204030204" pitchFamily="34" charset="0"/>
              </a:rPr>
              <a:t>single photonic integrated circuit</a:t>
            </a:r>
            <a:endParaRPr lang="en-US" sz="600" b="0" dirty="0">
              <a:solidFill>
                <a:schemeClr val="tx1">
                  <a:lumMod val="9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46" name="Rectangle 45">
            <a:extLst>
              <a:ext uri="{FF2B5EF4-FFF2-40B4-BE49-F238E27FC236}">
                <a16:creationId xmlns:a16="http://schemas.microsoft.com/office/drawing/2014/main" id="{AD45740C-AFA3-6103-0884-F6F64C1482EC}"/>
              </a:ext>
            </a:extLst>
          </p:cNvPr>
          <p:cNvSpPr/>
          <p:nvPr/>
        </p:nvSpPr>
        <p:spPr bwMode="auto">
          <a:xfrm>
            <a:off x="8075571" y="853831"/>
            <a:ext cx="850957" cy="1394524"/>
          </a:xfrm>
          <a:prstGeom prst="rect">
            <a:avLst/>
          </a:prstGeom>
          <a:solidFill>
            <a:srgbClr val="92D050"/>
          </a:solidFill>
          <a:ln w="9525" cap="flat" cmpd="sng" algn="ctr">
            <a:noFill/>
            <a:prstDash val="solid"/>
            <a:round/>
            <a:headEnd type="none" w="med" len="med"/>
            <a:tailEnd type="none" w="med" len="med"/>
          </a:ln>
          <a:effectLst/>
        </p:spPr>
        <p:txBody>
          <a:bodyPr rtlCol="0" anchor="ctr"/>
          <a:lstStyle/>
          <a:p>
            <a:pPr algn="ctr">
              <a:spcAft>
                <a:spcPts val="600"/>
              </a:spcAft>
            </a:pPr>
            <a:r>
              <a:rPr lang="en-US" sz="900" dirty="0">
                <a:solidFill>
                  <a:schemeClr val="bg2"/>
                </a:solidFill>
                <a:latin typeface="Calibri" panose="020F0502020204030204" pitchFamily="34" charset="0"/>
                <a:ea typeface="Calibri" panose="020F0502020204030204" pitchFamily="34" charset="0"/>
                <a:cs typeface="Calibri" panose="020F0502020204030204" pitchFamily="34" charset="0"/>
              </a:rPr>
              <a:t>photonic coupling</a:t>
            </a:r>
            <a:endParaRPr lang="en-US" sz="600" b="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47" name="Isosceles Triangle 46">
            <a:extLst>
              <a:ext uri="{FF2B5EF4-FFF2-40B4-BE49-F238E27FC236}">
                <a16:creationId xmlns:a16="http://schemas.microsoft.com/office/drawing/2014/main" id="{4745C543-286E-8A7C-48B2-019720F5C94B}"/>
              </a:ext>
            </a:extLst>
          </p:cNvPr>
          <p:cNvSpPr/>
          <p:nvPr/>
        </p:nvSpPr>
        <p:spPr bwMode="auto">
          <a:xfrm rot="5400000">
            <a:off x="7937417" y="1234164"/>
            <a:ext cx="152601" cy="131553"/>
          </a:xfrm>
          <a:prstGeom prst="triangle">
            <a:avLst/>
          </a:prstGeom>
          <a:solidFill>
            <a:schemeClr val="bg2"/>
          </a:solidFill>
          <a:ln w="9525" cap="flat" cmpd="sng" algn="ctr">
            <a:noFill/>
            <a:prstDash val="solid"/>
            <a:round/>
            <a:headEnd type="none" w="med" len="med"/>
            <a:tailEnd type="none" w="med" len="med"/>
          </a:ln>
          <a:effectLst/>
        </p:spPr>
        <p:txBody>
          <a:bodyPr rtlCol="0" anchor="ctr"/>
          <a:lstStyle/>
          <a:p>
            <a:pPr algn="ctr"/>
            <a:endParaRPr lang="en-US" sz="4400"/>
          </a:p>
        </p:txBody>
      </p:sp>
      <p:pic>
        <p:nvPicPr>
          <p:cNvPr id="48" name="Picture 47">
            <a:extLst>
              <a:ext uri="{FF2B5EF4-FFF2-40B4-BE49-F238E27FC236}">
                <a16:creationId xmlns:a16="http://schemas.microsoft.com/office/drawing/2014/main" id="{C676B5FC-4990-FDCF-011D-3DB538B618AA}"/>
              </a:ext>
            </a:extLst>
          </p:cNvPr>
          <p:cNvPicPr/>
          <p:nvPr/>
        </p:nvPicPr>
        <p:blipFill>
          <a:blip r:embed="rId11" cstate="screen">
            <a:extLst>
              <a:ext uri="{28A0092B-C50C-407E-A947-70E740481C1C}">
                <a14:useLocalDpi xmlns:a14="http://schemas.microsoft.com/office/drawing/2010/main"/>
              </a:ext>
            </a:extLst>
          </a:blip>
          <a:srcRect/>
          <a:stretch>
            <a:fillRect/>
          </a:stretch>
        </p:blipFill>
        <p:spPr bwMode="auto">
          <a:xfrm>
            <a:off x="8059049" y="3535307"/>
            <a:ext cx="845172" cy="106092"/>
          </a:xfrm>
          <a:prstGeom prst="rect">
            <a:avLst/>
          </a:prstGeom>
          <a:noFill/>
        </p:spPr>
      </p:pic>
      <p:pic>
        <p:nvPicPr>
          <p:cNvPr id="50" name="Picture 2" descr="C:\Users\olivier\Desktop\quantum-header-logo-blue.emf">
            <a:extLst>
              <a:ext uri="{FF2B5EF4-FFF2-40B4-BE49-F238E27FC236}">
                <a16:creationId xmlns:a16="http://schemas.microsoft.com/office/drawing/2014/main" id="{CF6BF809-9B5D-4883-F023-4D33F334E4C0}"/>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3871041" y="3842587"/>
            <a:ext cx="521732" cy="130131"/>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2" descr="C:\Users\olivier\Desktop\New Text Document.emf">
            <a:extLst>
              <a:ext uri="{FF2B5EF4-FFF2-40B4-BE49-F238E27FC236}">
                <a16:creationId xmlns:a16="http://schemas.microsoft.com/office/drawing/2014/main" id="{D5AD6850-683C-2CB5-BF43-3F3920EC0E6A}"/>
              </a:ext>
            </a:extLst>
          </p:cNvPr>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4014818" y="3537627"/>
            <a:ext cx="355197" cy="104348"/>
          </a:xfrm>
          <a:prstGeom prst="rect">
            <a:avLst/>
          </a:prstGeom>
          <a:noFill/>
          <a:extLst>
            <a:ext uri="{909E8E84-426E-40DD-AFC4-6F175D3DCCD1}">
              <a14:hiddenFill xmlns:a14="http://schemas.microsoft.com/office/drawing/2010/main">
                <a:solidFill>
                  <a:srgbClr val="FFFFFF"/>
                </a:solidFill>
              </a14:hiddenFill>
            </a:ext>
          </a:extLst>
        </p:spPr>
      </p:pic>
      <p:pic>
        <p:nvPicPr>
          <p:cNvPr id="52" name="Graphic 51">
            <a:extLst>
              <a:ext uri="{FF2B5EF4-FFF2-40B4-BE49-F238E27FC236}">
                <a16:creationId xmlns:a16="http://schemas.microsoft.com/office/drawing/2014/main" id="{8C617CAA-7336-5110-17E2-B1DDB6BA2408}"/>
              </a:ext>
            </a:extLst>
          </p:cNvPr>
          <p:cNvPicPr>
            <a:picLocks noChangeAspect="1"/>
          </p:cNvPicPr>
          <p:nvPr/>
        </p:nvPicPr>
        <p:blipFill>
          <a:blip r:embed="rId14" cstate="print">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4418562" y="3543076"/>
            <a:ext cx="333947" cy="243245"/>
          </a:xfrm>
          <a:prstGeom prst="rect">
            <a:avLst/>
          </a:prstGeom>
        </p:spPr>
      </p:pic>
      <p:pic>
        <p:nvPicPr>
          <p:cNvPr id="53" name="Graphic 52">
            <a:extLst>
              <a:ext uri="{FF2B5EF4-FFF2-40B4-BE49-F238E27FC236}">
                <a16:creationId xmlns:a16="http://schemas.microsoft.com/office/drawing/2014/main" id="{52B39CAB-2661-AA57-4F4F-451ECF1B7396}"/>
              </a:ext>
            </a:extLst>
          </p:cNvPr>
          <p:cNvPicPr>
            <a:picLocks noChangeAspect="1"/>
          </p:cNvPicPr>
          <p:nvPr/>
        </p:nvPicPr>
        <p:blipFill>
          <a:blip r:embed="rId16" cstate="print">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905081" y="3661841"/>
            <a:ext cx="453653" cy="123494"/>
          </a:xfrm>
          <a:prstGeom prst="rect">
            <a:avLst/>
          </a:prstGeom>
        </p:spPr>
      </p:pic>
      <p:sp>
        <p:nvSpPr>
          <p:cNvPr id="61" name="TextBox 60">
            <a:extLst>
              <a:ext uri="{FF2B5EF4-FFF2-40B4-BE49-F238E27FC236}">
                <a16:creationId xmlns:a16="http://schemas.microsoft.com/office/drawing/2014/main" id="{4C0AD317-A2B2-540E-CC91-DE8E286FB7EB}"/>
              </a:ext>
            </a:extLst>
          </p:cNvPr>
          <p:cNvSpPr txBox="1"/>
          <p:nvPr/>
        </p:nvSpPr>
        <p:spPr>
          <a:xfrm>
            <a:off x="2896607" y="3294494"/>
            <a:ext cx="750525" cy="246221"/>
          </a:xfrm>
          <a:prstGeom prst="rect">
            <a:avLst/>
          </a:prstGeom>
          <a:noFill/>
        </p:spPr>
        <p:txBody>
          <a:bodyPr wrap="none" rtlCol="0">
            <a:spAutoFit/>
          </a:bodyPr>
          <a:lstStyle/>
          <a:p>
            <a:pPr algn="ctr"/>
            <a:r>
              <a:rPr lang="fr-FR" sz="1000" dirty="0">
                <a:solidFill>
                  <a:schemeClr val="bg2"/>
                </a:solidFill>
                <a:latin typeface="Calibri" pitchFamily="34" charset="0"/>
              </a:rPr>
              <a:t>transmons</a:t>
            </a:r>
            <a:endParaRPr lang="en-US" sz="1000" dirty="0" err="1">
              <a:solidFill>
                <a:schemeClr val="bg2"/>
              </a:solidFill>
              <a:latin typeface="Calibri" pitchFamily="34" charset="0"/>
            </a:endParaRPr>
          </a:p>
        </p:txBody>
      </p:sp>
      <p:sp>
        <p:nvSpPr>
          <p:cNvPr id="62" name="Rectangle 61">
            <a:extLst>
              <a:ext uri="{FF2B5EF4-FFF2-40B4-BE49-F238E27FC236}">
                <a16:creationId xmlns:a16="http://schemas.microsoft.com/office/drawing/2014/main" id="{295E5745-6249-7AD4-54E2-B338A927A5DE}"/>
              </a:ext>
            </a:extLst>
          </p:cNvPr>
          <p:cNvSpPr/>
          <p:nvPr/>
        </p:nvSpPr>
        <p:spPr bwMode="auto">
          <a:xfrm>
            <a:off x="2846391" y="1156829"/>
            <a:ext cx="850957" cy="2120835"/>
          </a:xfrm>
          <a:prstGeom prst="rect">
            <a:avLst/>
          </a:prstGeom>
          <a:solidFill>
            <a:schemeClr val="accent2"/>
          </a:solidFill>
          <a:ln w="9525" cap="flat" cmpd="sng" algn="ctr">
            <a:noFill/>
            <a:prstDash val="solid"/>
            <a:round/>
            <a:headEnd type="none" w="med" len="med"/>
            <a:tailEnd type="none" w="med" len="med"/>
          </a:ln>
          <a:effectLst/>
        </p:spPr>
        <p:txBody>
          <a:bodyPr rtlCol="0" anchor="ctr"/>
          <a:lstStyle/>
          <a:p>
            <a:pPr algn="ctr">
              <a:spcAft>
                <a:spcPts val="600"/>
              </a:spcAft>
            </a:pPr>
            <a:r>
              <a:rPr lang="en-US" sz="900" dirty="0">
                <a:latin typeface="Calibri" panose="020F0502020204030204" pitchFamily="34" charset="0"/>
                <a:ea typeface="Calibri" panose="020F0502020204030204" pitchFamily="34" charset="0"/>
                <a:cs typeface="Calibri" panose="020F0502020204030204" pitchFamily="34" charset="0"/>
              </a:rPr>
              <a:t>single chip</a:t>
            </a:r>
            <a:endParaRPr lang="en-US" sz="600" b="0" dirty="0">
              <a:solidFill>
                <a:schemeClr val="tx1">
                  <a:lumMod val="9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64" name="Rectangle 63">
            <a:extLst>
              <a:ext uri="{FF2B5EF4-FFF2-40B4-BE49-F238E27FC236}">
                <a16:creationId xmlns:a16="http://schemas.microsoft.com/office/drawing/2014/main" id="{7BA51AA9-3736-C6FD-FD41-DD25559FC5D8}"/>
              </a:ext>
            </a:extLst>
          </p:cNvPr>
          <p:cNvSpPr/>
          <p:nvPr/>
        </p:nvSpPr>
        <p:spPr bwMode="auto">
          <a:xfrm>
            <a:off x="2846391" y="853831"/>
            <a:ext cx="850957" cy="265244"/>
          </a:xfrm>
          <a:prstGeom prst="rect">
            <a:avLst/>
          </a:prstGeom>
          <a:solidFill>
            <a:srgbClr val="C00000"/>
          </a:solidFill>
          <a:ln w="9525" cap="flat" cmpd="sng" algn="ctr">
            <a:noFill/>
            <a:prstDash val="solid"/>
            <a:round/>
            <a:headEnd type="none" w="med" len="med"/>
            <a:tailEnd type="none" w="med" len="med"/>
          </a:ln>
          <a:effectLst/>
        </p:spPr>
        <p:txBody>
          <a:bodyPr rtlCol="0" anchor="ctr"/>
          <a:lstStyle/>
          <a:p>
            <a:pPr algn="ctr">
              <a:spcAft>
                <a:spcPts val="600"/>
              </a:spcAft>
            </a:pPr>
            <a:r>
              <a:rPr lang="fr-FR" sz="900" err="1">
                <a:latin typeface="Calibri" panose="020F0502020204030204" pitchFamily="34" charset="0"/>
                <a:ea typeface="Calibri" panose="020F0502020204030204" pitchFamily="34" charset="0"/>
                <a:cs typeface="Calibri" panose="020F0502020204030204" pitchFamily="34" charset="0"/>
              </a:rPr>
              <a:t>photonic</a:t>
            </a:r>
            <a:r>
              <a:rPr lang="fr-FR" sz="900">
                <a:latin typeface="Calibri" panose="020F0502020204030204" pitchFamily="34" charset="0"/>
                <a:ea typeface="Calibri" panose="020F0502020204030204" pitchFamily="34" charset="0"/>
                <a:cs typeface="Calibri" panose="020F0502020204030204" pitchFamily="34" charset="0"/>
              </a:rPr>
              <a:t>…</a:t>
            </a:r>
            <a:endParaRPr lang="en-US" sz="900" dirty="0">
              <a:latin typeface="Calibri" panose="020F0502020204030204" pitchFamily="34" charset="0"/>
              <a:ea typeface="Calibri" panose="020F0502020204030204" pitchFamily="34" charset="0"/>
              <a:cs typeface="Calibri" panose="020F0502020204030204" pitchFamily="34" charset="0"/>
            </a:endParaRPr>
          </a:p>
        </p:txBody>
      </p:sp>
      <p:pic>
        <p:nvPicPr>
          <p:cNvPr id="65" name="Picture 4">
            <a:extLst>
              <a:ext uri="{FF2B5EF4-FFF2-40B4-BE49-F238E27FC236}">
                <a16:creationId xmlns:a16="http://schemas.microsoft.com/office/drawing/2014/main" id="{C066D21F-B274-8E61-7EA6-33C6193F20E3}"/>
              </a:ext>
            </a:extLst>
          </p:cNvPr>
          <p:cNvPicPr>
            <a:picLocks noChangeAspect="1" noChangeArrowheads="1"/>
          </p:cNvPicPr>
          <p:nvPr/>
        </p:nvPicPr>
        <p:blipFill>
          <a:blip r:embed="rId18" cstate="screen">
            <a:extLst>
              <a:ext uri="{28A0092B-C50C-407E-A947-70E740481C1C}">
                <a14:useLocalDpi xmlns:a14="http://schemas.microsoft.com/office/drawing/2010/main"/>
              </a:ext>
            </a:extLst>
          </a:blip>
          <a:srcRect/>
          <a:stretch>
            <a:fillRect/>
          </a:stretch>
        </p:blipFill>
        <p:spPr bwMode="auto">
          <a:xfrm>
            <a:off x="3001349" y="3564224"/>
            <a:ext cx="541041" cy="187857"/>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Qolab logo">
            <a:extLst>
              <a:ext uri="{FF2B5EF4-FFF2-40B4-BE49-F238E27FC236}">
                <a16:creationId xmlns:a16="http://schemas.microsoft.com/office/drawing/2014/main" id="{4B08940F-E349-CF82-81A3-F149BF0DA785}"/>
              </a:ext>
            </a:extLst>
          </p:cNvPr>
          <p:cNvPicPr>
            <a:picLocks noChangeAspect="1" noChangeArrowheads="1"/>
          </p:cNvPicPr>
          <p:nvPr/>
        </p:nvPicPr>
        <p:blipFill rotWithShape="1">
          <a:blip r:embed="rId19" cstate="print">
            <a:extLst>
              <a:ext uri="{28A0092B-C50C-407E-A947-70E740481C1C}">
                <a14:useLocalDpi xmlns:a14="http://schemas.microsoft.com/office/drawing/2010/main" val="0"/>
              </a:ext>
            </a:extLst>
          </a:blip>
          <a:srcRect t="37625" b="39875"/>
          <a:stretch/>
        </p:blipFill>
        <p:spPr bwMode="auto">
          <a:xfrm>
            <a:off x="2993980" y="3798311"/>
            <a:ext cx="555778" cy="125050"/>
          </a:xfrm>
          <a:prstGeom prst="rect">
            <a:avLst/>
          </a:prstGeom>
          <a:noFill/>
          <a:extLst>
            <a:ext uri="{909E8E84-426E-40DD-AFC4-6F175D3DCCD1}">
              <a14:hiddenFill xmlns:a14="http://schemas.microsoft.com/office/drawing/2010/main">
                <a:solidFill>
                  <a:srgbClr val="FFFFFF"/>
                </a:solidFill>
              </a14:hiddenFill>
            </a:ext>
          </a:extLst>
        </p:spPr>
      </p:pic>
      <p:sp>
        <p:nvSpPr>
          <p:cNvPr id="67" name="Isosceles Triangle 66">
            <a:extLst>
              <a:ext uri="{FF2B5EF4-FFF2-40B4-BE49-F238E27FC236}">
                <a16:creationId xmlns:a16="http://schemas.microsoft.com/office/drawing/2014/main" id="{4B61BEF7-06B4-8910-D73F-9D974410C0AB}"/>
              </a:ext>
            </a:extLst>
          </p:cNvPr>
          <p:cNvSpPr/>
          <p:nvPr/>
        </p:nvSpPr>
        <p:spPr bwMode="auto">
          <a:xfrm rot="5400000">
            <a:off x="2710229" y="1304600"/>
            <a:ext cx="152601" cy="131553"/>
          </a:xfrm>
          <a:prstGeom prst="triangle">
            <a:avLst/>
          </a:prstGeom>
          <a:solidFill>
            <a:schemeClr val="bg2"/>
          </a:solidFill>
          <a:ln w="9525" cap="flat" cmpd="sng" algn="ctr">
            <a:noFill/>
            <a:prstDash val="solid"/>
            <a:round/>
            <a:headEnd type="none" w="med" len="med"/>
            <a:tailEnd type="none" w="med" len="med"/>
          </a:ln>
          <a:effectLst/>
        </p:spPr>
        <p:txBody>
          <a:bodyPr rtlCol="0" anchor="ctr"/>
          <a:lstStyle/>
          <a:p>
            <a:pPr algn="ctr"/>
            <a:endParaRPr lang="en-US" sz="4000"/>
          </a:p>
        </p:txBody>
      </p:sp>
      <p:pic>
        <p:nvPicPr>
          <p:cNvPr id="69" name="Graphic 68">
            <a:extLst>
              <a:ext uri="{FF2B5EF4-FFF2-40B4-BE49-F238E27FC236}">
                <a16:creationId xmlns:a16="http://schemas.microsoft.com/office/drawing/2014/main" id="{55F516C9-04C6-A06E-EAAD-CA5473112A39}"/>
              </a:ext>
            </a:extLst>
          </p:cNvPr>
          <p:cNvPicPr>
            <a:picLocks noChangeAspect="1"/>
          </p:cNvPicPr>
          <p:nvPr/>
        </p:nvPicPr>
        <p:blipFill>
          <a:blip r:embed="rId20">
            <a:extLst>
              <a:ext uri="{96DAC541-7B7A-43D3-8B79-37D633B846F1}">
                <asvg:svgBlip xmlns:asvg="http://schemas.microsoft.com/office/drawing/2016/SVG/main" r:embed="rId21"/>
              </a:ext>
            </a:extLst>
          </a:blip>
          <a:srcRect l="4197" r="84783" b="17832"/>
          <a:stretch/>
        </p:blipFill>
        <p:spPr>
          <a:xfrm>
            <a:off x="152643" y="853832"/>
            <a:ext cx="448498" cy="3013404"/>
          </a:xfrm>
          <a:prstGeom prst="rect">
            <a:avLst/>
          </a:prstGeom>
        </p:spPr>
      </p:pic>
      <p:pic>
        <p:nvPicPr>
          <p:cNvPr id="70" name="Graphic 69">
            <a:extLst>
              <a:ext uri="{FF2B5EF4-FFF2-40B4-BE49-F238E27FC236}">
                <a16:creationId xmlns:a16="http://schemas.microsoft.com/office/drawing/2014/main" id="{6EEE720D-5CC9-DA4E-BD84-D3E283DE98A7}"/>
              </a:ext>
            </a:extLst>
          </p:cNvPr>
          <p:cNvPicPr>
            <a:picLocks noChangeAspect="1"/>
          </p:cNvPicPr>
          <p:nvPr/>
        </p:nvPicPr>
        <p:blipFill>
          <a:blip r:embed="rId20">
            <a:extLst>
              <a:ext uri="{96DAC541-7B7A-43D3-8B79-37D633B846F1}">
                <asvg:svgBlip xmlns:asvg="http://schemas.microsoft.com/office/drawing/2016/SVG/main" r:embed="rId21"/>
              </a:ext>
            </a:extLst>
          </a:blip>
          <a:srcRect t="27370" r="94121" b="34583"/>
          <a:stretch/>
        </p:blipFill>
        <p:spPr>
          <a:xfrm>
            <a:off x="115870" y="2248355"/>
            <a:ext cx="239268" cy="1395335"/>
          </a:xfrm>
          <a:prstGeom prst="rect">
            <a:avLst/>
          </a:prstGeom>
        </p:spPr>
      </p:pic>
      <p:sp>
        <p:nvSpPr>
          <p:cNvPr id="72" name="Title 71">
            <a:extLst>
              <a:ext uri="{FF2B5EF4-FFF2-40B4-BE49-F238E27FC236}">
                <a16:creationId xmlns:a16="http://schemas.microsoft.com/office/drawing/2014/main" id="{DE69016F-F109-0B73-ED06-A50B35685C26}"/>
              </a:ext>
            </a:extLst>
          </p:cNvPr>
          <p:cNvSpPr>
            <a:spLocks noGrp="1"/>
          </p:cNvSpPr>
          <p:nvPr>
            <p:ph type="title"/>
          </p:nvPr>
        </p:nvSpPr>
        <p:spPr>
          <a:xfrm>
            <a:off x="326948" y="171451"/>
            <a:ext cx="7861359" cy="621049"/>
          </a:xfrm>
        </p:spPr>
        <p:txBody>
          <a:bodyPr/>
          <a:lstStyle/>
          <a:p>
            <a:r>
              <a:rPr lang="en-US" dirty="0"/>
              <a:t>multiple QPUs interconnect options</a:t>
            </a:r>
          </a:p>
        </p:txBody>
      </p:sp>
      <p:sp>
        <p:nvSpPr>
          <p:cNvPr id="60" name="Isosceles Triangle 59">
            <a:extLst>
              <a:ext uri="{FF2B5EF4-FFF2-40B4-BE49-F238E27FC236}">
                <a16:creationId xmlns:a16="http://schemas.microsoft.com/office/drawing/2014/main" id="{8DAF4324-89A4-09F3-B038-0CAE4FED92C2}"/>
              </a:ext>
            </a:extLst>
          </p:cNvPr>
          <p:cNvSpPr/>
          <p:nvPr/>
        </p:nvSpPr>
        <p:spPr bwMode="auto">
          <a:xfrm rot="5400000">
            <a:off x="5140370" y="4377950"/>
            <a:ext cx="412712" cy="174071"/>
          </a:xfrm>
          <a:prstGeom prst="triangle">
            <a:avLst/>
          </a:prstGeom>
          <a:solidFill>
            <a:srgbClr val="C00000"/>
          </a:solidFill>
          <a:ln w="9525" cap="flat" cmpd="sng" algn="ctr">
            <a:noFill/>
            <a:prstDash val="solid"/>
            <a:round/>
            <a:headEnd type="none" w="med" len="med"/>
            <a:tailEnd type="none" w="med" len="med"/>
          </a:ln>
          <a:effectLst/>
        </p:spPr>
        <p:txBody>
          <a:bodyPr rtlCol="0" anchor="ctr"/>
          <a:lstStyle/>
          <a:p>
            <a:pPr algn="ctr">
              <a:spcAft>
                <a:spcPts val="600"/>
              </a:spcAft>
            </a:pPr>
            <a:endParaRPr lang="en-US" sz="800" b="0">
              <a:latin typeface="Calibri" panose="020F0502020204030204" pitchFamily="34" charset="0"/>
              <a:ea typeface="Calibri" panose="020F0502020204030204" pitchFamily="34" charset="0"/>
              <a:cs typeface="Calibri" panose="020F0502020204030204" pitchFamily="34" charset="0"/>
            </a:endParaRPr>
          </a:p>
        </p:txBody>
      </p:sp>
      <p:sp>
        <p:nvSpPr>
          <p:cNvPr id="63" name="TextBox 62">
            <a:extLst>
              <a:ext uri="{FF2B5EF4-FFF2-40B4-BE49-F238E27FC236}">
                <a16:creationId xmlns:a16="http://schemas.microsoft.com/office/drawing/2014/main" id="{49C655AA-346F-2BB2-F09E-C2AD7598593A}"/>
              </a:ext>
            </a:extLst>
          </p:cNvPr>
          <p:cNvSpPr txBox="1"/>
          <p:nvPr/>
        </p:nvSpPr>
        <p:spPr>
          <a:xfrm>
            <a:off x="756210" y="4695213"/>
            <a:ext cx="4198283" cy="230832"/>
          </a:xfrm>
          <a:prstGeom prst="rect">
            <a:avLst/>
          </a:prstGeom>
          <a:noFill/>
        </p:spPr>
        <p:txBody>
          <a:bodyPr wrap="square" rtlCol="0">
            <a:spAutoFit/>
          </a:bodyPr>
          <a:lstStyle/>
          <a:p>
            <a:pPr algn="ctr"/>
            <a:r>
              <a:rPr lang="en-US" sz="900" b="0" dirty="0">
                <a:solidFill>
                  <a:schemeClr val="bg2"/>
                </a:solidFill>
                <a:latin typeface="Calibri" pitchFamily="34" charset="0"/>
              </a:rPr>
              <a:t>growing complexity with rough estimates thresholds requiring these techniques</a:t>
            </a:r>
          </a:p>
        </p:txBody>
      </p:sp>
      <p:pic>
        <p:nvPicPr>
          <p:cNvPr id="11" name="Picture 10">
            <a:extLst>
              <a:ext uri="{FF2B5EF4-FFF2-40B4-BE49-F238E27FC236}">
                <a16:creationId xmlns:a16="http://schemas.microsoft.com/office/drawing/2014/main" id="{1099528C-CCF0-921E-F777-AB0D79E41474}"/>
              </a:ext>
            </a:extLst>
          </p:cNvPr>
          <p:cNvPicPr>
            <a:picLocks noChangeAspect="1"/>
          </p:cNvPicPr>
          <p:nvPr/>
        </p:nvPicPr>
        <p:blipFill>
          <a:blip r:embed="rId22"/>
          <a:stretch>
            <a:fillRect/>
          </a:stretch>
        </p:blipFill>
        <p:spPr>
          <a:xfrm>
            <a:off x="8106921" y="3712568"/>
            <a:ext cx="749428" cy="190008"/>
          </a:xfrm>
          <a:prstGeom prst="rect">
            <a:avLst/>
          </a:prstGeom>
        </p:spPr>
      </p:pic>
      <p:sp>
        <p:nvSpPr>
          <p:cNvPr id="49" name="Rectangle 48">
            <a:extLst>
              <a:ext uri="{FF2B5EF4-FFF2-40B4-BE49-F238E27FC236}">
                <a16:creationId xmlns:a16="http://schemas.microsoft.com/office/drawing/2014/main" id="{49247241-BB38-7987-0AEA-395E6DA3C331}"/>
              </a:ext>
            </a:extLst>
          </p:cNvPr>
          <p:cNvSpPr/>
          <p:nvPr/>
        </p:nvSpPr>
        <p:spPr bwMode="auto">
          <a:xfrm>
            <a:off x="115870" y="853830"/>
            <a:ext cx="425285" cy="170929"/>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68" name="TextBox 67">
            <a:extLst>
              <a:ext uri="{FF2B5EF4-FFF2-40B4-BE49-F238E27FC236}">
                <a16:creationId xmlns:a16="http://schemas.microsoft.com/office/drawing/2014/main" id="{1A2F8CC2-A30E-6ECB-B814-6174B92CD456}"/>
              </a:ext>
            </a:extLst>
          </p:cNvPr>
          <p:cNvSpPr txBox="1"/>
          <p:nvPr/>
        </p:nvSpPr>
        <p:spPr>
          <a:xfrm>
            <a:off x="15969" y="1008196"/>
            <a:ext cx="590226" cy="215444"/>
          </a:xfrm>
          <a:prstGeom prst="rect">
            <a:avLst/>
          </a:prstGeom>
          <a:noFill/>
        </p:spPr>
        <p:txBody>
          <a:bodyPr wrap="none" rtlCol="0">
            <a:spAutoFit/>
          </a:bodyPr>
          <a:lstStyle/>
          <a:p>
            <a:r>
              <a:rPr lang="fr-FR" sz="800" dirty="0">
                <a:solidFill>
                  <a:schemeClr val="bg2"/>
                </a:solidFill>
                <a:latin typeface="Calibri" pitchFamily="34" charset="0"/>
              </a:rPr>
              <a:t>multi 10K</a:t>
            </a:r>
            <a:endParaRPr lang="en-US" sz="800" dirty="0" err="1">
              <a:solidFill>
                <a:schemeClr val="bg2"/>
              </a:solidFill>
              <a:latin typeface="Calibri" pitchFamily="34" charset="0"/>
            </a:endParaRPr>
          </a:p>
        </p:txBody>
      </p:sp>
      <p:cxnSp>
        <p:nvCxnSpPr>
          <p:cNvPr id="71" name="Straight Arrow Connector 70">
            <a:extLst>
              <a:ext uri="{FF2B5EF4-FFF2-40B4-BE49-F238E27FC236}">
                <a16:creationId xmlns:a16="http://schemas.microsoft.com/office/drawing/2014/main" id="{7A6AD6E0-2945-A418-5D6D-3B499D6FD2D6}"/>
              </a:ext>
            </a:extLst>
          </p:cNvPr>
          <p:cNvCxnSpPr>
            <a:cxnSpLocks/>
          </p:cNvCxnSpPr>
          <p:nvPr/>
        </p:nvCxnSpPr>
        <p:spPr bwMode="auto">
          <a:xfrm flipH="1">
            <a:off x="5802539" y="3695711"/>
            <a:ext cx="266425" cy="329567"/>
          </a:xfrm>
          <a:prstGeom prst="straightConnector1">
            <a:avLst/>
          </a:prstGeom>
          <a:solidFill>
            <a:schemeClr val="accent1"/>
          </a:solidFill>
          <a:ln w="9525" cap="flat" cmpd="sng" algn="ctr">
            <a:solidFill>
              <a:schemeClr val="bg2">
                <a:lumMod val="85000"/>
                <a:lumOff val="15000"/>
              </a:schemeClr>
            </a:solidFill>
            <a:prstDash val="solid"/>
            <a:round/>
            <a:headEnd type="none" w="med" len="med"/>
            <a:tailEnd type="triangle"/>
          </a:ln>
          <a:effectLst/>
        </p:spPr>
      </p:cxnSp>
    </p:spTree>
    <p:extLst>
      <p:ext uri="{BB962C8B-B14F-4D97-AF65-F5344CB8AC3E}">
        <p14:creationId xmlns:p14="http://schemas.microsoft.com/office/powerpoint/2010/main" val="81907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fade">
                                      <p:cBhvr>
                                        <p:cTn id="10" dur="500"/>
                                        <p:tgtEl>
                                          <p:spTgt spid="4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500"/>
                                        <p:tgtEl>
                                          <p:spTgt spid="5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fade">
                                      <p:cBhvr>
                                        <p:cTn id="16" dur="500"/>
                                        <p:tgtEl>
                                          <p:spTgt spid="5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fade">
                                      <p:cBhvr>
                                        <p:cTn id="19" dur="500"/>
                                        <p:tgtEl>
                                          <p:spTgt spid="5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fade">
                                      <p:cBhvr>
                                        <p:cTn id="22" dur="500"/>
                                        <p:tgtEl>
                                          <p:spTgt spid="5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500"/>
                                        <p:tgtEl>
                                          <p:spTgt spid="5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fade">
                                      <p:cBhvr>
                                        <p:cTn id="28" dur="500"/>
                                        <p:tgtEl>
                                          <p:spTgt spid="5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fade">
                                      <p:cBhvr>
                                        <p:cTn id="31" dur="500"/>
                                        <p:tgtEl>
                                          <p:spTgt spid="6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3"/>
                                        </p:tgtEl>
                                        <p:attrNameLst>
                                          <p:attrName>style.visibility</p:attrName>
                                        </p:attrNameLst>
                                      </p:cBhvr>
                                      <p:to>
                                        <p:strVal val="visible"/>
                                      </p:to>
                                    </p:set>
                                    <p:animEffect transition="in" filter="fade">
                                      <p:cBhvr>
                                        <p:cTn id="34"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3" grpId="0"/>
      <p:bldP spid="54" grpId="0" animBg="1"/>
      <p:bldP spid="55" grpId="0" animBg="1"/>
      <p:bldP spid="56" grpId="0" animBg="1"/>
      <p:bldP spid="57" grpId="0" animBg="1"/>
      <p:bldP spid="58" grpId="0" animBg="1"/>
      <p:bldP spid="59" grpId="0" animBg="1"/>
      <p:bldP spid="60" grpId="0" animBg="1"/>
      <p:bldP spid="6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2A5B58-BB80-AAC1-D9A5-3BFCE887CDBC}"/>
            </a:ext>
          </a:extLst>
        </p:cNvPr>
        <p:cNvGrpSpPr/>
        <p:nvPr/>
      </p:nvGrpSpPr>
      <p:grpSpPr>
        <a:xfrm>
          <a:off x="0" y="0"/>
          <a:ext cx="0" cy="0"/>
          <a:chOff x="0" y="0"/>
          <a:chExt cx="0" cy="0"/>
        </a:xfrm>
      </p:grpSpPr>
      <p:sp>
        <p:nvSpPr>
          <p:cNvPr id="144" name="Rectangle 143">
            <a:extLst>
              <a:ext uri="{FF2B5EF4-FFF2-40B4-BE49-F238E27FC236}">
                <a16:creationId xmlns:a16="http://schemas.microsoft.com/office/drawing/2014/main" id="{C1E635ED-BD3B-041A-D746-A34EF957D69F}"/>
              </a:ext>
            </a:extLst>
          </p:cNvPr>
          <p:cNvSpPr/>
          <p:nvPr/>
        </p:nvSpPr>
        <p:spPr bwMode="auto">
          <a:xfrm>
            <a:off x="434946" y="4089259"/>
            <a:ext cx="8105987" cy="540481"/>
          </a:xfrm>
          <a:prstGeom prst="rect">
            <a:avLst/>
          </a:prstGeom>
          <a:solidFill>
            <a:srgbClr val="FFFFE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43" name="Rectangle 142">
            <a:extLst>
              <a:ext uri="{FF2B5EF4-FFF2-40B4-BE49-F238E27FC236}">
                <a16:creationId xmlns:a16="http://schemas.microsoft.com/office/drawing/2014/main" id="{2D72AED7-8F36-0589-BB3A-92064071520B}"/>
              </a:ext>
            </a:extLst>
          </p:cNvPr>
          <p:cNvSpPr/>
          <p:nvPr/>
        </p:nvSpPr>
        <p:spPr bwMode="auto">
          <a:xfrm>
            <a:off x="434946" y="2984292"/>
            <a:ext cx="8105987" cy="1043807"/>
          </a:xfrm>
          <a:prstGeom prst="rect">
            <a:avLst/>
          </a:prstGeom>
          <a:solidFill>
            <a:srgbClr val="F8F3F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42" name="Rectangle 141">
            <a:extLst>
              <a:ext uri="{FF2B5EF4-FFF2-40B4-BE49-F238E27FC236}">
                <a16:creationId xmlns:a16="http://schemas.microsoft.com/office/drawing/2014/main" id="{358CB7E5-EE8B-8977-CCA8-50BB5DB55DB2}"/>
              </a:ext>
            </a:extLst>
          </p:cNvPr>
          <p:cNvSpPr/>
          <p:nvPr/>
        </p:nvSpPr>
        <p:spPr bwMode="auto">
          <a:xfrm>
            <a:off x="434946" y="1919108"/>
            <a:ext cx="8105987" cy="1015967"/>
          </a:xfrm>
          <a:prstGeom prst="rect">
            <a:avLst/>
          </a:prstGeom>
          <a:solidFill>
            <a:srgbClr val="E1F2C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141" name="Rectangle 140">
            <a:extLst>
              <a:ext uri="{FF2B5EF4-FFF2-40B4-BE49-F238E27FC236}">
                <a16:creationId xmlns:a16="http://schemas.microsoft.com/office/drawing/2014/main" id="{8294849B-166B-BBEF-3050-AA3A93DF499C}"/>
              </a:ext>
            </a:extLst>
          </p:cNvPr>
          <p:cNvSpPr/>
          <p:nvPr/>
        </p:nvSpPr>
        <p:spPr bwMode="auto">
          <a:xfrm>
            <a:off x="434946" y="86848"/>
            <a:ext cx="8105987" cy="1780500"/>
          </a:xfrm>
          <a:prstGeom prst="rect">
            <a:avLst/>
          </a:prstGeom>
          <a:solidFill>
            <a:srgbClr val="EFF9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4" name="Rectangle 3">
            <a:extLst>
              <a:ext uri="{FF2B5EF4-FFF2-40B4-BE49-F238E27FC236}">
                <a16:creationId xmlns:a16="http://schemas.microsoft.com/office/drawing/2014/main" id="{7D78EC27-346F-CBCC-77F9-10F7C2FF36B0}"/>
              </a:ext>
            </a:extLst>
          </p:cNvPr>
          <p:cNvSpPr/>
          <p:nvPr/>
        </p:nvSpPr>
        <p:spPr bwMode="auto">
          <a:xfrm>
            <a:off x="1165526" y="86847"/>
            <a:ext cx="7365133" cy="3801157"/>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
        <p:nvSpPr>
          <p:cNvPr id="5" name="TextBox 4">
            <a:extLst>
              <a:ext uri="{FF2B5EF4-FFF2-40B4-BE49-F238E27FC236}">
                <a16:creationId xmlns:a16="http://schemas.microsoft.com/office/drawing/2014/main" id="{7C4B34A4-0B54-28FF-597A-5A03C4BA12D2}"/>
              </a:ext>
            </a:extLst>
          </p:cNvPr>
          <p:cNvSpPr txBox="1"/>
          <p:nvPr/>
        </p:nvSpPr>
        <p:spPr>
          <a:xfrm>
            <a:off x="1274755" y="4631097"/>
            <a:ext cx="460382" cy="253916"/>
          </a:xfrm>
          <a:prstGeom prst="rect">
            <a:avLst/>
          </a:prstGeom>
          <a:noFill/>
        </p:spPr>
        <p:txBody>
          <a:bodyPr wrap="none" rtlCol="0">
            <a:spAutoFit/>
          </a:bodyPr>
          <a:lstStyle/>
          <a:p>
            <a:r>
              <a:rPr lang="fr-FR" sz="1050" b="0" dirty="0">
                <a:solidFill>
                  <a:schemeClr val="bg2"/>
                </a:solidFill>
                <a:latin typeface="Calibri" pitchFamily="34" charset="0"/>
              </a:rPr>
              <a:t>2025</a:t>
            </a:r>
            <a:endParaRPr lang="en-US" sz="1050" b="0" dirty="0" err="1">
              <a:solidFill>
                <a:schemeClr val="bg2"/>
              </a:solidFill>
              <a:latin typeface="Calibri" pitchFamily="34" charset="0"/>
            </a:endParaRPr>
          </a:p>
        </p:txBody>
      </p:sp>
      <p:sp>
        <p:nvSpPr>
          <p:cNvPr id="6" name="TextBox 5">
            <a:extLst>
              <a:ext uri="{FF2B5EF4-FFF2-40B4-BE49-F238E27FC236}">
                <a16:creationId xmlns:a16="http://schemas.microsoft.com/office/drawing/2014/main" id="{74AE6DEE-C1B0-3B75-1F93-4E5580034C93}"/>
              </a:ext>
            </a:extLst>
          </p:cNvPr>
          <p:cNvSpPr txBox="1"/>
          <p:nvPr/>
        </p:nvSpPr>
        <p:spPr>
          <a:xfrm>
            <a:off x="1941091" y="4627250"/>
            <a:ext cx="473206" cy="261610"/>
          </a:xfrm>
          <a:prstGeom prst="rect">
            <a:avLst/>
          </a:prstGeom>
          <a:noFill/>
        </p:spPr>
        <p:txBody>
          <a:bodyPr wrap="none" rtlCol="0">
            <a:spAutoFit/>
          </a:bodyPr>
          <a:lstStyle/>
          <a:p>
            <a:r>
              <a:rPr lang="fr-FR" sz="1050" b="0" dirty="0">
                <a:solidFill>
                  <a:schemeClr val="bg2"/>
                </a:solidFill>
                <a:latin typeface="Calibri" pitchFamily="34" charset="0"/>
              </a:rPr>
              <a:t>2026</a:t>
            </a:r>
            <a:endParaRPr lang="en-US" sz="1050" b="0" dirty="0" err="1">
              <a:solidFill>
                <a:schemeClr val="bg2"/>
              </a:solidFill>
              <a:latin typeface="Calibri" pitchFamily="34" charset="0"/>
            </a:endParaRPr>
          </a:p>
        </p:txBody>
      </p:sp>
      <p:sp>
        <p:nvSpPr>
          <p:cNvPr id="7" name="TextBox 6">
            <a:extLst>
              <a:ext uri="{FF2B5EF4-FFF2-40B4-BE49-F238E27FC236}">
                <a16:creationId xmlns:a16="http://schemas.microsoft.com/office/drawing/2014/main" id="{8F0B6985-0795-E41A-A01A-1740B26257EF}"/>
              </a:ext>
            </a:extLst>
          </p:cNvPr>
          <p:cNvSpPr txBox="1"/>
          <p:nvPr/>
        </p:nvSpPr>
        <p:spPr>
          <a:xfrm>
            <a:off x="2620251" y="4631097"/>
            <a:ext cx="460382" cy="253916"/>
          </a:xfrm>
          <a:prstGeom prst="rect">
            <a:avLst/>
          </a:prstGeom>
          <a:noFill/>
        </p:spPr>
        <p:txBody>
          <a:bodyPr wrap="none" rtlCol="0">
            <a:spAutoFit/>
          </a:bodyPr>
          <a:lstStyle/>
          <a:p>
            <a:r>
              <a:rPr lang="fr-FR" sz="1050" b="0" dirty="0">
                <a:solidFill>
                  <a:schemeClr val="bg2"/>
                </a:solidFill>
                <a:latin typeface="Calibri" pitchFamily="34" charset="0"/>
              </a:rPr>
              <a:t>2027</a:t>
            </a:r>
            <a:endParaRPr lang="en-US" sz="1050" b="0" dirty="0" err="1">
              <a:solidFill>
                <a:schemeClr val="bg2"/>
              </a:solidFill>
              <a:latin typeface="Calibri" pitchFamily="34" charset="0"/>
            </a:endParaRPr>
          </a:p>
        </p:txBody>
      </p:sp>
      <p:sp>
        <p:nvSpPr>
          <p:cNvPr id="8" name="TextBox 7">
            <a:extLst>
              <a:ext uri="{FF2B5EF4-FFF2-40B4-BE49-F238E27FC236}">
                <a16:creationId xmlns:a16="http://schemas.microsoft.com/office/drawing/2014/main" id="{078E1B3B-67F9-6AB1-9D4E-299DC6627CEB}"/>
              </a:ext>
            </a:extLst>
          </p:cNvPr>
          <p:cNvSpPr txBox="1"/>
          <p:nvPr/>
        </p:nvSpPr>
        <p:spPr>
          <a:xfrm>
            <a:off x="3286587" y="4631097"/>
            <a:ext cx="460382" cy="253916"/>
          </a:xfrm>
          <a:prstGeom prst="rect">
            <a:avLst/>
          </a:prstGeom>
          <a:noFill/>
        </p:spPr>
        <p:txBody>
          <a:bodyPr wrap="none" rtlCol="0">
            <a:spAutoFit/>
          </a:bodyPr>
          <a:lstStyle/>
          <a:p>
            <a:r>
              <a:rPr lang="fr-FR" sz="1050" b="0" dirty="0">
                <a:solidFill>
                  <a:schemeClr val="bg2"/>
                </a:solidFill>
                <a:latin typeface="Calibri" pitchFamily="34" charset="0"/>
              </a:rPr>
              <a:t>2028</a:t>
            </a:r>
            <a:endParaRPr lang="en-US" sz="1050" b="0" dirty="0" err="1">
              <a:solidFill>
                <a:schemeClr val="bg2"/>
              </a:solidFill>
              <a:latin typeface="Calibri" pitchFamily="34" charset="0"/>
            </a:endParaRPr>
          </a:p>
        </p:txBody>
      </p:sp>
      <p:sp>
        <p:nvSpPr>
          <p:cNvPr id="9" name="TextBox 8">
            <a:extLst>
              <a:ext uri="{FF2B5EF4-FFF2-40B4-BE49-F238E27FC236}">
                <a16:creationId xmlns:a16="http://schemas.microsoft.com/office/drawing/2014/main" id="{A65E1F55-0CF0-324D-EFFF-69A238E8C599}"/>
              </a:ext>
            </a:extLst>
          </p:cNvPr>
          <p:cNvSpPr txBox="1"/>
          <p:nvPr/>
        </p:nvSpPr>
        <p:spPr>
          <a:xfrm>
            <a:off x="3952923" y="4631097"/>
            <a:ext cx="460382" cy="253916"/>
          </a:xfrm>
          <a:prstGeom prst="rect">
            <a:avLst/>
          </a:prstGeom>
          <a:noFill/>
        </p:spPr>
        <p:txBody>
          <a:bodyPr wrap="none" rtlCol="0">
            <a:spAutoFit/>
          </a:bodyPr>
          <a:lstStyle/>
          <a:p>
            <a:r>
              <a:rPr lang="fr-FR" sz="1050" b="0" dirty="0">
                <a:solidFill>
                  <a:schemeClr val="bg2"/>
                </a:solidFill>
                <a:latin typeface="Calibri" pitchFamily="34" charset="0"/>
              </a:rPr>
              <a:t>2029</a:t>
            </a:r>
            <a:endParaRPr lang="en-US" sz="1050" b="0" dirty="0" err="1">
              <a:solidFill>
                <a:schemeClr val="bg2"/>
              </a:solidFill>
              <a:latin typeface="Calibri" pitchFamily="34" charset="0"/>
            </a:endParaRPr>
          </a:p>
        </p:txBody>
      </p:sp>
      <p:sp>
        <p:nvSpPr>
          <p:cNvPr id="10" name="TextBox 9">
            <a:extLst>
              <a:ext uri="{FF2B5EF4-FFF2-40B4-BE49-F238E27FC236}">
                <a16:creationId xmlns:a16="http://schemas.microsoft.com/office/drawing/2014/main" id="{60D2ACC9-813D-EF51-6F43-71C060A13042}"/>
              </a:ext>
            </a:extLst>
          </p:cNvPr>
          <p:cNvSpPr txBox="1"/>
          <p:nvPr/>
        </p:nvSpPr>
        <p:spPr>
          <a:xfrm>
            <a:off x="4619259" y="4631097"/>
            <a:ext cx="460382" cy="253916"/>
          </a:xfrm>
          <a:prstGeom prst="rect">
            <a:avLst/>
          </a:prstGeom>
          <a:noFill/>
        </p:spPr>
        <p:txBody>
          <a:bodyPr wrap="none" rtlCol="0">
            <a:spAutoFit/>
          </a:bodyPr>
          <a:lstStyle/>
          <a:p>
            <a:r>
              <a:rPr lang="fr-FR" sz="1050" b="0" dirty="0">
                <a:solidFill>
                  <a:schemeClr val="bg2"/>
                </a:solidFill>
                <a:latin typeface="Calibri" pitchFamily="34" charset="0"/>
              </a:rPr>
              <a:t>2030</a:t>
            </a:r>
            <a:endParaRPr lang="en-US" sz="1050" b="0" dirty="0" err="1">
              <a:solidFill>
                <a:schemeClr val="bg2"/>
              </a:solidFill>
              <a:latin typeface="Calibri" pitchFamily="34" charset="0"/>
            </a:endParaRPr>
          </a:p>
        </p:txBody>
      </p:sp>
      <p:sp>
        <p:nvSpPr>
          <p:cNvPr id="11" name="TextBox 10">
            <a:extLst>
              <a:ext uri="{FF2B5EF4-FFF2-40B4-BE49-F238E27FC236}">
                <a16:creationId xmlns:a16="http://schemas.microsoft.com/office/drawing/2014/main" id="{C7523361-D433-22CE-9C8B-C76ACAA147AB}"/>
              </a:ext>
            </a:extLst>
          </p:cNvPr>
          <p:cNvSpPr txBox="1"/>
          <p:nvPr/>
        </p:nvSpPr>
        <p:spPr>
          <a:xfrm>
            <a:off x="5285595" y="4631097"/>
            <a:ext cx="460382" cy="253916"/>
          </a:xfrm>
          <a:prstGeom prst="rect">
            <a:avLst/>
          </a:prstGeom>
          <a:noFill/>
        </p:spPr>
        <p:txBody>
          <a:bodyPr wrap="none" rtlCol="0">
            <a:spAutoFit/>
          </a:bodyPr>
          <a:lstStyle/>
          <a:p>
            <a:r>
              <a:rPr lang="fr-FR" sz="1050" b="0" dirty="0">
                <a:solidFill>
                  <a:schemeClr val="bg2"/>
                </a:solidFill>
                <a:latin typeface="Calibri" pitchFamily="34" charset="0"/>
              </a:rPr>
              <a:t>2031</a:t>
            </a:r>
            <a:endParaRPr lang="en-US" sz="1050" b="0" dirty="0" err="1">
              <a:solidFill>
                <a:schemeClr val="bg2"/>
              </a:solidFill>
              <a:latin typeface="Calibri" pitchFamily="34" charset="0"/>
            </a:endParaRPr>
          </a:p>
        </p:txBody>
      </p:sp>
      <p:sp>
        <p:nvSpPr>
          <p:cNvPr id="12" name="TextBox 11">
            <a:extLst>
              <a:ext uri="{FF2B5EF4-FFF2-40B4-BE49-F238E27FC236}">
                <a16:creationId xmlns:a16="http://schemas.microsoft.com/office/drawing/2014/main" id="{1F2BAABB-8F91-1745-B587-CD89EA0AF6B9}"/>
              </a:ext>
            </a:extLst>
          </p:cNvPr>
          <p:cNvSpPr txBox="1"/>
          <p:nvPr/>
        </p:nvSpPr>
        <p:spPr>
          <a:xfrm>
            <a:off x="5951931" y="4631097"/>
            <a:ext cx="460382" cy="253916"/>
          </a:xfrm>
          <a:prstGeom prst="rect">
            <a:avLst/>
          </a:prstGeom>
          <a:noFill/>
        </p:spPr>
        <p:txBody>
          <a:bodyPr wrap="none" rtlCol="0">
            <a:spAutoFit/>
          </a:bodyPr>
          <a:lstStyle/>
          <a:p>
            <a:r>
              <a:rPr lang="fr-FR" sz="1050" b="0" dirty="0">
                <a:solidFill>
                  <a:schemeClr val="bg2"/>
                </a:solidFill>
                <a:latin typeface="Calibri" pitchFamily="34" charset="0"/>
              </a:rPr>
              <a:t>2032</a:t>
            </a:r>
            <a:endParaRPr lang="en-US" sz="1050" b="0" dirty="0" err="1">
              <a:solidFill>
                <a:schemeClr val="bg2"/>
              </a:solidFill>
              <a:latin typeface="Calibri" pitchFamily="34" charset="0"/>
            </a:endParaRPr>
          </a:p>
        </p:txBody>
      </p:sp>
      <p:sp>
        <p:nvSpPr>
          <p:cNvPr id="13" name="TextBox 12">
            <a:extLst>
              <a:ext uri="{FF2B5EF4-FFF2-40B4-BE49-F238E27FC236}">
                <a16:creationId xmlns:a16="http://schemas.microsoft.com/office/drawing/2014/main" id="{CA385F1A-2209-3F7C-F41D-9F15E67C848C}"/>
              </a:ext>
            </a:extLst>
          </p:cNvPr>
          <p:cNvSpPr txBox="1"/>
          <p:nvPr/>
        </p:nvSpPr>
        <p:spPr>
          <a:xfrm>
            <a:off x="6618267" y="4631097"/>
            <a:ext cx="460382" cy="253916"/>
          </a:xfrm>
          <a:prstGeom prst="rect">
            <a:avLst/>
          </a:prstGeom>
          <a:noFill/>
        </p:spPr>
        <p:txBody>
          <a:bodyPr wrap="none" rtlCol="0">
            <a:spAutoFit/>
          </a:bodyPr>
          <a:lstStyle/>
          <a:p>
            <a:r>
              <a:rPr lang="fr-FR" sz="1050" b="0" dirty="0">
                <a:solidFill>
                  <a:schemeClr val="bg2"/>
                </a:solidFill>
                <a:latin typeface="Calibri" pitchFamily="34" charset="0"/>
              </a:rPr>
              <a:t>2033</a:t>
            </a:r>
            <a:endParaRPr lang="en-US" sz="1050" b="0" dirty="0" err="1">
              <a:solidFill>
                <a:schemeClr val="bg2"/>
              </a:solidFill>
              <a:latin typeface="Calibri" pitchFamily="34" charset="0"/>
            </a:endParaRPr>
          </a:p>
        </p:txBody>
      </p:sp>
      <p:sp>
        <p:nvSpPr>
          <p:cNvPr id="14" name="TextBox 13">
            <a:extLst>
              <a:ext uri="{FF2B5EF4-FFF2-40B4-BE49-F238E27FC236}">
                <a16:creationId xmlns:a16="http://schemas.microsoft.com/office/drawing/2014/main" id="{893B90D4-2E5E-AB0E-CBCE-EDBF0F73CFCF}"/>
              </a:ext>
            </a:extLst>
          </p:cNvPr>
          <p:cNvSpPr txBox="1"/>
          <p:nvPr/>
        </p:nvSpPr>
        <p:spPr>
          <a:xfrm>
            <a:off x="7284603" y="4631097"/>
            <a:ext cx="460382" cy="253916"/>
          </a:xfrm>
          <a:prstGeom prst="rect">
            <a:avLst/>
          </a:prstGeom>
          <a:noFill/>
        </p:spPr>
        <p:txBody>
          <a:bodyPr wrap="none" rtlCol="0">
            <a:spAutoFit/>
          </a:bodyPr>
          <a:lstStyle/>
          <a:p>
            <a:r>
              <a:rPr lang="fr-FR" sz="1050" b="0" dirty="0">
                <a:solidFill>
                  <a:schemeClr val="bg2"/>
                </a:solidFill>
                <a:latin typeface="Calibri" pitchFamily="34" charset="0"/>
              </a:rPr>
              <a:t>2034</a:t>
            </a:r>
            <a:endParaRPr lang="en-US" sz="1050" b="0" dirty="0" err="1">
              <a:solidFill>
                <a:schemeClr val="bg2"/>
              </a:solidFill>
              <a:latin typeface="Calibri" pitchFamily="34" charset="0"/>
            </a:endParaRPr>
          </a:p>
        </p:txBody>
      </p:sp>
      <p:sp>
        <p:nvSpPr>
          <p:cNvPr id="15" name="TextBox 14">
            <a:extLst>
              <a:ext uri="{FF2B5EF4-FFF2-40B4-BE49-F238E27FC236}">
                <a16:creationId xmlns:a16="http://schemas.microsoft.com/office/drawing/2014/main" id="{5252E850-B40C-E124-5637-81F8A22FAE42}"/>
              </a:ext>
            </a:extLst>
          </p:cNvPr>
          <p:cNvSpPr txBox="1"/>
          <p:nvPr/>
        </p:nvSpPr>
        <p:spPr>
          <a:xfrm>
            <a:off x="7950937" y="4631097"/>
            <a:ext cx="460382" cy="253916"/>
          </a:xfrm>
          <a:prstGeom prst="rect">
            <a:avLst/>
          </a:prstGeom>
          <a:noFill/>
        </p:spPr>
        <p:txBody>
          <a:bodyPr wrap="none" rtlCol="0">
            <a:spAutoFit/>
          </a:bodyPr>
          <a:lstStyle/>
          <a:p>
            <a:r>
              <a:rPr lang="fr-FR" sz="1050" b="0" dirty="0">
                <a:solidFill>
                  <a:schemeClr val="bg2"/>
                </a:solidFill>
                <a:latin typeface="Calibri" pitchFamily="34" charset="0"/>
              </a:rPr>
              <a:t>2035</a:t>
            </a:r>
            <a:endParaRPr lang="en-US" sz="1050" b="0" dirty="0" err="1">
              <a:solidFill>
                <a:schemeClr val="bg2"/>
              </a:solidFill>
              <a:latin typeface="Calibri" pitchFamily="34" charset="0"/>
            </a:endParaRPr>
          </a:p>
        </p:txBody>
      </p:sp>
      <p:grpSp>
        <p:nvGrpSpPr>
          <p:cNvPr id="149" name="Group 148">
            <a:extLst>
              <a:ext uri="{FF2B5EF4-FFF2-40B4-BE49-F238E27FC236}">
                <a16:creationId xmlns:a16="http://schemas.microsoft.com/office/drawing/2014/main" id="{DEFE98F9-98BE-DBA0-DE70-068B1B448ED9}"/>
              </a:ext>
            </a:extLst>
          </p:cNvPr>
          <p:cNvGrpSpPr/>
          <p:nvPr/>
        </p:nvGrpSpPr>
        <p:grpSpPr>
          <a:xfrm>
            <a:off x="1835084" y="86848"/>
            <a:ext cx="6026022" cy="4542892"/>
            <a:chOff x="1835084" y="112250"/>
            <a:chExt cx="6026022" cy="3801157"/>
          </a:xfrm>
        </p:grpSpPr>
        <p:cxnSp>
          <p:nvCxnSpPr>
            <p:cNvPr id="17" name="Straight Connector 16">
              <a:extLst>
                <a:ext uri="{FF2B5EF4-FFF2-40B4-BE49-F238E27FC236}">
                  <a16:creationId xmlns:a16="http://schemas.microsoft.com/office/drawing/2014/main" id="{DB6CCF8F-FD57-4771-9AE6-00E74BE1C2DB}"/>
                </a:ext>
              </a:extLst>
            </p:cNvPr>
            <p:cNvCxnSpPr>
              <a:cxnSpLocks/>
            </p:cNvCxnSpPr>
            <p:nvPr/>
          </p:nvCxnSpPr>
          <p:spPr bwMode="auto">
            <a:xfrm>
              <a:off x="1835084" y="112250"/>
              <a:ext cx="0" cy="3801157"/>
            </a:xfrm>
            <a:prstGeom prst="line">
              <a:avLst/>
            </a:prstGeom>
            <a:solidFill>
              <a:schemeClr val="accent1"/>
            </a:solidFill>
            <a:ln w="9525" cap="flat" cmpd="sng" algn="ctr">
              <a:solidFill>
                <a:schemeClr val="tx1">
                  <a:lumMod val="85000"/>
                </a:schemeClr>
              </a:solidFill>
              <a:prstDash val="solid"/>
              <a:round/>
              <a:headEnd type="none" w="med" len="med"/>
              <a:tailEnd type="none" w="med" len="med"/>
            </a:ln>
            <a:effectLst/>
          </p:spPr>
        </p:cxnSp>
        <p:cxnSp>
          <p:nvCxnSpPr>
            <p:cNvPr id="18" name="Straight Connector 17">
              <a:extLst>
                <a:ext uri="{FF2B5EF4-FFF2-40B4-BE49-F238E27FC236}">
                  <a16:creationId xmlns:a16="http://schemas.microsoft.com/office/drawing/2014/main" id="{827723CF-DE93-DAB9-9558-7A3617CA8C1F}"/>
                </a:ext>
              </a:extLst>
            </p:cNvPr>
            <p:cNvCxnSpPr>
              <a:cxnSpLocks/>
            </p:cNvCxnSpPr>
            <p:nvPr/>
          </p:nvCxnSpPr>
          <p:spPr bwMode="auto">
            <a:xfrm>
              <a:off x="2504642" y="112250"/>
              <a:ext cx="0" cy="3801157"/>
            </a:xfrm>
            <a:prstGeom prst="line">
              <a:avLst/>
            </a:prstGeom>
            <a:solidFill>
              <a:schemeClr val="accent1"/>
            </a:solidFill>
            <a:ln w="9525" cap="flat" cmpd="sng" algn="ctr">
              <a:solidFill>
                <a:schemeClr val="tx1">
                  <a:lumMod val="85000"/>
                </a:schemeClr>
              </a:solidFill>
              <a:prstDash val="solid"/>
              <a:round/>
              <a:headEnd type="none" w="med" len="med"/>
              <a:tailEnd type="none" w="med" len="med"/>
            </a:ln>
            <a:effectLst/>
          </p:spPr>
        </p:cxnSp>
        <p:cxnSp>
          <p:nvCxnSpPr>
            <p:cNvPr id="19" name="Straight Connector 18">
              <a:extLst>
                <a:ext uri="{FF2B5EF4-FFF2-40B4-BE49-F238E27FC236}">
                  <a16:creationId xmlns:a16="http://schemas.microsoft.com/office/drawing/2014/main" id="{7EA28BDC-CAA7-B526-C8D9-002B45F5D20F}"/>
                </a:ext>
              </a:extLst>
            </p:cNvPr>
            <p:cNvCxnSpPr>
              <a:cxnSpLocks/>
            </p:cNvCxnSpPr>
            <p:nvPr/>
          </p:nvCxnSpPr>
          <p:spPr bwMode="auto">
            <a:xfrm>
              <a:off x="3174200" y="112250"/>
              <a:ext cx="0" cy="3801157"/>
            </a:xfrm>
            <a:prstGeom prst="line">
              <a:avLst/>
            </a:prstGeom>
            <a:solidFill>
              <a:schemeClr val="accent1"/>
            </a:solidFill>
            <a:ln w="9525" cap="flat" cmpd="sng" algn="ctr">
              <a:solidFill>
                <a:schemeClr val="tx1">
                  <a:lumMod val="85000"/>
                </a:schemeClr>
              </a:solidFill>
              <a:prstDash val="solid"/>
              <a:round/>
              <a:headEnd type="none" w="med" len="med"/>
              <a:tailEnd type="none" w="med" len="med"/>
            </a:ln>
            <a:effectLst/>
          </p:spPr>
        </p:cxnSp>
        <p:cxnSp>
          <p:nvCxnSpPr>
            <p:cNvPr id="20" name="Straight Connector 19">
              <a:extLst>
                <a:ext uri="{FF2B5EF4-FFF2-40B4-BE49-F238E27FC236}">
                  <a16:creationId xmlns:a16="http://schemas.microsoft.com/office/drawing/2014/main" id="{294739F6-F1AB-58F5-C345-921646743525}"/>
                </a:ext>
              </a:extLst>
            </p:cNvPr>
            <p:cNvCxnSpPr>
              <a:cxnSpLocks/>
            </p:cNvCxnSpPr>
            <p:nvPr/>
          </p:nvCxnSpPr>
          <p:spPr bwMode="auto">
            <a:xfrm>
              <a:off x="3843758" y="112250"/>
              <a:ext cx="0" cy="3801157"/>
            </a:xfrm>
            <a:prstGeom prst="line">
              <a:avLst/>
            </a:prstGeom>
            <a:solidFill>
              <a:schemeClr val="accent1"/>
            </a:solidFill>
            <a:ln w="9525" cap="flat" cmpd="sng" algn="ctr">
              <a:solidFill>
                <a:schemeClr val="tx1">
                  <a:lumMod val="85000"/>
                </a:schemeClr>
              </a:solidFill>
              <a:prstDash val="solid"/>
              <a:round/>
              <a:headEnd type="none" w="med" len="med"/>
              <a:tailEnd type="none" w="med" len="med"/>
            </a:ln>
            <a:effectLst/>
          </p:spPr>
        </p:cxnSp>
        <p:cxnSp>
          <p:nvCxnSpPr>
            <p:cNvPr id="21" name="Straight Connector 20">
              <a:extLst>
                <a:ext uri="{FF2B5EF4-FFF2-40B4-BE49-F238E27FC236}">
                  <a16:creationId xmlns:a16="http://schemas.microsoft.com/office/drawing/2014/main" id="{C81688EA-2E5E-01AA-F2A4-68C61C59B204}"/>
                </a:ext>
              </a:extLst>
            </p:cNvPr>
            <p:cNvCxnSpPr>
              <a:cxnSpLocks/>
            </p:cNvCxnSpPr>
            <p:nvPr/>
          </p:nvCxnSpPr>
          <p:spPr bwMode="auto">
            <a:xfrm>
              <a:off x="4513316" y="112250"/>
              <a:ext cx="0" cy="3801157"/>
            </a:xfrm>
            <a:prstGeom prst="line">
              <a:avLst/>
            </a:prstGeom>
            <a:solidFill>
              <a:schemeClr val="accent1"/>
            </a:solidFill>
            <a:ln w="9525" cap="flat" cmpd="sng" algn="ctr">
              <a:solidFill>
                <a:schemeClr val="tx1">
                  <a:lumMod val="85000"/>
                </a:schemeClr>
              </a:solidFill>
              <a:prstDash val="solid"/>
              <a:round/>
              <a:headEnd type="none" w="med" len="med"/>
              <a:tailEnd type="none" w="med" len="med"/>
            </a:ln>
            <a:effectLst/>
          </p:spPr>
        </p:cxnSp>
        <p:cxnSp>
          <p:nvCxnSpPr>
            <p:cNvPr id="22" name="Straight Connector 21">
              <a:extLst>
                <a:ext uri="{FF2B5EF4-FFF2-40B4-BE49-F238E27FC236}">
                  <a16:creationId xmlns:a16="http://schemas.microsoft.com/office/drawing/2014/main" id="{6C3EAB15-A3A6-DCB8-ED87-FEED77D0B4FD}"/>
                </a:ext>
              </a:extLst>
            </p:cNvPr>
            <p:cNvCxnSpPr>
              <a:cxnSpLocks/>
            </p:cNvCxnSpPr>
            <p:nvPr/>
          </p:nvCxnSpPr>
          <p:spPr bwMode="auto">
            <a:xfrm>
              <a:off x="5182874" y="112250"/>
              <a:ext cx="0" cy="3801157"/>
            </a:xfrm>
            <a:prstGeom prst="line">
              <a:avLst/>
            </a:prstGeom>
            <a:solidFill>
              <a:schemeClr val="accent1"/>
            </a:solidFill>
            <a:ln w="9525" cap="flat" cmpd="sng" algn="ctr">
              <a:solidFill>
                <a:schemeClr val="tx1">
                  <a:lumMod val="85000"/>
                </a:schemeClr>
              </a:solidFill>
              <a:prstDash val="solid"/>
              <a:round/>
              <a:headEnd type="none" w="med" len="med"/>
              <a:tailEnd type="none" w="med" len="med"/>
            </a:ln>
            <a:effectLst/>
          </p:spPr>
        </p:cxnSp>
        <p:cxnSp>
          <p:nvCxnSpPr>
            <p:cNvPr id="23" name="Straight Connector 22">
              <a:extLst>
                <a:ext uri="{FF2B5EF4-FFF2-40B4-BE49-F238E27FC236}">
                  <a16:creationId xmlns:a16="http://schemas.microsoft.com/office/drawing/2014/main" id="{35E8A28A-57BF-50B7-3704-5C12A813E1A9}"/>
                </a:ext>
              </a:extLst>
            </p:cNvPr>
            <p:cNvCxnSpPr>
              <a:cxnSpLocks/>
            </p:cNvCxnSpPr>
            <p:nvPr/>
          </p:nvCxnSpPr>
          <p:spPr bwMode="auto">
            <a:xfrm>
              <a:off x="5852432" y="112250"/>
              <a:ext cx="0" cy="3801157"/>
            </a:xfrm>
            <a:prstGeom prst="line">
              <a:avLst/>
            </a:prstGeom>
            <a:solidFill>
              <a:schemeClr val="accent1"/>
            </a:solidFill>
            <a:ln w="9525" cap="flat" cmpd="sng" algn="ctr">
              <a:solidFill>
                <a:schemeClr val="tx1">
                  <a:lumMod val="85000"/>
                </a:schemeClr>
              </a:solidFill>
              <a:prstDash val="solid"/>
              <a:round/>
              <a:headEnd type="none" w="med" len="med"/>
              <a:tailEnd type="none" w="med" len="med"/>
            </a:ln>
            <a:effectLst/>
          </p:spPr>
        </p:cxnSp>
        <p:cxnSp>
          <p:nvCxnSpPr>
            <p:cNvPr id="24" name="Straight Connector 23">
              <a:extLst>
                <a:ext uri="{FF2B5EF4-FFF2-40B4-BE49-F238E27FC236}">
                  <a16:creationId xmlns:a16="http://schemas.microsoft.com/office/drawing/2014/main" id="{EA111FE3-FD1E-68DE-08FB-1D3A10B5BD63}"/>
                </a:ext>
              </a:extLst>
            </p:cNvPr>
            <p:cNvCxnSpPr>
              <a:cxnSpLocks/>
            </p:cNvCxnSpPr>
            <p:nvPr/>
          </p:nvCxnSpPr>
          <p:spPr bwMode="auto">
            <a:xfrm>
              <a:off x="6521990" y="112250"/>
              <a:ext cx="0" cy="3801157"/>
            </a:xfrm>
            <a:prstGeom prst="line">
              <a:avLst/>
            </a:prstGeom>
            <a:solidFill>
              <a:schemeClr val="accent1"/>
            </a:solidFill>
            <a:ln w="9525" cap="flat" cmpd="sng" algn="ctr">
              <a:solidFill>
                <a:schemeClr val="tx1">
                  <a:lumMod val="85000"/>
                </a:schemeClr>
              </a:solidFill>
              <a:prstDash val="solid"/>
              <a:round/>
              <a:headEnd type="none" w="med" len="med"/>
              <a:tailEnd type="none" w="med" len="med"/>
            </a:ln>
            <a:effectLst/>
          </p:spPr>
        </p:cxnSp>
        <p:cxnSp>
          <p:nvCxnSpPr>
            <p:cNvPr id="25" name="Straight Connector 24">
              <a:extLst>
                <a:ext uri="{FF2B5EF4-FFF2-40B4-BE49-F238E27FC236}">
                  <a16:creationId xmlns:a16="http://schemas.microsoft.com/office/drawing/2014/main" id="{3B833D20-BEA4-9ECA-988C-0B5F980D6BCC}"/>
                </a:ext>
              </a:extLst>
            </p:cNvPr>
            <p:cNvCxnSpPr>
              <a:cxnSpLocks/>
            </p:cNvCxnSpPr>
            <p:nvPr/>
          </p:nvCxnSpPr>
          <p:spPr bwMode="auto">
            <a:xfrm>
              <a:off x="7191548" y="112250"/>
              <a:ext cx="0" cy="3801157"/>
            </a:xfrm>
            <a:prstGeom prst="line">
              <a:avLst/>
            </a:prstGeom>
            <a:solidFill>
              <a:schemeClr val="accent1"/>
            </a:solidFill>
            <a:ln w="9525" cap="flat" cmpd="sng" algn="ctr">
              <a:solidFill>
                <a:schemeClr val="tx1">
                  <a:lumMod val="85000"/>
                </a:schemeClr>
              </a:solidFill>
              <a:prstDash val="solid"/>
              <a:round/>
              <a:headEnd type="none" w="med" len="med"/>
              <a:tailEnd type="none" w="med" len="med"/>
            </a:ln>
            <a:effectLst/>
          </p:spPr>
        </p:cxnSp>
        <p:cxnSp>
          <p:nvCxnSpPr>
            <p:cNvPr id="26" name="Straight Connector 25">
              <a:extLst>
                <a:ext uri="{FF2B5EF4-FFF2-40B4-BE49-F238E27FC236}">
                  <a16:creationId xmlns:a16="http://schemas.microsoft.com/office/drawing/2014/main" id="{5B45BFEE-F7AE-95D2-7CB8-29B4312B530C}"/>
                </a:ext>
              </a:extLst>
            </p:cNvPr>
            <p:cNvCxnSpPr>
              <a:cxnSpLocks/>
            </p:cNvCxnSpPr>
            <p:nvPr/>
          </p:nvCxnSpPr>
          <p:spPr bwMode="auto">
            <a:xfrm>
              <a:off x="7861106" y="112250"/>
              <a:ext cx="0" cy="3801157"/>
            </a:xfrm>
            <a:prstGeom prst="line">
              <a:avLst/>
            </a:prstGeom>
            <a:solidFill>
              <a:schemeClr val="accent1"/>
            </a:solidFill>
            <a:ln w="9525" cap="flat" cmpd="sng" algn="ctr">
              <a:solidFill>
                <a:schemeClr val="tx1">
                  <a:lumMod val="85000"/>
                </a:schemeClr>
              </a:solidFill>
              <a:prstDash val="solid"/>
              <a:round/>
              <a:headEnd type="none" w="med" len="med"/>
              <a:tailEnd type="none" w="med" len="med"/>
            </a:ln>
            <a:effectLst/>
          </p:spPr>
        </p:cxnSp>
      </p:grpSp>
      <p:pic>
        <p:nvPicPr>
          <p:cNvPr id="31" name="Picture 2">
            <a:extLst>
              <a:ext uri="{FF2B5EF4-FFF2-40B4-BE49-F238E27FC236}">
                <a16:creationId xmlns:a16="http://schemas.microsoft.com/office/drawing/2014/main" id="{CE1CF1B3-BC6E-AFEE-CFCC-FB6F25049A4F}"/>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1290" y="183545"/>
            <a:ext cx="431260" cy="172532"/>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Quantinuum">
            <a:extLst>
              <a:ext uri="{FF2B5EF4-FFF2-40B4-BE49-F238E27FC236}">
                <a16:creationId xmlns:a16="http://schemas.microsoft.com/office/drawing/2014/main" id="{C23F54C6-F94F-B6A1-352D-9A1EA88F18DD}"/>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8701" y="3037476"/>
            <a:ext cx="256438" cy="244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Graphic 32">
            <a:extLst>
              <a:ext uri="{FF2B5EF4-FFF2-40B4-BE49-F238E27FC236}">
                <a16:creationId xmlns:a16="http://schemas.microsoft.com/office/drawing/2014/main" id="{0D661409-D033-A282-F732-C09C7573C6B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02640" y="1018970"/>
            <a:ext cx="228561" cy="235017"/>
          </a:xfrm>
          <a:prstGeom prst="rect">
            <a:avLst/>
          </a:prstGeom>
        </p:spPr>
      </p:pic>
      <p:pic>
        <p:nvPicPr>
          <p:cNvPr id="34" name="Graphic 33">
            <a:extLst>
              <a:ext uri="{FF2B5EF4-FFF2-40B4-BE49-F238E27FC236}">
                <a16:creationId xmlns:a16="http://schemas.microsoft.com/office/drawing/2014/main" id="{60471683-3147-119B-5A5A-41040B781AA9}"/>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76119" y="1569477"/>
            <a:ext cx="281603" cy="205118"/>
          </a:xfrm>
          <a:prstGeom prst="rect">
            <a:avLst/>
          </a:prstGeom>
        </p:spPr>
      </p:pic>
      <p:pic>
        <p:nvPicPr>
          <p:cNvPr id="35" name="Graphic 34">
            <a:extLst>
              <a:ext uri="{FF2B5EF4-FFF2-40B4-BE49-F238E27FC236}">
                <a16:creationId xmlns:a16="http://schemas.microsoft.com/office/drawing/2014/main" id="{18E5806F-623D-719F-724E-DE5D7A6B64EC}"/>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11013" y="518923"/>
            <a:ext cx="411814" cy="146786"/>
          </a:xfrm>
          <a:prstGeom prst="rect">
            <a:avLst/>
          </a:prstGeom>
        </p:spPr>
      </p:pic>
      <p:pic>
        <p:nvPicPr>
          <p:cNvPr id="36" name="Graphic 35">
            <a:extLst>
              <a:ext uri="{FF2B5EF4-FFF2-40B4-BE49-F238E27FC236}">
                <a16:creationId xmlns:a16="http://schemas.microsoft.com/office/drawing/2014/main" id="{0E1963BA-C5F4-F104-281F-7BF6DFEB5A2F}"/>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50118" y="2391392"/>
            <a:ext cx="533605" cy="97703"/>
          </a:xfrm>
          <a:prstGeom prst="rect">
            <a:avLst/>
          </a:prstGeom>
        </p:spPr>
      </p:pic>
      <p:pic>
        <p:nvPicPr>
          <p:cNvPr id="39" name="Graphic 1">
            <a:extLst>
              <a:ext uri="{FF2B5EF4-FFF2-40B4-BE49-F238E27FC236}">
                <a16:creationId xmlns:a16="http://schemas.microsoft.com/office/drawing/2014/main" id="{BEDB1AF5-95E9-1482-F285-C82EEF53A039}"/>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518753" y="2686968"/>
            <a:ext cx="596334" cy="149160"/>
          </a:xfrm>
          <a:prstGeom prst="rect">
            <a:avLst/>
          </a:prstGeom>
        </p:spPr>
      </p:pic>
      <p:pic>
        <p:nvPicPr>
          <p:cNvPr id="40" name="Picture 39">
            <a:extLst>
              <a:ext uri="{FF2B5EF4-FFF2-40B4-BE49-F238E27FC236}">
                <a16:creationId xmlns:a16="http://schemas.microsoft.com/office/drawing/2014/main" id="{526ED130-09E6-CF51-0F23-36C4F5080861}"/>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40889" y="2029554"/>
            <a:ext cx="552063" cy="167086"/>
          </a:xfrm>
          <a:prstGeom prst="rect">
            <a:avLst/>
          </a:prstGeom>
        </p:spPr>
      </p:pic>
      <p:cxnSp>
        <p:nvCxnSpPr>
          <p:cNvPr id="41" name="Straight Connector 40">
            <a:extLst>
              <a:ext uri="{FF2B5EF4-FFF2-40B4-BE49-F238E27FC236}">
                <a16:creationId xmlns:a16="http://schemas.microsoft.com/office/drawing/2014/main" id="{AF0E56B7-9919-8E37-F1BA-B06D3B5BB8D7}"/>
              </a:ext>
            </a:extLst>
          </p:cNvPr>
          <p:cNvCxnSpPr>
            <a:cxnSpLocks/>
          </p:cNvCxnSpPr>
          <p:nvPr/>
        </p:nvCxnSpPr>
        <p:spPr bwMode="auto">
          <a:xfrm flipV="1">
            <a:off x="1165525" y="439307"/>
            <a:ext cx="7365135" cy="1"/>
          </a:xfrm>
          <a:prstGeom prst="line">
            <a:avLst/>
          </a:prstGeom>
          <a:solidFill>
            <a:schemeClr val="accent1"/>
          </a:solidFill>
          <a:ln w="9525" cap="flat" cmpd="sng" algn="ctr">
            <a:solidFill>
              <a:schemeClr val="accent6">
                <a:lumMod val="20000"/>
                <a:lumOff val="80000"/>
              </a:schemeClr>
            </a:solidFill>
            <a:prstDash val="solid"/>
            <a:round/>
            <a:headEnd type="none" w="med" len="med"/>
            <a:tailEnd type="none" w="med" len="med"/>
          </a:ln>
          <a:effectLst/>
        </p:spPr>
      </p:cxnSp>
      <p:pic>
        <p:nvPicPr>
          <p:cNvPr id="43" name="Picture 42">
            <a:extLst>
              <a:ext uri="{FF2B5EF4-FFF2-40B4-BE49-F238E27FC236}">
                <a16:creationId xmlns:a16="http://schemas.microsoft.com/office/drawing/2014/main" id="{D28B6BC3-A1DD-AE52-9D03-BE5317EB4F82}"/>
              </a:ext>
            </a:extLst>
          </p:cNvPr>
          <p:cNvPicPr/>
          <p:nvPr/>
        </p:nvPicPr>
        <p:blipFill>
          <a:blip r:embed="rId16" cstate="screen">
            <a:extLst>
              <a:ext uri="{28A0092B-C50C-407E-A947-70E740481C1C}">
                <a14:useLocalDpi xmlns:a14="http://schemas.microsoft.com/office/drawing/2010/main"/>
              </a:ext>
            </a:extLst>
          </a:blip>
          <a:srcRect/>
          <a:stretch>
            <a:fillRect/>
          </a:stretch>
        </p:blipFill>
        <p:spPr bwMode="auto">
          <a:xfrm>
            <a:off x="509402" y="4222011"/>
            <a:ext cx="615037" cy="77204"/>
          </a:xfrm>
          <a:prstGeom prst="rect">
            <a:avLst/>
          </a:prstGeom>
          <a:noFill/>
        </p:spPr>
      </p:pic>
      <p:pic>
        <p:nvPicPr>
          <p:cNvPr id="44" name="Graphic 43">
            <a:extLst>
              <a:ext uri="{FF2B5EF4-FFF2-40B4-BE49-F238E27FC236}">
                <a16:creationId xmlns:a16="http://schemas.microsoft.com/office/drawing/2014/main" id="{2BBE6971-0B84-CC46-4559-AB58FC2F9329}"/>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07081" y="4457706"/>
            <a:ext cx="619678" cy="133254"/>
          </a:xfrm>
          <a:prstGeom prst="rect">
            <a:avLst/>
          </a:prstGeom>
        </p:spPr>
      </p:pic>
      <p:cxnSp>
        <p:nvCxnSpPr>
          <p:cNvPr id="46" name="Straight Connector 45">
            <a:extLst>
              <a:ext uri="{FF2B5EF4-FFF2-40B4-BE49-F238E27FC236}">
                <a16:creationId xmlns:a16="http://schemas.microsoft.com/office/drawing/2014/main" id="{168EF3AC-6B76-3BB4-2E4B-61059FDDEF41}"/>
              </a:ext>
            </a:extLst>
          </p:cNvPr>
          <p:cNvCxnSpPr>
            <a:cxnSpLocks/>
          </p:cNvCxnSpPr>
          <p:nvPr/>
        </p:nvCxnSpPr>
        <p:spPr bwMode="auto">
          <a:xfrm flipV="1">
            <a:off x="1165524" y="773276"/>
            <a:ext cx="7365135" cy="1"/>
          </a:xfrm>
          <a:prstGeom prst="line">
            <a:avLst/>
          </a:prstGeom>
          <a:solidFill>
            <a:schemeClr val="accent1"/>
          </a:solidFill>
          <a:ln w="9525" cap="flat" cmpd="sng" algn="ctr">
            <a:solidFill>
              <a:schemeClr val="accent6">
                <a:lumMod val="20000"/>
                <a:lumOff val="80000"/>
              </a:schemeClr>
            </a:solidFill>
            <a:prstDash val="solid"/>
            <a:round/>
            <a:headEnd type="none" w="med" len="med"/>
            <a:tailEnd type="none" w="med" len="med"/>
          </a:ln>
          <a:effectLst/>
        </p:spPr>
      </p:cxnSp>
      <p:cxnSp>
        <p:nvCxnSpPr>
          <p:cNvPr id="47" name="Straight Connector 46">
            <a:extLst>
              <a:ext uri="{FF2B5EF4-FFF2-40B4-BE49-F238E27FC236}">
                <a16:creationId xmlns:a16="http://schemas.microsoft.com/office/drawing/2014/main" id="{9A5E607A-DCC9-C020-B9C5-84FAAA0BC222}"/>
              </a:ext>
            </a:extLst>
          </p:cNvPr>
          <p:cNvCxnSpPr>
            <a:cxnSpLocks/>
          </p:cNvCxnSpPr>
          <p:nvPr/>
        </p:nvCxnSpPr>
        <p:spPr bwMode="auto">
          <a:xfrm flipV="1">
            <a:off x="1165524" y="968093"/>
            <a:ext cx="7365135" cy="1"/>
          </a:xfrm>
          <a:prstGeom prst="line">
            <a:avLst/>
          </a:prstGeom>
          <a:solidFill>
            <a:schemeClr val="accent1"/>
          </a:solidFill>
          <a:ln w="9525" cap="flat" cmpd="sng" algn="ctr">
            <a:solidFill>
              <a:schemeClr val="accent6">
                <a:lumMod val="20000"/>
                <a:lumOff val="80000"/>
              </a:schemeClr>
            </a:solidFill>
            <a:prstDash val="solid"/>
            <a:round/>
            <a:headEnd type="none" w="med" len="med"/>
            <a:tailEnd type="none" w="med" len="med"/>
          </a:ln>
          <a:effectLst/>
        </p:spPr>
      </p:cxnSp>
      <p:cxnSp>
        <p:nvCxnSpPr>
          <p:cNvPr id="48" name="Straight Connector 47">
            <a:extLst>
              <a:ext uri="{FF2B5EF4-FFF2-40B4-BE49-F238E27FC236}">
                <a16:creationId xmlns:a16="http://schemas.microsoft.com/office/drawing/2014/main" id="{A3770722-0A78-21BD-1149-BE5E6A3A2718}"/>
              </a:ext>
            </a:extLst>
          </p:cNvPr>
          <p:cNvCxnSpPr>
            <a:cxnSpLocks/>
          </p:cNvCxnSpPr>
          <p:nvPr/>
        </p:nvCxnSpPr>
        <p:spPr bwMode="auto">
          <a:xfrm flipV="1">
            <a:off x="1170499" y="1304412"/>
            <a:ext cx="7365135" cy="1"/>
          </a:xfrm>
          <a:prstGeom prst="line">
            <a:avLst/>
          </a:prstGeom>
          <a:solidFill>
            <a:schemeClr val="accent1"/>
          </a:solidFill>
          <a:ln w="9525" cap="flat" cmpd="sng" algn="ctr">
            <a:solidFill>
              <a:schemeClr val="accent6">
                <a:lumMod val="20000"/>
                <a:lumOff val="80000"/>
              </a:schemeClr>
            </a:solidFill>
            <a:prstDash val="solid"/>
            <a:round/>
            <a:headEnd type="none" w="med" len="med"/>
            <a:tailEnd type="none" w="med" len="med"/>
          </a:ln>
          <a:effectLst/>
        </p:spPr>
      </p:cxnSp>
      <p:cxnSp>
        <p:nvCxnSpPr>
          <p:cNvPr id="49" name="Straight Connector 48">
            <a:extLst>
              <a:ext uri="{FF2B5EF4-FFF2-40B4-BE49-F238E27FC236}">
                <a16:creationId xmlns:a16="http://schemas.microsoft.com/office/drawing/2014/main" id="{4DAAF252-A4A5-42FE-3F78-EBB7340E5F6E}"/>
              </a:ext>
            </a:extLst>
          </p:cNvPr>
          <p:cNvCxnSpPr>
            <a:cxnSpLocks/>
          </p:cNvCxnSpPr>
          <p:nvPr/>
        </p:nvCxnSpPr>
        <p:spPr bwMode="auto">
          <a:xfrm flipV="1">
            <a:off x="1179232" y="2273539"/>
            <a:ext cx="7365135" cy="1"/>
          </a:xfrm>
          <a:prstGeom prst="line">
            <a:avLst/>
          </a:prstGeom>
          <a:solidFill>
            <a:schemeClr val="accent1"/>
          </a:solidFill>
          <a:ln w="9525" cap="flat" cmpd="sng" algn="ctr">
            <a:solidFill>
              <a:schemeClr val="tx1">
                <a:lumMod val="75000"/>
              </a:schemeClr>
            </a:solidFill>
            <a:prstDash val="solid"/>
            <a:round/>
            <a:headEnd type="none" w="med" len="med"/>
            <a:tailEnd type="none" w="med" len="med"/>
          </a:ln>
          <a:effectLst/>
        </p:spPr>
      </p:cxnSp>
      <p:cxnSp>
        <p:nvCxnSpPr>
          <p:cNvPr id="50" name="Straight Connector 49">
            <a:extLst>
              <a:ext uri="{FF2B5EF4-FFF2-40B4-BE49-F238E27FC236}">
                <a16:creationId xmlns:a16="http://schemas.microsoft.com/office/drawing/2014/main" id="{42C7C607-1595-BE90-AE64-023DBFB46509}"/>
              </a:ext>
            </a:extLst>
          </p:cNvPr>
          <p:cNvCxnSpPr>
            <a:cxnSpLocks/>
          </p:cNvCxnSpPr>
          <p:nvPr/>
        </p:nvCxnSpPr>
        <p:spPr bwMode="auto">
          <a:xfrm flipV="1">
            <a:off x="1179232" y="2605918"/>
            <a:ext cx="7365135" cy="1"/>
          </a:xfrm>
          <a:prstGeom prst="line">
            <a:avLst/>
          </a:prstGeom>
          <a:solidFill>
            <a:schemeClr val="accent1"/>
          </a:solidFill>
          <a:ln w="9525" cap="flat" cmpd="sng" algn="ctr">
            <a:solidFill>
              <a:schemeClr val="tx1">
                <a:lumMod val="75000"/>
              </a:schemeClr>
            </a:solidFill>
            <a:prstDash val="solid"/>
            <a:round/>
            <a:headEnd type="none" w="med" len="med"/>
            <a:tailEnd type="none" w="med" len="med"/>
          </a:ln>
          <a:effectLst/>
        </p:spPr>
      </p:cxnSp>
      <p:cxnSp>
        <p:nvCxnSpPr>
          <p:cNvPr id="55" name="Straight Connector 54">
            <a:extLst>
              <a:ext uri="{FF2B5EF4-FFF2-40B4-BE49-F238E27FC236}">
                <a16:creationId xmlns:a16="http://schemas.microsoft.com/office/drawing/2014/main" id="{B3333A28-13AE-367A-0CF4-EFC701982167}"/>
              </a:ext>
            </a:extLst>
          </p:cNvPr>
          <p:cNvCxnSpPr>
            <a:cxnSpLocks/>
          </p:cNvCxnSpPr>
          <p:nvPr/>
        </p:nvCxnSpPr>
        <p:spPr bwMode="auto">
          <a:xfrm flipV="1">
            <a:off x="1179112" y="3350012"/>
            <a:ext cx="7365135" cy="1"/>
          </a:xfrm>
          <a:prstGeom prst="line">
            <a:avLst/>
          </a:prstGeom>
          <a:solidFill>
            <a:schemeClr val="accent1"/>
          </a:solidFill>
          <a:ln w="9525" cap="flat" cmpd="sng" algn="ctr">
            <a:solidFill>
              <a:schemeClr val="accent6">
                <a:lumMod val="20000"/>
                <a:lumOff val="80000"/>
              </a:schemeClr>
            </a:solidFill>
            <a:prstDash val="solid"/>
            <a:round/>
            <a:headEnd type="none" w="med" len="med"/>
            <a:tailEnd type="none" w="med" len="med"/>
          </a:ln>
          <a:effectLst/>
        </p:spPr>
      </p:cxnSp>
      <p:cxnSp>
        <p:nvCxnSpPr>
          <p:cNvPr id="57" name="Straight Connector 56">
            <a:extLst>
              <a:ext uri="{FF2B5EF4-FFF2-40B4-BE49-F238E27FC236}">
                <a16:creationId xmlns:a16="http://schemas.microsoft.com/office/drawing/2014/main" id="{4A47122C-D307-EE52-82CE-BD7196EDD7CA}"/>
              </a:ext>
            </a:extLst>
          </p:cNvPr>
          <p:cNvCxnSpPr>
            <a:cxnSpLocks/>
          </p:cNvCxnSpPr>
          <p:nvPr/>
        </p:nvCxnSpPr>
        <p:spPr bwMode="auto">
          <a:xfrm flipV="1">
            <a:off x="1168372" y="4415534"/>
            <a:ext cx="7365135" cy="1"/>
          </a:xfrm>
          <a:prstGeom prst="line">
            <a:avLst/>
          </a:prstGeom>
          <a:solidFill>
            <a:schemeClr val="accent1"/>
          </a:solidFill>
          <a:ln w="9525" cap="flat" cmpd="sng" algn="ctr">
            <a:solidFill>
              <a:schemeClr val="accent6">
                <a:lumMod val="20000"/>
                <a:lumOff val="80000"/>
              </a:schemeClr>
            </a:solidFill>
            <a:prstDash val="solid"/>
            <a:round/>
            <a:headEnd type="none" w="med" len="med"/>
            <a:tailEnd type="none" w="med" len="med"/>
          </a:ln>
          <a:effectLst/>
        </p:spPr>
      </p:cxnSp>
      <p:sp>
        <p:nvSpPr>
          <p:cNvPr id="58" name="Rectangle 57">
            <a:extLst>
              <a:ext uri="{FF2B5EF4-FFF2-40B4-BE49-F238E27FC236}">
                <a16:creationId xmlns:a16="http://schemas.microsoft.com/office/drawing/2014/main" id="{57C305A2-A76B-C82E-536E-6C50EA971936}"/>
              </a:ext>
            </a:extLst>
          </p:cNvPr>
          <p:cNvSpPr/>
          <p:nvPr/>
        </p:nvSpPr>
        <p:spPr bwMode="auto">
          <a:xfrm>
            <a:off x="3957924" y="132910"/>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200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59" name="Rectangle 58">
            <a:extLst>
              <a:ext uri="{FF2B5EF4-FFF2-40B4-BE49-F238E27FC236}">
                <a16:creationId xmlns:a16="http://schemas.microsoft.com/office/drawing/2014/main" id="{3BA9BD4F-AD6D-8C99-A15A-A19BBBA66BCC}"/>
              </a:ext>
            </a:extLst>
          </p:cNvPr>
          <p:cNvSpPr/>
          <p:nvPr/>
        </p:nvSpPr>
        <p:spPr bwMode="auto">
          <a:xfrm>
            <a:off x="3957924" y="267184"/>
            <a:ext cx="432000" cy="137305"/>
          </a:xfrm>
          <a:prstGeom prst="rect">
            <a:avLst/>
          </a:prstGeom>
          <a:solidFill>
            <a:srgbClr val="7030A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100M</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3" name="Rectangle 62">
            <a:extLst>
              <a:ext uri="{FF2B5EF4-FFF2-40B4-BE49-F238E27FC236}">
                <a16:creationId xmlns:a16="http://schemas.microsoft.com/office/drawing/2014/main" id="{6753EB81-B422-289C-9F99-230DBF324DDB}"/>
              </a:ext>
            </a:extLst>
          </p:cNvPr>
          <p:cNvSpPr/>
          <p:nvPr/>
        </p:nvSpPr>
        <p:spPr bwMode="auto">
          <a:xfrm>
            <a:off x="1219523" y="131880"/>
            <a:ext cx="2562779"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156x7 PQ</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8" name="Rectangle 67">
            <a:extLst>
              <a:ext uri="{FF2B5EF4-FFF2-40B4-BE49-F238E27FC236}">
                <a16:creationId xmlns:a16="http://schemas.microsoft.com/office/drawing/2014/main" id="{6B03E007-5AEC-82DD-4F50-1BAD486BE563}"/>
              </a:ext>
            </a:extLst>
          </p:cNvPr>
          <p:cNvSpPr/>
          <p:nvPr/>
        </p:nvSpPr>
        <p:spPr bwMode="auto">
          <a:xfrm>
            <a:off x="6664503" y="130021"/>
            <a:ext cx="371378"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2000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9" name="Rectangle 68">
            <a:extLst>
              <a:ext uri="{FF2B5EF4-FFF2-40B4-BE49-F238E27FC236}">
                <a16:creationId xmlns:a16="http://schemas.microsoft.com/office/drawing/2014/main" id="{12AE3C6A-57E2-9264-A6D2-2A0CFE547FC1}"/>
              </a:ext>
            </a:extLst>
          </p:cNvPr>
          <p:cNvSpPr/>
          <p:nvPr/>
        </p:nvSpPr>
        <p:spPr bwMode="auto">
          <a:xfrm>
            <a:off x="6576043" y="267924"/>
            <a:ext cx="554460" cy="137305"/>
          </a:xfrm>
          <a:prstGeom prst="rect">
            <a:avLst/>
          </a:prstGeom>
          <a:solidFill>
            <a:srgbClr val="7030A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1B</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70" name="Rectangle 69">
            <a:extLst>
              <a:ext uri="{FF2B5EF4-FFF2-40B4-BE49-F238E27FC236}">
                <a16:creationId xmlns:a16="http://schemas.microsoft.com/office/drawing/2014/main" id="{1DD98726-021B-D8D2-1C23-0CA6907D2F1A}"/>
              </a:ext>
            </a:extLst>
          </p:cNvPr>
          <p:cNvSpPr/>
          <p:nvPr/>
        </p:nvSpPr>
        <p:spPr bwMode="auto">
          <a:xfrm>
            <a:off x="3286100" y="267700"/>
            <a:ext cx="432000" cy="137305"/>
          </a:xfrm>
          <a:prstGeom prst="rect">
            <a:avLst/>
          </a:prstGeom>
          <a:solidFill>
            <a:srgbClr val="7030A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15K</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71" name="Rectangle 70">
            <a:extLst>
              <a:ext uri="{FF2B5EF4-FFF2-40B4-BE49-F238E27FC236}">
                <a16:creationId xmlns:a16="http://schemas.microsoft.com/office/drawing/2014/main" id="{DD47A818-FF0B-3FA2-25A9-22DD3680F836}"/>
              </a:ext>
            </a:extLst>
          </p:cNvPr>
          <p:cNvSpPr/>
          <p:nvPr/>
        </p:nvSpPr>
        <p:spPr bwMode="auto">
          <a:xfrm>
            <a:off x="1303720" y="267800"/>
            <a:ext cx="432000" cy="137305"/>
          </a:xfrm>
          <a:prstGeom prst="rect">
            <a:avLst/>
          </a:prstGeom>
          <a:solidFill>
            <a:srgbClr val="7030A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5K</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72" name="Rectangle 71">
            <a:extLst>
              <a:ext uri="{FF2B5EF4-FFF2-40B4-BE49-F238E27FC236}">
                <a16:creationId xmlns:a16="http://schemas.microsoft.com/office/drawing/2014/main" id="{28EAFCD0-EFE2-DD2F-4C8E-1D3D2341B9F5}"/>
              </a:ext>
            </a:extLst>
          </p:cNvPr>
          <p:cNvSpPr/>
          <p:nvPr/>
        </p:nvSpPr>
        <p:spPr bwMode="auto">
          <a:xfrm>
            <a:off x="2620254" y="266539"/>
            <a:ext cx="432000" cy="137305"/>
          </a:xfrm>
          <a:prstGeom prst="rect">
            <a:avLst/>
          </a:prstGeom>
          <a:solidFill>
            <a:srgbClr val="7030A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10K</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73" name="Rectangle 72">
            <a:extLst>
              <a:ext uri="{FF2B5EF4-FFF2-40B4-BE49-F238E27FC236}">
                <a16:creationId xmlns:a16="http://schemas.microsoft.com/office/drawing/2014/main" id="{F0566215-1AB9-1A2D-485F-E0AB49969A38}"/>
              </a:ext>
            </a:extLst>
          </p:cNvPr>
          <p:cNvSpPr/>
          <p:nvPr/>
        </p:nvSpPr>
        <p:spPr bwMode="auto">
          <a:xfrm>
            <a:off x="1954091" y="266539"/>
            <a:ext cx="432000" cy="137305"/>
          </a:xfrm>
          <a:prstGeom prst="rect">
            <a:avLst/>
          </a:prstGeom>
          <a:solidFill>
            <a:srgbClr val="7030A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7.5K</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79" name="Rectangle 78">
            <a:extLst>
              <a:ext uri="{FF2B5EF4-FFF2-40B4-BE49-F238E27FC236}">
                <a16:creationId xmlns:a16="http://schemas.microsoft.com/office/drawing/2014/main" id="{25DF6543-0302-79D5-F504-32C3B14C4AD3}"/>
              </a:ext>
            </a:extLst>
          </p:cNvPr>
          <p:cNvSpPr/>
          <p:nvPr/>
        </p:nvSpPr>
        <p:spPr bwMode="auto">
          <a:xfrm>
            <a:off x="1303720" y="469023"/>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150</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80" name="Rectangle 79">
            <a:extLst>
              <a:ext uri="{FF2B5EF4-FFF2-40B4-BE49-F238E27FC236}">
                <a16:creationId xmlns:a16="http://schemas.microsoft.com/office/drawing/2014/main" id="{58B59720-1476-A1EF-678A-68458DF95A91}"/>
              </a:ext>
            </a:extLst>
          </p:cNvPr>
          <p:cNvSpPr/>
          <p:nvPr/>
        </p:nvSpPr>
        <p:spPr bwMode="auto">
          <a:xfrm>
            <a:off x="1954091" y="469023"/>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300</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81" name="Rectangle 80">
            <a:extLst>
              <a:ext uri="{FF2B5EF4-FFF2-40B4-BE49-F238E27FC236}">
                <a16:creationId xmlns:a16="http://schemas.microsoft.com/office/drawing/2014/main" id="{4B2BA2FE-DB6F-A582-FB4B-1FCAE6290C0E}"/>
              </a:ext>
            </a:extLst>
          </p:cNvPr>
          <p:cNvSpPr/>
          <p:nvPr/>
        </p:nvSpPr>
        <p:spPr bwMode="auto">
          <a:xfrm>
            <a:off x="2620254" y="469023"/>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4-36</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82" name="Rectangle 81">
            <a:extLst>
              <a:ext uri="{FF2B5EF4-FFF2-40B4-BE49-F238E27FC236}">
                <a16:creationId xmlns:a16="http://schemas.microsoft.com/office/drawing/2014/main" id="{C4DB9DDE-E677-2BCE-4D9B-A8D47BF5C1F8}"/>
              </a:ext>
            </a:extLst>
          </p:cNvPr>
          <p:cNvSpPr/>
          <p:nvPr/>
        </p:nvSpPr>
        <p:spPr bwMode="auto">
          <a:xfrm>
            <a:off x="3286100" y="469023"/>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60-180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83" name="Rectangle 82">
            <a:extLst>
              <a:ext uri="{FF2B5EF4-FFF2-40B4-BE49-F238E27FC236}">
                <a16:creationId xmlns:a16="http://schemas.microsoft.com/office/drawing/2014/main" id="{A8D69A9E-ABEE-7B87-37BA-E0FFC0B819B7}"/>
              </a:ext>
            </a:extLst>
          </p:cNvPr>
          <p:cNvSpPr/>
          <p:nvPr/>
        </p:nvSpPr>
        <p:spPr bwMode="auto">
          <a:xfrm>
            <a:off x="4645134" y="469023"/>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240-720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84" name="Rectangle 83">
            <a:extLst>
              <a:ext uri="{FF2B5EF4-FFF2-40B4-BE49-F238E27FC236}">
                <a16:creationId xmlns:a16="http://schemas.microsoft.com/office/drawing/2014/main" id="{635F6D69-AD88-A0EA-9FDE-B5822E2287C1}"/>
              </a:ext>
            </a:extLst>
          </p:cNvPr>
          <p:cNvSpPr/>
          <p:nvPr/>
        </p:nvSpPr>
        <p:spPr bwMode="auto">
          <a:xfrm>
            <a:off x="5247852" y="469023"/>
            <a:ext cx="540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600-1800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85" name="Rectangle 84">
            <a:extLst>
              <a:ext uri="{FF2B5EF4-FFF2-40B4-BE49-F238E27FC236}">
                <a16:creationId xmlns:a16="http://schemas.microsoft.com/office/drawing/2014/main" id="{FDD444E7-D316-F72D-2A3F-6533D5EB49DE}"/>
              </a:ext>
            </a:extLst>
          </p:cNvPr>
          <p:cNvSpPr/>
          <p:nvPr/>
        </p:nvSpPr>
        <p:spPr bwMode="auto">
          <a:xfrm>
            <a:off x="6590503" y="469023"/>
            <a:ext cx="187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2400-7200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86" name="Rectangle 85">
            <a:extLst>
              <a:ext uri="{FF2B5EF4-FFF2-40B4-BE49-F238E27FC236}">
                <a16:creationId xmlns:a16="http://schemas.microsoft.com/office/drawing/2014/main" id="{C05562E2-8EAF-CB80-2514-79EFB3B16BDF}"/>
              </a:ext>
            </a:extLst>
          </p:cNvPr>
          <p:cNvSpPr/>
          <p:nvPr/>
        </p:nvSpPr>
        <p:spPr bwMode="auto">
          <a:xfrm>
            <a:off x="2620254" y="604561"/>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1K</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87" name="Rectangle 86">
            <a:extLst>
              <a:ext uri="{FF2B5EF4-FFF2-40B4-BE49-F238E27FC236}">
                <a16:creationId xmlns:a16="http://schemas.microsoft.com/office/drawing/2014/main" id="{1C2BCA9F-6C16-0837-5D84-9A0CCF22EDF8}"/>
              </a:ext>
            </a:extLst>
          </p:cNvPr>
          <p:cNvSpPr/>
          <p:nvPr/>
        </p:nvSpPr>
        <p:spPr bwMode="auto">
          <a:xfrm>
            <a:off x="3286100" y="604561"/>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5K</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88" name="Rectangle 87">
            <a:extLst>
              <a:ext uri="{FF2B5EF4-FFF2-40B4-BE49-F238E27FC236}">
                <a16:creationId xmlns:a16="http://schemas.microsoft.com/office/drawing/2014/main" id="{FB8F4C50-01E5-9D27-669A-4ADA98DA6D42}"/>
              </a:ext>
            </a:extLst>
          </p:cNvPr>
          <p:cNvSpPr/>
          <p:nvPr/>
        </p:nvSpPr>
        <p:spPr bwMode="auto">
          <a:xfrm>
            <a:off x="4645134" y="604561"/>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40K</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89" name="Rectangle 88">
            <a:extLst>
              <a:ext uri="{FF2B5EF4-FFF2-40B4-BE49-F238E27FC236}">
                <a16:creationId xmlns:a16="http://schemas.microsoft.com/office/drawing/2014/main" id="{ED8D49A6-BFD7-DF50-4CB2-D56EEE56F733}"/>
              </a:ext>
            </a:extLst>
          </p:cNvPr>
          <p:cNvSpPr/>
          <p:nvPr/>
        </p:nvSpPr>
        <p:spPr bwMode="auto">
          <a:xfrm>
            <a:off x="5319852" y="604561"/>
            <a:ext cx="396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100K</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90" name="Rectangle 89">
            <a:extLst>
              <a:ext uri="{FF2B5EF4-FFF2-40B4-BE49-F238E27FC236}">
                <a16:creationId xmlns:a16="http://schemas.microsoft.com/office/drawing/2014/main" id="{74C2C847-D91B-F5D8-14A6-2E368B4F0AFA}"/>
              </a:ext>
            </a:extLst>
          </p:cNvPr>
          <p:cNvSpPr/>
          <p:nvPr/>
        </p:nvSpPr>
        <p:spPr bwMode="auto">
          <a:xfrm>
            <a:off x="6662943" y="604561"/>
            <a:ext cx="388197"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1M</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92" name="Rectangle 91">
            <a:extLst>
              <a:ext uri="{FF2B5EF4-FFF2-40B4-BE49-F238E27FC236}">
                <a16:creationId xmlns:a16="http://schemas.microsoft.com/office/drawing/2014/main" id="{4DA114E6-17AB-3B44-6F19-FCF31C768FD5}"/>
              </a:ext>
            </a:extLst>
          </p:cNvPr>
          <p:cNvSpPr/>
          <p:nvPr/>
        </p:nvSpPr>
        <p:spPr bwMode="auto">
          <a:xfrm>
            <a:off x="1303720" y="3187570"/>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96</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93" name="Rectangle 92">
            <a:extLst>
              <a:ext uri="{FF2B5EF4-FFF2-40B4-BE49-F238E27FC236}">
                <a16:creationId xmlns:a16="http://schemas.microsoft.com/office/drawing/2014/main" id="{A55E4590-4890-9D9F-29F7-A02696423584}"/>
              </a:ext>
            </a:extLst>
          </p:cNvPr>
          <p:cNvSpPr/>
          <p:nvPr/>
        </p:nvSpPr>
        <p:spPr bwMode="auto">
          <a:xfrm>
            <a:off x="2620254" y="3187570"/>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192</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94" name="Rectangle 93">
            <a:extLst>
              <a:ext uri="{FF2B5EF4-FFF2-40B4-BE49-F238E27FC236}">
                <a16:creationId xmlns:a16="http://schemas.microsoft.com/office/drawing/2014/main" id="{F15C0DF8-C0DA-2990-363C-6851DB5D82AF}"/>
              </a:ext>
            </a:extLst>
          </p:cNvPr>
          <p:cNvSpPr/>
          <p:nvPr/>
        </p:nvSpPr>
        <p:spPr bwMode="auto">
          <a:xfrm>
            <a:off x="3957924" y="3187570"/>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1000s</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95" name="Rectangle 94">
            <a:extLst>
              <a:ext uri="{FF2B5EF4-FFF2-40B4-BE49-F238E27FC236}">
                <a16:creationId xmlns:a16="http://schemas.microsoft.com/office/drawing/2014/main" id="{A503C9FE-8603-2BDE-88D7-F1B522AECC22}"/>
              </a:ext>
            </a:extLst>
          </p:cNvPr>
          <p:cNvSpPr/>
          <p:nvPr/>
        </p:nvSpPr>
        <p:spPr bwMode="auto">
          <a:xfrm>
            <a:off x="1303720" y="3050818"/>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50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96" name="Rectangle 95">
            <a:extLst>
              <a:ext uri="{FF2B5EF4-FFF2-40B4-BE49-F238E27FC236}">
                <a16:creationId xmlns:a16="http://schemas.microsoft.com/office/drawing/2014/main" id="{EA8D62D9-2F3C-4651-449F-465CB3E78766}"/>
              </a:ext>
            </a:extLst>
          </p:cNvPr>
          <p:cNvSpPr/>
          <p:nvPr/>
        </p:nvSpPr>
        <p:spPr bwMode="auto">
          <a:xfrm>
            <a:off x="2620254" y="3050818"/>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~100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97" name="Rectangle 96">
            <a:extLst>
              <a:ext uri="{FF2B5EF4-FFF2-40B4-BE49-F238E27FC236}">
                <a16:creationId xmlns:a16="http://schemas.microsoft.com/office/drawing/2014/main" id="{D8442807-4789-EFD3-EEB3-1E6A01676C66}"/>
              </a:ext>
            </a:extLst>
          </p:cNvPr>
          <p:cNvSpPr/>
          <p:nvPr/>
        </p:nvSpPr>
        <p:spPr bwMode="auto">
          <a:xfrm>
            <a:off x="3957924" y="3050818"/>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~100s</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99" name="Rectangle 98">
            <a:extLst>
              <a:ext uri="{FF2B5EF4-FFF2-40B4-BE49-F238E27FC236}">
                <a16:creationId xmlns:a16="http://schemas.microsoft.com/office/drawing/2014/main" id="{50BBC0D1-FA91-4365-5075-83D582F35515}"/>
              </a:ext>
            </a:extLst>
          </p:cNvPr>
          <p:cNvSpPr/>
          <p:nvPr/>
        </p:nvSpPr>
        <p:spPr bwMode="auto">
          <a:xfrm>
            <a:off x="1303720" y="2309165"/>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30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00" name="Rectangle 99">
            <a:extLst>
              <a:ext uri="{FF2B5EF4-FFF2-40B4-BE49-F238E27FC236}">
                <a16:creationId xmlns:a16="http://schemas.microsoft.com/office/drawing/2014/main" id="{B07BEB92-2575-B749-C0D7-6FE8849789BA}"/>
              </a:ext>
            </a:extLst>
          </p:cNvPr>
          <p:cNvSpPr/>
          <p:nvPr/>
        </p:nvSpPr>
        <p:spPr bwMode="auto">
          <a:xfrm>
            <a:off x="1303720" y="2444721"/>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3K</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01" name="Rectangle 100">
            <a:extLst>
              <a:ext uri="{FF2B5EF4-FFF2-40B4-BE49-F238E27FC236}">
                <a16:creationId xmlns:a16="http://schemas.microsoft.com/office/drawing/2014/main" id="{C0A1F8CF-6FBC-C854-80AE-697454F06696}"/>
              </a:ext>
            </a:extLst>
          </p:cNvPr>
          <p:cNvSpPr/>
          <p:nvPr/>
        </p:nvSpPr>
        <p:spPr bwMode="auto">
          <a:xfrm>
            <a:off x="1954091" y="2301488"/>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100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02" name="Rectangle 101">
            <a:extLst>
              <a:ext uri="{FF2B5EF4-FFF2-40B4-BE49-F238E27FC236}">
                <a16:creationId xmlns:a16="http://schemas.microsoft.com/office/drawing/2014/main" id="{E96AF84E-A423-C185-2C53-34CE7DA44529}"/>
              </a:ext>
            </a:extLst>
          </p:cNvPr>
          <p:cNvSpPr/>
          <p:nvPr/>
        </p:nvSpPr>
        <p:spPr bwMode="auto">
          <a:xfrm>
            <a:off x="1954091" y="2437044"/>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&gt;10K</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3" name="Rectangle 112">
            <a:extLst>
              <a:ext uri="{FF2B5EF4-FFF2-40B4-BE49-F238E27FC236}">
                <a16:creationId xmlns:a16="http://schemas.microsoft.com/office/drawing/2014/main" id="{905971D7-0126-8D6A-38DC-51BE5C3E34DA}"/>
              </a:ext>
            </a:extLst>
          </p:cNvPr>
          <p:cNvSpPr/>
          <p:nvPr/>
        </p:nvSpPr>
        <p:spPr bwMode="auto">
          <a:xfrm>
            <a:off x="1954091" y="2631822"/>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fr-FR" sz="700" b="0" dirty="0">
                <a:latin typeface="Calibri" panose="020F0502020204030204" pitchFamily="34" charset="0"/>
                <a:ea typeface="Calibri" panose="020F0502020204030204" pitchFamily="34" charset="0"/>
                <a:cs typeface="Calibri" panose="020F0502020204030204" pitchFamily="34" charset="0"/>
              </a:rPr>
              <a:t>&gt;</a:t>
            </a: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4" name="Rectangle 113">
            <a:extLst>
              <a:ext uri="{FF2B5EF4-FFF2-40B4-BE49-F238E27FC236}">
                <a16:creationId xmlns:a16="http://schemas.microsoft.com/office/drawing/2014/main" id="{3A75504D-34AD-E0A1-20CC-6E05939C199E}"/>
              </a:ext>
            </a:extLst>
          </p:cNvPr>
          <p:cNvSpPr/>
          <p:nvPr/>
        </p:nvSpPr>
        <p:spPr bwMode="auto">
          <a:xfrm>
            <a:off x="1954091" y="2767152"/>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8K</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5" name="Rectangle 114">
            <a:extLst>
              <a:ext uri="{FF2B5EF4-FFF2-40B4-BE49-F238E27FC236}">
                <a16:creationId xmlns:a16="http://schemas.microsoft.com/office/drawing/2014/main" id="{00EB99FD-49C2-BB6B-2E02-42523E305E5E}"/>
              </a:ext>
            </a:extLst>
          </p:cNvPr>
          <p:cNvSpPr/>
          <p:nvPr/>
        </p:nvSpPr>
        <p:spPr bwMode="auto">
          <a:xfrm>
            <a:off x="3286100" y="2623449"/>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fr-FR" sz="700" b="0" dirty="0">
                <a:latin typeface="Calibri" panose="020F0502020204030204" pitchFamily="34" charset="0"/>
                <a:ea typeface="Calibri" panose="020F0502020204030204" pitchFamily="34" charset="0"/>
                <a:cs typeface="Calibri" panose="020F0502020204030204" pitchFamily="34" charset="0"/>
              </a:rPr>
              <a:t>&gt;</a:t>
            </a: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100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6" name="Rectangle 115">
            <a:extLst>
              <a:ext uri="{FF2B5EF4-FFF2-40B4-BE49-F238E27FC236}">
                <a16:creationId xmlns:a16="http://schemas.microsoft.com/office/drawing/2014/main" id="{82618DAF-4676-F041-C422-5D08A4805C57}"/>
              </a:ext>
            </a:extLst>
          </p:cNvPr>
          <p:cNvSpPr/>
          <p:nvPr/>
        </p:nvSpPr>
        <p:spPr bwMode="auto">
          <a:xfrm>
            <a:off x="3286100" y="2758779"/>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40K</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7" name="Rectangle 116">
            <a:extLst>
              <a:ext uri="{FF2B5EF4-FFF2-40B4-BE49-F238E27FC236}">
                <a16:creationId xmlns:a16="http://schemas.microsoft.com/office/drawing/2014/main" id="{853A7E02-D255-C974-2813-A5631899A2BE}"/>
              </a:ext>
            </a:extLst>
          </p:cNvPr>
          <p:cNvSpPr/>
          <p:nvPr/>
        </p:nvSpPr>
        <p:spPr bwMode="auto">
          <a:xfrm>
            <a:off x="1303720" y="2631874"/>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fr-FR" sz="700" b="0" dirty="0">
                <a:latin typeface="Calibri" panose="020F0502020204030204" pitchFamily="34" charset="0"/>
                <a:ea typeface="Calibri" panose="020F0502020204030204" pitchFamily="34" charset="0"/>
                <a:cs typeface="Calibri" panose="020F0502020204030204" pitchFamily="34" charset="0"/>
              </a:rPr>
              <a:t>2</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8" name="Rectangle 117">
            <a:extLst>
              <a:ext uri="{FF2B5EF4-FFF2-40B4-BE49-F238E27FC236}">
                <a16:creationId xmlns:a16="http://schemas.microsoft.com/office/drawing/2014/main" id="{F41F93B2-E840-7D90-BAB6-1FD942A73245}"/>
              </a:ext>
            </a:extLst>
          </p:cNvPr>
          <p:cNvSpPr/>
          <p:nvPr/>
        </p:nvSpPr>
        <p:spPr bwMode="auto">
          <a:xfrm>
            <a:off x="1303720" y="2767204"/>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1.6K</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20" name="Rectangle 119">
            <a:extLst>
              <a:ext uri="{FF2B5EF4-FFF2-40B4-BE49-F238E27FC236}">
                <a16:creationId xmlns:a16="http://schemas.microsoft.com/office/drawing/2014/main" id="{CF1D6CAD-F317-48F7-B0B3-FCEA005F4386}"/>
              </a:ext>
            </a:extLst>
          </p:cNvPr>
          <p:cNvSpPr/>
          <p:nvPr/>
        </p:nvSpPr>
        <p:spPr bwMode="auto">
          <a:xfrm>
            <a:off x="4645134" y="4258552"/>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1M</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21" name="Rectangle 120">
            <a:extLst>
              <a:ext uri="{FF2B5EF4-FFF2-40B4-BE49-F238E27FC236}">
                <a16:creationId xmlns:a16="http://schemas.microsoft.com/office/drawing/2014/main" id="{B363A953-588F-EAB1-B40C-1CF165D2FBA9}"/>
              </a:ext>
            </a:extLst>
          </p:cNvPr>
          <p:cNvSpPr/>
          <p:nvPr/>
        </p:nvSpPr>
        <p:spPr bwMode="auto">
          <a:xfrm>
            <a:off x="4645134" y="4121269"/>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~100s</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22" name="Rectangle 121">
            <a:extLst>
              <a:ext uri="{FF2B5EF4-FFF2-40B4-BE49-F238E27FC236}">
                <a16:creationId xmlns:a16="http://schemas.microsoft.com/office/drawing/2014/main" id="{25017617-5017-3B78-1073-93AA35096BC1}"/>
              </a:ext>
            </a:extLst>
          </p:cNvPr>
          <p:cNvSpPr/>
          <p:nvPr/>
        </p:nvSpPr>
        <p:spPr bwMode="auto">
          <a:xfrm>
            <a:off x="4183743" y="4446006"/>
            <a:ext cx="285690" cy="137305"/>
          </a:xfrm>
          <a:prstGeom prst="rect">
            <a:avLst/>
          </a:prstGeom>
          <a:solidFill>
            <a:srgbClr val="7030A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algn="ctr"/>
            <a:r>
              <a:rPr lang="fr-FR" sz="700" b="0" dirty="0">
                <a:latin typeface="Calibri" panose="020F0502020204030204" pitchFamily="34" charset="0"/>
                <a:ea typeface="Calibri" panose="020F0502020204030204" pitchFamily="34" charset="0"/>
                <a:cs typeface="Calibri" panose="020F0502020204030204" pitchFamily="34" charset="0"/>
              </a:rPr>
              <a:t>1M</a:t>
            </a:r>
            <a:endParaRPr lang="en-US" sz="700" b="0" dirty="0">
              <a:latin typeface="Calibri" panose="020F0502020204030204" pitchFamily="34" charset="0"/>
              <a:ea typeface="Calibri" panose="020F0502020204030204" pitchFamily="34" charset="0"/>
              <a:cs typeface="Calibri" panose="020F0502020204030204" pitchFamily="34" charset="0"/>
            </a:endParaRPr>
          </a:p>
        </p:txBody>
      </p:sp>
      <p:sp>
        <p:nvSpPr>
          <p:cNvPr id="123" name="Rectangle 122">
            <a:extLst>
              <a:ext uri="{FF2B5EF4-FFF2-40B4-BE49-F238E27FC236}">
                <a16:creationId xmlns:a16="http://schemas.microsoft.com/office/drawing/2014/main" id="{F63CE4C0-7DAE-2DDB-947C-7348C7681CCA}"/>
              </a:ext>
            </a:extLst>
          </p:cNvPr>
          <p:cNvSpPr/>
          <p:nvPr/>
        </p:nvSpPr>
        <p:spPr bwMode="auto">
          <a:xfrm>
            <a:off x="3898053" y="4446918"/>
            <a:ext cx="28569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50s</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24" name="Rectangle 123">
            <a:extLst>
              <a:ext uri="{FF2B5EF4-FFF2-40B4-BE49-F238E27FC236}">
                <a16:creationId xmlns:a16="http://schemas.microsoft.com/office/drawing/2014/main" id="{8B8E2854-7EB7-C41A-807F-037333F22DFA}"/>
              </a:ext>
            </a:extLst>
          </p:cNvPr>
          <p:cNvSpPr/>
          <p:nvPr/>
        </p:nvSpPr>
        <p:spPr bwMode="auto">
          <a:xfrm>
            <a:off x="2842986" y="4446918"/>
            <a:ext cx="260832" cy="137305"/>
          </a:xfrm>
          <a:prstGeom prst="rect">
            <a:avLst/>
          </a:prstGeom>
          <a:solidFill>
            <a:srgbClr val="7030A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algn="ctr"/>
            <a:r>
              <a:rPr lang="fr-FR" sz="700" b="0" dirty="0">
                <a:latin typeface="Calibri" panose="020F0502020204030204" pitchFamily="34" charset="0"/>
                <a:ea typeface="Calibri" panose="020F0502020204030204" pitchFamily="34" charset="0"/>
                <a:cs typeface="Calibri" panose="020F0502020204030204" pitchFamily="34" charset="0"/>
              </a:rPr>
              <a:t>50K</a:t>
            </a:r>
            <a:endParaRPr lang="en-US" sz="700" b="0" dirty="0">
              <a:latin typeface="Calibri" panose="020F0502020204030204" pitchFamily="34" charset="0"/>
              <a:ea typeface="Calibri" panose="020F0502020204030204" pitchFamily="34" charset="0"/>
              <a:cs typeface="Calibri" panose="020F0502020204030204" pitchFamily="34" charset="0"/>
            </a:endParaRPr>
          </a:p>
        </p:txBody>
      </p:sp>
      <p:sp>
        <p:nvSpPr>
          <p:cNvPr id="125" name="Rectangle 124">
            <a:extLst>
              <a:ext uri="{FF2B5EF4-FFF2-40B4-BE49-F238E27FC236}">
                <a16:creationId xmlns:a16="http://schemas.microsoft.com/office/drawing/2014/main" id="{557FF51F-6B45-4908-F258-64B7B82D7B8B}"/>
              </a:ext>
            </a:extLst>
          </p:cNvPr>
          <p:cNvSpPr/>
          <p:nvPr/>
        </p:nvSpPr>
        <p:spPr bwMode="auto">
          <a:xfrm>
            <a:off x="2582154" y="4446919"/>
            <a:ext cx="260832"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26" name="Rectangle 125">
            <a:extLst>
              <a:ext uri="{FF2B5EF4-FFF2-40B4-BE49-F238E27FC236}">
                <a16:creationId xmlns:a16="http://schemas.microsoft.com/office/drawing/2014/main" id="{399A70B5-6C12-70EC-201F-D87EBA43FBE9}"/>
              </a:ext>
            </a:extLst>
          </p:cNvPr>
          <p:cNvSpPr/>
          <p:nvPr/>
        </p:nvSpPr>
        <p:spPr bwMode="auto">
          <a:xfrm>
            <a:off x="3286100" y="1534343"/>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15</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27" name="Rectangle 126">
            <a:extLst>
              <a:ext uri="{FF2B5EF4-FFF2-40B4-BE49-F238E27FC236}">
                <a16:creationId xmlns:a16="http://schemas.microsoft.com/office/drawing/2014/main" id="{C7FC27EA-F798-6B33-B023-41E49C2B1254}"/>
              </a:ext>
            </a:extLst>
          </p:cNvPr>
          <p:cNvSpPr/>
          <p:nvPr/>
        </p:nvSpPr>
        <p:spPr bwMode="auto">
          <a:xfrm>
            <a:off x="3246609" y="1667550"/>
            <a:ext cx="252000" cy="146976"/>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1K</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28" name="Rectangle 127">
            <a:extLst>
              <a:ext uri="{FF2B5EF4-FFF2-40B4-BE49-F238E27FC236}">
                <a16:creationId xmlns:a16="http://schemas.microsoft.com/office/drawing/2014/main" id="{4F30B555-B814-DE2E-7359-D11FF87C650D}"/>
              </a:ext>
            </a:extLst>
          </p:cNvPr>
          <p:cNvSpPr/>
          <p:nvPr/>
        </p:nvSpPr>
        <p:spPr bwMode="auto">
          <a:xfrm>
            <a:off x="4645134" y="1002920"/>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100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29" name="Rectangle 128">
            <a:extLst>
              <a:ext uri="{FF2B5EF4-FFF2-40B4-BE49-F238E27FC236}">
                <a16:creationId xmlns:a16="http://schemas.microsoft.com/office/drawing/2014/main" id="{A2CEDEEE-2820-89CC-1ABE-C311D9D1EC32}"/>
              </a:ext>
            </a:extLst>
          </p:cNvPr>
          <p:cNvSpPr/>
          <p:nvPr/>
        </p:nvSpPr>
        <p:spPr bwMode="auto">
          <a:xfrm>
            <a:off x="4620597" y="1138250"/>
            <a:ext cx="216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2K</a:t>
            </a:r>
            <a:endParaRPr kumimoji="0" lang="en-US" sz="700" b="0" i="0" u="none" strike="noStrike" cap="none" normalizeH="0" baseline="0" dirty="0">
              <a:ln>
                <a:noFill/>
              </a:ln>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30" name="Rectangle 129">
            <a:extLst>
              <a:ext uri="{FF2B5EF4-FFF2-40B4-BE49-F238E27FC236}">
                <a16:creationId xmlns:a16="http://schemas.microsoft.com/office/drawing/2014/main" id="{19D624CB-029B-1CE4-41FD-0D2C0E0756E5}"/>
              </a:ext>
            </a:extLst>
          </p:cNvPr>
          <p:cNvSpPr/>
          <p:nvPr/>
        </p:nvSpPr>
        <p:spPr bwMode="auto">
          <a:xfrm>
            <a:off x="3957924" y="1531099"/>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25-45</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31" name="Rectangle 130">
            <a:extLst>
              <a:ext uri="{FF2B5EF4-FFF2-40B4-BE49-F238E27FC236}">
                <a16:creationId xmlns:a16="http://schemas.microsoft.com/office/drawing/2014/main" id="{EF278BAD-DF68-AE77-3BFF-BFBFF1483E65}"/>
              </a:ext>
            </a:extLst>
          </p:cNvPr>
          <p:cNvSpPr/>
          <p:nvPr/>
        </p:nvSpPr>
        <p:spPr bwMode="auto">
          <a:xfrm>
            <a:off x="3937611" y="1668612"/>
            <a:ext cx="252000" cy="144852"/>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4K</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32" name="Rectangle 131">
            <a:extLst>
              <a:ext uri="{FF2B5EF4-FFF2-40B4-BE49-F238E27FC236}">
                <a16:creationId xmlns:a16="http://schemas.microsoft.com/office/drawing/2014/main" id="{D7A9EE75-94F0-A67A-58BB-E52394AC42B8}"/>
              </a:ext>
            </a:extLst>
          </p:cNvPr>
          <p:cNvSpPr/>
          <p:nvPr/>
        </p:nvSpPr>
        <p:spPr bwMode="auto">
          <a:xfrm>
            <a:off x="4645134" y="1534630"/>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50-100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33" name="Rectangle 132">
            <a:extLst>
              <a:ext uri="{FF2B5EF4-FFF2-40B4-BE49-F238E27FC236}">
                <a16:creationId xmlns:a16="http://schemas.microsoft.com/office/drawing/2014/main" id="{B2585242-1C30-2BFE-FB2F-6771A739B4A6}"/>
              </a:ext>
            </a:extLst>
          </p:cNvPr>
          <p:cNvSpPr/>
          <p:nvPr/>
        </p:nvSpPr>
        <p:spPr bwMode="auto">
          <a:xfrm>
            <a:off x="4609030" y="1667554"/>
            <a:ext cx="252000" cy="146968"/>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20K</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34" name="Rectangle 133">
            <a:extLst>
              <a:ext uri="{FF2B5EF4-FFF2-40B4-BE49-F238E27FC236}">
                <a16:creationId xmlns:a16="http://schemas.microsoft.com/office/drawing/2014/main" id="{2EB19222-5DC9-30A1-DDF4-6A791AF8DD49}"/>
              </a:ext>
            </a:extLst>
          </p:cNvPr>
          <p:cNvSpPr/>
          <p:nvPr/>
        </p:nvSpPr>
        <p:spPr bwMode="auto">
          <a:xfrm>
            <a:off x="5273460" y="1535330"/>
            <a:ext cx="504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180-360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35" name="Rectangle 134">
            <a:extLst>
              <a:ext uri="{FF2B5EF4-FFF2-40B4-BE49-F238E27FC236}">
                <a16:creationId xmlns:a16="http://schemas.microsoft.com/office/drawing/2014/main" id="{527B4FD9-5043-E8EF-9490-64B4F1A56DB9}"/>
              </a:ext>
            </a:extLst>
          </p:cNvPr>
          <p:cNvSpPr/>
          <p:nvPr/>
        </p:nvSpPr>
        <p:spPr bwMode="auto">
          <a:xfrm>
            <a:off x="5288682" y="1667482"/>
            <a:ext cx="252000" cy="147112"/>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120K</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36" name="Rectangle 135">
            <a:extLst>
              <a:ext uri="{FF2B5EF4-FFF2-40B4-BE49-F238E27FC236}">
                <a16:creationId xmlns:a16="http://schemas.microsoft.com/office/drawing/2014/main" id="{111F514B-AC04-3DC1-FC09-E9DD1269A60E}"/>
              </a:ext>
            </a:extLst>
          </p:cNvPr>
          <p:cNvSpPr/>
          <p:nvPr/>
        </p:nvSpPr>
        <p:spPr bwMode="auto">
          <a:xfrm>
            <a:off x="5951887" y="1536250"/>
            <a:ext cx="468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1,400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37" name="Rectangle 136">
            <a:extLst>
              <a:ext uri="{FF2B5EF4-FFF2-40B4-BE49-F238E27FC236}">
                <a16:creationId xmlns:a16="http://schemas.microsoft.com/office/drawing/2014/main" id="{E49001C9-7DB6-EAE7-18EB-15BAC280AD90}"/>
              </a:ext>
            </a:extLst>
          </p:cNvPr>
          <p:cNvSpPr/>
          <p:nvPr/>
        </p:nvSpPr>
        <p:spPr bwMode="auto">
          <a:xfrm>
            <a:off x="5911683" y="1672386"/>
            <a:ext cx="25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1M</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6FFFA2C5-29E3-4371-57D2-72102632D108}"/>
              </a:ext>
            </a:extLst>
          </p:cNvPr>
          <p:cNvSpPr/>
          <p:nvPr/>
        </p:nvSpPr>
        <p:spPr bwMode="auto">
          <a:xfrm>
            <a:off x="3286100" y="1002400"/>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5</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2" name="Rectangle 41">
            <a:extLst>
              <a:ext uri="{FF2B5EF4-FFF2-40B4-BE49-F238E27FC236}">
                <a16:creationId xmlns:a16="http://schemas.microsoft.com/office/drawing/2014/main" id="{7B0BFEA0-3CBA-4AFD-D896-450BEB415130}"/>
              </a:ext>
            </a:extLst>
          </p:cNvPr>
          <p:cNvSpPr/>
          <p:nvPr/>
        </p:nvSpPr>
        <p:spPr bwMode="auto">
          <a:xfrm>
            <a:off x="3308956" y="1137730"/>
            <a:ext cx="396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250</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5" name="Rectangle 44">
            <a:extLst>
              <a:ext uri="{FF2B5EF4-FFF2-40B4-BE49-F238E27FC236}">
                <a16:creationId xmlns:a16="http://schemas.microsoft.com/office/drawing/2014/main" id="{CEC58D3A-FF1D-B394-CF1B-9156972387C8}"/>
              </a:ext>
            </a:extLst>
          </p:cNvPr>
          <p:cNvSpPr/>
          <p:nvPr/>
        </p:nvSpPr>
        <p:spPr bwMode="auto">
          <a:xfrm>
            <a:off x="1954091" y="1001880"/>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4</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52" name="Rectangle 51">
            <a:extLst>
              <a:ext uri="{FF2B5EF4-FFF2-40B4-BE49-F238E27FC236}">
                <a16:creationId xmlns:a16="http://schemas.microsoft.com/office/drawing/2014/main" id="{C0F4762D-432C-21BD-0478-4C32C205DEE7}"/>
              </a:ext>
            </a:extLst>
          </p:cNvPr>
          <p:cNvSpPr/>
          <p:nvPr/>
        </p:nvSpPr>
        <p:spPr bwMode="auto">
          <a:xfrm>
            <a:off x="1954091" y="1137210"/>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48</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8" name="TextBox 27">
            <a:extLst>
              <a:ext uri="{FF2B5EF4-FFF2-40B4-BE49-F238E27FC236}">
                <a16:creationId xmlns:a16="http://schemas.microsoft.com/office/drawing/2014/main" id="{68AC1EE4-1A08-7CA4-5276-C68A5E604089}"/>
              </a:ext>
            </a:extLst>
          </p:cNvPr>
          <p:cNvSpPr txBox="1"/>
          <p:nvPr/>
        </p:nvSpPr>
        <p:spPr>
          <a:xfrm rot="16200000">
            <a:off x="7612449" y="2418141"/>
            <a:ext cx="2272576" cy="246221"/>
          </a:xfrm>
          <a:prstGeom prst="rect">
            <a:avLst/>
          </a:prstGeom>
          <a:noFill/>
        </p:spPr>
        <p:txBody>
          <a:bodyPr wrap="square" rtlCol="0">
            <a:spAutoFit/>
          </a:bodyPr>
          <a:lstStyle/>
          <a:p>
            <a:pPr algn="ctr"/>
            <a:r>
              <a:rPr lang="en-US" sz="1000" b="0" dirty="0">
                <a:solidFill>
                  <a:schemeClr val="bg2"/>
                </a:solidFill>
                <a:latin typeface="Calibri" panose="020F0502020204030204" pitchFamily="34" charset="0"/>
                <a:ea typeface="Calibri" panose="020F0502020204030204" pitchFamily="34" charset="0"/>
                <a:cs typeface="Calibri" panose="020F0502020204030204" pitchFamily="34" charset="0"/>
              </a:rPr>
              <a:t>(cc) Olivier Ezratty, August 2025.</a:t>
            </a:r>
            <a:endParaRPr lang="en-US" sz="100" b="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3" name="Rectangle 2">
            <a:extLst>
              <a:ext uri="{FF2B5EF4-FFF2-40B4-BE49-F238E27FC236}">
                <a16:creationId xmlns:a16="http://schemas.microsoft.com/office/drawing/2014/main" id="{135DF84A-C22C-7A99-F4B5-1DE9BBE854DF}"/>
              </a:ext>
            </a:extLst>
          </p:cNvPr>
          <p:cNvSpPr/>
          <p:nvPr/>
        </p:nvSpPr>
        <p:spPr bwMode="auto">
          <a:xfrm>
            <a:off x="4839250" y="1140403"/>
            <a:ext cx="252000" cy="137305"/>
          </a:xfrm>
          <a:prstGeom prst="rect">
            <a:avLst/>
          </a:prstGeom>
          <a:solidFill>
            <a:srgbClr val="7030A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fr-FR" sz="700" b="0" dirty="0">
                <a:latin typeface="Calibri" panose="020F0502020204030204" pitchFamily="34" charset="0"/>
                <a:ea typeface="Calibri" panose="020F0502020204030204" pitchFamily="34" charset="0"/>
                <a:cs typeface="Calibri" panose="020F0502020204030204" pitchFamily="34" charset="0"/>
              </a:rPr>
              <a:t>1M</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37" name="Rectangle 36">
            <a:extLst>
              <a:ext uri="{FF2B5EF4-FFF2-40B4-BE49-F238E27FC236}">
                <a16:creationId xmlns:a16="http://schemas.microsoft.com/office/drawing/2014/main" id="{3C29ACC6-375C-DB84-A94D-EB35C4DB93E8}"/>
              </a:ext>
            </a:extLst>
          </p:cNvPr>
          <p:cNvSpPr/>
          <p:nvPr/>
        </p:nvSpPr>
        <p:spPr bwMode="auto">
          <a:xfrm>
            <a:off x="3499109" y="1667550"/>
            <a:ext cx="279599" cy="146976"/>
          </a:xfrm>
          <a:prstGeom prst="rect">
            <a:avLst/>
          </a:prstGeom>
          <a:solidFill>
            <a:srgbClr val="7030A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algn="ctr"/>
            <a:r>
              <a:rPr lang="fr-FR" sz="700" b="0" dirty="0">
                <a:latin typeface="Calibri" panose="020F0502020204030204" pitchFamily="34" charset="0"/>
                <a:ea typeface="Calibri" panose="020F0502020204030204" pitchFamily="34" charset="0"/>
                <a:cs typeface="Calibri" panose="020F0502020204030204" pitchFamily="34" charset="0"/>
              </a:rPr>
              <a:t>100K</a:t>
            </a:r>
            <a:endParaRPr lang="en-US" sz="700" b="0" dirty="0">
              <a:latin typeface="Calibri" panose="020F0502020204030204" pitchFamily="34" charset="0"/>
              <a:ea typeface="Calibri" panose="020F0502020204030204" pitchFamily="34" charset="0"/>
              <a:cs typeface="Calibri" panose="020F0502020204030204" pitchFamily="34" charset="0"/>
            </a:endParaRPr>
          </a:p>
        </p:txBody>
      </p:sp>
      <p:sp>
        <p:nvSpPr>
          <p:cNvPr id="54" name="Rectangle 53">
            <a:extLst>
              <a:ext uri="{FF2B5EF4-FFF2-40B4-BE49-F238E27FC236}">
                <a16:creationId xmlns:a16="http://schemas.microsoft.com/office/drawing/2014/main" id="{6E57C3CC-6FD6-DD76-034F-DFA7F796C89F}"/>
              </a:ext>
            </a:extLst>
          </p:cNvPr>
          <p:cNvSpPr/>
          <p:nvPr/>
        </p:nvSpPr>
        <p:spPr bwMode="auto">
          <a:xfrm>
            <a:off x="4193062" y="1667550"/>
            <a:ext cx="228395" cy="146976"/>
          </a:xfrm>
          <a:prstGeom prst="rect">
            <a:avLst/>
          </a:prstGeom>
          <a:solidFill>
            <a:srgbClr val="7030A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algn="ctr"/>
            <a:r>
              <a:rPr lang="fr-FR" sz="700" b="0" dirty="0">
                <a:latin typeface="Calibri" panose="020F0502020204030204" pitchFamily="34" charset="0"/>
                <a:ea typeface="Calibri" panose="020F0502020204030204" pitchFamily="34" charset="0"/>
                <a:cs typeface="Calibri" panose="020F0502020204030204" pitchFamily="34" charset="0"/>
              </a:rPr>
              <a:t>1M</a:t>
            </a:r>
            <a:endParaRPr lang="en-US" sz="700" b="0" dirty="0">
              <a:latin typeface="Calibri" panose="020F0502020204030204" pitchFamily="34" charset="0"/>
              <a:ea typeface="Calibri" panose="020F0502020204030204" pitchFamily="34" charset="0"/>
              <a:cs typeface="Calibri" panose="020F0502020204030204" pitchFamily="34" charset="0"/>
            </a:endParaRPr>
          </a:p>
        </p:txBody>
      </p:sp>
      <p:sp>
        <p:nvSpPr>
          <p:cNvPr id="60" name="Rectangle 59">
            <a:extLst>
              <a:ext uri="{FF2B5EF4-FFF2-40B4-BE49-F238E27FC236}">
                <a16:creationId xmlns:a16="http://schemas.microsoft.com/office/drawing/2014/main" id="{DD7E4939-11CF-CD24-425D-E15AACBA1497}"/>
              </a:ext>
            </a:extLst>
          </p:cNvPr>
          <p:cNvSpPr/>
          <p:nvPr/>
        </p:nvSpPr>
        <p:spPr bwMode="auto">
          <a:xfrm>
            <a:off x="4863782" y="1667550"/>
            <a:ext cx="228395" cy="146976"/>
          </a:xfrm>
          <a:prstGeom prst="rect">
            <a:avLst/>
          </a:prstGeom>
          <a:solidFill>
            <a:srgbClr val="7030A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algn="ctr"/>
            <a:r>
              <a:rPr lang="fr-FR" sz="700" b="0" dirty="0">
                <a:latin typeface="Calibri" panose="020F0502020204030204" pitchFamily="34" charset="0"/>
                <a:ea typeface="Calibri" panose="020F0502020204030204" pitchFamily="34" charset="0"/>
                <a:cs typeface="Calibri" panose="020F0502020204030204" pitchFamily="34" charset="0"/>
              </a:rPr>
              <a:t>≈1G</a:t>
            </a:r>
            <a:endParaRPr lang="en-US" sz="700" b="0" dirty="0">
              <a:latin typeface="Calibri" panose="020F0502020204030204" pitchFamily="34" charset="0"/>
              <a:ea typeface="Calibri" panose="020F0502020204030204" pitchFamily="34" charset="0"/>
              <a:cs typeface="Calibri" panose="020F0502020204030204" pitchFamily="34" charset="0"/>
            </a:endParaRPr>
          </a:p>
        </p:txBody>
      </p:sp>
      <p:sp>
        <p:nvSpPr>
          <p:cNvPr id="61" name="Rectangle 60">
            <a:extLst>
              <a:ext uri="{FF2B5EF4-FFF2-40B4-BE49-F238E27FC236}">
                <a16:creationId xmlns:a16="http://schemas.microsoft.com/office/drawing/2014/main" id="{719A0145-9A5C-5B17-27AB-243979D5500C}"/>
              </a:ext>
            </a:extLst>
          </p:cNvPr>
          <p:cNvSpPr/>
          <p:nvPr/>
        </p:nvSpPr>
        <p:spPr bwMode="auto">
          <a:xfrm>
            <a:off x="5539205" y="1667550"/>
            <a:ext cx="228395" cy="146976"/>
          </a:xfrm>
          <a:prstGeom prst="rect">
            <a:avLst/>
          </a:prstGeom>
          <a:solidFill>
            <a:srgbClr val="7030A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algn="ctr"/>
            <a:r>
              <a:rPr lang="fr-FR" sz="700" b="0" dirty="0">
                <a:latin typeface="Calibri" panose="020F0502020204030204" pitchFamily="34" charset="0"/>
                <a:ea typeface="Calibri" panose="020F0502020204030204" pitchFamily="34" charset="0"/>
                <a:cs typeface="Calibri" panose="020F0502020204030204" pitchFamily="34" charset="0"/>
              </a:rPr>
              <a:t>≈1T</a:t>
            </a:r>
            <a:endParaRPr lang="en-US" sz="700" b="0" dirty="0">
              <a:latin typeface="Calibri" panose="020F0502020204030204" pitchFamily="34" charset="0"/>
              <a:ea typeface="Calibri" panose="020F0502020204030204" pitchFamily="34" charset="0"/>
              <a:cs typeface="Calibri" panose="020F0502020204030204" pitchFamily="34" charset="0"/>
            </a:endParaRPr>
          </a:p>
        </p:txBody>
      </p:sp>
      <p:sp>
        <p:nvSpPr>
          <p:cNvPr id="62" name="Rectangle 61">
            <a:extLst>
              <a:ext uri="{FF2B5EF4-FFF2-40B4-BE49-F238E27FC236}">
                <a16:creationId xmlns:a16="http://schemas.microsoft.com/office/drawing/2014/main" id="{52F67C18-3B51-2E02-B94C-29BEF983947C}"/>
              </a:ext>
            </a:extLst>
          </p:cNvPr>
          <p:cNvSpPr/>
          <p:nvPr/>
        </p:nvSpPr>
        <p:spPr bwMode="auto">
          <a:xfrm>
            <a:off x="6161898" y="1667550"/>
            <a:ext cx="300498" cy="146976"/>
          </a:xfrm>
          <a:prstGeom prst="rect">
            <a:avLst/>
          </a:prstGeom>
          <a:solidFill>
            <a:srgbClr val="7030A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algn="ctr"/>
            <a:r>
              <a:rPr lang="fr-FR" sz="700" b="0" dirty="0">
                <a:latin typeface="Calibri" panose="020F0502020204030204" pitchFamily="34" charset="0"/>
                <a:ea typeface="Calibri" panose="020F0502020204030204" pitchFamily="34" charset="0"/>
                <a:cs typeface="Calibri" panose="020F0502020204030204" pitchFamily="34" charset="0"/>
              </a:rPr>
              <a:t>≈100T</a:t>
            </a:r>
            <a:endParaRPr lang="en-US" sz="700" b="0" dirty="0">
              <a:latin typeface="Calibri" panose="020F0502020204030204" pitchFamily="34" charset="0"/>
              <a:ea typeface="Calibri" panose="020F0502020204030204" pitchFamily="34" charset="0"/>
              <a:cs typeface="Calibri" panose="020F0502020204030204" pitchFamily="34" charset="0"/>
            </a:endParaRPr>
          </a:p>
        </p:txBody>
      </p:sp>
      <p:sp>
        <p:nvSpPr>
          <p:cNvPr id="64" name="Rectangle 63">
            <a:extLst>
              <a:ext uri="{FF2B5EF4-FFF2-40B4-BE49-F238E27FC236}">
                <a16:creationId xmlns:a16="http://schemas.microsoft.com/office/drawing/2014/main" id="{0894AA34-7C6C-1727-EDFA-8E4FCF4AC8AD}"/>
              </a:ext>
            </a:extLst>
          </p:cNvPr>
          <p:cNvSpPr/>
          <p:nvPr/>
        </p:nvSpPr>
        <p:spPr bwMode="auto">
          <a:xfrm>
            <a:off x="2620254" y="1677349"/>
            <a:ext cx="432000" cy="146976"/>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256</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5" name="Rectangle 64">
            <a:extLst>
              <a:ext uri="{FF2B5EF4-FFF2-40B4-BE49-F238E27FC236}">
                <a16:creationId xmlns:a16="http://schemas.microsoft.com/office/drawing/2014/main" id="{90E84EDA-C800-D691-7337-E913C5F6B03D}"/>
              </a:ext>
            </a:extLst>
          </p:cNvPr>
          <p:cNvSpPr/>
          <p:nvPr/>
        </p:nvSpPr>
        <p:spPr bwMode="auto">
          <a:xfrm>
            <a:off x="1954091" y="1674106"/>
            <a:ext cx="432000" cy="146976"/>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64</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6" name="Rectangle 65">
            <a:extLst>
              <a:ext uri="{FF2B5EF4-FFF2-40B4-BE49-F238E27FC236}">
                <a16:creationId xmlns:a16="http://schemas.microsoft.com/office/drawing/2014/main" id="{BD95BB4D-6952-2E62-0773-02345098A308}"/>
              </a:ext>
            </a:extLst>
          </p:cNvPr>
          <p:cNvSpPr/>
          <p:nvPr/>
        </p:nvSpPr>
        <p:spPr bwMode="auto">
          <a:xfrm>
            <a:off x="1303720" y="1668102"/>
            <a:ext cx="432000" cy="146976"/>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2-10</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cxnSp>
        <p:nvCxnSpPr>
          <p:cNvPr id="76" name="Straight Connector 75">
            <a:extLst>
              <a:ext uri="{FF2B5EF4-FFF2-40B4-BE49-F238E27FC236}">
                <a16:creationId xmlns:a16="http://schemas.microsoft.com/office/drawing/2014/main" id="{753D11EF-6E41-4458-BD94-3A7FE8B403E0}"/>
              </a:ext>
            </a:extLst>
          </p:cNvPr>
          <p:cNvCxnSpPr>
            <a:cxnSpLocks/>
          </p:cNvCxnSpPr>
          <p:nvPr/>
        </p:nvCxnSpPr>
        <p:spPr bwMode="auto">
          <a:xfrm flipV="1">
            <a:off x="1179111" y="3675673"/>
            <a:ext cx="7365135" cy="1"/>
          </a:xfrm>
          <a:prstGeom prst="line">
            <a:avLst/>
          </a:prstGeom>
          <a:solidFill>
            <a:schemeClr val="accent1"/>
          </a:solidFill>
          <a:ln w="9525" cap="flat" cmpd="sng" algn="ctr">
            <a:solidFill>
              <a:schemeClr val="accent6">
                <a:lumMod val="20000"/>
                <a:lumOff val="80000"/>
              </a:schemeClr>
            </a:solidFill>
            <a:prstDash val="solid"/>
            <a:round/>
            <a:headEnd type="none" w="med" len="med"/>
            <a:tailEnd type="none" w="med" len="med"/>
          </a:ln>
          <a:effectLst/>
        </p:spPr>
      </p:cxnSp>
      <p:sp>
        <p:nvSpPr>
          <p:cNvPr id="77" name="Rectangle 76">
            <a:extLst>
              <a:ext uri="{FF2B5EF4-FFF2-40B4-BE49-F238E27FC236}">
                <a16:creationId xmlns:a16="http://schemas.microsoft.com/office/drawing/2014/main" id="{D7970C21-80F2-1195-6E52-A8EE891A4E78}"/>
              </a:ext>
            </a:extLst>
          </p:cNvPr>
          <p:cNvSpPr/>
          <p:nvPr/>
        </p:nvSpPr>
        <p:spPr bwMode="auto">
          <a:xfrm>
            <a:off x="1303720" y="3512369"/>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64</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78" name="Rectangle 77">
            <a:extLst>
              <a:ext uri="{FF2B5EF4-FFF2-40B4-BE49-F238E27FC236}">
                <a16:creationId xmlns:a16="http://schemas.microsoft.com/office/drawing/2014/main" id="{632EA032-FB63-57F7-3390-F11741699D6C}"/>
              </a:ext>
            </a:extLst>
          </p:cNvPr>
          <p:cNvSpPr/>
          <p:nvPr/>
        </p:nvSpPr>
        <p:spPr bwMode="auto">
          <a:xfrm>
            <a:off x="2540399" y="3512369"/>
            <a:ext cx="304505"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10K</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03" name="Rectangle 102">
            <a:extLst>
              <a:ext uri="{FF2B5EF4-FFF2-40B4-BE49-F238E27FC236}">
                <a16:creationId xmlns:a16="http://schemas.microsoft.com/office/drawing/2014/main" id="{2491BCEF-D77A-94B0-237F-651E36A06654}"/>
              </a:ext>
            </a:extLst>
          </p:cNvPr>
          <p:cNvSpPr/>
          <p:nvPr/>
        </p:nvSpPr>
        <p:spPr bwMode="auto">
          <a:xfrm>
            <a:off x="2620254" y="3376677"/>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800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2" name="Rectangle 111">
            <a:extLst>
              <a:ext uri="{FF2B5EF4-FFF2-40B4-BE49-F238E27FC236}">
                <a16:creationId xmlns:a16="http://schemas.microsoft.com/office/drawing/2014/main" id="{3C49966F-61D9-1CCC-E892-F661BFEF82D3}"/>
              </a:ext>
            </a:extLst>
          </p:cNvPr>
          <p:cNvSpPr/>
          <p:nvPr/>
        </p:nvSpPr>
        <p:spPr bwMode="auto">
          <a:xfrm>
            <a:off x="2040568" y="3512369"/>
            <a:ext cx="258152"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256</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9" name="Rectangle 118">
            <a:extLst>
              <a:ext uri="{FF2B5EF4-FFF2-40B4-BE49-F238E27FC236}">
                <a16:creationId xmlns:a16="http://schemas.microsoft.com/office/drawing/2014/main" id="{A1490E26-DB7C-11AB-542A-A105B90EF547}"/>
              </a:ext>
            </a:extLst>
          </p:cNvPr>
          <p:cNvSpPr/>
          <p:nvPr/>
        </p:nvSpPr>
        <p:spPr bwMode="auto">
          <a:xfrm>
            <a:off x="1953644" y="3376677"/>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12</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46" name="Rectangle 145">
            <a:extLst>
              <a:ext uri="{FF2B5EF4-FFF2-40B4-BE49-F238E27FC236}">
                <a16:creationId xmlns:a16="http://schemas.microsoft.com/office/drawing/2014/main" id="{3E4E4943-A702-C8A5-F987-B201044674D4}"/>
              </a:ext>
            </a:extLst>
          </p:cNvPr>
          <p:cNvSpPr/>
          <p:nvPr/>
        </p:nvSpPr>
        <p:spPr bwMode="auto">
          <a:xfrm>
            <a:off x="2847176" y="3512369"/>
            <a:ext cx="288000" cy="137305"/>
          </a:xfrm>
          <a:prstGeom prst="rect">
            <a:avLst/>
          </a:prstGeom>
          <a:solidFill>
            <a:srgbClr val="7030A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10M</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 name="Rectangle 1">
            <a:extLst>
              <a:ext uri="{FF2B5EF4-FFF2-40B4-BE49-F238E27FC236}">
                <a16:creationId xmlns:a16="http://schemas.microsoft.com/office/drawing/2014/main" id="{E3F42AA7-E4B3-4F47-A8FA-40C90FDDDC60}"/>
              </a:ext>
            </a:extLst>
          </p:cNvPr>
          <p:cNvSpPr/>
          <p:nvPr/>
        </p:nvSpPr>
        <p:spPr bwMode="auto">
          <a:xfrm>
            <a:off x="4633712" y="1955348"/>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200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91" name="Rectangle 90">
            <a:extLst>
              <a:ext uri="{FF2B5EF4-FFF2-40B4-BE49-F238E27FC236}">
                <a16:creationId xmlns:a16="http://schemas.microsoft.com/office/drawing/2014/main" id="{AFF84680-E27A-5E3C-06E8-854E718EE61C}"/>
              </a:ext>
            </a:extLst>
          </p:cNvPr>
          <p:cNvSpPr/>
          <p:nvPr/>
        </p:nvSpPr>
        <p:spPr bwMode="auto">
          <a:xfrm>
            <a:off x="4633712" y="2095042"/>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fr-FR" sz="700" b="0" dirty="0">
                <a:solidFill>
                  <a:schemeClr val="bg2"/>
                </a:solidFill>
                <a:latin typeface="Calibri" panose="020F0502020204030204" pitchFamily="34" charset="0"/>
                <a:ea typeface="Calibri" panose="020F0502020204030204" pitchFamily="34" charset="0"/>
                <a:cs typeface="Calibri" panose="020F0502020204030204" pitchFamily="34" charset="0"/>
              </a:rPr>
              <a:t>10</a:t>
            </a: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K</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1" name="Rectangle 110">
            <a:extLst>
              <a:ext uri="{FF2B5EF4-FFF2-40B4-BE49-F238E27FC236}">
                <a16:creationId xmlns:a16="http://schemas.microsoft.com/office/drawing/2014/main" id="{59A49B99-FD0E-60DC-ABBB-3AB6DE7F4F98}"/>
              </a:ext>
            </a:extLst>
          </p:cNvPr>
          <p:cNvSpPr/>
          <p:nvPr/>
        </p:nvSpPr>
        <p:spPr bwMode="auto">
          <a:xfrm>
            <a:off x="1952451" y="1958427"/>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2</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51" name="Rectangle 150">
            <a:extLst>
              <a:ext uri="{FF2B5EF4-FFF2-40B4-BE49-F238E27FC236}">
                <a16:creationId xmlns:a16="http://schemas.microsoft.com/office/drawing/2014/main" id="{2D387634-DCB1-6690-B281-E76EFA21EAFF}"/>
              </a:ext>
            </a:extLst>
          </p:cNvPr>
          <p:cNvSpPr/>
          <p:nvPr/>
        </p:nvSpPr>
        <p:spPr bwMode="auto">
          <a:xfrm>
            <a:off x="2625038" y="1965952"/>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20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52" name="Rectangle 151">
            <a:extLst>
              <a:ext uri="{FF2B5EF4-FFF2-40B4-BE49-F238E27FC236}">
                <a16:creationId xmlns:a16="http://schemas.microsoft.com/office/drawing/2014/main" id="{F29C8C1C-EAB1-1C95-6B3D-B4CCF0F7F096}"/>
              </a:ext>
            </a:extLst>
          </p:cNvPr>
          <p:cNvSpPr/>
          <p:nvPr/>
        </p:nvSpPr>
        <p:spPr bwMode="auto">
          <a:xfrm>
            <a:off x="2625038" y="2105646"/>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fr-FR" sz="700" b="0" dirty="0">
                <a:solidFill>
                  <a:schemeClr val="bg2"/>
                </a:solidFill>
                <a:latin typeface="Calibri" panose="020F0502020204030204" pitchFamily="34" charset="0"/>
                <a:ea typeface="Calibri" panose="020F0502020204030204" pitchFamily="34" charset="0"/>
                <a:cs typeface="Calibri" panose="020F0502020204030204" pitchFamily="34" charset="0"/>
              </a:rPr>
              <a:t>200+</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53" name="Rectangle 152">
            <a:extLst>
              <a:ext uri="{FF2B5EF4-FFF2-40B4-BE49-F238E27FC236}">
                <a16:creationId xmlns:a16="http://schemas.microsoft.com/office/drawing/2014/main" id="{3EA78BC0-346E-3602-BED4-9F69B8D408E5}"/>
              </a:ext>
            </a:extLst>
          </p:cNvPr>
          <p:cNvSpPr/>
          <p:nvPr/>
        </p:nvSpPr>
        <p:spPr bwMode="auto">
          <a:xfrm>
            <a:off x="3964859" y="1956591"/>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fr-FR" sz="700" b="0" dirty="0">
                <a:latin typeface="Calibri" panose="020F0502020204030204" pitchFamily="34" charset="0"/>
                <a:ea typeface="Calibri" panose="020F0502020204030204" pitchFamily="34" charset="0"/>
                <a:cs typeface="Calibri" panose="020F0502020204030204" pitchFamily="34" charset="0"/>
              </a:rPr>
              <a:t>10</a:t>
            </a: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55" name="Rectangle 154">
            <a:extLst>
              <a:ext uri="{FF2B5EF4-FFF2-40B4-BE49-F238E27FC236}">
                <a16:creationId xmlns:a16="http://schemas.microsoft.com/office/drawing/2014/main" id="{794FDF38-2689-603D-CED0-1A9F869727F2}"/>
              </a:ext>
            </a:extLst>
          </p:cNvPr>
          <p:cNvSpPr/>
          <p:nvPr/>
        </p:nvSpPr>
        <p:spPr bwMode="auto">
          <a:xfrm>
            <a:off x="1297259" y="2097989"/>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fr-FR" sz="700" b="0" dirty="0">
                <a:solidFill>
                  <a:schemeClr val="bg2"/>
                </a:solidFill>
                <a:latin typeface="Calibri" panose="020F0502020204030204" pitchFamily="34" charset="0"/>
                <a:ea typeface="Calibri" panose="020F0502020204030204" pitchFamily="34" charset="0"/>
                <a:cs typeface="Calibri" panose="020F0502020204030204" pitchFamily="34" charset="0"/>
              </a:rPr>
              <a:t>140</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138" name="Picture 7">
            <a:extLst>
              <a:ext uri="{FF2B5EF4-FFF2-40B4-BE49-F238E27FC236}">
                <a16:creationId xmlns:a16="http://schemas.microsoft.com/office/drawing/2014/main" id="{2DAA0D5D-4D73-4C81-32A9-A1D0066F7A1F}"/>
              </a:ext>
            </a:extLst>
          </p:cNvPr>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562486" y="3414344"/>
            <a:ext cx="540211" cy="200373"/>
          </a:xfrm>
          <a:prstGeom prst="rect">
            <a:avLst/>
          </a:prstGeom>
          <a:noFill/>
          <a:extLst>
            <a:ext uri="{909E8E84-426E-40DD-AFC4-6F175D3DCCD1}">
              <a14:hiddenFill xmlns:a14="http://schemas.microsoft.com/office/drawing/2010/main">
                <a:solidFill>
                  <a:srgbClr val="FFFFFF"/>
                </a:solidFill>
              </a14:hiddenFill>
            </a:ext>
          </a:extLst>
        </p:spPr>
      </p:pic>
      <p:pic>
        <p:nvPicPr>
          <p:cNvPr id="139" name="Picture 138">
            <a:extLst>
              <a:ext uri="{FF2B5EF4-FFF2-40B4-BE49-F238E27FC236}">
                <a16:creationId xmlns:a16="http://schemas.microsoft.com/office/drawing/2014/main" id="{E1AB072F-9E1A-7357-1DC9-B6350EDBEA1A}"/>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11013" y="797322"/>
            <a:ext cx="420224" cy="153696"/>
          </a:xfrm>
          <a:prstGeom prst="rect">
            <a:avLst/>
          </a:prstGeom>
        </p:spPr>
      </p:pic>
      <p:pic>
        <p:nvPicPr>
          <p:cNvPr id="147" name="Picture 146" descr="A logo with a person and a circle&#10;&#10;Description automatically generated">
            <a:extLst>
              <a:ext uri="{FF2B5EF4-FFF2-40B4-BE49-F238E27FC236}">
                <a16:creationId xmlns:a16="http://schemas.microsoft.com/office/drawing/2014/main" id="{1849D20D-805D-9ABD-A234-BC258A583CCE}"/>
              </a:ext>
            </a:extLst>
          </p:cNvPr>
          <p:cNvPicPr>
            <a:picLocks noChangeAspect="1"/>
          </p:cNvPicPr>
          <p:nvPr/>
        </p:nvPicPr>
        <p:blipFill rotWithShape="1">
          <a:blip r:embed="rId21" cstate="print">
            <a:clrChange>
              <a:clrFrom>
                <a:srgbClr val="FFFFFF"/>
              </a:clrFrom>
              <a:clrTo>
                <a:srgbClr val="FFFFFF">
                  <a:alpha val="0"/>
                </a:srgbClr>
              </a:clrTo>
            </a:clrChange>
            <a:extLst>
              <a:ext uri="{28A0092B-C50C-407E-A947-70E740481C1C}">
                <a14:useLocalDpi xmlns:a14="http://schemas.microsoft.com/office/drawing/2010/main" val="0"/>
              </a:ext>
            </a:extLst>
          </a:blip>
          <a:srcRect l="25898" t="13910" r="21768" b="11885"/>
          <a:stretch/>
        </p:blipFill>
        <p:spPr>
          <a:xfrm>
            <a:off x="653604" y="3719698"/>
            <a:ext cx="326631" cy="260513"/>
          </a:xfrm>
          <a:prstGeom prst="rect">
            <a:avLst/>
          </a:prstGeom>
        </p:spPr>
      </p:pic>
      <p:sp>
        <p:nvSpPr>
          <p:cNvPr id="159" name="Rectangle 158">
            <a:extLst>
              <a:ext uri="{FF2B5EF4-FFF2-40B4-BE49-F238E27FC236}">
                <a16:creationId xmlns:a16="http://schemas.microsoft.com/office/drawing/2014/main" id="{E230EDFF-B638-3399-FB48-A8D2D85CA7A7}"/>
              </a:ext>
            </a:extLst>
          </p:cNvPr>
          <p:cNvSpPr/>
          <p:nvPr/>
        </p:nvSpPr>
        <p:spPr bwMode="auto">
          <a:xfrm>
            <a:off x="1265626" y="803811"/>
            <a:ext cx="244773"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16</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60" name="Rectangle 159">
            <a:extLst>
              <a:ext uri="{FF2B5EF4-FFF2-40B4-BE49-F238E27FC236}">
                <a16:creationId xmlns:a16="http://schemas.microsoft.com/office/drawing/2014/main" id="{F9340F00-B774-A1AE-4190-EA9AA60EBADA}"/>
              </a:ext>
            </a:extLst>
          </p:cNvPr>
          <p:cNvSpPr/>
          <p:nvPr/>
        </p:nvSpPr>
        <p:spPr bwMode="auto">
          <a:xfrm>
            <a:off x="3250727" y="803811"/>
            <a:ext cx="27625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200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61" name="Rectangle 160">
            <a:extLst>
              <a:ext uri="{FF2B5EF4-FFF2-40B4-BE49-F238E27FC236}">
                <a16:creationId xmlns:a16="http://schemas.microsoft.com/office/drawing/2014/main" id="{4BBBEB75-4B4B-1DC8-28FF-1534AE4B8288}"/>
              </a:ext>
            </a:extLst>
          </p:cNvPr>
          <p:cNvSpPr/>
          <p:nvPr/>
        </p:nvSpPr>
        <p:spPr bwMode="auto">
          <a:xfrm>
            <a:off x="5261689" y="796546"/>
            <a:ext cx="317243"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5,000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62" name="Rectangle 161">
            <a:extLst>
              <a:ext uri="{FF2B5EF4-FFF2-40B4-BE49-F238E27FC236}">
                <a16:creationId xmlns:a16="http://schemas.microsoft.com/office/drawing/2014/main" id="{85E48A8A-A9BF-BEEF-5FE6-0AA4AA8BCFD1}"/>
              </a:ext>
            </a:extLst>
          </p:cNvPr>
          <p:cNvSpPr/>
          <p:nvPr/>
        </p:nvSpPr>
        <p:spPr bwMode="auto">
          <a:xfrm>
            <a:off x="7275213" y="804025"/>
            <a:ext cx="249541"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50K</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63" name="Rectangle 162">
            <a:extLst>
              <a:ext uri="{FF2B5EF4-FFF2-40B4-BE49-F238E27FC236}">
                <a16:creationId xmlns:a16="http://schemas.microsoft.com/office/drawing/2014/main" id="{55F01C23-0135-D6FA-C54F-72CE40E5CEBE}"/>
              </a:ext>
            </a:extLst>
          </p:cNvPr>
          <p:cNvSpPr/>
          <p:nvPr/>
        </p:nvSpPr>
        <p:spPr bwMode="auto">
          <a:xfrm>
            <a:off x="1504139" y="804238"/>
            <a:ext cx="252000" cy="137305"/>
          </a:xfrm>
          <a:prstGeom prst="rect">
            <a:avLst/>
          </a:prstGeom>
          <a:solidFill>
            <a:srgbClr val="7030A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fr-FR" sz="700" b="0" dirty="0">
                <a:latin typeface="Calibri" panose="020F0502020204030204" pitchFamily="34" charset="0"/>
                <a:ea typeface="Calibri" panose="020F0502020204030204" pitchFamily="34" charset="0"/>
                <a:cs typeface="Calibri" panose="020F0502020204030204" pitchFamily="34" charset="0"/>
              </a:rPr>
              <a:t>1K</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64" name="Rectangle 163">
            <a:extLst>
              <a:ext uri="{FF2B5EF4-FFF2-40B4-BE49-F238E27FC236}">
                <a16:creationId xmlns:a16="http://schemas.microsoft.com/office/drawing/2014/main" id="{612E103F-CB24-4518-7E61-D7877FBD33AE}"/>
              </a:ext>
            </a:extLst>
          </p:cNvPr>
          <p:cNvSpPr/>
          <p:nvPr/>
        </p:nvSpPr>
        <p:spPr bwMode="auto">
          <a:xfrm>
            <a:off x="3525785" y="804238"/>
            <a:ext cx="252000" cy="137305"/>
          </a:xfrm>
          <a:prstGeom prst="rect">
            <a:avLst/>
          </a:prstGeom>
          <a:solidFill>
            <a:srgbClr val="7030A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fr-FR" sz="700" b="0" dirty="0">
                <a:latin typeface="Calibri" panose="020F0502020204030204" pitchFamily="34" charset="0"/>
                <a:ea typeface="Calibri" panose="020F0502020204030204" pitchFamily="34" charset="0"/>
                <a:cs typeface="Calibri" panose="020F0502020204030204" pitchFamily="34" charset="0"/>
              </a:rPr>
              <a:t>1M</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65" name="Rectangle 164">
            <a:extLst>
              <a:ext uri="{FF2B5EF4-FFF2-40B4-BE49-F238E27FC236}">
                <a16:creationId xmlns:a16="http://schemas.microsoft.com/office/drawing/2014/main" id="{D9E0445B-1188-C613-1D2C-B0694339157D}"/>
              </a:ext>
            </a:extLst>
          </p:cNvPr>
          <p:cNvSpPr/>
          <p:nvPr/>
        </p:nvSpPr>
        <p:spPr bwMode="auto">
          <a:xfrm>
            <a:off x="5579102" y="793554"/>
            <a:ext cx="191864" cy="137305"/>
          </a:xfrm>
          <a:prstGeom prst="rect">
            <a:avLst/>
          </a:prstGeom>
          <a:solidFill>
            <a:srgbClr val="7030A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fr-FR" sz="700" b="0" dirty="0">
                <a:latin typeface="Calibri" panose="020F0502020204030204" pitchFamily="34" charset="0"/>
                <a:ea typeface="Calibri" panose="020F0502020204030204" pitchFamily="34" charset="0"/>
                <a:cs typeface="Calibri" panose="020F0502020204030204" pitchFamily="34" charset="0"/>
              </a:rPr>
              <a:t>1G</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67" name="Rectangle 166">
            <a:extLst>
              <a:ext uri="{FF2B5EF4-FFF2-40B4-BE49-F238E27FC236}">
                <a16:creationId xmlns:a16="http://schemas.microsoft.com/office/drawing/2014/main" id="{AD6BFD23-2AA3-6908-9ED4-1F1EEBDDC6D5}"/>
              </a:ext>
            </a:extLst>
          </p:cNvPr>
          <p:cNvSpPr/>
          <p:nvPr/>
        </p:nvSpPr>
        <p:spPr bwMode="auto">
          <a:xfrm>
            <a:off x="7528415" y="808812"/>
            <a:ext cx="252000" cy="137305"/>
          </a:xfrm>
          <a:prstGeom prst="rect">
            <a:avLst/>
          </a:prstGeom>
          <a:solidFill>
            <a:srgbClr val="7030A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fr-FR" sz="700" b="0" dirty="0">
                <a:latin typeface="Calibri" panose="020F0502020204030204" pitchFamily="34" charset="0"/>
                <a:ea typeface="Calibri" panose="020F0502020204030204" pitchFamily="34" charset="0"/>
                <a:cs typeface="Calibri" panose="020F0502020204030204" pitchFamily="34" charset="0"/>
              </a:rPr>
              <a:t>1T</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98" name="Rectangle 97">
            <a:extLst>
              <a:ext uri="{FF2B5EF4-FFF2-40B4-BE49-F238E27FC236}">
                <a16:creationId xmlns:a16="http://schemas.microsoft.com/office/drawing/2014/main" id="{2753F598-02A2-F8B9-8F92-729B8188BEC3}"/>
              </a:ext>
            </a:extLst>
          </p:cNvPr>
          <p:cNvSpPr/>
          <p:nvPr/>
        </p:nvSpPr>
        <p:spPr bwMode="auto">
          <a:xfrm>
            <a:off x="6431701" y="2013015"/>
            <a:ext cx="2006175" cy="1564760"/>
          </a:xfrm>
          <a:prstGeom prst="rect">
            <a:avLst/>
          </a:prstGeom>
          <a:solidFill>
            <a:schemeClr val="tx1"/>
          </a:solidFill>
          <a:ln w="9525" cap="flat" cmpd="sng" algn="ctr">
            <a:solidFill>
              <a:schemeClr val="tx1">
                <a:lumMod val="65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7200" b="1" i="0" u="none" strike="noStrike" cap="none" normalizeH="0" baseline="0">
              <a:ln>
                <a:noFill/>
              </a:ln>
              <a:solidFill>
                <a:schemeClr val="tx1"/>
              </a:solidFill>
              <a:effectLst/>
              <a:latin typeface="Times New Roman" pitchFamily="18" charset="0"/>
            </a:endParaRPr>
          </a:p>
        </p:txBody>
      </p:sp>
      <p:sp>
        <p:nvSpPr>
          <p:cNvPr id="104" name="Rectangle 103">
            <a:extLst>
              <a:ext uri="{FF2B5EF4-FFF2-40B4-BE49-F238E27FC236}">
                <a16:creationId xmlns:a16="http://schemas.microsoft.com/office/drawing/2014/main" id="{44D0E493-4A29-7CCE-8585-710C01DAD793}"/>
              </a:ext>
            </a:extLst>
          </p:cNvPr>
          <p:cNvSpPr/>
          <p:nvPr/>
        </p:nvSpPr>
        <p:spPr bwMode="auto">
          <a:xfrm>
            <a:off x="7005631" y="2222915"/>
            <a:ext cx="808171" cy="190110"/>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9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logical</a:t>
            </a:r>
            <a:r>
              <a:rPr kumimoji="0" lang="fr-FR"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qubits</a:t>
            </a:r>
            <a:endParaRPr kumimoji="0" lang="en-US"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05" name="Rectangle 104">
            <a:extLst>
              <a:ext uri="{FF2B5EF4-FFF2-40B4-BE49-F238E27FC236}">
                <a16:creationId xmlns:a16="http://schemas.microsoft.com/office/drawing/2014/main" id="{E2EE50B4-0B42-E544-891E-07920FDE544C}"/>
              </a:ext>
            </a:extLst>
          </p:cNvPr>
          <p:cNvSpPr/>
          <p:nvPr/>
        </p:nvSpPr>
        <p:spPr bwMode="auto">
          <a:xfrm>
            <a:off x="7459947" y="2971522"/>
            <a:ext cx="836552" cy="227299"/>
          </a:xfrm>
          <a:prstGeom prst="rect">
            <a:avLst/>
          </a:prstGeom>
          <a:solidFill>
            <a:srgbClr val="7030A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fr-FR" sz="900" b="0" dirty="0" err="1">
                <a:latin typeface="Calibri" panose="020F0502020204030204" pitchFamily="34" charset="0"/>
                <a:ea typeface="Calibri" panose="020F0502020204030204" pitchFamily="34" charset="0"/>
                <a:cs typeface="Calibri" panose="020F0502020204030204" pitchFamily="34" charset="0"/>
              </a:rPr>
              <a:t>g</a:t>
            </a:r>
            <a:r>
              <a:rPr kumimoji="0" lang="fr-FR" sz="9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ates</a:t>
            </a:r>
            <a:r>
              <a:rPr kumimoji="0" lang="fr-FR"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 QOPS</a:t>
            </a:r>
            <a:endParaRPr kumimoji="0" lang="en-US"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06" name="Rectangle 105">
            <a:extLst>
              <a:ext uri="{FF2B5EF4-FFF2-40B4-BE49-F238E27FC236}">
                <a16:creationId xmlns:a16="http://schemas.microsoft.com/office/drawing/2014/main" id="{F9B3DE7A-CFA8-EEB6-02D7-827AE2B2EADB}"/>
              </a:ext>
            </a:extLst>
          </p:cNvPr>
          <p:cNvSpPr/>
          <p:nvPr/>
        </p:nvSpPr>
        <p:spPr bwMode="auto">
          <a:xfrm>
            <a:off x="6535836" y="2963158"/>
            <a:ext cx="836551" cy="227299"/>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900" b="0" i="0" u="none" strike="noStrike" cap="none" normalizeH="0" baseline="0" dirty="0" err="1">
                <a:ln>
                  <a:noFill/>
                </a:ln>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physical</a:t>
            </a:r>
            <a:r>
              <a:rPr kumimoji="0" lang="fr-FR" sz="900" b="0" i="0" u="none" strike="noStrike" cap="none" normalizeH="0" baseline="0" dirty="0">
                <a:ln>
                  <a:noFill/>
                </a:ln>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 qubits</a:t>
            </a:r>
            <a:endParaRPr kumimoji="0" lang="en-US" sz="900" b="0" i="0" u="none" strike="noStrike" cap="none" normalizeH="0" baseline="0" dirty="0">
              <a:ln>
                <a:noFill/>
              </a:ln>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07" name="TextBox 106">
            <a:extLst>
              <a:ext uri="{FF2B5EF4-FFF2-40B4-BE49-F238E27FC236}">
                <a16:creationId xmlns:a16="http://schemas.microsoft.com/office/drawing/2014/main" id="{5C257CE2-1E5D-1C5A-9203-C5E971D9158D}"/>
              </a:ext>
            </a:extLst>
          </p:cNvPr>
          <p:cNvSpPr txBox="1"/>
          <p:nvPr/>
        </p:nvSpPr>
        <p:spPr>
          <a:xfrm>
            <a:off x="6885470" y="1983408"/>
            <a:ext cx="1048492" cy="246221"/>
          </a:xfrm>
          <a:prstGeom prst="rect">
            <a:avLst/>
          </a:prstGeom>
          <a:noFill/>
        </p:spPr>
        <p:txBody>
          <a:bodyPr wrap="square" rtlCol="0">
            <a:spAutoFit/>
          </a:bodyPr>
          <a:lstStyle/>
          <a:p>
            <a:pPr algn="ctr"/>
            <a:r>
              <a:rPr lang="en-US" sz="1000" b="0" dirty="0">
                <a:solidFill>
                  <a:schemeClr val="bg2"/>
                </a:solidFill>
                <a:latin typeface="Calibri" panose="020F0502020204030204" pitchFamily="34" charset="0"/>
                <a:ea typeface="Calibri" panose="020F0502020204030204" pitchFamily="34" charset="0"/>
                <a:cs typeface="Calibri" panose="020F0502020204030204" pitchFamily="34" charset="0"/>
              </a:rPr>
              <a:t>box color codes</a:t>
            </a:r>
            <a:endParaRPr lang="en-US" sz="100" b="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08" name="Straight Arrow Connector 107">
            <a:extLst>
              <a:ext uri="{FF2B5EF4-FFF2-40B4-BE49-F238E27FC236}">
                <a16:creationId xmlns:a16="http://schemas.microsoft.com/office/drawing/2014/main" id="{CDB02159-DC43-6DA7-709C-5295CEC042B1}"/>
              </a:ext>
            </a:extLst>
          </p:cNvPr>
          <p:cNvCxnSpPr>
            <a:cxnSpLocks/>
            <a:stCxn id="104" idx="2"/>
            <a:endCxn id="110" idx="0"/>
          </p:cNvCxnSpPr>
          <p:nvPr/>
        </p:nvCxnSpPr>
        <p:spPr bwMode="auto">
          <a:xfrm flipH="1">
            <a:off x="6951594" y="2413025"/>
            <a:ext cx="458123" cy="156887"/>
          </a:xfrm>
          <a:prstGeom prst="straightConnector1">
            <a:avLst/>
          </a:prstGeom>
          <a:solidFill>
            <a:schemeClr val="accent1"/>
          </a:solidFill>
          <a:ln w="9525" cap="flat" cmpd="sng" algn="ctr">
            <a:solidFill>
              <a:schemeClr val="bg2"/>
            </a:solidFill>
            <a:prstDash val="solid"/>
            <a:round/>
            <a:headEnd type="none" w="med" len="med"/>
            <a:tailEnd type="triangle"/>
          </a:ln>
          <a:effectLst/>
        </p:spPr>
      </p:cxnSp>
      <p:cxnSp>
        <p:nvCxnSpPr>
          <p:cNvPr id="109" name="Straight Arrow Connector 108">
            <a:extLst>
              <a:ext uri="{FF2B5EF4-FFF2-40B4-BE49-F238E27FC236}">
                <a16:creationId xmlns:a16="http://schemas.microsoft.com/office/drawing/2014/main" id="{88A3C29D-53C1-1529-20E7-2E40AC332BD3}"/>
              </a:ext>
            </a:extLst>
          </p:cNvPr>
          <p:cNvCxnSpPr>
            <a:cxnSpLocks/>
            <a:stCxn id="106" idx="0"/>
            <a:endCxn id="110" idx="2"/>
          </p:cNvCxnSpPr>
          <p:nvPr/>
        </p:nvCxnSpPr>
        <p:spPr bwMode="auto">
          <a:xfrm flipH="1" flipV="1">
            <a:off x="6951594" y="2785356"/>
            <a:ext cx="2518" cy="177802"/>
          </a:xfrm>
          <a:prstGeom prst="straightConnector1">
            <a:avLst/>
          </a:prstGeom>
          <a:solidFill>
            <a:schemeClr val="accent1"/>
          </a:solidFill>
          <a:ln w="9525" cap="flat" cmpd="sng" algn="ctr">
            <a:solidFill>
              <a:schemeClr val="bg2"/>
            </a:solidFill>
            <a:prstDash val="solid"/>
            <a:round/>
            <a:headEnd type="none" w="med" len="med"/>
            <a:tailEnd type="triangle"/>
          </a:ln>
          <a:effectLst/>
        </p:spPr>
      </p:cxnSp>
      <p:sp>
        <p:nvSpPr>
          <p:cNvPr id="110" name="TextBox 109">
            <a:extLst>
              <a:ext uri="{FF2B5EF4-FFF2-40B4-BE49-F238E27FC236}">
                <a16:creationId xmlns:a16="http://schemas.microsoft.com/office/drawing/2014/main" id="{4B403A68-C7A8-DB9C-7D0D-C239FAC9909A}"/>
              </a:ext>
            </a:extLst>
          </p:cNvPr>
          <p:cNvSpPr txBox="1"/>
          <p:nvPr/>
        </p:nvSpPr>
        <p:spPr>
          <a:xfrm>
            <a:off x="6562705" y="2569912"/>
            <a:ext cx="777777" cy="215444"/>
          </a:xfrm>
          <a:prstGeom prst="rect">
            <a:avLst/>
          </a:prstGeom>
          <a:noFill/>
        </p:spPr>
        <p:txBody>
          <a:bodyPr wrap="none" rtlCol="0">
            <a:spAutoFit/>
          </a:bodyPr>
          <a:lstStyle/>
          <a:p>
            <a:r>
              <a:rPr lang="fr-FR" sz="800" b="0" dirty="0">
                <a:solidFill>
                  <a:schemeClr val="bg2"/>
                </a:solidFill>
                <a:latin typeface="Calibri" pitchFamily="34" charset="0"/>
              </a:rPr>
              <a:t>QEC </a:t>
            </a:r>
            <a:r>
              <a:rPr lang="fr-FR" sz="800" b="0" dirty="0" err="1">
                <a:solidFill>
                  <a:schemeClr val="bg2"/>
                </a:solidFill>
                <a:latin typeface="Calibri" pitchFamily="34" charset="0"/>
              </a:rPr>
              <a:t>overhead</a:t>
            </a:r>
            <a:endParaRPr lang="en-GB" sz="800" b="0" dirty="0" err="1">
              <a:solidFill>
                <a:schemeClr val="bg2"/>
              </a:solidFill>
              <a:latin typeface="Calibri" pitchFamily="34" charset="0"/>
            </a:endParaRPr>
          </a:p>
        </p:txBody>
      </p:sp>
      <p:cxnSp>
        <p:nvCxnSpPr>
          <p:cNvPr id="150" name="Straight Arrow Connector 149">
            <a:extLst>
              <a:ext uri="{FF2B5EF4-FFF2-40B4-BE49-F238E27FC236}">
                <a16:creationId xmlns:a16="http://schemas.microsoft.com/office/drawing/2014/main" id="{06F2FA57-8724-E16F-3EF2-90D50106ED7E}"/>
              </a:ext>
            </a:extLst>
          </p:cNvPr>
          <p:cNvCxnSpPr>
            <a:cxnSpLocks/>
            <a:stCxn id="104" idx="2"/>
            <a:endCxn id="156" idx="0"/>
          </p:cNvCxnSpPr>
          <p:nvPr/>
        </p:nvCxnSpPr>
        <p:spPr bwMode="auto">
          <a:xfrm>
            <a:off x="7409717" y="2413025"/>
            <a:ext cx="469731" cy="156887"/>
          </a:xfrm>
          <a:prstGeom prst="straightConnector1">
            <a:avLst/>
          </a:prstGeom>
          <a:solidFill>
            <a:schemeClr val="accent1"/>
          </a:solidFill>
          <a:ln w="9525" cap="flat" cmpd="sng" algn="ctr">
            <a:solidFill>
              <a:schemeClr val="bg2"/>
            </a:solidFill>
            <a:prstDash val="solid"/>
            <a:round/>
            <a:headEnd type="none" w="med" len="med"/>
            <a:tailEnd type="triangle"/>
          </a:ln>
          <a:effectLst/>
        </p:spPr>
      </p:cxnSp>
      <p:cxnSp>
        <p:nvCxnSpPr>
          <p:cNvPr id="154" name="Straight Arrow Connector 153">
            <a:extLst>
              <a:ext uri="{FF2B5EF4-FFF2-40B4-BE49-F238E27FC236}">
                <a16:creationId xmlns:a16="http://schemas.microsoft.com/office/drawing/2014/main" id="{81ACF715-6EA4-A7E6-CD1C-FDDE09B62BFC}"/>
              </a:ext>
            </a:extLst>
          </p:cNvPr>
          <p:cNvCxnSpPr>
            <a:cxnSpLocks/>
            <a:stCxn id="105" idx="0"/>
            <a:endCxn id="156" idx="2"/>
          </p:cNvCxnSpPr>
          <p:nvPr/>
        </p:nvCxnSpPr>
        <p:spPr bwMode="auto">
          <a:xfrm flipV="1">
            <a:off x="7878223" y="2785356"/>
            <a:ext cx="1225" cy="186166"/>
          </a:xfrm>
          <a:prstGeom prst="straightConnector1">
            <a:avLst/>
          </a:prstGeom>
          <a:solidFill>
            <a:schemeClr val="accent1"/>
          </a:solidFill>
          <a:ln w="9525" cap="flat" cmpd="sng" algn="ctr">
            <a:solidFill>
              <a:schemeClr val="bg2"/>
            </a:solidFill>
            <a:prstDash val="solid"/>
            <a:round/>
            <a:headEnd type="none" w="med" len="med"/>
            <a:tailEnd type="triangle"/>
          </a:ln>
          <a:effectLst/>
        </p:spPr>
      </p:cxnSp>
      <p:sp>
        <p:nvSpPr>
          <p:cNvPr id="156" name="TextBox 155">
            <a:extLst>
              <a:ext uri="{FF2B5EF4-FFF2-40B4-BE49-F238E27FC236}">
                <a16:creationId xmlns:a16="http://schemas.microsoft.com/office/drawing/2014/main" id="{3A9635DB-5B50-0728-EFB7-4E2077CACEC6}"/>
              </a:ext>
            </a:extLst>
          </p:cNvPr>
          <p:cNvSpPr txBox="1"/>
          <p:nvPr/>
        </p:nvSpPr>
        <p:spPr>
          <a:xfrm>
            <a:off x="7522619" y="2569912"/>
            <a:ext cx="713657" cy="215444"/>
          </a:xfrm>
          <a:prstGeom prst="rect">
            <a:avLst/>
          </a:prstGeom>
          <a:noFill/>
        </p:spPr>
        <p:txBody>
          <a:bodyPr wrap="none" rtlCol="0">
            <a:spAutoFit/>
          </a:bodyPr>
          <a:lstStyle/>
          <a:p>
            <a:r>
              <a:rPr lang="fr-FR" sz="800" b="0" dirty="0">
                <a:solidFill>
                  <a:schemeClr val="bg2"/>
                </a:solidFill>
                <a:latin typeface="Calibri" pitchFamily="34" charset="0"/>
              </a:rPr>
              <a:t>circuit </a:t>
            </a:r>
            <a:r>
              <a:rPr lang="fr-FR" sz="800" b="0" dirty="0" err="1">
                <a:solidFill>
                  <a:schemeClr val="bg2"/>
                </a:solidFill>
                <a:latin typeface="Calibri" pitchFamily="34" charset="0"/>
              </a:rPr>
              <a:t>depth</a:t>
            </a:r>
            <a:endParaRPr lang="en-GB" sz="800" b="0" dirty="0" err="1">
              <a:solidFill>
                <a:schemeClr val="bg2"/>
              </a:solidFill>
              <a:latin typeface="Calibri" pitchFamily="34" charset="0"/>
            </a:endParaRPr>
          </a:p>
        </p:txBody>
      </p:sp>
      <p:cxnSp>
        <p:nvCxnSpPr>
          <p:cNvPr id="157" name="Straight Arrow Connector 156">
            <a:extLst>
              <a:ext uri="{FF2B5EF4-FFF2-40B4-BE49-F238E27FC236}">
                <a16:creationId xmlns:a16="http://schemas.microsoft.com/office/drawing/2014/main" id="{1E453DD4-5301-AD61-F89A-B61790F9530A}"/>
              </a:ext>
            </a:extLst>
          </p:cNvPr>
          <p:cNvCxnSpPr>
            <a:cxnSpLocks/>
            <a:stCxn id="105" idx="2"/>
            <a:endCxn id="158" idx="0"/>
          </p:cNvCxnSpPr>
          <p:nvPr/>
        </p:nvCxnSpPr>
        <p:spPr bwMode="auto">
          <a:xfrm>
            <a:off x="7878223" y="3198821"/>
            <a:ext cx="3110" cy="133987"/>
          </a:xfrm>
          <a:prstGeom prst="straightConnector1">
            <a:avLst/>
          </a:prstGeom>
          <a:solidFill>
            <a:schemeClr val="accent1"/>
          </a:solidFill>
          <a:ln w="9525" cap="flat" cmpd="sng" algn="ctr">
            <a:solidFill>
              <a:schemeClr val="bg2"/>
            </a:solidFill>
            <a:prstDash val="solid"/>
            <a:round/>
            <a:headEnd type="none" w="med" len="med"/>
            <a:tailEnd type="triangle"/>
          </a:ln>
          <a:effectLst/>
        </p:spPr>
      </p:cxnSp>
      <p:sp>
        <p:nvSpPr>
          <p:cNvPr id="158" name="TextBox 157">
            <a:extLst>
              <a:ext uri="{FF2B5EF4-FFF2-40B4-BE49-F238E27FC236}">
                <a16:creationId xmlns:a16="http://schemas.microsoft.com/office/drawing/2014/main" id="{ABB55D80-014D-6C38-7B5F-637C06766188}"/>
              </a:ext>
            </a:extLst>
          </p:cNvPr>
          <p:cNvSpPr txBox="1"/>
          <p:nvPr/>
        </p:nvSpPr>
        <p:spPr>
          <a:xfrm>
            <a:off x="7300885" y="3332808"/>
            <a:ext cx="1160895" cy="215444"/>
          </a:xfrm>
          <a:prstGeom prst="rect">
            <a:avLst/>
          </a:prstGeom>
          <a:noFill/>
        </p:spPr>
        <p:txBody>
          <a:bodyPr wrap="none" rtlCol="0">
            <a:spAutoFit/>
          </a:bodyPr>
          <a:lstStyle/>
          <a:p>
            <a:r>
              <a:rPr lang="fr-FR" sz="800" b="0" dirty="0" err="1">
                <a:solidFill>
                  <a:schemeClr val="bg2"/>
                </a:solidFill>
                <a:latin typeface="Calibri" pitchFamily="34" charset="0"/>
              </a:rPr>
              <a:t>logical</a:t>
            </a:r>
            <a:r>
              <a:rPr lang="fr-FR" sz="800" b="0" dirty="0">
                <a:solidFill>
                  <a:schemeClr val="bg2"/>
                </a:solidFill>
                <a:latin typeface="Calibri" pitchFamily="34" charset="0"/>
              </a:rPr>
              <a:t> qubits </a:t>
            </a:r>
            <a:r>
              <a:rPr lang="fr-FR" sz="800" b="0" dirty="0" err="1">
                <a:solidFill>
                  <a:schemeClr val="bg2"/>
                </a:solidFill>
                <a:latin typeface="Calibri" pitchFamily="34" charset="0"/>
              </a:rPr>
              <a:t>fidelities</a:t>
            </a:r>
            <a:endParaRPr lang="en-GB" sz="800" b="0" dirty="0" err="1">
              <a:solidFill>
                <a:schemeClr val="bg2"/>
              </a:solidFill>
              <a:latin typeface="Calibri" pitchFamily="34" charset="0"/>
            </a:endParaRPr>
          </a:p>
        </p:txBody>
      </p:sp>
      <p:sp>
        <p:nvSpPr>
          <p:cNvPr id="168" name="Rectangle 167">
            <a:extLst>
              <a:ext uri="{FF2B5EF4-FFF2-40B4-BE49-F238E27FC236}">
                <a16:creationId xmlns:a16="http://schemas.microsoft.com/office/drawing/2014/main" id="{35E319A1-9578-D21C-1796-98C94EC05058}"/>
              </a:ext>
            </a:extLst>
          </p:cNvPr>
          <p:cNvSpPr/>
          <p:nvPr/>
        </p:nvSpPr>
        <p:spPr bwMode="auto">
          <a:xfrm>
            <a:off x="2620251" y="3701494"/>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100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69" name="Rectangle 168">
            <a:extLst>
              <a:ext uri="{FF2B5EF4-FFF2-40B4-BE49-F238E27FC236}">
                <a16:creationId xmlns:a16="http://schemas.microsoft.com/office/drawing/2014/main" id="{FB49EAE5-CC1D-137F-81D0-6F1C023C1263}"/>
              </a:ext>
            </a:extLst>
          </p:cNvPr>
          <p:cNvSpPr/>
          <p:nvPr/>
        </p:nvSpPr>
        <p:spPr bwMode="auto">
          <a:xfrm>
            <a:off x="1303462" y="3841697"/>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50</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70" name="Rectangle 169">
            <a:extLst>
              <a:ext uri="{FF2B5EF4-FFF2-40B4-BE49-F238E27FC236}">
                <a16:creationId xmlns:a16="http://schemas.microsoft.com/office/drawing/2014/main" id="{E2FC8F30-D2CC-4306-A485-5FB39C6476A5}"/>
              </a:ext>
            </a:extLst>
          </p:cNvPr>
          <p:cNvSpPr/>
          <p:nvPr/>
        </p:nvSpPr>
        <p:spPr bwMode="auto">
          <a:xfrm>
            <a:off x="2620251" y="3841697"/>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1,000</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71" name="Rectangle 170">
            <a:extLst>
              <a:ext uri="{FF2B5EF4-FFF2-40B4-BE49-F238E27FC236}">
                <a16:creationId xmlns:a16="http://schemas.microsoft.com/office/drawing/2014/main" id="{D5423469-3081-87DA-8574-133CB70DD586}"/>
              </a:ext>
            </a:extLst>
          </p:cNvPr>
          <p:cNvSpPr/>
          <p:nvPr/>
        </p:nvSpPr>
        <p:spPr bwMode="auto">
          <a:xfrm>
            <a:off x="3967471" y="3841697"/>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12,000</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72" name="Rectangle 171">
            <a:extLst>
              <a:ext uri="{FF2B5EF4-FFF2-40B4-BE49-F238E27FC236}">
                <a16:creationId xmlns:a16="http://schemas.microsoft.com/office/drawing/2014/main" id="{B4639F53-785D-6C74-8E47-6998BD8D5994}"/>
              </a:ext>
            </a:extLst>
          </p:cNvPr>
          <p:cNvSpPr/>
          <p:nvPr/>
        </p:nvSpPr>
        <p:spPr bwMode="auto">
          <a:xfrm>
            <a:off x="5313977" y="3841697"/>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40,000</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73" name="Rectangle 172">
            <a:extLst>
              <a:ext uri="{FF2B5EF4-FFF2-40B4-BE49-F238E27FC236}">
                <a16:creationId xmlns:a16="http://schemas.microsoft.com/office/drawing/2014/main" id="{4845C1A4-67F0-06C6-0BB2-479A71EDDB56}"/>
              </a:ext>
            </a:extLst>
          </p:cNvPr>
          <p:cNvSpPr/>
          <p:nvPr/>
        </p:nvSpPr>
        <p:spPr bwMode="auto">
          <a:xfrm>
            <a:off x="6641041" y="3841697"/>
            <a:ext cx="432000" cy="137305"/>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&gt;1M</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74" name="Rectangle 173">
            <a:extLst>
              <a:ext uri="{FF2B5EF4-FFF2-40B4-BE49-F238E27FC236}">
                <a16:creationId xmlns:a16="http://schemas.microsoft.com/office/drawing/2014/main" id="{7877EB2D-1429-2FB4-A98A-8F0D3E3C70FC}"/>
              </a:ext>
            </a:extLst>
          </p:cNvPr>
          <p:cNvSpPr/>
          <p:nvPr/>
        </p:nvSpPr>
        <p:spPr bwMode="auto">
          <a:xfrm>
            <a:off x="3965157" y="3701494"/>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500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75" name="Rectangle 174">
            <a:extLst>
              <a:ext uri="{FF2B5EF4-FFF2-40B4-BE49-F238E27FC236}">
                <a16:creationId xmlns:a16="http://schemas.microsoft.com/office/drawing/2014/main" id="{93C5D535-24EF-9B55-A1B4-B000BBCAD738}"/>
              </a:ext>
            </a:extLst>
          </p:cNvPr>
          <p:cNvSpPr/>
          <p:nvPr/>
        </p:nvSpPr>
        <p:spPr bwMode="auto">
          <a:xfrm>
            <a:off x="5316223" y="3701494"/>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1,000s</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76" name="Rectangle 175">
            <a:extLst>
              <a:ext uri="{FF2B5EF4-FFF2-40B4-BE49-F238E27FC236}">
                <a16:creationId xmlns:a16="http://schemas.microsoft.com/office/drawing/2014/main" id="{D9DAE8F4-0E04-BF5B-8746-13C3D71C7DD0}"/>
              </a:ext>
            </a:extLst>
          </p:cNvPr>
          <p:cNvSpPr/>
          <p:nvPr/>
        </p:nvSpPr>
        <p:spPr bwMode="auto">
          <a:xfrm>
            <a:off x="6641041" y="3701494"/>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10,000s</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84" name="Rectangle 183">
            <a:extLst>
              <a:ext uri="{FF2B5EF4-FFF2-40B4-BE49-F238E27FC236}">
                <a16:creationId xmlns:a16="http://schemas.microsoft.com/office/drawing/2014/main" id="{2FC55D4C-71FB-2B28-60E8-74692B623603}"/>
              </a:ext>
            </a:extLst>
          </p:cNvPr>
          <p:cNvSpPr/>
          <p:nvPr/>
        </p:nvSpPr>
        <p:spPr bwMode="auto">
          <a:xfrm>
            <a:off x="3307257" y="3512369"/>
            <a:ext cx="389669" cy="128476"/>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20,000</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85" name="Rectangle 184">
            <a:extLst>
              <a:ext uri="{FF2B5EF4-FFF2-40B4-BE49-F238E27FC236}">
                <a16:creationId xmlns:a16="http://schemas.microsoft.com/office/drawing/2014/main" id="{0C633E7B-C2F4-436C-5B1A-4925B2DF359A}"/>
              </a:ext>
            </a:extLst>
          </p:cNvPr>
          <p:cNvSpPr/>
          <p:nvPr/>
        </p:nvSpPr>
        <p:spPr bwMode="auto">
          <a:xfrm>
            <a:off x="3286091" y="3376677"/>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1,600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86" name="Rectangle 185">
            <a:extLst>
              <a:ext uri="{FF2B5EF4-FFF2-40B4-BE49-F238E27FC236}">
                <a16:creationId xmlns:a16="http://schemas.microsoft.com/office/drawing/2014/main" id="{5291A3FA-17F7-396D-F99E-1C3A051ED330}"/>
              </a:ext>
            </a:extLst>
          </p:cNvPr>
          <p:cNvSpPr/>
          <p:nvPr/>
        </p:nvSpPr>
        <p:spPr bwMode="auto">
          <a:xfrm>
            <a:off x="3954604" y="3512369"/>
            <a:ext cx="258171" cy="128476"/>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200K</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87" name="Rectangle 186">
            <a:extLst>
              <a:ext uri="{FF2B5EF4-FFF2-40B4-BE49-F238E27FC236}">
                <a16:creationId xmlns:a16="http://schemas.microsoft.com/office/drawing/2014/main" id="{063F12F1-1530-7021-271C-27F57DDFD5A1}"/>
              </a:ext>
            </a:extLst>
          </p:cNvPr>
          <p:cNvSpPr/>
          <p:nvPr/>
        </p:nvSpPr>
        <p:spPr bwMode="auto">
          <a:xfrm>
            <a:off x="3955206" y="3376677"/>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8,000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88" name="Rectangle 187">
            <a:extLst>
              <a:ext uri="{FF2B5EF4-FFF2-40B4-BE49-F238E27FC236}">
                <a16:creationId xmlns:a16="http://schemas.microsoft.com/office/drawing/2014/main" id="{246A93A5-ADF0-43A3-B714-362052507FAD}"/>
              </a:ext>
            </a:extLst>
          </p:cNvPr>
          <p:cNvSpPr/>
          <p:nvPr/>
        </p:nvSpPr>
        <p:spPr bwMode="auto">
          <a:xfrm>
            <a:off x="4625915" y="3512369"/>
            <a:ext cx="247260" cy="128476"/>
          </a:xfrm>
          <a:prstGeom prst="rect">
            <a:avLst/>
          </a:prstGeom>
          <a:solidFill>
            <a:srgbClr val="FFC00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rPr>
              <a:t>2M</a:t>
            </a:r>
            <a:endParaRPr kumimoji="0" lang="en-US" sz="700" b="0" i="0" u="none" strike="noStrike" cap="none" normalizeH="0" baseline="0" dirty="0">
              <a:ln>
                <a:noFill/>
              </a:ln>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89" name="Rectangle 188">
            <a:extLst>
              <a:ext uri="{FF2B5EF4-FFF2-40B4-BE49-F238E27FC236}">
                <a16:creationId xmlns:a16="http://schemas.microsoft.com/office/drawing/2014/main" id="{160E1B5C-20B0-7506-FCDD-C0EC3A77406E}"/>
              </a:ext>
            </a:extLst>
          </p:cNvPr>
          <p:cNvSpPr/>
          <p:nvPr/>
        </p:nvSpPr>
        <p:spPr bwMode="auto">
          <a:xfrm>
            <a:off x="4622888" y="3376677"/>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80,000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90" name="Rectangle 189">
            <a:extLst>
              <a:ext uri="{FF2B5EF4-FFF2-40B4-BE49-F238E27FC236}">
                <a16:creationId xmlns:a16="http://schemas.microsoft.com/office/drawing/2014/main" id="{5A3FC47A-AEBA-2F9C-47F3-4D455BE9BE48}"/>
              </a:ext>
            </a:extLst>
          </p:cNvPr>
          <p:cNvSpPr/>
          <p:nvPr/>
        </p:nvSpPr>
        <p:spPr bwMode="auto">
          <a:xfrm>
            <a:off x="4209763" y="3512369"/>
            <a:ext cx="181774" cy="127368"/>
          </a:xfrm>
          <a:prstGeom prst="rect">
            <a:avLst/>
          </a:prstGeom>
          <a:solidFill>
            <a:srgbClr val="7030A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1T</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91" name="Rectangle 190">
            <a:extLst>
              <a:ext uri="{FF2B5EF4-FFF2-40B4-BE49-F238E27FC236}">
                <a16:creationId xmlns:a16="http://schemas.microsoft.com/office/drawing/2014/main" id="{9679B6B2-C642-2324-B0AB-96C9E7519403}"/>
              </a:ext>
            </a:extLst>
          </p:cNvPr>
          <p:cNvSpPr/>
          <p:nvPr/>
        </p:nvSpPr>
        <p:spPr bwMode="auto">
          <a:xfrm>
            <a:off x="4873592" y="3513477"/>
            <a:ext cx="181774" cy="127368"/>
          </a:xfrm>
          <a:prstGeom prst="rect">
            <a:avLst/>
          </a:prstGeom>
          <a:solidFill>
            <a:srgbClr val="7030A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1T</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6" name="TextBox 15">
            <a:extLst>
              <a:ext uri="{FF2B5EF4-FFF2-40B4-BE49-F238E27FC236}">
                <a16:creationId xmlns:a16="http://schemas.microsoft.com/office/drawing/2014/main" id="{99860CCA-24C6-7D7B-4B75-7173E2771B3E}"/>
              </a:ext>
            </a:extLst>
          </p:cNvPr>
          <p:cNvSpPr txBox="1"/>
          <p:nvPr/>
        </p:nvSpPr>
        <p:spPr>
          <a:xfrm rot="16200000">
            <a:off x="-441078" y="847360"/>
            <a:ext cx="1494320" cy="246221"/>
          </a:xfrm>
          <a:prstGeom prst="rect">
            <a:avLst/>
          </a:prstGeom>
          <a:noFill/>
        </p:spPr>
        <p:txBody>
          <a:bodyPr wrap="none" rtlCol="0">
            <a:spAutoFit/>
          </a:bodyPr>
          <a:lstStyle/>
          <a:p>
            <a:r>
              <a:rPr lang="en-GB" sz="1000" dirty="0">
                <a:solidFill>
                  <a:schemeClr val="bg1">
                    <a:lumMod val="40000"/>
                    <a:lumOff val="60000"/>
                  </a:schemeClr>
                </a:solidFill>
                <a:latin typeface="Calibri" pitchFamily="34" charset="0"/>
              </a:rPr>
              <a:t>superconductors &amp; spins</a:t>
            </a:r>
          </a:p>
        </p:txBody>
      </p:sp>
      <p:sp>
        <p:nvSpPr>
          <p:cNvPr id="27" name="TextBox 26">
            <a:extLst>
              <a:ext uri="{FF2B5EF4-FFF2-40B4-BE49-F238E27FC236}">
                <a16:creationId xmlns:a16="http://schemas.microsoft.com/office/drawing/2014/main" id="{8EE1B08E-6723-75FF-43EC-908CFA025CB5}"/>
              </a:ext>
            </a:extLst>
          </p:cNvPr>
          <p:cNvSpPr txBox="1"/>
          <p:nvPr/>
        </p:nvSpPr>
        <p:spPr>
          <a:xfrm rot="16200000">
            <a:off x="-86010" y="2301277"/>
            <a:ext cx="784189" cy="253916"/>
          </a:xfrm>
          <a:prstGeom prst="rect">
            <a:avLst/>
          </a:prstGeom>
          <a:noFill/>
        </p:spPr>
        <p:txBody>
          <a:bodyPr wrap="none" rtlCol="0">
            <a:spAutoFit/>
          </a:bodyPr>
          <a:lstStyle/>
          <a:p>
            <a:r>
              <a:rPr lang="en-GB" sz="1000" dirty="0">
                <a:solidFill>
                  <a:schemeClr val="bg1">
                    <a:lumMod val="40000"/>
                    <a:lumOff val="60000"/>
                  </a:schemeClr>
                </a:solidFill>
                <a:latin typeface="Calibri" pitchFamily="34" charset="0"/>
              </a:rPr>
              <a:t>cold atoms</a:t>
            </a:r>
          </a:p>
        </p:txBody>
      </p:sp>
      <p:sp>
        <p:nvSpPr>
          <p:cNvPr id="29" name="TextBox 28">
            <a:extLst>
              <a:ext uri="{FF2B5EF4-FFF2-40B4-BE49-F238E27FC236}">
                <a16:creationId xmlns:a16="http://schemas.microsoft.com/office/drawing/2014/main" id="{0290B8A5-C931-B63C-1F17-C7F4FE14B785}"/>
              </a:ext>
            </a:extLst>
          </p:cNvPr>
          <p:cNvSpPr txBox="1"/>
          <p:nvPr/>
        </p:nvSpPr>
        <p:spPr>
          <a:xfrm rot="16200000">
            <a:off x="-107651" y="3394916"/>
            <a:ext cx="827471" cy="253916"/>
          </a:xfrm>
          <a:prstGeom prst="rect">
            <a:avLst/>
          </a:prstGeom>
          <a:noFill/>
        </p:spPr>
        <p:txBody>
          <a:bodyPr wrap="none" rtlCol="0">
            <a:spAutoFit/>
          </a:bodyPr>
          <a:lstStyle/>
          <a:p>
            <a:r>
              <a:rPr lang="en-GB" sz="1000" dirty="0">
                <a:solidFill>
                  <a:schemeClr val="bg1">
                    <a:lumMod val="40000"/>
                    <a:lumOff val="60000"/>
                  </a:schemeClr>
                </a:solidFill>
                <a:latin typeface="Calibri" pitchFamily="34" charset="0"/>
              </a:rPr>
              <a:t>tapped ions</a:t>
            </a:r>
          </a:p>
        </p:txBody>
      </p:sp>
      <p:sp>
        <p:nvSpPr>
          <p:cNvPr id="30" name="TextBox 29">
            <a:extLst>
              <a:ext uri="{FF2B5EF4-FFF2-40B4-BE49-F238E27FC236}">
                <a16:creationId xmlns:a16="http://schemas.microsoft.com/office/drawing/2014/main" id="{CED48E30-7F60-80DF-F4C9-52166877AE3C}"/>
              </a:ext>
            </a:extLst>
          </p:cNvPr>
          <p:cNvSpPr txBox="1"/>
          <p:nvPr/>
        </p:nvSpPr>
        <p:spPr>
          <a:xfrm rot="16200000">
            <a:off x="-11472" y="4232541"/>
            <a:ext cx="635110" cy="253916"/>
          </a:xfrm>
          <a:prstGeom prst="rect">
            <a:avLst/>
          </a:prstGeom>
          <a:noFill/>
        </p:spPr>
        <p:txBody>
          <a:bodyPr wrap="none" rtlCol="0">
            <a:spAutoFit/>
          </a:bodyPr>
          <a:lstStyle/>
          <a:p>
            <a:r>
              <a:rPr lang="en-GB" sz="1000" dirty="0">
                <a:solidFill>
                  <a:schemeClr val="bg1">
                    <a:lumMod val="40000"/>
                    <a:lumOff val="60000"/>
                  </a:schemeClr>
                </a:solidFill>
                <a:latin typeface="Calibri" pitchFamily="34" charset="0"/>
              </a:rPr>
              <a:t>photons</a:t>
            </a:r>
          </a:p>
        </p:txBody>
      </p:sp>
      <p:pic>
        <p:nvPicPr>
          <p:cNvPr id="53" name="Picture 52">
            <a:extLst>
              <a:ext uri="{FF2B5EF4-FFF2-40B4-BE49-F238E27FC236}">
                <a16:creationId xmlns:a16="http://schemas.microsoft.com/office/drawing/2014/main" id="{98A4FEC7-F048-3B36-770C-9CE7927E4213}"/>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664939" y="1288562"/>
            <a:ext cx="357888" cy="226217"/>
          </a:xfrm>
          <a:prstGeom prst="rect">
            <a:avLst/>
          </a:prstGeom>
        </p:spPr>
      </p:pic>
      <p:cxnSp>
        <p:nvCxnSpPr>
          <p:cNvPr id="67" name="Straight Connector 66">
            <a:extLst>
              <a:ext uri="{FF2B5EF4-FFF2-40B4-BE49-F238E27FC236}">
                <a16:creationId xmlns:a16="http://schemas.microsoft.com/office/drawing/2014/main" id="{29BB577C-16E2-AA42-774D-F5DB49C5B8D9}"/>
              </a:ext>
            </a:extLst>
          </p:cNvPr>
          <p:cNvCxnSpPr>
            <a:cxnSpLocks/>
          </p:cNvCxnSpPr>
          <p:nvPr/>
        </p:nvCxnSpPr>
        <p:spPr bwMode="auto">
          <a:xfrm flipV="1">
            <a:off x="1170499" y="1499746"/>
            <a:ext cx="7365135" cy="1"/>
          </a:xfrm>
          <a:prstGeom prst="line">
            <a:avLst/>
          </a:prstGeom>
          <a:solidFill>
            <a:schemeClr val="accent1"/>
          </a:solidFill>
          <a:ln w="9525" cap="flat" cmpd="sng" algn="ctr">
            <a:solidFill>
              <a:schemeClr val="accent6">
                <a:lumMod val="20000"/>
                <a:lumOff val="80000"/>
              </a:schemeClr>
            </a:solidFill>
            <a:prstDash val="solid"/>
            <a:round/>
            <a:headEnd type="none" w="med" len="med"/>
            <a:tailEnd type="none" w="med" len="med"/>
          </a:ln>
          <a:effectLst/>
        </p:spPr>
      </p:cxnSp>
      <p:sp>
        <p:nvSpPr>
          <p:cNvPr id="74" name="Rectangle 73">
            <a:extLst>
              <a:ext uri="{FF2B5EF4-FFF2-40B4-BE49-F238E27FC236}">
                <a16:creationId xmlns:a16="http://schemas.microsoft.com/office/drawing/2014/main" id="{A03031F2-2BBA-6F61-3845-57BFAC14DFF4}"/>
              </a:ext>
            </a:extLst>
          </p:cNvPr>
          <p:cNvSpPr/>
          <p:nvPr/>
        </p:nvSpPr>
        <p:spPr bwMode="auto">
          <a:xfrm>
            <a:off x="3286100" y="1332401"/>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100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75" name="Rectangle 74">
            <a:extLst>
              <a:ext uri="{FF2B5EF4-FFF2-40B4-BE49-F238E27FC236}">
                <a16:creationId xmlns:a16="http://schemas.microsoft.com/office/drawing/2014/main" id="{2C1D7B4F-0A61-7DF1-D1A8-289B5908AE46}"/>
              </a:ext>
            </a:extLst>
          </p:cNvPr>
          <p:cNvSpPr/>
          <p:nvPr/>
        </p:nvSpPr>
        <p:spPr bwMode="auto">
          <a:xfrm>
            <a:off x="5299786" y="1334127"/>
            <a:ext cx="432000" cy="137305"/>
          </a:xfrm>
          <a:prstGeom prst="rect">
            <a:avLst/>
          </a:prstGeom>
          <a:solidFill>
            <a:schemeClr val="accent2"/>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1000</a:t>
            </a:r>
            <a:endParaRPr kumimoji="0" lang="en-US" sz="7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33737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2"/>
                                        </p:tgtEl>
                                        <p:attrNameLst>
                                          <p:attrName>style.visibility</p:attrName>
                                        </p:attrNameLst>
                                      </p:cBhvr>
                                      <p:to>
                                        <p:strVal val="visible"/>
                                      </p:to>
                                    </p:set>
                                    <p:animEffect transition="in" filter="fade">
                                      <p:cBhvr>
                                        <p:cTn id="7" dur="500"/>
                                        <p:tgtEl>
                                          <p:spTgt spid="142"/>
                                        </p:tgtEl>
                                      </p:cBhvr>
                                    </p:animEffect>
                                  </p:childTnLst>
                                </p:cTn>
                              </p:par>
                              <p:par>
                                <p:cTn id="8" presetID="10" presetClass="entr" presetSubtype="0"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par>
                                <p:cTn id="11" presetID="10" presetClass="entr" presetSubtype="0" fill="hold"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par>
                                <p:cTn id="14" presetID="10" presetClass="entr" presetSubtype="0" fill="hold"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500"/>
                                        <p:tgtEl>
                                          <p:spTgt spid="40"/>
                                        </p:tgtEl>
                                      </p:cBhvr>
                                    </p:animEffect>
                                  </p:childTnLst>
                                </p:cTn>
                              </p:par>
                              <p:par>
                                <p:cTn id="17" presetID="10" presetClass="entr" presetSubtype="0" fill="hold" nodeType="with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par>
                                <p:cTn id="20" presetID="10" presetClass="entr" presetSubtype="0" fill="hold" nodeType="with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500"/>
                                        <p:tgtEl>
                                          <p:spTgt spid="5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9"/>
                                        </p:tgtEl>
                                        <p:attrNameLst>
                                          <p:attrName>style.visibility</p:attrName>
                                        </p:attrNameLst>
                                      </p:cBhvr>
                                      <p:to>
                                        <p:strVal val="visible"/>
                                      </p:to>
                                    </p:set>
                                    <p:animEffect transition="in" filter="fade">
                                      <p:cBhvr>
                                        <p:cTn id="25" dur="500"/>
                                        <p:tgtEl>
                                          <p:spTgt spid="9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0"/>
                                        </p:tgtEl>
                                        <p:attrNameLst>
                                          <p:attrName>style.visibility</p:attrName>
                                        </p:attrNameLst>
                                      </p:cBhvr>
                                      <p:to>
                                        <p:strVal val="visible"/>
                                      </p:to>
                                    </p:set>
                                    <p:animEffect transition="in" filter="fade">
                                      <p:cBhvr>
                                        <p:cTn id="28" dur="500"/>
                                        <p:tgtEl>
                                          <p:spTgt spid="10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1"/>
                                        </p:tgtEl>
                                        <p:attrNameLst>
                                          <p:attrName>style.visibility</p:attrName>
                                        </p:attrNameLst>
                                      </p:cBhvr>
                                      <p:to>
                                        <p:strVal val="visible"/>
                                      </p:to>
                                    </p:set>
                                    <p:animEffect transition="in" filter="fade">
                                      <p:cBhvr>
                                        <p:cTn id="31" dur="500"/>
                                        <p:tgtEl>
                                          <p:spTgt spid="10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2"/>
                                        </p:tgtEl>
                                        <p:attrNameLst>
                                          <p:attrName>style.visibility</p:attrName>
                                        </p:attrNameLst>
                                      </p:cBhvr>
                                      <p:to>
                                        <p:strVal val="visible"/>
                                      </p:to>
                                    </p:set>
                                    <p:animEffect transition="in" filter="fade">
                                      <p:cBhvr>
                                        <p:cTn id="34" dur="500"/>
                                        <p:tgtEl>
                                          <p:spTgt spid="10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13"/>
                                        </p:tgtEl>
                                        <p:attrNameLst>
                                          <p:attrName>style.visibility</p:attrName>
                                        </p:attrNameLst>
                                      </p:cBhvr>
                                      <p:to>
                                        <p:strVal val="visible"/>
                                      </p:to>
                                    </p:set>
                                    <p:animEffect transition="in" filter="fade">
                                      <p:cBhvr>
                                        <p:cTn id="37" dur="500"/>
                                        <p:tgtEl>
                                          <p:spTgt spid="11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14"/>
                                        </p:tgtEl>
                                        <p:attrNameLst>
                                          <p:attrName>style.visibility</p:attrName>
                                        </p:attrNameLst>
                                      </p:cBhvr>
                                      <p:to>
                                        <p:strVal val="visible"/>
                                      </p:to>
                                    </p:set>
                                    <p:animEffect transition="in" filter="fade">
                                      <p:cBhvr>
                                        <p:cTn id="40" dur="500"/>
                                        <p:tgtEl>
                                          <p:spTgt spid="11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15"/>
                                        </p:tgtEl>
                                        <p:attrNameLst>
                                          <p:attrName>style.visibility</p:attrName>
                                        </p:attrNameLst>
                                      </p:cBhvr>
                                      <p:to>
                                        <p:strVal val="visible"/>
                                      </p:to>
                                    </p:set>
                                    <p:animEffect transition="in" filter="fade">
                                      <p:cBhvr>
                                        <p:cTn id="43" dur="500"/>
                                        <p:tgtEl>
                                          <p:spTgt spid="1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6"/>
                                        </p:tgtEl>
                                        <p:attrNameLst>
                                          <p:attrName>style.visibility</p:attrName>
                                        </p:attrNameLst>
                                      </p:cBhvr>
                                      <p:to>
                                        <p:strVal val="visible"/>
                                      </p:to>
                                    </p:set>
                                    <p:animEffect transition="in" filter="fade">
                                      <p:cBhvr>
                                        <p:cTn id="46" dur="500"/>
                                        <p:tgtEl>
                                          <p:spTgt spid="11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17"/>
                                        </p:tgtEl>
                                        <p:attrNameLst>
                                          <p:attrName>style.visibility</p:attrName>
                                        </p:attrNameLst>
                                      </p:cBhvr>
                                      <p:to>
                                        <p:strVal val="visible"/>
                                      </p:to>
                                    </p:set>
                                    <p:animEffect transition="in" filter="fade">
                                      <p:cBhvr>
                                        <p:cTn id="49" dur="500"/>
                                        <p:tgtEl>
                                          <p:spTgt spid="11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18"/>
                                        </p:tgtEl>
                                        <p:attrNameLst>
                                          <p:attrName>style.visibility</p:attrName>
                                        </p:attrNameLst>
                                      </p:cBhvr>
                                      <p:to>
                                        <p:strVal val="visible"/>
                                      </p:to>
                                    </p:set>
                                    <p:animEffect transition="in" filter="fade">
                                      <p:cBhvr>
                                        <p:cTn id="52" dur="500"/>
                                        <p:tgtEl>
                                          <p:spTgt spid="11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43"/>
                                        </p:tgtEl>
                                        <p:attrNameLst>
                                          <p:attrName>style.visibility</p:attrName>
                                        </p:attrNameLst>
                                      </p:cBhvr>
                                      <p:to>
                                        <p:strVal val="visible"/>
                                      </p:to>
                                    </p:set>
                                    <p:animEffect transition="in" filter="fade">
                                      <p:cBhvr>
                                        <p:cTn id="57" dur="500"/>
                                        <p:tgtEl>
                                          <p:spTgt spid="143"/>
                                        </p:tgtEl>
                                      </p:cBhvr>
                                    </p:animEffect>
                                  </p:childTnLst>
                                </p:cTn>
                              </p:par>
                              <p:par>
                                <p:cTn id="58" presetID="10" presetClass="entr" presetSubtype="0" fill="hold" nodeType="with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fade">
                                      <p:cBhvr>
                                        <p:cTn id="60" dur="500"/>
                                        <p:tgtEl>
                                          <p:spTgt spid="32"/>
                                        </p:tgtEl>
                                      </p:cBhvr>
                                    </p:animEffect>
                                  </p:childTnLst>
                                </p:cTn>
                              </p:par>
                              <p:par>
                                <p:cTn id="61" presetID="10" presetClass="entr" presetSubtype="0" fill="hold" nodeType="with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fade">
                                      <p:cBhvr>
                                        <p:cTn id="63" dur="500"/>
                                        <p:tgtEl>
                                          <p:spTgt spid="5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92"/>
                                        </p:tgtEl>
                                        <p:attrNameLst>
                                          <p:attrName>style.visibility</p:attrName>
                                        </p:attrNameLst>
                                      </p:cBhvr>
                                      <p:to>
                                        <p:strVal val="visible"/>
                                      </p:to>
                                    </p:set>
                                    <p:animEffect transition="in" filter="fade">
                                      <p:cBhvr>
                                        <p:cTn id="66" dur="500"/>
                                        <p:tgtEl>
                                          <p:spTgt spid="92"/>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93"/>
                                        </p:tgtEl>
                                        <p:attrNameLst>
                                          <p:attrName>style.visibility</p:attrName>
                                        </p:attrNameLst>
                                      </p:cBhvr>
                                      <p:to>
                                        <p:strVal val="visible"/>
                                      </p:to>
                                    </p:set>
                                    <p:animEffect transition="in" filter="fade">
                                      <p:cBhvr>
                                        <p:cTn id="69" dur="500"/>
                                        <p:tgtEl>
                                          <p:spTgt spid="9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94"/>
                                        </p:tgtEl>
                                        <p:attrNameLst>
                                          <p:attrName>style.visibility</p:attrName>
                                        </p:attrNameLst>
                                      </p:cBhvr>
                                      <p:to>
                                        <p:strVal val="visible"/>
                                      </p:to>
                                    </p:set>
                                    <p:animEffect transition="in" filter="fade">
                                      <p:cBhvr>
                                        <p:cTn id="72" dur="500"/>
                                        <p:tgtEl>
                                          <p:spTgt spid="94"/>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95"/>
                                        </p:tgtEl>
                                        <p:attrNameLst>
                                          <p:attrName>style.visibility</p:attrName>
                                        </p:attrNameLst>
                                      </p:cBhvr>
                                      <p:to>
                                        <p:strVal val="visible"/>
                                      </p:to>
                                    </p:set>
                                    <p:animEffect transition="in" filter="fade">
                                      <p:cBhvr>
                                        <p:cTn id="75" dur="500"/>
                                        <p:tgtEl>
                                          <p:spTgt spid="95"/>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96"/>
                                        </p:tgtEl>
                                        <p:attrNameLst>
                                          <p:attrName>style.visibility</p:attrName>
                                        </p:attrNameLst>
                                      </p:cBhvr>
                                      <p:to>
                                        <p:strVal val="visible"/>
                                      </p:to>
                                    </p:set>
                                    <p:animEffect transition="in" filter="fade">
                                      <p:cBhvr>
                                        <p:cTn id="78" dur="500"/>
                                        <p:tgtEl>
                                          <p:spTgt spid="9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97"/>
                                        </p:tgtEl>
                                        <p:attrNameLst>
                                          <p:attrName>style.visibility</p:attrName>
                                        </p:attrNameLst>
                                      </p:cBhvr>
                                      <p:to>
                                        <p:strVal val="visible"/>
                                      </p:to>
                                    </p:set>
                                    <p:animEffect transition="in" filter="fade">
                                      <p:cBhvr>
                                        <p:cTn id="81" dur="500"/>
                                        <p:tgtEl>
                                          <p:spTgt spid="97"/>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144"/>
                                        </p:tgtEl>
                                        <p:attrNameLst>
                                          <p:attrName>style.visibility</p:attrName>
                                        </p:attrNameLst>
                                      </p:cBhvr>
                                      <p:to>
                                        <p:strVal val="visible"/>
                                      </p:to>
                                    </p:set>
                                    <p:animEffect transition="in" filter="fade">
                                      <p:cBhvr>
                                        <p:cTn id="86" dur="500"/>
                                        <p:tgtEl>
                                          <p:spTgt spid="144"/>
                                        </p:tgtEl>
                                      </p:cBhvr>
                                    </p:animEffect>
                                  </p:childTnLst>
                                </p:cTn>
                              </p:par>
                              <p:par>
                                <p:cTn id="87" presetID="10" presetClass="entr" presetSubtype="0" fill="hold" nodeType="with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fade">
                                      <p:cBhvr>
                                        <p:cTn id="89" dur="500"/>
                                        <p:tgtEl>
                                          <p:spTgt spid="43"/>
                                        </p:tgtEl>
                                      </p:cBhvr>
                                    </p:animEffect>
                                  </p:childTnLst>
                                </p:cTn>
                              </p:par>
                              <p:par>
                                <p:cTn id="90" presetID="10" presetClass="entr" presetSubtype="0" fill="hold" nodeType="withEffect">
                                  <p:stCondLst>
                                    <p:cond delay="0"/>
                                  </p:stCondLst>
                                  <p:childTnLst>
                                    <p:set>
                                      <p:cBhvr>
                                        <p:cTn id="91" dur="1" fill="hold">
                                          <p:stCondLst>
                                            <p:cond delay="0"/>
                                          </p:stCondLst>
                                        </p:cTn>
                                        <p:tgtEl>
                                          <p:spTgt spid="44"/>
                                        </p:tgtEl>
                                        <p:attrNameLst>
                                          <p:attrName>style.visibility</p:attrName>
                                        </p:attrNameLst>
                                      </p:cBhvr>
                                      <p:to>
                                        <p:strVal val="visible"/>
                                      </p:to>
                                    </p:set>
                                    <p:animEffect transition="in" filter="fade">
                                      <p:cBhvr>
                                        <p:cTn id="92" dur="500"/>
                                        <p:tgtEl>
                                          <p:spTgt spid="44"/>
                                        </p:tgtEl>
                                      </p:cBhvr>
                                    </p:animEffect>
                                  </p:childTnLst>
                                </p:cTn>
                              </p:par>
                              <p:par>
                                <p:cTn id="93" presetID="10" presetClass="entr" presetSubtype="0" fill="hold" nodeType="with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fade">
                                      <p:cBhvr>
                                        <p:cTn id="95" dur="500"/>
                                        <p:tgtEl>
                                          <p:spTgt spid="57"/>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20"/>
                                        </p:tgtEl>
                                        <p:attrNameLst>
                                          <p:attrName>style.visibility</p:attrName>
                                        </p:attrNameLst>
                                      </p:cBhvr>
                                      <p:to>
                                        <p:strVal val="visible"/>
                                      </p:to>
                                    </p:set>
                                    <p:animEffect transition="in" filter="fade">
                                      <p:cBhvr>
                                        <p:cTn id="98" dur="500"/>
                                        <p:tgtEl>
                                          <p:spTgt spid="120"/>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21"/>
                                        </p:tgtEl>
                                        <p:attrNameLst>
                                          <p:attrName>style.visibility</p:attrName>
                                        </p:attrNameLst>
                                      </p:cBhvr>
                                      <p:to>
                                        <p:strVal val="visible"/>
                                      </p:to>
                                    </p:set>
                                    <p:animEffect transition="in" filter="fade">
                                      <p:cBhvr>
                                        <p:cTn id="101" dur="500"/>
                                        <p:tgtEl>
                                          <p:spTgt spid="121"/>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122"/>
                                        </p:tgtEl>
                                        <p:attrNameLst>
                                          <p:attrName>style.visibility</p:attrName>
                                        </p:attrNameLst>
                                      </p:cBhvr>
                                      <p:to>
                                        <p:strVal val="visible"/>
                                      </p:to>
                                    </p:set>
                                    <p:animEffect transition="in" filter="fade">
                                      <p:cBhvr>
                                        <p:cTn id="104" dur="500"/>
                                        <p:tgtEl>
                                          <p:spTgt spid="122"/>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123"/>
                                        </p:tgtEl>
                                        <p:attrNameLst>
                                          <p:attrName>style.visibility</p:attrName>
                                        </p:attrNameLst>
                                      </p:cBhvr>
                                      <p:to>
                                        <p:strVal val="visible"/>
                                      </p:to>
                                    </p:set>
                                    <p:animEffect transition="in" filter="fade">
                                      <p:cBhvr>
                                        <p:cTn id="107" dur="500"/>
                                        <p:tgtEl>
                                          <p:spTgt spid="123"/>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124"/>
                                        </p:tgtEl>
                                        <p:attrNameLst>
                                          <p:attrName>style.visibility</p:attrName>
                                        </p:attrNameLst>
                                      </p:cBhvr>
                                      <p:to>
                                        <p:strVal val="visible"/>
                                      </p:to>
                                    </p:set>
                                    <p:animEffect transition="in" filter="fade">
                                      <p:cBhvr>
                                        <p:cTn id="110" dur="500"/>
                                        <p:tgtEl>
                                          <p:spTgt spid="124"/>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125"/>
                                        </p:tgtEl>
                                        <p:attrNameLst>
                                          <p:attrName>style.visibility</p:attrName>
                                        </p:attrNameLst>
                                      </p:cBhvr>
                                      <p:to>
                                        <p:strVal val="visible"/>
                                      </p:to>
                                    </p:set>
                                    <p:animEffect transition="in" filter="fade">
                                      <p:cBhvr>
                                        <p:cTn id="113" dur="500"/>
                                        <p:tgtEl>
                                          <p:spTgt spid="125"/>
                                        </p:tgtEl>
                                      </p:cBhvr>
                                    </p:animEffect>
                                  </p:childTnLst>
                                </p:cTn>
                              </p:par>
                              <p:par>
                                <p:cTn id="114" presetID="10" presetClass="entr" presetSubtype="0" fill="hold" nodeType="withEffect">
                                  <p:stCondLst>
                                    <p:cond delay="0"/>
                                  </p:stCondLst>
                                  <p:childTnLst>
                                    <p:set>
                                      <p:cBhvr>
                                        <p:cTn id="115" dur="1" fill="hold">
                                          <p:stCondLst>
                                            <p:cond delay="0"/>
                                          </p:stCondLst>
                                        </p:cTn>
                                        <p:tgtEl>
                                          <p:spTgt spid="76"/>
                                        </p:tgtEl>
                                        <p:attrNameLst>
                                          <p:attrName>style.visibility</p:attrName>
                                        </p:attrNameLst>
                                      </p:cBhvr>
                                      <p:to>
                                        <p:strVal val="visible"/>
                                      </p:to>
                                    </p:set>
                                    <p:animEffect transition="in" filter="fade">
                                      <p:cBhvr>
                                        <p:cTn id="116" dur="500"/>
                                        <p:tgtEl>
                                          <p:spTgt spid="76"/>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77"/>
                                        </p:tgtEl>
                                        <p:attrNameLst>
                                          <p:attrName>style.visibility</p:attrName>
                                        </p:attrNameLst>
                                      </p:cBhvr>
                                      <p:to>
                                        <p:strVal val="visible"/>
                                      </p:to>
                                    </p:set>
                                    <p:animEffect transition="in" filter="fade">
                                      <p:cBhvr>
                                        <p:cTn id="119" dur="500"/>
                                        <p:tgtEl>
                                          <p:spTgt spid="77"/>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78"/>
                                        </p:tgtEl>
                                        <p:attrNameLst>
                                          <p:attrName>style.visibility</p:attrName>
                                        </p:attrNameLst>
                                      </p:cBhvr>
                                      <p:to>
                                        <p:strVal val="visible"/>
                                      </p:to>
                                    </p:set>
                                    <p:animEffect transition="in" filter="fade">
                                      <p:cBhvr>
                                        <p:cTn id="122" dur="500"/>
                                        <p:tgtEl>
                                          <p:spTgt spid="78"/>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103"/>
                                        </p:tgtEl>
                                        <p:attrNameLst>
                                          <p:attrName>style.visibility</p:attrName>
                                        </p:attrNameLst>
                                      </p:cBhvr>
                                      <p:to>
                                        <p:strVal val="visible"/>
                                      </p:to>
                                    </p:set>
                                    <p:animEffect transition="in" filter="fade">
                                      <p:cBhvr>
                                        <p:cTn id="125" dur="500"/>
                                        <p:tgtEl>
                                          <p:spTgt spid="103"/>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112"/>
                                        </p:tgtEl>
                                        <p:attrNameLst>
                                          <p:attrName>style.visibility</p:attrName>
                                        </p:attrNameLst>
                                      </p:cBhvr>
                                      <p:to>
                                        <p:strVal val="visible"/>
                                      </p:to>
                                    </p:set>
                                    <p:animEffect transition="in" filter="fade">
                                      <p:cBhvr>
                                        <p:cTn id="128" dur="500"/>
                                        <p:tgtEl>
                                          <p:spTgt spid="112"/>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119"/>
                                        </p:tgtEl>
                                        <p:attrNameLst>
                                          <p:attrName>style.visibility</p:attrName>
                                        </p:attrNameLst>
                                      </p:cBhvr>
                                      <p:to>
                                        <p:strVal val="visible"/>
                                      </p:to>
                                    </p:set>
                                    <p:animEffect transition="in" filter="fade">
                                      <p:cBhvr>
                                        <p:cTn id="131" dur="500"/>
                                        <p:tgtEl>
                                          <p:spTgt spid="119"/>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146"/>
                                        </p:tgtEl>
                                        <p:attrNameLst>
                                          <p:attrName>style.visibility</p:attrName>
                                        </p:attrNameLst>
                                      </p:cBhvr>
                                      <p:to>
                                        <p:strVal val="visible"/>
                                      </p:to>
                                    </p:set>
                                    <p:animEffect transition="in" filter="fade">
                                      <p:cBhvr>
                                        <p:cTn id="134" dur="500"/>
                                        <p:tgtEl>
                                          <p:spTgt spid="146"/>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168"/>
                                        </p:tgtEl>
                                        <p:attrNameLst>
                                          <p:attrName>style.visibility</p:attrName>
                                        </p:attrNameLst>
                                      </p:cBhvr>
                                      <p:to>
                                        <p:strVal val="visible"/>
                                      </p:to>
                                    </p:set>
                                    <p:animEffect transition="in" filter="fade">
                                      <p:cBhvr>
                                        <p:cTn id="137" dur="500"/>
                                        <p:tgtEl>
                                          <p:spTgt spid="168"/>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169"/>
                                        </p:tgtEl>
                                        <p:attrNameLst>
                                          <p:attrName>style.visibility</p:attrName>
                                        </p:attrNameLst>
                                      </p:cBhvr>
                                      <p:to>
                                        <p:strVal val="visible"/>
                                      </p:to>
                                    </p:set>
                                    <p:animEffect transition="in" filter="fade">
                                      <p:cBhvr>
                                        <p:cTn id="140" dur="500"/>
                                        <p:tgtEl>
                                          <p:spTgt spid="169"/>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170"/>
                                        </p:tgtEl>
                                        <p:attrNameLst>
                                          <p:attrName>style.visibility</p:attrName>
                                        </p:attrNameLst>
                                      </p:cBhvr>
                                      <p:to>
                                        <p:strVal val="visible"/>
                                      </p:to>
                                    </p:set>
                                    <p:animEffect transition="in" filter="fade">
                                      <p:cBhvr>
                                        <p:cTn id="143" dur="500"/>
                                        <p:tgtEl>
                                          <p:spTgt spid="170"/>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171"/>
                                        </p:tgtEl>
                                        <p:attrNameLst>
                                          <p:attrName>style.visibility</p:attrName>
                                        </p:attrNameLst>
                                      </p:cBhvr>
                                      <p:to>
                                        <p:strVal val="visible"/>
                                      </p:to>
                                    </p:set>
                                    <p:animEffect transition="in" filter="fade">
                                      <p:cBhvr>
                                        <p:cTn id="146" dur="500"/>
                                        <p:tgtEl>
                                          <p:spTgt spid="171"/>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172"/>
                                        </p:tgtEl>
                                        <p:attrNameLst>
                                          <p:attrName>style.visibility</p:attrName>
                                        </p:attrNameLst>
                                      </p:cBhvr>
                                      <p:to>
                                        <p:strVal val="visible"/>
                                      </p:to>
                                    </p:set>
                                    <p:animEffect transition="in" filter="fade">
                                      <p:cBhvr>
                                        <p:cTn id="149" dur="500"/>
                                        <p:tgtEl>
                                          <p:spTgt spid="172"/>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173"/>
                                        </p:tgtEl>
                                        <p:attrNameLst>
                                          <p:attrName>style.visibility</p:attrName>
                                        </p:attrNameLst>
                                      </p:cBhvr>
                                      <p:to>
                                        <p:strVal val="visible"/>
                                      </p:to>
                                    </p:set>
                                    <p:animEffect transition="in" filter="fade">
                                      <p:cBhvr>
                                        <p:cTn id="152" dur="500"/>
                                        <p:tgtEl>
                                          <p:spTgt spid="173"/>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174"/>
                                        </p:tgtEl>
                                        <p:attrNameLst>
                                          <p:attrName>style.visibility</p:attrName>
                                        </p:attrNameLst>
                                      </p:cBhvr>
                                      <p:to>
                                        <p:strVal val="visible"/>
                                      </p:to>
                                    </p:set>
                                    <p:animEffect transition="in" filter="fade">
                                      <p:cBhvr>
                                        <p:cTn id="155" dur="500"/>
                                        <p:tgtEl>
                                          <p:spTgt spid="174"/>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175"/>
                                        </p:tgtEl>
                                        <p:attrNameLst>
                                          <p:attrName>style.visibility</p:attrName>
                                        </p:attrNameLst>
                                      </p:cBhvr>
                                      <p:to>
                                        <p:strVal val="visible"/>
                                      </p:to>
                                    </p:set>
                                    <p:animEffect transition="in" filter="fade">
                                      <p:cBhvr>
                                        <p:cTn id="158" dur="500"/>
                                        <p:tgtEl>
                                          <p:spTgt spid="175"/>
                                        </p:tgtEl>
                                      </p:cBhvr>
                                    </p:animEffect>
                                  </p:childTnLst>
                                </p:cTn>
                              </p:par>
                              <p:par>
                                <p:cTn id="159" presetID="10" presetClass="entr" presetSubtype="0" fill="hold" grpId="0" nodeType="withEffect">
                                  <p:stCondLst>
                                    <p:cond delay="0"/>
                                  </p:stCondLst>
                                  <p:childTnLst>
                                    <p:set>
                                      <p:cBhvr>
                                        <p:cTn id="160" dur="1" fill="hold">
                                          <p:stCondLst>
                                            <p:cond delay="0"/>
                                          </p:stCondLst>
                                        </p:cTn>
                                        <p:tgtEl>
                                          <p:spTgt spid="176"/>
                                        </p:tgtEl>
                                        <p:attrNameLst>
                                          <p:attrName>style.visibility</p:attrName>
                                        </p:attrNameLst>
                                      </p:cBhvr>
                                      <p:to>
                                        <p:strVal val="visible"/>
                                      </p:to>
                                    </p:set>
                                    <p:animEffect transition="in" filter="fade">
                                      <p:cBhvr>
                                        <p:cTn id="161" dur="500"/>
                                        <p:tgtEl>
                                          <p:spTgt spid="176"/>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184"/>
                                        </p:tgtEl>
                                        <p:attrNameLst>
                                          <p:attrName>style.visibility</p:attrName>
                                        </p:attrNameLst>
                                      </p:cBhvr>
                                      <p:to>
                                        <p:strVal val="visible"/>
                                      </p:to>
                                    </p:set>
                                    <p:animEffect transition="in" filter="fade">
                                      <p:cBhvr>
                                        <p:cTn id="164" dur="500"/>
                                        <p:tgtEl>
                                          <p:spTgt spid="184"/>
                                        </p:tgtEl>
                                      </p:cBhvr>
                                    </p:animEffect>
                                  </p:childTnLst>
                                </p:cTn>
                              </p:par>
                              <p:par>
                                <p:cTn id="165" presetID="10" presetClass="entr" presetSubtype="0" fill="hold" grpId="0" nodeType="withEffect">
                                  <p:stCondLst>
                                    <p:cond delay="0"/>
                                  </p:stCondLst>
                                  <p:childTnLst>
                                    <p:set>
                                      <p:cBhvr>
                                        <p:cTn id="166" dur="1" fill="hold">
                                          <p:stCondLst>
                                            <p:cond delay="0"/>
                                          </p:stCondLst>
                                        </p:cTn>
                                        <p:tgtEl>
                                          <p:spTgt spid="185"/>
                                        </p:tgtEl>
                                        <p:attrNameLst>
                                          <p:attrName>style.visibility</p:attrName>
                                        </p:attrNameLst>
                                      </p:cBhvr>
                                      <p:to>
                                        <p:strVal val="visible"/>
                                      </p:to>
                                    </p:set>
                                    <p:animEffect transition="in" filter="fade">
                                      <p:cBhvr>
                                        <p:cTn id="167" dur="500"/>
                                        <p:tgtEl>
                                          <p:spTgt spid="185"/>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186"/>
                                        </p:tgtEl>
                                        <p:attrNameLst>
                                          <p:attrName>style.visibility</p:attrName>
                                        </p:attrNameLst>
                                      </p:cBhvr>
                                      <p:to>
                                        <p:strVal val="visible"/>
                                      </p:to>
                                    </p:set>
                                    <p:animEffect transition="in" filter="fade">
                                      <p:cBhvr>
                                        <p:cTn id="170" dur="500"/>
                                        <p:tgtEl>
                                          <p:spTgt spid="186"/>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187"/>
                                        </p:tgtEl>
                                        <p:attrNameLst>
                                          <p:attrName>style.visibility</p:attrName>
                                        </p:attrNameLst>
                                      </p:cBhvr>
                                      <p:to>
                                        <p:strVal val="visible"/>
                                      </p:to>
                                    </p:set>
                                    <p:animEffect transition="in" filter="fade">
                                      <p:cBhvr>
                                        <p:cTn id="173" dur="500"/>
                                        <p:tgtEl>
                                          <p:spTgt spid="187"/>
                                        </p:tgtEl>
                                      </p:cBhvr>
                                    </p:animEffect>
                                  </p:childTnLst>
                                </p:cTn>
                              </p:par>
                              <p:par>
                                <p:cTn id="174" presetID="10" presetClass="entr" presetSubtype="0" fill="hold" grpId="0" nodeType="withEffect">
                                  <p:stCondLst>
                                    <p:cond delay="0"/>
                                  </p:stCondLst>
                                  <p:childTnLst>
                                    <p:set>
                                      <p:cBhvr>
                                        <p:cTn id="175" dur="1" fill="hold">
                                          <p:stCondLst>
                                            <p:cond delay="0"/>
                                          </p:stCondLst>
                                        </p:cTn>
                                        <p:tgtEl>
                                          <p:spTgt spid="188"/>
                                        </p:tgtEl>
                                        <p:attrNameLst>
                                          <p:attrName>style.visibility</p:attrName>
                                        </p:attrNameLst>
                                      </p:cBhvr>
                                      <p:to>
                                        <p:strVal val="visible"/>
                                      </p:to>
                                    </p:set>
                                    <p:animEffect transition="in" filter="fade">
                                      <p:cBhvr>
                                        <p:cTn id="176" dur="500"/>
                                        <p:tgtEl>
                                          <p:spTgt spid="188"/>
                                        </p:tgtEl>
                                      </p:cBhvr>
                                    </p:animEffect>
                                  </p:childTnLst>
                                </p:cTn>
                              </p:par>
                              <p:par>
                                <p:cTn id="177" presetID="10" presetClass="entr" presetSubtype="0" fill="hold" grpId="0" nodeType="withEffect">
                                  <p:stCondLst>
                                    <p:cond delay="0"/>
                                  </p:stCondLst>
                                  <p:childTnLst>
                                    <p:set>
                                      <p:cBhvr>
                                        <p:cTn id="178" dur="1" fill="hold">
                                          <p:stCondLst>
                                            <p:cond delay="0"/>
                                          </p:stCondLst>
                                        </p:cTn>
                                        <p:tgtEl>
                                          <p:spTgt spid="189"/>
                                        </p:tgtEl>
                                        <p:attrNameLst>
                                          <p:attrName>style.visibility</p:attrName>
                                        </p:attrNameLst>
                                      </p:cBhvr>
                                      <p:to>
                                        <p:strVal val="visible"/>
                                      </p:to>
                                    </p:set>
                                    <p:animEffect transition="in" filter="fade">
                                      <p:cBhvr>
                                        <p:cTn id="179" dur="500"/>
                                        <p:tgtEl>
                                          <p:spTgt spid="189"/>
                                        </p:tgtEl>
                                      </p:cBhvr>
                                    </p:animEffect>
                                  </p:childTnLst>
                                </p:cTn>
                              </p:par>
                              <p:par>
                                <p:cTn id="180" presetID="10" presetClass="entr" presetSubtype="0" fill="hold" grpId="0" nodeType="withEffect">
                                  <p:stCondLst>
                                    <p:cond delay="0"/>
                                  </p:stCondLst>
                                  <p:childTnLst>
                                    <p:set>
                                      <p:cBhvr>
                                        <p:cTn id="181" dur="1" fill="hold">
                                          <p:stCondLst>
                                            <p:cond delay="0"/>
                                          </p:stCondLst>
                                        </p:cTn>
                                        <p:tgtEl>
                                          <p:spTgt spid="190"/>
                                        </p:tgtEl>
                                        <p:attrNameLst>
                                          <p:attrName>style.visibility</p:attrName>
                                        </p:attrNameLst>
                                      </p:cBhvr>
                                      <p:to>
                                        <p:strVal val="visible"/>
                                      </p:to>
                                    </p:set>
                                    <p:animEffect transition="in" filter="fade">
                                      <p:cBhvr>
                                        <p:cTn id="182" dur="500"/>
                                        <p:tgtEl>
                                          <p:spTgt spid="190"/>
                                        </p:tgtEl>
                                      </p:cBhvr>
                                    </p:animEffect>
                                  </p:childTnLst>
                                </p:cTn>
                              </p:par>
                              <p:par>
                                <p:cTn id="183" presetID="10" presetClass="entr" presetSubtype="0" fill="hold" grpId="0" nodeType="withEffect">
                                  <p:stCondLst>
                                    <p:cond delay="0"/>
                                  </p:stCondLst>
                                  <p:childTnLst>
                                    <p:set>
                                      <p:cBhvr>
                                        <p:cTn id="184" dur="1" fill="hold">
                                          <p:stCondLst>
                                            <p:cond delay="0"/>
                                          </p:stCondLst>
                                        </p:cTn>
                                        <p:tgtEl>
                                          <p:spTgt spid="191"/>
                                        </p:tgtEl>
                                        <p:attrNameLst>
                                          <p:attrName>style.visibility</p:attrName>
                                        </p:attrNameLst>
                                      </p:cBhvr>
                                      <p:to>
                                        <p:strVal val="visible"/>
                                      </p:to>
                                    </p:set>
                                    <p:animEffect transition="in" filter="fade">
                                      <p:cBhvr>
                                        <p:cTn id="185" dur="500"/>
                                        <p:tgtEl>
                                          <p:spTgt spid="191"/>
                                        </p:tgtEl>
                                      </p:cBhvr>
                                    </p:animEffect>
                                  </p:childTnLst>
                                </p:cTn>
                              </p:par>
                              <p:par>
                                <p:cTn id="186" presetID="10" presetClass="entr" presetSubtype="0" fill="hold" nodeType="withEffect">
                                  <p:stCondLst>
                                    <p:cond delay="0"/>
                                  </p:stCondLst>
                                  <p:childTnLst>
                                    <p:set>
                                      <p:cBhvr>
                                        <p:cTn id="187" dur="1" fill="hold">
                                          <p:stCondLst>
                                            <p:cond delay="0"/>
                                          </p:stCondLst>
                                        </p:cTn>
                                        <p:tgtEl>
                                          <p:spTgt spid="67"/>
                                        </p:tgtEl>
                                        <p:attrNameLst>
                                          <p:attrName>style.visibility</p:attrName>
                                        </p:attrNameLst>
                                      </p:cBhvr>
                                      <p:to>
                                        <p:strVal val="visible"/>
                                      </p:to>
                                    </p:set>
                                    <p:animEffect transition="in" filter="fade">
                                      <p:cBhvr>
                                        <p:cTn id="18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animBg="1"/>
      <p:bldP spid="143" grpId="0" animBg="1"/>
      <p:bldP spid="142" grpId="0" animBg="1"/>
      <p:bldP spid="92" grpId="0" animBg="1"/>
      <p:bldP spid="93" grpId="0" animBg="1"/>
      <p:bldP spid="94" grpId="0" animBg="1"/>
      <p:bldP spid="95" grpId="0" animBg="1"/>
      <p:bldP spid="96" grpId="0" animBg="1"/>
      <p:bldP spid="97" grpId="0" animBg="1"/>
      <p:bldP spid="99" grpId="0" animBg="1"/>
      <p:bldP spid="100" grpId="0" animBg="1"/>
      <p:bldP spid="101" grpId="0" animBg="1"/>
      <p:bldP spid="102" grpId="0" animBg="1"/>
      <p:bldP spid="113" grpId="0" animBg="1"/>
      <p:bldP spid="114" grpId="0" animBg="1"/>
      <p:bldP spid="115" grpId="0" animBg="1"/>
      <p:bldP spid="116" grpId="0" animBg="1"/>
      <p:bldP spid="117" grpId="0" animBg="1"/>
      <p:bldP spid="118" grpId="0" animBg="1"/>
      <p:bldP spid="120" grpId="0" animBg="1"/>
      <p:bldP spid="121" grpId="0" animBg="1"/>
      <p:bldP spid="122" grpId="0" animBg="1"/>
      <p:bldP spid="123" grpId="0" animBg="1"/>
      <p:bldP spid="124" grpId="0" animBg="1"/>
      <p:bldP spid="125" grpId="0" animBg="1"/>
      <p:bldP spid="77" grpId="0" animBg="1"/>
      <p:bldP spid="78" grpId="0" animBg="1"/>
      <p:bldP spid="103" grpId="0" animBg="1"/>
      <p:bldP spid="112" grpId="0" animBg="1"/>
      <p:bldP spid="119" grpId="0" animBg="1"/>
      <p:bldP spid="146"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84" grpId="0" animBg="1"/>
      <p:bldP spid="185" grpId="0" animBg="1"/>
      <p:bldP spid="186" grpId="0" animBg="1"/>
      <p:bldP spid="187" grpId="0" animBg="1"/>
      <p:bldP spid="188" grpId="0" animBg="1"/>
      <p:bldP spid="189" grpId="0" animBg="1"/>
      <p:bldP spid="190" grpId="0" animBg="1"/>
      <p:bldP spid="19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589B7D-B3D6-BCA0-AF73-8B83BB02EC5E}"/>
              </a:ext>
            </a:extLst>
          </p:cNvPr>
          <p:cNvSpPr>
            <a:spLocks noGrp="1"/>
          </p:cNvSpPr>
          <p:nvPr>
            <p:ph type="title"/>
          </p:nvPr>
        </p:nvSpPr>
        <p:spPr>
          <a:xfrm>
            <a:off x="326949" y="171451"/>
            <a:ext cx="8558818" cy="599562"/>
          </a:xfrm>
        </p:spPr>
        <p:txBody>
          <a:bodyPr/>
          <a:lstStyle/>
          <a:p>
            <a:r>
              <a:rPr lang="fr-FR" dirty="0"/>
              <a:t>QPU vs HPC power </a:t>
            </a:r>
            <a:r>
              <a:rPr lang="fr-FR" dirty="0" err="1"/>
              <a:t>scale</a:t>
            </a:r>
            <a:r>
              <a:rPr lang="fr-FR" dirty="0"/>
              <a:t> </a:t>
            </a:r>
            <a:r>
              <a:rPr lang="fr-FR" dirty="0" err="1"/>
              <a:t>guesstimates</a:t>
            </a:r>
            <a:endParaRPr lang="en-US" dirty="0"/>
          </a:p>
        </p:txBody>
      </p:sp>
      <p:pic>
        <p:nvPicPr>
          <p:cNvPr id="4" name="Graphic 3">
            <a:extLst>
              <a:ext uri="{FF2B5EF4-FFF2-40B4-BE49-F238E27FC236}">
                <a16:creationId xmlns:a16="http://schemas.microsoft.com/office/drawing/2014/main" id="{8C47192C-91FD-1779-08C3-065DDD35FA65}"/>
              </a:ext>
            </a:extLst>
          </p:cNvPr>
          <p:cNvPicPr>
            <a:picLocks noChangeAspect="1"/>
          </p:cNvPicPr>
          <p:nvPr/>
        </p:nvPicPr>
        <p:blipFill>
          <a:blip r:embed="rId2">
            <a:extLst>
              <a:ext uri="{96DAC541-7B7A-43D3-8B79-37D633B846F1}">
                <asvg:svgBlip xmlns:asvg="http://schemas.microsoft.com/office/drawing/2016/SVG/main" r:embed="rId3"/>
              </a:ext>
            </a:extLst>
          </a:blip>
          <a:srcRect t="3553" r="3594" b="1095"/>
          <a:stretch>
            <a:fillRect/>
          </a:stretch>
        </p:blipFill>
        <p:spPr>
          <a:xfrm>
            <a:off x="513958" y="926168"/>
            <a:ext cx="6104583" cy="3694176"/>
          </a:xfrm>
          <a:prstGeom prst="rect">
            <a:avLst/>
          </a:prstGeom>
        </p:spPr>
      </p:pic>
      <p:sp>
        <p:nvSpPr>
          <p:cNvPr id="5" name="TextBox 4">
            <a:extLst>
              <a:ext uri="{FF2B5EF4-FFF2-40B4-BE49-F238E27FC236}">
                <a16:creationId xmlns:a16="http://schemas.microsoft.com/office/drawing/2014/main" id="{7E351D84-7002-9F0E-0D10-F365FA5AB8EF}"/>
              </a:ext>
            </a:extLst>
          </p:cNvPr>
          <p:cNvSpPr txBox="1"/>
          <p:nvPr/>
        </p:nvSpPr>
        <p:spPr>
          <a:xfrm>
            <a:off x="2599973" y="1351816"/>
            <a:ext cx="2213855" cy="253916"/>
          </a:xfrm>
          <a:prstGeom prst="rect">
            <a:avLst/>
          </a:prstGeom>
          <a:noFill/>
        </p:spPr>
        <p:txBody>
          <a:bodyPr wrap="square" rtlCol="0">
            <a:spAutoFit/>
          </a:bodyPr>
          <a:lstStyle/>
          <a:p>
            <a:r>
              <a:rPr lang="en-US" sz="1050" dirty="0">
                <a:solidFill>
                  <a:srgbClr val="FF0000"/>
                </a:solidFill>
                <a:latin typeface="Calibri" pitchFamily="34" charset="0"/>
              </a:rPr>
              <a:t>acceptability threshold hypothesis</a:t>
            </a:r>
          </a:p>
        </p:txBody>
      </p:sp>
      <p:sp>
        <p:nvSpPr>
          <p:cNvPr id="6" name="Rectangle 5">
            <a:extLst>
              <a:ext uri="{FF2B5EF4-FFF2-40B4-BE49-F238E27FC236}">
                <a16:creationId xmlns:a16="http://schemas.microsoft.com/office/drawing/2014/main" id="{E13F6A71-D8FF-83D5-1D40-BFCF9473209B}"/>
              </a:ext>
            </a:extLst>
          </p:cNvPr>
          <p:cNvSpPr/>
          <p:nvPr/>
        </p:nvSpPr>
        <p:spPr bwMode="auto">
          <a:xfrm>
            <a:off x="5042321" y="977543"/>
            <a:ext cx="1543205" cy="199766"/>
          </a:xfrm>
          <a:prstGeom prst="rect">
            <a:avLst/>
          </a:prstGeom>
          <a:solidFill>
            <a:schemeClr val="tx1">
              <a:lumMod val="75000"/>
            </a:schemeClr>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largest</a:t>
            </a:r>
            <a:r>
              <a:rPr kumimoji="0" lang="fr-FR" sz="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WW </a:t>
            </a:r>
            <a:r>
              <a:rPr kumimoji="0" lang="fr-FR" sz="8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supercomputers</a:t>
            </a:r>
            <a:endParaRPr kumimoji="0" lang="en-US" sz="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6">
            <a:extLst>
              <a:ext uri="{FF2B5EF4-FFF2-40B4-BE49-F238E27FC236}">
                <a16:creationId xmlns:a16="http://schemas.microsoft.com/office/drawing/2014/main" id="{E96F3237-0E22-4D98-A074-54A8E8011CAE}"/>
              </a:ext>
            </a:extLst>
          </p:cNvPr>
          <p:cNvSpPr/>
          <p:nvPr/>
        </p:nvSpPr>
        <p:spPr bwMode="auto">
          <a:xfrm>
            <a:off x="5042321" y="1215537"/>
            <a:ext cx="1543205" cy="199766"/>
          </a:xfrm>
          <a:prstGeom prst="rect">
            <a:avLst/>
          </a:prstGeom>
          <a:solidFill>
            <a:srgbClr val="00B050"/>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8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4K </a:t>
            </a:r>
            <a:r>
              <a:rPr kumimoji="0" lang="fr-FR" sz="80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logical</a:t>
            </a:r>
            <a:r>
              <a:rPr kumimoji="0" lang="fr-FR" sz="8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qubit QPU </a:t>
            </a:r>
            <a:r>
              <a:rPr kumimoji="0" lang="fr-FR" sz="80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estimates</a:t>
            </a:r>
            <a:endParaRPr kumimoji="0" lang="en-US" sz="8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45268225-5342-DCB2-1F5C-99FC13709258}"/>
              </a:ext>
            </a:extLst>
          </p:cNvPr>
          <p:cNvSpPr txBox="1"/>
          <p:nvPr/>
        </p:nvSpPr>
        <p:spPr>
          <a:xfrm>
            <a:off x="1330174" y="4620344"/>
            <a:ext cx="4643979" cy="415474"/>
          </a:xfrm>
          <a:prstGeom prst="rect">
            <a:avLst/>
          </a:prstGeom>
          <a:noFill/>
        </p:spPr>
        <p:txBody>
          <a:bodyPr wrap="square" lIns="91417" tIns="45708" rIns="91417" bIns="45708" rtlCol="0">
            <a:spAutoFit/>
          </a:bodyPr>
          <a:lstStyle/>
          <a:p>
            <a:pPr algn="ctr"/>
            <a:r>
              <a:rPr lang="en-US" sz="1050" b="0" dirty="0">
                <a:solidFill>
                  <a:schemeClr val="bg2"/>
                </a:solidFill>
                <a:latin typeface="Calibri" pitchFamily="34" charset="0"/>
              </a:rPr>
              <a:t>estimate base power for various QPUs and actual for existing largest HPCs WW. HPC source: </a:t>
            </a:r>
            <a:r>
              <a:rPr lang="en-US" sz="1050" b="0" dirty="0">
                <a:solidFill>
                  <a:schemeClr val="bg2"/>
                </a:solidFill>
                <a:latin typeface="Calibri" pitchFamily="34" charset="0"/>
                <a:hlinkClick r:id="rId4"/>
              </a:rPr>
              <a:t>https://www.top500.org/lists/top500/2024/06/</a:t>
            </a:r>
            <a:r>
              <a:rPr lang="en-US" sz="1050" b="0" dirty="0">
                <a:solidFill>
                  <a:schemeClr val="bg2"/>
                </a:solidFill>
                <a:latin typeface="Calibri" pitchFamily="34" charset="0"/>
              </a:rPr>
              <a:t>.</a:t>
            </a:r>
          </a:p>
        </p:txBody>
      </p:sp>
      <p:sp>
        <p:nvSpPr>
          <p:cNvPr id="9" name="Arrow: Up 8">
            <a:extLst>
              <a:ext uri="{FF2B5EF4-FFF2-40B4-BE49-F238E27FC236}">
                <a16:creationId xmlns:a16="http://schemas.microsoft.com/office/drawing/2014/main" id="{430F3FA0-AB35-0BBE-AAA1-9C274D9B0E12}"/>
              </a:ext>
            </a:extLst>
          </p:cNvPr>
          <p:cNvSpPr/>
          <p:nvPr/>
        </p:nvSpPr>
        <p:spPr bwMode="auto">
          <a:xfrm>
            <a:off x="6138387" y="1637180"/>
            <a:ext cx="308595" cy="1379356"/>
          </a:xfrm>
          <a:prstGeom prst="upArrow">
            <a:avLst/>
          </a:prstGeom>
          <a:solidFill>
            <a:schemeClr val="accent2"/>
          </a:solidFill>
          <a:ln w="9525" cap="flat" cmpd="sng" algn="ctr">
            <a:noFill/>
            <a:prstDash val="solid"/>
            <a:round/>
            <a:headEnd type="none" w="med" len="med"/>
            <a:tailEnd type="none" w="med" len="med"/>
          </a:ln>
          <a:effectLst/>
        </p:spPr>
        <p:txBody>
          <a:bodyPr vert="vert270"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fr-FR" sz="700" dirty="0">
                <a:latin typeface="Calibri" panose="020F0502020204030204" pitchFamily="34" charset="0"/>
                <a:ea typeface="Calibri" panose="020F0502020204030204" pitchFamily="34" charset="0"/>
                <a:cs typeface="Calibri" panose="020F0502020204030204" pitchFamily="34" charset="0"/>
              </a:rPr>
              <a:t>c</a:t>
            </a:r>
            <a:r>
              <a:rPr kumimoji="0" lang="fr-FR" sz="7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ircuit shots </a:t>
            </a:r>
            <a:r>
              <a:rPr kumimoji="0" lang="fr-FR" sz="700" b="1"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parallelization</a:t>
            </a:r>
            <a:endParaRPr kumimoji="0" lang="en-US" sz="7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EB711E8E-E36A-5AC2-316A-597FD5D1B50E}"/>
              </a:ext>
            </a:extLst>
          </p:cNvPr>
          <p:cNvSpPr txBox="1"/>
          <p:nvPr/>
        </p:nvSpPr>
        <p:spPr>
          <a:xfrm rot="16200000">
            <a:off x="-658735" y="2705990"/>
            <a:ext cx="2234764" cy="230808"/>
          </a:xfrm>
          <a:prstGeom prst="rect">
            <a:avLst/>
          </a:prstGeom>
          <a:noFill/>
        </p:spPr>
        <p:txBody>
          <a:bodyPr wrap="square" lIns="91417" tIns="45708" rIns="91417" bIns="45708" rtlCol="0">
            <a:spAutoFit/>
          </a:bodyPr>
          <a:lstStyle/>
          <a:p>
            <a:pPr algn="ctr"/>
            <a:r>
              <a:rPr lang="en-US" sz="900" dirty="0">
                <a:solidFill>
                  <a:schemeClr val="bg2"/>
                </a:solidFill>
                <a:latin typeface="Calibri" pitchFamily="34" charset="0"/>
              </a:rPr>
              <a:t>peak power consumption (log scale)</a:t>
            </a:r>
          </a:p>
        </p:txBody>
      </p:sp>
      <p:pic>
        <p:nvPicPr>
          <p:cNvPr id="13" name="Picture 12" descr="C:\Users\olivier\Desktop\QEI stuff\QEI-logo.emf">
            <a:extLst>
              <a:ext uri="{FF2B5EF4-FFF2-40B4-BE49-F238E27FC236}">
                <a16:creationId xmlns:a16="http://schemas.microsoft.com/office/drawing/2014/main" id="{DD8562B2-42E0-C1BA-7B01-F97CCBADFB0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34006" y="1031441"/>
            <a:ext cx="1651347" cy="700396"/>
          </a:xfrm>
          <a:prstGeom prst="rect">
            <a:avLst/>
          </a:prstGeom>
          <a:noFill/>
          <a:extLst>
            <a:ext uri="{909E8E84-426E-40DD-AFC4-6F175D3DCCD1}">
              <a14:hiddenFill xmlns:a14="http://schemas.microsoft.com/office/drawing/2010/main">
                <a:solidFill>
                  <a:srgbClr val="FFFFFF"/>
                </a:solidFill>
              </a14:hiddenFill>
            </a:ext>
          </a:extLst>
        </p:spPr>
      </p:pic>
      <p:pic>
        <p:nvPicPr>
          <p:cNvPr id="16" name="Google Shape;395;p30">
            <a:extLst>
              <a:ext uri="{FF2B5EF4-FFF2-40B4-BE49-F238E27FC236}">
                <a16:creationId xmlns:a16="http://schemas.microsoft.com/office/drawing/2014/main" id="{CE0FCAA9-A72A-9698-2B82-B9992476C57F}"/>
              </a:ext>
            </a:extLst>
          </p:cNvPr>
          <p:cNvPicPr preferRelativeResize="0"/>
          <p:nvPr/>
        </p:nvPicPr>
        <p:blipFill rotWithShape="1">
          <a:blip r:embed="rId6">
            <a:alphaModFix/>
          </a:blip>
          <a:srcRect b="42053"/>
          <a:stretch/>
        </p:blipFill>
        <p:spPr>
          <a:xfrm>
            <a:off x="7040697" y="1962333"/>
            <a:ext cx="1637965" cy="533628"/>
          </a:xfrm>
          <a:prstGeom prst="rect">
            <a:avLst/>
          </a:prstGeom>
          <a:noFill/>
          <a:ln>
            <a:noFill/>
          </a:ln>
        </p:spPr>
      </p:pic>
      <p:sp>
        <p:nvSpPr>
          <p:cNvPr id="20" name="TextBox 19">
            <a:extLst>
              <a:ext uri="{FF2B5EF4-FFF2-40B4-BE49-F238E27FC236}">
                <a16:creationId xmlns:a16="http://schemas.microsoft.com/office/drawing/2014/main" id="{40760C34-B133-939C-09CC-1E1A6BEA4189}"/>
              </a:ext>
            </a:extLst>
          </p:cNvPr>
          <p:cNvSpPr txBox="1"/>
          <p:nvPr/>
        </p:nvSpPr>
        <p:spPr>
          <a:xfrm>
            <a:off x="6879934" y="4366453"/>
            <a:ext cx="1959491" cy="253891"/>
          </a:xfrm>
          <a:prstGeom prst="rect">
            <a:avLst/>
          </a:prstGeom>
          <a:noFill/>
        </p:spPr>
        <p:txBody>
          <a:bodyPr wrap="square" lIns="91417" tIns="45708" rIns="91417" bIns="45708" rtlCol="0">
            <a:spAutoFit/>
          </a:bodyPr>
          <a:lstStyle/>
          <a:p>
            <a:pPr algn="ctr"/>
            <a:r>
              <a:rPr lang="en-US" sz="1050" b="0" dirty="0">
                <a:solidFill>
                  <a:schemeClr val="bg2"/>
                </a:solidFill>
                <a:latin typeface="Calibri" pitchFamily="34" charset="0"/>
              </a:rPr>
              <a:t>(cc) Olivier Ezratty, 2025.</a:t>
            </a:r>
          </a:p>
        </p:txBody>
      </p:sp>
      <p:sp>
        <p:nvSpPr>
          <p:cNvPr id="21" name="TextBox 20">
            <a:extLst>
              <a:ext uri="{FF2B5EF4-FFF2-40B4-BE49-F238E27FC236}">
                <a16:creationId xmlns:a16="http://schemas.microsoft.com/office/drawing/2014/main" id="{D269471C-C941-9A78-F405-8CD6174048FA}"/>
              </a:ext>
            </a:extLst>
          </p:cNvPr>
          <p:cNvSpPr txBox="1"/>
          <p:nvPr/>
        </p:nvSpPr>
        <p:spPr>
          <a:xfrm>
            <a:off x="6879934" y="2451849"/>
            <a:ext cx="1959491" cy="415474"/>
          </a:xfrm>
          <a:prstGeom prst="rect">
            <a:avLst/>
          </a:prstGeom>
          <a:noFill/>
        </p:spPr>
        <p:txBody>
          <a:bodyPr wrap="square" lIns="91417" tIns="45708" rIns="91417" bIns="45708" rtlCol="0">
            <a:spAutoFit/>
          </a:bodyPr>
          <a:lstStyle/>
          <a:p>
            <a:pPr algn="ctr"/>
            <a:r>
              <a:rPr lang="en-GB" sz="1050" dirty="0">
                <a:solidFill>
                  <a:schemeClr val="bg2"/>
                </a:solidFill>
                <a:latin typeface="Calibri" pitchFamily="34" charset="0"/>
              </a:rPr>
              <a:t>IEEE P3329 Quantum Energy Initiative (QEI) Working Group</a:t>
            </a:r>
            <a:endParaRPr lang="en-US" sz="1050" dirty="0">
              <a:solidFill>
                <a:schemeClr val="bg2"/>
              </a:solidFill>
              <a:latin typeface="Calibri" pitchFamily="34" charset="0"/>
            </a:endParaRPr>
          </a:p>
        </p:txBody>
      </p:sp>
      <p:sp>
        <p:nvSpPr>
          <p:cNvPr id="23" name="TextBox 22">
            <a:extLst>
              <a:ext uri="{FF2B5EF4-FFF2-40B4-BE49-F238E27FC236}">
                <a16:creationId xmlns:a16="http://schemas.microsoft.com/office/drawing/2014/main" id="{9526A084-AB58-8379-83B5-0615F264E6B0}"/>
              </a:ext>
            </a:extLst>
          </p:cNvPr>
          <p:cNvSpPr txBox="1"/>
          <p:nvPr/>
        </p:nvSpPr>
        <p:spPr>
          <a:xfrm>
            <a:off x="6698923" y="4044769"/>
            <a:ext cx="2321512" cy="184642"/>
          </a:xfrm>
          <a:prstGeom prst="rect">
            <a:avLst/>
          </a:prstGeom>
          <a:noFill/>
        </p:spPr>
        <p:txBody>
          <a:bodyPr wrap="square" lIns="91417" tIns="45708" rIns="91417" bIns="45708" rtlCol="0">
            <a:spAutoFit/>
          </a:bodyPr>
          <a:lstStyle/>
          <a:p>
            <a:pPr algn="ctr"/>
            <a:r>
              <a:rPr lang="en-US" sz="600" b="0" dirty="0">
                <a:solidFill>
                  <a:schemeClr val="bg2"/>
                </a:solidFill>
                <a:latin typeface="Calibri" pitchFamily="34" charset="0"/>
                <a:hlinkClick r:id="rId7"/>
              </a:rPr>
              <a:t>https://www.youtube.com/watch?v=rUcPLZeZxG0&amp;t=3048s</a:t>
            </a:r>
            <a:r>
              <a:rPr lang="en-US" sz="600" b="0" dirty="0">
                <a:solidFill>
                  <a:schemeClr val="bg2"/>
                </a:solidFill>
                <a:latin typeface="Calibri" pitchFamily="34" charset="0"/>
              </a:rPr>
              <a:t> </a:t>
            </a:r>
          </a:p>
        </p:txBody>
      </p:sp>
      <p:pic>
        <p:nvPicPr>
          <p:cNvPr id="24" name="Picture 23">
            <a:extLst>
              <a:ext uri="{FF2B5EF4-FFF2-40B4-BE49-F238E27FC236}">
                <a16:creationId xmlns:a16="http://schemas.microsoft.com/office/drawing/2014/main" id="{E6FC40E5-72D6-A515-6339-A8BF6EC6D5BD}"/>
              </a:ext>
            </a:extLst>
          </p:cNvPr>
          <p:cNvPicPr>
            <a:picLocks noChangeAspect="1"/>
          </p:cNvPicPr>
          <p:nvPr/>
        </p:nvPicPr>
        <p:blipFill>
          <a:blip r:embed="rId8"/>
          <a:stretch>
            <a:fillRect/>
          </a:stretch>
        </p:blipFill>
        <p:spPr>
          <a:xfrm>
            <a:off x="7338074" y="2985477"/>
            <a:ext cx="1043211" cy="1043211"/>
          </a:xfrm>
          <a:prstGeom prst="rect">
            <a:avLst/>
          </a:prstGeom>
        </p:spPr>
      </p:pic>
    </p:spTree>
    <p:extLst>
      <p:ext uri="{BB962C8B-B14F-4D97-AF65-F5344CB8AC3E}">
        <p14:creationId xmlns:p14="http://schemas.microsoft.com/office/powerpoint/2010/main" val="4204361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1BBB53A-BA5A-6C17-E344-6A442D155AAC}"/>
              </a:ext>
            </a:extLst>
          </p:cNvPr>
          <p:cNvSpPr/>
          <p:nvPr/>
        </p:nvSpPr>
        <p:spPr bwMode="auto">
          <a:xfrm>
            <a:off x="777977" y="3432687"/>
            <a:ext cx="7484807" cy="287594"/>
          </a:xfrm>
          <a:prstGeom prst="rect">
            <a:avLst/>
          </a:prstGeom>
          <a:solidFill>
            <a:schemeClr val="tx2">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7200" b="1" i="0" u="none" strike="noStrike" cap="none" normalizeH="0" baseline="0">
              <a:ln>
                <a:noFill/>
              </a:ln>
              <a:solidFill>
                <a:schemeClr val="tx1"/>
              </a:solidFill>
              <a:effectLst/>
              <a:latin typeface="Times New Roman" pitchFamily="18" charset="0"/>
            </a:endParaRPr>
          </a:p>
        </p:txBody>
      </p:sp>
      <p:sp>
        <p:nvSpPr>
          <p:cNvPr id="7" name="Rectangle 6">
            <a:extLst>
              <a:ext uri="{FF2B5EF4-FFF2-40B4-BE49-F238E27FC236}">
                <a16:creationId xmlns:a16="http://schemas.microsoft.com/office/drawing/2014/main" id="{453C4E10-748D-F5BC-009A-6E4E41437A91}"/>
              </a:ext>
            </a:extLst>
          </p:cNvPr>
          <p:cNvSpPr/>
          <p:nvPr/>
        </p:nvSpPr>
        <p:spPr bwMode="auto">
          <a:xfrm>
            <a:off x="777977" y="1427520"/>
            <a:ext cx="7484807" cy="287594"/>
          </a:xfrm>
          <a:prstGeom prst="rect">
            <a:avLst/>
          </a:prstGeom>
          <a:solidFill>
            <a:schemeClr val="tx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7200" b="1" i="0" u="none" strike="noStrike" cap="none" normalizeH="0" baseline="0">
              <a:ln>
                <a:noFill/>
              </a:ln>
              <a:solidFill>
                <a:schemeClr val="tx1"/>
              </a:solidFill>
              <a:effectLst/>
              <a:latin typeface="Times New Roman" pitchFamily="18" charset="0"/>
            </a:endParaRPr>
          </a:p>
        </p:txBody>
      </p:sp>
      <p:sp>
        <p:nvSpPr>
          <p:cNvPr id="2" name="Title 1">
            <a:extLst>
              <a:ext uri="{FF2B5EF4-FFF2-40B4-BE49-F238E27FC236}">
                <a16:creationId xmlns:a16="http://schemas.microsoft.com/office/drawing/2014/main" id="{83D9BA45-05BD-B89A-F24F-797663F17AE6}"/>
              </a:ext>
            </a:extLst>
          </p:cNvPr>
          <p:cNvSpPr>
            <a:spLocks noGrp="1"/>
          </p:cNvSpPr>
          <p:nvPr>
            <p:ph type="title"/>
          </p:nvPr>
        </p:nvSpPr>
        <p:spPr>
          <a:xfrm>
            <a:off x="326949" y="171451"/>
            <a:ext cx="8437280" cy="599562"/>
          </a:xfrm>
        </p:spPr>
        <p:txBody>
          <a:bodyPr/>
          <a:lstStyle/>
          <a:p>
            <a:r>
              <a:rPr lang="en-GB" dirty="0"/>
              <a:t>quantum technologies in astrophysics</a:t>
            </a:r>
          </a:p>
        </p:txBody>
      </p:sp>
      <p:pic>
        <p:nvPicPr>
          <p:cNvPr id="4" name="Graphic 3">
            <a:extLst>
              <a:ext uri="{FF2B5EF4-FFF2-40B4-BE49-F238E27FC236}">
                <a16:creationId xmlns:a16="http://schemas.microsoft.com/office/drawing/2014/main" id="{7F7C3523-3D86-B71C-B861-DEAB057062E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45383" y="1431208"/>
            <a:ext cx="7942098" cy="2897443"/>
          </a:xfrm>
          <a:prstGeom prst="rect">
            <a:avLst/>
          </a:prstGeom>
        </p:spPr>
      </p:pic>
      <p:sp>
        <p:nvSpPr>
          <p:cNvPr id="5" name="TextBox 4">
            <a:extLst>
              <a:ext uri="{FF2B5EF4-FFF2-40B4-BE49-F238E27FC236}">
                <a16:creationId xmlns:a16="http://schemas.microsoft.com/office/drawing/2014/main" id="{1277E0EC-1533-D8BF-56CB-3CF803EF8171}"/>
              </a:ext>
            </a:extLst>
          </p:cNvPr>
          <p:cNvSpPr txBox="1"/>
          <p:nvPr/>
        </p:nvSpPr>
        <p:spPr>
          <a:xfrm>
            <a:off x="2474078" y="901055"/>
            <a:ext cx="4084708" cy="400110"/>
          </a:xfrm>
          <a:prstGeom prst="rect">
            <a:avLst/>
          </a:prstGeom>
          <a:noFill/>
        </p:spPr>
        <p:txBody>
          <a:bodyPr wrap="none" rtlCol="0">
            <a:spAutoFit/>
          </a:bodyPr>
          <a:lstStyle/>
          <a:p>
            <a:r>
              <a:rPr lang="en-GB" sz="2000" dirty="0">
                <a:solidFill>
                  <a:schemeClr val="bg2"/>
                </a:solidFill>
                <a:latin typeface="Calibri" pitchFamily="34" charset="0"/>
              </a:rPr>
              <a:t>dark matter search quantum sensors</a:t>
            </a:r>
          </a:p>
        </p:txBody>
      </p:sp>
    </p:spTree>
    <p:extLst>
      <p:ext uri="{BB962C8B-B14F-4D97-AF65-F5344CB8AC3E}">
        <p14:creationId xmlns:p14="http://schemas.microsoft.com/office/powerpoint/2010/main" val="18372497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38079" y="3354733"/>
            <a:ext cx="1462658" cy="461665"/>
          </a:xfrm>
          <a:prstGeom prst="rect">
            <a:avLst/>
          </a:prstGeom>
          <a:solidFill>
            <a:schemeClr val="accent1">
              <a:lumMod val="20000"/>
              <a:lumOff val="80000"/>
            </a:schemeClr>
          </a:solidFill>
          <a:ln>
            <a:solidFill>
              <a:schemeClr val="accent6"/>
            </a:solidFill>
          </a:ln>
        </p:spPr>
        <p:txBody>
          <a:bodyPr wrap="square" rtlCol="0">
            <a:spAutoFit/>
          </a:bodyPr>
          <a:lstStyle/>
          <a:p>
            <a:pPr algn="ctr"/>
            <a:r>
              <a:rPr lang="fr-FR" sz="1200" b="0" dirty="0">
                <a:solidFill>
                  <a:schemeClr val="bg2"/>
                </a:solidFill>
                <a:latin typeface="Calibri" pitchFamily="34" charset="0"/>
              </a:rPr>
              <a:t>lasers and </a:t>
            </a:r>
            <a:br>
              <a:rPr lang="fr-FR" sz="1200" b="0" dirty="0">
                <a:solidFill>
                  <a:schemeClr val="bg2"/>
                </a:solidFill>
                <a:latin typeface="Calibri" pitchFamily="34" charset="0"/>
              </a:rPr>
            </a:br>
            <a:r>
              <a:rPr lang="fr-FR" sz="1200" b="0" dirty="0" err="1">
                <a:solidFill>
                  <a:schemeClr val="bg2"/>
                </a:solidFill>
                <a:latin typeface="Calibri" pitchFamily="34" charset="0"/>
              </a:rPr>
              <a:t>frequency</a:t>
            </a:r>
            <a:r>
              <a:rPr lang="fr-FR" sz="1200" b="0" dirty="0">
                <a:solidFill>
                  <a:schemeClr val="bg2"/>
                </a:solidFill>
                <a:latin typeface="Calibri" pitchFamily="34" charset="0"/>
              </a:rPr>
              <a:t> </a:t>
            </a:r>
            <a:r>
              <a:rPr lang="fr-FR" sz="1200" b="0" dirty="0" err="1">
                <a:solidFill>
                  <a:schemeClr val="bg2"/>
                </a:solidFill>
                <a:latin typeface="Calibri" pitchFamily="34" charset="0"/>
              </a:rPr>
              <a:t>combs</a:t>
            </a:r>
            <a:endParaRPr lang="fr-FR" sz="1200" b="0" dirty="0">
              <a:solidFill>
                <a:schemeClr val="bg2"/>
              </a:solidFill>
              <a:latin typeface="Calibri" pitchFamily="34" charset="0"/>
            </a:endParaRPr>
          </a:p>
        </p:txBody>
      </p:sp>
      <p:sp>
        <p:nvSpPr>
          <p:cNvPr id="7" name="TextBox 6"/>
          <p:cNvSpPr txBox="1"/>
          <p:nvPr/>
        </p:nvSpPr>
        <p:spPr>
          <a:xfrm>
            <a:off x="6319205" y="1942922"/>
            <a:ext cx="1195327" cy="276999"/>
          </a:xfrm>
          <a:prstGeom prst="rect">
            <a:avLst/>
          </a:prstGeom>
          <a:noFill/>
        </p:spPr>
        <p:txBody>
          <a:bodyPr wrap="none" rtlCol="0">
            <a:spAutoFit/>
          </a:bodyPr>
          <a:lstStyle/>
          <a:p>
            <a:r>
              <a:rPr lang="fr-FR" sz="1200">
                <a:solidFill>
                  <a:schemeClr val="bg2"/>
                </a:solidFill>
                <a:latin typeface="Calibri" pitchFamily="34" charset="0"/>
              </a:rPr>
              <a:t>magnetometers</a:t>
            </a:r>
            <a:endParaRPr lang="fr-FR" sz="1200" dirty="0" err="1">
              <a:solidFill>
                <a:schemeClr val="bg2"/>
              </a:solidFill>
              <a:latin typeface="Calibri" pitchFamily="34" charset="0"/>
            </a:endParaRPr>
          </a:p>
        </p:txBody>
      </p:sp>
      <p:sp>
        <p:nvSpPr>
          <p:cNvPr id="8" name="TextBox 7"/>
          <p:cNvSpPr txBox="1"/>
          <p:nvPr/>
        </p:nvSpPr>
        <p:spPr>
          <a:xfrm>
            <a:off x="5032842" y="1942922"/>
            <a:ext cx="935769" cy="276999"/>
          </a:xfrm>
          <a:prstGeom prst="rect">
            <a:avLst/>
          </a:prstGeom>
          <a:noFill/>
        </p:spPr>
        <p:txBody>
          <a:bodyPr wrap="none" rtlCol="0">
            <a:spAutoFit/>
          </a:bodyPr>
          <a:lstStyle/>
          <a:p>
            <a:r>
              <a:rPr lang="fr-FR" sz="1200" dirty="0" err="1">
                <a:solidFill>
                  <a:schemeClr val="bg2"/>
                </a:solidFill>
                <a:latin typeface="Calibri" pitchFamily="34" charset="0"/>
              </a:rPr>
              <a:t>gravimeters</a:t>
            </a:r>
            <a:endParaRPr lang="fr-FR" sz="1200" dirty="0">
              <a:solidFill>
                <a:schemeClr val="bg2"/>
              </a:solidFill>
              <a:latin typeface="Calibri" pitchFamily="34" charset="0"/>
            </a:endParaRPr>
          </a:p>
        </p:txBody>
      </p:sp>
      <p:sp>
        <p:nvSpPr>
          <p:cNvPr id="9" name="TextBox 8"/>
          <p:cNvSpPr txBox="1"/>
          <p:nvPr/>
        </p:nvSpPr>
        <p:spPr>
          <a:xfrm>
            <a:off x="7689824" y="855825"/>
            <a:ext cx="1263936" cy="646331"/>
          </a:xfrm>
          <a:prstGeom prst="rect">
            <a:avLst/>
          </a:prstGeom>
          <a:noFill/>
        </p:spPr>
        <p:txBody>
          <a:bodyPr wrap="none" rtlCol="0">
            <a:spAutoFit/>
          </a:bodyPr>
          <a:lstStyle/>
          <a:p>
            <a:pPr algn="ctr"/>
            <a:r>
              <a:rPr lang="fr-FR" sz="1200" dirty="0" err="1">
                <a:solidFill>
                  <a:schemeClr val="bg2"/>
                </a:solidFill>
                <a:latin typeface="Calibri" pitchFamily="34" charset="0"/>
              </a:rPr>
              <a:t>gas</a:t>
            </a:r>
            <a:r>
              <a:rPr lang="fr-FR" sz="1200" dirty="0">
                <a:solidFill>
                  <a:schemeClr val="bg2"/>
                </a:solidFill>
                <a:latin typeface="Calibri" pitchFamily="34" charset="0"/>
              </a:rPr>
              <a:t> detectors</a:t>
            </a:r>
          </a:p>
          <a:p>
            <a:pPr algn="ctr"/>
            <a:r>
              <a:rPr lang="fr-FR" sz="1200" dirty="0" err="1">
                <a:solidFill>
                  <a:schemeClr val="bg2"/>
                </a:solidFill>
                <a:latin typeface="Calibri" pitchFamily="34" charset="0"/>
              </a:rPr>
              <a:t>chemical</a:t>
            </a:r>
            <a:r>
              <a:rPr lang="fr-FR" sz="1200" dirty="0">
                <a:solidFill>
                  <a:schemeClr val="bg2"/>
                </a:solidFill>
                <a:latin typeface="Calibri" pitchFamily="34" charset="0"/>
              </a:rPr>
              <a:t> </a:t>
            </a:r>
            <a:r>
              <a:rPr lang="fr-FR" sz="1200" dirty="0" err="1">
                <a:solidFill>
                  <a:schemeClr val="bg2"/>
                </a:solidFill>
                <a:latin typeface="Calibri" pitchFamily="34" charset="0"/>
              </a:rPr>
              <a:t>sensors</a:t>
            </a:r>
            <a:endParaRPr lang="fr-FR" sz="1200" dirty="0">
              <a:solidFill>
                <a:schemeClr val="bg2"/>
              </a:solidFill>
              <a:latin typeface="Calibri" pitchFamily="34" charset="0"/>
            </a:endParaRPr>
          </a:p>
          <a:p>
            <a:pPr algn="ctr"/>
            <a:r>
              <a:rPr lang="fr-FR" sz="1200" dirty="0" err="1">
                <a:solidFill>
                  <a:schemeClr val="bg2"/>
                </a:solidFill>
                <a:latin typeface="Calibri" pitchFamily="34" charset="0"/>
              </a:rPr>
              <a:t>thermometers</a:t>
            </a:r>
            <a:endParaRPr lang="fr-FR" sz="1200" dirty="0">
              <a:solidFill>
                <a:schemeClr val="bg2"/>
              </a:solidFill>
              <a:latin typeface="Calibri" pitchFamily="34" charset="0"/>
            </a:endParaRPr>
          </a:p>
        </p:txBody>
      </p:sp>
      <p:sp>
        <p:nvSpPr>
          <p:cNvPr id="10" name="TextBox 9"/>
          <p:cNvSpPr txBox="1"/>
          <p:nvPr/>
        </p:nvSpPr>
        <p:spPr>
          <a:xfrm>
            <a:off x="402118" y="1758256"/>
            <a:ext cx="1332801" cy="646331"/>
          </a:xfrm>
          <a:prstGeom prst="rect">
            <a:avLst/>
          </a:prstGeom>
          <a:noFill/>
        </p:spPr>
        <p:txBody>
          <a:bodyPr wrap="none" rtlCol="0">
            <a:spAutoFit/>
          </a:bodyPr>
          <a:lstStyle/>
          <a:p>
            <a:pPr algn="ctr"/>
            <a:r>
              <a:rPr lang="fr-FR" sz="1200" dirty="0" err="1">
                <a:solidFill>
                  <a:schemeClr val="bg2"/>
                </a:solidFill>
                <a:latin typeface="Calibri" pitchFamily="34" charset="0"/>
              </a:rPr>
              <a:t>clocks</a:t>
            </a:r>
            <a:endParaRPr lang="fr-FR" sz="1200" dirty="0">
              <a:solidFill>
                <a:schemeClr val="bg2"/>
              </a:solidFill>
              <a:latin typeface="Calibri" pitchFamily="34" charset="0"/>
            </a:endParaRPr>
          </a:p>
          <a:p>
            <a:pPr algn="ctr"/>
            <a:r>
              <a:rPr lang="fr-FR" sz="1200" dirty="0" err="1">
                <a:solidFill>
                  <a:schemeClr val="bg2"/>
                </a:solidFill>
                <a:latin typeface="Calibri" pitchFamily="34" charset="0"/>
              </a:rPr>
              <a:t>spectrographs</a:t>
            </a:r>
            <a:endParaRPr lang="fr-FR" sz="1200" dirty="0">
              <a:solidFill>
                <a:schemeClr val="bg2"/>
              </a:solidFill>
              <a:latin typeface="Calibri" pitchFamily="34" charset="0"/>
            </a:endParaRPr>
          </a:p>
          <a:p>
            <a:pPr algn="ctr"/>
            <a:r>
              <a:rPr lang="fr-FR" sz="1200" dirty="0">
                <a:solidFill>
                  <a:schemeClr val="bg2"/>
                </a:solidFill>
                <a:latin typeface="Calibri" pitchFamily="34" charset="0"/>
              </a:rPr>
              <a:t>ultra-</a:t>
            </a:r>
            <a:r>
              <a:rPr lang="fr-FR" sz="1200" dirty="0" err="1">
                <a:solidFill>
                  <a:schemeClr val="bg2"/>
                </a:solidFill>
                <a:latin typeface="Calibri" pitchFamily="34" charset="0"/>
              </a:rPr>
              <a:t>sound</a:t>
            </a:r>
            <a:r>
              <a:rPr lang="fr-FR" sz="1200" dirty="0">
                <a:solidFill>
                  <a:schemeClr val="bg2"/>
                </a:solidFill>
                <a:latin typeface="Calibri" pitchFamily="34" charset="0"/>
              </a:rPr>
              <a:t> </a:t>
            </a:r>
            <a:r>
              <a:rPr lang="fr-FR" sz="1200" dirty="0" err="1">
                <a:solidFill>
                  <a:schemeClr val="bg2"/>
                </a:solidFill>
                <a:latin typeface="Calibri" pitchFamily="34" charset="0"/>
              </a:rPr>
              <a:t>mikes</a:t>
            </a:r>
            <a:endParaRPr lang="fr-FR" sz="1200" dirty="0">
              <a:solidFill>
                <a:schemeClr val="bg2"/>
              </a:solidFill>
              <a:latin typeface="Calibri" pitchFamily="34" charset="0"/>
            </a:endParaRPr>
          </a:p>
        </p:txBody>
      </p:sp>
      <p:sp>
        <p:nvSpPr>
          <p:cNvPr id="11" name="TextBox 10"/>
          <p:cNvSpPr txBox="1"/>
          <p:nvPr/>
        </p:nvSpPr>
        <p:spPr>
          <a:xfrm>
            <a:off x="6302405" y="1040491"/>
            <a:ext cx="1228926" cy="461665"/>
          </a:xfrm>
          <a:prstGeom prst="rect">
            <a:avLst/>
          </a:prstGeom>
          <a:noFill/>
        </p:spPr>
        <p:txBody>
          <a:bodyPr wrap="none" rtlCol="0">
            <a:spAutoFit/>
          </a:bodyPr>
          <a:lstStyle/>
          <a:p>
            <a:pPr algn="ctr"/>
            <a:r>
              <a:rPr lang="fr-FR" sz="1200" dirty="0" err="1">
                <a:solidFill>
                  <a:schemeClr val="bg2"/>
                </a:solidFill>
                <a:latin typeface="Calibri" pitchFamily="34" charset="0"/>
              </a:rPr>
              <a:t>microscopy</a:t>
            </a:r>
            <a:br>
              <a:rPr lang="fr-FR" sz="1200" dirty="0">
                <a:solidFill>
                  <a:schemeClr val="bg2"/>
                </a:solidFill>
                <a:latin typeface="Calibri" pitchFamily="34" charset="0"/>
              </a:rPr>
            </a:br>
            <a:r>
              <a:rPr lang="fr-FR" sz="1200" dirty="0" err="1">
                <a:solidFill>
                  <a:schemeClr val="bg2"/>
                </a:solidFill>
                <a:latin typeface="Calibri" pitchFamily="34" charset="0"/>
              </a:rPr>
              <a:t>medical</a:t>
            </a:r>
            <a:r>
              <a:rPr lang="fr-FR" sz="1200" dirty="0">
                <a:solidFill>
                  <a:schemeClr val="bg2"/>
                </a:solidFill>
                <a:latin typeface="Calibri" pitchFamily="34" charset="0"/>
              </a:rPr>
              <a:t> </a:t>
            </a:r>
            <a:r>
              <a:rPr lang="fr-FR" sz="1200" dirty="0" err="1">
                <a:solidFill>
                  <a:schemeClr val="bg2"/>
                </a:solidFill>
                <a:latin typeface="Calibri" pitchFamily="34" charset="0"/>
              </a:rPr>
              <a:t>imaging</a:t>
            </a:r>
            <a:endParaRPr lang="fr-FR" sz="1200" dirty="0">
              <a:solidFill>
                <a:schemeClr val="bg2"/>
              </a:solidFill>
              <a:latin typeface="Calibri" pitchFamily="34" charset="0"/>
            </a:endParaRPr>
          </a:p>
        </p:txBody>
      </p:sp>
      <p:sp>
        <p:nvSpPr>
          <p:cNvPr id="13" name="TextBox 12"/>
          <p:cNvSpPr txBox="1"/>
          <p:nvPr/>
        </p:nvSpPr>
        <p:spPr>
          <a:xfrm>
            <a:off x="1999632" y="1850589"/>
            <a:ext cx="623504" cy="461665"/>
          </a:xfrm>
          <a:prstGeom prst="rect">
            <a:avLst/>
          </a:prstGeom>
          <a:noFill/>
        </p:spPr>
        <p:txBody>
          <a:bodyPr wrap="none" rtlCol="0">
            <a:spAutoFit/>
          </a:bodyPr>
          <a:lstStyle/>
          <a:p>
            <a:pPr algn="ctr"/>
            <a:r>
              <a:rPr lang="fr-FR" sz="1200" dirty="0">
                <a:solidFill>
                  <a:schemeClr val="bg2"/>
                </a:solidFill>
                <a:latin typeface="Calibri" pitchFamily="34" charset="0"/>
              </a:rPr>
              <a:t>radars</a:t>
            </a:r>
          </a:p>
          <a:p>
            <a:pPr algn="ctr"/>
            <a:r>
              <a:rPr lang="fr-FR" sz="1200" dirty="0" err="1">
                <a:solidFill>
                  <a:schemeClr val="bg2"/>
                </a:solidFill>
                <a:latin typeface="Calibri" pitchFamily="34" charset="0"/>
              </a:rPr>
              <a:t>LiDARs</a:t>
            </a:r>
            <a:endParaRPr lang="fr-FR" sz="1200" dirty="0">
              <a:solidFill>
                <a:schemeClr val="bg2"/>
              </a:solidFill>
              <a:latin typeface="Calibri" pitchFamily="34" charset="0"/>
            </a:endParaRPr>
          </a:p>
        </p:txBody>
      </p:sp>
      <p:pic>
        <p:nvPicPr>
          <p:cNvPr id="14" name="Picture 13"/>
          <p:cNvPicPr/>
          <p:nvPr/>
        </p:nvPicPr>
        <p:blipFill rotWithShape="1">
          <a:blip r:embed="rId3" cstate="print">
            <a:extLst>
              <a:ext uri="{28A0092B-C50C-407E-A947-70E740481C1C}">
                <a14:useLocalDpi xmlns:a14="http://schemas.microsoft.com/office/drawing/2010/main" val="0"/>
              </a:ext>
            </a:extLst>
          </a:blip>
          <a:srcRect t="6110" r="45268" b="39623"/>
          <a:stretch/>
        </p:blipFill>
        <p:spPr bwMode="auto">
          <a:xfrm>
            <a:off x="5045696" y="2275474"/>
            <a:ext cx="910061" cy="704783"/>
          </a:xfrm>
          <a:prstGeom prst="rect">
            <a:avLst/>
          </a:prstGeom>
          <a:noFill/>
        </p:spPr>
      </p:pic>
      <p:pic>
        <p:nvPicPr>
          <p:cNvPr id="19" name="Picture 18"/>
          <p:cNvPicPr/>
          <p:nvPr/>
        </p:nvPicPr>
        <p:blipFill rotWithShape="1">
          <a:blip r:embed="rId4" cstate="print">
            <a:extLst>
              <a:ext uri="{28A0092B-C50C-407E-A947-70E740481C1C}">
                <a14:useLocalDpi xmlns:a14="http://schemas.microsoft.com/office/drawing/2010/main" val="0"/>
              </a:ext>
            </a:extLst>
          </a:blip>
          <a:srcRect l="64008" t="10370" r="8632" b="69029"/>
          <a:stretch/>
        </p:blipFill>
        <p:spPr bwMode="auto">
          <a:xfrm>
            <a:off x="6163514" y="2303687"/>
            <a:ext cx="1472248" cy="739134"/>
          </a:xfrm>
          <a:prstGeom prst="rect">
            <a:avLst/>
          </a:prstGeom>
          <a:noFill/>
          <a:ln>
            <a:noFill/>
          </a:ln>
          <a:extLst>
            <a:ext uri="{53640926-AAD7-44D8-BBD7-CCE9431645EC}">
              <a14:shadowObscured xmlns:a14="http://schemas.microsoft.com/office/drawing/2010/main"/>
            </a:ext>
          </a:extLst>
        </p:spPr>
      </p:pic>
      <p:pic>
        <p:nvPicPr>
          <p:cNvPr id="20" name="Picture 19"/>
          <p:cNvPicPr/>
          <p:nvPr/>
        </p:nvPicPr>
        <p:blipFill rotWithShape="1">
          <a:blip r:embed="rId5"/>
          <a:srcRect l="18290" t="8696" r="5001" b="20755"/>
          <a:stretch/>
        </p:blipFill>
        <p:spPr bwMode="auto">
          <a:xfrm>
            <a:off x="6417968" y="445810"/>
            <a:ext cx="1080770" cy="559098"/>
          </a:xfrm>
          <a:prstGeom prst="rect">
            <a:avLst/>
          </a:prstGeom>
          <a:ln>
            <a:noFill/>
          </a:ln>
          <a:extLst>
            <a:ext uri="{53640926-AAD7-44D8-BBD7-CCE9431645EC}">
              <a14:shadowObscured xmlns:a14="http://schemas.microsoft.com/office/drawing/2010/main"/>
            </a:ext>
          </a:extLst>
        </p:spPr>
      </p:pic>
      <p:sp>
        <p:nvSpPr>
          <p:cNvPr id="26" name="TextBox 25"/>
          <p:cNvSpPr txBox="1"/>
          <p:nvPr/>
        </p:nvSpPr>
        <p:spPr>
          <a:xfrm>
            <a:off x="1927421" y="3354733"/>
            <a:ext cx="1915193" cy="461665"/>
          </a:xfrm>
          <a:prstGeom prst="rect">
            <a:avLst/>
          </a:prstGeom>
          <a:solidFill>
            <a:schemeClr val="accent1">
              <a:lumMod val="20000"/>
              <a:lumOff val="80000"/>
            </a:schemeClr>
          </a:solidFill>
          <a:ln>
            <a:solidFill>
              <a:schemeClr val="accent6"/>
            </a:solidFill>
          </a:ln>
        </p:spPr>
        <p:txBody>
          <a:bodyPr wrap="square" rtlCol="0" anchor="ctr">
            <a:noAutofit/>
          </a:bodyPr>
          <a:lstStyle>
            <a:defPPr>
              <a:defRPr lang="en-US"/>
            </a:defPPr>
            <a:lvl1pPr algn="ctr">
              <a:defRPr sz="1200" b="0">
                <a:solidFill>
                  <a:schemeClr val="bg2"/>
                </a:solidFill>
                <a:latin typeface="Calibri" pitchFamily="34" charset="0"/>
              </a:defRPr>
            </a:lvl1pPr>
          </a:lstStyle>
          <a:p>
            <a:r>
              <a:rPr lang="fr-FR" dirty="0" err="1"/>
              <a:t>entangled</a:t>
            </a:r>
            <a:r>
              <a:rPr lang="fr-FR" dirty="0"/>
              <a:t> photons</a:t>
            </a:r>
          </a:p>
        </p:txBody>
      </p:sp>
      <p:pic>
        <p:nvPicPr>
          <p:cNvPr id="28" name="Picture 27"/>
          <p:cNvPicPr/>
          <p:nvPr/>
        </p:nvPicPr>
        <p:blipFill rotWithShape="1">
          <a:blip r:embed="rId6"/>
          <a:srcRect l="13505" r="12554" b="1650"/>
          <a:stretch/>
        </p:blipFill>
        <p:spPr bwMode="auto">
          <a:xfrm>
            <a:off x="2942399" y="1055149"/>
            <a:ext cx="957605" cy="716531"/>
          </a:xfrm>
          <a:prstGeom prst="rect">
            <a:avLst/>
          </a:prstGeom>
          <a:ln>
            <a:noFill/>
          </a:ln>
          <a:extLst>
            <a:ext uri="{53640926-AAD7-44D8-BBD7-CCE9431645EC}">
              <a14:shadowObscured xmlns:a14="http://schemas.microsoft.com/office/drawing/2010/main"/>
            </a:ext>
          </a:extLst>
        </p:spPr>
      </p:pic>
      <p:sp>
        <p:nvSpPr>
          <p:cNvPr id="34" name="TextBox 33"/>
          <p:cNvSpPr txBox="1"/>
          <p:nvPr/>
        </p:nvSpPr>
        <p:spPr>
          <a:xfrm>
            <a:off x="2823825" y="1850589"/>
            <a:ext cx="1194753" cy="461665"/>
          </a:xfrm>
          <a:prstGeom prst="rect">
            <a:avLst/>
          </a:prstGeom>
          <a:noFill/>
        </p:spPr>
        <p:txBody>
          <a:bodyPr wrap="square" rtlCol="0">
            <a:spAutoFit/>
          </a:bodyPr>
          <a:lstStyle/>
          <a:p>
            <a:pPr algn="ctr"/>
            <a:r>
              <a:rPr lang="fr-FR" sz="1200" dirty="0">
                <a:solidFill>
                  <a:schemeClr val="bg2"/>
                </a:solidFill>
                <a:latin typeface="Calibri" pitchFamily="34" charset="0"/>
              </a:rPr>
              <a:t>ultra-sensitive</a:t>
            </a:r>
          </a:p>
          <a:p>
            <a:pPr algn="ctr"/>
            <a:r>
              <a:rPr lang="fr-FR" sz="1200" dirty="0" err="1">
                <a:solidFill>
                  <a:schemeClr val="bg2"/>
                </a:solidFill>
                <a:latin typeface="Calibri" pitchFamily="34" charset="0"/>
              </a:rPr>
              <a:t>imaging</a:t>
            </a:r>
            <a:endParaRPr lang="fr-FR" sz="1200" dirty="0">
              <a:solidFill>
                <a:schemeClr val="bg2"/>
              </a:solidFill>
              <a:latin typeface="Calibri" pitchFamily="34" charset="0"/>
            </a:endParaRPr>
          </a:p>
        </p:txBody>
      </p:sp>
      <p:sp>
        <p:nvSpPr>
          <p:cNvPr id="2" name="Title 1"/>
          <p:cNvSpPr>
            <a:spLocks noGrp="1"/>
          </p:cNvSpPr>
          <p:nvPr>
            <p:ph type="title"/>
          </p:nvPr>
        </p:nvSpPr>
        <p:spPr>
          <a:xfrm>
            <a:off x="326949" y="171451"/>
            <a:ext cx="3823411" cy="599562"/>
          </a:xfrm>
        </p:spPr>
        <p:txBody>
          <a:bodyPr/>
          <a:lstStyle/>
          <a:p>
            <a:r>
              <a:rPr lang="fr-FR"/>
              <a:t>quantum sensing</a:t>
            </a:r>
          </a:p>
        </p:txBody>
      </p:sp>
      <p:pic>
        <p:nvPicPr>
          <p:cNvPr id="1028" name="Picture 4"/>
          <p:cNvPicPr>
            <a:picLocks noChangeAspect="1" noChangeArrowheads="1"/>
          </p:cNvPicPr>
          <p:nvPr/>
        </p:nvPicPr>
        <p:blipFill rotWithShape="1">
          <a:blip r:embed="rId7">
            <a:extLst>
              <a:ext uri="{28A0092B-C50C-407E-A947-70E740481C1C}">
                <a14:useLocalDpi xmlns:a14="http://schemas.microsoft.com/office/drawing/2010/main" val="0"/>
              </a:ext>
            </a:extLst>
          </a:blip>
          <a:srcRect t="1" b="4053"/>
          <a:stretch/>
        </p:blipFill>
        <p:spPr bwMode="auto">
          <a:xfrm>
            <a:off x="7095109" y="3896247"/>
            <a:ext cx="1476865" cy="656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TextBox 31"/>
          <p:cNvSpPr txBox="1"/>
          <p:nvPr/>
        </p:nvSpPr>
        <p:spPr>
          <a:xfrm>
            <a:off x="6103751" y="3354733"/>
            <a:ext cx="652743" cy="459558"/>
          </a:xfrm>
          <a:prstGeom prst="rect">
            <a:avLst/>
          </a:prstGeom>
          <a:solidFill>
            <a:schemeClr val="accent1">
              <a:lumMod val="20000"/>
              <a:lumOff val="80000"/>
            </a:schemeClr>
          </a:solidFill>
          <a:ln>
            <a:solidFill>
              <a:schemeClr val="accent6"/>
            </a:solidFill>
          </a:ln>
        </p:spPr>
        <p:txBody>
          <a:bodyPr wrap="square" rtlCol="0" anchor="ctr">
            <a:noAutofit/>
          </a:bodyPr>
          <a:lstStyle>
            <a:defPPr>
              <a:defRPr lang="en-US"/>
            </a:defPPr>
            <a:lvl1pPr algn="ctr">
              <a:defRPr sz="1200" b="0">
                <a:solidFill>
                  <a:schemeClr val="bg2"/>
                </a:solidFill>
                <a:latin typeface="Calibri" pitchFamily="34" charset="0"/>
              </a:defRPr>
            </a:lvl1pPr>
          </a:lstStyle>
          <a:p>
            <a:r>
              <a:rPr lang="fr-FR" dirty="0" err="1"/>
              <a:t>SQUIDs</a:t>
            </a:r>
            <a:endParaRPr lang="fr-FR" dirty="0"/>
          </a:p>
        </p:txBody>
      </p:sp>
      <p:sp>
        <p:nvSpPr>
          <p:cNvPr id="37" name="TextBox 36"/>
          <p:cNvSpPr txBox="1"/>
          <p:nvPr/>
        </p:nvSpPr>
        <p:spPr>
          <a:xfrm>
            <a:off x="4572000" y="4938636"/>
            <a:ext cx="1928565" cy="215444"/>
          </a:xfrm>
          <a:prstGeom prst="rect">
            <a:avLst/>
          </a:prstGeom>
          <a:noFill/>
        </p:spPr>
        <p:txBody>
          <a:bodyPr wrap="square" rtlCol="0">
            <a:spAutoFit/>
          </a:bodyPr>
          <a:lstStyle/>
          <a:p>
            <a:pPr algn="ctr"/>
            <a:r>
              <a:rPr lang="fr-FR" sz="800" b="0" dirty="0">
                <a:solidFill>
                  <a:schemeClr val="bg2"/>
                </a:solidFill>
                <a:latin typeface="Calibri" pitchFamily="34" charset="0"/>
              </a:rPr>
              <a:t>(cc) Olivier Ezratty, 2021-2024.</a:t>
            </a:r>
          </a:p>
        </p:txBody>
      </p:sp>
      <p:pic>
        <p:nvPicPr>
          <p:cNvPr id="39" name="Picture 38"/>
          <p:cNvPicPr/>
          <p:nvPr/>
        </p:nvPicPr>
        <p:blipFill rotWithShape="1">
          <a:blip r:embed="rId8"/>
          <a:srcRect t="9994" r="32937" b="39875"/>
          <a:stretch/>
        </p:blipFill>
        <p:spPr bwMode="auto">
          <a:xfrm>
            <a:off x="365519" y="3925692"/>
            <a:ext cx="1405999" cy="591120"/>
          </a:xfrm>
          <a:prstGeom prst="rect">
            <a:avLst/>
          </a:prstGeom>
          <a:ln>
            <a:noFill/>
          </a:ln>
          <a:extLst>
            <a:ext uri="{53640926-AAD7-44D8-BBD7-CCE9431645EC}">
              <a14:shadowObscured xmlns:a14="http://schemas.microsoft.com/office/drawing/2010/main"/>
            </a:ext>
          </a:extLst>
        </p:spPr>
      </p:pic>
      <p:pic>
        <p:nvPicPr>
          <p:cNvPr id="40" name="Picture 39"/>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95467" y="1084423"/>
            <a:ext cx="1047493" cy="657985"/>
          </a:xfrm>
          <a:prstGeom prst="rect">
            <a:avLst/>
          </a:prstGeom>
          <a:noFill/>
        </p:spPr>
      </p:pic>
      <p:pic>
        <p:nvPicPr>
          <p:cNvPr id="3" name="Picture 2"/>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r="19212"/>
          <a:stretch/>
        </p:blipFill>
        <p:spPr bwMode="auto">
          <a:xfrm>
            <a:off x="504139" y="1040491"/>
            <a:ext cx="1120881" cy="721460"/>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p:cNvSpPr txBox="1"/>
          <p:nvPr/>
        </p:nvSpPr>
        <p:spPr>
          <a:xfrm>
            <a:off x="9579188" y="1612736"/>
            <a:ext cx="2391832" cy="2262158"/>
          </a:xfrm>
          <a:prstGeom prst="rect">
            <a:avLst/>
          </a:prstGeom>
          <a:noFill/>
        </p:spPr>
        <p:txBody>
          <a:bodyPr wrap="square" rtlCol="0">
            <a:spAutoFit/>
          </a:bodyPr>
          <a:lstStyle/>
          <a:p>
            <a:pPr>
              <a:spcAft>
                <a:spcPts val="600"/>
              </a:spcAft>
            </a:pPr>
            <a:r>
              <a:rPr lang="fr-FR" sz="1400">
                <a:solidFill>
                  <a:schemeClr val="bg2"/>
                </a:solidFill>
                <a:latin typeface="Calibri" pitchFamily="34" charset="0"/>
              </a:rPr>
              <a:t>large range of quantum sensing applications</a:t>
            </a:r>
          </a:p>
          <a:p>
            <a:pPr>
              <a:spcAft>
                <a:spcPts val="600"/>
              </a:spcAft>
            </a:pPr>
            <a:r>
              <a:rPr lang="fr-FR" sz="1400">
                <a:solidFill>
                  <a:schemeClr val="bg2"/>
                </a:solidFill>
                <a:latin typeface="Calibri" pitchFamily="34" charset="0"/>
              </a:rPr>
              <a:t>can mention what Thales does with NV center magnetometers</a:t>
            </a:r>
          </a:p>
          <a:p>
            <a:pPr>
              <a:spcAft>
                <a:spcPts val="600"/>
              </a:spcAft>
            </a:pPr>
            <a:r>
              <a:rPr lang="fr-FR" sz="1400">
                <a:solidFill>
                  <a:schemeClr val="bg2"/>
                </a:solidFill>
                <a:latin typeface="Calibri" pitchFamily="34" charset="0"/>
              </a:rPr>
              <a:t>the amazing world of quantum radars</a:t>
            </a:r>
          </a:p>
          <a:p>
            <a:pPr>
              <a:spcAft>
                <a:spcPts val="600"/>
              </a:spcAft>
            </a:pPr>
            <a:r>
              <a:rPr lang="fr-FR" sz="1400">
                <a:solidFill>
                  <a:schemeClr val="bg2"/>
                </a:solidFill>
                <a:latin typeface="Calibri" pitchFamily="34" charset="0"/>
              </a:rPr>
              <a:t>also, many medical imaging applications</a:t>
            </a:r>
            <a:endParaRPr lang="fr-FR" sz="1400" dirty="0" err="1">
              <a:solidFill>
                <a:schemeClr val="bg2"/>
              </a:solidFill>
              <a:latin typeface="Calibri" pitchFamily="34" charset="0"/>
            </a:endParaRPr>
          </a:p>
        </p:txBody>
      </p:sp>
      <p:sp>
        <p:nvSpPr>
          <p:cNvPr id="42" name="Right Arrow 41"/>
          <p:cNvSpPr/>
          <p:nvPr/>
        </p:nvSpPr>
        <p:spPr bwMode="auto">
          <a:xfrm flipH="1">
            <a:off x="9313335" y="2608389"/>
            <a:ext cx="262467" cy="300731"/>
          </a:xfrm>
          <a:prstGeom prs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7200" b="1" i="0" u="none" strike="noStrike" cap="none" normalizeH="0" baseline="0">
              <a:ln>
                <a:noFill/>
              </a:ln>
              <a:solidFill>
                <a:schemeClr val="tx1"/>
              </a:solidFill>
              <a:effectLst/>
              <a:latin typeface="Times New Roman" pitchFamily="18" charset="0"/>
            </a:endParaRPr>
          </a:p>
        </p:txBody>
      </p:sp>
      <p:sp>
        <p:nvSpPr>
          <p:cNvPr id="45" name="TextBox 44"/>
          <p:cNvSpPr txBox="1"/>
          <p:nvPr/>
        </p:nvSpPr>
        <p:spPr>
          <a:xfrm>
            <a:off x="4076893" y="1850589"/>
            <a:ext cx="716983" cy="461665"/>
          </a:xfrm>
          <a:prstGeom prst="rect">
            <a:avLst/>
          </a:prstGeom>
          <a:noFill/>
        </p:spPr>
        <p:txBody>
          <a:bodyPr wrap="square" rtlCol="0">
            <a:spAutoFit/>
          </a:bodyPr>
          <a:lstStyle/>
          <a:p>
            <a:pPr algn="ctr"/>
            <a:r>
              <a:rPr lang="fr-FR" sz="1200" dirty="0">
                <a:solidFill>
                  <a:schemeClr val="bg2"/>
                </a:solidFill>
                <a:latin typeface="Calibri" pitchFamily="34" charset="0"/>
              </a:rPr>
              <a:t>RF </a:t>
            </a:r>
            <a:r>
              <a:rPr lang="fr-FR" sz="1200" dirty="0" err="1">
                <a:solidFill>
                  <a:schemeClr val="bg2"/>
                </a:solidFill>
                <a:latin typeface="Calibri" pitchFamily="34" charset="0"/>
              </a:rPr>
              <a:t>analysis</a:t>
            </a:r>
            <a:endParaRPr lang="fr-FR" sz="1200" dirty="0">
              <a:solidFill>
                <a:schemeClr val="bg2"/>
              </a:solidFill>
              <a:latin typeface="Calibri" pitchFamily="34" charset="0"/>
            </a:endParaRPr>
          </a:p>
        </p:txBody>
      </p:sp>
      <p:sp>
        <p:nvSpPr>
          <p:cNvPr id="18" name="TextBox 17">
            <a:extLst>
              <a:ext uri="{FF2B5EF4-FFF2-40B4-BE49-F238E27FC236}">
                <a16:creationId xmlns:a16="http://schemas.microsoft.com/office/drawing/2014/main" id="{AD78B160-38F2-397A-8AF3-C56954F37650}"/>
              </a:ext>
            </a:extLst>
          </p:cNvPr>
          <p:cNvSpPr txBox="1"/>
          <p:nvPr/>
        </p:nvSpPr>
        <p:spPr>
          <a:xfrm>
            <a:off x="-1474455" y="3536340"/>
            <a:ext cx="1180776" cy="338554"/>
          </a:xfrm>
          <a:prstGeom prst="rect">
            <a:avLst/>
          </a:prstGeom>
          <a:noFill/>
        </p:spPr>
        <p:txBody>
          <a:bodyPr wrap="square" rtlCol="0">
            <a:spAutoFit/>
          </a:bodyPr>
          <a:lstStyle/>
          <a:p>
            <a:pPr algn="ctr"/>
            <a:r>
              <a:rPr lang="fr-FR" sz="1600" b="0" dirty="0">
                <a:solidFill>
                  <a:schemeClr val="bg2"/>
                </a:solidFill>
                <a:latin typeface="Calibri" pitchFamily="34" charset="0"/>
              </a:rPr>
              <a:t>ions</a:t>
            </a:r>
          </a:p>
        </p:txBody>
      </p:sp>
      <p:sp>
        <p:nvSpPr>
          <p:cNvPr id="21" name="TextBox 20">
            <a:extLst>
              <a:ext uri="{FF2B5EF4-FFF2-40B4-BE49-F238E27FC236}">
                <a16:creationId xmlns:a16="http://schemas.microsoft.com/office/drawing/2014/main" id="{2E4E5720-53F8-DC10-B4B0-65211C99F4EA}"/>
              </a:ext>
            </a:extLst>
          </p:cNvPr>
          <p:cNvSpPr txBox="1"/>
          <p:nvPr/>
        </p:nvSpPr>
        <p:spPr>
          <a:xfrm>
            <a:off x="4922010" y="855825"/>
            <a:ext cx="1157432" cy="646331"/>
          </a:xfrm>
          <a:prstGeom prst="rect">
            <a:avLst/>
          </a:prstGeom>
          <a:noFill/>
        </p:spPr>
        <p:txBody>
          <a:bodyPr wrap="none" rtlCol="0">
            <a:spAutoFit/>
          </a:bodyPr>
          <a:lstStyle/>
          <a:p>
            <a:pPr algn="ctr"/>
            <a:r>
              <a:rPr lang="fr-FR" sz="1200" dirty="0" err="1">
                <a:solidFill>
                  <a:schemeClr val="bg2"/>
                </a:solidFill>
                <a:latin typeface="Calibri" pitchFamily="34" charset="0"/>
              </a:rPr>
              <a:t>inertial</a:t>
            </a:r>
            <a:r>
              <a:rPr lang="fr-FR" sz="1200" dirty="0">
                <a:solidFill>
                  <a:schemeClr val="bg2"/>
                </a:solidFill>
                <a:latin typeface="Calibri" pitchFamily="34" charset="0"/>
              </a:rPr>
              <a:t> </a:t>
            </a:r>
            <a:r>
              <a:rPr lang="fr-FR" sz="1200" dirty="0" err="1">
                <a:solidFill>
                  <a:schemeClr val="bg2"/>
                </a:solidFill>
                <a:latin typeface="Calibri" pitchFamily="34" charset="0"/>
              </a:rPr>
              <a:t>sensors</a:t>
            </a:r>
            <a:endParaRPr lang="fr-FR" sz="1200" dirty="0">
              <a:solidFill>
                <a:schemeClr val="bg2"/>
              </a:solidFill>
              <a:latin typeface="Calibri" pitchFamily="34" charset="0"/>
            </a:endParaRPr>
          </a:p>
          <a:p>
            <a:pPr algn="ctr"/>
            <a:r>
              <a:rPr lang="fr-FR" sz="1200" dirty="0">
                <a:solidFill>
                  <a:schemeClr val="bg2"/>
                </a:solidFill>
                <a:latin typeface="Calibri" pitchFamily="34" charset="0"/>
              </a:rPr>
              <a:t>gyroscopes</a:t>
            </a:r>
          </a:p>
          <a:p>
            <a:pPr algn="ctr"/>
            <a:r>
              <a:rPr lang="fr-FR" sz="1200" dirty="0">
                <a:solidFill>
                  <a:schemeClr val="bg2"/>
                </a:solidFill>
                <a:latin typeface="Calibri" pitchFamily="34" charset="0"/>
              </a:rPr>
              <a:t>sonars</a:t>
            </a:r>
          </a:p>
        </p:txBody>
      </p:sp>
      <p:cxnSp>
        <p:nvCxnSpPr>
          <p:cNvPr id="47" name="Straight Arrow Connector 46">
            <a:extLst>
              <a:ext uri="{FF2B5EF4-FFF2-40B4-BE49-F238E27FC236}">
                <a16:creationId xmlns:a16="http://schemas.microsoft.com/office/drawing/2014/main" id="{2E8BCD3B-8EE8-3C97-88FA-34C5CC0BB232}"/>
              </a:ext>
            </a:extLst>
          </p:cNvPr>
          <p:cNvCxnSpPr>
            <a:cxnSpLocks/>
          </p:cNvCxnSpPr>
          <p:nvPr/>
        </p:nvCxnSpPr>
        <p:spPr bwMode="auto">
          <a:xfrm flipV="1">
            <a:off x="1068518" y="2404587"/>
            <a:ext cx="0" cy="950146"/>
          </a:xfrm>
          <a:prstGeom prst="straightConnector1">
            <a:avLst/>
          </a:prstGeom>
          <a:solidFill>
            <a:schemeClr val="accent1"/>
          </a:solidFill>
          <a:ln w="38100" cap="flat" cmpd="sng" algn="ctr">
            <a:solidFill>
              <a:schemeClr val="accent6"/>
            </a:solidFill>
            <a:prstDash val="solid"/>
            <a:round/>
            <a:headEnd type="none" w="med" len="med"/>
            <a:tailEnd type="triangle"/>
          </a:ln>
          <a:effectLst/>
        </p:spPr>
      </p:cxnSp>
      <p:cxnSp>
        <p:nvCxnSpPr>
          <p:cNvPr id="50" name="Straight Arrow Connector 49">
            <a:extLst>
              <a:ext uri="{FF2B5EF4-FFF2-40B4-BE49-F238E27FC236}">
                <a16:creationId xmlns:a16="http://schemas.microsoft.com/office/drawing/2014/main" id="{D84A64E9-4D56-EDCC-0320-28699E9E7488}"/>
              </a:ext>
            </a:extLst>
          </p:cNvPr>
          <p:cNvCxnSpPr>
            <a:cxnSpLocks/>
          </p:cNvCxnSpPr>
          <p:nvPr/>
        </p:nvCxnSpPr>
        <p:spPr bwMode="auto">
          <a:xfrm flipH="1" flipV="1">
            <a:off x="2297745" y="2402386"/>
            <a:ext cx="0" cy="950146"/>
          </a:xfrm>
          <a:prstGeom prst="straightConnector1">
            <a:avLst/>
          </a:prstGeom>
          <a:solidFill>
            <a:schemeClr val="accent1"/>
          </a:solidFill>
          <a:ln w="38100" cap="flat" cmpd="sng" algn="ctr">
            <a:solidFill>
              <a:schemeClr val="accent6"/>
            </a:solidFill>
            <a:prstDash val="solid"/>
            <a:round/>
            <a:headEnd type="none" w="med" len="med"/>
            <a:tailEnd type="triangle"/>
          </a:ln>
          <a:effectLst/>
        </p:spPr>
      </p:cxnSp>
      <p:cxnSp>
        <p:nvCxnSpPr>
          <p:cNvPr id="51" name="Straight Arrow Connector 50">
            <a:extLst>
              <a:ext uri="{FF2B5EF4-FFF2-40B4-BE49-F238E27FC236}">
                <a16:creationId xmlns:a16="http://schemas.microsoft.com/office/drawing/2014/main" id="{C9918604-B7C0-5B79-AE60-7567C15060F0}"/>
              </a:ext>
            </a:extLst>
          </p:cNvPr>
          <p:cNvCxnSpPr>
            <a:cxnSpLocks/>
          </p:cNvCxnSpPr>
          <p:nvPr/>
        </p:nvCxnSpPr>
        <p:spPr bwMode="auto">
          <a:xfrm flipV="1">
            <a:off x="3421201" y="2420435"/>
            <a:ext cx="0" cy="932097"/>
          </a:xfrm>
          <a:prstGeom prst="straightConnector1">
            <a:avLst/>
          </a:prstGeom>
          <a:solidFill>
            <a:schemeClr val="accent1"/>
          </a:solidFill>
          <a:ln w="38100" cap="flat" cmpd="sng" algn="ctr">
            <a:solidFill>
              <a:schemeClr val="accent6"/>
            </a:solidFill>
            <a:prstDash val="solid"/>
            <a:round/>
            <a:headEnd type="none" w="med" len="med"/>
            <a:tailEnd type="triangle"/>
          </a:ln>
          <a:effectLst/>
        </p:spPr>
      </p:cxnSp>
      <p:cxnSp>
        <p:nvCxnSpPr>
          <p:cNvPr id="59" name="Straight Arrow Connector 58">
            <a:extLst>
              <a:ext uri="{FF2B5EF4-FFF2-40B4-BE49-F238E27FC236}">
                <a16:creationId xmlns:a16="http://schemas.microsoft.com/office/drawing/2014/main" id="{67AF038D-179D-DC24-C246-0991DD2204A2}"/>
              </a:ext>
            </a:extLst>
          </p:cNvPr>
          <p:cNvCxnSpPr>
            <a:cxnSpLocks/>
          </p:cNvCxnSpPr>
          <p:nvPr/>
        </p:nvCxnSpPr>
        <p:spPr bwMode="auto">
          <a:xfrm flipH="1" flipV="1">
            <a:off x="4331654" y="2380010"/>
            <a:ext cx="0" cy="972522"/>
          </a:xfrm>
          <a:prstGeom prst="straightConnector1">
            <a:avLst/>
          </a:prstGeom>
          <a:solidFill>
            <a:schemeClr val="accent1"/>
          </a:solidFill>
          <a:ln w="38100" cap="flat" cmpd="sng" algn="ctr">
            <a:solidFill>
              <a:schemeClr val="accent6"/>
            </a:solidFill>
            <a:prstDash val="solid"/>
            <a:round/>
            <a:headEnd type="none" w="med" len="med"/>
            <a:tailEnd type="triangle"/>
          </a:ln>
          <a:effectLst/>
        </p:spPr>
      </p:cxnSp>
      <p:sp>
        <p:nvSpPr>
          <p:cNvPr id="61" name="Freeform: Shape 60">
            <a:extLst>
              <a:ext uri="{FF2B5EF4-FFF2-40B4-BE49-F238E27FC236}">
                <a16:creationId xmlns:a16="http://schemas.microsoft.com/office/drawing/2014/main" id="{B60B19E5-B12E-5A34-3C4D-86134309FF9D}"/>
              </a:ext>
            </a:extLst>
          </p:cNvPr>
          <p:cNvSpPr/>
          <p:nvPr/>
        </p:nvSpPr>
        <p:spPr bwMode="auto">
          <a:xfrm>
            <a:off x="4472758" y="2381572"/>
            <a:ext cx="2775636" cy="1001448"/>
          </a:xfrm>
          <a:custGeom>
            <a:avLst/>
            <a:gdLst>
              <a:gd name="connsiteX0" fmla="*/ 2785204 w 2785204"/>
              <a:gd name="connsiteY0" fmla="*/ 1305363 h 1305363"/>
              <a:gd name="connsiteX1" fmla="*/ 429736 w 2785204"/>
              <a:gd name="connsiteY1" fmla="*/ 788387 h 1305363"/>
              <a:gd name="connsiteX2" fmla="*/ 0 w 2785204"/>
              <a:gd name="connsiteY2" fmla="*/ 0 h 1305363"/>
              <a:gd name="connsiteX0" fmla="*/ 2785204 w 2785204"/>
              <a:gd name="connsiteY0" fmla="*/ 1305363 h 1305363"/>
              <a:gd name="connsiteX1" fmla="*/ 2136745 w 2785204"/>
              <a:gd name="connsiteY1" fmla="*/ 1146446 h 1305363"/>
              <a:gd name="connsiteX2" fmla="*/ 429736 w 2785204"/>
              <a:gd name="connsiteY2" fmla="*/ 788387 h 1305363"/>
              <a:gd name="connsiteX3" fmla="*/ 0 w 2785204"/>
              <a:gd name="connsiteY3" fmla="*/ 0 h 1305363"/>
              <a:gd name="connsiteX0" fmla="*/ 2785204 w 2785204"/>
              <a:gd name="connsiteY0" fmla="*/ 1305363 h 1305363"/>
              <a:gd name="connsiteX1" fmla="*/ 2568545 w 2785204"/>
              <a:gd name="connsiteY1" fmla="*/ 1040276 h 1305363"/>
              <a:gd name="connsiteX2" fmla="*/ 429736 w 2785204"/>
              <a:gd name="connsiteY2" fmla="*/ 788387 h 1305363"/>
              <a:gd name="connsiteX3" fmla="*/ 0 w 2785204"/>
              <a:gd name="connsiteY3" fmla="*/ 0 h 1305363"/>
              <a:gd name="connsiteX0" fmla="*/ 2785204 w 2785204"/>
              <a:gd name="connsiteY0" fmla="*/ 1305363 h 1305363"/>
              <a:gd name="connsiteX1" fmla="*/ 2766665 w 2785204"/>
              <a:gd name="connsiteY1" fmla="*/ 1040276 h 1305363"/>
              <a:gd name="connsiteX2" fmla="*/ 429736 w 2785204"/>
              <a:gd name="connsiteY2" fmla="*/ 788387 h 1305363"/>
              <a:gd name="connsiteX3" fmla="*/ 0 w 2785204"/>
              <a:gd name="connsiteY3" fmla="*/ 0 h 1305363"/>
              <a:gd name="connsiteX0" fmla="*/ 2785204 w 2785204"/>
              <a:gd name="connsiteY0" fmla="*/ 1305363 h 1305363"/>
              <a:gd name="connsiteX1" fmla="*/ 2766665 w 2785204"/>
              <a:gd name="connsiteY1" fmla="*/ 1040276 h 1305363"/>
              <a:gd name="connsiteX2" fmla="*/ 3016 w 2785204"/>
              <a:gd name="connsiteY2" fmla="*/ 1053815 h 1305363"/>
              <a:gd name="connsiteX3" fmla="*/ 0 w 2785204"/>
              <a:gd name="connsiteY3" fmla="*/ 0 h 1305363"/>
              <a:gd name="connsiteX0" fmla="*/ 2785204 w 2789772"/>
              <a:gd name="connsiteY0" fmla="*/ 1305363 h 1305363"/>
              <a:gd name="connsiteX1" fmla="*/ 2789772 w 2789772"/>
              <a:gd name="connsiteY1" fmla="*/ 1035962 h 1305363"/>
              <a:gd name="connsiteX2" fmla="*/ 3016 w 2789772"/>
              <a:gd name="connsiteY2" fmla="*/ 1053815 h 1305363"/>
              <a:gd name="connsiteX3" fmla="*/ 0 w 2789772"/>
              <a:gd name="connsiteY3" fmla="*/ 0 h 1305363"/>
              <a:gd name="connsiteX0" fmla="*/ 2785204 w 2785389"/>
              <a:gd name="connsiteY0" fmla="*/ 1305363 h 1305363"/>
              <a:gd name="connsiteX1" fmla="*/ 2779869 w 2785389"/>
              <a:gd name="connsiteY1" fmla="*/ 1040274 h 1305363"/>
              <a:gd name="connsiteX2" fmla="*/ 3016 w 2785389"/>
              <a:gd name="connsiteY2" fmla="*/ 1053815 h 1305363"/>
              <a:gd name="connsiteX3" fmla="*/ 0 w 2785389"/>
              <a:gd name="connsiteY3" fmla="*/ 0 h 1305363"/>
              <a:gd name="connsiteX0" fmla="*/ 2785204 w 2790452"/>
              <a:gd name="connsiteY0" fmla="*/ 1305363 h 1305363"/>
              <a:gd name="connsiteX1" fmla="*/ 2790452 w 2790452"/>
              <a:gd name="connsiteY1" fmla="*/ 1073453 h 1305363"/>
              <a:gd name="connsiteX2" fmla="*/ 3016 w 2790452"/>
              <a:gd name="connsiteY2" fmla="*/ 1053815 h 1305363"/>
              <a:gd name="connsiteX3" fmla="*/ 0 w 2790452"/>
              <a:gd name="connsiteY3" fmla="*/ 0 h 1305363"/>
              <a:gd name="connsiteX0" fmla="*/ 2785204 w 2786219"/>
              <a:gd name="connsiteY0" fmla="*/ 1305363 h 1305363"/>
              <a:gd name="connsiteX1" fmla="*/ 2786219 w 2786219"/>
              <a:gd name="connsiteY1" fmla="*/ 1084511 h 1305363"/>
              <a:gd name="connsiteX2" fmla="*/ 3016 w 2786219"/>
              <a:gd name="connsiteY2" fmla="*/ 1053815 h 1305363"/>
              <a:gd name="connsiteX3" fmla="*/ 0 w 2786219"/>
              <a:gd name="connsiteY3" fmla="*/ 0 h 1305363"/>
              <a:gd name="connsiteX0" fmla="*/ 2785204 w 2786219"/>
              <a:gd name="connsiteY0" fmla="*/ 1305363 h 1305363"/>
              <a:gd name="connsiteX1" fmla="*/ 2786219 w 2786219"/>
              <a:gd name="connsiteY1" fmla="*/ 1084511 h 1305363"/>
              <a:gd name="connsiteX2" fmla="*/ 13600 w 2786219"/>
              <a:gd name="connsiteY2" fmla="*/ 1086993 h 1305363"/>
              <a:gd name="connsiteX3" fmla="*/ 0 w 2786219"/>
              <a:gd name="connsiteY3" fmla="*/ 0 h 1305363"/>
              <a:gd name="connsiteX0" fmla="*/ 2774621 w 2775636"/>
              <a:gd name="connsiteY0" fmla="*/ 1308127 h 1308127"/>
              <a:gd name="connsiteX1" fmla="*/ 2775636 w 2775636"/>
              <a:gd name="connsiteY1" fmla="*/ 1087275 h 1308127"/>
              <a:gd name="connsiteX2" fmla="*/ 3017 w 2775636"/>
              <a:gd name="connsiteY2" fmla="*/ 1089757 h 1308127"/>
              <a:gd name="connsiteX3" fmla="*/ 0 w 2775636"/>
              <a:gd name="connsiteY3" fmla="*/ 0 h 1308127"/>
            </a:gdLst>
            <a:ahLst/>
            <a:cxnLst>
              <a:cxn ang="0">
                <a:pos x="connsiteX0" y="connsiteY0"/>
              </a:cxn>
              <a:cxn ang="0">
                <a:pos x="connsiteX1" y="connsiteY1"/>
              </a:cxn>
              <a:cxn ang="0">
                <a:pos x="connsiteX2" y="connsiteY2"/>
              </a:cxn>
              <a:cxn ang="0">
                <a:pos x="connsiteX3" y="connsiteY3"/>
              </a:cxn>
            </a:cxnLst>
            <a:rect l="l" t="t" r="r" b="b"/>
            <a:pathLst>
              <a:path w="2775636" h="1308127">
                <a:moveTo>
                  <a:pt x="2774621" y="1308127"/>
                </a:moveTo>
                <a:cubicBezTo>
                  <a:pt x="2776144" y="1218327"/>
                  <a:pt x="2774113" y="1177075"/>
                  <a:pt x="2775636" y="1087275"/>
                </a:cubicBezTo>
                <a:lnTo>
                  <a:pt x="3017" y="1089757"/>
                </a:lnTo>
                <a:cubicBezTo>
                  <a:pt x="2012" y="738485"/>
                  <a:pt x="1005" y="351272"/>
                  <a:pt x="0" y="0"/>
                </a:cubicBezTo>
              </a:path>
            </a:pathLst>
          </a:custGeom>
          <a:noFill/>
          <a:ln w="38100" cap="flat" cmpd="sng" algn="ctr">
            <a:solidFill>
              <a:schemeClr val="accent6"/>
            </a:solidFill>
            <a:prstDash val="solid"/>
            <a:round/>
            <a:headEnd type="none" w="med" len="med"/>
            <a:tailEnd type="triangle"/>
          </a:ln>
          <a:effectLst/>
        </p:spPr>
        <p:txBody>
          <a:bodyPr rtlCol="0" anchor="ctr"/>
          <a:lstStyle/>
          <a:p>
            <a:pPr algn="ctr"/>
            <a:endParaRPr lang="en-US"/>
          </a:p>
        </p:txBody>
      </p:sp>
      <p:cxnSp>
        <p:nvCxnSpPr>
          <p:cNvPr id="62" name="Straight Arrow Connector 61">
            <a:extLst>
              <a:ext uri="{FF2B5EF4-FFF2-40B4-BE49-F238E27FC236}">
                <a16:creationId xmlns:a16="http://schemas.microsoft.com/office/drawing/2014/main" id="{66CAE8A0-DFE6-22D2-45E5-E0C41369FA7B}"/>
              </a:ext>
            </a:extLst>
          </p:cNvPr>
          <p:cNvCxnSpPr>
            <a:cxnSpLocks/>
          </p:cNvCxnSpPr>
          <p:nvPr/>
        </p:nvCxnSpPr>
        <p:spPr bwMode="auto">
          <a:xfrm flipH="1" flipV="1">
            <a:off x="5497399" y="2980257"/>
            <a:ext cx="412" cy="372275"/>
          </a:xfrm>
          <a:prstGeom prst="straightConnector1">
            <a:avLst/>
          </a:prstGeom>
          <a:solidFill>
            <a:schemeClr val="accent1"/>
          </a:solidFill>
          <a:ln w="38100" cap="flat" cmpd="sng" algn="ctr">
            <a:solidFill>
              <a:schemeClr val="accent6"/>
            </a:solidFill>
            <a:prstDash val="solid"/>
            <a:round/>
            <a:headEnd type="none" w="med" len="med"/>
            <a:tailEnd type="triangle"/>
          </a:ln>
          <a:effectLst/>
        </p:spPr>
      </p:cxnSp>
      <p:cxnSp>
        <p:nvCxnSpPr>
          <p:cNvPr id="1024" name="Straight Arrow Connector 1023">
            <a:extLst>
              <a:ext uri="{FF2B5EF4-FFF2-40B4-BE49-F238E27FC236}">
                <a16:creationId xmlns:a16="http://schemas.microsoft.com/office/drawing/2014/main" id="{525DAC73-F09E-F7FF-8591-55EB51B15F51}"/>
              </a:ext>
            </a:extLst>
          </p:cNvPr>
          <p:cNvCxnSpPr>
            <a:cxnSpLocks/>
          </p:cNvCxnSpPr>
          <p:nvPr/>
        </p:nvCxnSpPr>
        <p:spPr bwMode="auto">
          <a:xfrm flipH="1" flipV="1">
            <a:off x="5497399" y="1480616"/>
            <a:ext cx="0" cy="462306"/>
          </a:xfrm>
          <a:prstGeom prst="straightConnector1">
            <a:avLst/>
          </a:prstGeom>
          <a:solidFill>
            <a:schemeClr val="accent1"/>
          </a:solidFill>
          <a:ln w="38100" cap="flat" cmpd="sng" algn="ctr">
            <a:solidFill>
              <a:schemeClr val="accent6"/>
            </a:solidFill>
            <a:prstDash val="solid"/>
            <a:round/>
            <a:headEnd type="none" w="med" len="med"/>
            <a:tailEnd type="triangle"/>
          </a:ln>
          <a:effectLst/>
        </p:spPr>
      </p:cxnSp>
      <p:cxnSp>
        <p:nvCxnSpPr>
          <p:cNvPr id="1032" name="Straight Arrow Connector 1031">
            <a:extLst>
              <a:ext uri="{FF2B5EF4-FFF2-40B4-BE49-F238E27FC236}">
                <a16:creationId xmlns:a16="http://schemas.microsoft.com/office/drawing/2014/main" id="{067AC54C-1F0A-78C4-9D50-C67C498528E1}"/>
              </a:ext>
            </a:extLst>
          </p:cNvPr>
          <p:cNvCxnSpPr>
            <a:cxnSpLocks/>
          </p:cNvCxnSpPr>
          <p:nvPr/>
        </p:nvCxnSpPr>
        <p:spPr bwMode="auto">
          <a:xfrm flipH="1" flipV="1">
            <a:off x="6417968" y="3042821"/>
            <a:ext cx="8022" cy="312340"/>
          </a:xfrm>
          <a:prstGeom prst="straightConnector1">
            <a:avLst/>
          </a:prstGeom>
          <a:solidFill>
            <a:schemeClr val="accent1"/>
          </a:solidFill>
          <a:ln w="38100" cap="flat" cmpd="sng" algn="ctr">
            <a:solidFill>
              <a:schemeClr val="accent6"/>
            </a:solidFill>
            <a:prstDash val="solid"/>
            <a:round/>
            <a:headEnd type="none" w="med" len="med"/>
            <a:tailEnd type="triangle"/>
          </a:ln>
          <a:effectLst/>
        </p:spPr>
      </p:cxnSp>
      <p:cxnSp>
        <p:nvCxnSpPr>
          <p:cNvPr id="1034" name="Straight Arrow Connector 1033">
            <a:extLst>
              <a:ext uri="{FF2B5EF4-FFF2-40B4-BE49-F238E27FC236}">
                <a16:creationId xmlns:a16="http://schemas.microsoft.com/office/drawing/2014/main" id="{BE2D18B7-EB10-F8A2-2C20-296665458E85}"/>
              </a:ext>
            </a:extLst>
          </p:cNvPr>
          <p:cNvCxnSpPr>
            <a:cxnSpLocks/>
          </p:cNvCxnSpPr>
          <p:nvPr/>
        </p:nvCxnSpPr>
        <p:spPr bwMode="auto">
          <a:xfrm flipV="1">
            <a:off x="7439977" y="3031355"/>
            <a:ext cx="0" cy="338956"/>
          </a:xfrm>
          <a:prstGeom prst="straightConnector1">
            <a:avLst/>
          </a:prstGeom>
          <a:solidFill>
            <a:schemeClr val="accent1"/>
          </a:solidFill>
          <a:ln w="38100" cap="flat" cmpd="sng" algn="ctr">
            <a:solidFill>
              <a:schemeClr val="accent6"/>
            </a:solidFill>
            <a:prstDash val="solid"/>
            <a:round/>
            <a:headEnd type="none" w="med" len="med"/>
            <a:tailEnd type="triangle"/>
          </a:ln>
          <a:effectLst/>
        </p:spPr>
      </p:cxnSp>
      <p:cxnSp>
        <p:nvCxnSpPr>
          <p:cNvPr id="1035" name="Straight Arrow Connector 1034">
            <a:extLst>
              <a:ext uri="{FF2B5EF4-FFF2-40B4-BE49-F238E27FC236}">
                <a16:creationId xmlns:a16="http://schemas.microsoft.com/office/drawing/2014/main" id="{A38EB85E-DADF-C700-9FEB-131ABEEE12D3}"/>
              </a:ext>
            </a:extLst>
          </p:cNvPr>
          <p:cNvCxnSpPr>
            <a:cxnSpLocks/>
            <a:endCxn id="9" idx="2"/>
          </p:cNvCxnSpPr>
          <p:nvPr/>
        </p:nvCxnSpPr>
        <p:spPr bwMode="auto">
          <a:xfrm flipH="1" flipV="1">
            <a:off x="8321792" y="1502156"/>
            <a:ext cx="2891" cy="1840003"/>
          </a:xfrm>
          <a:prstGeom prst="straightConnector1">
            <a:avLst/>
          </a:prstGeom>
          <a:solidFill>
            <a:schemeClr val="accent1"/>
          </a:solidFill>
          <a:ln w="38100" cap="flat" cmpd="sng" algn="ctr">
            <a:solidFill>
              <a:schemeClr val="accent6"/>
            </a:solidFill>
            <a:prstDash val="solid"/>
            <a:round/>
            <a:headEnd type="none" w="med" len="med"/>
            <a:tailEnd type="triangle"/>
          </a:ln>
          <a:effectLst/>
        </p:spPr>
      </p:cxnSp>
      <p:cxnSp>
        <p:nvCxnSpPr>
          <p:cNvPr id="1039" name="Straight Arrow Connector 1038">
            <a:extLst>
              <a:ext uri="{FF2B5EF4-FFF2-40B4-BE49-F238E27FC236}">
                <a16:creationId xmlns:a16="http://schemas.microsoft.com/office/drawing/2014/main" id="{03369D8C-4B13-7C77-28A9-58C46A70E975}"/>
              </a:ext>
            </a:extLst>
          </p:cNvPr>
          <p:cNvCxnSpPr>
            <a:cxnSpLocks/>
            <a:stCxn id="7" idx="0"/>
            <a:endCxn id="11" idx="2"/>
          </p:cNvCxnSpPr>
          <p:nvPr/>
        </p:nvCxnSpPr>
        <p:spPr bwMode="auto">
          <a:xfrm flipH="1" flipV="1">
            <a:off x="6916868" y="1502156"/>
            <a:ext cx="1" cy="440766"/>
          </a:xfrm>
          <a:prstGeom prst="straightConnector1">
            <a:avLst/>
          </a:prstGeom>
          <a:solidFill>
            <a:schemeClr val="accent1"/>
          </a:solidFill>
          <a:ln w="38100" cap="flat" cmpd="sng" algn="ctr">
            <a:solidFill>
              <a:schemeClr val="accent6"/>
            </a:solidFill>
            <a:prstDash val="solid"/>
            <a:round/>
            <a:headEnd type="none" w="med" len="med"/>
            <a:tailEnd type="triangle"/>
          </a:ln>
          <a:effectLst/>
        </p:spPr>
      </p:cxnSp>
      <p:pic>
        <p:nvPicPr>
          <p:cNvPr id="1042" name="Picture 1041">
            <a:extLst>
              <a:ext uri="{FF2B5EF4-FFF2-40B4-BE49-F238E27FC236}">
                <a16:creationId xmlns:a16="http://schemas.microsoft.com/office/drawing/2014/main" id="{1A2BA846-162F-5D62-8270-F1CFD05F0B46}"/>
              </a:ext>
            </a:extLst>
          </p:cNvPr>
          <p:cNvPicPr>
            <a:picLocks noChangeAspect="1"/>
          </p:cNvPicPr>
          <p:nvPr/>
        </p:nvPicPr>
        <p:blipFill rotWithShape="1">
          <a:blip r:embed="rId11">
            <a:extLst>
              <a:ext uri="{28A0092B-C50C-407E-A947-70E740481C1C}">
                <a14:useLocalDpi xmlns:a14="http://schemas.microsoft.com/office/drawing/2010/main" val="0"/>
              </a:ext>
            </a:extLst>
          </a:blip>
          <a:srcRect l="7880" r="1863" b="2043"/>
          <a:stretch/>
        </p:blipFill>
        <p:spPr bwMode="auto">
          <a:xfrm>
            <a:off x="4045053" y="1127484"/>
            <a:ext cx="823439" cy="647653"/>
          </a:xfrm>
          <a:prstGeom prst="rect">
            <a:avLst/>
          </a:prstGeom>
          <a:noFill/>
          <a:ln>
            <a:noFill/>
          </a:ln>
          <a:extLst>
            <a:ext uri="{53640926-AAD7-44D8-BBD7-CCE9431645EC}">
              <a14:shadowObscured xmlns:a14="http://schemas.microsoft.com/office/drawing/2010/main"/>
            </a:ext>
          </a:extLst>
        </p:spPr>
      </p:pic>
      <p:pic>
        <p:nvPicPr>
          <p:cNvPr id="1045" name="Picture 2">
            <a:extLst>
              <a:ext uri="{FF2B5EF4-FFF2-40B4-BE49-F238E27FC236}">
                <a16:creationId xmlns:a16="http://schemas.microsoft.com/office/drawing/2014/main" id="{A5334C7E-426E-C775-6C62-65ECDE2CE561}"/>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160752" y="181284"/>
            <a:ext cx="679949" cy="635063"/>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1045">
            <a:extLst>
              <a:ext uri="{FF2B5EF4-FFF2-40B4-BE49-F238E27FC236}">
                <a16:creationId xmlns:a16="http://schemas.microsoft.com/office/drawing/2014/main" id="{1B9BCFB9-CCF9-F3D5-BE4F-0ABE6D7DE2B7}"/>
              </a:ext>
            </a:extLst>
          </p:cNvPr>
          <p:cNvPicPr>
            <a:picLocks noChangeAspect="1"/>
          </p:cNvPicPr>
          <p:nvPr/>
        </p:nvPicPr>
        <p:blipFill rotWithShape="1">
          <a:blip r:embed="rId13"/>
          <a:srcRect l="1065" t="2697"/>
          <a:stretch/>
        </p:blipFill>
        <p:spPr bwMode="auto">
          <a:xfrm>
            <a:off x="4620550" y="3851706"/>
            <a:ext cx="902493" cy="700925"/>
          </a:xfrm>
          <a:prstGeom prst="rect">
            <a:avLst/>
          </a:prstGeom>
          <a:ln>
            <a:noFill/>
          </a:ln>
          <a:extLst>
            <a:ext uri="{53640926-AAD7-44D8-BBD7-CCE9431645EC}">
              <a14:shadowObscured xmlns:a14="http://schemas.microsoft.com/office/drawing/2010/main"/>
            </a:ext>
          </a:extLst>
        </p:spPr>
      </p:pic>
      <p:sp>
        <p:nvSpPr>
          <p:cNvPr id="1049" name="Freeform: Shape 1048">
            <a:extLst>
              <a:ext uri="{FF2B5EF4-FFF2-40B4-BE49-F238E27FC236}">
                <a16:creationId xmlns:a16="http://schemas.microsoft.com/office/drawing/2014/main" id="{963A2298-1D1B-D6C9-B034-AAAC7B2FB14C}"/>
              </a:ext>
            </a:extLst>
          </p:cNvPr>
          <p:cNvSpPr/>
          <p:nvPr/>
        </p:nvSpPr>
        <p:spPr bwMode="auto">
          <a:xfrm>
            <a:off x="1875612" y="3816398"/>
            <a:ext cx="2456042" cy="412059"/>
          </a:xfrm>
          <a:custGeom>
            <a:avLst/>
            <a:gdLst>
              <a:gd name="connsiteX0" fmla="*/ 2785204 w 2785204"/>
              <a:gd name="connsiteY0" fmla="*/ 1305363 h 1305363"/>
              <a:gd name="connsiteX1" fmla="*/ 429736 w 2785204"/>
              <a:gd name="connsiteY1" fmla="*/ 788387 h 1305363"/>
              <a:gd name="connsiteX2" fmla="*/ 0 w 2785204"/>
              <a:gd name="connsiteY2" fmla="*/ 0 h 1305363"/>
              <a:gd name="connsiteX0" fmla="*/ 3194538 w 3194538"/>
              <a:gd name="connsiteY0" fmla="*/ 1073596 h 1073596"/>
              <a:gd name="connsiteX1" fmla="*/ 839070 w 3194538"/>
              <a:gd name="connsiteY1" fmla="*/ 556620 h 1073596"/>
              <a:gd name="connsiteX2" fmla="*/ 0 w 3194538"/>
              <a:gd name="connsiteY2" fmla="*/ 0 h 1073596"/>
              <a:gd name="connsiteX0" fmla="*/ 3194538 w 3194538"/>
              <a:gd name="connsiteY0" fmla="*/ 1073596 h 1073596"/>
              <a:gd name="connsiteX1" fmla="*/ 2271740 w 3194538"/>
              <a:gd name="connsiteY1" fmla="*/ 175325 h 1073596"/>
              <a:gd name="connsiteX2" fmla="*/ 0 w 3194538"/>
              <a:gd name="connsiteY2" fmla="*/ 0 h 1073596"/>
              <a:gd name="connsiteX0" fmla="*/ 2260331 w 2271740"/>
              <a:gd name="connsiteY0" fmla="*/ 0 h 626909"/>
              <a:gd name="connsiteX1" fmla="*/ 2271740 w 2271740"/>
              <a:gd name="connsiteY1" fmla="*/ 626910 h 626909"/>
              <a:gd name="connsiteX2" fmla="*/ 0 w 2271740"/>
              <a:gd name="connsiteY2" fmla="*/ 451585 h 626909"/>
              <a:gd name="connsiteX0" fmla="*/ 2260331 w 2271740"/>
              <a:gd name="connsiteY0" fmla="*/ 0 h 638782"/>
              <a:gd name="connsiteX1" fmla="*/ 2271740 w 2271740"/>
              <a:gd name="connsiteY1" fmla="*/ 626910 h 638782"/>
              <a:gd name="connsiteX2" fmla="*/ 0 w 2271740"/>
              <a:gd name="connsiteY2" fmla="*/ 451585 h 638782"/>
              <a:gd name="connsiteX0" fmla="*/ 2260331 w 2271740"/>
              <a:gd name="connsiteY0" fmla="*/ 0 h 626910"/>
              <a:gd name="connsiteX1" fmla="*/ 2271740 w 2271740"/>
              <a:gd name="connsiteY1" fmla="*/ 626910 h 626910"/>
              <a:gd name="connsiteX2" fmla="*/ 0 w 2271740"/>
              <a:gd name="connsiteY2" fmla="*/ 451585 h 626910"/>
              <a:gd name="connsiteX0" fmla="*/ 2273535 w 2284944"/>
              <a:gd name="connsiteY0" fmla="*/ 0 h 626910"/>
              <a:gd name="connsiteX1" fmla="*/ 2284944 w 2284944"/>
              <a:gd name="connsiteY1" fmla="*/ 626910 h 626910"/>
              <a:gd name="connsiteX2" fmla="*/ 0 w 2284944"/>
              <a:gd name="connsiteY2" fmla="*/ 597376 h 626910"/>
              <a:gd name="connsiteX0" fmla="*/ 2281473 w 2292882"/>
              <a:gd name="connsiteY0" fmla="*/ 0 h 626910"/>
              <a:gd name="connsiteX1" fmla="*/ 2292882 w 2292882"/>
              <a:gd name="connsiteY1" fmla="*/ 626910 h 626910"/>
              <a:gd name="connsiteX2" fmla="*/ 0 w 2292882"/>
              <a:gd name="connsiteY2" fmla="*/ 619113 h 626910"/>
              <a:gd name="connsiteX0" fmla="*/ 2294173 w 2294173"/>
              <a:gd name="connsiteY0" fmla="*/ 0 h 626910"/>
              <a:gd name="connsiteX1" fmla="*/ 2292882 w 2294173"/>
              <a:gd name="connsiteY1" fmla="*/ 626910 h 626910"/>
              <a:gd name="connsiteX2" fmla="*/ 0 w 2294173"/>
              <a:gd name="connsiteY2" fmla="*/ 619113 h 626910"/>
            </a:gdLst>
            <a:ahLst/>
            <a:cxnLst>
              <a:cxn ang="0">
                <a:pos x="connsiteX0" y="connsiteY0"/>
              </a:cxn>
              <a:cxn ang="0">
                <a:pos x="connsiteX1" y="connsiteY1"/>
              </a:cxn>
              <a:cxn ang="0">
                <a:pos x="connsiteX2" y="connsiteY2"/>
              </a:cxn>
            </a:cxnLst>
            <a:rect l="l" t="t" r="r" b="b"/>
            <a:pathLst>
              <a:path w="2294173" h="626910">
                <a:moveTo>
                  <a:pt x="2294173" y="0"/>
                </a:moveTo>
                <a:cubicBezTo>
                  <a:pt x="2293743" y="208970"/>
                  <a:pt x="2293312" y="417940"/>
                  <a:pt x="2292882" y="626910"/>
                </a:cubicBezTo>
                <a:lnTo>
                  <a:pt x="0" y="619113"/>
                </a:lnTo>
              </a:path>
            </a:pathLst>
          </a:custGeom>
          <a:noFill/>
          <a:ln w="38100" cap="flat" cmpd="sng" algn="ctr">
            <a:solidFill>
              <a:schemeClr val="accent6"/>
            </a:solidFill>
            <a:prstDash val="solid"/>
            <a:round/>
            <a:headEnd type="none" w="med" len="med"/>
            <a:tailEnd type="triangle"/>
          </a:ln>
          <a:effectLst/>
        </p:spPr>
        <p:txBody>
          <a:bodyPr rtlCol="0" anchor="ctr"/>
          <a:lstStyle/>
          <a:p>
            <a:pPr algn="ctr"/>
            <a:endParaRPr lang="en-US"/>
          </a:p>
        </p:txBody>
      </p:sp>
      <p:sp>
        <p:nvSpPr>
          <p:cNvPr id="1060" name="Freeform: Shape 1059">
            <a:extLst>
              <a:ext uri="{FF2B5EF4-FFF2-40B4-BE49-F238E27FC236}">
                <a16:creationId xmlns:a16="http://schemas.microsoft.com/office/drawing/2014/main" id="{8070A4F7-642D-BD59-774F-A9DD5F9644DF}"/>
              </a:ext>
            </a:extLst>
          </p:cNvPr>
          <p:cNvSpPr/>
          <p:nvPr/>
        </p:nvSpPr>
        <p:spPr bwMode="auto">
          <a:xfrm flipH="1">
            <a:off x="5792775" y="3042821"/>
            <a:ext cx="471448" cy="367533"/>
          </a:xfrm>
          <a:custGeom>
            <a:avLst/>
            <a:gdLst>
              <a:gd name="connsiteX0" fmla="*/ 2785204 w 2785204"/>
              <a:gd name="connsiteY0" fmla="*/ 1305363 h 1305363"/>
              <a:gd name="connsiteX1" fmla="*/ 429736 w 2785204"/>
              <a:gd name="connsiteY1" fmla="*/ 788387 h 1305363"/>
              <a:gd name="connsiteX2" fmla="*/ 0 w 2785204"/>
              <a:gd name="connsiteY2" fmla="*/ 0 h 1305363"/>
              <a:gd name="connsiteX0" fmla="*/ 2785204 w 2785204"/>
              <a:gd name="connsiteY0" fmla="*/ 1305363 h 1305363"/>
              <a:gd name="connsiteX1" fmla="*/ 2136745 w 2785204"/>
              <a:gd name="connsiteY1" fmla="*/ 1146446 h 1305363"/>
              <a:gd name="connsiteX2" fmla="*/ 429736 w 2785204"/>
              <a:gd name="connsiteY2" fmla="*/ 788387 h 1305363"/>
              <a:gd name="connsiteX3" fmla="*/ 0 w 2785204"/>
              <a:gd name="connsiteY3" fmla="*/ 0 h 1305363"/>
              <a:gd name="connsiteX0" fmla="*/ 2785204 w 2785204"/>
              <a:gd name="connsiteY0" fmla="*/ 1305363 h 1305363"/>
              <a:gd name="connsiteX1" fmla="*/ 2568545 w 2785204"/>
              <a:gd name="connsiteY1" fmla="*/ 1040276 h 1305363"/>
              <a:gd name="connsiteX2" fmla="*/ 429736 w 2785204"/>
              <a:gd name="connsiteY2" fmla="*/ 788387 h 1305363"/>
              <a:gd name="connsiteX3" fmla="*/ 0 w 2785204"/>
              <a:gd name="connsiteY3" fmla="*/ 0 h 1305363"/>
              <a:gd name="connsiteX0" fmla="*/ 2785204 w 2785204"/>
              <a:gd name="connsiteY0" fmla="*/ 1305363 h 1305363"/>
              <a:gd name="connsiteX1" fmla="*/ 2766665 w 2785204"/>
              <a:gd name="connsiteY1" fmla="*/ 1040276 h 1305363"/>
              <a:gd name="connsiteX2" fmla="*/ 429736 w 2785204"/>
              <a:gd name="connsiteY2" fmla="*/ 788387 h 1305363"/>
              <a:gd name="connsiteX3" fmla="*/ 0 w 2785204"/>
              <a:gd name="connsiteY3" fmla="*/ 0 h 1305363"/>
              <a:gd name="connsiteX0" fmla="*/ 2785204 w 2785204"/>
              <a:gd name="connsiteY0" fmla="*/ 1305363 h 1305363"/>
              <a:gd name="connsiteX1" fmla="*/ 2766665 w 2785204"/>
              <a:gd name="connsiteY1" fmla="*/ 1040276 h 1305363"/>
              <a:gd name="connsiteX2" fmla="*/ 3016 w 2785204"/>
              <a:gd name="connsiteY2" fmla="*/ 1053815 h 1305363"/>
              <a:gd name="connsiteX3" fmla="*/ 0 w 2785204"/>
              <a:gd name="connsiteY3" fmla="*/ 0 h 1305363"/>
              <a:gd name="connsiteX0" fmla="*/ 2785204 w 2789772"/>
              <a:gd name="connsiteY0" fmla="*/ 1305363 h 1305363"/>
              <a:gd name="connsiteX1" fmla="*/ 2789772 w 2789772"/>
              <a:gd name="connsiteY1" fmla="*/ 1035962 h 1305363"/>
              <a:gd name="connsiteX2" fmla="*/ 3016 w 2789772"/>
              <a:gd name="connsiteY2" fmla="*/ 1053815 h 1305363"/>
              <a:gd name="connsiteX3" fmla="*/ 0 w 2789772"/>
              <a:gd name="connsiteY3" fmla="*/ 0 h 1305363"/>
              <a:gd name="connsiteX0" fmla="*/ 2785204 w 2785389"/>
              <a:gd name="connsiteY0" fmla="*/ 1305363 h 1305363"/>
              <a:gd name="connsiteX1" fmla="*/ 2779869 w 2785389"/>
              <a:gd name="connsiteY1" fmla="*/ 1040274 h 1305363"/>
              <a:gd name="connsiteX2" fmla="*/ 3016 w 2785389"/>
              <a:gd name="connsiteY2" fmla="*/ 1053815 h 1305363"/>
              <a:gd name="connsiteX3" fmla="*/ 0 w 2785389"/>
              <a:gd name="connsiteY3" fmla="*/ 0 h 1305363"/>
              <a:gd name="connsiteX0" fmla="*/ 2791686 w 2791871"/>
              <a:gd name="connsiteY0" fmla="*/ 1305363 h 1305363"/>
              <a:gd name="connsiteX1" fmla="*/ 2786351 w 2791871"/>
              <a:gd name="connsiteY1" fmla="*/ 1040274 h 1305363"/>
              <a:gd name="connsiteX2" fmla="*/ 84 w 2791871"/>
              <a:gd name="connsiteY2" fmla="*/ 902247 h 1305363"/>
              <a:gd name="connsiteX3" fmla="*/ 6482 w 2791871"/>
              <a:gd name="connsiteY3" fmla="*/ 0 h 1305363"/>
              <a:gd name="connsiteX0" fmla="*/ 2791686 w 2791778"/>
              <a:gd name="connsiteY0" fmla="*/ 1305363 h 1305363"/>
              <a:gd name="connsiteX1" fmla="*/ 2776931 w 2791778"/>
              <a:gd name="connsiteY1" fmla="*/ 912638 h 1305363"/>
              <a:gd name="connsiteX2" fmla="*/ 84 w 2791778"/>
              <a:gd name="connsiteY2" fmla="*/ 902247 h 1305363"/>
              <a:gd name="connsiteX3" fmla="*/ 6482 w 2791778"/>
              <a:gd name="connsiteY3" fmla="*/ 0 h 1305363"/>
              <a:gd name="connsiteX0" fmla="*/ 2763433 w 2776932"/>
              <a:gd name="connsiteY0" fmla="*/ 1385136 h 1385136"/>
              <a:gd name="connsiteX1" fmla="*/ 2776931 w 2776932"/>
              <a:gd name="connsiteY1" fmla="*/ 912638 h 1385136"/>
              <a:gd name="connsiteX2" fmla="*/ 84 w 2776932"/>
              <a:gd name="connsiteY2" fmla="*/ 902247 h 1385136"/>
              <a:gd name="connsiteX3" fmla="*/ 6482 w 2776932"/>
              <a:gd name="connsiteY3" fmla="*/ 0 h 1385136"/>
            </a:gdLst>
            <a:ahLst/>
            <a:cxnLst>
              <a:cxn ang="0">
                <a:pos x="connsiteX0" y="connsiteY0"/>
              </a:cxn>
              <a:cxn ang="0">
                <a:pos x="connsiteX1" y="connsiteY1"/>
              </a:cxn>
              <a:cxn ang="0">
                <a:pos x="connsiteX2" y="connsiteY2"/>
              </a:cxn>
              <a:cxn ang="0">
                <a:pos x="connsiteX3" y="connsiteY3"/>
              </a:cxn>
            </a:cxnLst>
            <a:rect l="l" t="t" r="r" b="b"/>
            <a:pathLst>
              <a:path w="2776932" h="1385136">
                <a:moveTo>
                  <a:pt x="2763433" y="1385136"/>
                </a:moveTo>
                <a:cubicBezTo>
                  <a:pt x="2764956" y="1295336"/>
                  <a:pt x="2775408" y="1002438"/>
                  <a:pt x="2776931" y="912638"/>
                </a:cubicBezTo>
                <a:lnTo>
                  <a:pt x="84" y="902247"/>
                </a:lnTo>
                <a:cubicBezTo>
                  <a:pt x="-921" y="550975"/>
                  <a:pt x="7487" y="351272"/>
                  <a:pt x="6482" y="0"/>
                </a:cubicBezTo>
              </a:path>
            </a:pathLst>
          </a:custGeom>
          <a:noFill/>
          <a:ln w="38100" cap="flat" cmpd="sng" algn="ctr">
            <a:solidFill>
              <a:schemeClr val="accent6"/>
            </a:solidFill>
            <a:prstDash val="solid"/>
            <a:round/>
            <a:headEnd type="none" w="med" len="med"/>
            <a:tailEnd type="triangle"/>
          </a:ln>
          <a:effectLst/>
        </p:spPr>
        <p:txBody>
          <a:bodyPr rtlCol="0" anchor="ctr"/>
          <a:lstStyle/>
          <a:p>
            <a:pPr algn="ctr"/>
            <a:endParaRPr lang="en-US"/>
          </a:p>
        </p:txBody>
      </p:sp>
      <p:sp>
        <p:nvSpPr>
          <p:cNvPr id="5" name="TextBox 4"/>
          <p:cNvSpPr txBox="1"/>
          <p:nvPr/>
        </p:nvSpPr>
        <p:spPr>
          <a:xfrm>
            <a:off x="3969298" y="3354733"/>
            <a:ext cx="2007769" cy="459558"/>
          </a:xfrm>
          <a:prstGeom prst="rect">
            <a:avLst/>
          </a:prstGeom>
          <a:solidFill>
            <a:schemeClr val="accent1">
              <a:lumMod val="20000"/>
              <a:lumOff val="80000"/>
            </a:schemeClr>
          </a:solidFill>
          <a:ln>
            <a:solidFill>
              <a:schemeClr val="accent6"/>
            </a:solidFill>
          </a:ln>
        </p:spPr>
        <p:txBody>
          <a:bodyPr wrap="square" rtlCol="0" anchor="ctr">
            <a:noAutofit/>
          </a:bodyPr>
          <a:lstStyle>
            <a:defPPr>
              <a:defRPr lang="en-US"/>
            </a:defPPr>
            <a:lvl1pPr algn="ctr">
              <a:defRPr sz="1200" b="0">
                <a:solidFill>
                  <a:schemeClr val="bg2"/>
                </a:solidFill>
                <a:latin typeface="Calibri" pitchFamily="34" charset="0"/>
              </a:defRPr>
            </a:lvl1pPr>
          </a:lstStyle>
          <a:p>
            <a:r>
              <a:rPr lang="fr-FR" dirty="0"/>
              <a:t>cold </a:t>
            </a:r>
            <a:r>
              <a:rPr lang="fr-FR" dirty="0" err="1"/>
              <a:t>atoms</a:t>
            </a:r>
            <a:r>
              <a:rPr lang="fr-FR" dirty="0"/>
              <a:t> or </a:t>
            </a:r>
            <a:r>
              <a:rPr lang="fr-FR" dirty="0" err="1"/>
              <a:t>atoms</a:t>
            </a:r>
            <a:r>
              <a:rPr lang="fr-FR" dirty="0"/>
              <a:t> </a:t>
            </a:r>
            <a:r>
              <a:rPr lang="fr-FR" dirty="0" err="1"/>
              <a:t>vapor</a:t>
            </a:r>
            <a:endParaRPr lang="fr-FR" dirty="0"/>
          </a:p>
        </p:txBody>
      </p:sp>
      <p:sp>
        <p:nvSpPr>
          <p:cNvPr id="4" name="TextBox 3"/>
          <p:cNvSpPr txBox="1"/>
          <p:nvPr/>
        </p:nvSpPr>
        <p:spPr>
          <a:xfrm>
            <a:off x="6883179" y="3354733"/>
            <a:ext cx="1892689" cy="461648"/>
          </a:xfrm>
          <a:prstGeom prst="rect">
            <a:avLst/>
          </a:prstGeom>
          <a:solidFill>
            <a:schemeClr val="accent1">
              <a:lumMod val="20000"/>
              <a:lumOff val="80000"/>
            </a:schemeClr>
          </a:solidFill>
          <a:ln>
            <a:solidFill>
              <a:schemeClr val="accent6"/>
            </a:solidFill>
          </a:ln>
        </p:spPr>
        <p:txBody>
          <a:bodyPr wrap="square" rtlCol="0" anchor="ctr">
            <a:noAutofit/>
          </a:bodyPr>
          <a:lstStyle>
            <a:defPPr>
              <a:defRPr lang="en-US"/>
            </a:defPPr>
            <a:lvl1pPr algn="ctr">
              <a:defRPr sz="1200" b="0">
                <a:solidFill>
                  <a:schemeClr val="bg2"/>
                </a:solidFill>
                <a:latin typeface="Calibri" pitchFamily="34" charset="0"/>
              </a:defRPr>
            </a:lvl1pPr>
          </a:lstStyle>
          <a:p>
            <a:r>
              <a:rPr lang="fr-FR" dirty="0"/>
              <a:t>NV centers</a:t>
            </a:r>
          </a:p>
        </p:txBody>
      </p:sp>
      <p:pic>
        <p:nvPicPr>
          <p:cNvPr id="1064" name="Picture 1063">
            <a:extLst>
              <a:ext uri="{FF2B5EF4-FFF2-40B4-BE49-F238E27FC236}">
                <a16:creationId xmlns:a16="http://schemas.microsoft.com/office/drawing/2014/main" id="{F762D82C-BD70-47B5-B065-D8EBAFDBFCAB}"/>
              </a:ext>
            </a:extLst>
          </p:cNvPr>
          <p:cNvPicPr>
            <a:picLocks noChangeAspect="1"/>
          </p:cNvPicPr>
          <p:nvPr/>
        </p:nvPicPr>
        <p:blipFill>
          <a:blip r:embed="rId14"/>
          <a:stretch>
            <a:fillRect/>
          </a:stretch>
        </p:blipFill>
        <p:spPr>
          <a:xfrm>
            <a:off x="6110111" y="3978502"/>
            <a:ext cx="631758" cy="447332"/>
          </a:xfrm>
          <a:prstGeom prst="rect">
            <a:avLst/>
          </a:prstGeom>
        </p:spPr>
      </p:pic>
      <p:sp>
        <p:nvSpPr>
          <p:cNvPr id="1065" name="TextBox 1064">
            <a:extLst>
              <a:ext uri="{FF2B5EF4-FFF2-40B4-BE49-F238E27FC236}">
                <a16:creationId xmlns:a16="http://schemas.microsoft.com/office/drawing/2014/main" id="{3591E2CA-B92D-21B7-DA00-77898B6C4AC3}"/>
              </a:ext>
            </a:extLst>
          </p:cNvPr>
          <p:cNvSpPr txBox="1"/>
          <p:nvPr/>
        </p:nvSpPr>
        <p:spPr>
          <a:xfrm>
            <a:off x="7158103" y="2779547"/>
            <a:ext cx="561372" cy="261610"/>
          </a:xfrm>
          <a:prstGeom prst="rect">
            <a:avLst/>
          </a:prstGeom>
          <a:noFill/>
        </p:spPr>
        <p:txBody>
          <a:bodyPr wrap="none" rtlCol="0">
            <a:spAutoFit/>
          </a:bodyPr>
          <a:lstStyle/>
          <a:p>
            <a:pPr algn="ctr"/>
            <a:r>
              <a:rPr lang="fr-FR" sz="1100" b="0" dirty="0">
                <a:solidFill>
                  <a:schemeClr val="bg2"/>
                </a:solidFill>
                <a:latin typeface="Calibri" pitchFamily="34" charset="0"/>
              </a:rPr>
              <a:t>ODMR</a:t>
            </a:r>
          </a:p>
        </p:txBody>
      </p:sp>
      <p:pic>
        <p:nvPicPr>
          <p:cNvPr id="15" name="Picture 14">
            <a:extLst>
              <a:ext uri="{FF2B5EF4-FFF2-40B4-BE49-F238E27FC236}">
                <a16:creationId xmlns:a16="http://schemas.microsoft.com/office/drawing/2014/main" id="{72DE91E7-2F77-A8B0-8FA0-205564AEF02C}"/>
              </a:ext>
            </a:extLst>
          </p:cNvPr>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980627" y="253561"/>
            <a:ext cx="682329" cy="584815"/>
          </a:xfrm>
          <a:prstGeom prst="rect">
            <a:avLst/>
          </a:prstGeom>
          <a:noFill/>
        </p:spPr>
      </p:pic>
    </p:spTree>
    <p:extLst>
      <p:ext uri="{BB962C8B-B14F-4D97-AF65-F5344CB8AC3E}">
        <p14:creationId xmlns:p14="http://schemas.microsoft.com/office/powerpoint/2010/main" val="370510846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6493124-0F88-DBAE-FF3A-4EFCD09868C6}"/>
              </a:ext>
            </a:extLst>
          </p:cNvPr>
          <p:cNvPicPr>
            <a:picLocks noChangeAspect="1"/>
          </p:cNvPicPr>
          <p:nvPr/>
        </p:nvPicPr>
        <p:blipFill>
          <a:blip r:embed="rId2"/>
          <a:srcRect l="1705" t="13151" r="1836" b="6032"/>
          <a:stretch/>
        </p:blipFill>
        <p:spPr>
          <a:xfrm>
            <a:off x="460634" y="705155"/>
            <a:ext cx="4984897" cy="4111281"/>
          </a:xfrm>
          <a:prstGeom prst="rect">
            <a:avLst/>
          </a:prstGeom>
        </p:spPr>
      </p:pic>
      <p:pic>
        <p:nvPicPr>
          <p:cNvPr id="4" name="Picture 3">
            <a:extLst>
              <a:ext uri="{FF2B5EF4-FFF2-40B4-BE49-F238E27FC236}">
                <a16:creationId xmlns:a16="http://schemas.microsoft.com/office/drawing/2014/main" id="{CC846ABF-AC6A-26C6-D696-A41C33A03FCB}"/>
              </a:ext>
            </a:extLst>
          </p:cNvPr>
          <p:cNvPicPr>
            <a:picLocks noChangeAspect="1"/>
          </p:cNvPicPr>
          <p:nvPr/>
        </p:nvPicPr>
        <p:blipFill>
          <a:blip r:embed="rId3"/>
          <a:stretch>
            <a:fillRect/>
          </a:stretch>
        </p:blipFill>
        <p:spPr>
          <a:xfrm>
            <a:off x="5550292" y="789166"/>
            <a:ext cx="2472518" cy="4126112"/>
          </a:xfrm>
          <a:prstGeom prst="rect">
            <a:avLst/>
          </a:prstGeom>
        </p:spPr>
      </p:pic>
      <p:sp>
        <p:nvSpPr>
          <p:cNvPr id="3" name="TextBox 2"/>
          <p:cNvSpPr txBox="1"/>
          <p:nvPr/>
        </p:nvSpPr>
        <p:spPr>
          <a:xfrm rot="16200000">
            <a:off x="7256801" y="2645263"/>
            <a:ext cx="2526564" cy="200045"/>
          </a:xfrm>
          <a:prstGeom prst="rect">
            <a:avLst/>
          </a:prstGeom>
          <a:noFill/>
        </p:spPr>
        <p:txBody>
          <a:bodyPr wrap="square" lIns="91430" tIns="45715" rIns="91430" bIns="45715" rtlCol="0">
            <a:spAutoFit/>
          </a:bodyPr>
          <a:lstStyle/>
          <a:p>
            <a:pPr algn="ctr"/>
            <a:r>
              <a:rPr lang="fr-FR" sz="700" b="0" dirty="0">
                <a:solidFill>
                  <a:schemeClr val="tx1">
                    <a:lumMod val="50000"/>
                  </a:schemeClr>
                </a:solidFill>
                <a:latin typeface="Calibri" pitchFamily="34" charset="0"/>
              </a:rPr>
              <a:t>source : Olivier Ezratty compilation, </a:t>
            </a:r>
            <a:r>
              <a:rPr lang="fr-FR" sz="700" b="0" dirty="0" err="1">
                <a:solidFill>
                  <a:schemeClr val="tx1">
                    <a:lumMod val="50000"/>
                  </a:schemeClr>
                </a:solidFill>
                <a:latin typeface="Calibri" pitchFamily="34" charset="0"/>
              </a:rPr>
              <a:t>September</a:t>
            </a:r>
            <a:r>
              <a:rPr lang="fr-FR" sz="700" b="0" dirty="0">
                <a:solidFill>
                  <a:schemeClr val="tx1">
                    <a:lumMod val="50000"/>
                  </a:schemeClr>
                </a:solidFill>
                <a:latin typeface="Calibri" pitchFamily="34" charset="0"/>
              </a:rPr>
              <a:t> 2024</a:t>
            </a:r>
          </a:p>
        </p:txBody>
      </p:sp>
      <p:sp>
        <p:nvSpPr>
          <p:cNvPr id="2" name="Title 1"/>
          <p:cNvSpPr>
            <a:spLocks noGrp="1"/>
          </p:cNvSpPr>
          <p:nvPr>
            <p:ph type="title"/>
          </p:nvPr>
        </p:nvSpPr>
        <p:spPr>
          <a:xfrm>
            <a:off x="326950" y="171459"/>
            <a:ext cx="8519870" cy="516453"/>
          </a:xfrm>
        </p:spPr>
        <p:txBody>
          <a:bodyPr/>
          <a:lstStyle/>
          <a:p>
            <a:r>
              <a:rPr lang="fr-FR" sz="3200" dirty="0" err="1"/>
              <a:t>industry</a:t>
            </a:r>
            <a:r>
              <a:rPr lang="fr-FR" sz="3200" dirty="0"/>
              <a:t> </a:t>
            </a:r>
            <a:r>
              <a:rPr lang="fr-FR" sz="3200" dirty="0" err="1"/>
              <a:t>vendors</a:t>
            </a:r>
            <a:r>
              <a:rPr lang="fr-FR" sz="3200" dirty="0"/>
              <a:t> country + </a:t>
            </a:r>
            <a:r>
              <a:rPr lang="fr-FR" sz="3200" dirty="0" err="1"/>
              <a:t>creation</a:t>
            </a:r>
            <a:r>
              <a:rPr lang="fr-FR" sz="3200" dirty="0"/>
              <a:t> </a:t>
            </a:r>
            <a:r>
              <a:rPr lang="fr-FR" sz="3200" dirty="0" err="1"/>
              <a:t>year</a:t>
            </a:r>
            <a:endParaRPr lang="fr-FR" sz="3200" dirty="0"/>
          </a:p>
        </p:txBody>
      </p:sp>
      <p:sp>
        <p:nvSpPr>
          <p:cNvPr id="8" name="TextBox 7"/>
          <p:cNvSpPr txBox="1"/>
          <p:nvPr/>
        </p:nvSpPr>
        <p:spPr>
          <a:xfrm>
            <a:off x="1924413" y="3182273"/>
            <a:ext cx="1348426" cy="261600"/>
          </a:xfrm>
          <a:prstGeom prst="rect">
            <a:avLst/>
          </a:prstGeom>
          <a:solidFill>
            <a:schemeClr val="tx1"/>
          </a:solidFill>
        </p:spPr>
        <p:txBody>
          <a:bodyPr wrap="none" lIns="91430" tIns="45715" rIns="91430" bIns="45715" rtlCol="0">
            <a:spAutoFit/>
          </a:bodyPr>
          <a:lstStyle/>
          <a:p>
            <a:pPr algn="r"/>
            <a:r>
              <a:rPr lang="fr-FR" sz="1100" b="0" dirty="0">
                <a:solidFill>
                  <a:schemeClr val="accent2">
                    <a:lumMod val="75000"/>
                  </a:schemeClr>
                </a:solidFill>
                <a:latin typeface="Calibri" pitchFamily="34" charset="0"/>
              </a:rPr>
              <a:t>quantum </a:t>
            </a:r>
            <a:r>
              <a:rPr lang="fr-FR" sz="1100" b="0" dirty="0" err="1">
                <a:solidFill>
                  <a:schemeClr val="accent2">
                    <a:lumMod val="75000"/>
                  </a:schemeClr>
                </a:solidFill>
                <a:latin typeface="Calibri" pitchFamily="34" charset="0"/>
              </a:rPr>
              <a:t>computing</a:t>
            </a:r>
            <a:endParaRPr lang="fr-FR" sz="1100" b="0" dirty="0">
              <a:solidFill>
                <a:schemeClr val="accent2">
                  <a:lumMod val="75000"/>
                </a:schemeClr>
              </a:solidFill>
              <a:latin typeface="Calibri" pitchFamily="34" charset="0"/>
            </a:endParaRPr>
          </a:p>
        </p:txBody>
      </p:sp>
      <p:sp>
        <p:nvSpPr>
          <p:cNvPr id="13" name="TextBox 12"/>
          <p:cNvSpPr txBox="1"/>
          <p:nvPr/>
        </p:nvSpPr>
        <p:spPr>
          <a:xfrm>
            <a:off x="1195046" y="936877"/>
            <a:ext cx="2077793" cy="261600"/>
          </a:xfrm>
          <a:prstGeom prst="rect">
            <a:avLst/>
          </a:prstGeom>
          <a:noFill/>
        </p:spPr>
        <p:txBody>
          <a:bodyPr wrap="none" lIns="91430" tIns="45715" rIns="91430" bIns="45715" rtlCol="0">
            <a:spAutoFit/>
          </a:bodyPr>
          <a:lstStyle/>
          <a:p>
            <a:pPr algn="r"/>
            <a:r>
              <a:rPr lang="fr-FR" sz="1100" b="0" dirty="0" err="1">
                <a:solidFill>
                  <a:srgbClr val="7030A0"/>
                </a:solidFill>
                <a:latin typeface="Calibri" pitchFamily="34" charset="0"/>
              </a:rPr>
              <a:t>telecommunications</a:t>
            </a:r>
            <a:r>
              <a:rPr lang="fr-FR" sz="1100" b="0" dirty="0">
                <a:solidFill>
                  <a:srgbClr val="7030A0"/>
                </a:solidFill>
                <a:latin typeface="Calibri" pitchFamily="34" charset="0"/>
              </a:rPr>
              <a:t> and </a:t>
            </a:r>
            <a:r>
              <a:rPr lang="fr-FR" sz="1100" b="0" dirty="0" err="1">
                <a:solidFill>
                  <a:srgbClr val="7030A0"/>
                </a:solidFill>
                <a:latin typeface="Calibri" pitchFamily="34" charset="0"/>
              </a:rPr>
              <a:t>security</a:t>
            </a:r>
            <a:endParaRPr lang="fr-FR" sz="1100" b="0" dirty="0">
              <a:solidFill>
                <a:srgbClr val="7030A0"/>
              </a:solidFill>
              <a:latin typeface="Calibri" pitchFamily="34" charset="0"/>
            </a:endParaRPr>
          </a:p>
        </p:txBody>
      </p:sp>
      <p:cxnSp>
        <p:nvCxnSpPr>
          <p:cNvPr id="10" name="Straight Arrow Connector 9"/>
          <p:cNvCxnSpPr>
            <a:cxnSpLocks/>
          </p:cNvCxnSpPr>
          <p:nvPr/>
        </p:nvCxnSpPr>
        <p:spPr bwMode="auto">
          <a:xfrm>
            <a:off x="3257674" y="1071831"/>
            <a:ext cx="747185" cy="0"/>
          </a:xfrm>
          <a:prstGeom prst="straightConnector1">
            <a:avLst/>
          </a:prstGeom>
          <a:solidFill>
            <a:schemeClr val="accent1"/>
          </a:solidFill>
          <a:ln w="19050" cap="flat" cmpd="sng" algn="ctr">
            <a:solidFill>
              <a:srgbClr val="7030A0"/>
            </a:solidFill>
            <a:prstDash val="solid"/>
            <a:round/>
            <a:headEnd type="none" w="med" len="med"/>
            <a:tailEnd type="arrow"/>
          </a:ln>
          <a:effectLst/>
        </p:spPr>
      </p:cxnSp>
      <p:cxnSp>
        <p:nvCxnSpPr>
          <p:cNvPr id="16" name="Straight Arrow Connector 15"/>
          <p:cNvCxnSpPr>
            <a:cxnSpLocks/>
            <a:stCxn id="8" idx="3"/>
          </p:cNvCxnSpPr>
          <p:nvPr/>
        </p:nvCxnSpPr>
        <p:spPr bwMode="auto">
          <a:xfrm>
            <a:off x="3272839" y="3313073"/>
            <a:ext cx="730590" cy="0"/>
          </a:xfrm>
          <a:prstGeom prst="straightConnector1">
            <a:avLst/>
          </a:prstGeom>
          <a:solidFill>
            <a:schemeClr val="accent1"/>
          </a:solidFill>
          <a:ln w="19050" cap="flat" cmpd="sng" algn="ctr">
            <a:solidFill>
              <a:schemeClr val="accent2">
                <a:lumMod val="75000"/>
              </a:schemeClr>
            </a:solidFill>
            <a:prstDash val="solid"/>
            <a:round/>
            <a:headEnd type="none" w="med" len="med"/>
            <a:tailEnd type="arrow"/>
          </a:ln>
          <a:effectLst/>
        </p:spPr>
      </p:cxnSp>
      <p:sp>
        <p:nvSpPr>
          <p:cNvPr id="15" name="TextBox 14"/>
          <p:cNvSpPr txBox="1"/>
          <p:nvPr/>
        </p:nvSpPr>
        <p:spPr>
          <a:xfrm>
            <a:off x="2110361" y="1772580"/>
            <a:ext cx="1162478" cy="261600"/>
          </a:xfrm>
          <a:prstGeom prst="rect">
            <a:avLst/>
          </a:prstGeom>
          <a:noFill/>
        </p:spPr>
        <p:txBody>
          <a:bodyPr wrap="none" lIns="91430" tIns="45715" rIns="91430" bIns="45715" rtlCol="0">
            <a:spAutoFit/>
          </a:bodyPr>
          <a:lstStyle/>
          <a:p>
            <a:pPr algn="r"/>
            <a:r>
              <a:rPr lang="fr-FR" sz="1100" b="0" dirty="0">
                <a:solidFill>
                  <a:srgbClr val="00B050"/>
                </a:solidFill>
                <a:latin typeface="Calibri" pitchFamily="34" charset="0"/>
              </a:rPr>
              <a:t>quantum </a:t>
            </a:r>
            <a:r>
              <a:rPr lang="fr-FR" sz="1100" b="0" dirty="0" err="1">
                <a:solidFill>
                  <a:srgbClr val="00B050"/>
                </a:solidFill>
                <a:latin typeface="Calibri" pitchFamily="34" charset="0"/>
              </a:rPr>
              <a:t>sensing</a:t>
            </a:r>
            <a:endParaRPr lang="fr-FR" sz="1100" b="0" dirty="0">
              <a:solidFill>
                <a:srgbClr val="00B050"/>
              </a:solidFill>
              <a:latin typeface="Calibri" pitchFamily="34" charset="0"/>
            </a:endParaRPr>
          </a:p>
        </p:txBody>
      </p:sp>
      <p:cxnSp>
        <p:nvCxnSpPr>
          <p:cNvPr id="17" name="Straight Arrow Connector 16"/>
          <p:cNvCxnSpPr/>
          <p:nvPr/>
        </p:nvCxnSpPr>
        <p:spPr bwMode="auto">
          <a:xfrm>
            <a:off x="3304002" y="1903380"/>
            <a:ext cx="700857" cy="2"/>
          </a:xfrm>
          <a:prstGeom prst="straightConnector1">
            <a:avLst/>
          </a:prstGeom>
          <a:solidFill>
            <a:schemeClr val="accent1"/>
          </a:solidFill>
          <a:ln w="19050" cap="flat" cmpd="sng" algn="ctr">
            <a:solidFill>
              <a:srgbClr val="00B050"/>
            </a:solidFill>
            <a:prstDash val="solid"/>
            <a:round/>
            <a:headEnd type="none" w="med" len="med"/>
            <a:tailEnd type="arrow"/>
          </a:ln>
          <a:effectLst/>
        </p:spPr>
      </p:cxnSp>
      <p:sp>
        <p:nvSpPr>
          <p:cNvPr id="19" name="TextBox 18"/>
          <p:cNvSpPr txBox="1"/>
          <p:nvPr/>
        </p:nvSpPr>
        <p:spPr>
          <a:xfrm>
            <a:off x="1841057" y="1973140"/>
            <a:ext cx="1431782" cy="261600"/>
          </a:xfrm>
          <a:prstGeom prst="rect">
            <a:avLst/>
          </a:prstGeom>
          <a:noFill/>
        </p:spPr>
        <p:txBody>
          <a:bodyPr wrap="none" lIns="91430" tIns="45715" rIns="91430" bIns="45715" rtlCol="0">
            <a:spAutoFit/>
          </a:bodyPr>
          <a:lstStyle/>
          <a:p>
            <a:pPr algn="r"/>
            <a:r>
              <a:rPr lang="fr-FR" sz="1100" b="0" dirty="0" err="1">
                <a:solidFill>
                  <a:srgbClr val="FF0000"/>
                </a:solidFill>
                <a:latin typeface="Calibri" pitchFamily="34" charset="0"/>
              </a:rPr>
              <a:t>enabling</a:t>
            </a:r>
            <a:r>
              <a:rPr lang="fr-FR" sz="1100" b="0" dirty="0">
                <a:solidFill>
                  <a:srgbClr val="FF0000"/>
                </a:solidFill>
                <a:latin typeface="Calibri" pitchFamily="34" charset="0"/>
              </a:rPr>
              <a:t> technologies</a:t>
            </a:r>
          </a:p>
        </p:txBody>
      </p:sp>
      <p:cxnSp>
        <p:nvCxnSpPr>
          <p:cNvPr id="20" name="Straight Arrow Connector 19"/>
          <p:cNvCxnSpPr>
            <a:cxnSpLocks/>
          </p:cNvCxnSpPr>
          <p:nvPr/>
        </p:nvCxnSpPr>
        <p:spPr bwMode="auto">
          <a:xfrm>
            <a:off x="3282915" y="2103940"/>
            <a:ext cx="720514" cy="0"/>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sp>
        <p:nvSpPr>
          <p:cNvPr id="22" name="TextBox 21"/>
          <p:cNvSpPr txBox="1"/>
          <p:nvPr/>
        </p:nvSpPr>
        <p:spPr>
          <a:xfrm rot="16200000">
            <a:off x="69671" y="2259109"/>
            <a:ext cx="1779634" cy="261600"/>
          </a:xfrm>
          <a:prstGeom prst="rect">
            <a:avLst/>
          </a:prstGeom>
          <a:solidFill>
            <a:schemeClr val="tx1"/>
          </a:solidFill>
        </p:spPr>
        <p:txBody>
          <a:bodyPr wrap="none" lIns="91430" tIns="45715" rIns="91430" bIns="45715" rtlCol="0">
            <a:spAutoFit/>
          </a:bodyPr>
          <a:lstStyle/>
          <a:p>
            <a:r>
              <a:rPr lang="fr-FR" sz="1100" b="0" dirty="0" err="1">
                <a:solidFill>
                  <a:schemeClr val="bg2"/>
                </a:solidFill>
                <a:latin typeface="Calibri" pitchFamily="34" charset="0"/>
              </a:rPr>
              <a:t>number</a:t>
            </a:r>
            <a:r>
              <a:rPr lang="fr-FR" sz="1100" b="0" dirty="0">
                <a:solidFill>
                  <a:schemeClr val="bg2"/>
                </a:solidFill>
                <a:latin typeface="Calibri" pitchFamily="34" charset="0"/>
              </a:rPr>
              <a:t> of </a:t>
            </a:r>
            <a:r>
              <a:rPr lang="fr-FR" sz="1100" b="0" dirty="0" err="1">
                <a:solidFill>
                  <a:schemeClr val="bg2"/>
                </a:solidFill>
                <a:latin typeface="Calibri" pitchFamily="34" charset="0"/>
              </a:rPr>
              <a:t>industry</a:t>
            </a:r>
            <a:r>
              <a:rPr lang="fr-FR" sz="1100" b="0" dirty="0">
                <a:solidFill>
                  <a:schemeClr val="bg2"/>
                </a:solidFill>
                <a:latin typeface="Calibri" pitchFamily="34" charset="0"/>
              </a:rPr>
              <a:t> </a:t>
            </a:r>
            <a:r>
              <a:rPr lang="fr-FR" sz="1100" b="0" dirty="0" err="1">
                <a:solidFill>
                  <a:schemeClr val="bg2"/>
                </a:solidFill>
                <a:latin typeface="Calibri" pitchFamily="34" charset="0"/>
              </a:rPr>
              <a:t>vendors</a:t>
            </a:r>
            <a:endParaRPr lang="fr-FR" sz="1100" b="0" dirty="0">
              <a:solidFill>
                <a:schemeClr val="bg2"/>
              </a:solidFill>
              <a:latin typeface="Calibri" pitchFamily="34" charset="0"/>
            </a:endParaRPr>
          </a:p>
        </p:txBody>
      </p:sp>
      <p:sp>
        <p:nvSpPr>
          <p:cNvPr id="25" name="TextBox 24"/>
          <p:cNvSpPr txBox="1"/>
          <p:nvPr/>
        </p:nvSpPr>
        <p:spPr>
          <a:xfrm>
            <a:off x="2505236" y="4748959"/>
            <a:ext cx="941263" cy="261600"/>
          </a:xfrm>
          <a:prstGeom prst="rect">
            <a:avLst/>
          </a:prstGeom>
          <a:noFill/>
        </p:spPr>
        <p:txBody>
          <a:bodyPr wrap="none" lIns="91430" tIns="45715" rIns="91430" bIns="45715" rtlCol="0">
            <a:spAutoFit/>
          </a:bodyPr>
          <a:lstStyle/>
          <a:p>
            <a:r>
              <a:rPr lang="fr-FR" sz="1100" b="0" dirty="0" err="1">
                <a:solidFill>
                  <a:schemeClr val="bg2"/>
                </a:solidFill>
                <a:latin typeface="Calibri" pitchFamily="34" charset="0"/>
              </a:rPr>
              <a:t>creation</a:t>
            </a:r>
            <a:r>
              <a:rPr lang="fr-FR" sz="1100" b="0" dirty="0">
                <a:solidFill>
                  <a:schemeClr val="bg2"/>
                </a:solidFill>
                <a:latin typeface="Calibri" pitchFamily="34" charset="0"/>
              </a:rPr>
              <a:t> </a:t>
            </a:r>
            <a:r>
              <a:rPr lang="fr-FR" sz="1100" b="0" dirty="0" err="1">
                <a:solidFill>
                  <a:schemeClr val="bg2"/>
                </a:solidFill>
                <a:latin typeface="Calibri" pitchFamily="34" charset="0"/>
              </a:rPr>
              <a:t>year</a:t>
            </a:r>
            <a:endParaRPr lang="fr-FR" sz="1100" b="0" dirty="0">
              <a:solidFill>
                <a:schemeClr val="bg2"/>
              </a:solidFill>
              <a:latin typeface="Calibri" pitchFamily="34" charset="0"/>
            </a:endParaRPr>
          </a:p>
        </p:txBody>
      </p:sp>
      <p:sp>
        <p:nvSpPr>
          <p:cNvPr id="18" name="TextBox 17"/>
          <p:cNvSpPr txBox="1"/>
          <p:nvPr/>
        </p:nvSpPr>
        <p:spPr>
          <a:xfrm>
            <a:off x="9584268" y="2370185"/>
            <a:ext cx="2391832" cy="750203"/>
          </a:xfrm>
          <a:prstGeom prst="rect">
            <a:avLst/>
          </a:prstGeom>
          <a:noFill/>
        </p:spPr>
        <p:txBody>
          <a:bodyPr wrap="square" lIns="91430" tIns="45715" rIns="91430" bIns="45715" rtlCol="0">
            <a:spAutoFit/>
          </a:bodyPr>
          <a:lstStyle/>
          <a:p>
            <a:pPr>
              <a:spcAft>
                <a:spcPts val="600"/>
              </a:spcAft>
            </a:pPr>
            <a:r>
              <a:rPr lang="fr-FR" sz="1400">
                <a:solidFill>
                  <a:schemeClr val="bg2"/>
                </a:solidFill>
                <a:latin typeface="Calibri" pitchFamily="34" charset="0"/>
              </a:rPr>
              <a:t>France, #4 in number of ccmpanies (but not in $ raised).</a:t>
            </a:r>
            <a:endParaRPr lang="fr-FR" sz="1400" dirty="0" err="1">
              <a:solidFill>
                <a:schemeClr val="bg2"/>
              </a:solidFill>
              <a:latin typeface="Calibri" pitchFamily="34" charset="0"/>
            </a:endParaRPr>
          </a:p>
        </p:txBody>
      </p:sp>
      <p:sp>
        <p:nvSpPr>
          <p:cNvPr id="21" name="Right Arrow 20"/>
          <p:cNvSpPr/>
          <p:nvPr/>
        </p:nvSpPr>
        <p:spPr bwMode="auto">
          <a:xfrm flipH="1">
            <a:off x="9313337" y="2608394"/>
            <a:ext cx="262467" cy="300731"/>
          </a:xfrm>
          <a:prstGeom prst="rightArrow">
            <a:avLst/>
          </a:prstGeom>
          <a:solidFill>
            <a:schemeClr val="accent2"/>
          </a:solidFill>
          <a:ln w="9525" cap="flat" cmpd="sng" algn="ctr">
            <a:noFill/>
            <a:prstDash val="solid"/>
            <a:round/>
            <a:headEnd type="none" w="med" len="med"/>
            <a:tailEnd type="none" w="med" len="med"/>
          </a:ln>
          <a:effectLst/>
        </p:spPr>
        <p:txBody>
          <a:bodyPr vert="horz" wrap="square" lIns="91430" tIns="45715" rIns="91430" bIns="45715" numCol="1" rtlCol="0" anchor="t" anchorCtr="0" compatLnSpc="1">
            <a:prstTxWarp prst="textNoShape">
              <a:avLst/>
            </a:prstTxWarp>
          </a:bodyPr>
          <a:lstStyle/>
          <a:p>
            <a:pPr defTabSz="914288"/>
            <a:endParaRPr lang="fr-FR" sz="7200"/>
          </a:p>
        </p:txBody>
      </p:sp>
    </p:spTree>
    <p:extLst>
      <p:ext uri="{BB962C8B-B14F-4D97-AF65-F5344CB8AC3E}">
        <p14:creationId xmlns:p14="http://schemas.microsoft.com/office/powerpoint/2010/main" val="18230790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2718372" y="1176327"/>
            <a:ext cx="1332460" cy="276989"/>
          </a:xfrm>
          <a:prstGeom prst="rect">
            <a:avLst/>
          </a:prstGeom>
          <a:noFill/>
        </p:spPr>
        <p:txBody>
          <a:bodyPr wrap="none" lIns="91430" tIns="45715" rIns="91430" bIns="45715" rtlCol="0">
            <a:spAutoFit/>
          </a:bodyPr>
          <a:lstStyle/>
          <a:p>
            <a:r>
              <a:rPr lang="fr-FR" sz="1200" b="0" dirty="0" err="1">
                <a:solidFill>
                  <a:schemeClr val="accent6"/>
                </a:solidFill>
                <a:latin typeface="Calibri" pitchFamily="34" charset="0"/>
              </a:rPr>
              <a:t>trapped</a:t>
            </a:r>
            <a:r>
              <a:rPr lang="fr-FR" sz="1200" b="0" dirty="0">
                <a:solidFill>
                  <a:schemeClr val="accent6"/>
                </a:solidFill>
                <a:latin typeface="Calibri" pitchFamily="34" charset="0"/>
              </a:rPr>
              <a:t> ion qubits</a:t>
            </a:r>
          </a:p>
        </p:txBody>
      </p:sp>
      <p:sp>
        <p:nvSpPr>
          <p:cNvPr id="31" name="TextBox 30"/>
          <p:cNvSpPr txBox="1"/>
          <p:nvPr/>
        </p:nvSpPr>
        <p:spPr>
          <a:xfrm>
            <a:off x="4310926" y="1176327"/>
            <a:ext cx="1332460" cy="276989"/>
          </a:xfrm>
          <a:prstGeom prst="rect">
            <a:avLst/>
          </a:prstGeom>
          <a:noFill/>
        </p:spPr>
        <p:txBody>
          <a:bodyPr wrap="none" lIns="91430" tIns="45715" rIns="91430" bIns="45715" rtlCol="0">
            <a:spAutoFit/>
          </a:bodyPr>
          <a:lstStyle/>
          <a:p>
            <a:r>
              <a:rPr lang="fr-FR" sz="1200" b="0" dirty="0" err="1">
                <a:solidFill>
                  <a:schemeClr val="accent6"/>
                </a:solidFill>
                <a:latin typeface="Calibri" pitchFamily="34" charset="0"/>
              </a:rPr>
              <a:t>trapped</a:t>
            </a:r>
            <a:r>
              <a:rPr lang="fr-FR" sz="1200" b="0" dirty="0">
                <a:solidFill>
                  <a:schemeClr val="accent6"/>
                </a:solidFill>
                <a:latin typeface="Calibri" pitchFamily="34" charset="0"/>
              </a:rPr>
              <a:t> ion qubits</a:t>
            </a:r>
          </a:p>
        </p:txBody>
      </p:sp>
      <p:sp>
        <p:nvSpPr>
          <p:cNvPr id="3" name="TextBox 2"/>
          <p:cNvSpPr txBox="1"/>
          <p:nvPr/>
        </p:nvSpPr>
        <p:spPr>
          <a:xfrm rot="16200000">
            <a:off x="-413931" y="860728"/>
            <a:ext cx="1252289" cy="338554"/>
          </a:xfrm>
          <a:prstGeom prst="rect">
            <a:avLst/>
          </a:prstGeom>
          <a:noFill/>
        </p:spPr>
        <p:txBody>
          <a:bodyPr wrap="square" lIns="91430" tIns="45715" rIns="91430" bIns="45715" rtlCol="0">
            <a:spAutoFit/>
          </a:bodyPr>
          <a:lstStyle/>
          <a:p>
            <a:pPr algn="ctr"/>
            <a:r>
              <a:rPr lang="fr-FR" sz="1600">
                <a:solidFill>
                  <a:schemeClr val="bg2"/>
                </a:solidFill>
                <a:latin typeface="Calibri" pitchFamily="34" charset="0"/>
              </a:rPr>
              <a:t>computers</a:t>
            </a:r>
            <a:endParaRPr lang="fr-FR" sz="1600" dirty="0" err="1">
              <a:solidFill>
                <a:schemeClr val="bg2"/>
              </a:solidFill>
              <a:latin typeface="Calibri" pitchFamily="34" charset="0"/>
            </a:endParaRPr>
          </a:p>
        </p:txBody>
      </p:sp>
      <p:sp>
        <p:nvSpPr>
          <p:cNvPr id="4" name="TextBox 3"/>
          <p:cNvSpPr txBox="1"/>
          <p:nvPr/>
        </p:nvSpPr>
        <p:spPr>
          <a:xfrm rot="16200000">
            <a:off x="-465390" y="2004679"/>
            <a:ext cx="1355207" cy="338554"/>
          </a:xfrm>
          <a:prstGeom prst="rect">
            <a:avLst/>
          </a:prstGeom>
          <a:noFill/>
        </p:spPr>
        <p:txBody>
          <a:bodyPr wrap="square" lIns="91430" tIns="45715" rIns="91430" bIns="45715" rtlCol="0">
            <a:spAutoFit/>
          </a:bodyPr>
          <a:lstStyle/>
          <a:p>
            <a:pPr algn="ctr"/>
            <a:r>
              <a:rPr lang="fr-FR" sz="1600">
                <a:solidFill>
                  <a:schemeClr val="bg2"/>
                </a:solidFill>
                <a:latin typeface="Calibri" pitchFamily="34" charset="0"/>
              </a:rPr>
              <a:t>simulators</a:t>
            </a:r>
            <a:endParaRPr lang="fr-FR" sz="1600" dirty="0" err="1">
              <a:solidFill>
                <a:schemeClr val="bg2"/>
              </a:solidFill>
              <a:latin typeface="Calibri" pitchFamily="34" charset="0"/>
            </a:endParaRPr>
          </a:p>
        </p:txBody>
      </p:sp>
      <p:sp>
        <p:nvSpPr>
          <p:cNvPr id="5" name="TextBox 4"/>
          <p:cNvSpPr txBox="1"/>
          <p:nvPr/>
        </p:nvSpPr>
        <p:spPr>
          <a:xfrm rot="16200000">
            <a:off x="-465390" y="3225434"/>
            <a:ext cx="1355207" cy="338554"/>
          </a:xfrm>
          <a:prstGeom prst="rect">
            <a:avLst/>
          </a:prstGeom>
          <a:noFill/>
        </p:spPr>
        <p:txBody>
          <a:bodyPr wrap="square" lIns="91430" tIns="45715" rIns="91430" bIns="45715" rtlCol="0">
            <a:spAutoFit/>
          </a:bodyPr>
          <a:lstStyle/>
          <a:p>
            <a:pPr algn="ctr"/>
            <a:r>
              <a:rPr lang="fr-FR" sz="1600">
                <a:solidFill>
                  <a:schemeClr val="bg2"/>
                </a:solidFill>
                <a:latin typeface="Calibri" pitchFamily="34" charset="0"/>
              </a:rPr>
              <a:t>telecoms</a:t>
            </a:r>
            <a:endParaRPr lang="fr-FR" sz="1600" dirty="0" err="1">
              <a:solidFill>
                <a:schemeClr val="bg2"/>
              </a:solidFill>
              <a:latin typeface="Calibri" pitchFamily="34" charset="0"/>
            </a:endParaRPr>
          </a:p>
        </p:txBody>
      </p:sp>
      <p:sp>
        <p:nvSpPr>
          <p:cNvPr id="6" name="TextBox 5"/>
          <p:cNvSpPr txBox="1"/>
          <p:nvPr/>
        </p:nvSpPr>
        <p:spPr>
          <a:xfrm rot="16200000">
            <a:off x="-363521" y="4196804"/>
            <a:ext cx="1151469" cy="338554"/>
          </a:xfrm>
          <a:prstGeom prst="rect">
            <a:avLst/>
          </a:prstGeom>
          <a:noFill/>
        </p:spPr>
        <p:txBody>
          <a:bodyPr wrap="square" lIns="91430" tIns="45715" rIns="91430" bIns="45715" rtlCol="0">
            <a:spAutoFit/>
          </a:bodyPr>
          <a:lstStyle/>
          <a:p>
            <a:pPr algn="ctr"/>
            <a:r>
              <a:rPr lang="fr-FR" sz="1600">
                <a:solidFill>
                  <a:schemeClr val="bg2"/>
                </a:solidFill>
                <a:latin typeface="Calibri" pitchFamily="34" charset="0"/>
              </a:rPr>
              <a:t>sensing</a:t>
            </a:r>
            <a:endParaRPr lang="fr-FR" sz="1600" dirty="0" err="1">
              <a:solidFill>
                <a:schemeClr val="bg2"/>
              </a:solidFill>
              <a:latin typeface="Calibri" pitchFamily="34"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29600" y="50862"/>
            <a:ext cx="1816990" cy="564984"/>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84" t="10540" r="3236" b="10224"/>
          <a:stretch/>
        </p:blipFill>
        <p:spPr bwMode="auto">
          <a:xfrm>
            <a:off x="516844" y="1738828"/>
            <a:ext cx="1345004" cy="663345"/>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50755" y="1884408"/>
            <a:ext cx="1458898" cy="517766"/>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9003" t="16018" r="8706" b="15850"/>
          <a:stretch/>
        </p:blipFill>
        <p:spPr bwMode="auto">
          <a:xfrm>
            <a:off x="588336" y="2956234"/>
            <a:ext cx="1044391" cy="484365"/>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39094" y="2950197"/>
            <a:ext cx="639659" cy="490405"/>
          </a:xfrm>
          <a:prstGeom prst="rect">
            <a:avLst/>
          </a:prstGeom>
          <a:noFill/>
          <a:extLst>
            <a:ext uri="{909E8E84-426E-40DD-AFC4-6F175D3DCCD1}">
              <a14:hiddenFill xmlns:a14="http://schemas.microsoft.com/office/drawing/2010/main">
                <a:solidFill>
                  <a:srgbClr val="FFFFFF"/>
                </a:solidFill>
              </a14:hiddenFill>
            </a:ext>
          </a:extLst>
        </p:spPr>
      </p:pic>
      <p:pic>
        <p:nvPicPr>
          <p:cNvPr id="1041" name="Picture 1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098318" y="3093364"/>
            <a:ext cx="1011363" cy="347235"/>
          </a:xfrm>
          <a:prstGeom prst="rect">
            <a:avLst/>
          </a:prstGeom>
          <a:noFill/>
          <a:extLst>
            <a:ext uri="{909E8E84-426E-40DD-AFC4-6F175D3DCCD1}">
              <a14:hiddenFill xmlns:a14="http://schemas.microsoft.com/office/drawing/2010/main">
                <a:solidFill>
                  <a:srgbClr val="FFFFFF"/>
                </a:solidFill>
              </a14:hiddenFill>
            </a:ext>
          </a:extLst>
        </p:spPr>
      </p:pic>
      <p:pic>
        <p:nvPicPr>
          <p:cNvPr id="1043" name="Picture 1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061709" y="2878343"/>
            <a:ext cx="914537" cy="562254"/>
          </a:xfrm>
          <a:prstGeom prst="rect">
            <a:avLst/>
          </a:prstGeom>
          <a:noFill/>
          <a:extLst>
            <a:ext uri="{909E8E84-426E-40DD-AFC4-6F175D3DCCD1}">
              <a14:hiddenFill xmlns:a14="http://schemas.microsoft.com/office/drawing/2010/main">
                <a:solidFill>
                  <a:srgbClr val="FFFFFF"/>
                </a:solidFill>
              </a14:hiddenFill>
            </a:ext>
          </a:extLst>
        </p:spPr>
      </p:pic>
      <p:pic>
        <p:nvPicPr>
          <p:cNvPr id="1045" name="Picture 21"/>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24408" b="27312"/>
          <a:stretch/>
        </p:blipFill>
        <p:spPr bwMode="auto">
          <a:xfrm>
            <a:off x="8073944" y="3215416"/>
            <a:ext cx="902739" cy="225183"/>
          </a:xfrm>
          <a:prstGeom prst="rect">
            <a:avLst/>
          </a:prstGeom>
          <a:noFill/>
          <a:extLst>
            <a:ext uri="{909E8E84-426E-40DD-AFC4-6F175D3DCCD1}">
              <a14:hiddenFill xmlns:a14="http://schemas.microsoft.com/office/drawing/2010/main">
                <a:solidFill>
                  <a:srgbClr val="FFFFFF"/>
                </a:solidFill>
              </a14:hiddenFill>
            </a:ext>
          </a:extLst>
        </p:spPr>
      </p:pic>
      <p:pic>
        <p:nvPicPr>
          <p:cNvPr id="1047" name="Picture 23"/>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6384" t="18420" r="7252" b="11119"/>
          <a:stretch/>
        </p:blipFill>
        <p:spPr bwMode="auto">
          <a:xfrm>
            <a:off x="4235356" y="3012116"/>
            <a:ext cx="1216237" cy="428482"/>
          </a:xfrm>
          <a:prstGeom prst="rect">
            <a:avLst/>
          </a:prstGeom>
          <a:noFill/>
          <a:extLst>
            <a:ext uri="{909E8E84-426E-40DD-AFC4-6F175D3DCCD1}">
              <a14:hiddenFill xmlns:a14="http://schemas.microsoft.com/office/drawing/2010/main">
                <a:solidFill>
                  <a:srgbClr val="FFFFFF"/>
                </a:solidFill>
              </a14:hiddenFill>
            </a:ext>
          </a:extLst>
        </p:spPr>
      </p:pic>
      <p:pic>
        <p:nvPicPr>
          <p:cNvPr id="1051" name="Picture 27"/>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503487" y="4177937"/>
            <a:ext cx="1221296" cy="389086"/>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l="8914" t="24804" r="8912" b="25922"/>
          <a:stretch/>
        </p:blipFill>
        <p:spPr bwMode="auto">
          <a:xfrm>
            <a:off x="5667521" y="3141011"/>
            <a:ext cx="1200151" cy="29959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l="9760" t="24427" r="8862" b="14815"/>
          <a:stretch/>
        </p:blipFill>
        <p:spPr bwMode="auto">
          <a:xfrm>
            <a:off x="2087623" y="4250609"/>
            <a:ext cx="1765613" cy="316414"/>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6487989" y="3878618"/>
            <a:ext cx="698921" cy="68841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4796074" y="1761638"/>
            <a:ext cx="1424539" cy="640534"/>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795553" y="687416"/>
            <a:ext cx="1147914" cy="52424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745003" y="1176327"/>
            <a:ext cx="1647867" cy="276989"/>
          </a:xfrm>
          <a:prstGeom prst="rect">
            <a:avLst/>
          </a:prstGeom>
          <a:noFill/>
        </p:spPr>
        <p:txBody>
          <a:bodyPr wrap="none" lIns="91430" tIns="45715" rIns="91430" bIns="45715" rtlCol="0">
            <a:spAutoFit/>
          </a:bodyPr>
          <a:lstStyle/>
          <a:p>
            <a:r>
              <a:rPr lang="fr-FR" sz="1200" b="0" dirty="0" err="1">
                <a:solidFill>
                  <a:schemeClr val="accent6"/>
                </a:solidFill>
                <a:latin typeface="Calibri" pitchFamily="34" charset="0"/>
              </a:rPr>
              <a:t>superconducting</a:t>
            </a:r>
            <a:r>
              <a:rPr lang="fr-FR" sz="1200" b="0" dirty="0">
                <a:solidFill>
                  <a:schemeClr val="accent6"/>
                </a:solidFill>
                <a:latin typeface="Calibri" pitchFamily="34" charset="0"/>
              </a:rPr>
              <a:t> qubits</a:t>
            </a:r>
          </a:p>
        </p:txBody>
      </p:sp>
      <p:sp>
        <p:nvSpPr>
          <p:cNvPr id="32" name="TextBox 31"/>
          <p:cNvSpPr txBox="1"/>
          <p:nvPr/>
        </p:nvSpPr>
        <p:spPr>
          <a:xfrm>
            <a:off x="1840924" y="2394529"/>
            <a:ext cx="1400658" cy="461655"/>
          </a:xfrm>
          <a:prstGeom prst="rect">
            <a:avLst/>
          </a:prstGeom>
          <a:noFill/>
        </p:spPr>
        <p:txBody>
          <a:bodyPr wrap="square" lIns="91430" tIns="45715" rIns="91430" bIns="45715" rtlCol="0">
            <a:spAutoFit/>
          </a:bodyPr>
          <a:lstStyle/>
          <a:p>
            <a:pPr algn="ctr"/>
            <a:r>
              <a:rPr lang="fr-FR" sz="1200" b="0">
                <a:solidFill>
                  <a:schemeClr val="accent6"/>
                </a:solidFill>
                <a:latin typeface="Calibri" pitchFamily="34" charset="0"/>
              </a:rPr>
              <a:t>cold atoms and trapped ions</a:t>
            </a:r>
            <a:endParaRPr lang="fr-FR" sz="1200" b="0" dirty="0" err="1">
              <a:solidFill>
                <a:schemeClr val="accent6"/>
              </a:solidFill>
              <a:latin typeface="Calibri" pitchFamily="34" charset="0"/>
            </a:endParaRPr>
          </a:p>
        </p:txBody>
      </p:sp>
      <p:pic>
        <p:nvPicPr>
          <p:cNvPr id="1026" name="Picture 2"/>
          <p:cNvPicPr>
            <a:picLocks noChangeAspect="1" noChangeArrowheads="1"/>
          </p:cNvPicPr>
          <p:nvPr/>
        </p:nvPicPr>
        <p:blipFill rotWithShape="1">
          <a:blip r:embed="rId17" cstate="print">
            <a:extLst>
              <a:ext uri="{28A0092B-C50C-407E-A947-70E740481C1C}">
                <a14:useLocalDpi xmlns:a14="http://schemas.microsoft.com/office/drawing/2010/main" val="0"/>
              </a:ext>
            </a:extLst>
          </a:blip>
          <a:srcRect l="884" t="11217" r="1389" b="9045"/>
          <a:stretch/>
        </p:blipFill>
        <p:spPr bwMode="auto">
          <a:xfrm>
            <a:off x="4267975" y="817490"/>
            <a:ext cx="1388182" cy="331538"/>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2"/>
          <p:cNvSpPr txBox="1"/>
          <p:nvPr/>
        </p:nvSpPr>
        <p:spPr>
          <a:xfrm>
            <a:off x="749737" y="2394529"/>
            <a:ext cx="869770" cy="276989"/>
          </a:xfrm>
          <a:prstGeom prst="rect">
            <a:avLst/>
          </a:prstGeom>
          <a:noFill/>
        </p:spPr>
        <p:txBody>
          <a:bodyPr wrap="none" lIns="91430" tIns="45715" rIns="91430" bIns="45715" rtlCol="0">
            <a:spAutoFit/>
          </a:bodyPr>
          <a:lstStyle/>
          <a:p>
            <a:r>
              <a:rPr lang="fr-FR" sz="1200" b="0">
                <a:solidFill>
                  <a:schemeClr val="accent6"/>
                </a:solidFill>
                <a:latin typeface="Calibri" pitchFamily="34" charset="0"/>
              </a:rPr>
              <a:t>cold atoms</a:t>
            </a:r>
            <a:endParaRPr lang="fr-FR" sz="1200" b="0" dirty="0" err="1">
              <a:solidFill>
                <a:schemeClr val="accent6"/>
              </a:solidFill>
              <a:latin typeface="Calibri" pitchFamily="34" charset="0"/>
            </a:endParaRPr>
          </a:p>
        </p:txBody>
      </p:sp>
      <p:sp>
        <p:nvSpPr>
          <p:cNvPr id="34" name="TextBox 33"/>
          <p:cNvSpPr txBox="1"/>
          <p:nvPr/>
        </p:nvSpPr>
        <p:spPr>
          <a:xfrm>
            <a:off x="3530533" y="2394529"/>
            <a:ext cx="699359" cy="276999"/>
          </a:xfrm>
          <a:prstGeom prst="rect">
            <a:avLst/>
          </a:prstGeom>
          <a:noFill/>
        </p:spPr>
        <p:txBody>
          <a:bodyPr wrap="none" lIns="91430" tIns="45715" rIns="91430" bIns="45715" rtlCol="0">
            <a:spAutoFit/>
          </a:bodyPr>
          <a:lstStyle/>
          <a:p>
            <a:r>
              <a:rPr lang="fr-FR" sz="1200" b="0">
                <a:solidFill>
                  <a:schemeClr val="accent6"/>
                </a:solidFill>
                <a:latin typeface="Calibri" pitchFamily="34" charset="0"/>
              </a:rPr>
              <a:t>photons</a:t>
            </a:r>
            <a:endParaRPr lang="fr-FR" sz="1200" b="0" dirty="0" err="1">
              <a:solidFill>
                <a:schemeClr val="accent6"/>
              </a:solidFill>
              <a:latin typeface="Calibri" pitchFamily="34" charset="0"/>
            </a:endParaRPr>
          </a:p>
        </p:txBody>
      </p:sp>
      <p:sp>
        <p:nvSpPr>
          <p:cNvPr id="35" name="TextBox 34"/>
          <p:cNvSpPr txBox="1"/>
          <p:nvPr/>
        </p:nvSpPr>
        <p:spPr>
          <a:xfrm>
            <a:off x="4615736" y="2394529"/>
            <a:ext cx="1785215" cy="461655"/>
          </a:xfrm>
          <a:prstGeom prst="rect">
            <a:avLst/>
          </a:prstGeom>
          <a:noFill/>
        </p:spPr>
        <p:txBody>
          <a:bodyPr wrap="square" lIns="91430" tIns="45715" rIns="91430" bIns="45715" rtlCol="0">
            <a:spAutoFit/>
          </a:bodyPr>
          <a:lstStyle/>
          <a:p>
            <a:pPr algn="ctr"/>
            <a:r>
              <a:rPr lang="fr-FR" sz="1200" b="0">
                <a:solidFill>
                  <a:schemeClr val="accent6"/>
                </a:solidFill>
                <a:latin typeface="Calibri" pitchFamily="34" charset="0"/>
              </a:rPr>
              <a:t>trapped ions (simulation and universal QC)</a:t>
            </a:r>
            <a:endParaRPr lang="fr-FR" sz="1200" b="0" dirty="0" err="1">
              <a:solidFill>
                <a:schemeClr val="accent6"/>
              </a:solidFill>
              <a:latin typeface="Calibri" pitchFamily="34" charset="0"/>
            </a:endParaRPr>
          </a:p>
        </p:txBody>
      </p:sp>
      <p:sp>
        <p:nvSpPr>
          <p:cNvPr id="36" name="TextBox 35"/>
          <p:cNvSpPr txBox="1"/>
          <p:nvPr/>
        </p:nvSpPr>
        <p:spPr>
          <a:xfrm>
            <a:off x="5546590" y="3428152"/>
            <a:ext cx="1449308" cy="276999"/>
          </a:xfrm>
          <a:prstGeom prst="rect">
            <a:avLst/>
          </a:prstGeom>
          <a:noFill/>
        </p:spPr>
        <p:txBody>
          <a:bodyPr wrap="none" lIns="91430" tIns="45715" rIns="91430" bIns="45715" rtlCol="0">
            <a:spAutoFit/>
          </a:bodyPr>
          <a:lstStyle/>
          <a:p>
            <a:r>
              <a:rPr lang="fr-FR" sz="1200" b="0">
                <a:solidFill>
                  <a:schemeClr val="accent6"/>
                </a:solidFill>
                <a:latin typeface="Calibri" pitchFamily="34" charset="0"/>
              </a:rPr>
              <a:t>QRNG, CMOS SPADs</a:t>
            </a:r>
            <a:endParaRPr lang="fr-FR" sz="1200" b="0" dirty="0" err="1">
              <a:solidFill>
                <a:schemeClr val="accent6"/>
              </a:solidFill>
              <a:latin typeface="Calibri" pitchFamily="34" charset="0"/>
            </a:endParaRPr>
          </a:p>
        </p:txBody>
      </p:sp>
      <p:sp>
        <p:nvSpPr>
          <p:cNvPr id="37" name="TextBox 36"/>
          <p:cNvSpPr txBox="1"/>
          <p:nvPr/>
        </p:nvSpPr>
        <p:spPr>
          <a:xfrm>
            <a:off x="321883" y="3428157"/>
            <a:ext cx="1577297" cy="461665"/>
          </a:xfrm>
          <a:prstGeom prst="rect">
            <a:avLst/>
          </a:prstGeom>
          <a:noFill/>
        </p:spPr>
        <p:txBody>
          <a:bodyPr wrap="square" lIns="91430" tIns="45715" rIns="91430" bIns="45715" rtlCol="0">
            <a:spAutoFit/>
          </a:bodyPr>
          <a:lstStyle/>
          <a:p>
            <a:pPr algn="ctr"/>
            <a:r>
              <a:rPr lang="fr-FR" sz="1200" b="0" dirty="0" err="1">
                <a:solidFill>
                  <a:schemeClr val="accent6"/>
                </a:solidFill>
                <a:latin typeface="Calibri" pitchFamily="34" charset="0"/>
              </a:rPr>
              <a:t>repeater</a:t>
            </a:r>
            <a:r>
              <a:rPr lang="fr-FR" sz="1200" b="0" dirty="0">
                <a:solidFill>
                  <a:schemeClr val="accent6"/>
                </a:solidFill>
                <a:latin typeface="Calibri" pitchFamily="34" charset="0"/>
              </a:rPr>
              <a:t> network, interface </a:t>
            </a:r>
            <a:r>
              <a:rPr lang="fr-FR" sz="1200" b="0" dirty="0" err="1">
                <a:solidFill>
                  <a:schemeClr val="accent6"/>
                </a:solidFill>
                <a:latin typeface="Calibri" pitchFamily="34" charset="0"/>
              </a:rPr>
              <a:t>with</a:t>
            </a:r>
            <a:r>
              <a:rPr lang="fr-FR" sz="1200" b="0" dirty="0">
                <a:solidFill>
                  <a:schemeClr val="accent6"/>
                </a:solidFill>
                <a:latin typeface="Calibri" pitchFamily="34" charset="0"/>
              </a:rPr>
              <a:t> qubits</a:t>
            </a:r>
          </a:p>
        </p:txBody>
      </p:sp>
      <p:sp>
        <p:nvSpPr>
          <p:cNvPr id="38" name="TextBox 37"/>
          <p:cNvSpPr txBox="1"/>
          <p:nvPr/>
        </p:nvSpPr>
        <p:spPr>
          <a:xfrm>
            <a:off x="3209671" y="3428152"/>
            <a:ext cx="788648" cy="461655"/>
          </a:xfrm>
          <a:prstGeom prst="rect">
            <a:avLst/>
          </a:prstGeom>
          <a:noFill/>
        </p:spPr>
        <p:txBody>
          <a:bodyPr wrap="square" lIns="91430" tIns="45715" rIns="91430" bIns="45715" rtlCol="0">
            <a:spAutoFit/>
          </a:bodyPr>
          <a:lstStyle/>
          <a:p>
            <a:pPr algn="ctr"/>
            <a:r>
              <a:rPr lang="fr-FR" sz="1200" b="0">
                <a:solidFill>
                  <a:schemeClr val="accent6"/>
                </a:solidFill>
                <a:latin typeface="Calibri" pitchFamily="34" charset="0"/>
              </a:rPr>
              <a:t>system on chip</a:t>
            </a:r>
            <a:endParaRPr lang="fr-FR" sz="1200" b="0" dirty="0" err="1">
              <a:solidFill>
                <a:schemeClr val="accent6"/>
              </a:solidFill>
              <a:latin typeface="Calibri" pitchFamily="34" charset="0"/>
            </a:endParaRPr>
          </a:p>
        </p:txBody>
      </p:sp>
      <p:sp>
        <p:nvSpPr>
          <p:cNvPr id="39" name="TextBox 38"/>
          <p:cNvSpPr txBox="1"/>
          <p:nvPr/>
        </p:nvSpPr>
        <p:spPr>
          <a:xfrm>
            <a:off x="1718931" y="3428157"/>
            <a:ext cx="1479966" cy="461665"/>
          </a:xfrm>
          <a:prstGeom prst="rect">
            <a:avLst/>
          </a:prstGeom>
          <a:noFill/>
        </p:spPr>
        <p:txBody>
          <a:bodyPr wrap="square" lIns="91430" tIns="45715" rIns="91430" bIns="45715" rtlCol="0">
            <a:spAutoFit/>
          </a:bodyPr>
          <a:lstStyle/>
          <a:p>
            <a:pPr algn="ctr"/>
            <a:r>
              <a:rPr lang="fr-FR" sz="1200" b="0">
                <a:solidFill>
                  <a:schemeClr val="accent6"/>
                </a:solidFill>
                <a:latin typeface="Calibri" pitchFamily="34" charset="0"/>
              </a:rPr>
              <a:t>QKD on photonics, telcos</a:t>
            </a:r>
            <a:endParaRPr lang="fr-FR" sz="1200" b="0" dirty="0" err="1">
              <a:solidFill>
                <a:schemeClr val="accent6"/>
              </a:solidFill>
              <a:latin typeface="Calibri" pitchFamily="34" charset="0"/>
            </a:endParaRPr>
          </a:p>
        </p:txBody>
      </p:sp>
      <p:pic>
        <p:nvPicPr>
          <p:cNvPr id="11" name="Picture 5"/>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21760" y="4121137"/>
            <a:ext cx="1379229" cy="44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TextBox 40"/>
          <p:cNvSpPr txBox="1"/>
          <p:nvPr/>
        </p:nvSpPr>
        <p:spPr>
          <a:xfrm>
            <a:off x="678856" y="4548124"/>
            <a:ext cx="865045" cy="276999"/>
          </a:xfrm>
          <a:prstGeom prst="rect">
            <a:avLst/>
          </a:prstGeom>
          <a:noFill/>
        </p:spPr>
        <p:txBody>
          <a:bodyPr wrap="none" lIns="91430" tIns="45715" rIns="91430" bIns="45715" rtlCol="0">
            <a:spAutoFit/>
          </a:bodyPr>
          <a:lstStyle/>
          <a:p>
            <a:r>
              <a:rPr lang="fr-FR" sz="1200" b="0">
                <a:solidFill>
                  <a:schemeClr val="accent6"/>
                </a:solidFill>
                <a:latin typeface="Calibri" pitchFamily="34" charset="0"/>
              </a:rPr>
              <a:t>NV centers</a:t>
            </a:r>
            <a:endParaRPr lang="fr-FR" sz="1200" b="0" dirty="0" err="1">
              <a:solidFill>
                <a:schemeClr val="accent6"/>
              </a:solidFill>
              <a:latin typeface="Calibri" pitchFamily="34" charset="0"/>
            </a:endParaRPr>
          </a:p>
        </p:txBody>
      </p:sp>
      <p:sp>
        <p:nvSpPr>
          <p:cNvPr id="42" name="TextBox 41"/>
          <p:cNvSpPr txBox="1"/>
          <p:nvPr/>
        </p:nvSpPr>
        <p:spPr>
          <a:xfrm>
            <a:off x="6357377" y="4548124"/>
            <a:ext cx="960135" cy="276999"/>
          </a:xfrm>
          <a:prstGeom prst="rect">
            <a:avLst/>
          </a:prstGeom>
          <a:noFill/>
        </p:spPr>
        <p:txBody>
          <a:bodyPr wrap="none" lIns="91430" tIns="45715" rIns="91430" bIns="45715" rtlCol="0">
            <a:spAutoFit/>
          </a:bodyPr>
          <a:lstStyle/>
          <a:p>
            <a:r>
              <a:rPr lang="fr-FR" sz="1200" b="0">
                <a:solidFill>
                  <a:schemeClr val="accent6"/>
                </a:solidFill>
                <a:latin typeface="Calibri" pitchFamily="34" charset="0"/>
              </a:rPr>
              <a:t>optical clock</a:t>
            </a:r>
            <a:endParaRPr lang="fr-FR" sz="1200" b="0" dirty="0" err="1">
              <a:solidFill>
                <a:schemeClr val="accent6"/>
              </a:solidFill>
              <a:latin typeface="Calibri" pitchFamily="34" charset="0"/>
            </a:endParaRPr>
          </a:p>
        </p:txBody>
      </p:sp>
      <p:sp>
        <p:nvSpPr>
          <p:cNvPr id="43" name="TextBox 42"/>
          <p:cNvSpPr txBox="1"/>
          <p:nvPr/>
        </p:nvSpPr>
        <p:spPr>
          <a:xfrm>
            <a:off x="2323897" y="4548124"/>
            <a:ext cx="1293046" cy="276999"/>
          </a:xfrm>
          <a:prstGeom prst="rect">
            <a:avLst/>
          </a:prstGeom>
          <a:noFill/>
        </p:spPr>
        <p:txBody>
          <a:bodyPr wrap="none" lIns="91430" tIns="45715" rIns="91430" bIns="45715" rtlCol="0">
            <a:spAutoFit/>
          </a:bodyPr>
          <a:lstStyle/>
          <a:p>
            <a:r>
              <a:rPr lang="fr-FR" sz="1200" b="0">
                <a:solidFill>
                  <a:schemeClr val="accent6"/>
                </a:solidFill>
                <a:latin typeface="Calibri" pitchFamily="34" charset="0"/>
              </a:rPr>
              <a:t>IRM &amp; NV centers</a:t>
            </a:r>
            <a:endParaRPr lang="fr-FR" sz="1200" b="0" dirty="0" err="1">
              <a:solidFill>
                <a:schemeClr val="accent6"/>
              </a:solidFill>
              <a:latin typeface="Calibri" pitchFamily="34" charset="0"/>
            </a:endParaRPr>
          </a:p>
        </p:txBody>
      </p:sp>
      <p:sp>
        <p:nvSpPr>
          <p:cNvPr id="44" name="TextBox 43"/>
          <p:cNvSpPr txBox="1"/>
          <p:nvPr/>
        </p:nvSpPr>
        <p:spPr>
          <a:xfrm>
            <a:off x="4612800" y="4548124"/>
            <a:ext cx="869770" cy="276989"/>
          </a:xfrm>
          <a:prstGeom prst="rect">
            <a:avLst/>
          </a:prstGeom>
          <a:noFill/>
        </p:spPr>
        <p:txBody>
          <a:bodyPr wrap="none" lIns="91430" tIns="45715" rIns="91430" bIns="45715" rtlCol="0">
            <a:spAutoFit/>
          </a:bodyPr>
          <a:lstStyle/>
          <a:p>
            <a:r>
              <a:rPr lang="fr-FR" sz="1200" b="0">
                <a:solidFill>
                  <a:schemeClr val="accent6"/>
                </a:solidFill>
                <a:latin typeface="Calibri" pitchFamily="34" charset="0"/>
              </a:rPr>
              <a:t>cold atoms</a:t>
            </a:r>
            <a:endParaRPr lang="fr-FR" sz="1200" b="0" dirty="0" err="1">
              <a:solidFill>
                <a:schemeClr val="accent6"/>
              </a:solidFill>
              <a:latin typeface="Calibri" pitchFamily="34" charset="0"/>
            </a:endParaRPr>
          </a:p>
        </p:txBody>
      </p:sp>
      <p:sp>
        <p:nvSpPr>
          <p:cNvPr id="45" name="TextBox 44"/>
          <p:cNvSpPr txBox="1"/>
          <p:nvPr/>
        </p:nvSpPr>
        <p:spPr>
          <a:xfrm>
            <a:off x="7764465" y="4548124"/>
            <a:ext cx="699359" cy="276999"/>
          </a:xfrm>
          <a:prstGeom prst="rect">
            <a:avLst/>
          </a:prstGeom>
          <a:noFill/>
        </p:spPr>
        <p:txBody>
          <a:bodyPr wrap="none" lIns="91430" tIns="45715" rIns="91430" bIns="45715" rtlCol="0">
            <a:spAutoFit/>
          </a:bodyPr>
          <a:lstStyle/>
          <a:p>
            <a:r>
              <a:rPr lang="fr-FR" sz="1200" b="0">
                <a:solidFill>
                  <a:schemeClr val="accent6"/>
                </a:solidFill>
                <a:latin typeface="Calibri" pitchFamily="34" charset="0"/>
              </a:rPr>
              <a:t>photons</a:t>
            </a:r>
            <a:endParaRPr lang="fr-FR" sz="1200" b="0" dirty="0" err="1">
              <a:solidFill>
                <a:schemeClr val="accent6"/>
              </a:solidFill>
              <a:latin typeface="Calibri" pitchFamily="34" charset="0"/>
            </a:endParaRPr>
          </a:p>
        </p:txBody>
      </p:sp>
      <p:sp>
        <p:nvSpPr>
          <p:cNvPr id="46" name="TextBox 45"/>
          <p:cNvSpPr txBox="1"/>
          <p:nvPr/>
        </p:nvSpPr>
        <p:spPr>
          <a:xfrm>
            <a:off x="7156626" y="3428152"/>
            <a:ext cx="739413" cy="276989"/>
          </a:xfrm>
          <a:prstGeom prst="rect">
            <a:avLst/>
          </a:prstGeom>
          <a:noFill/>
        </p:spPr>
        <p:txBody>
          <a:bodyPr wrap="none" lIns="91430" tIns="45715" rIns="91430" bIns="45715" rtlCol="0">
            <a:spAutoFit/>
          </a:bodyPr>
          <a:lstStyle/>
          <a:p>
            <a:r>
              <a:rPr lang="fr-FR" sz="1200" b="0">
                <a:solidFill>
                  <a:schemeClr val="accent6"/>
                </a:solidFill>
                <a:latin typeface="Calibri" pitchFamily="34" charset="0"/>
              </a:rPr>
              <a:t>photonic</a:t>
            </a:r>
            <a:endParaRPr lang="fr-FR" sz="1200" b="0" dirty="0" err="1">
              <a:solidFill>
                <a:schemeClr val="accent6"/>
              </a:solidFill>
              <a:latin typeface="Calibri" pitchFamily="34" charset="0"/>
            </a:endParaRPr>
          </a:p>
        </p:txBody>
      </p:sp>
      <p:sp>
        <p:nvSpPr>
          <p:cNvPr id="47" name="TextBox 46"/>
          <p:cNvSpPr txBox="1"/>
          <p:nvPr/>
        </p:nvSpPr>
        <p:spPr>
          <a:xfrm>
            <a:off x="8155607" y="3428152"/>
            <a:ext cx="739413" cy="276989"/>
          </a:xfrm>
          <a:prstGeom prst="rect">
            <a:avLst/>
          </a:prstGeom>
          <a:noFill/>
        </p:spPr>
        <p:txBody>
          <a:bodyPr wrap="none" lIns="91430" tIns="45715" rIns="91430" bIns="45715" rtlCol="0">
            <a:spAutoFit/>
          </a:bodyPr>
          <a:lstStyle/>
          <a:p>
            <a:r>
              <a:rPr lang="fr-FR" sz="1200" b="0">
                <a:solidFill>
                  <a:schemeClr val="accent6"/>
                </a:solidFill>
                <a:latin typeface="Calibri" pitchFamily="34" charset="0"/>
              </a:rPr>
              <a:t>photonic</a:t>
            </a:r>
            <a:endParaRPr lang="fr-FR" sz="1200" b="0" dirty="0" err="1">
              <a:solidFill>
                <a:schemeClr val="accent6"/>
              </a:solidFill>
              <a:latin typeface="Calibri" pitchFamily="34" charset="0"/>
            </a:endParaRPr>
          </a:p>
        </p:txBody>
      </p:sp>
      <p:sp>
        <p:nvSpPr>
          <p:cNvPr id="48" name="TextBox 47"/>
          <p:cNvSpPr txBox="1"/>
          <p:nvPr/>
        </p:nvSpPr>
        <p:spPr>
          <a:xfrm>
            <a:off x="4241827" y="3428152"/>
            <a:ext cx="1208709" cy="276989"/>
          </a:xfrm>
          <a:prstGeom prst="rect">
            <a:avLst/>
          </a:prstGeom>
          <a:noFill/>
        </p:spPr>
        <p:txBody>
          <a:bodyPr wrap="none" lIns="91430" tIns="45715" rIns="91430" bIns="45715" rtlCol="0">
            <a:spAutoFit/>
          </a:bodyPr>
          <a:lstStyle/>
          <a:p>
            <a:r>
              <a:rPr lang="fr-FR" sz="1200" b="0">
                <a:solidFill>
                  <a:schemeClr val="accent6"/>
                </a:solidFill>
                <a:latin typeface="Calibri" pitchFamily="34" charset="0"/>
              </a:rPr>
              <a:t>IPC micro-waves</a:t>
            </a:r>
            <a:endParaRPr lang="fr-FR" sz="1200" b="0" dirty="0" err="1">
              <a:solidFill>
                <a:schemeClr val="accent6"/>
              </a:solidFill>
              <a:latin typeface="Calibri" pitchFamily="34" charset="0"/>
            </a:endParaRPr>
          </a:p>
        </p:txBody>
      </p:sp>
      <p:pic>
        <p:nvPicPr>
          <p:cNvPr id="2051" name="Picture 3"/>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4242663" y="4215040"/>
            <a:ext cx="1889446" cy="351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 name="TextBox 48"/>
          <p:cNvSpPr txBox="1"/>
          <p:nvPr/>
        </p:nvSpPr>
        <p:spPr>
          <a:xfrm>
            <a:off x="9584268" y="1808175"/>
            <a:ext cx="2391832" cy="1935142"/>
          </a:xfrm>
          <a:prstGeom prst="rect">
            <a:avLst/>
          </a:prstGeom>
          <a:noFill/>
        </p:spPr>
        <p:txBody>
          <a:bodyPr wrap="square" lIns="91430" tIns="45715" rIns="91430" bIns="45715" rtlCol="0">
            <a:spAutoFit/>
          </a:bodyPr>
          <a:lstStyle/>
          <a:p>
            <a:pPr>
              <a:spcAft>
                <a:spcPts val="600"/>
              </a:spcAft>
            </a:pPr>
            <a:r>
              <a:rPr lang="fr-FR" sz="1400" dirty="0">
                <a:solidFill>
                  <a:schemeClr val="bg2"/>
                </a:solidFill>
                <a:latin typeface="Calibri" pitchFamily="34" charset="0"/>
              </a:rPr>
              <a:t>the </a:t>
            </a:r>
            <a:r>
              <a:rPr lang="fr-FR" sz="1400" dirty="0" err="1">
                <a:solidFill>
                  <a:schemeClr val="bg2"/>
                </a:solidFill>
                <a:latin typeface="Calibri" pitchFamily="34" charset="0"/>
              </a:rPr>
              <a:t>role</a:t>
            </a:r>
            <a:r>
              <a:rPr lang="fr-FR" sz="1400" dirty="0">
                <a:solidFill>
                  <a:schemeClr val="bg2"/>
                </a:solidFill>
                <a:latin typeface="Calibri" pitchFamily="34" charset="0"/>
              </a:rPr>
              <a:t> of the EU quantum flagship</a:t>
            </a:r>
          </a:p>
          <a:p>
            <a:pPr>
              <a:spcAft>
                <a:spcPts val="600"/>
              </a:spcAft>
            </a:pPr>
            <a:r>
              <a:rPr lang="fr-FR" sz="1400" dirty="0">
                <a:solidFill>
                  <a:schemeClr val="bg2"/>
                </a:solidFill>
                <a:latin typeface="Calibri" pitchFamily="34" charset="0"/>
              </a:rPr>
              <a:t>QLSI lead by Grenoble</a:t>
            </a:r>
          </a:p>
          <a:p>
            <a:pPr>
              <a:spcAft>
                <a:spcPts val="600"/>
              </a:spcAft>
            </a:pPr>
            <a:r>
              <a:rPr lang="fr-FR" sz="1400" dirty="0">
                <a:solidFill>
                  <a:schemeClr val="bg2"/>
                </a:solidFill>
                <a:latin typeface="Calibri" pitchFamily="34" charset="0"/>
              </a:rPr>
              <a:t>Pasqal et Atos in </a:t>
            </a:r>
            <a:r>
              <a:rPr lang="fr-FR" sz="1400" dirty="0" err="1">
                <a:solidFill>
                  <a:schemeClr val="bg2"/>
                </a:solidFill>
                <a:latin typeface="Calibri" pitchFamily="34" charset="0"/>
              </a:rPr>
              <a:t>PASQuans</a:t>
            </a:r>
            <a:endParaRPr lang="fr-FR" sz="1400" dirty="0">
              <a:solidFill>
                <a:schemeClr val="bg2"/>
              </a:solidFill>
              <a:latin typeface="Calibri" pitchFamily="34" charset="0"/>
            </a:endParaRPr>
          </a:p>
          <a:p>
            <a:pPr>
              <a:spcAft>
                <a:spcPts val="600"/>
              </a:spcAft>
            </a:pPr>
            <a:r>
              <a:rPr lang="fr-FR" sz="1400" dirty="0">
                <a:solidFill>
                  <a:schemeClr val="bg2"/>
                </a:solidFill>
                <a:latin typeface="Calibri" pitchFamily="34" charset="0"/>
              </a:rPr>
              <a:t>PSL pilote 	</a:t>
            </a:r>
            <a:r>
              <a:rPr lang="fr-FR" sz="1400" dirty="0" err="1">
                <a:solidFill>
                  <a:schemeClr val="bg2"/>
                </a:solidFill>
                <a:latin typeface="Calibri" pitchFamily="34" charset="0"/>
              </a:rPr>
              <a:t>PhoQuS</a:t>
            </a:r>
            <a:r>
              <a:rPr lang="fr-FR" sz="1400" dirty="0">
                <a:solidFill>
                  <a:schemeClr val="bg2"/>
                </a:solidFill>
                <a:latin typeface="Calibri" pitchFamily="34" charset="0"/>
              </a:rPr>
              <a:t> </a:t>
            </a:r>
          </a:p>
          <a:p>
            <a:pPr>
              <a:spcAft>
                <a:spcPts val="600"/>
              </a:spcAft>
            </a:pPr>
            <a:r>
              <a:rPr lang="fr-FR" sz="1400" dirty="0">
                <a:solidFill>
                  <a:schemeClr val="bg2"/>
                </a:solidFill>
                <a:latin typeface="Calibri" pitchFamily="34" charset="0"/>
              </a:rPr>
              <a:t>Thales in </a:t>
            </a:r>
            <a:r>
              <a:rPr lang="fr-FR" sz="1400" dirty="0" err="1">
                <a:solidFill>
                  <a:schemeClr val="bg2"/>
                </a:solidFill>
                <a:latin typeface="Calibri" pitchFamily="34" charset="0"/>
              </a:rPr>
              <a:t>Asteriqs</a:t>
            </a:r>
            <a:r>
              <a:rPr lang="fr-FR" sz="1400" dirty="0">
                <a:solidFill>
                  <a:schemeClr val="bg2"/>
                </a:solidFill>
                <a:latin typeface="Calibri" pitchFamily="34" charset="0"/>
              </a:rPr>
              <a:t>, coordonné par </a:t>
            </a:r>
            <a:r>
              <a:rPr lang="fr-FR" sz="1400" dirty="0" err="1">
                <a:solidFill>
                  <a:schemeClr val="bg2"/>
                </a:solidFill>
                <a:latin typeface="Calibri" pitchFamily="34" charset="0"/>
              </a:rPr>
              <a:t>Onera</a:t>
            </a:r>
            <a:endParaRPr lang="fr-FR" sz="1400" dirty="0">
              <a:solidFill>
                <a:schemeClr val="bg2"/>
              </a:solidFill>
              <a:latin typeface="Calibri" pitchFamily="34" charset="0"/>
            </a:endParaRPr>
          </a:p>
        </p:txBody>
      </p:sp>
      <p:sp>
        <p:nvSpPr>
          <p:cNvPr id="50" name="Right Arrow 49"/>
          <p:cNvSpPr/>
          <p:nvPr/>
        </p:nvSpPr>
        <p:spPr bwMode="auto">
          <a:xfrm flipH="1">
            <a:off x="9313337" y="2608394"/>
            <a:ext cx="262467" cy="300731"/>
          </a:xfrm>
          <a:prstGeom prst="rightArrow">
            <a:avLst/>
          </a:prstGeom>
          <a:solidFill>
            <a:schemeClr val="accent2"/>
          </a:solidFill>
          <a:ln w="9525" cap="flat" cmpd="sng" algn="ctr">
            <a:noFill/>
            <a:prstDash val="solid"/>
            <a:round/>
            <a:headEnd type="none" w="med" len="med"/>
            <a:tailEnd type="none" w="med" len="med"/>
          </a:ln>
          <a:effectLst/>
        </p:spPr>
        <p:txBody>
          <a:bodyPr vert="horz" wrap="square" lIns="91430" tIns="45715" rIns="91430" bIns="45715" numCol="1" rtlCol="0" anchor="t" anchorCtr="0" compatLnSpc="1">
            <a:prstTxWarp prst="textNoShape">
              <a:avLst/>
            </a:prstTxWarp>
          </a:bodyPr>
          <a:lstStyle/>
          <a:p>
            <a:pPr defTabSz="914288"/>
            <a:endParaRPr lang="fr-FR" sz="7200"/>
          </a:p>
        </p:txBody>
      </p:sp>
      <p:sp>
        <p:nvSpPr>
          <p:cNvPr id="9" name="TextBox 8"/>
          <p:cNvSpPr txBox="1"/>
          <p:nvPr/>
        </p:nvSpPr>
        <p:spPr>
          <a:xfrm>
            <a:off x="5901366" y="661691"/>
            <a:ext cx="1114387" cy="523210"/>
          </a:xfrm>
          <a:prstGeom prst="rect">
            <a:avLst/>
          </a:prstGeom>
          <a:noFill/>
        </p:spPr>
        <p:txBody>
          <a:bodyPr wrap="none" lIns="91430" tIns="45715" rIns="91430" bIns="45715" rtlCol="0">
            <a:spAutoFit/>
          </a:bodyPr>
          <a:lstStyle/>
          <a:p>
            <a:pPr algn="ctr"/>
            <a:r>
              <a:rPr lang="fr-FR" sz="2800" dirty="0">
                <a:solidFill>
                  <a:schemeClr val="bg2"/>
                </a:solidFill>
                <a:latin typeface="Calibri" pitchFamily="34" charset="0"/>
              </a:rPr>
              <a:t>QLSI 2</a:t>
            </a:r>
          </a:p>
        </p:txBody>
      </p:sp>
      <p:sp>
        <p:nvSpPr>
          <p:cNvPr id="51" name="TextBox 50"/>
          <p:cNvSpPr txBox="1"/>
          <p:nvPr/>
        </p:nvSpPr>
        <p:spPr>
          <a:xfrm>
            <a:off x="5958112" y="1176327"/>
            <a:ext cx="1000895" cy="276989"/>
          </a:xfrm>
          <a:prstGeom prst="rect">
            <a:avLst/>
          </a:prstGeom>
          <a:noFill/>
        </p:spPr>
        <p:txBody>
          <a:bodyPr wrap="none" lIns="91430" tIns="45715" rIns="91430" bIns="45715" rtlCol="0">
            <a:spAutoFit/>
          </a:bodyPr>
          <a:lstStyle/>
          <a:p>
            <a:pPr algn="ctr"/>
            <a:r>
              <a:rPr lang="fr-FR" sz="1200" b="0" dirty="0" err="1">
                <a:solidFill>
                  <a:schemeClr val="accent6"/>
                </a:solidFill>
                <a:latin typeface="Calibri" pitchFamily="34" charset="0"/>
              </a:rPr>
              <a:t>silicon</a:t>
            </a:r>
            <a:r>
              <a:rPr lang="fr-FR" sz="1200" b="0" dirty="0">
                <a:solidFill>
                  <a:schemeClr val="accent6"/>
                </a:solidFill>
                <a:latin typeface="Calibri" pitchFamily="34" charset="0"/>
              </a:rPr>
              <a:t> qubits</a:t>
            </a:r>
          </a:p>
        </p:txBody>
      </p:sp>
      <p:pic>
        <p:nvPicPr>
          <p:cNvPr id="19459" name="Picture 3" descr="logo-neasqc"/>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7065186" y="1940255"/>
            <a:ext cx="179228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TextBox 51"/>
          <p:cNvSpPr txBox="1"/>
          <p:nvPr/>
        </p:nvSpPr>
        <p:spPr>
          <a:xfrm>
            <a:off x="7203813" y="2394529"/>
            <a:ext cx="1521487" cy="276989"/>
          </a:xfrm>
          <a:prstGeom prst="rect">
            <a:avLst/>
          </a:prstGeom>
          <a:noFill/>
        </p:spPr>
        <p:txBody>
          <a:bodyPr wrap="none" lIns="91430" tIns="45715" rIns="91430" bIns="45715" rtlCol="0">
            <a:spAutoFit/>
          </a:bodyPr>
          <a:lstStyle/>
          <a:p>
            <a:r>
              <a:rPr lang="fr-FR" sz="1200" b="0">
                <a:solidFill>
                  <a:schemeClr val="accent6"/>
                </a:solidFill>
                <a:latin typeface="Calibri" pitchFamily="34" charset="0"/>
              </a:rPr>
              <a:t>software applications</a:t>
            </a:r>
            <a:endParaRPr lang="fr-FR" sz="1200" b="0" dirty="0" err="1">
              <a:solidFill>
                <a:schemeClr val="accent6"/>
              </a:solidFill>
              <a:latin typeface="Calibri" pitchFamily="34" charset="0"/>
            </a:endParaRPr>
          </a:p>
        </p:txBody>
      </p:sp>
      <p:sp>
        <p:nvSpPr>
          <p:cNvPr id="53" name="TextBox 52"/>
          <p:cNvSpPr txBox="1"/>
          <p:nvPr/>
        </p:nvSpPr>
        <p:spPr>
          <a:xfrm rot="16200000">
            <a:off x="6016202" y="2060946"/>
            <a:ext cx="1355207" cy="338554"/>
          </a:xfrm>
          <a:prstGeom prst="rect">
            <a:avLst/>
          </a:prstGeom>
          <a:noFill/>
        </p:spPr>
        <p:txBody>
          <a:bodyPr wrap="square" lIns="91430" tIns="45715" rIns="91430" bIns="45715" rtlCol="0">
            <a:spAutoFit/>
          </a:bodyPr>
          <a:lstStyle/>
          <a:p>
            <a:pPr algn="ctr"/>
            <a:r>
              <a:rPr lang="fr-FR" sz="1600">
                <a:solidFill>
                  <a:schemeClr val="bg2"/>
                </a:solidFill>
                <a:latin typeface="Calibri" pitchFamily="34" charset="0"/>
              </a:rPr>
              <a:t>software</a:t>
            </a:r>
            <a:endParaRPr lang="fr-FR" sz="1600" dirty="0" err="1">
              <a:solidFill>
                <a:schemeClr val="bg2"/>
              </a:solidFill>
              <a:latin typeface="Calibri" pitchFamily="34" charset="0"/>
            </a:endParaRPr>
          </a:p>
        </p:txBody>
      </p:sp>
      <p:pic>
        <p:nvPicPr>
          <p:cNvPr id="12" name="Picture 11" descr="A logo with circles and text&#10;&#10;Description automatically generated">
            <a:extLst>
              <a:ext uri="{FF2B5EF4-FFF2-40B4-BE49-F238E27FC236}">
                <a16:creationId xmlns:a16="http://schemas.microsoft.com/office/drawing/2014/main" id="{AF83540B-C91B-0533-9B30-C72CD82E0E7B}"/>
              </a:ext>
            </a:extLst>
          </p:cNvPr>
          <p:cNvPicPr>
            <a:picLocks noChangeAspect="1"/>
          </p:cNvPicPr>
          <p:nvPr/>
        </p:nvPicPr>
        <p:blipFill rotWithShape="1">
          <a:blip r:embed="rId21" cstate="print">
            <a:extLst>
              <a:ext uri="{28A0092B-C50C-407E-A947-70E740481C1C}">
                <a14:useLocalDpi xmlns:a14="http://schemas.microsoft.com/office/drawing/2010/main" val="0"/>
              </a:ext>
            </a:extLst>
          </a:blip>
          <a:srcRect l="10038" t="22398" r="7665" b="16864"/>
          <a:stretch/>
        </p:blipFill>
        <p:spPr>
          <a:xfrm>
            <a:off x="2013408" y="1645784"/>
            <a:ext cx="1061494" cy="783421"/>
          </a:xfrm>
          <a:prstGeom prst="rect">
            <a:avLst/>
          </a:prstGeom>
        </p:spPr>
      </p:pic>
      <p:pic>
        <p:nvPicPr>
          <p:cNvPr id="15" name="Graphic 14">
            <a:extLst>
              <a:ext uri="{FF2B5EF4-FFF2-40B4-BE49-F238E27FC236}">
                <a16:creationId xmlns:a16="http://schemas.microsoft.com/office/drawing/2014/main" id="{BDA1320A-DBE9-0DCE-4766-72BAC9A76AF0}"/>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537427" y="632660"/>
            <a:ext cx="2063018" cy="472012"/>
          </a:xfrm>
          <a:prstGeom prst="rect">
            <a:avLst/>
          </a:prstGeom>
        </p:spPr>
      </p:pic>
      <p:pic>
        <p:nvPicPr>
          <p:cNvPr id="13" name="Picture 12" descr="A close up of arrows&#10;&#10;Description automatically generated">
            <a:extLst>
              <a:ext uri="{FF2B5EF4-FFF2-40B4-BE49-F238E27FC236}">
                <a16:creationId xmlns:a16="http://schemas.microsoft.com/office/drawing/2014/main" id="{D0D56B97-81E2-91D4-967D-88BE3657F6CE}"/>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365457" y="781749"/>
            <a:ext cx="1416974" cy="295203"/>
          </a:xfrm>
          <a:prstGeom prst="rect">
            <a:avLst/>
          </a:prstGeom>
        </p:spPr>
      </p:pic>
      <p:sp>
        <p:nvSpPr>
          <p:cNvPr id="14" name="TextBox 13">
            <a:extLst>
              <a:ext uri="{FF2B5EF4-FFF2-40B4-BE49-F238E27FC236}">
                <a16:creationId xmlns:a16="http://schemas.microsoft.com/office/drawing/2014/main" id="{807063CB-239A-80F4-D904-C83E6ADF5331}"/>
              </a:ext>
            </a:extLst>
          </p:cNvPr>
          <p:cNvSpPr txBox="1"/>
          <p:nvPr/>
        </p:nvSpPr>
        <p:spPr>
          <a:xfrm>
            <a:off x="7303187" y="1181407"/>
            <a:ext cx="1605612" cy="276989"/>
          </a:xfrm>
          <a:prstGeom prst="rect">
            <a:avLst/>
          </a:prstGeom>
          <a:noFill/>
        </p:spPr>
        <p:txBody>
          <a:bodyPr wrap="none" lIns="91430" tIns="45715" rIns="91430" bIns="45715" rtlCol="0">
            <a:spAutoFit/>
          </a:bodyPr>
          <a:lstStyle/>
          <a:p>
            <a:pPr algn="ctr"/>
            <a:r>
              <a:rPr lang="fr-FR" sz="1200" b="0" dirty="0">
                <a:solidFill>
                  <a:schemeClr val="accent6"/>
                </a:solidFill>
                <a:latin typeface="Calibri" pitchFamily="34" charset="0"/>
              </a:rPr>
              <a:t>NV centers / SiC qubits</a:t>
            </a:r>
          </a:p>
        </p:txBody>
      </p:sp>
    </p:spTree>
    <p:extLst>
      <p:ext uri="{BB962C8B-B14F-4D97-AF65-F5344CB8AC3E}">
        <p14:creationId xmlns:p14="http://schemas.microsoft.com/office/powerpoint/2010/main" val="27720850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One step closer to European quantum computing: The EuroHPC JU signs hosting  agreements for six quantum computers">
            <a:extLst>
              <a:ext uri="{FF2B5EF4-FFF2-40B4-BE49-F238E27FC236}">
                <a16:creationId xmlns:a16="http://schemas.microsoft.com/office/drawing/2014/main" id="{93A57653-FBC9-32B7-41A1-0DA0FF8F51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641" y="197372"/>
            <a:ext cx="3895725" cy="1171575"/>
          </a:xfrm>
          <a:prstGeom prst="rect">
            <a:avLst/>
          </a:prstGeom>
          <a:noFill/>
          <a:extLst>
            <a:ext uri="{909E8E84-426E-40DD-AFC4-6F175D3DCCD1}">
              <a14:hiddenFill xmlns:a14="http://schemas.microsoft.com/office/drawing/2010/main">
                <a:solidFill>
                  <a:srgbClr val="FFFFFF"/>
                </a:solidFill>
              </a14:hiddenFill>
            </a:ext>
          </a:extLst>
        </p:spPr>
      </p:pic>
      <p:pic>
        <p:nvPicPr>
          <p:cNvPr id="4" name="Graphic 3">
            <a:extLst>
              <a:ext uri="{FF2B5EF4-FFF2-40B4-BE49-F238E27FC236}">
                <a16:creationId xmlns:a16="http://schemas.microsoft.com/office/drawing/2014/main" id="{415AD096-A360-853C-0370-DF25E04511E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24659" y="392998"/>
            <a:ext cx="3187700" cy="780322"/>
          </a:xfrm>
          <a:prstGeom prst="rect">
            <a:avLst/>
          </a:prstGeom>
        </p:spPr>
      </p:pic>
      <p:grpSp>
        <p:nvGrpSpPr>
          <p:cNvPr id="8" name="Group 7">
            <a:extLst>
              <a:ext uri="{FF2B5EF4-FFF2-40B4-BE49-F238E27FC236}">
                <a16:creationId xmlns:a16="http://schemas.microsoft.com/office/drawing/2014/main" id="{11DC09E0-19C5-B09D-BC5C-EC9BCC635DFB}"/>
              </a:ext>
            </a:extLst>
          </p:cNvPr>
          <p:cNvGrpSpPr/>
          <p:nvPr/>
        </p:nvGrpSpPr>
        <p:grpSpPr>
          <a:xfrm>
            <a:off x="168245" y="1620148"/>
            <a:ext cx="8801160" cy="1573004"/>
            <a:chOff x="261485" y="3291085"/>
            <a:chExt cx="8056985" cy="1440000"/>
          </a:xfrm>
        </p:grpSpPr>
        <p:pic>
          <p:nvPicPr>
            <p:cNvPr id="4102" name="Picture 6" descr="Picture of LUMI supercomputer">
              <a:extLst>
                <a:ext uri="{FF2B5EF4-FFF2-40B4-BE49-F238E27FC236}">
                  <a16:creationId xmlns:a16="http://schemas.microsoft.com/office/drawing/2014/main" id="{D582D7F1-965B-A0D2-046A-5ED8F1520B3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1485" y="3291085"/>
              <a:ext cx="2860138" cy="1440000"/>
            </a:xfrm>
            <a:prstGeom prst="rect">
              <a:avLst/>
            </a:prstGeom>
            <a:noFill/>
            <a:extLst>
              <a:ext uri="{909E8E84-426E-40DD-AFC4-6F175D3DCCD1}">
                <a14:hiddenFill xmlns:a14="http://schemas.microsoft.com/office/drawing/2010/main">
                  <a:solidFill>
                    <a:srgbClr val="FFFFFF"/>
                  </a:solidFill>
                </a14:hiddenFill>
              </a:ext>
            </a:extLst>
          </p:spPr>
        </p:pic>
        <p:pic>
          <p:nvPicPr>
            <p:cNvPr id="4110" name="Picture 14" descr="Picture of Karolina supercomputer">
              <a:extLst>
                <a:ext uri="{FF2B5EF4-FFF2-40B4-BE49-F238E27FC236}">
                  <a16:creationId xmlns:a16="http://schemas.microsoft.com/office/drawing/2014/main" id="{D838832F-38EE-4EE0-477A-95D1CB1494C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24004" y="3291085"/>
              <a:ext cx="2562372" cy="1440000"/>
            </a:xfrm>
            <a:prstGeom prst="rect">
              <a:avLst/>
            </a:prstGeom>
            <a:noFill/>
            <a:extLst>
              <a:ext uri="{909E8E84-426E-40DD-AFC4-6F175D3DCCD1}">
                <a14:hiddenFill xmlns:a14="http://schemas.microsoft.com/office/drawing/2010/main">
                  <a:solidFill>
                    <a:srgbClr val="FFFFFF"/>
                  </a:solidFill>
                </a14:hiddenFill>
              </a:ext>
            </a:extLst>
          </p:spPr>
        </p:pic>
        <p:pic>
          <p:nvPicPr>
            <p:cNvPr id="4112" name="Picture 16" descr="Picture of Discoverer supercomputer">
              <a:extLst>
                <a:ext uri="{FF2B5EF4-FFF2-40B4-BE49-F238E27FC236}">
                  <a16:creationId xmlns:a16="http://schemas.microsoft.com/office/drawing/2014/main" id="{86B1CED7-8F48-71E9-E02B-BCD063C0ACF0}"/>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685326" y="3291085"/>
              <a:ext cx="2633144" cy="1440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Group 6">
            <a:extLst>
              <a:ext uri="{FF2B5EF4-FFF2-40B4-BE49-F238E27FC236}">
                <a16:creationId xmlns:a16="http://schemas.microsoft.com/office/drawing/2014/main" id="{0A6FACE1-F014-3057-CB21-AC541A511D1A}"/>
              </a:ext>
            </a:extLst>
          </p:cNvPr>
          <p:cNvGrpSpPr/>
          <p:nvPr/>
        </p:nvGrpSpPr>
        <p:grpSpPr>
          <a:xfrm>
            <a:off x="161895" y="3346528"/>
            <a:ext cx="8818145" cy="1416501"/>
            <a:chOff x="-103299" y="4929377"/>
            <a:chExt cx="8964431" cy="1440000"/>
          </a:xfrm>
        </p:grpSpPr>
        <p:pic>
          <p:nvPicPr>
            <p:cNvPr id="4104" name="Picture 8" descr="Leonardo Supercomputer">
              <a:extLst>
                <a:ext uri="{FF2B5EF4-FFF2-40B4-BE49-F238E27FC236}">
                  <a16:creationId xmlns:a16="http://schemas.microsoft.com/office/drawing/2014/main" id="{C016422B-3565-3B30-673D-7D7D4BF7DAEA}"/>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3299" y="4929377"/>
              <a:ext cx="2159112" cy="1440000"/>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Picture of VEGA supercomputer">
              <a:extLst>
                <a:ext uri="{FF2B5EF4-FFF2-40B4-BE49-F238E27FC236}">
                  <a16:creationId xmlns:a16="http://schemas.microsoft.com/office/drawing/2014/main" id="{8D7D0C2B-7A70-F7AF-A737-A95EA3D14DE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702021" y="4929377"/>
              <a:ext cx="2159111" cy="1440000"/>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DC2_MELUXINA">
              <a:extLst>
                <a:ext uri="{FF2B5EF4-FFF2-40B4-BE49-F238E27FC236}">
                  <a16:creationId xmlns:a16="http://schemas.microsoft.com/office/drawing/2014/main" id="{0AB0E063-B772-E620-3696-E43D07B38610}"/>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055813" y="4929377"/>
              <a:ext cx="2159112" cy="1440000"/>
            </a:xfrm>
            <a:prstGeom prst="rect">
              <a:avLst/>
            </a:prstGeom>
            <a:noFill/>
            <a:extLst>
              <a:ext uri="{909E8E84-426E-40DD-AFC4-6F175D3DCCD1}">
                <a14:hiddenFill xmlns:a14="http://schemas.microsoft.com/office/drawing/2010/main">
                  <a:solidFill>
                    <a:srgbClr val="FFFFFF"/>
                  </a:solidFill>
                </a14:hiddenFill>
              </a:ext>
            </a:extLst>
          </p:spPr>
        </p:pic>
        <p:pic>
          <p:nvPicPr>
            <p:cNvPr id="4114" name="Picture 18" descr="Deucalion">
              <a:extLst>
                <a:ext uri="{FF2B5EF4-FFF2-40B4-BE49-F238E27FC236}">
                  <a16:creationId xmlns:a16="http://schemas.microsoft.com/office/drawing/2014/main" id="{76F8A5A8-0463-719A-A12E-24B87B2D0110}"/>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214925" y="4929377"/>
              <a:ext cx="2468888" cy="14400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6895989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EF4C3BA-4CA5-5964-82C6-F3E5BBA94DF7}"/>
              </a:ext>
            </a:extLst>
          </p:cNvPr>
          <p:cNvSpPr txBox="1"/>
          <p:nvPr/>
        </p:nvSpPr>
        <p:spPr>
          <a:xfrm>
            <a:off x="598239" y="3291171"/>
            <a:ext cx="1938352" cy="400110"/>
          </a:xfrm>
          <a:prstGeom prst="rect">
            <a:avLst/>
          </a:prstGeom>
          <a:noFill/>
        </p:spPr>
        <p:txBody>
          <a:bodyPr wrap="none" rtlCol="0">
            <a:spAutoFit/>
          </a:bodyPr>
          <a:lstStyle/>
          <a:p>
            <a:pPr algn="ctr"/>
            <a:r>
              <a:rPr lang="fr-FR" sz="2000" dirty="0" err="1">
                <a:solidFill>
                  <a:schemeClr val="bg2"/>
                </a:solidFill>
                <a:latin typeface="Lato" panose="020F0502020204030203" pitchFamily="34" charset="0"/>
                <a:ea typeface="Lato" panose="020F0502020204030203" pitchFamily="34" charset="0"/>
                <a:cs typeface="Lato" panose="020F0502020204030203" pitchFamily="34" charset="0"/>
              </a:rPr>
              <a:t>get</a:t>
            </a:r>
            <a:r>
              <a:rPr lang="fr-FR" sz="2000" dirty="0">
                <a:solidFill>
                  <a:schemeClr val="bg2"/>
                </a:solidFill>
                <a:latin typeface="Lato" panose="020F0502020204030203" pitchFamily="34" charset="0"/>
                <a:ea typeface="Lato" panose="020F0502020204030203" pitchFamily="34" charset="0"/>
                <a:cs typeface="Lato" panose="020F0502020204030203" pitchFamily="34" charset="0"/>
              </a:rPr>
              <a:t> </a:t>
            </a:r>
            <a:r>
              <a:rPr lang="fr-FR" sz="2000" dirty="0" err="1">
                <a:solidFill>
                  <a:schemeClr val="bg2"/>
                </a:solidFill>
                <a:latin typeface="Lato" panose="020F0502020204030203" pitchFamily="34" charset="0"/>
                <a:ea typeface="Lato" panose="020F0502020204030203" pitchFamily="34" charset="0"/>
                <a:cs typeface="Lato" panose="020F0502020204030203" pitchFamily="34" charset="0"/>
              </a:rPr>
              <a:t>these</a:t>
            </a:r>
            <a:r>
              <a:rPr lang="fr-FR" sz="2000" dirty="0">
                <a:solidFill>
                  <a:schemeClr val="bg2"/>
                </a:solidFill>
                <a:latin typeface="Lato" panose="020F0502020204030203" pitchFamily="34" charset="0"/>
                <a:ea typeface="Lato" panose="020F0502020204030203" pitchFamily="34" charset="0"/>
                <a:cs typeface="Lato" panose="020F0502020204030203" pitchFamily="34" charset="0"/>
              </a:rPr>
              <a:t> slides</a:t>
            </a:r>
            <a:endParaRPr lang="en-GB" sz="2000" dirty="0" err="1">
              <a:solidFill>
                <a:schemeClr val="bg2"/>
              </a:solidFill>
              <a:latin typeface="Lato" panose="020F0502020204030203" pitchFamily="34" charset="0"/>
              <a:ea typeface="Lato" panose="020F0502020204030203" pitchFamily="34" charset="0"/>
              <a:cs typeface="Lato" panose="020F0502020204030203" pitchFamily="34" charset="0"/>
            </a:endParaRPr>
          </a:p>
        </p:txBody>
      </p:sp>
      <p:pic>
        <p:nvPicPr>
          <p:cNvPr id="2" name="Picture 1">
            <a:extLst>
              <a:ext uri="{FF2B5EF4-FFF2-40B4-BE49-F238E27FC236}">
                <a16:creationId xmlns:a16="http://schemas.microsoft.com/office/drawing/2014/main" id="{558DB76C-ABF7-2FBD-3E3C-094A02083CC2}"/>
              </a:ext>
            </a:extLst>
          </p:cNvPr>
          <p:cNvPicPr>
            <a:picLocks noChangeAspect="1"/>
          </p:cNvPicPr>
          <p:nvPr/>
        </p:nvPicPr>
        <p:blipFill>
          <a:blip r:embed="rId3"/>
          <a:stretch>
            <a:fillRect/>
          </a:stretch>
        </p:blipFill>
        <p:spPr>
          <a:xfrm>
            <a:off x="3086334" y="476201"/>
            <a:ext cx="2963090" cy="4217536"/>
          </a:xfrm>
          <a:prstGeom prst="rect">
            <a:avLst/>
          </a:prstGeom>
          <a:ln>
            <a:noFill/>
          </a:ln>
          <a:effectLst>
            <a:outerShdw blurRad="292100" dist="139700" dir="2700000" algn="tl" rotWithShape="0">
              <a:srgbClr val="333333">
                <a:alpha val="65000"/>
              </a:srgbClr>
            </a:outerShdw>
          </a:effectLst>
        </p:spPr>
      </p:pic>
      <p:sp>
        <p:nvSpPr>
          <p:cNvPr id="3" name="TextBox 2">
            <a:extLst>
              <a:ext uri="{FF2B5EF4-FFF2-40B4-BE49-F238E27FC236}">
                <a16:creationId xmlns:a16="http://schemas.microsoft.com/office/drawing/2014/main" id="{5EE70E24-3936-B1F4-23CE-F187239A44E0}"/>
              </a:ext>
            </a:extLst>
          </p:cNvPr>
          <p:cNvSpPr txBox="1"/>
          <p:nvPr/>
        </p:nvSpPr>
        <p:spPr>
          <a:xfrm>
            <a:off x="6470910" y="3245349"/>
            <a:ext cx="2186773" cy="646321"/>
          </a:xfrm>
          <a:prstGeom prst="rect">
            <a:avLst/>
          </a:prstGeom>
          <a:noFill/>
        </p:spPr>
        <p:txBody>
          <a:bodyPr wrap="square" lIns="91430" tIns="45715" rIns="91430" bIns="45715" rtlCol="0">
            <a:spAutoFit/>
          </a:bodyPr>
          <a:lstStyle/>
          <a:p>
            <a:pPr algn="ctr"/>
            <a:r>
              <a:rPr lang="en-US" sz="1800" b="0" dirty="0">
                <a:solidFill>
                  <a:schemeClr val="bg2"/>
                </a:solidFill>
                <a:latin typeface="Calibri" pitchFamily="34" charset="0"/>
              </a:rPr>
              <a:t>(free) 1,554 pages </a:t>
            </a:r>
            <a:r>
              <a:rPr lang="en-US" sz="1800" b="0" dirty="0" err="1">
                <a:solidFill>
                  <a:schemeClr val="bg2"/>
                </a:solidFill>
                <a:latin typeface="Calibri" pitchFamily="34" charset="0"/>
              </a:rPr>
              <a:t>ebook</a:t>
            </a:r>
            <a:r>
              <a:rPr lang="en-US" sz="1800" b="0" dirty="0">
                <a:solidFill>
                  <a:schemeClr val="bg2"/>
                </a:solidFill>
                <a:latin typeface="Calibri" pitchFamily="34" charset="0"/>
              </a:rPr>
              <a:t>, 7</a:t>
            </a:r>
            <a:r>
              <a:rPr lang="en-US" sz="1800" b="0" baseline="30000" dirty="0">
                <a:solidFill>
                  <a:schemeClr val="bg2"/>
                </a:solidFill>
                <a:latin typeface="Calibri" pitchFamily="34" charset="0"/>
              </a:rPr>
              <a:t>th</a:t>
            </a:r>
            <a:r>
              <a:rPr lang="en-US" sz="1800" b="0" dirty="0">
                <a:solidFill>
                  <a:schemeClr val="bg2"/>
                </a:solidFill>
                <a:latin typeface="Calibri" pitchFamily="34" charset="0"/>
              </a:rPr>
              <a:t> edition</a:t>
            </a:r>
          </a:p>
        </p:txBody>
      </p:sp>
      <p:pic>
        <p:nvPicPr>
          <p:cNvPr id="4" name="Picture 3">
            <a:extLst>
              <a:ext uri="{FF2B5EF4-FFF2-40B4-BE49-F238E27FC236}">
                <a16:creationId xmlns:a16="http://schemas.microsoft.com/office/drawing/2014/main" id="{73B7A98F-0A6D-FDEC-0ECE-E67BA93C2C1F}"/>
              </a:ext>
            </a:extLst>
          </p:cNvPr>
          <p:cNvPicPr>
            <a:picLocks noChangeAspect="1"/>
          </p:cNvPicPr>
          <p:nvPr/>
        </p:nvPicPr>
        <p:blipFill>
          <a:blip r:embed="rId4"/>
          <a:stretch>
            <a:fillRect/>
          </a:stretch>
        </p:blipFill>
        <p:spPr>
          <a:xfrm>
            <a:off x="6470909" y="1104232"/>
            <a:ext cx="2186774" cy="2186774"/>
          </a:xfrm>
          <a:prstGeom prst="rect">
            <a:avLst/>
          </a:prstGeom>
        </p:spPr>
      </p:pic>
      <p:pic>
        <p:nvPicPr>
          <p:cNvPr id="6" name="Picture 5">
            <a:extLst>
              <a:ext uri="{FF2B5EF4-FFF2-40B4-BE49-F238E27FC236}">
                <a16:creationId xmlns:a16="http://schemas.microsoft.com/office/drawing/2014/main" id="{B5E125AB-950B-7301-173A-1617BBFA6A80}"/>
              </a:ext>
            </a:extLst>
          </p:cNvPr>
          <p:cNvPicPr>
            <a:picLocks noChangeAspect="1"/>
          </p:cNvPicPr>
          <p:nvPr/>
        </p:nvPicPr>
        <p:blipFill>
          <a:blip r:embed="rId5"/>
          <a:stretch>
            <a:fillRect/>
          </a:stretch>
        </p:blipFill>
        <p:spPr>
          <a:xfrm>
            <a:off x="608179" y="1236670"/>
            <a:ext cx="1918473" cy="1921899"/>
          </a:xfrm>
          <a:prstGeom prst="rect">
            <a:avLst/>
          </a:prstGeom>
        </p:spPr>
      </p:pic>
    </p:spTree>
    <p:extLst>
      <p:ext uri="{BB962C8B-B14F-4D97-AF65-F5344CB8AC3E}">
        <p14:creationId xmlns:p14="http://schemas.microsoft.com/office/powerpoint/2010/main" val="11668934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Rectangle 76">
            <a:extLst>
              <a:ext uri="{FF2B5EF4-FFF2-40B4-BE49-F238E27FC236}">
                <a16:creationId xmlns:a16="http://schemas.microsoft.com/office/drawing/2014/main" id="{53CFEF08-3583-45B7-7FED-A17D1B2183AD}"/>
              </a:ext>
            </a:extLst>
          </p:cNvPr>
          <p:cNvSpPr/>
          <p:nvPr/>
        </p:nvSpPr>
        <p:spPr bwMode="auto">
          <a:xfrm>
            <a:off x="2514401" y="1012164"/>
            <a:ext cx="5849366" cy="3803934"/>
          </a:xfrm>
          <a:prstGeom prst="rect">
            <a:avLst/>
          </a:prstGeom>
          <a:solidFill>
            <a:srgbClr val="E7F6FF"/>
          </a:solidFill>
          <a:ln w="9525" cap="flat" cmpd="sng" algn="ctr">
            <a:noFill/>
            <a:prstDash val="solid"/>
            <a:round/>
            <a:headEnd type="none" w="med" len="med"/>
            <a:tailEnd type="none" w="med" len="med"/>
          </a:ln>
          <a:effectLst/>
        </p:spPr>
        <p:txBody>
          <a:bodyPr rtlCol="0" anchor="t"/>
          <a:lstStyle/>
          <a:p>
            <a:pPr algn="ctr"/>
            <a:r>
              <a:rPr lang="en-US" sz="1400" dirty="0">
                <a:solidFill>
                  <a:schemeClr val="bg2"/>
                </a:solidFill>
                <a:latin typeface="Calibri" pitchFamily="34" charset="0"/>
              </a:rPr>
              <a:t>quantum technologies</a:t>
            </a:r>
          </a:p>
        </p:txBody>
      </p:sp>
      <p:sp>
        <p:nvSpPr>
          <p:cNvPr id="2" name="Title 1"/>
          <p:cNvSpPr>
            <a:spLocks noGrp="1"/>
          </p:cNvSpPr>
          <p:nvPr>
            <p:ph type="title"/>
          </p:nvPr>
        </p:nvSpPr>
        <p:spPr>
          <a:xfrm>
            <a:off x="326948" y="171451"/>
            <a:ext cx="6918929" cy="599546"/>
          </a:xfrm>
        </p:spPr>
        <p:txBody>
          <a:bodyPr/>
          <a:lstStyle/>
          <a:p>
            <a:r>
              <a:rPr lang="fr-FR" dirty="0"/>
              <a:t>quantum </a:t>
            </a:r>
            <a:r>
              <a:rPr lang="fr-FR" dirty="0" err="1"/>
              <a:t>telecommunications</a:t>
            </a:r>
            <a:endParaRPr lang="fr-FR" dirty="0"/>
          </a:p>
        </p:txBody>
      </p:sp>
      <p:sp>
        <p:nvSpPr>
          <p:cNvPr id="82" name="Rectangle 81">
            <a:extLst>
              <a:ext uri="{FF2B5EF4-FFF2-40B4-BE49-F238E27FC236}">
                <a16:creationId xmlns:a16="http://schemas.microsoft.com/office/drawing/2014/main" id="{E4621142-AB78-B9CF-F4D9-7653AFBB7A08}"/>
              </a:ext>
            </a:extLst>
          </p:cNvPr>
          <p:cNvSpPr>
            <a:spLocks/>
          </p:cNvSpPr>
          <p:nvPr/>
        </p:nvSpPr>
        <p:spPr bwMode="auto">
          <a:xfrm>
            <a:off x="421816" y="1012164"/>
            <a:ext cx="1954073" cy="3803934"/>
          </a:xfrm>
          <a:prstGeom prst="rect">
            <a:avLst/>
          </a:prstGeom>
          <a:solidFill>
            <a:srgbClr val="EDF7E1"/>
          </a:solidFill>
          <a:ln w="9525" cap="flat" cmpd="sng" algn="ctr">
            <a:noFill/>
            <a:prstDash val="solid"/>
            <a:round/>
            <a:headEnd type="none" w="med" len="med"/>
            <a:tailEnd type="none" w="med" len="med"/>
          </a:ln>
          <a:effectLst/>
        </p:spPr>
        <p:txBody>
          <a:bodyPr rtlCol="0" anchor="t"/>
          <a:lstStyle/>
          <a:p>
            <a:pPr algn="ctr"/>
            <a:r>
              <a:rPr lang="en-US" sz="1400" dirty="0">
                <a:solidFill>
                  <a:schemeClr val="accent6"/>
                </a:solidFill>
                <a:latin typeface="Calibri" pitchFamily="34" charset="0"/>
              </a:rPr>
              <a:t>classical technologies</a:t>
            </a:r>
          </a:p>
        </p:txBody>
      </p:sp>
      <p:sp>
        <p:nvSpPr>
          <p:cNvPr id="60" name="Rectangle 59">
            <a:extLst>
              <a:ext uri="{FF2B5EF4-FFF2-40B4-BE49-F238E27FC236}">
                <a16:creationId xmlns:a16="http://schemas.microsoft.com/office/drawing/2014/main" id="{A8F03B4C-3AE3-1F5F-DF09-5C4E8FFB44F8}"/>
              </a:ext>
            </a:extLst>
          </p:cNvPr>
          <p:cNvSpPr/>
          <p:nvPr/>
        </p:nvSpPr>
        <p:spPr bwMode="auto">
          <a:xfrm>
            <a:off x="577727" y="1378973"/>
            <a:ext cx="1642250" cy="2654457"/>
          </a:xfrm>
          <a:prstGeom prst="rect">
            <a:avLst/>
          </a:prstGeom>
          <a:solidFill>
            <a:srgbClr val="D6EEBC"/>
          </a:solidFill>
          <a:ln w="9525" cap="flat" cmpd="sng" algn="ctr">
            <a:noFill/>
            <a:prstDash val="solid"/>
            <a:round/>
            <a:headEnd type="none" w="med" len="med"/>
            <a:tailEnd type="none" w="med" len="med"/>
          </a:ln>
          <a:effectLst/>
        </p:spPr>
        <p:txBody>
          <a:bodyPr rtlCol="0" anchor="t"/>
          <a:lstStyle/>
          <a:p>
            <a:pPr algn="ctr"/>
            <a:r>
              <a:rPr lang="en-US" sz="1000" dirty="0">
                <a:solidFill>
                  <a:schemeClr val="accent6"/>
                </a:solidFill>
                <a:latin typeface="Calibri" pitchFamily="34" charset="0"/>
              </a:rPr>
              <a:t>QRA</a:t>
            </a:r>
            <a:br>
              <a:rPr lang="en-US" sz="800" dirty="0">
                <a:solidFill>
                  <a:schemeClr val="accent6"/>
                </a:solidFill>
                <a:latin typeface="Calibri" pitchFamily="34" charset="0"/>
              </a:rPr>
            </a:br>
            <a:r>
              <a:rPr lang="en-US" sz="800" b="0" i="1" dirty="0">
                <a:solidFill>
                  <a:schemeClr val="accent6"/>
                </a:solidFill>
                <a:latin typeface="Calibri" pitchFamily="34" charset="0"/>
              </a:rPr>
              <a:t>quantum resistant cryptography</a:t>
            </a:r>
          </a:p>
          <a:p>
            <a:pPr algn="ctr"/>
            <a:r>
              <a:rPr lang="en-US" sz="800" b="0" dirty="0">
                <a:solidFill>
                  <a:schemeClr val="accent6"/>
                </a:solidFill>
                <a:latin typeface="Calibri" pitchFamily="34" charset="0"/>
              </a:rPr>
              <a:t>classical cryptography resisting to quantum algorithms</a:t>
            </a:r>
          </a:p>
        </p:txBody>
      </p:sp>
      <p:sp>
        <p:nvSpPr>
          <p:cNvPr id="58" name="Rectangle 57">
            <a:extLst>
              <a:ext uri="{FF2B5EF4-FFF2-40B4-BE49-F238E27FC236}">
                <a16:creationId xmlns:a16="http://schemas.microsoft.com/office/drawing/2014/main" id="{08F797B3-E6D7-CD6E-70FF-8DEB1DC3D6CF}"/>
              </a:ext>
            </a:extLst>
          </p:cNvPr>
          <p:cNvSpPr/>
          <p:nvPr/>
        </p:nvSpPr>
        <p:spPr bwMode="auto">
          <a:xfrm>
            <a:off x="2654458" y="1406044"/>
            <a:ext cx="3365689" cy="1586957"/>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rtlCol="0" anchor="t"/>
          <a:lstStyle/>
          <a:p>
            <a:pPr algn="ctr"/>
            <a:r>
              <a:rPr lang="en-US" sz="1000" dirty="0">
                <a:solidFill>
                  <a:schemeClr val="bg2"/>
                </a:solidFill>
                <a:latin typeface="Calibri" pitchFamily="34" charset="0"/>
              </a:rPr>
              <a:t>Quantum Key Distribution (QKD)</a:t>
            </a:r>
            <a:endParaRPr lang="en-US" sz="1000" b="0" dirty="0">
              <a:solidFill>
                <a:schemeClr val="bg2"/>
              </a:solidFill>
              <a:latin typeface="Calibri" pitchFamily="34" charset="0"/>
            </a:endParaRPr>
          </a:p>
        </p:txBody>
      </p:sp>
      <p:sp>
        <p:nvSpPr>
          <p:cNvPr id="5" name="TextBox 4"/>
          <p:cNvSpPr txBox="1"/>
          <p:nvPr/>
        </p:nvSpPr>
        <p:spPr>
          <a:xfrm>
            <a:off x="2729462" y="1760355"/>
            <a:ext cx="1069417" cy="1077204"/>
          </a:xfrm>
          <a:prstGeom prst="rect">
            <a:avLst/>
          </a:prstGeom>
          <a:noFill/>
        </p:spPr>
        <p:txBody>
          <a:bodyPr wrap="square" lIns="91427" tIns="45713" rIns="91427" bIns="45713" rtlCol="0">
            <a:spAutoFit/>
          </a:bodyPr>
          <a:lstStyle/>
          <a:p>
            <a:pPr algn="ctr"/>
            <a:r>
              <a:rPr lang="en-US" sz="800" dirty="0">
                <a:solidFill>
                  <a:schemeClr val="bg2"/>
                </a:solidFill>
                <a:latin typeface="Calibri" pitchFamily="34" charset="0"/>
              </a:rPr>
              <a:t>V1</a:t>
            </a:r>
            <a:br>
              <a:rPr lang="en-US" sz="800" dirty="0">
                <a:solidFill>
                  <a:schemeClr val="bg2"/>
                </a:solidFill>
                <a:latin typeface="Calibri" pitchFamily="34" charset="0"/>
              </a:rPr>
            </a:br>
            <a:r>
              <a:rPr lang="en-US" sz="800" b="0" i="1" dirty="0">
                <a:solidFill>
                  <a:schemeClr val="bg2"/>
                </a:solidFill>
                <a:latin typeface="Calibri" pitchFamily="34" charset="0"/>
              </a:rPr>
              <a:t>first generation, prepare-and measure based, </a:t>
            </a:r>
            <a:r>
              <a:rPr lang="en-US" sz="800" b="0" dirty="0">
                <a:solidFill>
                  <a:schemeClr val="bg2"/>
                </a:solidFill>
                <a:latin typeface="Calibri" pitchFamily="34" charset="0"/>
              </a:rPr>
              <a:t>protects public keys sent through optical links, use trusted nodes as repeaters</a:t>
            </a:r>
          </a:p>
        </p:txBody>
      </p:sp>
      <p:sp>
        <p:nvSpPr>
          <p:cNvPr id="6" name="TextBox 5"/>
          <p:cNvSpPr txBox="1"/>
          <p:nvPr/>
        </p:nvSpPr>
        <p:spPr>
          <a:xfrm>
            <a:off x="763971" y="2900001"/>
            <a:ext cx="1269762" cy="984871"/>
          </a:xfrm>
          <a:prstGeom prst="rect">
            <a:avLst/>
          </a:prstGeom>
          <a:solidFill>
            <a:srgbClr val="EDF7E1"/>
          </a:solidFill>
        </p:spPr>
        <p:txBody>
          <a:bodyPr wrap="square" lIns="91427" tIns="45713" rIns="91427" bIns="45713" rtlCol="0">
            <a:spAutoFit/>
          </a:bodyPr>
          <a:lstStyle/>
          <a:p>
            <a:pPr algn="ctr"/>
            <a:r>
              <a:rPr lang="en-US" sz="1000" dirty="0">
                <a:solidFill>
                  <a:schemeClr val="accent6"/>
                </a:solidFill>
                <a:latin typeface="Calibri" pitchFamily="34" charset="0"/>
              </a:rPr>
              <a:t>PQC</a:t>
            </a:r>
            <a:br>
              <a:rPr lang="en-US" sz="800" dirty="0">
                <a:solidFill>
                  <a:schemeClr val="accent6"/>
                </a:solidFill>
                <a:latin typeface="Calibri" pitchFamily="34" charset="0"/>
              </a:rPr>
            </a:br>
            <a:r>
              <a:rPr lang="en-US" sz="800" b="0" i="1" dirty="0">
                <a:solidFill>
                  <a:schemeClr val="accent6"/>
                </a:solidFill>
                <a:latin typeface="Calibri" pitchFamily="34" charset="0"/>
              </a:rPr>
              <a:t>post-quantum cryptography</a:t>
            </a:r>
          </a:p>
          <a:p>
            <a:pPr algn="ctr"/>
            <a:r>
              <a:rPr lang="en-US" sz="800" b="0" dirty="0">
                <a:solidFill>
                  <a:schemeClr val="accent6"/>
                </a:solidFill>
                <a:latin typeface="Calibri" pitchFamily="34" charset="0"/>
              </a:rPr>
              <a:t>new classical asymmetric keys and signatures resisting to quantum algorithms</a:t>
            </a:r>
          </a:p>
        </p:txBody>
      </p:sp>
      <p:sp>
        <p:nvSpPr>
          <p:cNvPr id="8" name="TextBox 7"/>
          <p:cNvSpPr txBox="1"/>
          <p:nvPr/>
        </p:nvSpPr>
        <p:spPr>
          <a:xfrm>
            <a:off x="2671654" y="3424461"/>
            <a:ext cx="1185032" cy="954093"/>
          </a:xfrm>
          <a:prstGeom prst="rect">
            <a:avLst/>
          </a:prstGeom>
          <a:noFill/>
        </p:spPr>
        <p:txBody>
          <a:bodyPr wrap="square" lIns="91427" tIns="45713" rIns="91427" bIns="45713" rtlCol="0">
            <a:spAutoFit/>
          </a:bodyPr>
          <a:lstStyle/>
          <a:p>
            <a:pPr algn="ctr"/>
            <a:r>
              <a:rPr lang="en-US" sz="800" dirty="0">
                <a:solidFill>
                  <a:schemeClr val="bg2"/>
                </a:solidFill>
                <a:latin typeface="Calibri" pitchFamily="34" charset="0"/>
              </a:rPr>
              <a:t>QRNG</a:t>
            </a:r>
          </a:p>
          <a:p>
            <a:pPr algn="ctr"/>
            <a:r>
              <a:rPr lang="en-US" sz="800" b="0" i="1" dirty="0">
                <a:solidFill>
                  <a:schemeClr val="bg2"/>
                </a:solidFill>
                <a:latin typeface="Calibri" pitchFamily="34" charset="0"/>
              </a:rPr>
              <a:t>quantum random key generators</a:t>
            </a:r>
          </a:p>
          <a:p>
            <a:pPr algn="ctr"/>
            <a:r>
              <a:rPr lang="en-US" sz="800" b="0" dirty="0">
                <a:solidFill>
                  <a:schemeClr val="bg2"/>
                </a:solidFill>
                <a:latin typeface="Calibri" pitchFamily="34" charset="0"/>
              </a:rPr>
              <a:t>ensure the quality of public keys in classical and quantum cryptography</a:t>
            </a:r>
          </a:p>
        </p:txBody>
      </p:sp>
      <p:sp>
        <p:nvSpPr>
          <p:cNvPr id="19" name="TextBox 18">
            <a:extLst>
              <a:ext uri="{FF2B5EF4-FFF2-40B4-BE49-F238E27FC236}">
                <a16:creationId xmlns:a16="http://schemas.microsoft.com/office/drawing/2014/main" id="{F1293D36-BBED-7EA6-77E5-BEAB170461D7}"/>
              </a:ext>
            </a:extLst>
          </p:cNvPr>
          <p:cNvSpPr txBox="1"/>
          <p:nvPr/>
        </p:nvSpPr>
        <p:spPr>
          <a:xfrm>
            <a:off x="4889875" y="1760355"/>
            <a:ext cx="1049897" cy="954093"/>
          </a:xfrm>
          <a:prstGeom prst="rect">
            <a:avLst/>
          </a:prstGeom>
          <a:noFill/>
        </p:spPr>
        <p:txBody>
          <a:bodyPr wrap="square" lIns="91427" tIns="45713" rIns="91427" bIns="45713" rtlCol="0">
            <a:spAutoFit/>
          </a:bodyPr>
          <a:lstStyle/>
          <a:p>
            <a:pPr algn="ctr"/>
            <a:r>
              <a:rPr lang="en-US" sz="800" dirty="0">
                <a:solidFill>
                  <a:schemeClr val="bg2"/>
                </a:solidFill>
                <a:latin typeface="Calibri" pitchFamily="34" charset="0"/>
              </a:rPr>
              <a:t>QCKA</a:t>
            </a:r>
            <a:br>
              <a:rPr lang="en-US" sz="800" dirty="0">
                <a:solidFill>
                  <a:schemeClr val="bg2"/>
                </a:solidFill>
                <a:latin typeface="Calibri" pitchFamily="34" charset="0"/>
              </a:rPr>
            </a:br>
            <a:r>
              <a:rPr lang="en-US" sz="800" b="0" i="1" dirty="0">
                <a:solidFill>
                  <a:schemeClr val="bg2"/>
                </a:solidFill>
                <a:latin typeface="Calibri" pitchFamily="34" charset="0"/>
              </a:rPr>
              <a:t>Quantum Conference Key Agreement</a:t>
            </a:r>
          </a:p>
          <a:p>
            <a:pPr algn="ctr"/>
            <a:r>
              <a:rPr lang="en-US" sz="800" b="0" dirty="0">
                <a:solidFill>
                  <a:schemeClr val="bg2"/>
                </a:solidFill>
                <a:latin typeface="Calibri" pitchFamily="34" charset="0"/>
              </a:rPr>
              <a:t>entangled quantum keys shared with more than 2 parties.</a:t>
            </a:r>
          </a:p>
        </p:txBody>
      </p:sp>
      <p:sp>
        <p:nvSpPr>
          <p:cNvPr id="22" name="TextBox 21">
            <a:extLst>
              <a:ext uri="{FF2B5EF4-FFF2-40B4-BE49-F238E27FC236}">
                <a16:creationId xmlns:a16="http://schemas.microsoft.com/office/drawing/2014/main" id="{97452B81-7340-3660-A58F-2BA8B68304F9}"/>
              </a:ext>
            </a:extLst>
          </p:cNvPr>
          <p:cNvSpPr txBox="1"/>
          <p:nvPr/>
        </p:nvSpPr>
        <p:spPr>
          <a:xfrm>
            <a:off x="4098679" y="3194955"/>
            <a:ext cx="1491141" cy="461651"/>
          </a:xfrm>
          <a:prstGeom prst="rect">
            <a:avLst/>
          </a:prstGeom>
          <a:noFill/>
        </p:spPr>
        <p:txBody>
          <a:bodyPr wrap="square" lIns="91427" tIns="45713" rIns="91427" bIns="45713" rtlCol="0">
            <a:spAutoFit/>
          </a:bodyPr>
          <a:lstStyle/>
          <a:p>
            <a:pPr algn="ctr"/>
            <a:r>
              <a:rPr lang="en-US" sz="800" dirty="0">
                <a:solidFill>
                  <a:schemeClr val="bg2"/>
                </a:solidFill>
                <a:latin typeface="Calibri" pitchFamily="34" charset="0"/>
              </a:rPr>
              <a:t>entanglement distribution</a:t>
            </a:r>
          </a:p>
          <a:p>
            <a:pPr algn="ctr"/>
            <a:r>
              <a:rPr lang="en-US" sz="800" b="0" dirty="0">
                <a:solidFill>
                  <a:schemeClr val="bg2"/>
                </a:solidFill>
                <a:latin typeface="Calibri" pitchFamily="34" charset="0"/>
              </a:rPr>
              <a:t>entangled photons distribution to multiple parties</a:t>
            </a:r>
          </a:p>
        </p:txBody>
      </p:sp>
      <p:sp>
        <p:nvSpPr>
          <p:cNvPr id="25" name="TextBox 24">
            <a:extLst>
              <a:ext uri="{FF2B5EF4-FFF2-40B4-BE49-F238E27FC236}">
                <a16:creationId xmlns:a16="http://schemas.microsoft.com/office/drawing/2014/main" id="{92838A7E-6B3A-F8BB-74B9-8C5CDFA9C302}"/>
              </a:ext>
            </a:extLst>
          </p:cNvPr>
          <p:cNvSpPr txBox="1"/>
          <p:nvPr/>
        </p:nvSpPr>
        <p:spPr>
          <a:xfrm>
            <a:off x="3808147" y="1760355"/>
            <a:ext cx="1076054" cy="954093"/>
          </a:xfrm>
          <a:prstGeom prst="rect">
            <a:avLst/>
          </a:prstGeom>
          <a:noFill/>
        </p:spPr>
        <p:txBody>
          <a:bodyPr wrap="square" lIns="91427" tIns="45713" rIns="91427" bIns="45713" rtlCol="0">
            <a:spAutoFit/>
          </a:bodyPr>
          <a:lstStyle/>
          <a:p>
            <a:pPr algn="ctr"/>
            <a:r>
              <a:rPr lang="en-US" sz="800" dirty="0">
                <a:solidFill>
                  <a:schemeClr val="bg2"/>
                </a:solidFill>
                <a:latin typeface="Calibri" pitchFamily="34" charset="0"/>
              </a:rPr>
              <a:t>V2</a:t>
            </a:r>
            <a:br>
              <a:rPr lang="en-US" sz="800" dirty="0">
                <a:solidFill>
                  <a:schemeClr val="bg2"/>
                </a:solidFill>
                <a:latin typeface="Calibri" pitchFamily="34" charset="0"/>
              </a:rPr>
            </a:br>
            <a:r>
              <a:rPr lang="en-US" sz="800" b="0" i="1" dirty="0">
                <a:solidFill>
                  <a:schemeClr val="bg2"/>
                </a:solidFill>
                <a:latin typeface="Calibri" pitchFamily="34" charset="0"/>
              </a:rPr>
              <a:t>second generation, </a:t>
            </a:r>
            <a:r>
              <a:rPr lang="en-US" sz="800" b="0" dirty="0">
                <a:solidFill>
                  <a:schemeClr val="bg2"/>
                </a:solidFill>
                <a:latin typeface="Calibri" pitchFamily="34" charset="0"/>
              </a:rPr>
              <a:t>entanglement based,</a:t>
            </a:r>
          </a:p>
          <a:p>
            <a:pPr algn="ctr"/>
            <a:r>
              <a:rPr lang="en-US" sz="800" b="0" dirty="0">
                <a:solidFill>
                  <a:schemeClr val="bg2"/>
                </a:solidFill>
                <a:latin typeface="Calibri" pitchFamily="34" charset="0"/>
              </a:rPr>
              <a:t>protects public keys sent through optical links, use memory based repeaters</a:t>
            </a:r>
          </a:p>
        </p:txBody>
      </p:sp>
      <p:cxnSp>
        <p:nvCxnSpPr>
          <p:cNvPr id="27" name="Straight Arrow Connector 26">
            <a:extLst>
              <a:ext uri="{FF2B5EF4-FFF2-40B4-BE49-F238E27FC236}">
                <a16:creationId xmlns:a16="http://schemas.microsoft.com/office/drawing/2014/main" id="{76005662-460A-9923-9136-0A3B847FCBE6}"/>
              </a:ext>
            </a:extLst>
          </p:cNvPr>
          <p:cNvCxnSpPr>
            <a:cxnSpLocks/>
            <a:stCxn id="22" idx="0"/>
            <a:endCxn id="25" idx="2"/>
          </p:cNvCxnSpPr>
          <p:nvPr/>
        </p:nvCxnSpPr>
        <p:spPr bwMode="auto">
          <a:xfrm flipH="1" flipV="1">
            <a:off x="4346174" y="2714448"/>
            <a:ext cx="498076" cy="480507"/>
          </a:xfrm>
          <a:prstGeom prst="straightConnector1">
            <a:avLst/>
          </a:prstGeom>
          <a:solidFill>
            <a:schemeClr val="accent1"/>
          </a:solidFill>
          <a:ln w="9525" cap="flat" cmpd="sng" algn="ctr">
            <a:solidFill>
              <a:schemeClr val="bg2"/>
            </a:solidFill>
            <a:prstDash val="solid"/>
            <a:round/>
            <a:headEnd type="none" w="med" len="med"/>
            <a:tailEnd type="triangle"/>
          </a:ln>
          <a:effectLst/>
        </p:spPr>
      </p:cxnSp>
      <p:cxnSp>
        <p:nvCxnSpPr>
          <p:cNvPr id="32" name="Straight Arrow Connector 31">
            <a:extLst>
              <a:ext uri="{FF2B5EF4-FFF2-40B4-BE49-F238E27FC236}">
                <a16:creationId xmlns:a16="http://schemas.microsoft.com/office/drawing/2014/main" id="{86D063D6-4566-CC90-A1C2-7E17D1B495A5}"/>
              </a:ext>
            </a:extLst>
          </p:cNvPr>
          <p:cNvCxnSpPr>
            <a:cxnSpLocks/>
            <a:stCxn id="22" idx="0"/>
            <a:endCxn id="19" idx="2"/>
          </p:cNvCxnSpPr>
          <p:nvPr/>
        </p:nvCxnSpPr>
        <p:spPr bwMode="auto">
          <a:xfrm flipV="1">
            <a:off x="4844250" y="2714448"/>
            <a:ext cx="570574" cy="480507"/>
          </a:xfrm>
          <a:prstGeom prst="straightConnector1">
            <a:avLst/>
          </a:prstGeom>
          <a:solidFill>
            <a:schemeClr val="accent1"/>
          </a:solidFill>
          <a:ln w="9525" cap="flat" cmpd="sng" algn="ctr">
            <a:solidFill>
              <a:schemeClr val="bg2"/>
            </a:solidFill>
            <a:prstDash val="solid"/>
            <a:round/>
            <a:headEnd type="none" w="med" len="med"/>
            <a:tailEnd type="triangle"/>
          </a:ln>
          <a:effectLst/>
        </p:spPr>
      </p:cxnSp>
      <p:cxnSp>
        <p:nvCxnSpPr>
          <p:cNvPr id="38" name="Straight Arrow Connector 37">
            <a:extLst>
              <a:ext uri="{FF2B5EF4-FFF2-40B4-BE49-F238E27FC236}">
                <a16:creationId xmlns:a16="http://schemas.microsoft.com/office/drawing/2014/main" id="{AA570DD2-5522-146B-5062-42029C176676}"/>
              </a:ext>
            </a:extLst>
          </p:cNvPr>
          <p:cNvCxnSpPr>
            <a:cxnSpLocks/>
            <a:stCxn id="8" idx="0"/>
          </p:cNvCxnSpPr>
          <p:nvPr/>
        </p:nvCxnSpPr>
        <p:spPr bwMode="auto">
          <a:xfrm flipV="1">
            <a:off x="3264170" y="2993001"/>
            <a:ext cx="339186" cy="431460"/>
          </a:xfrm>
          <a:prstGeom prst="straightConnector1">
            <a:avLst/>
          </a:prstGeom>
          <a:solidFill>
            <a:schemeClr val="accent1"/>
          </a:solidFill>
          <a:ln w="9525" cap="flat" cmpd="sng" algn="ctr">
            <a:solidFill>
              <a:schemeClr val="bg2"/>
            </a:solidFill>
            <a:prstDash val="solid"/>
            <a:round/>
            <a:headEnd type="none" w="med" len="med"/>
            <a:tailEnd type="triangle"/>
          </a:ln>
          <a:effectLst/>
        </p:spPr>
      </p:cxnSp>
      <p:sp>
        <p:nvSpPr>
          <p:cNvPr id="51" name="TextBox 50">
            <a:extLst>
              <a:ext uri="{FF2B5EF4-FFF2-40B4-BE49-F238E27FC236}">
                <a16:creationId xmlns:a16="http://schemas.microsoft.com/office/drawing/2014/main" id="{4DA2C0A9-C596-7C73-CAA1-1BB760F132E7}"/>
              </a:ext>
            </a:extLst>
          </p:cNvPr>
          <p:cNvSpPr txBox="1"/>
          <p:nvPr/>
        </p:nvSpPr>
        <p:spPr>
          <a:xfrm>
            <a:off x="763971" y="2065325"/>
            <a:ext cx="1269762" cy="707872"/>
          </a:xfrm>
          <a:prstGeom prst="rect">
            <a:avLst/>
          </a:prstGeom>
          <a:solidFill>
            <a:srgbClr val="EDF7E1"/>
          </a:solidFill>
        </p:spPr>
        <p:txBody>
          <a:bodyPr wrap="square" lIns="91427" tIns="45713" rIns="91427" bIns="45713" rtlCol="0">
            <a:spAutoFit/>
          </a:bodyPr>
          <a:lstStyle/>
          <a:p>
            <a:pPr algn="ctr"/>
            <a:r>
              <a:rPr lang="en-US" sz="800" dirty="0">
                <a:solidFill>
                  <a:schemeClr val="accent6"/>
                </a:solidFill>
                <a:latin typeface="Calibri" pitchFamily="34" charset="0"/>
              </a:rPr>
              <a:t>symmetric keys</a:t>
            </a:r>
          </a:p>
          <a:p>
            <a:pPr algn="ctr"/>
            <a:r>
              <a:rPr lang="en-US" sz="800" b="0" dirty="0">
                <a:solidFill>
                  <a:schemeClr val="accent6"/>
                </a:solidFill>
                <a:latin typeface="Calibri" pitchFamily="34" charset="0"/>
              </a:rPr>
              <a:t>classical cryptography already resistant to quantum algorithms (AES-256, …)</a:t>
            </a:r>
          </a:p>
        </p:txBody>
      </p:sp>
      <p:cxnSp>
        <p:nvCxnSpPr>
          <p:cNvPr id="63" name="Straight Arrow Connector 62">
            <a:extLst>
              <a:ext uri="{FF2B5EF4-FFF2-40B4-BE49-F238E27FC236}">
                <a16:creationId xmlns:a16="http://schemas.microsoft.com/office/drawing/2014/main" id="{89F076C3-967D-CA4E-0840-89105F5A0AE1}"/>
              </a:ext>
            </a:extLst>
          </p:cNvPr>
          <p:cNvCxnSpPr>
            <a:cxnSpLocks/>
            <a:stCxn id="8" idx="0"/>
          </p:cNvCxnSpPr>
          <p:nvPr/>
        </p:nvCxnSpPr>
        <p:spPr bwMode="auto">
          <a:xfrm flipH="1" flipV="1">
            <a:off x="2219977" y="3027352"/>
            <a:ext cx="1044193" cy="397109"/>
          </a:xfrm>
          <a:prstGeom prst="straightConnector1">
            <a:avLst/>
          </a:prstGeom>
          <a:solidFill>
            <a:schemeClr val="accent1"/>
          </a:solidFill>
          <a:ln w="9525" cap="flat" cmpd="sng" algn="ctr">
            <a:solidFill>
              <a:schemeClr val="bg2"/>
            </a:solidFill>
            <a:prstDash val="solid"/>
            <a:round/>
            <a:headEnd type="none" w="med" len="med"/>
            <a:tailEnd type="triangle"/>
          </a:ln>
          <a:effectLst/>
        </p:spPr>
      </p:cxnSp>
      <p:sp>
        <p:nvSpPr>
          <p:cNvPr id="70" name="TextBox 69">
            <a:extLst>
              <a:ext uri="{FF2B5EF4-FFF2-40B4-BE49-F238E27FC236}">
                <a16:creationId xmlns:a16="http://schemas.microsoft.com/office/drawing/2014/main" id="{ACE4D983-EA6C-7C5E-D89D-459846350B47}"/>
              </a:ext>
            </a:extLst>
          </p:cNvPr>
          <p:cNvSpPr txBox="1"/>
          <p:nvPr/>
        </p:nvSpPr>
        <p:spPr>
          <a:xfrm>
            <a:off x="4098679" y="3795875"/>
            <a:ext cx="1491141" cy="584761"/>
          </a:xfrm>
          <a:prstGeom prst="rect">
            <a:avLst/>
          </a:prstGeom>
          <a:noFill/>
        </p:spPr>
        <p:txBody>
          <a:bodyPr wrap="square" lIns="91427" tIns="45713" rIns="91427" bIns="45713" rtlCol="0">
            <a:spAutoFit/>
          </a:bodyPr>
          <a:lstStyle/>
          <a:p>
            <a:pPr algn="ctr"/>
            <a:r>
              <a:rPr lang="en-US" sz="800" dirty="0">
                <a:solidFill>
                  <a:schemeClr val="bg2"/>
                </a:solidFill>
                <a:latin typeface="Calibri" pitchFamily="34" charset="0"/>
              </a:rPr>
              <a:t>quantum repeaters</a:t>
            </a:r>
          </a:p>
          <a:p>
            <a:pPr algn="ctr"/>
            <a:r>
              <a:rPr lang="en-US" sz="800" b="0" dirty="0">
                <a:solidFill>
                  <a:schemeClr val="bg2"/>
                </a:solidFill>
                <a:latin typeface="Calibri" pitchFamily="34" charset="0"/>
              </a:rPr>
              <a:t>with quantum memory, enable entanglement sharing over long distances</a:t>
            </a:r>
          </a:p>
        </p:txBody>
      </p:sp>
      <p:cxnSp>
        <p:nvCxnSpPr>
          <p:cNvPr id="72" name="Straight Arrow Connector 71">
            <a:extLst>
              <a:ext uri="{FF2B5EF4-FFF2-40B4-BE49-F238E27FC236}">
                <a16:creationId xmlns:a16="http://schemas.microsoft.com/office/drawing/2014/main" id="{CB9920A2-D686-9576-5B62-0433DAF4F955}"/>
              </a:ext>
            </a:extLst>
          </p:cNvPr>
          <p:cNvCxnSpPr>
            <a:cxnSpLocks/>
            <a:stCxn id="70" idx="0"/>
            <a:endCxn id="22" idx="2"/>
          </p:cNvCxnSpPr>
          <p:nvPr/>
        </p:nvCxnSpPr>
        <p:spPr bwMode="auto">
          <a:xfrm flipV="1">
            <a:off x="4844250" y="3656606"/>
            <a:ext cx="0" cy="139269"/>
          </a:xfrm>
          <a:prstGeom prst="straightConnector1">
            <a:avLst/>
          </a:prstGeom>
          <a:solidFill>
            <a:schemeClr val="accent1"/>
          </a:solidFill>
          <a:ln w="9525" cap="flat" cmpd="sng" algn="ctr">
            <a:solidFill>
              <a:schemeClr val="bg2"/>
            </a:solidFill>
            <a:prstDash val="solid"/>
            <a:round/>
            <a:headEnd type="none" w="med" len="med"/>
            <a:tailEnd type="triangle"/>
          </a:ln>
          <a:effectLst/>
        </p:spPr>
      </p:cxnSp>
      <p:sp>
        <p:nvSpPr>
          <p:cNvPr id="121" name="Rectangle 120">
            <a:extLst>
              <a:ext uri="{FF2B5EF4-FFF2-40B4-BE49-F238E27FC236}">
                <a16:creationId xmlns:a16="http://schemas.microsoft.com/office/drawing/2014/main" id="{A1021BBC-EA8B-F893-0E7A-6D4A5A82F6EE}"/>
              </a:ext>
            </a:extLst>
          </p:cNvPr>
          <p:cNvSpPr/>
          <p:nvPr/>
        </p:nvSpPr>
        <p:spPr bwMode="auto">
          <a:xfrm>
            <a:off x="6108238" y="1667356"/>
            <a:ext cx="2121101" cy="1332406"/>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rtlCol="0" anchor="t"/>
          <a:lstStyle/>
          <a:p>
            <a:pPr algn="ctr"/>
            <a:endParaRPr lang="en-US" sz="1000" b="0" dirty="0">
              <a:solidFill>
                <a:schemeClr val="bg2"/>
              </a:solidFill>
              <a:latin typeface="Calibri" pitchFamily="34" charset="0"/>
            </a:endParaRPr>
          </a:p>
        </p:txBody>
      </p:sp>
      <p:sp>
        <p:nvSpPr>
          <p:cNvPr id="97" name="Rectangle 96">
            <a:extLst>
              <a:ext uri="{FF2B5EF4-FFF2-40B4-BE49-F238E27FC236}">
                <a16:creationId xmlns:a16="http://schemas.microsoft.com/office/drawing/2014/main" id="{429C46CC-25A9-DCEE-183D-D8ED31C91777}"/>
              </a:ext>
            </a:extLst>
          </p:cNvPr>
          <p:cNvSpPr/>
          <p:nvPr/>
        </p:nvSpPr>
        <p:spPr bwMode="auto">
          <a:xfrm>
            <a:off x="6129630" y="1406044"/>
            <a:ext cx="2132038" cy="2849035"/>
          </a:xfrm>
          <a:prstGeom prst="rect">
            <a:avLst/>
          </a:prstGeom>
          <a:noFill/>
          <a:ln w="9525" cap="flat" cmpd="sng" algn="ctr">
            <a:noFill/>
            <a:prstDash val="solid"/>
            <a:round/>
            <a:headEnd type="none" w="med" len="med"/>
            <a:tailEnd type="none" w="med" len="med"/>
          </a:ln>
          <a:effectLst/>
        </p:spPr>
        <p:txBody>
          <a:bodyPr rtlCol="0" anchor="t"/>
          <a:lstStyle/>
          <a:p>
            <a:pPr algn="ctr"/>
            <a:r>
              <a:rPr lang="en-US" sz="1000" dirty="0">
                <a:solidFill>
                  <a:schemeClr val="bg2"/>
                </a:solidFill>
                <a:latin typeface="Calibri" pitchFamily="34" charset="0"/>
              </a:rPr>
              <a:t>quantum Internet</a:t>
            </a:r>
            <a:endParaRPr lang="en-US" sz="1000" b="0" dirty="0">
              <a:solidFill>
                <a:schemeClr val="bg2"/>
              </a:solidFill>
              <a:latin typeface="Calibri" pitchFamily="34" charset="0"/>
            </a:endParaRPr>
          </a:p>
        </p:txBody>
      </p:sp>
      <p:sp>
        <p:nvSpPr>
          <p:cNvPr id="117" name="TextBox 116">
            <a:extLst>
              <a:ext uri="{FF2B5EF4-FFF2-40B4-BE49-F238E27FC236}">
                <a16:creationId xmlns:a16="http://schemas.microsoft.com/office/drawing/2014/main" id="{ED7F84DD-CE44-487C-527A-92F75624ABA6}"/>
              </a:ext>
            </a:extLst>
          </p:cNvPr>
          <p:cNvSpPr txBox="1"/>
          <p:nvPr/>
        </p:nvSpPr>
        <p:spPr>
          <a:xfrm rot="16200000">
            <a:off x="7970597" y="2597630"/>
            <a:ext cx="1191352" cy="215444"/>
          </a:xfrm>
          <a:prstGeom prst="rect">
            <a:avLst/>
          </a:prstGeom>
          <a:noFill/>
        </p:spPr>
        <p:txBody>
          <a:bodyPr wrap="none" rtlCol="0">
            <a:spAutoFit/>
          </a:bodyPr>
          <a:lstStyle/>
          <a:p>
            <a:r>
              <a:rPr lang="fr-FR" sz="800" b="0" dirty="0">
                <a:solidFill>
                  <a:schemeClr val="tx1">
                    <a:lumMod val="50000"/>
                  </a:schemeClr>
                </a:solidFill>
                <a:latin typeface="Calibri" pitchFamily="34" charset="0"/>
              </a:rPr>
              <a:t>(cc) Olivier Ezratty, 2023</a:t>
            </a:r>
          </a:p>
        </p:txBody>
      </p:sp>
      <p:sp>
        <p:nvSpPr>
          <p:cNvPr id="10" name="TextBox 9"/>
          <p:cNvSpPr txBox="1"/>
          <p:nvPr/>
        </p:nvSpPr>
        <p:spPr>
          <a:xfrm>
            <a:off x="6141499" y="1667355"/>
            <a:ext cx="2121100" cy="461651"/>
          </a:xfrm>
          <a:prstGeom prst="rect">
            <a:avLst/>
          </a:prstGeom>
          <a:noFill/>
        </p:spPr>
        <p:txBody>
          <a:bodyPr wrap="square" lIns="91427" tIns="45713" rIns="91427" bIns="45713" rtlCol="0">
            <a:spAutoFit/>
          </a:bodyPr>
          <a:lstStyle/>
          <a:p>
            <a:pPr algn="ctr"/>
            <a:r>
              <a:rPr lang="en-US" sz="800" dirty="0">
                <a:solidFill>
                  <a:schemeClr val="bg2"/>
                </a:solidFill>
                <a:latin typeface="Calibri" pitchFamily="34" charset="0"/>
              </a:rPr>
              <a:t>distributed quantum computing</a:t>
            </a:r>
          </a:p>
          <a:p>
            <a:pPr algn="ctr"/>
            <a:r>
              <a:rPr lang="en-US" sz="800" b="0" dirty="0">
                <a:solidFill>
                  <a:schemeClr val="bg2"/>
                </a:solidFill>
                <a:latin typeface="Calibri" pitchFamily="34" charset="0"/>
              </a:rPr>
              <a:t>connection between quantum computers and sensors, blind quantum computing</a:t>
            </a:r>
          </a:p>
        </p:txBody>
      </p:sp>
      <p:sp>
        <p:nvSpPr>
          <p:cNvPr id="11" name="TextBox 10">
            <a:extLst>
              <a:ext uri="{FF2B5EF4-FFF2-40B4-BE49-F238E27FC236}">
                <a16:creationId xmlns:a16="http://schemas.microsoft.com/office/drawing/2014/main" id="{2AF614EE-95E1-D571-836F-34265A1FFA70}"/>
              </a:ext>
            </a:extLst>
          </p:cNvPr>
          <p:cNvSpPr txBox="1"/>
          <p:nvPr/>
        </p:nvSpPr>
        <p:spPr>
          <a:xfrm>
            <a:off x="7087314" y="2133947"/>
            <a:ext cx="1108234" cy="830983"/>
          </a:xfrm>
          <a:prstGeom prst="rect">
            <a:avLst/>
          </a:prstGeom>
          <a:noFill/>
        </p:spPr>
        <p:txBody>
          <a:bodyPr wrap="square" lIns="91427" tIns="45713" rIns="91427" bIns="45713" rtlCol="0">
            <a:spAutoFit/>
          </a:bodyPr>
          <a:lstStyle/>
          <a:p>
            <a:pPr algn="ctr"/>
            <a:r>
              <a:rPr lang="en-US" sz="800" dirty="0">
                <a:solidFill>
                  <a:schemeClr val="bg2"/>
                </a:solidFill>
                <a:latin typeface="Calibri" pitchFamily="34" charset="0"/>
              </a:rPr>
              <a:t>QSDC</a:t>
            </a:r>
            <a:br>
              <a:rPr lang="en-US" sz="800" dirty="0">
                <a:solidFill>
                  <a:schemeClr val="bg2"/>
                </a:solidFill>
                <a:latin typeface="Calibri" pitchFamily="34" charset="0"/>
              </a:rPr>
            </a:br>
            <a:r>
              <a:rPr lang="en-US" sz="800" b="0" i="1" dirty="0">
                <a:solidFill>
                  <a:schemeClr val="bg2"/>
                </a:solidFill>
                <a:latin typeface="Calibri" pitchFamily="34" charset="0"/>
              </a:rPr>
              <a:t>Quantum Secure Direct Communication</a:t>
            </a:r>
          </a:p>
          <a:p>
            <a:pPr algn="ctr"/>
            <a:r>
              <a:rPr lang="en-US" sz="800" b="0" dirty="0">
                <a:solidFill>
                  <a:schemeClr val="bg2"/>
                </a:solidFill>
                <a:latin typeface="Calibri" pitchFamily="34" charset="0"/>
              </a:rPr>
              <a:t>quantum data transfer without encryption keys</a:t>
            </a:r>
          </a:p>
        </p:txBody>
      </p:sp>
      <p:sp>
        <p:nvSpPr>
          <p:cNvPr id="20" name="TextBox 19">
            <a:extLst>
              <a:ext uri="{FF2B5EF4-FFF2-40B4-BE49-F238E27FC236}">
                <a16:creationId xmlns:a16="http://schemas.microsoft.com/office/drawing/2014/main" id="{B913A5E8-2DBD-DA74-9712-A51D2F4A71F7}"/>
              </a:ext>
            </a:extLst>
          </p:cNvPr>
          <p:cNvSpPr txBox="1"/>
          <p:nvPr/>
        </p:nvSpPr>
        <p:spPr>
          <a:xfrm>
            <a:off x="6171591" y="2128510"/>
            <a:ext cx="930111" cy="830983"/>
          </a:xfrm>
          <a:prstGeom prst="rect">
            <a:avLst/>
          </a:prstGeom>
          <a:noFill/>
        </p:spPr>
        <p:txBody>
          <a:bodyPr wrap="square" lIns="91427" tIns="45713" rIns="91427" bIns="45713" rtlCol="0">
            <a:spAutoFit/>
          </a:bodyPr>
          <a:lstStyle/>
          <a:p>
            <a:pPr algn="ctr"/>
            <a:r>
              <a:rPr lang="en-US" sz="800" dirty="0">
                <a:solidFill>
                  <a:schemeClr val="bg2"/>
                </a:solidFill>
                <a:latin typeface="Calibri" pitchFamily="34" charset="0"/>
              </a:rPr>
              <a:t>quantum computing cryptography</a:t>
            </a:r>
          </a:p>
          <a:p>
            <a:pPr algn="ctr"/>
            <a:r>
              <a:rPr lang="en-US" sz="800" b="0" dirty="0">
                <a:solidFill>
                  <a:schemeClr val="bg2"/>
                </a:solidFill>
                <a:latin typeface="Calibri" pitchFamily="34" charset="0"/>
              </a:rPr>
              <a:t>generated by a quantum computer</a:t>
            </a:r>
          </a:p>
        </p:txBody>
      </p:sp>
      <p:cxnSp>
        <p:nvCxnSpPr>
          <p:cNvPr id="35" name="Straight Arrow Connector 34">
            <a:extLst>
              <a:ext uri="{FF2B5EF4-FFF2-40B4-BE49-F238E27FC236}">
                <a16:creationId xmlns:a16="http://schemas.microsoft.com/office/drawing/2014/main" id="{4973F1D8-3C1F-93BD-4002-8D688E898BAB}"/>
              </a:ext>
            </a:extLst>
          </p:cNvPr>
          <p:cNvCxnSpPr>
            <a:cxnSpLocks/>
            <a:stCxn id="24" idx="0"/>
            <a:endCxn id="121" idx="2"/>
          </p:cNvCxnSpPr>
          <p:nvPr/>
        </p:nvCxnSpPr>
        <p:spPr bwMode="auto">
          <a:xfrm flipH="1" flipV="1">
            <a:off x="7168789" y="2999762"/>
            <a:ext cx="2605" cy="193290"/>
          </a:xfrm>
          <a:prstGeom prst="straightConnector1">
            <a:avLst/>
          </a:prstGeom>
          <a:solidFill>
            <a:schemeClr val="accent1"/>
          </a:solidFill>
          <a:ln w="9525" cap="flat" cmpd="sng" algn="ctr">
            <a:solidFill>
              <a:schemeClr val="bg2"/>
            </a:solidFill>
            <a:prstDash val="solid"/>
            <a:round/>
            <a:headEnd type="none" w="med" len="med"/>
            <a:tailEnd type="triangle"/>
          </a:ln>
          <a:effectLst/>
        </p:spPr>
      </p:cxnSp>
      <p:sp>
        <p:nvSpPr>
          <p:cNvPr id="24" name="TextBox 23">
            <a:extLst>
              <a:ext uri="{FF2B5EF4-FFF2-40B4-BE49-F238E27FC236}">
                <a16:creationId xmlns:a16="http://schemas.microsoft.com/office/drawing/2014/main" id="{E35FF2BB-1E11-95E9-8D44-1D0DA36552F5}"/>
              </a:ext>
            </a:extLst>
          </p:cNvPr>
          <p:cNvSpPr txBox="1"/>
          <p:nvPr/>
        </p:nvSpPr>
        <p:spPr>
          <a:xfrm>
            <a:off x="6240526" y="3193052"/>
            <a:ext cx="1861736" cy="461651"/>
          </a:xfrm>
          <a:prstGeom prst="rect">
            <a:avLst/>
          </a:prstGeom>
          <a:noFill/>
        </p:spPr>
        <p:txBody>
          <a:bodyPr wrap="square" lIns="91427" tIns="45713" rIns="91427" bIns="45713" rtlCol="0">
            <a:spAutoFit/>
          </a:bodyPr>
          <a:lstStyle/>
          <a:p>
            <a:pPr algn="ctr"/>
            <a:r>
              <a:rPr lang="en-US" sz="800" dirty="0">
                <a:solidFill>
                  <a:schemeClr val="bg2"/>
                </a:solidFill>
                <a:latin typeface="Calibri" pitchFamily="34" charset="0"/>
              </a:rPr>
              <a:t>quantum teleportation</a:t>
            </a:r>
          </a:p>
          <a:p>
            <a:pPr algn="ctr"/>
            <a:r>
              <a:rPr lang="en-US" sz="800" b="0" dirty="0">
                <a:solidFill>
                  <a:schemeClr val="bg2"/>
                </a:solidFill>
                <a:latin typeface="Calibri" pitchFamily="34" charset="0"/>
              </a:rPr>
              <a:t>teleporting one qubit state to another qubit using entanglement distribution</a:t>
            </a:r>
          </a:p>
        </p:txBody>
      </p:sp>
      <p:cxnSp>
        <p:nvCxnSpPr>
          <p:cNvPr id="28" name="Straight Arrow Connector 27">
            <a:extLst>
              <a:ext uri="{FF2B5EF4-FFF2-40B4-BE49-F238E27FC236}">
                <a16:creationId xmlns:a16="http://schemas.microsoft.com/office/drawing/2014/main" id="{94E805D2-AD0F-9789-6FDE-3B05C8460359}"/>
              </a:ext>
            </a:extLst>
          </p:cNvPr>
          <p:cNvCxnSpPr>
            <a:cxnSpLocks/>
            <a:stCxn id="22" idx="3"/>
            <a:endCxn id="24" idx="1"/>
          </p:cNvCxnSpPr>
          <p:nvPr/>
        </p:nvCxnSpPr>
        <p:spPr bwMode="auto">
          <a:xfrm flipV="1">
            <a:off x="5589820" y="3423878"/>
            <a:ext cx="650706" cy="1903"/>
          </a:xfrm>
          <a:prstGeom prst="straightConnector1">
            <a:avLst/>
          </a:prstGeom>
          <a:solidFill>
            <a:schemeClr val="accent1"/>
          </a:solidFill>
          <a:ln w="9525" cap="flat" cmpd="sng" algn="ctr">
            <a:solidFill>
              <a:schemeClr val="bg2"/>
            </a:solidFill>
            <a:prstDash val="solid"/>
            <a:round/>
            <a:headEnd type="none" w="med" len="med"/>
            <a:tailEnd type="triangle"/>
          </a:ln>
          <a:effectLst/>
        </p:spPr>
      </p:cxnSp>
      <p:sp>
        <p:nvSpPr>
          <p:cNvPr id="100" name="Freeform: Shape 99">
            <a:extLst>
              <a:ext uri="{FF2B5EF4-FFF2-40B4-BE49-F238E27FC236}">
                <a16:creationId xmlns:a16="http://schemas.microsoft.com/office/drawing/2014/main" id="{FA47CE95-AE3D-ECD0-C961-8C9D376F0A2A}"/>
              </a:ext>
            </a:extLst>
          </p:cNvPr>
          <p:cNvSpPr/>
          <p:nvPr/>
        </p:nvSpPr>
        <p:spPr bwMode="auto">
          <a:xfrm>
            <a:off x="3846954" y="1410281"/>
            <a:ext cx="4413930" cy="3036186"/>
          </a:xfrm>
          <a:custGeom>
            <a:avLst/>
            <a:gdLst>
              <a:gd name="connsiteX0" fmla="*/ 0 w 4423833"/>
              <a:gd name="connsiteY0" fmla="*/ 275166 h 2874433"/>
              <a:gd name="connsiteX1" fmla="*/ 2269067 w 4423833"/>
              <a:gd name="connsiteY1" fmla="*/ 275166 h 2874433"/>
              <a:gd name="connsiteX2" fmla="*/ 2269067 w 4423833"/>
              <a:gd name="connsiteY2" fmla="*/ 0 h 2874433"/>
              <a:gd name="connsiteX3" fmla="*/ 4423833 w 4423833"/>
              <a:gd name="connsiteY3" fmla="*/ 0 h 2874433"/>
              <a:gd name="connsiteX4" fmla="*/ 4423833 w 4423833"/>
              <a:gd name="connsiteY4" fmla="*/ 2874433 h 2874433"/>
              <a:gd name="connsiteX5" fmla="*/ 16933 w 4423833"/>
              <a:gd name="connsiteY5" fmla="*/ 2874433 h 2874433"/>
              <a:gd name="connsiteX6" fmla="*/ 0 w 4423833"/>
              <a:gd name="connsiteY6" fmla="*/ 275166 h 2874433"/>
              <a:gd name="connsiteX0" fmla="*/ 0 w 4413930"/>
              <a:gd name="connsiteY0" fmla="*/ 278467 h 2874433"/>
              <a:gd name="connsiteX1" fmla="*/ 2259164 w 4413930"/>
              <a:gd name="connsiteY1" fmla="*/ 275166 h 2874433"/>
              <a:gd name="connsiteX2" fmla="*/ 2259164 w 4413930"/>
              <a:gd name="connsiteY2" fmla="*/ 0 h 2874433"/>
              <a:gd name="connsiteX3" fmla="*/ 4413930 w 4413930"/>
              <a:gd name="connsiteY3" fmla="*/ 0 h 2874433"/>
              <a:gd name="connsiteX4" fmla="*/ 4413930 w 4413930"/>
              <a:gd name="connsiteY4" fmla="*/ 2874433 h 2874433"/>
              <a:gd name="connsiteX5" fmla="*/ 7030 w 4413930"/>
              <a:gd name="connsiteY5" fmla="*/ 2874433 h 2874433"/>
              <a:gd name="connsiteX6" fmla="*/ 0 w 4413930"/>
              <a:gd name="connsiteY6" fmla="*/ 278467 h 2874433"/>
              <a:gd name="connsiteX0" fmla="*/ 0 w 4413930"/>
              <a:gd name="connsiteY0" fmla="*/ 278467 h 2874433"/>
              <a:gd name="connsiteX1" fmla="*/ 2242659 w 4413930"/>
              <a:gd name="connsiteY1" fmla="*/ 271864 h 2874433"/>
              <a:gd name="connsiteX2" fmla="*/ 2259164 w 4413930"/>
              <a:gd name="connsiteY2" fmla="*/ 0 h 2874433"/>
              <a:gd name="connsiteX3" fmla="*/ 4413930 w 4413930"/>
              <a:gd name="connsiteY3" fmla="*/ 0 h 2874433"/>
              <a:gd name="connsiteX4" fmla="*/ 4413930 w 4413930"/>
              <a:gd name="connsiteY4" fmla="*/ 2874433 h 2874433"/>
              <a:gd name="connsiteX5" fmla="*/ 7030 w 4413930"/>
              <a:gd name="connsiteY5" fmla="*/ 2874433 h 2874433"/>
              <a:gd name="connsiteX6" fmla="*/ 0 w 4413930"/>
              <a:gd name="connsiteY6" fmla="*/ 278467 h 2874433"/>
              <a:gd name="connsiteX0" fmla="*/ 0 w 4413930"/>
              <a:gd name="connsiteY0" fmla="*/ 278467 h 2874433"/>
              <a:gd name="connsiteX1" fmla="*/ 2262465 w 4413930"/>
              <a:gd name="connsiteY1" fmla="*/ 271864 h 2874433"/>
              <a:gd name="connsiteX2" fmla="*/ 2259164 w 4413930"/>
              <a:gd name="connsiteY2" fmla="*/ 0 h 2874433"/>
              <a:gd name="connsiteX3" fmla="*/ 4413930 w 4413930"/>
              <a:gd name="connsiteY3" fmla="*/ 0 h 2874433"/>
              <a:gd name="connsiteX4" fmla="*/ 4413930 w 4413930"/>
              <a:gd name="connsiteY4" fmla="*/ 2874433 h 2874433"/>
              <a:gd name="connsiteX5" fmla="*/ 7030 w 4413930"/>
              <a:gd name="connsiteY5" fmla="*/ 2874433 h 2874433"/>
              <a:gd name="connsiteX6" fmla="*/ 0 w 4413930"/>
              <a:gd name="connsiteY6" fmla="*/ 278467 h 2874433"/>
              <a:gd name="connsiteX0" fmla="*/ 0 w 4413930"/>
              <a:gd name="connsiteY0" fmla="*/ 278467 h 2874433"/>
              <a:gd name="connsiteX1" fmla="*/ 2255863 w 4413930"/>
              <a:gd name="connsiteY1" fmla="*/ 271864 h 2874433"/>
              <a:gd name="connsiteX2" fmla="*/ 2259164 w 4413930"/>
              <a:gd name="connsiteY2" fmla="*/ 0 h 2874433"/>
              <a:gd name="connsiteX3" fmla="*/ 4413930 w 4413930"/>
              <a:gd name="connsiteY3" fmla="*/ 0 h 2874433"/>
              <a:gd name="connsiteX4" fmla="*/ 4413930 w 4413930"/>
              <a:gd name="connsiteY4" fmla="*/ 2874433 h 2874433"/>
              <a:gd name="connsiteX5" fmla="*/ 7030 w 4413930"/>
              <a:gd name="connsiteY5" fmla="*/ 2874433 h 2874433"/>
              <a:gd name="connsiteX6" fmla="*/ 0 w 4413930"/>
              <a:gd name="connsiteY6" fmla="*/ 278467 h 2874433"/>
              <a:gd name="connsiteX0" fmla="*/ 0 w 4413930"/>
              <a:gd name="connsiteY0" fmla="*/ 278467 h 3036186"/>
              <a:gd name="connsiteX1" fmla="*/ 2255863 w 4413930"/>
              <a:gd name="connsiteY1" fmla="*/ 271864 h 3036186"/>
              <a:gd name="connsiteX2" fmla="*/ 2259164 w 4413930"/>
              <a:gd name="connsiteY2" fmla="*/ 0 h 3036186"/>
              <a:gd name="connsiteX3" fmla="*/ 4413930 w 4413930"/>
              <a:gd name="connsiteY3" fmla="*/ 0 h 3036186"/>
              <a:gd name="connsiteX4" fmla="*/ 4413930 w 4413930"/>
              <a:gd name="connsiteY4" fmla="*/ 2874433 h 3036186"/>
              <a:gd name="connsiteX5" fmla="*/ 10331 w 4413930"/>
              <a:gd name="connsiteY5" fmla="*/ 3036186 h 3036186"/>
              <a:gd name="connsiteX6" fmla="*/ 0 w 4413930"/>
              <a:gd name="connsiteY6" fmla="*/ 278467 h 3036186"/>
              <a:gd name="connsiteX0" fmla="*/ 0 w 4413930"/>
              <a:gd name="connsiteY0" fmla="*/ 278467 h 3036186"/>
              <a:gd name="connsiteX1" fmla="*/ 2255863 w 4413930"/>
              <a:gd name="connsiteY1" fmla="*/ 271864 h 3036186"/>
              <a:gd name="connsiteX2" fmla="*/ 2259164 w 4413930"/>
              <a:gd name="connsiteY2" fmla="*/ 0 h 3036186"/>
              <a:gd name="connsiteX3" fmla="*/ 4413930 w 4413930"/>
              <a:gd name="connsiteY3" fmla="*/ 0 h 3036186"/>
              <a:gd name="connsiteX4" fmla="*/ 4413930 w 4413930"/>
              <a:gd name="connsiteY4" fmla="*/ 3026283 h 3036186"/>
              <a:gd name="connsiteX5" fmla="*/ 10331 w 4413930"/>
              <a:gd name="connsiteY5" fmla="*/ 3036186 h 3036186"/>
              <a:gd name="connsiteX6" fmla="*/ 0 w 4413930"/>
              <a:gd name="connsiteY6" fmla="*/ 278467 h 3036186"/>
              <a:gd name="connsiteX0" fmla="*/ 0 w 4413930"/>
              <a:gd name="connsiteY0" fmla="*/ 278467 h 3036186"/>
              <a:gd name="connsiteX1" fmla="*/ 2255863 w 4413930"/>
              <a:gd name="connsiteY1" fmla="*/ 271864 h 3036186"/>
              <a:gd name="connsiteX2" fmla="*/ 2236056 w 4413930"/>
              <a:gd name="connsiteY2" fmla="*/ 0 h 3036186"/>
              <a:gd name="connsiteX3" fmla="*/ 4413930 w 4413930"/>
              <a:gd name="connsiteY3" fmla="*/ 0 h 3036186"/>
              <a:gd name="connsiteX4" fmla="*/ 4413930 w 4413930"/>
              <a:gd name="connsiteY4" fmla="*/ 3026283 h 3036186"/>
              <a:gd name="connsiteX5" fmla="*/ 10331 w 4413930"/>
              <a:gd name="connsiteY5" fmla="*/ 3036186 h 3036186"/>
              <a:gd name="connsiteX6" fmla="*/ 0 w 4413930"/>
              <a:gd name="connsiteY6" fmla="*/ 278467 h 3036186"/>
              <a:gd name="connsiteX0" fmla="*/ 0 w 4413930"/>
              <a:gd name="connsiteY0" fmla="*/ 278467 h 3036186"/>
              <a:gd name="connsiteX1" fmla="*/ 2229455 w 4413930"/>
              <a:gd name="connsiteY1" fmla="*/ 278466 h 3036186"/>
              <a:gd name="connsiteX2" fmla="*/ 2236056 w 4413930"/>
              <a:gd name="connsiteY2" fmla="*/ 0 h 3036186"/>
              <a:gd name="connsiteX3" fmla="*/ 4413930 w 4413930"/>
              <a:gd name="connsiteY3" fmla="*/ 0 h 3036186"/>
              <a:gd name="connsiteX4" fmla="*/ 4413930 w 4413930"/>
              <a:gd name="connsiteY4" fmla="*/ 3026283 h 3036186"/>
              <a:gd name="connsiteX5" fmla="*/ 10331 w 4413930"/>
              <a:gd name="connsiteY5" fmla="*/ 3036186 h 3036186"/>
              <a:gd name="connsiteX6" fmla="*/ 0 w 4413930"/>
              <a:gd name="connsiteY6" fmla="*/ 278467 h 3036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3930" h="3036186">
                <a:moveTo>
                  <a:pt x="0" y="278467"/>
                </a:moveTo>
                <a:lnTo>
                  <a:pt x="2229455" y="278466"/>
                </a:lnTo>
                <a:cubicBezTo>
                  <a:pt x="2228355" y="187845"/>
                  <a:pt x="2237156" y="90621"/>
                  <a:pt x="2236056" y="0"/>
                </a:cubicBezTo>
                <a:lnTo>
                  <a:pt x="4413930" y="0"/>
                </a:lnTo>
                <a:lnTo>
                  <a:pt x="4413930" y="3026283"/>
                </a:lnTo>
                <a:lnTo>
                  <a:pt x="10331" y="3036186"/>
                </a:lnTo>
                <a:cubicBezTo>
                  <a:pt x="7988" y="2170864"/>
                  <a:pt x="2343" y="1143789"/>
                  <a:pt x="0" y="278467"/>
                </a:cubicBezTo>
                <a:close/>
              </a:path>
            </a:pathLst>
          </a:custGeom>
          <a:solidFill>
            <a:srgbClr val="92D050">
              <a:alpha val="20000"/>
            </a:srgbClr>
          </a:solidFill>
          <a:ln w="9525" cap="flat" cmpd="sng" algn="ctr">
            <a:solidFill>
              <a:schemeClr val="accent6"/>
            </a:solidFill>
            <a:prstDash val="sysDot"/>
            <a:round/>
            <a:headEnd type="none" w="med" len="med"/>
            <a:tailEnd type="none" w="med" len="med"/>
          </a:ln>
          <a:effectLst/>
        </p:spPr>
        <p:txBody>
          <a:bodyPr rtlCol="0" anchor="ctr"/>
          <a:lstStyle/>
          <a:p>
            <a:pPr algn="ctr"/>
            <a:endParaRPr lang="en-US">
              <a:ln>
                <a:solidFill>
                  <a:schemeClr val="accent6"/>
                </a:solidFill>
              </a:ln>
            </a:endParaRPr>
          </a:p>
        </p:txBody>
      </p:sp>
      <p:sp>
        <p:nvSpPr>
          <p:cNvPr id="12" name="Rectangle 11">
            <a:extLst>
              <a:ext uri="{FF2B5EF4-FFF2-40B4-BE49-F238E27FC236}">
                <a16:creationId xmlns:a16="http://schemas.microsoft.com/office/drawing/2014/main" id="{7DE726AB-4322-239F-FFA1-B80484DA1D86}"/>
              </a:ext>
            </a:extLst>
          </p:cNvPr>
          <p:cNvSpPr/>
          <p:nvPr/>
        </p:nvSpPr>
        <p:spPr bwMode="auto">
          <a:xfrm>
            <a:off x="577727" y="4151006"/>
            <a:ext cx="1642250" cy="509905"/>
          </a:xfrm>
          <a:prstGeom prst="rect">
            <a:avLst/>
          </a:prstGeom>
          <a:solidFill>
            <a:srgbClr val="FF0000"/>
          </a:solidFill>
          <a:ln w="9525" cap="flat" cmpd="sng" algn="ctr">
            <a:noFill/>
            <a:prstDash val="solid"/>
            <a:round/>
            <a:headEnd type="none" w="med" len="med"/>
            <a:tailEnd type="none" w="med" len="med"/>
          </a:ln>
          <a:effectLst/>
        </p:spPr>
        <p:txBody>
          <a:bodyPr rtlCol="0" anchor="t"/>
          <a:lstStyle/>
          <a:p>
            <a:pPr algn="ctr"/>
            <a:r>
              <a:rPr lang="en-US" sz="1000" dirty="0">
                <a:latin typeface="Calibri" pitchFamily="34" charset="0"/>
              </a:rPr>
              <a:t>Unsafe cryptography</a:t>
            </a:r>
            <a:br>
              <a:rPr lang="en-US" sz="800" dirty="0">
                <a:latin typeface="Calibri" pitchFamily="34" charset="0"/>
              </a:rPr>
            </a:br>
            <a:r>
              <a:rPr lang="en-US" sz="800" dirty="0">
                <a:latin typeface="Calibri" pitchFamily="34" charset="0"/>
              </a:rPr>
              <a:t>class</a:t>
            </a:r>
            <a:r>
              <a:rPr lang="en-US" sz="800" b="0" dirty="0">
                <a:latin typeface="Calibri" pitchFamily="34" charset="0"/>
              </a:rPr>
              <a:t>ical cryptography based on RSA</a:t>
            </a:r>
          </a:p>
        </p:txBody>
      </p:sp>
    </p:spTree>
    <p:extLst>
      <p:ext uri="{BB962C8B-B14F-4D97-AF65-F5344CB8AC3E}">
        <p14:creationId xmlns:p14="http://schemas.microsoft.com/office/powerpoint/2010/main" val="347414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7"/>
                                        </p:tgtEl>
                                        <p:attrNameLst>
                                          <p:attrName>style.visibility</p:attrName>
                                        </p:attrNameLst>
                                      </p:cBhvr>
                                      <p:to>
                                        <p:strVal val="visible"/>
                                      </p:to>
                                    </p:set>
                                    <p:animEffect transition="in" filter="fade">
                                      <p:cBhvr>
                                        <p:cTn id="18" dur="500"/>
                                        <p:tgtEl>
                                          <p:spTgt spid="7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8"/>
                                        </p:tgtEl>
                                        <p:attrNameLst>
                                          <p:attrName>style.visibility</p:attrName>
                                        </p:attrNameLst>
                                      </p:cBhvr>
                                      <p:to>
                                        <p:strVal val="visible"/>
                                      </p:to>
                                    </p:set>
                                    <p:animEffect transition="in" filter="fade">
                                      <p:cBhvr>
                                        <p:cTn id="21" dur="500"/>
                                        <p:tgtEl>
                                          <p:spTgt spid="5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par>
                                <p:cTn id="37" presetID="10" presetClass="entr" presetSubtype="0" fill="hold"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childTnLst>
                                </p:cTn>
                              </p:par>
                              <p:par>
                                <p:cTn id="40" presetID="10" presetClass="entr" presetSubtype="0" fill="hold" nodeType="with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500"/>
                                        <p:tgtEl>
                                          <p:spTgt spid="32"/>
                                        </p:tgtEl>
                                      </p:cBhvr>
                                    </p:animEffect>
                                  </p:childTnLst>
                                </p:cTn>
                              </p:par>
                              <p:par>
                                <p:cTn id="43" presetID="10" presetClass="entr" presetSubtype="0" fill="hold"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fade">
                                      <p:cBhvr>
                                        <p:cTn id="45" dur="500"/>
                                        <p:tgtEl>
                                          <p:spTgt spid="38"/>
                                        </p:tgtEl>
                                      </p:cBhvr>
                                    </p:animEffect>
                                  </p:childTnLst>
                                </p:cTn>
                              </p:par>
                              <p:par>
                                <p:cTn id="46" presetID="10" presetClass="entr" presetSubtype="0" fill="hold" nodeType="with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fade">
                                      <p:cBhvr>
                                        <p:cTn id="48" dur="500"/>
                                        <p:tgtEl>
                                          <p:spTgt spid="63"/>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0"/>
                                        </p:tgtEl>
                                        <p:attrNameLst>
                                          <p:attrName>style.visibility</p:attrName>
                                        </p:attrNameLst>
                                      </p:cBhvr>
                                      <p:to>
                                        <p:strVal val="visible"/>
                                      </p:to>
                                    </p:set>
                                    <p:animEffect transition="in" filter="fade">
                                      <p:cBhvr>
                                        <p:cTn id="51" dur="500"/>
                                        <p:tgtEl>
                                          <p:spTgt spid="70"/>
                                        </p:tgtEl>
                                      </p:cBhvr>
                                    </p:animEffect>
                                  </p:childTnLst>
                                </p:cTn>
                              </p:par>
                              <p:par>
                                <p:cTn id="52" presetID="10" presetClass="entr" presetSubtype="0" fill="hold" nodeType="withEffect">
                                  <p:stCondLst>
                                    <p:cond delay="0"/>
                                  </p:stCondLst>
                                  <p:childTnLst>
                                    <p:set>
                                      <p:cBhvr>
                                        <p:cTn id="53" dur="1" fill="hold">
                                          <p:stCondLst>
                                            <p:cond delay="0"/>
                                          </p:stCondLst>
                                        </p:cTn>
                                        <p:tgtEl>
                                          <p:spTgt spid="72"/>
                                        </p:tgtEl>
                                        <p:attrNameLst>
                                          <p:attrName>style.visibility</p:attrName>
                                        </p:attrNameLst>
                                      </p:cBhvr>
                                      <p:to>
                                        <p:strVal val="visible"/>
                                      </p:to>
                                    </p:set>
                                    <p:animEffect transition="in" filter="fade">
                                      <p:cBhvr>
                                        <p:cTn id="54" dur="500"/>
                                        <p:tgtEl>
                                          <p:spTgt spid="7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21"/>
                                        </p:tgtEl>
                                        <p:attrNameLst>
                                          <p:attrName>style.visibility</p:attrName>
                                        </p:attrNameLst>
                                      </p:cBhvr>
                                      <p:to>
                                        <p:strVal val="visible"/>
                                      </p:to>
                                    </p:set>
                                    <p:animEffect transition="in" filter="fade">
                                      <p:cBhvr>
                                        <p:cTn id="57" dur="500"/>
                                        <p:tgtEl>
                                          <p:spTgt spid="12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97"/>
                                        </p:tgtEl>
                                        <p:attrNameLst>
                                          <p:attrName>style.visibility</p:attrName>
                                        </p:attrNameLst>
                                      </p:cBhvr>
                                      <p:to>
                                        <p:strVal val="visible"/>
                                      </p:to>
                                    </p:set>
                                    <p:animEffect transition="in" filter="fade">
                                      <p:cBhvr>
                                        <p:cTn id="60" dur="500"/>
                                        <p:tgtEl>
                                          <p:spTgt spid="97"/>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500"/>
                                        <p:tgtEl>
                                          <p:spTgt spid="10"/>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500"/>
                                        <p:tgtEl>
                                          <p:spTgt spid="11"/>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par>
                                <p:cTn id="70" presetID="10" presetClass="entr" presetSubtype="0" fill="hold" nodeType="withEffect">
                                  <p:stCondLst>
                                    <p:cond delay="0"/>
                                  </p:stCondLst>
                                  <p:childTnLst>
                                    <p:set>
                                      <p:cBhvr>
                                        <p:cTn id="71" dur="1" fill="hold">
                                          <p:stCondLst>
                                            <p:cond delay="0"/>
                                          </p:stCondLst>
                                        </p:cTn>
                                        <p:tgtEl>
                                          <p:spTgt spid="35"/>
                                        </p:tgtEl>
                                        <p:attrNameLst>
                                          <p:attrName>style.visibility</p:attrName>
                                        </p:attrNameLst>
                                      </p:cBhvr>
                                      <p:to>
                                        <p:strVal val="visible"/>
                                      </p:to>
                                    </p:set>
                                    <p:animEffect transition="in" filter="fade">
                                      <p:cBhvr>
                                        <p:cTn id="72" dur="500"/>
                                        <p:tgtEl>
                                          <p:spTgt spid="3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60" grpId="0" animBg="1"/>
      <p:bldP spid="58" grpId="0" animBg="1"/>
      <p:bldP spid="5" grpId="0"/>
      <p:bldP spid="6" grpId="0" animBg="1"/>
      <p:bldP spid="8" grpId="0"/>
      <p:bldP spid="19" grpId="0"/>
      <p:bldP spid="22" grpId="0"/>
      <p:bldP spid="25" grpId="0"/>
      <p:bldP spid="51" grpId="0" animBg="1"/>
      <p:bldP spid="70" grpId="0"/>
      <p:bldP spid="121" grpId="0" animBg="1"/>
      <p:bldP spid="97" grpId="0"/>
      <p:bldP spid="10" grpId="0"/>
      <p:bldP spid="11" grpId="0"/>
      <p:bldP spid="20" grpId="0"/>
      <p:bldP spid="24" grpId="0"/>
      <p:bldP spid="10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952" y="171451"/>
            <a:ext cx="8049885" cy="599562"/>
          </a:xfrm>
        </p:spPr>
        <p:txBody>
          <a:bodyPr/>
          <a:lstStyle/>
          <a:p>
            <a:r>
              <a:rPr lang="fr-FR"/>
              <a:t>quantum random number generators</a:t>
            </a:r>
          </a:p>
        </p:txBody>
      </p:sp>
      <p:pic>
        <p:nvPicPr>
          <p:cNvPr id="4" name="Picture 3">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6327" y="1477868"/>
            <a:ext cx="855980" cy="497205"/>
          </a:xfrm>
          <a:prstGeom prst="rect">
            <a:avLst/>
          </a:prstGeom>
          <a:noFill/>
          <a:ln>
            <a:noFill/>
          </a:ln>
        </p:spPr>
      </p:pic>
      <p:pic>
        <p:nvPicPr>
          <p:cNvPr id="5" name="Picture 4">
            <a:hlinkClick r:id="rId4"/>
          </p:cNvPr>
          <p:cNvPicPr/>
          <p:nvPr/>
        </p:nvPicPr>
        <p:blipFill>
          <a:blip r:embed="rId5">
            <a:extLst>
              <a:ext uri="{28A0092B-C50C-407E-A947-70E740481C1C}">
                <a14:useLocalDpi xmlns:a14="http://schemas.microsoft.com/office/drawing/2010/main" val="0"/>
              </a:ext>
            </a:extLst>
          </a:blip>
          <a:srcRect/>
          <a:stretch>
            <a:fillRect/>
          </a:stretch>
        </p:blipFill>
        <p:spPr bwMode="auto">
          <a:xfrm>
            <a:off x="497935" y="2449529"/>
            <a:ext cx="1072764" cy="498738"/>
          </a:xfrm>
          <a:prstGeom prst="rect">
            <a:avLst/>
          </a:prstGeom>
          <a:noFill/>
          <a:ln>
            <a:noFill/>
          </a:ln>
        </p:spPr>
      </p:pic>
      <p:pic>
        <p:nvPicPr>
          <p:cNvPr id="6" name="Picture 5"/>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53233" y="2171436"/>
            <a:ext cx="1611463" cy="276545"/>
          </a:xfrm>
          <a:prstGeom prst="rect">
            <a:avLst/>
          </a:prstGeom>
          <a:noFill/>
        </p:spPr>
      </p:pic>
      <p:pic>
        <p:nvPicPr>
          <p:cNvPr id="102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22367" y="2211554"/>
            <a:ext cx="997623" cy="95841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p:nvPr/>
        </p:nvPicPr>
        <p:blipFill rotWithShape="1">
          <a:blip r:embed="rId8" cstate="print">
            <a:clrChange>
              <a:clrFrom>
                <a:srgbClr val="DDDDDD"/>
              </a:clrFrom>
              <a:clrTo>
                <a:srgbClr val="DDDDDD">
                  <a:alpha val="0"/>
                </a:srgbClr>
              </a:clrTo>
            </a:clrChange>
            <a:extLst>
              <a:ext uri="{28A0092B-C50C-407E-A947-70E740481C1C}">
                <a14:useLocalDpi xmlns:a14="http://schemas.microsoft.com/office/drawing/2010/main" val="0"/>
              </a:ext>
            </a:extLst>
          </a:blip>
          <a:srcRect l="4462" t="33565" r="31771" b="38755"/>
          <a:stretch/>
        </p:blipFill>
        <p:spPr bwMode="auto">
          <a:xfrm>
            <a:off x="5556251" y="1270918"/>
            <a:ext cx="1273675" cy="312516"/>
          </a:xfrm>
          <a:prstGeom prst="rect">
            <a:avLst/>
          </a:prstGeom>
          <a:noFill/>
          <a:ln>
            <a:noFill/>
          </a:ln>
        </p:spPr>
      </p:pic>
      <p:pic>
        <p:nvPicPr>
          <p:cNvPr id="13" name="Picture 12">
            <a:hlinkClick r:id="rId9"/>
          </p:cNvPr>
          <p:cNvPicPr/>
          <p:nvPr/>
        </p:nvPicPr>
        <p:blipFill>
          <a:blip r:embed="rId10">
            <a:extLst>
              <a:ext uri="{28A0092B-C50C-407E-A947-70E740481C1C}">
                <a14:useLocalDpi xmlns:a14="http://schemas.microsoft.com/office/drawing/2010/main" val="0"/>
              </a:ext>
            </a:extLst>
          </a:blip>
          <a:srcRect/>
          <a:stretch>
            <a:fillRect/>
          </a:stretch>
        </p:blipFill>
        <p:spPr bwMode="auto">
          <a:xfrm>
            <a:off x="3663358" y="2519124"/>
            <a:ext cx="1191213" cy="247173"/>
          </a:xfrm>
          <a:prstGeom prst="rect">
            <a:avLst/>
          </a:prstGeom>
          <a:noFill/>
          <a:ln>
            <a:noFill/>
          </a:ln>
        </p:spPr>
      </p:pic>
      <p:pic>
        <p:nvPicPr>
          <p:cNvPr id="14" name="Picture 13">
            <a:hlinkClick r:id="rId11"/>
          </p:cNvPr>
          <p:cNvPicPr/>
          <p:nvPr/>
        </p:nvPicPr>
        <p:blipFill>
          <a:blip r:embed="rId12">
            <a:extLst>
              <a:ext uri="{28A0092B-C50C-407E-A947-70E740481C1C}">
                <a14:useLocalDpi xmlns:a14="http://schemas.microsoft.com/office/drawing/2010/main" val="0"/>
              </a:ext>
            </a:extLst>
          </a:blip>
          <a:srcRect/>
          <a:stretch>
            <a:fillRect/>
          </a:stretch>
        </p:blipFill>
        <p:spPr bwMode="auto">
          <a:xfrm>
            <a:off x="5584479" y="2108582"/>
            <a:ext cx="1217218" cy="390453"/>
          </a:xfrm>
          <a:prstGeom prst="rect">
            <a:avLst/>
          </a:prstGeom>
          <a:noFill/>
          <a:ln>
            <a:noFill/>
          </a:ln>
        </p:spPr>
      </p:pic>
      <p:pic>
        <p:nvPicPr>
          <p:cNvPr id="15" name="Picture 14"/>
          <p:cNvPicPr/>
          <p:nvPr/>
        </p:nvPicPr>
        <p:blipFill>
          <a:blip r:embed="rId13" cstate="print">
            <a:extLst>
              <a:ext uri="{28A0092B-C50C-407E-A947-70E740481C1C}">
                <a14:useLocalDpi xmlns:a14="http://schemas.microsoft.com/office/drawing/2010/main" val="0"/>
              </a:ext>
            </a:extLst>
          </a:blip>
          <a:srcRect l="5667" t="29266" r="6320" b="26173"/>
          <a:stretch>
            <a:fillRect/>
          </a:stretch>
        </p:blipFill>
        <p:spPr bwMode="auto">
          <a:xfrm>
            <a:off x="3489604" y="3887307"/>
            <a:ext cx="1538721" cy="279426"/>
          </a:xfrm>
          <a:prstGeom prst="rect">
            <a:avLst/>
          </a:prstGeom>
          <a:noFill/>
          <a:ln>
            <a:noFill/>
          </a:ln>
        </p:spPr>
      </p:pic>
      <p:pic>
        <p:nvPicPr>
          <p:cNvPr id="18" name="Picture 17">
            <a:hlinkClick r:id="rId14"/>
          </p:cNvPr>
          <p:cNvPicPr/>
          <p:nvPr/>
        </p:nvPicPr>
        <p:blipFill>
          <a:blip r:embed="rId15">
            <a:extLst>
              <a:ext uri="{28A0092B-C50C-407E-A947-70E740481C1C}">
                <a14:useLocalDpi xmlns:a14="http://schemas.microsoft.com/office/drawing/2010/main" val="0"/>
              </a:ext>
            </a:extLst>
          </a:blip>
          <a:srcRect/>
          <a:stretch>
            <a:fillRect/>
          </a:stretch>
        </p:blipFill>
        <p:spPr bwMode="auto">
          <a:xfrm>
            <a:off x="2031548" y="1458298"/>
            <a:ext cx="979261" cy="657842"/>
          </a:xfrm>
          <a:prstGeom prst="rect">
            <a:avLst/>
          </a:prstGeom>
          <a:noFill/>
          <a:ln>
            <a:noFill/>
          </a:ln>
        </p:spPr>
      </p:pic>
      <p:pic>
        <p:nvPicPr>
          <p:cNvPr id="19" name="Picture 5"/>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506334" y="1432095"/>
            <a:ext cx="1505260" cy="71024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logo_00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7392424" y="1599941"/>
            <a:ext cx="1248398" cy="483797"/>
          </a:xfrm>
          <a:prstGeom prst="rect">
            <a:avLst/>
          </a:prstGeom>
          <a:noFill/>
          <a:ln>
            <a:noFill/>
          </a:ln>
        </p:spPr>
      </p:pic>
      <p:pic>
        <p:nvPicPr>
          <p:cNvPr id="20" name="Picture 19"/>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55787" y="3050696"/>
            <a:ext cx="1157061" cy="553003"/>
          </a:xfrm>
          <a:prstGeom prst="rect">
            <a:avLst/>
          </a:prstGeom>
          <a:noFill/>
        </p:spPr>
      </p:pic>
      <p:pic>
        <p:nvPicPr>
          <p:cNvPr id="21" name="Picture 20" descr="https://cdn-images-1.medium.com/max/1000/1*I0iGniLPJdWOtnlBZSEqTQ.png"/>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5796706" y="3432758"/>
            <a:ext cx="792765" cy="792765"/>
          </a:xfrm>
          <a:prstGeom prst="rect">
            <a:avLst/>
          </a:prstGeom>
          <a:noFill/>
          <a:ln>
            <a:noFill/>
          </a:ln>
        </p:spPr>
      </p:pic>
      <p:pic>
        <p:nvPicPr>
          <p:cNvPr id="1026" name="Picture 2" descr="C:\Users\olivier\Desktop\Qnu.emf"/>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486002" y="2077502"/>
            <a:ext cx="1096630" cy="269598"/>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438314" y="877715"/>
            <a:ext cx="1157062" cy="523220"/>
          </a:xfrm>
          <a:prstGeom prst="rect">
            <a:avLst/>
          </a:prstGeom>
          <a:noFill/>
        </p:spPr>
        <p:txBody>
          <a:bodyPr wrap="square" rtlCol="0">
            <a:spAutoFit/>
          </a:bodyPr>
          <a:lstStyle/>
          <a:p>
            <a:pPr algn="ctr"/>
            <a:r>
              <a:rPr lang="en-US" sz="1400" dirty="0">
                <a:solidFill>
                  <a:schemeClr val="bg2"/>
                </a:solidFill>
                <a:latin typeface="Calibri" pitchFamily="34" charset="0"/>
              </a:rPr>
              <a:t>photons counting</a:t>
            </a:r>
            <a:endParaRPr lang="fr-FR" sz="1400" b="0" dirty="0" err="1">
              <a:solidFill>
                <a:schemeClr val="bg2"/>
              </a:solidFill>
              <a:latin typeface="Calibri" pitchFamily="34" charset="0"/>
            </a:endParaRPr>
          </a:p>
        </p:txBody>
      </p:sp>
      <p:sp>
        <p:nvSpPr>
          <p:cNvPr id="23" name="TextBox 22"/>
          <p:cNvSpPr txBox="1"/>
          <p:nvPr/>
        </p:nvSpPr>
        <p:spPr>
          <a:xfrm>
            <a:off x="1942647" y="874302"/>
            <a:ext cx="1157062" cy="523220"/>
          </a:xfrm>
          <a:prstGeom prst="rect">
            <a:avLst/>
          </a:prstGeom>
          <a:noFill/>
        </p:spPr>
        <p:txBody>
          <a:bodyPr wrap="square" rtlCol="0">
            <a:spAutoFit/>
          </a:bodyPr>
          <a:lstStyle/>
          <a:p>
            <a:pPr algn="ctr"/>
            <a:r>
              <a:rPr lang="en-US" sz="1400">
                <a:solidFill>
                  <a:schemeClr val="bg2"/>
                </a:solidFill>
                <a:latin typeface="Calibri" pitchFamily="34" charset="0"/>
              </a:rPr>
              <a:t>photons arrival time</a:t>
            </a:r>
            <a:endParaRPr lang="fr-FR" sz="1400" b="0" dirty="0" err="1">
              <a:solidFill>
                <a:schemeClr val="bg2"/>
              </a:solidFill>
              <a:latin typeface="Calibri" pitchFamily="34" charset="0"/>
            </a:endParaRPr>
          </a:p>
        </p:txBody>
      </p:sp>
      <p:sp>
        <p:nvSpPr>
          <p:cNvPr id="24" name="TextBox 23"/>
          <p:cNvSpPr txBox="1"/>
          <p:nvPr/>
        </p:nvSpPr>
        <p:spPr>
          <a:xfrm>
            <a:off x="3680433" y="889139"/>
            <a:ext cx="1157062" cy="523220"/>
          </a:xfrm>
          <a:prstGeom prst="rect">
            <a:avLst/>
          </a:prstGeom>
          <a:noFill/>
        </p:spPr>
        <p:txBody>
          <a:bodyPr wrap="square" rtlCol="0">
            <a:spAutoFit/>
          </a:bodyPr>
          <a:lstStyle/>
          <a:p>
            <a:pPr algn="ctr"/>
            <a:r>
              <a:rPr lang="en-US" sz="1400">
                <a:solidFill>
                  <a:schemeClr val="bg2"/>
                </a:solidFill>
                <a:latin typeface="Calibri" pitchFamily="34" charset="0"/>
              </a:rPr>
              <a:t>vacuum  fluctations</a:t>
            </a:r>
            <a:endParaRPr lang="fr-FR" sz="1400" b="0" dirty="0" err="1">
              <a:solidFill>
                <a:schemeClr val="bg2"/>
              </a:solidFill>
              <a:latin typeface="Calibri" pitchFamily="34" charset="0"/>
            </a:endParaRPr>
          </a:p>
        </p:txBody>
      </p:sp>
      <p:sp>
        <p:nvSpPr>
          <p:cNvPr id="26" name="TextBox 25"/>
          <p:cNvSpPr txBox="1"/>
          <p:nvPr/>
        </p:nvSpPr>
        <p:spPr>
          <a:xfrm>
            <a:off x="5614557" y="901251"/>
            <a:ext cx="1157062" cy="307777"/>
          </a:xfrm>
          <a:prstGeom prst="rect">
            <a:avLst/>
          </a:prstGeom>
          <a:noFill/>
        </p:spPr>
        <p:txBody>
          <a:bodyPr wrap="square" rtlCol="0">
            <a:spAutoFit/>
          </a:bodyPr>
          <a:lstStyle/>
          <a:p>
            <a:pPr algn="ctr"/>
            <a:r>
              <a:rPr lang="en-US" sz="1400">
                <a:solidFill>
                  <a:schemeClr val="bg2"/>
                </a:solidFill>
                <a:latin typeface="Calibri" pitchFamily="34" charset="0"/>
              </a:rPr>
              <a:t>phase noise</a:t>
            </a:r>
            <a:endParaRPr lang="fr-FR" sz="1400" b="0" dirty="0" err="1">
              <a:solidFill>
                <a:schemeClr val="bg2"/>
              </a:solidFill>
              <a:latin typeface="Calibri" pitchFamily="34" charset="0"/>
            </a:endParaRPr>
          </a:p>
        </p:txBody>
      </p:sp>
      <p:sp>
        <p:nvSpPr>
          <p:cNvPr id="27" name="TextBox 26"/>
          <p:cNvSpPr txBox="1"/>
          <p:nvPr/>
        </p:nvSpPr>
        <p:spPr>
          <a:xfrm>
            <a:off x="7225026" y="2766297"/>
            <a:ext cx="1583193" cy="523220"/>
          </a:xfrm>
          <a:prstGeom prst="rect">
            <a:avLst/>
          </a:prstGeom>
          <a:noFill/>
        </p:spPr>
        <p:txBody>
          <a:bodyPr wrap="square" rtlCol="0">
            <a:spAutoFit/>
          </a:bodyPr>
          <a:lstStyle/>
          <a:p>
            <a:pPr algn="ctr"/>
            <a:r>
              <a:rPr lang="en-US" sz="1400" dirty="0">
                <a:solidFill>
                  <a:schemeClr val="bg2"/>
                </a:solidFill>
                <a:latin typeface="Calibri" pitchFamily="34" charset="0"/>
              </a:rPr>
              <a:t>qubit Bell-state measurement</a:t>
            </a:r>
            <a:endParaRPr lang="fr-FR" sz="1400" b="0" dirty="0" err="1">
              <a:solidFill>
                <a:schemeClr val="bg2"/>
              </a:solidFill>
              <a:latin typeface="Calibri" pitchFamily="34" charset="0"/>
            </a:endParaRPr>
          </a:p>
        </p:txBody>
      </p:sp>
      <p:sp>
        <p:nvSpPr>
          <p:cNvPr id="28" name="TextBox 27"/>
          <p:cNvSpPr txBox="1"/>
          <p:nvPr/>
        </p:nvSpPr>
        <p:spPr>
          <a:xfrm>
            <a:off x="3467368" y="3546983"/>
            <a:ext cx="1583193" cy="307777"/>
          </a:xfrm>
          <a:prstGeom prst="rect">
            <a:avLst/>
          </a:prstGeom>
          <a:noFill/>
        </p:spPr>
        <p:txBody>
          <a:bodyPr wrap="square" rtlCol="0">
            <a:spAutoFit/>
          </a:bodyPr>
          <a:lstStyle/>
          <a:p>
            <a:pPr algn="ctr"/>
            <a:r>
              <a:rPr lang="en-US" sz="1400">
                <a:solidFill>
                  <a:schemeClr val="bg2"/>
                </a:solidFill>
                <a:latin typeface="Calibri" pitchFamily="34" charset="0"/>
              </a:rPr>
              <a:t>other</a:t>
            </a:r>
            <a:endParaRPr lang="fr-FR" sz="1400" b="0" dirty="0" err="1">
              <a:solidFill>
                <a:schemeClr val="bg2"/>
              </a:solidFill>
              <a:latin typeface="Calibri" pitchFamily="34" charset="0"/>
            </a:endParaRPr>
          </a:p>
        </p:txBody>
      </p:sp>
      <p:pic>
        <p:nvPicPr>
          <p:cNvPr id="17410" name="Picture 2" descr="Quantum eMotion - Quantum eMotion Inc."/>
          <p:cNvPicPr>
            <a:picLocks noChangeAspect="1" noChangeArrowheads="1"/>
          </p:cNvPicPr>
          <p:nvPr/>
        </p:nvPicPr>
        <p:blipFill rotWithShape="1">
          <a:blip r:embed="rId21" cstate="print">
            <a:extLst>
              <a:ext uri="{28A0092B-C50C-407E-A947-70E740481C1C}">
                <a14:useLocalDpi xmlns:a14="http://schemas.microsoft.com/office/drawing/2010/main" val="0"/>
              </a:ext>
            </a:extLst>
          </a:blip>
          <a:srcRect t="2735" b="83966"/>
          <a:stretch/>
        </p:blipFill>
        <p:spPr bwMode="auto">
          <a:xfrm>
            <a:off x="5402924" y="1656559"/>
            <a:ext cx="1580329" cy="370559"/>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2"/>
          <p:cNvSpPr txBox="1"/>
          <p:nvPr/>
        </p:nvSpPr>
        <p:spPr>
          <a:xfrm>
            <a:off x="5401492" y="2887699"/>
            <a:ext cx="1583193" cy="523220"/>
          </a:xfrm>
          <a:prstGeom prst="rect">
            <a:avLst/>
          </a:prstGeom>
          <a:noFill/>
        </p:spPr>
        <p:txBody>
          <a:bodyPr wrap="square" rtlCol="0">
            <a:spAutoFit/>
          </a:bodyPr>
          <a:lstStyle/>
          <a:p>
            <a:pPr algn="ctr"/>
            <a:r>
              <a:rPr lang="en-US" sz="1400">
                <a:solidFill>
                  <a:schemeClr val="bg2"/>
                </a:solidFill>
                <a:latin typeface="Calibri" pitchFamily="34" charset="0"/>
              </a:rPr>
              <a:t>self-certified SDI QRNG</a:t>
            </a:r>
            <a:endParaRPr lang="fr-FR" sz="1400" b="0" dirty="0" err="1">
              <a:solidFill>
                <a:schemeClr val="bg2"/>
              </a:solidFill>
              <a:latin typeface="Calibri" pitchFamily="34" charset="0"/>
            </a:endParaRPr>
          </a:p>
        </p:txBody>
      </p:sp>
      <p:sp>
        <p:nvSpPr>
          <p:cNvPr id="34" name="TextBox 33"/>
          <p:cNvSpPr txBox="1"/>
          <p:nvPr/>
        </p:nvSpPr>
        <p:spPr>
          <a:xfrm>
            <a:off x="7438092" y="877715"/>
            <a:ext cx="1157062" cy="523220"/>
          </a:xfrm>
          <a:prstGeom prst="rect">
            <a:avLst/>
          </a:prstGeom>
          <a:noFill/>
        </p:spPr>
        <p:txBody>
          <a:bodyPr wrap="square" rtlCol="0">
            <a:spAutoFit/>
          </a:bodyPr>
          <a:lstStyle/>
          <a:p>
            <a:pPr algn="ctr"/>
            <a:r>
              <a:rPr lang="en-US" sz="1400" dirty="0">
                <a:solidFill>
                  <a:schemeClr val="bg2"/>
                </a:solidFill>
                <a:latin typeface="Calibri" pitchFamily="34" charset="0"/>
              </a:rPr>
              <a:t>radioactive decay</a:t>
            </a:r>
            <a:endParaRPr lang="fr-FR" sz="1400" b="0" dirty="0" err="1">
              <a:solidFill>
                <a:schemeClr val="bg2"/>
              </a:solidFill>
              <a:latin typeface="Calibri" pitchFamily="34" charset="0"/>
            </a:endParaRPr>
          </a:p>
        </p:txBody>
      </p:sp>
      <p:pic>
        <p:nvPicPr>
          <p:cNvPr id="31" name="Picture 30"/>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1981656" y="3300567"/>
            <a:ext cx="1029153" cy="413067"/>
          </a:xfrm>
          <a:prstGeom prst="rect">
            <a:avLst/>
          </a:prstGeom>
          <a:noFill/>
        </p:spPr>
      </p:pic>
      <p:pic>
        <p:nvPicPr>
          <p:cNvPr id="32" name="Picture 3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455786" y="3706128"/>
            <a:ext cx="1157062" cy="312287"/>
          </a:xfrm>
          <a:prstGeom prst="rect">
            <a:avLst/>
          </a:prstGeom>
          <a:noFill/>
        </p:spPr>
      </p:pic>
      <p:pic>
        <p:nvPicPr>
          <p:cNvPr id="3" name="Picture 2" descr="logo, company name">
            <a:extLst>
              <a:ext uri="{FF2B5EF4-FFF2-40B4-BE49-F238E27FC236}">
                <a16:creationId xmlns:a16="http://schemas.microsoft.com/office/drawing/2014/main" id="{CE515045-F699-E428-85CA-4AA23A676606}"/>
              </a:ext>
            </a:extLst>
          </p:cNvPr>
          <p:cNvPicPr>
            <a:picLocks noChangeAspect="1"/>
          </p:cNvPicPr>
          <p:nvPr/>
        </p:nvPicPr>
        <p:blipFill rotWithShape="1">
          <a:blip r:embed="rId24" cstate="print">
            <a:extLst>
              <a:ext uri="{28A0092B-C50C-407E-A947-70E740481C1C}">
                <a14:useLocalDpi xmlns:a14="http://schemas.microsoft.com/office/drawing/2010/main" val="0"/>
              </a:ext>
            </a:extLst>
          </a:blip>
          <a:srcRect l="10791" t="33513" r="11081" b="33596"/>
          <a:stretch/>
        </p:blipFill>
        <p:spPr bwMode="auto">
          <a:xfrm>
            <a:off x="3551114" y="2900105"/>
            <a:ext cx="1415701" cy="595544"/>
          </a:xfrm>
          <a:prstGeom prst="rect">
            <a:avLst/>
          </a:prstGeom>
          <a:noFill/>
          <a:ln>
            <a:noFill/>
          </a:ln>
          <a:extLst>
            <a:ext uri="{53640926-AAD7-44D8-BBD7-CCE9431645EC}">
              <a14:shadowObscured xmlns:a14="http://schemas.microsoft.com/office/drawing/2010/main"/>
            </a:ext>
          </a:extLst>
        </p:spPr>
      </p:pic>
      <p:pic>
        <p:nvPicPr>
          <p:cNvPr id="7" name="Graphic 11265">
            <a:extLst>
              <a:ext uri="{FF2B5EF4-FFF2-40B4-BE49-F238E27FC236}">
                <a16:creationId xmlns:a16="http://schemas.microsoft.com/office/drawing/2014/main" id="{C522E734-0D74-6F14-6038-6751E440212C}"/>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5641405" y="2565302"/>
            <a:ext cx="1103366" cy="168367"/>
          </a:xfrm>
          <a:prstGeom prst="rect">
            <a:avLst/>
          </a:prstGeom>
        </p:spPr>
      </p:pic>
      <p:pic>
        <p:nvPicPr>
          <p:cNvPr id="8" name="Picture 7">
            <a:extLst>
              <a:ext uri="{FF2B5EF4-FFF2-40B4-BE49-F238E27FC236}">
                <a16:creationId xmlns:a16="http://schemas.microsoft.com/office/drawing/2014/main" id="{3D1422FB-E33D-97A2-B58C-B76127272A80}"/>
              </a:ext>
            </a:extLst>
          </p:cNvPr>
          <p:cNvPicPr>
            <a:picLocks noChangeAspect="1"/>
          </p:cNvPicPr>
          <p:nvPr/>
        </p:nvPicPr>
        <p:blipFill rotWithShape="1">
          <a:blip r:embed="rId27" cstate="print">
            <a:extLst>
              <a:ext uri="{28A0092B-C50C-407E-A947-70E740481C1C}">
                <a14:useLocalDpi xmlns:a14="http://schemas.microsoft.com/office/drawing/2010/main" val="0"/>
              </a:ext>
            </a:extLst>
          </a:blip>
          <a:srcRect t="7835"/>
          <a:stretch/>
        </p:blipFill>
        <p:spPr bwMode="auto">
          <a:xfrm>
            <a:off x="455787" y="4120846"/>
            <a:ext cx="1157061" cy="399884"/>
          </a:xfrm>
          <a:prstGeom prst="rect">
            <a:avLst/>
          </a:prstGeom>
          <a:noFill/>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4D1AC49A-D2A4-E3CD-C3E3-902D251C2866}"/>
              </a:ext>
            </a:extLst>
          </p:cNvPr>
          <p:cNvPicPr>
            <a:picLocks noChangeAspect="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3731914" y="4258229"/>
            <a:ext cx="1054100" cy="222250"/>
          </a:xfrm>
          <a:prstGeom prst="rect">
            <a:avLst/>
          </a:prstGeom>
          <a:noFill/>
        </p:spPr>
      </p:pic>
      <p:pic>
        <p:nvPicPr>
          <p:cNvPr id="10" name="Picture 9">
            <a:extLst>
              <a:ext uri="{FF2B5EF4-FFF2-40B4-BE49-F238E27FC236}">
                <a16:creationId xmlns:a16="http://schemas.microsoft.com/office/drawing/2014/main" id="{D2B6DA1D-BB7E-404B-CC25-9F4469AB9C44}"/>
              </a:ext>
            </a:extLst>
          </p:cNvPr>
          <p:cNvPicPr>
            <a:picLocks noChangeAspect="1"/>
          </p:cNvPicPr>
          <p:nvPr/>
        </p:nvPicPr>
        <p:blipFill>
          <a:blip r:embed="rId29"/>
          <a:stretch>
            <a:fillRect/>
          </a:stretch>
        </p:blipFill>
        <p:spPr>
          <a:xfrm>
            <a:off x="2053773" y="3803076"/>
            <a:ext cx="888789" cy="279426"/>
          </a:xfrm>
          <a:prstGeom prst="rect">
            <a:avLst/>
          </a:prstGeom>
        </p:spPr>
      </p:pic>
      <p:pic>
        <p:nvPicPr>
          <p:cNvPr id="11" name="Picture 2" descr="Quantinuum">
            <a:extLst>
              <a:ext uri="{FF2B5EF4-FFF2-40B4-BE49-F238E27FC236}">
                <a16:creationId xmlns:a16="http://schemas.microsoft.com/office/drawing/2014/main" id="{E983A43A-CB00-2EA5-C85A-A31FB5131FB3}"/>
              </a:ext>
            </a:extLst>
          </p:cNvPr>
          <p:cNvPicPr>
            <a:picLocks noChangeAspect="1" noChangeArrowheads="1"/>
          </p:cNvPicPr>
          <p:nvPr/>
        </p:nvPicPr>
        <p:blipFill>
          <a:blip r:embed="rId30" cstate="screen">
            <a:extLst>
              <a:ext uri="{28A0092B-C50C-407E-A947-70E740481C1C}">
                <a14:useLocalDpi xmlns:a14="http://schemas.microsoft.com/office/drawing/2010/main"/>
              </a:ext>
            </a:extLst>
          </a:blip>
          <a:srcRect/>
          <a:stretch>
            <a:fillRect/>
          </a:stretch>
        </p:blipFill>
        <p:spPr bwMode="auto">
          <a:xfrm>
            <a:off x="7697462" y="3778941"/>
            <a:ext cx="628970" cy="600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Graphic 15">
            <a:extLst>
              <a:ext uri="{FF2B5EF4-FFF2-40B4-BE49-F238E27FC236}">
                <a16:creationId xmlns:a16="http://schemas.microsoft.com/office/drawing/2014/main" id="{09F26F94-70F3-ADC0-FA66-CBF6AEBD3E5F}"/>
              </a:ext>
            </a:extLst>
          </p:cNvPr>
          <p:cNvPicPr>
            <a:picLocks noChangeAspect="1"/>
          </p:cNvPicPr>
          <p:nvPr/>
        </p:nvPicPr>
        <p:blipFill>
          <a:blip r:embed="rId31" cstate="print">
            <a:extLst>
              <a:ext uri="{28A0092B-C50C-407E-A947-70E740481C1C}">
                <a14:useLocalDpi xmlns:a14="http://schemas.microsoft.com/office/drawing/2010/main" val="0"/>
              </a:ext>
              <a:ext uri="{96DAC541-7B7A-43D3-8B79-37D633B846F1}">
                <asvg:svgBlip xmlns:asvg="http://schemas.microsoft.com/office/drawing/2016/SVG/main" r:embed="rId32"/>
              </a:ext>
            </a:extLst>
          </a:blip>
          <a:stretch>
            <a:fillRect/>
          </a:stretch>
        </p:blipFill>
        <p:spPr>
          <a:xfrm>
            <a:off x="7394637" y="3367739"/>
            <a:ext cx="1189651" cy="255820"/>
          </a:xfrm>
          <a:prstGeom prst="rect">
            <a:avLst/>
          </a:prstGeom>
        </p:spPr>
      </p:pic>
    </p:spTree>
    <p:extLst>
      <p:ext uri="{BB962C8B-B14F-4D97-AF65-F5344CB8AC3E}">
        <p14:creationId xmlns:p14="http://schemas.microsoft.com/office/powerpoint/2010/main" val="17256236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41D20C-2A4E-DF9B-5F6F-58007512AE16}"/>
            </a:ext>
          </a:extLst>
        </p:cNvPr>
        <p:cNvGrpSpPr/>
        <p:nvPr/>
      </p:nvGrpSpPr>
      <p:grpSpPr>
        <a:xfrm>
          <a:off x="0" y="0"/>
          <a:ext cx="0" cy="0"/>
          <a:chOff x="0" y="0"/>
          <a:chExt cx="0" cy="0"/>
        </a:xfrm>
      </p:grpSpPr>
      <p:sp>
        <p:nvSpPr>
          <p:cNvPr id="25" name="Rectangle 24">
            <a:extLst>
              <a:ext uri="{FF2B5EF4-FFF2-40B4-BE49-F238E27FC236}">
                <a16:creationId xmlns:a16="http://schemas.microsoft.com/office/drawing/2014/main" id="{3939CC4C-1808-BF54-F490-1619747BE430}"/>
              </a:ext>
            </a:extLst>
          </p:cNvPr>
          <p:cNvSpPr/>
          <p:nvPr/>
        </p:nvSpPr>
        <p:spPr>
          <a:xfrm>
            <a:off x="4658148" y="2440412"/>
            <a:ext cx="3825452" cy="112994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spcAft>
                <a:spcPts val="600"/>
              </a:spcAft>
            </a:pPr>
            <a:endParaRPr lang="fr-FR" sz="1400" b="0" dirty="0">
              <a:solidFill>
                <a:schemeClr val="bg2"/>
              </a:solidFill>
              <a:latin typeface="Calibri" panose="020F0502020204030204" pitchFamily="34" charset="0"/>
              <a:cs typeface="Calibri" panose="020F0502020204030204" pitchFamily="34" charset="0"/>
            </a:endParaRPr>
          </a:p>
        </p:txBody>
      </p:sp>
      <p:sp>
        <p:nvSpPr>
          <p:cNvPr id="26" name="Rectangle 25">
            <a:extLst>
              <a:ext uri="{FF2B5EF4-FFF2-40B4-BE49-F238E27FC236}">
                <a16:creationId xmlns:a16="http://schemas.microsoft.com/office/drawing/2014/main" id="{F10300B5-BC8A-2B63-D774-C11DB28E884C}"/>
              </a:ext>
            </a:extLst>
          </p:cNvPr>
          <p:cNvSpPr/>
          <p:nvPr/>
        </p:nvSpPr>
        <p:spPr>
          <a:xfrm>
            <a:off x="4658136" y="1010690"/>
            <a:ext cx="3825464" cy="1231927"/>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spcAft>
                <a:spcPts val="600"/>
              </a:spcAft>
            </a:pPr>
            <a:endParaRPr lang="fr-FR" sz="1600" dirty="0">
              <a:solidFill>
                <a:schemeClr val="bg2"/>
              </a:solidFill>
              <a:latin typeface="Calibri" panose="020F0502020204030204" pitchFamily="34" charset="0"/>
              <a:cs typeface="Calibri" panose="020F0502020204030204" pitchFamily="34" charset="0"/>
            </a:endParaRPr>
          </a:p>
        </p:txBody>
      </p:sp>
      <p:sp>
        <p:nvSpPr>
          <p:cNvPr id="24" name="Rectangle 23">
            <a:extLst>
              <a:ext uri="{FF2B5EF4-FFF2-40B4-BE49-F238E27FC236}">
                <a16:creationId xmlns:a16="http://schemas.microsoft.com/office/drawing/2014/main" id="{F5DA04D8-8958-2EB3-029F-4D93BC897200}"/>
              </a:ext>
            </a:extLst>
          </p:cNvPr>
          <p:cNvSpPr/>
          <p:nvPr/>
        </p:nvSpPr>
        <p:spPr>
          <a:xfrm>
            <a:off x="623057" y="2440412"/>
            <a:ext cx="3825452" cy="1129945"/>
          </a:xfrm>
          <a:prstGeom prst="rect">
            <a:avLst/>
          </a:prstGeom>
          <a:solidFill>
            <a:srgbClr val="ECDF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spcAft>
                <a:spcPts val="600"/>
              </a:spcAft>
            </a:pPr>
            <a:endParaRPr lang="fr-FR" sz="1600" dirty="0">
              <a:solidFill>
                <a:schemeClr val="bg2"/>
              </a:solidFill>
              <a:latin typeface="Calibri" panose="020F0502020204030204" pitchFamily="34" charset="0"/>
              <a:cs typeface="Calibri" panose="020F0502020204030204" pitchFamily="34" charset="0"/>
            </a:endParaRPr>
          </a:p>
        </p:txBody>
      </p:sp>
      <p:sp>
        <p:nvSpPr>
          <p:cNvPr id="23" name="Rectangle 22">
            <a:extLst>
              <a:ext uri="{FF2B5EF4-FFF2-40B4-BE49-F238E27FC236}">
                <a16:creationId xmlns:a16="http://schemas.microsoft.com/office/drawing/2014/main" id="{07790849-B4D8-29F7-A94C-E6838F5AE474}"/>
              </a:ext>
            </a:extLst>
          </p:cNvPr>
          <p:cNvSpPr/>
          <p:nvPr/>
        </p:nvSpPr>
        <p:spPr>
          <a:xfrm>
            <a:off x="623057" y="1010690"/>
            <a:ext cx="3825452" cy="123192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spcAft>
                <a:spcPts val="600"/>
              </a:spcAft>
            </a:pPr>
            <a:endParaRPr lang="fr-FR" sz="1600" dirty="0">
              <a:solidFill>
                <a:schemeClr val="bg2"/>
              </a:solidFill>
              <a:latin typeface="Calibri" panose="020F0502020204030204" pitchFamily="34" charset="0"/>
              <a:cs typeface="Calibri" panose="020F0502020204030204" pitchFamily="34" charset="0"/>
            </a:endParaRPr>
          </a:p>
        </p:txBody>
      </p:sp>
      <p:sp>
        <p:nvSpPr>
          <p:cNvPr id="2" name="Title 1">
            <a:extLst>
              <a:ext uri="{FF2B5EF4-FFF2-40B4-BE49-F238E27FC236}">
                <a16:creationId xmlns:a16="http://schemas.microsoft.com/office/drawing/2014/main" id="{38E5B345-9227-4775-0528-9DF0962BC4E5}"/>
              </a:ext>
            </a:extLst>
          </p:cNvPr>
          <p:cNvSpPr>
            <a:spLocks noGrp="1"/>
          </p:cNvSpPr>
          <p:nvPr>
            <p:ph type="title"/>
          </p:nvPr>
        </p:nvSpPr>
        <p:spPr>
          <a:xfrm>
            <a:off x="326948" y="171451"/>
            <a:ext cx="8740851" cy="599552"/>
          </a:xfrm>
        </p:spPr>
        <p:txBody>
          <a:bodyPr/>
          <a:lstStyle/>
          <a:p>
            <a:r>
              <a:rPr lang="en-US" dirty="0"/>
              <a:t>potential quantum computing benefits</a:t>
            </a:r>
          </a:p>
        </p:txBody>
      </p:sp>
      <p:sp>
        <p:nvSpPr>
          <p:cNvPr id="13" name="TextBox 12">
            <a:extLst>
              <a:ext uri="{FF2B5EF4-FFF2-40B4-BE49-F238E27FC236}">
                <a16:creationId xmlns:a16="http://schemas.microsoft.com/office/drawing/2014/main" id="{F6DCA788-1290-4626-C033-9FF6BB3B7767}"/>
              </a:ext>
            </a:extLst>
          </p:cNvPr>
          <p:cNvSpPr txBox="1"/>
          <p:nvPr/>
        </p:nvSpPr>
        <p:spPr>
          <a:xfrm>
            <a:off x="5896521" y="2702727"/>
            <a:ext cx="2466429" cy="600164"/>
          </a:xfrm>
          <a:prstGeom prst="rect">
            <a:avLst/>
          </a:prstGeom>
          <a:noFill/>
        </p:spPr>
        <p:txBody>
          <a:bodyPr wrap="square" rtlCol="0">
            <a:spAutoFit/>
          </a:bodyPr>
          <a:lstStyle/>
          <a:p>
            <a:pPr marL="177800" indent="-177800">
              <a:spcAft>
                <a:spcPts val="600"/>
              </a:spcAft>
              <a:buFont typeface="Arial" panose="020B0604020202020204" pitchFamily="34" charset="0"/>
              <a:buChar char="•"/>
            </a:pPr>
            <a:r>
              <a:rPr lang="en-US" sz="1400" dirty="0">
                <a:solidFill>
                  <a:schemeClr val="bg2"/>
                </a:solidFill>
                <a:latin typeface="Calibri" pitchFamily="34" charset="0"/>
              </a:rPr>
              <a:t>e</a:t>
            </a:r>
            <a:r>
              <a:rPr lang="en-US" sz="1400" noProof="0" dirty="0" err="1">
                <a:solidFill>
                  <a:schemeClr val="bg2"/>
                </a:solidFill>
                <a:latin typeface="Calibri" pitchFamily="34" charset="0"/>
              </a:rPr>
              <a:t>nergy</a:t>
            </a:r>
            <a:r>
              <a:rPr lang="en-US" sz="1400" noProof="0" dirty="0">
                <a:solidFill>
                  <a:schemeClr val="bg2"/>
                </a:solidFill>
                <a:latin typeface="Calibri" pitchFamily="34" charset="0"/>
              </a:rPr>
              <a:t> advantage </a:t>
            </a:r>
            <a:r>
              <a:rPr lang="en-US" sz="1400" b="0" noProof="0" dirty="0">
                <a:solidFill>
                  <a:schemeClr val="bg2"/>
                </a:solidFill>
                <a:latin typeface="Calibri" pitchFamily="34" charset="0"/>
              </a:rPr>
              <a:t>(NISQ).</a:t>
            </a:r>
          </a:p>
          <a:p>
            <a:pPr marL="177800" indent="-177800">
              <a:spcAft>
                <a:spcPts val="600"/>
              </a:spcAft>
              <a:buFont typeface="Arial" panose="020B0604020202020204" pitchFamily="34" charset="0"/>
              <a:buChar char="•"/>
            </a:pPr>
            <a:r>
              <a:rPr lang="en-US" sz="1400" dirty="0">
                <a:solidFill>
                  <a:schemeClr val="bg2"/>
                </a:solidFill>
                <a:latin typeface="Calibri" pitchFamily="34" charset="0"/>
              </a:rPr>
              <a:t>energy acceptability </a:t>
            </a:r>
            <a:r>
              <a:rPr lang="en-US" sz="1400" b="0" dirty="0">
                <a:solidFill>
                  <a:schemeClr val="bg2"/>
                </a:solidFill>
                <a:latin typeface="Calibri" pitchFamily="34" charset="0"/>
              </a:rPr>
              <a:t>(FTQC).</a:t>
            </a:r>
            <a:endParaRPr lang="en-US" sz="1400" b="0" noProof="0" dirty="0">
              <a:solidFill>
                <a:schemeClr val="bg2"/>
              </a:solidFill>
              <a:latin typeface="Calibri" pitchFamily="34" charset="0"/>
            </a:endParaRPr>
          </a:p>
        </p:txBody>
      </p:sp>
      <p:pic>
        <p:nvPicPr>
          <p:cNvPr id="15" name="Picture 2">
            <a:extLst>
              <a:ext uri="{FF2B5EF4-FFF2-40B4-BE49-F238E27FC236}">
                <a16:creationId xmlns:a16="http://schemas.microsoft.com/office/drawing/2014/main" id="{E3B1F733-06C7-4D6C-C026-A71C2F59CD6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3659" y="1298248"/>
            <a:ext cx="656811" cy="656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140">
            <a:extLst>
              <a:ext uri="{FF2B5EF4-FFF2-40B4-BE49-F238E27FC236}">
                <a16:creationId xmlns:a16="http://schemas.microsoft.com/office/drawing/2014/main" id="{6F47D3F0-7C64-CBCF-CEEC-FC41D31B527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8517" t="1704" r="2656" b="17660"/>
          <a:stretch/>
        </p:blipFill>
        <p:spPr bwMode="auto">
          <a:xfrm>
            <a:off x="4866329" y="2702472"/>
            <a:ext cx="824176" cy="605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16">
            <a:extLst>
              <a:ext uri="{FF2B5EF4-FFF2-40B4-BE49-F238E27FC236}">
                <a16:creationId xmlns:a16="http://schemas.microsoft.com/office/drawing/2014/main" id="{6BB61338-7150-4B1A-D94D-3534F475900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6882" y="2723969"/>
            <a:ext cx="770364" cy="562830"/>
          </a:xfrm>
          <a:prstGeom prst="rect">
            <a:avLst/>
          </a:prstGeom>
        </p:spPr>
      </p:pic>
      <p:pic>
        <p:nvPicPr>
          <p:cNvPr id="22" name="Graphic 21">
            <a:extLst>
              <a:ext uri="{FF2B5EF4-FFF2-40B4-BE49-F238E27FC236}">
                <a16:creationId xmlns:a16="http://schemas.microsoft.com/office/drawing/2014/main" id="{2A73B894-C154-86C2-F91B-4ECD8D8807C4}"/>
              </a:ext>
            </a:extLst>
          </p:cNvPr>
          <p:cNvPicPr>
            <a:picLocks noChangeAspect="1"/>
          </p:cNvPicPr>
          <p:nvPr/>
        </p:nvPicPr>
        <p:blipFill>
          <a:blip r:embed="rId6">
            <a:extLst>
              <a:ext uri="{96DAC541-7B7A-43D3-8B79-37D633B846F1}">
                <asvg:svgBlip xmlns:asvg="http://schemas.microsoft.com/office/drawing/2016/SVG/main" r:embed="rId7"/>
              </a:ext>
            </a:extLst>
          </a:blip>
          <a:srcRect t="11366" r="11004" b="20260"/>
          <a:stretch/>
        </p:blipFill>
        <p:spPr>
          <a:xfrm>
            <a:off x="4960770" y="1284595"/>
            <a:ext cx="629587" cy="684117"/>
          </a:xfrm>
          <a:prstGeom prst="rect">
            <a:avLst/>
          </a:prstGeom>
        </p:spPr>
      </p:pic>
      <p:sp>
        <p:nvSpPr>
          <p:cNvPr id="28" name="TextBox 27">
            <a:extLst>
              <a:ext uri="{FF2B5EF4-FFF2-40B4-BE49-F238E27FC236}">
                <a16:creationId xmlns:a16="http://schemas.microsoft.com/office/drawing/2014/main" id="{129D8282-1274-D6DA-9968-971274C9F1AA}"/>
              </a:ext>
            </a:extLst>
          </p:cNvPr>
          <p:cNvSpPr txBox="1"/>
          <p:nvPr/>
        </p:nvSpPr>
        <p:spPr>
          <a:xfrm>
            <a:off x="1854779" y="1111128"/>
            <a:ext cx="2601645" cy="1031051"/>
          </a:xfrm>
          <a:prstGeom prst="rect">
            <a:avLst/>
          </a:prstGeom>
          <a:noFill/>
        </p:spPr>
        <p:txBody>
          <a:bodyPr wrap="square" rtlCol="0">
            <a:spAutoFit/>
          </a:bodyPr>
          <a:lstStyle/>
          <a:p>
            <a:pPr marL="177800" indent="-177800">
              <a:spcAft>
                <a:spcPts val="600"/>
              </a:spcAft>
              <a:buFont typeface="Arial" panose="020B0604020202020204" pitchFamily="34" charset="0"/>
              <a:buChar char="•"/>
            </a:pPr>
            <a:r>
              <a:rPr lang="en-US" sz="1400" noProof="0" dirty="0">
                <a:solidFill>
                  <a:schemeClr val="bg2"/>
                </a:solidFill>
                <a:latin typeface="Calibri" pitchFamily="34" charset="0"/>
              </a:rPr>
              <a:t>computing faster than classical systems.</a:t>
            </a:r>
          </a:p>
          <a:p>
            <a:pPr marL="177800" indent="-177800">
              <a:spcAft>
                <a:spcPts val="600"/>
              </a:spcAft>
              <a:buFont typeface="Arial" panose="020B0604020202020204" pitchFamily="34" charset="0"/>
              <a:buChar char="•"/>
            </a:pPr>
            <a:r>
              <a:rPr lang="en-US" sz="1400" noProof="0" dirty="0">
                <a:solidFill>
                  <a:schemeClr val="bg2"/>
                </a:solidFill>
                <a:latin typeface="Calibri" pitchFamily="34" charset="0"/>
              </a:rPr>
              <a:t>solving problems inaccessible to classical computers.</a:t>
            </a:r>
          </a:p>
        </p:txBody>
      </p:sp>
      <p:sp>
        <p:nvSpPr>
          <p:cNvPr id="29" name="TextBox 28">
            <a:extLst>
              <a:ext uri="{FF2B5EF4-FFF2-40B4-BE49-F238E27FC236}">
                <a16:creationId xmlns:a16="http://schemas.microsoft.com/office/drawing/2014/main" id="{806E901E-BE7E-B323-DD9A-FD1B588BC982}"/>
              </a:ext>
            </a:extLst>
          </p:cNvPr>
          <p:cNvSpPr txBox="1"/>
          <p:nvPr/>
        </p:nvSpPr>
        <p:spPr>
          <a:xfrm>
            <a:off x="1854780" y="2636052"/>
            <a:ext cx="2354981" cy="738664"/>
          </a:xfrm>
          <a:prstGeom prst="rect">
            <a:avLst/>
          </a:prstGeom>
          <a:noFill/>
        </p:spPr>
        <p:txBody>
          <a:bodyPr wrap="square" rtlCol="0">
            <a:spAutoFit/>
          </a:bodyPr>
          <a:lstStyle/>
          <a:p>
            <a:pPr marL="177800" indent="-177800">
              <a:spcAft>
                <a:spcPts val="600"/>
              </a:spcAft>
              <a:buFont typeface="Arial" panose="020B0604020202020204" pitchFamily="34" charset="0"/>
              <a:buChar char="•"/>
            </a:pPr>
            <a:r>
              <a:rPr lang="en-US" sz="1400" noProof="0" dirty="0">
                <a:solidFill>
                  <a:schemeClr val="bg2"/>
                </a:solidFill>
                <a:latin typeface="Calibri" pitchFamily="34" charset="0"/>
              </a:rPr>
              <a:t>improving results quality</a:t>
            </a:r>
            <a:r>
              <a:rPr lang="en-US" sz="1400" b="0" noProof="0" dirty="0">
                <a:solidFill>
                  <a:schemeClr val="bg2"/>
                </a:solidFill>
                <a:latin typeface="Calibri" pitchFamily="34" charset="0"/>
              </a:rPr>
              <a:t>: chemical accuracy, better heuristics, etc.</a:t>
            </a:r>
          </a:p>
        </p:txBody>
      </p:sp>
      <p:sp>
        <p:nvSpPr>
          <p:cNvPr id="30" name="TextBox 29">
            <a:extLst>
              <a:ext uri="{FF2B5EF4-FFF2-40B4-BE49-F238E27FC236}">
                <a16:creationId xmlns:a16="http://schemas.microsoft.com/office/drawing/2014/main" id="{A6FCFE74-54B6-DB7D-AB11-60E64F29413B}"/>
              </a:ext>
            </a:extLst>
          </p:cNvPr>
          <p:cNvSpPr txBox="1"/>
          <p:nvPr/>
        </p:nvSpPr>
        <p:spPr>
          <a:xfrm>
            <a:off x="5893668" y="1257321"/>
            <a:ext cx="2354981" cy="738664"/>
          </a:xfrm>
          <a:prstGeom prst="rect">
            <a:avLst/>
          </a:prstGeom>
          <a:noFill/>
        </p:spPr>
        <p:txBody>
          <a:bodyPr wrap="square" rtlCol="0">
            <a:spAutoFit/>
          </a:bodyPr>
          <a:lstStyle/>
          <a:p>
            <a:pPr marL="177800" indent="-177800">
              <a:spcAft>
                <a:spcPts val="600"/>
              </a:spcAft>
              <a:buFont typeface="Arial" panose="020B0604020202020204" pitchFamily="34" charset="0"/>
              <a:buChar char="•"/>
            </a:pPr>
            <a:r>
              <a:rPr lang="en-US" sz="1400" noProof="0" dirty="0">
                <a:solidFill>
                  <a:schemeClr val="bg2"/>
                </a:solidFill>
                <a:latin typeface="Calibri" pitchFamily="34" charset="0"/>
              </a:rPr>
              <a:t>reducing required training data</a:t>
            </a:r>
            <a:r>
              <a:rPr lang="en-US" sz="1400" b="0" noProof="0" dirty="0">
                <a:solidFill>
                  <a:schemeClr val="bg2"/>
                </a:solidFill>
                <a:latin typeface="Calibri" pitchFamily="34" charset="0"/>
              </a:rPr>
              <a:t>, particularly for machine learning tasks.</a:t>
            </a:r>
          </a:p>
        </p:txBody>
      </p:sp>
      <p:sp>
        <p:nvSpPr>
          <p:cNvPr id="6" name="Rectangle 5">
            <a:extLst>
              <a:ext uri="{FF2B5EF4-FFF2-40B4-BE49-F238E27FC236}">
                <a16:creationId xmlns:a16="http://schemas.microsoft.com/office/drawing/2014/main" id="{20F2195C-735B-4EAB-A348-73E5973784FB}"/>
              </a:ext>
            </a:extLst>
          </p:cNvPr>
          <p:cNvSpPr/>
          <p:nvPr/>
        </p:nvSpPr>
        <p:spPr>
          <a:xfrm>
            <a:off x="2317750" y="3772347"/>
            <a:ext cx="4521200" cy="958404"/>
          </a:xfrm>
          <a:prstGeom prst="rect">
            <a:avLst/>
          </a:prstGeom>
          <a:solidFill>
            <a:srgbClr val="C9FF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spcAft>
                <a:spcPts val="600"/>
              </a:spcAft>
            </a:pPr>
            <a:endParaRPr lang="fr-FR" sz="1600" dirty="0">
              <a:solidFill>
                <a:schemeClr val="bg2"/>
              </a:solidFill>
              <a:latin typeface="Calibri" panose="020F050202020403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714FE686-B906-6B7B-46FD-8D2AB5F3B3AB}"/>
              </a:ext>
            </a:extLst>
          </p:cNvPr>
          <p:cNvSpPr txBox="1"/>
          <p:nvPr/>
        </p:nvSpPr>
        <p:spPr>
          <a:xfrm>
            <a:off x="3598898" y="3882217"/>
            <a:ext cx="2992401" cy="738664"/>
          </a:xfrm>
          <a:prstGeom prst="rect">
            <a:avLst/>
          </a:prstGeom>
          <a:noFill/>
        </p:spPr>
        <p:txBody>
          <a:bodyPr wrap="square" rtlCol="0">
            <a:spAutoFit/>
          </a:bodyPr>
          <a:lstStyle/>
          <a:p>
            <a:pPr marL="177800" indent="-177800">
              <a:spcAft>
                <a:spcPts val="600"/>
              </a:spcAft>
              <a:buFont typeface="Arial" panose="020B0604020202020204" pitchFamily="34" charset="0"/>
              <a:buChar char="•"/>
            </a:pPr>
            <a:r>
              <a:rPr lang="en-US" sz="1400" noProof="0" dirty="0">
                <a:solidFill>
                  <a:schemeClr val="bg2"/>
                </a:solidFill>
                <a:latin typeface="Calibri" pitchFamily="34" charset="0"/>
              </a:rPr>
              <a:t>usefulness</a:t>
            </a:r>
            <a:r>
              <a:rPr lang="en-US" sz="1400" b="0" noProof="0" dirty="0">
                <a:solidFill>
                  <a:schemeClr val="bg2"/>
                </a:solidFill>
                <a:latin typeface="Calibri" pitchFamily="34" charset="0"/>
              </a:rPr>
              <a:t>: which depends on the stakeholder (fundamental research, governments, industry).</a:t>
            </a:r>
          </a:p>
        </p:txBody>
      </p:sp>
      <p:pic>
        <p:nvPicPr>
          <p:cNvPr id="35" name="Graphic 34">
            <a:extLst>
              <a:ext uri="{FF2B5EF4-FFF2-40B4-BE49-F238E27FC236}">
                <a16:creationId xmlns:a16="http://schemas.microsoft.com/office/drawing/2014/main" id="{5CCCA03A-452E-062D-4751-CE2E0B71249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643744" y="3882217"/>
            <a:ext cx="660910" cy="738664"/>
          </a:xfrm>
          <a:prstGeom prst="rect">
            <a:avLst/>
          </a:prstGeom>
        </p:spPr>
      </p:pic>
      <p:sp>
        <p:nvSpPr>
          <p:cNvPr id="3" name="TextBox 2">
            <a:extLst>
              <a:ext uri="{FF2B5EF4-FFF2-40B4-BE49-F238E27FC236}">
                <a16:creationId xmlns:a16="http://schemas.microsoft.com/office/drawing/2014/main" id="{BA96D0ED-7652-05F9-E4E7-3EB9DE437D1E}"/>
              </a:ext>
            </a:extLst>
          </p:cNvPr>
          <p:cNvSpPr txBox="1"/>
          <p:nvPr/>
        </p:nvSpPr>
        <p:spPr>
          <a:xfrm>
            <a:off x="1741968" y="1474902"/>
            <a:ext cx="308098" cy="261610"/>
          </a:xfrm>
          <a:prstGeom prst="rect">
            <a:avLst/>
          </a:prstGeom>
          <a:noFill/>
        </p:spPr>
        <p:txBody>
          <a:bodyPr wrap="none" rtlCol="0">
            <a:spAutoFit/>
          </a:bodyPr>
          <a:lstStyle/>
          <a:p>
            <a:r>
              <a:rPr lang="fr-FR" sz="1050" b="0" dirty="0">
                <a:solidFill>
                  <a:schemeClr val="bg2"/>
                </a:solidFill>
                <a:latin typeface="Calibri" pitchFamily="34" charset="0"/>
              </a:rPr>
              <a:t>or</a:t>
            </a:r>
            <a:endParaRPr lang="en-GB" sz="1050" b="0" dirty="0" err="1">
              <a:solidFill>
                <a:schemeClr val="bg2"/>
              </a:solidFill>
              <a:latin typeface="Calibri" pitchFamily="34" charset="0"/>
            </a:endParaRPr>
          </a:p>
        </p:txBody>
      </p:sp>
      <p:sp>
        <p:nvSpPr>
          <p:cNvPr id="4" name="TextBox 3">
            <a:extLst>
              <a:ext uri="{FF2B5EF4-FFF2-40B4-BE49-F238E27FC236}">
                <a16:creationId xmlns:a16="http://schemas.microsoft.com/office/drawing/2014/main" id="{345A5E13-215B-2FD7-045C-9E82C83C88C4}"/>
              </a:ext>
            </a:extLst>
          </p:cNvPr>
          <p:cNvSpPr txBox="1"/>
          <p:nvPr/>
        </p:nvSpPr>
        <p:spPr>
          <a:xfrm>
            <a:off x="5714931" y="2872004"/>
            <a:ext cx="308098" cy="261610"/>
          </a:xfrm>
          <a:prstGeom prst="rect">
            <a:avLst/>
          </a:prstGeom>
          <a:noFill/>
        </p:spPr>
        <p:txBody>
          <a:bodyPr wrap="none" rtlCol="0">
            <a:spAutoFit/>
          </a:bodyPr>
          <a:lstStyle/>
          <a:p>
            <a:r>
              <a:rPr lang="fr-FR" sz="1050" b="0" dirty="0">
                <a:solidFill>
                  <a:schemeClr val="bg2"/>
                </a:solidFill>
                <a:latin typeface="Calibri" pitchFamily="34" charset="0"/>
              </a:rPr>
              <a:t>or</a:t>
            </a:r>
            <a:endParaRPr lang="en-GB" sz="1050" b="0" dirty="0" err="1">
              <a:solidFill>
                <a:schemeClr val="bg2"/>
              </a:solidFill>
              <a:latin typeface="Calibri" pitchFamily="34" charset="0"/>
            </a:endParaRPr>
          </a:p>
        </p:txBody>
      </p:sp>
    </p:spTree>
    <p:extLst>
      <p:ext uri="{BB962C8B-B14F-4D97-AF65-F5344CB8AC3E}">
        <p14:creationId xmlns:p14="http://schemas.microsoft.com/office/powerpoint/2010/main" val="1111736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par>
                                <p:cTn id="22" presetID="10" presetClass="entr" presetSubtype="0"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par>
                                <p:cTn id="33" presetID="10"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500"/>
                                        <p:tgtEl>
                                          <p:spTgt spid="4"/>
                                        </p:tgtEl>
                                      </p:cBhvr>
                                    </p:animEffect>
                                  </p:childTnLst>
                                </p:cTn>
                              </p:par>
                              <p:par>
                                <p:cTn id="50" presetID="10" presetClass="entr" presetSubtype="0" fill="hold"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500"/>
                                        <p:tgtEl>
                                          <p:spTgt spid="6"/>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par>
                                <p:cTn id="61" presetID="10" presetClass="entr" presetSubtype="0" fill="hold" nodeType="with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4" grpId="0" animBg="1"/>
      <p:bldP spid="23" grpId="0" animBg="1"/>
      <p:bldP spid="13" grpId="0"/>
      <p:bldP spid="28" grpId="0"/>
      <p:bldP spid="29" grpId="0"/>
      <p:bldP spid="30" grpId="0"/>
      <p:bldP spid="6" grpId="0" animBg="1"/>
      <p:bldP spid="18" grpId="0"/>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31AFA-2793-3CB6-D00A-672059CB3ADB}"/>
              </a:ext>
            </a:extLst>
          </p:cNvPr>
          <p:cNvSpPr>
            <a:spLocks noGrp="1"/>
          </p:cNvSpPr>
          <p:nvPr>
            <p:ph type="title"/>
          </p:nvPr>
        </p:nvSpPr>
        <p:spPr>
          <a:xfrm>
            <a:off x="326949" y="171451"/>
            <a:ext cx="7175824" cy="599552"/>
          </a:xfrm>
        </p:spPr>
        <p:txBody>
          <a:bodyPr/>
          <a:lstStyle/>
          <a:p>
            <a:r>
              <a:rPr lang="en-US" dirty="0"/>
              <a:t>typical difficult problems</a:t>
            </a: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0C17DCE0-E3E1-495D-6F8A-88377D38257C}"/>
                  </a:ext>
                </a:extLst>
              </p:cNvPr>
              <p:cNvSpPr/>
              <p:nvPr/>
            </p:nvSpPr>
            <p:spPr>
              <a:xfrm>
                <a:off x="399849" y="3455354"/>
                <a:ext cx="2930140" cy="409076"/>
              </a:xfrm>
              <a:prstGeom prst="rect">
                <a:avLst/>
              </a:prstGeom>
            </p:spPr>
            <p:txBody>
              <a:bodyPr wrap="square" lIns="91430" tIns="45715" rIns="91430" bIns="45715">
                <a:spAutoFit/>
              </a:bodyPr>
              <a:lstStyle/>
              <a:p>
                <a:pPr algn="ctr"/>
                <a:r>
                  <a:rPr lang="fr-FR" sz="1100" b="0" i="1" dirty="0" err="1">
                    <a:solidFill>
                      <a:schemeClr val="bg2"/>
                    </a:solidFill>
                  </a:rPr>
                  <a:t>i</a:t>
                </a:r>
                <a:r>
                  <a:rPr lang="fr-FR" sz="1100" b="0" dirty="0" err="1">
                    <a:solidFill>
                      <a:schemeClr val="bg2"/>
                    </a:solidFill>
                  </a:rPr>
                  <a:t>ℏ</a:t>
                </a:r>
                <a:r>
                  <a:rPr lang="fr-FR" sz="1100" b="0" dirty="0">
                    <a:solidFill>
                      <a:schemeClr val="bg2"/>
                    </a:solidFill>
                  </a:rPr>
                  <a:t> </a:t>
                </a:r>
                <a14:m>
                  <m:oMath xmlns:m="http://schemas.openxmlformats.org/officeDocument/2006/math">
                    <m:f>
                      <m:fPr>
                        <m:ctrlPr>
                          <a:rPr lang="fr-FR" sz="1400" b="0" i="1">
                            <a:solidFill>
                              <a:schemeClr val="bg2"/>
                            </a:solidFill>
                            <a:latin typeface="Cambria Math" panose="02040503050406030204" pitchFamily="18" charset="0"/>
                          </a:rPr>
                        </m:ctrlPr>
                      </m:fPr>
                      <m:num>
                        <m:r>
                          <a:rPr lang="fr-FR" sz="1400" b="0" i="1">
                            <a:solidFill>
                              <a:schemeClr val="bg2"/>
                            </a:solidFill>
                            <a:latin typeface="Cambria Math"/>
                          </a:rPr>
                          <m:t>𝜕</m:t>
                        </m:r>
                        <m:r>
                          <a:rPr lang="en-US" sz="1400" b="0" i="1">
                            <a:solidFill>
                              <a:schemeClr val="bg2"/>
                            </a:solidFill>
                            <a:latin typeface="Cambria Math"/>
                          </a:rPr>
                          <m:t>𝛹</m:t>
                        </m:r>
                        <m:r>
                          <a:rPr lang="en-US" sz="1400" b="0">
                            <a:solidFill>
                              <a:schemeClr val="bg2"/>
                            </a:solidFill>
                            <a:latin typeface="Cambria Math"/>
                          </a:rPr>
                          <m:t>(</m:t>
                        </m:r>
                        <m:r>
                          <a:rPr lang="en-US" sz="1400" b="0" i="1">
                            <a:solidFill>
                              <a:schemeClr val="bg2"/>
                            </a:solidFill>
                            <a:latin typeface="Cambria Math"/>
                          </a:rPr>
                          <m:t>𝑥</m:t>
                        </m:r>
                        <m:r>
                          <a:rPr lang="fr-FR" sz="1400" b="0">
                            <a:solidFill>
                              <a:schemeClr val="bg2"/>
                            </a:solidFill>
                            <a:latin typeface="Cambria Math"/>
                          </a:rPr>
                          <m:t>, </m:t>
                        </m:r>
                        <m:r>
                          <a:rPr lang="fr-FR" sz="1400" b="0" i="1">
                            <a:solidFill>
                              <a:schemeClr val="bg2"/>
                            </a:solidFill>
                            <a:latin typeface="Cambria Math"/>
                          </a:rPr>
                          <m:t>𝑡</m:t>
                        </m:r>
                        <m:r>
                          <a:rPr lang="en-US" sz="1400" b="0">
                            <a:solidFill>
                              <a:schemeClr val="bg2"/>
                            </a:solidFill>
                            <a:latin typeface="Cambria Math"/>
                          </a:rPr>
                          <m:t>)</m:t>
                        </m:r>
                      </m:num>
                      <m:den>
                        <m:r>
                          <a:rPr lang="fr-FR" sz="1400" b="0" i="1">
                            <a:solidFill>
                              <a:schemeClr val="bg2"/>
                            </a:solidFill>
                            <a:latin typeface="Cambria Math"/>
                          </a:rPr>
                          <m:t>𝜕</m:t>
                        </m:r>
                        <m:r>
                          <a:rPr lang="fr-FR" sz="1400" b="0" i="1">
                            <a:solidFill>
                              <a:schemeClr val="bg2"/>
                            </a:solidFill>
                            <a:latin typeface="Cambria Math"/>
                          </a:rPr>
                          <m:t>𝑡</m:t>
                        </m:r>
                      </m:den>
                    </m:f>
                    <m:r>
                      <a:rPr lang="en-US" sz="1400" b="0" i="1">
                        <a:solidFill>
                          <a:schemeClr val="bg2"/>
                        </a:solidFill>
                        <a:latin typeface="Cambria Math"/>
                      </a:rPr>
                      <m:t> </m:t>
                    </m:r>
                  </m:oMath>
                </a14:m>
                <a:r>
                  <a:rPr lang="en-US" sz="1100" b="0" dirty="0">
                    <a:solidFill>
                      <a:schemeClr val="bg2"/>
                    </a:solidFill>
                    <a:cs typeface="Times New Roman" panose="02020603050405020304" pitchFamily="18" charset="0"/>
                  </a:rPr>
                  <a:t>= </a:t>
                </a:r>
                <a14:m>
                  <m:oMath xmlns:m="http://schemas.openxmlformats.org/officeDocument/2006/math">
                    <m:r>
                      <a:rPr lang="fr-FR" sz="1200" b="0">
                        <a:solidFill>
                          <a:schemeClr val="bg2"/>
                        </a:solidFill>
                        <a:latin typeface="Cambria Math"/>
                      </a:rPr>
                      <m:t>−</m:t>
                    </m:r>
                    <m:f>
                      <m:fPr>
                        <m:ctrlPr>
                          <a:rPr lang="fr-FR" sz="1200" b="0" i="1">
                            <a:solidFill>
                              <a:schemeClr val="bg2"/>
                            </a:solidFill>
                            <a:latin typeface="Cambria Math" panose="02040503050406030204" pitchFamily="18" charset="0"/>
                          </a:rPr>
                        </m:ctrlPr>
                      </m:fPr>
                      <m:num>
                        <m:sSup>
                          <m:sSupPr>
                            <m:ctrlPr>
                              <a:rPr lang="fr-FR" sz="1200" b="0" i="1">
                                <a:solidFill>
                                  <a:schemeClr val="bg2"/>
                                </a:solidFill>
                                <a:latin typeface="Cambria Math" panose="02040503050406030204" pitchFamily="18" charset="0"/>
                              </a:rPr>
                            </m:ctrlPr>
                          </m:sSupPr>
                          <m:e>
                            <m:r>
                              <a:rPr lang="en-US" sz="1200" b="0" i="1">
                                <a:solidFill>
                                  <a:schemeClr val="bg2"/>
                                </a:solidFill>
                                <a:latin typeface="Cambria Math"/>
                              </a:rPr>
                              <m:t>ℏ</m:t>
                            </m:r>
                          </m:e>
                          <m:sup>
                            <m:r>
                              <a:rPr lang="en-US" sz="1200" b="0" i="1">
                                <a:solidFill>
                                  <a:schemeClr val="bg2"/>
                                </a:solidFill>
                                <a:latin typeface="Cambria Math"/>
                              </a:rPr>
                              <m:t>2</m:t>
                            </m:r>
                          </m:sup>
                        </m:sSup>
                        <m:r>
                          <a:rPr lang="en-US" sz="1200" b="0" i="1">
                            <a:solidFill>
                              <a:schemeClr val="bg2"/>
                            </a:solidFill>
                            <a:latin typeface="Cambria Math"/>
                          </a:rPr>
                          <m:t> </m:t>
                        </m:r>
                      </m:num>
                      <m:den>
                        <m:r>
                          <a:rPr lang="en-US" sz="1200" b="0" i="1">
                            <a:solidFill>
                              <a:schemeClr val="bg2"/>
                            </a:solidFill>
                            <a:latin typeface="Cambria Math"/>
                          </a:rPr>
                          <m:t>2</m:t>
                        </m:r>
                        <m:r>
                          <a:rPr lang="en-US" sz="1200" b="0" i="1">
                            <a:solidFill>
                              <a:schemeClr val="bg2"/>
                            </a:solidFill>
                            <a:latin typeface="Cambria Math"/>
                          </a:rPr>
                          <m:t>𝑚</m:t>
                        </m:r>
                      </m:den>
                    </m:f>
                  </m:oMath>
                </a14:m>
                <a:r>
                  <a:rPr lang="en-US" sz="1100" b="0" dirty="0">
                    <a:solidFill>
                      <a:schemeClr val="bg2"/>
                    </a:solidFill>
                    <a:cs typeface="Times New Roman" panose="02020603050405020304" pitchFamily="18" charset="0"/>
                  </a:rPr>
                  <a:t> </a:t>
                </a:r>
                <a14:m>
                  <m:oMath xmlns:m="http://schemas.openxmlformats.org/officeDocument/2006/math">
                    <m:f>
                      <m:fPr>
                        <m:ctrlPr>
                          <a:rPr lang="fr-FR" sz="1400" b="0" i="1">
                            <a:solidFill>
                              <a:schemeClr val="bg2"/>
                            </a:solidFill>
                            <a:latin typeface="Cambria Math" panose="02040503050406030204" pitchFamily="18" charset="0"/>
                          </a:rPr>
                        </m:ctrlPr>
                      </m:fPr>
                      <m:num>
                        <m:r>
                          <a:rPr lang="fr-FR" sz="1400" b="0" i="1">
                            <a:solidFill>
                              <a:schemeClr val="bg2"/>
                            </a:solidFill>
                            <a:latin typeface="Cambria Math"/>
                          </a:rPr>
                          <m:t>𝜕</m:t>
                        </m:r>
                        <m:r>
                          <a:rPr lang="fr-FR" sz="1400" b="0" i="1" baseline="30000">
                            <a:solidFill>
                              <a:schemeClr val="bg2"/>
                            </a:solidFill>
                            <a:latin typeface="Cambria Math"/>
                          </a:rPr>
                          <m:t>2</m:t>
                        </m:r>
                        <m:r>
                          <a:rPr lang="en-US" sz="1400" b="0" i="1">
                            <a:solidFill>
                              <a:schemeClr val="bg2"/>
                            </a:solidFill>
                            <a:latin typeface="Cambria Math"/>
                          </a:rPr>
                          <m:t>𝛹</m:t>
                        </m:r>
                        <m:r>
                          <a:rPr lang="en-US" sz="1400" b="0">
                            <a:solidFill>
                              <a:schemeClr val="bg2"/>
                            </a:solidFill>
                            <a:latin typeface="Cambria Math"/>
                          </a:rPr>
                          <m:t>(</m:t>
                        </m:r>
                        <m:r>
                          <a:rPr lang="en-US" sz="1400" b="0" i="1">
                            <a:solidFill>
                              <a:schemeClr val="bg2"/>
                            </a:solidFill>
                            <a:latin typeface="Cambria Math"/>
                          </a:rPr>
                          <m:t>𝑥</m:t>
                        </m:r>
                        <m:r>
                          <a:rPr lang="fr-FR" sz="1400" b="0">
                            <a:solidFill>
                              <a:schemeClr val="bg2"/>
                            </a:solidFill>
                            <a:latin typeface="Cambria Math"/>
                          </a:rPr>
                          <m:t>, </m:t>
                        </m:r>
                        <m:r>
                          <a:rPr lang="fr-FR" sz="1400" b="0" i="1">
                            <a:solidFill>
                              <a:schemeClr val="bg2"/>
                            </a:solidFill>
                            <a:latin typeface="Cambria Math"/>
                          </a:rPr>
                          <m:t>𝑡</m:t>
                        </m:r>
                        <m:r>
                          <a:rPr lang="en-US" sz="1400" b="0">
                            <a:solidFill>
                              <a:schemeClr val="bg2"/>
                            </a:solidFill>
                            <a:latin typeface="Cambria Math"/>
                          </a:rPr>
                          <m:t>)</m:t>
                        </m:r>
                      </m:num>
                      <m:den>
                        <m:r>
                          <a:rPr lang="fr-FR" sz="1400" b="0" i="1">
                            <a:solidFill>
                              <a:schemeClr val="bg2"/>
                            </a:solidFill>
                            <a:latin typeface="Cambria Math"/>
                          </a:rPr>
                          <m:t>𝜕</m:t>
                        </m:r>
                        <m:r>
                          <a:rPr lang="fr-FR" sz="1400" b="0" i="1">
                            <a:solidFill>
                              <a:schemeClr val="bg2"/>
                            </a:solidFill>
                            <a:latin typeface="Cambria Math"/>
                          </a:rPr>
                          <m:t>𝑥</m:t>
                        </m:r>
                        <m:r>
                          <a:rPr lang="fr-FR" sz="1400" b="0" i="1" baseline="30000">
                            <a:solidFill>
                              <a:schemeClr val="bg2"/>
                            </a:solidFill>
                            <a:latin typeface="Cambria Math"/>
                          </a:rPr>
                          <m:t>2</m:t>
                        </m:r>
                      </m:den>
                    </m:f>
                  </m:oMath>
                </a14:m>
                <a:r>
                  <a:rPr lang="fr-FR" sz="1050" b="0" dirty="0">
                    <a:solidFill>
                      <a:schemeClr val="bg2"/>
                    </a:solidFill>
                    <a:ea typeface="Cambria" panose="02040503050406030204" pitchFamily="18" charset="0"/>
                    <a:cs typeface="Times New Roman" panose="02020603050405020304" pitchFamily="18" charset="0"/>
                  </a:rPr>
                  <a:t> </a:t>
                </a:r>
                <a14:m>
                  <m:oMath xmlns:m="http://schemas.openxmlformats.org/officeDocument/2006/math">
                    <m:r>
                      <m:rPr>
                        <m:nor/>
                      </m:rPr>
                      <a:rPr lang="en-US" sz="1050" b="0">
                        <a:solidFill>
                          <a:schemeClr val="bg2"/>
                        </a:solidFill>
                        <a:ea typeface="Cambria" panose="02040503050406030204" pitchFamily="18" charset="0"/>
                        <a:cs typeface="Times New Roman" panose="02020603050405020304" pitchFamily="18" charset="0"/>
                      </a:rPr>
                      <m:t>+</m:t>
                    </m:r>
                    <m:r>
                      <a:rPr lang="fr-FR" sz="1050" b="0" i="1">
                        <a:solidFill>
                          <a:schemeClr val="bg2"/>
                        </a:solidFill>
                        <a:latin typeface="Cambria Math"/>
                        <a:ea typeface="Cambria" panose="02040503050406030204" pitchFamily="18" charset="0"/>
                        <a:cs typeface="Times New Roman" panose="02020603050405020304" pitchFamily="18" charset="0"/>
                      </a:rPr>
                      <m:t> </m:t>
                    </m:r>
                    <m:r>
                      <a:rPr lang="fr-FR" sz="1050" b="0" i="1">
                        <a:solidFill>
                          <a:schemeClr val="bg2"/>
                        </a:solidFill>
                        <a:latin typeface="Cambria Math"/>
                      </a:rPr>
                      <m:t>𝑉</m:t>
                    </m:r>
                    <m:d>
                      <m:dPr>
                        <m:ctrlPr>
                          <a:rPr lang="fr-FR" sz="1050" b="0" i="1">
                            <a:solidFill>
                              <a:schemeClr val="bg2"/>
                            </a:solidFill>
                            <a:latin typeface="Cambria Math" panose="02040503050406030204" pitchFamily="18" charset="0"/>
                          </a:rPr>
                        </m:ctrlPr>
                      </m:dPr>
                      <m:e>
                        <m:r>
                          <a:rPr lang="fr-FR" sz="1050" b="0" i="1">
                            <a:solidFill>
                              <a:schemeClr val="bg2"/>
                            </a:solidFill>
                            <a:latin typeface="Cambria Math"/>
                          </a:rPr>
                          <m:t>𝑥</m:t>
                        </m:r>
                      </m:e>
                    </m:d>
                    <m:r>
                      <a:rPr lang="en-US" sz="1050" b="0" i="1">
                        <a:solidFill>
                          <a:schemeClr val="bg2"/>
                        </a:solidFill>
                        <a:latin typeface="Cambria Math"/>
                      </a:rPr>
                      <m:t>𝛹</m:t>
                    </m:r>
                    <m:r>
                      <a:rPr lang="en-US" sz="1050" b="0">
                        <a:solidFill>
                          <a:schemeClr val="bg2"/>
                        </a:solidFill>
                        <a:latin typeface="Cambria Math"/>
                      </a:rPr>
                      <m:t>(</m:t>
                    </m:r>
                    <m:r>
                      <a:rPr lang="en-US" sz="1050" b="0" i="1">
                        <a:solidFill>
                          <a:schemeClr val="bg2"/>
                        </a:solidFill>
                        <a:latin typeface="Cambria Math"/>
                      </a:rPr>
                      <m:t>𝑥</m:t>
                    </m:r>
                    <m:r>
                      <a:rPr lang="fr-FR" sz="1050" b="0">
                        <a:solidFill>
                          <a:schemeClr val="bg2"/>
                        </a:solidFill>
                        <a:latin typeface="Cambria Math"/>
                      </a:rPr>
                      <m:t>, </m:t>
                    </m:r>
                    <m:r>
                      <a:rPr lang="fr-FR" sz="1050" b="0" i="1">
                        <a:solidFill>
                          <a:schemeClr val="bg2"/>
                        </a:solidFill>
                        <a:latin typeface="Cambria Math"/>
                      </a:rPr>
                      <m:t>𝑡</m:t>
                    </m:r>
                    <m:r>
                      <a:rPr lang="en-US" sz="1050" b="0">
                        <a:solidFill>
                          <a:schemeClr val="bg2"/>
                        </a:solidFill>
                        <a:latin typeface="Cambria Math"/>
                      </a:rPr>
                      <m:t>)</m:t>
                    </m:r>
                  </m:oMath>
                </a14:m>
                <a:endParaRPr lang="fr-FR" sz="1050" b="0" dirty="0">
                  <a:solidFill>
                    <a:schemeClr val="bg2"/>
                  </a:solidFill>
                  <a:ea typeface="Cambria" panose="02040503050406030204" pitchFamily="18" charset="0"/>
                  <a:cs typeface="Times New Roman" panose="02020603050405020304" pitchFamily="18" charset="0"/>
                </a:endParaRPr>
              </a:p>
            </p:txBody>
          </p:sp>
        </mc:Choice>
        <mc:Fallback xmlns="">
          <p:sp>
            <p:nvSpPr>
              <p:cNvPr id="3" name="Rectangle 2">
                <a:extLst>
                  <a:ext uri="{FF2B5EF4-FFF2-40B4-BE49-F238E27FC236}">
                    <a16:creationId xmlns:a16="http://schemas.microsoft.com/office/drawing/2014/main" id="{0C17DCE0-E3E1-495D-6F8A-88377D38257C}"/>
                  </a:ext>
                </a:extLst>
              </p:cNvPr>
              <p:cNvSpPr>
                <a:spLocks noRot="1" noChangeAspect="1" noMove="1" noResize="1" noEditPoints="1" noAdjustHandles="1" noChangeArrowheads="1" noChangeShapeType="1" noTextEdit="1"/>
              </p:cNvSpPr>
              <p:nvPr/>
            </p:nvSpPr>
            <p:spPr>
              <a:xfrm>
                <a:off x="399849" y="3455354"/>
                <a:ext cx="2930140" cy="409076"/>
              </a:xfrm>
              <a:prstGeom prst="rect">
                <a:avLst/>
              </a:prstGeom>
              <a:blipFill>
                <a:blip r:embed="rId3"/>
                <a:stretch>
                  <a:fillRect/>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249BA14E-32CD-1560-AD2C-47204B301A28}"/>
              </a:ext>
            </a:extLst>
          </p:cNvPr>
          <p:cNvSpPr txBox="1"/>
          <p:nvPr/>
        </p:nvSpPr>
        <p:spPr>
          <a:xfrm>
            <a:off x="399849" y="4177408"/>
            <a:ext cx="2930140" cy="523220"/>
          </a:xfrm>
          <a:prstGeom prst="rect">
            <a:avLst/>
          </a:prstGeom>
          <a:noFill/>
        </p:spPr>
        <p:txBody>
          <a:bodyPr wrap="square" rtlCol="0">
            <a:spAutoFit/>
          </a:bodyPr>
          <a:lstStyle/>
          <a:p>
            <a:pPr algn="ctr"/>
            <a:r>
              <a:rPr lang="en-US" sz="1400" dirty="0">
                <a:solidFill>
                  <a:schemeClr val="bg2"/>
                </a:solidFill>
                <a:latin typeface="Calibri" pitchFamily="34" charset="0"/>
              </a:rPr>
              <a:t>solving Schrodinger’s wave equation to simulate quantum systems</a:t>
            </a:r>
          </a:p>
        </p:txBody>
      </p:sp>
      <p:pic>
        <p:nvPicPr>
          <p:cNvPr id="6" name="Picture 5">
            <a:extLst>
              <a:ext uri="{FF2B5EF4-FFF2-40B4-BE49-F238E27FC236}">
                <a16:creationId xmlns:a16="http://schemas.microsoft.com/office/drawing/2014/main" id="{2138BD15-D2E0-E9A9-E8B2-FAD4A86929CF}"/>
              </a:ext>
            </a:extLst>
          </p:cNvPr>
          <p:cNvPicPr>
            <a:picLocks noChangeAspect="1"/>
          </p:cNvPicPr>
          <p:nvPr/>
        </p:nvPicPr>
        <p:blipFill>
          <a:blip r:embed="rId4"/>
          <a:stretch>
            <a:fillRect/>
          </a:stretch>
        </p:blipFill>
        <p:spPr>
          <a:xfrm>
            <a:off x="478709" y="1162387"/>
            <a:ext cx="2772421" cy="2175404"/>
          </a:xfrm>
          <a:prstGeom prst="rect">
            <a:avLst/>
          </a:prstGeom>
        </p:spPr>
      </p:pic>
      <p:pic>
        <p:nvPicPr>
          <p:cNvPr id="7" name="Picture 4" descr="Indoor Map | Getting Around Singapore Changi Airport">
            <a:extLst>
              <a:ext uri="{FF2B5EF4-FFF2-40B4-BE49-F238E27FC236}">
                <a16:creationId xmlns:a16="http://schemas.microsoft.com/office/drawing/2014/main" id="{13558C65-E708-DD32-459A-E38A969EE4B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77199" y="1001518"/>
            <a:ext cx="2331146" cy="142750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DD168922-21D3-ABDC-C207-3AD9777B8287}"/>
              </a:ext>
            </a:extLst>
          </p:cNvPr>
          <p:cNvSpPr txBox="1"/>
          <p:nvPr/>
        </p:nvSpPr>
        <p:spPr>
          <a:xfrm>
            <a:off x="3420298" y="2429484"/>
            <a:ext cx="2443080" cy="307777"/>
          </a:xfrm>
          <a:prstGeom prst="rect">
            <a:avLst/>
          </a:prstGeom>
          <a:noFill/>
        </p:spPr>
        <p:txBody>
          <a:bodyPr wrap="square" rtlCol="0">
            <a:spAutoFit/>
          </a:bodyPr>
          <a:lstStyle/>
          <a:p>
            <a:pPr algn="ctr"/>
            <a:r>
              <a:rPr lang="en-US" sz="1400" dirty="0">
                <a:solidFill>
                  <a:schemeClr val="bg2"/>
                </a:solidFill>
                <a:latin typeface="Calibri" pitchFamily="34" charset="0"/>
              </a:rPr>
              <a:t>combinatorial optimizations</a:t>
            </a:r>
          </a:p>
        </p:txBody>
      </p:sp>
      <p:sp>
        <p:nvSpPr>
          <p:cNvPr id="10" name="TextBox 9">
            <a:extLst>
              <a:ext uri="{FF2B5EF4-FFF2-40B4-BE49-F238E27FC236}">
                <a16:creationId xmlns:a16="http://schemas.microsoft.com/office/drawing/2014/main" id="{0D8FD52C-1D03-FDF7-EDFB-2416B2C4DE52}"/>
              </a:ext>
            </a:extLst>
          </p:cNvPr>
          <p:cNvSpPr txBox="1"/>
          <p:nvPr/>
        </p:nvSpPr>
        <p:spPr>
          <a:xfrm>
            <a:off x="3420298" y="4177408"/>
            <a:ext cx="2443080" cy="523220"/>
          </a:xfrm>
          <a:prstGeom prst="rect">
            <a:avLst/>
          </a:prstGeom>
          <a:noFill/>
        </p:spPr>
        <p:txBody>
          <a:bodyPr wrap="square" rtlCol="0">
            <a:spAutoFit/>
          </a:bodyPr>
          <a:lstStyle/>
          <a:p>
            <a:pPr algn="ctr"/>
            <a:r>
              <a:rPr lang="en-US" sz="1400" dirty="0">
                <a:solidFill>
                  <a:schemeClr val="bg2"/>
                </a:solidFill>
                <a:latin typeface="Calibri" pitchFamily="34" charset="0"/>
              </a:rPr>
              <a:t>machine learning</a:t>
            </a:r>
            <a:br>
              <a:rPr lang="en-US" sz="1400" dirty="0">
                <a:solidFill>
                  <a:schemeClr val="bg2"/>
                </a:solidFill>
                <a:latin typeface="Calibri" pitchFamily="34" charset="0"/>
              </a:rPr>
            </a:br>
            <a:r>
              <a:rPr lang="en-US" sz="1400" dirty="0">
                <a:solidFill>
                  <a:schemeClr val="bg2"/>
                </a:solidFill>
                <a:latin typeface="Calibri" pitchFamily="34" charset="0"/>
              </a:rPr>
              <a:t>and deep learning</a:t>
            </a:r>
          </a:p>
        </p:txBody>
      </p:sp>
      <p:pic>
        <p:nvPicPr>
          <p:cNvPr id="12" name="Graphic 11">
            <a:extLst>
              <a:ext uri="{FF2B5EF4-FFF2-40B4-BE49-F238E27FC236}">
                <a16:creationId xmlns:a16="http://schemas.microsoft.com/office/drawing/2014/main" id="{89F9A738-37D2-80DA-183C-5710F8E0B1F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366902" y="3129216"/>
            <a:ext cx="2549873" cy="898876"/>
          </a:xfrm>
          <a:prstGeom prst="rect">
            <a:avLst/>
          </a:prstGeom>
        </p:spPr>
      </p:pic>
      <p:sp>
        <p:nvSpPr>
          <p:cNvPr id="19" name="TextBox 18">
            <a:extLst>
              <a:ext uri="{FF2B5EF4-FFF2-40B4-BE49-F238E27FC236}">
                <a16:creationId xmlns:a16="http://schemas.microsoft.com/office/drawing/2014/main" id="{6029A2D7-CBA7-06F8-291C-F5E589FE7CE0}"/>
              </a:ext>
            </a:extLst>
          </p:cNvPr>
          <p:cNvSpPr txBox="1"/>
          <p:nvPr/>
        </p:nvSpPr>
        <p:spPr>
          <a:xfrm>
            <a:off x="5995205" y="2429484"/>
            <a:ext cx="2862768" cy="307777"/>
          </a:xfrm>
          <a:prstGeom prst="rect">
            <a:avLst/>
          </a:prstGeom>
          <a:noFill/>
        </p:spPr>
        <p:txBody>
          <a:bodyPr wrap="square" rtlCol="0">
            <a:spAutoFit/>
          </a:bodyPr>
          <a:lstStyle/>
          <a:p>
            <a:pPr algn="ctr"/>
            <a:r>
              <a:rPr lang="en-US" sz="1400" dirty="0">
                <a:solidFill>
                  <a:schemeClr val="bg2"/>
                </a:solidFill>
                <a:latin typeface="Calibri" pitchFamily="34" charset="0"/>
              </a:rPr>
              <a:t>solving partial differential equations</a:t>
            </a:r>
          </a:p>
        </p:txBody>
      </p:sp>
      <p:sp>
        <p:nvSpPr>
          <p:cNvPr id="21" name="TextBox 20">
            <a:extLst>
              <a:ext uri="{FF2B5EF4-FFF2-40B4-BE49-F238E27FC236}">
                <a16:creationId xmlns:a16="http://schemas.microsoft.com/office/drawing/2014/main" id="{813C6686-F652-5ACA-39BE-F3F9B3F1EFB2}"/>
              </a:ext>
            </a:extLst>
          </p:cNvPr>
          <p:cNvSpPr txBox="1"/>
          <p:nvPr/>
        </p:nvSpPr>
        <p:spPr>
          <a:xfrm>
            <a:off x="6115047" y="4177408"/>
            <a:ext cx="2623084" cy="523220"/>
          </a:xfrm>
          <a:prstGeom prst="rect">
            <a:avLst/>
          </a:prstGeom>
          <a:noFill/>
        </p:spPr>
        <p:txBody>
          <a:bodyPr wrap="square" rtlCol="0">
            <a:spAutoFit/>
          </a:bodyPr>
          <a:lstStyle/>
          <a:p>
            <a:pPr algn="ctr"/>
            <a:r>
              <a:rPr lang="en-US" sz="1400" dirty="0">
                <a:solidFill>
                  <a:schemeClr val="bg2"/>
                </a:solidFill>
                <a:latin typeface="Calibri" pitchFamily="34" charset="0"/>
              </a:rPr>
              <a:t>breaking asymmetric cryptography keys</a:t>
            </a:r>
          </a:p>
        </p:txBody>
      </p:sp>
      <p:pic>
        <p:nvPicPr>
          <p:cNvPr id="23" name="Picture 22" descr="A group of keys with different colored signs&#10;&#10;Description automatically generated">
            <a:extLst>
              <a:ext uri="{FF2B5EF4-FFF2-40B4-BE49-F238E27FC236}">
                <a16:creationId xmlns:a16="http://schemas.microsoft.com/office/drawing/2014/main" id="{534D10C8-018C-9081-A46C-C444CE907D4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624373" y="2966345"/>
            <a:ext cx="1604432" cy="1224617"/>
          </a:xfrm>
          <a:prstGeom prst="rect">
            <a:avLst/>
          </a:prstGeom>
        </p:spPr>
      </p:pic>
      <p:pic>
        <p:nvPicPr>
          <p:cNvPr id="5" name="Picture 2" descr="Vidéo] GE dévoile le réacteur conçu pour l'avion supersonique d'Aerion">
            <a:extLst>
              <a:ext uri="{FF2B5EF4-FFF2-40B4-BE49-F238E27FC236}">
                <a16:creationId xmlns:a16="http://schemas.microsoft.com/office/drawing/2014/main" id="{BDE66942-3D42-65AE-577D-9F6F6FB435E7}"/>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16738" y="877204"/>
            <a:ext cx="2219701" cy="1481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4764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9"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512F1-5C74-5228-949D-6853809F370F}"/>
            </a:ext>
          </a:extLst>
        </p:cNvPr>
        <p:cNvGrpSpPr/>
        <p:nvPr/>
      </p:nvGrpSpPr>
      <p:grpSpPr>
        <a:xfrm>
          <a:off x="0" y="0"/>
          <a:ext cx="0" cy="0"/>
          <a:chOff x="0" y="0"/>
          <a:chExt cx="0" cy="0"/>
        </a:xfrm>
      </p:grpSpPr>
      <p:sp>
        <p:nvSpPr>
          <p:cNvPr id="52" name="Rectangle 51">
            <a:extLst>
              <a:ext uri="{FF2B5EF4-FFF2-40B4-BE49-F238E27FC236}">
                <a16:creationId xmlns:a16="http://schemas.microsoft.com/office/drawing/2014/main" id="{673ACE46-D807-A914-11E8-9519060F571F}"/>
              </a:ext>
            </a:extLst>
          </p:cNvPr>
          <p:cNvSpPr/>
          <p:nvPr/>
        </p:nvSpPr>
        <p:spPr bwMode="auto">
          <a:xfrm>
            <a:off x="2226115" y="1167856"/>
            <a:ext cx="3128563" cy="3759744"/>
          </a:xfrm>
          <a:prstGeom prst="rect">
            <a:avLst/>
          </a:prstGeom>
          <a:solidFill>
            <a:srgbClr val="D0EBB3"/>
          </a:solidFill>
          <a:ln w="9525" cap="flat" cmpd="sng" algn="ctr">
            <a:noFill/>
            <a:prstDash val="solid"/>
            <a:round/>
            <a:headEnd type="none" w="med" len="med"/>
            <a:tailEnd type="none" w="med" len="med"/>
          </a:ln>
          <a:effectLst/>
        </p:spPr>
        <p:txBody>
          <a:bodyPr rtlCol="0" anchor="ctr"/>
          <a:lstStyle/>
          <a:p>
            <a:pPr algn="ctr"/>
            <a:endParaRPr lang="en-US"/>
          </a:p>
        </p:txBody>
      </p:sp>
      <p:sp>
        <p:nvSpPr>
          <p:cNvPr id="48" name="Rectangle 47">
            <a:extLst>
              <a:ext uri="{FF2B5EF4-FFF2-40B4-BE49-F238E27FC236}">
                <a16:creationId xmlns:a16="http://schemas.microsoft.com/office/drawing/2014/main" id="{774F2665-276F-76F2-0D3C-208A392A0CC5}"/>
              </a:ext>
            </a:extLst>
          </p:cNvPr>
          <p:cNvSpPr/>
          <p:nvPr/>
        </p:nvSpPr>
        <p:spPr bwMode="auto">
          <a:xfrm>
            <a:off x="421128" y="1167856"/>
            <a:ext cx="1710806" cy="3759744"/>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rtlCol="0" anchor="ctr"/>
          <a:lstStyle/>
          <a:p>
            <a:pPr algn="ctr"/>
            <a:endParaRPr lang="en-US"/>
          </a:p>
        </p:txBody>
      </p:sp>
      <p:sp>
        <p:nvSpPr>
          <p:cNvPr id="47" name="Rectangle 46">
            <a:extLst>
              <a:ext uri="{FF2B5EF4-FFF2-40B4-BE49-F238E27FC236}">
                <a16:creationId xmlns:a16="http://schemas.microsoft.com/office/drawing/2014/main" id="{A763914E-8832-3943-C2BC-9026A3836042}"/>
              </a:ext>
            </a:extLst>
          </p:cNvPr>
          <p:cNvSpPr/>
          <p:nvPr/>
        </p:nvSpPr>
        <p:spPr bwMode="auto">
          <a:xfrm>
            <a:off x="5462165" y="1167855"/>
            <a:ext cx="3201699" cy="3759744"/>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rtlCol="0" anchor="ctr"/>
          <a:lstStyle/>
          <a:p>
            <a:pPr algn="ctr"/>
            <a:endParaRPr lang="en-US"/>
          </a:p>
        </p:txBody>
      </p:sp>
      <p:sp>
        <p:nvSpPr>
          <p:cNvPr id="2" name="Title 1">
            <a:extLst>
              <a:ext uri="{FF2B5EF4-FFF2-40B4-BE49-F238E27FC236}">
                <a16:creationId xmlns:a16="http://schemas.microsoft.com/office/drawing/2014/main" id="{C256CBD4-0217-9219-9D0C-08013E255024}"/>
              </a:ext>
            </a:extLst>
          </p:cNvPr>
          <p:cNvSpPr>
            <a:spLocks noGrp="1"/>
          </p:cNvSpPr>
          <p:nvPr>
            <p:ph type="title"/>
          </p:nvPr>
        </p:nvSpPr>
        <p:spPr>
          <a:xfrm>
            <a:off x="326949" y="171451"/>
            <a:ext cx="8298196" cy="612757"/>
          </a:xfrm>
        </p:spPr>
        <p:txBody>
          <a:bodyPr/>
          <a:lstStyle/>
          <a:p>
            <a:r>
              <a:rPr lang="fr-FR" dirty="0"/>
              <a:t>from science to </a:t>
            </a:r>
            <a:r>
              <a:rPr lang="fr-FR" dirty="0" err="1"/>
              <a:t>industry</a:t>
            </a:r>
            <a:r>
              <a:rPr lang="fr-FR" dirty="0"/>
              <a:t> applications</a:t>
            </a:r>
            <a:endParaRPr lang="en-US" dirty="0"/>
          </a:p>
        </p:txBody>
      </p:sp>
      <p:sp>
        <p:nvSpPr>
          <p:cNvPr id="3" name="TextBox 2">
            <a:extLst>
              <a:ext uri="{FF2B5EF4-FFF2-40B4-BE49-F238E27FC236}">
                <a16:creationId xmlns:a16="http://schemas.microsoft.com/office/drawing/2014/main" id="{532E0920-7DDC-6C7B-28A6-DB4F3F767678}"/>
              </a:ext>
            </a:extLst>
          </p:cNvPr>
          <p:cNvSpPr txBox="1"/>
          <p:nvPr/>
        </p:nvSpPr>
        <p:spPr>
          <a:xfrm>
            <a:off x="326948" y="842574"/>
            <a:ext cx="1899167" cy="307752"/>
          </a:xfrm>
          <a:prstGeom prst="rect">
            <a:avLst/>
          </a:prstGeom>
          <a:noFill/>
        </p:spPr>
        <p:txBody>
          <a:bodyPr wrap="square" lIns="91417" tIns="45708" rIns="91417" bIns="45708" rtlCol="0">
            <a:spAutoFit/>
          </a:bodyPr>
          <a:lstStyle/>
          <a:p>
            <a:pPr algn="ctr">
              <a:spcAft>
                <a:spcPts val="300"/>
              </a:spcAft>
            </a:pPr>
            <a:r>
              <a:rPr lang="en-US" sz="1400" dirty="0">
                <a:solidFill>
                  <a:schemeClr val="bg2"/>
                </a:solidFill>
                <a:latin typeface="Calibri" pitchFamily="34" charset="0"/>
              </a:rPr>
              <a:t>fundamental research</a:t>
            </a:r>
            <a:endParaRPr lang="en-US" sz="1400" b="0" i="1" dirty="0">
              <a:solidFill>
                <a:schemeClr val="accent6"/>
              </a:solidFill>
              <a:latin typeface="Calibri" pitchFamily="34" charset="0"/>
            </a:endParaRPr>
          </a:p>
        </p:txBody>
      </p:sp>
      <p:sp>
        <p:nvSpPr>
          <p:cNvPr id="4" name="TextBox 3">
            <a:extLst>
              <a:ext uri="{FF2B5EF4-FFF2-40B4-BE49-F238E27FC236}">
                <a16:creationId xmlns:a16="http://schemas.microsoft.com/office/drawing/2014/main" id="{3553C392-4515-51BC-E8A3-7AA08076BC1E}"/>
              </a:ext>
            </a:extLst>
          </p:cNvPr>
          <p:cNvSpPr txBox="1"/>
          <p:nvPr/>
        </p:nvSpPr>
        <p:spPr>
          <a:xfrm>
            <a:off x="5844826" y="842574"/>
            <a:ext cx="2436376" cy="307752"/>
          </a:xfrm>
          <a:prstGeom prst="rect">
            <a:avLst/>
          </a:prstGeom>
          <a:noFill/>
        </p:spPr>
        <p:txBody>
          <a:bodyPr wrap="square" lIns="91417" tIns="45708" rIns="91417" bIns="45708" rtlCol="0">
            <a:spAutoFit/>
          </a:bodyPr>
          <a:lstStyle/>
          <a:p>
            <a:pPr algn="ctr">
              <a:spcAft>
                <a:spcPts val="300"/>
              </a:spcAft>
            </a:pPr>
            <a:r>
              <a:rPr lang="en-US" sz="1400" dirty="0">
                <a:solidFill>
                  <a:schemeClr val="bg2"/>
                </a:solidFill>
                <a:latin typeface="Calibri" pitchFamily="34" charset="0"/>
              </a:rPr>
              <a:t>business operations</a:t>
            </a:r>
            <a:endParaRPr lang="en-US" sz="1400" b="0" i="1" dirty="0">
              <a:solidFill>
                <a:schemeClr val="accent6"/>
              </a:solidFill>
              <a:latin typeface="Calibri" pitchFamily="34" charset="0"/>
            </a:endParaRPr>
          </a:p>
        </p:txBody>
      </p:sp>
      <p:sp>
        <p:nvSpPr>
          <p:cNvPr id="5" name="TextBox 4">
            <a:extLst>
              <a:ext uri="{FF2B5EF4-FFF2-40B4-BE49-F238E27FC236}">
                <a16:creationId xmlns:a16="http://schemas.microsoft.com/office/drawing/2014/main" id="{19675E21-4D51-3517-33BB-905E401E4D96}"/>
              </a:ext>
            </a:extLst>
          </p:cNvPr>
          <p:cNvSpPr txBox="1"/>
          <p:nvPr/>
        </p:nvSpPr>
        <p:spPr>
          <a:xfrm>
            <a:off x="9419872" y="1050010"/>
            <a:ext cx="2436376" cy="400085"/>
          </a:xfrm>
          <a:prstGeom prst="rect">
            <a:avLst/>
          </a:prstGeom>
          <a:noFill/>
        </p:spPr>
        <p:txBody>
          <a:bodyPr wrap="square" lIns="91417" tIns="45708" rIns="91417" bIns="45708" rtlCol="0">
            <a:spAutoFit/>
          </a:bodyPr>
          <a:lstStyle/>
          <a:p>
            <a:pPr algn="ctr">
              <a:spcAft>
                <a:spcPts val="300"/>
              </a:spcAft>
            </a:pPr>
            <a:r>
              <a:rPr lang="fr-FR" sz="2000" dirty="0">
                <a:solidFill>
                  <a:schemeClr val="bg2"/>
                </a:solidFill>
                <a:latin typeface="Calibri" pitchFamily="34" charset="0"/>
              </a:rPr>
              <a:t>régalien</a:t>
            </a:r>
            <a:endParaRPr lang="en-US" sz="2000" b="0" i="1" dirty="0">
              <a:solidFill>
                <a:schemeClr val="accent6"/>
              </a:solidFill>
              <a:latin typeface="Calibri" pitchFamily="34" charset="0"/>
            </a:endParaRPr>
          </a:p>
        </p:txBody>
      </p:sp>
      <p:pic>
        <p:nvPicPr>
          <p:cNvPr id="9" name="Picture 20">
            <a:extLst>
              <a:ext uri="{FF2B5EF4-FFF2-40B4-BE49-F238E27FC236}">
                <a16:creationId xmlns:a16="http://schemas.microsoft.com/office/drawing/2014/main" id="{0A95745E-535C-9277-020F-A7ED8227931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69971" y="2653493"/>
            <a:ext cx="1379487" cy="82338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Users\olivier\Desktop\Fin.emf">
            <a:extLst>
              <a:ext uri="{FF2B5EF4-FFF2-40B4-BE49-F238E27FC236}">
                <a16:creationId xmlns:a16="http://schemas.microsoft.com/office/drawing/2014/main" id="{BFEB9FCC-8415-4B2F-7562-D3D60759BD0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38335" y="1355636"/>
            <a:ext cx="1347900" cy="66744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Container Ship Png - Ship Cargo Png Transparent PNG - 465x280 - Free  Download on NicePNG">
            <a:extLst>
              <a:ext uri="{FF2B5EF4-FFF2-40B4-BE49-F238E27FC236}">
                <a16:creationId xmlns:a16="http://schemas.microsoft.com/office/drawing/2014/main" id="{8FA04B86-31DA-6A04-D6D2-C3C7BBC0A226}"/>
              </a:ext>
            </a:extLst>
          </p:cNvPr>
          <p:cNvPicPr>
            <a:picLocks noChangeAspect="1" noChangeArrowheads="1"/>
          </p:cNvPicPr>
          <p:nvPr/>
        </p:nvPicPr>
        <p:blipFill rotWithShape="1">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l="22138" t="12842" r="21169" b="10273"/>
          <a:stretch/>
        </p:blipFill>
        <p:spPr bwMode="auto">
          <a:xfrm>
            <a:off x="5703473" y="2593697"/>
            <a:ext cx="1263844" cy="639606"/>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9D4E6AC9-5D6E-7A36-4F55-568E230603F0}"/>
              </a:ext>
            </a:extLst>
          </p:cNvPr>
          <p:cNvSpPr txBox="1"/>
          <p:nvPr/>
        </p:nvSpPr>
        <p:spPr>
          <a:xfrm>
            <a:off x="552206" y="2161397"/>
            <a:ext cx="1448651" cy="461641"/>
          </a:xfrm>
          <a:prstGeom prst="rect">
            <a:avLst/>
          </a:prstGeom>
          <a:noFill/>
        </p:spPr>
        <p:txBody>
          <a:bodyPr wrap="square" lIns="91417" tIns="45708" rIns="91417" bIns="45708" rtlCol="0">
            <a:spAutoFit/>
          </a:bodyPr>
          <a:lstStyle/>
          <a:p>
            <a:pPr algn="ctr">
              <a:spcAft>
                <a:spcPts val="300"/>
              </a:spcAft>
            </a:pPr>
            <a:r>
              <a:rPr lang="fr-FR" sz="1200" dirty="0" err="1">
                <a:solidFill>
                  <a:srgbClr val="0070C0"/>
                </a:solidFill>
                <a:latin typeface="Calibri" pitchFamily="34" charset="0"/>
              </a:rPr>
              <a:t>condensed</a:t>
            </a:r>
            <a:r>
              <a:rPr lang="fr-FR" sz="1200" dirty="0">
                <a:solidFill>
                  <a:srgbClr val="0070C0"/>
                </a:solidFill>
                <a:latin typeface="Calibri" pitchFamily="34" charset="0"/>
              </a:rPr>
              <a:t> </a:t>
            </a:r>
            <a:r>
              <a:rPr lang="fr-FR" sz="1200" dirty="0" err="1">
                <a:solidFill>
                  <a:srgbClr val="0070C0"/>
                </a:solidFill>
                <a:latin typeface="Calibri" pitchFamily="34" charset="0"/>
              </a:rPr>
              <a:t>matter</a:t>
            </a:r>
            <a:r>
              <a:rPr lang="fr-FR" sz="1200" dirty="0">
                <a:solidFill>
                  <a:srgbClr val="0070C0"/>
                </a:solidFill>
                <a:latin typeface="Calibri" pitchFamily="34" charset="0"/>
              </a:rPr>
              <a:t> </a:t>
            </a:r>
            <a:r>
              <a:rPr lang="fr-FR" sz="1200" dirty="0" err="1">
                <a:solidFill>
                  <a:srgbClr val="0070C0"/>
                </a:solidFill>
                <a:latin typeface="Calibri" pitchFamily="34" charset="0"/>
              </a:rPr>
              <a:t>physics</a:t>
            </a:r>
            <a:endParaRPr lang="en-US" sz="1200" b="0" i="1" dirty="0">
              <a:solidFill>
                <a:srgbClr val="0070C0"/>
              </a:solidFill>
              <a:latin typeface="Calibri" pitchFamily="34" charset="0"/>
            </a:endParaRPr>
          </a:p>
        </p:txBody>
      </p:sp>
      <p:sp>
        <p:nvSpPr>
          <p:cNvPr id="23" name="TextBox 22">
            <a:extLst>
              <a:ext uri="{FF2B5EF4-FFF2-40B4-BE49-F238E27FC236}">
                <a16:creationId xmlns:a16="http://schemas.microsoft.com/office/drawing/2014/main" id="{7ECF0894-0C5B-F70B-F6AD-E0F8CCF779BC}"/>
              </a:ext>
            </a:extLst>
          </p:cNvPr>
          <p:cNvSpPr txBox="1"/>
          <p:nvPr/>
        </p:nvSpPr>
        <p:spPr>
          <a:xfrm>
            <a:off x="552206" y="3436543"/>
            <a:ext cx="1448651" cy="461641"/>
          </a:xfrm>
          <a:prstGeom prst="rect">
            <a:avLst/>
          </a:prstGeom>
          <a:noFill/>
        </p:spPr>
        <p:txBody>
          <a:bodyPr wrap="square" lIns="91417" tIns="45708" rIns="91417" bIns="45708" rtlCol="0">
            <a:spAutoFit/>
          </a:bodyPr>
          <a:lstStyle/>
          <a:p>
            <a:pPr algn="ctr">
              <a:spcAft>
                <a:spcPts val="300"/>
              </a:spcAft>
            </a:pPr>
            <a:r>
              <a:rPr lang="fr-FR" sz="1200" dirty="0">
                <a:solidFill>
                  <a:srgbClr val="0070C0"/>
                </a:solidFill>
                <a:latin typeface="Calibri" pitchFamily="34" charset="0"/>
              </a:rPr>
              <a:t>high-</a:t>
            </a:r>
            <a:r>
              <a:rPr lang="fr-FR" sz="1200" dirty="0" err="1">
                <a:solidFill>
                  <a:srgbClr val="0070C0"/>
                </a:solidFill>
                <a:latin typeface="Calibri" pitchFamily="34" charset="0"/>
              </a:rPr>
              <a:t>energy</a:t>
            </a:r>
            <a:r>
              <a:rPr lang="fr-FR" sz="1200" dirty="0">
                <a:solidFill>
                  <a:srgbClr val="0070C0"/>
                </a:solidFill>
                <a:latin typeface="Calibri" pitchFamily="34" charset="0"/>
              </a:rPr>
              <a:t> </a:t>
            </a:r>
            <a:r>
              <a:rPr lang="fr-FR" sz="1200" dirty="0" err="1">
                <a:solidFill>
                  <a:srgbClr val="0070C0"/>
                </a:solidFill>
                <a:latin typeface="Calibri" pitchFamily="34" charset="0"/>
              </a:rPr>
              <a:t>particle</a:t>
            </a:r>
            <a:r>
              <a:rPr lang="fr-FR" sz="1200" dirty="0">
                <a:solidFill>
                  <a:srgbClr val="0070C0"/>
                </a:solidFill>
                <a:latin typeface="Calibri" pitchFamily="34" charset="0"/>
              </a:rPr>
              <a:t> </a:t>
            </a:r>
            <a:r>
              <a:rPr lang="fr-FR" sz="1200" dirty="0" err="1">
                <a:solidFill>
                  <a:srgbClr val="0070C0"/>
                </a:solidFill>
                <a:latin typeface="Calibri" pitchFamily="34" charset="0"/>
              </a:rPr>
              <a:t>physics</a:t>
            </a:r>
            <a:endParaRPr lang="en-US" sz="1200" b="0" i="1" dirty="0">
              <a:solidFill>
                <a:srgbClr val="0070C0"/>
              </a:solidFill>
              <a:latin typeface="Calibri" pitchFamily="34" charset="0"/>
            </a:endParaRPr>
          </a:p>
        </p:txBody>
      </p:sp>
      <p:sp>
        <p:nvSpPr>
          <p:cNvPr id="24" name="TextBox 23">
            <a:extLst>
              <a:ext uri="{FF2B5EF4-FFF2-40B4-BE49-F238E27FC236}">
                <a16:creationId xmlns:a16="http://schemas.microsoft.com/office/drawing/2014/main" id="{43E06C03-9CF4-04CD-A6B6-AD9E41CE9B17}"/>
              </a:ext>
            </a:extLst>
          </p:cNvPr>
          <p:cNvSpPr txBox="1"/>
          <p:nvPr/>
        </p:nvSpPr>
        <p:spPr>
          <a:xfrm>
            <a:off x="5687075" y="2175554"/>
            <a:ext cx="1296640" cy="276975"/>
          </a:xfrm>
          <a:prstGeom prst="rect">
            <a:avLst/>
          </a:prstGeom>
          <a:noFill/>
        </p:spPr>
        <p:txBody>
          <a:bodyPr wrap="square" lIns="91417" tIns="45708" rIns="91417" bIns="45708" rtlCol="0">
            <a:spAutoFit/>
          </a:bodyPr>
          <a:lstStyle/>
          <a:p>
            <a:pPr algn="ctr">
              <a:spcAft>
                <a:spcPts val="300"/>
              </a:spcAft>
            </a:pPr>
            <a:r>
              <a:rPr lang="fr-FR" sz="1200" dirty="0">
                <a:solidFill>
                  <a:srgbClr val="0070C0"/>
                </a:solidFill>
                <a:latin typeface="Calibri" pitchFamily="34" charset="0"/>
              </a:rPr>
              <a:t>transportation</a:t>
            </a:r>
            <a:endParaRPr lang="en-US" sz="1200" b="0" i="1" dirty="0">
              <a:solidFill>
                <a:srgbClr val="0070C0"/>
              </a:solidFill>
              <a:latin typeface="Calibri" pitchFamily="34" charset="0"/>
            </a:endParaRPr>
          </a:p>
        </p:txBody>
      </p:sp>
      <p:sp>
        <p:nvSpPr>
          <p:cNvPr id="25" name="TextBox 24">
            <a:extLst>
              <a:ext uri="{FF2B5EF4-FFF2-40B4-BE49-F238E27FC236}">
                <a16:creationId xmlns:a16="http://schemas.microsoft.com/office/drawing/2014/main" id="{F140A325-7307-C5CF-F256-2D63DA7BB4D2}"/>
              </a:ext>
            </a:extLst>
          </p:cNvPr>
          <p:cNvSpPr txBox="1"/>
          <p:nvPr/>
        </p:nvSpPr>
        <p:spPr>
          <a:xfrm>
            <a:off x="5814322" y="3276854"/>
            <a:ext cx="1042146" cy="461641"/>
          </a:xfrm>
          <a:prstGeom prst="rect">
            <a:avLst/>
          </a:prstGeom>
          <a:noFill/>
        </p:spPr>
        <p:txBody>
          <a:bodyPr wrap="square" lIns="91417" tIns="45708" rIns="91417" bIns="45708" rtlCol="0">
            <a:spAutoFit/>
          </a:bodyPr>
          <a:lstStyle/>
          <a:p>
            <a:pPr algn="ctr">
              <a:spcAft>
                <a:spcPts val="300"/>
              </a:spcAft>
            </a:pPr>
            <a:r>
              <a:rPr lang="fr-FR" sz="1200" dirty="0" err="1">
                <a:solidFill>
                  <a:srgbClr val="0070C0"/>
                </a:solidFill>
                <a:latin typeface="Calibri" pitchFamily="34" charset="0"/>
              </a:rPr>
              <a:t>logistics</a:t>
            </a:r>
            <a:r>
              <a:rPr lang="fr-FR" sz="1200" dirty="0">
                <a:solidFill>
                  <a:srgbClr val="0070C0"/>
                </a:solidFill>
                <a:latin typeface="Calibri" pitchFamily="34" charset="0"/>
              </a:rPr>
              <a:t> </a:t>
            </a:r>
            <a:br>
              <a:rPr lang="fr-FR" sz="1200" dirty="0">
                <a:solidFill>
                  <a:srgbClr val="0070C0"/>
                </a:solidFill>
                <a:latin typeface="Calibri" pitchFamily="34" charset="0"/>
              </a:rPr>
            </a:br>
            <a:r>
              <a:rPr lang="fr-FR" sz="1200" dirty="0">
                <a:solidFill>
                  <a:srgbClr val="0070C0"/>
                </a:solidFill>
                <a:latin typeface="Calibri" pitchFamily="34" charset="0"/>
              </a:rPr>
              <a:t>and </a:t>
            </a:r>
            <a:r>
              <a:rPr lang="fr-FR" sz="1200" dirty="0" err="1">
                <a:solidFill>
                  <a:srgbClr val="0070C0"/>
                </a:solidFill>
                <a:latin typeface="Calibri" pitchFamily="34" charset="0"/>
              </a:rPr>
              <a:t>retail</a:t>
            </a:r>
            <a:endParaRPr lang="en-US" sz="1200" b="0" i="1" dirty="0">
              <a:solidFill>
                <a:srgbClr val="0070C0"/>
              </a:solidFill>
              <a:latin typeface="Calibri" pitchFamily="34" charset="0"/>
            </a:endParaRPr>
          </a:p>
        </p:txBody>
      </p:sp>
      <p:sp>
        <p:nvSpPr>
          <p:cNvPr id="26" name="TextBox 25">
            <a:extLst>
              <a:ext uri="{FF2B5EF4-FFF2-40B4-BE49-F238E27FC236}">
                <a16:creationId xmlns:a16="http://schemas.microsoft.com/office/drawing/2014/main" id="{B8EB8BBB-4B38-8A00-3BDA-E2A0B253F5AC}"/>
              </a:ext>
            </a:extLst>
          </p:cNvPr>
          <p:cNvSpPr txBox="1"/>
          <p:nvPr/>
        </p:nvSpPr>
        <p:spPr>
          <a:xfrm>
            <a:off x="5687075" y="4583355"/>
            <a:ext cx="1296640" cy="276975"/>
          </a:xfrm>
          <a:prstGeom prst="rect">
            <a:avLst/>
          </a:prstGeom>
          <a:noFill/>
        </p:spPr>
        <p:txBody>
          <a:bodyPr wrap="square" lIns="91417" tIns="45708" rIns="91417" bIns="45708" rtlCol="0">
            <a:spAutoFit/>
          </a:bodyPr>
          <a:lstStyle/>
          <a:p>
            <a:pPr algn="ctr">
              <a:spcAft>
                <a:spcPts val="300"/>
              </a:spcAft>
            </a:pPr>
            <a:r>
              <a:rPr lang="fr-FR" sz="1200" dirty="0" err="1">
                <a:solidFill>
                  <a:srgbClr val="0070C0"/>
                </a:solidFill>
                <a:latin typeface="Calibri" pitchFamily="34" charset="0"/>
              </a:rPr>
              <a:t>telecoms</a:t>
            </a:r>
            <a:endParaRPr lang="en-US" sz="1200" b="0" i="1" dirty="0">
              <a:solidFill>
                <a:srgbClr val="0070C0"/>
              </a:solidFill>
              <a:latin typeface="Calibri" pitchFamily="34" charset="0"/>
            </a:endParaRPr>
          </a:p>
        </p:txBody>
      </p:sp>
      <p:sp>
        <p:nvSpPr>
          <p:cNvPr id="27" name="TextBox 26">
            <a:extLst>
              <a:ext uri="{FF2B5EF4-FFF2-40B4-BE49-F238E27FC236}">
                <a16:creationId xmlns:a16="http://schemas.microsoft.com/office/drawing/2014/main" id="{78347F06-49EB-0D8A-46F5-94B119D72FA4}"/>
              </a:ext>
            </a:extLst>
          </p:cNvPr>
          <p:cNvSpPr txBox="1"/>
          <p:nvPr/>
        </p:nvSpPr>
        <p:spPr>
          <a:xfrm>
            <a:off x="7163965" y="2144091"/>
            <a:ext cx="1296640" cy="276975"/>
          </a:xfrm>
          <a:prstGeom prst="rect">
            <a:avLst/>
          </a:prstGeom>
          <a:noFill/>
        </p:spPr>
        <p:txBody>
          <a:bodyPr wrap="square" lIns="91417" tIns="45708" rIns="91417" bIns="45708" rtlCol="0">
            <a:spAutoFit/>
          </a:bodyPr>
          <a:lstStyle/>
          <a:p>
            <a:pPr algn="ctr">
              <a:spcAft>
                <a:spcPts val="300"/>
              </a:spcAft>
            </a:pPr>
            <a:r>
              <a:rPr lang="fr-FR" sz="1200" dirty="0" err="1">
                <a:solidFill>
                  <a:srgbClr val="0070C0"/>
                </a:solidFill>
                <a:latin typeface="Calibri" pitchFamily="34" charset="0"/>
              </a:rPr>
              <a:t>financial</a:t>
            </a:r>
            <a:r>
              <a:rPr lang="fr-FR" sz="1200" dirty="0">
                <a:solidFill>
                  <a:srgbClr val="0070C0"/>
                </a:solidFill>
                <a:latin typeface="Calibri" pitchFamily="34" charset="0"/>
              </a:rPr>
              <a:t> services</a:t>
            </a:r>
            <a:endParaRPr lang="en-US" sz="1200" b="0" i="1" dirty="0">
              <a:solidFill>
                <a:srgbClr val="0070C0"/>
              </a:solidFill>
              <a:latin typeface="Calibri" pitchFamily="34" charset="0"/>
            </a:endParaRPr>
          </a:p>
        </p:txBody>
      </p:sp>
      <p:sp>
        <p:nvSpPr>
          <p:cNvPr id="28" name="TextBox 27">
            <a:extLst>
              <a:ext uri="{FF2B5EF4-FFF2-40B4-BE49-F238E27FC236}">
                <a16:creationId xmlns:a16="http://schemas.microsoft.com/office/drawing/2014/main" id="{79D2B8CA-5DAD-7A70-4E15-D2F9D8964D5C}"/>
              </a:ext>
            </a:extLst>
          </p:cNvPr>
          <p:cNvSpPr txBox="1"/>
          <p:nvPr/>
        </p:nvSpPr>
        <p:spPr>
          <a:xfrm>
            <a:off x="7163965" y="4583355"/>
            <a:ext cx="1296640" cy="276975"/>
          </a:xfrm>
          <a:prstGeom prst="rect">
            <a:avLst/>
          </a:prstGeom>
          <a:noFill/>
        </p:spPr>
        <p:txBody>
          <a:bodyPr wrap="square" lIns="91417" tIns="45708" rIns="91417" bIns="45708" rtlCol="0">
            <a:spAutoFit/>
          </a:bodyPr>
          <a:lstStyle/>
          <a:p>
            <a:pPr algn="ctr">
              <a:spcAft>
                <a:spcPts val="300"/>
              </a:spcAft>
            </a:pPr>
            <a:r>
              <a:rPr lang="fr-FR" sz="1200" dirty="0" err="1">
                <a:solidFill>
                  <a:srgbClr val="0070C0"/>
                </a:solidFill>
                <a:latin typeface="Calibri" pitchFamily="34" charset="0"/>
              </a:rPr>
              <a:t>manufacturing</a:t>
            </a:r>
            <a:endParaRPr lang="en-US" sz="1200" b="0" i="1" dirty="0">
              <a:solidFill>
                <a:srgbClr val="0070C0"/>
              </a:solidFill>
              <a:latin typeface="Calibri" pitchFamily="34" charset="0"/>
            </a:endParaRPr>
          </a:p>
        </p:txBody>
      </p:sp>
      <p:pic>
        <p:nvPicPr>
          <p:cNvPr id="30" name="Picture 10">
            <a:extLst>
              <a:ext uri="{FF2B5EF4-FFF2-40B4-BE49-F238E27FC236}">
                <a16:creationId xmlns:a16="http://schemas.microsoft.com/office/drawing/2014/main" id="{43A079C7-9957-7F07-E384-F84E8C7A88AC}"/>
              </a:ext>
            </a:extLst>
          </p:cNvPr>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893344" y="3765321"/>
            <a:ext cx="884102" cy="866421"/>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2">
            <a:extLst>
              <a:ext uri="{FF2B5EF4-FFF2-40B4-BE49-F238E27FC236}">
                <a16:creationId xmlns:a16="http://schemas.microsoft.com/office/drawing/2014/main" id="{50FB7BAB-BCB1-AF65-926D-EB1B87FE1DF5}"/>
              </a:ext>
            </a:extLst>
          </p:cNvPr>
          <p:cNvSpPr txBox="1"/>
          <p:nvPr/>
        </p:nvSpPr>
        <p:spPr>
          <a:xfrm>
            <a:off x="7163965" y="3448464"/>
            <a:ext cx="1296640" cy="276975"/>
          </a:xfrm>
          <a:prstGeom prst="rect">
            <a:avLst/>
          </a:prstGeom>
          <a:noFill/>
        </p:spPr>
        <p:txBody>
          <a:bodyPr wrap="square" lIns="91417" tIns="45708" rIns="91417" bIns="45708" rtlCol="0">
            <a:spAutoFit/>
          </a:bodyPr>
          <a:lstStyle/>
          <a:p>
            <a:pPr algn="ctr">
              <a:spcAft>
                <a:spcPts val="300"/>
              </a:spcAft>
            </a:pPr>
            <a:r>
              <a:rPr lang="fr-FR" sz="1200" dirty="0" err="1">
                <a:solidFill>
                  <a:srgbClr val="0070C0"/>
                </a:solidFill>
                <a:latin typeface="Calibri" pitchFamily="34" charset="0"/>
              </a:rPr>
              <a:t>energy</a:t>
            </a:r>
            <a:r>
              <a:rPr lang="fr-FR" sz="1200" dirty="0">
                <a:solidFill>
                  <a:srgbClr val="0070C0"/>
                </a:solidFill>
                <a:latin typeface="Calibri" pitchFamily="34" charset="0"/>
              </a:rPr>
              <a:t> utilities</a:t>
            </a:r>
            <a:endParaRPr lang="en-US" sz="1200" b="0" i="1" dirty="0">
              <a:solidFill>
                <a:srgbClr val="0070C0"/>
              </a:solidFill>
              <a:latin typeface="Calibri" pitchFamily="34" charset="0"/>
            </a:endParaRPr>
          </a:p>
        </p:txBody>
      </p:sp>
      <p:pic>
        <p:nvPicPr>
          <p:cNvPr id="34" name="Picture 16">
            <a:extLst>
              <a:ext uri="{FF2B5EF4-FFF2-40B4-BE49-F238E27FC236}">
                <a16:creationId xmlns:a16="http://schemas.microsoft.com/office/drawing/2014/main" id="{D90BC50E-7558-A248-ED42-95E14C1C521E}"/>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298106" y="4319597"/>
            <a:ext cx="1261389" cy="777016"/>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a:extLst>
              <a:ext uri="{FF2B5EF4-FFF2-40B4-BE49-F238E27FC236}">
                <a16:creationId xmlns:a16="http://schemas.microsoft.com/office/drawing/2014/main" id="{E7C934B2-C825-B4C9-2923-0605BA5F7A64}"/>
              </a:ext>
            </a:extLst>
          </p:cNvPr>
          <p:cNvSpPr txBox="1"/>
          <p:nvPr/>
        </p:nvSpPr>
        <p:spPr>
          <a:xfrm>
            <a:off x="660400" y="4583355"/>
            <a:ext cx="1232262" cy="276975"/>
          </a:xfrm>
          <a:prstGeom prst="rect">
            <a:avLst/>
          </a:prstGeom>
          <a:noFill/>
        </p:spPr>
        <p:txBody>
          <a:bodyPr wrap="square" lIns="91417" tIns="45708" rIns="91417" bIns="45708" rtlCol="0">
            <a:spAutoFit/>
          </a:bodyPr>
          <a:lstStyle/>
          <a:p>
            <a:pPr algn="ctr">
              <a:spcAft>
                <a:spcPts val="300"/>
              </a:spcAft>
            </a:pPr>
            <a:r>
              <a:rPr lang="fr-FR" sz="1200" dirty="0" err="1">
                <a:solidFill>
                  <a:srgbClr val="0070C0"/>
                </a:solidFill>
                <a:latin typeface="Calibri" pitchFamily="34" charset="0"/>
              </a:rPr>
              <a:t>astrophysics</a:t>
            </a:r>
            <a:endParaRPr lang="en-US" sz="1200" b="0" i="1" dirty="0">
              <a:solidFill>
                <a:srgbClr val="0070C0"/>
              </a:solidFill>
              <a:latin typeface="Calibri" pitchFamily="34" charset="0"/>
            </a:endParaRPr>
          </a:p>
        </p:txBody>
      </p:sp>
      <p:pic>
        <p:nvPicPr>
          <p:cNvPr id="42" name="Graphic 41">
            <a:extLst>
              <a:ext uri="{FF2B5EF4-FFF2-40B4-BE49-F238E27FC236}">
                <a16:creationId xmlns:a16="http://schemas.microsoft.com/office/drawing/2014/main" id="{B6C3BD6D-571D-526A-27B2-FE6029B38F0B}"/>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30082" y="1276676"/>
            <a:ext cx="1092898" cy="904467"/>
          </a:xfrm>
          <a:prstGeom prst="rect">
            <a:avLst/>
          </a:prstGeom>
        </p:spPr>
      </p:pic>
      <p:pic>
        <p:nvPicPr>
          <p:cNvPr id="44" name="Picture 43">
            <a:extLst>
              <a:ext uri="{FF2B5EF4-FFF2-40B4-BE49-F238E27FC236}">
                <a16:creationId xmlns:a16="http://schemas.microsoft.com/office/drawing/2014/main" id="{5ACF1A9B-FAC8-4843-ABA6-6413A918D2B0}"/>
              </a:ext>
            </a:extLst>
          </p:cNvPr>
          <p:cNvPicPr>
            <a:picLocks noChangeAspect="1"/>
          </p:cNvPicPr>
          <p:nvPr/>
        </p:nvPicPr>
        <p:blipFill>
          <a:blip r:embed="rId10"/>
          <a:stretch>
            <a:fillRect/>
          </a:stretch>
        </p:blipFill>
        <p:spPr>
          <a:xfrm>
            <a:off x="969558" y="3988924"/>
            <a:ext cx="613946" cy="613946"/>
          </a:xfrm>
          <a:prstGeom prst="rect">
            <a:avLst/>
          </a:prstGeom>
        </p:spPr>
      </p:pic>
      <p:pic>
        <p:nvPicPr>
          <p:cNvPr id="1026" name="Picture 2" descr="Automotive Paint Shop Solutions">
            <a:extLst>
              <a:ext uri="{FF2B5EF4-FFF2-40B4-BE49-F238E27FC236}">
                <a16:creationId xmlns:a16="http://schemas.microsoft.com/office/drawing/2014/main" id="{8F674DF6-146B-94B2-CDDA-3278C000295B}"/>
              </a:ext>
            </a:extLst>
          </p:cNvPr>
          <p:cNvPicPr>
            <a:picLocks noChangeAspect="1" noChangeArrowheads="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262494" y="3866138"/>
            <a:ext cx="1099582" cy="73305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056349A9-3FE2-7CDD-7838-92C9D06CD50F}"/>
              </a:ext>
            </a:extLst>
          </p:cNvPr>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l="10941" t="20479" r="13718" b="5368"/>
          <a:stretch/>
        </p:blipFill>
        <p:spPr bwMode="auto">
          <a:xfrm>
            <a:off x="5718272" y="1326211"/>
            <a:ext cx="1234247" cy="7592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8" descr="https://miro.medium.com/max/1400/1*rnSKoGjk6PAvlYLEcBQd_A.png">
            <a:extLst>
              <a:ext uri="{FF2B5EF4-FFF2-40B4-BE49-F238E27FC236}">
                <a16:creationId xmlns:a16="http://schemas.microsoft.com/office/drawing/2014/main" id="{ED136CD3-6371-B427-4615-3006C5C2880B}"/>
              </a:ext>
            </a:extLst>
          </p:cNvPr>
          <p:cNvPicPr>
            <a:picLocks noChangeAspect="1" noChangeArrowheads="1"/>
          </p:cNvPicPr>
          <p:nvPr/>
        </p:nvPicPr>
        <p:blipFill rotWithShape="1">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l="3775" r="2179"/>
          <a:stretch/>
        </p:blipFill>
        <p:spPr bwMode="auto">
          <a:xfrm>
            <a:off x="7282926" y="2499372"/>
            <a:ext cx="1058719" cy="94277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14573EC6-FD5D-E67C-E46F-028A7FC17B59}"/>
              </a:ext>
            </a:extLst>
          </p:cNvPr>
          <p:cNvPicPr>
            <a:picLocks noChangeAspect="1"/>
          </p:cNvPicPr>
          <p:nvPr/>
        </p:nvPicPr>
        <p:blipFill rotWithShape="1">
          <a:blip r:embed="rId14">
            <a:clrChange>
              <a:clrFrom>
                <a:srgbClr val="FFFFFF"/>
              </a:clrFrom>
              <a:clrTo>
                <a:srgbClr val="FFFFFF">
                  <a:alpha val="0"/>
                </a:srgbClr>
              </a:clrTo>
            </a:clrChange>
          </a:blip>
          <a:srcRect l="2204" r="1658"/>
          <a:stretch/>
        </p:blipFill>
        <p:spPr>
          <a:xfrm>
            <a:off x="859466" y="2639417"/>
            <a:ext cx="799157" cy="826027"/>
          </a:xfrm>
          <a:prstGeom prst="rect">
            <a:avLst/>
          </a:prstGeom>
        </p:spPr>
      </p:pic>
      <p:sp>
        <p:nvSpPr>
          <p:cNvPr id="16" name="TextBox 15">
            <a:extLst>
              <a:ext uri="{FF2B5EF4-FFF2-40B4-BE49-F238E27FC236}">
                <a16:creationId xmlns:a16="http://schemas.microsoft.com/office/drawing/2014/main" id="{7675CCC7-1CA0-BF5E-6D76-3EEA905AC4F0}"/>
              </a:ext>
            </a:extLst>
          </p:cNvPr>
          <p:cNvSpPr txBox="1"/>
          <p:nvPr/>
        </p:nvSpPr>
        <p:spPr>
          <a:xfrm>
            <a:off x="2556968" y="842574"/>
            <a:ext cx="2436376" cy="307752"/>
          </a:xfrm>
          <a:prstGeom prst="rect">
            <a:avLst/>
          </a:prstGeom>
          <a:noFill/>
        </p:spPr>
        <p:txBody>
          <a:bodyPr wrap="square" lIns="91417" tIns="45708" rIns="91417" bIns="45708" rtlCol="0">
            <a:spAutoFit/>
          </a:bodyPr>
          <a:lstStyle/>
          <a:p>
            <a:pPr algn="ctr">
              <a:spcAft>
                <a:spcPts val="300"/>
              </a:spcAft>
            </a:pPr>
            <a:r>
              <a:rPr lang="en-US" sz="1400" dirty="0">
                <a:solidFill>
                  <a:schemeClr val="bg2"/>
                </a:solidFill>
                <a:latin typeface="Calibri" pitchFamily="34" charset="0"/>
              </a:rPr>
              <a:t>applied research</a:t>
            </a:r>
            <a:endParaRPr lang="en-US" sz="1400" b="0" i="1" dirty="0">
              <a:solidFill>
                <a:schemeClr val="accent6"/>
              </a:solidFill>
              <a:latin typeface="Calibri" pitchFamily="34" charset="0"/>
            </a:endParaRPr>
          </a:p>
        </p:txBody>
      </p:sp>
      <p:pic>
        <p:nvPicPr>
          <p:cNvPr id="32" name="Picture 4">
            <a:extLst>
              <a:ext uri="{FF2B5EF4-FFF2-40B4-BE49-F238E27FC236}">
                <a16:creationId xmlns:a16="http://schemas.microsoft.com/office/drawing/2014/main" id="{76D12A92-E521-C152-44A5-78EF9126973D}"/>
              </a:ext>
            </a:extLst>
          </p:cNvPr>
          <p:cNvPicPr>
            <a:picLocks noChangeAspect="1" noChangeArrowheads="1"/>
          </p:cNvPicPr>
          <p:nvPr/>
        </p:nvPicPr>
        <p:blipFill>
          <a:blip r:embed="rId1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08036" y="1395017"/>
            <a:ext cx="1247624" cy="727781"/>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a:extLst>
              <a:ext uri="{FF2B5EF4-FFF2-40B4-BE49-F238E27FC236}">
                <a16:creationId xmlns:a16="http://schemas.microsoft.com/office/drawing/2014/main" id="{7E164BA1-FE91-DF4C-356D-5E6626401072}"/>
              </a:ext>
            </a:extLst>
          </p:cNvPr>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43922" y="2534015"/>
            <a:ext cx="1375853" cy="8058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 name="Picture 4" descr="1,000-Cycle Lithium-Sulfur Battery Could Quintuple Electric Vehicle Ranges  - CleanTechnica">
            <a:extLst>
              <a:ext uri="{FF2B5EF4-FFF2-40B4-BE49-F238E27FC236}">
                <a16:creationId xmlns:a16="http://schemas.microsoft.com/office/drawing/2014/main" id="{00E124E1-5427-EAC5-F1C6-E903164520A1}"/>
              </a:ext>
            </a:extLst>
          </p:cNvPr>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70760" y="1258086"/>
            <a:ext cx="1190118" cy="914408"/>
          </a:xfrm>
          <a:prstGeom prst="rect">
            <a:avLst/>
          </a:prstGeom>
          <a:noFill/>
          <a:extLst>
            <a:ext uri="{909E8E84-426E-40DD-AFC4-6F175D3DCCD1}">
              <a14:hiddenFill xmlns:a14="http://schemas.microsoft.com/office/drawing/2010/main">
                <a:solidFill>
                  <a:srgbClr val="FFFFFF"/>
                </a:solidFill>
              </a14:hiddenFill>
            </a:ext>
          </a:extLst>
        </p:spPr>
      </p:pic>
      <p:sp>
        <p:nvSpPr>
          <p:cNvPr id="39" name="TextBox 38">
            <a:extLst>
              <a:ext uri="{FF2B5EF4-FFF2-40B4-BE49-F238E27FC236}">
                <a16:creationId xmlns:a16="http://schemas.microsoft.com/office/drawing/2014/main" id="{0D53387A-EE10-E1C5-2F68-B7ABDC1257CE}"/>
              </a:ext>
            </a:extLst>
          </p:cNvPr>
          <p:cNvSpPr txBox="1"/>
          <p:nvPr/>
        </p:nvSpPr>
        <p:spPr>
          <a:xfrm>
            <a:off x="4047484" y="2161397"/>
            <a:ext cx="968728" cy="276975"/>
          </a:xfrm>
          <a:prstGeom prst="rect">
            <a:avLst/>
          </a:prstGeom>
          <a:noFill/>
        </p:spPr>
        <p:txBody>
          <a:bodyPr wrap="square" lIns="91417" tIns="45708" rIns="91417" bIns="45708" rtlCol="0">
            <a:spAutoFit/>
          </a:bodyPr>
          <a:lstStyle/>
          <a:p>
            <a:pPr algn="ctr">
              <a:spcAft>
                <a:spcPts val="300"/>
              </a:spcAft>
            </a:pPr>
            <a:r>
              <a:rPr lang="fr-FR" sz="1200" dirty="0" err="1">
                <a:solidFill>
                  <a:srgbClr val="0070C0"/>
                </a:solidFill>
                <a:latin typeface="Calibri" pitchFamily="34" charset="0"/>
              </a:rPr>
              <a:t>drugs</a:t>
            </a:r>
            <a:endParaRPr lang="en-US" sz="1200" b="0" i="1" dirty="0">
              <a:solidFill>
                <a:srgbClr val="0070C0"/>
              </a:solidFill>
              <a:latin typeface="Calibri" pitchFamily="34" charset="0"/>
            </a:endParaRPr>
          </a:p>
        </p:txBody>
      </p:sp>
      <p:sp>
        <p:nvSpPr>
          <p:cNvPr id="41" name="TextBox 40">
            <a:extLst>
              <a:ext uri="{FF2B5EF4-FFF2-40B4-BE49-F238E27FC236}">
                <a16:creationId xmlns:a16="http://schemas.microsoft.com/office/drawing/2014/main" id="{A33C1C43-90F5-8736-FF5F-EF71EC52EB85}"/>
              </a:ext>
            </a:extLst>
          </p:cNvPr>
          <p:cNvSpPr txBox="1"/>
          <p:nvPr/>
        </p:nvSpPr>
        <p:spPr>
          <a:xfrm>
            <a:off x="2581455" y="2161397"/>
            <a:ext cx="968728" cy="276975"/>
          </a:xfrm>
          <a:prstGeom prst="rect">
            <a:avLst/>
          </a:prstGeom>
          <a:noFill/>
        </p:spPr>
        <p:txBody>
          <a:bodyPr wrap="square" lIns="91417" tIns="45708" rIns="91417" bIns="45708" rtlCol="0">
            <a:spAutoFit/>
          </a:bodyPr>
          <a:lstStyle/>
          <a:p>
            <a:pPr algn="ctr">
              <a:spcAft>
                <a:spcPts val="300"/>
              </a:spcAft>
            </a:pPr>
            <a:r>
              <a:rPr lang="fr-FR" sz="1200" dirty="0">
                <a:solidFill>
                  <a:srgbClr val="0070C0"/>
                </a:solidFill>
                <a:latin typeface="Calibri" pitchFamily="34" charset="0"/>
              </a:rPr>
              <a:t>batteries</a:t>
            </a:r>
            <a:endParaRPr lang="en-US" sz="1200" b="0" i="1" dirty="0">
              <a:solidFill>
                <a:srgbClr val="0070C0"/>
              </a:solidFill>
              <a:latin typeface="Calibri" pitchFamily="34" charset="0"/>
            </a:endParaRPr>
          </a:p>
        </p:txBody>
      </p:sp>
      <p:sp>
        <p:nvSpPr>
          <p:cNvPr id="43" name="TextBox 42">
            <a:extLst>
              <a:ext uri="{FF2B5EF4-FFF2-40B4-BE49-F238E27FC236}">
                <a16:creationId xmlns:a16="http://schemas.microsoft.com/office/drawing/2014/main" id="{7C6A8AB9-FA84-BDDF-53EC-348F0A6F1DBF}"/>
              </a:ext>
            </a:extLst>
          </p:cNvPr>
          <p:cNvSpPr txBox="1"/>
          <p:nvPr/>
        </p:nvSpPr>
        <p:spPr>
          <a:xfrm>
            <a:off x="2290926" y="3436543"/>
            <a:ext cx="1549786" cy="276975"/>
          </a:xfrm>
          <a:prstGeom prst="rect">
            <a:avLst/>
          </a:prstGeom>
          <a:noFill/>
        </p:spPr>
        <p:txBody>
          <a:bodyPr wrap="square" lIns="91417" tIns="45708" rIns="91417" bIns="45708" rtlCol="0">
            <a:spAutoFit/>
          </a:bodyPr>
          <a:lstStyle/>
          <a:p>
            <a:pPr algn="ctr">
              <a:spcAft>
                <a:spcPts val="300"/>
              </a:spcAft>
            </a:pPr>
            <a:r>
              <a:rPr lang="fr-FR" sz="1200" dirty="0" err="1">
                <a:solidFill>
                  <a:srgbClr val="0070C0"/>
                </a:solidFill>
                <a:latin typeface="Calibri" pitchFamily="34" charset="0"/>
              </a:rPr>
              <a:t>fertilizer</a:t>
            </a:r>
            <a:r>
              <a:rPr lang="fr-FR" sz="1200" dirty="0">
                <a:solidFill>
                  <a:srgbClr val="0070C0"/>
                </a:solidFill>
                <a:latin typeface="Calibri" pitchFamily="34" charset="0"/>
              </a:rPr>
              <a:t> production</a:t>
            </a:r>
            <a:endParaRPr lang="en-US" sz="1200" b="0" i="1" dirty="0">
              <a:solidFill>
                <a:srgbClr val="0070C0"/>
              </a:solidFill>
              <a:latin typeface="Calibri" pitchFamily="34" charset="0"/>
            </a:endParaRPr>
          </a:p>
        </p:txBody>
      </p:sp>
      <p:sp>
        <p:nvSpPr>
          <p:cNvPr id="45" name="TextBox 44">
            <a:extLst>
              <a:ext uri="{FF2B5EF4-FFF2-40B4-BE49-F238E27FC236}">
                <a16:creationId xmlns:a16="http://schemas.microsoft.com/office/drawing/2014/main" id="{6760FD3D-DD1B-6EE0-AF2C-06D8439F5D98}"/>
              </a:ext>
            </a:extLst>
          </p:cNvPr>
          <p:cNvSpPr txBox="1"/>
          <p:nvPr/>
        </p:nvSpPr>
        <p:spPr>
          <a:xfrm>
            <a:off x="3807523" y="3436543"/>
            <a:ext cx="1448651" cy="276975"/>
          </a:xfrm>
          <a:prstGeom prst="rect">
            <a:avLst/>
          </a:prstGeom>
          <a:noFill/>
        </p:spPr>
        <p:txBody>
          <a:bodyPr wrap="square" lIns="91417" tIns="45708" rIns="91417" bIns="45708" rtlCol="0">
            <a:spAutoFit/>
          </a:bodyPr>
          <a:lstStyle/>
          <a:p>
            <a:pPr algn="ctr">
              <a:spcAft>
                <a:spcPts val="300"/>
              </a:spcAft>
            </a:pPr>
            <a:r>
              <a:rPr lang="fr-FR" sz="1200" dirty="0" err="1">
                <a:solidFill>
                  <a:srgbClr val="0070C0"/>
                </a:solidFill>
                <a:latin typeface="Calibri" pitchFamily="34" charset="0"/>
              </a:rPr>
              <a:t>material</a:t>
            </a:r>
            <a:r>
              <a:rPr lang="fr-FR" sz="1200" dirty="0">
                <a:solidFill>
                  <a:srgbClr val="0070C0"/>
                </a:solidFill>
                <a:latin typeface="Calibri" pitchFamily="34" charset="0"/>
              </a:rPr>
              <a:t> design</a:t>
            </a:r>
            <a:endParaRPr lang="en-US" sz="1200" b="0" i="1" dirty="0">
              <a:solidFill>
                <a:srgbClr val="0070C0"/>
              </a:solidFill>
              <a:latin typeface="Calibri" pitchFamily="34" charset="0"/>
            </a:endParaRPr>
          </a:p>
        </p:txBody>
      </p:sp>
      <p:pic>
        <p:nvPicPr>
          <p:cNvPr id="49" name="Picture 14">
            <a:extLst>
              <a:ext uri="{FF2B5EF4-FFF2-40B4-BE49-F238E27FC236}">
                <a16:creationId xmlns:a16="http://schemas.microsoft.com/office/drawing/2014/main" id="{EF6A1F2C-7EEE-F693-F8E3-2021A6B31C62}"/>
              </a:ext>
            </a:extLst>
          </p:cNvPr>
          <p:cNvPicPr>
            <a:picLocks noChangeAspect="1" noChangeArrowheads="1"/>
          </p:cNvPicPr>
          <p:nvPr/>
        </p:nvPicPr>
        <p:blipFill>
          <a:blip r:embed="rId1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47841" y="3815202"/>
            <a:ext cx="835957" cy="757934"/>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a:extLst>
              <a:ext uri="{FF2B5EF4-FFF2-40B4-BE49-F238E27FC236}">
                <a16:creationId xmlns:a16="http://schemas.microsoft.com/office/drawing/2014/main" id="{48A200B1-AEE7-1818-1392-E051CBCABE7F}"/>
              </a:ext>
            </a:extLst>
          </p:cNvPr>
          <p:cNvSpPr txBox="1"/>
          <p:nvPr/>
        </p:nvSpPr>
        <p:spPr>
          <a:xfrm>
            <a:off x="2417499" y="4583355"/>
            <a:ext cx="1296640" cy="276975"/>
          </a:xfrm>
          <a:prstGeom prst="rect">
            <a:avLst/>
          </a:prstGeom>
          <a:noFill/>
        </p:spPr>
        <p:txBody>
          <a:bodyPr wrap="square" lIns="91417" tIns="45708" rIns="91417" bIns="45708" rtlCol="0">
            <a:spAutoFit/>
          </a:bodyPr>
          <a:lstStyle/>
          <a:p>
            <a:pPr algn="ctr">
              <a:spcAft>
                <a:spcPts val="300"/>
              </a:spcAft>
            </a:pPr>
            <a:r>
              <a:rPr lang="fr-FR" sz="1200" dirty="0" err="1">
                <a:solidFill>
                  <a:srgbClr val="0070C0"/>
                </a:solidFill>
                <a:latin typeface="Calibri" pitchFamily="34" charset="0"/>
              </a:rPr>
              <a:t>semiconductors</a:t>
            </a:r>
            <a:endParaRPr lang="en-US" sz="1200" b="0" i="1" dirty="0">
              <a:solidFill>
                <a:srgbClr val="0070C0"/>
              </a:solidFill>
              <a:latin typeface="Calibri" pitchFamily="34" charset="0"/>
            </a:endParaRPr>
          </a:p>
        </p:txBody>
      </p:sp>
      <p:pic>
        <p:nvPicPr>
          <p:cNvPr id="51" name="Picture 50" descr="Diagram&#10;&#10;Description automatically generated">
            <a:extLst>
              <a:ext uri="{FF2B5EF4-FFF2-40B4-BE49-F238E27FC236}">
                <a16:creationId xmlns:a16="http://schemas.microsoft.com/office/drawing/2014/main" id="{47ABE477-13C0-B43B-2FA8-55F4D3066D83}"/>
              </a:ext>
            </a:extLst>
          </p:cNvPr>
          <p:cNvPicPr>
            <a:picLocks noChangeAspect="1"/>
          </p:cNvPicPr>
          <p:nvPr/>
        </p:nvPicPr>
        <p:blipFill>
          <a:blip r:embed="rId19"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2478468" y="2452209"/>
            <a:ext cx="1174703" cy="947997"/>
          </a:xfrm>
          <a:prstGeom prst="rect">
            <a:avLst/>
          </a:prstGeom>
          <a:noFill/>
        </p:spPr>
      </p:pic>
      <p:sp>
        <p:nvSpPr>
          <p:cNvPr id="54" name="TextBox 53">
            <a:extLst>
              <a:ext uri="{FF2B5EF4-FFF2-40B4-BE49-F238E27FC236}">
                <a16:creationId xmlns:a16="http://schemas.microsoft.com/office/drawing/2014/main" id="{02C0C913-FD28-EE31-222B-3E6C42667D6E}"/>
              </a:ext>
            </a:extLst>
          </p:cNvPr>
          <p:cNvSpPr txBox="1"/>
          <p:nvPr/>
        </p:nvSpPr>
        <p:spPr>
          <a:xfrm>
            <a:off x="3883528" y="4583355"/>
            <a:ext cx="1296640" cy="276975"/>
          </a:xfrm>
          <a:prstGeom prst="rect">
            <a:avLst/>
          </a:prstGeom>
          <a:noFill/>
        </p:spPr>
        <p:txBody>
          <a:bodyPr wrap="square" lIns="91417" tIns="45708" rIns="91417" bIns="45708" rtlCol="0">
            <a:spAutoFit/>
          </a:bodyPr>
          <a:lstStyle/>
          <a:p>
            <a:pPr algn="ctr">
              <a:spcAft>
                <a:spcPts val="300"/>
              </a:spcAft>
            </a:pPr>
            <a:r>
              <a:rPr lang="fr-FR" sz="1200" dirty="0" err="1">
                <a:solidFill>
                  <a:srgbClr val="0070C0"/>
                </a:solidFill>
                <a:latin typeface="Calibri" pitchFamily="34" charset="0"/>
              </a:rPr>
              <a:t>climate</a:t>
            </a:r>
            <a:r>
              <a:rPr lang="fr-FR" sz="1200" dirty="0">
                <a:solidFill>
                  <a:srgbClr val="0070C0"/>
                </a:solidFill>
                <a:latin typeface="Calibri" pitchFamily="34" charset="0"/>
              </a:rPr>
              <a:t> modeling</a:t>
            </a:r>
            <a:endParaRPr lang="en-US" sz="1200" dirty="0">
              <a:solidFill>
                <a:srgbClr val="0070C0"/>
              </a:solidFill>
              <a:latin typeface="Calibri" pitchFamily="34" charset="0"/>
            </a:endParaRPr>
          </a:p>
        </p:txBody>
      </p:sp>
      <p:pic>
        <p:nvPicPr>
          <p:cNvPr id="7" name="Picture 2" descr="Climate modeling of exoplanets - Astronomy Stack Exchange">
            <a:extLst>
              <a:ext uri="{FF2B5EF4-FFF2-40B4-BE49-F238E27FC236}">
                <a16:creationId xmlns:a16="http://schemas.microsoft.com/office/drawing/2014/main" id="{FAB11DE6-0D14-6DA6-93C7-37D470B59004}"/>
              </a:ext>
            </a:extLst>
          </p:cNvPr>
          <p:cNvPicPr>
            <a:picLocks noChangeAspect="1" noChangeArrowheads="1"/>
          </p:cNvPicPr>
          <p:nvPr/>
        </p:nvPicPr>
        <p:blipFill rotWithShape="1">
          <a:blip r:embed="rId20" cstate="print">
            <a:extLst>
              <a:ext uri="{28A0092B-C50C-407E-A947-70E740481C1C}">
                <a14:useLocalDpi xmlns:a14="http://schemas.microsoft.com/office/drawing/2010/main" val="0"/>
              </a:ext>
            </a:extLst>
          </a:blip>
          <a:srcRect t="2673" r="739" b="2945"/>
          <a:stretch/>
        </p:blipFill>
        <p:spPr bwMode="auto">
          <a:xfrm>
            <a:off x="4122303" y="3804531"/>
            <a:ext cx="819091" cy="778824"/>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BD9658E8-0A49-AFA4-BF1C-9DF7323FCDDD}"/>
              </a:ext>
            </a:extLst>
          </p:cNvPr>
          <p:cNvSpPr/>
          <p:nvPr/>
        </p:nvSpPr>
        <p:spPr bwMode="auto">
          <a:xfrm>
            <a:off x="421128" y="2593697"/>
            <a:ext cx="1706458" cy="2333902"/>
          </a:xfrm>
          <a:prstGeom prst="rect">
            <a:avLst/>
          </a:prstGeom>
          <a:noFill/>
          <a:ln w="57150" cap="flat" cmpd="sng" algn="ctr">
            <a:solidFill>
              <a:srgbClr val="00C85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200" b="1"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468346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10" presetClass="entr" presetSubtype="0" fill="hold"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par>
                                <p:cTn id="17" presetID="10" presetClass="entr" presetSubtype="0"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500"/>
                                        <p:tgtEl>
                                          <p:spTgt spid="3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500"/>
                                        <p:tgtEl>
                                          <p:spTgt spid="4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500"/>
                                        <p:tgtEl>
                                          <p:spTgt spid="4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fade">
                                      <p:cBhvr>
                                        <p:cTn id="31" dur="500"/>
                                        <p:tgtEl>
                                          <p:spTgt spid="45"/>
                                        </p:tgtEl>
                                      </p:cBhvr>
                                    </p:animEffect>
                                  </p:childTnLst>
                                </p:cTn>
                              </p:par>
                              <p:par>
                                <p:cTn id="32" presetID="10" presetClass="entr" presetSubtype="0" fill="hold" nodeType="with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fade">
                                      <p:cBhvr>
                                        <p:cTn id="34" dur="500"/>
                                        <p:tgtEl>
                                          <p:spTgt spid="4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fade">
                                      <p:cBhvr>
                                        <p:cTn id="37" dur="500"/>
                                        <p:tgtEl>
                                          <p:spTgt spid="50"/>
                                        </p:tgtEl>
                                      </p:cBhvr>
                                    </p:animEffect>
                                  </p:childTnLst>
                                </p:cTn>
                              </p:par>
                              <p:par>
                                <p:cTn id="38" presetID="10" presetClass="entr" presetSubtype="0" fill="hold" nodeType="with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fade">
                                      <p:cBhvr>
                                        <p:cTn id="40" dur="500"/>
                                        <p:tgtEl>
                                          <p:spTgt spid="5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fade">
                                      <p:cBhvr>
                                        <p:cTn id="43" dur="500"/>
                                        <p:tgtEl>
                                          <p:spTgt spid="54"/>
                                        </p:tgtEl>
                                      </p:cBhvr>
                                    </p:animEffect>
                                  </p:childTnLst>
                                </p:cTn>
                              </p:par>
                              <p:par>
                                <p:cTn id="44" presetID="10" presetClass="entr" presetSubtype="0" fill="hold" nodeType="with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500"/>
                                        <p:tgtEl>
                                          <p:spTgt spid="7"/>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fade">
                                      <p:cBhvr>
                                        <p:cTn id="51" dur="500"/>
                                        <p:tgtEl>
                                          <p:spTgt spid="4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fade">
                                      <p:cBhvr>
                                        <p:cTn id="54" dur="500"/>
                                        <p:tgtEl>
                                          <p:spTgt spid="4"/>
                                        </p:tgtEl>
                                      </p:cBhvr>
                                    </p:animEffect>
                                  </p:childTnLst>
                                </p:cTn>
                              </p:par>
                              <p:par>
                                <p:cTn id="55" presetID="10" presetClass="entr" presetSubtype="0" fill="hold"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childTnLst>
                                </p:cTn>
                              </p:par>
                              <p:par>
                                <p:cTn id="58" presetID="10" presetClass="entr" presetSubtype="0" fill="hold" nodeType="with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fade">
                                      <p:cBhvr>
                                        <p:cTn id="60" dur="500"/>
                                        <p:tgtEl>
                                          <p:spTgt spid="1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500"/>
                                        <p:tgtEl>
                                          <p:spTgt spid="25"/>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fade">
                                      <p:cBhvr>
                                        <p:cTn id="69" dur="500"/>
                                        <p:tgtEl>
                                          <p:spTgt spid="2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fade">
                                      <p:cBhvr>
                                        <p:cTn id="75" dur="500"/>
                                        <p:tgtEl>
                                          <p:spTgt spid="28"/>
                                        </p:tgtEl>
                                      </p:cBhvr>
                                    </p:animEffect>
                                  </p:childTnLst>
                                </p:cTn>
                              </p:par>
                              <p:par>
                                <p:cTn id="76" presetID="10" presetClass="entr" presetSubtype="0" fill="hold" nodeType="with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fade">
                                      <p:cBhvr>
                                        <p:cTn id="78" dur="500"/>
                                        <p:tgtEl>
                                          <p:spTgt spid="3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3"/>
                                        </p:tgtEl>
                                        <p:attrNameLst>
                                          <p:attrName>style.visibility</p:attrName>
                                        </p:attrNameLst>
                                      </p:cBhvr>
                                      <p:to>
                                        <p:strVal val="visible"/>
                                      </p:to>
                                    </p:set>
                                    <p:animEffect transition="in" filter="fade">
                                      <p:cBhvr>
                                        <p:cTn id="81" dur="500"/>
                                        <p:tgtEl>
                                          <p:spTgt spid="33"/>
                                        </p:tgtEl>
                                      </p:cBhvr>
                                    </p:animEffect>
                                  </p:childTnLst>
                                </p:cTn>
                              </p:par>
                              <p:par>
                                <p:cTn id="82" presetID="10" presetClass="entr" presetSubtype="0" fill="hold" nodeType="withEffect">
                                  <p:stCondLst>
                                    <p:cond delay="0"/>
                                  </p:stCondLst>
                                  <p:childTnLst>
                                    <p:set>
                                      <p:cBhvr>
                                        <p:cTn id="83" dur="1" fill="hold">
                                          <p:stCondLst>
                                            <p:cond delay="0"/>
                                          </p:stCondLst>
                                        </p:cTn>
                                        <p:tgtEl>
                                          <p:spTgt spid="1026"/>
                                        </p:tgtEl>
                                        <p:attrNameLst>
                                          <p:attrName>style.visibility</p:attrName>
                                        </p:attrNameLst>
                                      </p:cBhvr>
                                      <p:to>
                                        <p:strVal val="visible"/>
                                      </p:to>
                                    </p:set>
                                    <p:animEffect transition="in" filter="fade">
                                      <p:cBhvr>
                                        <p:cTn id="84" dur="500"/>
                                        <p:tgtEl>
                                          <p:spTgt spid="1026"/>
                                        </p:tgtEl>
                                      </p:cBhvr>
                                    </p:animEffect>
                                  </p:childTnLst>
                                </p:cTn>
                              </p:par>
                              <p:par>
                                <p:cTn id="85" presetID="10" presetClass="entr" presetSubtype="0" fill="hold" nodeType="withEffect">
                                  <p:stCondLst>
                                    <p:cond delay="0"/>
                                  </p:stCondLst>
                                  <p:childTnLst>
                                    <p:set>
                                      <p:cBhvr>
                                        <p:cTn id="86" dur="1" fill="hold">
                                          <p:stCondLst>
                                            <p:cond delay="0"/>
                                          </p:stCondLst>
                                        </p:cTn>
                                        <p:tgtEl>
                                          <p:spTgt spid="6"/>
                                        </p:tgtEl>
                                        <p:attrNameLst>
                                          <p:attrName>style.visibility</p:attrName>
                                        </p:attrNameLst>
                                      </p:cBhvr>
                                      <p:to>
                                        <p:strVal val="visible"/>
                                      </p:to>
                                    </p:set>
                                    <p:animEffect transition="in" filter="fade">
                                      <p:cBhvr>
                                        <p:cTn id="87" dur="500"/>
                                        <p:tgtEl>
                                          <p:spTgt spid="6"/>
                                        </p:tgtEl>
                                      </p:cBhvr>
                                    </p:animEffect>
                                  </p:childTnLst>
                                </p:cTn>
                              </p:par>
                              <p:par>
                                <p:cTn id="88" presetID="10" presetClass="entr" presetSubtype="0" fill="hold" nodeType="withEffect">
                                  <p:stCondLst>
                                    <p:cond delay="0"/>
                                  </p:stCondLst>
                                  <p:childTnLst>
                                    <p:set>
                                      <p:cBhvr>
                                        <p:cTn id="89" dur="1" fill="hold">
                                          <p:stCondLst>
                                            <p:cond delay="0"/>
                                          </p:stCondLst>
                                        </p:cTn>
                                        <p:tgtEl>
                                          <p:spTgt spid="8"/>
                                        </p:tgtEl>
                                        <p:attrNameLst>
                                          <p:attrName>style.visibility</p:attrName>
                                        </p:attrNameLst>
                                      </p:cBhvr>
                                      <p:to>
                                        <p:strVal val="visible"/>
                                      </p:to>
                                    </p:set>
                                    <p:animEffect transition="in" filter="fade">
                                      <p:cBhvr>
                                        <p:cTn id="9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47" grpId="0" animBg="1"/>
      <p:bldP spid="4" grpId="0"/>
      <p:bldP spid="24" grpId="0"/>
      <p:bldP spid="25" grpId="0"/>
      <p:bldP spid="26" grpId="0"/>
      <p:bldP spid="27" grpId="0"/>
      <p:bldP spid="28" grpId="0"/>
      <p:bldP spid="33" grpId="0"/>
      <p:bldP spid="16" grpId="0"/>
      <p:bldP spid="39" grpId="0"/>
      <p:bldP spid="41" grpId="0"/>
      <p:bldP spid="43" grpId="0"/>
      <p:bldP spid="45" grpId="0"/>
      <p:bldP spid="50" grpId="0"/>
      <p:bldP spid="54" grpId="0"/>
    </p:bldLst>
  </p:timing>
</p:sld>
</file>

<file path=ppt/theme/theme1.xml><?xml version="1.0" encoding="utf-8"?>
<a:theme xmlns:a="http://schemas.openxmlformats.org/drawingml/2006/main" name="TEDtempNEW">
  <a:themeElements>
    <a:clrScheme name="">
      <a:dk1>
        <a:srgbClr val="000000"/>
      </a:dk1>
      <a:lt1>
        <a:srgbClr val="FFFFFF"/>
      </a:lt1>
      <a:dk2>
        <a:srgbClr val="003366"/>
      </a:dk2>
      <a:lt2>
        <a:srgbClr val="FFCC00"/>
      </a:lt2>
      <a:accent1>
        <a:srgbClr val="7DD9CE"/>
      </a:accent1>
      <a:accent2>
        <a:srgbClr val="0099FF"/>
      </a:accent2>
      <a:accent3>
        <a:srgbClr val="AAADB8"/>
      </a:accent3>
      <a:accent4>
        <a:srgbClr val="DADADA"/>
      </a:accent4>
      <a:accent5>
        <a:srgbClr val="BFE9E3"/>
      </a:accent5>
      <a:accent6>
        <a:srgbClr val="008AE7"/>
      </a:accent6>
      <a:hlink>
        <a:srgbClr val="B143F5"/>
      </a:hlink>
      <a:folHlink>
        <a:srgbClr val="FF797C"/>
      </a:folHlink>
    </a:clrScheme>
    <a:fontScheme name="TEDtempNEW">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72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7200" b="1" i="0" u="none" strike="noStrike" cap="none" normalizeH="0" baseline="0" smtClean="0">
            <a:ln>
              <a:noFill/>
            </a:ln>
            <a:solidFill>
              <a:schemeClr val="tx1"/>
            </a:solidFill>
            <a:effectLst/>
            <a:latin typeface="Times New Roman" pitchFamily="18" charset="0"/>
          </a:defRPr>
        </a:defPPr>
      </a:lstStyle>
    </a:lnDef>
    <a:txDef>
      <a:spPr>
        <a:noFill/>
      </a:spPr>
      <a:bodyPr wrap="none" rtlCol="0">
        <a:spAutoFit/>
      </a:bodyPr>
      <a:lstStyle>
        <a:defPPr>
          <a:defRPr sz="2800" dirty="0" err="1" smtClean="0">
            <a:solidFill>
              <a:schemeClr val="bg2"/>
            </a:solidFill>
            <a:latin typeface="Calibri" pitchFamily="34" charset="0"/>
          </a:defRPr>
        </a:defPPr>
      </a:lstStyle>
    </a:txDef>
  </a:objectDefaults>
  <a:extraClrSchemeLst>
    <a:extraClrScheme>
      <a:clrScheme name="TEDtempNEW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DtempNEW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DtempNEW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DtempNEW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DtempNEW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DtempNEW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DtempNEW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C:\Michael\TechEd\NEW TEd format\TEDtempNEW.ppt</Template>
  <TotalTime>0</TotalTime>
  <Words>5491</Words>
  <Application>Microsoft Office PowerPoint</Application>
  <PresentationFormat>On-screen Show (16:9)</PresentationFormat>
  <Paragraphs>1003</Paragraphs>
  <Slides>43</Slides>
  <Notes>23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43</vt:i4>
      </vt:variant>
    </vt:vector>
  </HeadingPairs>
  <TitlesOfParts>
    <vt:vector size="51" baseType="lpstr">
      <vt:lpstr>Arial</vt:lpstr>
      <vt:lpstr>Calibri</vt:lpstr>
      <vt:lpstr>Cambria</vt:lpstr>
      <vt:lpstr>Cambria Math</vt:lpstr>
      <vt:lpstr>Lato</vt:lpstr>
      <vt:lpstr>Times New Roman</vt:lpstr>
      <vt:lpstr>Wingdings</vt:lpstr>
      <vt:lpstr>TEDtempNEW</vt:lpstr>
      <vt:lpstr>PowerPoint Presentation</vt:lpstr>
      <vt:lpstr>what is this talk about?</vt:lpstr>
      <vt:lpstr>1st and 2nd quantum revolutions</vt:lpstr>
      <vt:lpstr>quantum sensing</vt:lpstr>
      <vt:lpstr>quantum telecommunications</vt:lpstr>
      <vt:lpstr>quantum random number generators</vt:lpstr>
      <vt:lpstr>potential quantum computing benefits</vt:lpstr>
      <vt:lpstr>typical difficult problems</vt:lpstr>
      <vt:lpstr>from science to industry applications</vt:lpstr>
      <vt:lpstr>what is a qubit?</vt:lpstr>
      <vt:lpstr>qubits mathematical operations</vt:lpstr>
      <vt:lpstr>what is a quantum algorithm?</vt:lpstr>
      <vt:lpstr>key differences</vt:lpstr>
      <vt:lpstr>main quantum computing paradigms</vt:lpstr>
      <vt:lpstr>typical target Hamiltonians per paradigm</vt:lpstr>
      <vt:lpstr>from Hamiltonian to… values of interest</vt:lpstr>
      <vt:lpstr>quantum algorithms interdependency clusters</vt:lpstr>
      <vt:lpstr>potential quantum speedups</vt:lpstr>
      <vt:lpstr>theoretical vs practical speedups</vt:lpstr>
      <vt:lpstr>how variational algorithms work</vt:lpstr>
      <vt:lpstr>how oracle based algorithms work</vt:lpstr>
      <vt:lpstr>how Quantum Phase Estimation works</vt:lpstr>
      <vt:lpstr>key FTQC quantum algorithms food chain</vt:lpstr>
      <vt:lpstr>hybrid software architecture</vt:lpstr>
      <vt:lpstr>HEP quantum algorithms</vt:lpstr>
      <vt:lpstr>NISQ cases</vt:lpstr>
      <vt:lpstr>PowerPoint Presentation</vt:lpstr>
      <vt:lpstr>&gt;90 QPUs industry vendors!</vt:lpstr>
      <vt:lpstr>PowerPoint Presentation</vt:lpstr>
      <vt:lpstr>inside a typical quantum computer</vt:lpstr>
      <vt:lpstr>rough qubit modalities comparison</vt:lpstr>
      <vt:lpstr>raw algorithm fidelities requirements</vt:lpstr>
      <vt:lpstr>the qubit fidelities challenge</vt:lpstr>
      <vt:lpstr>logical qubits and FTQC</vt:lpstr>
      <vt:lpstr>beyond the first breakeven logical qubits</vt:lpstr>
      <vt:lpstr>multiple QPUs interconnect options</vt:lpstr>
      <vt:lpstr>PowerPoint Presentation</vt:lpstr>
      <vt:lpstr>QPU vs HPC power scale guesstimates</vt:lpstr>
      <vt:lpstr>quantum technologies in astrophysics</vt:lpstr>
      <vt:lpstr>industry vendors country + creation year</vt:lpstr>
      <vt:lpstr>PowerPoint Presentation</vt:lpstr>
      <vt:lpstr>PowerPoint Presentation</vt:lpstr>
      <vt:lpstr>PowerPoint Presentation</vt:lpstr>
    </vt:vector>
  </TitlesOfParts>
  <Company>IntraActive software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Olivier Ezratty CERN QT4HEP Jan2025</dc:title>
  <dc:creator>Olivier Ezratty</dc:creator>
  <cp:keywords>Quantum Energy Initiative</cp:keywords>
  <dc:description>Cours à l'Ecole Centrale - Options 3ième année Systèmes d'Information et Systèmes Avancés</dc:description>
  <cp:lastModifiedBy>Olivier EZRATTY</cp:lastModifiedBy>
  <cp:revision>7543</cp:revision>
  <cp:lastPrinted>2018-04-28T20:57:15Z</cp:lastPrinted>
  <dcterms:created xsi:type="dcterms:W3CDTF">1997-01-15T14:11:34Z</dcterms:created>
  <dcterms:modified xsi:type="dcterms:W3CDTF">2025-09-02T10:43:54Z</dcterms:modified>
</cp:coreProperties>
</file>