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9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0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1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4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72" r:id="rId2"/>
    <p:sldMasterId id="2147483684" r:id="rId3"/>
    <p:sldMasterId id="2147483696" r:id="rId4"/>
    <p:sldMasterId id="2147483721" r:id="rId5"/>
    <p:sldMasterId id="2147483733" r:id="rId6"/>
    <p:sldMasterId id="2147483772" r:id="rId7"/>
    <p:sldMasterId id="2147483784" r:id="rId8"/>
    <p:sldMasterId id="2147483796" r:id="rId9"/>
    <p:sldMasterId id="2147483834" r:id="rId10"/>
    <p:sldMasterId id="2147483849" r:id="rId11"/>
    <p:sldMasterId id="2147483886" r:id="rId12"/>
    <p:sldMasterId id="2147483892" r:id="rId13"/>
    <p:sldMasterId id="2147483911" r:id="rId14"/>
  </p:sldMasterIdLst>
  <p:notesMasterIdLst>
    <p:notesMasterId r:id="rId40"/>
  </p:notesMasterIdLst>
  <p:handoutMasterIdLst>
    <p:handoutMasterId r:id="rId41"/>
  </p:handoutMasterIdLst>
  <p:sldIdLst>
    <p:sldId id="390" r:id="rId15"/>
    <p:sldId id="1272" r:id="rId16"/>
    <p:sldId id="3904" r:id="rId17"/>
    <p:sldId id="263" r:id="rId18"/>
    <p:sldId id="1353" r:id="rId19"/>
    <p:sldId id="422" r:id="rId20"/>
    <p:sldId id="2073" r:id="rId21"/>
    <p:sldId id="6564" r:id="rId22"/>
    <p:sldId id="21292" r:id="rId23"/>
    <p:sldId id="21333" r:id="rId24"/>
    <p:sldId id="21428" r:id="rId25"/>
    <p:sldId id="1288" r:id="rId26"/>
    <p:sldId id="1337" r:id="rId27"/>
    <p:sldId id="21458" r:id="rId28"/>
    <p:sldId id="3282" r:id="rId29"/>
    <p:sldId id="21495" r:id="rId30"/>
    <p:sldId id="3237" r:id="rId31"/>
    <p:sldId id="21493" r:id="rId32"/>
    <p:sldId id="1083" r:id="rId33"/>
    <p:sldId id="1360" r:id="rId34"/>
    <p:sldId id="21459" r:id="rId35"/>
    <p:sldId id="2078" r:id="rId36"/>
    <p:sldId id="1709" r:id="rId37"/>
    <p:sldId id="1294" r:id="rId38"/>
    <p:sldId id="21430" r:id="rId39"/>
  </p:sldIdLst>
  <p:sldSz cx="12192000" cy="6858000"/>
  <p:notesSz cx="6858000" cy="9144000"/>
  <p:custDataLst>
    <p:tags r:id="rId42"/>
  </p:custDataLst>
  <p:defaultTextStyle>
    <a:defPPr>
      <a:defRPr lang="zh-CN"/>
    </a:defPPr>
    <a:lvl1pPr algn="l" rtl="0" fontAlgn="base">
      <a:spcBef>
        <a:spcPct val="20000"/>
      </a:spcBef>
      <a:spcAft>
        <a:spcPct val="0"/>
      </a:spcAft>
      <a:buClr>
        <a:srgbClr val="FF9900"/>
      </a:buClr>
      <a:buSzPct val="75000"/>
      <a:buFont typeface="Wingdings" panose="05000000000000000000" pitchFamily="2" charset="2"/>
      <a:defRPr sz="2000" b="1" kern="1200">
        <a:solidFill>
          <a:srgbClr val="0000CC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9900"/>
      </a:buClr>
      <a:buSzPct val="75000"/>
      <a:buFont typeface="Wingdings" panose="05000000000000000000" pitchFamily="2" charset="2"/>
      <a:defRPr sz="2000" b="1" kern="1200">
        <a:solidFill>
          <a:srgbClr val="0000CC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9900"/>
      </a:buClr>
      <a:buSzPct val="75000"/>
      <a:buFont typeface="Wingdings" panose="05000000000000000000" pitchFamily="2" charset="2"/>
      <a:defRPr sz="2000" b="1" kern="1200">
        <a:solidFill>
          <a:srgbClr val="0000CC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9900"/>
      </a:buClr>
      <a:buSzPct val="75000"/>
      <a:buFont typeface="Wingdings" panose="05000000000000000000" pitchFamily="2" charset="2"/>
      <a:defRPr sz="2000" b="1" kern="1200">
        <a:solidFill>
          <a:srgbClr val="0000CC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9900"/>
      </a:buClr>
      <a:buSzPct val="75000"/>
      <a:buFont typeface="Wingdings" panose="05000000000000000000" pitchFamily="2" charset="2"/>
      <a:defRPr sz="2000" b="1" kern="1200">
        <a:solidFill>
          <a:srgbClr val="0000CC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000" b="1" kern="1200">
        <a:solidFill>
          <a:srgbClr val="0000CC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000" b="1" kern="1200">
        <a:solidFill>
          <a:srgbClr val="0000CC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000" b="1" kern="1200">
        <a:solidFill>
          <a:srgbClr val="0000CC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000" b="1" kern="1200">
        <a:solidFill>
          <a:srgbClr val="0000CC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  <a:srgbClr val="FFFFCC"/>
    <a:srgbClr val="66FF99"/>
    <a:srgbClr val="CCCC00"/>
    <a:srgbClr val="FFFF99"/>
    <a:srgbClr val="66006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深色样式 1 - 强调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48" autoAdjust="0"/>
    <p:restoredTop sz="95939" autoAdjust="0"/>
  </p:normalViewPr>
  <p:slideViewPr>
    <p:cSldViewPr showGuides="1">
      <p:cViewPr varScale="1">
        <p:scale>
          <a:sx n="91" d="100"/>
          <a:sy n="91" d="100"/>
        </p:scale>
        <p:origin x="86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tags" Target="tags/tag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0" Type="http://schemas.openxmlformats.org/officeDocument/2006/relationships/slide" Target="slides/slide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EBC1C30-F755-4F00-B77F-85ED8FAB3E3A}" type="datetimeFigureOut">
              <a:rPr lang="zh-CN" altLang="en-US"/>
              <a:t>2025/9/4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503822D-99EE-40BB-B40F-11EC0FDB9C4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2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60F5A2A-A8B2-483B-8908-9348487AFED2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Collaboration is well organized fully following the international practice</a:t>
            </a:r>
          </a:p>
          <a:p>
            <a:r>
              <a:rPr kumimoji="1" lang="en-US" altLang="zh-CN" dirty="0"/>
              <a:t> for large experiments 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4EA1CAF-F3E5-4995-B5A9-F6F823E8D19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Arial" panose="020B06040202020202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3A1DF17-A28C-4D46-829F-D8D110C09314}" type="slidenum">
              <a:rPr kumimoji="0" lang="zh-CN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fld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FA1E8F-5E36-4AE6-913F-5F94270294B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26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26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95ED4-948B-4426-A963-9DD568DDC6C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1C458-DCAF-4B05-84AE-9281FD35BAD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DA189-98D5-4812-9DFB-A993D229BB4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44000" y="285751"/>
            <a:ext cx="3048000" cy="584041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285751"/>
            <a:ext cx="8940800" cy="584041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6CF95-C63C-4653-A31D-42ADF7E73AE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73"/>
            <a:ext cx="12192000" cy="4873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914422"/>
            <a:ext cx="5384800" cy="52117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914422"/>
            <a:ext cx="5384800" cy="52117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EBB24-16E0-4CD8-A03C-323A0CAAC8D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73"/>
            <a:ext cx="12192000" cy="4873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914422"/>
            <a:ext cx="10972800" cy="5211763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DCC88-8DA4-4D70-914D-AA8F81381D1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0" y="285773"/>
            <a:ext cx="12192000" cy="4873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914400"/>
            <a:ext cx="5384800" cy="25288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914400"/>
            <a:ext cx="5384800" cy="25288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09600" y="3595711"/>
            <a:ext cx="5384800" cy="25304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7600" y="3595711"/>
            <a:ext cx="5384800" cy="25304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36021-9A66-4F3A-925B-4C55E05EE96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80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A28BC87-7A30-48B9-AC87-0D268FCD9BA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7132689-52F2-49AA-B06C-381739A9AAF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55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96E7953-1EE9-412B-AEC1-47EA6250EF4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5491E1-2B07-4A76-AC18-40F6EA82AC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4" y="1600206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09B5A49-B7B3-4943-B913-2C4F55FB212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404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404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88D3A50-84DC-4CA3-ABA2-B41ADE7DDCF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101ABCF-09F2-4988-858A-91AF19EC4B3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5A2C9ED-DA1F-42AB-A310-520AF0AE182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105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32CA578-6F9D-47A9-AD04-D7F79B9609B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8299A36-F97C-4F65-93D3-97CEF691385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ED51D04-415E-41B9-A050-CCE7D145CA9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93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4" y="27469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defRPr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225703E-CAB4-4062-85F3-31F6990AFC4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  <a:lvl6pPr marL="2285543" indent="0" algn="ctr">
              <a:buNone/>
              <a:defRPr/>
            </a:lvl6pPr>
            <a:lvl7pPr marL="2742651" indent="0" algn="ctr">
              <a:buNone/>
              <a:defRPr/>
            </a:lvl7pPr>
            <a:lvl8pPr marL="3199125" indent="0" algn="ctr">
              <a:buNone/>
              <a:defRPr/>
            </a:lvl8pPr>
            <a:lvl9pPr marL="3656234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837694462"/>
      </p:ext>
    </p:extLst>
  </p:cSld>
  <p:clrMapOvr>
    <a:masterClrMapping/>
  </p:clrMapOvr>
  <p:transition spd="slow" advClick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9F7D6-C24D-4D15-A1A1-8E1FBDDEB218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7496-CE7A-48F9-8CD5-95D9D73C32F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331849"/>
      </p:ext>
    </p:extLst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9DC41-38C0-44CE-AD74-B5DB4D0F340E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0A357-EABA-40C4-8975-A5721C1724F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741854"/>
      </p:ext>
    </p:extLst>
  </p:cSld>
  <p:clrMapOvr>
    <a:masterClrMapping/>
  </p:clrMapOvr>
  <p:transition spd="slow" advClick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15377-0F47-4DCF-AE91-25E7FFB44181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BBD7A991-EADE-43C7-A76C-B246784C6957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4" name="矩形 3"/>
          <p:cNvSpPr/>
          <p:nvPr userDrawn="1">
            <p:custDataLst>
              <p:tags r:id="rId1"/>
            </p:custDataLst>
          </p:nvPr>
        </p:nvSpPr>
        <p:spPr>
          <a:xfrm>
            <a:off x="1" y="1"/>
            <a:ext cx="12192000" cy="744855"/>
          </a:xfrm>
          <a:prstGeom prst="rect">
            <a:avLst/>
          </a:prstGeom>
          <a:solidFill>
            <a:srgbClr val="0A4E7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07" tIns="45703" rIns="91407" bIns="45703" numCol="1" anchor="t" anchorCtr="0" compatLnSpc="1"/>
          <a:lstStyle/>
          <a:p>
            <a:pPr marL="812637" marR="0" indent="-812637" algn="l" defTabSz="914217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</a:pPr>
            <a:endParaRPr kumimoji="0" lang="zh-CN" altLang="en-US" sz="2000" b="1" i="0" u="none" strike="noStrike" cap="none" normalizeH="0" baseline="0">
              <a:ln>
                <a:noFill/>
              </a:ln>
              <a:solidFill>
                <a:srgbClr val="0000CC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" name="图片 4" descr="juno  logo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rcRect l="13865" t="13693" r="15226" b="17761"/>
          <a:stretch>
            <a:fillRect/>
          </a:stretch>
        </p:blipFill>
        <p:spPr>
          <a:xfrm>
            <a:off x="11187431" y="-86359"/>
            <a:ext cx="1004570" cy="88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27108"/>
      </p:ext>
    </p:extLst>
  </p:cSld>
  <p:clrMapOvr>
    <a:masterClrMapping/>
  </p:clrMapOvr>
  <p:transition spd="slow" advClick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CCABE-9836-46AE-BC02-35C32BF450C5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516112"/>
      </p:ext>
    </p:extLst>
  </p:cSld>
  <p:clrMapOvr>
    <a:masterClrMapping/>
  </p:clrMapOvr>
  <p:transition spd="slow" advClick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09" indent="0" algn="ctr">
              <a:buNone/>
              <a:defRPr/>
            </a:lvl2pPr>
            <a:lvl3pPr marL="914217" indent="0" algn="ctr">
              <a:buNone/>
              <a:defRPr/>
            </a:lvl3pPr>
            <a:lvl4pPr marL="1371326" indent="0" algn="ctr">
              <a:buNone/>
              <a:defRPr/>
            </a:lvl4pPr>
            <a:lvl5pPr marL="1828434" indent="0" algn="ctr">
              <a:buNone/>
              <a:defRPr/>
            </a:lvl5pPr>
            <a:lvl6pPr marL="2285543" indent="0" algn="ctr">
              <a:buNone/>
              <a:defRPr/>
            </a:lvl6pPr>
            <a:lvl7pPr marL="2742651" indent="0" algn="ctr">
              <a:buNone/>
              <a:defRPr/>
            </a:lvl7pPr>
            <a:lvl8pPr marL="3199125" indent="0" algn="ctr">
              <a:buNone/>
              <a:defRPr/>
            </a:lvl8pPr>
            <a:lvl9pPr marL="3656234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679790308"/>
      </p:ext>
    </p:extLst>
  </p:cSld>
  <p:clrMapOvr>
    <a:masterClrMapping/>
  </p:clrMapOvr>
  <p:transition spd="slow" advClick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7496-CE7A-48F9-8CD5-95D9D73C32F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636695"/>
      </p:ext>
    </p:extLst>
  </p:cSld>
  <p:clrMapOvr>
    <a:masterClrMapping/>
  </p:clrMapOvr>
  <p:transition spd="slow" advClick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0A357-EABA-40C4-8975-A5721C1724F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572702"/>
      </p:ext>
    </p:extLst>
  </p:cSld>
  <p:clrMapOvr>
    <a:masterClrMapping/>
  </p:clrMapOvr>
  <p:transition spd="slow" advClick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BBD7A991-EADE-43C7-A76C-B246784C6957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4" name="矩形 3"/>
          <p:cNvSpPr/>
          <p:nvPr userDrawn="1">
            <p:custDataLst>
              <p:tags r:id="rId1"/>
            </p:custDataLst>
          </p:nvPr>
        </p:nvSpPr>
        <p:spPr>
          <a:xfrm>
            <a:off x="1" y="1"/>
            <a:ext cx="12192000" cy="744855"/>
          </a:xfrm>
          <a:prstGeom prst="rect">
            <a:avLst/>
          </a:prstGeom>
          <a:solidFill>
            <a:srgbClr val="0A4E7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07" tIns="45703" rIns="91407" bIns="45703" numCol="1" anchor="t" anchorCtr="0" compatLnSpc="1"/>
          <a:lstStyle/>
          <a:p>
            <a:pPr marL="812637" marR="0" indent="-812637" algn="l" defTabSz="914217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</a:pPr>
            <a:endParaRPr kumimoji="0" lang="zh-CN" altLang="en-US" sz="2000" b="1" i="0" u="none" strike="noStrike" cap="none" normalizeH="0" baseline="0">
              <a:ln>
                <a:noFill/>
              </a:ln>
              <a:solidFill>
                <a:srgbClr val="0000CC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" name="图片 4" descr="juno  logo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rcRect l="13865" t="13693" r="15226" b="17761"/>
          <a:stretch>
            <a:fillRect/>
          </a:stretch>
        </p:blipFill>
        <p:spPr>
          <a:xfrm>
            <a:off x="11187431" y="-86359"/>
            <a:ext cx="1004570" cy="88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560272"/>
      </p:ext>
    </p:extLst>
  </p:cSld>
  <p:clrMapOvr>
    <a:masterClrMapping/>
  </p:clrMapOvr>
  <p:transition spd="slow" advClick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115012"/>
      </p:ext>
    </p:extLst>
  </p:cSld>
  <p:clrMapOvr>
    <a:masterClrMapping/>
  </p:clrMapOvr>
  <p:transition spd="slow" advClick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89113308"/>
      </p:ext>
    </p:extLst>
  </p:cSld>
  <p:clrMapOvr>
    <a:masterClrMapping/>
  </p:clrMapOvr>
  <p:transition spd="slow" advClick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FE6B-AB4F-4BD3-A0B7-32D90C74F473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7496-CE7A-48F9-8CD5-95D9D73C32F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564247"/>
      </p:ext>
    </p:extLst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C7340-CD46-441C-84C5-0BB0B3FA60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69A9B-3813-4EB9-9C66-4B84C48722F0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0A357-EABA-40C4-8975-A5721C1724F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892522"/>
      </p:ext>
    </p:extLst>
  </p:cSld>
  <p:clrMapOvr>
    <a:masterClrMapping/>
  </p:clrMapOvr>
  <p:transition spd="slow" advClick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0E75A-BC72-404E-B89B-9625C15659BF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BBD7A991-EADE-43C7-A76C-B246784C6957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4" name="矩形 3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744855"/>
          </a:xfrm>
          <a:prstGeom prst="rect">
            <a:avLst/>
          </a:prstGeom>
          <a:solidFill>
            <a:srgbClr val="0A4E7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812800" marR="0" indent="-8128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</a:pPr>
            <a:endParaRPr kumimoji="0" lang="zh-CN" altLang="en-US" sz="2000" b="1" i="0" u="none" strike="noStrike" cap="none" normalizeH="0" baseline="0">
              <a:ln>
                <a:noFill/>
              </a:ln>
              <a:solidFill>
                <a:srgbClr val="0000CC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" name="图片 4" descr="juno  logo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rcRect l="13865" t="13693" r="15226" b="17761"/>
          <a:stretch>
            <a:fillRect/>
          </a:stretch>
        </p:blipFill>
        <p:spPr>
          <a:xfrm>
            <a:off x="11187430" y="-86360"/>
            <a:ext cx="1004570" cy="88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448492"/>
      </p:ext>
    </p:extLst>
  </p:cSld>
  <p:clrMapOvr>
    <a:masterClrMapping/>
  </p:clrMapOvr>
  <p:transition spd="slow" advClick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F638-67CE-41A6-BA78-DAB47C2440D3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195311"/>
      </p:ext>
    </p:extLst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371DAC-D153-4045-A865-41C0EACB87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63F55-2112-4315-BA76-9ECC5D21C58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AC10F-CA65-439D-A6AD-534E960CDAE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E41856-A458-4D5C-AA1F-5E848D7D63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3E2CC5-6A09-4CE0-94EE-17FC2A3FDE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03E1D4-5D50-476C-BD46-EC6B360721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772162-F246-4F28-BCCB-DED04B600F6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FD9D9-B974-43C9-8303-E08105A889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1315E-7499-4392-A346-BFED9A8FFC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60941-526B-4243-8E85-B5EF9756D481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  <p:sp>
        <p:nvSpPr>
          <p:cNvPr id="7" name="Line 7"/>
          <p:cNvSpPr>
            <a:spLocks noChangeShapeType="1"/>
          </p:cNvSpPr>
          <p:nvPr userDrawn="1"/>
        </p:nvSpPr>
        <p:spPr bwMode="auto">
          <a:xfrm>
            <a:off x="0" y="990600"/>
            <a:ext cx="12192000" cy="0"/>
          </a:xfrm>
          <a:prstGeom prst="line">
            <a:avLst/>
          </a:prstGeom>
          <a:noFill/>
          <a:ln w="44450">
            <a:solidFill>
              <a:srgbClr val="3366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12B8AB-A0DB-4251-A298-1AEE8F84AF5C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F7E5-7A66-4F59-A797-A6790F527EFC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F7E5-7A66-4F59-A797-A6790F527EFC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F7E5-7A66-4F59-A797-A6790F527EFC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F7E5-7A66-4F59-A797-A6790F527EFC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82C2F-F5DC-4D65-80DA-52813660684D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F7E5-7A66-4F59-A797-A6790F527EFC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F7E5-7A66-4F59-A797-A6790F527EFC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F7E5-7A66-4F59-A797-A6790F527EFC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F7E5-7A66-4F59-A797-A6790F527EFC}" type="slidenum">
              <a:rPr lang="en-US" altLang="zh-CN" smtClean="0"/>
              <a:t>‹#›</a:t>
            </a:fld>
            <a:r>
              <a:rPr lang="en-US" altLang="zh-CN"/>
              <a:t>/45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8" name="矩形 7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9" name="矩形 8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10" name="矩形 9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220D71-13A8-4B2F-BB47-691EF3A93D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75774-AF63-4030-9849-C1B52BB5AA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1D08-5A62-40CF-B6DD-79D1657BA8E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0B993-393B-49F5-906A-29428F4F8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023E0-E4E0-42D7-AB3B-6ED8059154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FBFC73-3D0B-4694-898C-753127E3E5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FBD8D-2769-4C7C-9973-D3B63006EE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3A17B8-F927-49C0-A5AD-FA5E5B0D76C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6D32BF-07BA-49E9-953C-DC52C764DA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431D02-31B1-4479-AD45-1F454159ACD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368E5-2CF4-40F0-BE31-104E1408865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DBEA8-C169-4331-8C7E-89DB5D988EB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BF3DE2-5EC6-4BFB-8DB9-CDD531A13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DBFBB-56D0-4360-8833-74D1D75E1A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6A79DB-EBB3-462F-8F3F-1F12D460D5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066B38-4852-4EAD-A7AD-0379860D70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760B7E-7492-481D-8E75-BD4FDA33079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BC018C-FE32-4471-B6EB-9AE4614B5B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C3875-C62A-459D-9516-3B812FD125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DAF58-20FE-433A-8833-AD2486E3DB9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A7A86-C4F4-4F6D-B670-DA5E8271FF8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0673C6-8E30-4E8F-85BD-AD3B7F8FA1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E5AD7-1802-478A-A72C-1764D0636A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AB5D90-DDCD-493D-BAA8-B7DA4EC78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179E99-BC79-4DB9-BCB2-C4B1A720557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5B197-B33B-4064-97F3-2E072A916E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DE457-88B2-4DA0-BAD2-1EF5360A3C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93160F-EB5F-4992-8B8A-ED23FA5E001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EE4B0A-733B-4EB4-8C81-0A05E6C481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B0D1-4016-45C9-927D-6ABAFA8A8B4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1AE6D6-F6FF-4E83-9C36-FB40C5CB1F0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E1E533-9F2D-47B7-B920-E54D75E3FE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F2719-26E4-451F-A291-B518F3AF4E5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5CC89-4D2A-466A-932F-2ACF84C99F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AF394A-9236-404D-942F-B278A8CB29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7B4BAB-3320-40BB-AA8A-9FC92FD65F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91B77-CDBD-42E6-8835-049CE729F9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7501" y="92059"/>
            <a:ext cx="10510125" cy="659643"/>
          </a:xfrm>
          <a:prstGeom prst="rect">
            <a:avLst/>
          </a:prstGeom>
        </p:spPr>
        <p:txBody>
          <a:bodyPr lIns="91418" tIns="45709" rIns="91418" bIns="45709"/>
          <a:lstStyle>
            <a:lvl1pPr algn="l">
              <a:defRPr sz="4000" b="1" baseline="0">
                <a:solidFill>
                  <a:srgbClr val="005DA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0800000" y="360000"/>
            <a:ext cx="1080000" cy="360000"/>
          </a:xfrm>
          <a:prstGeom prst="rect">
            <a:avLst/>
          </a:prstGeom>
        </p:spPr>
        <p:txBody>
          <a:bodyPr lIns="91418" tIns="45709" rIns="91418" bIns="45709"/>
          <a:lstStyle>
            <a:lvl1pPr algn="r">
              <a:defRPr/>
            </a:lvl1pPr>
          </a:lstStyle>
          <a:p>
            <a:fld id="{E077DA78-E013-4A8C-AD75-63A150561B1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1054457" y="811417"/>
            <a:ext cx="11132828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占位符 2"/>
          <p:cNvSpPr>
            <a:spLocks noGrp="1"/>
          </p:cNvSpPr>
          <p:nvPr>
            <p:ph idx="1" hasCustomPrompt="1"/>
            <p:custDataLst>
              <p:tags r:id="rId1"/>
            </p:custDataLst>
          </p:nvPr>
        </p:nvSpPr>
        <p:spPr>
          <a:xfrm>
            <a:off x="338360" y="961398"/>
            <a:ext cx="11279266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>
            <a:lvl1pPr marL="288290" indent="-28829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sz="2400" b="1" baseline="0">
                <a:solidFill>
                  <a:srgbClr val="005DA2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20090" indent="-28829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5" y="122351"/>
            <a:ext cx="975500" cy="6595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-92405" y="6597353"/>
            <a:ext cx="2540000" cy="313184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1" y="6597353"/>
            <a:ext cx="4906731" cy="31318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700683" y="6597352"/>
            <a:ext cx="2540000" cy="288032"/>
          </a:xfrm>
          <a:prstGeom prst="rect">
            <a:avLst/>
          </a:prstGeom>
        </p:spPr>
        <p:txBody>
          <a:bodyPr/>
          <a:lstStyle>
            <a:lvl1pPr algn="r">
              <a:defRPr sz="20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29ACD7A-6ECE-4959-A5FC-AD518CC335C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897923" y="14811"/>
            <a:ext cx="10515600" cy="1135813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p:transition spd="slow" advClick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C56DB-099D-4A28-8BE8-684571EDBB8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2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 spd="slow" advClick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914422"/>
            <a:ext cx="53848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914422"/>
            <a:ext cx="53848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F10CE-B7C5-4B0C-AE9E-C6C9AE08BE8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8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8" y="2174878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F60A4-8447-4730-9A15-639F2CD63FD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3AF99-8166-4D30-BA4D-A74C40E8137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B3441-0C01-4448-950F-BAD3449285C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Relationship Id="rId14" Type="http://schemas.openxmlformats.org/officeDocument/2006/relationships/slideLayout" Target="../slideLayouts/slideLayout10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1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3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2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5" Type="http://schemas.openxmlformats.org/officeDocument/2006/relationships/tags" Target="../tags/tag2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35491E1-2B07-4A76-AC18-40F6EA82AC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1"/>
            <a:ext cx="12192000" cy="4873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/>
              <a:t>Title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914401"/>
            <a:ext cx="109728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/>
              <a:t>Level one</a:t>
            </a:r>
          </a:p>
          <a:p>
            <a:pPr lvl="1"/>
            <a:r>
              <a:rPr lang="en-US" altLang="zh-CN"/>
              <a:t>Level two</a:t>
            </a:r>
          </a:p>
          <a:p>
            <a:pPr lvl="2"/>
            <a:r>
              <a:rPr lang="en-US" altLang="zh-CN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21167" y="64674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>
                    <a:tint val="75000"/>
                  </a:srgbClr>
                </a:solidFill>
                <a:latin typeface="+mn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9317567" y="6472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000000">
                    <a:tint val="75000"/>
                  </a:srgbClr>
                </a:solidFill>
                <a:latin typeface="+mn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1DAA9BF-EBA7-460D-9C28-74A9DD86BAB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</p:sldLayoutIdLst>
  <p:transition spd="slow" advClick="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anose="05000000000000000000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anose="05000000000000000000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900" b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900" b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900" b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C523D14-DB88-4564-A748-DF7C3BF0067F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285751"/>
            <a:ext cx="12192000" cy="4873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914400"/>
            <a:ext cx="109728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/>
              <a:t>Level one</a:t>
            </a:r>
          </a:p>
          <a:p>
            <a:pPr lvl="1"/>
            <a:r>
              <a:rPr lang="en-US" altLang="zh-CN"/>
              <a:t>Level two</a:t>
            </a:r>
          </a:p>
          <a:p>
            <a:pPr lvl="2"/>
            <a:r>
              <a:rPr lang="en-US" altLang="zh-CN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21167" y="64674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569F7C-5B3C-46D1-8908-628E6293B64E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9317567" y="6472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13F140-A7CD-48CC-B30E-A567E6FF9A8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51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</p:sldLayoutIdLst>
  <p:transition spd="slow" advClick="0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109" algn="ctr" rtl="0" fontAlgn="base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217" algn="ctr" rtl="0" fontAlgn="base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326" algn="ctr" rtl="0" fontAlgn="base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434" algn="ctr" rtl="0" fontAlgn="base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109" indent="-457109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anose="05000000000000000000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217" indent="-457109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anose="05000000000000000000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141" indent="-380924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249" indent="-38092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358" indent="-38092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6467" indent="-38092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3575" indent="-38092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0049" indent="-38092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7157" indent="-38092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1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25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285751"/>
            <a:ext cx="12192000" cy="4873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914400"/>
            <a:ext cx="109728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/>
              <a:t>Level one</a:t>
            </a:r>
          </a:p>
          <a:p>
            <a:pPr lvl="1"/>
            <a:r>
              <a:rPr lang="en-US" altLang="zh-CN"/>
              <a:t>Level two</a:t>
            </a:r>
          </a:p>
          <a:p>
            <a:pPr lvl="2"/>
            <a:r>
              <a:rPr lang="en-US" altLang="zh-CN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21167" y="64674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9317567" y="64722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13F140-A7CD-48CC-B30E-A567E6FF9A8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76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</p:sldLayoutIdLst>
  <p:transition spd="slow" advClick="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109" algn="ctr" rtl="0" fontAlgn="base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217" algn="ctr" rtl="0" fontAlgn="base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326" algn="ctr" rtl="0" fontAlgn="base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434" algn="ctr" rtl="0" fontAlgn="base">
        <a:spcBef>
          <a:spcPct val="0"/>
        </a:spcBef>
        <a:spcAft>
          <a:spcPct val="0"/>
        </a:spcAft>
        <a:defRPr sz="3199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109" indent="-457109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anose="05000000000000000000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217" indent="-457109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anose="05000000000000000000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141" indent="-380924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249" indent="-38092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358" indent="-38092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6467" indent="-38092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3575" indent="-38092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0049" indent="-38092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7157" indent="-38092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1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25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0"/>
            <a:ext cx="12192000" cy="4873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914400"/>
            <a:ext cx="109728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/>
              <a:t>Level one</a:t>
            </a:r>
          </a:p>
          <a:p>
            <a:pPr lvl="1"/>
            <a:r>
              <a:rPr lang="en-US" altLang="zh-CN"/>
              <a:t>Level two</a:t>
            </a:r>
          </a:p>
          <a:p>
            <a:pPr lvl="2"/>
            <a:r>
              <a:rPr lang="en-US" altLang="zh-CN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21167" y="646747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BF66A4-10C0-47DB-9D6C-FA8AD7C14133}" type="datetime1">
              <a:rPr lang="zh-CN" altLang="en-US" smtClean="0"/>
              <a:t>2025/9/4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9317567" y="647223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13F140-A7CD-48CC-B30E-A567E6FF9A8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51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</p:sldLayoutIdLst>
  <p:transition spd="slow" advClick="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anose="05000000000000000000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anose="05000000000000000000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C1315E-7499-4392-A346-BFED9A8FFC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B74AC6-2476-4896-863B-CF59A4F37A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B74AC6-2476-4896-863B-CF59A4F37A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B74AC6-2476-4896-863B-CF59A4F37A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B74AC6-2476-4896-863B-CF59A4F37A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6AF394A-9236-404D-942F-B278A8CB29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77FD0-F4F8-F744-AD71-435F23000A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lang="zh-CN" altLang="en-US" sz="4000" b="1" u="none" strike="noStrike" kern="0" cap="none" spc="0" normalizeH="0" baseline="0" dirty="0">
          <a:solidFill>
            <a:srgbClr val="005DA2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lang="zh-CN" altLang="en-US" sz="2400" b="1" u="none" strike="noStrike" kern="0" cap="none" spc="0" normalizeH="0" baseline="0" dirty="0">
          <a:solidFill>
            <a:srgbClr val="005DA2"/>
          </a:solidFill>
          <a:uFillTx/>
          <a:latin typeface="Times New Roman" panose="02020603050405020304" pitchFamily="18" charset="0"/>
          <a:ea typeface="微软雅黑" panose="020B0503020204020204" pitchFamily="34" charset="-122"/>
          <a:cs typeface="+mn-cs"/>
        </a:defRPr>
      </a:lvl1pPr>
      <a:lvl2pPr marL="775335" indent="-3429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lang="zh-CN" altLang="en-US" sz="2000" u="none" strike="noStrike" kern="0" cap="none" spc="0" normalizeH="0" baseline="0" dirty="0">
          <a:solidFill>
            <a:schemeClr val="tx1"/>
          </a:solidFill>
          <a:uFillTx/>
          <a:latin typeface="Times New Roman" panose="02020603050405020304" pitchFamily="18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Layout" Target="../slideLayouts/slideLayout119.xml"/><Relationship Id="rId1" Type="http://schemas.openxmlformats.org/officeDocument/2006/relationships/tags" Target="../tags/tag11.xml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1.xml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4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1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47.xml"/><Relationship Id="rId1" Type="http://schemas.openxmlformats.org/officeDocument/2006/relationships/tags" Target="../tags/tag13.xml"/><Relationship Id="rId5" Type="http://schemas.openxmlformats.org/officeDocument/2006/relationships/image" Target="../media/image74.emf"/><Relationship Id="rId4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0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3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6.emf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10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1424" y="404813"/>
            <a:ext cx="10225136" cy="187205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zh-CN" sz="4400" b="1" u="none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 Energy Physics in China</a:t>
            </a:r>
            <a:endParaRPr lang="zh-CN" altLang="en-US" sz="4400" b="1" u="none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6355" name="副标题 2"/>
          <p:cNvSpPr>
            <a:spLocks noGrp="1"/>
          </p:cNvSpPr>
          <p:nvPr>
            <p:ph type="subTitle" idx="1"/>
          </p:nvPr>
        </p:nvSpPr>
        <p:spPr>
          <a:xfrm>
            <a:off x="2393951" y="3716339"/>
            <a:ext cx="7446963" cy="1584325"/>
          </a:xfrm>
        </p:spPr>
        <p:txBody>
          <a:bodyPr/>
          <a:lstStyle/>
          <a:p>
            <a:r>
              <a:rPr lang="en-US" altLang="zh-CN" sz="2800" dirty="0">
                <a:solidFill>
                  <a:schemeClr val="tx1"/>
                </a:solidFill>
              </a:rPr>
              <a:t>Yifang Wang</a:t>
            </a:r>
          </a:p>
          <a:p>
            <a:r>
              <a:rPr lang="en-US" altLang="zh-CN" sz="2800" dirty="0">
                <a:solidFill>
                  <a:schemeClr val="tx1"/>
                </a:solidFill>
              </a:rPr>
              <a:t>Institute of High Energy Physics, Beijing</a:t>
            </a:r>
          </a:p>
          <a:p>
            <a:r>
              <a:rPr lang="en-US" altLang="zh-CN" sz="2800" dirty="0"/>
              <a:t>Pisa</a:t>
            </a:r>
            <a:r>
              <a:rPr lang="en-US" altLang="zh-CN" sz="2800"/>
              <a:t>, INFIERI2025, Sep</a:t>
            </a:r>
            <a:r>
              <a:rPr lang="en-US" altLang="zh-CN" sz="2800" dirty="0"/>
              <a:t>. 4, 2025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pic>
        <p:nvPicPr>
          <p:cNvPr id="356356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2" t="17726" r="-397" b="8694"/>
          <a:stretch>
            <a:fillRect/>
          </a:stretch>
        </p:blipFill>
        <p:spPr bwMode="auto">
          <a:xfrm>
            <a:off x="1570355" y="5420679"/>
            <a:ext cx="17399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166" r="13269"/>
          <a:stretch>
            <a:fillRect/>
          </a:stretch>
        </p:blipFill>
        <p:spPr>
          <a:xfrm flipH="1">
            <a:off x="3280179" y="5443286"/>
            <a:ext cx="1846297" cy="11939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26"/>
          <a:stretch>
            <a:fillRect/>
          </a:stretch>
        </p:blipFill>
        <p:spPr>
          <a:xfrm>
            <a:off x="5126476" y="5443286"/>
            <a:ext cx="1829111" cy="11781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18059" t="-32" b="283"/>
          <a:stretch>
            <a:fillRect/>
          </a:stretch>
        </p:blipFill>
        <p:spPr>
          <a:xfrm>
            <a:off x="6960127" y="5444928"/>
            <a:ext cx="1854164" cy="1192303"/>
          </a:xfrm>
          <a:prstGeom prst="rect">
            <a:avLst/>
          </a:prstGeom>
        </p:spPr>
      </p:pic>
      <p:pic>
        <p:nvPicPr>
          <p:cNvPr id="356360" name="图片 7" descr="053、正负电子束流输运线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831" y="5442904"/>
            <a:ext cx="1914525" cy="12080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5503" y="209387"/>
            <a:ext cx="11521280" cy="687611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b="1" dirty="0">
                <a:solidFill>
                  <a:srgbClr val="FF0000"/>
                </a:solidFill>
                <a:latin typeface="+mn-lt"/>
                <a:ea typeface="微软雅黑" panose="020B0503020204020204" pitchFamily="34" charset="-122"/>
                <a:cs typeface="Calibri" panose="020F0502020204030204" pitchFamily="34" charset="0"/>
              </a:rPr>
              <a:t>CEPC Detector</a:t>
            </a:r>
            <a:r>
              <a:rPr lang="zh-CN" altLang="en-US" b="1" dirty="0">
                <a:solidFill>
                  <a:srgbClr val="FF0000"/>
                </a:solidFill>
                <a:latin typeface="+mn-lt"/>
                <a:ea typeface="微软雅黑" panose="020B0503020204020204" pitchFamily="34" charset="-122"/>
                <a:cs typeface="Calibri" panose="020F0502020204030204" pitchFamily="34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微软雅黑" panose="020B0503020204020204" pitchFamily="34" charset="-122"/>
                <a:cs typeface="Calibri" panose="020F0502020204030204" pitchFamily="34" charset="0"/>
              </a:rPr>
              <a:t>Reference Detector TDR</a:t>
            </a:r>
            <a:endParaRPr lang="zh-CN" altLang="en-US" b="1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9159" y="1057403"/>
            <a:ext cx="6463149" cy="5328592"/>
          </a:xfrm>
        </p:spPr>
        <p:txBody>
          <a:bodyPr>
            <a:normAutofit fontScale="92500"/>
          </a:bodyPr>
          <a:lstStyle/>
          <a:p>
            <a:r>
              <a:rPr lang="en-US" altLang="zh-CN" sz="2400" dirty="0"/>
              <a:t>International collaboration may only be established after the CEPC project is approved by the Chinese government</a:t>
            </a:r>
          </a:p>
          <a:p>
            <a:r>
              <a:rPr lang="en-US" altLang="zh-CN" sz="2400" dirty="0"/>
              <a:t>For the approval, a design and budget is needed</a:t>
            </a:r>
          </a:p>
          <a:p>
            <a:r>
              <a:rPr lang="en-US" altLang="zh-CN" sz="2400" dirty="0"/>
              <a:t>Solution: A reference TDR to demonstrate a working design, the feasibility, technologies, budget, etc. </a:t>
            </a:r>
          </a:p>
          <a:p>
            <a:r>
              <a:rPr lang="en-US" altLang="zh-CN" sz="2400" dirty="0"/>
              <a:t>CEPC international advisory committee suggested and approved this plan</a:t>
            </a:r>
          </a:p>
          <a:p>
            <a:r>
              <a:rPr lang="en-US" altLang="zh-CN" sz="2400" dirty="0"/>
              <a:t>A new detector concept was adopted by the Ref-TDR: </a:t>
            </a:r>
          </a:p>
          <a:p>
            <a:pPr marL="605155" lvl="1" indent="-25908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Si</a:t>
            </a:r>
            <a:r>
              <a:rPr lang="zh-CN" altLang="en-US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tracker</a:t>
            </a:r>
            <a:r>
              <a:rPr lang="zh-CN" altLang="en-US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zh-CN" altLang="en-US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TPC for tracking and PID</a:t>
            </a:r>
          </a:p>
          <a:p>
            <a:pPr marL="605155" lvl="1" indent="-25908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Crystal</a:t>
            </a:r>
            <a:r>
              <a:rPr lang="zh-CN" altLang="en-US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EM</a:t>
            </a:r>
            <a:r>
              <a:rPr lang="zh-CN" altLang="en-US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calorimeter</a:t>
            </a:r>
            <a:r>
              <a:rPr lang="zh-CN" altLang="en-US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with</a:t>
            </a:r>
            <a:r>
              <a:rPr lang="zh-CN" altLang="en-US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PFA for good EM/jet resolution</a:t>
            </a:r>
            <a:endParaRPr lang="en-US" altLang="zh-CN" sz="18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605155" lvl="1" indent="-259080" eaLnBrk="0" hangingPunct="0">
              <a:spcBef>
                <a:spcPts val="600"/>
              </a:spcBef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sz="1900" dirty="0">
                <a:solidFill>
                  <a:prstClr val="black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Hadron calorimeter using glass scintillator for better sampling ratio and good hadron/jet resolution</a:t>
            </a:r>
            <a:endParaRPr lang="en-US" altLang="zh-CN" sz="2600" dirty="0"/>
          </a:p>
          <a:p>
            <a:r>
              <a:rPr lang="en-US" altLang="zh-CN" sz="2400" dirty="0"/>
              <a:t>TDR will be released in the mid of this year, after being reviewed by IDRC</a:t>
            </a:r>
            <a:endParaRPr lang="zh-CN" altLang="en-US" sz="2400" dirty="0"/>
          </a:p>
        </p:txBody>
      </p:sp>
      <p:grpSp>
        <p:nvGrpSpPr>
          <p:cNvPr id="4" name="组合 3"/>
          <p:cNvGrpSpPr/>
          <p:nvPr/>
        </p:nvGrpSpPr>
        <p:grpSpPr>
          <a:xfrm>
            <a:off x="6949870" y="1005291"/>
            <a:ext cx="4932231" cy="3479544"/>
            <a:chOff x="2975623" y="552622"/>
            <a:chExt cx="7402460" cy="5103312"/>
          </a:xfrm>
        </p:grpSpPr>
        <p:pic>
          <p:nvPicPr>
            <p:cNvPr id="5" name="Picture 16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EF6"/>
                </a:clrFrom>
                <a:clrTo>
                  <a:srgbClr val="FFFEF6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951256" y="1605386"/>
              <a:ext cx="4069648" cy="3343742"/>
            </a:xfrm>
            <a:prstGeom prst="rect">
              <a:avLst/>
            </a:prstGeom>
          </p:spPr>
        </p:pic>
        <p:cxnSp>
          <p:nvCxnSpPr>
            <p:cNvPr id="6" name="Straight Arrow Connector 17"/>
            <p:cNvCxnSpPr>
              <a:stCxn id="14" idx="0"/>
            </p:cNvCxnSpPr>
            <p:nvPr/>
          </p:nvCxnSpPr>
          <p:spPr>
            <a:xfrm flipV="1">
              <a:off x="5765247" y="3099196"/>
              <a:ext cx="305405" cy="177547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18"/>
            <p:cNvCxnSpPr/>
            <p:nvPr/>
          </p:nvCxnSpPr>
          <p:spPr>
            <a:xfrm>
              <a:off x="5279363" y="1154469"/>
              <a:ext cx="199422" cy="89635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19"/>
            <p:cNvSpPr/>
            <p:nvPr/>
          </p:nvSpPr>
          <p:spPr>
            <a:xfrm>
              <a:off x="7250027" y="755605"/>
              <a:ext cx="2513955" cy="7812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Superconducting</a:t>
              </a:r>
              <a:r>
                <a:rPr lang="zh-CN" altLang="en-US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magnet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(3T/2T)</a:t>
              </a:r>
            </a:p>
          </p:txBody>
        </p:sp>
        <p:cxnSp>
          <p:nvCxnSpPr>
            <p:cNvPr id="9" name="Straight Arrow Connector 20"/>
            <p:cNvCxnSpPr/>
            <p:nvPr/>
          </p:nvCxnSpPr>
          <p:spPr>
            <a:xfrm flipH="1">
              <a:off x="6254524" y="1229728"/>
              <a:ext cx="1355041" cy="115184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23"/>
            <p:cNvSpPr/>
            <p:nvPr/>
          </p:nvSpPr>
          <p:spPr>
            <a:xfrm>
              <a:off x="3095536" y="552622"/>
              <a:ext cx="3813780" cy="677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York and Muon chamber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(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plastic </a:t>
              </a: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scintillator+SiPM</a:t>
              </a: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)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Rectangle 24"/>
            <p:cNvSpPr/>
            <p:nvPr/>
          </p:nvSpPr>
          <p:spPr>
            <a:xfrm>
              <a:off x="2975623" y="4444174"/>
              <a:ext cx="1894060" cy="10937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Si</a:t>
              </a:r>
              <a:r>
                <a:rPr lang="zh-CN" altLang="en-US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vertex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lvl="0" algn="ct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(</a:t>
              </a:r>
              <a:r>
                <a:rPr lang="en-US" altLang="zh-CN" sz="1200" b="0" dirty="0" err="1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Stiching</a:t>
              </a:r>
              <a:r>
                <a:rPr lang="en-US" altLang="zh-CN" sz="1200" b="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~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  <a:r>
                <a:rPr lang="en-US" altLang="zh-CN" sz="1200" b="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12" name="TextBox 25"/>
            <p:cNvSpPr txBox="1"/>
            <p:nvPr/>
          </p:nvSpPr>
          <p:spPr>
            <a:xfrm>
              <a:off x="8096623" y="2654412"/>
              <a:ext cx="2117478" cy="677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EM calorimeter </a:t>
              </a:r>
              <a:r>
                <a:rPr lang="en-US" altLang="zh-CN" sz="1200" b="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(BGO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&lt;2%/√E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13" name="TextBox 26"/>
            <p:cNvSpPr txBox="1"/>
            <p:nvPr/>
          </p:nvSpPr>
          <p:spPr>
            <a:xfrm>
              <a:off x="8096623" y="3477532"/>
              <a:ext cx="2117479" cy="947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tracker</a:t>
              </a: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+</a:t>
              </a:r>
              <a:r>
                <a:rPr lang="en-US" altLang="zh-CN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</a:t>
              </a: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OF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(AC-LGAD,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~10 </a:t>
              </a:r>
              <a:r>
                <a:rPr lang="en-US" sz="1200" b="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um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lang="en-US" altLang="zh-CN" sz="1200" b="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 </a:t>
              </a: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14" name="TextBox 27"/>
            <p:cNvSpPr txBox="1"/>
            <p:nvPr/>
          </p:nvSpPr>
          <p:spPr>
            <a:xfrm>
              <a:off x="4578897" y="4874675"/>
              <a:ext cx="2372700" cy="781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en-US" altLang="zh-CN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Si tracker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(</a:t>
              </a:r>
              <a:r>
                <a:rPr lang="en-US" altLang="zh-CN" sz="1200" b="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HV-CMOS</a:t>
              </a:r>
              <a:r>
                <a:rPr lang="en-US" altLang="zh-CN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~10 </a:t>
              </a:r>
              <a:r>
                <a:rPr lang="en-US" altLang="zh-CN" sz="1200" b="0" dirty="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um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）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5" name="Straight Arrow Connector 28"/>
            <p:cNvCxnSpPr>
              <a:stCxn id="17" idx="1"/>
            </p:cNvCxnSpPr>
            <p:nvPr/>
          </p:nvCxnSpPr>
          <p:spPr>
            <a:xfrm flipH="1">
              <a:off x="6462269" y="2050822"/>
              <a:ext cx="1174272" cy="6035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29"/>
            <p:cNvCxnSpPr/>
            <p:nvPr/>
          </p:nvCxnSpPr>
          <p:spPr>
            <a:xfrm flipH="1" flipV="1">
              <a:off x="6389238" y="2935627"/>
              <a:ext cx="1647296" cy="102198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30"/>
            <p:cNvSpPr txBox="1"/>
            <p:nvPr/>
          </p:nvSpPr>
          <p:spPr>
            <a:xfrm>
              <a:off x="7636542" y="1660192"/>
              <a:ext cx="2741541" cy="781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Hadron calorimeter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(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Scin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glass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~30%/√E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18" name="Straight Arrow Connector 31"/>
            <p:cNvCxnSpPr/>
            <p:nvPr/>
          </p:nvCxnSpPr>
          <p:spPr>
            <a:xfrm flipH="1" flipV="1">
              <a:off x="6279834" y="3033281"/>
              <a:ext cx="1388906" cy="19997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32"/>
            <p:cNvSpPr txBox="1">
              <a:spLocks noChangeAspect="1"/>
            </p:cNvSpPr>
            <p:nvPr/>
          </p:nvSpPr>
          <p:spPr>
            <a:xfrm>
              <a:off x="6974286" y="4843633"/>
              <a:ext cx="2943856" cy="677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20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TPC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(~100 </a:t>
              </a:r>
              <a:r>
                <a:rPr lang="en-US" sz="1200" b="0" dirty="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um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dN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/dx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~3%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20" name="Straight Arrow Connector 33"/>
            <p:cNvCxnSpPr/>
            <p:nvPr/>
          </p:nvCxnSpPr>
          <p:spPr>
            <a:xfrm flipV="1">
              <a:off x="4176703" y="3277256"/>
              <a:ext cx="1668501" cy="125941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34"/>
            <p:cNvCxnSpPr>
              <a:stCxn id="12" idx="1"/>
            </p:cNvCxnSpPr>
            <p:nvPr/>
          </p:nvCxnSpPr>
          <p:spPr>
            <a:xfrm flipH="1" flipV="1">
              <a:off x="6554008" y="2935627"/>
              <a:ext cx="1542616" cy="5733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9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2103" y="4556266"/>
            <a:ext cx="4684680" cy="22579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3"/>
          <p:cNvSpPr txBox="1"/>
          <p:nvPr/>
        </p:nvSpPr>
        <p:spPr>
          <a:xfrm>
            <a:off x="1919536" y="-13041"/>
            <a:ext cx="8568952" cy="9605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Arial" panose="020B0604020202020204" pitchFamily="34" charset="0"/>
              </a:rPr>
              <a:t>CEPC Planning and Schedule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268642"/>
            <a:ext cx="7406882" cy="506572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92961" y="1986706"/>
            <a:ext cx="88838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15</a:t>
            </a:r>
            <a:r>
              <a:rPr kumimoji="0" lang="en-US" altLang="zh-CN" sz="18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th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 FY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64561" y="2030640"/>
            <a:ext cx="88838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16</a:t>
            </a:r>
            <a:r>
              <a:rPr kumimoji="0" lang="en-US" altLang="zh-CN" sz="18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th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 FY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63206" y="947503"/>
            <a:ext cx="6115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TDR (2023), EDR(2027), start of construction (~2027)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53742" y="965069"/>
            <a:ext cx="43787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b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CEPC plans to submit the proposal to the central government(NDRC) within the “15</a:t>
            </a:r>
            <a:r>
              <a:rPr lang="en-US" altLang="zh-CN" b="0" baseline="30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zh-CN" b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five year plan” 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b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 organized the 1</a:t>
            </a:r>
            <a:r>
              <a:rPr lang="en-US" altLang="zh-CN" b="0" baseline="30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zh-CN" b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review of all proposals at the end of last year. CEPC was the top 2 for Basic Science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b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Waiting for the 2</a:t>
            </a:r>
            <a:r>
              <a:rPr lang="en-US" altLang="zh-CN" b="0" baseline="30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zh-CN" b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review by CAS in the mid of this year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b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Waiting for the “call for proposals” by NDRC by the end of this year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b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Once CEPC is (preliminarily) approved in China, a call for proposal will be released by IHEP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b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Although the management system is still to be settled, most likely IHEP will be the host lab</a:t>
            </a:r>
            <a:endParaRPr lang="zh-CN" altLang="en-US" b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标题 1"/>
          <p:cNvSpPr>
            <a:spLocks noGrp="1"/>
          </p:cNvSpPr>
          <p:nvPr>
            <p:ph type="title"/>
          </p:nvPr>
        </p:nvSpPr>
        <p:spPr>
          <a:xfrm>
            <a:off x="1984375" y="188641"/>
            <a:ext cx="8229600" cy="60007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b="1" u="non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Neutrinos: </a:t>
            </a:r>
            <a:r>
              <a:rPr lang="en-US" altLang="zh-CN" b="1" u="non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JUNO Experiment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965835" y="836930"/>
            <a:ext cx="10597515" cy="1080135"/>
          </a:xfrm>
        </p:spPr>
        <p:txBody>
          <a:bodyPr>
            <a:noAutofit/>
          </a:bodyPr>
          <a:lstStyle/>
          <a:p>
            <a:r>
              <a:rPr lang="en-US" altLang="zh-CN" sz="2400" dirty="0"/>
              <a:t>Continue reactor neutrino experiments using the liquid scintillator: mainly for the neutrino mass hierarchy</a:t>
            </a:r>
          </a:p>
          <a:p>
            <a:r>
              <a:rPr lang="en-US" altLang="zh-CN" sz="2400" dirty="0"/>
              <a:t>Idea since 2008, construction started in 2015, data taking this year</a:t>
            </a:r>
          </a:p>
        </p:txBody>
      </p:sp>
      <p:grpSp>
        <p:nvGrpSpPr>
          <p:cNvPr id="385057" name="组合 19"/>
          <p:cNvGrpSpPr/>
          <p:nvPr/>
        </p:nvGrpSpPr>
        <p:grpSpPr bwMode="auto">
          <a:xfrm>
            <a:off x="1244147" y="2116138"/>
            <a:ext cx="9121775" cy="4662488"/>
            <a:chOff x="13369" y="2132856"/>
            <a:chExt cx="9121777" cy="4661012"/>
          </a:xfrm>
        </p:grpSpPr>
        <p:pic>
          <p:nvPicPr>
            <p:cNvPr id="385072" name="Picture 2" descr="D:\大亚湾二期\Conference\报告材料\map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69" y="2132856"/>
              <a:ext cx="9121777" cy="4639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5"/>
            <p:cNvSpPr txBox="1"/>
            <p:nvPr/>
          </p:nvSpPr>
          <p:spPr>
            <a:xfrm>
              <a:off x="764256" y="6270159"/>
              <a:ext cx="1152525" cy="5237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Yangjiang</a:t>
              </a:r>
              <a:r>
                <a:rPr lang="en-US" altLang="zh-CN" sz="1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 NPP</a:t>
              </a:r>
              <a:endParaRPr lang="zh-CN" alt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59644" y="5959107"/>
              <a:ext cx="1152525" cy="5237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Taishan</a:t>
              </a:r>
              <a:br>
                <a:rPr lang="en-US" altLang="zh-CN" sz="1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</a:br>
              <a:r>
                <a:rPr lang="en-US" altLang="zh-CN" sz="1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NPP</a:t>
              </a:r>
              <a:endParaRPr lang="zh-CN" alt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90157" y="4326086"/>
              <a:ext cx="1079500" cy="5237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Daya</a:t>
              </a:r>
              <a:r>
                <a:rPr lang="en-US" altLang="zh-CN" sz="1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Bay NPP</a:t>
              </a:r>
              <a:endParaRPr lang="zh-CN" alt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014120" y="3894423"/>
              <a:ext cx="1152525" cy="5237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 dirty="0">
                  <a:solidFill>
                    <a:srgbClr val="F79646">
                      <a:lumMod val="40000"/>
                      <a:lumOff val="6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Huizhou</a:t>
              </a:r>
              <a:br>
                <a:rPr lang="en-US" altLang="zh-CN" sz="1400" dirty="0">
                  <a:solidFill>
                    <a:srgbClr val="F79646">
                      <a:lumMod val="40000"/>
                      <a:lumOff val="6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altLang="zh-CN" sz="1400" dirty="0">
                  <a:solidFill>
                    <a:srgbClr val="F79646">
                      <a:lumMod val="40000"/>
                      <a:lumOff val="6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NPP</a:t>
              </a:r>
              <a:endParaRPr lang="zh-CN" altLang="en-US" sz="1400" dirty="0">
                <a:solidFill>
                  <a:srgbClr val="F79646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452396" y="3796029"/>
              <a:ext cx="855662" cy="5237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>
                  <a:solidFill>
                    <a:srgbClr val="F79646">
                      <a:lumMod val="40000"/>
                      <a:lumOff val="6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Lufeng</a:t>
              </a:r>
              <a:br>
                <a:rPr lang="en-US" altLang="zh-CN" sz="1400">
                  <a:solidFill>
                    <a:srgbClr val="F79646">
                      <a:lumMod val="40000"/>
                      <a:lumOff val="6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altLang="zh-CN" sz="1400">
                  <a:solidFill>
                    <a:srgbClr val="F79646">
                      <a:lumMod val="40000"/>
                      <a:lumOff val="6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NPP</a:t>
              </a:r>
              <a:endParaRPr lang="zh-CN" altLang="en-US" sz="1400">
                <a:solidFill>
                  <a:srgbClr val="F79646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1635794" y="5313199"/>
              <a:ext cx="1800225" cy="3697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8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53 km</a:t>
              </a:r>
              <a:endParaRPr lang="zh-CN" altLang="en-US" sz="1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440406" y="5589336"/>
              <a:ext cx="900113" cy="3697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53 km</a:t>
              </a:r>
              <a:endParaRPr lang="zh-CN" altLang="en-US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3997995" y="4770446"/>
              <a:ext cx="1152525" cy="3078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Hong Kong</a:t>
              </a:r>
              <a:endParaRPr lang="zh-CN" altLang="en-US" sz="14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3174082" y="5211631"/>
              <a:ext cx="823913" cy="3078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Macau</a:t>
              </a:r>
              <a:endParaRPr lang="zh-CN" altLang="en-US" sz="14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2597820" y="3232646"/>
              <a:ext cx="1306512" cy="3078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Guang Zhou</a:t>
              </a:r>
              <a:endParaRPr lang="zh-CN" altLang="en-US" sz="14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3701132" y="3894423"/>
              <a:ext cx="1304925" cy="3078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Shen Zhen</a:t>
              </a:r>
              <a:endParaRPr lang="zh-CN" altLang="en-US" sz="1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385084" name="Picture 3" descr="D:\大亚湾二期\Conference\报告材料\airportblu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1795" y="4512935"/>
              <a:ext cx="342090" cy="342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5085" name="Picture 3" descr="D:\大亚湾二期\Conference\报告材料\airportblu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9705" y="4103411"/>
              <a:ext cx="342090" cy="342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5086" name="Picture 3" descr="D:\大亚湾二期\Conference\报告材料\airportblu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8277" y="2890630"/>
              <a:ext cx="342090" cy="342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5087" name="Picture 3" descr="D:\大亚湾二期\Conference\报告材料\airportblu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0367" y="5100492"/>
              <a:ext cx="342090" cy="342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5088" name="Picture 3" descr="D:\大亚湾二期\Conference\报告材料\airportblu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4690" y="4341890"/>
              <a:ext cx="342090" cy="342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TextBox 45"/>
            <p:cNvSpPr txBox="1"/>
            <p:nvPr/>
          </p:nvSpPr>
          <p:spPr>
            <a:xfrm>
              <a:off x="2940720" y="4468916"/>
              <a:ext cx="1152525" cy="3078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4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Zhu Hai</a:t>
              </a:r>
              <a:endParaRPr lang="zh-CN" altLang="en-US" sz="14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5090" name="椭圆 44"/>
            <p:cNvSpPr>
              <a:spLocks noChangeArrowheads="1"/>
            </p:cNvSpPr>
            <p:nvPr/>
          </p:nvSpPr>
          <p:spPr bwMode="auto">
            <a:xfrm>
              <a:off x="1363333" y="5437129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rgbClr val="FF0000"/>
              </a:solidFill>
              <a:round/>
            </a:ln>
          </p:spPr>
          <p:txBody>
            <a:bodyPr/>
            <a:lstStyle>
              <a:lvl1pPr eaLnBrk="0" hangingPunct="0">
                <a:buFont typeface="Arial" panose="020B0604020202020204" pitchFamily="34" charset="0"/>
                <a:buChar char="•"/>
                <a:defRPr sz="32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buChar char="–"/>
                <a:defRPr sz="28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buChar char="•"/>
                <a:defRPr sz="24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buChar char="–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None/>
                <a:defRPr/>
              </a:pPr>
              <a:endParaRPr lang="zh-CN" altLang="en-US" sz="18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385091" name="直接连接符 45"/>
            <p:cNvCxnSpPr>
              <a:cxnSpLocks noChangeShapeType="1"/>
            </p:cNvCxnSpPr>
            <p:nvPr/>
          </p:nvCxnSpPr>
          <p:spPr bwMode="auto">
            <a:xfrm>
              <a:off x="1448333" y="5517232"/>
              <a:ext cx="891419" cy="360040"/>
            </a:xfrm>
            <a:prstGeom prst="line">
              <a:avLst/>
            </a:prstGeom>
            <a:noFill/>
            <a:ln w="28575" algn="ctr">
              <a:solidFill>
                <a:srgbClr val="FFFF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5092" name="直接连接符 46"/>
            <p:cNvCxnSpPr>
              <a:cxnSpLocks noChangeShapeType="1"/>
            </p:cNvCxnSpPr>
            <p:nvPr/>
          </p:nvCxnSpPr>
          <p:spPr bwMode="auto">
            <a:xfrm flipH="1">
              <a:off x="1016286" y="5517232"/>
              <a:ext cx="432048" cy="813446"/>
            </a:xfrm>
            <a:prstGeom prst="line">
              <a:avLst/>
            </a:prstGeom>
            <a:noFill/>
            <a:ln w="28575" algn="ctr">
              <a:solidFill>
                <a:srgbClr val="FFFF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0" name="TextBox 48"/>
            <p:cNvSpPr txBox="1"/>
            <p:nvPr/>
          </p:nvSpPr>
          <p:spPr>
            <a:xfrm>
              <a:off x="2413670" y="3697635"/>
              <a:ext cx="1333500" cy="3681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en-US" altLang="zh-CN" sz="1800" b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2.5 h drive</a:t>
              </a:r>
              <a:endParaRPr lang="zh-CN" altLang="en-US" sz="1800" b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385094" name="椭圆 37"/>
            <p:cNvSpPr>
              <a:spLocks noChangeArrowheads="1"/>
            </p:cNvSpPr>
            <p:nvPr/>
          </p:nvSpPr>
          <p:spPr bwMode="auto">
            <a:xfrm>
              <a:off x="5062665" y="3960852"/>
              <a:ext cx="360000" cy="360000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buFont typeface="Arial" panose="020B0604020202020204" pitchFamily="34" charset="0"/>
                <a:buChar char="•"/>
                <a:defRPr sz="32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buChar char="–"/>
                <a:defRPr sz="28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buChar char="•"/>
                <a:defRPr sz="24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buChar char="–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None/>
                <a:defRPr/>
              </a:pPr>
              <a:endParaRPr lang="zh-CN" altLang="en-US" sz="1800" b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85058" name="Picture 2" descr="D:\EH3_4_detector_diamond_IMG_2019.jpg"/>
          <p:cNvSpPr>
            <a:spLocks noChangeAspect="1" noChangeArrowheads="1"/>
          </p:cNvSpPr>
          <p:nvPr/>
        </p:nvSpPr>
        <p:spPr bwMode="auto">
          <a:xfrm>
            <a:off x="7494588" y="4392613"/>
            <a:ext cx="106521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Arial" panose="020B0604020202020204" pitchFamily="34" charset="0"/>
              <a:buChar char="•"/>
              <a:defRPr sz="32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buNone/>
              <a:defRPr/>
            </a:pPr>
            <a:endParaRPr lang="zh-CN" altLang="en-US" sz="200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7240589" y="2830513"/>
            <a:ext cx="90487" cy="1079500"/>
          </a:xfrm>
          <a:prstGeom prst="straightConnector1">
            <a:avLst/>
          </a:prstGeom>
          <a:ln w="12700">
            <a:solidFill>
              <a:schemeClr val="bg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 flipH="1" flipV="1">
            <a:off x="7331076" y="2830513"/>
            <a:ext cx="754063" cy="781050"/>
          </a:xfrm>
          <a:prstGeom prst="straightConnector1">
            <a:avLst/>
          </a:prstGeom>
          <a:ln w="12700">
            <a:solidFill>
              <a:schemeClr val="bg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/>
          <p:nvPr/>
        </p:nvCxnSpPr>
        <p:spPr>
          <a:xfrm flipH="1" flipV="1">
            <a:off x="7331076" y="2830513"/>
            <a:ext cx="2265363" cy="565150"/>
          </a:xfrm>
          <a:prstGeom prst="straightConnector1">
            <a:avLst/>
          </a:prstGeom>
          <a:ln w="12700">
            <a:solidFill>
              <a:schemeClr val="bg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002463" y="2530476"/>
            <a:ext cx="2087562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Tx/>
              <a:buSzTx/>
              <a:defRPr/>
            </a:pPr>
            <a:r>
              <a:rPr lang="en-US" altLang="zh-CN" sz="1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Previous site candidate</a:t>
            </a:r>
            <a:endParaRPr lang="zh-CN" altLang="en-US" sz="1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385063" name="椭圆 61"/>
          <p:cNvSpPr>
            <a:spLocks noChangeArrowheads="1"/>
          </p:cNvSpPr>
          <p:nvPr/>
        </p:nvSpPr>
        <p:spPr bwMode="auto">
          <a:xfrm>
            <a:off x="7204076" y="2589213"/>
            <a:ext cx="258763" cy="5207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buFont typeface="Arial" panose="020B0604020202020204" pitchFamily="34" charset="0"/>
              <a:buChar char="•"/>
              <a:defRPr sz="32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None/>
              <a:defRPr/>
            </a:pPr>
            <a:endParaRPr lang="zh-CN" altLang="en-US" sz="1800" b="0">
              <a:solidFill>
                <a:srgbClr val="0070C0"/>
              </a:solidFill>
            </a:endParaRPr>
          </a:p>
        </p:txBody>
      </p:sp>
      <p:sp>
        <p:nvSpPr>
          <p:cNvPr id="385064" name="矩形 15"/>
          <p:cNvSpPr>
            <a:spLocks noChangeArrowheads="1"/>
          </p:cNvSpPr>
          <p:nvPr/>
        </p:nvSpPr>
        <p:spPr bwMode="auto">
          <a:xfrm>
            <a:off x="1281204" y="2146032"/>
            <a:ext cx="2234907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panose="020B0604020202020204" pitchFamily="34" charset="0"/>
              <a:buChar char="•"/>
              <a:defRPr sz="32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04CD"/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buNone/>
              <a:defRPr/>
            </a:pPr>
            <a:r>
              <a:rPr lang="en-US" altLang="zh-CN" sz="1800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Overburden ~ 700 m</a:t>
            </a:r>
            <a:endParaRPr lang="zh-CN" altLang="en-US" sz="1800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85066" name="组合 4"/>
          <p:cNvGrpSpPr/>
          <p:nvPr/>
        </p:nvGrpSpPr>
        <p:grpSpPr bwMode="auto">
          <a:xfrm>
            <a:off x="6838950" y="1965279"/>
            <a:ext cx="4053244" cy="3069458"/>
            <a:chOff x="132770" y="1876574"/>
            <a:chExt cx="5294310" cy="4432746"/>
          </a:xfrm>
        </p:grpSpPr>
        <p:pic>
          <p:nvPicPr>
            <p:cNvPr id="385067" name="Picture 4" descr="allbaseline_dyb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70" y="2021036"/>
              <a:ext cx="5294310" cy="4288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5068" name="Text Box 5"/>
            <p:cNvSpPr txBox="1">
              <a:spLocks noChangeArrowheads="1"/>
            </p:cNvSpPr>
            <p:nvPr/>
          </p:nvSpPr>
          <p:spPr bwMode="auto">
            <a:xfrm>
              <a:off x="2399620" y="1876574"/>
              <a:ext cx="1531513" cy="43856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</a:ln>
          </p:spPr>
          <p:txBody>
            <a:bodyPr>
              <a:spAutoFit/>
            </a:bodyPr>
            <a:lstStyle>
              <a:lvl1pPr eaLnBrk="0" hangingPunct="0">
                <a:buFont typeface="Arial" panose="020B0604020202020204" pitchFamily="34" charset="0"/>
                <a:buChar char="•"/>
                <a:defRPr sz="32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buChar char="–"/>
                <a:defRPr sz="28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buChar char="•"/>
                <a:defRPr sz="24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buChar char="–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None/>
                <a:defRPr/>
              </a:pP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Daya Bay</a:t>
              </a:r>
              <a:endParaRPr lang="zh-CN" altLang="en-US" sz="16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5069" name="Oval 7"/>
            <p:cNvSpPr>
              <a:spLocks noChangeArrowheads="1"/>
            </p:cNvSpPr>
            <p:nvPr/>
          </p:nvSpPr>
          <p:spPr bwMode="auto">
            <a:xfrm>
              <a:off x="4574161" y="4965399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</a:ln>
          </p:spPr>
          <p:txBody>
            <a:bodyPr wrap="none" anchor="ctr"/>
            <a:lstStyle>
              <a:lvl1pPr eaLnBrk="0" hangingPunct="0">
                <a:buFont typeface="Arial" panose="020B0604020202020204" pitchFamily="34" charset="0"/>
                <a:buChar char="•"/>
                <a:defRPr sz="32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buChar char="–"/>
                <a:defRPr sz="28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buChar char="•"/>
                <a:defRPr sz="24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buChar char="–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9pPr>
            </a:lstStyle>
            <a:p>
              <a:pPr eaLnBrk="1" hangingPunct="1">
                <a:buNone/>
                <a:defRPr/>
              </a:pPr>
              <a:endParaRPr lang="zh-CN" altLang="en-US" sz="200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5070" name="Text Box 9"/>
            <p:cNvSpPr txBox="1">
              <a:spLocks noChangeArrowheads="1"/>
            </p:cNvSpPr>
            <p:nvPr/>
          </p:nvSpPr>
          <p:spPr bwMode="auto">
            <a:xfrm>
              <a:off x="4164070" y="2213219"/>
              <a:ext cx="1019934" cy="43846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</a:ln>
          </p:spPr>
          <p:txBody>
            <a:bodyPr>
              <a:spAutoFit/>
            </a:bodyPr>
            <a:lstStyle>
              <a:lvl1pPr eaLnBrk="0" hangingPunct="0">
                <a:buFont typeface="Arial" panose="020B0604020202020204" pitchFamily="34" charset="0"/>
                <a:buChar char="•"/>
                <a:defRPr sz="32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buChar char="–"/>
                <a:defRPr sz="28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buChar char="•"/>
                <a:defRPr sz="24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buChar char="–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0004CD"/>
                  </a:solidFill>
                  <a:latin typeface="Calibri" panose="020F0502020204030204" pitchFamily="34" charset="0"/>
                  <a:ea typeface="楷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  <a:defRPr/>
              </a:pP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JUNO</a:t>
              </a:r>
            </a:p>
          </p:txBody>
        </p:sp>
        <p:sp>
          <p:nvSpPr>
            <p:cNvPr id="385071" name="Line 11"/>
            <p:cNvSpPr>
              <a:spLocks noChangeShapeType="1"/>
            </p:cNvSpPr>
            <p:nvPr/>
          </p:nvSpPr>
          <p:spPr bwMode="auto">
            <a:xfrm>
              <a:off x="4645598" y="2792443"/>
              <a:ext cx="2288" cy="20368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aphicFrame>
        <p:nvGraphicFramePr>
          <p:cNvPr id="42" name="内容占位符 6"/>
          <p:cNvGraphicFramePr/>
          <p:nvPr/>
        </p:nvGraphicFramePr>
        <p:xfrm>
          <a:off x="6862096" y="5042319"/>
          <a:ext cx="4306103" cy="167640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058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2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1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893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Target mass [t]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 energy resolution 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89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JUNO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20,000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3% @ 1 MeV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89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Borexino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300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/>
                        <a:t>5% @ 1 MeV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89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KamLAND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1,000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/>
                        <a:t>6% @ 1 MeV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89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Daya</a:t>
                      </a:r>
                      <a:r>
                        <a:rPr lang="en-US" altLang="zh-CN" sz="1600" dirty="0"/>
                        <a:t> Bay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20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/>
                        <a:t>8% @ 1 MeV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内容占位符 2"/>
          <p:cNvSpPr txBox="1"/>
          <p:nvPr/>
        </p:nvSpPr>
        <p:spPr bwMode="auto">
          <a:xfrm>
            <a:off x="551384" y="908050"/>
            <a:ext cx="11377264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65100" indent="-265430" eaLnBrk="0" hangingPunct="0">
              <a:buChar char="u"/>
              <a:defRPr sz="2400" b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ts val="600"/>
              </a:spcBef>
              <a:buFont typeface="Arial" panose="020B0604020202020204" pitchFamily="34" charset="0"/>
              <a:buChar char="–"/>
              <a:defRPr/>
            </a:pPr>
            <a:r>
              <a:rPr lang="en-US" altLang="zh-CN" dirty="0">
                <a:latin typeface="+mn-lt"/>
              </a:rPr>
              <a:t>Liquid Scintillator detector  </a:t>
            </a:r>
            <a:r>
              <a:rPr lang="en-US" altLang="zh-CN" dirty="0">
                <a:latin typeface="+mn-lt"/>
                <a:sym typeface="Wingdings" panose="05000000000000000000" pitchFamily="2" charset="2"/>
              </a:rPr>
              <a:t> 20 </a:t>
            </a:r>
            <a:r>
              <a:rPr lang="en-US" altLang="zh-CN" dirty="0" err="1">
                <a:latin typeface="+mn-lt"/>
                <a:sym typeface="Wingdings" panose="05000000000000000000" pitchFamily="2" charset="2"/>
              </a:rPr>
              <a:t>kt</a:t>
            </a:r>
            <a:r>
              <a:rPr lang="en-US" altLang="zh-CN" dirty="0">
                <a:latin typeface="+mn-lt"/>
                <a:sym typeface="Wingdings" panose="05000000000000000000" pitchFamily="2" charset="2"/>
              </a:rPr>
              <a:t> Linear Alkali Benzene + PPO + Mis-MSB + BHT</a:t>
            </a:r>
            <a:endParaRPr lang="en-US" altLang="zh-CN" dirty="0">
              <a:solidFill>
                <a:srgbClr val="E46C0A"/>
              </a:solidFill>
              <a:latin typeface="+mn-lt"/>
            </a:endParaRPr>
          </a:p>
          <a:p>
            <a:pPr algn="just" eaLnBrk="1" hangingPunct="1">
              <a:spcBef>
                <a:spcPts val="600"/>
              </a:spcBef>
              <a:buFont typeface="Arial" panose="020B0604020202020204" pitchFamily="34" charset="0"/>
              <a:buChar char="–"/>
              <a:defRPr/>
            </a:pPr>
            <a:r>
              <a:rPr lang="en-US" altLang="zh-CN" dirty="0">
                <a:latin typeface="+mn-lt"/>
                <a:sym typeface="Symbol" panose="05050102010706020507" pitchFamily="18" charset="2"/>
              </a:rPr>
              <a:t>Best energy resolution &amp; light yield</a:t>
            </a:r>
            <a:r>
              <a:rPr lang="en-US" altLang="zh-CN" dirty="0">
                <a:latin typeface="+mn-lt"/>
                <a:sym typeface="Wingdings 3" panose="05040102010807070707" pitchFamily="18" charset="2"/>
              </a:rPr>
              <a:t> </a:t>
            </a:r>
            <a:r>
              <a:rPr lang="en-US" altLang="zh-CN" dirty="0">
                <a:latin typeface="+mn-lt"/>
                <a:sym typeface="Wingdings" panose="05000000000000000000" pitchFamily="2" charset="2"/>
              </a:rPr>
              <a:t> &gt;1600 PE/MeV &amp; 20 m attenuation length</a:t>
            </a:r>
            <a:endParaRPr lang="en-US" altLang="zh-CN" dirty="0">
              <a:solidFill>
                <a:srgbClr val="E46C0A"/>
              </a:solidFill>
              <a:latin typeface="+mn-lt"/>
            </a:endParaRPr>
          </a:p>
        </p:txBody>
      </p:sp>
      <p:sp>
        <p:nvSpPr>
          <p:cNvPr id="19460" name="标题 1"/>
          <p:cNvSpPr>
            <a:spLocks noGrp="1"/>
          </p:cNvSpPr>
          <p:nvPr>
            <p:ph type="title"/>
          </p:nvPr>
        </p:nvSpPr>
        <p:spPr>
          <a:xfrm>
            <a:off x="1524000" y="188913"/>
            <a:ext cx="9144000" cy="6477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zh-CN" sz="3600" b="1" u="none" dirty="0">
                <a:solidFill>
                  <a:srgbClr val="FF0000"/>
                </a:solidFill>
                <a:latin typeface="+mn-lt"/>
                <a:ea typeface="黑体" panose="02010609060101010101" charset="-122"/>
                <a:cs typeface="Calibri" panose="020F0502020204030204" pitchFamily="34" charset="0"/>
              </a:rPr>
              <a:t>JUNO</a:t>
            </a:r>
            <a:r>
              <a:rPr lang="zh-CN" altLang="en-US" sz="3600" b="1" u="none" dirty="0">
                <a:solidFill>
                  <a:srgbClr val="FF0000"/>
                </a:solidFill>
                <a:latin typeface="+mn-lt"/>
                <a:ea typeface="黑体" panose="02010609060101010101" charset="-122"/>
                <a:cs typeface="Calibri" panose="020F0502020204030204" pitchFamily="34" charset="0"/>
              </a:rPr>
              <a:t> </a:t>
            </a:r>
            <a:r>
              <a:rPr lang="en-US" altLang="zh-CN" sz="3600" b="1" u="none" dirty="0">
                <a:solidFill>
                  <a:srgbClr val="FF0000"/>
                </a:solidFill>
                <a:latin typeface="+mn-lt"/>
                <a:ea typeface="黑体" panose="02010609060101010101" charset="-122"/>
                <a:cs typeface="Calibri" panose="020F0502020204030204" pitchFamily="34" charset="0"/>
              </a:rPr>
              <a:t>Detector</a:t>
            </a:r>
            <a:endParaRPr lang="zh-CN" altLang="en-US" sz="3600" b="1" u="none" dirty="0">
              <a:solidFill>
                <a:srgbClr val="FF0000"/>
              </a:solidFill>
              <a:latin typeface="+mn-lt"/>
              <a:ea typeface="黑体" panose="02010609060101010101" charset="-122"/>
              <a:cs typeface="Calibri" panose="020F0502020204030204" pitchFamily="34" charset="0"/>
            </a:endParaRPr>
          </a:p>
        </p:txBody>
      </p:sp>
      <p:pic>
        <p:nvPicPr>
          <p:cNvPr id="386053" name="Picture 11" descr="C:\Users\admin\Documents\MY DOCU\江门中微子实验\效果图\正视图\正视图\2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5" r="21332"/>
          <a:stretch>
            <a:fillRect/>
          </a:stretch>
        </p:blipFill>
        <p:spPr bwMode="auto">
          <a:xfrm>
            <a:off x="295910" y="2014220"/>
            <a:ext cx="3567907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6054" name="直接连接符 2"/>
          <p:cNvCxnSpPr>
            <a:cxnSpLocks noChangeShapeType="1"/>
          </p:cNvCxnSpPr>
          <p:nvPr/>
        </p:nvCxnSpPr>
        <p:spPr bwMode="auto">
          <a:xfrm>
            <a:off x="407353" y="6597333"/>
            <a:ext cx="3097212" cy="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6055" name="直接箭头连接符 4"/>
          <p:cNvCxnSpPr>
            <a:cxnSpLocks noChangeShapeType="1"/>
          </p:cNvCxnSpPr>
          <p:nvPr/>
        </p:nvCxnSpPr>
        <p:spPr bwMode="auto">
          <a:xfrm>
            <a:off x="6167438" y="2708275"/>
            <a:ext cx="914400" cy="9144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arrow" w="med" len="med"/>
                <a:tailEnd type="arrow" w="med" len="med"/>
              </a14:hiddenLine>
            </a:ext>
          </a:extLst>
        </p:spPr>
      </p:cxnSp>
      <p:cxnSp>
        <p:nvCxnSpPr>
          <p:cNvPr id="386056" name="直接箭头连接符 6"/>
          <p:cNvCxnSpPr>
            <a:cxnSpLocks noChangeShapeType="1"/>
          </p:cNvCxnSpPr>
          <p:nvPr/>
        </p:nvCxnSpPr>
        <p:spPr bwMode="auto">
          <a:xfrm>
            <a:off x="3648075" y="3356929"/>
            <a:ext cx="0" cy="3055937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6057" name="矩形 10"/>
          <p:cNvSpPr>
            <a:spLocks noChangeArrowheads="1"/>
          </p:cNvSpPr>
          <p:nvPr/>
        </p:nvSpPr>
        <p:spPr bwMode="auto">
          <a:xfrm>
            <a:off x="3432175" y="4226879"/>
            <a:ext cx="7620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Char char="u"/>
              <a:defRPr sz="2400" b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None/>
              <a:defRPr/>
            </a:pPr>
            <a:r>
              <a:rPr lang="en-US" altLang="zh-CN" sz="1800" b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44.5m</a:t>
            </a:r>
            <a:endParaRPr lang="zh-CN" altLang="en-US" sz="1800" b="0">
              <a:solidFill>
                <a:srgbClr val="000000"/>
              </a:solidFill>
            </a:endParaRPr>
          </a:p>
        </p:txBody>
      </p:sp>
      <p:sp>
        <p:nvSpPr>
          <p:cNvPr id="386058" name="矩形 34"/>
          <p:cNvSpPr>
            <a:spLocks noChangeArrowheads="1"/>
          </p:cNvSpPr>
          <p:nvPr/>
        </p:nvSpPr>
        <p:spPr bwMode="auto">
          <a:xfrm>
            <a:off x="1559560" y="6453505"/>
            <a:ext cx="7620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Char char="u"/>
              <a:defRPr sz="2400" b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None/>
              <a:defRPr/>
            </a:pPr>
            <a:r>
              <a:rPr lang="en-US" altLang="zh-CN" sz="1800" b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43.5m</a:t>
            </a:r>
            <a:endParaRPr lang="zh-CN" altLang="en-US" sz="1800" b="0">
              <a:solidFill>
                <a:srgbClr val="0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165" y="2014220"/>
            <a:ext cx="7167880" cy="477901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2063552" y="112018"/>
            <a:ext cx="7883643" cy="619634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21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3599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JUNO</a:t>
            </a:r>
            <a:r>
              <a:rPr kumimoji="0" lang="zh-CN" altLang="en-US" sz="3599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黑体" panose="02010609060101010101" charset="-122"/>
                <a:cs typeface="Calibri" panose="020F0502020204030204" pitchFamily="34" charset="0"/>
              </a:rPr>
              <a:t> </a:t>
            </a:r>
            <a:r>
              <a:rPr kumimoji="0" lang="en-US" altLang="zh-CN" sz="3599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Detector: Top &amp; Bottom</a:t>
            </a:r>
            <a:endParaRPr kumimoji="0" lang="zh-CN" altLang="en-US" sz="3599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黑体" panose="02010609060101010101" charset="-122"/>
              <a:cs typeface="Calibri" panose="020F0502020204030204" pitchFamily="34" charset="0"/>
            </a:endParaRPr>
          </a:p>
        </p:txBody>
      </p:sp>
      <p:sp>
        <p:nvSpPr>
          <p:cNvPr id="5" name="灯片编号占位符 3"/>
          <p:cNvSpPr txBox="1"/>
          <p:nvPr/>
        </p:nvSpPr>
        <p:spPr>
          <a:xfrm>
            <a:off x="10126728" y="6470900"/>
            <a:ext cx="517125" cy="364984"/>
          </a:xfrm>
          <a:prstGeom prst="rect">
            <a:avLst/>
          </a:prstGeom>
        </p:spPr>
        <p:txBody>
          <a:bodyPr vert="horz" lIns="91404" tIns="45701" rIns="91404" bIns="45701" rtlCol="0" anchor="ctr"/>
          <a:lstStyle>
            <a:defPPr>
              <a:defRPr lang="zh-CN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r" defTabSz="91421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fld id="{6AC3131B-D9DE-461E-88EF-862E77754C1F}" type="slidenum"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pPr marL="0" marR="0" lvl="0" indent="0" algn="r" defTabSz="91421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t>14</a:t>
            </a:fld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336" y="764088"/>
            <a:ext cx="6413501" cy="4321096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0694686-CDBC-4E25-B222-61FCB450AB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fld id="{BBD7A991-EADE-43C7-A76C-B246784C6957}" type="slidenum"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t>14</a:t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E41E9F1-90A3-4AA8-AA75-ED7F3770C1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46" y="2514788"/>
            <a:ext cx="6481642" cy="4321095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D86E6DDE-4909-4EB8-8847-7EA3724A3441}"/>
              </a:ext>
            </a:extLst>
          </p:cNvPr>
          <p:cNvSpPr/>
          <p:nvPr/>
        </p:nvSpPr>
        <p:spPr>
          <a:xfrm>
            <a:off x="119336" y="5452702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International Collaboration with ~750 members from 72 institutions in 17 countries/regions </a:t>
            </a:r>
          </a:p>
        </p:txBody>
      </p:sp>
    </p:spTree>
    <p:extLst>
      <p:ext uri="{BB962C8B-B14F-4D97-AF65-F5344CB8AC3E}">
        <p14:creationId xmlns:p14="http://schemas.microsoft.com/office/powerpoint/2010/main" val="1708231462"/>
      </p:ext>
    </p:extLst>
  </p:cSld>
  <p:clrMapOvr>
    <a:masterClrMapping/>
  </p:clrMapOvr>
  <p:transition spd="slow"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u="none" dirty="0">
                <a:solidFill>
                  <a:srgbClr val="FF0000"/>
                </a:solidFill>
              </a:rPr>
              <a:t>PMT and readout electronics</a:t>
            </a:r>
            <a:endParaRPr lang="zh-CN" altLang="en-US" u="none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79" y="858744"/>
            <a:ext cx="10437945" cy="5881182"/>
          </a:xfrm>
          <a:prstGeom prst="rect">
            <a:avLst/>
          </a:prstGeom>
        </p:spPr>
      </p:pic>
      <p:graphicFrame>
        <p:nvGraphicFramePr>
          <p:cNvPr id="5" name="内容占位符 6">
            <a:extLst>
              <a:ext uri="{FF2B5EF4-FFF2-40B4-BE49-F238E27FC236}">
                <a16:creationId xmlns:a16="http://schemas.microsoft.com/office/drawing/2014/main" id="{D2D2E932-6089-418B-B8D3-CC97EA7AD7ED}"/>
              </a:ext>
            </a:extLst>
          </p:cNvPr>
          <p:cNvGraphicFramePr/>
          <p:nvPr>
            <p:custDataLst>
              <p:tags r:id="rId1"/>
            </p:custDataLst>
            <p:extLst/>
          </p:nvPr>
        </p:nvGraphicFramePr>
        <p:xfrm>
          <a:off x="858517" y="4431066"/>
          <a:ext cx="4389935" cy="2308860"/>
        </p:xfrm>
        <a:graphic>
          <a:graphicData uri="http://schemas.openxmlformats.org/drawingml/2006/table">
            <a:tbl>
              <a:tblPr firstRow="1" bandRow="1"/>
              <a:tblGrid>
                <a:gridCol w="14177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38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45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endParaRPr lang="zh-CN" altLang="en-US" sz="1200" b="1" dirty="0"/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LPMT (20-inch)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SPMT (3-inch)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7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 b="0" dirty="0"/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Hamamatsu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NNVT 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HZC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0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Quantity 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5000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15012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25600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0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Charge Collection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Dynode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MCP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Dynode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Photon Detection Efficiency 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28.5%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30.1%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25%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80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Coverage 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75%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3%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9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200" b="0" dirty="0" err="1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Eur.Phys.J.C</a:t>
                      </a:r>
                      <a:r>
                        <a:rPr lang="en-US" altLang="zh-CN" sz="12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82 </a:t>
                      </a:r>
                    </a:p>
                    <a:p>
                      <a:pPr algn="ctr"/>
                      <a:r>
                        <a:rPr lang="en-US" altLang="zh-CN" sz="12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(2022) 12, 1168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7pPr>
                      <a:lvl8pPr marL="32010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8pPr>
                      <a:lvl9pPr marL="3658235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/>
                      <a:r>
                        <a:rPr lang="en-US" altLang="zh-CN" sz="12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NIM.A 1005 </a:t>
                      </a:r>
                    </a:p>
                    <a:p>
                      <a:pPr algn="ctr"/>
                      <a:r>
                        <a:rPr lang="en-US" altLang="zh-CN" sz="12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(2021) 165347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id="{F1BA7440-5DF0-42A6-BA9D-8CD326F8D9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0"/>
          <a:stretch>
            <a:fillRect/>
          </a:stretch>
        </p:blipFill>
        <p:spPr>
          <a:xfrm>
            <a:off x="8321589" y="5058510"/>
            <a:ext cx="2956435" cy="1681416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06C0718-66E3-4AE0-9A71-CFF7055021C4}"/>
              </a:ext>
            </a:extLst>
          </p:cNvPr>
          <p:cNvSpPr txBox="1"/>
          <p:nvPr/>
        </p:nvSpPr>
        <p:spPr>
          <a:xfrm>
            <a:off x="2999656" y="44624"/>
            <a:ext cx="6097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Filling the detector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等线 Light" panose="02010600030101010101" pitchFamily="2" charset="-122"/>
              <a:cs typeface="Calibri" panose="020F050202020403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DAE2823-C984-461B-8795-CC8BDD7C2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5" y="940527"/>
            <a:ext cx="5184576" cy="291615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DD708FE3-68A4-4909-856C-42AF098E20AD}"/>
              </a:ext>
            </a:extLst>
          </p:cNvPr>
          <p:cNvSpPr/>
          <p:nvPr/>
        </p:nvSpPr>
        <p:spPr>
          <a:xfrm>
            <a:off x="162109" y="3899497"/>
            <a:ext cx="588609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Water filled: 60 kt,  43.7m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Water qualities meet requirements: </a:t>
            </a:r>
          </a:p>
          <a:p>
            <a:pPr marL="431800" marR="0" lvl="1" indent="-215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Attenuation length: &gt; 60m</a:t>
            </a:r>
          </a:p>
          <a:p>
            <a:pPr marL="431800" marR="0" lvl="1" indent="-215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Particle counts: ~800/20mL</a:t>
            </a:r>
          </a:p>
          <a:p>
            <a:pPr marL="431800" marR="0" lvl="1" indent="-215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Resistivity: ~ 4 M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  <a:sym typeface="Symbol" panose="05050102010706020507" pitchFamily="18" charset="2"/>
              </a:rPr>
              <a:t>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*cm</a:t>
            </a:r>
          </a:p>
          <a:p>
            <a:pPr marL="431800" marR="0" lvl="1" indent="-215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U/Th&lt;10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-15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 g/g for CD, U/Th&lt;10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-14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 g/g for VETO 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  <a:p>
            <a:pPr marL="431800" marR="0" lvl="1" indent="-215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222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Rn&lt;10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mBq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/m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3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, 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226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Ra&lt;1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mBq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/m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等线" panose="02010600030101010101" charset="-122"/>
                <a:cs typeface="+mn-cs"/>
              </a:rPr>
              <a:t>3</a:t>
            </a:r>
          </a:p>
          <a:p>
            <a:pPr marL="431800" marR="0" lvl="1" indent="-215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temperature 21.1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Symbol" panose="05050102010706020507" pitchFamily="18" charset="2"/>
              </a:rPr>
              <a:t>0.5 </a:t>
            </a:r>
            <a:r>
              <a:rPr kumimoji="0" lang="en-US" altLang="zh-CN" sz="20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Symbol" panose="05050102010706020507" pitchFamily="18" charset="2"/>
              </a:rPr>
              <a:t>o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Symbol" panose="05050102010706020507" pitchFamily="18" charset="2"/>
              </a:rPr>
              <a:t>C</a:t>
            </a:r>
            <a:endParaRPr kumimoji="0" lang="en-US" altLang="zh-CN" sz="2000" b="0" i="0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等线" panose="02010600030101010101" charset="-122"/>
              <a:cs typeface="+mn-cs"/>
            </a:endParaRPr>
          </a:p>
          <a:p>
            <a:pPr marL="431800" marR="0" lvl="1" indent="-215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Measured eff. for muons tagged by CD: ~99.98%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044B1BEE-40F2-4376-A80A-935253F5D53C}"/>
              </a:ext>
            </a:extLst>
          </p:cNvPr>
          <p:cNvSpPr/>
          <p:nvPr/>
        </p:nvSpPr>
        <p:spPr>
          <a:xfrm>
            <a:off x="5447933" y="787196"/>
            <a:ext cx="65884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Liquid and air pressure kept the same between the inside and outside of the acrylic tank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Water pipes and acrylic tank “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  <a:sym typeface="+mn-ea"/>
              </a:rPr>
              <a:t>breath”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with N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2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Stress of the detector structure closely monitored, in good agreement with expectations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651C3C0-A459-4CD8-AC61-82BE267B42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fld id="{BBD7A991-EADE-43C7-A76C-B246784C6957}" type="slidenum"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t>16</a:t>
            </a:fld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06D10A71-2F7C-42F3-889F-3A04E3C9D2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2413757"/>
            <a:ext cx="4679586" cy="200882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228DC743-CB2F-4834-8F68-00E8D3FA64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550735"/>
            <a:ext cx="5252391" cy="2235006"/>
          </a:xfrm>
          <a:prstGeom prst="rect">
            <a:avLst/>
          </a:prstGeom>
        </p:spPr>
      </p:pic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FC00CF7C-17A8-4308-A2ED-3B2AC20E4B6A}"/>
              </a:ext>
            </a:extLst>
          </p:cNvPr>
          <p:cNvCxnSpPr>
            <a:cxnSpLocks/>
          </p:cNvCxnSpPr>
          <p:nvPr/>
        </p:nvCxnSpPr>
        <p:spPr>
          <a:xfrm>
            <a:off x="10272465" y="4045409"/>
            <a:ext cx="0" cy="183186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206E93EA-29ED-4685-BC5E-B108614DA2B1}"/>
              </a:ext>
            </a:extLst>
          </p:cNvPr>
          <p:cNvCxnSpPr>
            <a:cxnSpLocks/>
          </p:cNvCxnSpPr>
          <p:nvPr/>
        </p:nvCxnSpPr>
        <p:spPr>
          <a:xfrm flipH="1">
            <a:off x="8976320" y="3578101"/>
            <a:ext cx="1213906" cy="1939131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E3D9546A-49D6-47C8-A37D-4324CB84FFAC}"/>
              </a:ext>
            </a:extLst>
          </p:cNvPr>
          <p:cNvCxnSpPr>
            <a:cxnSpLocks/>
          </p:cNvCxnSpPr>
          <p:nvPr/>
        </p:nvCxnSpPr>
        <p:spPr>
          <a:xfrm flipH="1">
            <a:off x="7680176" y="2852403"/>
            <a:ext cx="2592289" cy="1847834"/>
          </a:xfrm>
          <a:prstGeom prst="straightConnector1">
            <a:avLst/>
          </a:prstGeom>
          <a:ln w="254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id="{56ECCB6C-5350-46C1-B2A8-E098826C5319}"/>
              </a:ext>
            </a:extLst>
          </p:cNvPr>
          <p:cNvSpPr/>
          <p:nvPr/>
        </p:nvSpPr>
        <p:spPr>
          <a:xfrm>
            <a:off x="6949995" y="5668238"/>
            <a:ext cx="20162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Stress from FEA and Measurement 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E8B24DA7-7178-49B4-9349-BC1725FE2EBC}"/>
              </a:ext>
            </a:extLst>
          </p:cNvPr>
          <p:cNvSpPr/>
          <p:nvPr/>
        </p:nvSpPr>
        <p:spPr>
          <a:xfrm>
            <a:off x="6899805" y="2529634"/>
            <a:ext cx="30846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Evolution of stress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during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filling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48B67B8-F282-46DD-892F-1CE557D703C0}"/>
              </a:ext>
            </a:extLst>
          </p:cNvPr>
          <p:cNvSpPr txBox="1"/>
          <p:nvPr/>
        </p:nvSpPr>
        <p:spPr>
          <a:xfrm>
            <a:off x="10490765" y="5991403"/>
            <a:ext cx="9753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Pushing from top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54F8632-B514-4455-AB96-BE4180DA5C6A}"/>
              </a:ext>
            </a:extLst>
          </p:cNvPr>
          <p:cNvSpPr txBox="1"/>
          <p:nvPr/>
        </p:nvSpPr>
        <p:spPr>
          <a:xfrm>
            <a:off x="6836619" y="4492514"/>
            <a:ext cx="8435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Pulling from bottom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4063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6FC88D6D-DDEC-4994-B0D4-97E9DBB23604}"/>
              </a:ext>
            </a:extLst>
          </p:cNvPr>
          <p:cNvSpPr/>
          <p:nvPr/>
        </p:nvSpPr>
        <p:spPr>
          <a:xfrm>
            <a:off x="263352" y="116632"/>
            <a:ext cx="10945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3200" b="1" i="0" u="none" strike="noStrike" kern="1200" cap="none" spc="2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汉仪润圆-65简" panose="00020600040101010101" charset="-122"/>
                <a:cs typeface="Calibri" panose="020F0502020204030204" pitchFamily="34" charset="0"/>
                <a:sym typeface="+mn-ea"/>
              </a:rPr>
              <a:t>Liquid Filling Completed, Physics Data Taking Started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26F55AA-2A48-4926-A48C-4D29E0147E2F}"/>
              </a:ext>
            </a:extLst>
          </p:cNvPr>
          <p:cNvSpPr txBox="1"/>
          <p:nvPr/>
        </p:nvSpPr>
        <p:spPr>
          <a:xfrm>
            <a:off x="5956920" y="1628800"/>
            <a:ext cx="6096896" cy="38841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On August</a:t>
            </a:r>
            <a:r>
              <a:rPr kumimoji="0" lang="zh-CN" altLang="en-US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汉仪润圆-65简" panose="00020600040101010101" charset="-122"/>
                <a:cs typeface="Calibri" panose="020F0502020204030204" pitchFamily="34" charset="0"/>
                <a:sym typeface="+mn-ea"/>
              </a:rPr>
              <a:t> </a:t>
            </a: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22</a:t>
            </a:r>
            <a:r>
              <a:rPr kumimoji="0" lang="zh-CN" altLang="en-US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汉仪润圆-65简" panose="00020600040101010101" charset="-122"/>
                <a:cs typeface="Calibri" panose="020F0502020204030204" pitchFamily="34" charset="0"/>
                <a:sym typeface="+mn-ea"/>
              </a:rPr>
              <a:t> </a:t>
            </a: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at ~22</a:t>
            </a: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汉仪润圆-65简" panose="00020600040101010101" charset="-122"/>
                <a:cs typeface="Calibri" panose="020F0502020204030204" pitchFamily="34" charset="0"/>
                <a:sym typeface="+mn-ea"/>
              </a:rPr>
              <a:t>:</a:t>
            </a: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12</a:t>
            </a: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汉仪润圆-65简" panose="00020600040101010101" charset="-122"/>
                <a:cs typeface="Calibri" panose="020F0502020204030204" pitchFamily="34" charset="0"/>
                <a:sym typeface="+mn-ea"/>
              </a:rPr>
              <a:t>,</a:t>
            </a:r>
            <a:r>
              <a:rPr kumimoji="0" lang="zh-CN" altLang="en-US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汉仪润圆-65简" panose="00020600040101010101" charset="-122"/>
                <a:cs typeface="Calibri" panose="020F0502020204030204" pitchFamily="34" charset="0"/>
                <a:sym typeface="+mn-ea"/>
              </a:rPr>
              <a:t> </a:t>
            </a: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water in Acrylic tank was fully replaced by LS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~90 t lower quality LS at the bottom were further replaced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Calibration started at 14:00 of Aug. 23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Data taking for physics started on Aug. 26 at</a:t>
            </a:r>
            <a:r>
              <a:rPr kumimoji="0" lang="zh-CN" altLang="en-US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5:30</a:t>
            </a:r>
            <a:r>
              <a:rPr kumimoji="0" lang="zh-CN" altLang="en-US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am (Beijing time)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2200" b="1" i="0" u="none" strike="noStrike" kern="1200" cap="none" spc="20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Total LS in CD: 23231.6 m</a:t>
            </a:r>
            <a:r>
              <a:rPr kumimoji="0" lang="en-US" altLang="zh-CN" sz="2200" b="1" i="0" u="none" strike="noStrike" kern="1200" cap="none" spc="20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3</a:t>
            </a: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200" b="1" i="0" u="none" strike="noStrike" kern="1200" cap="none" spc="2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Total water in pool: 41225.1 m</a:t>
            </a:r>
            <a:r>
              <a:rPr kumimoji="0" lang="en-US" altLang="zh-CN" sz="2200" b="1" i="0" u="none" strike="noStrike" kern="1200" cap="none" spc="20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+mn-ea"/>
              </a:rPr>
              <a:t>3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</a:endParaRPr>
          </a:p>
        </p:txBody>
      </p:sp>
      <p:pic>
        <p:nvPicPr>
          <p:cNvPr id="2050" name="Picture 2" descr="Liquid Level">
            <a:extLst>
              <a:ext uri="{FF2B5EF4-FFF2-40B4-BE49-F238E27FC236}">
                <a16:creationId xmlns:a16="http://schemas.microsoft.com/office/drawing/2014/main" id="{B12F08F1-D1F9-4067-9832-EA74AAF9D3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" t="4716" r="2067" b="7480"/>
          <a:stretch/>
        </p:blipFill>
        <p:spPr bwMode="auto">
          <a:xfrm>
            <a:off x="69192" y="1052736"/>
            <a:ext cx="5882792" cy="540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EFC7908-2C62-4392-9349-935D0B122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fld id="{BBD7A991-EADE-43C7-A76C-B246784C6957}" type="slidenum"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t>17</a:t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189988"/>
      </p:ext>
    </p:extLst>
  </p:cSld>
  <p:clrMapOvr>
    <a:masterClrMapping/>
  </p:clrMapOvr>
  <p:transition spd="slow"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7F60259-7A8F-4BDB-8324-A8E165D3DAD4}"/>
              </a:ext>
            </a:extLst>
          </p:cNvPr>
          <p:cNvSpPr txBox="1"/>
          <p:nvPr/>
        </p:nvSpPr>
        <p:spPr>
          <a:xfrm>
            <a:off x="911424" y="20637"/>
            <a:ext cx="101531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Detector Performance: Uniformity and light yield 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332947A3-2A2D-4137-B66D-30BD255D4F5C}"/>
              </a:ext>
            </a:extLst>
          </p:cNvPr>
          <p:cNvSpPr txBox="1">
            <a:spLocks/>
          </p:cNvSpPr>
          <p:nvPr/>
        </p:nvSpPr>
        <p:spPr>
          <a:xfrm>
            <a:off x="407368" y="899564"/>
            <a:ext cx="11305256" cy="2325369"/>
          </a:xfrm>
          <a:prstGeom prst="rect">
            <a:avLst/>
          </a:prstGeom>
        </p:spPr>
        <p:txBody>
          <a:bodyPr>
            <a:norm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u"/>
              <a:defRPr sz="2400" b="1"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99"/>
              </a:buClr>
              <a:buFont typeface="Wingdings" panose="05000000000000000000" pitchFamily="2" charset="2"/>
              <a:buChar char="ð"/>
              <a:defRPr sz="2000">
                <a:solidFill>
                  <a:srgbClr val="0000CC"/>
                </a:solidFill>
                <a:latin typeface="+mn-lt"/>
                <a:ea typeface="+mn-ea"/>
              </a:defRPr>
            </a:lvl2pPr>
            <a:lvl3pPr marL="1295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  <a:defRPr sz="2000">
                <a:solidFill>
                  <a:srgbClr val="0000CC"/>
                </a:solidFill>
                <a:latin typeface="+mn-lt"/>
                <a:ea typeface="+mn-ea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For R&lt;16m, residual energy non-uniformity scanned along the Z-axis is &lt;0.5%</a:t>
            </a:r>
          </a:p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Light yield is &gt;1600 PE/MeV for </a:t>
            </a:r>
            <a:r>
              <a:rPr kumimoji="0" lang="en-US" altLang="zh-CN" sz="2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68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Ge, &gt;1800 PE/MeV for neutron, better than expectations (difference due to non-linearity,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Chinese Phys. C 49 (2025) 013003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)</a:t>
            </a:r>
          </a:p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+mn-cs"/>
              </a:rPr>
              <a:t>Edge effects still exist, more calibration data and software work needed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u"/>
              <a:tabLst/>
              <a:defRPr/>
            </a:pP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/>
              <a:ea typeface="宋体"/>
              <a:cs typeface="+mn-cs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678700B-CF11-4477-8D82-4A65F8A1D7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fld id="{BBD7A991-EADE-43C7-A76C-B246784C6957}" type="slidenum"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t>18</a:t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8FFA93A-69E4-40C4-9EAE-3AC830D768C7}"/>
              </a:ext>
            </a:extLst>
          </p:cNvPr>
          <p:cNvSpPr txBox="1"/>
          <p:nvPr/>
        </p:nvSpPr>
        <p:spPr>
          <a:xfrm>
            <a:off x="7176120" y="3247861"/>
            <a:ext cx="3888432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+mn-cs"/>
              </a:rPr>
              <a:t>Light yield for </a:t>
            </a:r>
            <a:r>
              <a:rPr kumimoji="0" lang="en-US" altLang="zh-CN" sz="17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+mn-cs"/>
              </a:rPr>
              <a:t>68</a:t>
            </a:r>
            <a:r>
              <a:rPr kumimoji="0" lang="en-US" altLang="zh-CN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+mn-cs"/>
              </a:rPr>
              <a:t>Ge and neutron </a:t>
            </a:r>
            <a:endParaRPr kumimoji="0" lang="zh-CN" altLang="en-US" sz="17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FA2C8C7-DB82-4B2D-95AB-E41048A984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3"/>
          <a:stretch/>
        </p:blipFill>
        <p:spPr>
          <a:xfrm>
            <a:off x="6059996" y="3620868"/>
            <a:ext cx="5871369" cy="2820741"/>
          </a:xfrm>
          <a:prstGeom prst="rect">
            <a:avLst/>
          </a:prstGeom>
        </p:spPr>
      </p:pic>
      <p:sp>
        <p:nvSpPr>
          <p:cNvPr id="12" name="Rectangle 1">
            <a:extLst>
              <a:ext uri="{FF2B5EF4-FFF2-40B4-BE49-F238E27FC236}">
                <a16:creationId xmlns:a16="http://schemas.microsoft.com/office/drawing/2014/main" id="{CD94E7E8-B4B0-4994-9622-242FBE0DF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2464" y="3382419"/>
            <a:ext cx="10613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/>
                <a:ea typeface="宋体" panose="02010600030101010101" pitchFamily="2" charset="-122"/>
                <a:cs typeface="+mn-cs"/>
              </a:rPr>
              <a:t>Preliminary</a:t>
            </a:r>
            <a:r>
              <a:rPr kumimoji="0" lang="zh-CN" altLang="zh-CN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1E791C3A-4ECD-42FA-AB0C-20183B6F81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4" y="3301165"/>
            <a:ext cx="5656045" cy="3226004"/>
          </a:xfrm>
          <a:prstGeom prst="rect">
            <a:avLst/>
          </a:prstGeom>
        </p:spPr>
      </p:pic>
      <p:sp>
        <p:nvSpPr>
          <p:cNvPr id="15" name="Rectangle 1">
            <a:extLst>
              <a:ext uri="{FF2B5EF4-FFF2-40B4-BE49-F238E27FC236}">
                <a16:creationId xmlns:a16="http://schemas.microsoft.com/office/drawing/2014/main" id="{A2E17A75-CDB8-493A-950C-06D3F774E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824" y="3768731"/>
            <a:ext cx="10613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/>
                <a:ea typeface="宋体" panose="02010600030101010101" pitchFamily="2" charset="-122"/>
                <a:cs typeface="+mn-cs"/>
              </a:rPr>
              <a:t>Preliminary</a:t>
            </a:r>
            <a:r>
              <a:rPr kumimoji="0" lang="zh-CN" altLang="zh-CN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148329"/>
      </p:ext>
    </p:extLst>
  </p:cSld>
  <p:clrMapOvr>
    <a:masterClrMapping/>
  </p:clrMapOvr>
  <p:transition spd="slow"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sz="3600" u="none" dirty="0">
                <a:solidFill>
                  <a:srgbClr val="FF0000"/>
                </a:solidFill>
              </a:rPr>
              <a:t>Physics at JUNO</a:t>
            </a:r>
            <a:endParaRPr lang="zh-CN" altLang="en-US" sz="3600" u="none" dirty="0"/>
          </a:p>
        </p:txBody>
      </p:sp>
      <p:sp>
        <p:nvSpPr>
          <p:cNvPr id="226307" name="内容占位符 2"/>
          <p:cNvSpPr>
            <a:spLocks noGrp="1"/>
          </p:cNvSpPr>
          <p:nvPr>
            <p:ph idx="1"/>
          </p:nvPr>
        </p:nvSpPr>
        <p:spPr>
          <a:xfrm>
            <a:off x="335360" y="962024"/>
            <a:ext cx="7920880" cy="5610225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zh-CN" b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Mass Hierarchy: 4</a:t>
            </a:r>
            <a:r>
              <a:rPr lang="en-US" altLang="zh-CN" b="0" dirty="0">
                <a:solidFill>
                  <a:srgbClr val="C00000"/>
                </a:solidFill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zh-CN" b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6 </a:t>
            </a:r>
            <a:r>
              <a:rPr lang="en-US" altLang="zh-CN" b="0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yrs</a:t>
            </a:r>
            <a:r>
              <a:rPr lang="en-US" altLang="zh-CN" b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independent of the CP phase </a:t>
            </a:r>
          </a:p>
          <a:p>
            <a:pPr>
              <a:spcBef>
                <a:spcPts val="300"/>
              </a:spcBef>
            </a:pPr>
            <a:r>
              <a:rPr lang="en-US" altLang="zh-CN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Neutrino oscillation</a:t>
            </a:r>
            <a:r>
              <a:rPr lang="zh-CN" altLang="en-US" b="0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：</a:t>
            </a:r>
            <a:r>
              <a:rPr lang="en-US" altLang="zh-CN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measuring parameters to &lt; 1%, and test the </a:t>
            </a:r>
            <a:r>
              <a:rPr lang="en-US" altLang="zh-CN" b="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unitarity</a:t>
            </a:r>
            <a:endParaRPr lang="en-US" altLang="zh-CN" b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300"/>
              </a:spcBef>
            </a:pPr>
            <a:r>
              <a:rPr lang="en-US" altLang="zh-CN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Burst supernova neutrino events: ~5000 @10 </a:t>
            </a:r>
            <a:r>
              <a:rPr lang="en-US" altLang="zh-CN" b="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kpc</a:t>
            </a:r>
            <a:endParaRPr lang="en-US" altLang="zh-CN" b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300"/>
              </a:spcBef>
            </a:pPr>
            <a:r>
              <a:rPr lang="en-US" altLang="zh-CN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Discovery of diffused supernova </a:t>
            </a:r>
            <a:r>
              <a:rPr lang="en-US" altLang="zh-CN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neutrinos if </a:t>
            </a:r>
            <a:r>
              <a:rPr lang="en-US" altLang="zh-CN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</a:t>
            </a:r>
            <a:r>
              <a:rPr lang="en-US" altLang="zh-CN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zh-CN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 </a:t>
            </a:r>
            <a:r>
              <a:rPr lang="en-US" altLang="zh-CN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 15 MeV </a:t>
            </a:r>
          </a:p>
          <a:p>
            <a:pPr marL="457200" lvl="1">
              <a:spcBef>
                <a:spcPts val="3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u"/>
            </a:pPr>
            <a:r>
              <a:rPr lang="en-US" altLang="zh-CN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Geoneutrinos:  determining  U/Th ratio in earth</a:t>
            </a:r>
            <a:endParaRPr lang="en-US" altLang="zh-CN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300"/>
              </a:spcBef>
            </a:pPr>
            <a:r>
              <a:rPr lang="en-US" altLang="zh-CN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Solar neutrinos:</a:t>
            </a:r>
            <a:r>
              <a:rPr lang="zh-CN" altLang="en-US" b="0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improvements</a:t>
            </a:r>
            <a:r>
              <a:rPr lang="zh-CN" altLang="en-US" b="0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over</a:t>
            </a:r>
            <a:r>
              <a:rPr lang="zh-CN" altLang="en-US" b="0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Borexino</a:t>
            </a:r>
            <a:endParaRPr lang="en-US" altLang="zh-CN" b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300"/>
              </a:spcBef>
            </a:pPr>
            <a:r>
              <a:rPr lang="en-US" altLang="zh-CN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Proton decays</a:t>
            </a:r>
            <a:endParaRPr lang="zh-CN" altLang="en-US" b="0" dirty="0">
              <a:solidFill>
                <a:srgbClr val="C0000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pPr>
              <a:spcBef>
                <a:spcPts val="300"/>
              </a:spcBef>
            </a:pP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CC56DB-099D-4A28-8BE8-684571EDBB89}" type="slidenum">
              <a:rPr lang="zh-CN" altLang="en-US">
                <a:latin typeface="Times New Roman" panose="02020603050405020304"/>
              </a:rPr>
              <a:t>19</a:t>
            </a:fld>
            <a:endParaRPr lang="zh-CN" altLang="en-US">
              <a:latin typeface="Times New Roman" panose="02020603050405020304"/>
            </a:endParaRPr>
          </a:p>
        </p:txBody>
      </p:sp>
      <p:graphicFrame>
        <p:nvGraphicFramePr>
          <p:cNvPr id="10" name="Group 39"/>
          <p:cNvGraphicFramePr>
            <a:graphicFrameLocks noGrp="1"/>
          </p:cNvGraphicFramePr>
          <p:nvPr/>
        </p:nvGraphicFramePr>
        <p:xfrm>
          <a:off x="8472264" y="4149080"/>
          <a:ext cx="3131840" cy="1969618"/>
        </p:xfrm>
        <a:graphic>
          <a:graphicData uri="http://schemas.openxmlformats.org/drawingml/2006/table">
            <a:tbl>
              <a:tblPr/>
              <a:tblGrid>
                <a:gridCol w="784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2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2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1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96" marR="91496" marT="45781" marB="457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Current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(PDG2020) </a:t>
                      </a: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JUNO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(100 d)</a:t>
                      </a: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JUNO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(6 y)</a:t>
                      </a: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</a:rPr>
                        <a:t>D</a:t>
                      </a: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</a:t>
                      </a:r>
                      <a:r>
                        <a:rPr kumimoji="1" lang="en-US" altLang="zh-CN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1" lang="en-US" altLang="zh-CN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</a:rPr>
                        <a:t>D</a:t>
                      </a: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</a:t>
                      </a:r>
                      <a:r>
                        <a:rPr kumimoji="1" lang="en-US" altLang="zh-CN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1" lang="en-US" altLang="zh-CN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32</a:t>
                      </a:r>
                    </a:p>
                  </a:txBody>
                  <a:tcPr marL="91496" marR="91496" marT="45781" marB="457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1.3</a:t>
                      </a:r>
                      <a:r>
                        <a:rPr kumimoji="1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%</a:t>
                      </a: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0.8</a:t>
                      </a:r>
                      <a:r>
                        <a:rPr kumimoji="1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%</a:t>
                      </a: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0.2%</a:t>
                      </a:r>
                      <a:endParaRPr kumimoji="1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</a:rPr>
                        <a:t>D</a:t>
                      </a: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</a:t>
                      </a:r>
                      <a:r>
                        <a:rPr kumimoji="1" lang="en-US" altLang="zh-CN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1" lang="en-US" altLang="zh-CN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21</a:t>
                      </a:r>
                    </a:p>
                  </a:txBody>
                  <a:tcPr marL="91496" marR="91496" marT="45781" marB="457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2.4</a:t>
                      </a:r>
                      <a:r>
                        <a:rPr kumimoji="1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%</a:t>
                      </a: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1.0</a:t>
                      </a:r>
                      <a:r>
                        <a:rPr kumimoji="1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%</a:t>
                      </a: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0.3%</a:t>
                      </a:r>
                      <a:endParaRPr kumimoji="1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sin</a:t>
                      </a:r>
                      <a:r>
                        <a:rPr kumimoji="1" lang="en-US" altLang="zh-CN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1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</a:rPr>
                        <a:t>q</a:t>
                      </a:r>
                      <a:r>
                        <a:rPr kumimoji="1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marL="91496" marR="91496" marT="45781" marB="457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4.2</a:t>
                      </a:r>
                      <a:r>
                        <a:rPr kumimoji="1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%</a:t>
                      </a: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1.9</a:t>
                      </a:r>
                      <a:r>
                        <a:rPr kumimoji="1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%</a:t>
                      </a: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0.5</a:t>
                      </a:r>
                      <a:endParaRPr kumimoji="1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sin</a:t>
                      </a:r>
                      <a:r>
                        <a:rPr kumimoji="1" lang="en-US" altLang="zh-CN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</a:rPr>
                        <a:t>q</a:t>
                      </a:r>
                      <a:r>
                        <a:rPr kumimoji="1" lang="en-US" altLang="zh-CN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marL="91496" marR="91496" marT="45781" marB="4578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3.2%</a:t>
                      </a:r>
                      <a:endParaRPr kumimoji="1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47.9%</a:t>
                      </a:r>
                      <a:endParaRPr kumimoji="1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12.1%</a:t>
                      </a:r>
                      <a:endParaRPr kumimoji="1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96" marR="91496" marT="45781" marB="457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774" y="1057160"/>
            <a:ext cx="3759866" cy="29151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829" y="3894710"/>
            <a:ext cx="3275856" cy="283544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9326" y="4609186"/>
            <a:ext cx="2267713" cy="171575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313" y="4609186"/>
            <a:ext cx="2306733" cy="1715759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2170" y="119034"/>
            <a:ext cx="10420350" cy="74485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kumimoji="1" lang="en-US" altLang="zh-CN" sz="3600" b="1" u="none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Hadrons</a:t>
            </a:r>
            <a:r>
              <a:rPr kumimoji="1" lang="zh-CN" altLang="en-US" sz="3600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：</a:t>
            </a:r>
            <a:r>
              <a:rPr kumimoji="1" lang="en-US" altLang="zh-CN" sz="3600" b="1" u="none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BEPCII/BESIII</a:t>
            </a:r>
            <a:endParaRPr lang="zh-CN" altLang="en-US" sz="3600" b="1" u="none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3276" y="925522"/>
            <a:ext cx="567817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5900" indent="-215900">
              <a:spcBef>
                <a:spcPts val="3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Initial construction of BEPC: 1984-1988</a:t>
            </a:r>
          </a:p>
          <a:p>
            <a:pPr marL="215900" indent="-215900">
              <a:spcBef>
                <a:spcPts val="3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Upgrade: 2004-2008, operational since 2009</a:t>
            </a:r>
          </a:p>
          <a:p>
            <a:pPr marL="215900" indent="-215900">
              <a:spcBef>
                <a:spcPts val="3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Reached highest luminosity of 1.1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10</a:t>
            </a:r>
            <a:r>
              <a:rPr lang="en-US" altLang="zh-CN" baseline="300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33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cm</a:t>
            </a:r>
            <a:r>
              <a:rPr lang="en-US" altLang="zh-CN" baseline="300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-2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</a:t>
            </a:r>
            <a:r>
              <a:rPr lang="en-US" altLang="zh-CN" baseline="300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-1</a:t>
            </a:r>
            <a:endParaRPr lang="en-US" altLang="zh-CN" baseline="30000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15900" indent="-215900">
              <a:spcBef>
                <a:spcPts val="3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A total of </a:t>
            </a:r>
            <a:r>
              <a:rPr kumimoji="1" lang="en-US" altLang="zh-CN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kumimoji="1" lang="en-US" altLang="zh-CN" dirty="0">
                <a:solidFill>
                  <a:schemeClr val="tx1"/>
                </a:solidFill>
                <a:latin typeface="+mn-lt"/>
              </a:rPr>
              <a:t>50 </a:t>
            </a:r>
            <a:r>
              <a:rPr kumimoji="1" lang="en-US" altLang="zh-CN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fb</a:t>
            </a:r>
            <a:r>
              <a:rPr kumimoji="1" lang="en-US" altLang="zh-CN" baseline="30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-1</a:t>
            </a:r>
            <a:r>
              <a:rPr kumimoji="1" lang="en-US" altLang="zh-CN" dirty="0">
                <a:solidFill>
                  <a:schemeClr val="tx1"/>
                </a:solidFill>
                <a:latin typeface="+mn-lt"/>
              </a:rPr>
              <a:t> collected in 1.84-4.95 GeV COM</a:t>
            </a:r>
            <a:endParaRPr kumimoji="1" lang="zh-CN" altLang="en-US" dirty="0">
              <a:solidFill>
                <a:schemeClr val="tx1"/>
              </a:solidFill>
              <a:latin typeface="+mn-lt"/>
            </a:endParaRPr>
          </a:p>
          <a:p>
            <a:pPr marL="215900" indent="-215900">
              <a:spcBef>
                <a:spcPts val="3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Published &gt;660 papers,  &gt;125 at PRL</a:t>
            </a:r>
            <a:endParaRPr lang="en-US" altLang="zh-CN" sz="1800" dirty="0">
              <a:solidFill>
                <a:schemeClr val="tx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387736" y="791987"/>
            <a:ext cx="5605678" cy="2843975"/>
            <a:chOff x="790575" y="1257300"/>
            <a:chExt cx="10610850" cy="5302899"/>
          </a:xfrm>
        </p:grpSpPr>
        <p:grpSp>
          <p:nvGrpSpPr>
            <p:cNvPr id="28" name="组合 27"/>
            <p:cNvGrpSpPr/>
            <p:nvPr/>
          </p:nvGrpSpPr>
          <p:grpSpPr>
            <a:xfrm>
              <a:off x="790575" y="1257300"/>
              <a:ext cx="10610850" cy="5302899"/>
              <a:chOff x="7751" y="6085"/>
              <a:chExt cx="8995" cy="4418"/>
            </a:xfrm>
          </p:grpSpPr>
          <p:pic>
            <p:nvPicPr>
              <p:cNvPr id="44" name="图片 43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51" y="6085"/>
                <a:ext cx="8995" cy="44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45" name="组合 44"/>
              <p:cNvGrpSpPr/>
              <p:nvPr/>
            </p:nvGrpSpPr>
            <p:grpSpPr>
              <a:xfrm>
                <a:off x="9081" y="7132"/>
                <a:ext cx="6797" cy="2552"/>
                <a:chOff x="9081" y="7132"/>
                <a:chExt cx="6797" cy="2552"/>
              </a:xfrm>
            </p:grpSpPr>
            <p:sp>
              <p:nvSpPr>
                <p:cNvPr id="46" name="矩形 45"/>
                <p:cNvSpPr/>
                <p:nvPr/>
              </p:nvSpPr>
              <p:spPr>
                <a:xfrm rot="21300000">
                  <a:off x="9430" y="9068"/>
                  <a:ext cx="895" cy="1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  <p:sp>
              <p:nvSpPr>
                <p:cNvPr id="47" name="矩形 46"/>
                <p:cNvSpPr/>
                <p:nvPr/>
              </p:nvSpPr>
              <p:spPr>
                <a:xfrm rot="21300000">
                  <a:off x="9800" y="8830"/>
                  <a:ext cx="1830" cy="1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  <p:sp>
              <p:nvSpPr>
                <p:cNvPr id="48" name="矩形 47"/>
                <p:cNvSpPr/>
                <p:nvPr/>
              </p:nvSpPr>
              <p:spPr>
                <a:xfrm rot="21300000">
                  <a:off x="11915" y="8335"/>
                  <a:ext cx="1585" cy="13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  <p:sp>
              <p:nvSpPr>
                <p:cNvPr id="49" name="矩形 48"/>
                <p:cNvSpPr/>
                <p:nvPr/>
              </p:nvSpPr>
              <p:spPr>
                <a:xfrm rot="21180000" flipV="1">
                  <a:off x="13961" y="7583"/>
                  <a:ext cx="1917" cy="1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 rot="21300000">
                  <a:off x="13600" y="7925"/>
                  <a:ext cx="353" cy="13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  <p:sp>
              <p:nvSpPr>
                <p:cNvPr id="51" name="矩形 50"/>
                <p:cNvSpPr>
                  <a:spLocks noChangeArrowheads="1"/>
                </p:cNvSpPr>
                <p:nvPr/>
              </p:nvSpPr>
              <p:spPr bwMode="auto">
                <a:xfrm>
                  <a:off x="9081" y="9267"/>
                  <a:ext cx="1141" cy="41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rPr>
                    <a:t>ADONE</a:t>
                  </a:r>
                </a:p>
              </p:txBody>
            </p:sp>
            <p:sp>
              <p:nvSpPr>
                <p:cNvPr id="52" name="矩形 51"/>
                <p:cNvSpPr>
                  <a:spLocks noChangeArrowheads="1"/>
                </p:cNvSpPr>
                <p:nvPr/>
              </p:nvSpPr>
              <p:spPr bwMode="auto">
                <a:xfrm>
                  <a:off x="14000" y="7132"/>
                  <a:ext cx="1032" cy="430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rPr>
                    <a:t>BEPCII</a:t>
                  </a:r>
                </a:p>
              </p:txBody>
            </p:sp>
            <p:sp>
              <p:nvSpPr>
                <p:cNvPr id="53" name="矩形 52"/>
                <p:cNvSpPr>
                  <a:spLocks noChangeArrowheads="1"/>
                </p:cNvSpPr>
                <p:nvPr/>
              </p:nvSpPr>
              <p:spPr bwMode="auto">
                <a:xfrm>
                  <a:off x="13611" y="8051"/>
                  <a:ext cx="1032" cy="41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200" b="1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rPr>
                    <a:t>CESRc</a:t>
                  </a:r>
                  <a:endParaRPr kumimoji="0" lang="en-US" altLang="zh-CN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4" name="矩形 53"/>
                <p:cNvSpPr>
                  <a:spLocks noChangeArrowheads="1"/>
                </p:cNvSpPr>
                <p:nvPr/>
              </p:nvSpPr>
              <p:spPr bwMode="auto">
                <a:xfrm>
                  <a:off x="11804" y="7961"/>
                  <a:ext cx="826" cy="41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rPr>
                    <a:t>BEPC</a:t>
                  </a:r>
                </a:p>
              </p:txBody>
            </p:sp>
            <p:sp>
              <p:nvSpPr>
                <p:cNvPr id="55" name="矩形 54"/>
                <p:cNvSpPr>
                  <a:spLocks noChangeArrowheads="1"/>
                </p:cNvSpPr>
                <p:nvPr/>
              </p:nvSpPr>
              <p:spPr bwMode="auto">
                <a:xfrm>
                  <a:off x="10609" y="8991"/>
                  <a:ext cx="1024" cy="430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rPr>
                    <a:t>SPEAR</a:t>
                  </a:r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 rot="21300000" flipV="1">
                  <a:off x="13275" y="8638"/>
                  <a:ext cx="820" cy="9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  <p:sp>
              <p:nvSpPr>
                <p:cNvPr id="57" name="矩形 56"/>
                <p:cNvSpPr/>
                <p:nvPr/>
              </p:nvSpPr>
              <p:spPr>
                <a:xfrm rot="21300000">
                  <a:off x="10228" y="8690"/>
                  <a:ext cx="332" cy="15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  <p:sp>
              <p:nvSpPr>
                <p:cNvPr id="58" name="矩形 57"/>
                <p:cNvSpPr>
                  <a:spLocks noChangeArrowheads="1"/>
                </p:cNvSpPr>
                <p:nvPr/>
              </p:nvSpPr>
              <p:spPr bwMode="auto">
                <a:xfrm>
                  <a:off x="9425" y="8163"/>
                  <a:ext cx="1141" cy="41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rPr>
                    <a:t>DORIS</a:t>
                  </a:r>
                  <a:r>
                    <a:rPr kumimoji="0" lang="zh-CN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rPr>
                    <a:t> </a:t>
                  </a:r>
                  <a:r>
                    <a:rPr kumimoji="0" lang="en-US" altLang="zh-CN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3333FF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rPr>
                    <a:t>I</a:t>
                  </a:r>
                </a:p>
              </p:txBody>
            </p:sp>
          </p:grpSp>
        </p:grpSp>
        <p:pic>
          <p:nvPicPr>
            <p:cNvPr id="34" name="Picture 2" descr="意大利国旗图册_360百科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9295" y="5124845"/>
              <a:ext cx="562852" cy="375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德国国旗图片_百度百科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633" y="3775618"/>
              <a:ext cx="598042" cy="3974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美国国旗图片素材_免费下载_svg图片格式_高清图片400010454_摄图网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9469" y="4793469"/>
              <a:ext cx="717993" cy="3781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美国国旗图片素材_免费下载_svg图片格式_高清图片400010454_摄图网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2185" y="3653782"/>
              <a:ext cx="714845" cy="376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8" descr="中国国旗PNG图片素材下载_中国PNG_熊猫办公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8894" y="3509052"/>
              <a:ext cx="647471" cy="405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8" descr="中国国旗PNG图片素材下载_中国PNG_熊猫办公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3220" y="2516483"/>
              <a:ext cx="647471" cy="405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椭圆 41"/>
            <p:cNvSpPr/>
            <p:nvPr/>
          </p:nvSpPr>
          <p:spPr>
            <a:xfrm>
              <a:off x="9379525" y="2032741"/>
              <a:ext cx="647471" cy="3688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pic>
          <p:nvPicPr>
            <p:cNvPr id="43" name="Picture 10" descr="俄罗斯国旗_360百科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9112" y="4566578"/>
              <a:ext cx="629713" cy="419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0" name="矩形 59"/>
          <p:cNvSpPr/>
          <p:nvPr/>
        </p:nvSpPr>
        <p:spPr>
          <a:xfrm>
            <a:off x="7295134" y="1117154"/>
            <a:ext cx="22846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300"/>
              </a:spcBef>
              <a:defRPr/>
            </a:pPr>
            <a:r>
              <a:rPr lang="en-US" altLang="zh-CN" sz="1600" dirty="0" err="1">
                <a:solidFill>
                  <a:srgbClr val="CC0066"/>
                </a:solidFill>
                <a:cs typeface="Arial" panose="020B0604020202020204" pitchFamily="34" charset="0"/>
              </a:rPr>
              <a:t>e</a:t>
            </a:r>
            <a:r>
              <a:rPr lang="en-US" altLang="zh-CN" sz="1600" baseline="30000" dirty="0" err="1">
                <a:solidFill>
                  <a:srgbClr val="CC0066"/>
                </a:solidFill>
                <a:cs typeface="Arial" panose="020B0604020202020204" pitchFamily="34" charset="0"/>
              </a:rPr>
              <a:t>+</a:t>
            </a:r>
            <a:r>
              <a:rPr lang="en-US" altLang="zh-CN" sz="1600" dirty="0" err="1">
                <a:solidFill>
                  <a:srgbClr val="CC0066"/>
                </a:solidFill>
                <a:cs typeface="Arial" panose="020B0604020202020204" pitchFamily="34" charset="0"/>
              </a:rPr>
              <a:t>e</a:t>
            </a:r>
            <a:r>
              <a:rPr lang="en-US" altLang="zh-CN" sz="1600" baseline="30000" dirty="0">
                <a:solidFill>
                  <a:srgbClr val="CC0066"/>
                </a:solidFill>
                <a:cs typeface="Arial" panose="020B0604020202020204" pitchFamily="34" charset="0"/>
              </a:rPr>
              <a:t>-</a:t>
            </a:r>
            <a:r>
              <a:rPr lang="en-US" altLang="zh-CN" sz="1600" dirty="0">
                <a:solidFill>
                  <a:srgbClr val="CC0066"/>
                </a:solidFill>
                <a:cs typeface="Arial" panose="020B0604020202020204" pitchFamily="34" charset="0"/>
              </a:rPr>
              <a:t> colliders at 2-5 GeV</a:t>
            </a:r>
          </a:p>
        </p:txBody>
      </p:sp>
      <p:sp>
        <p:nvSpPr>
          <p:cNvPr id="61" name="灯片编号占位符 2"/>
          <p:cNvSpPr>
            <a:spLocks noGrp="1"/>
          </p:cNvSpPr>
          <p:nvPr/>
        </p:nvSpPr>
        <p:spPr>
          <a:xfrm>
            <a:off x="6387736" y="7120394"/>
            <a:ext cx="833599" cy="260570"/>
          </a:xfrm>
          <a:prstGeom prst="rect">
            <a:avLst/>
          </a:prstGeom>
        </p:spPr>
        <p:txBody>
          <a:bodyPr vert="horz" lIns="91418" tIns="45709" rIns="91418" bIns="45709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77DA78-E013-4A8C-AD75-63A150561B1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3" name="文本框 3"/>
          <p:cNvSpPr txBox="1"/>
          <p:nvPr/>
        </p:nvSpPr>
        <p:spPr>
          <a:xfrm>
            <a:off x="623392" y="6408036"/>
            <a:ext cx="56166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sz="1600" b="1" dirty="0">
              <a:solidFill>
                <a:srgbClr val="FF0000"/>
              </a:solidFill>
            </a:endParaRPr>
          </a:p>
        </p:txBody>
      </p:sp>
      <p:pic>
        <p:nvPicPr>
          <p:cNvPr id="66" name="Picture 2062" descr="3区磁铁(2)2006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242" y="3705817"/>
            <a:ext cx="4521755" cy="307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4" descr="080507-2b">
            <a:extLst>
              <a:ext uri="{FF2B5EF4-FFF2-40B4-BE49-F238E27FC236}">
                <a16:creationId xmlns:a16="http://schemas.microsoft.com/office/drawing/2014/main" id="{03F39F6D-E174-44D8-8CA1-9FA859655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97" y="2970786"/>
            <a:ext cx="5396571" cy="3535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 bwMode="auto">
          <a:xfrm>
            <a:off x="7544352" y="1003143"/>
            <a:ext cx="3808231" cy="4198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2194" name="标题 1"/>
          <p:cNvSpPr>
            <a:spLocks noGrp="1"/>
          </p:cNvSpPr>
          <p:nvPr>
            <p:ph type="title"/>
          </p:nvPr>
        </p:nvSpPr>
        <p:spPr>
          <a:xfrm>
            <a:off x="2495600" y="152013"/>
            <a:ext cx="6666380" cy="699306"/>
          </a:xfrm>
        </p:spPr>
        <p:txBody>
          <a:bodyPr/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Future Upgrade: JUNO-</a:t>
            </a:r>
            <a:r>
              <a:rPr lang="en-US" altLang="zh-CN" sz="3600" b="1" dirty="0">
                <a:solidFill>
                  <a:srgbClr val="FF0000"/>
                </a:solidFill>
                <a:latin typeface="Symbol" panose="05050102010706020507" pitchFamily="18" charset="2"/>
              </a:rPr>
              <a:t>bb</a:t>
            </a:r>
            <a:endParaRPr lang="zh-CN" altLang="en-US" sz="3600" b="1" dirty="0"/>
          </a:p>
        </p:txBody>
      </p:sp>
      <p:sp>
        <p:nvSpPr>
          <p:cNvPr id="392195" name="内容占位符 6"/>
          <p:cNvSpPr txBox="1"/>
          <p:nvPr/>
        </p:nvSpPr>
        <p:spPr bwMode="auto">
          <a:xfrm>
            <a:off x="661281" y="949930"/>
            <a:ext cx="6078810" cy="779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ts val="0"/>
              </a:spcBef>
              <a:buClr>
                <a:srgbClr val="F79646">
                  <a:lumMod val="75000"/>
                </a:srgbClr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en-US" altLang="zh-CN" sz="1800" b="0" dirty="0">
                <a:solidFill>
                  <a:prstClr val="black"/>
                </a:solidFill>
              </a:rPr>
              <a:t>In 10 years from now, oscillation will be mostly understood. </a:t>
            </a:r>
          </a:p>
          <a:p>
            <a:pPr defTabSz="685800">
              <a:spcBef>
                <a:spcPts val="0"/>
              </a:spcBef>
              <a:buClr>
                <a:srgbClr val="F79646">
                  <a:lumMod val="75000"/>
                </a:srgbClr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en-US" altLang="zh-CN" sz="1800" b="0" dirty="0">
                <a:solidFill>
                  <a:prstClr val="black"/>
                </a:solidFill>
              </a:rPr>
              <a:t>0</a:t>
            </a:r>
            <a:r>
              <a:rPr lang="en-US" altLang="zh-CN" sz="1800" b="0" dirty="0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en-US" altLang="zh-CN" sz="1800" b="0" dirty="0">
                <a:solidFill>
                  <a:prstClr val="black"/>
                </a:solidFill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Symbol" panose="05050102010706020507" pitchFamily="18" charset="2"/>
              </a:rPr>
              <a:t>bb</a:t>
            </a:r>
            <a:r>
              <a:rPr lang="en-US" altLang="zh-CN" sz="1800" b="0" dirty="0">
                <a:solidFill>
                  <a:prstClr val="black"/>
                </a:solidFill>
              </a:rPr>
              <a:t> decay will be the next focus point: </a:t>
            </a:r>
          </a:p>
        </p:txBody>
      </p:sp>
      <p:sp>
        <p:nvSpPr>
          <p:cNvPr id="392200" name="椭圆 2"/>
          <p:cNvSpPr>
            <a:spLocks noChangeArrowheads="1"/>
          </p:cNvSpPr>
          <p:nvPr/>
        </p:nvSpPr>
        <p:spPr bwMode="auto">
          <a:xfrm>
            <a:off x="9242898" y="3304392"/>
            <a:ext cx="514063" cy="48540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marL="812800" indent="-812800"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609600" indent="-609600" defTabSz="685800" eaLnBrk="1" hangingPunct="1">
              <a:buNone/>
              <a:defRPr/>
            </a:pPr>
            <a:endParaRPr lang="zh-CN" altLang="en-US" sz="150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2201" name="矩形 8"/>
          <p:cNvSpPr>
            <a:spLocks noChangeArrowheads="1"/>
          </p:cNvSpPr>
          <p:nvPr/>
        </p:nvSpPr>
        <p:spPr bwMode="auto">
          <a:xfrm>
            <a:off x="7509256" y="6368026"/>
            <a:ext cx="3736223" cy="27699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hangingPunct="1">
              <a:buNone/>
              <a:defRPr/>
            </a:pPr>
            <a:r>
              <a:rPr lang="en-US" altLang="zh-CN" sz="1200" dirty="0">
                <a:solidFill>
                  <a:srgbClr val="C00000"/>
                </a:solidFill>
                <a:latin typeface="Times New Roman" panose="02020603050405020304" pitchFamily="18" charset="0"/>
              </a:rPr>
              <a:t>Zhao et al., </a:t>
            </a:r>
            <a:r>
              <a:rPr lang="en-US" altLang="zh-CN" sz="120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arXiv</a:t>
            </a:r>
            <a:r>
              <a:rPr lang="en-US" altLang="zh-CN" sz="1200" dirty="0">
                <a:solidFill>
                  <a:srgbClr val="C00000"/>
                </a:solidFill>
                <a:latin typeface="Times New Roman" panose="02020603050405020304" pitchFamily="18" charset="0"/>
              </a:rPr>
              <a:t>: 1610.07143, CPC 41</a:t>
            </a:r>
            <a:r>
              <a:rPr lang="zh-CN" altLang="en-US" sz="1200" dirty="0">
                <a:solidFill>
                  <a:srgbClr val="C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1200" dirty="0">
                <a:solidFill>
                  <a:srgbClr val="C00000"/>
                </a:solidFill>
                <a:latin typeface="Times New Roman" panose="02020603050405020304" pitchFamily="18" charset="0"/>
              </a:rPr>
              <a:t>2017</a:t>
            </a:r>
            <a:r>
              <a:rPr lang="zh-CN" altLang="en-US" sz="1200" dirty="0">
                <a:solidFill>
                  <a:srgbClr val="C00000"/>
                </a:solidFill>
                <a:latin typeface="Times New Roman" panose="02020603050405020304" pitchFamily="18" charset="0"/>
              </a:rPr>
              <a:t>）</a:t>
            </a:r>
            <a:r>
              <a:rPr lang="en-US" altLang="zh-CN" sz="1200" dirty="0">
                <a:solidFill>
                  <a:srgbClr val="C0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zh-CN" sz="1200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12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2202" name="矩形 2"/>
          <p:cNvSpPr>
            <a:spLocks noChangeArrowheads="1"/>
          </p:cNvSpPr>
          <p:nvPr/>
        </p:nvSpPr>
        <p:spPr bwMode="auto">
          <a:xfrm>
            <a:off x="7473888" y="5353271"/>
            <a:ext cx="359512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hangingPunct="1">
              <a:buNone/>
              <a:defRPr/>
            </a:pPr>
            <a:r>
              <a:rPr lang="en-US" altLang="zh-CN" sz="1500" dirty="0">
                <a:solidFill>
                  <a:srgbClr val="0000CC"/>
                </a:solidFill>
                <a:cs typeface="Calibri" panose="020F0502020204030204" pitchFamily="34" charset="0"/>
              </a:rPr>
              <a:t>Insert a balloon filled with </a:t>
            </a:r>
            <a:r>
              <a:rPr lang="en-US" altLang="zh-CN" sz="1500" baseline="30000" dirty="0">
                <a:solidFill>
                  <a:srgbClr val="0000CC"/>
                </a:solidFill>
                <a:cs typeface="Calibri" panose="020F0502020204030204" pitchFamily="34" charset="0"/>
              </a:rPr>
              <a:t>136</a:t>
            </a:r>
            <a:r>
              <a:rPr lang="en-US" altLang="zh-CN" sz="1500" dirty="0">
                <a:solidFill>
                  <a:srgbClr val="0000CC"/>
                </a:solidFill>
                <a:cs typeface="Calibri" panose="020F0502020204030204" pitchFamily="34" charset="0"/>
              </a:rPr>
              <a:t>Xe-loaded LS (or </a:t>
            </a:r>
            <a:r>
              <a:rPr lang="en-US" altLang="zh-CN" sz="1500" baseline="30000" dirty="0">
                <a:solidFill>
                  <a:srgbClr val="0000CC"/>
                </a:solidFill>
                <a:cs typeface="Calibri" panose="020F0502020204030204" pitchFamily="34" charset="0"/>
              </a:rPr>
              <a:t>130</a:t>
            </a:r>
            <a:r>
              <a:rPr lang="en-US" altLang="zh-CN" sz="1500" dirty="0">
                <a:solidFill>
                  <a:srgbClr val="0000CC"/>
                </a:solidFill>
                <a:cs typeface="Calibri" panose="020F0502020204030204" pitchFamily="34" charset="0"/>
              </a:rPr>
              <a:t>Te) into the JUNO detector</a:t>
            </a:r>
            <a:endParaRPr lang="zh-CN" altLang="en-US" sz="1500" dirty="0">
              <a:solidFill>
                <a:srgbClr val="0000CC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B7132689-52F2-49AA-B06C-381739A9AAFD}" type="slidenum">
              <a:rPr lang="zh-CN" altLang="en-US"/>
              <a:t>20</a:t>
            </a:fld>
            <a:endParaRPr lang="zh-CN" altLang="en-US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51101" y="1565170"/>
            <a:ext cx="2128055" cy="394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22983" y="1545313"/>
            <a:ext cx="2028118" cy="1951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158300" y="3285486"/>
            <a:ext cx="20249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US" altLang="zh-CN" sz="1100" dirty="0"/>
              <a:t>J. Cao et al., arXiv:1908.08355</a:t>
            </a:r>
            <a:endParaRPr lang="zh-CN" altLang="zh-CN" sz="1100" dirty="0"/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22983" y="3664222"/>
          <a:ext cx="5261049" cy="3011359"/>
        </p:xfrm>
        <a:graphic>
          <a:graphicData uri="http://schemas.openxmlformats.org/drawingml/2006/table">
            <a:tbl>
              <a:tblPr/>
              <a:tblGrid>
                <a:gridCol w="1820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3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5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536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Isotope</a:t>
                      </a:r>
                      <a:endParaRPr kumimoji="0" lang="zh-CN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784C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Mass(t)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BA8C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&lt;</a:t>
                      </a:r>
                      <a:r>
                        <a:rPr kumimoji="0" lang="en-US" altLang="zh-CN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</a:t>
                      </a:r>
                      <a:r>
                        <a:rPr kumimoji="0" lang="en-US" altLang="zh-CN" sz="9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</a:rPr>
                        <a:t>bb</a:t>
                      </a:r>
                      <a:r>
                        <a:rPr kumimoji="0" lang="en-US" altLang="zh-CN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&gt;,</a:t>
                      </a:r>
                      <a:r>
                        <a:rPr kumimoji="0" lang="en-US" altLang="zh-CN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meV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C2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7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SNO+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130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Te</a:t>
                      </a:r>
                    </a:p>
                  </a:txBody>
                  <a:tcPr marL="68561" marR="68561" marT="34287" marB="34287" horzOverflow="overflow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8561" marR="68561" marT="34287" marB="34287" horzOverflow="overflow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19-46</a:t>
                      </a:r>
                    </a:p>
                  </a:txBody>
                  <a:tcPr marL="68561" marR="68561" marT="34287" marB="34287" horzOverflow="overflow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7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KamLAND2-Zen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136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Xe</a:t>
                      </a:r>
                    </a:p>
                  </a:txBody>
                  <a:tcPr marL="68561" marR="68561" marT="34287" marB="34287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~20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NEXT-HD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136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Xe</a:t>
                      </a:r>
                    </a:p>
                  </a:txBody>
                  <a:tcPr marL="68561" marR="68561" marT="34287" marB="34287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14-40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7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nEXO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136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Xe</a:t>
                      </a:r>
                    </a:p>
                  </a:txBody>
                  <a:tcPr marL="68561" marR="68561" marT="34287" marB="34287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7-22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Darwin/Panda-</a:t>
                      </a:r>
                      <a:r>
                        <a:rPr kumimoji="0" lang="en-US" altLang="zh-CN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nT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136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Xe</a:t>
                      </a:r>
                    </a:p>
                  </a:txBody>
                  <a:tcPr marL="68561" marR="68561" marT="34287" marB="34287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3-5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7-22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7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LEGEND-1000/CDEX-1t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76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</a:t>
                      </a:r>
                    </a:p>
                  </a:txBody>
                  <a:tcPr marL="68561" marR="68561" marT="34287" marB="34287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10-40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7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AMoRE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-II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100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Mo</a:t>
                      </a:r>
                    </a:p>
                  </a:txBody>
                  <a:tcPr marL="68561" marR="68561" marT="34287" marB="34287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0.1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12-22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CUPID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100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Mo</a:t>
                      </a:r>
                    </a:p>
                  </a:txBody>
                  <a:tcPr marL="68561" marR="68561" marT="34287" marB="34287" horzOverflow="overflow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0.24</a:t>
                      </a:r>
                    </a:p>
                  </a:txBody>
                  <a:tcPr marL="68561" marR="68561" marT="34287" marB="34287" horzOverflow="overflow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12-20</a:t>
                      </a:r>
                    </a:p>
                  </a:txBody>
                  <a:tcPr marL="68561" marR="68561" marT="34287" marB="34287" horzOverflow="overflow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CUPID-1T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100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Mo</a:t>
                      </a:r>
                    </a:p>
                  </a:txBody>
                  <a:tcPr marL="68561" marR="68561" marT="34287" marB="34287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4-7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7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JUNO-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</a:rPr>
                        <a:t>bb</a:t>
                      </a: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136</a:t>
                      </a:r>
                      <a:r>
                        <a:rPr kumimoji="0" lang="en-US" altLang="zh-CN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Xe</a:t>
                      </a:r>
                    </a:p>
                  </a:txBody>
                  <a:tcPr marL="68561" marR="68561" marT="34287" marB="34287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50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F9900"/>
                        </a:buClr>
                        <a:buSzPct val="75000"/>
                        <a:buFont typeface="Wingdings" panose="05000000000000000000" pitchFamily="2" charset="2"/>
                        <a:defRPr sz="2000" b="1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C3399"/>
                        </a:buClr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panose="05000000000000000000" pitchFamily="2" charset="2"/>
                        <a:defRPr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4-10</a:t>
                      </a:r>
                    </a:p>
                  </a:txBody>
                  <a:tcPr marL="68561" marR="68561" marT="34287" marB="34287" horzOverflow="overflow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1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anose="05050102010706020507" pitchFamily="18" charset="2"/>
                        <a:ea typeface="宋体" panose="02010600030101010101" pitchFamily="2" charset="-122"/>
                      </a:endParaRPr>
                    </a:p>
                  </a:txBody>
                  <a:tcPr marL="68561" marR="68561" marT="34287" marB="34287" horzOverflow="overflow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130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Te</a:t>
                      </a:r>
                    </a:p>
                  </a:txBody>
                  <a:tcPr marL="68561" marR="68561" marT="34287" marB="34287" horzOverflow="overflow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100</a:t>
                      </a:r>
                    </a:p>
                  </a:txBody>
                  <a:tcPr marL="68561" marR="68561" marT="34287" marB="34287" horzOverflow="overflow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3-14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61" marR="68561" marT="34287" marB="34287" horzOverflow="overflow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1593"/>
            <a:ext cx="12160885" cy="70675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JUNO Project and the collaboration</a:t>
            </a:r>
            <a:endParaRPr kumimoji="0" lang="en-US" altLang="zh-CN" sz="4000" b="1" i="0" u="none" strike="noStrike" kern="1200" cap="none" spc="7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2433367" y="2527372"/>
            <a:ext cx="6853520" cy="2781758"/>
          </a:xfrm>
          <a:prstGeom prst="rect">
            <a:avLst/>
          </a:prstGeom>
        </p:spPr>
      </p:pic>
      <p:sp>
        <p:nvSpPr>
          <p:cNvPr id="9" name="ZoneTexte 10"/>
          <p:cNvSpPr txBox="1"/>
          <p:nvPr/>
        </p:nvSpPr>
        <p:spPr>
          <a:xfrm>
            <a:off x="208051" y="767846"/>
            <a:ext cx="11952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Project firstly </a:t>
            </a:r>
            <a:r>
              <a:rPr kumimoji="0" lang="en-GB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approved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in China in 2013 and later in other countries. Civil construction started in 2015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Collaboration mostly established in 2014, now &gt;700 collaborators from 74 institutions in 17 countries/regions </a:t>
            </a:r>
          </a:p>
        </p:txBody>
      </p:sp>
      <p:graphicFrame>
        <p:nvGraphicFramePr>
          <p:cNvPr id="10" name="Tableau 2">
            <a:extLst>
              <a:ext uri="{FF2B5EF4-FFF2-40B4-BE49-F238E27FC236}">
                <a16:creationId xmlns:a16="http://schemas.microsoft.com/office/drawing/2014/main" id="{3F740526-F2D1-4295-ADF2-481B8CE15B1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39416" y="1564407"/>
          <a:ext cx="10873207" cy="5022324"/>
        </p:xfrm>
        <a:graphic>
          <a:graphicData uri="http://schemas.openxmlformats.org/drawingml/2006/table">
            <a:tbl>
              <a:tblPr/>
              <a:tblGrid>
                <a:gridCol w="1028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9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3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65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84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864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085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Country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Institute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Country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Institute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Country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Institute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Armenia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Yerevan Physics Institute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Wu Yi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INFN di </a:t>
                      </a:r>
                      <a:r>
                        <a:rPr lang="en-GB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Frascati</a:t>
                      </a:r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Belgium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Universite Libre de </a:t>
                      </a:r>
                      <a:r>
                        <a:rPr lang="en-GB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Bruxelles</a:t>
                      </a:r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Wuhan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INFN-Ferrara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Brazil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PUC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Xi'an JT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INFN-Milano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Brazil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dirty="0"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UEL</a:t>
                      </a:r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Xiamen University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INFN-Milano Bicocca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Chile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SAPHIR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Zhengzhou U.</a:t>
                      </a:r>
                      <a:r>
                        <a:rPr lang="fr-F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INFN-</a:t>
                      </a:r>
                      <a:r>
                        <a:rPr lang="en-GB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Padova</a:t>
                      </a:r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Chile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UNAB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NUDT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INFN-Perugia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BISEE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CUG-Beijing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INFN-Roma 3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CAGS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ECUT-Nanchang City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Pakistan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noProof="0" dirty="0"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PINSTECH (PAEC)</a:t>
                      </a:r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ChongQing</a:t>
                      </a: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University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en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CDUT-Chengdu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Russia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INR Moscow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DGUT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SUSTech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-Shenzhen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Russia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JINR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Guangxi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KNRC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Russia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MSU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Harbin Institute of Technology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Czech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Charles U.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Slovakia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FMPICU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Finland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University of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Jyvaskyla</a:t>
                      </a:r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Taiwan-China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National </a:t>
                      </a:r>
                      <a:r>
                        <a:rPr lang="en-GB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Chiao</a:t>
                      </a: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-Tung U.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Jinan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France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IJCLab</a:t>
                      </a: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Orsay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Taiwan-China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National Taiwan U.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Nanjing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France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LP2i Bordeaux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Taiwan-China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National United U.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Nankai</a:t>
                      </a: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France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CPPM Marseille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Taiwan-China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NKNU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NCEPU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France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IPHC Strasbourg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Taiwan-China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NTUT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Shandong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France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Subatech</a:t>
                      </a: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Nantes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NARIT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Shanghai JT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Germany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RWTH Aachen U.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PPRLCU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IGG-Beijing</a:t>
                      </a:r>
                      <a:endParaRPr lang="en-GB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Germany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SUT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SYSU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Germany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 Hamburg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U.K.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 Liverpool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Tsinghua U.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Germany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GSI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U.K.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 Warwick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UCAS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Germany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 Mainz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UMD-G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 of South China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Germany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 </a:t>
                      </a:r>
                      <a:r>
                        <a:rPr lang="en-GB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Tuebingen</a:t>
                      </a:r>
                      <a:endParaRPr lang="en-GB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USA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charset="0"/>
                          <a:cs typeface="Times New Roman" panose="02020603050405020304" pitchFamily="18" charset="0"/>
                        </a:rPr>
                        <a:t>UC Irvine</a:t>
                      </a:r>
                      <a:endParaRPr lang="en-GB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9321"/>
                  </a:ext>
                </a:extLst>
              </a:tr>
              <a:tr h="181455"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 marL="7364" marR="7364" marT="736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</a:t>
                      </a:r>
                    </a:p>
                  </a:txBody>
                  <a:tcPr marL="7364" marR="7364" marT="736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noProof="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INFN Catania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i="0" u="none" strike="noStrike" noProof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ctr"/>
                      <a:endParaRPr lang="en-GB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576974"/>
                  </a:ext>
                </a:extLst>
              </a:tr>
            </a:tbl>
          </a:graphicData>
        </a:graphic>
      </p:graphicFrame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A60D786-76FC-456A-A1BA-F8DD078C3F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fld id="{BBD7A991-EADE-43C7-A76C-B246784C6957}" type="slidenum"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t>21</a:t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7EAC9B4-35E5-47C9-A12C-CA9DB1045F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27" b="12541"/>
          <a:stretch>
            <a:fillRect/>
          </a:stretch>
        </p:blipFill>
        <p:spPr>
          <a:xfrm>
            <a:off x="879476" y="1711313"/>
            <a:ext cx="10826276" cy="315784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标题 1"/>
          <p:cNvSpPr>
            <a:spLocks noGrp="1"/>
          </p:cNvSpPr>
          <p:nvPr>
            <p:ph type="title"/>
          </p:nvPr>
        </p:nvSpPr>
        <p:spPr>
          <a:xfrm>
            <a:off x="1524000" y="115888"/>
            <a:ext cx="9144000" cy="86933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zh-CN" sz="3600" b="1" dirty="0" err="1">
                <a:solidFill>
                  <a:srgbClr val="0000FF"/>
                </a:solidFill>
                <a:latin typeface="+mn-lt"/>
                <a:ea typeface="MS PGothic" panose="020B0600070205080204" pitchFamily="34" charset="-128"/>
              </a:rPr>
              <a:t>AstroPhysics</a:t>
            </a:r>
            <a:r>
              <a:rPr lang="en-US" altLang="zh-CN" sz="3600" b="1" dirty="0">
                <a:solidFill>
                  <a:srgbClr val="0000FF"/>
                </a:solidFill>
                <a:latin typeface="+mn-lt"/>
                <a:ea typeface="MS PGothic" panose="020B0600070205080204" pitchFamily="34" charset="-128"/>
              </a:rPr>
              <a:t>: </a:t>
            </a:r>
            <a:r>
              <a:rPr lang="en-US" altLang="zh-CN" sz="36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Cosmic-Rays and </a:t>
            </a:r>
            <a:r>
              <a:rPr lang="en-US" altLang="zh-CN" sz="3600" b="1" dirty="0">
                <a:solidFill>
                  <a:srgbClr val="FF0000"/>
                </a:solidFill>
                <a:latin typeface="Symbol" panose="05050102010706020507" pitchFamily="18" charset="2"/>
                <a:ea typeface="MS PGothic" panose="020B0600070205080204" pitchFamily="34" charset="-128"/>
              </a:rPr>
              <a:t>g</a:t>
            </a:r>
            <a:r>
              <a:rPr lang="en-US" altLang="zh-CN" sz="36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-astronomy </a:t>
            </a:r>
            <a:br>
              <a:rPr lang="en-US" altLang="zh-CN" sz="32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</a:b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  <a:sym typeface="Symbol" panose="05050102010706020507" pitchFamily="18" charset="2"/>
              </a:rPr>
              <a:t> 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L</a:t>
            </a:r>
            <a:r>
              <a:rPr lang="en-US" altLang="zh-CN" sz="2400" b="1" dirty="0">
                <a:solidFill>
                  <a:srgbClr val="7030A0"/>
                </a:solidFill>
                <a:latin typeface="+mn-lt"/>
                <a:ea typeface="MS PGothic" panose="020B0600070205080204" pitchFamily="34" charset="-128"/>
              </a:rPr>
              <a:t>arge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H</a:t>
            </a:r>
            <a:r>
              <a:rPr lang="en-US" altLang="zh-CN" sz="2400" b="1" dirty="0">
                <a:solidFill>
                  <a:srgbClr val="7030A0"/>
                </a:solidFill>
                <a:latin typeface="+mn-lt"/>
                <a:ea typeface="MS PGothic" panose="020B0600070205080204" pitchFamily="34" charset="-128"/>
              </a:rPr>
              <a:t>igh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A</a:t>
            </a:r>
            <a:r>
              <a:rPr lang="en-US" altLang="zh-CN" sz="2400" b="1" dirty="0">
                <a:solidFill>
                  <a:srgbClr val="7030A0"/>
                </a:solidFill>
                <a:latin typeface="+mn-lt"/>
                <a:ea typeface="MS PGothic" panose="020B0600070205080204" pitchFamily="34" charset="-128"/>
              </a:rPr>
              <a:t>ltitude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A</a:t>
            </a:r>
            <a:r>
              <a:rPr lang="en-US" altLang="zh-CN" sz="2400" b="1" dirty="0">
                <a:solidFill>
                  <a:srgbClr val="7030A0"/>
                </a:solidFill>
                <a:latin typeface="+mn-lt"/>
                <a:ea typeface="MS PGothic" panose="020B0600070205080204" pitchFamily="34" charset="-128"/>
              </a:rPr>
              <a:t>ir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S</a:t>
            </a:r>
            <a:r>
              <a:rPr lang="en-US" altLang="zh-CN" sz="2400" b="1" dirty="0">
                <a:solidFill>
                  <a:srgbClr val="7030A0"/>
                </a:solidFill>
                <a:latin typeface="+mn-lt"/>
                <a:ea typeface="MS PGothic" panose="020B0600070205080204" pitchFamily="34" charset="-128"/>
              </a:rPr>
              <a:t>hower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O</a:t>
            </a:r>
            <a:r>
              <a:rPr lang="en-US" altLang="zh-CN" sz="2400" b="1" dirty="0">
                <a:solidFill>
                  <a:srgbClr val="7030A0"/>
                </a:solidFill>
                <a:latin typeface="+mn-lt"/>
                <a:ea typeface="MS PGothic" panose="020B0600070205080204" pitchFamily="34" charset="-128"/>
              </a:rPr>
              <a:t>bservatory(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LHAASO)</a:t>
            </a:r>
            <a:r>
              <a:rPr lang="en-US" altLang="zh-CN" sz="2400" b="1" dirty="0">
                <a:solidFill>
                  <a:srgbClr val="7030A0"/>
                </a:solidFill>
                <a:latin typeface="+mn-lt"/>
                <a:ea typeface="MS PGothic" panose="020B0600070205080204" pitchFamily="34" charset="-128"/>
              </a:rPr>
              <a:t> </a:t>
            </a:r>
            <a:endParaRPr lang="zh-CN" altLang="zh-CN" sz="3200" b="1" dirty="0">
              <a:solidFill>
                <a:srgbClr val="FF0000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96295" name="矩形 2"/>
          <p:cNvSpPr>
            <a:spLocks noChangeArrowheads="1"/>
          </p:cNvSpPr>
          <p:nvPr/>
        </p:nvSpPr>
        <p:spPr bwMode="auto">
          <a:xfrm>
            <a:off x="520700" y="1061085"/>
            <a:ext cx="8039100" cy="3319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marL="342900" indent="-342900"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800100" indent="-3429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</a:t>
            </a:r>
            <a:r>
              <a:rPr kumimoji="1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orld</a:t>
            </a: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largest air shower array(with e, </a:t>
            </a: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MS PGothic" panose="020B0600070205080204" pitchFamily="34" charset="-128"/>
                <a:cs typeface="Arial" panose="020B0604020202020204" pitchFamily="34" charset="0"/>
              </a:rPr>
              <a:t>m</a:t>
            </a: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water Č detectors and Č telescope) </a:t>
            </a: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for the high energy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MS PGothic" panose="020B0600070205080204" pitchFamily="34" charset="-128"/>
                <a:cs typeface="+mn-cs"/>
              </a:rPr>
              <a:t>g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-astronomy and </a:t>
            </a: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cosmic-ray physics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Construction just completed and interesting results obtained:</a:t>
            </a:r>
          </a:p>
          <a:p>
            <a:pPr marL="647700" marR="0" lvl="2" indent="-28829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Highest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Symbol" panose="05050102010706020507" pitchFamily="18" charset="2"/>
                <a:ea typeface="MS PGothic" panose="020B0600070205080204" pitchFamily="34" charset="-128"/>
                <a:cs typeface="Arial" panose="020B0604020202020204" pitchFamily="34" charset="0"/>
              </a:rPr>
              <a:t>g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-rays from the Milky Way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：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1.4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PeV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647700" marR="0" lvl="2" indent="-28829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many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Symbol" panose="05050102010706020507" pitchFamily="18" charset="2"/>
                <a:ea typeface="MS PGothic" panose="020B0600070205080204" pitchFamily="34" charset="-128"/>
                <a:cs typeface="Arial" panose="020B0604020202020204" pitchFamily="34" charset="0"/>
              </a:rPr>
              <a:t>g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-ray sources up to ~1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PeV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identified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PeVatrons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in Milky Way</a:t>
            </a:r>
            <a:endParaRPr kumimoji="1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Future 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647700" marR="0" lvl="2" indent="-28829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Large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Array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of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Cherenkov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Telescopes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（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LACT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）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Calibri" panose="020F0502020204030204"/>
              <a:ea typeface="隶书" panose="02010509060101010101" pitchFamily="49" charset="-122"/>
              <a:cs typeface="Calibri" panose="020F0502020204030204" pitchFamily="34" charset="0"/>
            </a:endParaRPr>
          </a:p>
          <a:p>
            <a:pPr marL="647700" marR="0" lvl="2" indent="-28829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隶书" panose="02010509060101010101" pitchFamily="49" charset="-122"/>
                <a:cs typeface="Calibri" panose="020F0502020204030204" pitchFamily="34" charset="0"/>
              </a:rPr>
              <a:t>Under-water neutrino telescope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Calibri" panose="020F0502020204030204"/>
              <a:ea typeface="隶书" panose="02010509060101010101" pitchFamily="49" charset="-122"/>
              <a:cs typeface="Calibri" panose="020F0502020204030204" pitchFamily="34" charset="0"/>
            </a:endParaRPr>
          </a:p>
          <a:p>
            <a:pPr marL="647700" marR="0" lvl="2" indent="-28829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Calibri" panose="020F0502020204030204"/>
              <a:ea typeface="隶书" panose="02010509060101010101" pitchFamily="49" charset="-122"/>
              <a:cs typeface="Calibri" panose="020F0502020204030204" pitchFamily="34" charset="0"/>
            </a:endParaRPr>
          </a:p>
        </p:txBody>
      </p:sp>
      <p:pic>
        <p:nvPicPr>
          <p:cNvPr id="12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164" y="1191198"/>
            <a:ext cx="3212147" cy="233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994" y="4293385"/>
            <a:ext cx="6470666" cy="2435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8760163" y="3525790"/>
            <a:ext cx="2817172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86187" y="3511521"/>
            <a:ext cx="2791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Sichuan, 4410m above the sea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170" y="4149090"/>
            <a:ext cx="3462655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53451" y="246548"/>
            <a:ext cx="7886700" cy="61560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  <a:latin typeface="+mn-lt"/>
              </a:rPr>
              <a:t>Future </a:t>
            </a:r>
            <a:r>
              <a:rPr lang="en-US" altLang="zh-CN" sz="4000" b="1" dirty="0">
                <a:solidFill>
                  <a:srgbClr val="0000FF"/>
                </a:solidFill>
                <a:latin typeface="+mn-lt"/>
              </a:rPr>
              <a:t>Space</a:t>
            </a:r>
            <a:r>
              <a:rPr lang="en-US" altLang="zh-CN" sz="4000" b="1" dirty="0">
                <a:solidFill>
                  <a:srgbClr val="FF0000"/>
                </a:solidFill>
                <a:latin typeface="+mn-lt"/>
              </a:rPr>
              <a:t> Programs</a:t>
            </a:r>
            <a:endParaRPr lang="zh-CN" altLang="en-US" sz="4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sz="half" idx="1"/>
          </p:nvPr>
        </p:nvSpPr>
        <p:spPr>
          <a:xfrm>
            <a:off x="551385" y="998855"/>
            <a:ext cx="5299204" cy="553148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2000" dirty="0"/>
              <a:t>A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3D crystal calorimeter for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  <a:sym typeface="Symbol" panose="05050102010706020507" pitchFamily="18" charset="2"/>
              </a:rPr>
              <a:t>10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 acceptance and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  <a:sym typeface="Symbol" panose="05050102010706020507" pitchFamily="18" charset="2"/>
              </a:rPr>
              <a:t>10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 higher energy on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board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of the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Chinese Space Station, to be launched in ~2028</a:t>
            </a:r>
          </a:p>
          <a:p>
            <a:pPr lvl="1" eaLnBrk="1" hangingPunct="1">
              <a:lnSpc>
                <a:spcPct val="100000"/>
              </a:lnSpc>
              <a:spcBef>
                <a:spcPts val="0"/>
              </a:spcBef>
            </a:pPr>
            <a:r>
              <a:rPr lang="en-US" altLang="zh-CN" sz="1800" dirty="0"/>
              <a:t>dark matter searches</a:t>
            </a:r>
          </a:p>
          <a:p>
            <a:pPr lvl="1" eaLnBrk="1" hangingPunct="1">
              <a:lnSpc>
                <a:spcPct val="100000"/>
              </a:lnSpc>
              <a:spcBef>
                <a:spcPts val="0"/>
              </a:spcBef>
            </a:pPr>
            <a:r>
              <a:rPr lang="en-US" altLang="zh-CN" sz="1800" dirty="0"/>
              <a:t>Gamma-ray sky survey </a:t>
            </a:r>
          </a:p>
          <a:p>
            <a:pPr lvl="1" eaLnBrk="1" hangingPunct="1">
              <a:lnSpc>
                <a:spcPct val="100000"/>
              </a:lnSpc>
              <a:spcBef>
                <a:spcPts val="0"/>
              </a:spcBef>
            </a:pPr>
            <a:r>
              <a:rPr lang="en-US" altLang="zh-CN" sz="1800" dirty="0"/>
              <a:t>Precise cosmic ray spectrum and composition to calibrate LHAASO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</a:pPr>
            <a:r>
              <a:rPr lang="en-US" altLang="zh-CN" sz="2000" dirty="0"/>
              <a:t>Welcome international collaboration</a:t>
            </a:r>
          </a:p>
          <a:p>
            <a:endParaRPr lang="zh-CN" altLang="en-US" sz="1800" dirty="0"/>
          </a:p>
          <a:p>
            <a:endParaRPr lang="zh-CN" altLang="en-US" dirty="0"/>
          </a:p>
        </p:txBody>
      </p:sp>
      <p:sp>
        <p:nvSpPr>
          <p:cNvPr id="10" name="内容占位符 9"/>
          <p:cNvSpPr>
            <a:spLocks noGrp="1"/>
          </p:cNvSpPr>
          <p:nvPr>
            <p:ph sz="half" idx="2"/>
          </p:nvPr>
        </p:nvSpPr>
        <p:spPr>
          <a:xfrm>
            <a:off x="6015485" y="1026795"/>
            <a:ext cx="5769148" cy="553148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FF0000"/>
                </a:solidFill>
              </a:rPr>
              <a:t>E</a:t>
            </a:r>
            <a:r>
              <a:rPr lang="en-US" altLang="zh-CN" sz="2000" dirty="0"/>
              <a:t>nhanced </a:t>
            </a:r>
            <a:r>
              <a:rPr lang="en-US" altLang="zh-CN" sz="2000" dirty="0">
                <a:solidFill>
                  <a:srgbClr val="FF0000"/>
                </a:solidFill>
              </a:rPr>
              <a:t>X</a:t>
            </a:r>
            <a:r>
              <a:rPr lang="en-US" altLang="zh-CN" sz="2000" dirty="0"/>
              <a:t>-ray </a:t>
            </a:r>
            <a:r>
              <a:rPr lang="en-US" altLang="zh-CN" sz="2000" dirty="0">
                <a:solidFill>
                  <a:srgbClr val="FF0000"/>
                </a:solidFill>
              </a:rPr>
              <a:t>T</a:t>
            </a:r>
            <a:r>
              <a:rPr lang="en-US" altLang="zh-CN" sz="2000" dirty="0"/>
              <a:t>iming and </a:t>
            </a:r>
            <a:r>
              <a:rPr lang="en-US" altLang="zh-CN" sz="2000" dirty="0">
                <a:solidFill>
                  <a:srgbClr val="FF0000"/>
                </a:solidFill>
              </a:rPr>
              <a:t>P</a:t>
            </a:r>
            <a:r>
              <a:rPr lang="en-US" altLang="zh-CN" sz="2000" dirty="0"/>
              <a:t>olarimetry </a:t>
            </a:r>
            <a:r>
              <a:rPr lang="en-US" altLang="zh-CN" sz="2000" dirty="0">
                <a:cs typeface="Arial" panose="020B0604020202020204" pitchFamily="34" charset="0"/>
              </a:rPr>
              <a:t>satellite for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altLang="zh-CN" sz="1800" dirty="0">
                <a:cs typeface="Arial" panose="020B0604020202020204" pitchFamily="34" charset="0"/>
              </a:rPr>
              <a:t>Neutron stars, black holes, etc. to study extreme gravity,</a:t>
            </a:r>
            <a:r>
              <a:rPr lang="zh-CN" altLang="en-US" sz="1800" dirty="0">
                <a:cs typeface="Arial" panose="020B0604020202020204" pitchFamily="34" charset="0"/>
              </a:rPr>
              <a:t> </a:t>
            </a:r>
            <a:r>
              <a:rPr lang="en-US" altLang="zh-CN" sz="1800" dirty="0">
                <a:cs typeface="Arial" panose="020B0604020202020204" pitchFamily="34" charset="0"/>
              </a:rPr>
              <a:t>magnetism, density, etc.</a:t>
            </a:r>
          </a:p>
          <a:p>
            <a:pPr eaLnBrk="1" fontAlgn="auto" hangingPunct="1"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altLang="zh-CN" sz="2000" dirty="0">
                <a:cs typeface="Arial" panose="020B0604020202020204" pitchFamily="34" charset="0"/>
              </a:rPr>
              <a:t>With cutting-edge technologies:</a:t>
            </a:r>
          </a:p>
          <a:p>
            <a:pPr lvl="1" eaLnBrk="1" fontAlgn="auto" hangingPunct="1"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altLang="zh-CN" sz="1800" dirty="0">
                <a:cs typeface="Arial" panose="020B0604020202020204" pitchFamily="34" charset="0"/>
              </a:rPr>
              <a:t>Large eff. Area (~3.5 m</a:t>
            </a:r>
            <a:r>
              <a:rPr lang="en-US" altLang="zh-CN" sz="1800" baseline="30000" dirty="0">
                <a:cs typeface="Arial" panose="020B0604020202020204" pitchFamily="34" charset="0"/>
              </a:rPr>
              <a:t>2</a:t>
            </a:r>
            <a:r>
              <a:rPr lang="en-US" altLang="zh-CN" sz="1800" dirty="0">
                <a:cs typeface="Arial" panose="020B0604020202020204" pitchFamily="34" charset="0"/>
              </a:rPr>
              <a:t>@6 keV)</a:t>
            </a:r>
          </a:p>
          <a:p>
            <a:pPr lvl="1" eaLnBrk="1" fontAlgn="auto" hangingPunct="1"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altLang="zh-CN" sz="1800" dirty="0">
                <a:cs typeface="Arial" panose="020B0604020202020204" pitchFamily="34" charset="0"/>
              </a:rPr>
              <a:t>High spectral resolution (&lt;180 eV@6 keV)</a:t>
            </a:r>
          </a:p>
          <a:p>
            <a:pPr lvl="1" eaLnBrk="1" fontAlgn="auto" hangingPunct="1"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altLang="zh-CN" sz="1800" dirty="0">
                <a:cs typeface="Arial" panose="020B0604020202020204" pitchFamily="34" charset="0"/>
              </a:rPr>
              <a:t>Polarimetry</a:t>
            </a:r>
          </a:p>
          <a:p>
            <a:pPr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Plan to launch in ~2030</a:t>
            </a:r>
          </a:p>
          <a:p>
            <a:pPr>
              <a:lnSpc>
                <a:spcPct val="100000"/>
              </a:lnSpc>
              <a:spcBef>
                <a:spcPts val="300"/>
              </a:spcBef>
              <a:defRPr/>
            </a:pPr>
            <a:r>
              <a:rPr lang="en-US" altLang="zh-CN" sz="2000" dirty="0"/>
              <a:t>Welcome international collaboration</a:t>
            </a:r>
            <a:endParaRPr lang="en-US" altLang="zh-CN" sz="1800" dirty="0">
              <a:cs typeface="Arial" panose="020B0604020202020204" pitchFamily="34" charset="0"/>
            </a:endParaRPr>
          </a:p>
          <a:p>
            <a:pPr lvl="1" eaLnBrk="1" fontAlgn="auto" hangingPunct="1">
              <a:lnSpc>
                <a:spcPct val="100000"/>
              </a:lnSpc>
              <a:spcBef>
                <a:spcPts val="300"/>
              </a:spcBef>
              <a:defRPr/>
            </a:pPr>
            <a:endParaRPr lang="en-US" altLang="zh-CN" sz="1800" dirty="0">
              <a:cs typeface="Arial" panose="020B0604020202020204" pitchFamily="34" charset="0"/>
            </a:endParaRPr>
          </a:p>
          <a:p>
            <a:pPr lvl="1"/>
            <a:endParaRPr lang="en-US" altLang="zh-CN" sz="1800" dirty="0">
              <a:cs typeface="Arial" panose="020B0604020202020204" pitchFamily="34" charset="0"/>
            </a:endParaRPr>
          </a:p>
        </p:txBody>
      </p:sp>
      <p:pic>
        <p:nvPicPr>
          <p:cNvPr id="6" name="图片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042" y="4059387"/>
            <a:ext cx="3997960" cy="255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716280" y="3595320"/>
            <a:ext cx="7761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HERD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42377" y="4149080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eXTP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3792537"/>
            <a:ext cx="3620811" cy="262780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标题 1"/>
          <p:cNvSpPr>
            <a:spLocks noGrp="1"/>
          </p:cNvSpPr>
          <p:nvPr>
            <p:ph type="title"/>
          </p:nvPr>
        </p:nvSpPr>
        <p:spPr>
          <a:xfrm>
            <a:off x="1524000" y="274639"/>
            <a:ext cx="9144000" cy="56197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3600" b="1" dirty="0">
                <a:solidFill>
                  <a:srgbClr val="0000FF"/>
                </a:solidFill>
                <a:latin typeface="+mn-lt"/>
              </a:rPr>
              <a:t>Dark Matter:</a:t>
            </a:r>
            <a:r>
              <a:rPr lang="zh-CN" altLang="en-US" sz="3600" b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altLang="zh-CN" sz="3600" b="1" dirty="0" err="1">
                <a:solidFill>
                  <a:srgbClr val="FF0000"/>
                </a:solidFill>
                <a:latin typeface="+mn-lt"/>
              </a:rPr>
              <a:t>JinPin</a:t>
            </a:r>
            <a:r>
              <a:rPr lang="en-US" altLang="zh-CN" sz="3600" b="1" dirty="0">
                <a:solidFill>
                  <a:srgbClr val="FF0000"/>
                </a:solidFill>
                <a:latin typeface="+mn-lt"/>
              </a:rPr>
              <a:t> Underground Lab</a:t>
            </a:r>
            <a:endParaRPr lang="zh-CN" altLang="en-US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93219" name="内容占位符 2"/>
          <p:cNvSpPr>
            <a:spLocks noGrp="1"/>
          </p:cNvSpPr>
          <p:nvPr>
            <p:ph idx="1"/>
          </p:nvPr>
        </p:nvSpPr>
        <p:spPr>
          <a:xfrm>
            <a:off x="479376" y="947043"/>
            <a:ext cx="6631321" cy="28646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/>
              <a:t>The deepest underground laboratory in the world with an overburden of 2400 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/>
              <a:t>Current experiments: </a:t>
            </a:r>
            <a:r>
              <a:rPr lang="en-US" altLang="zh-CN" sz="2000" dirty="0">
                <a:solidFill>
                  <a:srgbClr val="C00000"/>
                </a:solidFill>
              </a:rPr>
              <a:t>dark matter searches and 0</a:t>
            </a:r>
            <a:r>
              <a:rPr lang="en-US" altLang="zh-CN" sz="2000" dirty="0">
                <a:solidFill>
                  <a:srgbClr val="C00000"/>
                </a:solidFill>
                <a:latin typeface="Symbol" panose="05050102010706020507" pitchFamily="18" charset="2"/>
              </a:rPr>
              <a:t>nbb</a:t>
            </a:r>
            <a:r>
              <a:rPr lang="en-US" altLang="zh-CN" sz="2000" dirty="0">
                <a:solidFill>
                  <a:srgbClr val="C00000"/>
                </a:solidFill>
              </a:rPr>
              <a:t> searches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altLang="zh-CN" sz="1800" dirty="0" err="1"/>
              <a:t>Xe</a:t>
            </a:r>
            <a:r>
              <a:rPr lang="en-US" altLang="zh-CN" sz="1800" dirty="0"/>
              <a:t>-based PandaX-4t (4t </a:t>
            </a:r>
            <a:r>
              <a:rPr lang="en-US" altLang="zh-CN" sz="1800" dirty="0" err="1"/>
              <a:t>LXe</a:t>
            </a:r>
            <a:r>
              <a:rPr lang="en-US" altLang="zh-CN" sz="1800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altLang="zh-CN" sz="1800" dirty="0"/>
              <a:t>Ge-based CDEX-300 (300 kg)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/>
              <a:t>Future</a:t>
            </a:r>
            <a:r>
              <a:rPr lang="zh-CN" altLang="en-US" sz="2000" dirty="0"/>
              <a:t>：</a:t>
            </a:r>
            <a:endParaRPr lang="en-US" altLang="zh-CN" sz="2000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altLang="zh-CN" sz="1800" dirty="0" err="1"/>
              <a:t>PandaX-xT</a:t>
            </a:r>
            <a:r>
              <a:rPr lang="en-US" altLang="zh-CN" sz="1800" dirty="0"/>
              <a:t> (~50t </a:t>
            </a:r>
            <a:r>
              <a:rPr lang="en-US" altLang="zh-CN" sz="1800" dirty="0" err="1"/>
              <a:t>LXe</a:t>
            </a:r>
            <a:r>
              <a:rPr lang="en-US" altLang="zh-CN" sz="1800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altLang="zh-CN" sz="1800" dirty="0"/>
              <a:t>CDEX-1T (1t </a:t>
            </a:r>
            <a:r>
              <a:rPr lang="en-US" altLang="zh-CN" sz="1800" baseline="30000" dirty="0"/>
              <a:t>76</a:t>
            </a:r>
            <a:r>
              <a:rPr lang="en-US" altLang="zh-CN" sz="1800" dirty="0"/>
              <a:t>Ge)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altLang="zh-CN" sz="1800" dirty="0"/>
              <a:t>Other experiments on 0</a:t>
            </a:r>
            <a:r>
              <a:rPr lang="en-US" altLang="zh-CN" sz="1800" dirty="0">
                <a:latin typeface="Symbol" panose="05050102010706020507" pitchFamily="18" charset="2"/>
              </a:rPr>
              <a:t>nbb</a:t>
            </a:r>
            <a:r>
              <a:rPr lang="en-US" altLang="zh-CN" sz="1800" dirty="0"/>
              <a:t> decays</a:t>
            </a:r>
            <a:endParaRPr lang="en-US" altLang="zh-CN" sz="1400" dirty="0"/>
          </a:p>
        </p:txBody>
      </p:sp>
      <p:pic>
        <p:nvPicPr>
          <p:cNvPr id="10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1052736"/>
            <a:ext cx="4244696" cy="261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73768" y="3861048"/>
            <a:ext cx="4680520" cy="28153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2064" y="3811735"/>
            <a:ext cx="3995936" cy="286469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685764" y="188640"/>
            <a:ext cx="8820472" cy="864096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4000" dirty="0">
                <a:solidFill>
                  <a:srgbClr val="FF0000"/>
                </a:solidFill>
                <a:latin typeface="+mn-lt"/>
                <a:ea typeface="华文中宋" panose="02010600040101010101" pitchFamily="2" charset="-122"/>
              </a:rPr>
              <a:t>Summary: Current and Future </a:t>
            </a:r>
            <a:endParaRPr lang="zh-CN" altLang="en-US" sz="4000" dirty="0">
              <a:solidFill>
                <a:srgbClr val="FF0000"/>
              </a:solidFill>
              <a:latin typeface="+mn-lt"/>
              <a:ea typeface="华文中宋" panose="02010600040101010101" pitchFamily="2" charset="-122"/>
            </a:endParaRPr>
          </a:p>
        </p:txBody>
      </p:sp>
      <p:graphicFrame>
        <p:nvGraphicFramePr>
          <p:cNvPr id="3" name="内容占位符 3"/>
          <p:cNvGraphicFramePr/>
          <p:nvPr/>
        </p:nvGraphicFramePr>
        <p:xfrm>
          <a:off x="1073188" y="1265052"/>
          <a:ext cx="9433048" cy="472413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578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2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4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02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102">
                <a:tc gridSpan="2"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82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b="1" dirty="0">
                          <a:solidFill>
                            <a:srgbClr val="FF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Current</a:t>
                      </a:r>
                      <a:r>
                        <a:rPr lang="en-US" altLang="zh-CN" sz="2400" b="1" baseline="0" dirty="0">
                          <a:solidFill>
                            <a:srgbClr val="FF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127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400" b="1" dirty="0">
                          <a:solidFill>
                            <a:srgbClr val="FF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Future</a:t>
                      </a:r>
                      <a:r>
                        <a:rPr lang="en-US" altLang="zh-CN" sz="2400" b="1" baseline="0" dirty="0">
                          <a:solidFill>
                            <a:srgbClr val="FF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127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631"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Accelerator-based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68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Precision</a:t>
                      </a:r>
                      <a:r>
                        <a:rPr lang="en-US" altLang="zh-CN" sz="2000" b="1" baseline="0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 frontier</a:t>
                      </a:r>
                      <a:endParaRPr lang="en-US" altLang="zh-CN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BESIII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ILC, FCC</a:t>
                      </a:r>
                      <a:endParaRPr lang="en-US" altLang="en-US" sz="2000" b="1" dirty="0">
                        <a:solidFill>
                          <a:srgbClr val="C00000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CEPC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787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en-US" sz="2000" b="1" dirty="0" err="1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LHCb</a:t>
                      </a:r>
                      <a:r>
                        <a:rPr lang="en-US" altLang="en-US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, Belle II,</a:t>
                      </a: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</a:t>
                      </a:r>
                      <a:r>
                        <a:rPr lang="en-US" altLang="en-US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PANDA,</a:t>
                      </a: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</a:t>
                      </a:r>
                      <a:r>
                        <a:rPr lang="en-US" altLang="en-US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COMET,</a:t>
                      </a: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</a:t>
                      </a:r>
                      <a:r>
                        <a:rPr lang="en-US" altLang="zh-CN" sz="2000" b="1" dirty="0" err="1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GlueX</a:t>
                      </a: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,…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63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Energy</a:t>
                      </a:r>
                      <a:r>
                        <a:rPr lang="en-US" altLang="zh-CN" sz="2000" b="1" baseline="0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frontier</a:t>
                      </a:r>
                      <a:endParaRPr lang="en-US" altLang="zh-CN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CMS</a:t>
                      </a: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、</a:t>
                      </a: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ATLAS</a:t>
                      </a: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               </a:t>
                      </a:r>
                      <a:endParaRPr lang="en-US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631">
                <a:tc rowSpan="7"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Non-accelerator-based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  <a:p>
                      <a:pPr algn="ctr"/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AC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Underground/underwater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 err="1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Daya</a:t>
                      </a:r>
                      <a:r>
                        <a:rPr lang="en-US" altLang="zh-CN" sz="2000" b="1" baseline="0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Bay, JUNO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JUNO-</a:t>
                      </a: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Symbol" panose="05050102010706020507" pitchFamily="18" charset="2"/>
                          <a:ea typeface="华文中宋" panose="02010600040101010101" pitchFamily="2" charset="-122"/>
                        </a:rPr>
                        <a:t>bb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Symbol" panose="05050102010706020507" pitchFamily="18" charset="2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163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EXO, Darkside…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 err="1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nEXO</a:t>
                      </a: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, ARGO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63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52" marR="91452" marT="45727" marB="45727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 err="1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PANDAx</a:t>
                      </a: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, CDEX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baseline="0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Panda-</a:t>
                      </a:r>
                      <a:r>
                        <a:rPr lang="en-US" altLang="zh-CN" sz="2000" b="1" baseline="0" dirty="0" err="1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xT</a:t>
                      </a:r>
                      <a:r>
                        <a:rPr lang="en-US" altLang="zh-CN" sz="2000" b="1" baseline="0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, CDEX-1T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163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HUNT,</a:t>
                      </a:r>
                      <a:r>
                        <a:rPr lang="zh-CN" altLang="en-US" sz="2000" b="1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</a:t>
                      </a: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Trident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D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163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Surface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B4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LHASSO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B4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LACT</a:t>
                      </a:r>
                      <a:endParaRPr lang="zh-CN" altLang="en-US" sz="2000" b="1" dirty="0">
                        <a:solidFill>
                          <a:srgbClr val="C00000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B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163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Space</a:t>
                      </a:r>
                      <a:r>
                        <a:rPr lang="en-US" altLang="zh-CN" sz="2000" b="1" baseline="0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 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92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AMS, SVOM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92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kern="1200" dirty="0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  <a:cs typeface="+mn-cs"/>
                        </a:rPr>
                        <a:t>HERD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kern="1200" dirty="0" err="1">
                          <a:solidFill>
                            <a:srgbClr val="C00000"/>
                          </a:solidFill>
                          <a:latin typeface="+mn-lt"/>
                          <a:ea typeface="华文中宋" panose="02010600040101010101" pitchFamily="2" charset="-122"/>
                          <a:cs typeface="+mn-cs"/>
                        </a:rPr>
                        <a:t>eXTP</a:t>
                      </a:r>
                      <a:endParaRPr lang="zh-CN" altLang="en-US" sz="1800" b="1" dirty="0">
                        <a:solidFill>
                          <a:srgbClr val="C00000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9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163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 err="1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HXMT,Polar</a:t>
                      </a: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+mn-lt"/>
                          <a:ea typeface="华文中宋" panose="02010600040101010101" pitchFamily="2" charset="-122"/>
                        </a:rPr>
                        <a:t>, DAMPE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n-lt"/>
                        <a:ea typeface="华文中宋" panose="02010600040101010101" pitchFamily="2" charset="-122"/>
                      </a:endParaRPr>
                    </a:p>
                  </a:txBody>
                  <a:tcPr marL="91452" marR="91452" marT="45708" marB="45708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92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9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2847" y="2140395"/>
            <a:ext cx="5634010" cy="43204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2953"/>
            <a:ext cx="10515600" cy="665634"/>
          </a:xfrm>
        </p:spPr>
        <p:txBody>
          <a:bodyPr>
            <a:noAutofit/>
          </a:bodyPr>
          <a:lstStyle/>
          <a:p>
            <a:pPr algn="ctr"/>
            <a:r>
              <a:rPr kumimoji="1" lang="en-US" altLang="zh-CN" sz="3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1: Hadron Spectroscopy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85779" y="1058921"/>
            <a:ext cx="5155600" cy="5726126"/>
            <a:chOff x="1520820" y="1058922"/>
            <a:chExt cx="5155600" cy="572612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0315" y="1058922"/>
              <a:ext cx="2551942" cy="183152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0820" y="2619619"/>
              <a:ext cx="3236236" cy="1902903"/>
            </a:xfrm>
            <a:prstGeom prst="rect">
              <a:avLst/>
            </a:prstGeom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0711" y="4321104"/>
              <a:ext cx="3465571" cy="2463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文本框 7"/>
            <p:cNvSpPr txBox="1"/>
            <p:nvPr/>
          </p:nvSpPr>
          <p:spPr>
            <a:xfrm>
              <a:off x="4468919" y="1281469"/>
              <a:ext cx="1636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1" lang="en-US" altLang="zh-CN" sz="180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58</a:t>
              </a:r>
              <a:r>
                <a:rPr kumimoji="1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 </a:t>
              </a:r>
              <a:r>
                <a:rPr kumimoji="1" lang="en-US" altLang="zh-CN" sz="180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million </a:t>
              </a:r>
              <a:r>
                <a:rPr kumimoji="1" lang="en-US" altLang="zh-CN" sz="1800" dirty="0">
                  <a:solidFill>
                    <a:srgbClr val="C00000"/>
                  </a:solidFill>
                  <a:latin typeface="等线" panose="02010600030101010101" charset="-122"/>
                  <a:ea typeface="等线" panose="02010600030101010101" charset="-122"/>
                </a:rPr>
                <a:t>J/</a:t>
              </a:r>
              <a:r>
                <a:rPr kumimoji="1" lang="en-US" altLang="zh-CN" sz="1800" dirty="0">
                  <a:solidFill>
                    <a:srgbClr val="C00000"/>
                  </a:solidFill>
                  <a:latin typeface="Symbol" panose="05050102010706020507" pitchFamily="18" charset="2"/>
                  <a:ea typeface="等线" panose="02010600030101010101" charset="-122"/>
                </a:rPr>
                <a:t>y</a:t>
              </a:r>
              <a:endParaRPr kumimoji="1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669325" y="2898330"/>
              <a:ext cx="1765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1" lang="en-US" altLang="zh-CN" sz="180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225</a:t>
              </a:r>
              <a:r>
                <a:rPr kumimoji="1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 </a:t>
              </a:r>
              <a:r>
                <a:rPr kumimoji="1" lang="en-US" altLang="zh-CN" sz="180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million </a:t>
              </a:r>
              <a:r>
                <a:rPr kumimoji="1" lang="en-US" altLang="zh-CN" sz="1800" dirty="0">
                  <a:solidFill>
                    <a:srgbClr val="C00000"/>
                  </a:solidFill>
                  <a:latin typeface="等线" panose="02010600030101010101" charset="-122"/>
                  <a:ea typeface="等线" panose="02010600030101010101" charset="-122"/>
                </a:rPr>
                <a:t>J/</a:t>
              </a:r>
              <a:r>
                <a:rPr kumimoji="1" lang="en-US" altLang="zh-CN" sz="1800" dirty="0">
                  <a:solidFill>
                    <a:srgbClr val="C00000"/>
                  </a:solidFill>
                  <a:latin typeface="Symbol" panose="05050102010706020507" pitchFamily="18" charset="2"/>
                  <a:ea typeface="等线" panose="02010600030101010101" charset="-122"/>
                </a:rPr>
                <a:t>y</a:t>
              </a:r>
              <a:endParaRPr kumimoji="1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B5FD1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042639" y="4870810"/>
              <a:ext cx="1633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1" lang="en-US" altLang="zh-CN" sz="180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10 billion </a:t>
              </a:r>
              <a:r>
                <a:rPr kumimoji="1" lang="en-US" altLang="zh-CN" sz="1800" dirty="0">
                  <a:solidFill>
                    <a:srgbClr val="C00000"/>
                  </a:solidFill>
                  <a:latin typeface="等线" panose="02010600030101010101" charset="-122"/>
                  <a:ea typeface="等线" panose="02010600030101010101" charset="-122"/>
                </a:rPr>
                <a:t>J/</a:t>
              </a:r>
              <a:r>
                <a:rPr kumimoji="1" lang="en-US" altLang="zh-CN" sz="1800" dirty="0">
                  <a:solidFill>
                    <a:srgbClr val="C00000"/>
                  </a:solidFill>
                  <a:latin typeface="Symbol" panose="05050102010706020507" pitchFamily="18" charset="2"/>
                  <a:ea typeface="等线" panose="02010600030101010101" charset="-122"/>
                </a:rPr>
                <a:t>y</a:t>
              </a:r>
              <a:r>
                <a:rPr kumimoji="1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B5FD1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 </a:t>
              </a: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B5FD1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12" name="直线箭头连接符 11"/>
            <p:cNvCxnSpPr/>
            <p:nvPr/>
          </p:nvCxnSpPr>
          <p:spPr>
            <a:xfrm>
              <a:off x="3026227" y="1143000"/>
              <a:ext cx="0" cy="3912476"/>
            </a:xfrm>
            <a:prstGeom prst="straightConnector1">
              <a:avLst/>
            </a:prstGeom>
            <a:ln w="38100"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3833878" y="1660011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Structure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20875" y="3233219"/>
            <a:ext cx="184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More structures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35914" y="5183743"/>
            <a:ext cx="1720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Fine structures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34284" y="3552164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Cambria Math" panose="02040503050406030204" pitchFamily="18" charset="0"/>
                <a:cs typeface="+mn-cs"/>
              </a:rPr>
              <a:t>PRL106(2011)072002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71881" y="5576530"/>
            <a:ext cx="20553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50800" dist="50800" dir="5400000" sx="95000" sy="95000" algn="ctr" rotWithShape="0">
                    <a:prstClr val="white"/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等线" panose="02010600030101010101" charset="-122"/>
                <a:ea typeface="Cambria Math" panose="02040503050406030204" pitchFamily="18" charset="0"/>
                <a:cs typeface="+mn-cs"/>
              </a:rPr>
              <a:t> 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Cambria Math" panose="02040503050406030204" pitchFamily="18" charset="0"/>
                <a:cs typeface="+mn-cs"/>
              </a:rPr>
              <a:t>PRL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129 (2022) 042001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Cambria Math" panose="02040503050406030204" pitchFamily="18" charset="0"/>
                <a:cs typeface="+mn-cs"/>
              </a:rPr>
              <a:t> 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483485" y="773667"/>
            <a:ext cx="24395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B5FD1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X(1835) from J/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B5FD1"/>
                </a:solidFill>
                <a:effectLst/>
                <a:uLnTx/>
                <a:uFillTx/>
                <a:latin typeface="Symbol" panose="05050102010706020507" pitchFamily="18" charset="2"/>
                <a:ea typeface="等线" panose="02010600030101010101" charset="-122"/>
              </a:rPr>
              <a:t>y</a:t>
            </a:r>
            <a:r>
              <a:rPr kumimoji="1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B5FD1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 decays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B5FD1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792540" y="2010921"/>
            <a:ext cx="191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PRL 95(2005)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262001 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11297" y="942945"/>
            <a:ext cx="53376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Great physics results from high statistics and high quality data with low backgrounds: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 New hadrons discovered at BESIII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4314" y="235471"/>
            <a:ext cx="10515600" cy="548997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 2: Exotic hadrons</a:t>
            </a:r>
            <a:endParaRPr lang="zh-CN" alt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>
          <a:xfrm>
            <a:off x="644314" y="933894"/>
            <a:ext cx="5157787" cy="548997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Glueball-like Particle X(2370)</a:t>
            </a:r>
            <a:endParaRPr lang="zh-CN" altLang="en-US" dirty="0">
              <a:solidFill>
                <a:srgbClr val="0000FF"/>
              </a:solidFill>
              <a:latin typeface="Calibri" panose="020F0502020204030204" pitchFamily="34" charset="0"/>
              <a:ea typeface="等线 Light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2"/>
          </p:nvPr>
        </p:nvSpPr>
        <p:spPr>
          <a:xfrm>
            <a:off x="407368" y="3836273"/>
            <a:ext cx="5183188" cy="27134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particle made of “force” (gluons)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X(2370) with </a:t>
            </a:r>
            <a:r>
              <a:rPr lang="en-US" altLang="zh-CN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altLang="zh-CN" sz="2000" baseline="30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0</a:t>
            </a:r>
            <a:r>
              <a:rPr lang="en-US" altLang="zh-CN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-+  </a:t>
            </a:r>
            <a:r>
              <a:rPr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a glueball: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zh-CN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Mass and J</a:t>
            </a:r>
            <a:r>
              <a:rPr lang="en-US" altLang="zh-CN" sz="18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lang="en-US" altLang="zh-CN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consistent with LQCD predictions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zh-CN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Produced in a gluon-rich process of</a:t>
            </a:r>
            <a:r>
              <a:rPr lang="en-US" altLang="zh-CN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zh-CN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J/</a:t>
            </a:r>
            <a:r>
              <a:rPr lang="en-US" altLang="zh-CN" sz="1800" dirty="0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altLang="zh-CN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decays, in consistent with LQCD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zh-CN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Decay: no dominant decay, flavor symmetric, very similar to </a:t>
            </a:r>
            <a:r>
              <a:rPr lang="en-US" altLang="zh-CN" sz="1800" dirty="0" err="1"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altLang="zh-CN" sz="18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zh-CN" sz="1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(decay via gluons)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3"/>
          </p:nvPr>
        </p:nvSpPr>
        <p:spPr>
          <a:xfrm>
            <a:off x="6416541" y="1033140"/>
            <a:ext cx="5183188" cy="441891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Hybrid candidate </a:t>
            </a:r>
            <a:r>
              <a:rPr lang="en-US" altLang="en-GB" dirty="0">
                <a:solidFill>
                  <a:srgbClr val="0000FF"/>
                </a:solidFill>
                <a:latin typeface="Symbol" panose="05050102010706020507" charset="0"/>
                <a:cs typeface="Symbol" panose="05050102010706020507" charset="0"/>
              </a:rPr>
              <a:t>h</a:t>
            </a:r>
            <a:r>
              <a:rPr lang="en-US" altLang="en-GB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en-GB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(1855)</a:t>
            </a:r>
            <a:r>
              <a:rPr lang="en-US" altLang="zh-CN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zh-CN" alt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312024" y="3836272"/>
                <a:ext cx="5616624" cy="2833087"/>
              </a:xfrm>
            </p:spPr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29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 mixture of quarks and valence gluons</a:t>
                </a:r>
              </a:p>
              <a:p>
                <a:pPr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29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Signature: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900" i="1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2900" i="1">
                            <a:latin typeface="Cambria Math" panose="02040503050406030204" pitchFamily="18" charset="0"/>
                          </a:rPr>
                          <m:t>PC</m:t>
                        </m:r>
                      </m:sup>
                    </m:sSup>
                    <m:r>
                      <a:rPr lang="en-US" altLang="zh-CN" sz="29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900" smtClean="0">
                        <a:latin typeface="Cambria Math" panose="02040503050406030204" pitchFamily="18" charset="0"/>
                      </a:rPr>
                      <m:t>f</m:t>
                    </m:r>
                  </m:oMath>
                </a14:m>
                <a:r>
                  <a:rPr lang="en-US" altLang="zh-CN" sz="29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orbi</a:t>
                </a:r>
                <a:r>
                  <a:rPr lang="en-US" altLang="zh-CN" sz="29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</a:t>
                </a:r>
                <a:r>
                  <a:rPr lang="en-US" altLang="zh-CN" sz="29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den</a:t>
                </a:r>
                <a:r>
                  <a:rPr lang="en-US" altLang="zh-CN" sz="29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9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altLang="zh-CN" sz="29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29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altLang="zh-CN" sz="29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nor/>
                      </m:rPr>
                      <a:rPr lang="en-US" altLang="zh-CN" sz="29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</m:t>
                    </m:r>
                    <m:r>
                      <a:rPr lang="en-US" altLang="zh-CN" sz="2900" b="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  <a:sym typeface="Wingdings" panose="05000000000000000000" pitchFamily="2" charset="2"/>
                      </a:rPr>
                      <m:t> </m:t>
                    </m:r>
                    <m:sSup>
                      <m:sSupPr>
                        <m:ctrlPr>
                          <a:rPr lang="en-US" altLang="zh-CN" sz="2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900" i="1">
                            <a:latin typeface="Cambria Math" panose="02040503050406030204" pitchFamily="18" charset="0"/>
                          </a:rPr>
                          <m:t>even</m:t>
                        </m:r>
                      </m:e>
                      <m:sup>
                        <m:r>
                          <a:rPr lang="en-US" altLang="zh-CN" sz="2900">
                            <a:latin typeface="Cambria Math" panose="02040503050406030204" pitchFamily="18" charset="0"/>
                          </a:rPr>
                          <m:t>+−</m:t>
                        </m:r>
                      </m:sup>
                    </m:sSup>
                    <m:r>
                      <a:rPr lang="en-US" altLang="zh-CN" sz="290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altLang="zh-CN" sz="2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900" i="1">
                            <a:latin typeface="Cambria Math" panose="02040503050406030204" pitchFamily="18" charset="0"/>
                          </a:rPr>
                          <m:t>odd</m:t>
                        </m:r>
                      </m:e>
                      <m:sup>
                        <m:r>
                          <a:rPr lang="en-US" altLang="zh-CN" sz="2900">
                            <a:latin typeface="Cambria Math" panose="02040503050406030204" pitchFamily="18" charset="0"/>
                          </a:rPr>
                          <m:t>−+</m:t>
                        </m:r>
                      </m:sup>
                    </m:sSup>
                  </m:oMath>
                </a14:m>
                <a:endParaRPr lang="en-US" altLang="zh-CN" sz="2900" dirty="0"/>
              </a:p>
              <a:p>
                <a:pPr>
                  <a:lnSpc>
                    <a:spcPct val="12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 i="1">
                            <a:latin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en-US" altLang="zh-CN" sz="2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600" i="1">
                        <a:latin typeface="Cambria Math" panose="02040503050406030204" pitchFamily="18" charset="0"/>
                      </a:rPr>
                      <m:t>(1855)</m:t>
                    </m:r>
                  </m:oMath>
                </a14:m>
                <a:r>
                  <a:rPr lang="en-US" altLang="zh-CN" sz="2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with</a:t>
                </a:r>
                <a:r>
                  <a:rPr lang="en-US" altLang="zh-CN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J</a:t>
                </a:r>
                <a:r>
                  <a:rPr lang="en-US" altLang="zh-CN" baseline="300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pc</a:t>
                </a:r>
                <a:r>
                  <a:rPr lang="en-US" altLang="zh-CN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</a:t>
                </a:r>
                <a:r>
                  <a:rPr lang="en-US" altLang="zh-CN" sz="2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i="1" dirty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altLang="zh-CN" sz="2600" i="1" dirty="0">
                            <a:latin typeface="Cambria Math" panose="02040503050406030204" pitchFamily="18" charset="0"/>
                          </a:rPr>
                          <m:t>−+</m:t>
                        </m:r>
                      </m:sup>
                    </m:sSup>
                  </m:oMath>
                </a14:m>
                <a:r>
                  <a:rPr lang="en-US" altLang="zh-CN" sz="2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was unambiguously observed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altLang="zh-CN" sz="26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600" dirty="0" err="1">
                        <a:latin typeface="Cambria Math" panose="02040503050406030204" pitchFamily="18" charset="0"/>
                      </a:rPr>
                      <m:t>ψ</m:t>
                    </m:r>
                    <m:r>
                      <a:rPr lang="en-US" altLang="zh-CN" sz="2600" dirty="0" err="1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altLang="zh-CN" sz="2600" dirty="0" err="1">
                        <a:latin typeface="Cambria Math" panose="02040503050406030204" pitchFamily="18" charset="0"/>
                      </a:rPr>
                      <m:t>γηη</m:t>
                    </m:r>
                    <m:r>
                      <a:rPr lang="en-US" altLang="zh-CN" sz="2600" dirty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CN" sz="2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(&gt;19</a:t>
                </a:r>
                <a14:m>
                  <m:oMath xmlns:m="http://schemas.openxmlformats.org/officeDocument/2006/math">
                    <m:r>
                      <a:rPr lang="en-US" altLang="zh-CN" sz="26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 sz="2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via partial wave analysis </a:t>
                </a:r>
              </a:p>
              <a:p>
                <a:pPr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en-US" altLang="zh-CN" sz="26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Mass is consistent with LQCD calculation for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altLang="zh-CN" sz="2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−+</m:t>
                        </m:r>
                      </m:sup>
                    </m:sSup>
                  </m:oMath>
                </a14:m>
                <a:r>
                  <a:rPr lang="en-US" altLang="zh-CN" sz="26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hybrid (</a:t>
                </a:r>
                <a14:m>
                  <m:oMath xmlns:m="http://schemas.openxmlformats.org/officeDocument/2006/math">
                    <m:r>
                      <a:rPr lang="en-US" altLang="zh-CN" sz="2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altLang="zh-CN" sz="26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sz="2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n-US" altLang="zh-CN" sz="26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altLang="zh-CN" sz="2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altLang="zh-CN" sz="26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sz="2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altLang="zh-CN" sz="26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  <m:r>
                      <a:rPr lang="en-US" altLang="zh-CN" sz="26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sz="2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lang="en-US" altLang="zh-CN" sz="2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60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endParaRPr lang="en-US" altLang="zh-CN" sz="2600" baseline="300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altLang="zh-CN" sz="2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8" name="内容占位符 7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312024" y="3836272"/>
                <a:ext cx="5616624" cy="2833087"/>
              </a:xfrm>
              <a:blipFill rotWithShape="1">
                <a:blip r:embed="rId2"/>
                <a:stretch>
                  <a:fillRect l="-2" t="-8" r="3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标题 1"/>
          <p:cNvSpPr txBox="1"/>
          <p:nvPr/>
        </p:nvSpPr>
        <p:spPr>
          <a:xfrm>
            <a:off x="850635" y="270632"/>
            <a:ext cx="6624821" cy="629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等线 Light" panose="02010600030101010101" pitchFamily="2" charset="-122"/>
              <a:cs typeface="Calibri" panose="020F0502020204030204" pitchFamily="34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/>
          <a:srcRect t="16388" b="23355"/>
          <a:stretch>
            <a:fillRect/>
          </a:stretch>
        </p:blipFill>
        <p:spPr>
          <a:xfrm>
            <a:off x="280016" y="1495763"/>
            <a:ext cx="3583736" cy="1525965"/>
          </a:xfrm>
          <a:prstGeom prst="rect">
            <a:avLst/>
          </a:prstGeom>
        </p:spPr>
      </p:pic>
      <p:pic>
        <p:nvPicPr>
          <p:cNvPr id="2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237" y="1593237"/>
            <a:ext cx="2410877" cy="195667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5" name="文本框 24"/>
          <p:cNvSpPr txBox="1"/>
          <p:nvPr/>
        </p:nvSpPr>
        <p:spPr>
          <a:xfrm>
            <a:off x="2714919" y="2991898"/>
            <a:ext cx="122503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PRL 132 (2024)181901</a:t>
            </a:r>
            <a:r>
              <a:rPr kumimoji="0" lang="zh-CN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 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/>
          <a:srcRect l="7755" t="15214" r="15362" b="19039"/>
          <a:stretch>
            <a:fillRect/>
          </a:stretch>
        </p:blipFill>
        <p:spPr>
          <a:xfrm>
            <a:off x="6179976" y="1588873"/>
            <a:ext cx="3355948" cy="1614307"/>
          </a:xfrm>
          <a:prstGeom prst="rect">
            <a:avLst/>
          </a:prstGeom>
        </p:spPr>
      </p:pic>
      <p:sp>
        <p:nvSpPr>
          <p:cNvPr id="28" name="灯片编号占位符 5"/>
          <p:cNvSpPr>
            <a:spLocks noGrp="1"/>
          </p:cNvSpPr>
          <p:nvPr/>
        </p:nvSpPr>
        <p:spPr>
          <a:xfrm>
            <a:off x="8991544" y="1309880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CE401684-3F10-40AB-836E-D37A80D8C3A0}" type="slidenum">
              <a:rPr lang="en-US" altLang="zh-CN" sz="1050" b="1">
                <a:latin typeface="+mn-lt"/>
              </a:rPr>
              <a:t>4</a:t>
            </a:fld>
            <a:endParaRPr lang="en-US" altLang="zh-CN" sz="1050" b="1">
              <a:latin typeface="+mn-lt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1006" y="1548006"/>
            <a:ext cx="2410877" cy="1764512"/>
          </a:xfrm>
          <a:prstGeom prst="rect">
            <a:avLst/>
          </a:prstGeom>
        </p:spPr>
      </p:pic>
      <p:sp>
        <p:nvSpPr>
          <p:cNvPr id="30" name="文本框 7"/>
          <p:cNvSpPr txBox="1"/>
          <p:nvPr/>
        </p:nvSpPr>
        <p:spPr>
          <a:xfrm>
            <a:off x="8996113" y="3075267"/>
            <a:ext cx="12192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1200" b="1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PRL 129 (2022) 192002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188640"/>
            <a:ext cx="9144000" cy="72576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b="1" u="none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Future Plan of BEPCII/BESIII </a:t>
            </a:r>
            <a:endParaRPr lang="zh-CN" altLang="en-US" sz="4000" b="1" u="none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5400" y="873465"/>
            <a:ext cx="7416824" cy="3024336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sz="2400" b="0" dirty="0">
                <a:solidFill>
                  <a:srgbClr val="3333FF"/>
                </a:solidFill>
                <a:cs typeface="Arial" panose="020B0604020202020204" pitchFamily="34" charset="0"/>
              </a:rPr>
              <a:t>Rich physics program requiring  &gt; 40 fb</a:t>
            </a:r>
            <a:r>
              <a:rPr lang="en-US" altLang="zh-CN" sz="2400" b="0" baseline="30000" dirty="0">
                <a:solidFill>
                  <a:srgbClr val="3333FF"/>
                </a:solidFill>
                <a:cs typeface="Arial" panose="020B0604020202020204" pitchFamily="34" charset="0"/>
              </a:rPr>
              <a:t>-1</a:t>
            </a:r>
            <a:r>
              <a:rPr lang="en-US" altLang="zh-CN" sz="2400" b="0" dirty="0">
                <a:solidFill>
                  <a:srgbClr val="3333FF"/>
                </a:solidFill>
                <a:cs typeface="Arial" panose="020B0604020202020204" pitchFamily="34" charset="0"/>
              </a:rPr>
              <a:t>, corresponding to 15 </a:t>
            </a:r>
            <a:r>
              <a:rPr lang="en-US" altLang="zh-CN" sz="2400" b="0" dirty="0" err="1">
                <a:solidFill>
                  <a:srgbClr val="3333FF"/>
                </a:solidFill>
                <a:cs typeface="Arial" panose="020B0604020202020204" pitchFamily="34" charset="0"/>
              </a:rPr>
              <a:t>yrs</a:t>
            </a:r>
            <a:r>
              <a:rPr lang="en-US" altLang="zh-CN" sz="2400" b="0" dirty="0">
                <a:solidFill>
                  <a:srgbClr val="3333FF"/>
                </a:solidFill>
                <a:cs typeface="Arial" panose="020B0604020202020204" pitchFamily="34" charset="0"/>
              </a:rPr>
              <a:t> of data taking at the present luminosity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sz="2400" b="0" dirty="0">
                <a:solidFill>
                  <a:srgbClr val="3333FF"/>
                </a:solidFill>
                <a:cs typeface="Arial" panose="020B0604020202020204" pitchFamily="34" charset="0"/>
              </a:rPr>
              <a:t>Upgrade recently completed 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sz="2000" dirty="0">
                <a:cs typeface="Arial" panose="020B0604020202020204" pitchFamily="34" charset="0"/>
              </a:rPr>
              <a:t>The Inner drift chamber replaced by a Cylindrical GEM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sz="2000" dirty="0">
                <a:cs typeface="Arial" panose="020B0604020202020204" pitchFamily="34" charset="0"/>
              </a:rPr>
              <a:t>Luminosity </a:t>
            </a:r>
            <a:r>
              <a:rPr lang="en-US" altLang="zh-CN" sz="2000" dirty="0">
                <a:cs typeface="Arial" panose="020B0604020202020204" pitchFamily="34" charset="0"/>
                <a:sym typeface="Symbol" panose="05050102010706020507"/>
              </a:rPr>
              <a:t> ~3 </a:t>
            </a:r>
            <a:r>
              <a:rPr lang="en-US" altLang="zh-CN" sz="2000" dirty="0"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altLang="zh-CN" sz="2000" dirty="0">
                <a:cs typeface="Arial" panose="020B0604020202020204" pitchFamily="34" charset="0"/>
                <a:sym typeface="Symbol" panose="05050102010706020507"/>
              </a:rPr>
              <a:t>squeeze the beam size by adding a new RF cavity per beam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sz="2000" dirty="0">
                <a:cs typeface="Arial" panose="020B0604020202020204" pitchFamily="34" charset="0"/>
                <a:sym typeface="Symbol" panose="05050102010706020507"/>
              </a:rPr>
              <a:t>Replace the two SC quadrupole magnets near the IP to increase the maximum beam energy from 2.45 to 2.8 GeV 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sz="2000" dirty="0">
                <a:cs typeface="Arial" panose="020B0604020202020204" pitchFamily="34" charset="0"/>
                <a:sym typeface="Wingdings" panose="05000000000000000000" pitchFamily="2" charset="2"/>
              </a:rPr>
              <a:t>Test of CEPC technologies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CN" sz="2400" b="0" dirty="0">
                <a:solidFill>
                  <a:srgbClr val="0000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Operation will continue until at least 2030 </a:t>
            </a:r>
          </a:p>
          <a:p>
            <a:pPr eaLnBrk="1" hangingPunct="1">
              <a:spcBef>
                <a:spcPts val="300"/>
              </a:spcBef>
              <a:buFont typeface="Wingdings" panose="05000000000000000000" pitchFamily="2" charset="2"/>
              <a:buChar char="Ø"/>
              <a:defRPr/>
            </a:pPr>
            <a:endParaRPr lang="en-US" altLang="zh-CN" sz="2000" dirty="0"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144" y="3846523"/>
            <a:ext cx="4266006" cy="269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8180" y="838971"/>
            <a:ext cx="2188420" cy="299112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2DB22867-415E-448B-9410-89A7205B5723}"/>
              </a:ext>
            </a:extLst>
          </p:cNvPr>
          <p:cNvSpPr/>
          <p:nvPr/>
        </p:nvSpPr>
        <p:spPr>
          <a:xfrm>
            <a:off x="9308180" y="2848023"/>
            <a:ext cx="218842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3333FF"/>
                </a:solidFill>
                <a:latin typeface="+mn-lt"/>
                <a:cs typeface="Arial" panose="020B0604020202020204" pitchFamily="34" charset="0"/>
              </a:rPr>
              <a:t>Future physics at BESIII </a:t>
            </a:r>
            <a:endParaRPr lang="zh-CN" altLang="en-US" sz="1600" dirty="0">
              <a:latin typeface="+mn-lt"/>
            </a:endParaRPr>
          </a:p>
        </p:txBody>
      </p:sp>
      <p:pic>
        <p:nvPicPr>
          <p:cNvPr id="8" name="Picture 48">
            <a:extLst>
              <a:ext uri="{FF2B5EF4-FFF2-40B4-BE49-F238E27FC236}">
                <a16:creationId xmlns:a16="http://schemas.microsoft.com/office/drawing/2014/main" id="{7B8D43E5-5700-4281-93E1-E7AF082BF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05" r="-79" b="36203"/>
          <a:stretch>
            <a:fillRect/>
          </a:stretch>
        </p:blipFill>
        <p:spPr bwMode="auto">
          <a:xfrm>
            <a:off x="479376" y="3972544"/>
            <a:ext cx="6633961" cy="272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94" y="938091"/>
            <a:ext cx="9144000" cy="555449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BESIII collaboration</a:t>
            </a:r>
            <a:b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0011" y="751702"/>
            <a:ext cx="11118254" cy="5928015"/>
            <a:chOff x="1618137" y="118502"/>
            <a:chExt cx="9049863" cy="7030372"/>
          </a:xfrm>
        </p:grpSpPr>
        <p:sp>
          <p:nvSpPr>
            <p:cNvPr id="6" name="矩形 5"/>
            <p:cNvSpPr/>
            <p:nvPr/>
          </p:nvSpPr>
          <p:spPr>
            <a:xfrm>
              <a:off x="5485544" y="2695754"/>
              <a:ext cx="5106257" cy="44531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China (5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8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/367</a:t>
              </a: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Institute of High Energy Physics (146)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, other units(221)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:</a:t>
              </a: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Beijing Institute of Petro-chemical Technology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,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Beihang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University,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China 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Center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of Advanced Science and Technology, F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dan University,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Guangxi Normal University, Guangxi University,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Hangzhou Normal University, Henan Normal University,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Henan University of Science and Technology,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Huazhong Normal University, Huangshan College, Hunan University,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Hunan Normal University, Henan University of Technology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Institute of modern physics, Jilin University, Lanzhou University, Liaoning Normal University, Liaoning University, Nanjing Normal University, Nanjing University, Nankai University, 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North</a:t>
              </a: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China</a:t>
              </a: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Electric</a:t>
              </a: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Power</a:t>
              </a: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University,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Peking University, 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Qufu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normal university, Shanxi University,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Shanxi Normal University, Sichuan University, Shandong Normal University,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Shandong University, Shanghai 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Jiaotong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Univeristy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, Soochow University,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South</a:t>
              </a: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China</a:t>
              </a: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Normal</a:t>
              </a: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University,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Southeast University, Sun 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Yat-sen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University,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Tsinghua University,</a:t>
              </a: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 of Chinese Academy of Sciences, University of Jinan, University of Science and Technology of China,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 of Science and Technology Liaoning,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 of South China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,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Wuhan University, Xinyang Normal University,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Zhejiang University, Zhengzhou University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,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YunNan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University ,</a:t>
              </a:r>
              <a:r>
                <a:rPr kumimoji="0" lang="en-GB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China University of Geosciences 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3528129" y="118502"/>
              <a:ext cx="5332843" cy="2755824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Europe (17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/115</a:t>
              </a: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)</a:t>
              </a:r>
              <a:endParaRPr kumimoji="0" lang="en-GB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Times New Roman" panose="02020603050405020304" pitchFamily="18" charset="0"/>
                <a:ea typeface="Heiti SC Medium" pitchFamily="2" charset="-128"/>
                <a:cs typeface="Times New Roman" panose="02020603050405020304" pitchFamily="18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Germany (6):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Bochum University,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GSI Darmstadt, Helmholtz Institute Mainz, Johannes Gutenberg University of Mainz, Universitaet 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Giessen,University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 of Münster </a:t>
              </a:r>
              <a:b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444444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</a:b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Italy (3):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Ferrara University, Frascati, University of Torino</a:t>
              </a:r>
              <a:b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444444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</a:br>
              <a:r>
                <a:rPr kumimoji="0" lang="en-GB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Netherlands (1):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KVI/University of Groningen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Poland (1)</a:t>
              </a:r>
              <a:r>
                <a:rPr kumimoji="0" lang="en-GB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National Centre for Nuclear Research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Russia (2): 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Budker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 Institute of Nuclear Physics, JINR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Sweden (1):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Uppsala University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Turkey (1):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Turkish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Accelerator 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Center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 Particle Factory Group</a:t>
              </a:r>
              <a:b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444444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</a:b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UK (2):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University of Manchester, University of Oxford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imes New Roman" panose="02020603050405020304" pitchFamily="18" charset="0"/>
                <a:ea typeface="Heiti SC Medium" pitchFamily="2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288301" y="1582848"/>
              <a:ext cx="2061881" cy="1241033"/>
            </a:xfrm>
            <a:prstGeom prst="rect">
              <a:avLst/>
            </a:prstGeom>
            <a:solidFill>
              <a:srgbClr val="00FDFF">
                <a:alpha val="1000"/>
              </a:srgb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USA(4</a:t>
              </a: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/8</a:t>
              </a: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  <a:br>
                <a:rPr kumimoji="0" lang="en-GB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44444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</a:b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Carnegie Mellon University</a:t>
              </a:r>
              <a:b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</a:b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Indiana University</a:t>
              </a:r>
              <a:br>
                <a:rPr kumimoji="0" lang="en-GB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</a:b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 of Hawaii</a:t>
              </a:r>
              <a:br>
                <a:rPr kumimoji="0" lang="en-GB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</a:b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 of Minnesota</a:t>
              </a:r>
              <a:endParaRPr kumimoji="0" lang="en-GB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883183" y="5667170"/>
              <a:ext cx="3692577" cy="1095030"/>
            </a:xfrm>
            <a:prstGeom prst="rect">
              <a:avLst/>
            </a:prstGeom>
            <a:solidFill>
              <a:srgbClr val="00FDFF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~600 members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(more than 130 from outside of China)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From 84 institutions in 17 countries </a:t>
              </a:r>
              <a:endPara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7330" y="4949412"/>
              <a:ext cx="1447575" cy="570492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8770078" y="173266"/>
              <a:ext cx="1897922" cy="2646321"/>
            </a:xfrm>
            <a:prstGeom prst="rect">
              <a:avLst/>
            </a:prstGeom>
            <a:solidFill>
              <a:srgbClr val="00FDFF">
                <a:alpha val="0"/>
              </a:srgbClr>
            </a:solidFill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Asia (6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/10</a:t>
              </a: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eiti SC Medium" pitchFamily="2" charset="-128"/>
                  <a:cs typeface="Times New Roman" panose="02020603050405020304" pitchFamily="18" charset="0"/>
                </a:rPr>
                <a:t>)</a:t>
              </a:r>
              <a:endParaRPr kumimoji="0" lang="en-GB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Times New Roman" panose="02020603050405020304" pitchFamily="18" charset="0"/>
                <a:ea typeface="Heiti SC Medium" pitchFamily="2" charset="-128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Pakistan (2):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COMSATS Institute of Information Technology</a:t>
              </a:r>
              <a:endParaRPr kumimoji="0" lang="en-GB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 of the Punjab, University of Lahore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Mongolia (1)</a:t>
              </a:r>
              <a:r>
                <a:rPr kumimoji="0" lang="en-US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: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Institute of Physics and Technology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Korea (1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):</a:t>
              </a:r>
              <a:r>
                <a:rPr kumimoji="0" lang="en-GB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Chung-Ang University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India (1): 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Indian Institute of Technology madras</a:t>
              </a:r>
              <a:endParaRPr kumimoji="0" lang="en-GB" altLang="zh-CN" sz="1100" b="1" i="1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Thailand (1): </a:t>
              </a:r>
              <a:r>
                <a:rPr kumimoji="0" lang="en-GB" altLang="zh-CN" sz="11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Suranaree</a:t>
              </a:r>
              <a:r>
                <a:rPr kumimoji="0" lang="en-GB" altLang="zh-CN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University of Technology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83072" y="5196979"/>
              <a:ext cx="784928" cy="57155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618137" y="2935020"/>
              <a:ext cx="4572000" cy="7300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South America  (</a:t>
              </a: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/1)</a:t>
              </a:r>
              <a:br>
                <a:rPr kumimoji="0" lang="en-GB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</a:b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0" lang="en-GB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Chile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: </a:t>
              </a:r>
              <a:r>
                <a:rPr kumimoji="0" lang="en-GB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University of </a:t>
              </a:r>
              <a:r>
                <a:rPr kumimoji="0" lang="en-GB" altLang="zh-CN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181A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Tarapaca</a:t>
              </a:r>
              <a:endParaRPr kumimoji="0" lang="en-GB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181ACC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Picture 8">
            <a:extLst>
              <a:ext uri="{FF2B5EF4-FFF2-40B4-BE49-F238E27FC236}">
                <a16:creationId xmlns:a16="http://schemas.microsoft.com/office/drawing/2014/main" id="{FEC7625A-2F4D-4B4A-B789-6FE4750B8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6" r="8665"/>
          <a:stretch>
            <a:fillRect/>
          </a:stretch>
        </p:blipFill>
        <p:spPr bwMode="auto">
          <a:xfrm>
            <a:off x="2580888" y="3708681"/>
            <a:ext cx="1858928" cy="168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标题 1"/>
          <p:cNvSpPr>
            <a:spLocks noGrp="1"/>
          </p:cNvSpPr>
          <p:nvPr>
            <p:ph type="title"/>
          </p:nvPr>
        </p:nvSpPr>
        <p:spPr>
          <a:xfrm>
            <a:off x="797442" y="180945"/>
            <a:ext cx="10556358" cy="714441"/>
          </a:xfrm>
        </p:spPr>
        <p:txBody>
          <a:bodyPr>
            <a:normAutofit/>
          </a:bodyPr>
          <a:lstStyle/>
          <a:p>
            <a:pPr algn="ctr"/>
            <a:r>
              <a:rPr lang="en-US" altLang="zh-CN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Higgs:</a:t>
            </a:r>
            <a:r>
              <a:rPr lang="zh-CN" alt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CEPC</a:t>
            </a:r>
            <a:endParaRPr lang="zh-CN" altLang="en-US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7619" name="内容占位符 2"/>
          <p:cNvSpPr>
            <a:spLocks noGrp="1"/>
          </p:cNvSpPr>
          <p:nvPr>
            <p:ph idx="1"/>
          </p:nvPr>
        </p:nvSpPr>
        <p:spPr>
          <a:xfrm>
            <a:off x="695399" y="1052736"/>
            <a:ext cx="10801200" cy="259228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altLang="zh-CN" sz="2400" dirty="0">
                <a:solidFill>
                  <a:schemeClr val="tx1"/>
                </a:solidFill>
              </a:rPr>
              <a:t>Since 2005, we were thinking about the next machine after BEPC</a:t>
            </a:r>
          </a:p>
          <a:p>
            <a:pPr>
              <a:spcBef>
                <a:spcPts val="600"/>
              </a:spcBef>
            </a:pPr>
            <a:r>
              <a:rPr lang="en-US" altLang="zh-CN" sz="2400" dirty="0">
                <a:solidFill>
                  <a:schemeClr val="tx1"/>
                </a:solidFill>
              </a:rPr>
              <a:t>After </a:t>
            </a:r>
            <a:r>
              <a:rPr lang="en-US" altLang="zh-CN" sz="2400" dirty="0"/>
              <a:t>its</a:t>
            </a:r>
            <a:r>
              <a:rPr lang="en-US" altLang="zh-CN" sz="2400" dirty="0">
                <a:solidFill>
                  <a:schemeClr val="tx1"/>
                </a:solidFill>
              </a:rPr>
              <a:t> discovery, we realized that Higgs is the best portal for new physics and for the future of HEP</a:t>
            </a:r>
          </a:p>
          <a:p>
            <a:pPr>
              <a:spcBef>
                <a:spcPts val="600"/>
              </a:spcBef>
            </a:pPr>
            <a:r>
              <a:rPr lang="en-US" altLang="zh-CN" sz="2400" dirty="0">
                <a:solidFill>
                  <a:schemeClr val="tx1"/>
                </a:solidFill>
              </a:rPr>
              <a:t>The idea of a Circular </a:t>
            </a:r>
            <a:r>
              <a:rPr lang="en-US" altLang="zh-CN" sz="2400" dirty="0" err="1">
                <a:solidFill>
                  <a:schemeClr val="tx1"/>
                </a:solidFill>
              </a:rPr>
              <a:t>e+e</a:t>
            </a:r>
            <a:r>
              <a:rPr lang="en-US" altLang="zh-CN" sz="2400" dirty="0">
                <a:solidFill>
                  <a:schemeClr val="tx1"/>
                </a:solidFill>
              </a:rPr>
              <a:t>- Collider(CEPC) followed by a possible Super proton-proton collider(SPPC) was proposed </a:t>
            </a:r>
            <a:r>
              <a:rPr lang="en-US" altLang="zh-CN" sz="2400" dirty="0"/>
              <a:t>in Sep. 2012</a:t>
            </a:r>
            <a:r>
              <a:rPr lang="en-US" altLang="zh-CN" sz="2400" dirty="0">
                <a:solidFill>
                  <a:schemeClr val="tx1"/>
                </a:solidFill>
              </a:rPr>
              <a:t>, and reported in Oct. 2012 at Fermilab during the workshop: </a:t>
            </a:r>
            <a:r>
              <a:rPr lang="en-US" altLang="zh-CN" sz="2400" dirty="0">
                <a:solidFill>
                  <a:srgbClr val="0000FF"/>
                </a:solidFill>
                <a:ea typeface="宋体" panose="02010600030101010101" pitchFamily="2" charset="-122"/>
              </a:rPr>
              <a:t>“Higgs Factories 2012” </a:t>
            </a:r>
            <a:endParaRPr lang="en-US" altLang="zh-CN" sz="2400" dirty="0"/>
          </a:p>
          <a:p>
            <a:pPr>
              <a:spcBef>
                <a:spcPts val="600"/>
              </a:spcBef>
            </a:pPr>
            <a:r>
              <a:rPr lang="en-US" altLang="zh-CN" sz="2400" dirty="0">
                <a:solidFill>
                  <a:schemeClr val="tx1"/>
                </a:solidFill>
              </a:rPr>
              <a:t>It quickly gained momentum in China and in the world</a:t>
            </a:r>
          </a:p>
          <a:p>
            <a:pPr>
              <a:spcBef>
                <a:spcPts val="600"/>
              </a:spcBef>
            </a:pPr>
            <a:r>
              <a:rPr lang="en-US" altLang="zh-CN" sz="2400" dirty="0"/>
              <a:t>A natural continuation of BEPC</a:t>
            </a:r>
          </a:p>
        </p:txBody>
      </p:sp>
      <p:pic>
        <p:nvPicPr>
          <p:cNvPr id="367620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45"/>
          <a:stretch>
            <a:fillRect/>
          </a:stretch>
        </p:blipFill>
        <p:spPr bwMode="auto">
          <a:xfrm>
            <a:off x="1571623" y="3861048"/>
            <a:ext cx="9048751" cy="2816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2135560" y="6276945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rgbClr val="000000"/>
                </a:solidFill>
              </a:rPr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3"/>
          <p:cNvSpPr txBox="1"/>
          <p:nvPr/>
        </p:nvSpPr>
        <p:spPr>
          <a:xfrm>
            <a:off x="335360" y="309980"/>
            <a:ext cx="11377264" cy="532774"/>
          </a:xfrm>
          <a:prstGeom prst="rect">
            <a:avLst/>
          </a:prstGeom>
          <a:solidFill>
            <a:schemeClr val="bg1"/>
          </a:solidFill>
        </p:spPr>
        <p:txBody>
          <a:bodyPr vert="horz" lIns="51435" tIns="25718" rIns="51435" bIns="25718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514350" fontAlgn="auto">
              <a:spcAft>
                <a:spcPts val="0"/>
              </a:spcAft>
              <a:buClrTx/>
              <a:buSzTx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CEPC Accelerator</a:t>
            </a:r>
            <a:r>
              <a:rPr lang="zh-CN" altLang="en-US" dirty="0">
                <a:solidFill>
                  <a:srgbClr val="FF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：</a:t>
            </a: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TDR Published</a:t>
            </a:r>
          </a:p>
        </p:txBody>
      </p:sp>
      <p:sp>
        <p:nvSpPr>
          <p:cNvPr id="6" name="矩形 5"/>
          <p:cNvSpPr/>
          <p:nvPr/>
        </p:nvSpPr>
        <p:spPr>
          <a:xfrm>
            <a:off x="947343" y="924085"/>
            <a:ext cx="6930182" cy="1819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143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1" lang="en-US" altLang="zh-CN" dirty="0">
                <a:solidFill>
                  <a:srgbClr val="C00000"/>
                </a:solidFill>
                <a:latin typeface="+mn-lt"/>
              </a:rPr>
              <a:t>Baseline</a:t>
            </a:r>
            <a:r>
              <a:rPr kumimoji="1" lang="en-US" altLang="zh-CN" dirty="0">
                <a:solidFill>
                  <a:srgbClr val="0000FF"/>
                </a:solidFill>
                <a:latin typeface="+mn-lt"/>
              </a:rPr>
              <a:t>: 100 km, 30 MW; </a:t>
            </a:r>
          </a:p>
          <a:p>
            <a:pPr defTabSz="5143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1" lang="en-US" altLang="zh-CN" dirty="0">
                <a:solidFill>
                  <a:srgbClr val="C00000"/>
                </a:solidFill>
                <a:latin typeface="+mn-lt"/>
              </a:rPr>
              <a:t>Upgradable</a:t>
            </a:r>
            <a:r>
              <a:rPr kumimoji="1" lang="en-US" altLang="zh-CN" dirty="0">
                <a:solidFill>
                  <a:srgbClr val="0000FF"/>
                </a:solidFill>
                <a:latin typeface="+mn-lt"/>
              </a:rPr>
              <a:t> to 50 MW, High </a:t>
            </a:r>
            <a:r>
              <a:rPr kumimoji="1" lang="en-US" altLang="zh-CN" dirty="0" err="1">
                <a:solidFill>
                  <a:srgbClr val="0000FF"/>
                </a:solidFill>
                <a:latin typeface="+mn-lt"/>
              </a:rPr>
              <a:t>Lumi</a:t>
            </a:r>
            <a:r>
              <a:rPr kumimoji="1" lang="en-US" altLang="zh-CN" dirty="0">
                <a:solidFill>
                  <a:srgbClr val="0000FF"/>
                </a:solidFill>
                <a:latin typeface="+mn-lt"/>
              </a:rPr>
              <a:t> Z, ttbar</a:t>
            </a:r>
          </a:p>
          <a:p>
            <a:pPr defTabSz="5143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dirty="0">
                <a:solidFill>
                  <a:srgbClr val="C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Shared tunnel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Compatible design for CEPC and </a:t>
            </a:r>
            <a:r>
              <a:rPr lang="en-US" altLang="zh-CN" dirty="0" err="1">
                <a:solidFill>
                  <a:prstClr val="black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SppC</a:t>
            </a:r>
            <a:endParaRPr lang="en-US" altLang="zh-CN" dirty="0">
              <a:solidFill>
                <a:prstClr val="black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5143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dirty="0">
                <a:solidFill>
                  <a:srgbClr val="C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Switchable operation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Higgs, W/Z, top</a:t>
            </a:r>
          </a:p>
          <a:p>
            <a:pPr defTabSz="51435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altLang="zh-CN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/>
          <a:srcRect l="12041" t="20997" r="12232" b="4887"/>
          <a:stretch>
            <a:fillRect/>
          </a:stretch>
        </p:blipFill>
        <p:spPr>
          <a:xfrm>
            <a:off x="908686" y="2848070"/>
            <a:ext cx="3633994" cy="317819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9073109" y="885087"/>
            <a:ext cx="2592811" cy="3324885"/>
            <a:chOff x="4579" y="1775"/>
            <a:chExt cx="4947" cy="6896"/>
          </a:xfrm>
        </p:grpSpPr>
        <p:pic>
          <p:nvPicPr>
            <p:cNvPr id="15" name="Picture 2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9" y="1775"/>
              <a:ext cx="4947" cy="6896"/>
            </a:xfrm>
            <a:prstGeom prst="rect">
              <a:avLst/>
            </a:prstGeom>
          </p:spPr>
        </p:pic>
        <p:sp>
          <p:nvSpPr>
            <p:cNvPr id="22" name="TextBox 24"/>
            <p:cNvSpPr txBox="1"/>
            <p:nvPr/>
          </p:nvSpPr>
          <p:spPr>
            <a:xfrm>
              <a:off x="5497" y="5270"/>
              <a:ext cx="3299" cy="237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7620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arXiv:2312.14363</a:t>
              </a:r>
            </a:p>
            <a:p>
              <a:pPr marL="0" marR="0" lvl="0" indent="0" algn="ctr" defTabSz="7620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35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1114 </a:t>
              </a:r>
              <a:r>
                <a:rPr lang="en-US" altLang="zh-CN" sz="133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authors</a:t>
              </a:r>
              <a:endParaRPr kumimoji="0" lang="en-US" altLang="zh-CN" sz="133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algn="ctr" defTabSz="7620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335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278 </a:t>
              </a:r>
              <a:r>
                <a:rPr lang="en-US" sz="133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institutions</a:t>
              </a:r>
              <a:endParaRPr kumimoji="0" lang="en-US" sz="133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algn="ctr" defTabSz="7620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335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38 </a:t>
              </a:r>
              <a:r>
                <a:rPr lang="en-US" sz="133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countries</a:t>
              </a:r>
              <a:endParaRPr kumimoji="0" lang="en-US" sz="133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L="0" marR="0" lvl="0" indent="0" algn="ctr" defTabSz="7620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335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1090 </a:t>
              </a:r>
              <a:r>
                <a:rPr lang="en-US" sz="133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pages</a:t>
              </a:r>
              <a:endParaRPr kumimoji="0" lang="en-US" sz="133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815" y="2020417"/>
            <a:ext cx="3278946" cy="2817166"/>
          </a:xfrm>
          <a:prstGeom prst="rect">
            <a:avLst/>
          </a:prstGeom>
        </p:spPr>
      </p:pic>
      <p:sp>
        <p:nvSpPr>
          <p:cNvPr id="25" name="TextBox 16"/>
          <p:cNvSpPr txBox="1"/>
          <p:nvPr/>
        </p:nvSpPr>
        <p:spPr>
          <a:xfrm>
            <a:off x="6841488" y="2220693"/>
            <a:ext cx="612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n-lt"/>
              </a:rPr>
              <a:t>H/</a:t>
            </a:r>
            <a:r>
              <a:rPr lang="en-US" sz="1600" b="1" dirty="0" err="1">
                <a:latin typeface="+mn-lt"/>
              </a:rPr>
              <a:t>tt</a:t>
            </a:r>
            <a:endParaRPr lang="en-US" sz="1600" b="1" dirty="0">
              <a:latin typeface="+mn-lt"/>
            </a:endParaRPr>
          </a:p>
        </p:txBody>
      </p:sp>
      <p:sp>
        <p:nvSpPr>
          <p:cNvPr id="26" name="TextBox 17"/>
          <p:cNvSpPr txBox="1"/>
          <p:nvPr/>
        </p:nvSpPr>
        <p:spPr>
          <a:xfrm>
            <a:off x="6838420" y="2677893"/>
            <a:ext cx="612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n-lt"/>
              </a:rPr>
              <a:t>W&amp;Z</a:t>
            </a:r>
          </a:p>
        </p:txBody>
      </p:sp>
      <p:pic>
        <p:nvPicPr>
          <p:cNvPr id="29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0161" y="4372107"/>
            <a:ext cx="2592812" cy="2443887"/>
          </a:xfrm>
          <a:prstGeom prst="rect">
            <a:avLst/>
          </a:prstGeom>
        </p:spPr>
      </p:pic>
      <p:sp>
        <p:nvSpPr>
          <p:cNvPr id="30" name="文本框 8"/>
          <p:cNvSpPr txBox="1"/>
          <p:nvPr/>
        </p:nvSpPr>
        <p:spPr>
          <a:xfrm>
            <a:off x="9073109" y="3985792"/>
            <a:ext cx="2874822" cy="27699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cost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altLang="zh-CN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36.4B RMB (~4.6B Euro)</a:t>
            </a:r>
            <a:endParaRPr lang="zh-CN" alt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15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124275" y="4726884"/>
            <a:ext cx="3377085" cy="2003649"/>
          </a:xfrm>
          <a:prstGeom prst="rect">
            <a:avLst/>
          </a:prstGeom>
        </p:spPr>
      </p:pic>
      <p:sp>
        <p:nvSpPr>
          <p:cNvPr id="32" name="Rectangle 19"/>
          <p:cNvSpPr/>
          <p:nvPr/>
        </p:nvSpPr>
        <p:spPr>
          <a:xfrm>
            <a:off x="7394694" y="6548020"/>
            <a:ext cx="19502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srgbClr val="002060"/>
                </a:solidFill>
                <a:latin typeface="+mn-lt"/>
              </a:rPr>
              <a:t>JINST 17, P10018 (2022)</a:t>
            </a:r>
            <a:endParaRPr lang="zh-CN" altLang="en-US" sz="1050" b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428"/>
    </mc:Choice>
    <mc:Fallback xmlns="">
      <p:transition spd="slow" advTm="16342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88640"/>
            <a:ext cx="10515600" cy="864095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  <a:latin typeface="+mn-lt"/>
                <a:ea typeface="微软雅黑" panose="020B0503020204020204" pitchFamily="34" charset="-122"/>
                <a:cs typeface="Calibri" panose="020F0502020204030204" pitchFamily="34" charset="0"/>
              </a:rPr>
              <a:t>Next Step for the Accelerator</a:t>
            </a:r>
            <a:r>
              <a:rPr lang="zh-CN" altLang="en-US" sz="4000" b="1" dirty="0">
                <a:solidFill>
                  <a:srgbClr val="FF0000"/>
                </a:solidFill>
                <a:latin typeface="+mn-lt"/>
                <a:ea typeface="微软雅黑" panose="020B0503020204020204" pitchFamily="34" charset="-122"/>
                <a:cs typeface="Calibri" panose="020F0502020204030204" pitchFamily="34" charset="0"/>
              </a:rPr>
              <a:t>：</a:t>
            </a:r>
            <a:r>
              <a:rPr lang="en-US" altLang="zh-CN" sz="4000" b="1" dirty="0">
                <a:solidFill>
                  <a:srgbClr val="FF0000"/>
                </a:solidFill>
                <a:latin typeface="+mn-lt"/>
                <a:ea typeface="微软雅黑" panose="020B0503020204020204" pitchFamily="34" charset="-122"/>
                <a:cs typeface="Calibri" panose="020F0502020204030204" pitchFamily="34" charset="0"/>
              </a:rPr>
              <a:t>EDR </a:t>
            </a:r>
            <a:endParaRPr lang="zh-CN" altLang="en-US" sz="4000" b="1" dirty="0">
              <a:latin typeface="+mn-lt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713313" y="2132855"/>
            <a:ext cx="6265912" cy="45365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0000FF"/>
                </a:solidFill>
              </a:rPr>
              <a:t>A full cryomodule containing </a:t>
            </a:r>
            <a:r>
              <a:rPr lang="en-GB" altLang="zh-CN" sz="2000" dirty="0">
                <a:solidFill>
                  <a:srgbClr val="0000FF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six 650 MHz 2-cell cavities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altLang="zh-CN" sz="2000" dirty="0">
                <a:solidFill>
                  <a:srgbClr val="0000FF"/>
                </a:solidFill>
                <a:cs typeface="Arial" panose="020B0604020202020204" pitchFamily="34" charset="0"/>
              </a:rPr>
              <a:t>Higher efficiency klystrons </a:t>
            </a:r>
            <a:endParaRPr lang="en-US" altLang="zh-CN" sz="2000"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0000FF"/>
                </a:solidFill>
              </a:rPr>
              <a:t>Automatic production for NEG coated vacuum chambers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0000FF"/>
                </a:solidFill>
              </a:rPr>
              <a:t>Automatic production for magnets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/>
              <a:t>More prototypes of magnets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/>
              <a:t>C-band LINAC test band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/>
              <a:t>CCT type SC quadrupole magnet for final focusing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/>
              <a:t>MDI design and background studies</a:t>
            </a:r>
            <a:endParaRPr lang="zh-CN" altLang="en-US" sz="2000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/>
              <a:t>Control and timing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/>
              <a:t>Alignment and installation plan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/>
              <a:t>Mockup for installation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/>
              <a:t>PWFA test facility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/>
              <a:t>….</a:t>
            </a:r>
          </a:p>
        </p:txBody>
      </p:sp>
      <p:sp>
        <p:nvSpPr>
          <p:cNvPr id="4" name="TextBox 9"/>
          <p:cNvSpPr txBox="1"/>
          <p:nvPr/>
        </p:nvSpPr>
        <p:spPr>
          <a:xfrm>
            <a:off x="695400" y="1196752"/>
            <a:ext cx="10911840" cy="829945"/>
          </a:xfrm>
          <a:prstGeom prst="rect">
            <a:avLst/>
          </a:prstGeom>
          <a:noFill/>
          <a:ln w="6350">
            <a:solidFill>
              <a:schemeClr val="accent1">
                <a:shade val="1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2400" b="0" dirty="0">
                <a:solidFill>
                  <a:srgbClr val="002060"/>
                </a:solidFill>
                <a:latin typeface="+mn-lt"/>
                <a:cs typeface="Arial" panose="020B0604020202020204" pitchFamily="34" charset="0"/>
                <a:sym typeface="+mn-ea"/>
              </a:rPr>
              <a:t>EDR tasks start with 35 WGs aiming for issues like further R&amp;D of new technologies, mass production, mockup for installation, etc.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l="52117" t="6756" b="48649"/>
          <a:stretch>
            <a:fillRect/>
          </a:stretch>
        </p:blipFill>
        <p:spPr>
          <a:xfrm>
            <a:off x="7008243" y="2099757"/>
            <a:ext cx="4884887" cy="23762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488" y="4486638"/>
            <a:ext cx="4980642" cy="2349219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fed697ca-43fd-4dda-a3a4-744288530f53"/>
  <p:tag name="COMMONDATA" val="eyJoZGlkIjoiNWFiYzllYTcyZjlmODA0N2MyYjdmMWZiOTZhYjQ4MzA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803612012"/>
  <p:tag name="KSO_WM_UNIT_PLACING_PICTURE_USER_VIEWPORT" val="{&quot;height&quot;:2890,&quot;width&quot;:3276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485*311"/>
  <p:tag name="TABLE_ENDDRAG_RECT" val="17*149*485*3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d210ca3-a871-4011-8c25-f7f7b26b10b7}"/>
  <p:tag name="TABLE_SKINIDX" val="3"/>
  <p:tag name="TABLE_ENCOLOR" val="#5CA2F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5260,&quot;width&quot;:21260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307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9、12、15、16、20、23、24、25、26、27、30、35、3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30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HEP in China - present and Futur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anose="05000000000000000000" pitchFamily="2" charset="2"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anose="05000000000000000000" pitchFamily="2" charset="2"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5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anose="05000000000000000000" pitchFamily="2" charset="2"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anose="05000000000000000000" pitchFamily="2" charset="2"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0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anose="05000000000000000000" pitchFamily="2" charset="2"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anose="05000000000000000000" pitchFamily="2" charset="2"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anose="05000000000000000000" pitchFamily="2" charset="2"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anose="05000000000000000000" pitchFamily="2" charset="2"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J_empty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1_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8_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CJ_empty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2_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Office 主题​​">
  <a:themeElements>
    <a:clrScheme name="CJcolor">
      <a:dk1>
        <a:srgbClr val="000000"/>
      </a:dk1>
      <a:lt1>
        <a:srgbClr val="FFFFCC"/>
      </a:lt1>
      <a:dk2>
        <a:srgbClr val="005DA2"/>
      </a:dk2>
      <a:lt2>
        <a:srgbClr val="FFFFFF"/>
      </a:lt2>
      <a:accent1>
        <a:srgbClr val="00FF00"/>
      </a:accent1>
      <a:accent2>
        <a:srgbClr val="FFC000"/>
      </a:accent2>
      <a:accent3>
        <a:srgbClr val="00C0FF"/>
      </a:accent3>
      <a:accent4>
        <a:srgbClr val="00FFC0"/>
      </a:accent4>
      <a:accent5>
        <a:srgbClr val="FF00C0"/>
      </a:accent5>
      <a:accent6>
        <a:srgbClr val="FF0000"/>
      </a:accent6>
      <a:hlink>
        <a:srgbClr val="C0FF00"/>
      </a:hlink>
      <a:folHlink>
        <a:srgbClr val="000000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HEP in China - present and Future</Template>
  <TotalTime>89</TotalTime>
  <Words>2799</Words>
  <Application>Microsoft Office PowerPoint</Application>
  <PresentationFormat>宽屏</PresentationFormat>
  <Paragraphs>575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14</vt:i4>
      </vt:variant>
      <vt:variant>
        <vt:lpstr>幻灯片标题</vt:lpstr>
      </vt:variant>
      <vt:variant>
        <vt:i4>25</vt:i4>
      </vt:variant>
    </vt:vector>
  </HeadingPairs>
  <TitlesOfParts>
    <vt:vector size="59" baseType="lpstr">
      <vt:lpstr>Arial Unicode MS</vt:lpstr>
      <vt:lpstr>Heiti SC Medium</vt:lpstr>
      <vt:lpstr>MS PGothic</vt:lpstr>
      <vt:lpstr>等线</vt:lpstr>
      <vt:lpstr>等线 Light</vt:lpstr>
      <vt:lpstr>汉仪润圆-65简</vt:lpstr>
      <vt:lpstr>黑体</vt:lpstr>
      <vt:lpstr>华文中宋</vt:lpstr>
      <vt:lpstr>楷体</vt:lpstr>
      <vt:lpstr>隶书</vt:lpstr>
      <vt:lpstr>宋体</vt:lpstr>
      <vt:lpstr>微软雅黑</vt:lpstr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Wingdings 3</vt:lpstr>
      <vt:lpstr>HEP in China - present and Future</vt:lpstr>
      <vt:lpstr>2_CJ_empty</vt:lpstr>
      <vt:lpstr>11_默认设计模板</vt:lpstr>
      <vt:lpstr>8_Office 主题</vt:lpstr>
      <vt:lpstr>6_Office 主题</vt:lpstr>
      <vt:lpstr>3_CJ_empty</vt:lpstr>
      <vt:lpstr>22_Office 主题</vt:lpstr>
      <vt:lpstr>Office 主题​​</vt:lpstr>
      <vt:lpstr>9_Office 主题​​</vt:lpstr>
      <vt:lpstr>6_CJ_empty</vt:lpstr>
      <vt:lpstr>10_Office 主题​​</vt:lpstr>
      <vt:lpstr>5_CJ_empty</vt:lpstr>
      <vt:lpstr>10_CJ_empty</vt:lpstr>
      <vt:lpstr>1_CJ_empty</vt:lpstr>
      <vt:lpstr>High Energy Physics in China</vt:lpstr>
      <vt:lpstr>Hadrons：BEPCII/BESIII</vt:lpstr>
      <vt:lpstr>Example 1: Hadron Spectroscopy</vt:lpstr>
      <vt:lpstr>Example 2: Exotic hadrons</vt:lpstr>
      <vt:lpstr>Future Plan of BEPCII/BESIII </vt:lpstr>
      <vt:lpstr>BESIII collaboration </vt:lpstr>
      <vt:lpstr>Higgs: CEPC</vt:lpstr>
      <vt:lpstr>PowerPoint 演示文稿</vt:lpstr>
      <vt:lpstr>Next Step for the Accelerator：EDR </vt:lpstr>
      <vt:lpstr>CEPC Detector：Reference Detector TDR</vt:lpstr>
      <vt:lpstr>PowerPoint 演示文稿</vt:lpstr>
      <vt:lpstr>Neutrinos: JUNO Experiment</vt:lpstr>
      <vt:lpstr>JUNO Detector</vt:lpstr>
      <vt:lpstr>PowerPoint 演示文稿</vt:lpstr>
      <vt:lpstr>PMT and readout electronics</vt:lpstr>
      <vt:lpstr>PowerPoint 演示文稿</vt:lpstr>
      <vt:lpstr>PowerPoint 演示文稿</vt:lpstr>
      <vt:lpstr>PowerPoint 演示文稿</vt:lpstr>
      <vt:lpstr>Physics at JUNO</vt:lpstr>
      <vt:lpstr>Future Upgrade: JUNO-bb</vt:lpstr>
      <vt:lpstr>PowerPoint 演示文稿</vt:lpstr>
      <vt:lpstr>AstroPhysics: Cosmic-Rays and g-astronomy    Large High Altitude Air Shower Observatory(LHAASO) </vt:lpstr>
      <vt:lpstr>Future Space Programs</vt:lpstr>
      <vt:lpstr>Dark Matter: JinPin Underground Lab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and Astroparticle Physics in China   Present and Future</dc:title>
  <dc:creator>王贻芳</dc:creator>
  <cp:lastModifiedBy>yfwang</cp:lastModifiedBy>
  <cp:revision>145</cp:revision>
  <cp:lastPrinted>2113-01-01T00:00:00Z</cp:lastPrinted>
  <dcterms:created xsi:type="dcterms:W3CDTF">2020-09-10T14:19:00Z</dcterms:created>
  <dcterms:modified xsi:type="dcterms:W3CDTF">2025-09-04T15:45:19Z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69A97F1995D94514A3E100F2972838DD</vt:lpwstr>
  </property>
  <property fmtid="{D5CDD505-2E9C-101B-9397-08002B2CF9AE}" pid="4" name="KSOProductBuildVer">
    <vt:lpwstr>2052-12.1.0.20305</vt:lpwstr>
  </property>
</Properties>
</file>