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7" name="Shape 16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Media Placeholder 3"/>
          <p:cNvSpPr/>
          <p:nvPr>
            <p:ph type="media" sz="half" idx="2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2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1" name="Body Level One…"/>
          <p:cNvSpPr txBox="1"/>
          <p:nvPr>
            <p:ph type="body" sz="quarter" idx="1"/>
          </p:nvPr>
        </p:nvSpPr>
        <p:spPr>
          <a:xfrm>
            <a:off x="457200" y="1600200"/>
            <a:ext cx="4038600" cy="218598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Text Placeholder 4"/>
          <p:cNvSpPr/>
          <p:nvPr>
            <p:ph type="body" sz="half" idx="21"/>
          </p:nvPr>
        </p:nvSpPr>
        <p:spPr>
          <a:xfrm>
            <a:off x="457200" y="3938587"/>
            <a:ext cx="8229600" cy="218757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traight Connector 6"/>
          <p:cNvSpPr/>
          <p:nvPr/>
        </p:nvSpPr>
        <p:spPr>
          <a:xfrm flipV="1">
            <a:off x="0" y="876299"/>
            <a:ext cx="9144001" cy="12702"/>
          </a:xfrm>
          <a:prstGeom prst="line">
            <a:avLst/>
          </a:prstGeom>
          <a:ln w="38100">
            <a:solidFill>
              <a:srgbClr val="489098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131" name="NEW-Logo-ERC-OUTLINE.ai" descr="NEW-Logo-ERC-OUTLINE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23867" y="195377"/>
            <a:ext cx="717666" cy="643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UoL - Logo - CMYK.pdf" descr="UoL - Logo - CMYK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9870" y="299380"/>
            <a:ext cx="1623998" cy="415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Black &amp; White Version.pdf" descr="Black &amp; White Versio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7480" y="152907"/>
            <a:ext cx="1579146" cy="688169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8213442" y="6564606"/>
            <a:ext cx="301909" cy="288824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r>
              <a:t>Title Text</a:t>
            </a:r>
          </a:p>
        </p:txBody>
      </p:sp>
      <p:sp>
        <p:nvSpPr>
          <p:cNvPr id="14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lIns="45718" tIns="45718" rIns="45718" bIns="45718"/>
          <a:lstStyle>
            <a:lvl2pPr marL="783771" indent="-326571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xfrm>
            <a:off x="8384897" y="6245225"/>
            <a:ext cx="301904" cy="288820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r>
              <a:t>Title Text</a:t>
            </a:r>
          </a:p>
        </p:txBody>
      </p:sp>
      <p:sp>
        <p:nvSpPr>
          <p:cNvPr id="15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lIns="45718" tIns="45718" rIns="45718" bIns="45718"/>
          <a:lstStyle>
            <a:lvl2pPr marL="783771" indent="-326571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/>
          <p:nvPr>
            <p:ph type="sldNum" sz="quarter" idx="2"/>
          </p:nvPr>
        </p:nvSpPr>
        <p:spPr>
          <a:xfrm>
            <a:off x="8384894" y="6245225"/>
            <a:ext cx="301907" cy="288822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r>
              <a:t>Title Text</a:t>
            </a:r>
          </a:p>
        </p:txBody>
      </p:sp>
      <p:sp>
        <p:nvSpPr>
          <p:cNvPr id="160" name="Slide Number"/>
          <p:cNvSpPr txBox="1"/>
          <p:nvPr>
            <p:ph type="sldNum" sz="quarter" idx="2"/>
          </p:nvPr>
        </p:nvSpPr>
        <p:spPr>
          <a:xfrm>
            <a:off x="8384894" y="6245225"/>
            <a:ext cx="301907" cy="288822"/>
          </a:xfrm>
          <a:prstGeom prst="rect">
            <a:avLst/>
          </a:prstGeom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cap="all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3">
            <a:lumOff val="44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25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4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8.png"/><Relationship Id="rId4" Type="http://schemas.openxmlformats.org/officeDocument/2006/relationships/image" Target="../media/image1.tif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3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3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Introduction"/>
          <p:cNvSpPr txBox="1"/>
          <p:nvPr>
            <p:ph type="ctrTitle"/>
          </p:nvPr>
        </p:nvSpPr>
        <p:spPr>
          <a:xfrm>
            <a:off x="-1823304" y="4406724"/>
            <a:ext cx="7772401" cy="1470026"/>
          </a:xfrm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170" name="Andrei Nomerotski, Czech TU &amp; FIU"/>
          <p:cNvSpPr txBox="1"/>
          <p:nvPr>
            <p:ph type="subTitle" sz="half" idx="1"/>
          </p:nvPr>
        </p:nvSpPr>
        <p:spPr>
          <a:xfrm>
            <a:off x="-723631" y="5748627"/>
            <a:ext cx="9780391" cy="1752601"/>
          </a:xfrm>
          <a:prstGeom prst="rect">
            <a:avLst/>
          </a:prstGeom>
        </p:spPr>
        <p:txBody>
          <a:bodyPr/>
          <a:lstStyle/>
          <a:p>
            <a:pPr/>
            <a:r>
              <a:t>Andrei Nomerotski, Czech TU &amp; FIU</a:t>
            </a:r>
          </a:p>
        </p:txBody>
      </p:sp>
      <p:pic>
        <p:nvPicPr>
          <p:cNvPr id="1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44347"/>
            <a:ext cx="9144001" cy="4670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Role of measur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Role of measurement</a:t>
            </a:r>
          </a:p>
        </p:txBody>
      </p:sp>
      <p:sp>
        <p:nvSpPr>
          <p:cNvPr id="220" name="measuring instruments are classic…"/>
          <p:cNvSpPr txBox="1"/>
          <p:nvPr>
            <p:ph type="body" sz="half" idx="1"/>
          </p:nvPr>
        </p:nvSpPr>
        <p:spPr>
          <a:xfrm>
            <a:off x="138602" y="598126"/>
            <a:ext cx="4844174" cy="4908856"/>
          </a:xfrm>
          <a:prstGeom prst="rect">
            <a:avLst/>
          </a:prstGeom>
        </p:spPr>
        <p:txBody>
          <a:bodyPr/>
          <a:lstStyle/>
          <a:p>
            <a:pPr>
              <a:defRPr b="0"/>
            </a:pPr>
            <a:r>
              <a:t>measuring instruments are classic </a:t>
            </a:r>
          </a:p>
          <a:p>
            <a:pPr>
              <a:defRPr b="0"/>
            </a:pPr>
          </a:p>
          <a:p>
            <a:pPr>
              <a:defRPr b="0"/>
            </a:pPr>
            <a:r>
              <a:t>measurement ‘collapses’ wave function - good theoretical (and philosophical) topic all the way to many-worlds interpretation (Deutsch et al) and theory of consciousness (Penrose et al)</a:t>
            </a:r>
          </a:p>
        </p:txBody>
      </p:sp>
      <p:pic>
        <p:nvPicPr>
          <p:cNvPr id="2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639" y="1543823"/>
            <a:ext cx="3898901" cy="42926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From Meta"/>
          <p:cNvSpPr txBox="1"/>
          <p:nvPr/>
        </p:nvSpPr>
        <p:spPr>
          <a:xfrm>
            <a:off x="6692650" y="6136728"/>
            <a:ext cx="120919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From Meta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article Physics"/>
          <p:cNvSpPr txBox="1"/>
          <p:nvPr>
            <p:ph type="title"/>
          </p:nvPr>
        </p:nvSpPr>
        <p:spPr>
          <a:xfrm>
            <a:off x="289064" y="171169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Particle Physics</a:t>
            </a:r>
          </a:p>
        </p:txBody>
      </p:sp>
      <p:sp>
        <p:nvSpPr>
          <p:cNvPr id="225" name="Deals with elementary particles which are small or even point-like…"/>
          <p:cNvSpPr txBox="1"/>
          <p:nvPr/>
        </p:nvSpPr>
        <p:spPr>
          <a:xfrm>
            <a:off x="-1" y="667867"/>
            <a:ext cx="9144001" cy="4129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defTabSz="685800">
              <a:spcBef>
                <a:spcPts val="400"/>
              </a:spcBef>
            </a:pPr>
          </a:p>
          <a:p>
            <a:pPr defTabSz="685800">
              <a:spcBef>
                <a:spcPts val="400"/>
              </a:spcBef>
            </a:pPr>
            <a:r>
              <a:t>Deals with elementary particles which are small or even point-like</a:t>
            </a:r>
          </a:p>
          <a:p>
            <a:pPr defTabSz="685800">
              <a:spcBef>
                <a:spcPts val="400"/>
              </a:spcBef>
            </a:pPr>
          </a:p>
          <a:p>
            <a:pPr defTabSz="685800">
              <a:spcBef>
                <a:spcPts val="400"/>
              </a:spcBef>
            </a:pPr>
            <a:r>
              <a:t>Needs to be reconciled with </a:t>
            </a:r>
            <a:r>
              <a:rPr b="1"/>
              <a:t>relativity</a:t>
            </a:r>
            <a:r>
              <a:t> since typically in Particle Physics </a:t>
            </a:r>
            <a:r>
              <a:rPr b="1"/>
              <a:t>energy &gt;&gt; mass</a:t>
            </a:r>
          </a:p>
          <a:p>
            <a:pPr defTabSz="685800">
              <a:spcBef>
                <a:spcPts val="400"/>
              </a:spcBef>
            </a:pPr>
          </a:p>
          <a:p>
            <a:pPr defTabSz="685800">
              <a:spcBef>
                <a:spcPts val="400"/>
              </a:spcBef>
              <a:defRPr b="1"/>
            </a:pPr>
            <a:r>
              <a:t>Quantum Field Theory </a:t>
            </a:r>
            <a:r>
              <a:rPr b="0"/>
              <a:t>approaches :</a:t>
            </a:r>
            <a:br>
              <a:rPr b="0"/>
            </a:br>
          </a:p>
          <a:p>
            <a:pPr defTabSz="685800">
              <a:spcBef>
                <a:spcPts val="400"/>
              </a:spcBef>
            </a:pPr>
            <a:r>
              <a:t>creation and annihilation operators (</a:t>
            </a:r>
            <a14:m>
              <m:oMath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quantized field excitations </a:t>
            </a:r>
            <a14:m>
              <m:oMath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particles) or </a:t>
            </a:r>
          </a:p>
          <a:p>
            <a:pPr defTabSz="685800">
              <a:spcBef>
                <a:spcPts val="400"/>
              </a:spcBef>
            </a:pPr>
          </a:p>
          <a:p>
            <a:pPr defTabSz="685800">
              <a:spcBef>
                <a:spcPts val="400"/>
              </a:spcBef>
            </a:pPr>
            <a:r>
              <a:t>path integrals (</a:t>
            </a:r>
            <a14:m>
              <m:oMath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→</m:t>
                </m:r>
              </m:oMath>
            </a14:m>
            <a:r>
              <a:t> Feynman diagrams)</a:t>
            </a:r>
          </a:p>
          <a:p>
            <a:pPr defTabSz="685800">
              <a:spcBef>
                <a:spcPts val="400"/>
              </a:spcBef>
            </a:pPr>
          </a:p>
        </p:txBody>
      </p:sp>
      <p:pic>
        <p:nvPicPr>
          <p:cNvPr id="22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7914" y="4685136"/>
            <a:ext cx="2442119" cy="184975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0" name="Group"/>
          <p:cNvGrpSpPr/>
          <p:nvPr/>
        </p:nvGrpSpPr>
        <p:grpSpPr>
          <a:xfrm>
            <a:off x="4041176" y="4219612"/>
            <a:ext cx="5602179" cy="2553442"/>
            <a:chOff x="0" y="0"/>
            <a:chExt cx="5602177" cy="2553440"/>
          </a:xfrm>
        </p:grpSpPr>
        <p:sp>
          <p:nvSpPr>
            <p:cNvPr id="227" name="The ATLAS Collaboration, Observation of quantum entanglement with top quarks at the ATLAS detector. Nature 633, 542–547 (2024)"/>
            <p:cNvSpPr txBox="1"/>
            <p:nvPr/>
          </p:nvSpPr>
          <p:spPr>
            <a:xfrm>
              <a:off x="672652" y="708191"/>
              <a:ext cx="4256874" cy="784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just" defTabSz="457200">
                <a:spcBef>
                  <a:spcPts val="1600"/>
                </a:spcBef>
                <a:defRPr sz="1600">
                  <a:solidFill>
                    <a:srgbClr val="22222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The ATLAS Collaboration, Observation of quantum entanglement with top quarks at the ATLAS detector. </a:t>
              </a:r>
              <a:r>
                <a:rPr i="1"/>
                <a:t>Nature</a:t>
              </a:r>
              <a:r>
                <a:t> </a:t>
              </a:r>
              <a:r>
                <a:rPr b="1"/>
                <a:t>633</a:t>
              </a:r>
              <a:r>
                <a:t>, 542–547 (2024)</a:t>
              </a:r>
            </a:p>
          </p:txBody>
        </p:sp>
        <p:sp>
          <p:nvSpPr>
            <p:cNvPr id="228" name="The CMS Collaboration, Observation of quantum entanglement in top quark pair production in proton–proton collisions at  13 TeV, Rep. Prog. Phys. 87 117801 (2024)"/>
            <p:cNvSpPr txBox="1"/>
            <p:nvPr/>
          </p:nvSpPr>
          <p:spPr>
            <a:xfrm>
              <a:off x="693666" y="1534900"/>
              <a:ext cx="4214847" cy="1018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just" defTabSz="457200">
                <a:defRPr sz="1600">
                  <a:solidFill>
                    <a:srgbClr val="333333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The CMS Collaboration, Observation of quantum entanglement in top quark pair production in proton–proton collisions at  13 TeV, </a:t>
              </a:r>
              <a:r>
                <a:rPr i="1"/>
                <a:t>Rep. Prog. Phys.</a:t>
              </a:r>
              <a:r>
                <a:t>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87</a:t>
              </a:r>
              <a:r>
                <a:t> 117801 (2024)</a:t>
              </a:r>
            </a:p>
          </p:txBody>
        </p:sp>
        <p:sp>
          <p:nvSpPr>
            <p:cNvPr id="229" name="Recent LHC results -…"/>
            <p:cNvSpPr txBox="1"/>
            <p:nvPr/>
          </p:nvSpPr>
          <p:spPr>
            <a:xfrm>
              <a:off x="0" y="0"/>
              <a:ext cx="5602178" cy="6655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spcBef>
                  <a:spcPts val="500"/>
                </a:spcBef>
                <a:defRPr b="1" sz="1700"/>
              </a:pPr>
              <a:r>
                <a:t>Recent LHC results - </a:t>
              </a:r>
            </a:p>
            <a:p>
              <a:pPr algn="ctr">
                <a:spcBef>
                  <a:spcPts val="500"/>
                </a:spcBef>
                <a:defRPr b="1" sz="1700"/>
              </a:pPr>
              <a:r>
                <a:t>all way back to entanglement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Quantum Computing"/>
          <p:cNvSpPr txBox="1"/>
          <p:nvPr/>
        </p:nvSpPr>
        <p:spPr>
          <a:xfrm>
            <a:off x="457200" y="34820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/>
            </a:lvl1pPr>
          </a:lstStyle>
          <a:p>
            <a:pPr/>
            <a:r>
              <a:t>Quantum Computing</a:t>
            </a:r>
          </a:p>
        </p:txBody>
      </p:sp>
      <p:sp>
        <p:nvSpPr>
          <p:cNvPr id="233" name="Employs entanglement implemented as qubits to do calculations…"/>
          <p:cNvSpPr txBox="1"/>
          <p:nvPr/>
        </p:nvSpPr>
        <p:spPr>
          <a:xfrm>
            <a:off x="197581" y="1193002"/>
            <a:ext cx="9019684" cy="3408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>
              <a:spcBef>
                <a:spcPts val="500"/>
              </a:spcBef>
              <a:defRPr sz="2400"/>
            </a:pPr>
          </a:p>
          <a:p>
            <a:pPr>
              <a:spcBef>
                <a:spcPts val="500"/>
              </a:spcBef>
              <a:defRPr sz="2400"/>
            </a:pPr>
            <a:r>
              <a:t>Employs entanglement implemented as qubits to do calculations</a:t>
            </a:r>
          </a:p>
          <a:p>
            <a:pPr>
              <a:spcBef>
                <a:spcPts val="500"/>
              </a:spcBef>
              <a:defRPr sz="2400"/>
            </a:pPr>
            <a:r>
              <a:t>Qubit is superposition of two bit values: 0 &amp; 1</a:t>
            </a:r>
          </a:p>
          <a:p>
            <a:pPr>
              <a:spcBef>
                <a:spcPts val="500"/>
              </a:spcBef>
              <a:defRPr sz="2400"/>
            </a:pPr>
          </a:p>
          <a:p>
            <a:pPr>
              <a:spcBef>
                <a:spcPts val="500"/>
              </a:spcBef>
              <a:defRPr sz="2400"/>
            </a:pPr>
            <a:r>
              <a:t>Requires special algorithms</a:t>
            </a:r>
          </a:p>
          <a:p>
            <a:pPr>
              <a:spcBef>
                <a:spcPts val="500"/>
              </a:spcBef>
              <a:defRPr sz="2400"/>
            </a:pPr>
          </a:p>
          <a:p>
            <a:pPr>
              <a:spcBef>
                <a:spcPts val="500"/>
              </a:spcBef>
              <a:defRPr sz="2400"/>
            </a:pPr>
            <a:r>
              <a:t>Lots of progress in qubit technology: multiple candidates using superconductivity, atomic physics, condensed matter physics etc</a:t>
            </a:r>
          </a:p>
        </p:txBody>
      </p:sp>
      <p:pic>
        <p:nvPicPr>
          <p:cNvPr id="2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38516" y="2113648"/>
            <a:ext cx="2666699" cy="7296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Quantum sensing"/>
          <p:cNvSpPr txBox="1"/>
          <p:nvPr>
            <p:ph type="title"/>
          </p:nvPr>
        </p:nvSpPr>
        <p:spPr>
          <a:xfrm>
            <a:off x="58010" y="673600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Quantum sensing</a:t>
            </a:r>
          </a:p>
        </p:txBody>
      </p:sp>
      <p:sp>
        <p:nvSpPr>
          <p:cNvPr id="237" name="Entanglement for improving measurements - in application to microscopy, telescopy, metrology etc…"/>
          <p:cNvSpPr txBox="1"/>
          <p:nvPr/>
        </p:nvSpPr>
        <p:spPr>
          <a:xfrm>
            <a:off x="367105" y="1896522"/>
            <a:ext cx="8603145" cy="3447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algn="ctr">
              <a:spcBef>
                <a:spcPts val="500"/>
              </a:spcBef>
              <a:defRPr sz="2400"/>
            </a:pPr>
          </a:p>
          <a:p>
            <a:pPr algn="ctr">
              <a:spcBef>
                <a:spcPts val="500"/>
              </a:spcBef>
              <a:defRPr sz="2400"/>
            </a:pPr>
            <a:r>
              <a:t>Entanglement for improving measurements - in application to microscopy, telescopy, metrology etc</a:t>
            </a:r>
          </a:p>
          <a:p>
            <a:pPr algn="ctr">
              <a:spcBef>
                <a:spcPts val="500"/>
              </a:spcBef>
              <a:defRPr sz="2400"/>
            </a:pPr>
          </a:p>
          <a:p>
            <a:pPr algn="ctr">
              <a:spcBef>
                <a:spcPts val="500"/>
              </a:spcBef>
              <a:defRPr sz="2400"/>
            </a:pPr>
            <a:r>
              <a:t>Most of cases employs </a:t>
            </a:r>
            <a:r>
              <a:rPr b="1"/>
              <a:t>OPTICAL PHOTONS</a:t>
            </a:r>
          </a:p>
          <a:p>
            <a:pPr algn="ctr">
              <a:spcBef>
                <a:spcPts val="500"/>
              </a:spcBef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6" grpId="1"/>
      <p:bldP build="whole" bldLvl="1" animBg="1" rev="0" advAuto="0" spid="237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 1"/>
          <p:cNvSpPr txBox="1"/>
          <p:nvPr>
            <p:ph type="title"/>
          </p:nvPr>
        </p:nvSpPr>
        <p:spPr>
          <a:xfrm>
            <a:off x="-9160" y="274638"/>
            <a:ext cx="9144001" cy="1666252"/>
          </a:xfrm>
          <a:prstGeom prst="rect">
            <a:avLst/>
          </a:prstGeom>
        </p:spPr>
        <p:txBody>
          <a:bodyPr/>
          <a:lstStyle/>
          <a:p>
            <a:pPr defTabSz="740662">
              <a:defRPr sz="3500"/>
            </a:pPr>
            <a:r>
              <a:t>Quantum photon sources - </a:t>
            </a:r>
          </a:p>
          <a:p>
            <a:pPr defTabSz="740662">
              <a:defRPr sz="3500"/>
            </a:pPr>
            <a:r>
              <a:t>spontaneous parametric down-conversion (SPDC) sources</a:t>
            </a:r>
          </a:p>
        </p:txBody>
      </p:sp>
      <p:pic>
        <p:nvPicPr>
          <p:cNvPr id="2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880" y="2329570"/>
            <a:ext cx="4858431" cy="2814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05549" y="1983282"/>
            <a:ext cx="4305302" cy="3263902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Produce two photons correlated (sometimes entangled) in…"/>
          <p:cNvSpPr txBox="1"/>
          <p:nvPr/>
        </p:nvSpPr>
        <p:spPr>
          <a:xfrm>
            <a:off x="2531279" y="5289575"/>
            <a:ext cx="5962012" cy="1150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/>
            <a:r>
              <a:t>Produce two photons correlated (sometimes entangled) in</a:t>
            </a:r>
          </a:p>
          <a:p>
            <a:pPr lvl="1" marL="748631" indent="-240631">
              <a:buSzPct val="100000"/>
              <a:buAutoNum type="arabicPeriod" startAt="1"/>
            </a:pPr>
            <a:r>
              <a:t>Time</a:t>
            </a:r>
          </a:p>
          <a:p>
            <a:pPr lvl="1" marL="748631" indent="-240631">
              <a:buSzPct val="100000"/>
              <a:buAutoNum type="arabicPeriod" startAt="1"/>
            </a:pPr>
            <a:r>
              <a:t>Position</a:t>
            </a:r>
          </a:p>
          <a:p>
            <a:pPr lvl="1" marL="748631" indent="-240631">
              <a:buSzPct val="100000"/>
              <a:buAutoNum type="arabicPeriod" startAt="1"/>
            </a:pPr>
            <a:r>
              <a:t>Energy</a:t>
            </a:r>
          </a:p>
        </p:txBody>
      </p:sp>
      <p:sp>
        <p:nvSpPr>
          <p:cNvPr id="243" name="From Wikipedia"/>
          <p:cNvSpPr txBox="1"/>
          <p:nvPr/>
        </p:nvSpPr>
        <p:spPr>
          <a:xfrm>
            <a:off x="7129813" y="4728090"/>
            <a:ext cx="16919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From Wikipedia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Group"/>
          <p:cNvGrpSpPr/>
          <p:nvPr/>
        </p:nvGrpSpPr>
        <p:grpSpPr>
          <a:xfrm>
            <a:off x="-22000309" y="4361620"/>
            <a:ext cx="3695482" cy="3741635"/>
            <a:chOff x="-24286" y="60717"/>
            <a:chExt cx="3695481" cy="3741633"/>
          </a:xfrm>
        </p:grpSpPr>
        <p:pic>
          <p:nvPicPr>
            <p:cNvPr id="245" name="Image 2" descr="Image 2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24287" y="60717"/>
              <a:ext cx="3695482" cy="37416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6" name="Ellipse 4"/>
            <p:cNvSpPr/>
            <p:nvPr/>
          </p:nvSpPr>
          <p:spPr>
            <a:xfrm>
              <a:off x="159984" y="839288"/>
              <a:ext cx="1277614" cy="2624449"/>
            </a:xfrm>
            <a:prstGeom prst="ellipse">
              <a:avLst/>
            </a:prstGeom>
            <a:noFill/>
            <a:ln w="19050" cap="flat">
              <a:solidFill>
                <a:srgbClr val="0F465F"/>
              </a:solidFill>
              <a:prstDash val="sysDash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0000"/>
                  </a:solidFill>
                  <a:latin typeface="Aptos"/>
                  <a:ea typeface="Aptos"/>
                  <a:cs typeface="Aptos"/>
                  <a:sym typeface="Aptos"/>
                </a:defRPr>
              </a:pPr>
            </a:p>
          </p:txBody>
        </p:sp>
      </p:grpSp>
      <p:sp>
        <p:nvSpPr>
          <p:cNvPr id="248" name="Quantum pair photon source"/>
          <p:cNvSpPr txBox="1"/>
          <p:nvPr>
            <p:ph type="title" idx="4294967295"/>
          </p:nvPr>
        </p:nvSpPr>
        <p:spPr>
          <a:xfrm>
            <a:off x="-252029" y="-321402"/>
            <a:ext cx="9144002" cy="1666253"/>
          </a:xfrm>
          <a:prstGeom prst="rect">
            <a:avLst/>
          </a:prstGeom>
        </p:spPr>
        <p:txBody>
          <a:bodyPr lIns="45718" tIns="45718" rIns="45718" bIns="45718"/>
          <a:lstStyle>
            <a:lvl1pPr defTabSz="740662">
              <a:defRPr sz="3500"/>
            </a:lvl1pPr>
          </a:lstStyle>
          <a:p>
            <a:pPr/>
            <a:r>
              <a:t>Quantum pair photon source</a:t>
            </a:r>
          </a:p>
        </p:txBody>
      </p:sp>
      <p:pic>
        <p:nvPicPr>
          <p:cNvPr id="24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700" y="4525592"/>
            <a:ext cx="3603926" cy="2732181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Produce two photons correlated (sometimes entangled) in…"/>
          <p:cNvSpPr txBox="1"/>
          <p:nvPr/>
        </p:nvSpPr>
        <p:spPr>
          <a:xfrm>
            <a:off x="128849" y="4731105"/>
            <a:ext cx="3938128" cy="350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/>
            <a:r>
              <a:t>two photons are correlated in position</a:t>
            </a:r>
          </a:p>
        </p:txBody>
      </p:sp>
      <p:sp>
        <p:nvSpPr>
          <p:cNvPr id="251" name="Produce two photons correlated (sometimes entangled) in…"/>
          <p:cNvSpPr txBox="1"/>
          <p:nvPr/>
        </p:nvSpPr>
        <p:spPr>
          <a:xfrm>
            <a:off x="3991501" y="5022953"/>
            <a:ext cx="4900069" cy="617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/>
          </a:lstStyle>
          <a:p>
            <a:pPr/>
            <a:r>
              <a:t>Recorded with single photon sensitive fast camera Tpx3Cam </a:t>
            </a:r>
          </a:p>
        </p:txBody>
      </p:sp>
      <p:pic>
        <p:nvPicPr>
          <p:cNvPr id="252" name="Image 2" descr="Image 2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5780" y="1231828"/>
            <a:ext cx="6485687" cy="3363671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Ellipse 4"/>
          <p:cNvSpPr/>
          <p:nvPr/>
        </p:nvSpPr>
        <p:spPr>
          <a:xfrm>
            <a:off x="2016258" y="2084842"/>
            <a:ext cx="2004133" cy="2035747"/>
          </a:xfrm>
          <a:prstGeom prst="ellipse">
            <a:avLst/>
          </a:prstGeom>
          <a:ln w="19050">
            <a:solidFill>
              <a:srgbClr val="0F465F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</a:p>
        </p:txBody>
      </p:sp>
      <p:pic>
        <p:nvPicPr>
          <p:cNvPr id="2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88454" y="5573107"/>
            <a:ext cx="4706163" cy="8274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Quantum light sources"/>
          <p:cNvSpPr txBox="1"/>
          <p:nvPr>
            <p:ph type="title"/>
          </p:nvPr>
        </p:nvSpPr>
        <p:spPr>
          <a:xfrm>
            <a:off x="96949" y="-85613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Quantum light sources</a:t>
            </a:r>
          </a:p>
        </p:txBody>
      </p:sp>
      <p:sp>
        <p:nvSpPr>
          <p:cNvPr id="257" name="Different types of sources…"/>
          <p:cNvSpPr txBox="1"/>
          <p:nvPr>
            <p:ph type="body" idx="4294967295"/>
          </p:nvPr>
        </p:nvSpPr>
        <p:spPr>
          <a:xfrm>
            <a:off x="43162" y="1060768"/>
            <a:ext cx="9057676" cy="5630483"/>
          </a:xfrm>
          <a:prstGeom prst="rect">
            <a:avLst/>
          </a:prstGeom>
        </p:spPr>
        <p:txBody>
          <a:bodyPr anchor="b"/>
          <a:lstStyle/>
          <a:p>
            <a:pPr lvl="1" marL="0" indent="342900" defTabSz="685800">
              <a:spcBef>
                <a:spcPts val="400"/>
              </a:spcBef>
              <a:buSzTx/>
              <a:buNone/>
              <a:defRPr b="1" sz="1800"/>
            </a:pPr>
            <a:r>
              <a:t>Different types of sources</a:t>
            </a: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lvl="1" marL="0" indent="342900" defTabSz="685800">
              <a:spcBef>
                <a:spcPts val="400"/>
              </a:spcBef>
              <a:buSzTx/>
              <a:buNone/>
              <a:defRPr sz="1800"/>
            </a:pPr>
            <a:r>
              <a:t>Pair photon sources</a:t>
            </a:r>
          </a:p>
          <a:p>
            <a:pPr lvl="1" marL="0" indent="342900" defTabSz="685800">
              <a:spcBef>
                <a:spcPts val="400"/>
              </a:spcBef>
              <a:buSzTx/>
              <a:buNone/>
              <a:defRPr sz="1800"/>
            </a:pPr>
            <a:r>
              <a:t>Thermal sources</a:t>
            </a:r>
          </a:p>
          <a:p>
            <a:pPr lvl="1" marL="0" indent="342900" defTabSz="685800">
              <a:spcBef>
                <a:spcPts val="400"/>
              </a:spcBef>
              <a:buSzTx/>
              <a:buNone/>
              <a:defRPr sz="1800"/>
            </a:pPr>
            <a:r>
              <a:t>Lasers (coherent sources)</a:t>
            </a:r>
          </a:p>
          <a:p>
            <a:pPr lvl="1" marL="0" indent="342900" defTabSz="685800">
              <a:spcBef>
                <a:spcPts val="400"/>
              </a:spcBef>
              <a:buSzTx/>
              <a:buNone/>
              <a:defRPr sz="1800"/>
            </a:pPr>
            <a:r>
              <a:t>Single photon sources</a:t>
            </a: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  <a:p>
            <a:pPr marL="0" indent="0" defTabSz="685800">
              <a:spcBef>
                <a:spcPts val="400"/>
              </a:spcBef>
              <a:buSzTx/>
              <a:buNone/>
              <a:defRPr sz="1800"/>
            </a:pPr>
            <a:r>
              <a:t>Roy Glauber (Nobel 2005) developed quantum description of single photon detection and of their correlations, based on coherent states (introduced by Schrodinger)</a:t>
            </a:r>
          </a:p>
          <a:p>
            <a:pPr marL="0" indent="0" defTabSz="685800">
              <a:spcBef>
                <a:spcPts val="400"/>
              </a:spcBef>
              <a:buSzTx/>
              <a:buNone/>
              <a:defRPr b="1" sz="1800"/>
            </a:pPr>
          </a:p>
        </p:txBody>
      </p:sp>
      <p:pic>
        <p:nvPicPr>
          <p:cNvPr id="2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95181" y="859678"/>
            <a:ext cx="5118101" cy="392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ingle photon sources"/>
          <p:cNvSpPr txBox="1"/>
          <p:nvPr>
            <p:ph type="title"/>
          </p:nvPr>
        </p:nvSpPr>
        <p:spPr>
          <a:xfrm>
            <a:off x="96949" y="-85613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Single photon sources</a:t>
            </a:r>
          </a:p>
        </p:txBody>
      </p:sp>
      <p:sp>
        <p:nvSpPr>
          <p:cNvPr id="261" name="Thermal photons are bunched so it’s impossible to achieve single photon regime even for very small rates of thermal photons"/>
          <p:cNvSpPr txBox="1"/>
          <p:nvPr>
            <p:ph type="body" sz="half" idx="4294967295"/>
          </p:nvPr>
        </p:nvSpPr>
        <p:spPr>
          <a:xfrm>
            <a:off x="103879" y="-1274232"/>
            <a:ext cx="3499782" cy="5066999"/>
          </a:xfrm>
          <a:prstGeom prst="rect">
            <a:avLst/>
          </a:prstGeom>
        </p:spPr>
        <p:txBody>
          <a:bodyPr anchor="b"/>
          <a:lstStyle/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sz="1992"/>
            </a:pPr>
          </a:p>
          <a:p>
            <a:pPr marL="0" indent="0" algn="just" defTabSz="758951">
              <a:spcBef>
                <a:spcPts val="400"/>
              </a:spcBef>
              <a:buSzTx/>
              <a:buNone/>
              <a:defRPr sz="1992"/>
            </a:pPr>
            <a:r>
              <a:t>Thermal photons are bunched so it’s impossible to achieve single photon regime even for very small rates of thermal photons</a:t>
            </a:r>
          </a:p>
          <a:p>
            <a:pPr marL="0" indent="0" algn="just" defTabSz="758951">
              <a:spcBef>
                <a:spcPts val="400"/>
              </a:spcBef>
              <a:buSzTx/>
              <a:buNone/>
              <a:defRPr b="1" sz="1992"/>
            </a:pPr>
          </a:p>
        </p:txBody>
      </p:sp>
      <p:sp>
        <p:nvSpPr>
          <p:cNvPr id="262" name="Use one photon in pair source to ‘herald’ single photon"/>
          <p:cNvSpPr txBox="1"/>
          <p:nvPr/>
        </p:nvSpPr>
        <p:spPr>
          <a:xfrm>
            <a:off x="5096328" y="2035529"/>
            <a:ext cx="3499782" cy="506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b="1" sz="2256"/>
            </a:pPr>
          </a:p>
          <a:p>
            <a:pPr algn="just" defTabSz="859536">
              <a:spcBef>
                <a:spcPts val="500"/>
              </a:spcBef>
              <a:defRPr sz="2256"/>
            </a:pPr>
          </a:p>
          <a:p>
            <a:pPr algn="just" defTabSz="859536">
              <a:spcBef>
                <a:spcPts val="500"/>
              </a:spcBef>
              <a:defRPr sz="2256"/>
            </a:pPr>
            <a:r>
              <a:t>Use one photon in pair source to ‘herald’ single photon</a:t>
            </a:r>
          </a:p>
          <a:p>
            <a:pPr algn="just" defTabSz="859536">
              <a:spcBef>
                <a:spcPts val="500"/>
              </a:spcBef>
              <a:defRPr b="1" sz="2256"/>
            </a:pPr>
          </a:p>
        </p:txBody>
      </p:sp>
      <p:pic>
        <p:nvPicPr>
          <p:cNvPr id="2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952" y="3792011"/>
            <a:ext cx="3796437" cy="2263802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Credit S.Castelletto, R.Scholten"/>
          <p:cNvSpPr txBox="1"/>
          <p:nvPr/>
        </p:nvSpPr>
        <p:spPr>
          <a:xfrm>
            <a:off x="752281" y="6299469"/>
            <a:ext cx="2425779" cy="276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/>
            </a:lvl1pPr>
          </a:lstStyle>
          <a:p>
            <a:pPr/>
            <a:r>
              <a:t>Credit S.Castelletto, R.Scholten</a:t>
            </a:r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95181" y="859678"/>
            <a:ext cx="5118101" cy="392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191080"/>
            <a:ext cx="9144000" cy="4475839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Title 1"/>
          <p:cNvSpPr txBox="1"/>
          <p:nvPr>
            <p:ph type="title"/>
          </p:nvPr>
        </p:nvSpPr>
        <p:spPr>
          <a:xfrm>
            <a:off x="-162272" y="81086"/>
            <a:ext cx="9468544" cy="11430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Measuring Entanglement</a:t>
            </a:r>
          </a:p>
        </p:txBody>
      </p:sp>
      <p:sp>
        <p:nvSpPr>
          <p:cNvPr id="269" name="TextBox 4"/>
          <p:cNvSpPr txBox="1"/>
          <p:nvPr/>
        </p:nvSpPr>
        <p:spPr>
          <a:xfrm>
            <a:off x="7380312" y="4633507"/>
            <a:ext cx="1632732" cy="350662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Figueroa lab</a:t>
            </a:r>
          </a:p>
        </p:txBody>
      </p:sp>
      <p:pic>
        <p:nvPicPr>
          <p:cNvPr id="270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5562329"/>
            <a:ext cx="3136900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TextBox 9"/>
          <p:cNvSpPr txBox="1"/>
          <p:nvPr/>
        </p:nvSpPr>
        <p:spPr>
          <a:xfrm>
            <a:off x="162653" y="5987262"/>
            <a:ext cx="433580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qubit: use H, V photon polarization states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6956" y="-52017"/>
            <a:ext cx="5245969" cy="3365455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Content Placeholder 2"/>
          <p:cNvSpPr txBox="1"/>
          <p:nvPr>
            <p:ph type="body" sz="quarter" idx="1"/>
          </p:nvPr>
        </p:nvSpPr>
        <p:spPr>
          <a:xfrm>
            <a:off x="139631" y="2863284"/>
            <a:ext cx="3581189" cy="3078089"/>
          </a:xfrm>
          <a:prstGeom prst="rect">
            <a:avLst/>
          </a:prstGeom>
        </p:spPr>
        <p:txBody>
          <a:bodyPr/>
          <a:lstStyle/>
          <a:p>
            <a:pPr marL="312039" indent="-312039" defTabSz="832104">
              <a:spcBef>
                <a:spcPts val="300"/>
              </a:spcBef>
              <a:defRPr sz="1638"/>
            </a:pPr>
            <a:r>
              <a:t>Find coincidences, plot as function of two polarizations</a:t>
            </a:r>
          </a:p>
          <a:p>
            <a:pPr marL="312039" indent="-312039" defTabSz="832104">
              <a:spcBef>
                <a:spcPts val="300"/>
              </a:spcBef>
              <a:defRPr sz="1638"/>
            </a:pPr>
            <a:r>
              <a:t>Figure of merit: S-value</a:t>
            </a:r>
          </a:p>
          <a:p>
            <a:pPr lvl="1" marL="676084" indent="-260032" defTabSz="832104">
              <a:spcBef>
                <a:spcPts val="300"/>
              </a:spcBef>
              <a:defRPr sz="1274">
                <a:solidFill>
                  <a:schemeClr val="accent2"/>
                </a:solidFill>
              </a:defRPr>
            </a:pPr>
            <a:r>
              <a:t>If &gt; 2: photons are entangled </a:t>
            </a:r>
            <a:endParaRPr sz="2548"/>
          </a:p>
          <a:p>
            <a:pPr lvl="1" marL="676084" indent="-260032" defTabSz="832104">
              <a:spcBef>
                <a:spcPts val="300"/>
              </a:spcBef>
              <a:defRPr sz="1274">
                <a:solidFill>
                  <a:schemeClr val="accent2"/>
                </a:solidFill>
              </a:defRPr>
            </a:pPr>
            <a:r>
              <a:t>max value: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 </a:t>
            </a:r>
            <a14:m>
              <m:oMath>
                <m:rad>
                  <m:radPr>
                    <m:ctrlPr>
                      <a:rPr xmlns:a="http://schemas.openxmlformats.org/drawingml/2006/main" sz="1350" i="1">
                        <a:solidFill>
                          <a:srgbClr val="333399"/>
                        </a:solidFill>
                        <a:latin typeface="Cambria Math" panose="02040503050406030204" pitchFamily="18" charset="0"/>
                      </a:rPr>
                    </m:ctrlPr>
                    <m:degHide m:val="on"/>
                  </m:radPr>
                  <m:deg/>
                  <m:e>
                    <m:r>
                      <a:rPr xmlns:a="http://schemas.openxmlformats.org/drawingml/2006/main" sz="1350" i="1">
                        <a:solidFill>
                          <a:srgbClr val="333399"/>
                        </a:solidFill>
                        <a:latin typeface="Cambria Math" panose="02040503050406030204" pitchFamily="18" charset="0"/>
                      </a:rPr>
                      <m:t>2</m:t>
                    </m:r>
                  </m:e>
                </m:rad>
                <m:r>
                  <a:rPr xmlns:a="http://schemas.openxmlformats.org/drawingml/2006/main" sz="1350" i="1">
                    <a:solidFill>
                      <a:srgbClr val="333399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1350" i="1">
                    <a:solidFill>
                      <a:srgbClr val="333399"/>
                    </a:solidFill>
                    <a:latin typeface="Cambria Math" panose="02040503050406030204" pitchFamily="18" charset="0"/>
                  </a:rPr>
                  <m:t>2.82</m:t>
                </m:r>
              </m:oMath>
            </a14:m>
          </a:p>
          <a:p>
            <a:pPr marL="364045" indent="-312039" defTabSz="832104">
              <a:spcBef>
                <a:spcPts val="600"/>
              </a:spcBef>
              <a:defRPr sz="1638"/>
            </a:pPr>
          </a:p>
          <a:p>
            <a:pPr marL="364045" indent="-312039" defTabSz="832104">
              <a:spcBef>
                <a:spcPts val="300"/>
              </a:spcBef>
              <a:defRPr sz="1638"/>
            </a:pPr>
            <a:r>
              <a:t>Measurement: </a:t>
            </a:r>
          </a:p>
          <a:p>
            <a:pPr marL="0" indent="52006" defTabSz="832104">
              <a:spcBef>
                <a:spcPts val="400"/>
              </a:spcBef>
              <a:buSzTx/>
              <a:buNone/>
              <a:defRPr sz="1638"/>
            </a:pPr>
            <a:r>
              <a:t>    </a:t>
            </a:r>
            <a:r>
              <a:rPr b="1" sz="1820"/>
              <a:t>S-value = 2.72</a:t>
            </a:r>
            <a14:m>
              <m:oMath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</m:oMath>
            </a14:m>
            <a:r>
              <a:rPr b="1" sz="1820"/>
              <a:t>0.02</a:t>
            </a:r>
            <a:endParaRPr b="1" sz="1820"/>
          </a:p>
          <a:p>
            <a:pPr marL="0" indent="52006" defTabSz="832104">
              <a:spcBef>
                <a:spcPts val="600"/>
              </a:spcBef>
              <a:buSzTx/>
              <a:buNone/>
              <a:defRPr b="1" sz="1820"/>
            </a:pPr>
          </a:p>
        </p:txBody>
      </p:sp>
      <p:pic>
        <p:nvPicPr>
          <p:cNvPr id="27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48689" y="3611198"/>
            <a:ext cx="5273778" cy="3246802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TextBox 5"/>
          <p:cNvSpPr txBox="1"/>
          <p:nvPr/>
        </p:nvSpPr>
        <p:spPr>
          <a:xfrm>
            <a:off x="6660232" y="1975273"/>
            <a:ext cx="2005609" cy="617362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Time difference between photons</a:t>
            </a:r>
          </a:p>
        </p:txBody>
      </p:sp>
      <p:pic>
        <p:nvPicPr>
          <p:cNvPr id="277" name="Picture 10" descr="Picture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0721" y="113135"/>
            <a:ext cx="3176798" cy="2727475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Clauser-Horne-Shimony-Holt (CHSH) inequality"/>
          <p:cNvSpPr txBox="1"/>
          <p:nvPr/>
        </p:nvSpPr>
        <p:spPr>
          <a:xfrm>
            <a:off x="3719757" y="3253669"/>
            <a:ext cx="493164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Clauser-Horne-Shimony-Holt (CHSH) inequality</a:t>
            </a:r>
          </a:p>
        </p:txBody>
      </p:sp>
      <p:sp>
        <p:nvSpPr>
          <p:cNvPr id="279" name="resolution: 4 ns"/>
          <p:cNvSpPr txBox="1"/>
          <p:nvPr/>
        </p:nvSpPr>
        <p:spPr>
          <a:xfrm>
            <a:off x="6387656" y="1158959"/>
            <a:ext cx="1883853" cy="375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indent="57150">
              <a:spcBef>
                <a:spcPts val="400"/>
              </a:spcBef>
              <a:defRPr sz="2000"/>
            </a:lvl1pPr>
          </a:lstStyle>
          <a:p>
            <a:pPr/>
            <a:r>
              <a:t>resolution: 4 ns</a:t>
            </a:r>
          </a:p>
        </p:txBody>
      </p:sp>
      <p:pic>
        <p:nvPicPr>
          <p:cNvPr id="280" name="Picture 3" descr="Picture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718" y="5558650"/>
            <a:ext cx="3467617" cy="11807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utlin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174" name="Principles of QM and logic behind it…"/>
          <p:cNvSpPr txBox="1"/>
          <p:nvPr>
            <p:ph type="body" idx="1"/>
          </p:nvPr>
        </p:nvSpPr>
        <p:spPr>
          <a:xfrm>
            <a:off x="457200" y="1535112"/>
            <a:ext cx="8229600" cy="4502239"/>
          </a:xfrm>
          <a:prstGeom prst="rect">
            <a:avLst/>
          </a:prstGeom>
        </p:spPr>
        <p:txBody>
          <a:bodyPr/>
          <a:lstStyle/>
          <a:p>
            <a:pPr marL="1925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Principles of QM and logic behind it</a:t>
            </a:r>
          </a:p>
          <a:p>
            <a:pPr marL="192505" indent="-192505" defTabSz="731520">
              <a:spcBef>
                <a:spcPts val="400"/>
              </a:spcBef>
              <a:buSzPct val="100000"/>
              <a:buChar char="•"/>
              <a:defRPr sz="1920"/>
            </a:pPr>
          </a:p>
          <a:p>
            <a:pPr marL="1925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Examples of quantum sources of photons and their advantages</a:t>
            </a:r>
          </a:p>
          <a:p>
            <a:pPr lvl="1" marL="4973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Quantum microscopes &amp; ghost imaging</a:t>
            </a:r>
          </a:p>
          <a:p>
            <a:pPr lvl="1" marL="497305" indent="-192505" defTabSz="731520">
              <a:spcBef>
                <a:spcPts val="400"/>
              </a:spcBef>
              <a:buSzPct val="100000"/>
              <a:buChar char="•"/>
              <a:defRPr sz="1920"/>
            </a:pPr>
          </a:p>
          <a:p>
            <a:pPr marL="1925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Examples of quantum interference effects</a:t>
            </a:r>
          </a:p>
          <a:p>
            <a:pPr lvl="1" marL="4973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HOM &amp; HBT effects</a:t>
            </a:r>
          </a:p>
          <a:p>
            <a:pPr lvl="2" marL="802105" indent="-192505" defTabSz="731520">
              <a:spcBef>
                <a:spcPts val="400"/>
              </a:spcBef>
              <a:buSzPct val="100000"/>
              <a:buChar char="•"/>
              <a:defRPr sz="1920"/>
            </a:pPr>
          </a:p>
          <a:p>
            <a:pPr marL="192505" indent="-192505" defTabSz="731520">
              <a:spcBef>
                <a:spcPts val="400"/>
              </a:spcBef>
              <a:buSzPct val="100000"/>
              <a:buChar char="•"/>
              <a:defRPr sz="1920"/>
            </a:pPr>
            <a:r>
              <a:t>Measurements of photons in Quantum</a:t>
            </a:r>
          </a:p>
          <a:p>
            <a:pPr defTabSz="731520">
              <a:spcBef>
                <a:spcPts val="400"/>
              </a:spcBef>
              <a:defRPr sz="1920"/>
            </a:pPr>
          </a:p>
          <a:p>
            <a:pPr defTabSz="731520">
              <a:spcBef>
                <a:spcPts val="400"/>
              </a:spcBef>
              <a:defRPr sz="1920"/>
            </a:pPr>
          </a:p>
          <a:p>
            <a:pPr defTabSz="731520">
              <a:spcBef>
                <a:spcPts val="400"/>
              </a:spcBef>
              <a:defRPr sz="192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8151" y="1985830"/>
            <a:ext cx="7334854" cy="4578727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Advantages of quantum sources"/>
          <p:cNvSpPr txBox="1"/>
          <p:nvPr>
            <p:ph type="title"/>
          </p:nvPr>
        </p:nvSpPr>
        <p:spPr>
          <a:xfrm>
            <a:off x="457200" y="-53235"/>
            <a:ext cx="8229600" cy="1143001"/>
          </a:xfrm>
          <a:prstGeom prst="rect">
            <a:avLst/>
          </a:prstGeom>
        </p:spPr>
        <p:txBody>
          <a:bodyPr/>
          <a:lstStyle>
            <a:lvl1pPr defTabSz="850391">
              <a:defRPr sz="4092"/>
            </a:lvl1pPr>
          </a:lstStyle>
          <a:p>
            <a:pPr/>
            <a:r>
              <a:t>Advantages of quantum sources</a:t>
            </a:r>
          </a:p>
        </p:txBody>
      </p:sp>
      <p:sp>
        <p:nvSpPr>
          <p:cNvPr id="284" name="Use one beam of the pair as a probe while the other acts as a reference for the shot noise"/>
          <p:cNvSpPr txBox="1"/>
          <p:nvPr>
            <p:ph type="body" sz="half" idx="1"/>
          </p:nvPr>
        </p:nvSpPr>
        <p:spPr>
          <a:xfrm>
            <a:off x="774204" y="-249493"/>
            <a:ext cx="7862748" cy="258244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r>
              <a:t>Use one beam of the pair as a probe while the other acts as a reference for the shot noise</a:t>
            </a:r>
          </a:p>
        </p:txBody>
      </p:sp>
      <p:pic>
        <p:nvPicPr>
          <p:cNvPr id="28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75407" y="5831726"/>
            <a:ext cx="317500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Equation"/>
          <p:cNvSpPr txBox="1"/>
          <p:nvPr/>
        </p:nvSpPr>
        <p:spPr>
          <a:xfrm>
            <a:off x="5269871" y="1532695"/>
            <a:ext cx="480976" cy="37551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/>
            <a14:m>
              <m:oMathPara>
                <m:oMathParaPr>
                  <m:jc m:val="centerGroup"/>
                </m:oMathParaPr>
                <m:oMath>
                  <m:rad>
                    <m:radPr>
                      <m:ctrlP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degHide m:val="on"/>
                    </m:radPr>
                    <m:deg/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</m:rad>
                </m:oMath>
              </m:oMathPara>
            </a14:m>
            <a:endParaRPr sz="24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ub-shot noise quantum imaging"/>
          <p:cNvSpPr txBox="1"/>
          <p:nvPr>
            <p:ph type="title"/>
          </p:nvPr>
        </p:nvSpPr>
        <p:spPr>
          <a:xfrm>
            <a:off x="457200" y="-162526"/>
            <a:ext cx="8229600" cy="1143001"/>
          </a:xfrm>
          <a:prstGeom prst="rect">
            <a:avLst/>
          </a:prstGeom>
        </p:spPr>
        <p:txBody>
          <a:bodyPr/>
          <a:lstStyle>
            <a:lvl1pPr defTabSz="832104">
              <a:defRPr sz="4004"/>
            </a:lvl1pPr>
          </a:lstStyle>
          <a:p>
            <a:pPr/>
            <a:r>
              <a:t>Sub-shot noise quantum imaging</a:t>
            </a:r>
          </a:p>
        </p:txBody>
      </p:sp>
      <p:sp>
        <p:nvSpPr>
          <p:cNvPr id="289" name="Differential measurement scheme for loss coefficient…"/>
          <p:cNvSpPr txBox="1"/>
          <p:nvPr>
            <p:ph type="body" sz="half" idx="1"/>
          </p:nvPr>
        </p:nvSpPr>
        <p:spPr>
          <a:xfrm>
            <a:off x="76382" y="1110431"/>
            <a:ext cx="4287955" cy="3761058"/>
          </a:xfrm>
          <a:prstGeom prst="rect">
            <a:avLst/>
          </a:prstGeom>
        </p:spPr>
        <p:txBody>
          <a:bodyPr/>
          <a:lstStyle/>
          <a:p>
            <a:pPr defTabSz="859536">
              <a:defRPr b="0" sz="2256"/>
            </a:pPr>
            <a:r>
              <a:t>Differential measurement scheme for loss coefficient </a:t>
            </a:r>
            <a14:m>
              <m:oMath>
                <m:r>
                  <a:rPr xmlns:a="http://schemas.openxmlformats.org/drawingml/2006/main" sz="2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</m:oMath>
            </a14:m>
          </a:p>
          <a:p>
            <a:pPr defTabSz="859536">
              <a:defRPr sz="2256"/>
            </a:pPr>
          </a:p>
          <a:p>
            <a:pPr defTabSz="859536">
              <a:defRPr b="0" sz="2256"/>
            </a:pPr>
            <a:r>
              <a:t>Shot noise is the same for two beams and cancels in subtraction assuming same detection efficiency and zero losses</a:t>
            </a: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  <a:r>
              <a:t>Example of ‘quantum advantage’</a:t>
            </a:r>
          </a:p>
        </p:txBody>
      </p:sp>
      <p:pic>
        <p:nvPicPr>
          <p:cNvPr id="2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3915" y="5337241"/>
            <a:ext cx="3400414" cy="132405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4" name="Group"/>
          <p:cNvGrpSpPr/>
          <p:nvPr/>
        </p:nvGrpSpPr>
        <p:grpSpPr>
          <a:xfrm>
            <a:off x="4390574" y="3752868"/>
            <a:ext cx="4786549" cy="3529603"/>
            <a:chOff x="0" y="0"/>
            <a:chExt cx="4786547" cy="3529602"/>
          </a:xfrm>
        </p:grpSpPr>
        <p:pic>
          <p:nvPicPr>
            <p:cNvPr id="291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786548" cy="35296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2" name="shot-noise limit"/>
            <p:cNvSpPr txBox="1"/>
            <p:nvPr/>
          </p:nvSpPr>
          <p:spPr>
            <a:xfrm>
              <a:off x="2709377" y="674112"/>
              <a:ext cx="1453516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457200">
                <a:defRPr sz="1700"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pPr/>
              <a:r>
                <a:t>shot-noise limit</a:t>
              </a:r>
            </a:p>
          </p:txBody>
        </p:sp>
        <p:sp>
          <p:nvSpPr>
            <p:cNvPr id="293" name="ultimate quantum limit"/>
            <p:cNvSpPr txBox="1"/>
            <p:nvPr/>
          </p:nvSpPr>
          <p:spPr>
            <a:xfrm>
              <a:off x="1743468" y="2062030"/>
              <a:ext cx="2082979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457200">
                <a:defRPr sz="1700"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pPr/>
              <a:r>
                <a:t>ultimate quantum limit</a:t>
              </a:r>
            </a:p>
          </p:txBody>
        </p:sp>
      </p:grpSp>
      <p:pic>
        <p:nvPicPr>
          <p:cNvPr id="29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66098" y="1007771"/>
            <a:ext cx="4635501" cy="2717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hermal photons"/>
          <p:cNvSpPr txBox="1"/>
          <p:nvPr>
            <p:ph type="title"/>
          </p:nvPr>
        </p:nvSpPr>
        <p:spPr>
          <a:xfrm>
            <a:off x="198894" y="80909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Thermal photons</a:t>
            </a:r>
          </a:p>
        </p:txBody>
      </p:sp>
      <p:pic>
        <p:nvPicPr>
          <p:cNvPr id="2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247" y="1645642"/>
            <a:ext cx="3023503" cy="4803160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Rayleigh speckle pattern…"/>
          <p:cNvSpPr txBox="1"/>
          <p:nvPr/>
        </p:nvSpPr>
        <p:spPr>
          <a:xfrm>
            <a:off x="3731146" y="2082830"/>
            <a:ext cx="5046788" cy="4101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/>
            </a:pPr>
            <a:r>
              <a:t>Rayleigh speckle pattern</a:t>
            </a:r>
          </a:p>
          <a:p>
            <a:pPr>
              <a:defRPr sz="2200"/>
            </a:pPr>
            <a:r>
              <a:t>Scattering on small particles &lt;&lt;  </a:t>
            </a:r>
            <a14:m>
              <m:oMath>
                <m:r>
                  <a:rPr xmlns:a="http://schemas.openxmlformats.org/drawingml/2006/main" sz="27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λ</m:t>
                </m:r>
              </m:oMath>
            </a14:m>
          </a:p>
          <a:p>
            <a:pPr>
              <a:defRPr sz="2200"/>
            </a:pPr>
          </a:p>
          <a:p>
            <a:pPr>
              <a:defRPr sz="2200"/>
            </a:pPr>
            <a:r>
              <a:t>Results in ‘classical’ correlations similar to quantum correlations but weaker</a:t>
            </a:r>
          </a:p>
          <a:p>
            <a:pPr>
              <a:defRPr sz="2200"/>
            </a:pPr>
          </a:p>
          <a:p>
            <a:pPr>
              <a:defRPr sz="2200"/>
            </a:pPr>
            <a:r>
              <a:t>Also temporal correlations</a:t>
            </a:r>
          </a:p>
          <a:p>
            <a:pPr>
              <a:defRPr sz="2200"/>
            </a:pPr>
          </a:p>
          <a:p>
            <a:pPr>
              <a:defRPr sz="2200"/>
            </a:pPr>
            <a:r>
              <a:t>Of course, sources of thermal photons are much more powerful than quantum sources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Quantum advantage in imaging"/>
          <p:cNvSpPr txBox="1"/>
          <p:nvPr>
            <p:ph type="title"/>
          </p:nvPr>
        </p:nvSpPr>
        <p:spPr>
          <a:xfrm>
            <a:off x="351244" y="-96208"/>
            <a:ext cx="8229601" cy="1143001"/>
          </a:xfrm>
          <a:prstGeom prst="rect">
            <a:avLst/>
          </a:prstGeom>
        </p:spPr>
        <p:txBody>
          <a:bodyPr/>
          <a:lstStyle>
            <a:lvl1pPr defTabSz="886968">
              <a:defRPr sz="4268"/>
            </a:lvl1pPr>
          </a:lstStyle>
          <a:p>
            <a:pPr/>
            <a:r>
              <a:t>Quantum advantage in imaging</a:t>
            </a:r>
          </a:p>
        </p:txBody>
      </p:sp>
      <p:pic>
        <p:nvPicPr>
          <p:cNvPr id="30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900" y="888852"/>
            <a:ext cx="8712200" cy="482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1042" y="5123084"/>
            <a:ext cx="3400414" cy="1324056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classically correlated beam"/>
          <p:cNvSpPr txBox="1"/>
          <p:nvPr/>
        </p:nvSpPr>
        <p:spPr>
          <a:xfrm>
            <a:off x="6167379" y="2093785"/>
            <a:ext cx="244182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7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classically correlated beam</a:t>
            </a:r>
          </a:p>
        </p:txBody>
      </p:sp>
      <p:sp>
        <p:nvSpPr>
          <p:cNvPr id="305" name="ultimate quantum limit"/>
          <p:cNvSpPr txBox="1"/>
          <p:nvPr/>
        </p:nvSpPr>
        <p:spPr>
          <a:xfrm>
            <a:off x="6715229" y="3486218"/>
            <a:ext cx="208297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7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ultimate quantum limit</a:t>
            </a:r>
          </a:p>
        </p:txBody>
      </p:sp>
      <p:sp>
        <p:nvSpPr>
          <p:cNvPr id="306" name="shot-noise limit"/>
          <p:cNvSpPr txBox="1"/>
          <p:nvPr/>
        </p:nvSpPr>
        <p:spPr>
          <a:xfrm>
            <a:off x="6802901" y="2722166"/>
            <a:ext cx="145351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7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shot-noise limit</a:t>
            </a:r>
          </a:p>
        </p:txBody>
      </p:sp>
      <p:sp>
        <p:nvSpPr>
          <p:cNvPr id="307" name="twin beam"/>
          <p:cNvSpPr txBox="1"/>
          <p:nvPr/>
        </p:nvSpPr>
        <p:spPr>
          <a:xfrm>
            <a:off x="472273" y="2539200"/>
            <a:ext cx="100948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7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twin beam</a:t>
            </a:r>
          </a:p>
        </p:txBody>
      </p:sp>
      <p:sp>
        <p:nvSpPr>
          <p:cNvPr id="308" name="classically correlated beam"/>
          <p:cNvSpPr txBox="1"/>
          <p:nvPr/>
        </p:nvSpPr>
        <p:spPr>
          <a:xfrm>
            <a:off x="379193" y="5100887"/>
            <a:ext cx="244182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7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classically correlated beam</a:t>
            </a:r>
          </a:p>
        </p:txBody>
      </p:sp>
      <p:sp>
        <p:nvSpPr>
          <p:cNvPr id="309" name="Important caveat!…"/>
          <p:cNvSpPr txBox="1"/>
          <p:nvPr/>
        </p:nvSpPr>
        <p:spPr>
          <a:xfrm>
            <a:off x="50507" y="5810889"/>
            <a:ext cx="4500561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Important caveat!</a:t>
            </a:r>
          </a:p>
          <a:p>
            <a:pPr algn="ctr"/>
            <a:r>
              <a:t>classical photon sources (so far) are</a:t>
            </a:r>
          </a:p>
          <a:p>
            <a:pPr algn="ctr"/>
            <a:r>
              <a:t>much more powerful then quantum sources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237" y="1010559"/>
            <a:ext cx="9144001" cy="3261221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Quantum Ghost Imaging"/>
          <p:cNvSpPr txBox="1"/>
          <p:nvPr>
            <p:ph type="title"/>
          </p:nvPr>
        </p:nvSpPr>
        <p:spPr>
          <a:xfrm>
            <a:off x="457200" y="-151566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Quantum Ghost Imaging</a:t>
            </a:r>
          </a:p>
        </p:txBody>
      </p:sp>
      <p:sp>
        <p:nvSpPr>
          <p:cNvPr id="313" name="with quantum pair source"/>
          <p:cNvSpPr txBox="1"/>
          <p:nvPr>
            <p:ph type="body" sz="quarter" idx="1"/>
          </p:nvPr>
        </p:nvSpPr>
        <p:spPr>
          <a:xfrm>
            <a:off x="2790555" y="450231"/>
            <a:ext cx="4040189" cy="639763"/>
          </a:xfrm>
          <a:prstGeom prst="rect">
            <a:avLst/>
          </a:prstGeom>
        </p:spPr>
        <p:txBody>
          <a:bodyPr/>
          <a:lstStyle/>
          <a:p>
            <a:pPr/>
            <a:r>
              <a:t>with quantum pair source</a:t>
            </a:r>
          </a:p>
        </p:txBody>
      </p:sp>
      <p:pic>
        <p:nvPicPr>
          <p:cNvPr id="3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46032" y="4200497"/>
            <a:ext cx="3276150" cy="2376521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Equivalent to images that could be produced by a classical imaging system…"/>
          <p:cNvSpPr txBox="1"/>
          <p:nvPr/>
        </p:nvSpPr>
        <p:spPr>
          <a:xfrm>
            <a:off x="12414" y="4290904"/>
            <a:ext cx="5876122" cy="248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marL="220578" indent="-220578">
              <a:spcBef>
                <a:spcPts val="500"/>
              </a:spcBef>
              <a:buSzPct val="100000"/>
              <a:buChar char="•"/>
              <a:defRPr sz="2200"/>
            </a:pPr>
            <a:r>
              <a:t>Equivalent to images that could be produced by a classical imaging system</a:t>
            </a:r>
          </a:p>
          <a:p>
            <a:pPr marL="220578" indent="-220578">
              <a:spcBef>
                <a:spcPts val="500"/>
              </a:spcBef>
              <a:buSzPct val="100000"/>
              <a:buChar char="•"/>
              <a:defRPr sz="2200"/>
            </a:pPr>
            <a:r>
              <a:t>Especially interesting are cases of non-degenerate photon energies: </a:t>
            </a:r>
          </a:p>
          <a:p>
            <a:pPr lvl="2">
              <a:spcBef>
                <a:spcPts val="500"/>
              </a:spcBef>
              <a:defRPr sz="2200">
                <a:solidFill>
                  <a:srgbClr val="0433FF"/>
                </a:solidFill>
              </a:defRPr>
            </a:pPr>
            <a:r>
              <a:t>visible +  IR</a:t>
            </a:r>
          </a:p>
          <a:p>
            <a:pPr lvl="2">
              <a:spcBef>
                <a:spcPts val="500"/>
              </a:spcBef>
              <a:defRPr sz="2200">
                <a:solidFill>
                  <a:srgbClr val="0433FF"/>
                </a:solidFill>
              </a:defRPr>
            </a:pPr>
            <a:r>
              <a:t>optical + x-ray</a:t>
            </a:r>
          </a:p>
        </p:txBody>
      </p:sp>
      <p:pic>
        <p:nvPicPr>
          <p:cNvPr id="31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71103" y="6031962"/>
            <a:ext cx="1259211" cy="720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Quantum interference"/>
          <p:cNvSpPr txBox="1"/>
          <p:nvPr>
            <p:ph type="title"/>
          </p:nvPr>
        </p:nvSpPr>
        <p:spPr>
          <a:xfrm>
            <a:off x="457200" y="-138651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Quantum interference</a:t>
            </a:r>
          </a:p>
        </p:txBody>
      </p:sp>
      <p:sp>
        <p:nvSpPr>
          <p:cNvPr id="319" name="to interfere photons must be indistinguishable: similar wavelength and time overlap…"/>
          <p:cNvSpPr txBox="1"/>
          <p:nvPr>
            <p:ph type="body" sz="half" idx="1"/>
          </p:nvPr>
        </p:nvSpPr>
        <p:spPr>
          <a:xfrm>
            <a:off x="68834" y="833919"/>
            <a:ext cx="9006332" cy="2178505"/>
          </a:xfrm>
          <a:prstGeom prst="rect">
            <a:avLst/>
          </a:prstGeom>
        </p:spPr>
        <p:txBody>
          <a:bodyPr/>
          <a:lstStyle/>
          <a:p>
            <a:pPr lvl="2" algn="ctr">
              <a:defRPr b="0"/>
            </a:pPr>
            <a:r>
              <a:t>to interfere photons must be indistinguishable: similar wavelength and time overlap</a:t>
            </a:r>
          </a:p>
          <a:p>
            <a:pPr lvl="2" algn="ctr">
              <a:defRPr b="0"/>
            </a:pPr>
          </a:p>
          <a:p>
            <a:pPr/>
            <a:r>
              <a:t>Simplest interferometer: </a:t>
            </a:r>
          </a:p>
          <a:p>
            <a:pPr algn="ctr"/>
            <a:r>
              <a:t>beam splitter = semi-transparent mirror </a:t>
            </a:r>
          </a:p>
        </p:txBody>
      </p:sp>
      <p:pic>
        <p:nvPicPr>
          <p:cNvPr id="3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0745" y="3236942"/>
            <a:ext cx="6152362" cy="3184200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TextBox 10"/>
          <p:cNvSpPr txBox="1"/>
          <p:nvPr/>
        </p:nvSpPr>
        <p:spPr>
          <a:xfrm>
            <a:off x="1395719" y="6304623"/>
            <a:ext cx="2916991" cy="437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single photon source</a:t>
            </a:r>
          </a:p>
        </p:txBody>
      </p:sp>
      <p:sp>
        <p:nvSpPr>
          <p:cNvPr id="322" name="TextBox 10"/>
          <p:cNvSpPr txBox="1"/>
          <p:nvPr/>
        </p:nvSpPr>
        <p:spPr>
          <a:xfrm>
            <a:off x="7220333" y="3210466"/>
            <a:ext cx="1639897" cy="437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HOM effect</a:t>
            </a:r>
          </a:p>
        </p:txBody>
      </p:sp>
      <p:sp>
        <p:nvSpPr>
          <p:cNvPr id="323" name="TextBox 10"/>
          <p:cNvSpPr txBox="1"/>
          <p:nvPr/>
        </p:nvSpPr>
        <p:spPr>
          <a:xfrm>
            <a:off x="5102232" y="6304623"/>
            <a:ext cx="2628859" cy="437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pPr/>
            <a:r>
              <a:t>photon pair source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itle 1"/>
          <p:cNvSpPr txBox="1"/>
          <p:nvPr>
            <p:ph type="title"/>
          </p:nvPr>
        </p:nvSpPr>
        <p:spPr>
          <a:xfrm>
            <a:off x="457200" y="191515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Hong-Ou-Mandel effect</a:t>
            </a:r>
          </a:p>
        </p:txBody>
      </p:sp>
      <p:grpSp>
        <p:nvGrpSpPr>
          <p:cNvPr id="331" name="Group 9"/>
          <p:cNvGrpSpPr/>
          <p:nvPr/>
        </p:nvGrpSpPr>
        <p:grpSpPr>
          <a:xfrm>
            <a:off x="179510" y="1696586"/>
            <a:ext cx="8531939" cy="3096812"/>
            <a:chOff x="0" y="0"/>
            <a:chExt cx="8531937" cy="3096810"/>
          </a:xfrm>
        </p:grpSpPr>
        <p:pic>
          <p:nvPicPr>
            <p:cNvPr id="326" name="Picture 7" descr="Picture 7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0830" y="-1"/>
              <a:ext cx="5923546" cy="30367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7" name="Straight Arrow Connector 4"/>
            <p:cNvSpPr/>
            <p:nvPr/>
          </p:nvSpPr>
          <p:spPr>
            <a:xfrm flipV="1">
              <a:off x="484462" y="98642"/>
              <a:ext cx="2" cy="1282347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328" name="TextBox 5"/>
            <p:cNvSpPr txBox="1"/>
            <p:nvPr/>
          </p:nvSpPr>
          <p:spPr>
            <a:xfrm rot="16200000">
              <a:off x="-92671" y="675893"/>
              <a:ext cx="536001" cy="350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/>
              <a:r>
                <a:t>time</a:t>
              </a:r>
            </a:p>
          </p:txBody>
        </p:sp>
        <p:sp>
          <p:nvSpPr>
            <p:cNvPr id="329" name="TextBox 8"/>
            <p:cNvSpPr txBox="1"/>
            <p:nvPr/>
          </p:nvSpPr>
          <p:spPr>
            <a:xfrm>
              <a:off x="5878186" y="2857542"/>
              <a:ext cx="1905164" cy="239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100"/>
              </a:lvl1pPr>
            </a:lstStyle>
            <a:p>
              <a:pPr/>
              <a:r>
                <a:t>credit: Wikipedia HOM article</a:t>
              </a:r>
            </a:p>
          </p:txBody>
        </p:sp>
        <p:sp>
          <p:nvSpPr>
            <p:cNvPr id="330" name="TextBox 2"/>
            <p:cNvSpPr txBox="1"/>
            <p:nvPr/>
          </p:nvSpPr>
          <p:spPr>
            <a:xfrm>
              <a:off x="6483582" y="379233"/>
              <a:ext cx="2048356" cy="350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/>
              <a:r>
                <a:t>50/50 beam splitter</a:t>
              </a:r>
            </a:p>
          </p:txBody>
        </p:sp>
      </p:grpSp>
      <p:sp>
        <p:nvSpPr>
          <p:cNvPr id="332" name="TextBox 10"/>
          <p:cNvSpPr txBox="1"/>
          <p:nvPr/>
        </p:nvSpPr>
        <p:spPr>
          <a:xfrm>
            <a:off x="1449367" y="5439301"/>
            <a:ext cx="6488271" cy="486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800"/>
            </a:lvl1pPr>
          </a:lstStyle>
          <a:p>
            <a:pPr/>
            <a:r>
              <a:t>HOM dip for coincidences of two outputs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itle 1"/>
          <p:cNvSpPr txBox="1"/>
          <p:nvPr>
            <p:ph type="title"/>
          </p:nvPr>
        </p:nvSpPr>
        <p:spPr>
          <a:xfrm>
            <a:off x="222647" y="-203630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HOM Setup</a:t>
            </a:r>
          </a:p>
        </p:txBody>
      </p:sp>
      <p:pic>
        <p:nvPicPr>
          <p:cNvPr id="335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550" y="3586662"/>
            <a:ext cx="4660900" cy="274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1560" y="1107316"/>
            <a:ext cx="77216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Picture 10" descr="Picture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330" y="6317536"/>
            <a:ext cx="4246117" cy="5126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itle 1"/>
          <p:cNvSpPr txBox="1"/>
          <p:nvPr>
            <p:ph type="title"/>
          </p:nvPr>
        </p:nvSpPr>
        <p:spPr>
          <a:xfrm>
            <a:off x="0" y="358370"/>
            <a:ext cx="9252519" cy="1143001"/>
          </a:xfrm>
          <a:prstGeom prst="rect">
            <a:avLst/>
          </a:prstGeom>
        </p:spPr>
        <p:txBody>
          <a:bodyPr/>
          <a:lstStyle/>
          <a:p>
            <a:pPr defTabSz="841247">
              <a:defRPr sz="3680"/>
            </a:pPr>
            <a:r>
              <a:t>Examples of bunched HOM photons </a:t>
            </a:r>
            <a:br/>
          </a:p>
        </p:txBody>
      </p:sp>
      <p:pic>
        <p:nvPicPr>
          <p:cNvPr id="340" name="Picture 4" descr="Picture 4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9632" y="1311060"/>
            <a:ext cx="6969323" cy="27957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Picture 11" descr="Picture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3727" y="4432910"/>
            <a:ext cx="3886694" cy="2177312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TextBox 12"/>
          <p:cNvSpPr txBox="1"/>
          <p:nvPr/>
        </p:nvSpPr>
        <p:spPr>
          <a:xfrm>
            <a:off x="5252618" y="1469874"/>
            <a:ext cx="569935" cy="350662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TOA</a:t>
            </a:r>
          </a:p>
        </p:txBody>
      </p:sp>
      <p:sp>
        <p:nvSpPr>
          <p:cNvPr id="343" name="TextBox 13"/>
          <p:cNvSpPr txBox="1"/>
          <p:nvPr/>
        </p:nvSpPr>
        <p:spPr>
          <a:xfrm>
            <a:off x="1691680" y="1474881"/>
            <a:ext cx="557099" cy="350663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TOT</a:t>
            </a:r>
          </a:p>
        </p:txBody>
      </p:sp>
      <p:pic>
        <p:nvPicPr>
          <p:cNvPr id="344" name="Picture 33" descr="Picture 3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48166" y="4432910"/>
            <a:ext cx="3139380" cy="2177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itle 1"/>
          <p:cNvSpPr txBox="1"/>
          <p:nvPr>
            <p:ph type="title"/>
          </p:nvPr>
        </p:nvSpPr>
        <p:spPr>
          <a:xfrm>
            <a:off x="539552" y="-171401"/>
            <a:ext cx="7221488" cy="1143001"/>
          </a:xfrm>
          <a:prstGeom prst="rect">
            <a:avLst/>
          </a:prstGeom>
        </p:spPr>
        <p:txBody>
          <a:bodyPr/>
          <a:lstStyle/>
          <a:p>
            <a:pPr/>
            <a:r>
              <a:t>Hong-Ou-Mandel effect</a:t>
            </a:r>
          </a:p>
        </p:txBody>
      </p:sp>
      <p:pic>
        <p:nvPicPr>
          <p:cNvPr id="347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504" y="1412775"/>
            <a:ext cx="5472608" cy="3687197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TextBox 2"/>
          <p:cNvSpPr txBox="1"/>
          <p:nvPr/>
        </p:nvSpPr>
        <p:spPr>
          <a:xfrm>
            <a:off x="3779911" y="1772816"/>
            <a:ext cx="3776587" cy="350662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Coincidence of photons in two fibers</a:t>
            </a:r>
          </a:p>
        </p:txBody>
      </p:sp>
      <p:sp>
        <p:nvSpPr>
          <p:cNvPr id="349" name="TextBox 6"/>
          <p:cNvSpPr txBox="1"/>
          <p:nvPr/>
        </p:nvSpPr>
        <p:spPr>
          <a:xfrm>
            <a:off x="3779911" y="3717032"/>
            <a:ext cx="4018134" cy="350662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Coincidence of photons in single fibers</a:t>
            </a:r>
          </a:p>
        </p:txBody>
      </p:sp>
      <p:pic>
        <p:nvPicPr>
          <p:cNvPr id="350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3635" y="5374723"/>
            <a:ext cx="4246118" cy="5126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Quantum Mechan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Quantum Mechanics</a:t>
            </a:r>
          </a:p>
        </p:txBody>
      </p:sp>
      <p:sp>
        <p:nvSpPr>
          <p:cNvPr id="177" name="Two miracles:…"/>
          <p:cNvSpPr txBox="1"/>
          <p:nvPr>
            <p:ph type="body" idx="1"/>
          </p:nvPr>
        </p:nvSpPr>
        <p:spPr>
          <a:xfrm>
            <a:off x="138055" y="1535112"/>
            <a:ext cx="8990567" cy="4366418"/>
          </a:xfrm>
          <a:prstGeom prst="rect">
            <a:avLst/>
          </a:prstGeom>
        </p:spPr>
        <p:txBody>
          <a:bodyPr/>
          <a:lstStyle/>
          <a:p>
            <a:pPr algn="ctr" defTabSz="859536">
              <a:defRPr sz="2256"/>
            </a:pPr>
            <a:r>
              <a:t>Two miracles: </a:t>
            </a:r>
          </a:p>
          <a:p>
            <a:pPr algn="ctr" defTabSz="859536">
              <a:defRPr sz="2256"/>
            </a:pPr>
          </a:p>
          <a:p>
            <a:pPr defTabSz="859536">
              <a:defRPr sz="2256"/>
            </a:pPr>
            <a:r>
              <a:rPr>
                <a:solidFill>
                  <a:schemeClr val="accent2">
                    <a:satOff val="-16666"/>
                    <a:lumOff val="15000"/>
                  </a:schemeClr>
                </a:solidFill>
              </a:rPr>
              <a:t>1) wave-particle duality</a:t>
            </a:r>
            <a:endParaRPr>
              <a:solidFill>
                <a:schemeClr val="accent2">
                  <a:satOff val="-16666"/>
                  <a:lumOff val="15000"/>
                </a:schemeClr>
              </a:solidFill>
            </a:endParaRPr>
          </a:p>
          <a:p>
            <a:pPr defTabSz="859536">
              <a:defRPr sz="2256"/>
            </a:pPr>
            <a:r>
              <a:rPr>
                <a:solidFill>
                  <a:schemeClr val="accent2">
                    <a:satOff val="-16666"/>
                    <a:lumOff val="15000"/>
                  </a:schemeClr>
                </a:solidFill>
              </a:rPr>
              <a:t> </a:t>
            </a:r>
            <a:endParaRPr>
              <a:solidFill>
                <a:schemeClr val="accent2">
                  <a:satOff val="-16666"/>
                  <a:lumOff val="15000"/>
                </a:schemeClr>
              </a:solidFill>
            </a:endParaRPr>
          </a:p>
          <a:p>
            <a:pPr defTabSz="859536">
              <a:defRPr sz="2256"/>
            </a:pPr>
            <a:r>
              <a:rPr>
                <a:solidFill>
                  <a:schemeClr val="accent2">
                    <a:satOff val="-16666"/>
                    <a:lumOff val="15000"/>
                  </a:schemeClr>
                </a:solidFill>
              </a:rPr>
              <a:t>2) entanglement</a:t>
            </a:r>
            <a:endParaRPr>
              <a:solidFill>
                <a:schemeClr val="accent2">
                  <a:satOff val="-16666"/>
                  <a:lumOff val="15000"/>
                </a:schemeClr>
              </a:solidFill>
            </a:endParaRPr>
          </a:p>
          <a:p>
            <a:pPr algn="ctr" defTabSz="859536">
              <a:defRPr sz="2256"/>
            </a:pPr>
          </a:p>
          <a:p>
            <a:pPr algn="ctr" defTabSz="859536">
              <a:defRPr sz="2256"/>
            </a:pPr>
            <a:r>
              <a:t>They both are dictated by experiment, this is the way the Nature works. They can be reconciled with everything else.</a:t>
            </a:r>
          </a:p>
          <a:p>
            <a:pPr defTabSz="859536">
              <a:defRPr sz="2256"/>
            </a:pPr>
          </a:p>
          <a:p>
            <a:pPr defTabSz="859536">
              <a:defRPr sz="2256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Hanbury Brown - Twiss effect"/>
          <p:cNvSpPr txBox="1"/>
          <p:nvPr>
            <p:ph type="title"/>
          </p:nvPr>
        </p:nvSpPr>
        <p:spPr>
          <a:xfrm>
            <a:off x="381733" y="-178160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Hanbury Brown - Twiss effect</a:t>
            </a:r>
          </a:p>
        </p:txBody>
      </p:sp>
      <p:sp>
        <p:nvSpPr>
          <p:cNvPr id="353" name="If points are close enough two options of photons paths are coherent = photon phases not so different and they interfere…"/>
          <p:cNvSpPr txBox="1"/>
          <p:nvPr/>
        </p:nvSpPr>
        <p:spPr>
          <a:xfrm>
            <a:off x="3004898" y="741625"/>
            <a:ext cx="6067206" cy="1417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/>
            <a:r>
              <a:t>If points are close enough two options of photons paths are coherent = photon phases not so different and they interfere</a:t>
            </a:r>
          </a:p>
          <a:p>
            <a:pPr algn="ctr"/>
          </a:p>
          <a:p>
            <a:pPr algn="ctr">
              <a:defRPr b="1"/>
            </a:pPr>
            <a:r>
              <a:t>Interference produces photon bunching or HBT effect</a:t>
            </a:r>
          </a:p>
        </p:txBody>
      </p:sp>
      <p:pic>
        <p:nvPicPr>
          <p:cNvPr id="3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97184" y="1443214"/>
            <a:ext cx="2946401" cy="4914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43614" y="2330219"/>
            <a:ext cx="4949549" cy="42927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05379" y="3844083"/>
            <a:ext cx="3272312" cy="1655870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visibility = S/B = 46%"/>
          <p:cNvSpPr txBox="1"/>
          <p:nvPr/>
        </p:nvSpPr>
        <p:spPr>
          <a:xfrm>
            <a:off x="6789877" y="5475146"/>
            <a:ext cx="2302181" cy="350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/>
            <a:r>
              <a:t>visibility = S/B = 46%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Requirements to detectors"/>
          <p:cNvSpPr txBox="1"/>
          <p:nvPr>
            <p:ph type="title"/>
          </p:nvPr>
        </p:nvSpPr>
        <p:spPr>
          <a:xfrm>
            <a:off x="457200" y="16332"/>
            <a:ext cx="8229600" cy="1143002"/>
          </a:xfrm>
          <a:prstGeom prst="rect">
            <a:avLst/>
          </a:prstGeom>
        </p:spPr>
        <p:txBody>
          <a:bodyPr/>
          <a:lstStyle/>
          <a:p>
            <a:pPr/>
            <a:r>
              <a:t>Requirements to detectors</a:t>
            </a:r>
          </a:p>
        </p:txBody>
      </p:sp>
      <p:sp>
        <p:nvSpPr>
          <p:cNvPr id="360" name="Will strongly depend on the task!…"/>
          <p:cNvSpPr txBox="1"/>
          <p:nvPr/>
        </p:nvSpPr>
        <p:spPr>
          <a:xfrm>
            <a:off x="193595" y="997990"/>
            <a:ext cx="8756810" cy="569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/>
            </a:pPr>
            <a:r>
              <a:t>Will strongly depend on the task!</a:t>
            </a:r>
          </a:p>
          <a:p>
            <a:pPr>
              <a:defRPr sz="2200"/>
            </a:pPr>
          </a:p>
          <a:p>
            <a:pPr>
              <a:defRPr b="1" sz="2200"/>
            </a:pPr>
            <a:r>
              <a:t>Single photon sensitivity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large amplification &amp; low noise</a:t>
            </a:r>
          </a:p>
          <a:p>
            <a:pPr>
              <a:defRPr sz="2200"/>
            </a:pPr>
          </a:p>
          <a:p>
            <a:pPr>
              <a:defRPr b="1" sz="2200"/>
            </a:pPr>
            <a:r>
              <a:t>High total detection efficiency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often use coincidences, rate ~ (efficiency)</a:t>
            </a:r>
            <a:r>
              <a:rPr baseline="31999"/>
              <a:t>2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&gt; 66 % to chase hidden variables loopholes in Bell inequalities</a:t>
            </a:r>
          </a:p>
          <a:p>
            <a:pPr>
              <a:defRPr sz="2200"/>
            </a:pPr>
          </a:p>
          <a:p>
            <a:pPr>
              <a:defRPr b="1" sz="2200"/>
            </a:pPr>
            <a:r>
              <a:t>Timing resolution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mostly to improve S/B</a:t>
            </a:r>
          </a:p>
          <a:p>
            <a:pPr lvl="2">
              <a:defRPr sz="2200"/>
            </a:pPr>
            <a:r>
              <a:rPr>
                <a:solidFill>
                  <a:srgbClr val="0433FF"/>
                </a:solidFill>
              </a:rPr>
              <a:t>~&lt; 20 ps for two-photon interferometry</a:t>
            </a:r>
            <a:r>
              <a:t> </a:t>
            </a:r>
          </a:p>
          <a:p>
            <a:pPr>
              <a:defRPr sz="2200"/>
            </a:pPr>
          </a:p>
          <a:p>
            <a:pPr>
              <a:defRPr b="1" sz="2200"/>
            </a:pPr>
            <a:r>
              <a:t>Imaging capabilities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for additional degrees of freedom and scalability</a:t>
            </a:r>
          </a:p>
          <a:p>
            <a:pPr lvl="2">
              <a:defRPr sz="2200"/>
            </a:pPr>
          </a:p>
          <a:p>
            <a:pPr>
              <a:defRPr sz="2200"/>
            </a:pPr>
            <a:r>
              <a:t>Other particles (x-rays, electrons, ions, neutrons, microwaves)?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Requirements to detectors: imaging"/>
          <p:cNvSpPr txBox="1"/>
          <p:nvPr>
            <p:ph type="title"/>
          </p:nvPr>
        </p:nvSpPr>
        <p:spPr>
          <a:xfrm>
            <a:off x="360052" y="48359"/>
            <a:ext cx="8229601" cy="1143002"/>
          </a:xfrm>
          <a:prstGeom prst="rect">
            <a:avLst/>
          </a:prstGeom>
        </p:spPr>
        <p:txBody>
          <a:bodyPr/>
          <a:lstStyle>
            <a:lvl1pPr defTabSz="777240">
              <a:defRPr sz="3740"/>
            </a:lvl1pPr>
          </a:lstStyle>
          <a:p>
            <a:pPr/>
            <a:r>
              <a:t>Requirements to detectors: imaging</a:t>
            </a:r>
          </a:p>
        </p:txBody>
      </p:sp>
      <p:sp>
        <p:nvSpPr>
          <p:cNvPr id="363" name="additional degrees of freedom in OAM: orbital angular momentum"/>
          <p:cNvSpPr txBox="1"/>
          <p:nvPr/>
        </p:nvSpPr>
        <p:spPr>
          <a:xfrm>
            <a:off x="-478658" y="1183434"/>
            <a:ext cx="9144001" cy="41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2">
              <a:defRPr sz="2200"/>
            </a:pPr>
            <a:r>
              <a:t>additional degrees of freedom in OAM: orbital angular momentum</a:t>
            </a:r>
          </a:p>
        </p:txBody>
      </p:sp>
      <p:sp>
        <p:nvSpPr>
          <p:cNvPr id="364" name="Fickler, R., Krenn, M., Lapkiewicz, R. et al. Real-Time Imaging of Quantum Entanglement. Sci Rep 3, 1914 (2013)"/>
          <p:cNvSpPr txBox="1"/>
          <p:nvPr/>
        </p:nvSpPr>
        <p:spPr>
          <a:xfrm>
            <a:off x="349180" y="6284382"/>
            <a:ext cx="4300937" cy="442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spcBef>
                <a:spcPts val="1600"/>
              </a:spcBef>
              <a:defRPr sz="1200">
                <a:solidFill>
                  <a:srgbClr val="22222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Fickler, R., Krenn, M., Lapkiewicz, R. et al. Real-Time Imaging of Quantum Entanglement. Sci Rep 3, 1914 (2013)</a:t>
            </a:r>
          </a:p>
        </p:txBody>
      </p:sp>
      <p:pic>
        <p:nvPicPr>
          <p:cNvPr id="3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7550" y="1742120"/>
            <a:ext cx="8388901" cy="3756921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Spatial structure of the optical (Laguerre-Gauss) modes of photons corresponding to projections of OAM m = [0, …, L]"/>
          <p:cNvSpPr txBox="1"/>
          <p:nvPr/>
        </p:nvSpPr>
        <p:spPr>
          <a:xfrm>
            <a:off x="154706" y="5487982"/>
            <a:ext cx="8640294" cy="643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spcBef>
                <a:spcPts val="2400"/>
              </a:spcBef>
              <a:defRPr>
                <a:solidFill>
                  <a:srgbClr val="22222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Spatial structure of the optical (Laguerre-Gauss) modes of photons corresponding to projections of OAM m = [0, …, L]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omparing detectors for HEP, astro, light sources and quantum?"/>
          <p:cNvSpPr txBox="1"/>
          <p:nvPr>
            <p:ph type="title"/>
          </p:nvPr>
        </p:nvSpPr>
        <p:spPr>
          <a:xfrm>
            <a:off x="457200" y="16332"/>
            <a:ext cx="8229600" cy="1143002"/>
          </a:xfrm>
          <a:prstGeom prst="rect">
            <a:avLst/>
          </a:prstGeom>
        </p:spPr>
        <p:txBody>
          <a:bodyPr/>
          <a:lstStyle>
            <a:lvl1pPr defTabSz="768095">
              <a:defRPr sz="3696"/>
            </a:lvl1pPr>
          </a:lstStyle>
          <a:p>
            <a:pPr/>
            <a:r>
              <a:t>Comparing detectors for HEP, astro, light sources and quantum?</a:t>
            </a:r>
          </a:p>
        </p:txBody>
      </p:sp>
      <p:sp>
        <p:nvSpPr>
          <p:cNvPr id="369" name="Quantum:…"/>
          <p:cNvSpPr txBox="1"/>
          <p:nvPr/>
        </p:nvSpPr>
        <p:spPr>
          <a:xfrm>
            <a:off x="77358" y="1191718"/>
            <a:ext cx="8756810" cy="6138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700"/>
            </a:pPr>
            <a:r>
              <a:t>Quantum: 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rPr b="1"/>
              <a:t>Single photon detectors, visible + IR (telecom bands)</a:t>
            </a:r>
            <a:r>
              <a:t>, fast FE, large data rates, imaging; qubits (many candidates, most superconducting)</a:t>
            </a:r>
          </a:p>
          <a:p>
            <a:pPr>
              <a:defRPr sz="2700"/>
            </a:pPr>
          </a:p>
          <a:p>
            <a:pPr>
              <a:defRPr b="1" sz="2700"/>
            </a:pPr>
            <a:r>
              <a:t>HEP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Tracking and calorimetry; </a:t>
            </a:r>
            <a:r>
              <a:rPr b="1"/>
              <a:t>ionizing particle and photon detectors in visible</a:t>
            </a:r>
            <a:r>
              <a:t>; very fast FE, very large data rates, imaging (pixel detectors)</a:t>
            </a:r>
          </a:p>
          <a:p>
            <a:pPr>
              <a:defRPr sz="2700"/>
            </a:pPr>
          </a:p>
          <a:p>
            <a:pPr>
              <a:defRPr b="1" sz="2700"/>
            </a:pPr>
            <a:r>
              <a:t>Astronomy</a:t>
            </a:r>
          </a:p>
          <a:p>
            <a:pPr lvl="2">
              <a:defRPr sz="2200"/>
            </a:pPr>
            <a:r>
              <a:rPr>
                <a:solidFill>
                  <a:srgbClr val="0433FF"/>
                </a:solidFill>
              </a:rPr>
              <a:t>Low noise, slow FE, high sensitivity;  </a:t>
            </a:r>
            <a:r>
              <a:rPr b="1">
                <a:solidFill>
                  <a:srgbClr val="0433FF"/>
                </a:solidFill>
              </a:rPr>
              <a:t>imaging in visible + IR</a:t>
            </a:r>
            <a:r>
              <a:rPr>
                <a:solidFill>
                  <a:srgbClr val="0433FF"/>
                </a:solidFill>
              </a:rPr>
              <a:t>; large data rates (comparing to previous projects) </a:t>
            </a:r>
            <a:endParaRPr>
              <a:solidFill>
                <a:srgbClr val="0433FF"/>
              </a:solidFill>
            </a:endParaRPr>
          </a:p>
          <a:p>
            <a:pPr lvl="2">
              <a:defRPr sz="2200"/>
            </a:pPr>
          </a:p>
          <a:p>
            <a:pPr>
              <a:defRPr b="1" sz="2700"/>
            </a:pPr>
            <a:r>
              <a:t>Light sources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X-rays, fast FE, large data rates, photon counting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HEP and Quantum"/>
          <p:cNvSpPr txBox="1"/>
          <p:nvPr>
            <p:ph type="title"/>
          </p:nvPr>
        </p:nvSpPr>
        <p:spPr>
          <a:xfrm>
            <a:off x="457200" y="16332"/>
            <a:ext cx="8229600" cy="1143002"/>
          </a:xfrm>
          <a:prstGeom prst="rect">
            <a:avLst/>
          </a:prstGeom>
        </p:spPr>
        <p:txBody>
          <a:bodyPr/>
          <a:lstStyle/>
          <a:p>
            <a:pPr/>
            <a:r>
              <a:t>HEP and Quantum </a:t>
            </a:r>
          </a:p>
        </p:txBody>
      </p:sp>
      <p:sp>
        <p:nvSpPr>
          <p:cNvPr id="372" name="What Quantum can take from HEP for photon detection?…"/>
          <p:cNvSpPr txBox="1"/>
          <p:nvPr/>
        </p:nvSpPr>
        <p:spPr>
          <a:xfrm>
            <a:off x="51527" y="1115588"/>
            <a:ext cx="8756810" cy="5947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700"/>
            </a:pPr>
            <a:r>
              <a:t>What Quantum can take from HEP for photon detection?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In HEP: detect particles collision per collision (= fast) then form observables for ‘events’ like transverse momentum, invariant mass etc.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This influenced modern x-ray detectors which detect x-rays as standalone objects, then count them in each pixel to produce an image (photon counting detectors).</a:t>
            </a:r>
          </a:p>
          <a:p>
            <a:pPr lvl="2">
              <a:defRPr sz="2200">
                <a:solidFill>
                  <a:srgbClr val="0433FF"/>
                </a:solidFill>
              </a:defRPr>
            </a:pPr>
          </a:p>
          <a:p>
            <a:pPr lvl="2">
              <a:defRPr sz="2200">
                <a:solidFill>
                  <a:srgbClr val="0433FF"/>
                </a:solidFill>
              </a:defRPr>
            </a:pPr>
            <a:r>
              <a:t>Same ideas started to propagate in to quantum community - detect optical photons as objects, then correlate them spatially and/or spectrally pair by pair (= fast). Future: higher order correlations for more photons?</a:t>
            </a:r>
          </a:p>
          <a:p>
            <a:pPr>
              <a:defRPr sz="27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Quantum 2.0"/>
          <p:cNvSpPr txBox="1"/>
          <p:nvPr>
            <p:ph type="title"/>
          </p:nvPr>
        </p:nvSpPr>
        <p:spPr>
          <a:xfrm>
            <a:off x="289064" y="-279591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Quantum 2.0</a:t>
            </a:r>
          </a:p>
        </p:txBody>
      </p:sp>
      <p:sp>
        <p:nvSpPr>
          <p:cNvPr id="375" name="This is about terminology…"/>
          <p:cNvSpPr txBox="1"/>
          <p:nvPr/>
        </p:nvSpPr>
        <p:spPr>
          <a:xfrm>
            <a:off x="39597" y="426964"/>
            <a:ext cx="9064806" cy="5390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defTabSz="859536">
              <a:spcBef>
                <a:spcPts val="500"/>
              </a:spcBef>
              <a:defRPr sz="2256"/>
            </a:pPr>
          </a:p>
          <a:p>
            <a:pPr algn="ctr" defTabSz="859536">
              <a:spcBef>
                <a:spcPts val="500"/>
              </a:spcBef>
              <a:defRPr sz="2256"/>
            </a:pPr>
            <a:r>
              <a:t>This is about terminology</a:t>
            </a:r>
          </a:p>
          <a:p>
            <a:pPr defTabSz="859536">
              <a:spcBef>
                <a:spcPts val="500"/>
              </a:spcBef>
              <a:defRPr sz="2256"/>
            </a:pPr>
          </a:p>
          <a:p>
            <a:pPr algn="ctr" defTabSz="859536">
              <a:spcBef>
                <a:spcPts val="500"/>
              </a:spcBef>
              <a:defRPr sz="2256"/>
            </a:pPr>
            <a:r>
              <a:t>All in our life is quantum: transistors hence electronics, atoms, molecules, chemistry, biology etc.</a:t>
            </a:r>
          </a:p>
          <a:p>
            <a:pPr defTabSz="859536">
              <a:spcBef>
                <a:spcPts val="500"/>
              </a:spcBef>
              <a:defRPr sz="2256"/>
            </a:pPr>
          </a:p>
          <a:p>
            <a:pPr algn="ctr" defTabSz="859536">
              <a:spcBef>
                <a:spcPts val="500"/>
              </a:spcBef>
              <a:defRPr sz="2256"/>
            </a:pPr>
            <a:r>
              <a:t>However ‘</a:t>
            </a:r>
            <a:r>
              <a:rPr i="1"/>
              <a:t>really exciting’</a:t>
            </a:r>
            <a:r>
              <a:t> quantum topics now are called Quantum 2.0 - this is about quantum superposition and entanglement in systems.</a:t>
            </a:r>
          </a:p>
          <a:p>
            <a:pPr algn="ctr" defTabSz="859536">
              <a:spcBef>
                <a:spcPts val="500"/>
              </a:spcBef>
              <a:defRPr sz="2256"/>
            </a:pPr>
          </a:p>
          <a:p>
            <a:pPr defTabSz="859536">
              <a:spcBef>
                <a:spcPts val="500"/>
              </a:spcBef>
              <a:defRPr sz="2256"/>
            </a:pPr>
            <a:r>
              <a:t>Examples of such large quantum systems include quantum computers and simulators, quantum communication networks and arrays of quantum sensors. </a:t>
            </a:r>
          </a:p>
          <a:p>
            <a:pPr defTabSz="859536">
              <a:spcBef>
                <a:spcPts val="500"/>
              </a:spcBef>
              <a:defRPr sz="2256"/>
            </a:pPr>
          </a:p>
        </p:txBody>
      </p:sp>
      <p:pic>
        <p:nvPicPr>
          <p:cNvPr id="3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99262" y="4888026"/>
            <a:ext cx="4093482" cy="19001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Reca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Recap</a:t>
            </a:r>
          </a:p>
        </p:txBody>
      </p:sp>
      <p:sp>
        <p:nvSpPr>
          <p:cNvPr id="379" name="Wave-particle duality leads to uncertainty principle, indistinguishability, symmetries…"/>
          <p:cNvSpPr txBox="1"/>
          <p:nvPr>
            <p:ph type="body" idx="1"/>
          </p:nvPr>
        </p:nvSpPr>
        <p:spPr>
          <a:xfrm>
            <a:off x="284351" y="1256721"/>
            <a:ext cx="8575298" cy="5605925"/>
          </a:xfrm>
          <a:prstGeom prst="rect">
            <a:avLst/>
          </a:prstGeom>
        </p:spPr>
        <p:txBody>
          <a:bodyPr/>
          <a:lstStyle/>
          <a:p>
            <a:pPr defTabSz="859536">
              <a:defRPr b="0" sz="2256"/>
            </a:pPr>
            <a:r>
              <a:rPr b="1"/>
              <a:t>Wave-particle duality</a:t>
            </a:r>
            <a:r>
              <a:t> leads to uncertainty principle, indistinguishability, symmetries</a:t>
            </a: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  <a:r>
              <a:rPr b="1"/>
              <a:t>Entanglement</a:t>
            </a:r>
            <a:r>
              <a:t>  leads to correlations beyond classical </a:t>
            </a: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  <a:r>
              <a:rPr b="1"/>
              <a:t>Quantum advantage</a:t>
            </a:r>
            <a:r>
              <a:t> can be realized exploiting correlations in photon pair sources</a:t>
            </a: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  <a:r>
              <a:t>Similarities in HEP and QIS instrumentation for photons</a:t>
            </a: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</a:p>
          <a:p>
            <a:pPr defTabSz="859536">
              <a:defRPr b="0" sz="2256"/>
            </a:pPr>
          </a:p>
        </p:txBody>
      </p:sp>
      <p:sp>
        <p:nvSpPr>
          <p:cNvPr id="380" name="Disclaimer: I’ve cut corners and hidden several important things under ‘philosophy’ and ‘theory’ labels"/>
          <p:cNvSpPr txBox="1"/>
          <p:nvPr/>
        </p:nvSpPr>
        <p:spPr>
          <a:xfrm>
            <a:off x="386303" y="5405314"/>
            <a:ext cx="8761026" cy="1221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500"/>
              </a:spcBef>
              <a:defRPr sz="2400">
                <a:solidFill>
                  <a:srgbClr val="0433FF"/>
                </a:solidFill>
              </a:defRPr>
            </a:lvl1pPr>
          </a:lstStyle>
          <a:p>
            <a:pPr/>
            <a:r>
              <a:t>Disclaimer: I’ve cut corners and hidden several important things under ‘philosophy’ and ‘theory’ labels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0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ontent Placeholder 2"/>
          <p:cNvSpPr txBox="1"/>
          <p:nvPr>
            <p:ph type="body" idx="1"/>
          </p:nvPr>
        </p:nvSpPr>
        <p:spPr>
          <a:xfrm>
            <a:off x="457200" y="980728"/>
            <a:ext cx="8229600" cy="452596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800"/>
              </a:spcBef>
              <a:buSzTx/>
              <a:buNone/>
              <a:defRPr sz="3600"/>
            </a:pPr>
            <a:r>
              <a:t>“The great advances in science usually result from new tools rather than from new doctrines”</a:t>
            </a:r>
          </a:p>
          <a:p>
            <a:pPr marL="0" indent="0">
              <a:spcBef>
                <a:spcPts val="800"/>
              </a:spcBef>
              <a:buSzTx/>
              <a:buNone/>
              <a:defRPr sz="3600"/>
            </a:pPr>
            <a:r>
              <a:t>			</a:t>
            </a:r>
          </a:p>
          <a:p>
            <a:pPr marL="0" indent="0">
              <a:spcBef>
                <a:spcPts val="800"/>
              </a:spcBef>
              <a:buSzTx/>
              <a:buNone/>
              <a:defRPr sz="3600"/>
            </a:pPr>
            <a:r>
              <a:t>		Freeman Dyson (1923-2020) 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1) Wave - Particle Dua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1) Wave - Particle Duality</a:t>
            </a:r>
          </a:p>
        </p:txBody>
      </p:sp>
      <p:sp>
        <p:nvSpPr>
          <p:cNvPr id="180" name="Experiment tells us that particles are similar to waves,…"/>
          <p:cNvSpPr txBox="1"/>
          <p:nvPr>
            <p:ph type="body" idx="1"/>
          </p:nvPr>
        </p:nvSpPr>
        <p:spPr>
          <a:xfrm>
            <a:off x="287013" y="4752276"/>
            <a:ext cx="8026766" cy="3422509"/>
          </a:xfrm>
          <a:prstGeom prst="rect">
            <a:avLst/>
          </a:prstGeom>
        </p:spPr>
        <p:txBody>
          <a:bodyPr/>
          <a:lstStyle/>
          <a:p>
            <a:pPr algn="ctr" defTabSz="804672">
              <a:defRPr b="0" sz="2112"/>
            </a:pPr>
          </a:p>
          <a:p>
            <a:pPr algn="ctr" defTabSz="804672">
              <a:defRPr b="0" sz="2112"/>
            </a:pPr>
            <a:r>
              <a:t>Experiment tells us that particles are similar to waves, </a:t>
            </a:r>
          </a:p>
          <a:p>
            <a:pPr algn="ctr" defTabSz="804672">
              <a:defRPr b="0" sz="2112"/>
            </a:pPr>
            <a:r>
              <a:t>even if you shoot them slowly, one by one</a:t>
            </a:r>
          </a:p>
          <a:p>
            <a:pPr algn="ctr" defTabSz="804672">
              <a:defRPr b="0" sz="2112"/>
            </a:pPr>
          </a:p>
          <a:p>
            <a:pPr algn="ctr" defTabSz="804672">
              <a:defRPr b="0" sz="2112"/>
            </a:pPr>
            <a:r>
              <a:t>Superposition principle:  add amplitudes (of wave function)</a:t>
            </a:r>
          </a:p>
          <a:p>
            <a:pPr algn="ctr" defTabSz="804672">
              <a:defRPr b="0" sz="2112"/>
            </a:pPr>
          </a:p>
          <a:p>
            <a:pPr algn="ctr" defTabSz="804672">
              <a:defRPr b="0" sz="2112"/>
            </a:pPr>
          </a:p>
          <a:p>
            <a:pPr algn="ctr" defTabSz="804672">
              <a:defRPr sz="2112"/>
            </a:pPr>
          </a:p>
        </p:txBody>
      </p:sp>
      <p:pic>
        <p:nvPicPr>
          <p:cNvPr id="18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9741" y="2071295"/>
            <a:ext cx="5601310" cy="2896479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Applicable to single particles"/>
          <p:cNvSpPr txBox="1"/>
          <p:nvPr/>
        </p:nvSpPr>
        <p:spPr>
          <a:xfrm>
            <a:off x="654158" y="1282392"/>
            <a:ext cx="8888238" cy="1776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>
              <a:spcBef>
                <a:spcPts val="500"/>
              </a:spcBef>
              <a:defRPr sz="2400"/>
            </a:pPr>
            <a:r>
              <a:t>Applicable to single particles</a:t>
            </a:r>
          </a:p>
          <a:p>
            <a:pPr>
              <a:spcBef>
                <a:spcPts val="500"/>
              </a:spcBef>
              <a:defRPr sz="2400"/>
            </a:pPr>
          </a:p>
          <a:p>
            <a:pPr>
              <a:spcBef>
                <a:spcPts val="500"/>
              </a:spcBef>
              <a:defRPr b="1" sz="2400"/>
            </a:pPr>
          </a:p>
        </p:txBody>
      </p:sp>
      <p:sp>
        <p:nvSpPr>
          <p:cNvPr id="183" name="From Wikipedia"/>
          <p:cNvSpPr txBox="1"/>
          <p:nvPr/>
        </p:nvSpPr>
        <p:spPr>
          <a:xfrm>
            <a:off x="7129813" y="4728090"/>
            <a:ext cx="16919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From Wikipedia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Heisenberg Uncertainty Principle"/>
          <p:cNvSpPr txBox="1"/>
          <p:nvPr>
            <p:ph type="title"/>
          </p:nvPr>
        </p:nvSpPr>
        <p:spPr>
          <a:xfrm>
            <a:off x="289064" y="-165102"/>
            <a:ext cx="8229601" cy="1143001"/>
          </a:xfrm>
          <a:prstGeom prst="rect">
            <a:avLst/>
          </a:prstGeom>
        </p:spPr>
        <p:txBody>
          <a:bodyPr/>
          <a:lstStyle>
            <a:lvl1pPr defTabSz="841247">
              <a:defRPr sz="4048"/>
            </a:lvl1pPr>
          </a:lstStyle>
          <a:p>
            <a:pPr/>
            <a:r>
              <a:t>Heisenberg Uncertainty Principle</a:t>
            </a:r>
          </a:p>
        </p:txBody>
      </p:sp>
      <p:sp>
        <p:nvSpPr>
          <p:cNvPr id="186" name="Similar to Fourier transform limit: infinite sine correspond to a single frequency but finite wave duration will correspond to finite bandwidth"/>
          <p:cNvSpPr txBox="1"/>
          <p:nvPr>
            <p:ph type="body" sz="quarter" idx="1"/>
          </p:nvPr>
        </p:nvSpPr>
        <p:spPr>
          <a:xfrm>
            <a:off x="187016" y="1013306"/>
            <a:ext cx="8433696" cy="114300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r>
              <a:t>Similar to Fourier transform limit: infinite sine correspond to a single frequency but finite wave duration will correspond to finite bandwidth 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1253" y="2191714"/>
            <a:ext cx="5292967" cy="4295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1600" y="3942244"/>
            <a:ext cx="2438522" cy="1482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7199" y="2529693"/>
            <a:ext cx="2294942" cy="1482885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From Wikipedia"/>
          <p:cNvSpPr txBox="1"/>
          <p:nvPr/>
        </p:nvSpPr>
        <p:spPr>
          <a:xfrm>
            <a:off x="7239104" y="6522863"/>
            <a:ext cx="16919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From Wikipedia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Indistinguishability"/>
          <p:cNvSpPr txBox="1"/>
          <p:nvPr>
            <p:ph type="title"/>
          </p:nvPr>
        </p:nvSpPr>
        <p:spPr>
          <a:xfrm>
            <a:off x="289064" y="171169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Indistinguishability</a:t>
            </a:r>
          </a:p>
        </p:txBody>
      </p:sp>
      <p:sp>
        <p:nvSpPr>
          <p:cNvPr id="193" name="Cannot label particles and keep track since don’t know where they are…"/>
          <p:cNvSpPr txBox="1"/>
          <p:nvPr>
            <p:ph type="body" sz="quarter" idx="1"/>
          </p:nvPr>
        </p:nvSpPr>
        <p:spPr>
          <a:xfrm>
            <a:off x="86709" y="1189000"/>
            <a:ext cx="8970582" cy="1094218"/>
          </a:xfrm>
          <a:prstGeom prst="rect">
            <a:avLst/>
          </a:prstGeom>
        </p:spPr>
        <p:txBody>
          <a:bodyPr/>
          <a:lstStyle/>
          <a:p>
            <a:pPr algn="ctr" defTabSz="850391">
              <a:defRPr b="0" sz="2232"/>
            </a:pPr>
            <a:r>
              <a:t>Cannot label particles and keep track since don’t know where they are </a:t>
            </a:r>
          </a:p>
          <a:p>
            <a:pPr algn="ctr" defTabSz="850391">
              <a:defRPr b="0" sz="2232"/>
            </a:pPr>
            <a:r>
              <a:t>(because of Heisenberg Uncertainty Principle!)</a:t>
            </a:r>
          </a:p>
        </p:txBody>
      </p:sp>
      <p:grpSp>
        <p:nvGrpSpPr>
          <p:cNvPr id="196" name="Group"/>
          <p:cNvGrpSpPr/>
          <p:nvPr/>
        </p:nvGrpSpPr>
        <p:grpSpPr>
          <a:xfrm>
            <a:off x="63257" y="4220421"/>
            <a:ext cx="9017486" cy="2504988"/>
            <a:chOff x="0" y="0"/>
            <a:chExt cx="9017484" cy="2504986"/>
          </a:xfrm>
        </p:grpSpPr>
        <p:sp>
          <p:nvSpPr>
            <p:cNvPr id="194" name="Line"/>
            <p:cNvSpPr/>
            <p:nvPr/>
          </p:nvSpPr>
          <p:spPr>
            <a:xfrm flipH="1">
              <a:off x="4086129" y="0"/>
              <a:ext cx="490441" cy="786470"/>
            </a:xfrm>
            <a:prstGeom prst="line">
              <a:avLst/>
            </a:prstGeom>
            <a:noFill/>
            <a:ln w="101600" cap="flat">
              <a:solidFill>
                <a:srgbClr val="0433FF"/>
              </a:solidFill>
              <a:prstDash val="solid"/>
              <a:round/>
              <a:tailEnd type="arrow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5" name="Exchange of two indistinguishable particles does not change the system but can change sign of wave function. It can be symmetric or anti-symmetric.…"/>
            <p:cNvSpPr txBox="1"/>
            <p:nvPr/>
          </p:nvSpPr>
          <p:spPr>
            <a:xfrm>
              <a:off x="0" y="895755"/>
              <a:ext cx="9017485" cy="1609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b">
              <a:normAutofit fontScale="100000" lnSpcReduction="0"/>
            </a:bodyPr>
            <a:lstStyle/>
            <a:p>
              <a:pPr algn="ctr" defTabSz="832104">
                <a:spcBef>
                  <a:spcPts val="500"/>
                </a:spcBef>
                <a:defRPr sz="2184"/>
              </a:pPr>
              <a:r>
                <a:t>Exchange of two indistinguishable particles does not change the system but can change sign of wave function. It can be symmetric or anti-symmetric. </a:t>
              </a:r>
            </a:p>
            <a:p>
              <a:pPr algn="ctr" defTabSz="832104">
                <a:spcBef>
                  <a:spcPts val="500"/>
                </a:spcBef>
                <a:defRPr sz="2184"/>
              </a:pPr>
              <a:r>
                <a:t>This leads to </a:t>
              </a:r>
              <a:r>
                <a:rPr b="1"/>
                <a:t>two types of symmetries: Bose-Einstein &amp; Fermi-Dirac.</a:t>
              </a:r>
            </a:p>
          </p:txBody>
        </p:sp>
      </p:grpSp>
      <p:grpSp>
        <p:nvGrpSpPr>
          <p:cNvPr id="199" name="Group"/>
          <p:cNvGrpSpPr/>
          <p:nvPr/>
        </p:nvGrpSpPr>
        <p:grpSpPr>
          <a:xfrm>
            <a:off x="1999514" y="2525339"/>
            <a:ext cx="5777593" cy="1346288"/>
            <a:chOff x="0" y="0"/>
            <a:chExt cx="5777592" cy="1346287"/>
          </a:xfrm>
        </p:grpSpPr>
        <p:sp>
          <p:nvSpPr>
            <p:cNvPr id="197" name="Particles are indistinguishable"/>
            <p:cNvSpPr txBox="1"/>
            <p:nvPr/>
          </p:nvSpPr>
          <p:spPr>
            <a:xfrm>
              <a:off x="0" y="461034"/>
              <a:ext cx="5777593" cy="885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b">
              <a:normAutofit fontScale="100000" lnSpcReduction="0"/>
            </a:bodyPr>
            <a:lstStyle>
              <a:lvl1pPr>
                <a:spcBef>
                  <a:spcPts val="500"/>
                </a:spcBef>
                <a:defRPr b="1" sz="3000"/>
              </a:lvl1pPr>
            </a:lstStyle>
            <a:p>
              <a:pPr/>
              <a:r>
                <a:t>Particles are indistinguishable</a:t>
              </a:r>
            </a:p>
          </p:txBody>
        </p:sp>
        <p:sp>
          <p:nvSpPr>
            <p:cNvPr id="198" name="Line"/>
            <p:cNvSpPr/>
            <p:nvPr/>
          </p:nvSpPr>
          <p:spPr>
            <a:xfrm>
              <a:off x="2398632" y="-1"/>
              <a:ext cx="318352" cy="726323"/>
            </a:xfrm>
            <a:prstGeom prst="line">
              <a:avLst/>
            </a:prstGeom>
            <a:noFill/>
            <a:ln w="101600" cap="flat">
              <a:solidFill>
                <a:srgbClr val="0433FF"/>
              </a:solidFill>
              <a:prstDash val="solid"/>
              <a:round/>
              <a:tailEnd type="arrow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6" grpId="2"/>
      <p:bldP build="whole" bldLvl="1" animBg="1" rev="0" advAuto="0" spid="19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"/>
          <p:cNvGrpSpPr/>
          <p:nvPr/>
        </p:nvGrpSpPr>
        <p:grpSpPr>
          <a:xfrm>
            <a:off x="166328" y="2501795"/>
            <a:ext cx="8678195" cy="3909205"/>
            <a:chOff x="0" y="0"/>
            <a:chExt cx="8678193" cy="3909204"/>
          </a:xfrm>
        </p:grpSpPr>
        <p:sp>
          <p:nvSpPr>
            <p:cNvPr id="201" name="“know about each other”, “spooky action” + other murky terminology.…"/>
            <p:cNvSpPr txBox="1"/>
            <p:nvPr/>
          </p:nvSpPr>
          <p:spPr>
            <a:xfrm>
              <a:off x="0" y="868347"/>
              <a:ext cx="8678194" cy="30408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b">
              <a:normAutofit fontScale="100000" lnSpcReduction="0"/>
            </a:bodyPr>
            <a:lstStyle/>
            <a:p>
              <a:pPr defTabSz="813816">
                <a:spcBef>
                  <a:spcPts val="500"/>
                </a:spcBef>
                <a:defRPr sz="2136"/>
              </a:pPr>
            </a:p>
            <a:p>
              <a:pPr algn="ctr" defTabSz="813816">
                <a:spcBef>
                  <a:spcPts val="500"/>
                </a:spcBef>
                <a:defRPr sz="2136"/>
              </a:pPr>
              <a:r>
                <a:t>“know about each other”, “spooky action” + other murky terminology.</a:t>
              </a:r>
            </a:p>
            <a:p>
              <a:pPr algn="ctr" defTabSz="813816">
                <a:spcBef>
                  <a:spcPts val="500"/>
                </a:spcBef>
                <a:defRPr sz="2136"/>
              </a:pPr>
              <a:r>
                <a:t> </a:t>
              </a:r>
            </a:p>
            <a:p>
              <a:pPr algn="ctr" defTabSz="813816">
                <a:spcBef>
                  <a:spcPts val="500"/>
                </a:spcBef>
                <a:defRPr sz="2136"/>
              </a:pPr>
              <a:r>
                <a:rPr b="1"/>
                <a:t>it just means that they are correlated more than allowed classically</a:t>
              </a:r>
              <a:endParaRPr b="1"/>
            </a:p>
            <a:p>
              <a:pPr algn="ctr" defTabSz="813816">
                <a:spcBef>
                  <a:spcPts val="500"/>
                </a:spcBef>
                <a:defRPr sz="2136"/>
              </a:pPr>
              <a:endParaRPr b="1"/>
            </a:p>
            <a:p>
              <a:pPr algn="ctr" defTabSz="813816">
                <a:spcBef>
                  <a:spcPts val="500"/>
                </a:spcBef>
                <a:defRPr sz="2136"/>
              </a:pPr>
              <a:r>
                <a:t>In certain situations this is called </a:t>
              </a:r>
              <a:r>
                <a:rPr b="1"/>
                <a:t>‘quantum advantage’</a:t>
              </a:r>
              <a:endParaRPr b="1"/>
            </a:p>
            <a:p>
              <a:pPr defTabSz="813816">
                <a:spcBef>
                  <a:spcPts val="500"/>
                </a:spcBef>
                <a:defRPr sz="2136"/>
              </a:pPr>
              <a:r>
                <a:t> </a:t>
              </a:r>
            </a:p>
          </p:txBody>
        </p:sp>
        <p:sp>
          <p:nvSpPr>
            <p:cNvPr id="202" name="Line"/>
            <p:cNvSpPr/>
            <p:nvPr/>
          </p:nvSpPr>
          <p:spPr>
            <a:xfrm>
              <a:off x="4013043" y="0"/>
              <a:ext cx="670704" cy="962882"/>
            </a:xfrm>
            <a:prstGeom prst="line">
              <a:avLst/>
            </a:prstGeom>
            <a:noFill/>
            <a:ln w="101600" cap="flat">
              <a:solidFill>
                <a:srgbClr val="0433FF"/>
              </a:solidFill>
              <a:prstDash val="solid"/>
              <a:round/>
              <a:tailEnd type="arrow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04" name="For two particles with interaction: they can strongly correlate in multiple observables: position, energy, time, polarization etc"/>
          <p:cNvSpPr txBox="1"/>
          <p:nvPr>
            <p:ph type="body" sz="quarter" idx="1"/>
          </p:nvPr>
        </p:nvSpPr>
        <p:spPr>
          <a:xfrm>
            <a:off x="299477" y="1142641"/>
            <a:ext cx="8545046" cy="727943"/>
          </a:xfrm>
          <a:prstGeom prst="rect">
            <a:avLst/>
          </a:prstGeom>
        </p:spPr>
        <p:txBody>
          <a:bodyPr/>
          <a:lstStyle>
            <a:lvl1pPr algn="ctr" defTabSz="813816">
              <a:defRPr b="0" sz="2136"/>
            </a:lvl1pPr>
          </a:lstStyle>
          <a:p>
            <a:pPr/>
            <a:r>
              <a:t>For two particles with interaction: they can strongly correlate in multiple observables: position, energy, time, polarization etc</a:t>
            </a:r>
          </a:p>
        </p:txBody>
      </p:sp>
      <p:sp>
        <p:nvSpPr>
          <p:cNvPr id="205" name="2) Entanglement"/>
          <p:cNvSpPr txBox="1"/>
          <p:nvPr>
            <p:ph type="title"/>
          </p:nvPr>
        </p:nvSpPr>
        <p:spPr>
          <a:xfrm>
            <a:off x="289064" y="-35269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2) Entanglement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2) Entanglement"/>
          <p:cNvSpPr txBox="1"/>
          <p:nvPr>
            <p:ph type="title"/>
          </p:nvPr>
        </p:nvSpPr>
        <p:spPr>
          <a:xfrm>
            <a:off x="289064" y="-35269"/>
            <a:ext cx="8229601" cy="1143001"/>
          </a:xfrm>
          <a:prstGeom prst="rect">
            <a:avLst/>
          </a:prstGeom>
        </p:spPr>
        <p:txBody>
          <a:bodyPr/>
          <a:lstStyle/>
          <a:p>
            <a:pPr/>
            <a:r>
              <a:t>2) Entanglement</a:t>
            </a:r>
          </a:p>
        </p:txBody>
      </p:sp>
      <p:sp>
        <p:nvSpPr>
          <p:cNvPr id="208" name="For two particles with interaction: they can strongly correlate in multiple observables: position, energy, time, polarization etc"/>
          <p:cNvSpPr txBox="1"/>
          <p:nvPr>
            <p:ph type="body" sz="quarter" idx="1"/>
          </p:nvPr>
        </p:nvSpPr>
        <p:spPr>
          <a:xfrm>
            <a:off x="299477" y="1142641"/>
            <a:ext cx="8545046" cy="727943"/>
          </a:xfrm>
          <a:prstGeom prst="rect">
            <a:avLst/>
          </a:prstGeom>
        </p:spPr>
        <p:txBody>
          <a:bodyPr/>
          <a:lstStyle>
            <a:lvl1pPr algn="ctr" defTabSz="813816">
              <a:defRPr b="0" sz="2136"/>
            </a:lvl1pPr>
          </a:lstStyle>
          <a:p>
            <a:pPr/>
            <a:r>
              <a:t>For two particles with interaction: they can strongly correlate in multiple observables: position, energy, time, polarization etc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208942" y="4475434"/>
            <a:ext cx="8726116" cy="1768020"/>
            <a:chOff x="0" y="0"/>
            <a:chExt cx="8726114" cy="1768019"/>
          </a:xfrm>
        </p:grpSpPr>
        <p:sp>
          <p:nvSpPr>
            <p:cNvPr id="209" name="Bell’s inequalities allowed to prove there are no hidden variables.…"/>
            <p:cNvSpPr txBox="1"/>
            <p:nvPr/>
          </p:nvSpPr>
          <p:spPr>
            <a:xfrm>
              <a:off x="0" y="371374"/>
              <a:ext cx="8726115" cy="13966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b">
              <a:normAutofit fontScale="100000" lnSpcReduction="0"/>
            </a:bodyPr>
            <a:lstStyle/>
            <a:p>
              <a:pPr defTabSz="777240">
                <a:spcBef>
                  <a:spcPts val="400"/>
                </a:spcBef>
                <a:defRPr sz="2040"/>
              </a:pPr>
            </a:p>
            <a:p>
              <a:pPr algn="ctr" defTabSz="777240">
                <a:spcBef>
                  <a:spcPts val="400"/>
                </a:spcBef>
                <a:defRPr sz="2040"/>
              </a:pPr>
              <a:r>
                <a:t>Bell’s inequalities allowed to prove there are no hidden variables.</a:t>
              </a:r>
            </a:p>
            <a:p>
              <a:pPr algn="ctr" defTabSz="777240">
                <a:spcBef>
                  <a:spcPts val="400"/>
                </a:spcBef>
                <a:defRPr sz="2040"/>
              </a:pPr>
              <a:r>
                <a:t>Experimental verification lead to Nobel in 2022 (Aspect, Zeilinger, Clauser) </a:t>
              </a:r>
            </a:p>
          </p:txBody>
        </p:sp>
        <p:sp>
          <p:nvSpPr>
            <p:cNvPr id="210" name="Line"/>
            <p:cNvSpPr/>
            <p:nvPr/>
          </p:nvSpPr>
          <p:spPr>
            <a:xfrm flipH="1">
              <a:off x="4366313" y="0"/>
              <a:ext cx="490442" cy="786470"/>
            </a:xfrm>
            <a:prstGeom prst="line">
              <a:avLst/>
            </a:prstGeom>
            <a:noFill/>
            <a:ln w="101600" cap="flat">
              <a:solidFill>
                <a:srgbClr val="0433FF"/>
              </a:solidFill>
              <a:prstDash val="solid"/>
              <a:round/>
              <a:tailEnd type="arrow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4" name="Group"/>
          <p:cNvGrpSpPr/>
          <p:nvPr/>
        </p:nvGrpSpPr>
        <p:grpSpPr>
          <a:xfrm>
            <a:off x="402945" y="2046874"/>
            <a:ext cx="8545046" cy="2507908"/>
            <a:chOff x="0" y="0"/>
            <a:chExt cx="8545045" cy="2507906"/>
          </a:xfrm>
        </p:grpSpPr>
        <p:sp>
          <p:nvSpPr>
            <p:cNvPr id="212" name="Has non-locality implications   hidden variables (which would allow each particle to have full information about the system)"/>
            <p:cNvSpPr txBox="1"/>
            <p:nvPr/>
          </p:nvSpPr>
          <p:spPr>
            <a:xfrm>
              <a:off x="0" y="942620"/>
              <a:ext cx="8545046" cy="15652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b">
              <a:normAutofit fontScale="100000" lnSpcReduction="0"/>
            </a:bodyPr>
            <a:lstStyle/>
            <a:p>
              <a:pPr defTabSz="813816">
                <a:spcBef>
                  <a:spcPts val="500"/>
                </a:spcBef>
                <a:defRPr sz="2136"/>
              </a:pPr>
            </a:p>
            <a:p>
              <a:pPr algn="ctr" defTabSz="813816">
                <a:spcBef>
                  <a:spcPts val="500"/>
                </a:spcBef>
                <a:defRPr sz="2136"/>
              </a:pPr>
              <a:r>
                <a:t>Has non-locality implications </a:t>
              </a:r>
              <a14:m>
                <m:oMath>
                  <m:r>
                    <a:rPr xmlns:a="http://schemas.openxmlformats.org/drawingml/2006/main" sz="3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</m:oMath>
              </a14:m>
              <a:r>
                <a:t> hidden variables (which would allow each particle to have full information about the system)</a:t>
              </a:r>
            </a:p>
            <a:p>
              <a:pPr defTabSz="813816">
                <a:spcBef>
                  <a:spcPts val="500"/>
                </a:spcBef>
                <a:defRPr sz="2136"/>
              </a:pPr>
              <a:r>
                <a:t> </a:t>
              </a:r>
            </a:p>
          </p:txBody>
        </p:sp>
        <p:sp>
          <p:nvSpPr>
            <p:cNvPr id="213" name="Line"/>
            <p:cNvSpPr/>
            <p:nvPr/>
          </p:nvSpPr>
          <p:spPr>
            <a:xfrm>
              <a:off x="4153102" y="0"/>
              <a:ext cx="566750" cy="785420"/>
            </a:xfrm>
            <a:prstGeom prst="line">
              <a:avLst/>
            </a:prstGeom>
            <a:noFill/>
            <a:ln w="101600" cap="flat">
              <a:solidFill>
                <a:srgbClr val="0433FF"/>
              </a:solidFill>
              <a:prstDash val="solid"/>
              <a:round/>
              <a:tailEnd type="arrow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4" grpId="1"/>
      <p:bldP build="whole" bldLvl="1" animBg="1" rev="0" advAuto="0" spid="211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When should we worry about Quantum?"/>
          <p:cNvSpPr txBox="1"/>
          <p:nvPr>
            <p:ph type="title"/>
          </p:nvPr>
        </p:nvSpPr>
        <p:spPr>
          <a:xfrm>
            <a:off x="289064" y="171169"/>
            <a:ext cx="8229601" cy="1143001"/>
          </a:xfrm>
          <a:prstGeom prst="rect">
            <a:avLst/>
          </a:prstGeom>
        </p:spPr>
        <p:txBody>
          <a:bodyPr/>
          <a:lstStyle>
            <a:lvl1pPr defTabSz="768095">
              <a:defRPr sz="3696"/>
            </a:lvl1pPr>
          </a:lstStyle>
          <a:p>
            <a:pPr/>
            <a:r>
              <a:t>When should we worry about Quantum?</a:t>
            </a:r>
          </a:p>
        </p:txBody>
      </p:sp>
      <p:sp>
        <p:nvSpPr>
          <p:cNvPr id="217" name="Planck constant sets the scale in Heisenberg Uncertainty Principle…"/>
          <p:cNvSpPr txBox="1"/>
          <p:nvPr/>
        </p:nvSpPr>
        <p:spPr>
          <a:xfrm>
            <a:off x="7217" y="1173930"/>
            <a:ext cx="9129567" cy="488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>
              <a:spcBef>
                <a:spcPts val="500"/>
              </a:spcBef>
              <a:defRPr sz="2400"/>
            </a:pPr>
            <a:r>
              <a:t>Planck constant sets the scale in Heisenberg Uncertainty Principle</a:t>
            </a:r>
          </a:p>
          <a:p>
            <a:pPr>
              <a:spcBef>
                <a:spcPts val="500"/>
              </a:spcBef>
              <a:defRPr sz="2400"/>
            </a:pPr>
          </a:p>
          <a:p>
            <a:pPr lvl="1" marL="621631" indent="-240631">
              <a:spcBef>
                <a:spcPts val="500"/>
              </a:spcBef>
              <a:buSzPct val="100000"/>
              <a:buChar char="•"/>
              <a:defRPr sz="2400"/>
            </a:pPr>
            <a:r>
              <a:t>Probing small distances requires large momentum transfer</a:t>
            </a:r>
          </a:p>
          <a:p>
            <a:pPr lvl="1" marL="621631" indent="-240631">
              <a:spcBef>
                <a:spcPts val="500"/>
              </a:spcBef>
              <a:buSzPct val="100000"/>
              <a:buChar char="•"/>
              <a:defRPr sz="2400"/>
            </a:pPr>
            <a:r>
              <a:t>Production of new particles requires energy but does not violate energy conservation law</a:t>
            </a:r>
          </a:p>
          <a:p>
            <a:pPr>
              <a:spcBef>
                <a:spcPts val="500"/>
              </a:spcBef>
              <a:defRPr sz="2400"/>
            </a:pPr>
          </a:p>
          <a:p>
            <a:pPr algn="ctr">
              <a:spcBef>
                <a:spcPts val="500"/>
              </a:spcBef>
              <a:defRPr sz="2400"/>
            </a:pPr>
            <a:r>
              <a:t>Quantum physics agrees with its classical limit if large ‘</a:t>
            </a:r>
            <a:r>
              <a:rPr i="1"/>
              <a:t>action’</a:t>
            </a:r>
            <a:r>
              <a:t> is assumed</a:t>
            </a:r>
          </a:p>
          <a:p>
            <a:pPr>
              <a:spcBef>
                <a:spcPts val="500"/>
              </a:spcBef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