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65" r:id="rId2"/>
    <p:sldId id="266" r:id="rId3"/>
    <p:sldId id="641" r:id="rId4"/>
    <p:sldId id="642" r:id="rId5"/>
    <p:sldId id="595" r:id="rId6"/>
    <p:sldId id="598" r:id="rId7"/>
    <p:sldId id="601" r:id="rId8"/>
    <p:sldId id="602" r:id="rId9"/>
    <p:sldId id="643" r:id="rId10"/>
    <p:sldId id="631" r:id="rId11"/>
    <p:sldId id="618" r:id="rId12"/>
    <p:sldId id="619" r:id="rId13"/>
    <p:sldId id="622" r:id="rId14"/>
    <p:sldId id="640" r:id="rId15"/>
    <p:sldId id="633" r:id="rId16"/>
    <p:sldId id="634" r:id="rId17"/>
    <p:sldId id="623" r:id="rId18"/>
    <p:sldId id="624" r:id="rId19"/>
    <p:sldId id="637" r:id="rId20"/>
    <p:sldId id="638" r:id="rId21"/>
    <p:sldId id="639" r:id="rId22"/>
    <p:sldId id="636" r:id="rId23"/>
    <p:sldId id="627" r:id="rId24"/>
    <p:sldId id="628" r:id="rId25"/>
    <p:sldId id="1272" r:id="rId26"/>
    <p:sldId id="1273" r:id="rId27"/>
    <p:sldId id="1274" r:id="rId28"/>
    <p:sldId id="651" r:id="rId29"/>
    <p:sldId id="1278" r:id="rId30"/>
    <p:sldId id="1277" r:id="rId31"/>
    <p:sldId id="1275" r:id="rId32"/>
    <p:sldId id="644" r:id="rId33"/>
    <p:sldId id="645" r:id="rId34"/>
    <p:sldId id="1279" r:id="rId35"/>
    <p:sldId id="646" r:id="rId36"/>
    <p:sldId id="1281" r:id="rId37"/>
    <p:sldId id="648" r:id="rId38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0A1B5D5-9B99-4C35-A422-299274C87663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B8B15B-105F-430F-9AC7-E0F34C7B23FF}" type="datetimeFigureOut">
              <a:rPr lang="fr-FR" smtClean="0"/>
              <a:t>23/01/2025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54AB71-FC10-4EA6-B925-8D77E2AB197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8275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992" y="0"/>
            <a:ext cx="6742008" cy="6858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96" y="1055724"/>
            <a:ext cx="2826000" cy="416872"/>
          </a:xfrm>
          <a:prstGeom prst="rect">
            <a:avLst/>
          </a:prstGeom>
        </p:spPr>
      </p:pic>
      <p:cxnSp>
        <p:nvCxnSpPr>
          <p:cNvPr id="9" name="直線コネクタ 8"/>
          <p:cNvCxnSpPr/>
          <p:nvPr userDrawn="1"/>
        </p:nvCxnSpPr>
        <p:spPr>
          <a:xfrm>
            <a:off x="448896" y="4610100"/>
            <a:ext cx="2826000" cy="0"/>
          </a:xfrm>
          <a:prstGeom prst="line">
            <a:avLst/>
          </a:prstGeom>
          <a:ln w="12700">
            <a:solidFill>
              <a:srgbClr val="C50E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図 13" descr="logo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4799012"/>
            <a:ext cx="1909763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正方形/長方形 14"/>
          <p:cNvSpPr/>
          <p:nvPr userDrawn="1"/>
        </p:nvSpPr>
        <p:spPr>
          <a:xfrm>
            <a:off x="448896" y="4699591"/>
            <a:ext cx="2092285" cy="3721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380999" y="2361092"/>
            <a:ext cx="11471367" cy="1377290"/>
          </a:xfrm>
        </p:spPr>
        <p:txBody>
          <a:bodyPr>
            <a:normAutofit/>
          </a:bodyPr>
          <a:lstStyle>
            <a:lvl1pPr algn="l">
              <a:lnSpc>
                <a:spcPct val="125000"/>
              </a:lnSpc>
              <a:defRPr sz="3600" b="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 title (Arial Bold 36 </a:t>
            </a:r>
            <a:r>
              <a:rPr lang="en-US" dirty="0" err="1"/>
              <a:t>pt</a:t>
            </a:r>
            <a:r>
              <a:rPr lang="en-US" dirty="0"/>
              <a:t>). 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81000" y="4853394"/>
            <a:ext cx="5323114" cy="33685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Your name (Arial bold 16 </a:t>
            </a:r>
            <a:r>
              <a:rPr lang="en-US" dirty="0" err="1"/>
              <a:t>pt</a:t>
            </a:r>
            <a:r>
              <a:rPr lang="en-US" dirty="0"/>
              <a:t>)</a:t>
            </a:r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5204216"/>
            <a:ext cx="5323114" cy="6478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Your department and company name</a:t>
            </a:r>
            <a:r>
              <a:rPr lang="en-US" altLang="ja-JP" dirty="0"/>
              <a:t> </a:t>
            </a:r>
            <a:r>
              <a:rPr lang="en-US" dirty="0"/>
              <a:t>(Arial 16 </a:t>
            </a:r>
            <a:r>
              <a:rPr lang="en-US" dirty="0" err="1"/>
              <a:t>pt</a:t>
            </a:r>
            <a:r>
              <a:rPr lang="en-US" dirty="0"/>
              <a:t>)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385350" y="6019902"/>
            <a:ext cx="5318764" cy="338678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Date (Arial 16 </a:t>
            </a:r>
            <a:r>
              <a:rPr lang="en-US" dirty="0" err="1"/>
              <a:t>pt</a:t>
            </a:r>
            <a:r>
              <a:rPr lang="en-US" dirty="0"/>
              <a:t>)</a:t>
            </a:r>
          </a:p>
        </p:txBody>
      </p:sp>
      <p:sp>
        <p:nvSpPr>
          <p:cNvPr id="19" name="正方形/長方形 18"/>
          <p:cNvSpPr/>
          <p:nvPr userDrawn="1"/>
        </p:nvSpPr>
        <p:spPr>
          <a:xfrm>
            <a:off x="-1" y="6596063"/>
            <a:ext cx="12192001" cy="261937"/>
          </a:xfrm>
          <a:prstGeom prst="rect">
            <a:avLst/>
          </a:prstGeom>
          <a:solidFill>
            <a:srgbClr val="C50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正方形/長方形 20"/>
          <p:cNvSpPr/>
          <p:nvPr userDrawn="1"/>
        </p:nvSpPr>
        <p:spPr>
          <a:xfrm>
            <a:off x="0" y="6596063"/>
            <a:ext cx="11774040" cy="261937"/>
          </a:xfrm>
          <a:prstGeom prst="rect">
            <a:avLst/>
          </a:prstGeom>
          <a:solidFill>
            <a:srgbClr val="C50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ja-JP" altLang="en-US" sz="700" dirty="0">
                <a:latin typeface="Arial" panose="020B0604020202020204" pitchFamily="34" charset="0"/>
                <a:cs typeface="Arial" panose="020B0604020202020204" pitchFamily="34" charset="0"/>
              </a:rPr>
              <a:t>🄫 </a:t>
            </a:r>
            <a:r>
              <a:rPr kumimoji="1" lang="en-US" altLang="ja-JP" sz="700" dirty="0">
                <a:latin typeface="Arial" panose="020B0604020202020204" pitchFamily="34" charset="0"/>
                <a:cs typeface="Arial" panose="020B0604020202020204" pitchFamily="34" charset="0"/>
              </a:rPr>
              <a:t>Hamamatsu Photonics K.K. and its affiliates All Rights Reserved. </a:t>
            </a:r>
            <a:endParaRPr kumimoji="1" lang="ja-JP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/>
          <p:cNvSpPr txBox="1"/>
          <p:nvPr userDrawn="1"/>
        </p:nvSpPr>
        <p:spPr>
          <a:xfrm>
            <a:off x="11774039" y="6596063"/>
            <a:ext cx="402674" cy="231160"/>
          </a:xfrm>
          <a:prstGeom prst="rect">
            <a:avLst/>
          </a:prstGeom>
          <a:noFill/>
        </p:spPr>
        <p:txBody>
          <a:bodyPr wrap="none" lIns="36000" tIns="36000" rIns="36000" bIns="18000" rtlCol="0" anchor="ctr" anchorCtr="0">
            <a:noAutofit/>
          </a:bodyPr>
          <a:lstStyle/>
          <a:p>
            <a:pPr algn="ctr"/>
            <a:fld id="{AA6014BF-3287-4B81-BF22-DDC0BAE5EA28}" type="slidenum">
              <a:rPr kumimoji="1" lang="ja-JP" altLang="en-US" sz="14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kumimoji="1" lang="ja-JP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54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slide (Unordered li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3831" y="1628448"/>
            <a:ext cx="5008169" cy="5229552"/>
          </a:xfrm>
          <a:prstGeom prst="rect">
            <a:avLst/>
          </a:prstGeom>
        </p:spPr>
      </p:pic>
      <p:cxnSp>
        <p:nvCxnSpPr>
          <p:cNvPr id="9" name="直線コネクタ 8"/>
          <p:cNvCxnSpPr/>
          <p:nvPr userDrawn="1"/>
        </p:nvCxnSpPr>
        <p:spPr>
          <a:xfrm>
            <a:off x="468630" y="2217764"/>
            <a:ext cx="2826000" cy="0"/>
          </a:xfrm>
          <a:prstGeom prst="line">
            <a:avLst/>
          </a:prstGeom>
          <a:ln w="12700">
            <a:solidFill>
              <a:srgbClr val="C50E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 userDrawn="1"/>
        </p:nvSpPr>
        <p:spPr>
          <a:xfrm>
            <a:off x="11774039" y="6596063"/>
            <a:ext cx="402674" cy="231160"/>
          </a:xfrm>
          <a:prstGeom prst="rect">
            <a:avLst/>
          </a:prstGeom>
          <a:noFill/>
        </p:spPr>
        <p:txBody>
          <a:bodyPr wrap="none" lIns="36000" tIns="36000" rIns="36000" bIns="18000" rtlCol="0" anchor="ctr" anchorCtr="0">
            <a:noAutofit/>
          </a:bodyPr>
          <a:lstStyle/>
          <a:p>
            <a:pPr algn="ctr"/>
            <a:fld id="{F96833BB-950F-4DC7-95E7-0F8FFB87E7D5}" type="slidenum">
              <a:rPr kumimoji="1" lang="ja-JP" altLang="en-US" sz="14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kumimoji="1" lang="ja-JP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712" y="453600"/>
            <a:ext cx="1620000" cy="241277"/>
          </a:xfrm>
          <a:prstGeom prst="rect">
            <a:avLst/>
          </a:prstGeom>
        </p:spPr>
      </p:pic>
      <p:sp>
        <p:nvSpPr>
          <p:cNvPr id="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485508" y="2394856"/>
            <a:ext cx="10295703" cy="3988527"/>
          </a:xfrm>
          <a:prstGeom prst="rect">
            <a:avLst/>
          </a:prstGeom>
        </p:spPr>
        <p:txBody>
          <a:bodyPr/>
          <a:lstStyle>
            <a:lvl1pPr marL="457200" marR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50E1F"/>
              </a:buClr>
              <a:buSzTx/>
              <a:buFont typeface="Arial" panose="020B0604020202020204" pitchFamily="34" charset="0"/>
              <a:buChar char="■"/>
              <a:tabLst/>
              <a:defRPr sz="3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altLang="ja-JP" dirty="0"/>
              <a:t>Headlines (Arial 32 </a:t>
            </a:r>
            <a:r>
              <a:rPr lang="en-US" altLang="ja-JP" dirty="0" err="1"/>
              <a:t>pt</a:t>
            </a:r>
            <a:r>
              <a:rPr lang="en-US" altLang="ja-JP" dirty="0"/>
              <a:t>)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50E1F"/>
              </a:buClr>
              <a:buSzTx/>
              <a:buFont typeface="Arial" panose="020B0604020202020204" pitchFamily="34" charset="0"/>
              <a:buChar char="■"/>
              <a:tabLst/>
              <a:defRPr/>
            </a:pPr>
            <a:r>
              <a:rPr lang="en-US" altLang="ja-JP" dirty="0"/>
              <a:t> 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50E1F"/>
              </a:buClr>
              <a:buSzTx/>
              <a:buFont typeface="Arial" panose="020B0604020202020204" pitchFamily="34" charset="0"/>
              <a:buChar char="■"/>
              <a:tabLst/>
              <a:defRPr/>
            </a:pPr>
            <a:r>
              <a:rPr lang="en-US" altLang="ja-JP" dirty="0"/>
              <a:t> 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50E1F"/>
              </a:buClr>
              <a:buSzTx/>
              <a:buFont typeface="Arial" panose="020B0604020202020204" pitchFamily="34" charset="0"/>
              <a:buChar char="■"/>
              <a:tabLst/>
              <a:defRPr/>
            </a:pPr>
            <a:r>
              <a:rPr lang="en-US" altLang="ja-JP" dirty="0"/>
              <a:t> 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50E1F"/>
              </a:buClr>
              <a:buSzTx/>
              <a:buFont typeface="Arial" panose="020B0604020202020204" pitchFamily="34" charset="0"/>
              <a:buChar char="■"/>
              <a:tabLst/>
              <a:defRPr/>
            </a:pPr>
            <a:r>
              <a:rPr lang="en-US" altLang="ja-JP" dirty="0"/>
              <a:t> </a:t>
            </a:r>
            <a:endParaRPr lang="ja-JP" altLang="en-US" dirty="0"/>
          </a:p>
        </p:txBody>
      </p:sp>
      <p:sp>
        <p:nvSpPr>
          <p:cNvPr id="7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420186" y="1441267"/>
            <a:ext cx="5580017" cy="77649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50E1F"/>
              </a:buClr>
              <a:buSzTx/>
              <a:buFont typeface="Arial" panose="020B0604020202020204" pitchFamily="34" charset="0"/>
              <a:buNone/>
              <a:tabLst/>
              <a:defRPr sz="3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altLang="ja-JP" dirty="0"/>
              <a:t>Index</a:t>
            </a:r>
            <a:endParaRPr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0" y="6596063"/>
            <a:ext cx="11774040" cy="261937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ja-JP" altLang="en-US" sz="600" dirty="0">
                <a:solidFill>
                  <a:srgbClr val="AEAE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🄫 </a:t>
            </a:r>
            <a:r>
              <a:rPr kumimoji="1" lang="en-US" altLang="ja-JP" sz="600" dirty="0">
                <a:solidFill>
                  <a:srgbClr val="AEAE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Hamamatsu Photonics K.K. and its affiliates All Rights Reserved. </a:t>
            </a:r>
            <a:endParaRPr kumimoji="1" lang="ja-JP" altLang="en-US" sz="600" dirty="0">
              <a:solidFill>
                <a:srgbClr val="AEAEA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332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688" y="457576"/>
            <a:ext cx="1620000" cy="241277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3831" y="1628448"/>
            <a:ext cx="5008169" cy="5229552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 userDrawn="1"/>
        </p:nvSpPr>
        <p:spPr>
          <a:xfrm>
            <a:off x="11774039" y="6596063"/>
            <a:ext cx="402674" cy="231160"/>
          </a:xfrm>
          <a:prstGeom prst="rect">
            <a:avLst/>
          </a:prstGeom>
          <a:noFill/>
        </p:spPr>
        <p:txBody>
          <a:bodyPr wrap="none" lIns="36000" tIns="36000" rIns="36000" bIns="18000" rtlCol="0" anchor="ctr" anchorCtr="0">
            <a:noAutofit/>
          </a:bodyPr>
          <a:lstStyle/>
          <a:p>
            <a:pPr algn="ctr"/>
            <a:fld id="{F96833BB-950F-4DC7-95E7-0F8FFB87E7D5}" type="slidenum">
              <a:rPr kumimoji="1" lang="ja-JP" altLang="en-US" sz="14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kumimoji="1" lang="ja-JP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381000" y="2394854"/>
            <a:ext cx="10295703" cy="1497874"/>
          </a:xfrm>
          <a:prstGeom prst="rect">
            <a:avLst/>
          </a:prstGeom>
        </p:spPr>
        <p:txBody>
          <a:bodyPr anchor="b"/>
          <a:lstStyle>
            <a:lvl1pPr marL="0" marR="0" indent="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50E1F"/>
              </a:buClr>
              <a:buSzTx/>
              <a:buFont typeface="+mj-lt"/>
              <a:buNone/>
              <a:tabLst/>
              <a:defRPr sz="3200" b="0" u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50E1F"/>
              </a:buClr>
              <a:buSzTx/>
              <a:buFont typeface="+mj-lt"/>
              <a:buNone/>
              <a:tabLst/>
              <a:defRPr/>
            </a:pPr>
            <a:r>
              <a:rPr lang="en-US" altLang="ja-JP" dirty="0"/>
              <a:t>Divider slide (Arial 32 </a:t>
            </a:r>
            <a:r>
              <a:rPr lang="en-US" altLang="ja-JP" dirty="0" err="1"/>
              <a:t>pt</a:t>
            </a:r>
            <a:r>
              <a:rPr lang="en-US" altLang="ja-JP" dirty="0"/>
              <a:t>). </a:t>
            </a:r>
            <a:endParaRPr lang="en-US" b="1" dirty="0"/>
          </a:p>
        </p:txBody>
      </p:sp>
      <p:sp>
        <p:nvSpPr>
          <p:cNvPr id="9" name="正方形/長方形 8"/>
          <p:cNvSpPr/>
          <p:nvPr userDrawn="1"/>
        </p:nvSpPr>
        <p:spPr>
          <a:xfrm>
            <a:off x="0" y="6596063"/>
            <a:ext cx="11774040" cy="261937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ja-JP" altLang="en-US" sz="600" dirty="0">
                <a:solidFill>
                  <a:srgbClr val="AEAE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🄫 </a:t>
            </a:r>
            <a:r>
              <a:rPr kumimoji="1" lang="en-US" altLang="ja-JP" sz="600" dirty="0">
                <a:solidFill>
                  <a:srgbClr val="AEAE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Hamamatsu Photonics K.K. and its affiliates All Rights Reserved.</a:t>
            </a:r>
            <a:endParaRPr kumimoji="1" lang="ja-JP" altLang="en-US" sz="600" dirty="0">
              <a:solidFill>
                <a:srgbClr val="AEAEA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直線コネクタ 10"/>
          <p:cNvCxnSpPr/>
          <p:nvPr userDrawn="1"/>
        </p:nvCxnSpPr>
        <p:spPr>
          <a:xfrm>
            <a:off x="468630" y="4032386"/>
            <a:ext cx="3757864" cy="0"/>
          </a:xfrm>
          <a:prstGeom prst="line">
            <a:avLst/>
          </a:prstGeom>
          <a:ln w="12700">
            <a:solidFill>
              <a:srgbClr val="C50E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4473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with title single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 userDrawn="1"/>
        </p:nvSpPr>
        <p:spPr>
          <a:xfrm>
            <a:off x="11774039" y="6596063"/>
            <a:ext cx="402674" cy="231160"/>
          </a:xfrm>
          <a:prstGeom prst="rect">
            <a:avLst/>
          </a:prstGeom>
          <a:noFill/>
        </p:spPr>
        <p:txBody>
          <a:bodyPr wrap="none" lIns="36000" tIns="36000" rIns="36000" bIns="18000" rtlCol="0" anchor="ctr" anchorCtr="0">
            <a:noAutofit/>
          </a:bodyPr>
          <a:lstStyle/>
          <a:p>
            <a:pPr algn="ctr"/>
            <a:fld id="{F96833BB-950F-4DC7-95E7-0F8FFB87E7D5}" type="slidenum">
              <a:rPr kumimoji="1" lang="ja-JP" altLang="en-US" sz="14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kumimoji="1" lang="ja-JP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6596063"/>
            <a:ext cx="11774040" cy="261937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ja-JP" altLang="en-US" sz="600" dirty="0">
                <a:solidFill>
                  <a:srgbClr val="AEAE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🄫 </a:t>
            </a:r>
            <a:r>
              <a:rPr kumimoji="1" lang="en-US" altLang="ja-JP" sz="600" dirty="0">
                <a:solidFill>
                  <a:srgbClr val="AEAE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Hamamatsu Photonics K.K. and its affiliates All Rights Reserved. </a:t>
            </a:r>
            <a:endParaRPr kumimoji="1" lang="ja-JP" altLang="en-US" sz="600" dirty="0">
              <a:solidFill>
                <a:srgbClr val="AEAEA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688" y="457576"/>
            <a:ext cx="1620000" cy="241277"/>
          </a:xfrm>
          <a:prstGeom prst="rect">
            <a:avLst/>
          </a:prstGeom>
        </p:spPr>
      </p:pic>
      <p:cxnSp>
        <p:nvCxnSpPr>
          <p:cNvPr id="14" name="直線コネクタ 13"/>
          <p:cNvCxnSpPr/>
          <p:nvPr userDrawn="1"/>
        </p:nvCxnSpPr>
        <p:spPr>
          <a:xfrm>
            <a:off x="463780" y="1066758"/>
            <a:ext cx="11267908" cy="0"/>
          </a:xfrm>
          <a:prstGeom prst="line">
            <a:avLst/>
          </a:prstGeom>
          <a:ln w="12700">
            <a:solidFill>
              <a:srgbClr val="C50E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381001" y="402227"/>
            <a:ext cx="9450976" cy="57884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ja-JP" dirty="0"/>
              <a:t>Headline single row (Arial 28 </a:t>
            </a:r>
            <a:r>
              <a:rPr lang="en-US" altLang="ja-JP" dirty="0" err="1"/>
              <a:t>pt</a:t>
            </a:r>
            <a:r>
              <a:rPr lang="en-US" altLang="ja-JP" dirty="0"/>
              <a:t>). </a:t>
            </a:r>
          </a:p>
        </p:txBody>
      </p:sp>
      <p:sp>
        <p:nvSpPr>
          <p:cNvPr id="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463780" y="1267373"/>
            <a:ext cx="11267908" cy="5046468"/>
          </a:xfrm>
          <a:prstGeom prst="rect">
            <a:avLst/>
          </a:prstGeom>
        </p:spPr>
        <p:txBody>
          <a:bodyPr/>
          <a:lstStyle>
            <a:lvl1pPr marL="457200" marR="0" indent="-4572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50E1F"/>
              </a:buClr>
              <a:buSzTx/>
              <a:buFont typeface="Arial" panose="020B0604020202020204" pitchFamily="34" charset="0"/>
              <a:buChar char="■"/>
              <a:tabLst/>
              <a:defRPr sz="2400" baseline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  <a:lvl2pPr marL="800100" indent="-342900">
              <a:buClr>
                <a:srgbClr val="C00000"/>
              </a:buClr>
              <a:buFont typeface="Arial" panose="020B0604020202020204" pitchFamily="34" charset="0"/>
              <a:buChar char="─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altLang="ja-JP" dirty="0"/>
              <a:t>Unordered list (Arial 24 </a:t>
            </a:r>
            <a:r>
              <a:rPr lang="en-US" altLang="ja-JP" dirty="0" err="1"/>
              <a:t>pt</a:t>
            </a:r>
            <a:r>
              <a:rPr lang="en-US" altLang="ja-JP"/>
              <a:t>)</a:t>
            </a:r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12698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1" y="1654"/>
            <a:ext cx="12178069" cy="685469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712" y="453600"/>
            <a:ext cx="1620000" cy="241277"/>
          </a:xfrm>
          <a:prstGeom prst="rect">
            <a:avLst/>
          </a:prstGeom>
        </p:spPr>
      </p:pic>
      <p:sp>
        <p:nvSpPr>
          <p:cNvPr id="6" name="正方形/長方形 5"/>
          <p:cNvSpPr/>
          <p:nvPr userDrawn="1"/>
        </p:nvSpPr>
        <p:spPr>
          <a:xfrm>
            <a:off x="-1" y="6596063"/>
            <a:ext cx="12192001" cy="261937"/>
          </a:xfrm>
          <a:prstGeom prst="rect">
            <a:avLst/>
          </a:prstGeom>
          <a:solidFill>
            <a:srgbClr val="C50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6596063"/>
            <a:ext cx="11774040" cy="261937"/>
          </a:xfrm>
          <a:prstGeom prst="rect">
            <a:avLst/>
          </a:prstGeom>
          <a:solidFill>
            <a:srgbClr val="C50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ja-JP" altLang="en-US" sz="700" dirty="0">
                <a:latin typeface="Arial" panose="020B0604020202020204" pitchFamily="34" charset="0"/>
                <a:cs typeface="Arial" panose="020B0604020202020204" pitchFamily="34" charset="0"/>
              </a:rPr>
              <a:t>🄫 </a:t>
            </a:r>
            <a:r>
              <a:rPr kumimoji="1" lang="en-US" altLang="ja-JP" sz="700" dirty="0">
                <a:latin typeface="Arial" panose="020B0604020202020204" pitchFamily="34" charset="0"/>
                <a:cs typeface="Arial" panose="020B0604020202020204" pitchFamily="34" charset="0"/>
              </a:rPr>
              <a:t>Hamamatsu Photonics K.K. and its affiliates All Rights Reserved. </a:t>
            </a:r>
            <a:endParaRPr kumimoji="1" lang="ja-JP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 userDrawn="1"/>
        </p:nvSpPr>
        <p:spPr>
          <a:xfrm>
            <a:off x="11774039" y="6596063"/>
            <a:ext cx="402674" cy="231160"/>
          </a:xfrm>
          <a:prstGeom prst="rect">
            <a:avLst/>
          </a:prstGeom>
          <a:noFill/>
        </p:spPr>
        <p:txBody>
          <a:bodyPr wrap="none" lIns="36000" tIns="36000" rIns="36000" bIns="18000" rtlCol="0" anchor="ctr" anchorCtr="0">
            <a:noAutofit/>
          </a:bodyPr>
          <a:lstStyle/>
          <a:p>
            <a:pPr algn="ctr"/>
            <a:fld id="{AA6014BF-3287-4B81-BF22-DDC0BAE5EA28}" type="slidenum">
              <a:rPr kumimoji="1" lang="ja-JP" altLang="en-US" sz="14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kumimoji="1" lang="ja-JP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499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ody slide with title single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 userDrawn="1"/>
        </p:nvSpPr>
        <p:spPr>
          <a:xfrm>
            <a:off x="11774039" y="6596063"/>
            <a:ext cx="402674" cy="231160"/>
          </a:xfrm>
          <a:prstGeom prst="rect">
            <a:avLst/>
          </a:prstGeom>
          <a:noFill/>
        </p:spPr>
        <p:txBody>
          <a:bodyPr wrap="none" lIns="36000" tIns="36000" rIns="36000" bIns="18000" rtlCol="0" anchor="ctr" anchorCtr="0">
            <a:noAutofit/>
          </a:bodyPr>
          <a:lstStyle/>
          <a:p>
            <a:pPr algn="ctr"/>
            <a:fld id="{F96833BB-950F-4DC7-95E7-0F8FFB87E7D5}" type="slidenum">
              <a:rPr kumimoji="1" lang="ja-JP" altLang="en-US" sz="14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kumimoji="1" lang="ja-JP" altLang="en-US" sz="140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6596063"/>
            <a:ext cx="11774040" cy="261937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ja-JP" altLang="en-US" sz="600">
                <a:solidFill>
                  <a:srgbClr val="AEAE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🄫 </a:t>
            </a:r>
            <a:r>
              <a:rPr kumimoji="1" lang="en-US" altLang="ja-JP" sz="600" dirty="0">
                <a:solidFill>
                  <a:srgbClr val="AEAE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Hamamatsu Photonics K.K. and its affiliates. All Rights Reserved.</a:t>
            </a:r>
            <a:endParaRPr kumimoji="1" lang="ja-JP" altLang="en-US" sz="600">
              <a:solidFill>
                <a:srgbClr val="AEAEA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688" y="457576"/>
            <a:ext cx="1620000" cy="241277"/>
          </a:xfrm>
          <a:prstGeom prst="rect">
            <a:avLst/>
          </a:prstGeom>
        </p:spPr>
      </p:pic>
      <p:cxnSp>
        <p:nvCxnSpPr>
          <p:cNvPr id="14" name="直線コネクタ 13"/>
          <p:cNvCxnSpPr/>
          <p:nvPr userDrawn="1"/>
        </p:nvCxnSpPr>
        <p:spPr>
          <a:xfrm>
            <a:off x="463780" y="1066758"/>
            <a:ext cx="11267908" cy="0"/>
          </a:xfrm>
          <a:prstGeom prst="line">
            <a:avLst/>
          </a:prstGeom>
          <a:ln w="12700">
            <a:solidFill>
              <a:srgbClr val="C50E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381001" y="402227"/>
            <a:ext cx="9450976" cy="57884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ja-JP" dirty="0"/>
              <a:t>Headline single row (Arial 24 </a:t>
            </a:r>
            <a:r>
              <a:rPr lang="en-US" altLang="ja-JP" dirty="0" err="1"/>
              <a:t>pt</a:t>
            </a:r>
            <a:r>
              <a:rPr lang="en-US" altLang="ja-JP" dirty="0"/>
              <a:t>). </a:t>
            </a:r>
            <a:r>
              <a:rPr lang="en-US" altLang="ja-JP" dirty="0" err="1"/>
              <a:t>InGaAs</a:t>
            </a:r>
            <a:r>
              <a:rPr lang="en-US" altLang="ja-JP" dirty="0"/>
              <a:t> area image sensor</a:t>
            </a:r>
          </a:p>
        </p:txBody>
      </p:sp>
    </p:spTree>
    <p:extLst>
      <p:ext uri="{BB962C8B-B14F-4D97-AF65-F5344CB8AC3E}">
        <p14:creationId xmlns:p14="http://schemas.microsoft.com/office/powerpoint/2010/main" val="843962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285577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dirty="0"/>
              <a:t>Basic layout set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9497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8" r:id="rId5"/>
    <p:sldLayoutId id="2147483669" r:id="rId6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Q-CMOS : Image sensors with single photon capabilities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Ljiljana Durdevic, Sebastian Beer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Hamamatsu Photonics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24/01/2025</a:t>
            </a:r>
          </a:p>
        </p:txBody>
      </p:sp>
    </p:spTree>
    <p:extLst>
      <p:ext uri="{BB962C8B-B14F-4D97-AF65-F5344CB8AC3E}">
        <p14:creationId xmlns:p14="http://schemas.microsoft.com/office/powerpoint/2010/main" val="189508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2331FC-52FD-E09E-2FF6-C32DA56EB2F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Photon Number Resolving Performance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4FFEC08-AAE7-928E-E486-EE4C1FA64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7496" y="1657169"/>
            <a:ext cx="5166992" cy="465417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7AD443C-3352-C119-C633-1816D2D391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40" y="2171741"/>
            <a:ext cx="4607823" cy="3329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A742DF-69C0-56E2-8250-878C405293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40" y="2171741"/>
            <a:ext cx="4607823" cy="3329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593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Historical Perspective</a:t>
            </a:r>
          </a:p>
        </p:txBody>
      </p:sp>
    </p:spTree>
    <p:extLst>
      <p:ext uri="{BB962C8B-B14F-4D97-AF65-F5344CB8AC3E}">
        <p14:creationId xmlns:p14="http://schemas.microsoft.com/office/powerpoint/2010/main" val="222582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BE8409-F494-AB26-D8B1-5CF2817759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Historical Perspective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757EF7-3BA8-BB54-A64A-AA639A37B96C}"/>
              </a:ext>
            </a:extLst>
          </p:cNvPr>
          <p:cNvSpPr txBox="1"/>
          <p:nvPr/>
        </p:nvSpPr>
        <p:spPr>
          <a:xfrm>
            <a:off x="466165" y="1165406"/>
            <a:ext cx="11035553" cy="2239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Major focus: readout noise reduction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Instead of reducing readout noise, amplify the signal before readout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Image Intensifier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B1403A5-C266-1E94-DAB0-29965BF3ECC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535" r="2880"/>
          <a:stretch/>
        </p:blipFill>
        <p:spPr>
          <a:xfrm>
            <a:off x="3116826" y="3680174"/>
            <a:ext cx="4286864" cy="2494007"/>
          </a:xfrm>
          <a:prstGeom prst="rect">
            <a:avLst/>
          </a:prstGeom>
        </p:spPr>
      </p:pic>
      <p:pic>
        <p:nvPicPr>
          <p:cNvPr id="5" name="Ljiljana_Young's interference">
            <a:hlinkClick r:id="" action="ppaction://media"/>
            <a:extLst>
              <a:ext uri="{FF2B5EF4-FFF2-40B4-BE49-F238E27FC236}">
                <a16:creationId xmlns:a16="http://schemas.microsoft.com/office/drawing/2014/main" id="{D5A51DD9-D847-5A4C-F828-6779978D644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841209" y="3566462"/>
            <a:ext cx="4838098" cy="27214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7267F7F-BBE7-9BA7-7DF5-9C2FCCD95B95}"/>
              </a:ext>
            </a:extLst>
          </p:cNvPr>
          <p:cNvSpPr txBox="1"/>
          <p:nvPr/>
        </p:nvSpPr>
        <p:spPr>
          <a:xfrm>
            <a:off x="88491" y="2996216"/>
            <a:ext cx="8111612" cy="5778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Limit to photocathode materials (max QE ~45%)</a:t>
            </a:r>
          </a:p>
        </p:txBody>
      </p:sp>
    </p:spTree>
    <p:extLst>
      <p:ext uri="{BB962C8B-B14F-4D97-AF65-F5344CB8AC3E}">
        <p14:creationId xmlns:p14="http://schemas.microsoft.com/office/powerpoint/2010/main" val="178995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630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2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BE8409-F494-AB26-D8B1-5CF2817759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Historical Perspective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757EF7-3BA8-BB54-A64A-AA639A37B96C}"/>
              </a:ext>
            </a:extLst>
          </p:cNvPr>
          <p:cNvSpPr txBox="1"/>
          <p:nvPr/>
        </p:nvSpPr>
        <p:spPr>
          <a:xfrm>
            <a:off x="502406" y="917125"/>
            <a:ext cx="11187187" cy="1131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Since 2001 EMCCDs (Peak QE 95%)</a:t>
            </a:r>
            <a:endParaRPr lang="de-DE" sz="2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Downside: gain fluctuations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967F03-842F-4634-79BC-C7A40BF942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316" y="2409551"/>
            <a:ext cx="4616967" cy="3329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5BB193C-E4BD-10DC-1476-4B8EC56A72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316" y="2409551"/>
            <a:ext cx="4616967" cy="33291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EF40CB-01FA-9833-7B6E-FF8A3BC142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316" y="2409551"/>
            <a:ext cx="4616967" cy="33291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339ED3-5CA5-5988-BC8C-518997786F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315" y="2409551"/>
            <a:ext cx="4616967" cy="33291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1006A5-3DB5-B70B-1D2B-FA2BB3A948A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972" y="2409551"/>
            <a:ext cx="4687834" cy="33291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5476DB0-8877-EB9A-448E-E141182CBEC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972" y="2409551"/>
            <a:ext cx="4687834" cy="33291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DD49BB2-D95B-9E5E-D5FA-9212963B34D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972" y="2409550"/>
            <a:ext cx="4687834" cy="3329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30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BE8409-F494-AB26-D8B1-5CF2817759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Historical Perspective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757EF7-3BA8-BB54-A64A-AA639A37B96C}"/>
              </a:ext>
            </a:extLst>
          </p:cNvPr>
          <p:cNvSpPr txBox="1"/>
          <p:nvPr/>
        </p:nvSpPr>
        <p:spPr>
          <a:xfrm>
            <a:off x="474958" y="1156613"/>
            <a:ext cx="11035553" cy="1685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Binary Image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Solution: temporal subsampling</a:t>
            </a:r>
          </a:p>
          <a:p>
            <a:pPr>
              <a:lnSpc>
                <a:spcPct val="150000"/>
              </a:lnSpc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055D3F4-B33B-CB05-7466-C3FB872979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13" y="2681388"/>
            <a:ext cx="1851079" cy="39187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C346B25-EE60-D846-8C37-99A0434601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846" y="2681388"/>
            <a:ext cx="1775789" cy="39187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0C4FDCE-7DCC-77AB-436F-88F30C1666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989" y="2681388"/>
            <a:ext cx="1851079" cy="39187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FAF90A5-2AA1-C60B-864F-B26802AC792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7288" y="2680758"/>
            <a:ext cx="1851377" cy="39193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80DA7A8-D442-2215-FB06-0AC64AA180C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422" y="2681388"/>
            <a:ext cx="1851377" cy="39193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197BD8B-08D8-21FF-FF21-659F22F1B5B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9855" y="2681388"/>
            <a:ext cx="1851377" cy="391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716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E4B66A-D687-AD22-1F63-9678FAE625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Historical perspective – Status Quo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4E9AC2-D14F-D18D-3766-B7BB13FF3411}"/>
              </a:ext>
            </a:extLst>
          </p:cNvPr>
          <p:cNvSpPr txBox="1"/>
          <p:nvPr/>
        </p:nvSpPr>
        <p:spPr>
          <a:xfrm>
            <a:off x="466165" y="1165406"/>
            <a:ext cx="11035553" cy="2793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Single photon counting image sensors available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2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Photon number resolving detectors postulated: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Janesick et al 1990: Skipper CCD / Quantum CCD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Fossum 2005: Quanta Image Sensor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0ECDD1-681F-E705-BA38-102231AE8AC1}"/>
              </a:ext>
            </a:extLst>
          </p:cNvPr>
          <p:cNvSpPr txBox="1"/>
          <p:nvPr/>
        </p:nvSpPr>
        <p:spPr>
          <a:xfrm>
            <a:off x="466165" y="6178774"/>
            <a:ext cx="99138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Fossum</a:t>
            </a:r>
            <a:r>
              <a:rPr lang="en-US" sz="12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 Eric R. "11 Some Thoughts on Future Digital Still Cameras." </a:t>
            </a:r>
            <a:r>
              <a:rPr lang="en-US" sz="1200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IMAGE SENSORS and SIGNAL PROCESSING for DIGITAL</a:t>
            </a:r>
            <a:r>
              <a:rPr lang="en-US" sz="12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(2006): 305.</a:t>
            </a:r>
            <a:endParaRPr lang="de-DE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7DB058-0827-7685-CD54-8AF5F8B235CD}"/>
              </a:ext>
            </a:extLst>
          </p:cNvPr>
          <p:cNvSpPr txBox="1"/>
          <p:nvPr/>
        </p:nvSpPr>
        <p:spPr>
          <a:xfrm>
            <a:off x="466165" y="5461761"/>
            <a:ext cx="97677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Janesick</a:t>
            </a:r>
            <a:r>
              <a:rPr lang="en-US" sz="12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 James R., et al. "New advancements in charge-coupled device technology: </a:t>
            </a:r>
            <a:r>
              <a:rPr lang="en-US" sz="1200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subelectron</a:t>
            </a:r>
            <a:r>
              <a:rPr lang="en-US" sz="12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noise and 4096 x 4096 pixel CCDs." </a:t>
            </a:r>
            <a:r>
              <a:rPr lang="en-US" sz="1200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Charge-Coupled Devices and Solid State Optical Sensors</a:t>
            </a:r>
            <a:r>
              <a:rPr lang="en-US" sz="12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. Vol. 1242. SPIE, 1990.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737332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E4B66A-D687-AD22-1F63-9678FAE625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Historical perspective – Status Quo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4E9AC2-D14F-D18D-3766-B7BB13FF3411}"/>
              </a:ext>
            </a:extLst>
          </p:cNvPr>
          <p:cNvSpPr txBox="1"/>
          <p:nvPr/>
        </p:nvSpPr>
        <p:spPr>
          <a:xfrm>
            <a:off x="466166" y="1165406"/>
            <a:ext cx="5694490" cy="2793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Skipper CCD / Quantum CCD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Technical roadmap for noise reduction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General idea: reduce noise by averaging nondestructive readouts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099F7D-CFC8-C607-AD68-03D8D2FAD740}"/>
              </a:ext>
            </a:extLst>
          </p:cNvPr>
          <p:cNvSpPr txBox="1"/>
          <p:nvPr/>
        </p:nvSpPr>
        <p:spPr>
          <a:xfrm>
            <a:off x="6160656" y="1165406"/>
            <a:ext cx="5694490" cy="5563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Quanta Image Sensor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Postulates the universal camera: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Pixel pitches well below diffraction limit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Readout noise below 0.15 e- (practically irrelevant)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High speed readout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Potentially single bit pixels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„lossless“ spatial and temporal binning</a:t>
            </a:r>
          </a:p>
        </p:txBody>
      </p:sp>
    </p:spTree>
    <p:extLst>
      <p:ext uri="{BB962C8B-B14F-4D97-AF65-F5344CB8AC3E}">
        <p14:creationId xmlns:p14="http://schemas.microsoft.com/office/powerpoint/2010/main" val="2226422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Current Implementations</a:t>
            </a:r>
          </a:p>
        </p:txBody>
      </p:sp>
    </p:spTree>
    <p:extLst>
      <p:ext uri="{BB962C8B-B14F-4D97-AF65-F5344CB8AC3E}">
        <p14:creationId xmlns:p14="http://schemas.microsoft.com/office/powerpoint/2010/main" val="8045057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BE8409-F494-AB26-D8B1-5CF2817759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Current Implementations – Skipper CCD / Quantum CCD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757EF7-3BA8-BB54-A64A-AA639A37B96C}"/>
              </a:ext>
            </a:extLst>
          </p:cNvPr>
          <p:cNvSpPr txBox="1"/>
          <p:nvPr/>
        </p:nvSpPr>
        <p:spPr>
          <a:xfrm>
            <a:off x="466165" y="1165406"/>
            <a:ext cx="11035553" cy="2793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Implemented in 2017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Academic project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Single frame readout: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3h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419368-8AAC-1E96-BC7F-91C51601D9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131" y="1304628"/>
            <a:ext cx="3381847" cy="42487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473888-8CBD-A5FF-1D67-EEFA2A493E79}"/>
              </a:ext>
            </a:extLst>
          </p:cNvPr>
          <p:cNvSpPr txBox="1"/>
          <p:nvPr/>
        </p:nvSpPr>
        <p:spPr>
          <a:xfrm>
            <a:off x="7924131" y="5692593"/>
            <a:ext cx="415703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Tiffenberg, Javier, et al. "Single-electron and single-photon sensitivity with a silicon Skipper CCD." </a:t>
            </a:r>
            <a:r>
              <a:rPr lang="de-DE" sz="1100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Physical review letters</a:t>
            </a:r>
            <a:r>
              <a:rPr lang="de-DE" sz="11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119.13 (2017): 131802.</a:t>
            </a:r>
            <a:endParaRPr lang="de-DE" sz="11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80FECC-4872-092D-17B1-D0DCA4218F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4965" y="2447787"/>
            <a:ext cx="3057952" cy="196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116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BE8409-F494-AB26-D8B1-5CF2817759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Current Implementations – Quanta Image Sensors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757EF7-3BA8-BB54-A64A-AA639A37B96C}"/>
              </a:ext>
            </a:extLst>
          </p:cNvPr>
          <p:cNvSpPr txBox="1"/>
          <p:nvPr/>
        </p:nvSpPr>
        <p:spPr>
          <a:xfrm>
            <a:off x="466165" y="1165406"/>
            <a:ext cx="11035553" cy="2239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Manufactured by Gigajot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Spin Off of Dartmouth College (Eric Fossoms group)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Disappeared from the market in 2022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AC06390-1419-75FE-629C-7F9463EA5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5914" y="2373745"/>
            <a:ext cx="3876351" cy="40096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DB614A2-C466-212C-8D5A-9F56928B724A}"/>
              </a:ext>
            </a:extLst>
          </p:cNvPr>
          <p:cNvSpPr txBox="1"/>
          <p:nvPr/>
        </p:nvSpPr>
        <p:spPr>
          <a:xfrm>
            <a:off x="2913334" y="5809442"/>
            <a:ext cx="44179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Ma, Jiaju, et al. "A 0.19 e-rms read noise 16.7 Mpixel stacked quanta image sensor with 1.1 </a:t>
            </a:r>
            <a:r>
              <a:rPr lang="el-GR" sz="12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μ</a:t>
            </a:r>
            <a:r>
              <a:rPr lang="de-DE" sz="12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m-pitch backside illuminated pixels." </a:t>
            </a:r>
            <a:r>
              <a:rPr lang="de-DE" sz="1200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IEEE electron device letters</a:t>
            </a:r>
            <a:r>
              <a:rPr lang="de-DE" sz="12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42.6 (2021): 891-894.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978512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Nomenclature</a:t>
            </a:r>
          </a:p>
          <a:p>
            <a:r>
              <a:rPr lang="en-US" dirty="0"/>
              <a:t>Historical Perspective</a:t>
            </a:r>
          </a:p>
          <a:p>
            <a:r>
              <a:rPr lang="en-US" dirty="0"/>
              <a:t>Current Implementations</a:t>
            </a:r>
          </a:p>
          <a:p>
            <a:r>
              <a:rPr lang="en-US" dirty="0"/>
              <a:t>Applications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28818269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BE8409-F494-AB26-D8B1-5CF2817759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Current Implementations – quantitative CMOS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757EF7-3BA8-BB54-A64A-AA639A37B96C}"/>
              </a:ext>
            </a:extLst>
          </p:cNvPr>
          <p:cNvSpPr txBox="1"/>
          <p:nvPr/>
        </p:nvSpPr>
        <p:spPr>
          <a:xfrm>
            <a:off x="466165" y="1165406"/>
            <a:ext cx="11035553" cy="1685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Implemented by Hamamatsu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Available since 2021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6598FC-C1D5-4E77-77F4-DB32A376C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8480" y="2043442"/>
            <a:ext cx="6107739" cy="411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7549E5F-E347-8A9E-5D6C-306A772337C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3" t="5612" b="2511"/>
          <a:stretch/>
        </p:blipFill>
        <p:spPr>
          <a:xfrm>
            <a:off x="640313" y="2851252"/>
            <a:ext cx="4984019" cy="298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192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BE8409-F494-AB26-D8B1-5CF2817759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Current Implementations – Photon Number Resolving Operation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A07905-C326-DBE5-4215-4BE45118A4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3" t="5612" b="2511"/>
          <a:stretch/>
        </p:blipFill>
        <p:spPr>
          <a:xfrm>
            <a:off x="381001" y="1714500"/>
            <a:ext cx="6495639" cy="3894992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E48627D-1E1C-E99A-6D2F-D376D55B3D9A}"/>
              </a:ext>
            </a:extLst>
          </p:cNvPr>
          <p:cNvCxnSpPr>
            <a:cxnSpLocks/>
          </p:cNvCxnSpPr>
          <p:nvPr/>
        </p:nvCxnSpPr>
        <p:spPr>
          <a:xfrm>
            <a:off x="3766645" y="1925259"/>
            <a:ext cx="0" cy="351367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1E79DC8-88B3-D71A-4045-1191F76CB2F6}"/>
              </a:ext>
            </a:extLst>
          </p:cNvPr>
          <p:cNvCxnSpPr>
            <a:cxnSpLocks/>
          </p:cNvCxnSpPr>
          <p:nvPr/>
        </p:nvCxnSpPr>
        <p:spPr>
          <a:xfrm>
            <a:off x="3888638" y="1925259"/>
            <a:ext cx="0" cy="351367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D3DDDA-4FBE-AAEE-8D0E-C36AEDAB3A9D}"/>
              </a:ext>
            </a:extLst>
          </p:cNvPr>
          <p:cNvCxnSpPr>
            <a:cxnSpLocks/>
          </p:cNvCxnSpPr>
          <p:nvPr/>
        </p:nvCxnSpPr>
        <p:spPr>
          <a:xfrm>
            <a:off x="4021866" y="1924528"/>
            <a:ext cx="0" cy="351367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9DE1E0-FF5D-220C-604C-26E50FA035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860" y="1361389"/>
            <a:ext cx="2166768" cy="47815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A1BF381-8CF2-0D7C-FA03-1C47625927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8138" y="1361389"/>
            <a:ext cx="2258635" cy="478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53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5928E5B-8227-7845-9078-35B8FDA7252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Current status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256C7D-5E83-FCBB-4FCD-558B89250D42}"/>
              </a:ext>
            </a:extLst>
          </p:cNvPr>
          <p:cNvSpPr txBox="1"/>
          <p:nvPr/>
        </p:nvSpPr>
        <p:spPr>
          <a:xfrm>
            <a:off x="578223" y="1137697"/>
            <a:ext cx="3600000" cy="2793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Skipper CCD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15</a:t>
            </a:r>
            <a:r>
              <a:rPr lang="el-GR" sz="2400" dirty="0"/>
              <a:t>μ</a:t>
            </a:r>
            <a:r>
              <a:rPr lang="de-DE" sz="2400" dirty="0"/>
              <a:t>m pixel pitch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0.068 e- RON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0.3 fph ~ 7.2 fpd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4C3B3B-54A3-8137-CA48-8EE1D534399E}"/>
              </a:ext>
            </a:extLst>
          </p:cNvPr>
          <p:cNvSpPr txBox="1"/>
          <p:nvPr/>
        </p:nvSpPr>
        <p:spPr>
          <a:xfrm>
            <a:off x="4296000" y="1139531"/>
            <a:ext cx="3600000" cy="2793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qCMOS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4.6</a:t>
            </a:r>
            <a:r>
              <a:rPr lang="el-GR" sz="2400" dirty="0"/>
              <a:t>μ</a:t>
            </a:r>
            <a:r>
              <a:rPr lang="de-DE" sz="2400" dirty="0"/>
              <a:t>m pixel pitch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~0.3 e- RON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5 – 25 fps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222424-CF8C-D292-0077-1B3D2A42E26B}"/>
              </a:ext>
            </a:extLst>
          </p:cNvPr>
          <p:cNvSpPr txBox="1"/>
          <p:nvPr/>
        </p:nvSpPr>
        <p:spPr>
          <a:xfrm>
            <a:off x="8031977" y="1137697"/>
            <a:ext cx="3600000" cy="334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Quanta Image Sensor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1.1</a:t>
            </a:r>
            <a:r>
              <a:rPr lang="el-GR" sz="2400" dirty="0"/>
              <a:t>μ</a:t>
            </a:r>
            <a:r>
              <a:rPr lang="de-DE" sz="2400" dirty="0"/>
              <a:t>m pixel pitch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0.2 – 0.3 e- RON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5 – 40 fps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2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8412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</p:spTree>
    <p:extLst>
      <p:ext uri="{BB962C8B-B14F-4D97-AF65-F5344CB8AC3E}">
        <p14:creationId xmlns:p14="http://schemas.microsoft.com/office/powerpoint/2010/main" val="36165960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BE8409-F494-AB26-D8B1-5CF2817759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Applications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757EF7-3BA8-BB54-A64A-AA639A37B96C}"/>
              </a:ext>
            </a:extLst>
          </p:cNvPr>
          <p:cNvSpPr txBox="1"/>
          <p:nvPr/>
        </p:nvSpPr>
        <p:spPr>
          <a:xfrm>
            <a:off x="489960" y="2738436"/>
            <a:ext cx="11035553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Low light imaging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E45E6C9-5BB3-D016-2E0A-95763547C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801" y="1343339"/>
            <a:ext cx="3482266" cy="799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587FCA6-AC9E-944F-AB19-25333C4A13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3257" y="1837345"/>
            <a:ext cx="3218783" cy="1802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38B81A9D-729A-1483-52BD-5362507D8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777" y="2364135"/>
            <a:ext cx="2525446" cy="2196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figure 1">
            <a:extLst>
              <a:ext uri="{FF2B5EF4-FFF2-40B4-BE49-F238E27FC236}">
                <a16:creationId xmlns:a16="http://schemas.microsoft.com/office/drawing/2014/main" id="{39B352DD-7D70-B3F8-9F7D-049009D5CA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3996" y="4798583"/>
            <a:ext cx="4780343" cy="1577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8901CC3-F7B4-19C0-1009-DDF130745F91}"/>
              </a:ext>
            </a:extLst>
          </p:cNvPr>
          <p:cNvSpPr txBox="1"/>
          <p:nvPr/>
        </p:nvSpPr>
        <p:spPr>
          <a:xfrm>
            <a:off x="489960" y="4079336"/>
            <a:ext cx="8320086" cy="5778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Quantum Computing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94424-6109-4DEF-C004-202044DAB341}"/>
              </a:ext>
            </a:extLst>
          </p:cNvPr>
          <p:cNvSpPr txBox="1"/>
          <p:nvPr/>
        </p:nvSpPr>
        <p:spPr>
          <a:xfrm>
            <a:off x="489960" y="3405047"/>
            <a:ext cx="8320086" cy="5778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Quantum Imaging</a:t>
            </a:r>
          </a:p>
        </p:txBody>
      </p:sp>
    </p:spTree>
    <p:extLst>
      <p:ext uri="{BB962C8B-B14F-4D97-AF65-F5344CB8AC3E}">
        <p14:creationId xmlns:p14="http://schemas.microsoft.com/office/powerpoint/2010/main" val="3442356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155167-A2D7-A018-72BB-5F27872CBE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1509E21-9FF0-2DB8-779A-6C2FA64EF8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Applications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17245D-0636-7658-7B42-29019F957DBA}"/>
              </a:ext>
            </a:extLst>
          </p:cNvPr>
          <p:cNvSpPr txBox="1"/>
          <p:nvPr/>
        </p:nvSpPr>
        <p:spPr>
          <a:xfrm>
            <a:off x="200790" y="1081574"/>
            <a:ext cx="11035553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Quantum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FF0EDD-6661-14E6-E351-77A7324791AA}"/>
              </a:ext>
            </a:extLst>
          </p:cNvPr>
          <p:cNvSpPr txBox="1"/>
          <p:nvPr/>
        </p:nvSpPr>
        <p:spPr>
          <a:xfrm>
            <a:off x="1876228" y="1197759"/>
            <a:ext cx="2050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Imaging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511DA51-59BC-0392-29C1-04050D6A77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0748"/>
          <a:stretch/>
        </p:blipFill>
        <p:spPr>
          <a:xfrm>
            <a:off x="6622025" y="2558010"/>
            <a:ext cx="4778497" cy="290823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E476DCE-E099-5DB3-7482-0B8591659529}"/>
              </a:ext>
            </a:extLst>
          </p:cNvPr>
          <p:cNvSpPr txBox="1"/>
          <p:nvPr/>
        </p:nvSpPr>
        <p:spPr>
          <a:xfrm>
            <a:off x="511309" y="6455773"/>
            <a:ext cx="11169382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9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Osian Wolley</a:t>
            </a:r>
            <a:r>
              <a:rPr lang="de-DE" sz="900" dirty="0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 et al. </a:t>
            </a:r>
            <a:r>
              <a:rPr lang="de-DE" sz="9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"</a:t>
            </a:r>
            <a:r>
              <a:rPr lang="en-US" sz="9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Quantum imaging with a photon counting camera</a:t>
            </a:r>
            <a:r>
              <a:rPr lang="de-DE" sz="9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." </a:t>
            </a:r>
            <a:r>
              <a:rPr lang="de-DE" sz="900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Scientific Reports </a:t>
            </a:r>
            <a:r>
              <a:rPr lang="de-DE" sz="9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(2022)</a:t>
            </a:r>
          </a:p>
          <a:p>
            <a:endParaRPr lang="de-DE" sz="900" b="0" i="0" dirty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endParaRPr lang="fr-FR" sz="900" dirty="0"/>
          </a:p>
        </p:txBody>
      </p:sp>
      <p:pic>
        <p:nvPicPr>
          <p:cNvPr id="19" name="Picture 8" descr="figure 1">
            <a:extLst>
              <a:ext uri="{FF2B5EF4-FFF2-40B4-BE49-F238E27FC236}">
                <a16:creationId xmlns:a16="http://schemas.microsoft.com/office/drawing/2014/main" id="{EEEDD284-578A-410C-8563-F174FA8C8B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875" y="1226427"/>
            <a:ext cx="3212796" cy="105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BC625F4-45CD-0299-76D6-FF77912B1E43}"/>
              </a:ext>
            </a:extLst>
          </p:cNvPr>
          <p:cNvSpPr txBox="1"/>
          <p:nvPr/>
        </p:nvSpPr>
        <p:spPr>
          <a:xfrm>
            <a:off x="10617671" y="1290092"/>
            <a:ext cx="1268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qCMOS</a:t>
            </a:r>
            <a:endParaRPr lang="fr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434A9E-70C5-C4FA-DFFA-F64E695C2709}"/>
              </a:ext>
            </a:extLst>
          </p:cNvPr>
          <p:cNvSpPr txBox="1"/>
          <p:nvPr/>
        </p:nvSpPr>
        <p:spPr>
          <a:xfrm>
            <a:off x="599832" y="2153266"/>
            <a:ext cx="5855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endParaRPr lang="fr-FR" sz="2400" dirty="0"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>
                <a:latin typeface="+mj-lt"/>
              </a:rPr>
              <a:t>By </a:t>
            </a:r>
            <a:r>
              <a:rPr lang="fr-FR" sz="2400" dirty="0" err="1">
                <a:latin typeface="+mj-lt"/>
              </a:rPr>
              <a:t>detecting</a:t>
            </a:r>
            <a:r>
              <a:rPr lang="fr-FR" sz="2400" dirty="0">
                <a:latin typeface="+mj-lt"/>
              </a:rPr>
              <a:t> </a:t>
            </a:r>
            <a:r>
              <a:rPr lang="fr-FR" sz="2400" dirty="0" err="1">
                <a:latin typeface="+mj-lt"/>
              </a:rPr>
              <a:t>entangled</a:t>
            </a:r>
            <a:r>
              <a:rPr lang="fr-FR" sz="2400" dirty="0">
                <a:latin typeface="+mj-lt"/>
              </a:rPr>
              <a:t> photon pair(s):</a:t>
            </a:r>
            <a:endParaRPr lang="fr-FR" sz="2400" b="1" dirty="0"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E00F0-F09D-037F-93C0-B6A62F188824}"/>
              </a:ext>
            </a:extLst>
          </p:cNvPr>
          <p:cNvSpPr txBox="1"/>
          <p:nvPr/>
        </p:nvSpPr>
        <p:spPr>
          <a:xfrm>
            <a:off x="462115" y="3042633"/>
            <a:ext cx="739032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endParaRPr lang="en-US" sz="2000" dirty="0">
              <a:solidFill>
                <a:srgbClr val="222222"/>
              </a:solidFill>
              <a:latin typeface="+mj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Accurate measurements of quantum states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22222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0" i="0" dirty="0">
              <a:solidFill>
                <a:srgbClr val="222222"/>
              </a:solidFill>
              <a:effectLst/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85887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9E443B-E341-92EB-C1E5-56E963715A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8FE6E1-E968-A413-4E1B-65C0AE2BAA8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Applications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24F394-4B5A-6261-8E3F-CDA5AF3CE251}"/>
              </a:ext>
            </a:extLst>
          </p:cNvPr>
          <p:cNvSpPr txBox="1"/>
          <p:nvPr/>
        </p:nvSpPr>
        <p:spPr>
          <a:xfrm>
            <a:off x="200790" y="1081574"/>
            <a:ext cx="11035553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Quantum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EC70EE-6A10-728F-2590-D92E591D297C}"/>
              </a:ext>
            </a:extLst>
          </p:cNvPr>
          <p:cNvSpPr txBox="1"/>
          <p:nvPr/>
        </p:nvSpPr>
        <p:spPr>
          <a:xfrm>
            <a:off x="-1430594" y="7890387"/>
            <a:ext cx="16105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.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A118F4-15F0-31B7-BABE-35405D47CE21}"/>
              </a:ext>
            </a:extLst>
          </p:cNvPr>
          <p:cNvSpPr txBox="1"/>
          <p:nvPr/>
        </p:nvSpPr>
        <p:spPr>
          <a:xfrm>
            <a:off x="1876228" y="1197759"/>
            <a:ext cx="2050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Imaging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4D9C8-4A6D-8DB1-2D04-5217261C2BD9}"/>
              </a:ext>
            </a:extLst>
          </p:cNvPr>
          <p:cNvSpPr txBox="1"/>
          <p:nvPr/>
        </p:nvSpPr>
        <p:spPr>
          <a:xfrm>
            <a:off x="599831" y="5994108"/>
            <a:ext cx="115921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900" dirty="0"/>
          </a:p>
          <a:p>
            <a:endParaRPr lang="fr-FR" sz="9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66859D-FDF1-0D1D-EBA8-A4F4D99CD84F}"/>
              </a:ext>
            </a:extLst>
          </p:cNvPr>
          <p:cNvSpPr txBox="1"/>
          <p:nvPr/>
        </p:nvSpPr>
        <p:spPr>
          <a:xfrm>
            <a:off x="499875" y="3911890"/>
            <a:ext cx="6098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22222"/>
                </a:solidFill>
              </a:rPr>
              <a:t>Characterization</a:t>
            </a:r>
            <a:r>
              <a:rPr lang="en-US" sz="2000" dirty="0">
                <a:solidFill>
                  <a:srgbClr val="222222"/>
                </a:solidFill>
                <a:latin typeface="+mj-lt"/>
              </a:rPr>
              <a:t> of entangled photons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F01737-3E7D-D220-298E-632C562BF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5915" y="1741551"/>
            <a:ext cx="5435812" cy="33646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3CABCC-8926-2938-31DB-066E267BAFEE}"/>
              </a:ext>
            </a:extLst>
          </p:cNvPr>
          <p:cNvSpPr txBox="1"/>
          <p:nvPr/>
        </p:nvSpPr>
        <p:spPr>
          <a:xfrm>
            <a:off x="7757892" y="5170587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222222"/>
                </a:solidFill>
                <a:effectLst/>
                <a:latin typeface="+mj-lt"/>
              </a:rPr>
              <a:t>Correlation Peak Array for the </a:t>
            </a:r>
            <a:r>
              <a:rPr lang="en-US" sz="1200" b="0" i="0" dirty="0" err="1">
                <a:solidFill>
                  <a:srgbClr val="222222"/>
                </a:solidFill>
                <a:effectLst/>
                <a:latin typeface="+mj-lt"/>
              </a:rPr>
              <a:t>qCMOS</a:t>
            </a:r>
            <a:r>
              <a:rPr lang="en-US" sz="1200" b="0" i="0" dirty="0">
                <a:solidFill>
                  <a:srgbClr val="222222"/>
                </a:solidFill>
                <a:effectLst/>
                <a:latin typeface="+mj-lt"/>
              </a:rPr>
              <a:t> camera</a:t>
            </a:r>
            <a:endParaRPr lang="fr-FR" sz="1200" dirty="0"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16FF6D-BB79-53C9-1DF0-34029B119156}"/>
              </a:ext>
            </a:extLst>
          </p:cNvPr>
          <p:cNvSpPr txBox="1"/>
          <p:nvPr/>
        </p:nvSpPr>
        <p:spPr>
          <a:xfrm>
            <a:off x="596402" y="6350973"/>
            <a:ext cx="90201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K. Roberts</a:t>
            </a:r>
            <a:r>
              <a:rPr lang="en-US" sz="900" dirty="0">
                <a:solidFill>
                  <a:srgbClr val="000000"/>
                </a:solidFill>
                <a:latin typeface="Arial"/>
                <a:ea typeface="ＭＳ Ｐゴシック"/>
              </a:rPr>
              <a:t> et al.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‘’ A comparison between the measurement of quantum spatial correlations using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qCMOS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photon-number resolving and electron multiplying CCD camera technologies’’ Scientific Reports (2024)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B79FFA-E8F3-28BE-F913-25CED122DFD3}"/>
              </a:ext>
            </a:extLst>
          </p:cNvPr>
          <p:cNvSpPr txBox="1"/>
          <p:nvPr/>
        </p:nvSpPr>
        <p:spPr>
          <a:xfrm>
            <a:off x="599832" y="2153266"/>
            <a:ext cx="5855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/>
              <a:t>By </a:t>
            </a:r>
            <a:r>
              <a:rPr lang="fr-FR" sz="2400" dirty="0" err="1"/>
              <a:t>detecting</a:t>
            </a:r>
            <a:r>
              <a:rPr lang="fr-FR" sz="2400" dirty="0"/>
              <a:t> </a:t>
            </a:r>
            <a:r>
              <a:rPr lang="fr-FR" sz="2400" dirty="0" err="1"/>
              <a:t>entangled</a:t>
            </a:r>
            <a:r>
              <a:rPr lang="fr-FR" sz="2400" dirty="0"/>
              <a:t> photon pair(s):</a:t>
            </a:r>
            <a:endParaRPr lang="fr-FR" sz="2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248611-7251-E4C4-74F4-C1A2B11BBFFA}"/>
              </a:ext>
            </a:extLst>
          </p:cNvPr>
          <p:cNvSpPr txBox="1"/>
          <p:nvPr/>
        </p:nvSpPr>
        <p:spPr>
          <a:xfrm>
            <a:off x="462115" y="3042633"/>
            <a:ext cx="739032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endParaRPr lang="en-US" sz="2000" dirty="0">
              <a:solidFill>
                <a:srgbClr val="22222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Accurate measurements of quantum states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2696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758464-A217-C2E6-6D2E-69181509DD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20A9CC3-EBBB-B069-94BC-C481BCDD3B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Applications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FBE28D-5757-396F-FC3F-121A4A8935E4}"/>
              </a:ext>
            </a:extLst>
          </p:cNvPr>
          <p:cNvSpPr txBox="1"/>
          <p:nvPr/>
        </p:nvSpPr>
        <p:spPr>
          <a:xfrm>
            <a:off x="208605" y="1072963"/>
            <a:ext cx="11035553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Quantum Computing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936EE1-6CFD-3150-4329-FF319CE021B9}"/>
              </a:ext>
            </a:extLst>
          </p:cNvPr>
          <p:cNvSpPr txBox="1"/>
          <p:nvPr/>
        </p:nvSpPr>
        <p:spPr>
          <a:xfrm>
            <a:off x="1344246" y="1742701"/>
            <a:ext cx="957384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/>
              <a:t>Uses </a:t>
            </a:r>
            <a:r>
              <a:rPr lang="fr-FR" sz="2400" b="1" dirty="0"/>
              <a:t>quantum </a:t>
            </a:r>
            <a:r>
              <a:rPr lang="fr-FR" sz="2400" b="1" dirty="0" err="1"/>
              <a:t>mechanics</a:t>
            </a:r>
            <a:r>
              <a:rPr lang="fr-FR" sz="2400" dirty="0"/>
              <a:t> </a:t>
            </a:r>
            <a:r>
              <a:rPr lang="fr-FR" sz="2400" dirty="0" err="1"/>
              <a:t>principles</a:t>
            </a:r>
            <a:r>
              <a:rPr lang="fr-FR" sz="2400" dirty="0"/>
              <a:t> to process information, </a:t>
            </a:r>
            <a:r>
              <a:rPr lang="fr-FR" sz="2400" dirty="0" err="1"/>
              <a:t>based</a:t>
            </a:r>
            <a:r>
              <a:rPr lang="fr-FR" sz="2400" dirty="0"/>
              <a:t> on </a:t>
            </a:r>
            <a:r>
              <a:rPr lang="fr-FR" sz="2400" dirty="0" err="1"/>
              <a:t>fundamental</a:t>
            </a:r>
            <a:r>
              <a:rPr lang="fr-FR" sz="2400" dirty="0"/>
              <a:t> </a:t>
            </a:r>
            <a:r>
              <a:rPr lang="fr-FR" sz="2400" dirty="0" err="1"/>
              <a:t>units</a:t>
            </a:r>
            <a:r>
              <a:rPr lang="fr-FR" sz="2400" dirty="0"/>
              <a:t>; qubits</a:t>
            </a:r>
          </a:p>
          <a:p>
            <a:endParaRPr lang="fr-F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/>
              <a:t>Qubits </a:t>
            </a:r>
            <a:r>
              <a:rPr lang="fr-FR" sz="2400" dirty="0" err="1"/>
              <a:t>leverage</a:t>
            </a:r>
            <a:r>
              <a:rPr lang="fr-FR" sz="2400" dirty="0"/>
              <a:t> </a:t>
            </a:r>
            <a:r>
              <a:rPr lang="fr-FR" sz="2400" dirty="0" err="1"/>
              <a:t>entanglement</a:t>
            </a:r>
            <a:r>
              <a:rPr lang="fr-FR" sz="2400" dirty="0"/>
              <a:t>, superposition, </a:t>
            </a:r>
            <a:r>
              <a:rPr lang="fr-FR" sz="2400" dirty="0" err="1"/>
              <a:t>interference</a:t>
            </a:r>
            <a:endParaRPr lang="fr-FR" sz="2400" dirty="0"/>
          </a:p>
          <a:p>
            <a:endParaRPr lang="fr-FR" sz="2400" dirty="0"/>
          </a:p>
          <a:p>
            <a:r>
              <a:rPr lang="fr-FR" sz="2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096890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ED3789-21D1-15BD-7414-CBC65C4BD9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EE96E5-7647-99F7-BDBB-10DD68BBE22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Applications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578976-3C6B-4DDD-583A-FD1357B177EA}"/>
              </a:ext>
            </a:extLst>
          </p:cNvPr>
          <p:cNvSpPr txBox="1"/>
          <p:nvPr/>
        </p:nvSpPr>
        <p:spPr>
          <a:xfrm>
            <a:off x="208605" y="1072963"/>
            <a:ext cx="11035553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Quantum Computing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3089E2-8125-6FE7-403A-109AAD016E2D}"/>
              </a:ext>
            </a:extLst>
          </p:cNvPr>
          <p:cNvSpPr txBox="1"/>
          <p:nvPr/>
        </p:nvSpPr>
        <p:spPr>
          <a:xfrm>
            <a:off x="1344246" y="1742701"/>
            <a:ext cx="9284425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/>
              <a:t>Uses </a:t>
            </a:r>
            <a:r>
              <a:rPr lang="fr-FR" sz="2400" b="1" dirty="0"/>
              <a:t>quantum </a:t>
            </a:r>
            <a:r>
              <a:rPr lang="fr-FR" sz="2400" b="1" dirty="0" err="1"/>
              <a:t>mechanics</a:t>
            </a:r>
            <a:r>
              <a:rPr lang="fr-FR" sz="2400" dirty="0"/>
              <a:t> </a:t>
            </a:r>
            <a:r>
              <a:rPr lang="fr-FR" sz="2400" dirty="0" err="1"/>
              <a:t>principles</a:t>
            </a:r>
            <a:r>
              <a:rPr lang="fr-FR" sz="2400" dirty="0"/>
              <a:t> to process information, </a:t>
            </a:r>
            <a:r>
              <a:rPr lang="fr-FR" sz="2400" dirty="0" err="1"/>
              <a:t>based</a:t>
            </a:r>
            <a:r>
              <a:rPr lang="fr-FR" sz="2400" dirty="0"/>
              <a:t> on </a:t>
            </a:r>
            <a:r>
              <a:rPr lang="fr-FR" sz="2400" dirty="0" err="1"/>
              <a:t>fundamental</a:t>
            </a:r>
            <a:r>
              <a:rPr lang="fr-FR" sz="2400" dirty="0"/>
              <a:t> </a:t>
            </a:r>
            <a:r>
              <a:rPr lang="fr-FR" sz="2400" dirty="0" err="1"/>
              <a:t>units</a:t>
            </a:r>
            <a:r>
              <a:rPr lang="fr-FR" sz="2400" dirty="0"/>
              <a:t>; qubits</a:t>
            </a:r>
          </a:p>
          <a:p>
            <a:endParaRPr lang="fr-F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/>
              <a:t>Qubits </a:t>
            </a:r>
            <a:r>
              <a:rPr lang="fr-FR" sz="2400" dirty="0" err="1"/>
              <a:t>leverage</a:t>
            </a:r>
            <a:r>
              <a:rPr lang="fr-FR" sz="2400" dirty="0"/>
              <a:t> </a:t>
            </a:r>
            <a:r>
              <a:rPr lang="fr-FR" sz="2400" dirty="0" err="1"/>
              <a:t>entanglement</a:t>
            </a:r>
            <a:r>
              <a:rPr lang="fr-FR" sz="2400" dirty="0"/>
              <a:t>, superposition, </a:t>
            </a:r>
            <a:r>
              <a:rPr lang="fr-FR" sz="2400" dirty="0" err="1"/>
              <a:t>interference</a:t>
            </a:r>
            <a:endParaRPr lang="fr-FR" sz="2400" dirty="0"/>
          </a:p>
          <a:p>
            <a:r>
              <a:rPr lang="fr-FR" sz="2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0445C3B-38FC-55F8-6D00-46BEEFDA948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430" t="2120" r="3528" b="66097"/>
          <a:stretch/>
        </p:blipFill>
        <p:spPr>
          <a:xfrm>
            <a:off x="381001" y="4740753"/>
            <a:ext cx="3549576" cy="119088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5DE9B4D-7C2A-AA20-29C5-61FBA3229CC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59" t="40983" r="2423" b="32131"/>
          <a:stretch/>
        </p:blipFill>
        <p:spPr>
          <a:xfrm>
            <a:off x="8410574" y="4793824"/>
            <a:ext cx="3400425" cy="113781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72AE670-6A89-5A45-611B-66B6C6AD7DC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551" t="73288" r="4349" b="1625"/>
          <a:stretch/>
        </p:blipFill>
        <p:spPr>
          <a:xfrm>
            <a:off x="4528526" y="4908128"/>
            <a:ext cx="3400425" cy="919916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9C677BDA-908B-C54B-5350-A5A8D2A56EBD}"/>
              </a:ext>
            </a:extLst>
          </p:cNvPr>
          <p:cNvSpPr/>
          <p:nvPr/>
        </p:nvSpPr>
        <p:spPr>
          <a:xfrm>
            <a:off x="366715" y="4574194"/>
            <a:ext cx="3743324" cy="1524000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F516D37-7198-A16C-2DF3-7C7D8DA79630}"/>
              </a:ext>
            </a:extLst>
          </p:cNvPr>
          <p:cNvSpPr/>
          <p:nvPr/>
        </p:nvSpPr>
        <p:spPr>
          <a:xfrm>
            <a:off x="4338639" y="4573426"/>
            <a:ext cx="3743324" cy="1524000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ADD3B72-A5E5-0F96-6689-A5BCF93BEAD2}"/>
              </a:ext>
            </a:extLst>
          </p:cNvPr>
          <p:cNvSpPr/>
          <p:nvPr/>
        </p:nvSpPr>
        <p:spPr>
          <a:xfrm>
            <a:off x="8310563" y="4573426"/>
            <a:ext cx="3743324" cy="1524000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063DCB3-ED08-D3FA-3E0D-4A10652F04B8}"/>
              </a:ext>
            </a:extLst>
          </p:cNvPr>
          <p:cNvSpPr txBox="1"/>
          <p:nvPr/>
        </p:nvSpPr>
        <p:spPr>
          <a:xfrm>
            <a:off x="5849569" y="3517297"/>
            <a:ext cx="20793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 err="1"/>
              <a:t>scalability</a:t>
            </a:r>
            <a:endParaRPr lang="fr-FR" sz="24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0661447-30E5-3900-570F-75496C1803F8}"/>
              </a:ext>
            </a:extLst>
          </p:cNvPr>
          <p:cNvSpPr txBox="1"/>
          <p:nvPr/>
        </p:nvSpPr>
        <p:spPr>
          <a:xfrm>
            <a:off x="7329024" y="3513017"/>
            <a:ext cx="51859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/>
              <a:t>and supports quantum </a:t>
            </a:r>
            <a:r>
              <a:rPr lang="fr-FR" sz="2400" dirty="0" err="1"/>
              <a:t>gates</a:t>
            </a:r>
            <a:r>
              <a:rPr lang="fr-FR" sz="2400" dirty="0"/>
              <a:t>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6343B9E-F894-DE6C-4AF6-8FC2632818C6}"/>
              </a:ext>
            </a:extLst>
          </p:cNvPr>
          <p:cNvSpPr txBox="1"/>
          <p:nvPr/>
        </p:nvSpPr>
        <p:spPr>
          <a:xfrm>
            <a:off x="1344246" y="3517297"/>
            <a:ext cx="46141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err="1"/>
              <a:t>qCMOS</a:t>
            </a:r>
            <a:r>
              <a:rPr lang="fr-FR" sz="2400" dirty="0"/>
              <a:t> </a:t>
            </a:r>
            <a:r>
              <a:rPr lang="fr-FR" sz="2400" dirty="0" err="1"/>
              <a:t>helps</a:t>
            </a:r>
            <a:r>
              <a:rPr lang="fr-FR" sz="2400" dirty="0"/>
              <a:t> </a:t>
            </a:r>
            <a:r>
              <a:rPr lang="fr-FR" sz="2400" dirty="0" err="1"/>
              <a:t>with</a:t>
            </a:r>
            <a:r>
              <a:rPr lang="fr-FR" sz="2400" dirty="0"/>
              <a:t> </a:t>
            </a:r>
            <a:r>
              <a:rPr lang="fr-FR" sz="2400" dirty="0" err="1"/>
              <a:t>error</a:t>
            </a:r>
            <a:r>
              <a:rPr lang="fr-FR" sz="2400" dirty="0"/>
              <a:t> rates,</a:t>
            </a:r>
          </a:p>
        </p:txBody>
      </p:sp>
    </p:spTree>
    <p:extLst>
      <p:ext uri="{BB962C8B-B14F-4D97-AF65-F5344CB8AC3E}">
        <p14:creationId xmlns:p14="http://schemas.microsoft.com/office/powerpoint/2010/main" val="392948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9" grpId="0"/>
      <p:bldP spid="4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7821B3-573D-9C3B-7697-B749632799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713B0BC-078E-8508-0467-E4B636D8966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Applications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D0FA8C-D5B1-1344-B89C-8E608A3F8FB0}"/>
              </a:ext>
            </a:extLst>
          </p:cNvPr>
          <p:cNvSpPr txBox="1"/>
          <p:nvPr/>
        </p:nvSpPr>
        <p:spPr>
          <a:xfrm>
            <a:off x="208605" y="1072963"/>
            <a:ext cx="11035553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Quantum Computing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971CA3-6482-7ED0-213A-B4E1DAC77A21}"/>
              </a:ext>
            </a:extLst>
          </p:cNvPr>
          <p:cNvSpPr txBox="1"/>
          <p:nvPr/>
        </p:nvSpPr>
        <p:spPr>
          <a:xfrm>
            <a:off x="1183566" y="1742701"/>
            <a:ext cx="10870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Most </a:t>
            </a:r>
            <a:r>
              <a:rPr lang="fr-FR" sz="2000" dirty="0" err="1"/>
              <a:t>commonly</a:t>
            </a:r>
            <a:r>
              <a:rPr lang="fr-FR" sz="2000" dirty="0"/>
              <a:t> </a:t>
            </a:r>
            <a:r>
              <a:rPr lang="fr-FR" sz="2000" dirty="0" err="1"/>
              <a:t>qCMOS</a:t>
            </a:r>
            <a:r>
              <a:rPr lang="fr-FR" sz="2000" dirty="0"/>
              <a:t> are </a:t>
            </a:r>
            <a:r>
              <a:rPr lang="fr-FR" sz="2000" dirty="0" err="1"/>
              <a:t>used</a:t>
            </a:r>
            <a:r>
              <a:rPr lang="fr-FR" sz="2000" dirty="0"/>
              <a:t> for </a:t>
            </a:r>
            <a:r>
              <a:rPr lang="fr-FR" sz="2000" dirty="0" err="1"/>
              <a:t>mid</a:t>
            </a:r>
            <a:r>
              <a:rPr lang="fr-FR" sz="2000" dirty="0"/>
              <a:t>-circuit </a:t>
            </a:r>
            <a:r>
              <a:rPr lang="fr-FR" sz="2000" dirty="0" err="1"/>
              <a:t>measurements</a:t>
            </a:r>
            <a:r>
              <a:rPr lang="fr-FR" sz="2000" dirty="0"/>
              <a:t> in quantum </a:t>
            </a:r>
            <a:r>
              <a:rPr lang="fr-FR" sz="2000" dirty="0" err="1"/>
              <a:t>controls</a:t>
            </a:r>
            <a:r>
              <a:rPr lang="fr-FR" sz="2000" dirty="0"/>
              <a:t> </a:t>
            </a:r>
          </a:p>
        </p:txBody>
      </p:sp>
      <p:pic>
        <p:nvPicPr>
          <p:cNvPr id="13" name="Picture 6" descr="Extended Data Fig. 3">
            <a:extLst>
              <a:ext uri="{FF2B5EF4-FFF2-40B4-BE49-F238E27FC236}">
                <a16:creationId xmlns:a16="http://schemas.microsoft.com/office/drawing/2014/main" id="{7A317A64-41CE-1846-67BB-398A075168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27" r="271" b="58820"/>
          <a:stretch/>
        </p:blipFill>
        <p:spPr bwMode="auto">
          <a:xfrm>
            <a:off x="4035489" y="2431875"/>
            <a:ext cx="4050093" cy="3798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10">
            <a:extLst>
              <a:ext uri="{FF2B5EF4-FFF2-40B4-BE49-F238E27FC236}">
                <a16:creationId xmlns:a16="http://schemas.microsoft.com/office/drawing/2014/main" id="{8B8DD9ED-643C-5FED-F353-E622BDE6FDCB}"/>
              </a:ext>
            </a:extLst>
          </p:cNvPr>
          <p:cNvSpPr/>
          <p:nvPr/>
        </p:nvSpPr>
        <p:spPr>
          <a:xfrm>
            <a:off x="4047682" y="2506400"/>
            <a:ext cx="939640" cy="7334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コンテンツ プレースホルダー 6">
            <a:extLst>
              <a:ext uri="{FF2B5EF4-FFF2-40B4-BE49-F238E27FC236}">
                <a16:creationId xmlns:a16="http://schemas.microsoft.com/office/drawing/2014/main" id="{95B40FEC-EAB2-C12F-0ECF-5FDD0219801F}"/>
              </a:ext>
            </a:extLst>
          </p:cNvPr>
          <p:cNvSpPr txBox="1">
            <a:spLocks/>
          </p:cNvSpPr>
          <p:nvPr/>
        </p:nvSpPr>
        <p:spPr>
          <a:xfrm>
            <a:off x="211521" y="6550160"/>
            <a:ext cx="9551603" cy="3693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200" dirty="0" err="1"/>
              <a:t>Bluvstein</a:t>
            </a:r>
            <a:r>
              <a:rPr lang="en-US" altLang="ja-JP" sz="1200" dirty="0"/>
              <a:t>, D., Evered, S.J., </a:t>
            </a:r>
            <a:r>
              <a:rPr lang="en-US" altLang="ja-JP" sz="1200" dirty="0" err="1"/>
              <a:t>Geim</a:t>
            </a:r>
            <a:r>
              <a:rPr lang="en-US" altLang="ja-JP" sz="1200" dirty="0"/>
              <a:t>, A.A. et al. Logical quantum processor based on reconfigurable atom arrays. Nature 626, 58–65 (2024)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28729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BE8409-F494-AB26-D8B1-5CF2817759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Motivation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AD305F-14FE-F0D4-F787-FE984CDDB8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822" y="1484771"/>
            <a:ext cx="2143029" cy="47291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FBC56D9-5B19-E9C5-06A6-4677AD7D21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796" y="1484771"/>
            <a:ext cx="2143029" cy="47291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18DA39-CA62-8ED9-1C58-502C8B19AC7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06" y="1484771"/>
            <a:ext cx="2233890" cy="47291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6F9F179-F7EE-2604-DBDB-6F27B16023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851" y="1484770"/>
            <a:ext cx="2233890" cy="47291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350B1B4-7387-A531-A258-719C5ECB44B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741" y="1484769"/>
            <a:ext cx="2233889" cy="472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014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927933-4F3A-B8D5-395F-43AFD58A37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64B1461-0A8C-0987-1DEC-EAB62B31C9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Applications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80CAC9-C341-C591-495B-747B69338218}"/>
              </a:ext>
            </a:extLst>
          </p:cNvPr>
          <p:cNvSpPr txBox="1"/>
          <p:nvPr/>
        </p:nvSpPr>
        <p:spPr>
          <a:xfrm>
            <a:off x="208605" y="1072963"/>
            <a:ext cx="11035553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Quantum Computing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5341CA-BC1F-6893-255C-B30C6087D230}"/>
              </a:ext>
            </a:extLst>
          </p:cNvPr>
          <p:cNvSpPr txBox="1"/>
          <p:nvPr/>
        </p:nvSpPr>
        <p:spPr>
          <a:xfrm>
            <a:off x="1183566" y="1742701"/>
            <a:ext cx="10300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Most </a:t>
            </a:r>
            <a:r>
              <a:rPr lang="fr-FR" sz="2000" dirty="0" err="1"/>
              <a:t>commonly</a:t>
            </a:r>
            <a:r>
              <a:rPr lang="fr-FR" sz="2000" dirty="0"/>
              <a:t> </a:t>
            </a:r>
            <a:r>
              <a:rPr lang="fr-FR" sz="2000" dirty="0" err="1"/>
              <a:t>qCMOS</a:t>
            </a:r>
            <a:r>
              <a:rPr lang="fr-FR" sz="2000" dirty="0"/>
              <a:t> are </a:t>
            </a:r>
            <a:r>
              <a:rPr lang="fr-FR" sz="2000" dirty="0" err="1"/>
              <a:t>used</a:t>
            </a:r>
            <a:r>
              <a:rPr lang="fr-FR" sz="2000" dirty="0"/>
              <a:t> for </a:t>
            </a:r>
            <a:r>
              <a:rPr lang="fr-FR" sz="2000" dirty="0" err="1"/>
              <a:t>mid</a:t>
            </a:r>
            <a:r>
              <a:rPr lang="fr-FR" sz="2000" dirty="0"/>
              <a:t>-circuit </a:t>
            </a:r>
            <a:r>
              <a:rPr lang="fr-FR" sz="2000" dirty="0" err="1"/>
              <a:t>measurements</a:t>
            </a:r>
            <a:r>
              <a:rPr lang="fr-FR" sz="2000" dirty="0"/>
              <a:t> in quantum </a:t>
            </a:r>
            <a:r>
              <a:rPr lang="fr-FR" sz="2000" dirty="0" err="1"/>
              <a:t>controls</a:t>
            </a:r>
            <a:r>
              <a:rPr lang="fr-FR" sz="2000" dirty="0"/>
              <a:t> </a:t>
            </a:r>
          </a:p>
        </p:txBody>
      </p:sp>
      <p:sp>
        <p:nvSpPr>
          <p:cNvPr id="5" name="コンテンツ プレースホルダー 6">
            <a:extLst>
              <a:ext uri="{FF2B5EF4-FFF2-40B4-BE49-F238E27FC236}">
                <a16:creationId xmlns:a16="http://schemas.microsoft.com/office/drawing/2014/main" id="{11FF1F3A-9783-521C-5A4B-6D42D7CF6D56}"/>
              </a:ext>
            </a:extLst>
          </p:cNvPr>
          <p:cNvSpPr txBox="1">
            <a:spLocks/>
          </p:cNvSpPr>
          <p:nvPr/>
        </p:nvSpPr>
        <p:spPr>
          <a:xfrm>
            <a:off x="211521" y="6550160"/>
            <a:ext cx="9551603" cy="3693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200" dirty="0" err="1"/>
              <a:t>Bluvstein</a:t>
            </a:r>
            <a:r>
              <a:rPr lang="en-US" altLang="ja-JP" sz="1200" dirty="0"/>
              <a:t>, D., Evered, S.J., </a:t>
            </a:r>
            <a:r>
              <a:rPr lang="en-US" altLang="ja-JP" sz="1200" dirty="0" err="1"/>
              <a:t>Geim</a:t>
            </a:r>
            <a:r>
              <a:rPr lang="en-US" altLang="ja-JP" sz="1200" dirty="0"/>
              <a:t>, A.A. et al. Logical quantum processor based on reconfigurable atom arrays. Nature 626, 58–65 (2024)</a:t>
            </a:r>
            <a:endParaRPr lang="ja-JP" altLang="en-US" sz="1200" dirty="0"/>
          </a:p>
        </p:txBody>
      </p:sp>
      <p:pic>
        <p:nvPicPr>
          <p:cNvPr id="6" name="41586_2023_6927_MOESM3_ESM">
            <a:hlinkClick r:id="" action="ppaction://media"/>
            <a:extLst>
              <a:ext uri="{FF2B5EF4-FFF2-40B4-BE49-F238E27FC236}">
                <a16:creationId xmlns:a16="http://schemas.microsoft.com/office/drawing/2014/main" id="{9034EBCA-AC97-0601-2C6A-E600B0BDF03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10465" y="2042187"/>
            <a:ext cx="6840273" cy="4238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906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F05B0B-93F4-15D3-7429-048E2A3B54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A42D0D-1139-0556-6BF6-CD0B3FB7951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Applications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F30A99-6FF4-E765-15BC-70DAF3B895B9}"/>
              </a:ext>
            </a:extLst>
          </p:cNvPr>
          <p:cNvSpPr txBox="1"/>
          <p:nvPr/>
        </p:nvSpPr>
        <p:spPr>
          <a:xfrm>
            <a:off x="208605" y="1072963"/>
            <a:ext cx="11035553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Quantum Computing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BF19B9-88AE-B927-5287-3C1738294F52}"/>
              </a:ext>
            </a:extLst>
          </p:cNvPr>
          <p:cNvSpPr txBox="1"/>
          <p:nvPr/>
        </p:nvSpPr>
        <p:spPr>
          <a:xfrm>
            <a:off x="1183566" y="1742701"/>
            <a:ext cx="102218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Most </a:t>
            </a:r>
            <a:r>
              <a:rPr lang="fr-FR" sz="2000" dirty="0" err="1"/>
              <a:t>commonly</a:t>
            </a:r>
            <a:r>
              <a:rPr lang="fr-FR" sz="2000" dirty="0"/>
              <a:t> </a:t>
            </a:r>
            <a:r>
              <a:rPr lang="fr-FR" sz="2000" dirty="0" err="1"/>
              <a:t>qCMOS</a:t>
            </a:r>
            <a:r>
              <a:rPr lang="fr-FR" sz="2000" dirty="0"/>
              <a:t> are </a:t>
            </a:r>
            <a:r>
              <a:rPr lang="fr-FR" sz="2000" dirty="0" err="1"/>
              <a:t>used</a:t>
            </a:r>
            <a:r>
              <a:rPr lang="fr-FR" sz="2000" dirty="0"/>
              <a:t> for </a:t>
            </a:r>
            <a:r>
              <a:rPr lang="fr-FR" sz="2000" dirty="0" err="1"/>
              <a:t>mid</a:t>
            </a:r>
            <a:r>
              <a:rPr lang="fr-FR" sz="2000" dirty="0"/>
              <a:t>-circuit </a:t>
            </a:r>
            <a:r>
              <a:rPr lang="fr-FR" sz="2000" dirty="0" err="1"/>
              <a:t>measurements</a:t>
            </a:r>
            <a:r>
              <a:rPr lang="fr-FR" sz="2000" dirty="0"/>
              <a:t> in quantum </a:t>
            </a:r>
            <a:r>
              <a:rPr lang="fr-FR" sz="2000" dirty="0" err="1"/>
              <a:t>controls</a:t>
            </a:r>
            <a:r>
              <a:rPr lang="fr-FR" sz="2000" dirty="0"/>
              <a:t> </a:t>
            </a:r>
          </a:p>
        </p:txBody>
      </p:sp>
      <p:pic>
        <p:nvPicPr>
          <p:cNvPr id="16" name="図 4">
            <a:extLst>
              <a:ext uri="{FF2B5EF4-FFF2-40B4-BE49-F238E27FC236}">
                <a16:creationId xmlns:a16="http://schemas.microsoft.com/office/drawing/2014/main" id="{5579C639-0D66-DB2A-312F-CB50681E60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217" y="2909699"/>
            <a:ext cx="9884484" cy="3354578"/>
          </a:xfrm>
          <a:prstGeom prst="rect">
            <a:avLst/>
          </a:prstGeom>
        </p:spPr>
      </p:pic>
      <p:sp>
        <p:nvSpPr>
          <p:cNvPr id="17" name="テキスト ボックス 7">
            <a:extLst>
              <a:ext uri="{FF2B5EF4-FFF2-40B4-BE49-F238E27FC236}">
                <a16:creationId xmlns:a16="http://schemas.microsoft.com/office/drawing/2014/main" id="{236052A5-4324-BCB1-D617-1F38EAB866A7}"/>
              </a:ext>
            </a:extLst>
          </p:cNvPr>
          <p:cNvSpPr txBox="1"/>
          <p:nvPr/>
        </p:nvSpPr>
        <p:spPr>
          <a:xfrm>
            <a:off x="865717" y="2604562"/>
            <a:ext cx="4420658" cy="461665"/>
          </a:xfrm>
          <a:prstGeom prst="rect">
            <a:avLst/>
          </a:prstGeom>
          <a:solidFill>
            <a:sysClr val="window" lastClr="FFFFFF">
              <a:alpha val="50000"/>
            </a:sys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QPU</a:t>
            </a:r>
            <a:endParaRPr kumimoji="0" lang="ja-JP" alt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18" name="図 16">
            <a:extLst>
              <a:ext uri="{FF2B5EF4-FFF2-40B4-BE49-F238E27FC236}">
                <a16:creationId xmlns:a16="http://schemas.microsoft.com/office/drawing/2014/main" id="{79A1FE36-5FBD-9956-5414-F929D8779A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75" y="2257155"/>
            <a:ext cx="2914861" cy="775899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1602115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0F3897A-F943-C7C8-E95C-46C42DB339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Conclusion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B2B37B-D3A3-0F3D-14A5-EF912431C1C4}"/>
              </a:ext>
            </a:extLst>
          </p:cNvPr>
          <p:cNvSpPr txBox="1"/>
          <p:nvPr/>
        </p:nvSpPr>
        <p:spPr>
          <a:xfrm>
            <a:off x="466165" y="1165406"/>
            <a:ext cx="11035553" cy="1685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/>
              <a:t>PNR sensors available below 0.3 e- RON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3 major implementations exist, only one commercial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Applications mostly in scientific low light applications and quantum systems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890B200-AC1A-F9F8-67A1-D1C4A365A8F8}"/>
              </a:ext>
            </a:extLst>
          </p:cNvPr>
          <p:cNvGraphicFramePr>
            <a:graphicFrameLocks noGrp="1"/>
          </p:cNvGraphicFramePr>
          <p:nvPr/>
        </p:nvGraphicFramePr>
        <p:xfrm>
          <a:off x="1777512" y="4060010"/>
          <a:ext cx="7894320" cy="2225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73580">
                  <a:extLst>
                    <a:ext uri="{9D8B030D-6E8A-4147-A177-3AD203B41FA5}">
                      <a16:colId xmlns:a16="http://schemas.microsoft.com/office/drawing/2014/main" val="1444594057"/>
                    </a:ext>
                  </a:extLst>
                </a:gridCol>
                <a:gridCol w="1973580">
                  <a:extLst>
                    <a:ext uri="{9D8B030D-6E8A-4147-A177-3AD203B41FA5}">
                      <a16:colId xmlns:a16="http://schemas.microsoft.com/office/drawing/2014/main" val="2022226364"/>
                    </a:ext>
                  </a:extLst>
                </a:gridCol>
                <a:gridCol w="1973580">
                  <a:extLst>
                    <a:ext uri="{9D8B030D-6E8A-4147-A177-3AD203B41FA5}">
                      <a16:colId xmlns:a16="http://schemas.microsoft.com/office/drawing/2014/main" val="2965847610"/>
                    </a:ext>
                  </a:extLst>
                </a:gridCol>
                <a:gridCol w="1973580">
                  <a:extLst>
                    <a:ext uri="{9D8B030D-6E8A-4147-A177-3AD203B41FA5}">
                      <a16:colId xmlns:a16="http://schemas.microsoft.com/office/drawing/2014/main" val="15801632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Skipper CCD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qCMOS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QIS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9392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Max QE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85%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76%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8876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Speed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fpd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fps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fps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444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Dark current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baseline="0" dirty="0"/>
                        <a:t>Very low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low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low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005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Pixel count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+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++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+++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1223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Pixel pitch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461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8030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17098F-5871-E2C8-EBAE-B2ABBCB493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79"/>
          <a:stretch/>
        </p:blipFill>
        <p:spPr>
          <a:xfrm>
            <a:off x="0" y="0"/>
            <a:ext cx="12216384" cy="661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1784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AD50AE-5E99-2325-4C0A-B232124AF8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457A52-3795-65B5-39A7-C1C310C05D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Applications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36CFE4-BB83-EB20-01B9-DD2BAF53C09F}"/>
              </a:ext>
            </a:extLst>
          </p:cNvPr>
          <p:cNvSpPr txBox="1"/>
          <p:nvPr/>
        </p:nvSpPr>
        <p:spPr>
          <a:xfrm>
            <a:off x="208605" y="1072963"/>
            <a:ext cx="11035553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Quantum Computing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538E2D-71E4-3C97-6793-261B7A168880}"/>
              </a:ext>
            </a:extLst>
          </p:cNvPr>
          <p:cNvSpPr txBox="1"/>
          <p:nvPr/>
        </p:nvSpPr>
        <p:spPr>
          <a:xfrm>
            <a:off x="-3878826" y="7565923"/>
            <a:ext cx="6489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Besides</a:t>
            </a:r>
            <a:r>
              <a:rPr lang="fr-FR" dirty="0"/>
              <a:t> quantum </a:t>
            </a:r>
            <a:r>
              <a:rPr lang="fr-FR" dirty="0" err="1"/>
              <a:t>imaging</a:t>
            </a:r>
            <a:r>
              <a:rPr lang="fr-FR" dirty="0"/>
              <a:t>, </a:t>
            </a:r>
            <a:r>
              <a:rPr lang="fr-FR" dirty="0" err="1"/>
              <a:t>quan</a:t>
            </a:r>
            <a:endParaRPr lang="fr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987536-B8D2-DA69-8FF9-6810E11F90E9}"/>
              </a:ext>
            </a:extLst>
          </p:cNvPr>
          <p:cNvSpPr txBox="1"/>
          <p:nvPr/>
        </p:nvSpPr>
        <p:spPr>
          <a:xfrm>
            <a:off x="1183566" y="1742701"/>
            <a:ext cx="908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Most </a:t>
            </a:r>
            <a:r>
              <a:rPr lang="fr-FR" dirty="0" err="1"/>
              <a:t>commonly</a:t>
            </a:r>
            <a:r>
              <a:rPr lang="fr-FR" dirty="0"/>
              <a:t> </a:t>
            </a:r>
            <a:r>
              <a:rPr lang="fr-FR" dirty="0" err="1"/>
              <a:t>qCMOS</a:t>
            </a:r>
            <a:r>
              <a:rPr lang="fr-FR" dirty="0"/>
              <a:t> are </a:t>
            </a:r>
            <a:r>
              <a:rPr lang="fr-FR" dirty="0" err="1"/>
              <a:t>used</a:t>
            </a:r>
            <a:r>
              <a:rPr lang="fr-FR" dirty="0"/>
              <a:t> for </a:t>
            </a:r>
            <a:r>
              <a:rPr lang="fr-FR" dirty="0" err="1"/>
              <a:t>mid</a:t>
            </a:r>
            <a:r>
              <a:rPr lang="fr-FR" dirty="0"/>
              <a:t>-circuit </a:t>
            </a:r>
            <a:r>
              <a:rPr lang="fr-FR" dirty="0" err="1"/>
              <a:t>measurements</a:t>
            </a:r>
            <a:r>
              <a:rPr lang="fr-FR" dirty="0"/>
              <a:t> in quantum </a:t>
            </a:r>
            <a:r>
              <a:rPr lang="fr-FR" dirty="0" err="1"/>
              <a:t>controls</a:t>
            </a:r>
            <a:r>
              <a:rPr lang="fr-FR" dirty="0"/>
              <a:t>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C65A7E-4ED4-EA64-650C-19D9E393B830}"/>
              </a:ext>
            </a:extLst>
          </p:cNvPr>
          <p:cNvGrpSpPr/>
          <p:nvPr/>
        </p:nvGrpSpPr>
        <p:grpSpPr>
          <a:xfrm>
            <a:off x="1790700" y="2280660"/>
            <a:ext cx="3810000" cy="3707193"/>
            <a:chOff x="1752600" y="2203921"/>
            <a:chExt cx="4343400" cy="433219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F9911B1-BB07-53E7-3817-C567A75037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670"/>
            <a:stretch/>
          </p:blipFill>
          <p:spPr>
            <a:xfrm>
              <a:off x="1752600" y="2203921"/>
              <a:ext cx="4343400" cy="4332197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293DE25-47BE-F276-1646-41B698464129}"/>
                </a:ext>
              </a:extLst>
            </p:cNvPr>
            <p:cNvSpPr/>
            <p:nvPr/>
          </p:nvSpPr>
          <p:spPr>
            <a:xfrm>
              <a:off x="1752600" y="2203921"/>
              <a:ext cx="133350" cy="1892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3" name="Picture 6" descr="Extended Data Fig. 3">
            <a:extLst>
              <a:ext uri="{FF2B5EF4-FFF2-40B4-BE49-F238E27FC236}">
                <a16:creationId xmlns:a16="http://schemas.microsoft.com/office/drawing/2014/main" id="{599F712C-903B-8E67-8FA9-6D11314DF3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27" r="271" b="58820"/>
          <a:stretch/>
        </p:blipFill>
        <p:spPr bwMode="auto">
          <a:xfrm>
            <a:off x="6918485" y="2186153"/>
            <a:ext cx="4050093" cy="3798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10">
            <a:extLst>
              <a:ext uri="{FF2B5EF4-FFF2-40B4-BE49-F238E27FC236}">
                <a16:creationId xmlns:a16="http://schemas.microsoft.com/office/drawing/2014/main" id="{F03FE4AC-1CD2-C296-4CBB-FD99B5E7CB27}"/>
              </a:ext>
            </a:extLst>
          </p:cNvPr>
          <p:cNvSpPr/>
          <p:nvPr/>
        </p:nvSpPr>
        <p:spPr>
          <a:xfrm>
            <a:off x="6918485" y="2280660"/>
            <a:ext cx="939640" cy="7334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コンテンツ プレースホルダー 6">
            <a:extLst>
              <a:ext uri="{FF2B5EF4-FFF2-40B4-BE49-F238E27FC236}">
                <a16:creationId xmlns:a16="http://schemas.microsoft.com/office/drawing/2014/main" id="{3D2AF1E1-D825-014E-F34E-F9606D909CBA}"/>
              </a:ext>
            </a:extLst>
          </p:cNvPr>
          <p:cNvSpPr txBox="1">
            <a:spLocks/>
          </p:cNvSpPr>
          <p:nvPr/>
        </p:nvSpPr>
        <p:spPr>
          <a:xfrm>
            <a:off x="211521" y="6550160"/>
            <a:ext cx="9551603" cy="3693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200" dirty="0" err="1"/>
              <a:t>Bluvstein</a:t>
            </a:r>
            <a:r>
              <a:rPr lang="en-US" altLang="ja-JP" sz="1200" dirty="0"/>
              <a:t>, D., Evered, S.J., </a:t>
            </a:r>
            <a:r>
              <a:rPr lang="en-US" altLang="ja-JP" sz="1200" dirty="0" err="1"/>
              <a:t>Geim</a:t>
            </a:r>
            <a:r>
              <a:rPr lang="en-US" altLang="ja-JP" sz="1200" dirty="0"/>
              <a:t>, A.A. et al. Logical quantum processor based on reconfigurable atom arrays. Nature 626, 58–65 (2024)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546439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5FE864-0275-4B63-3C73-67273F84C78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E826B9-54A2-9EFB-F245-C2D4C9E37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425" y="2342560"/>
            <a:ext cx="5362575" cy="26098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00A7F56-9F19-C40A-BED6-73A35E77D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0904" y="1326741"/>
            <a:ext cx="3885927" cy="496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7776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526795-DB0C-A9A4-6259-7D5E4A5356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A3AE72F-FC36-B4FA-E218-8EDF5753D29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QE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BD6B95-7338-FD05-4EC4-6F078DAC3E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8712" y="1358900"/>
            <a:ext cx="6948396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5765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6811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Nomenclature</a:t>
            </a:r>
          </a:p>
        </p:txBody>
      </p:sp>
    </p:spTree>
    <p:extLst>
      <p:ext uri="{BB962C8B-B14F-4D97-AF65-F5344CB8AC3E}">
        <p14:creationId xmlns:p14="http://schemas.microsoft.com/office/powerpoint/2010/main" val="3744050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45B4BF3-7C03-1D40-9B8A-A5D6E2B98D9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What is a single-photon detector (SPD)?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A39379-41F3-0647-BCB3-5AEFC350B752}"/>
              </a:ext>
            </a:extLst>
          </p:cNvPr>
          <p:cNvSpPr txBox="1"/>
          <p:nvPr/>
        </p:nvSpPr>
        <p:spPr>
          <a:xfrm>
            <a:off x="4209517" y="4010875"/>
            <a:ext cx="2959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Photodetector </a:t>
            </a:r>
            <a:r>
              <a:rPr lang="en-US" dirty="0">
                <a:solidFill>
                  <a:srgbClr val="00B050"/>
                </a:solidFill>
              </a:rPr>
              <a:t>able</a:t>
            </a:r>
            <a:r>
              <a:rPr lang="en-US" dirty="0"/>
              <a:t> to detect a single photon</a:t>
            </a:r>
          </a:p>
        </p:txBody>
      </p:sp>
      <p:grpSp>
        <p:nvGrpSpPr>
          <p:cNvPr id="532" name="Group 531">
            <a:extLst>
              <a:ext uri="{FF2B5EF4-FFF2-40B4-BE49-F238E27FC236}">
                <a16:creationId xmlns:a16="http://schemas.microsoft.com/office/drawing/2014/main" id="{177AA79B-51C5-5CC8-DD29-AD5FC772207F}"/>
              </a:ext>
            </a:extLst>
          </p:cNvPr>
          <p:cNvGrpSpPr/>
          <p:nvPr/>
        </p:nvGrpSpPr>
        <p:grpSpPr>
          <a:xfrm>
            <a:off x="231860" y="1742432"/>
            <a:ext cx="3203549" cy="1439001"/>
            <a:chOff x="231860" y="1742432"/>
            <a:chExt cx="3203549" cy="1439001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F30D3F6-96AE-3082-F252-1055433F0901}"/>
                </a:ext>
              </a:extLst>
            </p:cNvPr>
            <p:cNvCxnSpPr/>
            <p:nvPr/>
          </p:nvCxnSpPr>
          <p:spPr>
            <a:xfrm>
              <a:off x="1085316" y="1743342"/>
              <a:ext cx="0" cy="106822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D510D90-3A47-FDDE-0738-E54CEE56F2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5316" y="2811566"/>
              <a:ext cx="235009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1E58891-03EC-C2EC-95EF-A10213EC8F8A}"/>
                </a:ext>
              </a:extLst>
            </p:cNvPr>
            <p:cNvCxnSpPr/>
            <p:nvPr/>
          </p:nvCxnSpPr>
          <p:spPr>
            <a:xfrm>
              <a:off x="1555335" y="2413942"/>
              <a:ext cx="0" cy="3976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98737B7-A365-6EC9-B7AD-7E7894603315}"/>
                </a:ext>
              </a:extLst>
            </p:cNvPr>
            <p:cNvCxnSpPr/>
            <p:nvPr/>
          </p:nvCxnSpPr>
          <p:spPr>
            <a:xfrm>
              <a:off x="2260362" y="2413942"/>
              <a:ext cx="0" cy="3976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D6A7D31-641C-08BA-26DD-069EBB1BF658}"/>
                </a:ext>
              </a:extLst>
            </p:cNvPr>
            <p:cNvCxnSpPr/>
            <p:nvPr/>
          </p:nvCxnSpPr>
          <p:spPr>
            <a:xfrm>
              <a:off x="2464037" y="2413942"/>
              <a:ext cx="0" cy="3976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57B6EE7-3456-2745-92A8-DE1D6B6E4909}"/>
                </a:ext>
              </a:extLst>
            </p:cNvPr>
            <p:cNvCxnSpPr/>
            <p:nvPr/>
          </p:nvCxnSpPr>
          <p:spPr>
            <a:xfrm>
              <a:off x="3000998" y="2413942"/>
              <a:ext cx="0" cy="3976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B5399B9-CEE1-DAC4-4A9A-FC8A884483BF}"/>
                </a:ext>
              </a:extLst>
            </p:cNvPr>
            <p:cNvSpPr txBox="1"/>
            <p:nvPr/>
          </p:nvSpPr>
          <p:spPr>
            <a:xfrm>
              <a:off x="231860" y="1742432"/>
              <a:ext cx="5629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N ph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9F493F1-6BDC-448C-5BCB-E6E2182EC6BE}"/>
                </a:ext>
              </a:extLst>
            </p:cNvPr>
            <p:cNvSpPr txBox="1"/>
            <p:nvPr/>
          </p:nvSpPr>
          <p:spPr>
            <a:xfrm>
              <a:off x="785352" y="1953475"/>
              <a:ext cx="263214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/>
                <a:t>2</a:t>
              </a:r>
            </a:p>
            <a:p>
              <a:endParaRPr lang="de-DE" sz="1100" dirty="0"/>
            </a:p>
            <a:p>
              <a:r>
                <a:rPr lang="de-DE" sz="1100" dirty="0"/>
                <a:t>1</a:t>
              </a:r>
            </a:p>
            <a:p>
              <a:endParaRPr lang="de-DE" sz="1100" dirty="0"/>
            </a:p>
            <a:p>
              <a:r>
                <a:rPr lang="de-DE" sz="1100" dirty="0"/>
                <a:t>0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D9A6A63-E23B-AB71-FC89-21FB471C69FA}"/>
                </a:ext>
              </a:extLst>
            </p:cNvPr>
            <p:cNvSpPr txBox="1"/>
            <p:nvPr/>
          </p:nvSpPr>
          <p:spPr>
            <a:xfrm>
              <a:off x="3011021" y="2873656"/>
              <a:ext cx="234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t</a:t>
              </a:r>
            </a:p>
          </p:txBody>
        </p:sp>
      </p:grpSp>
      <p:grpSp>
        <p:nvGrpSpPr>
          <p:cNvPr id="533" name="Group 532">
            <a:extLst>
              <a:ext uri="{FF2B5EF4-FFF2-40B4-BE49-F238E27FC236}">
                <a16:creationId xmlns:a16="http://schemas.microsoft.com/office/drawing/2014/main" id="{9C8C07FF-E2EF-59D2-CF62-72441B6EC5F6}"/>
              </a:ext>
            </a:extLst>
          </p:cNvPr>
          <p:cNvGrpSpPr/>
          <p:nvPr/>
        </p:nvGrpSpPr>
        <p:grpSpPr>
          <a:xfrm>
            <a:off x="231860" y="3703098"/>
            <a:ext cx="3203549" cy="1439001"/>
            <a:chOff x="231860" y="4196874"/>
            <a:chExt cx="3203549" cy="1439001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0C21201-60F6-116E-A320-9100293940BE}"/>
                </a:ext>
              </a:extLst>
            </p:cNvPr>
            <p:cNvCxnSpPr/>
            <p:nvPr/>
          </p:nvCxnSpPr>
          <p:spPr>
            <a:xfrm>
              <a:off x="1085316" y="4197784"/>
              <a:ext cx="0" cy="106822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AE9595D0-C265-DDC4-FCD5-73076C7DA1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5316" y="5266008"/>
              <a:ext cx="235009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AE3663D-9907-616C-BE62-A349CA819D85}"/>
                </a:ext>
              </a:extLst>
            </p:cNvPr>
            <p:cNvCxnSpPr/>
            <p:nvPr/>
          </p:nvCxnSpPr>
          <p:spPr>
            <a:xfrm>
              <a:off x="1555335" y="4868384"/>
              <a:ext cx="0" cy="3976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7EA8878F-C3C4-D335-CE80-BFAAAB50C73B}"/>
                </a:ext>
              </a:extLst>
            </p:cNvPr>
            <p:cNvCxnSpPr/>
            <p:nvPr/>
          </p:nvCxnSpPr>
          <p:spPr>
            <a:xfrm>
              <a:off x="2260362" y="4868384"/>
              <a:ext cx="0" cy="3976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F2D93EA-5E34-8071-D61A-23AF969A2D45}"/>
                </a:ext>
              </a:extLst>
            </p:cNvPr>
            <p:cNvCxnSpPr/>
            <p:nvPr/>
          </p:nvCxnSpPr>
          <p:spPr>
            <a:xfrm>
              <a:off x="2464037" y="4868384"/>
              <a:ext cx="0" cy="3976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6B680D5B-FBDC-CCE0-B1DF-58212D366036}"/>
                </a:ext>
              </a:extLst>
            </p:cNvPr>
            <p:cNvCxnSpPr/>
            <p:nvPr/>
          </p:nvCxnSpPr>
          <p:spPr>
            <a:xfrm>
              <a:off x="3000998" y="4868384"/>
              <a:ext cx="0" cy="3976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31C0546-56EE-2D87-7855-E29E8BE2DFC4}"/>
                </a:ext>
              </a:extLst>
            </p:cNvPr>
            <p:cNvSpPr txBox="1"/>
            <p:nvPr/>
          </p:nvSpPr>
          <p:spPr>
            <a:xfrm>
              <a:off x="231860" y="4196874"/>
              <a:ext cx="5629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N ph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C672A75-FC35-1594-257E-68B6383CA384}"/>
                </a:ext>
              </a:extLst>
            </p:cNvPr>
            <p:cNvSpPr txBox="1"/>
            <p:nvPr/>
          </p:nvSpPr>
          <p:spPr>
            <a:xfrm>
              <a:off x="785352" y="4407917"/>
              <a:ext cx="263214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/>
                <a:t>2</a:t>
              </a:r>
            </a:p>
            <a:p>
              <a:endParaRPr lang="de-DE" sz="1100" dirty="0"/>
            </a:p>
            <a:p>
              <a:r>
                <a:rPr lang="de-DE" sz="1100" dirty="0"/>
                <a:t>1</a:t>
              </a:r>
            </a:p>
            <a:p>
              <a:endParaRPr lang="de-DE" sz="1100" dirty="0"/>
            </a:p>
            <a:p>
              <a:r>
                <a:rPr lang="de-DE" sz="1100" dirty="0"/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3E2881D-01A5-8730-7441-C422B7543060}"/>
                </a:ext>
              </a:extLst>
            </p:cNvPr>
            <p:cNvSpPr txBox="1"/>
            <p:nvPr/>
          </p:nvSpPr>
          <p:spPr>
            <a:xfrm>
              <a:off x="3011021" y="5328098"/>
              <a:ext cx="234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t</a:t>
              </a:r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51642C8-42B3-DEB5-158F-3C04891FD515}"/>
              </a:ext>
            </a:extLst>
          </p:cNvPr>
          <p:cNvCxnSpPr/>
          <p:nvPr/>
        </p:nvCxnSpPr>
        <p:spPr>
          <a:xfrm>
            <a:off x="7937901" y="1766377"/>
            <a:ext cx="0" cy="106822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E67B434-F072-CB13-0237-1975D8CA2D82}"/>
              </a:ext>
            </a:extLst>
          </p:cNvPr>
          <p:cNvCxnSpPr>
            <a:cxnSpLocks/>
          </p:cNvCxnSpPr>
          <p:nvPr/>
        </p:nvCxnSpPr>
        <p:spPr>
          <a:xfrm flipH="1">
            <a:off x="7937901" y="2834601"/>
            <a:ext cx="23500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FEE75F8F-CA9D-FA47-0E4A-D4C7F15ECB09}"/>
              </a:ext>
            </a:extLst>
          </p:cNvPr>
          <p:cNvSpPr txBox="1"/>
          <p:nvPr/>
        </p:nvSpPr>
        <p:spPr>
          <a:xfrm>
            <a:off x="7084445" y="1765467"/>
            <a:ext cx="434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AU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0803393-D2DD-6691-7B84-BBC9F88C234A}"/>
              </a:ext>
            </a:extLst>
          </p:cNvPr>
          <p:cNvSpPr txBox="1"/>
          <p:nvPr/>
        </p:nvSpPr>
        <p:spPr>
          <a:xfrm>
            <a:off x="9863606" y="2896691"/>
            <a:ext cx="2343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t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5361366-D144-E480-C9B5-30537880AF58}"/>
              </a:ext>
            </a:extLst>
          </p:cNvPr>
          <p:cNvSpPr/>
          <p:nvPr/>
        </p:nvSpPr>
        <p:spPr>
          <a:xfrm>
            <a:off x="10287994" y="1765467"/>
            <a:ext cx="342974" cy="33462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523F469-1BCE-70AE-5767-44FC82BCBBE4}"/>
              </a:ext>
            </a:extLst>
          </p:cNvPr>
          <p:cNvCxnSpPr>
            <a:stCxn id="58" idx="5"/>
          </p:cNvCxnSpPr>
          <p:nvPr/>
        </p:nvCxnSpPr>
        <p:spPr>
          <a:xfrm>
            <a:off x="10580741" y="2051087"/>
            <a:ext cx="169868" cy="17959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A0CFDCE1-DB81-929E-C43A-6B908D020D66}"/>
              </a:ext>
            </a:extLst>
          </p:cNvPr>
          <p:cNvSpPr txBox="1"/>
          <p:nvPr/>
        </p:nvSpPr>
        <p:spPr>
          <a:xfrm>
            <a:off x="10606178" y="161333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+</a:t>
            </a:r>
            <a:endParaRPr lang="de-DE" sz="1400" dirty="0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699BECB-2AAB-C56F-A8E1-60128EC27CCE}"/>
              </a:ext>
            </a:extLst>
          </p:cNvPr>
          <p:cNvCxnSpPr/>
          <p:nvPr/>
        </p:nvCxnSpPr>
        <p:spPr>
          <a:xfrm>
            <a:off x="7937901" y="3704008"/>
            <a:ext cx="0" cy="106822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887BBF0D-5845-0201-4921-E4281A69957C}"/>
              </a:ext>
            </a:extLst>
          </p:cNvPr>
          <p:cNvCxnSpPr>
            <a:cxnSpLocks/>
          </p:cNvCxnSpPr>
          <p:nvPr/>
        </p:nvCxnSpPr>
        <p:spPr>
          <a:xfrm flipH="1">
            <a:off x="7937901" y="4772232"/>
            <a:ext cx="23500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31" name="Group 530">
            <a:extLst>
              <a:ext uri="{FF2B5EF4-FFF2-40B4-BE49-F238E27FC236}">
                <a16:creationId xmlns:a16="http://schemas.microsoft.com/office/drawing/2014/main" id="{F0FB306B-9ABF-8B5D-9D50-D9D79E9840A6}"/>
              </a:ext>
            </a:extLst>
          </p:cNvPr>
          <p:cNvGrpSpPr/>
          <p:nvPr/>
        </p:nvGrpSpPr>
        <p:grpSpPr>
          <a:xfrm>
            <a:off x="8407920" y="4374608"/>
            <a:ext cx="1445663" cy="397624"/>
            <a:chOff x="8407920" y="4868384"/>
            <a:chExt cx="1445663" cy="397624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A82C077F-A053-B6F6-B096-0AA8899E92B5}"/>
                </a:ext>
              </a:extLst>
            </p:cNvPr>
            <p:cNvCxnSpPr>
              <a:cxnSpLocks/>
            </p:cNvCxnSpPr>
            <p:nvPr/>
          </p:nvCxnSpPr>
          <p:spPr>
            <a:xfrm>
              <a:off x="8407920" y="4868384"/>
              <a:ext cx="0" cy="3976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8371457C-F649-FF41-88C2-54EBE4E50B60}"/>
                </a:ext>
              </a:extLst>
            </p:cNvPr>
            <p:cNvCxnSpPr>
              <a:cxnSpLocks/>
            </p:cNvCxnSpPr>
            <p:nvPr/>
          </p:nvCxnSpPr>
          <p:spPr>
            <a:xfrm>
              <a:off x="9112947" y="4868384"/>
              <a:ext cx="0" cy="3976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E2A32FD-29E8-840C-E85B-AE6859348003}"/>
                </a:ext>
              </a:extLst>
            </p:cNvPr>
            <p:cNvCxnSpPr>
              <a:cxnSpLocks/>
            </p:cNvCxnSpPr>
            <p:nvPr/>
          </p:nvCxnSpPr>
          <p:spPr>
            <a:xfrm>
              <a:off x="9316622" y="4868384"/>
              <a:ext cx="0" cy="3976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5524FE4D-43BF-14F2-C62A-EF8B4B381F6E}"/>
                </a:ext>
              </a:extLst>
            </p:cNvPr>
            <p:cNvCxnSpPr>
              <a:cxnSpLocks/>
            </p:cNvCxnSpPr>
            <p:nvPr/>
          </p:nvCxnSpPr>
          <p:spPr>
            <a:xfrm>
              <a:off x="9853583" y="4868384"/>
              <a:ext cx="0" cy="3976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1DF6CD40-8267-2891-3EA8-EC9ED68EF20F}"/>
              </a:ext>
            </a:extLst>
          </p:cNvPr>
          <p:cNvSpPr txBox="1"/>
          <p:nvPr/>
        </p:nvSpPr>
        <p:spPr>
          <a:xfrm>
            <a:off x="7084445" y="3703098"/>
            <a:ext cx="434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AU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39E8E71-D617-1C97-BB36-FF20537E0594}"/>
              </a:ext>
            </a:extLst>
          </p:cNvPr>
          <p:cNvSpPr txBox="1"/>
          <p:nvPr/>
        </p:nvSpPr>
        <p:spPr>
          <a:xfrm>
            <a:off x="9863606" y="4834322"/>
            <a:ext cx="2343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t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A6E36D5-980C-07FA-8365-4ED8D6725125}"/>
              </a:ext>
            </a:extLst>
          </p:cNvPr>
          <p:cNvSpPr/>
          <p:nvPr/>
        </p:nvSpPr>
        <p:spPr>
          <a:xfrm>
            <a:off x="10287994" y="3372532"/>
            <a:ext cx="342974" cy="33462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F50378DF-AD09-4BFD-C3A3-03E88C566875}"/>
              </a:ext>
            </a:extLst>
          </p:cNvPr>
          <p:cNvCxnSpPr>
            <a:stCxn id="71" idx="5"/>
          </p:cNvCxnSpPr>
          <p:nvPr/>
        </p:nvCxnSpPr>
        <p:spPr>
          <a:xfrm>
            <a:off x="10580741" y="3658152"/>
            <a:ext cx="169868" cy="17959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A53CD644-44CD-83D5-4768-0D13C0478284}"/>
              </a:ext>
            </a:extLst>
          </p:cNvPr>
          <p:cNvSpPr txBox="1"/>
          <p:nvPr/>
        </p:nvSpPr>
        <p:spPr>
          <a:xfrm>
            <a:off x="10606178" y="3220399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+</a:t>
            </a:r>
            <a:endParaRPr lang="de-DE" sz="1400" dirty="0"/>
          </a:p>
        </p:txBody>
      </p: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2A11410A-3B61-89A5-6F3D-E9265119E6B7}"/>
              </a:ext>
            </a:extLst>
          </p:cNvPr>
          <p:cNvGrpSpPr/>
          <p:nvPr/>
        </p:nvGrpSpPr>
        <p:grpSpPr>
          <a:xfrm>
            <a:off x="7994789" y="2144565"/>
            <a:ext cx="2241963" cy="578849"/>
            <a:chOff x="5079587" y="3334476"/>
            <a:chExt cx="6861469" cy="439898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77BD2BEA-3EE0-FDAB-FBD3-EACF1A2B23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79587" y="3407778"/>
              <a:ext cx="136733" cy="2523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606811AB-B49E-2809-6471-0D67FDABB4F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216320" y="3407778"/>
              <a:ext cx="69507" cy="34473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D221A91F-0D3A-09BF-4B0B-4F15C8C844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85827" y="3576371"/>
              <a:ext cx="136733" cy="1794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86455CF3-6BC7-7F41-E5D7-81E5FE8230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9517" y="3334697"/>
              <a:ext cx="72550" cy="24811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7F793AA6-53C8-0480-CAB7-6DBCFBF4345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489024" y="3334697"/>
              <a:ext cx="41354" cy="3313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7E49B9CA-27EC-C648-32D5-6770E2749B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30378" y="3606590"/>
              <a:ext cx="120650" cy="5835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1A624DAE-2E58-8F0D-7973-E9D9214FBF46}"/>
                </a:ext>
              </a:extLst>
            </p:cNvPr>
            <p:cNvCxnSpPr>
              <a:cxnSpLocks/>
            </p:cNvCxnSpPr>
            <p:nvPr/>
          </p:nvCxnSpPr>
          <p:spPr>
            <a:xfrm>
              <a:off x="5651028" y="3597930"/>
              <a:ext cx="41354" cy="15526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F555BBC0-4CE2-D1F3-48B9-AECA8DEA7C3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94306" y="3407778"/>
              <a:ext cx="118726" cy="3449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32266056-D88F-F35F-2962-BCCD87E888E0}"/>
                </a:ext>
              </a:extLst>
            </p:cNvPr>
            <p:cNvCxnSpPr>
              <a:cxnSpLocks/>
            </p:cNvCxnSpPr>
            <p:nvPr/>
          </p:nvCxnSpPr>
          <p:spPr>
            <a:xfrm>
              <a:off x="5813032" y="3407778"/>
              <a:ext cx="132059" cy="2122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3F46DB3D-F76E-2DDE-DF68-C3FF79AEB302}"/>
                </a:ext>
              </a:extLst>
            </p:cNvPr>
            <p:cNvCxnSpPr>
              <a:cxnSpLocks/>
            </p:cNvCxnSpPr>
            <p:nvPr/>
          </p:nvCxnSpPr>
          <p:spPr>
            <a:xfrm>
              <a:off x="5938459" y="3429000"/>
              <a:ext cx="147277" cy="28517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236FF434-97EB-F33E-60B6-4CD996F602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5736" y="3566111"/>
              <a:ext cx="99389" cy="148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D81FF934-E567-E698-E194-AF189D93A763}"/>
                </a:ext>
              </a:extLst>
            </p:cNvPr>
            <p:cNvCxnSpPr>
              <a:cxnSpLocks/>
            </p:cNvCxnSpPr>
            <p:nvPr/>
          </p:nvCxnSpPr>
          <p:spPr>
            <a:xfrm>
              <a:off x="6185125" y="3564808"/>
              <a:ext cx="115933" cy="10531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C3F23DCE-09F7-8874-8445-B289391EDE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01058" y="3334476"/>
              <a:ext cx="70689" cy="3356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7C554FC9-094C-B7B2-0F1B-3DBECFCA543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68704" y="3334476"/>
              <a:ext cx="41354" cy="3313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E5E8D593-A331-D902-6FD1-B90C39635A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10058" y="3431703"/>
              <a:ext cx="117270" cy="2330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30EADEE6-30A9-E05F-5BD3-796F30A64EFD}"/>
                </a:ext>
              </a:extLst>
            </p:cNvPr>
            <p:cNvCxnSpPr>
              <a:cxnSpLocks/>
            </p:cNvCxnSpPr>
            <p:nvPr/>
          </p:nvCxnSpPr>
          <p:spPr>
            <a:xfrm>
              <a:off x="6530503" y="3431703"/>
              <a:ext cx="41559" cy="3212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F059D89A-4309-E7D6-750C-EA217D43F0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73986" y="3407557"/>
              <a:ext cx="118726" cy="3449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11B3A974-3209-0404-0422-17C4F119E129}"/>
                </a:ext>
              </a:extLst>
            </p:cNvPr>
            <p:cNvCxnSpPr>
              <a:cxnSpLocks/>
            </p:cNvCxnSpPr>
            <p:nvPr/>
          </p:nvCxnSpPr>
          <p:spPr>
            <a:xfrm>
              <a:off x="6691114" y="3407557"/>
              <a:ext cx="121536" cy="22820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2F9B66AC-8163-9358-ED40-51529D31E8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07809" y="3500169"/>
              <a:ext cx="119750" cy="14066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713A19DB-63DD-6C86-C7CC-6DE1BC5646A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25107" y="3500169"/>
              <a:ext cx="68916" cy="24479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788E1B4C-249F-E20C-11F1-8BD6DD6F75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94023" y="3576371"/>
              <a:ext cx="136733" cy="1794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96EC33D0-AB1D-FD50-50C5-646197AB96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7713" y="3334697"/>
              <a:ext cx="72550" cy="24811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D7A5735B-3ACE-593C-775D-EC63509F58A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97220" y="3334697"/>
              <a:ext cx="41354" cy="3313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5A5CD59B-A4E6-207D-0C76-CEFB2A6A28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38574" y="3606590"/>
              <a:ext cx="120650" cy="5835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53E87B1A-A853-4A25-332F-C7DFD90264B5}"/>
                </a:ext>
              </a:extLst>
            </p:cNvPr>
            <p:cNvCxnSpPr>
              <a:cxnSpLocks/>
            </p:cNvCxnSpPr>
            <p:nvPr/>
          </p:nvCxnSpPr>
          <p:spPr>
            <a:xfrm>
              <a:off x="7359224" y="3597930"/>
              <a:ext cx="41354" cy="15526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C67001E9-FBBB-D512-2811-2DD362CF17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02502" y="3407778"/>
              <a:ext cx="118726" cy="3449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22A64C44-0479-55C6-6294-E68FA1052457}"/>
                </a:ext>
              </a:extLst>
            </p:cNvPr>
            <p:cNvCxnSpPr>
              <a:cxnSpLocks/>
            </p:cNvCxnSpPr>
            <p:nvPr/>
          </p:nvCxnSpPr>
          <p:spPr>
            <a:xfrm>
              <a:off x="7521228" y="3407778"/>
              <a:ext cx="114036" cy="2523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8E3C3F91-4E15-E6AF-71C4-C3859A7889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37161" y="3533840"/>
              <a:ext cx="156859" cy="12628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AB29F6D2-CAD1-B1F3-74ED-80F92CAD5A0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94020" y="3533840"/>
              <a:ext cx="99301" cy="3227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FBD2A29F-A284-2BBC-EEF5-073A3FBCBFA1}"/>
                </a:ext>
              </a:extLst>
            </p:cNvPr>
            <p:cNvCxnSpPr>
              <a:cxnSpLocks/>
            </p:cNvCxnSpPr>
            <p:nvPr/>
          </p:nvCxnSpPr>
          <p:spPr>
            <a:xfrm>
              <a:off x="7893321" y="3564808"/>
              <a:ext cx="115933" cy="10531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702F2735-3DB3-A237-84BE-1D9779F945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09254" y="3334476"/>
              <a:ext cx="70689" cy="3356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2D897DE3-0D5A-7C58-99B9-4E5108F73FD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076900" y="3334476"/>
              <a:ext cx="41354" cy="3313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9104E264-FFFD-B059-5520-19EE2C1D88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18254" y="3431703"/>
              <a:ext cx="117270" cy="2330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48687BA7-2213-0DA3-1A14-2F32339E4DF6}"/>
                </a:ext>
              </a:extLst>
            </p:cNvPr>
            <p:cNvCxnSpPr>
              <a:cxnSpLocks/>
            </p:cNvCxnSpPr>
            <p:nvPr/>
          </p:nvCxnSpPr>
          <p:spPr>
            <a:xfrm>
              <a:off x="8238699" y="3431703"/>
              <a:ext cx="41559" cy="3212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D716CE5C-E2C6-B29E-F230-C13C064C4C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82182" y="3407557"/>
              <a:ext cx="118726" cy="3449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4" name="Straight Connector 223">
              <a:extLst>
                <a:ext uri="{FF2B5EF4-FFF2-40B4-BE49-F238E27FC236}">
                  <a16:creationId xmlns:a16="http://schemas.microsoft.com/office/drawing/2014/main" id="{1CC54708-599D-585B-4F71-686EB82E1A59}"/>
                </a:ext>
              </a:extLst>
            </p:cNvPr>
            <p:cNvCxnSpPr>
              <a:cxnSpLocks/>
            </p:cNvCxnSpPr>
            <p:nvPr/>
          </p:nvCxnSpPr>
          <p:spPr>
            <a:xfrm>
              <a:off x="8400908" y="3407557"/>
              <a:ext cx="127094" cy="20557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5" name="Straight Connector 264">
              <a:extLst>
                <a:ext uri="{FF2B5EF4-FFF2-40B4-BE49-F238E27FC236}">
                  <a16:creationId xmlns:a16="http://schemas.microsoft.com/office/drawing/2014/main" id="{190945A9-7E6C-B950-FE45-68B1436109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26755" y="3426354"/>
              <a:ext cx="122284" cy="18677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6" name="Straight Connector 265">
              <a:extLst>
                <a:ext uri="{FF2B5EF4-FFF2-40B4-BE49-F238E27FC236}">
                  <a16:creationId xmlns:a16="http://schemas.microsoft.com/office/drawing/2014/main" id="{E3EF3B5A-FAAE-DD2D-5F6D-3217B827380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49039" y="3426354"/>
              <a:ext cx="69507" cy="34473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7" name="Straight Connector 266">
              <a:extLst>
                <a:ext uri="{FF2B5EF4-FFF2-40B4-BE49-F238E27FC236}">
                  <a16:creationId xmlns:a16="http://schemas.microsoft.com/office/drawing/2014/main" id="{91DA700F-7AAF-D53C-D039-64B055D0A2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18546" y="3594947"/>
              <a:ext cx="136733" cy="1794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6C0AD771-A48E-D106-12B6-1C56EC995A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52236" y="3353273"/>
              <a:ext cx="72550" cy="24811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9" name="Straight Connector 268">
              <a:extLst>
                <a:ext uri="{FF2B5EF4-FFF2-40B4-BE49-F238E27FC236}">
                  <a16:creationId xmlns:a16="http://schemas.microsoft.com/office/drawing/2014/main" id="{4B57B449-9D4F-671C-4675-5F2F5C83DAA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921743" y="3353273"/>
              <a:ext cx="41354" cy="3313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DB40B604-D267-8CB3-7FD2-7D58F46B48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63097" y="3625166"/>
              <a:ext cx="120650" cy="5835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1" name="Straight Connector 270">
              <a:extLst>
                <a:ext uri="{FF2B5EF4-FFF2-40B4-BE49-F238E27FC236}">
                  <a16:creationId xmlns:a16="http://schemas.microsoft.com/office/drawing/2014/main" id="{0D4F26D4-F2A9-2C3C-1291-3122D7F7192E}"/>
                </a:ext>
              </a:extLst>
            </p:cNvPr>
            <p:cNvCxnSpPr>
              <a:cxnSpLocks/>
            </p:cNvCxnSpPr>
            <p:nvPr/>
          </p:nvCxnSpPr>
          <p:spPr>
            <a:xfrm>
              <a:off x="9083747" y="3616506"/>
              <a:ext cx="41354" cy="15526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CF957E75-F2EF-5ABD-13FF-18E4C45AAD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27025" y="3426354"/>
              <a:ext cx="118726" cy="3449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3" name="Straight Connector 272">
              <a:extLst>
                <a:ext uri="{FF2B5EF4-FFF2-40B4-BE49-F238E27FC236}">
                  <a16:creationId xmlns:a16="http://schemas.microsoft.com/office/drawing/2014/main" id="{74DBEDE2-90B9-F441-D20B-6668AE905285}"/>
                </a:ext>
              </a:extLst>
            </p:cNvPr>
            <p:cNvCxnSpPr>
              <a:cxnSpLocks/>
            </p:cNvCxnSpPr>
            <p:nvPr/>
          </p:nvCxnSpPr>
          <p:spPr>
            <a:xfrm>
              <a:off x="9245751" y="3426354"/>
              <a:ext cx="132059" cy="2122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4" name="Straight Connector 273">
              <a:extLst>
                <a:ext uri="{FF2B5EF4-FFF2-40B4-BE49-F238E27FC236}">
                  <a16:creationId xmlns:a16="http://schemas.microsoft.com/office/drawing/2014/main" id="{4F8F4089-5ADD-70DC-1CD6-C12D92B765DB}"/>
                </a:ext>
              </a:extLst>
            </p:cNvPr>
            <p:cNvCxnSpPr>
              <a:cxnSpLocks/>
            </p:cNvCxnSpPr>
            <p:nvPr/>
          </p:nvCxnSpPr>
          <p:spPr>
            <a:xfrm>
              <a:off x="9371178" y="3447576"/>
              <a:ext cx="147277" cy="28517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5" name="Straight Connector 274">
              <a:extLst>
                <a:ext uri="{FF2B5EF4-FFF2-40B4-BE49-F238E27FC236}">
                  <a16:creationId xmlns:a16="http://schemas.microsoft.com/office/drawing/2014/main" id="{F976D434-AEFF-5F1F-A9D7-92809F6825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18455" y="3584687"/>
              <a:ext cx="99389" cy="148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6" name="Straight Connector 275">
              <a:extLst>
                <a:ext uri="{FF2B5EF4-FFF2-40B4-BE49-F238E27FC236}">
                  <a16:creationId xmlns:a16="http://schemas.microsoft.com/office/drawing/2014/main" id="{058C78DA-3E5F-15FC-CA14-C56028E0A892}"/>
                </a:ext>
              </a:extLst>
            </p:cNvPr>
            <p:cNvCxnSpPr>
              <a:cxnSpLocks/>
            </p:cNvCxnSpPr>
            <p:nvPr/>
          </p:nvCxnSpPr>
          <p:spPr>
            <a:xfrm>
              <a:off x="9617844" y="3583384"/>
              <a:ext cx="115933" cy="10531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7" name="Straight Connector 276">
              <a:extLst>
                <a:ext uri="{FF2B5EF4-FFF2-40B4-BE49-F238E27FC236}">
                  <a16:creationId xmlns:a16="http://schemas.microsoft.com/office/drawing/2014/main" id="{6EE10479-1711-F6F9-5EE3-80094168FA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33777" y="3353052"/>
              <a:ext cx="70689" cy="3356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8" name="Straight Connector 277">
              <a:extLst>
                <a:ext uri="{FF2B5EF4-FFF2-40B4-BE49-F238E27FC236}">
                  <a16:creationId xmlns:a16="http://schemas.microsoft.com/office/drawing/2014/main" id="{53E35D44-DA9B-8546-523D-D7589962C43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801423" y="3353052"/>
              <a:ext cx="41354" cy="3313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9" name="Straight Connector 278">
              <a:extLst>
                <a:ext uri="{FF2B5EF4-FFF2-40B4-BE49-F238E27FC236}">
                  <a16:creationId xmlns:a16="http://schemas.microsoft.com/office/drawing/2014/main" id="{19168860-424D-B916-F272-AFFBBE0622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42777" y="3450279"/>
              <a:ext cx="117270" cy="2330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0" name="Straight Connector 279">
              <a:extLst>
                <a:ext uri="{FF2B5EF4-FFF2-40B4-BE49-F238E27FC236}">
                  <a16:creationId xmlns:a16="http://schemas.microsoft.com/office/drawing/2014/main" id="{CE79F773-3A5E-BCF3-3726-05747757A990}"/>
                </a:ext>
              </a:extLst>
            </p:cNvPr>
            <p:cNvCxnSpPr>
              <a:cxnSpLocks/>
            </p:cNvCxnSpPr>
            <p:nvPr/>
          </p:nvCxnSpPr>
          <p:spPr>
            <a:xfrm>
              <a:off x="9963222" y="3450279"/>
              <a:ext cx="41559" cy="3212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1" name="Straight Connector 280">
              <a:extLst>
                <a:ext uri="{FF2B5EF4-FFF2-40B4-BE49-F238E27FC236}">
                  <a16:creationId xmlns:a16="http://schemas.microsoft.com/office/drawing/2014/main" id="{8778DCCE-D725-E6BE-1E82-523BE0FDC9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06705" y="3426133"/>
              <a:ext cx="118726" cy="3449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2" name="Straight Connector 281">
              <a:extLst>
                <a:ext uri="{FF2B5EF4-FFF2-40B4-BE49-F238E27FC236}">
                  <a16:creationId xmlns:a16="http://schemas.microsoft.com/office/drawing/2014/main" id="{1D72C545-A7F5-2D96-1750-FB9FED52EA94}"/>
                </a:ext>
              </a:extLst>
            </p:cNvPr>
            <p:cNvCxnSpPr>
              <a:cxnSpLocks/>
            </p:cNvCxnSpPr>
            <p:nvPr/>
          </p:nvCxnSpPr>
          <p:spPr>
            <a:xfrm>
              <a:off x="10123833" y="3426133"/>
              <a:ext cx="121536" cy="22820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0ADF171C-6B86-3811-BEA7-07A21CF760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40528" y="3518745"/>
              <a:ext cx="119750" cy="14066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4" name="Straight Connector 283">
              <a:extLst>
                <a:ext uri="{FF2B5EF4-FFF2-40B4-BE49-F238E27FC236}">
                  <a16:creationId xmlns:a16="http://schemas.microsoft.com/office/drawing/2014/main" id="{E4FD4BAF-63C1-DAE0-29FF-05B84523FFD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357826" y="3518745"/>
              <a:ext cx="68916" cy="24479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5" name="Straight Connector 284">
              <a:extLst>
                <a:ext uri="{FF2B5EF4-FFF2-40B4-BE49-F238E27FC236}">
                  <a16:creationId xmlns:a16="http://schemas.microsoft.com/office/drawing/2014/main" id="{87FC5333-E03E-B54A-3173-A7A49AFF9D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26742" y="3594947"/>
              <a:ext cx="136733" cy="1794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6" name="Straight Connector 285">
              <a:extLst>
                <a:ext uri="{FF2B5EF4-FFF2-40B4-BE49-F238E27FC236}">
                  <a16:creationId xmlns:a16="http://schemas.microsoft.com/office/drawing/2014/main" id="{1CF704FF-10F5-E29E-6152-1CDAFFEA9C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60432" y="3353273"/>
              <a:ext cx="72550" cy="24811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7" name="Straight Connector 286">
              <a:extLst>
                <a:ext uri="{FF2B5EF4-FFF2-40B4-BE49-F238E27FC236}">
                  <a16:creationId xmlns:a16="http://schemas.microsoft.com/office/drawing/2014/main" id="{82B153D1-5C6F-9C36-9AA5-3CD82F37471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629939" y="3353273"/>
              <a:ext cx="41354" cy="3313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8" name="Straight Connector 287">
              <a:extLst>
                <a:ext uri="{FF2B5EF4-FFF2-40B4-BE49-F238E27FC236}">
                  <a16:creationId xmlns:a16="http://schemas.microsoft.com/office/drawing/2014/main" id="{225C0042-467F-40EB-3153-D4904DB295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71293" y="3625166"/>
              <a:ext cx="120650" cy="5835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9" name="Straight Connector 288">
              <a:extLst>
                <a:ext uri="{FF2B5EF4-FFF2-40B4-BE49-F238E27FC236}">
                  <a16:creationId xmlns:a16="http://schemas.microsoft.com/office/drawing/2014/main" id="{6D6EA076-4A0F-E58C-9041-21FD00EB2FD9}"/>
                </a:ext>
              </a:extLst>
            </p:cNvPr>
            <p:cNvCxnSpPr>
              <a:cxnSpLocks/>
            </p:cNvCxnSpPr>
            <p:nvPr/>
          </p:nvCxnSpPr>
          <p:spPr>
            <a:xfrm>
              <a:off x="10791943" y="3616506"/>
              <a:ext cx="41354" cy="15526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0" name="Straight Connector 289">
              <a:extLst>
                <a:ext uri="{FF2B5EF4-FFF2-40B4-BE49-F238E27FC236}">
                  <a16:creationId xmlns:a16="http://schemas.microsoft.com/office/drawing/2014/main" id="{A4CD7EBC-03D8-9AB1-D521-9DF6A0BDAB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35221" y="3426354"/>
              <a:ext cx="118726" cy="3449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1" name="Straight Connector 290">
              <a:extLst>
                <a:ext uri="{FF2B5EF4-FFF2-40B4-BE49-F238E27FC236}">
                  <a16:creationId xmlns:a16="http://schemas.microsoft.com/office/drawing/2014/main" id="{CE48EC73-BB86-538F-B681-48ECC28A70D7}"/>
                </a:ext>
              </a:extLst>
            </p:cNvPr>
            <p:cNvCxnSpPr>
              <a:cxnSpLocks/>
            </p:cNvCxnSpPr>
            <p:nvPr/>
          </p:nvCxnSpPr>
          <p:spPr>
            <a:xfrm>
              <a:off x="10953947" y="3426354"/>
              <a:ext cx="114036" cy="2523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2" name="Straight Connector 291">
              <a:extLst>
                <a:ext uri="{FF2B5EF4-FFF2-40B4-BE49-F238E27FC236}">
                  <a16:creationId xmlns:a16="http://schemas.microsoft.com/office/drawing/2014/main" id="{34EEA8CC-87DA-16D8-D6A0-2F3C886520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69880" y="3552416"/>
              <a:ext cx="156859" cy="12628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3" name="Straight Connector 292">
              <a:extLst>
                <a:ext uri="{FF2B5EF4-FFF2-40B4-BE49-F238E27FC236}">
                  <a16:creationId xmlns:a16="http://schemas.microsoft.com/office/drawing/2014/main" id="{85D60F7E-3954-C033-1414-D8E67A0B95D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226739" y="3552416"/>
              <a:ext cx="99301" cy="3227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4" name="Straight Connector 293">
              <a:extLst>
                <a:ext uri="{FF2B5EF4-FFF2-40B4-BE49-F238E27FC236}">
                  <a16:creationId xmlns:a16="http://schemas.microsoft.com/office/drawing/2014/main" id="{0F21EFE1-ED85-D790-8810-4BFBCE1C241C}"/>
                </a:ext>
              </a:extLst>
            </p:cNvPr>
            <p:cNvCxnSpPr>
              <a:cxnSpLocks/>
            </p:cNvCxnSpPr>
            <p:nvPr/>
          </p:nvCxnSpPr>
          <p:spPr>
            <a:xfrm>
              <a:off x="11326040" y="3583384"/>
              <a:ext cx="115933" cy="10531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5" name="Straight Connector 294">
              <a:extLst>
                <a:ext uri="{FF2B5EF4-FFF2-40B4-BE49-F238E27FC236}">
                  <a16:creationId xmlns:a16="http://schemas.microsoft.com/office/drawing/2014/main" id="{89655DC9-6454-BD1A-9798-45F56FA7B5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441973" y="3353052"/>
              <a:ext cx="70689" cy="3356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6" name="Straight Connector 295">
              <a:extLst>
                <a:ext uri="{FF2B5EF4-FFF2-40B4-BE49-F238E27FC236}">
                  <a16:creationId xmlns:a16="http://schemas.microsoft.com/office/drawing/2014/main" id="{74756790-682E-E5E4-63F0-CCDCF2693E4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509619" y="3353052"/>
              <a:ext cx="41354" cy="3313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7" name="Straight Connector 296">
              <a:extLst>
                <a:ext uri="{FF2B5EF4-FFF2-40B4-BE49-F238E27FC236}">
                  <a16:creationId xmlns:a16="http://schemas.microsoft.com/office/drawing/2014/main" id="{DF065D1A-6524-2779-8332-4BC66F93B4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50973" y="3450279"/>
              <a:ext cx="117270" cy="2330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8" name="Straight Connector 297">
              <a:extLst>
                <a:ext uri="{FF2B5EF4-FFF2-40B4-BE49-F238E27FC236}">
                  <a16:creationId xmlns:a16="http://schemas.microsoft.com/office/drawing/2014/main" id="{74471D75-0E95-786F-9943-D1D76963A95E}"/>
                </a:ext>
              </a:extLst>
            </p:cNvPr>
            <p:cNvCxnSpPr>
              <a:cxnSpLocks/>
            </p:cNvCxnSpPr>
            <p:nvPr/>
          </p:nvCxnSpPr>
          <p:spPr>
            <a:xfrm>
              <a:off x="11671418" y="3450279"/>
              <a:ext cx="41559" cy="3212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9" name="Straight Connector 298">
              <a:extLst>
                <a:ext uri="{FF2B5EF4-FFF2-40B4-BE49-F238E27FC236}">
                  <a16:creationId xmlns:a16="http://schemas.microsoft.com/office/drawing/2014/main" id="{A63E6468-9E6C-9A82-ECD7-63659714CD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714901" y="3426133"/>
              <a:ext cx="118726" cy="3449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0" name="Straight Connector 299">
              <a:extLst>
                <a:ext uri="{FF2B5EF4-FFF2-40B4-BE49-F238E27FC236}">
                  <a16:creationId xmlns:a16="http://schemas.microsoft.com/office/drawing/2014/main" id="{38739F12-06D1-27C2-1A6A-09F307ACB60C}"/>
                </a:ext>
              </a:extLst>
            </p:cNvPr>
            <p:cNvCxnSpPr>
              <a:cxnSpLocks/>
            </p:cNvCxnSpPr>
            <p:nvPr/>
          </p:nvCxnSpPr>
          <p:spPr>
            <a:xfrm>
              <a:off x="11833627" y="3426133"/>
              <a:ext cx="107429" cy="15855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40" name="TextBox 339">
            <a:extLst>
              <a:ext uri="{FF2B5EF4-FFF2-40B4-BE49-F238E27FC236}">
                <a16:creationId xmlns:a16="http://schemas.microsoft.com/office/drawing/2014/main" id="{AB5F4C7E-C5FD-2170-CC4C-B8BA741201F7}"/>
              </a:ext>
            </a:extLst>
          </p:cNvPr>
          <p:cNvSpPr txBox="1"/>
          <p:nvPr/>
        </p:nvSpPr>
        <p:spPr>
          <a:xfrm>
            <a:off x="4141042" y="2062840"/>
            <a:ext cx="2959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Photodetector </a:t>
            </a:r>
            <a:r>
              <a:rPr lang="en-US" dirty="0">
                <a:solidFill>
                  <a:srgbClr val="FF0000"/>
                </a:solidFill>
              </a:rPr>
              <a:t>unable</a:t>
            </a:r>
            <a:r>
              <a:rPr lang="en-US" dirty="0"/>
              <a:t> to detect a single photon</a:t>
            </a:r>
          </a:p>
        </p:txBody>
      </p:sp>
      <p:grpSp>
        <p:nvGrpSpPr>
          <p:cNvPr id="750" name="Group 749">
            <a:extLst>
              <a:ext uri="{FF2B5EF4-FFF2-40B4-BE49-F238E27FC236}">
                <a16:creationId xmlns:a16="http://schemas.microsoft.com/office/drawing/2014/main" id="{440C2025-1193-0185-E6FE-33FC3B8D376D}"/>
              </a:ext>
            </a:extLst>
          </p:cNvPr>
          <p:cNvGrpSpPr/>
          <p:nvPr/>
        </p:nvGrpSpPr>
        <p:grpSpPr>
          <a:xfrm>
            <a:off x="7994789" y="3589729"/>
            <a:ext cx="2241963" cy="1088289"/>
            <a:chOff x="7994789" y="4083505"/>
            <a:chExt cx="2241963" cy="1088289"/>
          </a:xfrm>
        </p:grpSpPr>
        <p:cxnSp>
          <p:nvCxnSpPr>
            <p:cNvPr id="447" name="Straight Connector 446">
              <a:extLst>
                <a:ext uri="{FF2B5EF4-FFF2-40B4-BE49-F238E27FC236}">
                  <a16:creationId xmlns:a16="http://schemas.microsoft.com/office/drawing/2014/main" id="{5F847AD7-EA58-6CAA-6FE2-BEA9A63025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94789" y="4805198"/>
              <a:ext cx="44677" cy="2523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8" name="Straight Connector 447">
              <a:extLst>
                <a:ext uri="{FF2B5EF4-FFF2-40B4-BE49-F238E27FC236}">
                  <a16:creationId xmlns:a16="http://schemas.microsoft.com/office/drawing/2014/main" id="{C510E22C-4B24-222C-52A8-890100B86B4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039466" y="4805198"/>
              <a:ext cx="22711" cy="34473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9" name="Straight Connector 448">
              <a:extLst>
                <a:ext uri="{FF2B5EF4-FFF2-40B4-BE49-F238E27FC236}">
                  <a16:creationId xmlns:a16="http://schemas.microsoft.com/office/drawing/2014/main" id="{D7BAC051-93CF-9615-80F3-2B21FCF327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62177" y="4973791"/>
              <a:ext cx="44677" cy="1794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0" name="Straight Connector 449">
              <a:extLst>
                <a:ext uri="{FF2B5EF4-FFF2-40B4-BE49-F238E27FC236}">
                  <a16:creationId xmlns:a16="http://schemas.microsoft.com/office/drawing/2014/main" id="{5F1C4424-20D5-3AE8-0A26-E22C80E565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05860" y="4732117"/>
              <a:ext cx="23705" cy="24811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1" name="Straight Connector 450">
              <a:extLst>
                <a:ext uri="{FF2B5EF4-FFF2-40B4-BE49-F238E27FC236}">
                  <a16:creationId xmlns:a16="http://schemas.microsoft.com/office/drawing/2014/main" id="{74E405F9-7787-53D6-F2BE-A4EC78165F9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28571" y="4732117"/>
              <a:ext cx="13512" cy="3313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2" name="Straight Connector 451">
              <a:extLst>
                <a:ext uri="{FF2B5EF4-FFF2-40B4-BE49-F238E27FC236}">
                  <a16:creationId xmlns:a16="http://schemas.microsoft.com/office/drawing/2014/main" id="{369F74A5-7D3D-6F76-958C-F0347E1E99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42084" y="5004010"/>
              <a:ext cx="39422" cy="5835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3" name="Straight Connector 452">
              <a:extLst>
                <a:ext uri="{FF2B5EF4-FFF2-40B4-BE49-F238E27FC236}">
                  <a16:creationId xmlns:a16="http://schemas.microsoft.com/office/drawing/2014/main" id="{74838276-18DE-9D5D-0877-B83849B83C67}"/>
                </a:ext>
              </a:extLst>
            </p:cNvPr>
            <p:cNvCxnSpPr>
              <a:cxnSpLocks/>
            </p:cNvCxnSpPr>
            <p:nvPr/>
          </p:nvCxnSpPr>
          <p:spPr>
            <a:xfrm>
              <a:off x="8181506" y="4995350"/>
              <a:ext cx="13512" cy="15526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4" name="Straight Connector 453">
              <a:extLst>
                <a:ext uri="{FF2B5EF4-FFF2-40B4-BE49-F238E27FC236}">
                  <a16:creationId xmlns:a16="http://schemas.microsoft.com/office/drawing/2014/main" id="{CAF8DA3D-947D-6636-AE9D-44B2573B5B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95646" y="4805198"/>
              <a:ext cx="38793" cy="3449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5" name="Straight Connector 454">
              <a:extLst>
                <a:ext uri="{FF2B5EF4-FFF2-40B4-BE49-F238E27FC236}">
                  <a16:creationId xmlns:a16="http://schemas.microsoft.com/office/drawing/2014/main" id="{B1CA8811-0BA6-4FBB-566E-44AE8160B2EA}"/>
                </a:ext>
              </a:extLst>
            </p:cNvPr>
            <p:cNvCxnSpPr>
              <a:cxnSpLocks/>
            </p:cNvCxnSpPr>
            <p:nvPr/>
          </p:nvCxnSpPr>
          <p:spPr>
            <a:xfrm>
              <a:off x="8234440" y="4805198"/>
              <a:ext cx="43150" cy="2122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6" name="Straight Connector 455">
              <a:extLst>
                <a:ext uri="{FF2B5EF4-FFF2-40B4-BE49-F238E27FC236}">
                  <a16:creationId xmlns:a16="http://schemas.microsoft.com/office/drawing/2014/main" id="{F9F6BEE5-1F2E-942A-5278-7AB2EA494B2A}"/>
                </a:ext>
              </a:extLst>
            </p:cNvPr>
            <p:cNvCxnSpPr>
              <a:cxnSpLocks/>
            </p:cNvCxnSpPr>
            <p:nvPr/>
          </p:nvCxnSpPr>
          <p:spPr>
            <a:xfrm>
              <a:off x="8275423" y="4826420"/>
              <a:ext cx="48122" cy="28517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7" name="Straight Connector 456">
              <a:extLst>
                <a:ext uri="{FF2B5EF4-FFF2-40B4-BE49-F238E27FC236}">
                  <a16:creationId xmlns:a16="http://schemas.microsoft.com/office/drawing/2014/main" id="{D9699DBB-1823-50A5-3EE2-4A0E583FEB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23545" y="4963531"/>
              <a:ext cx="32475" cy="148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8" name="Straight Connector 457">
              <a:extLst>
                <a:ext uri="{FF2B5EF4-FFF2-40B4-BE49-F238E27FC236}">
                  <a16:creationId xmlns:a16="http://schemas.microsoft.com/office/drawing/2014/main" id="{B9E903E8-E2F6-C89B-29B0-D4A99A0C9A0C}"/>
                </a:ext>
              </a:extLst>
            </p:cNvPr>
            <p:cNvCxnSpPr>
              <a:cxnSpLocks/>
            </p:cNvCxnSpPr>
            <p:nvPr/>
          </p:nvCxnSpPr>
          <p:spPr>
            <a:xfrm>
              <a:off x="8356020" y="4962228"/>
              <a:ext cx="37881" cy="10531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9" name="Straight Connector 458">
              <a:extLst>
                <a:ext uri="{FF2B5EF4-FFF2-40B4-BE49-F238E27FC236}">
                  <a16:creationId xmlns:a16="http://schemas.microsoft.com/office/drawing/2014/main" id="{C433E3FE-F131-5CAE-4632-A441856ED2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93901" y="4083506"/>
              <a:ext cx="20356" cy="9840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0" name="Straight Connector 459">
              <a:extLst>
                <a:ext uri="{FF2B5EF4-FFF2-40B4-BE49-F238E27FC236}">
                  <a16:creationId xmlns:a16="http://schemas.microsoft.com/office/drawing/2014/main" id="{CCDFE132-EC08-87F5-4E99-85549DBD5D2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14595" y="4083507"/>
              <a:ext cx="14921" cy="9797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1" name="Straight Connector 460">
              <a:extLst>
                <a:ext uri="{FF2B5EF4-FFF2-40B4-BE49-F238E27FC236}">
                  <a16:creationId xmlns:a16="http://schemas.microsoft.com/office/drawing/2014/main" id="{6196C48F-E3A9-DACB-2505-D04F824EFA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9516" y="4829123"/>
              <a:ext cx="38318" cy="2330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2" name="Straight Connector 461">
              <a:extLst>
                <a:ext uri="{FF2B5EF4-FFF2-40B4-BE49-F238E27FC236}">
                  <a16:creationId xmlns:a16="http://schemas.microsoft.com/office/drawing/2014/main" id="{426C8CF5-EE94-4C51-C987-E480F63DC561}"/>
                </a:ext>
              </a:extLst>
            </p:cNvPr>
            <p:cNvCxnSpPr>
              <a:cxnSpLocks/>
            </p:cNvCxnSpPr>
            <p:nvPr/>
          </p:nvCxnSpPr>
          <p:spPr>
            <a:xfrm>
              <a:off x="8468871" y="4829123"/>
              <a:ext cx="13579" cy="3212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3" name="Straight Connector 462">
              <a:extLst>
                <a:ext uri="{FF2B5EF4-FFF2-40B4-BE49-F238E27FC236}">
                  <a16:creationId xmlns:a16="http://schemas.microsoft.com/office/drawing/2014/main" id="{4CB22DA6-29E8-6B06-A81E-5E413F368A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83079" y="4804977"/>
              <a:ext cx="38793" cy="3449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4" name="Straight Connector 463">
              <a:extLst>
                <a:ext uri="{FF2B5EF4-FFF2-40B4-BE49-F238E27FC236}">
                  <a16:creationId xmlns:a16="http://schemas.microsoft.com/office/drawing/2014/main" id="{7B6F52AC-E2C8-0F42-6F3B-A28133C780E7}"/>
                </a:ext>
              </a:extLst>
            </p:cNvPr>
            <p:cNvCxnSpPr>
              <a:cxnSpLocks/>
            </p:cNvCxnSpPr>
            <p:nvPr/>
          </p:nvCxnSpPr>
          <p:spPr>
            <a:xfrm>
              <a:off x="8521350" y="4804977"/>
              <a:ext cx="39711" cy="22820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5" name="Straight Connector 464">
              <a:extLst>
                <a:ext uri="{FF2B5EF4-FFF2-40B4-BE49-F238E27FC236}">
                  <a16:creationId xmlns:a16="http://schemas.microsoft.com/office/drawing/2014/main" id="{8C29C09E-8F14-6979-8D78-E41B460F35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59480" y="4897589"/>
              <a:ext cx="39128" cy="14066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6" name="Straight Connector 465">
              <a:extLst>
                <a:ext uri="{FF2B5EF4-FFF2-40B4-BE49-F238E27FC236}">
                  <a16:creationId xmlns:a16="http://schemas.microsoft.com/office/drawing/2014/main" id="{37A50C80-A684-0CBD-3668-D5901517251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597807" y="4897589"/>
              <a:ext cx="22518" cy="24479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7" name="Straight Connector 466">
              <a:extLst>
                <a:ext uri="{FF2B5EF4-FFF2-40B4-BE49-F238E27FC236}">
                  <a16:creationId xmlns:a16="http://schemas.microsoft.com/office/drawing/2014/main" id="{7CECC7BB-99D0-3BC0-6CA7-79DE1BA47D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20325" y="4973791"/>
              <a:ext cx="44677" cy="1794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8" name="Straight Connector 467">
              <a:extLst>
                <a:ext uri="{FF2B5EF4-FFF2-40B4-BE49-F238E27FC236}">
                  <a16:creationId xmlns:a16="http://schemas.microsoft.com/office/drawing/2014/main" id="{0860B1CC-A03E-D5EE-F28A-AFE1249AD8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64008" y="4732117"/>
              <a:ext cx="23705" cy="24811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9" name="Straight Connector 468">
              <a:extLst>
                <a:ext uri="{FF2B5EF4-FFF2-40B4-BE49-F238E27FC236}">
                  <a16:creationId xmlns:a16="http://schemas.microsoft.com/office/drawing/2014/main" id="{01346CA2-BFA3-7F49-9FF9-8D12A11D158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86719" y="4732117"/>
              <a:ext cx="13512" cy="3313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0" name="Straight Connector 469">
              <a:extLst>
                <a:ext uri="{FF2B5EF4-FFF2-40B4-BE49-F238E27FC236}">
                  <a16:creationId xmlns:a16="http://schemas.microsoft.com/office/drawing/2014/main" id="{BECC276F-C46B-4D0A-838D-CAD570BAD8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00231" y="5004010"/>
              <a:ext cx="39422" cy="5835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1" name="Straight Connector 470">
              <a:extLst>
                <a:ext uri="{FF2B5EF4-FFF2-40B4-BE49-F238E27FC236}">
                  <a16:creationId xmlns:a16="http://schemas.microsoft.com/office/drawing/2014/main" id="{1E95A1C6-991F-C060-0F57-982573268AD4}"/>
                </a:ext>
              </a:extLst>
            </p:cNvPr>
            <p:cNvCxnSpPr>
              <a:cxnSpLocks/>
            </p:cNvCxnSpPr>
            <p:nvPr/>
          </p:nvCxnSpPr>
          <p:spPr>
            <a:xfrm>
              <a:off x="8739653" y="4995350"/>
              <a:ext cx="13512" cy="15526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2" name="Straight Connector 471">
              <a:extLst>
                <a:ext uri="{FF2B5EF4-FFF2-40B4-BE49-F238E27FC236}">
                  <a16:creationId xmlns:a16="http://schemas.microsoft.com/office/drawing/2014/main" id="{9BD14944-8146-A158-8F80-0E42DDEA1D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53794" y="4805198"/>
              <a:ext cx="38793" cy="3449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3" name="Straight Connector 472">
              <a:extLst>
                <a:ext uri="{FF2B5EF4-FFF2-40B4-BE49-F238E27FC236}">
                  <a16:creationId xmlns:a16="http://schemas.microsoft.com/office/drawing/2014/main" id="{D0BF4F3F-C3D6-7823-63D5-84309765860E}"/>
                </a:ext>
              </a:extLst>
            </p:cNvPr>
            <p:cNvCxnSpPr>
              <a:cxnSpLocks/>
            </p:cNvCxnSpPr>
            <p:nvPr/>
          </p:nvCxnSpPr>
          <p:spPr>
            <a:xfrm>
              <a:off x="8792587" y="4805198"/>
              <a:ext cx="37261" cy="2523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4" name="Straight Connector 473">
              <a:extLst>
                <a:ext uri="{FF2B5EF4-FFF2-40B4-BE49-F238E27FC236}">
                  <a16:creationId xmlns:a16="http://schemas.microsoft.com/office/drawing/2014/main" id="{DC5B38F6-16C6-BDE4-D1AE-3E35377CD0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30468" y="4931260"/>
              <a:ext cx="51253" cy="12628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5" name="Straight Connector 474">
              <a:extLst>
                <a:ext uri="{FF2B5EF4-FFF2-40B4-BE49-F238E27FC236}">
                  <a16:creationId xmlns:a16="http://schemas.microsoft.com/office/drawing/2014/main" id="{E2C06068-86C8-D177-E64A-2D8BBF3EF37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881721" y="4931260"/>
              <a:ext cx="32446" cy="3227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6" name="Straight Connector 475">
              <a:extLst>
                <a:ext uri="{FF2B5EF4-FFF2-40B4-BE49-F238E27FC236}">
                  <a16:creationId xmlns:a16="http://schemas.microsoft.com/office/drawing/2014/main" id="{2CB8FF40-1E4F-3D2E-07AB-6A39A4A609EF}"/>
                </a:ext>
              </a:extLst>
            </p:cNvPr>
            <p:cNvCxnSpPr>
              <a:cxnSpLocks/>
            </p:cNvCxnSpPr>
            <p:nvPr/>
          </p:nvCxnSpPr>
          <p:spPr>
            <a:xfrm>
              <a:off x="8914168" y="4962228"/>
              <a:ext cx="37881" cy="10531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7" name="Straight Connector 476">
              <a:extLst>
                <a:ext uri="{FF2B5EF4-FFF2-40B4-BE49-F238E27FC236}">
                  <a16:creationId xmlns:a16="http://schemas.microsoft.com/office/drawing/2014/main" id="{4285D385-6716-8E7D-1369-01D94B5AAE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52048" y="4731896"/>
              <a:ext cx="23097" cy="3356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8" name="Straight Connector 477">
              <a:extLst>
                <a:ext uri="{FF2B5EF4-FFF2-40B4-BE49-F238E27FC236}">
                  <a16:creationId xmlns:a16="http://schemas.microsoft.com/office/drawing/2014/main" id="{04150D7D-CD1E-E620-1E3A-9F9F51FE6A4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974151" y="4731896"/>
              <a:ext cx="13512" cy="3313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9" name="Straight Connector 478">
              <a:extLst>
                <a:ext uri="{FF2B5EF4-FFF2-40B4-BE49-F238E27FC236}">
                  <a16:creationId xmlns:a16="http://schemas.microsoft.com/office/drawing/2014/main" id="{2A0B4D9A-CF3C-5B7B-A6CB-85E1EC1161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87664" y="4829123"/>
              <a:ext cx="38318" cy="2330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0" name="Straight Connector 479">
              <a:extLst>
                <a:ext uri="{FF2B5EF4-FFF2-40B4-BE49-F238E27FC236}">
                  <a16:creationId xmlns:a16="http://schemas.microsoft.com/office/drawing/2014/main" id="{E4B78E49-1482-E64E-C1F9-6EA7F0BCC3FE}"/>
                </a:ext>
              </a:extLst>
            </p:cNvPr>
            <p:cNvCxnSpPr>
              <a:cxnSpLocks/>
            </p:cNvCxnSpPr>
            <p:nvPr/>
          </p:nvCxnSpPr>
          <p:spPr>
            <a:xfrm>
              <a:off x="9027019" y="4829123"/>
              <a:ext cx="13579" cy="3212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1" name="Straight Connector 480">
              <a:extLst>
                <a:ext uri="{FF2B5EF4-FFF2-40B4-BE49-F238E27FC236}">
                  <a16:creationId xmlns:a16="http://schemas.microsoft.com/office/drawing/2014/main" id="{F0664375-4C98-4303-9C69-AF931FB42D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40598" y="4805363"/>
              <a:ext cx="72349" cy="34561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2" name="Straight Connector 481">
              <a:extLst>
                <a:ext uri="{FF2B5EF4-FFF2-40B4-BE49-F238E27FC236}">
                  <a16:creationId xmlns:a16="http://schemas.microsoft.com/office/drawing/2014/main" id="{4AF90FB6-58ED-1134-9CD4-9BB69096D0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12947" y="4083506"/>
              <a:ext cx="34075" cy="72423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3" name="Straight Connector 482">
              <a:extLst>
                <a:ext uri="{FF2B5EF4-FFF2-40B4-BE49-F238E27FC236}">
                  <a16:creationId xmlns:a16="http://schemas.microsoft.com/office/drawing/2014/main" id="{43FDDAA4-AC80-F23F-1A94-F7CF879E01C2}"/>
                </a:ext>
              </a:extLst>
            </p:cNvPr>
            <p:cNvCxnSpPr>
              <a:cxnSpLocks/>
            </p:cNvCxnSpPr>
            <p:nvPr/>
          </p:nvCxnSpPr>
          <p:spPr>
            <a:xfrm>
              <a:off x="9141988" y="4083506"/>
              <a:ext cx="19108" cy="7402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4" name="Straight Connector 483">
              <a:extLst>
                <a:ext uri="{FF2B5EF4-FFF2-40B4-BE49-F238E27FC236}">
                  <a16:creationId xmlns:a16="http://schemas.microsoft.com/office/drawing/2014/main" id="{A503B233-2980-0CFA-713F-5CA4A3A0355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161096" y="4823774"/>
              <a:ext cx="22711" cy="34473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5" name="Straight Connector 484">
              <a:extLst>
                <a:ext uri="{FF2B5EF4-FFF2-40B4-BE49-F238E27FC236}">
                  <a16:creationId xmlns:a16="http://schemas.microsoft.com/office/drawing/2014/main" id="{0D873D94-4516-406A-C423-A1D24DD206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83807" y="4992367"/>
              <a:ext cx="44677" cy="1794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6" name="Straight Connector 485">
              <a:extLst>
                <a:ext uri="{FF2B5EF4-FFF2-40B4-BE49-F238E27FC236}">
                  <a16:creationId xmlns:a16="http://schemas.microsoft.com/office/drawing/2014/main" id="{740AF76C-AD61-60E5-60D0-337E8479A7D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27490" y="4750693"/>
              <a:ext cx="23705" cy="24811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7" name="Straight Connector 486">
              <a:extLst>
                <a:ext uri="{FF2B5EF4-FFF2-40B4-BE49-F238E27FC236}">
                  <a16:creationId xmlns:a16="http://schemas.microsoft.com/office/drawing/2014/main" id="{3789C9A4-C469-FF23-97AE-A32E3660463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50201" y="4750693"/>
              <a:ext cx="13512" cy="3313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8" name="Straight Connector 487">
              <a:extLst>
                <a:ext uri="{FF2B5EF4-FFF2-40B4-BE49-F238E27FC236}">
                  <a16:creationId xmlns:a16="http://schemas.microsoft.com/office/drawing/2014/main" id="{B58BB024-3E9F-6390-8C41-823A229904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63713" y="5022586"/>
              <a:ext cx="39422" cy="5835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9" name="Straight Connector 488">
              <a:extLst>
                <a:ext uri="{FF2B5EF4-FFF2-40B4-BE49-F238E27FC236}">
                  <a16:creationId xmlns:a16="http://schemas.microsoft.com/office/drawing/2014/main" id="{BB77EA2E-7499-EC4E-C994-7E77E7AE8B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00459" y="4083505"/>
              <a:ext cx="17730" cy="94945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0" name="Straight Connector 489">
              <a:extLst>
                <a:ext uri="{FF2B5EF4-FFF2-40B4-BE49-F238E27FC236}">
                  <a16:creationId xmlns:a16="http://schemas.microsoft.com/office/drawing/2014/main" id="{AF5C071B-8530-FB7F-CCCD-0F45F2FEE582}"/>
                </a:ext>
              </a:extLst>
            </p:cNvPr>
            <p:cNvCxnSpPr>
              <a:cxnSpLocks/>
            </p:cNvCxnSpPr>
            <p:nvPr/>
          </p:nvCxnSpPr>
          <p:spPr>
            <a:xfrm>
              <a:off x="9321231" y="4083506"/>
              <a:ext cx="34838" cy="7402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1" name="Straight Connector 490">
              <a:extLst>
                <a:ext uri="{FF2B5EF4-FFF2-40B4-BE49-F238E27FC236}">
                  <a16:creationId xmlns:a16="http://schemas.microsoft.com/office/drawing/2014/main" id="{FF20386C-F5A9-B602-FF71-A23789D03982}"/>
                </a:ext>
              </a:extLst>
            </p:cNvPr>
            <p:cNvCxnSpPr>
              <a:cxnSpLocks/>
            </p:cNvCxnSpPr>
            <p:nvPr/>
          </p:nvCxnSpPr>
          <p:spPr>
            <a:xfrm>
              <a:off x="9356070" y="4823774"/>
              <a:ext cx="43150" cy="2122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2" name="Straight Connector 491">
              <a:extLst>
                <a:ext uri="{FF2B5EF4-FFF2-40B4-BE49-F238E27FC236}">
                  <a16:creationId xmlns:a16="http://schemas.microsoft.com/office/drawing/2014/main" id="{97388811-6361-8387-445A-761BDD53068B}"/>
                </a:ext>
              </a:extLst>
            </p:cNvPr>
            <p:cNvCxnSpPr>
              <a:cxnSpLocks/>
            </p:cNvCxnSpPr>
            <p:nvPr/>
          </p:nvCxnSpPr>
          <p:spPr>
            <a:xfrm>
              <a:off x="9397053" y="4844996"/>
              <a:ext cx="48122" cy="28517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3" name="Straight Connector 492">
              <a:extLst>
                <a:ext uri="{FF2B5EF4-FFF2-40B4-BE49-F238E27FC236}">
                  <a16:creationId xmlns:a16="http://schemas.microsoft.com/office/drawing/2014/main" id="{AC4A79AA-D4B0-9296-854E-FC6D9A58403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45175" y="4982107"/>
              <a:ext cx="32475" cy="148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4" name="Straight Connector 493">
              <a:extLst>
                <a:ext uri="{FF2B5EF4-FFF2-40B4-BE49-F238E27FC236}">
                  <a16:creationId xmlns:a16="http://schemas.microsoft.com/office/drawing/2014/main" id="{583DE766-3A63-C9FC-393C-EE98E3F9725D}"/>
                </a:ext>
              </a:extLst>
            </p:cNvPr>
            <p:cNvCxnSpPr>
              <a:cxnSpLocks/>
            </p:cNvCxnSpPr>
            <p:nvPr/>
          </p:nvCxnSpPr>
          <p:spPr>
            <a:xfrm>
              <a:off x="9477650" y="4980804"/>
              <a:ext cx="37881" cy="10531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5" name="Straight Connector 494">
              <a:extLst>
                <a:ext uri="{FF2B5EF4-FFF2-40B4-BE49-F238E27FC236}">
                  <a16:creationId xmlns:a16="http://schemas.microsoft.com/office/drawing/2014/main" id="{5DCC49FE-2AE2-03E6-A417-BD682CB15E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15531" y="4750472"/>
              <a:ext cx="23097" cy="3356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6" name="Straight Connector 495">
              <a:extLst>
                <a:ext uri="{FF2B5EF4-FFF2-40B4-BE49-F238E27FC236}">
                  <a16:creationId xmlns:a16="http://schemas.microsoft.com/office/drawing/2014/main" id="{24BB9625-7924-2B0F-8258-1C05ED618AE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537634" y="4750472"/>
              <a:ext cx="13512" cy="3313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7" name="Straight Connector 496">
              <a:extLst>
                <a:ext uri="{FF2B5EF4-FFF2-40B4-BE49-F238E27FC236}">
                  <a16:creationId xmlns:a16="http://schemas.microsoft.com/office/drawing/2014/main" id="{14AED9BC-C930-22F2-985A-189429D492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51146" y="4847699"/>
              <a:ext cx="38318" cy="2330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8" name="Straight Connector 497">
              <a:extLst>
                <a:ext uri="{FF2B5EF4-FFF2-40B4-BE49-F238E27FC236}">
                  <a16:creationId xmlns:a16="http://schemas.microsoft.com/office/drawing/2014/main" id="{54B139ED-8EA5-0ECE-2C24-9DABEDE0373A}"/>
                </a:ext>
              </a:extLst>
            </p:cNvPr>
            <p:cNvCxnSpPr>
              <a:cxnSpLocks/>
            </p:cNvCxnSpPr>
            <p:nvPr/>
          </p:nvCxnSpPr>
          <p:spPr>
            <a:xfrm>
              <a:off x="9590501" y="4847699"/>
              <a:ext cx="13579" cy="3212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9" name="Straight Connector 498">
              <a:extLst>
                <a:ext uri="{FF2B5EF4-FFF2-40B4-BE49-F238E27FC236}">
                  <a16:creationId xmlns:a16="http://schemas.microsoft.com/office/drawing/2014/main" id="{0CD1A407-62B4-D322-C318-A8FB675A37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04709" y="4823553"/>
              <a:ext cx="38793" cy="3449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0" name="Straight Connector 499">
              <a:extLst>
                <a:ext uri="{FF2B5EF4-FFF2-40B4-BE49-F238E27FC236}">
                  <a16:creationId xmlns:a16="http://schemas.microsoft.com/office/drawing/2014/main" id="{7ECD6C2E-0851-BC4A-DDF1-D2C2E782B26D}"/>
                </a:ext>
              </a:extLst>
            </p:cNvPr>
            <p:cNvCxnSpPr>
              <a:cxnSpLocks/>
            </p:cNvCxnSpPr>
            <p:nvPr/>
          </p:nvCxnSpPr>
          <p:spPr>
            <a:xfrm>
              <a:off x="9642980" y="4823553"/>
              <a:ext cx="39711" cy="22820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1" name="Straight Connector 500">
              <a:extLst>
                <a:ext uri="{FF2B5EF4-FFF2-40B4-BE49-F238E27FC236}">
                  <a16:creationId xmlns:a16="http://schemas.microsoft.com/office/drawing/2014/main" id="{EFB90EE5-9DD7-1E92-B695-C7DF015F52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81110" y="4916165"/>
              <a:ext cx="39128" cy="14066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2" name="Straight Connector 501">
              <a:extLst>
                <a:ext uri="{FF2B5EF4-FFF2-40B4-BE49-F238E27FC236}">
                  <a16:creationId xmlns:a16="http://schemas.microsoft.com/office/drawing/2014/main" id="{45F6B5BF-5F6E-A2C2-E15B-558AEB8EACB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19437" y="4916165"/>
              <a:ext cx="22518" cy="24479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3" name="Straight Connector 502">
              <a:extLst>
                <a:ext uri="{FF2B5EF4-FFF2-40B4-BE49-F238E27FC236}">
                  <a16:creationId xmlns:a16="http://schemas.microsoft.com/office/drawing/2014/main" id="{2D72E921-C458-C041-91D5-4FE8CDF2DD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41955" y="4992367"/>
              <a:ext cx="44677" cy="1794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4" name="Straight Connector 503">
              <a:extLst>
                <a:ext uri="{FF2B5EF4-FFF2-40B4-BE49-F238E27FC236}">
                  <a16:creationId xmlns:a16="http://schemas.microsoft.com/office/drawing/2014/main" id="{E58486B2-9F62-033C-03DF-24E8079077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85638" y="4750693"/>
              <a:ext cx="23705" cy="24811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5" name="Straight Connector 504">
              <a:extLst>
                <a:ext uri="{FF2B5EF4-FFF2-40B4-BE49-F238E27FC236}">
                  <a16:creationId xmlns:a16="http://schemas.microsoft.com/office/drawing/2014/main" id="{A40A4D38-D278-AAB4-EFE8-2B9EF5F7139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808349" y="4750693"/>
              <a:ext cx="13512" cy="3313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6" name="Straight Connector 505">
              <a:extLst>
                <a:ext uri="{FF2B5EF4-FFF2-40B4-BE49-F238E27FC236}">
                  <a16:creationId xmlns:a16="http://schemas.microsoft.com/office/drawing/2014/main" id="{4F5316C6-3CD2-06B4-ADF8-49829DB1E2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21861" y="4097066"/>
              <a:ext cx="30796" cy="98387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7" name="Straight Connector 506">
              <a:extLst>
                <a:ext uri="{FF2B5EF4-FFF2-40B4-BE49-F238E27FC236}">
                  <a16:creationId xmlns:a16="http://schemas.microsoft.com/office/drawing/2014/main" id="{3AA22526-B2E5-82CC-D0BA-601A80323760}"/>
                </a:ext>
              </a:extLst>
            </p:cNvPr>
            <p:cNvCxnSpPr>
              <a:cxnSpLocks/>
            </p:cNvCxnSpPr>
            <p:nvPr/>
          </p:nvCxnSpPr>
          <p:spPr>
            <a:xfrm>
              <a:off x="9852327" y="4083505"/>
              <a:ext cx="22468" cy="108568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8" name="Straight Connector 507">
              <a:extLst>
                <a:ext uri="{FF2B5EF4-FFF2-40B4-BE49-F238E27FC236}">
                  <a16:creationId xmlns:a16="http://schemas.microsoft.com/office/drawing/2014/main" id="{36B7C039-9EDA-5FC2-692D-8B436F9C01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75424" y="4823774"/>
              <a:ext cx="38793" cy="3449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9" name="Straight Connector 508">
              <a:extLst>
                <a:ext uri="{FF2B5EF4-FFF2-40B4-BE49-F238E27FC236}">
                  <a16:creationId xmlns:a16="http://schemas.microsoft.com/office/drawing/2014/main" id="{1B00F9AB-43F5-2F50-C1A7-F1A6FFF55A6F}"/>
                </a:ext>
              </a:extLst>
            </p:cNvPr>
            <p:cNvCxnSpPr>
              <a:cxnSpLocks/>
            </p:cNvCxnSpPr>
            <p:nvPr/>
          </p:nvCxnSpPr>
          <p:spPr>
            <a:xfrm>
              <a:off x="9914217" y="4823774"/>
              <a:ext cx="37261" cy="2523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0" name="Straight Connector 509">
              <a:extLst>
                <a:ext uri="{FF2B5EF4-FFF2-40B4-BE49-F238E27FC236}">
                  <a16:creationId xmlns:a16="http://schemas.microsoft.com/office/drawing/2014/main" id="{E8A54705-DA12-B28A-C3B1-9F829FBE4C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52098" y="4949836"/>
              <a:ext cx="51253" cy="12628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1" name="Straight Connector 510">
              <a:extLst>
                <a:ext uri="{FF2B5EF4-FFF2-40B4-BE49-F238E27FC236}">
                  <a16:creationId xmlns:a16="http://schemas.microsoft.com/office/drawing/2014/main" id="{B7DE3440-11B0-8F5F-A2FE-447025208D7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003351" y="4949836"/>
              <a:ext cx="32446" cy="3227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2" name="Straight Connector 511">
              <a:extLst>
                <a:ext uri="{FF2B5EF4-FFF2-40B4-BE49-F238E27FC236}">
                  <a16:creationId xmlns:a16="http://schemas.microsoft.com/office/drawing/2014/main" id="{ED919168-C906-924C-1E22-A4DC2A3418D7}"/>
                </a:ext>
              </a:extLst>
            </p:cNvPr>
            <p:cNvCxnSpPr>
              <a:cxnSpLocks/>
            </p:cNvCxnSpPr>
            <p:nvPr/>
          </p:nvCxnSpPr>
          <p:spPr>
            <a:xfrm>
              <a:off x="10035797" y="4980804"/>
              <a:ext cx="37881" cy="10531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3" name="Straight Connector 512">
              <a:extLst>
                <a:ext uri="{FF2B5EF4-FFF2-40B4-BE49-F238E27FC236}">
                  <a16:creationId xmlns:a16="http://schemas.microsoft.com/office/drawing/2014/main" id="{D4095CEE-44C5-CE6A-F587-5BB2C234A5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73678" y="4750472"/>
              <a:ext cx="23097" cy="3356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4" name="Straight Connector 513">
              <a:extLst>
                <a:ext uri="{FF2B5EF4-FFF2-40B4-BE49-F238E27FC236}">
                  <a16:creationId xmlns:a16="http://schemas.microsoft.com/office/drawing/2014/main" id="{E41464BC-5713-A444-2950-6F0AC77A1E6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095781" y="4750472"/>
              <a:ext cx="13512" cy="3313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5" name="Straight Connector 514">
              <a:extLst>
                <a:ext uri="{FF2B5EF4-FFF2-40B4-BE49-F238E27FC236}">
                  <a16:creationId xmlns:a16="http://schemas.microsoft.com/office/drawing/2014/main" id="{11EEC417-369E-9C24-2E38-85796B998F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09294" y="4847699"/>
              <a:ext cx="38318" cy="2330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6" name="Straight Connector 515">
              <a:extLst>
                <a:ext uri="{FF2B5EF4-FFF2-40B4-BE49-F238E27FC236}">
                  <a16:creationId xmlns:a16="http://schemas.microsoft.com/office/drawing/2014/main" id="{8569BA6A-2E28-0D2B-FAC3-D0F443BED033}"/>
                </a:ext>
              </a:extLst>
            </p:cNvPr>
            <p:cNvCxnSpPr>
              <a:cxnSpLocks/>
            </p:cNvCxnSpPr>
            <p:nvPr/>
          </p:nvCxnSpPr>
          <p:spPr>
            <a:xfrm>
              <a:off x="10148649" y="4847699"/>
              <a:ext cx="13579" cy="3212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7" name="Straight Connector 516">
              <a:extLst>
                <a:ext uri="{FF2B5EF4-FFF2-40B4-BE49-F238E27FC236}">
                  <a16:creationId xmlns:a16="http://schemas.microsoft.com/office/drawing/2014/main" id="{EFA9FD75-B18C-D6B2-0C4B-513B8F4234D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62857" y="4823553"/>
              <a:ext cx="38793" cy="3449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8" name="Straight Connector 517">
              <a:extLst>
                <a:ext uri="{FF2B5EF4-FFF2-40B4-BE49-F238E27FC236}">
                  <a16:creationId xmlns:a16="http://schemas.microsoft.com/office/drawing/2014/main" id="{F5B0FE95-A75B-9878-7787-186A0E6F5852}"/>
                </a:ext>
              </a:extLst>
            </p:cNvPr>
            <p:cNvCxnSpPr>
              <a:cxnSpLocks/>
            </p:cNvCxnSpPr>
            <p:nvPr/>
          </p:nvCxnSpPr>
          <p:spPr>
            <a:xfrm>
              <a:off x="10201650" y="4823553"/>
              <a:ext cx="35102" cy="15855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51" name="TextBox 750">
            <a:extLst>
              <a:ext uri="{FF2B5EF4-FFF2-40B4-BE49-F238E27FC236}">
                <a16:creationId xmlns:a16="http://schemas.microsoft.com/office/drawing/2014/main" id="{C688D3CC-0F06-F605-7F4C-6404A6D48DFA}"/>
              </a:ext>
            </a:extLst>
          </p:cNvPr>
          <p:cNvSpPr txBox="1"/>
          <p:nvPr/>
        </p:nvSpPr>
        <p:spPr>
          <a:xfrm>
            <a:off x="1667436" y="5566194"/>
            <a:ext cx="8725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 single photon detector creates a signal from a single photon </a:t>
            </a:r>
            <a:r>
              <a:rPr lang="de-DE" u="sng" dirty="0"/>
              <a:t>above the noise level</a:t>
            </a:r>
          </a:p>
        </p:txBody>
      </p:sp>
    </p:spTree>
    <p:extLst>
      <p:ext uri="{BB962C8B-B14F-4D97-AF65-F5344CB8AC3E}">
        <p14:creationId xmlns:p14="http://schemas.microsoft.com/office/powerpoint/2010/main" val="341523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5" grpId="0"/>
      <p:bldP spid="57" grpId="0"/>
      <p:bldP spid="58" grpId="0" animBg="1"/>
      <p:bldP spid="61" grpId="0"/>
      <p:bldP spid="68" grpId="0"/>
      <p:bldP spid="70" grpId="0"/>
      <p:bldP spid="71" grpId="0" animBg="1"/>
      <p:bldP spid="73" grpId="0"/>
      <p:bldP spid="340" grpId="0"/>
      <p:bldP spid="7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B5AE9CB-314A-1249-A09E-8E5A0021EC6E}"/>
              </a:ext>
            </a:extLst>
          </p:cNvPr>
          <p:cNvGrpSpPr/>
          <p:nvPr/>
        </p:nvGrpSpPr>
        <p:grpSpPr>
          <a:xfrm>
            <a:off x="230436" y="3697995"/>
            <a:ext cx="3203549" cy="1439001"/>
            <a:chOff x="231860" y="1742432"/>
            <a:chExt cx="3203549" cy="14390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282B98E-131E-0132-6D4C-8DDBD9341BA1}"/>
                </a:ext>
              </a:extLst>
            </p:cNvPr>
            <p:cNvCxnSpPr/>
            <p:nvPr/>
          </p:nvCxnSpPr>
          <p:spPr>
            <a:xfrm>
              <a:off x="1085316" y="1743342"/>
              <a:ext cx="0" cy="106822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26A556F-D158-6CD8-2B84-FD0F018A45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5316" y="2811566"/>
              <a:ext cx="235009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9ED0737-8EB3-491F-117A-04B80F0C74E8}"/>
                </a:ext>
              </a:extLst>
            </p:cNvPr>
            <p:cNvCxnSpPr>
              <a:cxnSpLocks/>
            </p:cNvCxnSpPr>
            <p:nvPr/>
          </p:nvCxnSpPr>
          <p:spPr>
            <a:xfrm>
              <a:off x="1555335" y="2079518"/>
              <a:ext cx="0" cy="732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19D146D-7766-D5FA-0E23-CD602F6FC2C8}"/>
                </a:ext>
              </a:extLst>
            </p:cNvPr>
            <p:cNvCxnSpPr/>
            <p:nvPr/>
          </p:nvCxnSpPr>
          <p:spPr>
            <a:xfrm>
              <a:off x="2260362" y="2413942"/>
              <a:ext cx="0" cy="3976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5217E8C-821F-6A76-1DBD-8CDE649BECB2}"/>
                </a:ext>
              </a:extLst>
            </p:cNvPr>
            <p:cNvCxnSpPr>
              <a:cxnSpLocks/>
            </p:cNvCxnSpPr>
            <p:nvPr/>
          </p:nvCxnSpPr>
          <p:spPr>
            <a:xfrm>
              <a:off x="2464037" y="2062840"/>
              <a:ext cx="0" cy="74872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1F391E1-FB17-9B42-CAAB-97B43203EAFC}"/>
                </a:ext>
              </a:extLst>
            </p:cNvPr>
            <p:cNvCxnSpPr/>
            <p:nvPr/>
          </p:nvCxnSpPr>
          <p:spPr>
            <a:xfrm>
              <a:off x="3000998" y="2413942"/>
              <a:ext cx="0" cy="3976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1ABF3EE-862B-5ED2-6128-E8B993981BF1}"/>
                </a:ext>
              </a:extLst>
            </p:cNvPr>
            <p:cNvSpPr txBox="1"/>
            <p:nvPr/>
          </p:nvSpPr>
          <p:spPr>
            <a:xfrm>
              <a:off x="231860" y="1742432"/>
              <a:ext cx="5629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N ph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207030-A5F0-E665-3C8B-FCA0CA593FC0}"/>
                </a:ext>
              </a:extLst>
            </p:cNvPr>
            <p:cNvSpPr txBox="1"/>
            <p:nvPr/>
          </p:nvSpPr>
          <p:spPr>
            <a:xfrm>
              <a:off x="785352" y="1953475"/>
              <a:ext cx="263214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/>
                <a:t>2</a:t>
              </a:r>
            </a:p>
            <a:p>
              <a:endParaRPr lang="de-DE" sz="1100" dirty="0"/>
            </a:p>
            <a:p>
              <a:r>
                <a:rPr lang="de-DE" sz="1100" dirty="0"/>
                <a:t>1</a:t>
              </a:r>
            </a:p>
            <a:p>
              <a:endParaRPr lang="de-DE" sz="1100" dirty="0"/>
            </a:p>
            <a:p>
              <a:r>
                <a:rPr lang="de-DE" sz="1100" dirty="0"/>
                <a:t>0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BA02321-57F9-248F-EA0E-6D17DCE705B5}"/>
                </a:ext>
              </a:extLst>
            </p:cNvPr>
            <p:cNvSpPr txBox="1"/>
            <p:nvPr/>
          </p:nvSpPr>
          <p:spPr>
            <a:xfrm>
              <a:off x="3011021" y="2873656"/>
              <a:ext cx="234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t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9DD00E9-1BB5-FACE-AB45-D791E9AA61F5}"/>
              </a:ext>
            </a:extLst>
          </p:cNvPr>
          <p:cNvGrpSpPr/>
          <p:nvPr/>
        </p:nvGrpSpPr>
        <p:grpSpPr>
          <a:xfrm>
            <a:off x="7084445" y="1771741"/>
            <a:ext cx="3203549" cy="1439001"/>
            <a:chOff x="7084445" y="1771741"/>
            <a:chExt cx="3203549" cy="1439001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F699BECB-2AAB-C56F-A8E1-60128EC27CCE}"/>
                </a:ext>
              </a:extLst>
            </p:cNvPr>
            <p:cNvCxnSpPr/>
            <p:nvPr/>
          </p:nvCxnSpPr>
          <p:spPr>
            <a:xfrm>
              <a:off x="7937901" y="1772651"/>
              <a:ext cx="0" cy="106822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887BBF0D-5845-0201-4921-E4281A6995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37901" y="2840875"/>
              <a:ext cx="235009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531" name="Group 530">
              <a:extLst>
                <a:ext uri="{FF2B5EF4-FFF2-40B4-BE49-F238E27FC236}">
                  <a16:creationId xmlns:a16="http://schemas.microsoft.com/office/drawing/2014/main" id="{F0FB306B-9ABF-8B5D-9D50-D9D79E9840A6}"/>
                </a:ext>
              </a:extLst>
            </p:cNvPr>
            <p:cNvGrpSpPr/>
            <p:nvPr/>
          </p:nvGrpSpPr>
          <p:grpSpPr>
            <a:xfrm>
              <a:off x="8407920" y="2443251"/>
              <a:ext cx="1445663" cy="397624"/>
              <a:chOff x="8407920" y="4868384"/>
              <a:chExt cx="1445663" cy="397624"/>
            </a:xfrm>
          </p:grpSpPr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A82C077F-A053-B6F6-B096-0AA8899E92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7920" y="4868384"/>
                <a:ext cx="0" cy="39762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8371457C-F649-FF41-88C2-54EBE4E50B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12947" y="4868384"/>
                <a:ext cx="0" cy="39762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AE2A32FD-29E8-840C-E85B-AE68593480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16622" y="4868384"/>
                <a:ext cx="0" cy="39762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5524FE4D-43BF-14F2-C62A-EF8B4B381F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3583" y="4868384"/>
                <a:ext cx="0" cy="39762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1DF6CD40-8267-2891-3EA8-EC9ED68EF20F}"/>
                </a:ext>
              </a:extLst>
            </p:cNvPr>
            <p:cNvSpPr txBox="1"/>
            <p:nvPr/>
          </p:nvSpPr>
          <p:spPr>
            <a:xfrm>
              <a:off x="7084445" y="1771741"/>
              <a:ext cx="4347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AU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739E8E71-D617-1C97-BB36-FF20537E0594}"/>
                </a:ext>
              </a:extLst>
            </p:cNvPr>
            <p:cNvSpPr txBox="1"/>
            <p:nvPr/>
          </p:nvSpPr>
          <p:spPr>
            <a:xfrm>
              <a:off x="9863606" y="2902965"/>
              <a:ext cx="234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t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45B4BF3-7C03-1D40-9B8A-A5D6E2B98D9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What is a photon number resolving (PNR) detector?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A39379-41F3-0647-BCB3-5AEFC350B752}"/>
              </a:ext>
            </a:extLst>
          </p:cNvPr>
          <p:cNvSpPr txBox="1"/>
          <p:nvPr/>
        </p:nvSpPr>
        <p:spPr>
          <a:xfrm>
            <a:off x="4164288" y="1679774"/>
            <a:ext cx="2959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Photodetector </a:t>
            </a:r>
            <a:r>
              <a:rPr lang="en-US" dirty="0">
                <a:solidFill>
                  <a:srgbClr val="00B050"/>
                </a:solidFill>
              </a:rPr>
              <a:t>able</a:t>
            </a:r>
            <a:r>
              <a:rPr lang="en-US" dirty="0"/>
              <a:t> to detect a single photon</a:t>
            </a:r>
          </a:p>
          <a:p>
            <a:r>
              <a:rPr lang="en-US" dirty="0"/>
              <a:t>But </a:t>
            </a:r>
            <a:r>
              <a:rPr lang="en-US" dirty="0">
                <a:solidFill>
                  <a:srgbClr val="FF0000"/>
                </a:solidFill>
              </a:rPr>
              <a:t>unable</a:t>
            </a:r>
            <a:r>
              <a:rPr lang="en-US" dirty="0"/>
              <a:t> to resolve photon numbers</a:t>
            </a:r>
          </a:p>
        </p:txBody>
      </p:sp>
      <p:grpSp>
        <p:nvGrpSpPr>
          <p:cNvPr id="532" name="Group 531">
            <a:extLst>
              <a:ext uri="{FF2B5EF4-FFF2-40B4-BE49-F238E27FC236}">
                <a16:creationId xmlns:a16="http://schemas.microsoft.com/office/drawing/2014/main" id="{177AA79B-51C5-5CC8-DD29-AD5FC772207F}"/>
              </a:ext>
            </a:extLst>
          </p:cNvPr>
          <p:cNvGrpSpPr/>
          <p:nvPr/>
        </p:nvGrpSpPr>
        <p:grpSpPr>
          <a:xfrm>
            <a:off x="231860" y="1742432"/>
            <a:ext cx="3203549" cy="1439001"/>
            <a:chOff x="231860" y="1742432"/>
            <a:chExt cx="3203549" cy="1439001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F30D3F6-96AE-3082-F252-1055433F0901}"/>
                </a:ext>
              </a:extLst>
            </p:cNvPr>
            <p:cNvCxnSpPr/>
            <p:nvPr/>
          </p:nvCxnSpPr>
          <p:spPr>
            <a:xfrm>
              <a:off x="1085316" y="1743342"/>
              <a:ext cx="0" cy="106822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D510D90-3A47-FDDE-0738-E54CEE56F2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5316" y="2811566"/>
              <a:ext cx="235009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1E58891-03EC-C2EC-95EF-A10213EC8F8A}"/>
                </a:ext>
              </a:extLst>
            </p:cNvPr>
            <p:cNvCxnSpPr>
              <a:cxnSpLocks/>
            </p:cNvCxnSpPr>
            <p:nvPr/>
          </p:nvCxnSpPr>
          <p:spPr>
            <a:xfrm>
              <a:off x="1555335" y="2079518"/>
              <a:ext cx="0" cy="732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98737B7-A365-6EC9-B7AD-7E7894603315}"/>
                </a:ext>
              </a:extLst>
            </p:cNvPr>
            <p:cNvCxnSpPr/>
            <p:nvPr/>
          </p:nvCxnSpPr>
          <p:spPr>
            <a:xfrm>
              <a:off x="2260362" y="2413942"/>
              <a:ext cx="0" cy="3976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D6A7D31-641C-08BA-26DD-069EBB1BF658}"/>
                </a:ext>
              </a:extLst>
            </p:cNvPr>
            <p:cNvCxnSpPr>
              <a:cxnSpLocks/>
            </p:cNvCxnSpPr>
            <p:nvPr/>
          </p:nvCxnSpPr>
          <p:spPr>
            <a:xfrm>
              <a:off x="2464037" y="2062840"/>
              <a:ext cx="0" cy="74872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57B6EE7-3456-2745-92A8-DE1D6B6E4909}"/>
                </a:ext>
              </a:extLst>
            </p:cNvPr>
            <p:cNvCxnSpPr/>
            <p:nvPr/>
          </p:nvCxnSpPr>
          <p:spPr>
            <a:xfrm>
              <a:off x="3000998" y="2413942"/>
              <a:ext cx="0" cy="3976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B5399B9-CEE1-DAC4-4A9A-FC8A884483BF}"/>
                </a:ext>
              </a:extLst>
            </p:cNvPr>
            <p:cNvSpPr txBox="1"/>
            <p:nvPr/>
          </p:nvSpPr>
          <p:spPr>
            <a:xfrm>
              <a:off x="231860" y="1742432"/>
              <a:ext cx="5629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N ph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9F493F1-6BDC-448C-5BCB-E6E2182EC6BE}"/>
                </a:ext>
              </a:extLst>
            </p:cNvPr>
            <p:cNvSpPr txBox="1"/>
            <p:nvPr/>
          </p:nvSpPr>
          <p:spPr>
            <a:xfrm>
              <a:off x="785352" y="1953475"/>
              <a:ext cx="263214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/>
                <a:t>2</a:t>
              </a:r>
            </a:p>
            <a:p>
              <a:endParaRPr lang="de-DE" sz="1100" dirty="0"/>
            </a:p>
            <a:p>
              <a:r>
                <a:rPr lang="de-DE" sz="1100" dirty="0"/>
                <a:t>1</a:t>
              </a:r>
            </a:p>
            <a:p>
              <a:endParaRPr lang="de-DE" sz="1100" dirty="0"/>
            </a:p>
            <a:p>
              <a:r>
                <a:rPr lang="de-DE" sz="1100" dirty="0"/>
                <a:t>0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D9A6A63-E23B-AB71-FC89-21FB471C69FA}"/>
                </a:ext>
              </a:extLst>
            </p:cNvPr>
            <p:cNvSpPr txBox="1"/>
            <p:nvPr/>
          </p:nvSpPr>
          <p:spPr>
            <a:xfrm>
              <a:off x="3011021" y="2873656"/>
              <a:ext cx="234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t</a:t>
              </a:r>
            </a:p>
          </p:txBody>
        </p:sp>
      </p:grpSp>
      <p:sp>
        <p:nvSpPr>
          <p:cNvPr id="340" name="TextBox 339">
            <a:extLst>
              <a:ext uri="{FF2B5EF4-FFF2-40B4-BE49-F238E27FC236}">
                <a16:creationId xmlns:a16="http://schemas.microsoft.com/office/drawing/2014/main" id="{AB5F4C7E-C5FD-2170-CC4C-B8BA741201F7}"/>
              </a:ext>
            </a:extLst>
          </p:cNvPr>
          <p:cNvSpPr txBox="1"/>
          <p:nvPr/>
        </p:nvSpPr>
        <p:spPr>
          <a:xfrm>
            <a:off x="4164288" y="3972201"/>
            <a:ext cx="2959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Photodetector </a:t>
            </a:r>
            <a:r>
              <a:rPr lang="en-US" dirty="0">
                <a:solidFill>
                  <a:srgbClr val="00B050"/>
                </a:solidFill>
              </a:rPr>
              <a:t>able</a:t>
            </a:r>
            <a:r>
              <a:rPr lang="en-US" dirty="0"/>
              <a:t> to resolve photon numbers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F09F41E-0F0E-74FD-6C58-1D34F517AE58}"/>
              </a:ext>
            </a:extLst>
          </p:cNvPr>
          <p:cNvGrpSpPr/>
          <p:nvPr/>
        </p:nvGrpSpPr>
        <p:grpSpPr>
          <a:xfrm>
            <a:off x="7235372" y="3697479"/>
            <a:ext cx="3076552" cy="1438091"/>
            <a:chOff x="7235372" y="3697479"/>
            <a:chExt cx="3076552" cy="1438091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EEFF044-4DF6-F566-CF45-8D19886CAC34}"/>
                </a:ext>
              </a:extLst>
            </p:cNvPr>
            <p:cNvCxnSpPr/>
            <p:nvPr/>
          </p:nvCxnSpPr>
          <p:spPr>
            <a:xfrm>
              <a:off x="7961831" y="3697479"/>
              <a:ext cx="0" cy="106822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A000988-B0C2-FADB-1735-710C3CC69FC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61831" y="4765703"/>
              <a:ext cx="235009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DBA247C-510A-5A9A-FFD4-5868C375FC34}"/>
                </a:ext>
              </a:extLst>
            </p:cNvPr>
            <p:cNvCxnSpPr>
              <a:cxnSpLocks/>
            </p:cNvCxnSpPr>
            <p:nvPr/>
          </p:nvCxnSpPr>
          <p:spPr>
            <a:xfrm>
              <a:off x="8431850" y="4033655"/>
              <a:ext cx="0" cy="732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DC3D8B4-175E-0244-27B8-BACD43932F92}"/>
                </a:ext>
              </a:extLst>
            </p:cNvPr>
            <p:cNvCxnSpPr/>
            <p:nvPr/>
          </p:nvCxnSpPr>
          <p:spPr>
            <a:xfrm>
              <a:off x="9136877" y="4368079"/>
              <a:ext cx="0" cy="3976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A9A2D817-F598-0658-6972-645F39BFCE23}"/>
                </a:ext>
              </a:extLst>
            </p:cNvPr>
            <p:cNvCxnSpPr>
              <a:cxnSpLocks/>
            </p:cNvCxnSpPr>
            <p:nvPr/>
          </p:nvCxnSpPr>
          <p:spPr>
            <a:xfrm>
              <a:off x="9340552" y="4016977"/>
              <a:ext cx="0" cy="74872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CEEC93A-5197-592C-373D-EB9398EBC717}"/>
                </a:ext>
              </a:extLst>
            </p:cNvPr>
            <p:cNvCxnSpPr/>
            <p:nvPr/>
          </p:nvCxnSpPr>
          <p:spPr>
            <a:xfrm>
              <a:off x="9877513" y="4368079"/>
              <a:ext cx="0" cy="3976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E50CDCA-5DA4-DA6D-FCC0-9A57759919ED}"/>
                </a:ext>
              </a:extLst>
            </p:cNvPr>
            <p:cNvSpPr txBox="1"/>
            <p:nvPr/>
          </p:nvSpPr>
          <p:spPr>
            <a:xfrm>
              <a:off x="7235372" y="3697479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N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230DE5B-669D-5BD4-D820-66459C3E6581}"/>
                </a:ext>
              </a:extLst>
            </p:cNvPr>
            <p:cNvSpPr txBox="1"/>
            <p:nvPr/>
          </p:nvSpPr>
          <p:spPr>
            <a:xfrm>
              <a:off x="7661867" y="3907612"/>
              <a:ext cx="263214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/>
                <a:t>2</a:t>
              </a:r>
            </a:p>
            <a:p>
              <a:endParaRPr lang="de-DE" sz="1100" dirty="0"/>
            </a:p>
            <a:p>
              <a:r>
                <a:rPr lang="de-DE" sz="1100" dirty="0"/>
                <a:t>1</a:t>
              </a:r>
            </a:p>
            <a:p>
              <a:endParaRPr lang="de-DE" sz="1100" dirty="0"/>
            </a:p>
            <a:p>
              <a:r>
                <a:rPr lang="de-DE" sz="1100" dirty="0"/>
                <a:t>0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6D74F14-980A-2751-CE80-9E55F86D5CF2}"/>
                </a:ext>
              </a:extLst>
            </p:cNvPr>
            <p:cNvSpPr txBox="1"/>
            <p:nvPr/>
          </p:nvSpPr>
          <p:spPr>
            <a:xfrm>
              <a:off x="9887536" y="4827793"/>
              <a:ext cx="234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4468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BE8409-F494-AB26-D8B1-5CF2817759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Counting photons?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757EF7-3BA8-BB54-A64A-AA639A37B96C}"/>
              </a:ext>
            </a:extLst>
          </p:cNvPr>
          <p:cNvSpPr txBox="1"/>
          <p:nvPr/>
        </p:nvSpPr>
        <p:spPr>
          <a:xfrm>
            <a:off x="466165" y="1165406"/>
            <a:ext cx="11035553" cy="1131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The absorbtion efficiency, that triggers the response (called quantum efficiency, QE) is never perfect</a:t>
            </a:r>
          </a:p>
        </p:txBody>
      </p:sp>
    </p:spTree>
    <p:extLst>
      <p:ext uri="{BB962C8B-B14F-4D97-AF65-F5344CB8AC3E}">
        <p14:creationId xmlns:p14="http://schemas.microsoft.com/office/powerpoint/2010/main" val="200143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845235C-FD13-83D0-B1A4-9C5EF38F6A3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Counting photons?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C679033-98DF-7231-C00F-8943721B91E6}"/>
              </a:ext>
            </a:extLst>
          </p:cNvPr>
          <p:cNvCxnSpPr/>
          <p:nvPr/>
        </p:nvCxnSpPr>
        <p:spPr>
          <a:xfrm>
            <a:off x="1083892" y="1439796"/>
            <a:ext cx="0" cy="106822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D9ABEB9-7CE5-BB9D-0161-BDB81097F899}"/>
              </a:ext>
            </a:extLst>
          </p:cNvPr>
          <p:cNvCxnSpPr>
            <a:cxnSpLocks/>
          </p:cNvCxnSpPr>
          <p:nvPr/>
        </p:nvCxnSpPr>
        <p:spPr>
          <a:xfrm flipH="1">
            <a:off x="1083892" y="2508020"/>
            <a:ext cx="23500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BC6123B-2B16-44FA-E441-A9BCC00C6D5A}"/>
              </a:ext>
            </a:extLst>
          </p:cNvPr>
          <p:cNvCxnSpPr>
            <a:cxnSpLocks/>
          </p:cNvCxnSpPr>
          <p:nvPr/>
        </p:nvCxnSpPr>
        <p:spPr>
          <a:xfrm>
            <a:off x="2462613" y="1759294"/>
            <a:ext cx="0" cy="74872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6F2893E-F7C7-71AE-9556-4A376410B407}"/>
              </a:ext>
            </a:extLst>
          </p:cNvPr>
          <p:cNvSpPr txBox="1"/>
          <p:nvPr/>
        </p:nvSpPr>
        <p:spPr>
          <a:xfrm>
            <a:off x="230436" y="1438886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N ph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BD03A5-6792-7110-047A-CBDFA07F1ED8}"/>
              </a:ext>
            </a:extLst>
          </p:cNvPr>
          <p:cNvSpPr txBox="1"/>
          <p:nvPr/>
        </p:nvSpPr>
        <p:spPr>
          <a:xfrm>
            <a:off x="676866" y="1629965"/>
            <a:ext cx="420308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100" dirty="0"/>
              <a:t>100</a:t>
            </a:r>
          </a:p>
          <a:p>
            <a:pPr algn="r"/>
            <a:endParaRPr lang="de-DE" sz="1100" dirty="0"/>
          </a:p>
          <a:p>
            <a:pPr algn="r"/>
            <a:endParaRPr lang="de-DE" sz="1100" dirty="0"/>
          </a:p>
          <a:p>
            <a:pPr algn="r"/>
            <a:endParaRPr lang="de-DE" sz="1100" dirty="0"/>
          </a:p>
          <a:p>
            <a:pPr algn="r"/>
            <a:r>
              <a:rPr lang="de-DE" sz="1100" dirty="0"/>
              <a:t>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147846-9707-4989-5D66-5DEE9A064A07}"/>
              </a:ext>
            </a:extLst>
          </p:cNvPr>
          <p:cNvSpPr txBox="1"/>
          <p:nvPr/>
        </p:nvSpPr>
        <p:spPr>
          <a:xfrm>
            <a:off x="3009597" y="2570110"/>
            <a:ext cx="2343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393853-3DA0-1681-D033-ABBFC1AE3264}"/>
              </a:ext>
            </a:extLst>
          </p:cNvPr>
          <p:cNvSpPr txBox="1"/>
          <p:nvPr/>
        </p:nvSpPr>
        <p:spPr>
          <a:xfrm>
            <a:off x="4164288" y="1713092"/>
            <a:ext cx="2959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Perfect Photodetector </a:t>
            </a:r>
            <a:r>
              <a:rPr lang="en-US" dirty="0">
                <a:solidFill>
                  <a:srgbClr val="00B050"/>
                </a:solidFill>
              </a:rPr>
              <a:t>able</a:t>
            </a:r>
            <a:r>
              <a:rPr lang="en-US" dirty="0"/>
              <a:t> to resolve photon numbers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3D2DC7C-606A-CE24-3154-014F5859B28D}"/>
              </a:ext>
            </a:extLst>
          </p:cNvPr>
          <p:cNvCxnSpPr/>
          <p:nvPr/>
        </p:nvCxnSpPr>
        <p:spPr>
          <a:xfrm>
            <a:off x="7961831" y="1438370"/>
            <a:ext cx="0" cy="106822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397A450-0ED6-75E8-AA57-F0498F4A6C0F}"/>
              </a:ext>
            </a:extLst>
          </p:cNvPr>
          <p:cNvCxnSpPr>
            <a:cxnSpLocks/>
          </p:cNvCxnSpPr>
          <p:nvPr/>
        </p:nvCxnSpPr>
        <p:spPr>
          <a:xfrm flipH="1">
            <a:off x="7961831" y="2506594"/>
            <a:ext cx="23500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65C3F81-50AA-F9EA-18E5-6CC95E40DD33}"/>
              </a:ext>
            </a:extLst>
          </p:cNvPr>
          <p:cNvCxnSpPr>
            <a:cxnSpLocks/>
          </p:cNvCxnSpPr>
          <p:nvPr/>
        </p:nvCxnSpPr>
        <p:spPr>
          <a:xfrm>
            <a:off x="9340552" y="1757868"/>
            <a:ext cx="0" cy="74872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534CE05-456F-1E2B-9825-CE69EE29BA73}"/>
              </a:ext>
            </a:extLst>
          </p:cNvPr>
          <p:cNvSpPr txBox="1"/>
          <p:nvPr/>
        </p:nvSpPr>
        <p:spPr>
          <a:xfrm>
            <a:off x="7235372" y="143837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384089-BB2F-0DF7-CE4B-95310DA4B60E}"/>
              </a:ext>
            </a:extLst>
          </p:cNvPr>
          <p:cNvSpPr txBox="1"/>
          <p:nvPr/>
        </p:nvSpPr>
        <p:spPr>
          <a:xfrm>
            <a:off x="7661867" y="1648503"/>
            <a:ext cx="263214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1</a:t>
            </a:r>
          </a:p>
          <a:p>
            <a:endParaRPr lang="de-DE" sz="1100" dirty="0"/>
          </a:p>
          <a:p>
            <a:endParaRPr lang="de-DE" sz="1100" dirty="0"/>
          </a:p>
          <a:p>
            <a:endParaRPr lang="de-DE" sz="1100" dirty="0"/>
          </a:p>
          <a:p>
            <a:r>
              <a:rPr lang="de-DE" sz="1100" dirty="0"/>
              <a:t>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C44AA8-BC73-B4BE-D13E-BEFB68676A21}"/>
              </a:ext>
            </a:extLst>
          </p:cNvPr>
          <p:cNvSpPr txBox="1"/>
          <p:nvPr/>
        </p:nvSpPr>
        <p:spPr>
          <a:xfrm>
            <a:off x="9887536" y="2568684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N Ph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DFA5C4-8315-93CC-99EE-63AE352B181E}"/>
              </a:ext>
            </a:extLst>
          </p:cNvPr>
          <p:cNvSpPr txBox="1"/>
          <p:nvPr/>
        </p:nvSpPr>
        <p:spPr>
          <a:xfrm>
            <a:off x="9136877" y="2568684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100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8282C15-D1B2-8C95-A08E-2FD05BB335BE}"/>
              </a:ext>
            </a:extLst>
          </p:cNvPr>
          <p:cNvCxnSpPr/>
          <p:nvPr/>
        </p:nvCxnSpPr>
        <p:spPr>
          <a:xfrm>
            <a:off x="1083892" y="3162960"/>
            <a:ext cx="0" cy="106822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F40F867-0E3C-B88B-F7FE-1A90105A4DA8}"/>
              </a:ext>
            </a:extLst>
          </p:cNvPr>
          <p:cNvCxnSpPr>
            <a:cxnSpLocks/>
          </p:cNvCxnSpPr>
          <p:nvPr/>
        </p:nvCxnSpPr>
        <p:spPr>
          <a:xfrm flipH="1">
            <a:off x="1083892" y="4231184"/>
            <a:ext cx="23500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F5E94B2-7C9E-0E0D-60F6-C199AEE31F8E}"/>
              </a:ext>
            </a:extLst>
          </p:cNvPr>
          <p:cNvCxnSpPr>
            <a:cxnSpLocks/>
          </p:cNvCxnSpPr>
          <p:nvPr/>
        </p:nvCxnSpPr>
        <p:spPr>
          <a:xfrm>
            <a:off x="2462613" y="3482458"/>
            <a:ext cx="0" cy="74872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165C223-CF4C-39B2-2968-994FA2109B4D}"/>
              </a:ext>
            </a:extLst>
          </p:cNvPr>
          <p:cNvSpPr txBox="1"/>
          <p:nvPr/>
        </p:nvSpPr>
        <p:spPr>
          <a:xfrm>
            <a:off x="230436" y="3162050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N ph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38BF206-047D-CB27-B2C4-0EA241039856}"/>
              </a:ext>
            </a:extLst>
          </p:cNvPr>
          <p:cNvSpPr txBox="1"/>
          <p:nvPr/>
        </p:nvSpPr>
        <p:spPr>
          <a:xfrm>
            <a:off x="676866" y="3353129"/>
            <a:ext cx="420308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100" dirty="0"/>
              <a:t>100</a:t>
            </a:r>
          </a:p>
          <a:p>
            <a:pPr algn="r"/>
            <a:endParaRPr lang="de-DE" sz="1100" dirty="0"/>
          </a:p>
          <a:p>
            <a:pPr algn="r"/>
            <a:endParaRPr lang="de-DE" sz="1100" dirty="0"/>
          </a:p>
          <a:p>
            <a:pPr algn="r"/>
            <a:endParaRPr lang="de-DE" sz="1100" dirty="0"/>
          </a:p>
          <a:p>
            <a:pPr algn="r"/>
            <a:r>
              <a:rPr lang="de-DE" sz="1100" dirty="0"/>
              <a:t>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88DE1DE-8F8E-D608-CF62-ADBFABB63D07}"/>
              </a:ext>
            </a:extLst>
          </p:cNvPr>
          <p:cNvSpPr txBox="1"/>
          <p:nvPr/>
        </p:nvSpPr>
        <p:spPr>
          <a:xfrm>
            <a:off x="3009597" y="4293274"/>
            <a:ext cx="2343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CCABE9E-8DEA-A492-AFA2-C928BF4D9C15}"/>
              </a:ext>
            </a:extLst>
          </p:cNvPr>
          <p:cNvSpPr txBox="1"/>
          <p:nvPr/>
        </p:nvSpPr>
        <p:spPr>
          <a:xfrm>
            <a:off x="4164288" y="3283856"/>
            <a:ext cx="2959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Photodetector </a:t>
            </a:r>
            <a:r>
              <a:rPr lang="en-US" dirty="0">
                <a:solidFill>
                  <a:srgbClr val="00B050"/>
                </a:solidFill>
              </a:rPr>
              <a:t>able</a:t>
            </a:r>
            <a:r>
              <a:rPr lang="en-US" dirty="0"/>
              <a:t> to resolve photon numbers,</a:t>
            </a:r>
          </a:p>
          <a:p>
            <a:r>
              <a:rPr lang="en-US" dirty="0"/>
              <a:t>QE = 95%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EA12618-8B75-C98D-BFC3-55E2177F5B2E}"/>
              </a:ext>
            </a:extLst>
          </p:cNvPr>
          <p:cNvCxnSpPr/>
          <p:nvPr/>
        </p:nvCxnSpPr>
        <p:spPr>
          <a:xfrm>
            <a:off x="7961831" y="3161534"/>
            <a:ext cx="0" cy="106822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9C86EF1-2772-EF4E-59E0-16543C120897}"/>
              </a:ext>
            </a:extLst>
          </p:cNvPr>
          <p:cNvCxnSpPr>
            <a:cxnSpLocks/>
          </p:cNvCxnSpPr>
          <p:nvPr/>
        </p:nvCxnSpPr>
        <p:spPr>
          <a:xfrm flipH="1">
            <a:off x="7961831" y="4229758"/>
            <a:ext cx="23500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378404-895C-3584-94AF-5FE608A2855B}"/>
              </a:ext>
            </a:extLst>
          </p:cNvPr>
          <p:cNvCxnSpPr>
            <a:cxnSpLocks/>
          </p:cNvCxnSpPr>
          <p:nvPr/>
        </p:nvCxnSpPr>
        <p:spPr>
          <a:xfrm>
            <a:off x="8686129" y="3481032"/>
            <a:ext cx="0" cy="74872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6A310E61-2077-38EC-0EF4-3C3A75CC113E}"/>
              </a:ext>
            </a:extLst>
          </p:cNvPr>
          <p:cNvSpPr txBox="1"/>
          <p:nvPr/>
        </p:nvSpPr>
        <p:spPr>
          <a:xfrm>
            <a:off x="7235372" y="316153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P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01311A0-2623-9F8A-EC50-AA97FE44ED6C}"/>
              </a:ext>
            </a:extLst>
          </p:cNvPr>
          <p:cNvSpPr txBox="1"/>
          <p:nvPr/>
        </p:nvSpPr>
        <p:spPr>
          <a:xfrm>
            <a:off x="7661867" y="3371667"/>
            <a:ext cx="263214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1</a:t>
            </a:r>
          </a:p>
          <a:p>
            <a:endParaRPr lang="de-DE" sz="1100" dirty="0"/>
          </a:p>
          <a:p>
            <a:endParaRPr lang="de-DE" sz="1100" dirty="0"/>
          </a:p>
          <a:p>
            <a:endParaRPr lang="de-DE" sz="1100" dirty="0"/>
          </a:p>
          <a:p>
            <a:r>
              <a:rPr lang="de-DE" sz="1100" dirty="0"/>
              <a:t>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8F69B05-FA99-05D9-FE37-37BB287DF0B5}"/>
              </a:ext>
            </a:extLst>
          </p:cNvPr>
          <p:cNvSpPr txBox="1"/>
          <p:nvPr/>
        </p:nvSpPr>
        <p:spPr>
          <a:xfrm>
            <a:off x="9887536" y="4291848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N Ph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1EA380D-C7B3-A3B2-788C-9F74177FB2FC}"/>
              </a:ext>
            </a:extLst>
          </p:cNvPr>
          <p:cNvSpPr txBox="1"/>
          <p:nvPr/>
        </p:nvSpPr>
        <p:spPr>
          <a:xfrm>
            <a:off x="8518314" y="4291848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95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07D3E31-7341-532F-C2EB-71B47A868212}"/>
              </a:ext>
            </a:extLst>
          </p:cNvPr>
          <p:cNvSpPr txBox="1"/>
          <p:nvPr/>
        </p:nvSpPr>
        <p:spPr>
          <a:xfrm>
            <a:off x="10192871" y="337166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?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905EBA23-EE46-6BA4-6CF3-E7480ADC23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06" t="1771" r="846" b="2080"/>
          <a:stretch/>
        </p:blipFill>
        <p:spPr>
          <a:xfrm>
            <a:off x="7633454" y="4691766"/>
            <a:ext cx="2867018" cy="1699619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394E28D8-1C2C-4099-55B1-4D1FA1A8D4A5}"/>
              </a:ext>
            </a:extLst>
          </p:cNvPr>
          <p:cNvSpPr txBox="1"/>
          <p:nvPr/>
        </p:nvSpPr>
        <p:spPr>
          <a:xfrm>
            <a:off x="7240680" y="488469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P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1512A93-3C26-04D3-7A52-659011F1008C}"/>
              </a:ext>
            </a:extLst>
          </p:cNvPr>
          <p:cNvSpPr txBox="1"/>
          <p:nvPr/>
        </p:nvSpPr>
        <p:spPr>
          <a:xfrm>
            <a:off x="9887536" y="6334303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N Ph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C7B11E3-C636-6207-859C-D80A584574F7}"/>
              </a:ext>
            </a:extLst>
          </p:cNvPr>
          <p:cNvCxnSpPr/>
          <p:nvPr/>
        </p:nvCxnSpPr>
        <p:spPr>
          <a:xfrm>
            <a:off x="1083892" y="4867935"/>
            <a:ext cx="0" cy="106822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BAC3BD4-6159-9541-F279-B429F7740D1A}"/>
              </a:ext>
            </a:extLst>
          </p:cNvPr>
          <p:cNvCxnSpPr>
            <a:cxnSpLocks/>
          </p:cNvCxnSpPr>
          <p:nvPr/>
        </p:nvCxnSpPr>
        <p:spPr>
          <a:xfrm flipH="1">
            <a:off x="1083892" y="5936159"/>
            <a:ext cx="23500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C5D12E7-3F3D-B25E-D2FB-F650207D8B2A}"/>
              </a:ext>
            </a:extLst>
          </p:cNvPr>
          <p:cNvCxnSpPr>
            <a:cxnSpLocks/>
          </p:cNvCxnSpPr>
          <p:nvPr/>
        </p:nvCxnSpPr>
        <p:spPr>
          <a:xfrm>
            <a:off x="2462613" y="5187433"/>
            <a:ext cx="0" cy="74872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F8B7405-5721-C337-6327-A85E45E7C305}"/>
              </a:ext>
            </a:extLst>
          </p:cNvPr>
          <p:cNvSpPr txBox="1"/>
          <p:nvPr/>
        </p:nvSpPr>
        <p:spPr>
          <a:xfrm>
            <a:off x="230436" y="486702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N ph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146D49F-BA93-80FD-2A6B-3489828CE143}"/>
              </a:ext>
            </a:extLst>
          </p:cNvPr>
          <p:cNvSpPr txBox="1"/>
          <p:nvPr/>
        </p:nvSpPr>
        <p:spPr>
          <a:xfrm>
            <a:off x="676866" y="5058104"/>
            <a:ext cx="420308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100" dirty="0"/>
              <a:t>100</a:t>
            </a:r>
          </a:p>
          <a:p>
            <a:pPr algn="r"/>
            <a:endParaRPr lang="de-DE" sz="1100" dirty="0"/>
          </a:p>
          <a:p>
            <a:pPr algn="r"/>
            <a:endParaRPr lang="de-DE" sz="1100" dirty="0"/>
          </a:p>
          <a:p>
            <a:pPr algn="r"/>
            <a:endParaRPr lang="de-DE" sz="1100" dirty="0"/>
          </a:p>
          <a:p>
            <a:pPr algn="r"/>
            <a:r>
              <a:rPr lang="de-DE" sz="1100" dirty="0"/>
              <a:t>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82F5DA2-9761-BE08-D7F0-D61973A6126C}"/>
              </a:ext>
            </a:extLst>
          </p:cNvPr>
          <p:cNvSpPr txBox="1"/>
          <p:nvPr/>
        </p:nvSpPr>
        <p:spPr>
          <a:xfrm>
            <a:off x="3009597" y="5998249"/>
            <a:ext cx="2343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1212E3E-411B-E945-30DA-5F75E3EA9951}"/>
              </a:ext>
            </a:extLst>
          </p:cNvPr>
          <p:cNvSpPr txBox="1"/>
          <p:nvPr/>
        </p:nvSpPr>
        <p:spPr>
          <a:xfrm>
            <a:off x="4164288" y="4862586"/>
            <a:ext cx="2959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Photodetector </a:t>
            </a:r>
            <a:r>
              <a:rPr lang="en-US" dirty="0">
                <a:solidFill>
                  <a:srgbClr val="00B050"/>
                </a:solidFill>
              </a:rPr>
              <a:t>able</a:t>
            </a:r>
            <a:r>
              <a:rPr lang="en-US" dirty="0"/>
              <a:t> to resolve photon numbers,</a:t>
            </a:r>
          </a:p>
          <a:p>
            <a:r>
              <a:rPr lang="en-US" dirty="0"/>
              <a:t>QE = 95%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2DF71FE-978F-D736-AEBC-A8D5717340C1}"/>
              </a:ext>
            </a:extLst>
          </p:cNvPr>
          <p:cNvCxnSpPr/>
          <p:nvPr/>
        </p:nvCxnSpPr>
        <p:spPr>
          <a:xfrm>
            <a:off x="6962775" y="2830294"/>
            <a:ext cx="4133850" cy="17231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63E353A-AAE2-472F-9336-BE7A0EA3C2A8}"/>
              </a:ext>
            </a:extLst>
          </p:cNvPr>
          <p:cNvCxnSpPr>
            <a:cxnSpLocks/>
          </p:cNvCxnSpPr>
          <p:nvPr/>
        </p:nvCxnSpPr>
        <p:spPr>
          <a:xfrm flipV="1">
            <a:off x="6962775" y="3019425"/>
            <a:ext cx="3924300" cy="13620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565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20" grpId="0"/>
      <p:bldP spid="21" grpId="0"/>
      <p:bldP spid="22" grpId="0"/>
      <p:bldP spid="23" grpId="0"/>
      <p:bldP spid="27" grpId="0"/>
      <p:bldP spid="28" grpId="0"/>
      <p:bldP spid="29" grpId="0"/>
      <p:bldP spid="30" grpId="0"/>
      <p:bldP spid="31" grpId="0"/>
      <p:bldP spid="35" grpId="0"/>
      <p:bldP spid="36" grpId="0"/>
      <p:bldP spid="40" grpId="0"/>
      <p:bldP spid="41" grpId="0"/>
      <p:bldP spid="42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3519122-6B04-7E65-9065-2585001F9B0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Noise Performance</a:t>
            </a:r>
          </a:p>
        </p:txBody>
      </p:sp>
      <p:pic>
        <p:nvPicPr>
          <p:cNvPr id="3" name="noiseincreasright">
            <a:hlinkClick r:id="" action="ppaction://media"/>
            <a:extLst>
              <a:ext uri="{FF2B5EF4-FFF2-40B4-BE49-F238E27FC236}">
                <a16:creationId xmlns:a16="http://schemas.microsoft.com/office/drawing/2014/main" id="{D9C25D61-BB2E-6398-F477-53DA52933AB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39344" y="1263736"/>
            <a:ext cx="6305551" cy="472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371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sic layout set">
  <a:themeElements>
    <a:clrScheme name="Hamamatu">
      <a:dk1>
        <a:srgbClr val="000000"/>
      </a:dk1>
      <a:lt1>
        <a:srgbClr val="FFFFFF"/>
      </a:lt1>
      <a:dk2>
        <a:srgbClr val="858585"/>
      </a:dk2>
      <a:lt2>
        <a:srgbClr val="E5E5E5"/>
      </a:lt2>
      <a:accent1>
        <a:srgbClr val="636363"/>
      </a:accent1>
      <a:accent2>
        <a:srgbClr val="858585"/>
      </a:accent2>
      <a:accent3>
        <a:srgbClr val="E5E5E5"/>
      </a:accent3>
      <a:accent4>
        <a:srgbClr val="C50E1F"/>
      </a:accent4>
      <a:accent5>
        <a:srgbClr val="FBC7CB"/>
      </a:accent5>
      <a:accent6>
        <a:srgbClr val="B2B2B2"/>
      </a:accent6>
      <a:hlink>
        <a:srgbClr val="C50E1F"/>
      </a:hlink>
      <a:folHlink>
        <a:srgbClr val="FBC7CB"/>
      </a:folHlink>
    </a:clrScheme>
    <a:fontScheme name="Hamamatsu Photonics basic se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PEU Master Basic Layout" id="{690327F8-DE81-47F8-8151-3223B20ECDC7}" vid="{2BEF1D40-C3BB-4C10-B255-7AC16DC6A6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1136</TotalTime>
  <Words>1001</Words>
  <Application>Microsoft Office PowerPoint</Application>
  <PresentationFormat>Widescreen</PresentationFormat>
  <Paragraphs>262</Paragraphs>
  <Slides>37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Aptos</vt:lpstr>
      <vt:lpstr>Arial</vt:lpstr>
      <vt:lpstr>Wingdings</vt:lpstr>
      <vt:lpstr>Basic layout set</vt:lpstr>
      <vt:lpstr>Q-CMOS : Image sensors with single photon capabilities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HAMAMATSU PHOTONICS EUROPE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Ljiljana Durdevic</dc:creator>
  <cp:lastModifiedBy>Ljiljana Durdevic</cp:lastModifiedBy>
  <cp:revision>7</cp:revision>
  <dcterms:created xsi:type="dcterms:W3CDTF">2025-01-23T09:47:13Z</dcterms:created>
  <dcterms:modified xsi:type="dcterms:W3CDTF">2025-01-24T04:44:10Z</dcterms:modified>
</cp:coreProperties>
</file>