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9" r:id="rId2"/>
  </p:sldMasterIdLst>
  <p:notesMasterIdLst>
    <p:notesMasterId r:id="rId18"/>
  </p:notesMasterIdLst>
  <p:handoutMasterIdLst>
    <p:handoutMasterId r:id="rId19"/>
  </p:handoutMasterIdLst>
  <p:sldIdLst>
    <p:sldId id="3436" r:id="rId3"/>
    <p:sldId id="3424" r:id="rId4"/>
    <p:sldId id="295" r:id="rId5"/>
    <p:sldId id="257" r:id="rId6"/>
    <p:sldId id="258" r:id="rId7"/>
    <p:sldId id="3430" r:id="rId8"/>
    <p:sldId id="3437" r:id="rId9"/>
    <p:sldId id="3438" r:id="rId10"/>
    <p:sldId id="3439" r:id="rId11"/>
    <p:sldId id="3440" r:id="rId12"/>
    <p:sldId id="3441" r:id="rId13"/>
    <p:sldId id="3443" r:id="rId14"/>
    <p:sldId id="3447" r:id="rId15"/>
    <p:sldId id="3444" r:id="rId16"/>
    <p:sldId id="3446"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bias Waldmann" initials="TW" lastIdx="3" clrIdx="0">
    <p:extLst>
      <p:ext uri="{19B8F6BF-5375-455C-9EA6-DF929625EA0E}">
        <p15:presenceInfo xmlns:p15="http://schemas.microsoft.com/office/powerpoint/2012/main" userId="54f8ada69c3c4b54" providerId="Windows Live"/>
      </p:ext>
    </p:extLst>
  </p:cmAuthor>
  <p:cmAuthor id="2" name="Piotr Gasik" initials="PG" lastIdx="3" clrIdx="1">
    <p:extLst>
      <p:ext uri="{19B8F6BF-5375-455C-9EA6-DF929625EA0E}">
        <p15:presenceInfo xmlns:p15="http://schemas.microsoft.com/office/powerpoint/2012/main" userId="S::p.gasik@cern.ch::36489971-f330-4833-98e6-9247d8ff18d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FF9300"/>
    <a:srgbClr val="00329F"/>
    <a:srgbClr val="00599D"/>
    <a:srgbClr val="008F00"/>
    <a:srgbClr val="FFFF00"/>
    <a:srgbClr val="BFBFBF"/>
    <a:srgbClr val="595959"/>
    <a:srgbClr val="1770BA"/>
    <a:srgbClr val="1D59A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97"/>
    <p:restoredTop sz="96918"/>
  </p:normalViewPr>
  <p:slideViewPr>
    <p:cSldViewPr snapToGrid="0" snapToObjects="1">
      <p:cViewPr varScale="1">
        <p:scale>
          <a:sx n="169" d="100"/>
          <a:sy n="169" d="100"/>
        </p:scale>
        <p:origin x="1000" y="1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481769-0800-944A-8DBB-2DAEF1C6D333}" type="datetimeFigureOut">
              <a:rPr lang="en-US" smtClean="0"/>
              <a:pPr/>
              <a:t>12/4/24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35C290-D270-0C47-828A-99847FD73898}" type="slidenum">
              <a:rPr lang="en-US" smtClean="0"/>
              <a:pPr/>
              <a:t>‹Nr.›</a:t>
            </a:fld>
            <a:endParaRPr lang="en-US"/>
          </a:p>
        </p:txBody>
      </p:sp>
    </p:spTree>
    <p:extLst>
      <p:ext uri="{BB962C8B-B14F-4D97-AF65-F5344CB8AC3E}">
        <p14:creationId xmlns:p14="http://schemas.microsoft.com/office/powerpoint/2010/main" val="14242788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54BCFC-5A55-3748-A3F0-3E2A4EDC3E18}" type="datetimeFigureOut">
              <a:rPr lang="en-US" smtClean="0"/>
              <a:pPr/>
              <a:t>12/4/24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Click to edit Master text styles</a:t>
            </a:r>
          </a:p>
          <a:p>
            <a:pPr lvl="1"/>
            <a:r>
              <a:rPr lang="pl-PL"/>
              <a:t>Second level</a:t>
            </a:r>
          </a:p>
          <a:p>
            <a:pPr lvl="2"/>
            <a:r>
              <a:rPr lang="pl-PL"/>
              <a:t>Third level</a:t>
            </a:r>
          </a:p>
          <a:p>
            <a:pPr lvl="3"/>
            <a:r>
              <a:rPr lang="pl-PL"/>
              <a:t>Fourth level</a:t>
            </a:r>
          </a:p>
          <a:p>
            <a:pPr lvl="4"/>
            <a:r>
              <a:rPr lang="pl-P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FE71D0-4E26-554E-994E-38E72B70DF4B}" type="slidenum">
              <a:rPr lang="en-US" smtClean="0"/>
              <a:pPr/>
              <a:t>‹Nr.›</a:t>
            </a:fld>
            <a:endParaRPr lang="en-US"/>
          </a:p>
        </p:txBody>
      </p:sp>
    </p:spTree>
    <p:extLst>
      <p:ext uri="{BB962C8B-B14F-4D97-AF65-F5344CB8AC3E}">
        <p14:creationId xmlns:p14="http://schemas.microsoft.com/office/powerpoint/2010/main" val="22610133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lvl1pPr>
              <a:defRPr b="1"/>
            </a:lvl1pPr>
          </a:lstStyle>
          <a:p>
            <a:r>
              <a:rPr lang="pl-PL"/>
              <a:t>Click to edit Master title style</a:t>
            </a:r>
            <a:endParaRPr lang="en-US" dirty="0"/>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Click to edit Master subtitle style</a:t>
            </a:r>
            <a:endParaRPr lang="en-US" dirty="0"/>
          </a:p>
        </p:txBody>
      </p:sp>
    </p:spTree>
    <p:extLst>
      <p:ext uri="{BB962C8B-B14F-4D97-AF65-F5344CB8AC3E}">
        <p14:creationId xmlns:p14="http://schemas.microsoft.com/office/powerpoint/2010/main" val="2532653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80"/>
            <a:ext cx="8229600" cy="403621"/>
          </a:xfrm>
          <a:prstGeom prst="rect">
            <a:avLst/>
          </a:prstGeom>
        </p:spPr>
        <p:txBody>
          <a:bodyPr anchor="ctr"/>
          <a:lstStyle>
            <a:lvl1pPr algn="l">
              <a:defRPr sz="2400" b="1">
                <a:solidFill>
                  <a:srgbClr val="00329F"/>
                </a:solidFill>
              </a:defRPr>
            </a:lvl1pPr>
          </a:lstStyle>
          <a:p>
            <a:r>
              <a:rPr lang="en-US" noProof="0" dirty="0"/>
              <a:t>Click to edit Master title style</a:t>
            </a:r>
          </a:p>
        </p:txBody>
      </p:sp>
      <p:sp>
        <p:nvSpPr>
          <p:cNvPr id="3" name="Content Placeholder 2"/>
          <p:cNvSpPr>
            <a:spLocks noGrp="1"/>
          </p:cNvSpPr>
          <p:nvPr>
            <p:ph idx="1"/>
          </p:nvPr>
        </p:nvSpPr>
        <p:spPr>
          <a:xfrm>
            <a:off x="457200" y="885372"/>
            <a:ext cx="8229600" cy="3709252"/>
          </a:xfrm>
          <a:prstGeom prst="rect">
            <a:avLst/>
          </a:prstGeom>
        </p:spPr>
        <p:txBody>
          <a:bodyPr/>
          <a:lstStyle>
            <a:lvl1pPr marL="184150" indent="-184150">
              <a:tabLst/>
              <a:defRPr sz="2400"/>
            </a:lvl1pPr>
            <a:lvl2pPr marL="584200" indent="-223838">
              <a:tabLst/>
              <a:defRPr sz="2000"/>
            </a:lvl2pPr>
            <a:lvl3pPr marL="892175" indent="-177800">
              <a:tabLst/>
              <a:defRPr sz="1800"/>
            </a:lvl3pPr>
            <a:lvl4pPr marL="1246188" indent="-177800">
              <a:tabLst/>
              <a:defRPr sz="1600"/>
            </a:lvl4pPr>
            <a:lvl5pPr marL="1600200" indent="-177800">
              <a:tabLst/>
              <a:defRPr sz="1600"/>
            </a:lvl5pPr>
          </a:lstStyle>
          <a:p>
            <a:pPr lvl="0"/>
            <a:r>
              <a:rPr lang="pl-PL" dirty="0" err="1"/>
              <a:t>Click</a:t>
            </a:r>
            <a:r>
              <a:rPr lang="pl-PL" dirty="0"/>
              <a:t> to </a:t>
            </a:r>
            <a:r>
              <a:rPr lang="pl-PL" dirty="0" err="1"/>
              <a:t>edit</a:t>
            </a:r>
            <a:r>
              <a:rPr lang="pl-PL" dirty="0"/>
              <a:t> Master </a:t>
            </a:r>
            <a:r>
              <a:rPr lang="pl-PL" dirty="0" err="1"/>
              <a:t>text</a:t>
            </a:r>
            <a:r>
              <a:rPr lang="pl-PL" dirty="0"/>
              <a:t> </a:t>
            </a:r>
            <a:r>
              <a:rPr lang="pl-PL" dirty="0" err="1"/>
              <a:t>styles</a:t>
            </a:r>
            <a:endParaRPr lang="pl-PL" dirty="0"/>
          </a:p>
          <a:p>
            <a:pPr lvl="1"/>
            <a:r>
              <a:rPr lang="pl-PL" dirty="0"/>
              <a:t>Second </a:t>
            </a:r>
            <a:r>
              <a:rPr lang="pl-PL" dirty="0" err="1"/>
              <a:t>level</a:t>
            </a:r>
            <a:endParaRPr lang="pl-PL" dirty="0"/>
          </a:p>
          <a:p>
            <a:pPr lvl="2"/>
            <a:r>
              <a:rPr lang="pl-PL" dirty="0"/>
              <a:t>Third </a:t>
            </a:r>
            <a:r>
              <a:rPr lang="pl-PL" dirty="0" err="1"/>
              <a:t>level</a:t>
            </a:r>
            <a:endParaRPr lang="pl-PL" dirty="0"/>
          </a:p>
          <a:p>
            <a:pPr lvl="3"/>
            <a:r>
              <a:rPr lang="pl-PL" dirty="0" err="1"/>
              <a:t>Fourth</a:t>
            </a:r>
            <a:r>
              <a:rPr lang="pl-PL" dirty="0"/>
              <a:t> </a:t>
            </a:r>
            <a:r>
              <a:rPr lang="pl-PL" dirty="0" err="1"/>
              <a:t>level</a:t>
            </a:r>
            <a:endParaRPr lang="pl-PL" dirty="0"/>
          </a:p>
          <a:p>
            <a:pPr lvl="4"/>
            <a:r>
              <a:rPr lang="pl-PL" dirty="0" err="1"/>
              <a:t>Fifth</a:t>
            </a:r>
            <a:r>
              <a:rPr lang="pl-PL" dirty="0"/>
              <a:t> </a:t>
            </a:r>
            <a:r>
              <a:rPr lang="pl-PL" dirty="0" err="1"/>
              <a:t>level</a:t>
            </a:r>
            <a:endParaRPr lang="en-US" dirty="0"/>
          </a:p>
        </p:txBody>
      </p:sp>
      <p:sp>
        <p:nvSpPr>
          <p:cNvPr id="5" name="Footer Placeholder 4"/>
          <p:cNvSpPr>
            <a:spLocks noGrp="1"/>
          </p:cNvSpPr>
          <p:nvPr>
            <p:ph type="ftr" sz="quarter" idx="11"/>
          </p:nvPr>
        </p:nvSpPr>
        <p:spPr>
          <a:xfrm>
            <a:off x="1132114" y="4925009"/>
            <a:ext cx="6574973" cy="219268"/>
          </a:xfrm>
          <a:prstGeom prst="rect">
            <a:avLst/>
          </a:prstGeom>
        </p:spPr>
        <p:txBody>
          <a:bodyPr/>
          <a:lstStyle/>
          <a:p>
            <a:endParaRPr lang="en-US" dirty="0"/>
          </a:p>
        </p:txBody>
      </p:sp>
      <p:sp>
        <p:nvSpPr>
          <p:cNvPr id="7" name="Slide Number Placeholder 5">
            <a:extLst>
              <a:ext uri="{FF2B5EF4-FFF2-40B4-BE49-F238E27FC236}">
                <a16:creationId xmlns:a16="http://schemas.microsoft.com/office/drawing/2014/main" id="{BEB686AB-5E0E-0B44-9671-EE4812669FB6}"/>
              </a:ext>
            </a:extLst>
          </p:cNvPr>
          <p:cNvSpPr txBox="1">
            <a:spLocks/>
          </p:cNvSpPr>
          <p:nvPr userDrawn="1"/>
        </p:nvSpPr>
        <p:spPr>
          <a:xfrm>
            <a:off x="0" y="16709"/>
            <a:ext cx="1436913" cy="218491"/>
          </a:xfrm>
          <a:prstGeom prst="rect">
            <a:avLst/>
          </a:prstGeom>
        </p:spPr>
        <p:txBody>
          <a:bodyPr/>
          <a:lstStyle>
            <a:defPPr>
              <a:defRPr lang="en-US"/>
            </a:defPPr>
            <a:lvl1pPr marL="0" algn="l" defTabSz="457200" rtl="0" eaLnBrk="1" latinLnBrk="0" hangingPunct="1">
              <a:defRPr lang="en-US" sz="9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CECD4D6-CEBA-244B-964B-18F77BCC6F7C}" type="slidenum">
              <a:rPr lang="de-DE" smtClean="0"/>
              <a:pPr/>
              <a:t>‹Nr.›</a:t>
            </a:fld>
            <a:endParaRPr lang="de-DE" dirty="0"/>
          </a:p>
        </p:txBody>
      </p:sp>
    </p:spTree>
    <p:extLst>
      <p:ext uri="{BB962C8B-B14F-4D97-AF65-F5344CB8AC3E}">
        <p14:creationId xmlns:p14="http://schemas.microsoft.com/office/powerpoint/2010/main" val="3560436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pl-PL" dirty="0" err="1"/>
              <a:t>Click</a:t>
            </a:r>
            <a:r>
              <a:rPr lang="pl-PL" dirty="0"/>
              <a:t> to </a:t>
            </a:r>
            <a:r>
              <a:rPr lang="pl-PL" dirty="0" err="1"/>
              <a:t>edit</a:t>
            </a:r>
            <a:r>
              <a:rPr lang="pl-PL" dirty="0"/>
              <a:t> Master </a:t>
            </a:r>
            <a:r>
              <a:rPr lang="pl-PL" dirty="0" err="1"/>
              <a:t>title</a:t>
            </a:r>
            <a:r>
              <a:rPr lang="pl-PL" dirty="0"/>
              <a:t> style</a:t>
            </a:r>
            <a:endParaRPr lang="en-US" dirty="0"/>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Click to edit Master text styles</a:t>
            </a:r>
          </a:p>
        </p:txBody>
      </p:sp>
    </p:spTree>
    <p:extLst>
      <p:ext uri="{BB962C8B-B14F-4D97-AF65-F5344CB8AC3E}">
        <p14:creationId xmlns:p14="http://schemas.microsoft.com/office/powerpoint/2010/main" val="40622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57200" y="205980"/>
            <a:ext cx="8229600" cy="403621"/>
          </a:xfrm>
          <a:prstGeom prst="rect">
            <a:avLst/>
          </a:prstGeom>
        </p:spPr>
        <p:txBody>
          <a:bodyPr anchor="ctr"/>
          <a:lstStyle>
            <a:lvl1pPr algn="l">
              <a:defRPr sz="2400"/>
            </a:lvl1pPr>
          </a:lstStyle>
          <a:p>
            <a:r>
              <a:rPr lang="pl-PL"/>
              <a:t>Click to edit Master title style</a:t>
            </a:r>
            <a:endParaRPr lang="en-US" dirty="0"/>
          </a:p>
        </p:txBody>
      </p:sp>
      <p:sp>
        <p:nvSpPr>
          <p:cNvPr id="8" name="Footer Placeholder 4">
            <a:extLst>
              <a:ext uri="{FF2B5EF4-FFF2-40B4-BE49-F238E27FC236}">
                <a16:creationId xmlns:a16="http://schemas.microsoft.com/office/drawing/2014/main" id="{12F0F621-22DA-A041-BEF9-0984CECC0606}"/>
              </a:ext>
            </a:extLst>
          </p:cNvPr>
          <p:cNvSpPr>
            <a:spLocks noGrp="1"/>
          </p:cNvSpPr>
          <p:nvPr>
            <p:ph type="ftr" sz="quarter" idx="3"/>
          </p:nvPr>
        </p:nvSpPr>
        <p:spPr>
          <a:xfrm>
            <a:off x="1132114" y="4925009"/>
            <a:ext cx="6574973" cy="219268"/>
          </a:xfrm>
          <a:prstGeom prst="rect">
            <a:avLst/>
          </a:prstGeom>
        </p:spPr>
        <p:txBody>
          <a:bodyPr/>
          <a:lstStyle>
            <a:lvl1pPr algn="ctr">
              <a:defRPr lang="en-US" sz="900" kern="1200" dirty="0" smtClean="0">
                <a:solidFill>
                  <a:schemeClr val="tx1">
                    <a:tint val="75000"/>
                  </a:schemeClr>
                </a:solidFill>
                <a:latin typeface="+mn-lt"/>
                <a:ea typeface="+mn-ea"/>
                <a:cs typeface="+mn-cs"/>
              </a:defRPr>
            </a:lvl1pPr>
          </a:lstStyle>
          <a:p>
            <a:endParaRPr lang="de-DE" dirty="0"/>
          </a:p>
        </p:txBody>
      </p:sp>
      <p:sp>
        <p:nvSpPr>
          <p:cNvPr id="5" name="Slide Number Placeholder 5">
            <a:extLst>
              <a:ext uri="{FF2B5EF4-FFF2-40B4-BE49-F238E27FC236}">
                <a16:creationId xmlns:a16="http://schemas.microsoft.com/office/drawing/2014/main" id="{BCBD7919-FFEF-A34C-BFE8-1DB51E817C54}"/>
              </a:ext>
            </a:extLst>
          </p:cNvPr>
          <p:cNvSpPr txBox="1">
            <a:spLocks/>
          </p:cNvSpPr>
          <p:nvPr userDrawn="1"/>
        </p:nvSpPr>
        <p:spPr>
          <a:xfrm>
            <a:off x="0" y="16709"/>
            <a:ext cx="1436913" cy="218491"/>
          </a:xfrm>
          <a:prstGeom prst="rect">
            <a:avLst/>
          </a:prstGeom>
        </p:spPr>
        <p:txBody>
          <a:bodyPr/>
          <a:lstStyle>
            <a:defPPr>
              <a:defRPr lang="en-US"/>
            </a:defPPr>
            <a:lvl1pPr marL="0" algn="l" defTabSz="457200" rtl="0" eaLnBrk="1" latinLnBrk="0" hangingPunct="1">
              <a:defRPr lang="en-US" sz="9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CECD4D6-CEBA-244B-964B-18F77BCC6F7C}" type="slidenum">
              <a:rPr lang="de-DE" smtClean="0"/>
              <a:pPr/>
              <a:t>‹Nr.›</a:t>
            </a:fld>
            <a:endParaRPr lang="de-DE" dirty="0"/>
          </a:p>
        </p:txBody>
      </p:sp>
    </p:spTree>
    <p:extLst>
      <p:ext uri="{BB962C8B-B14F-4D97-AF65-F5344CB8AC3E}">
        <p14:creationId xmlns:p14="http://schemas.microsoft.com/office/powerpoint/2010/main" val="4023971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E4D7353-A87F-F045-88D7-5F7C0E113C91}"/>
              </a:ext>
            </a:extLst>
          </p:cNvPr>
          <p:cNvSpPr>
            <a:spLocks noGrp="1"/>
          </p:cNvSpPr>
          <p:nvPr>
            <p:ph type="ftr" sz="quarter" idx="3"/>
          </p:nvPr>
        </p:nvSpPr>
        <p:spPr>
          <a:xfrm>
            <a:off x="1132114" y="4925009"/>
            <a:ext cx="6574973" cy="219268"/>
          </a:xfrm>
          <a:prstGeom prst="rect">
            <a:avLst/>
          </a:prstGeom>
        </p:spPr>
        <p:txBody>
          <a:bodyPr/>
          <a:lstStyle>
            <a:lvl1pPr algn="ctr">
              <a:defRPr lang="en-US" sz="900" kern="1200" dirty="0" smtClean="0">
                <a:solidFill>
                  <a:schemeClr val="tx1">
                    <a:tint val="75000"/>
                  </a:schemeClr>
                </a:solidFill>
                <a:latin typeface="+mn-lt"/>
                <a:ea typeface="+mn-ea"/>
                <a:cs typeface="+mn-cs"/>
              </a:defRPr>
            </a:lvl1pPr>
          </a:lstStyle>
          <a:p>
            <a:endParaRPr lang="de-DE" dirty="0"/>
          </a:p>
        </p:txBody>
      </p:sp>
      <p:sp>
        <p:nvSpPr>
          <p:cNvPr id="4" name="Slide Number Placeholder 5">
            <a:extLst>
              <a:ext uri="{FF2B5EF4-FFF2-40B4-BE49-F238E27FC236}">
                <a16:creationId xmlns:a16="http://schemas.microsoft.com/office/drawing/2014/main" id="{4D6EDFA5-39E8-4742-B5F1-F1A770D2F73F}"/>
              </a:ext>
            </a:extLst>
          </p:cNvPr>
          <p:cNvSpPr txBox="1">
            <a:spLocks/>
          </p:cNvSpPr>
          <p:nvPr userDrawn="1"/>
        </p:nvSpPr>
        <p:spPr>
          <a:xfrm>
            <a:off x="0" y="16709"/>
            <a:ext cx="1436913" cy="218491"/>
          </a:xfrm>
          <a:prstGeom prst="rect">
            <a:avLst/>
          </a:prstGeom>
        </p:spPr>
        <p:txBody>
          <a:bodyPr/>
          <a:lstStyle>
            <a:defPPr>
              <a:defRPr lang="en-US"/>
            </a:defPPr>
            <a:lvl1pPr marL="0" algn="l" defTabSz="457200" rtl="0" eaLnBrk="1" latinLnBrk="0" hangingPunct="1">
              <a:defRPr lang="en-US" sz="9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CECD4D6-CEBA-244B-964B-18F77BCC6F7C}" type="slidenum">
              <a:rPr lang="de-DE" smtClean="0"/>
              <a:pPr/>
              <a:t>‹Nr.›</a:t>
            </a:fld>
            <a:endParaRPr lang="de-DE" dirty="0"/>
          </a:p>
        </p:txBody>
      </p:sp>
    </p:spTree>
    <p:extLst>
      <p:ext uri="{BB962C8B-B14F-4D97-AF65-F5344CB8AC3E}">
        <p14:creationId xmlns:p14="http://schemas.microsoft.com/office/powerpoint/2010/main" val="1206186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659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E4D7353-A87F-F045-88D7-5F7C0E113C91}"/>
              </a:ext>
            </a:extLst>
          </p:cNvPr>
          <p:cNvSpPr>
            <a:spLocks noGrp="1"/>
          </p:cNvSpPr>
          <p:nvPr>
            <p:ph type="ftr" sz="quarter" idx="3"/>
          </p:nvPr>
        </p:nvSpPr>
        <p:spPr>
          <a:xfrm>
            <a:off x="1132114" y="4925009"/>
            <a:ext cx="6574973" cy="219268"/>
          </a:xfrm>
          <a:prstGeom prst="rect">
            <a:avLst/>
          </a:prstGeom>
        </p:spPr>
        <p:txBody>
          <a:bodyPr/>
          <a:lstStyle>
            <a:lvl1pPr algn="ctr">
              <a:defRPr lang="en-US" sz="900" kern="1200" dirty="0" smtClean="0">
                <a:solidFill>
                  <a:schemeClr val="tx1">
                    <a:tint val="75000"/>
                  </a:schemeClr>
                </a:solidFill>
                <a:latin typeface="+mn-lt"/>
                <a:ea typeface="+mn-ea"/>
                <a:cs typeface="+mn-cs"/>
              </a:defRPr>
            </a:lvl1pPr>
          </a:lstStyle>
          <a:p>
            <a:endParaRPr lang="de-DE" dirty="0"/>
          </a:p>
        </p:txBody>
      </p:sp>
      <p:sp>
        <p:nvSpPr>
          <p:cNvPr id="4" name="Slide Number Placeholder 5">
            <a:extLst>
              <a:ext uri="{FF2B5EF4-FFF2-40B4-BE49-F238E27FC236}">
                <a16:creationId xmlns:a16="http://schemas.microsoft.com/office/drawing/2014/main" id="{4D6EDFA5-39E8-4742-B5F1-F1A770D2F73F}"/>
              </a:ext>
            </a:extLst>
          </p:cNvPr>
          <p:cNvSpPr txBox="1">
            <a:spLocks/>
          </p:cNvSpPr>
          <p:nvPr userDrawn="1"/>
        </p:nvSpPr>
        <p:spPr>
          <a:xfrm>
            <a:off x="0" y="16709"/>
            <a:ext cx="1436913" cy="218491"/>
          </a:xfrm>
          <a:prstGeom prst="rect">
            <a:avLst/>
          </a:prstGeom>
        </p:spPr>
        <p:txBody>
          <a:bodyPr/>
          <a:lstStyle>
            <a:defPPr>
              <a:defRPr lang="en-US"/>
            </a:defPPr>
            <a:lvl1pPr marL="0" algn="l" defTabSz="457200" rtl="0" eaLnBrk="1" latinLnBrk="0" hangingPunct="1">
              <a:defRPr lang="en-US" sz="900" kern="1200" smtClean="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CECD4D6-CEBA-244B-964B-18F77BCC6F7C}" type="slidenum">
              <a:rPr lang="de-DE" smtClean="0"/>
              <a:pPr/>
              <a:t>‹Nr.›</a:t>
            </a:fld>
            <a:endParaRPr lang="de-DE" dirty="0"/>
          </a:p>
        </p:txBody>
      </p:sp>
    </p:spTree>
    <p:extLst>
      <p:ext uri="{BB962C8B-B14F-4D97-AF65-F5344CB8AC3E}">
        <p14:creationId xmlns:p14="http://schemas.microsoft.com/office/powerpoint/2010/main" val="2384371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E4D7353-A87F-F045-88D7-5F7C0E113C91}"/>
              </a:ext>
            </a:extLst>
          </p:cNvPr>
          <p:cNvSpPr>
            <a:spLocks noGrp="1"/>
          </p:cNvSpPr>
          <p:nvPr>
            <p:ph type="ftr" sz="quarter" idx="3"/>
          </p:nvPr>
        </p:nvSpPr>
        <p:spPr>
          <a:xfrm>
            <a:off x="1132114" y="4925009"/>
            <a:ext cx="6574973" cy="219268"/>
          </a:xfrm>
          <a:prstGeom prst="rect">
            <a:avLst/>
          </a:prstGeom>
        </p:spPr>
        <p:txBody>
          <a:bodyPr/>
          <a:lstStyle>
            <a:lvl1pPr algn="ctr">
              <a:defRPr lang="en-US" sz="900" kern="1200" dirty="0" smtClean="0">
                <a:solidFill>
                  <a:schemeClr val="tx1">
                    <a:tint val="75000"/>
                  </a:schemeClr>
                </a:solidFill>
                <a:latin typeface="+mn-lt"/>
                <a:ea typeface="+mn-ea"/>
                <a:cs typeface="+mn-cs"/>
              </a:defRPr>
            </a:lvl1pPr>
          </a:lstStyle>
          <a:p>
            <a:endParaRPr lang="de-DE" dirty="0"/>
          </a:p>
        </p:txBody>
      </p:sp>
    </p:spTree>
    <p:extLst>
      <p:ext uri="{BB962C8B-B14F-4D97-AF65-F5344CB8AC3E}">
        <p14:creationId xmlns:p14="http://schemas.microsoft.com/office/powerpoint/2010/main" val="1119208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8" name="Straight Connector 7"/>
          <p:cNvCxnSpPr>
            <a:cxnSpLocks/>
          </p:cNvCxnSpPr>
          <p:nvPr/>
        </p:nvCxnSpPr>
        <p:spPr>
          <a:xfrm>
            <a:off x="457202" y="616856"/>
            <a:ext cx="8602492" cy="0"/>
          </a:xfrm>
          <a:prstGeom prst="line">
            <a:avLst/>
          </a:prstGeom>
          <a:ln>
            <a:solidFill>
              <a:srgbClr val="00329F"/>
            </a:solidFill>
          </a:ln>
        </p:spPr>
        <p:style>
          <a:lnRef idx="1">
            <a:schemeClr val="accent1"/>
          </a:lnRef>
          <a:fillRef idx="0">
            <a:schemeClr val="accent1"/>
          </a:fillRef>
          <a:effectRef idx="0">
            <a:schemeClr val="accent1"/>
          </a:effectRef>
          <a:fontRef idx="minor">
            <a:schemeClr val="tx1"/>
          </a:fontRef>
        </p:style>
      </p:cxnSp>
      <p:sp>
        <p:nvSpPr>
          <p:cNvPr id="15" name="Slide Number Placeholder 5">
            <a:extLst>
              <a:ext uri="{FF2B5EF4-FFF2-40B4-BE49-F238E27FC236}">
                <a16:creationId xmlns:a16="http://schemas.microsoft.com/office/drawing/2014/main" id="{1F9D8119-F7C0-A247-8E36-475B9225785C}"/>
              </a:ext>
            </a:extLst>
          </p:cNvPr>
          <p:cNvSpPr>
            <a:spLocks noGrp="1"/>
          </p:cNvSpPr>
          <p:nvPr>
            <p:ph type="sldNum" sz="quarter" idx="4"/>
          </p:nvPr>
        </p:nvSpPr>
        <p:spPr>
          <a:xfrm>
            <a:off x="0" y="4925009"/>
            <a:ext cx="1436913" cy="218491"/>
          </a:xfrm>
          <a:prstGeom prst="rect">
            <a:avLst/>
          </a:prstGeom>
        </p:spPr>
        <p:txBody>
          <a:bodyPr/>
          <a:lstStyle>
            <a:lvl1pPr algn="l">
              <a:defRPr lang="en-US" sz="600" kern="1200" smtClean="0">
                <a:solidFill>
                  <a:schemeClr val="tx1">
                    <a:tint val="75000"/>
                  </a:schemeClr>
                </a:solidFill>
                <a:latin typeface="+mn-lt"/>
                <a:ea typeface="+mn-ea"/>
                <a:cs typeface="+mn-cs"/>
              </a:defRPr>
            </a:lvl1pPr>
          </a:lstStyle>
          <a:p>
            <a:fld id="{CCECD4D6-CEBA-244B-964B-18F77BCC6F7C}" type="slidenum">
              <a:rPr lang="de-DE" smtClean="0"/>
              <a:pPr/>
              <a:t>‹Nr.›</a:t>
            </a:fld>
            <a:endParaRPr lang="de-DE" dirty="0"/>
          </a:p>
        </p:txBody>
      </p:sp>
      <p:pic>
        <p:nvPicPr>
          <p:cNvPr id="5" name="Grafik 4">
            <a:extLst>
              <a:ext uri="{FF2B5EF4-FFF2-40B4-BE49-F238E27FC236}">
                <a16:creationId xmlns:a16="http://schemas.microsoft.com/office/drawing/2014/main" id="{DE47BFB4-7E93-CBA1-FD78-C36FBD23A256}"/>
              </a:ext>
            </a:extLst>
          </p:cNvPr>
          <p:cNvPicPr>
            <a:picLocks noChangeAspect="1"/>
          </p:cNvPicPr>
          <p:nvPr userDrawn="1"/>
        </p:nvPicPr>
        <p:blipFill>
          <a:blip r:embed="rId8"/>
          <a:stretch>
            <a:fillRect/>
          </a:stretch>
        </p:blipFill>
        <p:spPr>
          <a:xfrm>
            <a:off x="7522487" y="45396"/>
            <a:ext cx="1537207" cy="518807"/>
          </a:xfrm>
          <a:prstGeom prst="rect">
            <a:avLst/>
          </a:prstGeom>
        </p:spPr>
      </p:pic>
    </p:spTree>
    <p:extLst>
      <p:ext uri="{BB962C8B-B14F-4D97-AF65-F5344CB8AC3E}">
        <p14:creationId xmlns:p14="http://schemas.microsoft.com/office/powerpoint/2010/main" val="42293580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8"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Slide Number Placeholder 5">
            <a:extLst>
              <a:ext uri="{FF2B5EF4-FFF2-40B4-BE49-F238E27FC236}">
                <a16:creationId xmlns:a16="http://schemas.microsoft.com/office/drawing/2014/main" id="{1F9D8119-F7C0-A247-8E36-475B9225785C}"/>
              </a:ext>
            </a:extLst>
          </p:cNvPr>
          <p:cNvSpPr>
            <a:spLocks noGrp="1"/>
          </p:cNvSpPr>
          <p:nvPr>
            <p:ph type="sldNum" sz="quarter" idx="4"/>
          </p:nvPr>
        </p:nvSpPr>
        <p:spPr>
          <a:xfrm>
            <a:off x="0" y="4925009"/>
            <a:ext cx="1436913" cy="218491"/>
          </a:xfrm>
          <a:prstGeom prst="rect">
            <a:avLst/>
          </a:prstGeom>
        </p:spPr>
        <p:txBody>
          <a:bodyPr/>
          <a:lstStyle>
            <a:lvl1pPr algn="l">
              <a:defRPr lang="en-US" sz="600" kern="1200" smtClean="0">
                <a:solidFill>
                  <a:schemeClr val="tx1">
                    <a:tint val="75000"/>
                  </a:schemeClr>
                </a:solidFill>
                <a:latin typeface="+mn-lt"/>
                <a:ea typeface="+mn-ea"/>
                <a:cs typeface="+mn-cs"/>
              </a:defRPr>
            </a:lvl1pPr>
          </a:lstStyle>
          <a:p>
            <a:fld id="{CCECD4D6-CEBA-244B-964B-18F77BCC6F7C}" type="slidenum">
              <a:rPr lang="de-DE" smtClean="0"/>
              <a:pPr/>
              <a:t>‹Nr.›</a:t>
            </a:fld>
            <a:endParaRPr lang="de-DE" dirty="0"/>
          </a:p>
        </p:txBody>
      </p:sp>
    </p:spTree>
    <p:extLst>
      <p:ext uri="{BB962C8B-B14F-4D97-AF65-F5344CB8AC3E}">
        <p14:creationId xmlns:p14="http://schemas.microsoft.com/office/powerpoint/2010/main" val="1446654241"/>
      </p:ext>
    </p:extLst>
  </p:cSld>
  <p:clrMap bg1="lt1" tx1="dk1" bg2="lt2" tx2="dk2" accent1="accent1" accent2="accent2" accent3="accent3" accent4="accent4" accent5="accent5" accent6="accent6" hlink="hlink" folHlink="folHlink"/>
  <p:sldLayoutIdLst>
    <p:sldLayoutId id="2147483684" r:id="rId1"/>
    <p:sldLayoutId id="2147483685"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504E52-C199-EA0B-B08F-880C48CE0A28}"/>
              </a:ext>
            </a:extLst>
          </p:cNvPr>
          <p:cNvSpPr>
            <a:spLocks noGrp="1"/>
          </p:cNvSpPr>
          <p:nvPr>
            <p:ph type="title"/>
          </p:nvPr>
        </p:nvSpPr>
        <p:spPr/>
        <p:txBody>
          <a:bodyPr/>
          <a:lstStyle/>
          <a:p>
            <a:r>
              <a:rPr lang="en-GB" dirty="0"/>
              <a:t>WP Endorsement procedure</a:t>
            </a:r>
            <a:br>
              <a:rPr lang="en-GB" dirty="0"/>
            </a:br>
            <a:r>
              <a:rPr lang="en-GB" sz="2000" dirty="0"/>
              <a:t>(Draft for discussion)</a:t>
            </a:r>
            <a:br>
              <a:rPr lang="en-GB" dirty="0"/>
            </a:br>
            <a:endParaRPr lang="en-GB" dirty="0"/>
          </a:p>
        </p:txBody>
      </p:sp>
      <p:sp>
        <p:nvSpPr>
          <p:cNvPr id="3" name="Inhaltsplatzhalter 2">
            <a:extLst>
              <a:ext uri="{FF2B5EF4-FFF2-40B4-BE49-F238E27FC236}">
                <a16:creationId xmlns:a16="http://schemas.microsoft.com/office/drawing/2014/main" id="{281D0F9B-C369-CE3E-A928-7CE141FB6B1F}"/>
              </a:ext>
            </a:extLst>
          </p:cNvPr>
          <p:cNvSpPr>
            <a:spLocks noGrp="1"/>
          </p:cNvSpPr>
          <p:nvPr>
            <p:ph type="body" idx="1"/>
          </p:nvPr>
        </p:nvSpPr>
        <p:spPr/>
        <p:txBody>
          <a:bodyPr/>
          <a:lstStyle/>
          <a:p>
            <a:r>
              <a:rPr lang="en-GB" dirty="0"/>
              <a:t>F. </a:t>
            </a:r>
            <a:r>
              <a:rPr lang="en-GB" dirty="0" err="1"/>
              <a:t>Tessarotto</a:t>
            </a:r>
            <a:r>
              <a:rPr lang="en-GB" dirty="0"/>
              <a:t>, E. </a:t>
            </a:r>
            <a:r>
              <a:rPr lang="en-GB" dirty="0" err="1"/>
              <a:t>Oliveri</a:t>
            </a:r>
            <a:r>
              <a:rPr lang="en-GB" dirty="0"/>
              <a:t>. M. </a:t>
            </a:r>
            <a:r>
              <a:rPr lang="en-GB" dirty="0" err="1"/>
              <a:t>Titov</a:t>
            </a:r>
            <a:r>
              <a:rPr lang="en-GB" dirty="0"/>
              <a:t>, P. Gasik</a:t>
            </a:r>
          </a:p>
        </p:txBody>
      </p:sp>
      <p:sp>
        <p:nvSpPr>
          <p:cNvPr id="4" name="Textfeld 3">
            <a:extLst>
              <a:ext uri="{FF2B5EF4-FFF2-40B4-BE49-F238E27FC236}">
                <a16:creationId xmlns:a16="http://schemas.microsoft.com/office/drawing/2014/main" id="{4E5B3912-5A7B-EF89-EA67-5D95F8DB659B}"/>
              </a:ext>
            </a:extLst>
          </p:cNvPr>
          <p:cNvSpPr txBox="1"/>
          <p:nvPr/>
        </p:nvSpPr>
        <p:spPr>
          <a:xfrm>
            <a:off x="722313" y="4774168"/>
            <a:ext cx="4957704" cy="369332"/>
          </a:xfrm>
          <a:prstGeom prst="rect">
            <a:avLst/>
          </a:prstGeom>
          <a:noFill/>
        </p:spPr>
        <p:txBody>
          <a:bodyPr wrap="none" rtlCol="0">
            <a:spAutoFit/>
          </a:bodyPr>
          <a:lstStyle/>
          <a:p>
            <a:r>
              <a:rPr lang="en-GB" dirty="0">
                <a:solidFill>
                  <a:srgbClr val="00CCFF"/>
                </a:solidFill>
              </a:rPr>
              <a:t>DRD1 Collaboration Meeting, 09-13.12.2024, CERN</a:t>
            </a:r>
          </a:p>
        </p:txBody>
      </p:sp>
    </p:spTree>
    <p:extLst>
      <p:ext uri="{BB962C8B-B14F-4D97-AF65-F5344CB8AC3E}">
        <p14:creationId xmlns:p14="http://schemas.microsoft.com/office/powerpoint/2010/main" val="1118304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BB61C-ACF4-4CA6-975B-6372B14767B9}"/>
              </a:ext>
            </a:extLst>
          </p:cNvPr>
          <p:cNvSpPr>
            <a:spLocks noGrp="1"/>
          </p:cNvSpPr>
          <p:nvPr>
            <p:ph type="title"/>
          </p:nvPr>
        </p:nvSpPr>
        <p:spPr>
          <a:xfrm>
            <a:off x="457200" y="205980"/>
            <a:ext cx="8229600" cy="403621"/>
          </a:xfrm>
        </p:spPr>
        <p:txBody>
          <a:bodyPr/>
          <a:lstStyle/>
          <a:p>
            <a:r>
              <a:rPr lang="en-US" dirty="0"/>
              <a:t>Endorsement: Required Documentation</a:t>
            </a:r>
          </a:p>
        </p:txBody>
      </p:sp>
      <p:pic>
        <p:nvPicPr>
          <p:cNvPr id="17" name="Content Placeholder 4">
            <a:extLst>
              <a:ext uri="{FF2B5EF4-FFF2-40B4-BE49-F238E27FC236}">
                <a16:creationId xmlns:a16="http://schemas.microsoft.com/office/drawing/2014/main" id="{69F1675E-3A6E-CAB9-7A42-8FBD9109C4E0}"/>
              </a:ext>
            </a:extLst>
          </p:cNvPr>
          <p:cNvPicPr>
            <a:picLocks noChangeAspect="1"/>
          </p:cNvPicPr>
          <p:nvPr/>
        </p:nvPicPr>
        <p:blipFill>
          <a:blip r:embed="rId2"/>
          <a:stretch>
            <a:fillRect/>
          </a:stretch>
        </p:blipFill>
        <p:spPr>
          <a:xfrm>
            <a:off x="3164066" y="797388"/>
            <a:ext cx="2178564" cy="2243821"/>
          </a:xfrm>
          <a:prstGeom prst="rect">
            <a:avLst/>
          </a:prstGeom>
          <a:ln>
            <a:noFill/>
          </a:ln>
          <a:effectLst>
            <a:outerShdw blurRad="292100" dist="139700" dir="2700000" algn="tl" rotWithShape="0">
              <a:srgbClr val="333333">
                <a:alpha val="65000"/>
              </a:srgbClr>
            </a:outerShdw>
          </a:effectLst>
        </p:spPr>
      </p:pic>
      <p:pic>
        <p:nvPicPr>
          <p:cNvPr id="18" name="Picture 6">
            <a:extLst>
              <a:ext uri="{FF2B5EF4-FFF2-40B4-BE49-F238E27FC236}">
                <a16:creationId xmlns:a16="http://schemas.microsoft.com/office/drawing/2014/main" id="{663A1BFB-699E-CC44-75E2-68D4BA6163C5}"/>
              </a:ext>
            </a:extLst>
          </p:cNvPr>
          <p:cNvPicPr>
            <a:picLocks noChangeAspect="1"/>
          </p:cNvPicPr>
          <p:nvPr/>
        </p:nvPicPr>
        <p:blipFill>
          <a:blip r:embed="rId3"/>
          <a:stretch>
            <a:fillRect/>
          </a:stretch>
        </p:blipFill>
        <p:spPr>
          <a:xfrm>
            <a:off x="66276" y="628435"/>
            <a:ext cx="1757398" cy="2243821"/>
          </a:xfrm>
          <a:prstGeom prst="rect">
            <a:avLst/>
          </a:prstGeom>
          <a:ln>
            <a:noFill/>
          </a:ln>
          <a:effectLst>
            <a:outerShdw blurRad="292100" dist="139700" dir="2700000" algn="tl" rotWithShape="0">
              <a:srgbClr val="333333">
                <a:alpha val="65000"/>
              </a:srgbClr>
            </a:outerShdw>
          </a:effectLst>
        </p:spPr>
      </p:pic>
      <p:pic>
        <p:nvPicPr>
          <p:cNvPr id="19" name="Picture 8">
            <a:extLst>
              <a:ext uri="{FF2B5EF4-FFF2-40B4-BE49-F238E27FC236}">
                <a16:creationId xmlns:a16="http://schemas.microsoft.com/office/drawing/2014/main" id="{1751BD83-6267-307F-1A6D-77B8091DA3F0}"/>
              </a:ext>
            </a:extLst>
          </p:cNvPr>
          <p:cNvPicPr>
            <a:picLocks noChangeAspect="1"/>
          </p:cNvPicPr>
          <p:nvPr/>
        </p:nvPicPr>
        <p:blipFill>
          <a:blip r:embed="rId4"/>
          <a:stretch>
            <a:fillRect/>
          </a:stretch>
        </p:blipFill>
        <p:spPr>
          <a:xfrm>
            <a:off x="5679572" y="356006"/>
            <a:ext cx="3194852" cy="1794369"/>
          </a:xfrm>
          <a:prstGeom prst="rect">
            <a:avLst/>
          </a:prstGeom>
          <a:ln>
            <a:noFill/>
          </a:ln>
          <a:effectLst>
            <a:outerShdw blurRad="292100" dist="139700" dir="2700000" algn="tl" rotWithShape="0">
              <a:srgbClr val="333333">
                <a:alpha val="65000"/>
              </a:srgbClr>
            </a:outerShdw>
          </a:effectLst>
        </p:spPr>
      </p:pic>
      <p:sp>
        <p:nvSpPr>
          <p:cNvPr id="20" name="TextBox 9">
            <a:extLst>
              <a:ext uri="{FF2B5EF4-FFF2-40B4-BE49-F238E27FC236}">
                <a16:creationId xmlns:a16="http://schemas.microsoft.com/office/drawing/2014/main" id="{E93814CF-D058-9936-F45E-C79728A12381}"/>
              </a:ext>
            </a:extLst>
          </p:cNvPr>
          <p:cNvSpPr txBox="1"/>
          <p:nvPr/>
        </p:nvSpPr>
        <p:spPr>
          <a:xfrm>
            <a:off x="38843" y="2872256"/>
            <a:ext cx="1757398" cy="400110"/>
          </a:xfrm>
          <a:prstGeom prst="rect">
            <a:avLst/>
          </a:prstGeom>
          <a:noFill/>
        </p:spPr>
        <p:txBody>
          <a:bodyPr wrap="square" rtlCol="0">
            <a:spAutoFit/>
          </a:bodyPr>
          <a:lstStyle/>
          <a:p>
            <a:r>
              <a:rPr lang="en-US" sz="1000" dirty="0"/>
              <a:t>Updated version of </a:t>
            </a:r>
            <a:r>
              <a:rPr lang="en-US" sz="1000" b="1" dirty="0"/>
              <a:t>MoU Annex 7</a:t>
            </a:r>
          </a:p>
        </p:txBody>
      </p:sp>
      <p:sp>
        <p:nvSpPr>
          <p:cNvPr id="21" name="TextBox 10">
            <a:extLst>
              <a:ext uri="{FF2B5EF4-FFF2-40B4-BE49-F238E27FC236}">
                <a16:creationId xmlns:a16="http://schemas.microsoft.com/office/drawing/2014/main" id="{6B62B40D-B184-2D2E-9A0A-491E5E4260ED}"/>
              </a:ext>
            </a:extLst>
          </p:cNvPr>
          <p:cNvSpPr txBox="1"/>
          <p:nvPr/>
        </p:nvSpPr>
        <p:spPr>
          <a:xfrm>
            <a:off x="3097839" y="3117657"/>
            <a:ext cx="2244791" cy="1169551"/>
          </a:xfrm>
          <a:prstGeom prst="rect">
            <a:avLst/>
          </a:prstGeom>
          <a:noFill/>
        </p:spPr>
        <p:txBody>
          <a:bodyPr wrap="square" rtlCol="0">
            <a:spAutoFit/>
          </a:bodyPr>
          <a:lstStyle/>
          <a:p>
            <a:r>
              <a:rPr lang="en-US" sz="1000" b="1" dirty="0"/>
              <a:t>WP Executive Summary</a:t>
            </a:r>
          </a:p>
          <a:p>
            <a:r>
              <a:rPr lang="en-US" sz="1000" dirty="0"/>
              <a:t>A concise review of the status of the WP activities. </a:t>
            </a:r>
          </a:p>
          <a:p>
            <a:br>
              <a:rPr lang="en-US" sz="1000" dirty="0"/>
            </a:br>
            <a:r>
              <a:rPr lang="en-US" sz="1000" dirty="0"/>
              <a:t>(It will include a section – not for endorsement – presenting long-term plans and additional requests for funds)</a:t>
            </a:r>
          </a:p>
        </p:txBody>
      </p:sp>
      <p:sp>
        <p:nvSpPr>
          <p:cNvPr id="22" name="TextBox 11">
            <a:extLst>
              <a:ext uri="{FF2B5EF4-FFF2-40B4-BE49-F238E27FC236}">
                <a16:creationId xmlns:a16="http://schemas.microsoft.com/office/drawing/2014/main" id="{E79FEAD4-0F12-4ABC-680D-C76CD5CA978C}"/>
              </a:ext>
            </a:extLst>
          </p:cNvPr>
          <p:cNvSpPr txBox="1"/>
          <p:nvPr/>
        </p:nvSpPr>
        <p:spPr>
          <a:xfrm>
            <a:off x="5679572" y="2237073"/>
            <a:ext cx="3194851" cy="400110"/>
          </a:xfrm>
          <a:prstGeom prst="rect">
            <a:avLst/>
          </a:prstGeom>
          <a:noFill/>
        </p:spPr>
        <p:txBody>
          <a:bodyPr wrap="square" rtlCol="0">
            <a:spAutoFit/>
          </a:bodyPr>
          <a:lstStyle/>
          <a:p>
            <a:r>
              <a:rPr lang="en-US" sz="1000" dirty="0"/>
              <a:t>20’ minutes presentation for the Scientific Coordination Board (reflecting the review)</a:t>
            </a:r>
          </a:p>
        </p:txBody>
      </p:sp>
      <p:pic>
        <p:nvPicPr>
          <p:cNvPr id="23" name="Picture 13">
            <a:extLst>
              <a:ext uri="{FF2B5EF4-FFF2-40B4-BE49-F238E27FC236}">
                <a16:creationId xmlns:a16="http://schemas.microsoft.com/office/drawing/2014/main" id="{F70FC489-E9A1-3650-FA20-4FBED30C2A3F}"/>
              </a:ext>
            </a:extLst>
          </p:cNvPr>
          <p:cNvPicPr>
            <a:picLocks noChangeAspect="1"/>
          </p:cNvPicPr>
          <p:nvPr/>
        </p:nvPicPr>
        <p:blipFill>
          <a:blip r:embed="rId5"/>
          <a:stretch>
            <a:fillRect/>
          </a:stretch>
        </p:blipFill>
        <p:spPr>
          <a:xfrm>
            <a:off x="5679571" y="2929570"/>
            <a:ext cx="3194852" cy="1762056"/>
          </a:xfrm>
          <a:prstGeom prst="rect">
            <a:avLst/>
          </a:prstGeom>
          <a:ln>
            <a:noFill/>
          </a:ln>
          <a:effectLst>
            <a:outerShdw blurRad="292100" dist="139700" dir="2700000" algn="tl" rotWithShape="0">
              <a:srgbClr val="333333">
                <a:alpha val="65000"/>
              </a:srgbClr>
            </a:outerShdw>
          </a:effectLst>
        </p:spPr>
      </p:pic>
      <p:sp>
        <p:nvSpPr>
          <p:cNvPr id="24" name="TextBox 14">
            <a:extLst>
              <a:ext uri="{FF2B5EF4-FFF2-40B4-BE49-F238E27FC236}">
                <a16:creationId xmlns:a16="http://schemas.microsoft.com/office/drawing/2014/main" id="{796AE5B9-085E-A6C5-7C6F-DA13C546960D}"/>
              </a:ext>
            </a:extLst>
          </p:cNvPr>
          <p:cNvSpPr txBox="1"/>
          <p:nvPr/>
        </p:nvSpPr>
        <p:spPr>
          <a:xfrm>
            <a:off x="5746047" y="4715173"/>
            <a:ext cx="3128376" cy="400110"/>
          </a:xfrm>
          <a:prstGeom prst="rect">
            <a:avLst/>
          </a:prstGeom>
          <a:noFill/>
        </p:spPr>
        <p:txBody>
          <a:bodyPr wrap="square" rtlCol="0">
            <a:spAutoFit/>
          </a:bodyPr>
          <a:lstStyle/>
          <a:p>
            <a:r>
              <a:rPr lang="en-US" sz="1000" dirty="0"/>
              <a:t>10’ minutes presentation for the Resource Coordination Board</a:t>
            </a:r>
          </a:p>
        </p:txBody>
      </p:sp>
      <p:sp>
        <p:nvSpPr>
          <p:cNvPr id="25" name="Textfeld 24">
            <a:extLst>
              <a:ext uri="{FF2B5EF4-FFF2-40B4-BE49-F238E27FC236}">
                <a16:creationId xmlns:a16="http://schemas.microsoft.com/office/drawing/2014/main" id="{10B97A3B-113A-E8A6-36EA-ACFC38887F75}"/>
              </a:ext>
            </a:extLst>
          </p:cNvPr>
          <p:cNvSpPr txBox="1"/>
          <p:nvPr/>
        </p:nvSpPr>
        <p:spPr>
          <a:xfrm rot="19749990">
            <a:off x="2506185" y="976840"/>
            <a:ext cx="1813317" cy="253916"/>
          </a:xfrm>
          <a:prstGeom prst="rect">
            <a:avLst/>
          </a:prstGeom>
          <a:noFill/>
        </p:spPr>
        <p:txBody>
          <a:bodyPr wrap="none" rtlCol="0">
            <a:spAutoFit/>
          </a:bodyPr>
          <a:lstStyle/>
          <a:p>
            <a:r>
              <a:rPr lang="en-GB" sz="1050" dirty="0">
                <a:highlight>
                  <a:srgbClr val="00FFFF"/>
                </a:highlight>
              </a:rPr>
              <a:t>Please check the attachments</a:t>
            </a:r>
          </a:p>
        </p:txBody>
      </p:sp>
      <p:sp>
        <p:nvSpPr>
          <p:cNvPr id="26" name="Textfeld 25">
            <a:extLst>
              <a:ext uri="{FF2B5EF4-FFF2-40B4-BE49-F238E27FC236}">
                <a16:creationId xmlns:a16="http://schemas.microsoft.com/office/drawing/2014/main" id="{25A647C9-F688-43A6-74C7-6BC73C62CD66}"/>
              </a:ext>
            </a:extLst>
          </p:cNvPr>
          <p:cNvSpPr txBox="1"/>
          <p:nvPr/>
        </p:nvSpPr>
        <p:spPr>
          <a:xfrm rot="19749990">
            <a:off x="5371930" y="662636"/>
            <a:ext cx="1813317" cy="253916"/>
          </a:xfrm>
          <a:prstGeom prst="rect">
            <a:avLst/>
          </a:prstGeom>
          <a:noFill/>
        </p:spPr>
        <p:txBody>
          <a:bodyPr wrap="none" rtlCol="0">
            <a:spAutoFit/>
          </a:bodyPr>
          <a:lstStyle/>
          <a:p>
            <a:r>
              <a:rPr lang="en-GB" sz="1050" dirty="0">
                <a:highlight>
                  <a:srgbClr val="00FFFF"/>
                </a:highlight>
              </a:rPr>
              <a:t>Please check the attachments</a:t>
            </a:r>
          </a:p>
        </p:txBody>
      </p:sp>
      <p:sp>
        <p:nvSpPr>
          <p:cNvPr id="27" name="Textfeld 26">
            <a:extLst>
              <a:ext uri="{FF2B5EF4-FFF2-40B4-BE49-F238E27FC236}">
                <a16:creationId xmlns:a16="http://schemas.microsoft.com/office/drawing/2014/main" id="{A75F9581-BCE6-1DA2-D89D-F6335D082557}"/>
              </a:ext>
            </a:extLst>
          </p:cNvPr>
          <p:cNvSpPr txBox="1"/>
          <p:nvPr/>
        </p:nvSpPr>
        <p:spPr>
          <a:xfrm rot="19749990">
            <a:off x="5371931" y="3203888"/>
            <a:ext cx="1813317" cy="253916"/>
          </a:xfrm>
          <a:prstGeom prst="rect">
            <a:avLst/>
          </a:prstGeom>
          <a:noFill/>
        </p:spPr>
        <p:txBody>
          <a:bodyPr wrap="none" rtlCol="0">
            <a:spAutoFit/>
          </a:bodyPr>
          <a:lstStyle/>
          <a:p>
            <a:r>
              <a:rPr lang="en-GB" sz="1050" dirty="0">
                <a:highlight>
                  <a:srgbClr val="00FFFF"/>
                </a:highlight>
              </a:rPr>
              <a:t>Please check the attachments</a:t>
            </a:r>
          </a:p>
        </p:txBody>
      </p:sp>
      <p:pic>
        <p:nvPicPr>
          <p:cNvPr id="5" name="Grafik 4">
            <a:extLst>
              <a:ext uri="{FF2B5EF4-FFF2-40B4-BE49-F238E27FC236}">
                <a16:creationId xmlns:a16="http://schemas.microsoft.com/office/drawing/2014/main" id="{75800972-95CC-2701-2471-007BBBDAD83B}"/>
              </a:ext>
            </a:extLst>
          </p:cNvPr>
          <p:cNvPicPr>
            <a:picLocks noChangeAspect="1"/>
          </p:cNvPicPr>
          <p:nvPr/>
        </p:nvPicPr>
        <p:blipFill rotWithShape="1">
          <a:blip r:embed="rId6"/>
          <a:srcRect l="4917" b="7735"/>
          <a:stretch/>
        </p:blipFill>
        <p:spPr>
          <a:xfrm>
            <a:off x="1633236" y="2510165"/>
            <a:ext cx="1408769" cy="2012601"/>
          </a:xfrm>
          <a:prstGeom prst="rect">
            <a:avLst/>
          </a:prstGeom>
          <a:ln>
            <a:noFill/>
          </a:ln>
          <a:effectLst>
            <a:outerShdw blurRad="292100" dist="139700" dir="2700000" algn="tl" rotWithShape="0">
              <a:srgbClr val="333333">
                <a:alpha val="65000"/>
              </a:srgbClr>
            </a:outerShdw>
          </a:effectLst>
        </p:spPr>
      </p:pic>
      <p:sp>
        <p:nvSpPr>
          <p:cNvPr id="6" name="TextBox 10">
            <a:extLst>
              <a:ext uri="{FF2B5EF4-FFF2-40B4-BE49-F238E27FC236}">
                <a16:creationId xmlns:a16="http://schemas.microsoft.com/office/drawing/2014/main" id="{32C5BCF1-C4A0-B98E-EA75-BD11F914AB60}"/>
              </a:ext>
            </a:extLst>
          </p:cNvPr>
          <p:cNvSpPr txBox="1"/>
          <p:nvPr/>
        </p:nvSpPr>
        <p:spPr>
          <a:xfrm>
            <a:off x="157121" y="3884129"/>
            <a:ext cx="1474274" cy="1169551"/>
          </a:xfrm>
          <a:prstGeom prst="rect">
            <a:avLst/>
          </a:prstGeom>
          <a:noFill/>
        </p:spPr>
        <p:txBody>
          <a:bodyPr wrap="square" rtlCol="0">
            <a:spAutoFit/>
          </a:bodyPr>
          <a:lstStyle/>
          <a:p>
            <a:pPr algn="r"/>
            <a:r>
              <a:rPr lang="en-US" sz="1000" b="1" dirty="0"/>
              <a:t>Referee report</a:t>
            </a:r>
            <a:r>
              <a:rPr lang="en-US" sz="1000" dirty="0"/>
              <a:t>, following the WP Executive Summary document layout. Findings, Comments , and Recommendations for each part</a:t>
            </a:r>
          </a:p>
        </p:txBody>
      </p:sp>
      <p:sp>
        <p:nvSpPr>
          <p:cNvPr id="7" name="Textfeld 6">
            <a:extLst>
              <a:ext uri="{FF2B5EF4-FFF2-40B4-BE49-F238E27FC236}">
                <a16:creationId xmlns:a16="http://schemas.microsoft.com/office/drawing/2014/main" id="{9FCD49C1-ADC9-1D49-5BFA-A7A208819222}"/>
              </a:ext>
            </a:extLst>
          </p:cNvPr>
          <p:cNvSpPr txBox="1"/>
          <p:nvPr/>
        </p:nvSpPr>
        <p:spPr>
          <a:xfrm rot="19749990">
            <a:off x="1416077" y="3145408"/>
            <a:ext cx="1813317" cy="253916"/>
          </a:xfrm>
          <a:prstGeom prst="rect">
            <a:avLst/>
          </a:prstGeom>
          <a:noFill/>
        </p:spPr>
        <p:txBody>
          <a:bodyPr wrap="none" rtlCol="0">
            <a:spAutoFit/>
          </a:bodyPr>
          <a:lstStyle/>
          <a:p>
            <a:r>
              <a:rPr lang="en-GB" sz="1050" dirty="0">
                <a:highlight>
                  <a:srgbClr val="00FFFF"/>
                </a:highlight>
              </a:rPr>
              <a:t>Please check the attachments</a:t>
            </a:r>
          </a:p>
        </p:txBody>
      </p:sp>
      <p:sp>
        <p:nvSpPr>
          <p:cNvPr id="3" name="Textfeld 2">
            <a:extLst>
              <a:ext uri="{FF2B5EF4-FFF2-40B4-BE49-F238E27FC236}">
                <a16:creationId xmlns:a16="http://schemas.microsoft.com/office/drawing/2014/main" id="{93987F17-FAA7-CCD9-EDF3-AC0F30B923CE}"/>
              </a:ext>
            </a:extLst>
          </p:cNvPr>
          <p:cNvSpPr txBox="1"/>
          <p:nvPr/>
        </p:nvSpPr>
        <p:spPr>
          <a:xfrm rot="19749990">
            <a:off x="-237498" y="863747"/>
            <a:ext cx="1813317" cy="253916"/>
          </a:xfrm>
          <a:prstGeom prst="rect">
            <a:avLst/>
          </a:prstGeom>
          <a:noFill/>
        </p:spPr>
        <p:txBody>
          <a:bodyPr wrap="none" rtlCol="0">
            <a:spAutoFit/>
          </a:bodyPr>
          <a:lstStyle/>
          <a:p>
            <a:r>
              <a:rPr lang="en-GB" sz="1050" dirty="0">
                <a:highlight>
                  <a:srgbClr val="00FFFF"/>
                </a:highlight>
              </a:rPr>
              <a:t>Please check the attachments</a:t>
            </a:r>
          </a:p>
        </p:txBody>
      </p:sp>
    </p:spTree>
    <p:extLst>
      <p:ext uri="{BB962C8B-B14F-4D97-AF65-F5344CB8AC3E}">
        <p14:creationId xmlns:p14="http://schemas.microsoft.com/office/powerpoint/2010/main" val="2123882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BB61C-ACF4-4CA6-975B-6372B14767B9}"/>
              </a:ext>
            </a:extLst>
          </p:cNvPr>
          <p:cNvSpPr>
            <a:spLocks noGrp="1"/>
          </p:cNvSpPr>
          <p:nvPr>
            <p:ph type="title"/>
          </p:nvPr>
        </p:nvSpPr>
        <p:spPr/>
        <p:txBody>
          <a:bodyPr/>
          <a:lstStyle/>
          <a:p>
            <a:r>
              <a:rPr lang="en-US" dirty="0"/>
              <a:t>Additional Documentation – Detailed Proposals </a:t>
            </a:r>
          </a:p>
        </p:txBody>
      </p:sp>
      <p:pic>
        <p:nvPicPr>
          <p:cNvPr id="8" name="Picture 7">
            <a:extLst>
              <a:ext uri="{FF2B5EF4-FFF2-40B4-BE49-F238E27FC236}">
                <a16:creationId xmlns:a16="http://schemas.microsoft.com/office/drawing/2014/main" id="{066F47EB-9269-FE93-A6E1-524EB56D3CA7}"/>
              </a:ext>
            </a:extLst>
          </p:cNvPr>
          <p:cNvPicPr>
            <a:picLocks noChangeAspect="1"/>
          </p:cNvPicPr>
          <p:nvPr/>
        </p:nvPicPr>
        <p:blipFill>
          <a:blip r:embed="rId2"/>
          <a:stretch>
            <a:fillRect/>
          </a:stretch>
        </p:blipFill>
        <p:spPr>
          <a:xfrm>
            <a:off x="457200" y="741446"/>
            <a:ext cx="3023172" cy="4282826"/>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CC92A1F9-CDC7-69E4-43F8-8B4B49554628}"/>
              </a:ext>
            </a:extLst>
          </p:cNvPr>
          <p:cNvSpPr txBox="1"/>
          <p:nvPr/>
        </p:nvSpPr>
        <p:spPr>
          <a:xfrm>
            <a:off x="3786229" y="1531422"/>
            <a:ext cx="4639100" cy="3000821"/>
          </a:xfrm>
          <a:prstGeom prst="rect">
            <a:avLst/>
          </a:prstGeom>
          <a:noFill/>
        </p:spPr>
        <p:txBody>
          <a:bodyPr wrap="square" rtlCol="0">
            <a:spAutoFit/>
          </a:bodyPr>
          <a:lstStyle/>
          <a:p>
            <a:r>
              <a:rPr lang="en-GB" sz="1350" b="1" dirty="0"/>
              <a:t>Detailed Description of Work Package Activities as Required by the WP-FA for Participating Institutes</a:t>
            </a:r>
          </a:p>
          <a:p>
            <a:endParaRPr lang="en-GB" sz="1350" dirty="0"/>
          </a:p>
          <a:p>
            <a:r>
              <a:rPr lang="en-GB" sz="1350" dirty="0">
                <a:highlight>
                  <a:srgbClr val="FFFF00"/>
                </a:highlight>
              </a:rPr>
              <a:t>Not required for internal DRD1 endorsement.</a:t>
            </a:r>
          </a:p>
          <a:p>
            <a:endParaRPr lang="en-GB" sz="1350" dirty="0"/>
          </a:p>
          <a:p>
            <a:r>
              <a:rPr lang="en-GB" sz="1350" dirty="0"/>
              <a:t>Each Work Package is </a:t>
            </a:r>
            <a:r>
              <a:rPr lang="en-GB" sz="1350" dirty="0">
                <a:highlight>
                  <a:srgbClr val="FFFF00"/>
                </a:highlight>
              </a:rPr>
              <a:t>strongly encouraged </a:t>
            </a:r>
            <a:r>
              <a:rPr lang="en-GB" sz="1350" dirty="0"/>
              <a:t>to prepare (and keep it updated) a detailed document describing its activities, in line with the DRD1 proposal submission.</a:t>
            </a:r>
          </a:p>
          <a:p>
            <a:endParaRPr lang="en-GB" sz="1350" dirty="0"/>
          </a:p>
          <a:p>
            <a:r>
              <a:rPr lang="en-GB" sz="1350" dirty="0"/>
              <a:t>This document </a:t>
            </a:r>
            <a:r>
              <a:rPr lang="en-GB" sz="1350" dirty="0">
                <a:highlight>
                  <a:srgbClr val="FFFF00"/>
                </a:highlight>
              </a:rPr>
              <a:t>should support the funding request </a:t>
            </a:r>
            <a:r>
              <a:rPr lang="en-GB" sz="1350" dirty="0"/>
              <a:t>with a more detailed description of the planned activities. It will not be reviewed by the DRDC and will not be part of the WP Endorsement but can be used by all institutes in discussions with their corresponding funding agencies.</a:t>
            </a:r>
          </a:p>
        </p:txBody>
      </p:sp>
    </p:spTree>
    <p:extLst>
      <p:ext uri="{BB962C8B-B14F-4D97-AF65-F5344CB8AC3E}">
        <p14:creationId xmlns:p14="http://schemas.microsoft.com/office/powerpoint/2010/main" val="218936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E754E1E3-49BD-85C3-D7FE-FC7083DBDF3A}"/>
              </a:ext>
            </a:extLst>
          </p:cNvPr>
          <p:cNvGraphicFramePr>
            <a:graphicFrameLocks noGrp="1"/>
          </p:cNvGraphicFramePr>
          <p:nvPr>
            <p:ph idx="4294967295"/>
            <p:extLst>
              <p:ext uri="{D42A27DB-BD31-4B8C-83A1-F6EECF244321}">
                <p14:modId xmlns:p14="http://schemas.microsoft.com/office/powerpoint/2010/main" val="3695434766"/>
              </p:ext>
            </p:extLst>
          </p:nvPr>
        </p:nvGraphicFramePr>
        <p:xfrm>
          <a:off x="457200" y="26988"/>
          <a:ext cx="8687436" cy="5088028"/>
        </p:xfrm>
        <a:graphic>
          <a:graphicData uri="http://schemas.openxmlformats.org/drawingml/2006/table">
            <a:tbl>
              <a:tblPr firstRow="1" bandRow="1">
                <a:tableStyleId>{3B4B98B0-60AC-42C2-AFA5-B58CD77FA1E5}</a:tableStyleId>
              </a:tblPr>
              <a:tblGrid>
                <a:gridCol w="733159">
                  <a:extLst>
                    <a:ext uri="{9D8B030D-6E8A-4147-A177-3AD203B41FA5}">
                      <a16:colId xmlns:a16="http://schemas.microsoft.com/office/drawing/2014/main" val="1164962816"/>
                    </a:ext>
                  </a:extLst>
                </a:gridCol>
                <a:gridCol w="733159">
                  <a:extLst>
                    <a:ext uri="{9D8B030D-6E8A-4147-A177-3AD203B41FA5}">
                      <a16:colId xmlns:a16="http://schemas.microsoft.com/office/drawing/2014/main" val="2000974345"/>
                    </a:ext>
                  </a:extLst>
                </a:gridCol>
                <a:gridCol w="892957">
                  <a:extLst>
                    <a:ext uri="{9D8B030D-6E8A-4147-A177-3AD203B41FA5}">
                      <a16:colId xmlns:a16="http://schemas.microsoft.com/office/drawing/2014/main" val="3016354346"/>
                    </a:ext>
                  </a:extLst>
                </a:gridCol>
                <a:gridCol w="1284735">
                  <a:extLst>
                    <a:ext uri="{9D8B030D-6E8A-4147-A177-3AD203B41FA5}">
                      <a16:colId xmlns:a16="http://schemas.microsoft.com/office/drawing/2014/main" val="4056138516"/>
                    </a:ext>
                  </a:extLst>
                </a:gridCol>
                <a:gridCol w="1469608">
                  <a:extLst>
                    <a:ext uri="{9D8B030D-6E8A-4147-A177-3AD203B41FA5}">
                      <a16:colId xmlns:a16="http://schemas.microsoft.com/office/drawing/2014/main" val="632489375"/>
                    </a:ext>
                  </a:extLst>
                </a:gridCol>
                <a:gridCol w="1122246">
                  <a:extLst>
                    <a:ext uri="{9D8B030D-6E8A-4147-A177-3AD203B41FA5}">
                      <a16:colId xmlns:a16="http://schemas.microsoft.com/office/drawing/2014/main" val="3222658645"/>
                    </a:ext>
                  </a:extLst>
                </a:gridCol>
                <a:gridCol w="1108886">
                  <a:extLst>
                    <a:ext uri="{9D8B030D-6E8A-4147-A177-3AD203B41FA5}">
                      <a16:colId xmlns:a16="http://schemas.microsoft.com/office/drawing/2014/main" val="852786544"/>
                    </a:ext>
                  </a:extLst>
                </a:gridCol>
                <a:gridCol w="1342686">
                  <a:extLst>
                    <a:ext uri="{9D8B030D-6E8A-4147-A177-3AD203B41FA5}">
                      <a16:colId xmlns:a16="http://schemas.microsoft.com/office/drawing/2014/main" val="337279984"/>
                    </a:ext>
                  </a:extLst>
                </a:gridCol>
              </a:tblGrid>
              <a:tr h="33695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Latest time</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0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-5 week</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0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-3 week</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-2 week</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-1 week</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CB Date</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7068625"/>
                  </a:ext>
                </a:extLst>
              </a:tr>
              <a:tr h="390728">
                <a:tc rowSpan="3">
                  <a:txBody>
                    <a:bodyPr/>
                    <a:lstStyle/>
                    <a:p>
                      <a:pPr algn="ctr"/>
                      <a:r>
                        <a:rPr lang="en-US" sz="700" b="1" dirty="0">
                          <a:latin typeface="Calibri" panose="020F0502020204030204" pitchFamily="34" charset="0"/>
                          <a:cs typeface="Calibri" panose="020F0502020204030204" pitchFamily="34" charset="0"/>
                        </a:rPr>
                        <a:t>SCIENTIFIC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Requirement</a:t>
                      </a:r>
                      <a:endParaRPr lang="en-US" sz="700" b="1"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Updated Annex 7 with all tables</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WP Executive Summary</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Updated WP Executive Summary</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Referee report</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Annex 7 </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All documents and presentations ready</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Summary of WP-FA acknowledgements </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1h Dedicated SCB/MB Meeting  for the WP Scientific Review</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Scientific endorsement</a:t>
                      </a:r>
                    </a:p>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Financial endorsement</a:t>
                      </a:r>
                    </a:p>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Recommendations to CB</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extLst>
                  <a:ext uri="{0D108BD9-81ED-4DB2-BD59-A6C34878D82A}">
                    <a16:rowId xmlns:a16="http://schemas.microsoft.com/office/drawing/2014/main" val="2976202637"/>
                  </a:ext>
                </a:extLst>
              </a:tr>
              <a:tr h="1093053">
                <a:tc vMerge="1">
                  <a:txBody>
                    <a:bodyPr/>
                    <a:lstStyle/>
                    <a:p>
                      <a:endParaRPr lang="en-US" sz="700" b="1" dirty="0"/>
                    </a:p>
                  </a:txBody>
                  <a:tcPr marL="68580" marR="68580" marT="34290" marB="34290"/>
                </a:tc>
                <a:tc>
                  <a:txBody>
                    <a:bodyPr/>
                    <a:lstStyle/>
                    <a:p>
                      <a:r>
                        <a:rPr lang="en-US" sz="700" b="1">
                          <a:latin typeface="Calibri" panose="020F0502020204030204" pitchFamily="34" charset="0"/>
                          <a:cs typeface="Calibri" panose="020F0502020204030204" pitchFamily="34" charset="0"/>
                        </a:rPr>
                        <a:t>Action</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kern="100" dirty="0">
                          <a:latin typeface="Calibri" panose="020F0502020204030204" pitchFamily="34" charset="0"/>
                          <a:cs typeface="Calibri" panose="020F0502020204030204" pitchFamily="34" charset="0"/>
                        </a:rPr>
                        <a:t>All documents sent to Work Packages Coordinator, Resource Coordinator and the WP Internal Referee</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700" i="0" dirty="0">
                        <a:latin typeface="Calibri" panose="020F0502020204030204" pitchFamily="34" charset="0"/>
                        <a:cs typeface="Calibri" panose="020F0502020204030204" pitchFamily="34" charset="0"/>
                      </a:endParaRP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latin typeface="Calibri" panose="020F0502020204030204" pitchFamily="34" charset="0"/>
                          <a:cs typeface="Calibri" panose="020F0502020204030204" pitchFamily="34" charset="0"/>
                        </a:rPr>
                        <a:t>Referee report is prepared within 2 week time period.</a:t>
                      </a:r>
                    </a:p>
                    <a:p>
                      <a:pPr marL="88900" marR="0" lvl="0" indent="-88900" algn="l" defTabSz="457200" rtl="0" eaLnBrk="1" fontAlgn="auto" latinLnBrk="0" hangingPunct="1">
                        <a:lnSpc>
                          <a:spcPct val="100000"/>
                        </a:lnSpc>
                        <a:spcBef>
                          <a:spcPts val="0"/>
                        </a:spcBef>
                        <a:spcAft>
                          <a:spcPts val="0"/>
                        </a:spcAft>
                        <a:buClrTx/>
                        <a:buSzTx/>
                        <a:buFontTx/>
                        <a:buNone/>
                        <a:tabLst/>
                        <a:defRPr/>
                      </a:pPr>
                      <a:endParaRPr lang="en-US" sz="700" i="0" dirty="0">
                        <a:latin typeface="Calibri" panose="020F0502020204030204" pitchFamily="34" charset="0"/>
                        <a:cs typeface="Calibri" panose="020F0502020204030204" pitchFamily="34" charset="0"/>
                      </a:endParaRP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latin typeface="Calibri" panose="020F0502020204030204" pitchFamily="34" charset="0"/>
                          <a:cs typeface="Calibri" panose="020F0502020204030204" pitchFamily="34" charset="0"/>
                        </a:rPr>
                        <a:t>The Referee works together with WPLs to “improve” the </a:t>
                      </a:r>
                      <a:r>
                        <a:rPr lang="en-US" sz="700" b="1" i="0" dirty="0">
                          <a:latin typeface="Calibri" panose="020F0502020204030204" pitchFamily="34" charset="0"/>
                          <a:cs typeface="Calibri" panose="020F0502020204030204" pitchFamily="34" charset="0"/>
                        </a:rPr>
                        <a:t>WP Executive Summary</a:t>
                      </a:r>
                      <a:r>
                        <a:rPr lang="en-US" sz="700" i="1" dirty="0">
                          <a:latin typeface="Calibri" panose="020F0502020204030204" pitchFamily="34" charset="0"/>
                          <a:cs typeface="Calibri" panose="020F0502020204030204" pitchFamily="34" charset="0"/>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00">
                          <a:solidFill>
                            <a:schemeClr val="tx1"/>
                          </a:solidFill>
                          <a:latin typeface="Calibri" panose="020F0502020204030204" pitchFamily="34" charset="0"/>
                          <a:ea typeface="+mn-ea"/>
                          <a:cs typeface="Calibri" panose="020F0502020204030204" pitchFamily="34" charset="0"/>
                        </a:rPr>
                        <a:t>Documents sent to SCB and MB by WPs Coordinator</a:t>
                      </a:r>
                      <a:endParaRPr lang="en-US" sz="700" b="0" kern="100">
                        <a:solidFill>
                          <a:schemeClr val="tx1"/>
                        </a:solidFill>
                        <a:latin typeface="Calibri" panose="020F0502020204030204" pitchFamily="34" charset="0"/>
                        <a:ea typeface="+mn-ea"/>
                        <a:cs typeface="Calibri" panose="020F0502020204030204" pitchFamily="34" charset="0"/>
                      </a:endParaRPr>
                    </a:p>
                    <a:p>
                      <a:endParaRPr lang="en-US" sz="700" b="0" kern="100" dirty="0">
                        <a:solidFill>
                          <a:schemeClr val="tx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1" kern="100" dirty="0">
                          <a:solidFill>
                            <a:schemeClr val="tx1"/>
                          </a:solidFill>
                          <a:latin typeface="Calibri" panose="020F0502020204030204" pitchFamily="34" charset="0"/>
                          <a:ea typeface="+mn-ea"/>
                          <a:cs typeface="Calibri" panose="020F0502020204030204" pitchFamily="34" charset="0"/>
                        </a:rPr>
                        <a:t>1) Open session (30’)</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0" kern="100" dirty="0">
                          <a:solidFill>
                            <a:schemeClr val="tx1"/>
                          </a:solidFill>
                          <a:latin typeface="Calibri" panose="020F0502020204030204" pitchFamily="34" charset="0"/>
                          <a:ea typeface="+mn-ea"/>
                          <a:cs typeface="Calibri" panose="020F0502020204030204" pitchFamily="34" charset="0"/>
                        </a:rPr>
                        <a:t>- WPL or WPPL present with all WP members present. Open to all collaboration.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700" b="0" kern="100" dirty="0">
                        <a:solidFill>
                          <a:schemeClr val="tx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1" kern="100" dirty="0">
                          <a:solidFill>
                            <a:schemeClr val="tx1"/>
                          </a:solidFill>
                          <a:latin typeface="Calibri" panose="020F0502020204030204" pitchFamily="34" charset="0"/>
                          <a:ea typeface="+mn-ea"/>
                          <a:cs typeface="Calibri" panose="020F0502020204030204" pitchFamily="34" charset="0"/>
                        </a:rPr>
                        <a:t>2) Closed session (30’)</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0" kern="100" dirty="0">
                          <a:solidFill>
                            <a:schemeClr val="tx1"/>
                          </a:solidFill>
                          <a:latin typeface="Calibri" panose="020F0502020204030204" pitchFamily="34" charset="0"/>
                          <a:ea typeface="+mn-ea"/>
                          <a:cs typeface="Calibri" panose="020F0502020204030204" pitchFamily="34" charset="0"/>
                        </a:rPr>
                        <a:t>- Internal referee presents their report; SCB and MB members may ask questions. WPLs, WPPLs and WP-Members present</a:t>
                      </a:r>
                      <a:endParaRPr lang="en-US" sz="700" b="0" kern="100" dirty="0">
                        <a:solidFill>
                          <a:schemeClr val="tx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700" b="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1" dirty="0">
                          <a:solidFill>
                            <a:srgbClr val="C00000"/>
                          </a:solidFill>
                          <a:latin typeface="Calibri" panose="020F0502020204030204" pitchFamily="34" charset="0"/>
                          <a:cs typeface="Calibri" panose="020F0502020204030204" pitchFamily="34" charset="0"/>
                        </a:rPr>
                        <a:t>Final WP Endorsement</a:t>
                      </a:r>
                    </a:p>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1936929"/>
                  </a:ext>
                </a:extLst>
              </a:tr>
              <a:tr h="0">
                <a:tc vMerge="1">
                  <a:txBody>
                    <a:bodyPr/>
                    <a:lstStyle/>
                    <a:p>
                      <a:endParaRPr lang="en-US" sz="700" dirty="0"/>
                    </a:p>
                  </a:txBody>
                  <a:tcPr marL="68580" marR="68580" marT="34290" marB="34290">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Outcome</a:t>
                      </a:r>
                      <a:endParaRPr lang="en-US" sz="700" b="1"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WPs Coordinator and Resources Coordinator receive the referee report and updated WP Executive Summary</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GB" sz="700" kern="1200">
                          <a:solidFill>
                            <a:schemeClr val="bg1"/>
                          </a:solidFill>
                          <a:latin typeface="Calibri" panose="020F0502020204030204" pitchFamily="34" charset="0"/>
                          <a:ea typeface="+mn-ea"/>
                          <a:cs typeface="Calibri" panose="020F0502020204030204" pitchFamily="34" charset="0"/>
                        </a:rPr>
                        <a:t>Any major concerns identified by the respective board members shall be communicated before the dedicated SCB meeting</a:t>
                      </a:r>
                      <a:endParaRPr lang="en-US" sz="700" kern="1200" dirty="0">
                        <a:solidFill>
                          <a:schemeClr val="bg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Scientific endorsement (Final referee report and SCB minutes)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vMerge="1">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extLst>
                  <a:ext uri="{0D108BD9-81ED-4DB2-BD59-A6C34878D82A}">
                    <a16:rowId xmlns:a16="http://schemas.microsoft.com/office/drawing/2014/main" val="3782486095"/>
                  </a:ext>
                </a:extLst>
              </a:tr>
              <a:tr h="300990">
                <a:tc rowSpan="3">
                  <a:txBody>
                    <a:bodyPr/>
                    <a:lstStyle/>
                    <a:p>
                      <a:pPr algn="ctr"/>
                      <a:r>
                        <a:rPr lang="en-US" sz="700" b="1">
                          <a:latin typeface="Calibri" panose="020F0502020204030204" pitchFamily="34" charset="0"/>
                          <a:cs typeface="Calibri" panose="020F0502020204030204" pitchFamily="34" charset="0"/>
                        </a:rPr>
                        <a:t>RESOURCES ENDORSEMENT</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Requirement</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Updated Annex 7 with all tables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solidFill>
                            <a:schemeClr val="bg1"/>
                          </a:solidFill>
                          <a:latin typeface="Calibri" panose="020F0502020204030204" pitchFamily="34" charset="0"/>
                          <a:cs typeface="Calibri" panose="020F0502020204030204" pitchFamily="34" charset="0"/>
                        </a:rPr>
                        <a:t>75% of acknowledgements expected (otherwise, needs to be discussed in the SCB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Scientific approval</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30’ Dedicated RCB/MB Meeting 30’ per WP project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vMerge="1">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extLst>
                  <a:ext uri="{0D108BD9-81ED-4DB2-BD59-A6C34878D82A}">
                    <a16:rowId xmlns:a16="http://schemas.microsoft.com/office/drawing/2014/main" val="1719011759"/>
                  </a:ext>
                </a:extLst>
              </a:tr>
              <a:tr h="540805">
                <a:tc vMerge="1">
                  <a:txBody>
                    <a:bodyPr/>
                    <a:lstStyle/>
                    <a:p>
                      <a:endParaRPr lang="en-US" sz="700" b="1" dirty="0"/>
                    </a:p>
                  </a:txBody>
                  <a:tcPr marL="68580" marR="68580" marT="34290" marB="34290"/>
                </a:tc>
                <a:tc>
                  <a:txBody>
                    <a:bodyPr/>
                    <a:lstStyle/>
                    <a:p>
                      <a:r>
                        <a:rPr lang="en-US" sz="700" b="1" dirty="0">
                          <a:latin typeface="Calibri" panose="020F0502020204030204" pitchFamily="34" charset="0"/>
                          <a:cs typeface="Calibri" panose="020F0502020204030204" pitchFamily="34" charset="0"/>
                        </a:rPr>
                        <a:t>Action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88900" indent="-88900">
                        <a:buFont typeface="Arial" panose="020B0604020202020204" pitchFamily="34" charset="0"/>
                        <a:buChar char="•"/>
                        <a:tabLst/>
                      </a:pPr>
                      <a:r>
                        <a:rPr lang="en-US" sz="700" dirty="0">
                          <a:latin typeface="Calibri" panose="020F0502020204030204" pitchFamily="34" charset="0"/>
                          <a:cs typeface="Calibri" panose="020F0502020204030204" pitchFamily="34" charset="0"/>
                        </a:rPr>
                        <a:t>The annex is distributed to relevant WP-FA and requests for acknowledgement in 2 weeks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kern="100" dirty="0">
                          <a:latin typeface="Calibri" panose="020F0502020204030204" pitchFamily="34" charset="0"/>
                          <a:cs typeface="Calibri" panose="020F0502020204030204" pitchFamily="34" charset="0"/>
                        </a:rPr>
                        <a:t>Summary of WP-FA acknowledgements of existing Resources</a:t>
                      </a:r>
                      <a:r>
                        <a:rPr lang="en-US" sz="700" kern="100" dirty="0">
                          <a:latin typeface="Calibri" panose="020F0502020204030204" pitchFamily="34" charset="0"/>
                          <a:cs typeface="Calibri" panose="020F0502020204030204" pitchFamily="34" charset="0"/>
                        </a:rPr>
                        <a:t> are </a:t>
                      </a:r>
                      <a:r>
                        <a:rPr lang="en-US" sz="700" dirty="0">
                          <a:latin typeface="Calibri" panose="020F0502020204030204" pitchFamily="34" charset="0"/>
                          <a:cs typeface="Calibri" panose="020F0502020204030204" pitchFamily="34" charset="0"/>
                        </a:rPr>
                        <a:t>sent to SCB, RCB and MB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kern="100" dirty="0">
                          <a:latin typeface="Calibri" panose="020F0502020204030204" pitchFamily="34" charset="0"/>
                          <a:cs typeface="Calibri" panose="020F0502020204030204" pitchFamily="34" charset="0"/>
                        </a:rPr>
                        <a:t>1) Closed session (30’)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i="0" kern="100" dirty="0">
                          <a:latin typeface="Calibri" panose="020F0502020204030204" pitchFamily="34" charset="0"/>
                          <a:cs typeface="Calibri" panose="020F0502020204030204" pitchFamily="34" charset="0"/>
                        </a:rPr>
                        <a:t>- WPL presents a summary of SCB </a:t>
                      </a:r>
                      <a:r>
                        <a:rPr lang="en-GB" sz="700" i="0" kern="100" dirty="0" err="1">
                          <a:latin typeface="Calibri" panose="020F0502020204030204" pitchFamily="34" charset="0"/>
                          <a:cs typeface="Calibri" panose="020F0502020204030204" pitchFamily="34" charset="0"/>
                        </a:rPr>
                        <a:t>approval,resource</a:t>
                      </a:r>
                      <a:r>
                        <a:rPr lang="en-GB" sz="700" i="0" kern="100" dirty="0">
                          <a:latin typeface="Calibri" panose="020F0502020204030204" pitchFamily="34" charset="0"/>
                          <a:cs typeface="Calibri" panose="020F0502020204030204" pitchFamily="34" charset="0"/>
                        </a:rPr>
                        <a:t> tables and a list of acknowledgements (100% expected)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700" kern="1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1" dirty="0">
                          <a:solidFill>
                            <a:srgbClr val="FF0000"/>
                          </a:solidFill>
                          <a:latin typeface="Calibri" panose="020F0502020204030204" pitchFamily="34" charset="0"/>
                          <a:cs typeface="Calibri" panose="020F0502020204030204" pitchFamily="34" charset="0"/>
                        </a:rPr>
                        <a:t>Recommendation and minutes ready for CB</a:t>
                      </a:r>
                    </a:p>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8748783"/>
                  </a:ext>
                </a:extLst>
              </a:tr>
              <a:tr h="674370">
                <a:tc vMerge="1">
                  <a:txBody>
                    <a:bodyPr/>
                    <a:lstStyle/>
                    <a:p>
                      <a:endParaRPr lang="en-GB"/>
                    </a:p>
                  </a:txBody>
                  <a:tcPr/>
                </a:tc>
                <a:tc>
                  <a:txBody>
                    <a:bodyPr/>
                    <a:lstStyle/>
                    <a:p>
                      <a:r>
                        <a:rPr lang="en-US" sz="700" b="1">
                          <a:solidFill>
                            <a:schemeClr val="bg1"/>
                          </a:solidFill>
                          <a:latin typeface="Calibri" panose="020F0502020204030204" pitchFamily="34" charset="0"/>
                          <a:cs typeface="Calibri" panose="020F0502020204030204" pitchFamily="34" charset="0"/>
                        </a:rPr>
                        <a:t>Outcome</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i="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solidFill>
                            <a:schemeClr val="bg1"/>
                          </a:solidFill>
                          <a:latin typeface="Calibri" panose="020F0502020204030204" pitchFamily="34" charset="0"/>
                          <a:cs typeface="Calibri" panose="020F0502020204030204" pitchFamily="34" charset="0"/>
                        </a:rPr>
                        <a:t>Financial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extLst>
                  <a:ext uri="{0D108BD9-81ED-4DB2-BD59-A6C34878D82A}">
                    <a16:rowId xmlns:a16="http://schemas.microsoft.com/office/drawing/2014/main" val="4054358289"/>
                  </a:ext>
                </a:extLst>
              </a:tr>
            </a:tbl>
          </a:graphicData>
        </a:graphic>
      </p:graphicFrame>
      <p:sp>
        <p:nvSpPr>
          <p:cNvPr id="6" name="Textfeld 5">
            <a:extLst>
              <a:ext uri="{FF2B5EF4-FFF2-40B4-BE49-F238E27FC236}">
                <a16:creationId xmlns:a16="http://schemas.microsoft.com/office/drawing/2014/main" id="{6D00097F-64D3-F066-ABEA-D66F0E632E86}"/>
              </a:ext>
            </a:extLst>
          </p:cNvPr>
          <p:cNvSpPr txBox="1"/>
          <p:nvPr/>
        </p:nvSpPr>
        <p:spPr>
          <a:xfrm>
            <a:off x="-45396" y="-103342"/>
            <a:ext cx="513282" cy="5350183"/>
          </a:xfrm>
          <a:prstGeom prst="rect">
            <a:avLst/>
          </a:prstGeom>
          <a:noFill/>
        </p:spPr>
        <p:txBody>
          <a:bodyPr vert="wordArtVert" wrap="none" rtlCol="0">
            <a:spAutoFit/>
          </a:bodyPr>
          <a:lstStyle/>
          <a:p>
            <a:r>
              <a:rPr lang="en-GB" b="1" dirty="0">
                <a:solidFill>
                  <a:srgbClr val="00599D"/>
                </a:solidFill>
              </a:rPr>
              <a:t>GENERAL TIMELINE</a:t>
            </a:r>
          </a:p>
        </p:txBody>
      </p:sp>
    </p:spTree>
    <p:extLst>
      <p:ext uri="{BB962C8B-B14F-4D97-AF65-F5344CB8AC3E}">
        <p14:creationId xmlns:p14="http://schemas.microsoft.com/office/powerpoint/2010/main" val="2582472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D889726-6C79-5E52-E140-09028F7A735B}"/>
              </a:ext>
            </a:extLst>
          </p:cNvPr>
          <p:cNvSpPr>
            <a:spLocks noGrp="1"/>
          </p:cNvSpPr>
          <p:nvPr>
            <p:ph type="title"/>
          </p:nvPr>
        </p:nvSpPr>
        <p:spPr/>
        <p:txBody>
          <a:bodyPr/>
          <a:lstStyle/>
          <a:p>
            <a:r>
              <a:rPr lang="en-GB" dirty="0"/>
              <a:t>WP endorsements</a:t>
            </a:r>
          </a:p>
        </p:txBody>
      </p:sp>
      <p:sp>
        <p:nvSpPr>
          <p:cNvPr id="5" name="Inhaltsplatzhalter 4">
            <a:extLst>
              <a:ext uri="{FF2B5EF4-FFF2-40B4-BE49-F238E27FC236}">
                <a16:creationId xmlns:a16="http://schemas.microsoft.com/office/drawing/2014/main" id="{85306803-5D3B-A80B-A229-C0706588E41B}"/>
              </a:ext>
            </a:extLst>
          </p:cNvPr>
          <p:cNvSpPr>
            <a:spLocks noGrp="1"/>
          </p:cNvSpPr>
          <p:nvPr>
            <p:ph idx="1"/>
          </p:nvPr>
        </p:nvSpPr>
        <p:spPr>
          <a:xfrm>
            <a:off x="457200" y="885372"/>
            <a:ext cx="8414426" cy="4052148"/>
          </a:xfrm>
        </p:spPr>
        <p:txBody>
          <a:bodyPr/>
          <a:lstStyle/>
          <a:p>
            <a:pPr>
              <a:lnSpc>
                <a:spcPct val="150000"/>
              </a:lnSpc>
            </a:pPr>
            <a:r>
              <a:rPr lang="en-GB" sz="1400" dirty="0"/>
              <a:t>After establishment and first endorsement, a WP shall undergo an endorsement procedure once per year.</a:t>
            </a:r>
          </a:p>
          <a:p>
            <a:pPr>
              <a:lnSpc>
                <a:spcPct val="150000"/>
              </a:lnSpc>
            </a:pPr>
            <a:r>
              <a:rPr lang="en-GB" sz="1400" dirty="0"/>
              <a:t>WP endorsement can be initiated before each CB meeting</a:t>
            </a:r>
          </a:p>
          <a:p>
            <a:pPr>
              <a:lnSpc>
                <a:spcPct val="150000"/>
              </a:lnSpc>
            </a:pPr>
            <a:r>
              <a:rPr lang="en-GB" sz="1400" dirty="0"/>
              <a:t>This way, we can accommodate (especially in the initial phase) different levels of preparations of various WPs</a:t>
            </a:r>
          </a:p>
          <a:p>
            <a:pPr>
              <a:lnSpc>
                <a:spcPct val="150000"/>
              </a:lnSpc>
            </a:pPr>
            <a:r>
              <a:rPr lang="en-GB" sz="1400" dirty="0"/>
              <a:t>The proposed timeline shows an example where the endorsement documents are sent at the latest five weeks before the corresponding CB meeting.</a:t>
            </a:r>
          </a:p>
          <a:p>
            <a:pPr lvl="1">
              <a:lnSpc>
                <a:spcPct val="150000"/>
              </a:lnSpc>
            </a:pPr>
            <a:r>
              <a:rPr lang="en-GB" sz="1000" dirty="0"/>
              <a:t> Earlier initialisation of the procedure is encouraged</a:t>
            </a:r>
            <a:br>
              <a:rPr lang="en-GB" sz="1000" dirty="0"/>
            </a:br>
            <a:endParaRPr lang="en-GB" sz="1000" dirty="0"/>
          </a:p>
        </p:txBody>
      </p:sp>
      <p:pic>
        <p:nvPicPr>
          <p:cNvPr id="2" name="Grafik 1">
            <a:extLst>
              <a:ext uri="{FF2B5EF4-FFF2-40B4-BE49-F238E27FC236}">
                <a16:creationId xmlns:a16="http://schemas.microsoft.com/office/drawing/2014/main" id="{30B6779B-06D1-F558-7D02-FAABA707AAF0}"/>
              </a:ext>
            </a:extLst>
          </p:cNvPr>
          <p:cNvPicPr>
            <a:picLocks noChangeAspect="1"/>
          </p:cNvPicPr>
          <p:nvPr/>
        </p:nvPicPr>
        <p:blipFill>
          <a:blip r:embed="rId2"/>
          <a:stretch>
            <a:fillRect/>
          </a:stretch>
        </p:blipFill>
        <p:spPr>
          <a:xfrm>
            <a:off x="4299626" y="2417444"/>
            <a:ext cx="4659691" cy="2639824"/>
          </a:xfrm>
          <a:prstGeom prst="rect">
            <a:avLst/>
          </a:prstGeom>
        </p:spPr>
      </p:pic>
    </p:spTree>
    <p:extLst>
      <p:ext uri="{BB962C8B-B14F-4D97-AF65-F5344CB8AC3E}">
        <p14:creationId xmlns:p14="http://schemas.microsoft.com/office/powerpoint/2010/main" val="1037027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D2FC95-A0BB-5A72-E25A-F037E2706120}"/>
              </a:ext>
            </a:extLst>
          </p:cNvPr>
          <p:cNvSpPr>
            <a:spLocks noGrp="1"/>
          </p:cNvSpPr>
          <p:nvPr>
            <p:ph type="title"/>
          </p:nvPr>
        </p:nvSpPr>
        <p:spPr/>
        <p:txBody>
          <a:bodyPr/>
          <a:lstStyle/>
          <a:p>
            <a:r>
              <a:rPr lang="en-GB" dirty="0"/>
              <a:t>Example – next CB on 27.02.2025</a:t>
            </a:r>
          </a:p>
        </p:txBody>
      </p:sp>
      <p:sp>
        <p:nvSpPr>
          <p:cNvPr id="3" name="Textplatzhalter 2">
            <a:extLst>
              <a:ext uri="{FF2B5EF4-FFF2-40B4-BE49-F238E27FC236}">
                <a16:creationId xmlns:a16="http://schemas.microsoft.com/office/drawing/2014/main" id="{B94884EB-DAD0-5AEE-B906-DD54948D03F3}"/>
              </a:ext>
            </a:extLst>
          </p:cNvPr>
          <p:cNvSpPr>
            <a:spLocks noGrp="1"/>
          </p:cNvSpPr>
          <p:nvPr>
            <p:ph idx="1"/>
          </p:nvPr>
        </p:nvSpPr>
        <p:spPr/>
        <p:txBody>
          <a:bodyPr/>
          <a:lstStyle/>
          <a:p>
            <a:pPr>
              <a:lnSpc>
                <a:spcPct val="150000"/>
              </a:lnSpc>
            </a:pPr>
            <a:r>
              <a:rPr lang="en-GB" sz="1300" dirty="0"/>
              <a:t>For the most advanced WPs, we can prepare the endorsement in the first CB meeting of 2025 already</a:t>
            </a:r>
          </a:p>
          <a:p>
            <a:pPr>
              <a:lnSpc>
                <a:spcPct val="150000"/>
              </a:lnSpc>
            </a:pPr>
            <a:r>
              <a:rPr lang="en-GB" sz="1300" dirty="0"/>
              <a:t>Influence of the MoU signing process to be clarified.</a:t>
            </a:r>
          </a:p>
          <a:p>
            <a:pPr>
              <a:lnSpc>
                <a:spcPct val="150000"/>
              </a:lnSpc>
            </a:pPr>
            <a:r>
              <a:rPr lang="en-GB" sz="1300" dirty="0"/>
              <a:t>The resulting timeline, based on the discussion before, would consider the following dates as the </a:t>
            </a:r>
            <a:r>
              <a:rPr lang="en-GB" sz="1300" dirty="0">
                <a:highlight>
                  <a:srgbClr val="FFFF00"/>
                </a:highlight>
              </a:rPr>
              <a:t>final deadlines</a:t>
            </a:r>
          </a:p>
          <a:p>
            <a:pPr>
              <a:lnSpc>
                <a:spcPct val="150000"/>
              </a:lnSpc>
            </a:pPr>
            <a:endParaRPr lang="en-GB" sz="1300" dirty="0"/>
          </a:p>
        </p:txBody>
      </p:sp>
      <p:pic>
        <p:nvPicPr>
          <p:cNvPr id="5" name="Grafik 4">
            <a:extLst>
              <a:ext uri="{FF2B5EF4-FFF2-40B4-BE49-F238E27FC236}">
                <a16:creationId xmlns:a16="http://schemas.microsoft.com/office/drawing/2014/main" id="{6FA33819-12E7-1CE1-3D08-9815DCDE60A0}"/>
              </a:ext>
            </a:extLst>
          </p:cNvPr>
          <p:cNvPicPr>
            <a:picLocks noChangeAspect="1"/>
          </p:cNvPicPr>
          <p:nvPr/>
        </p:nvPicPr>
        <p:blipFill>
          <a:blip r:embed="rId2"/>
          <a:stretch>
            <a:fillRect/>
          </a:stretch>
        </p:blipFill>
        <p:spPr>
          <a:xfrm>
            <a:off x="2003304" y="1959484"/>
            <a:ext cx="5308654" cy="3105210"/>
          </a:xfrm>
          <a:prstGeom prst="rect">
            <a:avLst/>
          </a:prstGeom>
        </p:spPr>
      </p:pic>
    </p:spTree>
    <p:extLst>
      <p:ext uri="{BB962C8B-B14F-4D97-AF65-F5344CB8AC3E}">
        <p14:creationId xmlns:p14="http://schemas.microsoft.com/office/powerpoint/2010/main" val="2517818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E754E1E3-49BD-85C3-D7FE-FC7083DBDF3A}"/>
              </a:ext>
            </a:extLst>
          </p:cNvPr>
          <p:cNvGraphicFramePr>
            <a:graphicFrameLocks noGrp="1"/>
          </p:cNvGraphicFramePr>
          <p:nvPr>
            <p:ph idx="4294967295"/>
            <p:extLst>
              <p:ext uri="{D42A27DB-BD31-4B8C-83A1-F6EECF244321}">
                <p14:modId xmlns:p14="http://schemas.microsoft.com/office/powerpoint/2010/main" val="3324602261"/>
              </p:ext>
            </p:extLst>
          </p:nvPr>
        </p:nvGraphicFramePr>
        <p:xfrm>
          <a:off x="457200" y="26988"/>
          <a:ext cx="8687436" cy="5124450"/>
        </p:xfrm>
        <a:graphic>
          <a:graphicData uri="http://schemas.openxmlformats.org/drawingml/2006/table">
            <a:tbl>
              <a:tblPr firstRow="1" bandRow="1">
                <a:tableStyleId>{3B4B98B0-60AC-42C2-AFA5-B58CD77FA1E5}</a:tableStyleId>
              </a:tblPr>
              <a:tblGrid>
                <a:gridCol w="733159">
                  <a:extLst>
                    <a:ext uri="{9D8B030D-6E8A-4147-A177-3AD203B41FA5}">
                      <a16:colId xmlns:a16="http://schemas.microsoft.com/office/drawing/2014/main" val="1164962816"/>
                    </a:ext>
                  </a:extLst>
                </a:gridCol>
                <a:gridCol w="733159">
                  <a:extLst>
                    <a:ext uri="{9D8B030D-6E8A-4147-A177-3AD203B41FA5}">
                      <a16:colId xmlns:a16="http://schemas.microsoft.com/office/drawing/2014/main" val="2000974345"/>
                    </a:ext>
                  </a:extLst>
                </a:gridCol>
                <a:gridCol w="892957">
                  <a:extLst>
                    <a:ext uri="{9D8B030D-6E8A-4147-A177-3AD203B41FA5}">
                      <a16:colId xmlns:a16="http://schemas.microsoft.com/office/drawing/2014/main" val="3016354346"/>
                    </a:ext>
                  </a:extLst>
                </a:gridCol>
                <a:gridCol w="1284735">
                  <a:extLst>
                    <a:ext uri="{9D8B030D-6E8A-4147-A177-3AD203B41FA5}">
                      <a16:colId xmlns:a16="http://schemas.microsoft.com/office/drawing/2014/main" val="4056138516"/>
                    </a:ext>
                  </a:extLst>
                </a:gridCol>
                <a:gridCol w="1469608">
                  <a:extLst>
                    <a:ext uri="{9D8B030D-6E8A-4147-A177-3AD203B41FA5}">
                      <a16:colId xmlns:a16="http://schemas.microsoft.com/office/drawing/2014/main" val="632489375"/>
                    </a:ext>
                  </a:extLst>
                </a:gridCol>
                <a:gridCol w="1122246">
                  <a:extLst>
                    <a:ext uri="{9D8B030D-6E8A-4147-A177-3AD203B41FA5}">
                      <a16:colId xmlns:a16="http://schemas.microsoft.com/office/drawing/2014/main" val="3222658645"/>
                    </a:ext>
                  </a:extLst>
                </a:gridCol>
                <a:gridCol w="1108886">
                  <a:extLst>
                    <a:ext uri="{9D8B030D-6E8A-4147-A177-3AD203B41FA5}">
                      <a16:colId xmlns:a16="http://schemas.microsoft.com/office/drawing/2014/main" val="852786544"/>
                    </a:ext>
                  </a:extLst>
                </a:gridCol>
                <a:gridCol w="1342686">
                  <a:extLst>
                    <a:ext uri="{9D8B030D-6E8A-4147-A177-3AD203B41FA5}">
                      <a16:colId xmlns:a16="http://schemas.microsoft.com/office/drawing/2014/main" val="337279984"/>
                    </a:ext>
                  </a:extLst>
                </a:gridCol>
              </a:tblGrid>
              <a:tr h="33695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Latest time</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0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-5 week</a:t>
                      </a:r>
                    </a:p>
                    <a:p>
                      <a:pPr algn="ctr"/>
                      <a:r>
                        <a:rPr lang="en-US" sz="1000" dirty="0">
                          <a:highlight>
                            <a:srgbClr val="FFFF00"/>
                          </a:highlight>
                          <a:latin typeface="Calibri" panose="020F0502020204030204" pitchFamily="34" charset="0"/>
                          <a:cs typeface="Calibri" panose="020F0502020204030204" pitchFamily="34" charset="0"/>
                        </a:rPr>
                        <a:t>23.01.2025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0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-3 week</a:t>
                      </a:r>
                    </a:p>
                    <a:p>
                      <a:pPr algn="ctr"/>
                      <a:r>
                        <a:rPr lang="en-US" sz="1000" dirty="0">
                          <a:highlight>
                            <a:srgbClr val="FFFF00"/>
                          </a:highlight>
                          <a:latin typeface="Calibri" panose="020F0502020204030204" pitchFamily="34" charset="0"/>
                          <a:cs typeface="Calibri" panose="020F0502020204030204" pitchFamily="34" charset="0"/>
                        </a:rPr>
                        <a:t>06.02.2025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-2 week</a:t>
                      </a:r>
                    </a:p>
                    <a:p>
                      <a:pPr algn="ctr"/>
                      <a:r>
                        <a:rPr lang="en-US" sz="1000" dirty="0">
                          <a:highlight>
                            <a:srgbClr val="FFFF00"/>
                          </a:highlight>
                          <a:latin typeface="Calibri" panose="020F0502020204030204" pitchFamily="34" charset="0"/>
                          <a:cs typeface="Calibri" panose="020F0502020204030204" pitchFamily="34" charset="0"/>
                        </a:rPr>
                        <a:t>13.02.2025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-1 week</a:t>
                      </a:r>
                    </a:p>
                    <a:p>
                      <a:pPr algn="ctr"/>
                      <a:r>
                        <a:rPr lang="en-US" sz="1000" dirty="0">
                          <a:highlight>
                            <a:srgbClr val="FFFF00"/>
                          </a:highlight>
                          <a:latin typeface="Calibri" panose="020F0502020204030204" pitchFamily="34" charset="0"/>
                          <a:cs typeface="Calibri" panose="020F0502020204030204" pitchFamily="34" charset="0"/>
                        </a:rPr>
                        <a:t>20.02.2025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a:latin typeface="Calibri" panose="020F0502020204030204" pitchFamily="34" charset="0"/>
                          <a:cs typeface="Calibri" panose="020F0502020204030204" pitchFamily="34" charset="0"/>
                        </a:rPr>
                        <a:t>CB Date</a:t>
                      </a:r>
                    </a:p>
                    <a:p>
                      <a:pPr algn="ctr"/>
                      <a:r>
                        <a:rPr lang="en-US" sz="1000" dirty="0">
                          <a:highlight>
                            <a:srgbClr val="FFFF00"/>
                          </a:highlight>
                          <a:latin typeface="Calibri" panose="020F0502020204030204" pitchFamily="34" charset="0"/>
                          <a:cs typeface="Calibri" panose="020F0502020204030204" pitchFamily="34" charset="0"/>
                        </a:rPr>
                        <a:t>27.02.2025</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7068625"/>
                  </a:ext>
                </a:extLst>
              </a:tr>
              <a:tr h="390728">
                <a:tc rowSpan="3">
                  <a:txBody>
                    <a:bodyPr/>
                    <a:lstStyle/>
                    <a:p>
                      <a:pPr algn="ctr"/>
                      <a:r>
                        <a:rPr lang="en-US" sz="700" b="1" dirty="0">
                          <a:latin typeface="Calibri" panose="020F0502020204030204" pitchFamily="34" charset="0"/>
                          <a:cs typeface="Calibri" panose="020F0502020204030204" pitchFamily="34" charset="0"/>
                        </a:rPr>
                        <a:t>SCIENTIFIC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Requirement</a:t>
                      </a:r>
                      <a:endParaRPr lang="en-US" sz="700" b="1"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Updated Annex 7 with all tables</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WP Executive Summary</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Updated WP Executive Summary</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Referee report</a:t>
                      </a:r>
                    </a:p>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Annex 7 </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All documents and presentations ready</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Summary of WP-FA acknowledgements </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1h Dedicated SCB/MB Meeting  for the WP Scientific Review</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Scientific endorsement</a:t>
                      </a:r>
                    </a:p>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Financial endorsement</a:t>
                      </a:r>
                    </a:p>
                    <a:p>
                      <a:pPr marL="88900" indent="-88900">
                        <a:buFont typeface="Arial" panose="020B0604020202020204" pitchFamily="34" charset="0"/>
                        <a:buChar char="•"/>
                        <a:tabLst/>
                      </a:pPr>
                      <a:r>
                        <a:rPr lang="en-US" sz="700" dirty="0">
                          <a:solidFill>
                            <a:schemeClr val="bg1"/>
                          </a:solidFill>
                          <a:latin typeface="Calibri" panose="020F0502020204030204" pitchFamily="34" charset="0"/>
                          <a:cs typeface="Calibri" panose="020F0502020204030204" pitchFamily="34" charset="0"/>
                        </a:rPr>
                        <a:t>Recommendations to CB</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extLst>
                  <a:ext uri="{0D108BD9-81ED-4DB2-BD59-A6C34878D82A}">
                    <a16:rowId xmlns:a16="http://schemas.microsoft.com/office/drawing/2014/main" val="2976202637"/>
                  </a:ext>
                </a:extLst>
              </a:tr>
              <a:tr h="1093053">
                <a:tc vMerge="1">
                  <a:txBody>
                    <a:bodyPr/>
                    <a:lstStyle/>
                    <a:p>
                      <a:endParaRPr lang="en-US" sz="700" b="1" dirty="0"/>
                    </a:p>
                  </a:txBody>
                  <a:tcPr marL="68580" marR="68580" marT="34290" marB="34290"/>
                </a:tc>
                <a:tc>
                  <a:txBody>
                    <a:bodyPr/>
                    <a:lstStyle/>
                    <a:p>
                      <a:r>
                        <a:rPr lang="en-US" sz="700" b="1">
                          <a:latin typeface="Calibri" panose="020F0502020204030204" pitchFamily="34" charset="0"/>
                          <a:cs typeface="Calibri" panose="020F0502020204030204" pitchFamily="34" charset="0"/>
                        </a:rPr>
                        <a:t>Action</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kern="100" dirty="0">
                          <a:latin typeface="Calibri" panose="020F0502020204030204" pitchFamily="34" charset="0"/>
                          <a:cs typeface="Calibri" panose="020F0502020204030204" pitchFamily="34" charset="0"/>
                        </a:rPr>
                        <a:t>All documents sent to Work Packages Coordinator, Resource Coordinator and the WP Internal Referee</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700" i="0" dirty="0">
                        <a:latin typeface="Calibri" panose="020F0502020204030204" pitchFamily="34" charset="0"/>
                        <a:cs typeface="Calibri" panose="020F0502020204030204" pitchFamily="34" charset="0"/>
                      </a:endParaRP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latin typeface="Calibri" panose="020F0502020204030204" pitchFamily="34" charset="0"/>
                          <a:cs typeface="Calibri" panose="020F0502020204030204" pitchFamily="34" charset="0"/>
                        </a:rPr>
                        <a:t>Referee report is prepared within 2 week time period.</a:t>
                      </a:r>
                    </a:p>
                    <a:p>
                      <a:pPr marL="88900" marR="0" lvl="0" indent="-88900" algn="l" defTabSz="457200" rtl="0" eaLnBrk="1" fontAlgn="auto" latinLnBrk="0" hangingPunct="1">
                        <a:lnSpc>
                          <a:spcPct val="100000"/>
                        </a:lnSpc>
                        <a:spcBef>
                          <a:spcPts val="0"/>
                        </a:spcBef>
                        <a:spcAft>
                          <a:spcPts val="0"/>
                        </a:spcAft>
                        <a:buClrTx/>
                        <a:buSzTx/>
                        <a:buFontTx/>
                        <a:buNone/>
                        <a:tabLst/>
                        <a:defRPr/>
                      </a:pPr>
                      <a:endParaRPr lang="en-US" sz="700" i="0" dirty="0">
                        <a:latin typeface="Calibri" panose="020F0502020204030204" pitchFamily="34" charset="0"/>
                        <a:cs typeface="Calibri" panose="020F0502020204030204" pitchFamily="34" charset="0"/>
                      </a:endParaRP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latin typeface="Calibri" panose="020F0502020204030204" pitchFamily="34" charset="0"/>
                          <a:cs typeface="Calibri" panose="020F0502020204030204" pitchFamily="34" charset="0"/>
                        </a:rPr>
                        <a:t>The Referee works together with WPLs to “improve” the </a:t>
                      </a:r>
                      <a:r>
                        <a:rPr lang="en-US" sz="700" b="1" i="0" dirty="0">
                          <a:latin typeface="Calibri" panose="020F0502020204030204" pitchFamily="34" charset="0"/>
                          <a:cs typeface="Calibri" panose="020F0502020204030204" pitchFamily="34" charset="0"/>
                        </a:rPr>
                        <a:t>WP Executive Summary</a:t>
                      </a:r>
                      <a:r>
                        <a:rPr lang="en-US" sz="700" i="1" dirty="0">
                          <a:latin typeface="Calibri" panose="020F0502020204030204" pitchFamily="34" charset="0"/>
                          <a:cs typeface="Calibri" panose="020F0502020204030204" pitchFamily="34" charset="0"/>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kern="100">
                          <a:solidFill>
                            <a:schemeClr val="tx1"/>
                          </a:solidFill>
                          <a:latin typeface="Calibri" panose="020F0502020204030204" pitchFamily="34" charset="0"/>
                          <a:ea typeface="+mn-ea"/>
                          <a:cs typeface="Calibri" panose="020F0502020204030204" pitchFamily="34" charset="0"/>
                        </a:rPr>
                        <a:t>Documents sent to SCB and MB by WPs Coordinator</a:t>
                      </a:r>
                      <a:endParaRPr lang="en-US" sz="700" b="0" kern="100">
                        <a:solidFill>
                          <a:schemeClr val="tx1"/>
                        </a:solidFill>
                        <a:latin typeface="Calibri" panose="020F0502020204030204" pitchFamily="34" charset="0"/>
                        <a:ea typeface="+mn-ea"/>
                        <a:cs typeface="Calibri" panose="020F0502020204030204" pitchFamily="34" charset="0"/>
                      </a:endParaRPr>
                    </a:p>
                    <a:p>
                      <a:endParaRPr lang="en-US" sz="700" b="0" kern="100" dirty="0">
                        <a:solidFill>
                          <a:schemeClr val="tx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1" kern="100" dirty="0">
                          <a:solidFill>
                            <a:schemeClr val="tx1"/>
                          </a:solidFill>
                          <a:latin typeface="Calibri" panose="020F0502020204030204" pitchFamily="34" charset="0"/>
                          <a:ea typeface="+mn-ea"/>
                          <a:cs typeface="Calibri" panose="020F0502020204030204" pitchFamily="34" charset="0"/>
                        </a:rPr>
                        <a:t>1) Open session (30’)</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0" kern="100" dirty="0">
                          <a:solidFill>
                            <a:schemeClr val="tx1"/>
                          </a:solidFill>
                          <a:latin typeface="Calibri" panose="020F0502020204030204" pitchFamily="34" charset="0"/>
                          <a:ea typeface="+mn-ea"/>
                          <a:cs typeface="Calibri" panose="020F0502020204030204" pitchFamily="34" charset="0"/>
                        </a:rPr>
                        <a:t>- WPL or WPPL present with all WP members present. Open to all collaboration.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700" b="0" kern="100" dirty="0">
                        <a:solidFill>
                          <a:schemeClr val="tx1"/>
                        </a:solidFill>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1" kern="100" dirty="0">
                          <a:solidFill>
                            <a:schemeClr val="tx1"/>
                          </a:solidFill>
                          <a:latin typeface="Calibri" panose="020F0502020204030204" pitchFamily="34" charset="0"/>
                          <a:ea typeface="+mn-ea"/>
                          <a:cs typeface="Calibri" panose="020F0502020204030204" pitchFamily="34" charset="0"/>
                        </a:rPr>
                        <a:t>2) Closed session (30’)</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700" b="0" kern="100" dirty="0">
                          <a:solidFill>
                            <a:schemeClr val="tx1"/>
                          </a:solidFill>
                          <a:latin typeface="Calibri" panose="020F0502020204030204" pitchFamily="34" charset="0"/>
                          <a:ea typeface="+mn-ea"/>
                          <a:cs typeface="Calibri" panose="020F0502020204030204" pitchFamily="34" charset="0"/>
                        </a:rPr>
                        <a:t>- Internal referee presents their report; SCB and MB members may ask questions. WPLs, WPPLs and WP-Members present</a:t>
                      </a:r>
                      <a:endParaRPr lang="en-US" sz="700" b="0" kern="100" dirty="0">
                        <a:solidFill>
                          <a:schemeClr val="tx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700" b="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1" dirty="0">
                          <a:solidFill>
                            <a:srgbClr val="C00000"/>
                          </a:solidFill>
                          <a:latin typeface="Calibri" panose="020F0502020204030204" pitchFamily="34" charset="0"/>
                          <a:cs typeface="Calibri" panose="020F0502020204030204" pitchFamily="34" charset="0"/>
                        </a:rPr>
                        <a:t>Final WP Endorsement</a:t>
                      </a:r>
                    </a:p>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1936929"/>
                  </a:ext>
                </a:extLst>
              </a:tr>
              <a:tr h="0">
                <a:tc vMerge="1">
                  <a:txBody>
                    <a:bodyPr/>
                    <a:lstStyle/>
                    <a:p>
                      <a:endParaRPr lang="en-US" sz="700" dirty="0"/>
                    </a:p>
                  </a:txBody>
                  <a:tcPr marL="68580" marR="68580" marT="34290" marB="34290">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Outcome</a:t>
                      </a:r>
                      <a:endParaRPr lang="en-US" sz="700" b="1"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US" sz="700">
                          <a:solidFill>
                            <a:schemeClr val="bg1"/>
                          </a:solidFill>
                          <a:latin typeface="Calibri" panose="020F0502020204030204" pitchFamily="34" charset="0"/>
                          <a:cs typeface="Calibri" panose="020F0502020204030204" pitchFamily="34" charset="0"/>
                        </a:rPr>
                        <a:t>WPs Coordinator and Resources Coordinator receive the referee report and updated WP Executive Summary</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indent="-88900">
                        <a:buFont typeface="Arial" panose="020B0604020202020204" pitchFamily="34" charset="0"/>
                        <a:buChar char="•"/>
                        <a:tabLst/>
                      </a:pPr>
                      <a:r>
                        <a:rPr lang="en-GB" sz="700" kern="1200">
                          <a:solidFill>
                            <a:schemeClr val="bg1"/>
                          </a:solidFill>
                          <a:latin typeface="Calibri" panose="020F0502020204030204" pitchFamily="34" charset="0"/>
                          <a:ea typeface="+mn-ea"/>
                          <a:cs typeface="Calibri" panose="020F0502020204030204" pitchFamily="34" charset="0"/>
                        </a:rPr>
                        <a:t>Any major concerns identified by the respective board members shall be communicated before the dedicated SCB meeting</a:t>
                      </a:r>
                      <a:endParaRPr lang="en-US" sz="700" kern="1200" dirty="0">
                        <a:solidFill>
                          <a:schemeClr val="bg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kern="1200" dirty="0">
                          <a:solidFill>
                            <a:schemeClr val="bg1"/>
                          </a:solidFill>
                          <a:latin typeface="Calibri" panose="020F0502020204030204" pitchFamily="34" charset="0"/>
                          <a:ea typeface="+mn-ea"/>
                          <a:cs typeface="Calibri" panose="020F0502020204030204" pitchFamily="34" charset="0"/>
                        </a:rPr>
                        <a:t>Scientific endorsement (Final referee report and SCB minutes)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tc vMerge="1">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599D">
                        <a:alpha val="50196"/>
                      </a:srgbClr>
                    </a:solidFill>
                  </a:tcPr>
                </a:tc>
                <a:extLst>
                  <a:ext uri="{0D108BD9-81ED-4DB2-BD59-A6C34878D82A}">
                    <a16:rowId xmlns:a16="http://schemas.microsoft.com/office/drawing/2014/main" val="3782486095"/>
                  </a:ext>
                </a:extLst>
              </a:tr>
              <a:tr h="300990">
                <a:tc rowSpan="3">
                  <a:txBody>
                    <a:bodyPr/>
                    <a:lstStyle/>
                    <a:p>
                      <a:pPr algn="ctr"/>
                      <a:r>
                        <a:rPr lang="en-US" sz="700" b="1">
                          <a:latin typeface="Calibri" panose="020F0502020204030204" pitchFamily="34" charset="0"/>
                          <a:cs typeface="Calibri" panose="020F0502020204030204" pitchFamily="34" charset="0"/>
                        </a:rPr>
                        <a:t>RESOURCES ENDORSEMENT</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lang="en-US" sz="700" b="1">
                          <a:solidFill>
                            <a:schemeClr val="bg1"/>
                          </a:solidFill>
                          <a:latin typeface="Calibri" panose="020F0502020204030204" pitchFamily="34" charset="0"/>
                          <a:cs typeface="Calibri" panose="020F0502020204030204" pitchFamily="34" charset="0"/>
                        </a:rPr>
                        <a:t>Requirement</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Updated Annex 7 with all tables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solidFill>
                            <a:schemeClr val="bg1"/>
                          </a:solidFill>
                          <a:latin typeface="Calibri" panose="020F0502020204030204" pitchFamily="34" charset="0"/>
                          <a:cs typeface="Calibri" panose="020F0502020204030204" pitchFamily="34" charset="0"/>
                        </a:rPr>
                        <a:t>75% of acknowledgements expected (otherwise, needs to be discussed in the SCB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Scientific approval</a:t>
                      </a:r>
                    </a:p>
                    <a:p>
                      <a:pPr marL="88900" marR="0" lvl="0" indent="-88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dirty="0">
                          <a:solidFill>
                            <a:schemeClr val="bg1"/>
                          </a:solidFill>
                          <a:latin typeface="Calibri" panose="020F0502020204030204" pitchFamily="34" charset="0"/>
                          <a:cs typeface="Calibri" panose="020F0502020204030204" pitchFamily="34" charset="0"/>
                        </a:rPr>
                        <a:t>30’ Dedicated RCB/MB Meeting 30’ per WP project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vMerge="1">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extLst>
                  <a:ext uri="{0D108BD9-81ED-4DB2-BD59-A6C34878D82A}">
                    <a16:rowId xmlns:a16="http://schemas.microsoft.com/office/drawing/2014/main" val="1719011759"/>
                  </a:ext>
                </a:extLst>
              </a:tr>
              <a:tr h="540805">
                <a:tc vMerge="1">
                  <a:txBody>
                    <a:bodyPr/>
                    <a:lstStyle/>
                    <a:p>
                      <a:endParaRPr lang="en-US" sz="700" b="1" dirty="0"/>
                    </a:p>
                  </a:txBody>
                  <a:tcPr marL="68580" marR="68580" marT="34290" marB="34290"/>
                </a:tc>
                <a:tc>
                  <a:txBody>
                    <a:bodyPr/>
                    <a:lstStyle/>
                    <a:p>
                      <a:r>
                        <a:rPr lang="en-US" sz="700" b="1" dirty="0">
                          <a:latin typeface="Calibri" panose="020F0502020204030204" pitchFamily="34" charset="0"/>
                          <a:cs typeface="Calibri" panose="020F0502020204030204" pitchFamily="34" charset="0"/>
                        </a:rPr>
                        <a:t>Action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88900" indent="-88900">
                        <a:buFont typeface="Arial" panose="020B0604020202020204" pitchFamily="34" charset="0"/>
                        <a:buChar char="•"/>
                        <a:tabLst/>
                      </a:pPr>
                      <a:r>
                        <a:rPr lang="en-US" sz="700" dirty="0">
                          <a:latin typeface="Calibri" panose="020F0502020204030204" pitchFamily="34" charset="0"/>
                          <a:cs typeface="Calibri" panose="020F0502020204030204" pitchFamily="34" charset="0"/>
                        </a:rPr>
                        <a:t>The annex is distributed to relevant WP-FA and requests for acknowledgement in 2 weeks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kern="100" dirty="0">
                          <a:latin typeface="Calibri" panose="020F0502020204030204" pitchFamily="34" charset="0"/>
                          <a:cs typeface="Calibri" panose="020F0502020204030204" pitchFamily="34" charset="0"/>
                        </a:rPr>
                        <a:t>Summary of WP-FA acknowledgements of existing Resources</a:t>
                      </a:r>
                      <a:r>
                        <a:rPr lang="en-US" sz="700" kern="100" dirty="0">
                          <a:latin typeface="Calibri" panose="020F0502020204030204" pitchFamily="34" charset="0"/>
                          <a:cs typeface="Calibri" panose="020F0502020204030204" pitchFamily="34" charset="0"/>
                        </a:rPr>
                        <a:t> are </a:t>
                      </a:r>
                      <a:r>
                        <a:rPr lang="en-US" sz="700" dirty="0">
                          <a:latin typeface="Calibri" panose="020F0502020204030204" pitchFamily="34" charset="0"/>
                          <a:cs typeface="Calibri" panose="020F0502020204030204" pitchFamily="34" charset="0"/>
                        </a:rPr>
                        <a:t>sent to SCB, RCB and MB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kern="100">
                          <a:latin typeface="Calibri" panose="020F0502020204030204" pitchFamily="34" charset="0"/>
                          <a:cs typeface="Calibri" panose="020F0502020204030204" pitchFamily="34" charset="0"/>
                        </a:rPr>
                        <a:t>1) Closed session (30’)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i="0" kern="100">
                          <a:latin typeface="Calibri" panose="020F0502020204030204" pitchFamily="34" charset="0"/>
                          <a:cs typeface="Calibri" panose="020F0502020204030204" pitchFamily="34" charset="0"/>
                        </a:rPr>
                        <a:t>- WPL presents a summary of SCB approval,resource tables and a list of acknowledgements (100% expected)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700" kern="1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b="1" dirty="0">
                          <a:solidFill>
                            <a:srgbClr val="FF0000"/>
                          </a:solidFill>
                          <a:latin typeface="Calibri" panose="020F0502020204030204" pitchFamily="34" charset="0"/>
                          <a:cs typeface="Calibri" panose="020F0502020204030204" pitchFamily="34" charset="0"/>
                        </a:rPr>
                        <a:t>Recommendation and minutes ready for CB</a:t>
                      </a:r>
                    </a:p>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8748783"/>
                  </a:ext>
                </a:extLst>
              </a:tr>
              <a:tr h="674370">
                <a:tc vMerge="1">
                  <a:txBody>
                    <a:bodyPr/>
                    <a:lstStyle/>
                    <a:p>
                      <a:endParaRPr lang="en-GB"/>
                    </a:p>
                  </a:txBody>
                  <a:tcPr/>
                </a:tc>
                <a:tc>
                  <a:txBody>
                    <a:bodyPr/>
                    <a:lstStyle/>
                    <a:p>
                      <a:r>
                        <a:rPr lang="en-US" sz="700" b="1">
                          <a:solidFill>
                            <a:schemeClr val="bg1"/>
                          </a:solidFill>
                          <a:latin typeface="Calibri" panose="020F0502020204030204" pitchFamily="34" charset="0"/>
                          <a:cs typeface="Calibri" panose="020F0502020204030204" pitchFamily="34" charset="0"/>
                        </a:rPr>
                        <a:t>Outcome</a:t>
                      </a:r>
                      <a:endParaRPr lang="en-US" sz="7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i="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700" i="0" dirty="0">
                          <a:solidFill>
                            <a:schemeClr val="bg1"/>
                          </a:solidFill>
                          <a:latin typeface="Calibri" panose="020F0502020204030204" pitchFamily="34" charset="0"/>
                          <a:cs typeface="Calibri" panose="020F0502020204030204" pitchFamily="34" charset="0"/>
                        </a:rPr>
                        <a:t>Financial endorsement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tc>
                  <a:txBody>
                    <a:bodyPr/>
                    <a:lstStyle/>
                    <a:p>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F00">
                        <a:alpha val="50196"/>
                      </a:srgbClr>
                    </a:solidFill>
                  </a:tcPr>
                </a:tc>
                <a:extLst>
                  <a:ext uri="{0D108BD9-81ED-4DB2-BD59-A6C34878D82A}">
                    <a16:rowId xmlns:a16="http://schemas.microsoft.com/office/drawing/2014/main" val="4054358289"/>
                  </a:ext>
                </a:extLst>
              </a:tr>
            </a:tbl>
          </a:graphicData>
        </a:graphic>
      </p:graphicFrame>
    </p:spTree>
    <p:extLst>
      <p:ext uri="{BB962C8B-B14F-4D97-AF65-F5344CB8AC3E}">
        <p14:creationId xmlns:p14="http://schemas.microsoft.com/office/powerpoint/2010/main" val="4077743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9DCC0E-E3A7-4836-84F4-CCBF642A7D47}"/>
              </a:ext>
            </a:extLst>
          </p:cNvPr>
          <p:cNvSpPr>
            <a:spLocks noGrp="1"/>
          </p:cNvSpPr>
          <p:nvPr>
            <p:ph type="title"/>
          </p:nvPr>
        </p:nvSpPr>
        <p:spPr/>
        <p:txBody>
          <a:bodyPr/>
          <a:lstStyle/>
          <a:p>
            <a:r>
              <a:rPr lang="en-GB" dirty="0"/>
              <a:t>MoU annex 7 – current status</a:t>
            </a:r>
          </a:p>
        </p:txBody>
      </p:sp>
      <p:sp>
        <p:nvSpPr>
          <p:cNvPr id="3" name="Inhaltsplatzhalter 2">
            <a:extLst>
              <a:ext uri="{FF2B5EF4-FFF2-40B4-BE49-F238E27FC236}">
                <a16:creationId xmlns:a16="http://schemas.microsoft.com/office/drawing/2014/main" id="{83372322-7677-5EFB-F9CA-9A35135B3A57}"/>
              </a:ext>
            </a:extLst>
          </p:cNvPr>
          <p:cNvSpPr>
            <a:spLocks noGrp="1"/>
          </p:cNvSpPr>
          <p:nvPr>
            <p:ph idx="1"/>
          </p:nvPr>
        </p:nvSpPr>
        <p:spPr>
          <a:xfrm>
            <a:off x="457200" y="885372"/>
            <a:ext cx="4477537" cy="3709252"/>
          </a:xfrm>
        </p:spPr>
        <p:txBody>
          <a:bodyPr/>
          <a:lstStyle/>
          <a:p>
            <a:pPr algn="just">
              <a:lnSpc>
                <a:spcPct val="150000"/>
              </a:lnSpc>
            </a:pPr>
            <a:r>
              <a:rPr lang="en-GB" sz="1400" dirty="0"/>
              <a:t>Current nine WPs established at the time of the DRD1 proposal endorsement</a:t>
            </a:r>
          </a:p>
          <a:p>
            <a:pPr algn="just">
              <a:lnSpc>
                <a:spcPct val="150000"/>
              </a:lnSpc>
            </a:pPr>
            <a:r>
              <a:rPr lang="en-GB" sz="1400" dirty="0"/>
              <a:t>Annexes on WPs are updated</a:t>
            </a:r>
          </a:p>
          <a:p>
            <a:pPr algn="just">
              <a:lnSpc>
                <a:spcPct val="150000"/>
              </a:lnSpc>
            </a:pPr>
            <a:endParaRPr lang="en-GB" sz="1400" dirty="0"/>
          </a:p>
          <a:p>
            <a:pPr algn="just">
              <a:lnSpc>
                <a:spcPct val="150000"/>
              </a:lnSpc>
            </a:pPr>
            <a:endParaRPr lang="en-GB" sz="1400" dirty="0"/>
          </a:p>
        </p:txBody>
      </p:sp>
      <p:pic>
        <p:nvPicPr>
          <p:cNvPr id="5" name="Grafik 4">
            <a:extLst>
              <a:ext uri="{FF2B5EF4-FFF2-40B4-BE49-F238E27FC236}">
                <a16:creationId xmlns:a16="http://schemas.microsoft.com/office/drawing/2014/main" id="{A81FD72D-1B93-ED84-6F41-AFC247045949}"/>
              </a:ext>
            </a:extLst>
          </p:cNvPr>
          <p:cNvPicPr>
            <a:picLocks noChangeAspect="1"/>
          </p:cNvPicPr>
          <p:nvPr/>
        </p:nvPicPr>
        <p:blipFill>
          <a:blip r:embed="rId2"/>
          <a:stretch>
            <a:fillRect/>
          </a:stretch>
        </p:blipFill>
        <p:spPr>
          <a:xfrm>
            <a:off x="5746775" y="744916"/>
            <a:ext cx="3027321" cy="3990165"/>
          </a:xfrm>
          <a:prstGeom prst="rect">
            <a:avLst/>
          </a:prstGeom>
          <a:ln>
            <a:solidFill>
              <a:srgbClr val="20529F"/>
            </a:solidFill>
          </a:ln>
        </p:spPr>
      </p:pic>
    </p:spTree>
    <p:extLst>
      <p:ext uri="{BB962C8B-B14F-4D97-AF65-F5344CB8AC3E}">
        <p14:creationId xmlns:p14="http://schemas.microsoft.com/office/powerpoint/2010/main" val="2192858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6247813" y="2714821"/>
            <a:ext cx="2912534" cy="2345267"/>
          </a:xfrm>
          <a:prstGeom prst="rect">
            <a:avLst/>
          </a:prstGeom>
          <a:ln>
            <a:solidFill>
              <a:srgbClr val="00329F"/>
            </a:solidFill>
          </a:ln>
        </p:spPr>
      </p:pic>
      <p:pic>
        <p:nvPicPr>
          <p:cNvPr id="2" name="Image 1"/>
          <p:cNvPicPr>
            <a:picLocks noChangeAspect="1"/>
          </p:cNvPicPr>
          <p:nvPr/>
        </p:nvPicPr>
        <p:blipFill>
          <a:blip r:embed="rId3"/>
          <a:stretch>
            <a:fillRect/>
          </a:stretch>
        </p:blipFill>
        <p:spPr>
          <a:xfrm>
            <a:off x="147873" y="644089"/>
            <a:ext cx="3863357" cy="3254465"/>
          </a:xfrm>
          <a:prstGeom prst="rect">
            <a:avLst/>
          </a:prstGeom>
          <a:ln>
            <a:solidFill>
              <a:srgbClr val="00329F"/>
            </a:solidFill>
          </a:ln>
        </p:spPr>
      </p:pic>
      <p:pic>
        <p:nvPicPr>
          <p:cNvPr id="26" name="Image 25"/>
          <p:cNvPicPr>
            <a:picLocks noChangeAspect="1"/>
          </p:cNvPicPr>
          <p:nvPr/>
        </p:nvPicPr>
        <p:blipFill>
          <a:blip r:embed="rId4"/>
          <a:stretch>
            <a:fillRect/>
          </a:stretch>
        </p:blipFill>
        <p:spPr>
          <a:xfrm>
            <a:off x="1817158" y="2154982"/>
            <a:ext cx="2324403" cy="2988518"/>
          </a:xfrm>
          <a:prstGeom prst="rect">
            <a:avLst/>
          </a:prstGeom>
          <a:ln>
            <a:solidFill>
              <a:srgbClr val="00329F"/>
            </a:solidFill>
          </a:ln>
        </p:spPr>
      </p:pic>
      <p:sp>
        <p:nvSpPr>
          <p:cNvPr id="21" name="TextBox 12"/>
          <p:cNvSpPr txBox="1"/>
          <p:nvPr/>
        </p:nvSpPr>
        <p:spPr>
          <a:xfrm rot="21148751">
            <a:off x="1259029" y="1485126"/>
            <a:ext cx="601908" cy="276999"/>
          </a:xfrm>
          <a:prstGeom prst="rect">
            <a:avLst/>
          </a:prstGeom>
          <a:solidFill>
            <a:srgbClr val="00CCFF"/>
          </a:solidFill>
          <a:ln>
            <a:solidFill>
              <a:schemeClr val="bg2">
                <a:lumMod val="10000"/>
              </a:schemeClr>
            </a:solidFill>
          </a:ln>
        </p:spPr>
        <p:txBody>
          <a:bodyPr wrap="square" rtlCol="0">
            <a:spAutoFit/>
          </a:bodyPr>
          <a:lstStyle>
            <a:defPPr>
              <a:defRPr lang="en-US"/>
            </a:defPPr>
            <a:lvl1pPr algn="ctr">
              <a:defRPr sz="1200" b="1">
                <a:solidFill>
                  <a:srgbClr val="C00000"/>
                </a:solidFill>
                <a:latin typeface="Calibri" panose="020F0502020204030204" pitchFamily="34" charset="0"/>
                <a:cs typeface="Calibri" panose="020F0502020204030204" pitchFamily="34" charset="0"/>
              </a:defRPr>
            </a:lvl1pPr>
          </a:lstStyle>
          <a:p>
            <a:r>
              <a:rPr lang="en-GB">
                <a:sym typeface="Wingdings" panose="05000000000000000000" pitchFamily="2" charset="2"/>
              </a:rPr>
              <a:t>Tasks</a:t>
            </a:r>
            <a:endParaRPr lang="en-GB" dirty="0"/>
          </a:p>
        </p:txBody>
      </p:sp>
      <p:sp>
        <p:nvSpPr>
          <p:cNvPr id="22" name="TextBox 12"/>
          <p:cNvSpPr txBox="1"/>
          <p:nvPr/>
        </p:nvSpPr>
        <p:spPr>
          <a:xfrm rot="21148751">
            <a:off x="7137202" y="1519137"/>
            <a:ext cx="1133756" cy="461665"/>
          </a:xfrm>
          <a:prstGeom prst="rect">
            <a:avLst/>
          </a:prstGeom>
          <a:solidFill>
            <a:srgbClr val="00CCFF"/>
          </a:solidFill>
          <a:ln>
            <a:solidFill>
              <a:schemeClr val="bg2">
                <a:lumMod val="10000"/>
              </a:schemeClr>
            </a:solidFill>
          </a:ln>
        </p:spPr>
        <p:txBody>
          <a:bodyPr wrap="square" rtlCol="0">
            <a:spAutoFit/>
          </a:bodyPr>
          <a:lstStyle>
            <a:defPPr>
              <a:defRPr lang="en-US"/>
            </a:defPPr>
            <a:lvl1pPr algn="ctr">
              <a:defRPr sz="1200" b="1">
                <a:solidFill>
                  <a:srgbClr val="C00000"/>
                </a:solidFill>
                <a:latin typeface="Calibri" panose="020F0502020204030204" pitchFamily="34" charset="0"/>
                <a:cs typeface="Calibri" panose="020F0502020204030204" pitchFamily="34" charset="0"/>
              </a:defRPr>
            </a:lvl1pPr>
          </a:lstStyle>
          <a:p>
            <a:r>
              <a:rPr lang="en-GB" dirty="0">
                <a:sym typeface="Wingdings" panose="05000000000000000000" pitchFamily="2" charset="2"/>
              </a:rPr>
              <a:t>Deliverables / Milestones</a:t>
            </a:r>
            <a:endParaRPr lang="en-GB" dirty="0"/>
          </a:p>
        </p:txBody>
      </p:sp>
      <p:sp>
        <p:nvSpPr>
          <p:cNvPr id="23" name="TextBox 12"/>
          <p:cNvSpPr txBox="1"/>
          <p:nvPr/>
        </p:nvSpPr>
        <p:spPr>
          <a:xfrm rot="21148751">
            <a:off x="2529105" y="3301935"/>
            <a:ext cx="912082" cy="276999"/>
          </a:xfrm>
          <a:prstGeom prst="rect">
            <a:avLst/>
          </a:prstGeom>
          <a:solidFill>
            <a:srgbClr val="00CCFF"/>
          </a:solidFill>
          <a:ln>
            <a:solidFill>
              <a:schemeClr val="bg2">
                <a:lumMod val="10000"/>
              </a:schemeClr>
            </a:solidFill>
          </a:ln>
        </p:spPr>
        <p:txBody>
          <a:bodyPr wrap="square" rtlCol="0">
            <a:spAutoFit/>
          </a:bodyPr>
          <a:lstStyle>
            <a:defPPr>
              <a:defRPr lang="en-US"/>
            </a:defPPr>
            <a:lvl1pPr algn="ctr">
              <a:defRPr sz="1200" b="1">
                <a:solidFill>
                  <a:srgbClr val="C00000"/>
                </a:solidFill>
                <a:latin typeface="Calibri" panose="020F0502020204030204" pitchFamily="34" charset="0"/>
                <a:cs typeface="Calibri" panose="020F0502020204030204" pitchFamily="34" charset="0"/>
              </a:defRPr>
            </a:lvl1pPr>
          </a:lstStyle>
          <a:p>
            <a:r>
              <a:rPr lang="en-GB" dirty="0">
                <a:sym typeface="Wingdings" panose="05000000000000000000" pitchFamily="2" charset="2"/>
              </a:rPr>
              <a:t>Institutes</a:t>
            </a:r>
            <a:endParaRPr lang="en-GB" dirty="0"/>
          </a:p>
        </p:txBody>
      </p:sp>
      <p:sp>
        <p:nvSpPr>
          <p:cNvPr id="24" name="TextBox 12"/>
          <p:cNvSpPr txBox="1"/>
          <p:nvPr/>
        </p:nvSpPr>
        <p:spPr>
          <a:xfrm rot="21148751">
            <a:off x="7522876" y="3837494"/>
            <a:ext cx="1133756" cy="253916"/>
          </a:xfrm>
          <a:prstGeom prst="rect">
            <a:avLst/>
          </a:prstGeom>
          <a:solidFill>
            <a:srgbClr val="00CCFF"/>
          </a:solidFill>
          <a:ln>
            <a:solidFill>
              <a:schemeClr val="bg2">
                <a:lumMod val="10000"/>
              </a:schemeClr>
            </a:solidFill>
          </a:ln>
        </p:spPr>
        <p:txBody>
          <a:bodyPr wrap="square" rtlCol="0">
            <a:spAutoFit/>
          </a:bodyPr>
          <a:lstStyle>
            <a:defPPr>
              <a:defRPr lang="en-US"/>
            </a:defPPr>
            <a:lvl1pPr algn="ctr">
              <a:defRPr sz="1200" b="1">
                <a:solidFill>
                  <a:srgbClr val="C00000"/>
                </a:solidFill>
                <a:latin typeface="Calibri" panose="020F0502020204030204" pitchFamily="34" charset="0"/>
                <a:cs typeface="Calibri" panose="020F0502020204030204" pitchFamily="34" charset="0"/>
              </a:defRPr>
            </a:lvl1pPr>
          </a:lstStyle>
          <a:p>
            <a:r>
              <a:rPr lang="en-GB" dirty="0">
                <a:sym typeface="Wingdings" panose="05000000000000000000" pitchFamily="2" charset="2"/>
              </a:rPr>
              <a:t>Resources</a:t>
            </a:r>
            <a:endParaRPr lang="en-GB" dirty="0"/>
          </a:p>
        </p:txBody>
      </p:sp>
      <p:sp>
        <p:nvSpPr>
          <p:cNvPr id="25" name="TextBox 10">
            <a:extLst>
              <a:ext uri="{FF2B5EF4-FFF2-40B4-BE49-F238E27FC236}">
                <a16:creationId xmlns:a16="http://schemas.microsoft.com/office/drawing/2014/main" id="{344A4144-F6F7-8528-59EB-DAE5A4B9B4CF}"/>
              </a:ext>
            </a:extLst>
          </p:cNvPr>
          <p:cNvSpPr txBox="1"/>
          <p:nvPr/>
        </p:nvSpPr>
        <p:spPr>
          <a:xfrm>
            <a:off x="4225768" y="4321424"/>
            <a:ext cx="1937837" cy="738664"/>
          </a:xfrm>
          <a:prstGeom prst="rect">
            <a:avLst/>
          </a:prstGeom>
          <a:noFill/>
        </p:spPr>
        <p:txBody>
          <a:bodyPr wrap="square" lIns="0" tIns="0" rIns="0" bIns="0" rtlCol="0">
            <a:spAutoFit/>
          </a:bodyPr>
          <a:lstStyle/>
          <a:p>
            <a:pPr algn="ctr"/>
            <a:r>
              <a:rPr lang="en-US" sz="1200" b="1" dirty="0">
                <a:solidFill>
                  <a:srgbClr val="C00000"/>
                </a:solidFill>
                <a:latin typeface="Calibri" panose="020F0502020204030204" pitchFamily="34" charset="0"/>
                <a:cs typeface="Calibri" panose="020F0502020204030204" pitchFamily="34" charset="0"/>
              </a:rPr>
              <a:t>Resources and List of FA’s to be complemented  only after DRD1 MoU signature &amp; WP endorsement process</a:t>
            </a:r>
          </a:p>
        </p:txBody>
      </p:sp>
      <p:cxnSp>
        <p:nvCxnSpPr>
          <p:cNvPr id="27" name="Connecteur droit avec flèche 26"/>
          <p:cNvCxnSpPr/>
          <p:nvPr/>
        </p:nvCxnSpPr>
        <p:spPr>
          <a:xfrm>
            <a:off x="6092080" y="4751390"/>
            <a:ext cx="377117" cy="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5"/>
          <a:stretch>
            <a:fillRect/>
          </a:stretch>
        </p:blipFill>
        <p:spPr>
          <a:xfrm>
            <a:off x="4296580" y="912579"/>
            <a:ext cx="2767868" cy="3347390"/>
          </a:xfrm>
          <a:prstGeom prst="rect">
            <a:avLst/>
          </a:prstGeom>
          <a:ln>
            <a:solidFill>
              <a:srgbClr val="00329F"/>
            </a:solidFill>
          </a:ln>
        </p:spPr>
      </p:pic>
      <p:sp>
        <p:nvSpPr>
          <p:cNvPr id="7" name="Title 2">
            <a:extLst>
              <a:ext uri="{FF2B5EF4-FFF2-40B4-BE49-F238E27FC236}">
                <a16:creationId xmlns:a16="http://schemas.microsoft.com/office/drawing/2014/main" id="{2CF6A8D1-0376-12E0-FF67-FCBE381ED23D}"/>
              </a:ext>
            </a:extLst>
          </p:cNvPr>
          <p:cNvSpPr txBox="1">
            <a:spLocks noGrp="1"/>
          </p:cNvSpPr>
          <p:nvPr>
            <p:ph type="title"/>
          </p:nvPr>
        </p:nvSpPr>
        <p:spPr>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defTabSz="685800">
              <a:defRPr/>
            </a:pPr>
            <a:r>
              <a:rPr lang="en-US" sz="2000" dirty="0">
                <a:solidFill>
                  <a:srgbClr val="0033A0"/>
                </a:solidFill>
                <a:latin typeface="Calibri" panose="020F0502020204030204" pitchFamily="34" charset="0"/>
                <a:cs typeface="Calibri" panose="020F0502020204030204" pitchFamily="34" charset="0"/>
              </a:rPr>
              <a:t>2024: MoU Annex 7 – Work Packages</a:t>
            </a:r>
          </a:p>
        </p:txBody>
      </p:sp>
    </p:spTree>
    <p:extLst>
      <p:ext uri="{BB962C8B-B14F-4D97-AF65-F5344CB8AC3E}">
        <p14:creationId xmlns:p14="http://schemas.microsoft.com/office/powerpoint/2010/main" val="4068464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710D0-0735-A42F-679B-6D7386982525}"/>
              </a:ext>
            </a:extLst>
          </p:cNvPr>
          <p:cNvSpPr>
            <a:spLocks noGrp="1"/>
          </p:cNvSpPr>
          <p:nvPr>
            <p:ph type="title"/>
          </p:nvPr>
        </p:nvSpPr>
        <p:spPr/>
        <p:txBody>
          <a:bodyPr/>
          <a:lstStyle/>
          <a:p>
            <a:r>
              <a:rPr lang="en-GB" dirty="0"/>
              <a:t>Scientific endorsement in the MoU Annex 7</a:t>
            </a:r>
          </a:p>
        </p:txBody>
      </p:sp>
      <p:sp>
        <p:nvSpPr>
          <p:cNvPr id="3" name="Inhaltsplatzhalter 2">
            <a:extLst>
              <a:ext uri="{FF2B5EF4-FFF2-40B4-BE49-F238E27FC236}">
                <a16:creationId xmlns:a16="http://schemas.microsoft.com/office/drawing/2014/main" id="{549EAFD8-6CEA-3F9F-3C1D-7B32638E625C}"/>
              </a:ext>
            </a:extLst>
          </p:cNvPr>
          <p:cNvSpPr>
            <a:spLocks noGrp="1"/>
          </p:cNvSpPr>
          <p:nvPr>
            <p:ph idx="1"/>
          </p:nvPr>
        </p:nvSpPr>
        <p:spPr/>
        <p:txBody>
          <a:bodyPr>
            <a:normAutofit/>
          </a:bodyPr>
          <a:lstStyle/>
          <a:p>
            <a:pPr algn="l">
              <a:lnSpc>
                <a:spcPct val="150000"/>
              </a:lnSpc>
            </a:pPr>
            <a:r>
              <a:rPr lang="en-US" sz="1600" b="0" i="0" u="none" strike="noStrike" dirty="0">
                <a:solidFill>
                  <a:srgbClr val="000000"/>
                </a:solidFill>
                <a:effectLst/>
                <a:latin typeface="-webkit-standard"/>
              </a:rPr>
              <a:t>Alignment with relevant ECFA themes, referencing the ECFA Detector R&amp;D Roadmap document. </a:t>
            </a:r>
          </a:p>
          <a:p>
            <a:pPr algn="l">
              <a:lnSpc>
                <a:spcPct val="150000"/>
              </a:lnSpc>
            </a:pPr>
            <a:r>
              <a:rPr lang="en-US" sz="1600" b="0" i="0" u="none" strike="noStrike" dirty="0">
                <a:solidFill>
                  <a:srgbClr val="000000"/>
                </a:solidFill>
                <a:effectLst/>
                <a:latin typeface="-webkit-standard"/>
              </a:rPr>
              <a:t>Progress in the scientific program and its objectives. </a:t>
            </a:r>
          </a:p>
          <a:p>
            <a:pPr algn="l">
              <a:lnSpc>
                <a:spcPct val="150000"/>
              </a:lnSpc>
            </a:pPr>
            <a:r>
              <a:rPr lang="en-US" sz="1600" b="0" i="0" u="none" strike="noStrike" dirty="0">
                <a:solidFill>
                  <a:srgbClr val="000000"/>
                </a:solidFill>
                <a:effectLst/>
                <a:latin typeface="-webkit-standard"/>
              </a:rPr>
              <a:t>A detailed list of milestones and expected deliverables. </a:t>
            </a:r>
          </a:p>
          <a:p>
            <a:pPr algn="l">
              <a:lnSpc>
                <a:spcPct val="150000"/>
              </a:lnSpc>
            </a:pPr>
            <a:r>
              <a:rPr lang="en-US" sz="1600" b="0" i="0" u="none" strike="noStrike" dirty="0">
                <a:solidFill>
                  <a:srgbClr val="000000"/>
                </a:solidFill>
                <a:effectLst/>
                <a:latin typeface="-webkit-standard"/>
              </a:rPr>
              <a:t>Collaboration and interaction with Working Groups (WGs), other Work Packages, and other DRDs. </a:t>
            </a:r>
          </a:p>
          <a:p>
            <a:pPr algn="l">
              <a:lnSpc>
                <a:spcPct val="150000"/>
              </a:lnSpc>
            </a:pPr>
            <a:r>
              <a:rPr lang="en-US" sz="1600" b="0" i="0" u="none" strike="noStrike" dirty="0">
                <a:solidFill>
                  <a:srgbClr val="000000"/>
                </a:solidFill>
                <a:effectLst/>
                <a:latin typeface="-webkit-standard"/>
              </a:rPr>
              <a:t>A resource table provided for informational purposes only, not for approval.</a:t>
            </a:r>
          </a:p>
          <a:p>
            <a:pPr>
              <a:lnSpc>
                <a:spcPct val="150000"/>
              </a:lnSpc>
            </a:pPr>
            <a:endParaRPr lang="en-US" sz="1600" dirty="0"/>
          </a:p>
        </p:txBody>
      </p:sp>
      <p:sp>
        <p:nvSpPr>
          <p:cNvPr id="5" name="Textfeld 4">
            <a:extLst>
              <a:ext uri="{FF2B5EF4-FFF2-40B4-BE49-F238E27FC236}">
                <a16:creationId xmlns:a16="http://schemas.microsoft.com/office/drawing/2014/main" id="{970D3A1D-5CBF-39E0-67B0-BA20B8C5A95D}"/>
              </a:ext>
            </a:extLst>
          </p:cNvPr>
          <p:cNvSpPr txBox="1"/>
          <p:nvPr/>
        </p:nvSpPr>
        <p:spPr>
          <a:xfrm>
            <a:off x="3531958" y="4409958"/>
            <a:ext cx="2678554" cy="369332"/>
          </a:xfrm>
          <a:prstGeom prst="rect">
            <a:avLst/>
          </a:prstGeom>
          <a:noFill/>
        </p:spPr>
        <p:txBody>
          <a:bodyPr wrap="none" rtlCol="0">
            <a:spAutoFit/>
          </a:bodyPr>
          <a:lstStyle/>
          <a:p>
            <a:r>
              <a:rPr lang="en-GB" dirty="0">
                <a:highlight>
                  <a:srgbClr val="00FF00"/>
                </a:highlight>
              </a:rPr>
              <a:t>Baseline for the procedure</a:t>
            </a:r>
          </a:p>
        </p:txBody>
      </p:sp>
    </p:spTree>
    <p:extLst>
      <p:ext uri="{BB962C8B-B14F-4D97-AF65-F5344CB8AC3E}">
        <p14:creationId xmlns:p14="http://schemas.microsoft.com/office/powerpoint/2010/main" val="396362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02C802-21EA-C42E-DF85-5AD3BAD44DE1}"/>
              </a:ext>
            </a:extLst>
          </p:cNvPr>
          <p:cNvSpPr>
            <a:spLocks noGrp="1"/>
          </p:cNvSpPr>
          <p:nvPr>
            <p:ph type="title"/>
          </p:nvPr>
        </p:nvSpPr>
        <p:spPr/>
        <p:txBody>
          <a:bodyPr/>
          <a:lstStyle/>
          <a:p>
            <a:r>
              <a:rPr lang="en-GB" dirty="0"/>
              <a:t>Resource endorsement in the MoU Annex 7</a:t>
            </a:r>
          </a:p>
        </p:txBody>
      </p:sp>
      <p:sp>
        <p:nvSpPr>
          <p:cNvPr id="3" name="Inhaltsplatzhalter 2">
            <a:extLst>
              <a:ext uri="{FF2B5EF4-FFF2-40B4-BE49-F238E27FC236}">
                <a16:creationId xmlns:a16="http://schemas.microsoft.com/office/drawing/2014/main" id="{84030544-D8EC-689A-2DDD-460C5926520E}"/>
              </a:ext>
            </a:extLst>
          </p:cNvPr>
          <p:cNvSpPr>
            <a:spLocks noGrp="1"/>
          </p:cNvSpPr>
          <p:nvPr>
            <p:ph idx="1"/>
          </p:nvPr>
        </p:nvSpPr>
        <p:spPr/>
        <p:txBody>
          <a:bodyPr>
            <a:normAutofit fontScale="55000" lnSpcReduction="20000"/>
          </a:bodyPr>
          <a:lstStyle/>
          <a:p>
            <a:pPr>
              <a:lnSpc>
                <a:spcPct val="170000"/>
              </a:lnSpc>
            </a:pPr>
            <a:r>
              <a:rPr lang="en-US" b="0" i="0" u="none" strike="noStrike" dirty="0">
                <a:solidFill>
                  <a:srgbClr val="000000"/>
                </a:solidFill>
                <a:effectLst/>
                <a:latin typeface="-webkit-standard"/>
              </a:rPr>
              <a:t>During the RCB meeting dedicated to WP internal resource approval, the WP Leaders will present the WP resources. MB will be invited. All relevant WP Funding Agencies (WP-FA) listed in the Work Package Annexes (6.4.x) will be invited. The presentations will focus specifically on resource requirements and allocation.</a:t>
            </a:r>
          </a:p>
          <a:p>
            <a:pPr>
              <a:lnSpc>
                <a:spcPct val="170000"/>
              </a:lnSpc>
            </a:pPr>
            <a:r>
              <a:rPr lang="en-US" b="0" i="0" u="none" strike="noStrike" dirty="0">
                <a:solidFill>
                  <a:srgbClr val="000000"/>
                </a:solidFill>
                <a:effectLst/>
                <a:latin typeface="-webkit-standard"/>
              </a:rPr>
              <a:t>To facilitate informed discussion, </a:t>
            </a:r>
            <a:r>
              <a:rPr lang="en-US" b="1" i="0" u="none" strike="noStrike" dirty="0">
                <a:solidFill>
                  <a:srgbClr val="000000"/>
                </a:solidFill>
                <a:effectLst/>
                <a:latin typeface="-webkit-standard"/>
              </a:rPr>
              <a:t>all relevant information for the presentation will be provided to the relevant WP-FA and RCB members at least one month in advance of the meeting</a:t>
            </a:r>
            <a:r>
              <a:rPr lang="en-US" b="0" i="0" u="none" strike="noStrike" dirty="0">
                <a:solidFill>
                  <a:srgbClr val="000000"/>
                </a:solidFill>
                <a:effectLst/>
                <a:latin typeface="-webkit-standard"/>
              </a:rPr>
              <a:t>, with the best effort.</a:t>
            </a:r>
          </a:p>
          <a:p>
            <a:pPr>
              <a:lnSpc>
                <a:spcPct val="170000"/>
              </a:lnSpc>
            </a:pPr>
            <a:r>
              <a:rPr lang="en-GB" b="0" i="0" u="none" strike="noStrike" dirty="0">
                <a:solidFill>
                  <a:srgbClr val="000000"/>
                </a:solidFill>
                <a:effectLst/>
                <a:latin typeface="-webkit-standard"/>
              </a:rPr>
              <a:t>Before the RCB meeting, WP Leaders are responsible, irrespective of the nature of the feedback received, for organizing the timely collection and presentation of confirmations from the WP-FA to ensure that the proposed resource table accurately reflects their allocated funding and support.</a:t>
            </a:r>
          </a:p>
          <a:p>
            <a:pPr>
              <a:lnSpc>
                <a:spcPct val="170000"/>
              </a:lnSpc>
            </a:pPr>
            <a:r>
              <a:rPr lang="en-US" b="0" i="0" u="none" strike="noStrike" dirty="0">
                <a:solidFill>
                  <a:srgbClr val="000000"/>
                </a:solidFill>
                <a:effectLst/>
                <a:latin typeface="-webkit-standard"/>
              </a:rPr>
              <a:t>The method by which the proposed resource table will be acknowledged is left to each WP-FA, with the unique requirement that the acknowledgement is clear and unambiguous.</a:t>
            </a:r>
            <a:endParaRPr lang="en-US" dirty="0"/>
          </a:p>
        </p:txBody>
      </p:sp>
      <p:sp>
        <p:nvSpPr>
          <p:cNvPr id="5" name="Textfeld 4">
            <a:extLst>
              <a:ext uri="{FF2B5EF4-FFF2-40B4-BE49-F238E27FC236}">
                <a16:creationId xmlns:a16="http://schemas.microsoft.com/office/drawing/2014/main" id="{FD9D0B11-D614-87C6-B564-C7191470BC34}"/>
              </a:ext>
            </a:extLst>
          </p:cNvPr>
          <p:cNvSpPr txBox="1"/>
          <p:nvPr/>
        </p:nvSpPr>
        <p:spPr>
          <a:xfrm>
            <a:off x="3531958" y="4409958"/>
            <a:ext cx="2678554" cy="369332"/>
          </a:xfrm>
          <a:prstGeom prst="rect">
            <a:avLst/>
          </a:prstGeom>
          <a:noFill/>
        </p:spPr>
        <p:txBody>
          <a:bodyPr wrap="none" rtlCol="0">
            <a:spAutoFit/>
          </a:bodyPr>
          <a:lstStyle/>
          <a:p>
            <a:r>
              <a:rPr lang="en-GB" dirty="0">
                <a:highlight>
                  <a:srgbClr val="00FF00"/>
                </a:highlight>
              </a:rPr>
              <a:t>Baseline for the procedure</a:t>
            </a:r>
          </a:p>
        </p:txBody>
      </p:sp>
    </p:spTree>
    <p:extLst>
      <p:ext uri="{BB962C8B-B14F-4D97-AF65-F5344CB8AC3E}">
        <p14:creationId xmlns:p14="http://schemas.microsoft.com/office/powerpoint/2010/main" val="3317056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504E52-C199-EA0B-B08F-880C48CE0A28}"/>
              </a:ext>
            </a:extLst>
          </p:cNvPr>
          <p:cNvSpPr>
            <a:spLocks noGrp="1"/>
          </p:cNvSpPr>
          <p:nvPr>
            <p:ph type="title"/>
          </p:nvPr>
        </p:nvSpPr>
        <p:spPr/>
        <p:txBody>
          <a:bodyPr/>
          <a:lstStyle/>
          <a:p>
            <a:r>
              <a:rPr lang="en-GB" dirty="0"/>
              <a:t>WP Endorsement</a:t>
            </a:r>
          </a:p>
        </p:txBody>
      </p:sp>
      <p:sp>
        <p:nvSpPr>
          <p:cNvPr id="3" name="Inhaltsplatzhalter 2">
            <a:extLst>
              <a:ext uri="{FF2B5EF4-FFF2-40B4-BE49-F238E27FC236}">
                <a16:creationId xmlns:a16="http://schemas.microsoft.com/office/drawing/2014/main" id="{281D0F9B-C369-CE3E-A928-7CE141FB6B1F}"/>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5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3F1FAA-1F96-57D1-EFEE-11B85595FA8B}"/>
              </a:ext>
            </a:extLst>
          </p:cNvPr>
          <p:cNvSpPr>
            <a:spLocks noGrp="1"/>
          </p:cNvSpPr>
          <p:nvPr>
            <p:ph type="title"/>
          </p:nvPr>
        </p:nvSpPr>
        <p:spPr/>
        <p:txBody>
          <a:bodyPr/>
          <a:lstStyle/>
          <a:p>
            <a:r>
              <a:rPr lang="en-GB" dirty="0"/>
              <a:t>WP endorsement procedure drafting timeline</a:t>
            </a:r>
          </a:p>
        </p:txBody>
      </p:sp>
      <p:sp>
        <p:nvSpPr>
          <p:cNvPr id="3" name="Inhaltsplatzhalter 2">
            <a:extLst>
              <a:ext uri="{FF2B5EF4-FFF2-40B4-BE49-F238E27FC236}">
                <a16:creationId xmlns:a16="http://schemas.microsoft.com/office/drawing/2014/main" id="{BCC9AD98-06CE-EF1A-4947-A79D10AB7F50}"/>
              </a:ext>
            </a:extLst>
          </p:cNvPr>
          <p:cNvSpPr>
            <a:spLocks noGrp="1"/>
          </p:cNvSpPr>
          <p:nvPr>
            <p:ph idx="1"/>
          </p:nvPr>
        </p:nvSpPr>
        <p:spPr>
          <a:xfrm>
            <a:off x="457200" y="770043"/>
            <a:ext cx="8229600" cy="4052148"/>
          </a:xfrm>
        </p:spPr>
        <p:txBody>
          <a:bodyPr/>
          <a:lstStyle/>
          <a:p>
            <a:pPr>
              <a:lnSpc>
                <a:spcPct val="150000"/>
              </a:lnSpc>
              <a:buFont typeface="Wingdings" pitchFamily="2" charset="2"/>
              <a:buChar char="ü"/>
            </a:pPr>
            <a:r>
              <a:rPr lang="en-GB" sz="1400" dirty="0"/>
              <a:t>Drafting by the committee</a:t>
            </a:r>
          </a:p>
          <a:p>
            <a:pPr>
              <a:lnSpc>
                <a:spcPct val="150000"/>
              </a:lnSpc>
              <a:buFont typeface="Wingdings" pitchFamily="2" charset="2"/>
              <a:buChar char="ü"/>
            </a:pPr>
            <a:r>
              <a:rPr lang="en-GB" sz="1400" dirty="0"/>
              <a:t>The draft circulated within SCB on 15.11.2024</a:t>
            </a:r>
          </a:p>
          <a:p>
            <a:pPr lvl="1">
              <a:lnSpc>
                <a:spcPct val="150000"/>
              </a:lnSpc>
            </a:pPr>
            <a:r>
              <a:rPr lang="en-GB" sz="1000" dirty="0"/>
              <a:t>Zoom slot to explain the details of the draft will be available</a:t>
            </a:r>
          </a:p>
          <a:p>
            <a:pPr>
              <a:lnSpc>
                <a:spcPct val="150000"/>
              </a:lnSpc>
              <a:buFont typeface="Wingdings" pitchFamily="2" charset="2"/>
              <a:buChar char="ü"/>
            </a:pPr>
            <a:r>
              <a:rPr lang="en-GB" sz="1400" dirty="0"/>
              <a:t>Discussion in the SCB on 22.11.2024</a:t>
            </a:r>
          </a:p>
          <a:p>
            <a:pPr lvl="1">
              <a:lnSpc>
                <a:spcPct val="150000"/>
              </a:lnSpc>
            </a:pPr>
            <a:r>
              <a:rPr lang="en-GB" sz="1050" dirty="0"/>
              <a:t>WP Leaders are encouraged to get feedback from the WP Institutes (WP-FAs) and discuss</a:t>
            </a:r>
          </a:p>
          <a:p>
            <a:pPr>
              <a:lnSpc>
                <a:spcPct val="150000"/>
              </a:lnSpc>
              <a:buFont typeface="Wingdings" pitchFamily="2" charset="2"/>
              <a:buChar char="ü"/>
            </a:pPr>
            <a:r>
              <a:rPr lang="en-GB" sz="1400" dirty="0"/>
              <a:t>Discussion in the MB on 29.11.2024</a:t>
            </a:r>
          </a:p>
          <a:p>
            <a:pPr lvl="1">
              <a:lnSpc>
                <a:spcPct val="150000"/>
              </a:lnSpc>
            </a:pPr>
            <a:r>
              <a:rPr lang="en-GB" sz="1050" dirty="0"/>
              <a:t>Draft with additional comments from SCB; expected endorsement from the MB</a:t>
            </a:r>
          </a:p>
          <a:p>
            <a:pPr>
              <a:lnSpc>
                <a:spcPct val="150000"/>
              </a:lnSpc>
              <a:buFont typeface="Systemschrift Normal"/>
              <a:buChar char="□"/>
            </a:pPr>
            <a:r>
              <a:rPr lang="en-GB" sz="1400" dirty="0">
                <a:highlight>
                  <a:srgbClr val="00FF00"/>
                </a:highlight>
              </a:rPr>
              <a:t>DRD1 Collaboration Meeting, WP session on Monday 09.12.2024 - procedure presentation. </a:t>
            </a:r>
          </a:p>
          <a:p>
            <a:pPr lvl="1">
              <a:lnSpc>
                <a:spcPct val="150000"/>
              </a:lnSpc>
            </a:pPr>
            <a:r>
              <a:rPr lang="en-GB" sz="1000" dirty="0"/>
              <a:t>Open discussion within the Collaboration</a:t>
            </a:r>
          </a:p>
          <a:p>
            <a:pPr>
              <a:lnSpc>
                <a:spcPct val="150000"/>
              </a:lnSpc>
              <a:buFont typeface="Systemschrift Normal"/>
              <a:buChar char="□"/>
            </a:pPr>
            <a:r>
              <a:rPr lang="en-GB" sz="1400" dirty="0"/>
              <a:t>Presented to CB  on 12.12.2024</a:t>
            </a:r>
          </a:p>
          <a:p>
            <a:pPr lvl="1">
              <a:lnSpc>
                <a:spcPct val="150000"/>
              </a:lnSpc>
            </a:pPr>
            <a:r>
              <a:rPr lang="en-GB" sz="1000" dirty="0"/>
              <a:t>Expected endorsement from the CB</a:t>
            </a:r>
          </a:p>
          <a:p>
            <a:pPr>
              <a:lnSpc>
                <a:spcPct val="150000"/>
              </a:lnSpc>
            </a:pPr>
            <a:endParaRPr lang="en-GB" sz="1200" dirty="0"/>
          </a:p>
          <a:p>
            <a:pPr>
              <a:lnSpc>
                <a:spcPct val="150000"/>
              </a:lnSpc>
            </a:pPr>
            <a:endParaRPr lang="en-GB" sz="1200" dirty="0"/>
          </a:p>
        </p:txBody>
      </p:sp>
    </p:spTree>
    <p:extLst>
      <p:ext uri="{BB962C8B-B14F-4D97-AF65-F5344CB8AC3E}">
        <p14:creationId xmlns:p14="http://schemas.microsoft.com/office/powerpoint/2010/main" val="804169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AFB26-31CA-DC47-2E5C-0855F41CDE1F}"/>
              </a:ext>
            </a:extLst>
          </p:cNvPr>
          <p:cNvSpPr>
            <a:spLocks noGrp="1"/>
          </p:cNvSpPr>
          <p:nvPr>
            <p:ph type="title"/>
          </p:nvPr>
        </p:nvSpPr>
        <p:spPr/>
        <p:txBody>
          <a:bodyPr/>
          <a:lstStyle/>
          <a:p>
            <a:r>
              <a:rPr lang="en-US" dirty="0"/>
              <a:t>Key aspects of the procedure</a:t>
            </a:r>
          </a:p>
        </p:txBody>
      </p:sp>
      <p:sp>
        <p:nvSpPr>
          <p:cNvPr id="3" name="Content Placeholder 2">
            <a:extLst>
              <a:ext uri="{FF2B5EF4-FFF2-40B4-BE49-F238E27FC236}">
                <a16:creationId xmlns:a16="http://schemas.microsoft.com/office/drawing/2014/main" id="{3B131B15-92EA-2B85-0C83-E4334579A851}"/>
              </a:ext>
            </a:extLst>
          </p:cNvPr>
          <p:cNvSpPr>
            <a:spLocks noGrp="1"/>
          </p:cNvSpPr>
          <p:nvPr>
            <p:ph idx="1"/>
          </p:nvPr>
        </p:nvSpPr>
        <p:spPr/>
        <p:txBody>
          <a:bodyPr>
            <a:normAutofit fontScale="62500" lnSpcReduction="20000"/>
          </a:bodyPr>
          <a:lstStyle/>
          <a:p>
            <a:pPr>
              <a:lnSpc>
                <a:spcPct val="160000"/>
              </a:lnSpc>
            </a:pPr>
            <a:r>
              <a:rPr lang="en-GB" b="1" dirty="0"/>
              <a:t>Define a clear time flow</a:t>
            </a:r>
            <a:endParaRPr lang="en-GB" dirty="0"/>
          </a:p>
          <a:p>
            <a:pPr>
              <a:lnSpc>
                <a:spcPct val="160000"/>
              </a:lnSpc>
            </a:pPr>
            <a:r>
              <a:rPr lang="en-US" b="1" dirty="0"/>
              <a:t>Avoid duplicating work</a:t>
            </a:r>
            <a:r>
              <a:rPr lang="en-US" dirty="0"/>
              <a:t>. Clear list or required documentation without overlapping or duplication. Proposed list of documents needed for the endorsement:</a:t>
            </a:r>
          </a:p>
          <a:p>
            <a:pPr marL="685800" lvl="1" indent="-342900">
              <a:lnSpc>
                <a:spcPct val="160000"/>
              </a:lnSpc>
              <a:buFont typeface="+mj-lt"/>
              <a:buAutoNum type="arabicPeriod"/>
            </a:pPr>
            <a:r>
              <a:rPr lang="en-US" dirty="0"/>
              <a:t>MoU Annex 7 (updated with all tables)</a:t>
            </a:r>
          </a:p>
          <a:p>
            <a:pPr marL="685800" lvl="1" indent="-342900">
              <a:lnSpc>
                <a:spcPct val="160000"/>
              </a:lnSpc>
              <a:buFont typeface="+mj-lt"/>
              <a:buAutoNum type="arabicPeriod"/>
            </a:pPr>
            <a:r>
              <a:rPr lang="en-GB" dirty="0"/>
              <a:t>Work Package Executive Summary for Internal DRD1 Scientific and Resource Endorsement</a:t>
            </a:r>
            <a:endParaRPr lang="en-US" dirty="0"/>
          </a:p>
          <a:p>
            <a:pPr marL="685800" lvl="1" indent="-342900">
              <a:lnSpc>
                <a:spcPct val="160000"/>
              </a:lnSpc>
              <a:buFont typeface="+mj-lt"/>
              <a:buAutoNum type="arabicPeriod"/>
            </a:pPr>
            <a:r>
              <a:rPr lang="en-US" dirty="0"/>
              <a:t>WP Leader Presentations for SCB</a:t>
            </a:r>
          </a:p>
          <a:p>
            <a:pPr marL="685800" lvl="1" indent="-342900">
              <a:lnSpc>
                <a:spcPct val="160000"/>
              </a:lnSpc>
              <a:buFont typeface="+mj-lt"/>
              <a:buAutoNum type="arabicPeriod"/>
            </a:pPr>
            <a:r>
              <a:rPr lang="en-US" dirty="0"/>
              <a:t>WP Leader Presentations for RCB</a:t>
            </a:r>
          </a:p>
          <a:p>
            <a:pPr marL="342900" lvl="1" indent="0">
              <a:lnSpc>
                <a:spcPct val="160000"/>
              </a:lnSpc>
              <a:buNone/>
            </a:pPr>
            <a:endParaRPr lang="en-US" dirty="0"/>
          </a:p>
          <a:p>
            <a:pPr>
              <a:lnSpc>
                <a:spcPct val="160000"/>
              </a:lnSpc>
            </a:pPr>
            <a:r>
              <a:rPr lang="en-US" b="1" dirty="0"/>
              <a:t>Simplify the collection of the required information </a:t>
            </a:r>
            <a:r>
              <a:rPr lang="en-US" dirty="0"/>
              <a:t>for the endorsement process. Using common templates – see documents attached.</a:t>
            </a:r>
          </a:p>
          <a:p>
            <a:pPr>
              <a:lnSpc>
                <a:spcPct val="160000"/>
              </a:lnSpc>
            </a:pPr>
            <a:endParaRPr lang="en-US" dirty="0"/>
          </a:p>
          <a:p>
            <a:pPr>
              <a:lnSpc>
                <a:spcPct val="160000"/>
              </a:lnSpc>
            </a:pPr>
            <a:endParaRPr lang="en-US" dirty="0"/>
          </a:p>
        </p:txBody>
      </p:sp>
    </p:spTree>
    <p:extLst>
      <p:ext uri="{BB962C8B-B14F-4D97-AF65-F5344CB8AC3E}">
        <p14:creationId xmlns:p14="http://schemas.microsoft.com/office/powerpoint/2010/main" val="1619933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ihandform 7">
            <a:extLst>
              <a:ext uri="{FF2B5EF4-FFF2-40B4-BE49-F238E27FC236}">
                <a16:creationId xmlns:a16="http://schemas.microsoft.com/office/drawing/2014/main" id="{14CDBA5E-CB8D-6170-7BAE-790F725407F8}"/>
              </a:ext>
            </a:extLst>
          </p:cNvPr>
          <p:cNvSpPr/>
          <p:nvPr/>
        </p:nvSpPr>
        <p:spPr>
          <a:xfrm>
            <a:off x="577174" y="806512"/>
            <a:ext cx="7924800" cy="856034"/>
          </a:xfrm>
          <a:custGeom>
            <a:avLst/>
            <a:gdLst>
              <a:gd name="connsiteX0" fmla="*/ 1439694 w 7924800"/>
              <a:gd name="connsiteY0" fmla="*/ 6485 h 856034"/>
              <a:gd name="connsiteX1" fmla="*/ 7853464 w 7924800"/>
              <a:gd name="connsiteY1" fmla="*/ 0 h 856034"/>
              <a:gd name="connsiteX2" fmla="*/ 7924800 w 7924800"/>
              <a:gd name="connsiteY2" fmla="*/ 479898 h 856034"/>
              <a:gd name="connsiteX3" fmla="*/ 3612205 w 7924800"/>
              <a:gd name="connsiteY3" fmla="*/ 518808 h 856034"/>
              <a:gd name="connsiteX4" fmla="*/ 3560324 w 7924800"/>
              <a:gd name="connsiteY4" fmla="*/ 856034 h 856034"/>
              <a:gd name="connsiteX5" fmla="*/ 19456 w 7924800"/>
              <a:gd name="connsiteY5" fmla="*/ 830094 h 856034"/>
              <a:gd name="connsiteX6" fmla="*/ 0 w 7924800"/>
              <a:gd name="connsiteY6" fmla="*/ 272374 h 856034"/>
              <a:gd name="connsiteX7" fmla="*/ 1387813 w 7924800"/>
              <a:gd name="connsiteY7" fmla="*/ 252919 h 856034"/>
              <a:gd name="connsiteX8" fmla="*/ 1439694 w 7924800"/>
              <a:gd name="connsiteY8" fmla="*/ 6485 h 856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4800" h="856034">
                <a:moveTo>
                  <a:pt x="1439694" y="6485"/>
                </a:moveTo>
                <a:lnTo>
                  <a:pt x="7853464" y="0"/>
                </a:lnTo>
                <a:lnTo>
                  <a:pt x="7924800" y="479898"/>
                </a:lnTo>
                <a:lnTo>
                  <a:pt x="3612205" y="518808"/>
                </a:lnTo>
                <a:lnTo>
                  <a:pt x="3560324" y="856034"/>
                </a:lnTo>
                <a:lnTo>
                  <a:pt x="19456" y="830094"/>
                </a:lnTo>
                <a:lnTo>
                  <a:pt x="0" y="272374"/>
                </a:lnTo>
                <a:lnTo>
                  <a:pt x="1387813" y="252919"/>
                </a:lnTo>
                <a:lnTo>
                  <a:pt x="1439694" y="6485"/>
                </a:lnTo>
                <a:close/>
              </a:path>
            </a:pathLst>
          </a:custGeom>
          <a:solidFill>
            <a:srgbClr val="FFFF00">
              <a:alpha val="29804"/>
            </a:srgbClr>
          </a:solidFill>
          <a:ln>
            <a:solidFill>
              <a:schemeClr val="tx1"/>
            </a:solidFill>
            <a:extLst>
              <a:ext uri="{C807C97D-BFC1-408E-A445-0C87EB9F89A2}">
                <ask:lineSketchStyleProps xmlns:ask="http://schemas.microsoft.com/office/drawing/2018/sketchyshapes">
                  <ask:type>
                    <ask:lineSketchScribbl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A76836E8-3717-7E2D-B000-2A7938DD4D7D}"/>
              </a:ext>
            </a:extLst>
          </p:cNvPr>
          <p:cNvSpPr>
            <a:spLocks noGrp="1"/>
          </p:cNvSpPr>
          <p:nvPr>
            <p:ph type="title"/>
          </p:nvPr>
        </p:nvSpPr>
        <p:spPr/>
        <p:txBody>
          <a:bodyPr/>
          <a:lstStyle/>
          <a:p>
            <a:r>
              <a:rPr lang="en-GB" dirty="0"/>
              <a:t>WP Internal Referee</a:t>
            </a:r>
          </a:p>
        </p:txBody>
      </p:sp>
      <p:sp>
        <p:nvSpPr>
          <p:cNvPr id="3" name="Inhaltsplatzhalter 2">
            <a:extLst>
              <a:ext uri="{FF2B5EF4-FFF2-40B4-BE49-F238E27FC236}">
                <a16:creationId xmlns:a16="http://schemas.microsoft.com/office/drawing/2014/main" id="{28FFC203-9E49-D944-8297-8C67D0B7DE7A}"/>
              </a:ext>
            </a:extLst>
          </p:cNvPr>
          <p:cNvSpPr>
            <a:spLocks noGrp="1"/>
          </p:cNvSpPr>
          <p:nvPr>
            <p:ph idx="1"/>
          </p:nvPr>
        </p:nvSpPr>
        <p:spPr>
          <a:xfrm>
            <a:off x="457200" y="719117"/>
            <a:ext cx="8229600" cy="4258129"/>
          </a:xfrm>
          <a:ln>
            <a:noFill/>
          </a:ln>
        </p:spPr>
        <p:txBody>
          <a:bodyPr/>
          <a:lstStyle/>
          <a:p>
            <a:pPr>
              <a:lnSpc>
                <a:spcPct val="150000"/>
              </a:lnSpc>
            </a:pPr>
            <a:r>
              <a:rPr lang="en-GB" sz="1200" dirty="0"/>
              <a:t>From MoU Annex 7: </a:t>
            </a:r>
            <a:r>
              <a:rPr lang="en-GB" sz="1200" i="1" dirty="0"/>
              <a:t>Upon the establishment of the Work Package, the Work Packages Coordinator (4.1.15) will nominate, in agreement with the Management Board (MB), an internal Referee. The Referee should be one of the members of the MB. The nomination must be endorsed by the SCB and the MB.       </a:t>
            </a:r>
            <a:r>
              <a:rPr lang="en-GB" sz="1200" dirty="0"/>
              <a:t>Comments:</a:t>
            </a:r>
            <a:endParaRPr lang="en-GB" sz="1200" dirty="0">
              <a:highlight>
                <a:srgbClr val="00FF00"/>
              </a:highlight>
            </a:endParaRPr>
          </a:p>
          <a:p>
            <a:pPr lvl="2">
              <a:lnSpc>
                <a:spcPct val="150000"/>
              </a:lnSpc>
            </a:pPr>
            <a:r>
              <a:rPr lang="en-GB" sz="1100" dirty="0"/>
              <a:t>Internal referee from the institute which does not participate in the WP</a:t>
            </a:r>
          </a:p>
          <a:p>
            <a:pPr lvl="2">
              <a:lnSpc>
                <a:spcPct val="150000"/>
              </a:lnSpc>
            </a:pPr>
            <a:r>
              <a:rPr lang="en-GB" sz="1100" dirty="0"/>
              <a:t>Being a member of the MB assures that the person is up to date with DRD1 and WP activities</a:t>
            </a:r>
          </a:p>
          <a:p>
            <a:pPr lvl="2">
              <a:lnSpc>
                <a:spcPct val="150000"/>
              </a:lnSpc>
            </a:pPr>
            <a:r>
              <a:rPr lang="en-GB" sz="1100" dirty="0"/>
              <a:t>Nominated MB members may ask an expert from outside MB for support</a:t>
            </a:r>
          </a:p>
          <a:p>
            <a:pPr>
              <a:lnSpc>
                <a:spcPct val="150000"/>
              </a:lnSpc>
            </a:pPr>
            <a:r>
              <a:rPr lang="en-GB" sz="1200" dirty="0"/>
              <a:t>Referee(s) </a:t>
            </a:r>
            <a:r>
              <a:rPr lang="en-GB" sz="1200" b="1" dirty="0"/>
              <a:t>work together</a:t>
            </a:r>
            <a:r>
              <a:rPr lang="en-GB" sz="1200" dirty="0"/>
              <a:t> with WPLs (see also next slides). (S)he is not a single person to decide on the endorsement, but preparing the background for discussion in the SCB</a:t>
            </a:r>
          </a:p>
          <a:p>
            <a:pPr>
              <a:lnSpc>
                <a:spcPct val="150000"/>
              </a:lnSpc>
            </a:pPr>
            <a:r>
              <a:rPr lang="en-GB" sz="1200" dirty="0"/>
              <a:t>The goal of the procedure is an </a:t>
            </a:r>
            <a:r>
              <a:rPr lang="en-GB" sz="1200" u="sng" dirty="0"/>
              <a:t>endorsement</a:t>
            </a:r>
            <a:r>
              <a:rPr lang="en-GB" sz="1200" dirty="0"/>
              <a:t>. We don’t judge the quality of work.</a:t>
            </a:r>
          </a:p>
          <a:p>
            <a:pPr lvl="1">
              <a:lnSpc>
                <a:spcPct val="150000"/>
              </a:lnSpc>
            </a:pPr>
            <a:r>
              <a:rPr lang="en-GB" sz="1000" dirty="0"/>
              <a:t>Research line compatible with ECFA, synergies within collab and other DRDs, etc. Status of Milestones and Deliverables.</a:t>
            </a:r>
            <a:endParaRPr lang="en-GB" sz="1400" dirty="0"/>
          </a:p>
          <a:p>
            <a:pPr>
              <a:lnSpc>
                <a:spcPct val="150000"/>
              </a:lnSpc>
            </a:pPr>
            <a:r>
              <a:rPr lang="en-GB" sz="1200" dirty="0"/>
              <a:t>The referee is preparing a report, following the template</a:t>
            </a:r>
            <a:endParaRPr lang="en-GB" sz="1100" dirty="0"/>
          </a:p>
          <a:p>
            <a:pPr lvl="1">
              <a:lnSpc>
                <a:spcPct val="150000"/>
              </a:lnSpc>
            </a:pPr>
            <a:r>
              <a:rPr lang="en-GB" sz="1100" dirty="0"/>
              <a:t>Findings, comments, and recommendations</a:t>
            </a:r>
          </a:p>
          <a:p>
            <a:pPr lvl="1">
              <a:lnSpc>
                <a:spcPct val="150000"/>
              </a:lnSpc>
            </a:pPr>
            <a:r>
              <a:rPr lang="en-GB" sz="1100" dirty="0"/>
              <a:t>The report helps in the Scientific Endorsement, it serves as a baseline for minutes. </a:t>
            </a:r>
          </a:p>
          <a:p>
            <a:pPr>
              <a:lnSpc>
                <a:spcPct val="150000"/>
              </a:lnSpc>
            </a:pPr>
            <a:endParaRPr lang="en-GB" sz="900" dirty="0"/>
          </a:p>
          <a:p>
            <a:pPr>
              <a:lnSpc>
                <a:spcPct val="150000"/>
              </a:lnSpc>
            </a:pPr>
            <a:r>
              <a:rPr lang="en-GB" sz="1300" dirty="0">
                <a:solidFill>
                  <a:srgbClr val="00599D"/>
                </a:solidFill>
              </a:rPr>
              <a:t>SCB and MB shall establish the list of referees by the end of 2024, after the procedure gets approved.</a:t>
            </a:r>
          </a:p>
        </p:txBody>
      </p:sp>
    </p:spTree>
    <p:extLst>
      <p:ext uri="{BB962C8B-B14F-4D97-AF65-F5344CB8AC3E}">
        <p14:creationId xmlns:p14="http://schemas.microsoft.com/office/powerpoint/2010/main" val="670381598"/>
      </p:ext>
    </p:extLst>
  </p:cSld>
  <p:clrMapOvr>
    <a:masterClrMapping/>
  </p:clrMapOvr>
</p:sld>
</file>

<file path=ppt/theme/theme1.xml><?xml version="1.0" encoding="utf-8"?>
<a:theme xmlns:a="http://schemas.openxmlformats.org/drawingml/2006/main" name="ALICE_own_16-9">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lice16-9" id="{5F4209C4-504F-F14C-B350-41E86D492D0D}" vid="{9466F39D-475A-804D-9B27-93E6AD09E376}"/>
    </a:ext>
  </a:extLst>
</a:theme>
</file>

<file path=ppt/theme/theme2.xml><?xml version="1.0" encoding="utf-8"?>
<a:theme xmlns:a="http://schemas.openxmlformats.org/drawingml/2006/main" name="1_ALICE_own_16-9">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lice16-9" id="{5F4209C4-504F-F14C-B350-41E86D492D0D}" vid="{9466F39D-475A-804D-9B27-93E6AD09E37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1733</Words>
  <Application>Microsoft Macintosh PowerPoint</Application>
  <PresentationFormat>Bildschirmpräsentation (16:9)</PresentationFormat>
  <Paragraphs>195</Paragraphs>
  <Slides>15</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15</vt:i4>
      </vt:variant>
    </vt:vector>
  </HeadingPairs>
  <TitlesOfParts>
    <vt:vector size="22" baseType="lpstr">
      <vt:lpstr>-webkit-standard</vt:lpstr>
      <vt:lpstr>Arial</vt:lpstr>
      <vt:lpstr>Calibri</vt:lpstr>
      <vt:lpstr>Systemschrift Normal</vt:lpstr>
      <vt:lpstr>Wingdings</vt:lpstr>
      <vt:lpstr>ALICE_own_16-9</vt:lpstr>
      <vt:lpstr>1_ALICE_own_16-9</vt:lpstr>
      <vt:lpstr>WP Endorsement procedure (Draft for discussion) </vt:lpstr>
      <vt:lpstr>MoU annex 7 – current status</vt:lpstr>
      <vt:lpstr>2024: MoU Annex 7 – Work Packages</vt:lpstr>
      <vt:lpstr>Scientific endorsement in the MoU Annex 7</vt:lpstr>
      <vt:lpstr>Resource endorsement in the MoU Annex 7</vt:lpstr>
      <vt:lpstr>WP Endorsement</vt:lpstr>
      <vt:lpstr>WP endorsement procedure drafting timeline</vt:lpstr>
      <vt:lpstr>Key aspects of the procedure</vt:lpstr>
      <vt:lpstr>WP Internal Referee</vt:lpstr>
      <vt:lpstr>Endorsement: Required Documentation</vt:lpstr>
      <vt:lpstr>Additional Documentation – Detailed Proposals </vt:lpstr>
      <vt:lpstr>PowerPoint-Präsentation</vt:lpstr>
      <vt:lpstr>WP endorsements</vt:lpstr>
      <vt:lpstr>Example – next CB on 27.02.2025</vt:lpstr>
      <vt:lpstr>PowerPoint-Präsentation</vt:lpstr>
    </vt:vector>
  </TitlesOfParts>
  <Company>Technische Universität München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Piotr Gasik</dc:creator>
  <cp:lastModifiedBy>Piotr Gasik</cp:lastModifiedBy>
  <cp:revision>2850</cp:revision>
  <cp:lastPrinted>2022-10-02T09:45:25Z</cp:lastPrinted>
  <dcterms:created xsi:type="dcterms:W3CDTF">2018-04-16T13:41:07Z</dcterms:created>
  <dcterms:modified xsi:type="dcterms:W3CDTF">2024-12-04T11:08:24Z</dcterms:modified>
</cp:coreProperties>
</file>