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66" r:id="rId2"/>
  </p:sldMasterIdLst>
  <p:notesMasterIdLst>
    <p:notesMasterId r:id="rId9"/>
  </p:notesMasterIdLst>
  <p:handoutMasterIdLst>
    <p:handoutMasterId r:id="rId10"/>
  </p:handoutMasterIdLst>
  <p:sldIdLst>
    <p:sldId id="1435" r:id="rId3"/>
    <p:sldId id="1437" r:id="rId4"/>
    <p:sldId id="1433" r:id="rId5"/>
    <p:sldId id="1438" r:id="rId6"/>
    <p:sldId id="257" r:id="rId7"/>
    <p:sldId id="258" r:id="rId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bias Waldmann" initials="TW" lastIdx="3" clrIdx="0">
    <p:extLst>
      <p:ext uri="{19B8F6BF-5375-455C-9EA6-DF929625EA0E}">
        <p15:presenceInfo xmlns:p15="http://schemas.microsoft.com/office/powerpoint/2012/main" userId="54f8ada69c3c4b54" providerId="Windows Live"/>
      </p:ext>
    </p:extLst>
  </p:cmAuthor>
  <p:cmAuthor id="2" name="Piotr Gasik" initials="PG" lastIdx="2" clrIdx="1">
    <p:extLst>
      <p:ext uri="{19B8F6BF-5375-455C-9EA6-DF929625EA0E}">
        <p15:presenceInfo xmlns:p15="http://schemas.microsoft.com/office/powerpoint/2012/main" userId="S::p.gasik@cern.ch::36489971-f330-4833-98e6-9247d8ff18d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9500"/>
    <a:srgbClr val="1D59AE"/>
    <a:srgbClr val="00007F"/>
    <a:srgbClr val="FF3FFF"/>
    <a:srgbClr val="DEECF8"/>
    <a:srgbClr val="E3F1D9"/>
    <a:srgbClr val="000000"/>
    <a:srgbClr val="4A4F4D"/>
    <a:srgbClr val="8C0000"/>
    <a:srgbClr val="DFE6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6"/>
    <p:restoredTop sz="96918"/>
  </p:normalViewPr>
  <p:slideViewPr>
    <p:cSldViewPr snapToGrid="0" snapToObjects="1">
      <p:cViewPr>
        <p:scale>
          <a:sx n="153" d="100"/>
          <a:sy n="153" d="100"/>
        </p:scale>
        <p:origin x="1136" y="46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481769-0800-944A-8DBB-2DAEF1C6D333}" type="datetimeFigureOut">
              <a:rPr lang="en-US" smtClean="0"/>
              <a:pPr/>
              <a:t>12/8/24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5C290-D270-0C47-828A-99847FD738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788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4BCFC-5A55-3748-A3F0-3E2A4EDC3E18}" type="datetimeFigureOut">
              <a:rPr lang="en-US" smtClean="0"/>
              <a:pPr/>
              <a:t>12/8/24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E71D0-4E26-554E-994E-38E72B70DF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0133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65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  <a:prstGeom prst="rect">
            <a:avLst/>
          </a:prstGeom>
        </p:spPr>
        <p:txBody>
          <a:bodyPr anchor="ctr"/>
          <a:lstStyle>
            <a:lvl1pPr algn="l">
              <a:defRPr sz="2400" b="1">
                <a:solidFill>
                  <a:srgbClr val="1D59AE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5372"/>
            <a:ext cx="8229600" cy="3709252"/>
          </a:xfrm>
          <a:prstGeom prst="rect">
            <a:avLst/>
          </a:prstGeom>
        </p:spPr>
        <p:txBody>
          <a:bodyPr/>
          <a:lstStyle>
            <a:lvl1pPr marL="184150" indent="-184150">
              <a:tabLst/>
              <a:defRPr sz="2400"/>
            </a:lvl1pPr>
            <a:lvl2pPr marL="584200" indent="-223838">
              <a:tabLst/>
              <a:defRPr sz="2000"/>
            </a:lvl2pPr>
            <a:lvl3pPr marL="892175" indent="-177800">
              <a:tabLst/>
              <a:defRPr sz="1800"/>
            </a:lvl3pPr>
            <a:lvl4pPr marL="1246188" indent="-177800">
              <a:tabLst/>
              <a:defRPr sz="1600"/>
            </a:lvl4pPr>
            <a:lvl5pPr marL="1600200" indent="-177800">
              <a:tabLst/>
              <a:defRPr sz="1600"/>
            </a:lvl5pPr>
          </a:lstStyle>
          <a:p>
            <a:pPr lvl="0"/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edit</a:t>
            </a:r>
            <a:r>
              <a:rPr lang="pl-PL" dirty="0"/>
              <a:t> Master </a:t>
            </a:r>
            <a:r>
              <a:rPr lang="pl-PL" dirty="0" err="1"/>
              <a:t>text</a:t>
            </a:r>
            <a:r>
              <a:rPr lang="pl-PL" dirty="0"/>
              <a:t> </a:t>
            </a:r>
            <a:r>
              <a:rPr lang="pl-PL" dirty="0" err="1"/>
              <a:t>styles</a:t>
            </a:r>
            <a:endParaRPr lang="pl-PL" dirty="0"/>
          </a:p>
          <a:p>
            <a:pPr lvl="1"/>
            <a:r>
              <a:rPr lang="pl-PL" dirty="0"/>
              <a:t>Second </a:t>
            </a:r>
            <a:r>
              <a:rPr lang="pl-PL" dirty="0" err="1"/>
              <a:t>level</a:t>
            </a:r>
            <a:endParaRPr lang="pl-PL" dirty="0"/>
          </a:p>
          <a:p>
            <a:pPr lvl="2"/>
            <a:r>
              <a:rPr lang="pl-PL" dirty="0"/>
              <a:t>Third </a:t>
            </a:r>
            <a:r>
              <a:rPr lang="pl-PL" dirty="0" err="1"/>
              <a:t>level</a:t>
            </a:r>
            <a:endParaRPr lang="pl-PL" dirty="0"/>
          </a:p>
          <a:p>
            <a:pPr lvl="3"/>
            <a:r>
              <a:rPr lang="pl-PL" dirty="0" err="1"/>
              <a:t>Fourth</a:t>
            </a:r>
            <a:r>
              <a:rPr lang="pl-PL" dirty="0"/>
              <a:t> </a:t>
            </a:r>
            <a:r>
              <a:rPr lang="pl-PL" dirty="0" err="1"/>
              <a:t>level</a:t>
            </a:r>
            <a:endParaRPr lang="pl-PL" dirty="0"/>
          </a:p>
          <a:p>
            <a:pPr lvl="4"/>
            <a:r>
              <a:rPr lang="pl-PL" dirty="0" err="1"/>
              <a:t>Fifth</a:t>
            </a:r>
            <a:r>
              <a:rPr lang="pl-PL" dirty="0"/>
              <a:t> </a:t>
            </a:r>
            <a:r>
              <a:rPr lang="pl-PL" dirty="0" err="1"/>
              <a:t>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/>
          <a:p>
            <a:r>
              <a:rPr lang="en-US"/>
              <a:t>RD51 Collaboration Meeeting 2020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EB686AB-5E0E-0B44-9671-EE4812669FB6}"/>
              </a:ext>
            </a:extLst>
          </p:cNvPr>
          <p:cNvSpPr txBox="1">
            <a:spLocks/>
          </p:cNvSpPr>
          <p:nvPr userDrawn="1"/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ECD4D6-CEBA-244B-964B-18F77BCC6F7C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0436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dirty="0" err="1"/>
              <a:t>Click</a:t>
            </a:r>
            <a:r>
              <a:rPr lang="pl-PL" dirty="0"/>
              <a:t> to </a:t>
            </a:r>
            <a:r>
              <a:rPr lang="pl-PL" dirty="0" err="1"/>
              <a:t>edit</a:t>
            </a:r>
            <a:r>
              <a:rPr lang="pl-PL" dirty="0"/>
              <a:t> Master </a:t>
            </a:r>
            <a:r>
              <a:rPr lang="pl-PL" dirty="0" err="1"/>
              <a:t>title</a:t>
            </a:r>
            <a:r>
              <a:rPr lang="pl-PL" dirty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222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  <a:prstGeom prst="rect">
            <a:avLst/>
          </a:prstGeom>
        </p:spPr>
        <p:txBody>
          <a:bodyPr anchor="ctr"/>
          <a:lstStyle>
            <a:lvl1pPr algn="l">
              <a:defRPr sz="2400"/>
            </a:lvl1pPr>
          </a:lstStyle>
          <a:p>
            <a:r>
              <a:rPr lang="pl-PL"/>
              <a:t>Click to edit Master title style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2F0F621-22DA-A041-BEF9-0984CECC06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>
            <a:lvl1pPr algn="ctr">
              <a:defRPr lang="en-US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RD51 Collaboration Meeeting 2020</a:t>
            </a:r>
            <a:endParaRPr lang="de-DE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CBD7919-FFEF-A34C-BFE8-1DB51E817C54}"/>
              </a:ext>
            </a:extLst>
          </p:cNvPr>
          <p:cNvSpPr txBox="1">
            <a:spLocks/>
          </p:cNvSpPr>
          <p:nvPr userDrawn="1"/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ECD4D6-CEBA-244B-964B-18F77BCC6F7C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3971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D7353-A87F-F045-88D7-5F7C0E113C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>
            <a:lvl1pPr algn="ctr">
              <a:defRPr lang="en-US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RD51 Collaboration Meeeting 2020</a:t>
            </a:r>
            <a:endParaRPr lang="de-DE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D6EDFA5-39E8-4742-B5F1-F1A770D2F73F}"/>
              </a:ext>
            </a:extLst>
          </p:cNvPr>
          <p:cNvSpPr txBox="1">
            <a:spLocks/>
          </p:cNvSpPr>
          <p:nvPr userDrawn="1"/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CECD4D6-CEBA-244B-964B-18F77BCC6F7C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6186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02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457202" y="616856"/>
            <a:ext cx="7844971" cy="0"/>
          </a:xfrm>
          <a:prstGeom prst="line">
            <a:avLst/>
          </a:prstGeom>
          <a:ln>
            <a:solidFill>
              <a:srgbClr val="1D59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1F9D8119-F7C0-A247-8E36-475B922578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16709"/>
            <a:ext cx="1436913" cy="218491"/>
          </a:xfrm>
          <a:prstGeom prst="rect">
            <a:avLst/>
          </a:prstGeom>
        </p:spPr>
        <p:txBody>
          <a:bodyPr/>
          <a:lstStyle>
            <a:lvl1pPr algn="l">
              <a:defRPr lang="en-US" sz="9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CECD4D6-CEBA-244B-964B-18F77BCC6F7C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13D846DC-638D-AF44-93D2-613D06B8ED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32114" y="4925009"/>
            <a:ext cx="6574973" cy="219268"/>
          </a:xfrm>
          <a:prstGeom prst="rect">
            <a:avLst/>
          </a:prstGeom>
        </p:spPr>
        <p:txBody>
          <a:bodyPr/>
          <a:lstStyle>
            <a:lvl1pPr algn="ctr">
              <a:defRPr lang="en-US" sz="9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DE"/>
              <a:t>RD51 Collaboration Meeeting 2020</a:t>
            </a:r>
            <a:endParaRPr lang="de-DE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90CF7F1-AE20-02FD-FC35-0FAF8FBB6F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4511" y="-4643"/>
            <a:ext cx="779489" cy="779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35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0069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12397/" TargetMode="External"/><Relationship Id="rId2" Type="http://schemas.openxmlformats.org/officeDocument/2006/relationships/hyperlink" Target="https://cernbox.cern.ch/files/spaces/eos/project/d/drd1/WorkPackages/WP8:%20Reaction%20and%20Decay%20TPCs/Project%20B%20(NUC)/Presentations_First_Meeting_May2024?items-per-page=100&amp;view-mode=resource-table&amp;tiles-size=1&amp;sort-by=name&amp;sort-dir=as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5BDC7206-DDCD-0A45-82E4-E36C190088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007" t="14500" r="28487" b="1245"/>
          <a:stretch/>
        </p:blipFill>
        <p:spPr>
          <a:xfrm>
            <a:off x="5460086" y="842037"/>
            <a:ext cx="3226714" cy="4301067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5114167-83B8-561B-76F1-99910D569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65" y="842037"/>
            <a:ext cx="5402421" cy="4301064"/>
          </a:xfrm>
          <a:ln w="12700">
            <a:solidFill>
              <a:srgbClr val="00B050"/>
            </a:solidFill>
          </a:ln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1400" b="1" i="1" dirty="0"/>
              <a:t>How the WP covers the topics in the ECFA roadmap:</a:t>
            </a:r>
          </a:p>
          <a:p>
            <a:pPr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1100" i="1" dirty="0"/>
              <a:t>DRDTs: 1.1, 1.2, 1.3, 1.4 (specifically 1.4)</a:t>
            </a:r>
          </a:p>
          <a:p>
            <a:pPr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1100" i="1" dirty="0"/>
              <a:t>Fundamental challenges (as on DRD1 proposal):</a:t>
            </a:r>
          </a:p>
          <a:p>
            <a:pPr algn="just">
              <a:spcBef>
                <a:spcPts val="600"/>
              </a:spcBef>
              <a:buFont typeface="Wingdings" pitchFamily="2" charset="2"/>
              <a:buChar char="Ø"/>
            </a:pPr>
            <a:r>
              <a:rPr lang="en-GB" sz="1100" dirty="0"/>
              <a:t>Achieving track-reconstruction of low-energy nuclei and electrons, at granularities going from few mm down to potentially tens of um and close to the thermal diffusion limit. </a:t>
            </a:r>
            <a:r>
              <a:rPr lang="en-GB" sz="1100" dirty="0">
                <a:solidFill>
                  <a:srgbClr val="FF0000"/>
                </a:solidFill>
              </a:rPr>
              <a:t>ECFA 1,2,3,6;</a:t>
            </a:r>
            <a:r>
              <a:rPr lang="en-GB" sz="1100" b="1" dirty="0">
                <a:solidFill>
                  <a:srgbClr val="92D050"/>
                </a:solidFill>
              </a:rPr>
              <a:t> task T1, T2, T4.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en-GB" sz="1100" dirty="0"/>
              <a:t>Operating in a broad range of pressures going from few tens of mbar to tens of bar, with energy-reconstruction performing generally down to ~</a:t>
            </a:r>
            <a:r>
              <a:rPr lang="en-GB" sz="1100" b="1" dirty="0"/>
              <a:t>1keV threshold </a:t>
            </a:r>
            <a:r>
              <a:rPr lang="en-GB" sz="1100" dirty="0"/>
              <a:t>if not less.</a:t>
            </a:r>
            <a:r>
              <a:rPr lang="en-GB" sz="1100" dirty="0">
                <a:solidFill>
                  <a:srgbClr val="FF0000"/>
                </a:solidFill>
              </a:rPr>
              <a:t> ECFA 5,7; </a:t>
            </a:r>
            <a:r>
              <a:rPr lang="en-GB" sz="1100" b="1" dirty="0">
                <a:solidFill>
                  <a:srgbClr val="92D050"/>
                </a:solidFill>
              </a:rPr>
              <a:t>task T2, T3.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en-GB" sz="1100" dirty="0"/>
              <a:t>Achieving high and uniform amplification in nearly pure or weakly-doped noble gases. </a:t>
            </a:r>
            <a:r>
              <a:rPr lang="en-GB" sz="1100" dirty="0">
                <a:solidFill>
                  <a:srgbClr val="FF0000"/>
                </a:solidFill>
              </a:rPr>
              <a:t>ECFA 4,5; </a:t>
            </a:r>
            <a:r>
              <a:rPr lang="en-GB" sz="1100" b="1" dirty="0">
                <a:solidFill>
                  <a:srgbClr val="92D050"/>
                </a:solidFill>
              </a:rPr>
              <a:t>task T3.</a:t>
            </a:r>
            <a:endParaRPr lang="en-GB" sz="1100" b="1" dirty="0">
              <a:solidFill>
                <a:srgbClr val="FF0000"/>
              </a:solidFill>
            </a:endParaRP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en-GB" sz="1100" dirty="0"/>
              <a:t>Increasing optical throughput (primary and secondary). </a:t>
            </a:r>
            <a:r>
              <a:rPr lang="en-GB" sz="1100" dirty="0">
                <a:solidFill>
                  <a:srgbClr val="FF0000"/>
                </a:solidFill>
              </a:rPr>
              <a:t>ECFA 6; </a:t>
            </a:r>
            <a:r>
              <a:rPr lang="en-GB" sz="1100" b="1" dirty="0">
                <a:solidFill>
                  <a:srgbClr val="92D050"/>
                </a:solidFill>
              </a:rPr>
              <a:t>tasks T1, T4, T5, T6.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en-GB" sz="1100" dirty="0"/>
              <a:t>Developing more suitably scintillating and/or eco-friendly gas mixtures as well as recuperation systems </a:t>
            </a:r>
            <a:r>
              <a:rPr lang="en-GB" sz="1100" dirty="0">
                <a:solidFill>
                  <a:srgbClr val="FF0000"/>
                </a:solidFill>
              </a:rPr>
              <a:t>ECFA 6,7; </a:t>
            </a:r>
            <a:r>
              <a:rPr lang="en-GB" sz="1100" b="1" dirty="0">
                <a:solidFill>
                  <a:srgbClr val="92D050"/>
                </a:solidFill>
              </a:rPr>
              <a:t>task T1, T5, T6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Ø"/>
            </a:pPr>
            <a:r>
              <a:rPr lang="en-GB" sz="1100" dirty="0"/>
              <a:t>Enhancing the radiopurity of the amplification structure and of the TPC as a whole. </a:t>
            </a:r>
            <a:r>
              <a:rPr lang="en-GB" sz="1100" dirty="0">
                <a:solidFill>
                  <a:srgbClr val="FF0000"/>
                </a:solidFill>
              </a:rPr>
              <a:t>ECFA 8; </a:t>
            </a:r>
            <a:r>
              <a:rPr lang="en-GB" sz="1100" b="1" dirty="0">
                <a:solidFill>
                  <a:srgbClr val="92D050"/>
                </a:solidFill>
              </a:rPr>
              <a:t>task T7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F27FED5F-A427-990D-D528-3F47C79F37E3}"/>
              </a:ext>
            </a:extLst>
          </p:cNvPr>
          <p:cNvSpPr/>
          <p:nvPr/>
        </p:nvSpPr>
        <p:spPr>
          <a:xfrm>
            <a:off x="5537198" y="842037"/>
            <a:ext cx="1368000" cy="4301066"/>
          </a:xfrm>
          <a:prstGeom prst="rect">
            <a:avLst/>
          </a:prstGeom>
          <a:noFill/>
          <a:ln w="127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08DB14F-6F86-16B1-6B11-B64E1514B336}"/>
              </a:ext>
            </a:extLst>
          </p:cNvPr>
          <p:cNvSpPr/>
          <p:nvPr/>
        </p:nvSpPr>
        <p:spPr>
          <a:xfrm>
            <a:off x="6900333" y="842036"/>
            <a:ext cx="1329267" cy="4301065"/>
          </a:xfrm>
          <a:prstGeom prst="rect">
            <a:avLst/>
          </a:prstGeom>
          <a:noFill/>
          <a:ln w="12700">
            <a:solidFill>
              <a:srgbClr val="1D59A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7A05D83-E545-4045-AD8C-048DE100C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WP8 (towards endorsement)</a:t>
            </a:r>
          </a:p>
        </p:txBody>
      </p:sp>
      <p:pic>
        <p:nvPicPr>
          <p:cNvPr id="15" name="Picture 4">
            <a:extLst>
              <a:ext uri="{FF2B5EF4-FFF2-40B4-BE49-F238E27FC236}">
                <a16:creationId xmlns:a16="http://schemas.microsoft.com/office/drawing/2014/main" id="{0D2D00D4-61F7-3F43-AE59-57C5BAF6F9D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91" y="4013134"/>
            <a:ext cx="5294570" cy="104758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A5EC590-0C93-344B-9EDA-2E6756E230A2}"/>
              </a:ext>
            </a:extLst>
          </p:cNvPr>
          <p:cNvSpPr txBox="1"/>
          <p:nvPr/>
        </p:nvSpPr>
        <p:spPr>
          <a:xfrm>
            <a:off x="1828799" y="3963703"/>
            <a:ext cx="2968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(1)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8D03C17-5D34-3F48-9215-64919A80C288}"/>
              </a:ext>
            </a:extLst>
          </p:cNvPr>
          <p:cNvSpPr txBox="1"/>
          <p:nvPr/>
        </p:nvSpPr>
        <p:spPr>
          <a:xfrm>
            <a:off x="1713313" y="4063187"/>
            <a:ext cx="2968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(2)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EF6F5D-4238-1146-9994-EFF38B1EE892}"/>
              </a:ext>
            </a:extLst>
          </p:cNvPr>
          <p:cNvSpPr txBox="1"/>
          <p:nvPr/>
        </p:nvSpPr>
        <p:spPr>
          <a:xfrm>
            <a:off x="1832761" y="4157921"/>
            <a:ext cx="2968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(3)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B24CB2A-2BD2-CE4E-90BB-A4559F0E3DA9}"/>
              </a:ext>
            </a:extLst>
          </p:cNvPr>
          <p:cNvSpPr txBox="1"/>
          <p:nvPr/>
        </p:nvSpPr>
        <p:spPr>
          <a:xfrm>
            <a:off x="1713313" y="4255265"/>
            <a:ext cx="2968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(4)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8D13F70-FA03-1041-815D-D10E5E27A841}"/>
              </a:ext>
            </a:extLst>
          </p:cNvPr>
          <p:cNvSpPr txBox="1"/>
          <p:nvPr/>
        </p:nvSpPr>
        <p:spPr>
          <a:xfrm>
            <a:off x="1828799" y="4350377"/>
            <a:ext cx="2968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(5)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81D55C7-FE73-AC43-A1C0-0E7D38D8B5C5}"/>
              </a:ext>
            </a:extLst>
          </p:cNvPr>
          <p:cNvSpPr txBox="1"/>
          <p:nvPr/>
        </p:nvSpPr>
        <p:spPr>
          <a:xfrm>
            <a:off x="1709351" y="4458099"/>
            <a:ext cx="2968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(6)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6E0B9BD-19C5-8447-B624-1A047257109B}"/>
              </a:ext>
            </a:extLst>
          </p:cNvPr>
          <p:cNvSpPr txBox="1"/>
          <p:nvPr/>
        </p:nvSpPr>
        <p:spPr>
          <a:xfrm>
            <a:off x="1824837" y="4556656"/>
            <a:ext cx="2968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(7)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7D41358-AAE0-1840-90F9-D78DA45F2103}"/>
              </a:ext>
            </a:extLst>
          </p:cNvPr>
          <p:cNvSpPr txBox="1"/>
          <p:nvPr/>
        </p:nvSpPr>
        <p:spPr>
          <a:xfrm>
            <a:off x="1713313" y="4661584"/>
            <a:ext cx="2968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(8)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E016119-5061-4D48-A577-C073D645511C}"/>
              </a:ext>
            </a:extLst>
          </p:cNvPr>
          <p:cNvSpPr txBox="1"/>
          <p:nvPr/>
        </p:nvSpPr>
        <p:spPr>
          <a:xfrm>
            <a:off x="119625" y="4565821"/>
            <a:ext cx="761619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DRDT 1.4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D45FB40-D45F-EE4C-9004-BAEB8F5B868E}"/>
              </a:ext>
            </a:extLst>
          </p:cNvPr>
          <p:cNvSpPr txBox="1"/>
          <p:nvPr/>
        </p:nvSpPr>
        <p:spPr>
          <a:xfrm>
            <a:off x="5156871" y="248455"/>
            <a:ext cx="2346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summary as of January</a:t>
            </a:r>
          </a:p>
        </p:txBody>
      </p:sp>
    </p:spTree>
    <p:extLst>
      <p:ext uri="{BB962C8B-B14F-4D97-AF65-F5344CB8AC3E}">
        <p14:creationId xmlns:p14="http://schemas.microsoft.com/office/powerpoint/2010/main" val="229553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611192EC-1396-FA7A-7819-E7C0DD538CC5}"/>
              </a:ext>
            </a:extLst>
          </p:cNvPr>
          <p:cNvSpPr txBox="1">
            <a:spLocks/>
          </p:cNvSpPr>
          <p:nvPr/>
        </p:nvSpPr>
        <p:spPr>
          <a:xfrm>
            <a:off x="0" y="842037"/>
            <a:ext cx="5460086" cy="4301064"/>
          </a:xfrm>
          <a:prstGeom prst="rect">
            <a:avLst/>
          </a:prstGeom>
          <a:ln w="12700">
            <a:solidFill>
              <a:srgbClr val="1D59AE"/>
            </a:solidFill>
          </a:ln>
        </p:spPr>
        <p:txBody>
          <a:bodyPr/>
          <a:lstStyle>
            <a:lvl1pPr marL="184150" indent="-184150" algn="l" defTabSz="457200" rtl="0" eaLnBrk="1" latinLnBrk="0" hangingPunct="1">
              <a:spcBef>
                <a:spcPct val="20000"/>
              </a:spcBef>
              <a:buFont typeface="Arial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4200" indent="-223838" algn="l" defTabSz="457200" rtl="0" eaLnBrk="1" latinLnBrk="0" hangingPunct="1">
              <a:spcBef>
                <a:spcPct val="20000"/>
              </a:spcBef>
              <a:buFont typeface="Arial"/>
              <a:buChar char="–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2175" indent="-177800" algn="l" defTabSz="457200" rtl="0" eaLnBrk="1" latinLnBrk="0" hangingPunct="1">
              <a:spcBef>
                <a:spcPct val="20000"/>
              </a:spcBef>
              <a:buFont typeface="Arial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46188" indent="-177800" algn="l" defTabSz="457200" rtl="0" eaLnBrk="1" latinLnBrk="0" hangingPunct="1">
              <a:spcBef>
                <a:spcPct val="20000"/>
              </a:spcBef>
              <a:buFont typeface="Arial"/>
              <a:buChar char="–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177800" algn="l" defTabSz="457200" rtl="0" eaLnBrk="1" latinLnBrk="0" hangingPunct="1">
              <a:spcBef>
                <a:spcPct val="20000"/>
              </a:spcBef>
              <a:buFont typeface="Arial"/>
              <a:buChar char="»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GB" sz="1400" b="1" i="1" dirty="0"/>
              <a:t>Projects</a:t>
            </a:r>
          </a:p>
          <a:p>
            <a:pPr marL="342900" indent="-342900" algn="just">
              <a:spcBef>
                <a:spcPts val="600"/>
              </a:spcBef>
              <a:buFont typeface="+mj-lt"/>
              <a:buAutoNum type="alphaUcPeriod"/>
            </a:pPr>
            <a:r>
              <a:rPr lang="en-GB" sz="1100" dirty="0">
                <a:solidFill>
                  <a:srgbClr val="00B050"/>
                </a:solidFill>
              </a:rPr>
              <a:t>High Pressure TPCs for precision studies of neutrino interactions. (Alan </a:t>
            </a:r>
            <a:r>
              <a:rPr lang="en-GB" sz="1100" dirty="0" err="1">
                <a:solidFill>
                  <a:srgbClr val="00B050"/>
                </a:solidFill>
              </a:rPr>
              <a:t>Bross</a:t>
            </a:r>
            <a:r>
              <a:rPr lang="en-GB" sz="1100" dirty="0">
                <a:solidFill>
                  <a:srgbClr val="00B050"/>
                </a:solidFill>
              </a:rPr>
              <a:t>)</a:t>
            </a:r>
          </a:p>
          <a:p>
            <a:pPr marL="342900" indent="-342900" algn="just">
              <a:spcBef>
                <a:spcPts val="300"/>
              </a:spcBef>
              <a:buFont typeface="+mj-lt"/>
              <a:buAutoNum type="alphaUcPeriod"/>
            </a:pPr>
            <a:r>
              <a:rPr lang="en-GB" sz="1100" dirty="0">
                <a:solidFill>
                  <a:srgbClr val="00B0F0"/>
                </a:solidFill>
              </a:rPr>
              <a:t>TPCs for low-energy nuclear physics. (Marco </a:t>
            </a:r>
            <a:r>
              <a:rPr lang="en-GB" sz="1100" dirty="0" err="1">
                <a:solidFill>
                  <a:srgbClr val="00B0F0"/>
                </a:solidFill>
              </a:rPr>
              <a:t>Cortesi</a:t>
            </a:r>
            <a:r>
              <a:rPr lang="en-GB" sz="1100" dirty="0">
                <a:solidFill>
                  <a:srgbClr val="00B0F0"/>
                </a:solidFill>
              </a:rPr>
              <a:t>)</a:t>
            </a:r>
          </a:p>
          <a:p>
            <a:pPr marL="342900" indent="-342900" algn="just">
              <a:spcBef>
                <a:spcPts val="300"/>
              </a:spcBef>
              <a:buFont typeface="+mj-lt"/>
              <a:buAutoNum type="alphaUcPeriod"/>
            </a:pPr>
            <a:r>
              <a:rPr lang="en-GB" sz="1100" dirty="0">
                <a:solidFill>
                  <a:srgbClr val="7030A0"/>
                </a:solidFill>
              </a:rPr>
              <a:t>Electroluminescence-based TPCs for Rare-Event Searches and other R&amp;D on pure noble-gas amplification. (</a:t>
            </a:r>
            <a:r>
              <a:rPr lang="en-GB" sz="1100" dirty="0" err="1">
                <a:solidFill>
                  <a:srgbClr val="7030A0"/>
                </a:solidFill>
              </a:rPr>
              <a:t>Francesc</a:t>
            </a:r>
            <a:r>
              <a:rPr lang="en-GB" sz="1100" dirty="0">
                <a:solidFill>
                  <a:srgbClr val="7030A0"/>
                </a:solidFill>
              </a:rPr>
              <a:t> </a:t>
            </a:r>
            <a:r>
              <a:rPr lang="en-GB" sz="1100" dirty="0" err="1">
                <a:solidFill>
                  <a:srgbClr val="7030A0"/>
                </a:solidFill>
              </a:rPr>
              <a:t>Monrabal</a:t>
            </a:r>
            <a:r>
              <a:rPr lang="en-GB" sz="1100" dirty="0">
                <a:solidFill>
                  <a:srgbClr val="7030A0"/>
                </a:solidFill>
              </a:rPr>
              <a:t>)</a:t>
            </a:r>
          </a:p>
          <a:p>
            <a:pPr marL="342900" indent="-342900" algn="just">
              <a:spcBef>
                <a:spcPts val="300"/>
              </a:spcBef>
              <a:buFont typeface="+mj-lt"/>
              <a:buAutoNum type="alphaUcPeriod"/>
            </a:pPr>
            <a:r>
              <a:rPr lang="en-GB" sz="1100" dirty="0">
                <a:solidFill>
                  <a:srgbClr val="C79500"/>
                </a:solidFill>
              </a:rPr>
              <a:t>Radiopure TPCs for precise track imaging and/or calorimetry with avalanche-based readouts. (Giorgio </a:t>
            </a:r>
            <a:r>
              <a:rPr lang="en-GB" sz="1100" dirty="0" err="1">
                <a:solidFill>
                  <a:srgbClr val="C79500"/>
                </a:solidFill>
              </a:rPr>
              <a:t>Dho</a:t>
            </a:r>
            <a:r>
              <a:rPr lang="en-GB" sz="1100" dirty="0">
                <a:solidFill>
                  <a:srgbClr val="C79500"/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GB" sz="1400" b="1" i="1" dirty="0"/>
              <a:t>Milestones and deliverables (as on DRD1 proposal)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en-GB" sz="1100" b="1" dirty="0"/>
              <a:t>M1.1. Review and design: </a:t>
            </a:r>
            <a:r>
              <a:rPr lang="en-GB" sz="1100" i="1" dirty="0"/>
              <a:t>review of TPC technologies for reaction/decay studies: status and perspectives; design/construction of small R&amp;D chambers. [T1-T7]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GB" sz="1100" b="1" dirty="0"/>
              <a:t>M1.2. Development and tuning of simulation tools:</a:t>
            </a:r>
            <a:r>
              <a:rPr lang="en-GB" sz="1100" b="1" i="1" dirty="0"/>
              <a:t> </a:t>
            </a:r>
            <a:r>
              <a:rPr lang="en-GB" sz="1100" i="1" dirty="0"/>
              <a:t>design, development and/or tuning of modelling and simulation tools. [T1-T7]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en-GB" sz="1100" b="1" i="1" dirty="0"/>
              <a:t>M2.1. Construction of prototypes: </a:t>
            </a:r>
            <a:r>
              <a:rPr lang="en-GB" sz="1100" i="1" dirty="0"/>
              <a:t>start construction of technology demonstrators for large area coverage. [T1-T7]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GB" sz="1100" b="1" i="1" dirty="0"/>
              <a:t>M2.2. Characterization of key technologies: </a:t>
            </a:r>
            <a:r>
              <a:rPr lang="en-GB" sz="1100" i="1" dirty="0"/>
              <a:t>characterize electronics, amplification structures and TPC behaviour in small R&amp;D chambers, comparison with simulations. [T1-T7] </a:t>
            </a:r>
          </a:p>
          <a:p>
            <a:pPr marL="0" indent="0" algn="just">
              <a:spcBef>
                <a:spcPts val="600"/>
              </a:spcBef>
              <a:buNone/>
            </a:pPr>
            <a:r>
              <a:rPr lang="en-GB" sz="1100" b="1" dirty="0"/>
              <a:t>D1. 	TPC commissioning and proof of principle demonstration: </a:t>
            </a:r>
            <a:r>
              <a:rPr lang="en-GB" sz="1100" i="1" dirty="0"/>
              <a:t>characterization of mid-size technology demonstrators for reaction/decay studies, focusing on energy and tracking thresholds, energy resolution, dynamic range and IBF. [T1-T7]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GB" sz="1100" b="1" dirty="0"/>
              <a:t>D2.	Analysis and definition of next steps: </a:t>
            </a:r>
            <a:r>
              <a:rPr lang="en-GB" sz="1100" i="1" dirty="0"/>
              <a:t>establish guidelines for future developments based on requirements from future facilities and achieved/achievable performances. [T1-T7]</a:t>
            </a:r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F9F4D1EF-9F06-424B-A3EF-7412BBA6A3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007" t="14500" r="28487" b="1245"/>
          <a:stretch/>
        </p:blipFill>
        <p:spPr>
          <a:xfrm>
            <a:off x="5460086" y="842037"/>
            <a:ext cx="3226714" cy="4301067"/>
          </a:xfrm>
          <a:prstGeom prst="rect">
            <a:avLst/>
          </a:prstGeom>
        </p:spPr>
      </p:pic>
      <p:sp>
        <p:nvSpPr>
          <p:cNvPr id="9" name="Rechteck 4">
            <a:extLst>
              <a:ext uri="{FF2B5EF4-FFF2-40B4-BE49-F238E27FC236}">
                <a16:creationId xmlns:a16="http://schemas.microsoft.com/office/drawing/2014/main" id="{C440CFC9-061F-EB42-9666-5416960B2A73}"/>
              </a:ext>
            </a:extLst>
          </p:cNvPr>
          <p:cNvSpPr/>
          <p:nvPr/>
        </p:nvSpPr>
        <p:spPr>
          <a:xfrm>
            <a:off x="5537198" y="842037"/>
            <a:ext cx="1368000" cy="4301066"/>
          </a:xfrm>
          <a:prstGeom prst="rect">
            <a:avLst/>
          </a:prstGeom>
          <a:noFill/>
          <a:ln w="127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0">
            <a:extLst>
              <a:ext uri="{FF2B5EF4-FFF2-40B4-BE49-F238E27FC236}">
                <a16:creationId xmlns:a16="http://schemas.microsoft.com/office/drawing/2014/main" id="{2F506534-26F2-D94B-81A0-DB7DED9BB244}"/>
              </a:ext>
            </a:extLst>
          </p:cNvPr>
          <p:cNvSpPr/>
          <p:nvPr/>
        </p:nvSpPr>
        <p:spPr>
          <a:xfrm>
            <a:off x="6900333" y="842036"/>
            <a:ext cx="1329267" cy="4301065"/>
          </a:xfrm>
          <a:prstGeom prst="rect">
            <a:avLst/>
          </a:prstGeom>
          <a:noFill/>
          <a:ln w="12700">
            <a:solidFill>
              <a:srgbClr val="1D59A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8">
            <a:extLst>
              <a:ext uri="{FF2B5EF4-FFF2-40B4-BE49-F238E27FC236}">
                <a16:creationId xmlns:a16="http://schemas.microsoft.com/office/drawing/2014/main" id="{07E4D680-086A-3243-A291-87B88EB79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</p:spPr>
        <p:txBody>
          <a:bodyPr/>
          <a:lstStyle/>
          <a:p>
            <a:r>
              <a:rPr lang="en-US" dirty="0"/>
              <a:t>WP8 (towards endorsement)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E0A90F-EB31-F147-8CAF-36807AFF2B92}"/>
              </a:ext>
            </a:extLst>
          </p:cNvPr>
          <p:cNvSpPr txBox="1"/>
          <p:nvPr/>
        </p:nvSpPr>
        <p:spPr>
          <a:xfrm>
            <a:off x="5156871" y="248455"/>
            <a:ext cx="2346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summary as of January</a:t>
            </a:r>
          </a:p>
        </p:txBody>
      </p:sp>
    </p:spTree>
    <p:extLst>
      <p:ext uri="{BB962C8B-B14F-4D97-AF65-F5344CB8AC3E}">
        <p14:creationId xmlns:p14="http://schemas.microsoft.com/office/powerpoint/2010/main" val="2917543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>
            <a:extLst>
              <a:ext uri="{FF2B5EF4-FFF2-40B4-BE49-F238E27FC236}">
                <a16:creationId xmlns:a16="http://schemas.microsoft.com/office/drawing/2014/main" id="{B8C13B83-EF47-4643-A33F-E513E8F4C04B}"/>
              </a:ext>
            </a:extLst>
          </p:cNvPr>
          <p:cNvSpPr txBox="1"/>
          <p:nvPr/>
        </p:nvSpPr>
        <p:spPr>
          <a:xfrm>
            <a:off x="189256" y="684512"/>
            <a:ext cx="42248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Calibri" panose="020F0502020204030204" pitchFamily="34" charset="0"/>
                <a:cs typeface="Calibri" panose="020F0502020204030204" pitchFamily="34" charset="0"/>
              </a:rPr>
              <a:t>A. High Pressure TPCs for precision studies of neutrino interactions. (A. </a:t>
            </a:r>
            <a:r>
              <a:rPr lang="en-GB" sz="1100" b="1" dirty="0" err="1">
                <a:latin typeface="Calibri" panose="020F0502020204030204" pitchFamily="34" charset="0"/>
                <a:cs typeface="Calibri" panose="020F0502020204030204" pitchFamily="34" charset="0"/>
              </a:rPr>
              <a:t>Bross</a:t>
            </a:r>
            <a:r>
              <a:rPr lang="en-GB" sz="11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E507154-B62B-3349-9D36-C1C4574E1B9D}"/>
              </a:ext>
            </a:extLst>
          </p:cNvPr>
          <p:cNvSpPr txBox="1"/>
          <p:nvPr/>
        </p:nvSpPr>
        <p:spPr>
          <a:xfrm>
            <a:off x="4564574" y="2867344"/>
            <a:ext cx="457199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</a:pPr>
            <a:r>
              <a:rPr lang="en-GB" sz="1100" b="1" dirty="0">
                <a:latin typeface="Calibri" panose="020F0502020204030204" pitchFamily="34" charset="0"/>
                <a:cs typeface="Calibri" panose="020F0502020204030204" pitchFamily="34" charset="0"/>
              </a:rPr>
              <a:t>D. Radiopure TPCs for precise track imaging and/or calorimetry with avalanche-based readouts. (G. </a:t>
            </a:r>
            <a:r>
              <a:rPr lang="en-GB" sz="1100" b="1" dirty="0" err="1">
                <a:latin typeface="Calibri" panose="020F0502020204030204" pitchFamily="34" charset="0"/>
                <a:cs typeface="Calibri" panose="020F0502020204030204" pitchFamily="34" charset="0"/>
              </a:rPr>
              <a:t>Dho</a:t>
            </a:r>
            <a:r>
              <a:rPr lang="en-GB" sz="11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916BAAF-4DDA-BA4E-AF27-014F3BDB9423}"/>
              </a:ext>
            </a:extLst>
          </p:cNvPr>
          <p:cNvSpPr txBox="1"/>
          <p:nvPr/>
        </p:nvSpPr>
        <p:spPr>
          <a:xfrm>
            <a:off x="100362" y="2867344"/>
            <a:ext cx="406431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</a:pPr>
            <a:r>
              <a:rPr lang="en-GB" sz="1100" b="1" dirty="0"/>
              <a:t>C. Electroluminescence-based TPCs for Rare-Event Searches and other R&amp;D on pure noble-gas amplification. (F. </a:t>
            </a:r>
            <a:r>
              <a:rPr lang="en-GB" sz="1100" b="1" dirty="0" err="1"/>
              <a:t>Monrabal</a:t>
            </a:r>
            <a:r>
              <a:rPr lang="en-GB" sz="1100" b="1" dirty="0"/>
              <a:t>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6185B45-5B46-F44C-B431-FC1C4137B840}"/>
              </a:ext>
            </a:extLst>
          </p:cNvPr>
          <p:cNvSpPr txBox="1"/>
          <p:nvPr/>
        </p:nvSpPr>
        <p:spPr>
          <a:xfrm>
            <a:off x="4542269" y="684511"/>
            <a:ext cx="324496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</a:pPr>
            <a:r>
              <a:rPr lang="en-GB" sz="1100" b="1" dirty="0"/>
              <a:t>B. TPCs for low-energy nuclear physics. (M. </a:t>
            </a:r>
            <a:r>
              <a:rPr lang="en-GB" sz="1100" b="1" dirty="0" err="1"/>
              <a:t>Cortesi</a:t>
            </a:r>
            <a:r>
              <a:rPr lang="en-GB" sz="1100" b="1" dirty="0"/>
              <a:t>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68381A8-0D84-024C-BA5A-C1EAC4F89EFF}"/>
              </a:ext>
            </a:extLst>
          </p:cNvPr>
          <p:cNvSpPr/>
          <p:nvPr/>
        </p:nvSpPr>
        <p:spPr>
          <a:xfrm>
            <a:off x="4572000" y="1081254"/>
            <a:ext cx="4571999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hlinkClick r:id="rId2"/>
              </a:rPr>
              <a:t>Kickoff meeting</a:t>
            </a:r>
            <a:r>
              <a:rPr lang="en-US" sz="1100" dirty="0"/>
              <a:t> (April 30, 2024) + at least another meeting.                     👍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Good progress with groups’ response &amp; project implementation.            👍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Current Project version has strong feedback based on recent meetings. 👍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B0F0"/>
                </a:solidFill>
              </a:rPr>
              <a:t>No plans for endorsement yet.</a:t>
            </a:r>
          </a:p>
          <a:p>
            <a:endParaRPr lang="en-US" sz="1100" dirty="0">
              <a:solidFill>
                <a:srgbClr val="00B0F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Contributions to 1</a:t>
            </a:r>
            <a:r>
              <a:rPr lang="en-US" sz="1100" baseline="30000" dirty="0"/>
              <a:t>st</a:t>
            </a:r>
            <a:r>
              <a:rPr lang="en-US" sz="1100" dirty="0"/>
              <a:t> DRD1 meeting:    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Contributions to 2</a:t>
            </a:r>
            <a:r>
              <a:rPr lang="en-US" sz="1100" baseline="30000" dirty="0"/>
              <a:t>nd</a:t>
            </a:r>
            <a:r>
              <a:rPr lang="en-US" sz="1100" dirty="0"/>
              <a:t> DRD1 meeting:   -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Contributions to 3</a:t>
            </a:r>
            <a:r>
              <a:rPr lang="en-US" sz="1100" baseline="30000" dirty="0"/>
              <a:t>rd</a:t>
            </a:r>
            <a:r>
              <a:rPr lang="en-US" sz="1100" dirty="0"/>
              <a:t> DRD1 meeting:    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rgbClr val="00B0F0"/>
              </a:solidFill>
            </a:endParaRPr>
          </a:p>
        </p:txBody>
      </p:sp>
      <p:sp>
        <p:nvSpPr>
          <p:cNvPr id="23" name="Title 8">
            <a:extLst>
              <a:ext uri="{FF2B5EF4-FFF2-40B4-BE49-F238E27FC236}">
                <a16:creationId xmlns:a16="http://schemas.microsoft.com/office/drawing/2014/main" id="{EF428F05-61C7-4546-A8C0-82CD87686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</p:spPr>
        <p:txBody>
          <a:bodyPr/>
          <a:lstStyle/>
          <a:p>
            <a:r>
              <a:rPr lang="en-US" dirty="0"/>
              <a:t>WP8 (towards endorsement)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7DCAAED-775E-0148-A8C1-3C452169F9B3}"/>
              </a:ext>
            </a:extLst>
          </p:cNvPr>
          <p:cNvSpPr/>
          <p:nvPr/>
        </p:nvSpPr>
        <p:spPr>
          <a:xfrm>
            <a:off x="4575045" y="3280480"/>
            <a:ext cx="456895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hlinkClick r:id="rId3"/>
              </a:rPr>
              <a:t>Kickoff meeting</a:t>
            </a:r>
            <a:r>
              <a:rPr lang="en-US" sz="1100" dirty="0"/>
              <a:t> (May 3, 2024) + at least another meeting .                       👍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Good progress with groups’ response &amp; project implementation.             👍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Current Project version has strong feedback based on recent meetings. 👍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Aiming at endorsement by mid-2025.		</a:t>
            </a:r>
            <a:r>
              <a:rPr lang="en-US" sz="1100" dirty="0">
                <a:solidFill>
                  <a:srgbClr val="00B0F0"/>
                </a:solidFill>
              </a:rPr>
              <a:t>			   </a:t>
            </a:r>
            <a:r>
              <a:rPr lang="en-US" sz="1100" dirty="0"/>
              <a:t>👍</a:t>
            </a:r>
            <a:endParaRPr lang="en-US" sz="1100" dirty="0">
              <a:solidFill>
                <a:srgbClr val="00B0F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B0F0"/>
                </a:solidFill>
              </a:rPr>
              <a:t>Issue on how many deliverables/milestones we want to go on with.</a:t>
            </a:r>
          </a:p>
          <a:p>
            <a:endParaRPr lang="en-US" sz="1100" dirty="0">
              <a:solidFill>
                <a:srgbClr val="00B0F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Contributions to 1</a:t>
            </a:r>
            <a:r>
              <a:rPr lang="en-US" sz="1100" baseline="30000" dirty="0"/>
              <a:t>st</a:t>
            </a:r>
            <a:r>
              <a:rPr lang="en-US" sz="1100" dirty="0"/>
              <a:t> DRD1 meeting:    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Contributions to 2</a:t>
            </a:r>
            <a:r>
              <a:rPr lang="en-US" sz="1100" baseline="30000" dirty="0"/>
              <a:t>nd</a:t>
            </a:r>
            <a:r>
              <a:rPr lang="en-US" sz="1100" dirty="0"/>
              <a:t> DRD1 meeting:   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Contributions to 3</a:t>
            </a:r>
            <a:r>
              <a:rPr lang="en-US" sz="1100" baseline="30000" dirty="0"/>
              <a:t>rd</a:t>
            </a:r>
            <a:r>
              <a:rPr lang="en-US" sz="1100" dirty="0"/>
              <a:t> DRD1 meeting:   -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rgbClr val="00B0F0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B1A3BF1-619B-B949-A8A3-D96FBCB2FFA3}"/>
              </a:ext>
            </a:extLst>
          </p:cNvPr>
          <p:cNvSpPr/>
          <p:nvPr/>
        </p:nvSpPr>
        <p:spPr>
          <a:xfrm>
            <a:off x="77378" y="3284424"/>
            <a:ext cx="444258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Kickoff meeting (June 3, 2024).                                                            👍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Good progress with groups’ response &amp; project implementation. 👍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B0F0"/>
                </a:solidFill>
              </a:rPr>
              <a:t>Current Project version not too different from original one.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B0F0"/>
                </a:solidFill>
              </a:rPr>
              <a:t>No plans for endorsement yet.</a:t>
            </a:r>
          </a:p>
          <a:p>
            <a:endParaRPr lang="en-US" sz="1100" dirty="0">
              <a:solidFill>
                <a:srgbClr val="00B0F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Contributions to 1</a:t>
            </a:r>
            <a:r>
              <a:rPr lang="en-US" sz="1100" baseline="30000" dirty="0"/>
              <a:t>st</a:t>
            </a:r>
            <a:r>
              <a:rPr lang="en-US" sz="1100" dirty="0"/>
              <a:t> DRD1 meeting:    -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Contributions to 2</a:t>
            </a:r>
            <a:r>
              <a:rPr lang="en-US" sz="1100" baseline="30000" dirty="0"/>
              <a:t>nd</a:t>
            </a:r>
            <a:r>
              <a:rPr lang="en-US" sz="1100" dirty="0"/>
              <a:t> DRD1 meeting:   -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Contributions to 3</a:t>
            </a:r>
            <a:r>
              <a:rPr lang="en-US" sz="1100" baseline="30000" dirty="0"/>
              <a:t>rd</a:t>
            </a:r>
            <a:r>
              <a:rPr lang="en-US" sz="1100" dirty="0"/>
              <a:t> DRD1 meeting:    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>
              <a:solidFill>
                <a:srgbClr val="00B0F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A52EB42-7D01-3A4F-9D01-D10D0ACB641D}"/>
              </a:ext>
            </a:extLst>
          </p:cNvPr>
          <p:cNvSpPr/>
          <p:nvPr/>
        </p:nvSpPr>
        <p:spPr>
          <a:xfrm>
            <a:off x="77378" y="1068364"/>
            <a:ext cx="444258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Kickoff meeting (June 3, 2024).                                                            👍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Good progress with groups’ response &amp; project implementation. 👍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B0F0"/>
                </a:solidFill>
              </a:rPr>
              <a:t>Current Project version not too different from original one.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B0F0"/>
                </a:solidFill>
              </a:rPr>
              <a:t>No plans for endorsement yet.</a:t>
            </a:r>
          </a:p>
          <a:p>
            <a:endParaRPr lang="en-US" sz="1100" dirty="0">
              <a:solidFill>
                <a:srgbClr val="00B0F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Contributions to 1</a:t>
            </a:r>
            <a:r>
              <a:rPr lang="en-US" sz="1100" baseline="30000" dirty="0"/>
              <a:t>st</a:t>
            </a:r>
            <a:r>
              <a:rPr lang="en-US" sz="1100" dirty="0"/>
              <a:t> DRD1 meeting:     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Contributions to 2</a:t>
            </a:r>
            <a:r>
              <a:rPr lang="en-US" sz="1100" baseline="30000" dirty="0"/>
              <a:t>nd</a:t>
            </a:r>
            <a:r>
              <a:rPr lang="en-US" sz="1100" dirty="0"/>
              <a:t> DRD1 meeting:    -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Contributions to 3</a:t>
            </a:r>
            <a:r>
              <a:rPr lang="en-US" sz="1100" baseline="30000" dirty="0"/>
              <a:t>rd</a:t>
            </a:r>
            <a:r>
              <a:rPr lang="en-US" sz="1100" dirty="0"/>
              <a:t> DRD1 meeting:    -</a:t>
            </a:r>
          </a:p>
        </p:txBody>
      </p:sp>
    </p:spTree>
    <p:extLst>
      <p:ext uri="{BB962C8B-B14F-4D97-AF65-F5344CB8AC3E}">
        <p14:creationId xmlns:p14="http://schemas.microsoft.com/office/powerpoint/2010/main" val="4045365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8">
            <a:extLst>
              <a:ext uri="{FF2B5EF4-FFF2-40B4-BE49-F238E27FC236}">
                <a16:creationId xmlns:a16="http://schemas.microsoft.com/office/drawing/2014/main" id="{EF428F05-61C7-4546-A8C0-82CD87686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03621"/>
          </a:xfrm>
        </p:spPr>
        <p:txBody>
          <a:bodyPr/>
          <a:lstStyle/>
          <a:p>
            <a:r>
              <a:rPr lang="en-US" dirty="0"/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69407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000B15F-6E4D-8625-F9A0-396A5AC363AE}"/>
              </a:ext>
            </a:extLst>
          </p:cNvPr>
          <p:cNvSpPr txBox="1"/>
          <p:nvPr/>
        </p:nvSpPr>
        <p:spPr>
          <a:xfrm>
            <a:off x="1" y="16201"/>
            <a:ext cx="9055100" cy="1218346"/>
          </a:xfrm>
          <a:prstGeom prst="rect">
            <a:avLst/>
          </a:prstGeom>
          <a:noFill/>
          <a:ln>
            <a:noFill/>
          </a:ln>
        </p:spPr>
        <p:txBody>
          <a:bodyPr vert="horz" wrap="square" lIns="67500" tIns="33750" rIns="67500" bIns="33750" anchorCtr="0" compatLnSpc="0">
            <a:spAutoFit/>
          </a:bodyPr>
          <a:lstStyle/>
          <a:p>
            <a:pPr hangingPunct="0"/>
            <a:r>
              <a:rPr lang="it-IT" sz="2400" b="1" dirty="0">
                <a:latin typeface="Latin Modern Roman Caps" pitchFamily="18"/>
                <a:ea typeface="Noto Sans CJK SC" pitchFamily="2"/>
                <a:cs typeface="Lohit Devanagari" pitchFamily="2"/>
              </a:rPr>
              <a:t>WP8 Project D: </a:t>
            </a:r>
            <a:r>
              <a:rPr lang="en-US" sz="13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br>
              <a:rPr lang="en-US" sz="135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135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Radiopure and/or low-energy TPCs for precise track imaging and/or calorimetry with avalanche-based readouts</a:t>
            </a:r>
            <a:r>
              <a:rPr lang="en-US" sz="135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13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hangingPunct="0"/>
            <a:endParaRPr lang="it-IT" sz="2400" b="1" dirty="0">
              <a:latin typeface="Latin Modern Roman Cap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69040F-E45F-2B59-F8F4-3A09F314C872}"/>
              </a:ext>
            </a:extLst>
          </p:cNvPr>
          <p:cNvSpPr txBox="1"/>
          <p:nvPr/>
        </p:nvSpPr>
        <p:spPr>
          <a:xfrm>
            <a:off x="228599" y="992052"/>
            <a:ext cx="4820870" cy="1477006"/>
          </a:xfrm>
          <a:prstGeom prst="rect">
            <a:avLst/>
          </a:prstGeom>
          <a:noFill/>
          <a:ln>
            <a:noFill/>
          </a:ln>
        </p:spPr>
        <p:txBody>
          <a:bodyPr vert="horz" wrap="square" lIns="67500" tIns="33750" rIns="67500" bIns="33750" anchorCtr="0" compatLnSpc="0">
            <a:spAutoFit/>
          </a:bodyPr>
          <a:lstStyle/>
          <a:p>
            <a:pPr hangingPunct="0"/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Focus on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TPCs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aimed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to:</a:t>
            </a:r>
          </a:p>
          <a:p>
            <a:pPr marL="257175" indent="-257175" hangingPunct="0">
              <a:buFont typeface="Arial" panose="020B0604020202020204" pitchFamily="34" charset="0"/>
              <a:buChar char="•"/>
            </a:pP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Reconstruction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of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keV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recoils</a:t>
            </a:r>
            <a:endParaRPr lang="it-IT" sz="1500" dirty="0">
              <a:latin typeface="Latin Modern Roman Caps" pitchFamily="18"/>
              <a:ea typeface="Noto Sans CJK SC" pitchFamily="2"/>
              <a:cs typeface="Lohit Devanagari" pitchFamily="2"/>
            </a:endParaRPr>
          </a:p>
          <a:p>
            <a:pPr marL="257175" indent="-257175" hangingPunct="0">
              <a:buFont typeface="Arial" panose="020B0604020202020204" pitchFamily="34" charset="0"/>
              <a:buChar char="•"/>
            </a:pP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Enhanced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operation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of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charge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and optical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readout</a:t>
            </a:r>
            <a:endParaRPr lang="it-IT" sz="1500" dirty="0">
              <a:latin typeface="Latin Modern Roman Caps" pitchFamily="18"/>
              <a:ea typeface="Noto Sans CJK SC" pitchFamily="2"/>
              <a:cs typeface="Lohit Devanagari" pitchFamily="2"/>
            </a:endParaRPr>
          </a:p>
          <a:p>
            <a:pPr marL="257175" indent="-257175" hangingPunct="0">
              <a:buFont typeface="Arial" panose="020B0604020202020204" pitchFamily="34" charset="0"/>
              <a:buChar char="•"/>
            </a:pP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Understanding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of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noble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and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scintillating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gases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and negative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ion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operation</a:t>
            </a:r>
            <a:endParaRPr lang="it-IT" sz="1500" dirty="0">
              <a:latin typeface="Latin Modern Roman Caps" pitchFamily="18"/>
              <a:ea typeface="Noto Sans CJK SC" pitchFamily="2"/>
              <a:cs typeface="Lohit Devanagari" pitchFamily="2"/>
            </a:endParaRPr>
          </a:p>
          <a:p>
            <a:pPr marL="257175" indent="-257175" hangingPunct="0">
              <a:buFont typeface="Arial" panose="020B0604020202020204" pitchFamily="34" charset="0"/>
              <a:buChar char="•"/>
            </a:pP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Radiopurity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of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materials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for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TPCs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for rare event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searches</a:t>
            </a:r>
            <a:endParaRPr lang="it-IT" sz="1500" dirty="0">
              <a:latin typeface="Latin Modern Roman Caps" pitchFamily="18"/>
              <a:ea typeface="Noto Sans CJK SC" pitchFamily="2"/>
              <a:cs typeface="Lohit Devanagari" pitchFamily="2"/>
            </a:endParaRPr>
          </a:p>
        </p:txBody>
      </p:sp>
      <p:pic>
        <p:nvPicPr>
          <p:cNvPr id="7" name="Picture 6" descr="A close-up of a machine&#10;&#10;Description automatically generated">
            <a:extLst>
              <a:ext uri="{FF2B5EF4-FFF2-40B4-BE49-F238E27FC236}">
                <a16:creationId xmlns:a16="http://schemas.microsoft.com/office/drawing/2014/main" id="{7107CFE0-1F4C-18D1-E7A8-1E2A8CFF1C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281" y="2674346"/>
            <a:ext cx="2059025" cy="2258391"/>
          </a:xfrm>
          <a:prstGeom prst="rect">
            <a:avLst/>
          </a:prstGeom>
        </p:spPr>
      </p:pic>
      <p:pic>
        <p:nvPicPr>
          <p:cNvPr id="12" name="Picture 11" descr="A diagram of a tower&#10;&#10;Description automatically generated">
            <a:extLst>
              <a:ext uri="{FF2B5EF4-FFF2-40B4-BE49-F238E27FC236}">
                <a16:creationId xmlns:a16="http://schemas.microsoft.com/office/drawing/2014/main" id="{CD922C43-7212-EE8D-E2CB-1C78BD82AC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233" y="840250"/>
            <a:ext cx="2203438" cy="1780707"/>
          </a:xfrm>
          <a:prstGeom prst="rect">
            <a:avLst/>
          </a:prstGeom>
        </p:spPr>
      </p:pic>
      <p:pic>
        <p:nvPicPr>
          <p:cNvPr id="15" name="Picture 14" descr="A close-up of a machine&#10;&#10;Description automatically generated">
            <a:extLst>
              <a:ext uri="{FF2B5EF4-FFF2-40B4-BE49-F238E27FC236}">
                <a16:creationId xmlns:a16="http://schemas.microsoft.com/office/drawing/2014/main" id="{A398FFEE-9332-7EDF-1CED-49EB3FC746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96" y="2978703"/>
            <a:ext cx="3050807" cy="1879069"/>
          </a:xfrm>
          <a:prstGeom prst="rect">
            <a:avLst/>
          </a:prstGeom>
        </p:spPr>
      </p:pic>
      <p:pic>
        <p:nvPicPr>
          <p:cNvPr id="17" name="Picture 16" descr="A diagram of a chip&#10;&#10;Description automatically generated">
            <a:extLst>
              <a:ext uri="{FF2B5EF4-FFF2-40B4-BE49-F238E27FC236}">
                <a16:creationId xmlns:a16="http://schemas.microsoft.com/office/drawing/2014/main" id="{B4728540-72D6-7263-2C3B-1753AE77C8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286" y="2842953"/>
            <a:ext cx="2700715" cy="201481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DD2DF79-7076-1DBB-C875-AA6F1D298644}"/>
              </a:ext>
            </a:extLst>
          </p:cNvPr>
          <p:cNvSpPr txBox="1"/>
          <p:nvPr/>
        </p:nvSpPr>
        <p:spPr>
          <a:xfrm>
            <a:off x="257923" y="4929970"/>
            <a:ext cx="4820870" cy="197297"/>
          </a:xfrm>
          <a:prstGeom prst="rect">
            <a:avLst/>
          </a:prstGeom>
          <a:noFill/>
          <a:ln>
            <a:noFill/>
          </a:ln>
        </p:spPr>
        <p:txBody>
          <a:bodyPr vert="horz" wrap="square" lIns="67500" tIns="33750" rIns="67500" bIns="33750" anchorCtr="0" compatLnSpc="0">
            <a:spAutoFit/>
          </a:bodyPr>
          <a:lstStyle/>
          <a:p>
            <a:pPr hangingPunct="0"/>
            <a:r>
              <a:rPr lang="it-IT" sz="825" dirty="0">
                <a:latin typeface="Latin Modern Roman Caps" pitchFamily="18"/>
                <a:ea typeface="Noto Sans CJK SC" pitchFamily="2"/>
                <a:cs typeface="Lohit Devanagari" pitchFamily="2"/>
              </a:rPr>
              <a:t>Images </a:t>
            </a:r>
            <a:r>
              <a:rPr lang="it-IT" sz="825" dirty="0" err="1">
                <a:latin typeface="Latin Modern Roman Caps" pitchFamily="18"/>
                <a:ea typeface="Noto Sans CJK SC" pitchFamily="2"/>
                <a:cs typeface="Lohit Devanagari" pitchFamily="2"/>
              </a:rPr>
              <a:t>taken</a:t>
            </a:r>
            <a:r>
              <a:rPr lang="it-IT" sz="825" dirty="0">
                <a:latin typeface="Latin Modern Roman Caps" pitchFamily="18"/>
                <a:ea typeface="Noto Sans CJK SC" pitchFamily="2"/>
                <a:cs typeface="Lohit Devanagari" pitchFamily="2"/>
              </a:rPr>
              <a:t> from kick-off meeting </a:t>
            </a:r>
            <a:r>
              <a:rPr lang="it-IT" sz="825" dirty="0" err="1">
                <a:latin typeface="Latin Modern Roman Caps" pitchFamily="18"/>
                <a:ea typeface="Noto Sans CJK SC" pitchFamily="2"/>
                <a:cs typeface="Lohit Devanagari" pitchFamily="2"/>
              </a:rPr>
              <a:t>presentation</a:t>
            </a:r>
            <a:endParaRPr lang="it-IT" sz="825" dirty="0">
              <a:latin typeface="Latin Modern Roman Caps" pitchFamily="18"/>
              <a:ea typeface="Noto Sans CJK SC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257517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F0960A-0A04-B07E-9FC2-65E4DEDBDF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53DA378-F561-E736-28D2-273603F1EACA}"/>
              </a:ext>
            </a:extLst>
          </p:cNvPr>
          <p:cNvSpPr txBox="1"/>
          <p:nvPr/>
        </p:nvSpPr>
        <p:spPr>
          <a:xfrm>
            <a:off x="1" y="16201"/>
            <a:ext cx="9055100" cy="1218346"/>
          </a:xfrm>
          <a:prstGeom prst="rect">
            <a:avLst/>
          </a:prstGeom>
          <a:noFill/>
          <a:ln>
            <a:noFill/>
          </a:ln>
        </p:spPr>
        <p:txBody>
          <a:bodyPr vert="horz" wrap="square" lIns="67500" tIns="33750" rIns="67500" bIns="33750" anchorCtr="0" compatLnSpc="0">
            <a:spAutoFit/>
          </a:bodyPr>
          <a:lstStyle/>
          <a:p>
            <a:pPr hangingPunct="0"/>
            <a:r>
              <a:rPr lang="it-IT" sz="2400" b="1" dirty="0">
                <a:latin typeface="Latin Modern Roman Caps" pitchFamily="18"/>
                <a:ea typeface="Noto Sans CJK SC" pitchFamily="2"/>
                <a:cs typeface="Lohit Devanagari" pitchFamily="2"/>
              </a:rPr>
              <a:t>WP8 Project D: </a:t>
            </a:r>
            <a:r>
              <a:rPr lang="en-US" sz="13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br>
              <a:rPr lang="en-US" sz="135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135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Radiopure and/or low-energy TPCs for precise track imaging and/or calorimetry with avalanche-based readouts</a:t>
            </a:r>
            <a:r>
              <a:rPr lang="en-US" sz="135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13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hangingPunct="0"/>
            <a:endParaRPr lang="it-IT" sz="2400" b="1" dirty="0">
              <a:latin typeface="Latin Modern Roman Caps" pitchFamily="18"/>
              <a:ea typeface="Noto Sans CJK SC" pitchFamily="2"/>
              <a:cs typeface="Lohit Devanagari" pitchFamily="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7A9CD41-2E3D-1CF1-923C-CC907CC5B503}"/>
              </a:ext>
            </a:extLst>
          </p:cNvPr>
          <p:cNvSpPr txBox="1"/>
          <p:nvPr/>
        </p:nvSpPr>
        <p:spPr>
          <a:xfrm>
            <a:off x="228599" y="992052"/>
            <a:ext cx="4820870" cy="3120661"/>
          </a:xfrm>
          <a:prstGeom prst="rect">
            <a:avLst/>
          </a:prstGeom>
          <a:noFill/>
          <a:ln>
            <a:noFill/>
          </a:ln>
        </p:spPr>
        <p:txBody>
          <a:bodyPr vert="horz" wrap="square" lIns="67500" tIns="33750" rIns="67500" bIns="33750" anchorCtr="0" compatLnSpc="0">
            <a:spAutoFit/>
          </a:bodyPr>
          <a:lstStyle/>
          <a:p>
            <a:pPr marL="257175" indent="-257175" hangingPunct="0">
              <a:buFont typeface="Arial" panose="020B0604020202020204" pitchFamily="34" charset="0"/>
              <a:buChar char="•"/>
            </a:pP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Kick-off meeting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held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on 3</a:t>
            </a:r>
            <a:r>
              <a:rPr lang="it-IT" sz="1500" baseline="30000" dirty="0">
                <a:latin typeface="Latin Modern Roman Caps" pitchFamily="18"/>
                <a:ea typeface="Noto Sans CJK SC" pitchFamily="2"/>
                <a:cs typeface="Lohit Devanagari" pitchFamily="2"/>
              </a:rPr>
              <a:t>rd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May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2024:</a:t>
            </a:r>
          </a:p>
          <a:p>
            <a:pPr marL="257175" indent="-257175" hangingPunct="0">
              <a:buFont typeface="Arial" panose="020B0604020202020204" pitchFamily="34" charset="0"/>
              <a:buChar char="•"/>
            </a:pPr>
            <a:endParaRPr lang="it-IT" sz="1500" dirty="0">
              <a:latin typeface="Latin Modern Roman Caps" pitchFamily="18"/>
              <a:ea typeface="Noto Sans CJK SC" pitchFamily="2"/>
              <a:cs typeface="Lohit Devanagari" pitchFamily="2"/>
            </a:endParaRPr>
          </a:p>
          <a:p>
            <a:pPr marL="942975" lvl="2" indent="-257175" hangingPunct="0">
              <a:buFont typeface="Arial" panose="020B0604020202020204" pitchFamily="34" charset="0"/>
              <a:buChar char="•"/>
            </a:pP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10 out of 15 institution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which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initially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expressed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interest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participated</a:t>
            </a:r>
            <a:endParaRPr lang="it-IT" sz="1500" dirty="0">
              <a:latin typeface="Latin Modern Roman Caps" pitchFamily="18"/>
              <a:ea typeface="Noto Sans CJK SC" pitchFamily="2"/>
              <a:cs typeface="Lohit Devanagari" pitchFamily="2"/>
            </a:endParaRPr>
          </a:p>
          <a:p>
            <a:pPr marL="942975" lvl="2" indent="-257175" hangingPunct="0">
              <a:buFont typeface="Arial" panose="020B0604020202020204" pitchFamily="34" charset="0"/>
              <a:buChar char="•"/>
            </a:pPr>
            <a:endParaRPr lang="it-IT" sz="1500" dirty="0">
              <a:latin typeface="Latin Modern Roman Caps" pitchFamily="18"/>
              <a:ea typeface="Noto Sans CJK SC" pitchFamily="2"/>
              <a:cs typeface="Lohit Devanagari" pitchFamily="2"/>
            </a:endParaRPr>
          </a:p>
          <a:p>
            <a:pPr marL="257175" indent="-257175" hangingPunct="0">
              <a:buFont typeface="Arial" panose="020B0604020202020204" pitchFamily="34" charset="0"/>
              <a:buChar char="•"/>
            </a:pP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Different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WG interaction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possible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within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this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project</a:t>
            </a:r>
          </a:p>
          <a:p>
            <a:pPr marL="257175" indent="-257175" hangingPunct="0">
              <a:buFont typeface="Arial" panose="020B0604020202020204" pitchFamily="34" charset="0"/>
              <a:buChar char="•"/>
            </a:pPr>
            <a:endParaRPr lang="it-IT" sz="1500" dirty="0">
              <a:latin typeface="Latin Modern Roman Caps" pitchFamily="18"/>
              <a:ea typeface="Noto Sans CJK SC" pitchFamily="2"/>
              <a:cs typeface="Lohit Devanagari" pitchFamily="2"/>
            </a:endParaRPr>
          </a:p>
          <a:p>
            <a:pPr marL="257175" indent="-257175" hangingPunct="0">
              <a:buFont typeface="Arial" panose="020B0604020202020204" pitchFamily="34" charset="0"/>
              <a:buChar char="•"/>
            </a:pP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Milestones and FA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organisation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under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discussion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</a:t>
            </a:r>
          </a:p>
          <a:p>
            <a:pPr marL="257175" indent="-257175" hangingPunct="0">
              <a:buFont typeface="Arial" panose="020B0604020202020204" pitchFamily="34" charset="0"/>
              <a:buChar char="•"/>
            </a:pPr>
            <a:endParaRPr lang="it-IT" sz="1500" dirty="0">
              <a:latin typeface="Latin Modern Roman Caps" pitchFamily="18"/>
              <a:ea typeface="Noto Sans CJK SC" pitchFamily="2"/>
              <a:cs typeface="Lohit Devanagari" pitchFamily="2"/>
            </a:endParaRPr>
          </a:p>
          <a:p>
            <a:pPr marL="257175" indent="-257175" hangingPunct="0">
              <a:buFont typeface="Arial" panose="020B0604020202020204" pitchFamily="34" charset="0"/>
              <a:buChar char="•"/>
            </a:pP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More meetings and activity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expected</a:t>
            </a:r>
            <a:r>
              <a:rPr lang="it-IT" sz="1500" dirty="0">
                <a:latin typeface="Latin Modern Roman Caps" pitchFamily="18"/>
                <a:ea typeface="Noto Sans CJK SC" pitchFamily="2"/>
                <a:cs typeface="Lohit Devanagari" pitchFamily="2"/>
              </a:rPr>
              <a:t> with new </a:t>
            </a:r>
            <a:r>
              <a:rPr lang="it-IT" sz="1500" dirty="0" err="1">
                <a:latin typeface="Latin Modern Roman Caps" pitchFamily="18"/>
                <a:ea typeface="Noto Sans CJK SC" pitchFamily="2"/>
                <a:cs typeface="Lohit Devanagari" pitchFamily="2"/>
              </a:rPr>
              <a:t>year</a:t>
            </a:r>
            <a:endParaRPr lang="it-IT" sz="1500" dirty="0">
              <a:latin typeface="Latin Modern Roman Caps" pitchFamily="18"/>
              <a:ea typeface="Noto Sans CJK SC" pitchFamily="2"/>
              <a:cs typeface="Lohit Devanagari" pitchFamily="2"/>
            </a:endParaRPr>
          </a:p>
          <a:p>
            <a:pPr marL="257175" indent="-257175" hangingPunct="0">
              <a:buFont typeface="Arial" panose="020B0604020202020204" pitchFamily="34" charset="0"/>
              <a:buChar char="•"/>
            </a:pPr>
            <a:endParaRPr lang="it-IT" sz="1500" dirty="0">
              <a:latin typeface="Latin Modern Roman Caps" pitchFamily="18"/>
              <a:ea typeface="Noto Sans CJK SC" pitchFamily="2"/>
              <a:cs typeface="Lohit Devanagari" pitchFamily="2"/>
            </a:endParaRPr>
          </a:p>
          <a:p>
            <a:pPr marL="257175" indent="-257175" hangingPunct="0">
              <a:buFont typeface="Arial" panose="020B0604020202020204" pitchFamily="34" charset="0"/>
              <a:buChar char="•"/>
            </a:pPr>
            <a:r>
              <a:rPr lang="it-IT" sz="1500" b="1" dirty="0">
                <a:latin typeface="Latin Modern Roman Caps" pitchFamily="18"/>
                <a:ea typeface="Noto Sans CJK SC" pitchFamily="2"/>
                <a:cs typeface="Lohit Devanagari" pitchFamily="2"/>
              </a:rPr>
              <a:t>Endorsement procedure </a:t>
            </a:r>
            <a:r>
              <a:rPr lang="it-IT" sz="1500" b="1" dirty="0" err="1">
                <a:latin typeface="Latin Modern Roman Caps" pitchFamily="18"/>
                <a:ea typeface="Noto Sans CJK SC" pitchFamily="2"/>
                <a:cs typeface="Lohit Devanagari" pitchFamily="2"/>
              </a:rPr>
              <a:t>should</a:t>
            </a:r>
            <a:r>
              <a:rPr lang="it-IT" sz="1500" b="1" dirty="0">
                <a:latin typeface="Latin Modern Roman Caps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1500" b="1" dirty="0" err="1">
                <a:latin typeface="Latin Modern Roman Caps" pitchFamily="18"/>
                <a:ea typeface="Noto Sans CJK SC" pitchFamily="2"/>
                <a:cs typeface="Lohit Devanagari" pitchFamily="2"/>
              </a:rPr>
              <a:t>probably</a:t>
            </a:r>
            <a:r>
              <a:rPr lang="it-IT" sz="1500" b="1" dirty="0">
                <a:latin typeface="Latin Modern Roman Caps" pitchFamily="18"/>
                <a:ea typeface="Noto Sans CJK SC" pitchFamily="2"/>
                <a:cs typeface="Lohit Devanagari" pitchFamily="2"/>
              </a:rPr>
              <a:t> be </a:t>
            </a:r>
            <a:r>
              <a:rPr lang="it-IT" sz="1500" b="1" dirty="0" err="1">
                <a:latin typeface="Latin Modern Roman Caps" pitchFamily="18"/>
                <a:ea typeface="Noto Sans CJK SC" pitchFamily="2"/>
                <a:cs typeface="Lohit Devanagari" pitchFamily="2"/>
              </a:rPr>
              <a:t>aimed</a:t>
            </a:r>
            <a:r>
              <a:rPr lang="it-IT" sz="1500" b="1" dirty="0">
                <a:latin typeface="Latin Modern Roman Caps" pitchFamily="18"/>
                <a:ea typeface="Noto Sans CJK SC" pitchFamily="2"/>
                <a:cs typeface="Lohit Devanagari" pitchFamily="2"/>
              </a:rPr>
              <a:t> for </a:t>
            </a:r>
            <a:r>
              <a:rPr lang="it-IT" sz="1500" b="1" dirty="0" err="1">
                <a:latin typeface="Latin Modern Roman Caps" pitchFamily="18"/>
                <a:ea typeface="Noto Sans CJK SC" pitchFamily="2"/>
                <a:cs typeface="Lohit Devanagari" pitchFamily="2"/>
              </a:rPr>
              <a:t>mid</a:t>
            </a:r>
            <a:r>
              <a:rPr lang="it-IT" sz="1500" b="1" dirty="0">
                <a:latin typeface="Latin Modern Roman Caps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1500" b="1" dirty="0" err="1">
                <a:latin typeface="Latin Modern Roman Caps" pitchFamily="18"/>
                <a:ea typeface="Noto Sans CJK SC" pitchFamily="2"/>
                <a:cs typeface="Lohit Devanagari" pitchFamily="2"/>
              </a:rPr>
              <a:t>next</a:t>
            </a:r>
            <a:r>
              <a:rPr lang="it-IT" sz="1500" b="1" dirty="0">
                <a:latin typeface="Latin Modern Roman Caps" pitchFamily="18"/>
                <a:ea typeface="Noto Sans CJK SC" pitchFamily="2"/>
                <a:cs typeface="Lohit Devanagari" pitchFamily="2"/>
              </a:rPr>
              <a:t> </a:t>
            </a:r>
            <a:r>
              <a:rPr lang="it-IT" sz="1500" b="1" dirty="0" err="1">
                <a:latin typeface="Latin Modern Roman Caps" pitchFamily="18"/>
                <a:ea typeface="Noto Sans CJK SC" pitchFamily="2"/>
                <a:cs typeface="Lohit Devanagari" pitchFamily="2"/>
              </a:rPr>
              <a:t>year</a:t>
            </a:r>
            <a:r>
              <a:rPr lang="it-IT" sz="1500" b="1" dirty="0">
                <a:latin typeface="Latin Modern Roman Caps" pitchFamily="18"/>
                <a:ea typeface="Noto Sans CJK SC" pitchFamily="2"/>
                <a:cs typeface="Lohit Devanagari" pitchFamily="2"/>
              </a:rPr>
              <a:t> 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C6A31830-25A3-6B4C-27CB-BE7AD5B13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994" y="1120993"/>
            <a:ext cx="3668765" cy="1688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404749"/>
      </p:ext>
    </p:extLst>
  </p:cSld>
  <p:clrMapOvr>
    <a:masterClrMapping/>
  </p:clrMapOvr>
</p:sld>
</file>

<file path=ppt/theme/theme1.xml><?xml version="1.0" encoding="utf-8"?>
<a:theme xmlns:a="http://schemas.openxmlformats.org/drawingml/2006/main" name="ALICE_own_16-9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lice16-9" id="{5F4209C4-504F-F14C-B350-41E86D492D0D}" vid="{9466F39D-475A-804D-9B27-93E6AD09E376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</TotalTime>
  <Words>962</Words>
  <Application>Microsoft Macintosh PowerPoint</Application>
  <PresentationFormat>On-screen Show (16:9)</PresentationFormat>
  <Paragraphs>92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Courier New</vt:lpstr>
      <vt:lpstr>Latin Modern Roman Caps</vt:lpstr>
      <vt:lpstr>Times New Roman</vt:lpstr>
      <vt:lpstr>Wingdings</vt:lpstr>
      <vt:lpstr>ALICE_own_16-9</vt:lpstr>
      <vt:lpstr>Custom Design</vt:lpstr>
      <vt:lpstr>WP8 (towards endorsement)</vt:lpstr>
      <vt:lpstr>WP8 (towards endorsement)</vt:lpstr>
      <vt:lpstr>WP8 (towards endorsement)</vt:lpstr>
      <vt:lpstr>Appendix</vt:lpstr>
      <vt:lpstr>PowerPoint Presentation</vt:lpstr>
      <vt:lpstr>PowerPoint Presentation</vt:lpstr>
    </vt:vector>
  </TitlesOfParts>
  <Company>Technische Universität München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Piotr Gasik</dc:creator>
  <cp:lastModifiedBy>GONZALEZ DIAZ DIEGO</cp:lastModifiedBy>
  <cp:revision>2572</cp:revision>
  <cp:lastPrinted>2022-10-02T09:45:25Z</cp:lastPrinted>
  <dcterms:created xsi:type="dcterms:W3CDTF">2018-04-16T13:41:07Z</dcterms:created>
  <dcterms:modified xsi:type="dcterms:W3CDTF">2024-12-08T22:12:21Z</dcterms:modified>
</cp:coreProperties>
</file>