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8" r:id="rId7"/>
    <p:sldId id="260" r:id="rId8"/>
    <p:sldId id="261" r:id="rId9"/>
    <p:sldId id="267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595" autoAdjust="0"/>
  </p:normalViewPr>
  <p:slideViewPr>
    <p:cSldViewPr showGuides="1">
      <p:cViewPr varScale="1">
        <p:scale>
          <a:sx n="80" d="100"/>
          <a:sy n="80" d="100"/>
        </p:scale>
        <p:origin x="802" y="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45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63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31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4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25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1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8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6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2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C7733-2EA9-4A5E-8C69-AD3988151028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E5833-020B-48D7-92FE-137920712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8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1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10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1"/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14300" y="4337640"/>
            <a:ext cx="891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People involved : 		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Nebojša Begović 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nebojsa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begovic@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cern.ch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en-US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Jelena Jovanović 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(jelena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dragoslav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ovanovic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cern.ch</a:t>
            </a:r>
            <a:r>
              <a:rPr lang="hr-HR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130489" y="2209800"/>
            <a:ext cx="8883021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608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SzPct val="100000"/>
            </a:pPr>
            <a:r>
              <a:rPr lang="en-GB" altLang="en-US" sz="2800" b="1" dirty="0">
                <a:solidFill>
                  <a:schemeClr val="tx2"/>
                </a:solidFill>
                <a:latin typeface="Cambria" pitchFamily="18" charset="0"/>
                <a:ea typeface="Microsoft YaHei" pitchFamily="34" charset="-122"/>
              </a:rPr>
              <a:t> WG4 – How the different cathodic metals perturb </a:t>
            </a:r>
          </a:p>
          <a:p>
            <a:pPr algn="ctr"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SzPct val="100000"/>
            </a:pPr>
            <a:r>
              <a:rPr lang="en-GB" altLang="en-US" sz="2800" b="1" dirty="0">
                <a:solidFill>
                  <a:schemeClr val="tx2"/>
                </a:solidFill>
                <a:latin typeface="Cambria" pitchFamily="18" charset="0"/>
                <a:ea typeface="Microsoft YaHei" pitchFamily="34" charset="-122"/>
              </a:rPr>
              <a:t>the CF</a:t>
            </a:r>
            <a:r>
              <a:rPr lang="en-GB" altLang="en-US" sz="2800" b="1" baseline="-25000" dirty="0">
                <a:solidFill>
                  <a:schemeClr val="tx2"/>
                </a:solidFill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2800" b="1" baseline="30000" dirty="0">
                <a:solidFill>
                  <a:schemeClr val="tx2"/>
                </a:solidFill>
                <a:latin typeface="Cambria" pitchFamily="18" charset="0"/>
                <a:ea typeface="Microsoft YaHei" pitchFamily="34" charset="-122"/>
              </a:rPr>
              <a:t>+</a:t>
            </a:r>
            <a:r>
              <a:rPr lang="en-GB" altLang="en-US" sz="2800" b="1" dirty="0">
                <a:solidFill>
                  <a:schemeClr val="tx2"/>
                </a:solidFill>
                <a:latin typeface="Cambria" pitchFamily="18" charset="0"/>
                <a:ea typeface="Microsoft YaHei" pitchFamily="34" charset="-122"/>
              </a:rPr>
              <a:t>  potential energy curves  </a:t>
            </a:r>
            <a:endParaRPr lang="en-GB" altLang="en-US" sz="2800" dirty="0">
              <a:solidFill>
                <a:schemeClr val="tx2"/>
              </a:solidFill>
              <a:latin typeface="Cambria" pitchFamily="18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106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2954" y="4236334"/>
            <a:ext cx="8684442" cy="17543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Longevity and aging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Construction of Potential energy surface (PES) in vicinity of boundary phase for both electrodes b y using quantum chemical calculations for eco-friendly gases  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Construction of Potential energy surface (PES) in vicinity of boundary phase  for both electrodes by using quantum chemical calculations for eco-friendly gases with different electrodes materials  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58040" y="3723563"/>
            <a:ext cx="201754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/>
              <a:t>DRD1 Future Plans 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8A3FA9-6A59-4824-B213-99B3E41A96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A4F0D714-DA38-4C55-9179-795A765D6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10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BFEF97FC-68AD-432E-8BA6-41FF1DFEA953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18" name="Rectangle 1">
              <a:extLst>
                <a:ext uri="{FF2B5EF4-FFF2-40B4-BE49-F238E27FC236}">
                  <a16:creationId xmlns:a16="http://schemas.microsoft.com/office/drawing/2014/main" id="{C3A42E28-2B68-44E2-8BE8-1AF13BCEA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71724194-5A74-4F11-A3B1-9B4A28DD2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A00D2A0A-85D4-4648-8F41-511818489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1">
              <a:extLst>
                <a:ext uri="{FF2B5EF4-FFF2-40B4-BE49-F238E27FC236}">
                  <a16:creationId xmlns:a16="http://schemas.microsoft.com/office/drawing/2014/main" id="{534220B2-ED73-444C-93F1-A89E0FFE4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8BE7882-D149-4107-A1F8-559B5B0E5151}"/>
              </a:ext>
            </a:extLst>
          </p:cNvPr>
          <p:cNvSpPr txBox="1"/>
          <p:nvPr/>
        </p:nvSpPr>
        <p:spPr>
          <a:xfrm>
            <a:off x="261089" y="1218406"/>
            <a:ext cx="8253822" cy="1323439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Conclusion</a:t>
            </a:r>
          </a:p>
          <a:p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To the best of our knowledge this is the first time of such investigation.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PES for different electrodes metal show different behavior. </a:t>
            </a:r>
          </a:p>
        </p:txBody>
      </p:sp>
    </p:spTree>
    <p:extLst>
      <p:ext uri="{BB962C8B-B14F-4D97-AF65-F5344CB8AC3E}">
        <p14:creationId xmlns:p14="http://schemas.microsoft.com/office/powerpoint/2010/main" val="2891643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1">
            <a:extLst>
              <a:ext uri="{FF2B5EF4-FFF2-40B4-BE49-F238E27FC236}">
                <a16:creationId xmlns:a16="http://schemas.microsoft.com/office/drawing/2014/main" id="{E22AC203-4741-4BBF-B8AB-10C94FA06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42537-FE54-4CD1-A59E-33D553A33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11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006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91CD0169-A537-4577-BC15-ADC73E4E2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B6922F6-C00F-446E-A6C7-F9D73C7B1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12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35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7433" y="838200"/>
            <a:ext cx="8629077" cy="2862322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Activities</a:t>
            </a:r>
          </a:p>
          <a:p>
            <a:endParaRPr lang="en-US" sz="2000" b="1" dirty="0"/>
          </a:p>
          <a:p>
            <a:r>
              <a:rPr lang="en-US" sz="2000" b="1" dirty="0"/>
              <a:t>To be able to cope with a problem of electrode aging we want to use quantum-chemical calculation to get deeper insight into the processes on electrodes</a:t>
            </a:r>
          </a:p>
          <a:p>
            <a:r>
              <a:rPr lang="en-US" sz="2000" dirty="0"/>
              <a:t>In regard to that we constructed  Potential Energy Surface (</a:t>
            </a:r>
            <a:r>
              <a:rPr lang="en-US" sz="2000" b="1" dirty="0"/>
              <a:t>PES</a:t>
            </a:r>
            <a:r>
              <a:rPr lang="en-US" sz="2000" dirty="0"/>
              <a:t>) in vicinity of boundary phase of cathode composed of different metals for  CF</a:t>
            </a:r>
            <a:r>
              <a:rPr lang="en-US" sz="2000" baseline="-25000" dirty="0"/>
              <a:t>3</a:t>
            </a:r>
            <a:r>
              <a:rPr lang="en-US" sz="2000" baseline="30000" dirty="0"/>
              <a:t>+ </a:t>
            </a:r>
            <a:r>
              <a:rPr lang="en-US" sz="2000" dirty="0"/>
              <a:t>ion which appear in plasma during gaseous detector use.</a:t>
            </a:r>
          </a:p>
          <a:p>
            <a:r>
              <a:rPr lang="en-US" sz="2000" dirty="0"/>
              <a:t>Using quantum chemical calculations, DFT method and appropriate basis set  </a:t>
            </a:r>
          </a:p>
          <a:p>
            <a:r>
              <a:rPr lang="en-US" sz="2000" dirty="0"/>
              <a:t>we construct </a:t>
            </a:r>
            <a:r>
              <a:rPr lang="en-US" sz="2000" b="1" dirty="0"/>
              <a:t>PES</a:t>
            </a:r>
            <a:r>
              <a:rPr lang="en-US" sz="2000" dirty="0"/>
              <a:t>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533" y="4038600"/>
            <a:ext cx="8629077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 optimize  structures for minimum energy for </a:t>
            </a:r>
            <a:r>
              <a:rPr lang="en-US" sz="1800" dirty="0"/>
              <a:t> CF</a:t>
            </a:r>
            <a:r>
              <a:rPr lang="en-US" sz="1800" baseline="-25000" dirty="0"/>
              <a:t>3</a:t>
            </a:r>
            <a:r>
              <a:rPr lang="en-US" sz="1800" baseline="30000" dirty="0"/>
              <a:t>+</a:t>
            </a:r>
            <a:r>
              <a:rPr lang="en-US" b="1" dirty="0"/>
              <a:t>  ion for  chosen distance from electrode – cathode with different metal surface and record their energies</a:t>
            </a:r>
          </a:p>
          <a:p>
            <a:r>
              <a:rPr lang="en-US" dirty="0"/>
              <a:t>We  simulated  Cu, Ag, Au and Al electrode for </a:t>
            </a:r>
            <a:r>
              <a:rPr lang="en-US" sz="1800" dirty="0"/>
              <a:t>CF</a:t>
            </a:r>
            <a:r>
              <a:rPr lang="en-US" sz="1800" baseline="-25000" dirty="0"/>
              <a:t>3</a:t>
            </a:r>
            <a:r>
              <a:rPr lang="en-US" sz="1800" baseline="30000" dirty="0"/>
              <a:t>+ </a:t>
            </a:r>
            <a:r>
              <a:rPr lang="en-US" dirty="0"/>
              <a:t> ion, which we previously optimized and  hold fixed during simulations</a:t>
            </a:r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AE392145-FE53-4F26-A343-2B369360079E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20" name="Rectangle 1">
              <a:extLst>
                <a:ext uri="{FF2B5EF4-FFF2-40B4-BE49-F238E27FC236}">
                  <a16:creationId xmlns:a16="http://schemas.microsoft.com/office/drawing/2014/main" id="{4571CEC4-EF4A-4370-88C0-56B057E00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id="{88072B7F-6055-43D7-89E8-FD876C25C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3DEFA7B9-B464-4A18-A36F-8095E322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1">
              <a:extLst>
                <a:ext uri="{FF2B5EF4-FFF2-40B4-BE49-F238E27FC236}">
                  <a16:creationId xmlns:a16="http://schemas.microsoft.com/office/drawing/2014/main" id="{122551F9-F85F-4885-892D-E28898DE8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24" name="Rectangle 11">
            <a:extLst>
              <a:ext uri="{FF2B5EF4-FFF2-40B4-BE49-F238E27FC236}">
                <a16:creationId xmlns:a16="http://schemas.microsoft.com/office/drawing/2014/main" id="{3978629B-B597-4CEC-8500-68804DD96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25" name="Footer Placeholder 6">
            <a:extLst>
              <a:ext uri="{FF2B5EF4-FFF2-40B4-BE49-F238E27FC236}">
                <a16:creationId xmlns:a16="http://schemas.microsoft.com/office/drawing/2014/main" id="{1C1F9C47-A8E5-407F-A73C-D45E44B9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2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7048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0435" y="2286000"/>
            <a:ext cx="8783129" cy="175432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Motivation</a:t>
            </a:r>
          </a:p>
          <a:p>
            <a:endParaRPr lang="en-US" b="1" dirty="0"/>
          </a:p>
          <a:p>
            <a:r>
              <a:rPr lang="en-US" b="1" dirty="0"/>
              <a:t>In spite we have knowledge about reaction in bulk, i.e. plasma, </a:t>
            </a:r>
          </a:p>
          <a:p>
            <a:r>
              <a:rPr lang="en-US" b="1" dirty="0"/>
              <a:t>electrodes can on different way perturb energetic levels of our investigated ion</a:t>
            </a:r>
          </a:p>
          <a:p>
            <a:r>
              <a:rPr lang="en-US" b="1" dirty="0"/>
              <a:t> so we need to enlarge out knowledge  in way in which electrodes perturb</a:t>
            </a:r>
          </a:p>
          <a:p>
            <a:r>
              <a:rPr lang="en-US" b="1" dirty="0"/>
              <a:t>  bonds in our ion which lead to stabilization or destabilization </a:t>
            </a:r>
          </a:p>
        </p:txBody>
      </p:sp>
      <p:grpSp>
        <p:nvGrpSpPr>
          <p:cNvPr id="13" name="Group 5">
            <a:extLst>
              <a:ext uri="{FF2B5EF4-FFF2-40B4-BE49-F238E27FC236}">
                <a16:creationId xmlns:a16="http://schemas.microsoft.com/office/drawing/2014/main" id="{50BD4D19-27C0-4136-8703-949899B22052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14" name="Rectangle 1">
              <a:extLst>
                <a:ext uri="{FF2B5EF4-FFF2-40B4-BE49-F238E27FC236}">
                  <a16:creationId xmlns:a16="http://schemas.microsoft.com/office/drawing/2014/main" id="{CB206290-A10D-417D-9526-529AB9CA6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B76799EB-28DF-4E19-BEC2-9540484C1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654B8F6A-85A0-444C-B93C-7FBA27634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1">
              <a:extLst>
                <a:ext uri="{FF2B5EF4-FFF2-40B4-BE49-F238E27FC236}">
                  <a16:creationId xmlns:a16="http://schemas.microsoft.com/office/drawing/2014/main" id="{70243BF5-8EFC-4A2C-B063-DEC9C1B851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18" name="Rectangle 11">
            <a:extLst>
              <a:ext uri="{FF2B5EF4-FFF2-40B4-BE49-F238E27FC236}">
                <a16:creationId xmlns:a16="http://schemas.microsoft.com/office/drawing/2014/main" id="{749E7306-31CE-4CF0-A9E1-C818925B7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19" name="Footer Placeholder 6">
            <a:extLst>
              <a:ext uri="{FF2B5EF4-FFF2-40B4-BE49-F238E27FC236}">
                <a16:creationId xmlns:a16="http://schemas.microsoft.com/office/drawing/2014/main" id="{729AA470-27A1-4BDD-B13E-E9EE99E80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3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939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5">
            <a:extLst>
              <a:ext uri="{FF2B5EF4-FFF2-40B4-BE49-F238E27FC236}">
                <a16:creationId xmlns:a16="http://schemas.microsoft.com/office/drawing/2014/main" id="{9041C263-D94A-4122-B5C9-19261F6A1FA6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id="{DBBC4668-04CF-4C74-9A58-92E8D2A70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7FC3C04C-EDCE-4E04-9C8F-3928FEA92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7AF2ECE8-E204-480B-8C8B-459A0CB11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 Box 1">
              <a:extLst>
                <a:ext uri="{FF2B5EF4-FFF2-40B4-BE49-F238E27FC236}">
                  <a16:creationId xmlns:a16="http://schemas.microsoft.com/office/drawing/2014/main" id="{F982C0F8-BFF5-4002-8D77-3AB960673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25" name="Rectangle 11">
            <a:extLst>
              <a:ext uri="{FF2B5EF4-FFF2-40B4-BE49-F238E27FC236}">
                <a16:creationId xmlns:a16="http://schemas.microsoft.com/office/drawing/2014/main" id="{FB7809D3-37A4-4CAF-990A-CCDF89317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26" name="Footer Placeholder 6">
            <a:extLst>
              <a:ext uri="{FF2B5EF4-FFF2-40B4-BE49-F238E27FC236}">
                <a16:creationId xmlns:a16="http://schemas.microsoft.com/office/drawing/2014/main" id="{EB59DE74-0F24-4762-9852-E1DD05EF4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4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52FAAC-67A5-4681-8631-1363799E05FD}"/>
              </a:ext>
            </a:extLst>
          </p:cNvPr>
          <p:cNvSpPr txBox="1"/>
          <p:nvPr/>
        </p:nvSpPr>
        <p:spPr>
          <a:xfrm>
            <a:off x="771085" y="4918338"/>
            <a:ext cx="216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CF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sz="1800" baseline="30000" dirty="0">
                <a:sym typeface="Wingdings" panose="05000000000000000000" pitchFamily="2" charset="2"/>
              </a:rPr>
              <a:t>. </a:t>
            </a:r>
            <a:r>
              <a:rPr lang="en-US" dirty="0">
                <a:sym typeface="Wingdings" panose="05000000000000000000" pitchFamily="2" charset="2"/>
              </a:rPr>
              <a:t>C</a:t>
            </a:r>
            <a:r>
              <a:rPr lang="en-US" baseline="30000" dirty="0">
                <a:sym typeface="Wingdings" panose="05000000000000000000" pitchFamily="2" charset="2"/>
              </a:rPr>
              <a:t>+</a:t>
            </a:r>
            <a:r>
              <a:rPr lang="en-US" dirty="0">
                <a:sym typeface="Wingdings" panose="05000000000000000000" pitchFamily="2" charset="2"/>
              </a:rPr>
              <a:t> + </a:t>
            </a:r>
            <a:r>
              <a:rPr lang="en-US" sz="1800" baseline="30000" dirty="0">
                <a:sym typeface="Wingdings" panose="05000000000000000000" pitchFamily="2" charset="2"/>
              </a:rPr>
              <a:t>.</a:t>
            </a:r>
            <a:r>
              <a:rPr lang="en-US" dirty="0">
                <a:sym typeface="Wingdings" panose="05000000000000000000" pitchFamily="2" charset="2"/>
              </a:rPr>
              <a:t>F      (R3)</a:t>
            </a:r>
            <a:endParaRPr lang="sr-Latn-RS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E63385-5F60-45A6-ABAA-401721F316C6}"/>
              </a:ext>
            </a:extLst>
          </p:cNvPr>
          <p:cNvSpPr txBox="1"/>
          <p:nvPr/>
        </p:nvSpPr>
        <p:spPr>
          <a:xfrm>
            <a:off x="666171" y="1765178"/>
            <a:ext cx="2430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CF</a:t>
            </a:r>
            <a:r>
              <a:rPr lang="en-US" baseline="-25000" dirty="0"/>
              <a:t>3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sz="2000" baseline="30000" dirty="0">
                <a:sym typeface="Wingdings" panose="05000000000000000000" pitchFamily="2" charset="2"/>
              </a:rPr>
              <a:t>.</a:t>
            </a:r>
            <a:r>
              <a:rPr lang="en-US" dirty="0">
                <a:sym typeface="Wingdings" panose="05000000000000000000" pitchFamily="2" charset="2"/>
              </a:rPr>
              <a:t>CF</a:t>
            </a:r>
            <a:r>
              <a:rPr lang="en-US" baseline="-25000" dirty="0">
                <a:sym typeface="Wingdings" panose="05000000000000000000" pitchFamily="2" charset="2"/>
              </a:rPr>
              <a:t>2</a:t>
            </a:r>
            <a:r>
              <a:rPr lang="en-US" baseline="30000" dirty="0">
                <a:sym typeface="Wingdings" panose="05000000000000000000" pitchFamily="2" charset="2"/>
              </a:rPr>
              <a:t>+</a:t>
            </a:r>
            <a:r>
              <a:rPr lang="en-US" dirty="0">
                <a:sym typeface="Wingdings" panose="05000000000000000000" pitchFamily="2" charset="2"/>
              </a:rPr>
              <a:t> + </a:t>
            </a:r>
            <a:r>
              <a:rPr lang="en-US" sz="1800" baseline="30000" dirty="0">
                <a:sym typeface="Wingdings" panose="05000000000000000000" pitchFamily="2" charset="2"/>
              </a:rPr>
              <a:t>. </a:t>
            </a:r>
            <a:r>
              <a:rPr lang="en-US" dirty="0">
                <a:sym typeface="Wingdings" panose="05000000000000000000" pitchFamily="2" charset="2"/>
              </a:rPr>
              <a:t>F      (R1)</a:t>
            </a:r>
            <a:endParaRPr lang="sr-Latn-R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C2745B-D061-4EF3-912A-8CD0E8F6F167}"/>
              </a:ext>
            </a:extLst>
          </p:cNvPr>
          <p:cNvSpPr txBox="1"/>
          <p:nvPr/>
        </p:nvSpPr>
        <p:spPr>
          <a:xfrm>
            <a:off x="666171" y="3391918"/>
            <a:ext cx="238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30000" dirty="0">
                <a:sym typeface="Wingdings" panose="05000000000000000000" pitchFamily="2" charset="2"/>
              </a:rPr>
              <a:t>. </a:t>
            </a:r>
            <a:r>
              <a:rPr lang="en-US" dirty="0"/>
              <a:t>CF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  </a:t>
            </a:r>
            <a:r>
              <a:rPr lang="en-US" dirty="0">
                <a:sym typeface="Wingdings" panose="05000000000000000000" pitchFamily="2" charset="2"/>
              </a:rPr>
              <a:t> CF</a:t>
            </a:r>
            <a:r>
              <a:rPr lang="en-US" baseline="30000" dirty="0">
                <a:sym typeface="Wingdings" panose="05000000000000000000" pitchFamily="2" charset="2"/>
              </a:rPr>
              <a:t>+</a:t>
            </a:r>
            <a:r>
              <a:rPr lang="en-US" dirty="0">
                <a:sym typeface="Wingdings" panose="05000000000000000000" pitchFamily="2" charset="2"/>
              </a:rPr>
              <a:t> + </a:t>
            </a:r>
            <a:r>
              <a:rPr lang="en-US" sz="1800" baseline="30000" dirty="0">
                <a:sym typeface="Wingdings" panose="05000000000000000000" pitchFamily="2" charset="2"/>
              </a:rPr>
              <a:t>. </a:t>
            </a:r>
            <a:r>
              <a:rPr lang="en-US" dirty="0">
                <a:sym typeface="Wingdings" panose="05000000000000000000" pitchFamily="2" charset="2"/>
              </a:rPr>
              <a:t>F     (R2)</a:t>
            </a:r>
            <a:endParaRPr lang="sr-Latn-R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84488D-CA4B-4FF8-81ED-BA0D91E89D6C}"/>
              </a:ext>
            </a:extLst>
          </p:cNvPr>
          <p:cNvSpPr txBox="1"/>
          <p:nvPr/>
        </p:nvSpPr>
        <p:spPr>
          <a:xfrm>
            <a:off x="3180771" y="1779024"/>
            <a:ext cx="1227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</a:t>
            </a:r>
            <a:r>
              <a:rPr lang="en-US" dirty="0"/>
              <a:t>=7.11 eV</a:t>
            </a:r>
            <a:endParaRPr lang="sr-Latn-R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5CBB0F-E074-47B2-A907-56C84DD3CCC1}"/>
              </a:ext>
            </a:extLst>
          </p:cNvPr>
          <p:cNvSpPr txBox="1"/>
          <p:nvPr/>
        </p:nvSpPr>
        <p:spPr>
          <a:xfrm>
            <a:off x="3180771" y="3419610"/>
            <a:ext cx="119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</a:t>
            </a:r>
            <a:r>
              <a:rPr lang="en-US" dirty="0"/>
              <a:t>=3.63 eV</a:t>
            </a:r>
            <a:endParaRPr lang="sr-Latn-R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0E1993-1312-433C-8853-F15030AD31AF}"/>
              </a:ext>
            </a:extLst>
          </p:cNvPr>
          <p:cNvSpPr txBox="1"/>
          <p:nvPr/>
        </p:nvSpPr>
        <p:spPr>
          <a:xfrm>
            <a:off x="3390460" y="4890646"/>
            <a:ext cx="119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</a:t>
            </a:r>
            <a:r>
              <a:rPr lang="en-US" dirty="0"/>
              <a:t>=9.36 eV</a:t>
            </a:r>
            <a:endParaRPr lang="sr-Latn-R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6593CE5-082E-4F20-AFF6-714992EDCF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050" y="1840802"/>
            <a:ext cx="1551356" cy="108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69093DE-45B3-406A-B4ED-D622601ED2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693" y="1423690"/>
            <a:ext cx="1551356" cy="108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550017E-E993-4F85-B8D4-12231140C0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063" y="3620278"/>
            <a:ext cx="1551356" cy="108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D204807-D5F9-4EFB-88F7-03D5D1256E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565" y="2928931"/>
            <a:ext cx="1551356" cy="108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474995A-8FA3-406F-8A71-F8612277ECB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859426"/>
            <a:ext cx="1551356" cy="108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6A72110-4A7F-461B-845E-22F41D5D8A8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425" y="4176279"/>
            <a:ext cx="1551356" cy="1080000"/>
          </a:xfrm>
          <a:prstGeom prst="rect">
            <a:avLst/>
          </a:prstGeom>
        </p:spPr>
      </p:pic>
      <p:sp>
        <p:nvSpPr>
          <p:cNvPr id="45" name="Arrow: Right 44">
            <a:extLst>
              <a:ext uri="{FF2B5EF4-FFF2-40B4-BE49-F238E27FC236}">
                <a16:creationId xmlns:a16="http://schemas.microsoft.com/office/drawing/2014/main" id="{591AE99E-EF3F-495F-8539-1C6F1721EDFE}"/>
              </a:ext>
            </a:extLst>
          </p:cNvPr>
          <p:cNvSpPr/>
          <p:nvPr/>
        </p:nvSpPr>
        <p:spPr>
          <a:xfrm rot="19988143">
            <a:off x="6712791" y="3729816"/>
            <a:ext cx="514264" cy="125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18BFE017-0CB2-4F4B-9BBF-93FCAAB69FE2}"/>
              </a:ext>
            </a:extLst>
          </p:cNvPr>
          <p:cNvSpPr/>
          <p:nvPr/>
        </p:nvSpPr>
        <p:spPr>
          <a:xfrm rot="19988143">
            <a:off x="6427619" y="5137116"/>
            <a:ext cx="514264" cy="125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DD72A6BF-09AC-4030-AA3A-89A9A1A11783}"/>
              </a:ext>
            </a:extLst>
          </p:cNvPr>
          <p:cNvSpPr/>
          <p:nvPr/>
        </p:nvSpPr>
        <p:spPr>
          <a:xfrm rot="19988143">
            <a:off x="6740763" y="2102570"/>
            <a:ext cx="514264" cy="125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DA9B40-C644-4B8F-8343-9B03B0A7798B}"/>
              </a:ext>
            </a:extLst>
          </p:cNvPr>
          <p:cNvSpPr txBox="1"/>
          <p:nvPr/>
        </p:nvSpPr>
        <p:spPr>
          <a:xfrm>
            <a:off x="332835" y="849258"/>
            <a:ext cx="8783129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Degradation pathway of CF</a:t>
            </a:r>
            <a:r>
              <a:rPr lang="en-US" sz="2000" baseline="-25000" dirty="0"/>
              <a:t>3</a:t>
            </a:r>
            <a:r>
              <a:rPr lang="en-US" sz="2000" baseline="30000" dirty="0"/>
              <a:t>+</a:t>
            </a:r>
            <a:r>
              <a:rPr lang="en-US" sz="2000" dirty="0"/>
              <a:t>  in bulk, in plasma</a:t>
            </a:r>
            <a:r>
              <a:rPr lang="en-US" sz="2000" b="1" dirty="0"/>
              <a:t>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6B3D5BC-D65A-4FF3-8773-E63B9328E64A}"/>
              </a:ext>
            </a:extLst>
          </p:cNvPr>
          <p:cNvCxnSpPr>
            <a:cxnSpLocks/>
          </p:cNvCxnSpPr>
          <p:nvPr/>
        </p:nvCxnSpPr>
        <p:spPr>
          <a:xfrm flipH="1">
            <a:off x="990600" y="2165288"/>
            <a:ext cx="685800" cy="122663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249FB29-EB9D-41C5-AD5C-4C6BD48F6723}"/>
              </a:ext>
            </a:extLst>
          </p:cNvPr>
          <p:cNvCxnSpPr>
            <a:cxnSpLocks/>
          </p:cNvCxnSpPr>
          <p:nvPr/>
        </p:nvCxnSpPr>
        <p:spPr>
          <a:xfrm flipH="1">
            <a:off x="1066800" y="3761250"/>
            <a:ext cx="609601" cy="12266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36C8D60-A3BD-49C8-BCDA-F027715B45B3}"/>
              </a:ext>
            </a:extLst>
          </p:cNvPr>
          <p:cNvSpPr txBox="1"/>
          <p:nvPr/>
        </p:nvSpPr>
        <p:spPr>
          <a:xfrm>
            <a:off x="4581171" y="5655703"/>
            <a:ext cx="1809353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Ground state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FD604D-F737-4729-8528-B64210C492C4}"/>
              </a:ext>
            </a:extLst>
          </p:cNvPr>
          <p:cNvSpPr txBox="1"/>
          <p:nvPr/>
        </p:nvSpPr>
        <p:spPr>
          <a:xfrm>
            <a:off x="7061692" y="5615194"/>
            <a:ext cx="1962813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Transition state </a:t>
            </a:r>
          </a:p>
        </p:txBody>
      </p:sp>
    </p:spTree>
    <p:extLst>
      <p:ext uri="{BB962C8B-B14F-4D97-AF65-F5344CB8AC3E}">
        <p14:creationId xmlns:p14="http://schemas.microsoft.com/office/powerpoint/2010/main" val="388573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5">
            <a:extLst>
              <a:ext uri="{FF2B5EF4-FFF2-40B4-BE49-F238E27FC236}">
                <a16:creationId xmlns:a16="http://schemas.microsoft.com/office/drawing/2014/main" id="{E31A8D72-3B8A-4529-9CA5-852762025530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22" name="Rectangle 1">
              <a:extLst>
                <a:ext uri="{FF2B5EF4-FFF2-40B4-BE49-F238E27FC236}">
                  <a16:creationId xmlns:a16="http://schemas.microsoft.com/office/drawing/2014/main" id="{657C23A2-C6A2-490F-B182-2ABA9A04C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73B50EAE-4E94-40A5-BE24-83846AE12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2C7CD3A7-646A-4005-9D32-250D1E752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1">
              <a:extLst>
                <a:ext uri="{FF2B5EF4-FFF2-40B4-BE49-F238E27FC236}">
                  <a16:creationId xmlns:a16="http://schemas.microsoft.com/office/drawing/2014/main" id="{8D95B57D-82CB-4014-BD8D-AB9469D25C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27" name="Rectangle 11">
            <a:extLst>
              <a:ext uri="{FF2B5EF4-FFF2-40B4-BE49-F238E27FC236}">
                <a16:creationId xmlns:a16="http://schemas.microsoft.com/office/drawing/2014/main" id="{80693BC4-BD37-465D-8515-76BCB5646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28" name="Footer Placeholder 6">
            <a:extLst>
              <a:ext uri="{FF2B5EF4-FFF2-40B4-BE49-F238E27FC236}">
                <a16:creationId xmlns:a16="http://schemas.microsoft.com/office/drawing/2014/main" id="{4D228C1E-F50D-4D18-ADD2-FC4792E7A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5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D89A4E43-F0D5-4110-84D1-FBDEB2B68823}"/>
              </a:ext>
            </a:extLst>
          </p:cNvPr>
          <p:cNvSpPr/>
          <p:nvPr/>
        </p:nvSpPr>
        <p:spPr>
          <a:xfrm rot="19988143">
            <a:off x="4152009" y="2547837"/>
            <a:ext cx="514264" cy="125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EFAF75-14EA-44A1-A101-297BC053AD72}"/>
              </a:ext>
            </a:extLst>
          </p:cNvPr>
          <p:cNvCxnSpPr>
            <a:cxnSpLocks/>
          </p:cNvCxnSpPr>
          <p:nvPr/>
        </p:nvCxnSpPr>
        <p:spPr>
          <a:xfrm>
            <a:off x="2017872" y="3108729"/>
            <a:ext cx="1219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C35F780-F285-4BA3-A70E-485A86BA1B78}"/>
              </a:ext>
            </a:extLst>
          </p:cNvPr>
          <p:cNvCxnSpPr/>
          <p:nvPr/>
        </p:nvCxnSpPr>
        <p:spPr>
          <a:xfrm flipV="1">
            <a:off x="1560672" y="2005000"/>
            <a:ext cx="0" cy="646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5353CB0-0AD3-4187-BA81-F65ECA7DAF56}"/>
              </a:ext>
            </a:extLst>
          </p:cNvPr>
          <p:cNvCxnSpPr/>
          <p:nvPr/>
        </p:nvCxnSpPr>
        <p:spPr>
          <a:xfrm>
            <a:off x="1560672" y="3261129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B1B186E-1476-4A86-A03C-C7D01E3CEB43}"/>
              </a:ext>
            </a:extLst>
          </p:cNvPr>
          <p:cNvSpPr txBox="1"/>
          <p:nvPr/>
        </p:nvSpPr>
        <p:spPr>
          <a:xfrm>
            <a:off x="2198765" y="2672125"/>
            <a:ext cx="85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ground</a:t>
            </a:r>
            <a:endParaRPr lang="sr-Latn-R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7E55296-E94C-4105-9CCB-DB09D88BE578}"/>
              </a:ext>
            </a:extLst>
          </p:cNvPr>
          <p:cNvSpPr txBox="1"/>
          <p:nvPr/>
        </p:nvSpPr>
        <p:spPr>
          <a:xfrm>
            <a:off x="2305300" y="3138861"/>
            <a:ext cx="64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state</a:t>
            </a:r>
            <a:endParaRPr lang="sr-Latn-R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EFA9789-2C01-4312-9365-0E606D59330C}"/>
              </a:ext>
            </a:extLst>
          </p:cNvPr>
          <p:cNvCxnSpPr>
            <a:cxnSpLocks/>
          </p:cNvCxnSpPr>
          <p:nvPr/>
        </p:nvCxnSpPr>
        <p:spPr>
          <a:xfrm>
            <a:off x="5313082" y="2005000"/>
            <a:ext cx="1219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FD68AF6-992F-4795-9245-ED6B742F9972}"/>
              </a:ext>
            </a:extLst>
          </p:cNvPr>
          <p:cNvSpPr txBox="1"/>
          <p:nvPr/>
        </p:nvSpPr>
        <p:spPr>
          <a:xfrm>
            <a:off x="5379873" y="1549346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transition</a:t>
            </a:r>
            <a:endParaRPr lang="sr-Latn-R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7C656E-511C-44E3-9B65-22E7F48E1E77}"/>
              </a:ext>
            </a:extLst>
          </p:cNvPr>
          <p:cNvSpPr txBox="1"/>
          <p:nvPr/>
        </p:nvSpPr>
        <p:spPr>
          <a:xfrm>
            <a:off x="5600510" y="2071566"/>
            <a:ext cx="64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state</a:t>
            </a:r>
            <a:endParaRPr lang="sr-Latn-R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7FBAA56-3417-4EC8-8049-50C87460CEBE}"/>
              </a:ext>
            </a:extLst>
          </p:cNvPr>
          <p:cNvSpPr txBox="1"/>
          <p:nvPr/>
        </p:nvSpPr>
        <p:spPr>
          <a:xfrm>
            <a:off x="3526361" y="1180288"/>
            <a:ext cx="13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Reaction</a:t>
            </a:r>
          </a:p>
          <a:p>
            <a:pPr algn="ctr"/>
            <a:r>
              <a:rPr lang="en-US" dirty="0"/>
              <a:t>perturbation</a:t>
            </a:r>
            <a:endParaRPr lang="sr-Latn-RS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4F4BB24-AB1D-47B1-AB3C-715811DAF6A6}"/>
              </a:ext>
            </a:extLst>
          </p:cNvPr>
          <p:cNvCxnSpPr/>
          <p:nvPr/>
        </p:nvCxnSpPr>
        <p:spPr>
          <a:xfrm flipV="1">
            <a:off x="6934200" y="1052500"/>
            <a:ext cx="0" cy="646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D087C02-AA88-47CB-A6A7-101D2CE351BC}"/>
              </a:ext>
            </a:extLst>
          </p:cNvPr>
          <p:cNvCxnSpPr/>
          <p:nvPr/>
        </p:nvCxnSpPr>
        <p:spPr>
          <a:xfrm>
            <a:off x="6934200" y="2308629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F5DA793-DD32-44E0-8297-8BDE1F6A6E80}"/>
              </a:ext>
            </a:extLst>
          </p:cNvPr>
          <p:cNvSpPr txBox="1"/>
          <p:nvPr/>
        </p:nvSpPr>
        <p:spPr>
          <a:xfrm>
            <a:off x="4230367" y="2960214"/>
            <a:ext cx="36676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</a:t>
            </a:r>
            <a:endParaRPr lang="sr-Latn-RS" baseline="-25000" dirty="0"/>
          </a:p>
        </p:txBody>
      </p:sp>
      <p:sp>
        <p:nvSpPr>
          <p:cNvPr id="45" name="Plus Sign 44">
            <a:extLst>
              <a:ext uri="{FF2B5EF4-FFF2-40B4-BE49-F238E27FC236}">
                <a16:creationId xmlns:a16="http://schemas.microsoft.com/office/drawing/2014/main" id="{55A5532A-7520-419C-8A47-4B0483602214}"/>
              </a:ext>
            </a:extLst>
          </p:cNvPr>
          <p:cNvSpPr/>
          <p:nvPr/>
        </p:nvSpPr>
        <p:spPr>
          <a:xfrm>
            <a:off x="871326" y="2148264"/>
            <a:ext cx="360000" cy="36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6" name="Minus Sign 45">
            <a:extLst>
              <a:ext uri="{FF2B5EF4-FFF2-40B4-BE49-F238E27FC236}">
                <a16:creationId xmlns:a16="http://schemas.microsoft.com/office/drawing/2014/main" id="{F7342FE0-D169-4B97-A716-ED6E67740324}"/>
              </a:ext>
            </a:extLst>
          </p:cNvPr>
          <p:cNvSpPr/>
          <p:nvPr/>
        </p:nvSpPr>
        <p:spPr>
          <a:xfrm>
            <a:off x="888454" y="3394650"/>
            <a:ext cx="360000" cy="360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7" name="Plus Sign 46">
            <a:extLst>
              <a:ext uri="{FF2B5EF4-FFF2-40B4-BE49-F238E27FC236}">
                <a16:creationId xmlns:a16="http://schemas.microsoft.com/office/drawing/2014/main" id="{26D8F375-053B-442E-B6A5-586DBD5FB488}"/>
              </a:ext>
            </a:extLst>
          </p:cNvPr>
          <p:cNvSpPr/>
          <p:nvPr/>
        </p:nvSpPr>
        <p:spPr>
          <a:xfrm>
            <a:off x="7015295" y="1187392"/>
            <a:ext cx="360000" cy="36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8" name="Minus Sign 47">
            <a:extLst>
              <a:ext uri="{FF2B5EF4-FFF2-40B4-BE49-F238E27FC236}">
                <a16:creationId xmlns:a16="http://schemas.microsoft.com/office/drawing/2014/main" id="{4BBB5386-D816-4679-A24C-92F87E487A72}"/>
              </a:ext>
            </a:extLst>
          </p:cNvPr>
          <p:cNvSpPr/>
          <p:nvPr/>
        </p:nvSpPr>
        <p:spPr>
          <a:xfrm>
            <a:off x="7032423" y="2433778"/>
            <a:ext cx="360000" cy="360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55B691-CCF9-4E59-A6DD-C5D3CC125231}"/>
              </a:ext>
            </a:extLst>
          </p:cNvPr>
          <p:cNvSpPr txBox="1"/>
          <p:nvPr/>
        </p:nvSpPr>
        <p:spPr>
          <a:xfrm>
            <a:off x="2750615" y="4231671"/>
            <a:ext cx="4488384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Near the electrode surface energy levels of ion can be stabilized or destabilize in ground and also in transition state </a:t>
            </a:r>
          </a:p>
        </p:txBody>
      </p:sp>
    </p:spTree>
    <p:extLst>
      <p:ext uri="{BB962C8B-B14F-4D97-AF65-F5344CB8AC3E}">
        <p14:creationId xmlns:p14="http://schemas.microsoft.com/office/powerpoint/2010/main" val="933216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>
            <a:extLst>
              <a:ext uri="{FF2B5EF4-FFF2-40B4-BE49-F238E27FC236}">
                <a16:creationId xmlns:a16="http://schemas.microsoft.com/office/drawing/2014/main" id="{B60C7BF8-BA91-409B-98BE-EC877DD75A14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5" name="Rectangle 1">
              <a:extLst>
                <a:ext uri="{FF2B5EF4-FFF2-40B4-BE49-F238E27FC236}">
                  <a16:creationId xmlns:a16="http://schemas.microsoft.com/office/drawing/2014/main" id="{4500A20F-A052-4E14-A2CA-82B41EA28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0819D50-B3E5-4C59-B6AD-6D3DBAE64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C1015303-5E21-45FE-8AC0-028B7E51D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">
              <a:extLst>
                <a:ext uri="{FF2B5EF4-FFF2-40B4-BE49-F238E27FC236}">
                  <a16:creationId xmlns:a16="http://schemas.microsoft.com/office/drawing/2014/main" id="{F072B96A-0994-488B-9CC4-346CB775B4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9" name="Rectangle 11">
            <a:extLst>
              <a:ext uri="{FF2B5EF4-FFF2-40B4-BE49-F238E27FC236}">
                <a16:creationId xmlns:a16="http://schemas.microsoft.com/office/drawing/2014/main" id="{21B93C33-710F-45F3-B2A8-1E4075EC9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2C387A8B-F4C6-4F73-B3AF-72532CA8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6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3496F3-5362-4BC3-809E-5C5DA1A81D80}"/>
              </a:ext>
            </a:extLst>
          </p:cNvPr>
          <p:cNvSpPr txBox="1"/>
          <p:nvPr/>
        </p:nvSpPr>
        <p:spPr>
          <a:xfrm>
            <a:off x="2422618" y="1310513"/>
            <a:ext cx="4488384" cy="2554545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 order to investigate perturbation we calculate Potential Energy Surface for CF</a:t>
            </a:r>
            <a:r>
              <a:rPr lang="en-US" sz="2000" b="1" baseline="-25000" dirty="0"/>
              <a:t>3</a:t>
            </a:r>
            <a:r>
              <a:rPr lang="en-US" sz="2000" b="1" baseline="30000" dirty="0"/>
              <a:t>+ </a:t>
            </a:r>
            <a:r>
              <a:rPr lang="en-US" sz="2000" b="1" dirty="0"/>
              <a:t>ion approaching electrode of different metals: </a:t>
            </a:r>
          </a:p>
          <a:p>
            <a:pPr algn="ctr"/>
            <a:r>
              <a:rPr lang="en-US" sz="2000" b="1" dirty="0"/>
              <a:t>Au</a:t>
            </a:r>
          </a:p>
          <a:p>
            <a:pPr algn="ctr"/>
            <a:r>
              <a:rPr lang="en-US" sz="2000" b="1" dirty="0"/>
              <a:t>Ag</a:t>
            </a:r>
          </a:p>
          <a:p>
            <a:pPr algn="ctr"/>
            <a:r>
              <a:rPr lang="en-US" sz="2000" b="1" dirty="0"/>
              <a:t>Cu</a:t>
            </a:r>
          </a:p>
          <a:p>
            <a:pPr algn="ctr"/>
            <a:r>
              <a:rPr lang="en-US" sz="2000" b="1" dirty="0"/>
              <a:t>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49151C-71D7-49FF-A87F-042F0695CEA6}"/>
              </a:ext>
            </a:extLst>
          </p:cNvPr>
          <p:cNvSpPr txBox="1"/>
          <p:nvPr/>
        </p:nvSpPr>
        <p:spPr>
          <a:xfrm>
            <a:off x="2422618" y="4221012"/>
            <a:ext cx="4488384" cy="1323439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Quantum chemical calculation were performed with ORCA and gaussian package at different theoretical level and appropriate basis set</a:t>
            </a:r>
          </a:p>
        </p:txBody>
      </p:sp>
    </p:spTree>
    <p:extLst>
      <p:ext uri="{BB962C8B-B14F-4D97-AF65-F5344CB8AC3E}">
        <p14:creationId xmlns:p14="http://schemas.microsoft.com/office/powerpoint/2010/main" val="3291402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5">
            <a:extLst>
              <a:ext uri="{FF2B5EF4-FFF2-40B4-BE49-F238E27FC236}">
                <a16:creationId xmlns:a16="http://schemas.microsoft.com/office/drawing/2014/main" id="{C8BA5B8C-909E-4505-850F-AD1FA794DA9B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4FC30ED4-20B0-4554-8D73-CE91AB42A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28908C43-C627-4B69-A22D-0838FF3F1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041FAED4-C327-4361-AD05-A916C3886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1">
              <a:extLst>
                <a:ext uri="{FF2B5EF4-FFF2-40B4-BE49-F238E27FC236}">
                  <a16:creationId xmlns:a16="http://schemas.microsoft.com/office/drawing/2014/main" id="{E46F327D-871A-439E-8769-F46C12ADB3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29" name="Rectangle 11">
            <a:extLst>
              <a:ext uri="{FF2B5EF4-FFF2-40B4-BE49-F238E27FC236}">
                <a16:creationId xmlns:a16="http://schemas.microsoft.com/office/drawing/2014/main" id="{035D0ACA-E8E5-4998-90CC-9BBD0CA66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30" name="Footer Placeholder 6">
            <a:extLst>
              <a:ext uri="{FF2B5EF4-FFF2-40B4-BE49-F238E27FC236}">
                <a16:creationId xmlns:a16="http://schemas.microsoft.com/office/drawing/2014/main" id="{A37169DE-1B2B-4B60-B390-53A214498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7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781FC77-C21C-486C-994F-90F4A728E3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850353"/>
            <a:ext cx="2068475" cy="14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0C318D2-C2A6-4E67-B5A0-4EF3D26E36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861" y="745485"/>
            <a:ext cx="2068475" cy="14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0CAEFDC-AD50-4913-944D-9487FC3500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665" y="623477"/>
            <a:ext cx="2068475" cy="14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3B05A3E-0FE1-4C0A-8FCF-F4F5AD2DF5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446" y="654828"/>
            <a:ext cx="2068475" cy="14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81E3F2C-1E4A-4186-9A9D-EEB2B6F1D9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36" y="2345957"/>
            <a:ext cx="4648348" cy="3786525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8369845-4B32-46FE-86F1-4B376B317FDC}"/>
              </a:ext>
            </a:extLst>
          </p:cNvPr>
          <p:cNvSpPr txBox="1"/>
          <p:nvPr/>
        </p:nvSpPr>
        <p:spPr>
          <a:xfrm>
            <a:off x="4559968" y="348345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R1</a:t>
            </a:r>
            <a:endParaRPr lang="sr-Latn-R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7B83014-7B10-4F6A-9084-B53553BCC540}"/>
              </a:ext>
            </a:extLst>
          </p:cNvPr>
          <p:cNvSpPr txBox="1"/>
          <p:nvPr/>
        </p:nvSpPr>
        <p:spPr>
          <a:xfrm>
            <a:off x="5659903" y="472440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R2</a:t>
            </a:r>
            <a:endParaRPr lang="sr-Latn-R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9839956-7E64-4C8B-A630-57F67D156EF6}"/>
              </a:ext>
            </a:extLst>
          </p:cNvPr>
          <p:cNvSpPr txBox="1"/>
          <p:nvPr/>
        </p:nvSpPr>
        <p:spPr>
          <a:xfrm>
            <a:off x="7955392" y="2863526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R3</a:t>
            </a:r>
            <a:endParaRPr lang="sr-Latn-RS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8597A3-1CE1-408D-977F-1EB77508C2AB}"/>
              </a:ext>
            </a:extLst>
          </p:cNvPr>
          <p:cNvCxnSpPr/>
          <p:nvPr/>
        </p:nvCxnSpPr>
        <p:spPr>
          <a:xfrm>
            <a:off x="1524000" y="2185485"/>
            <a:ext cx="1447800" cy="2908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AFCD76C-38CC-44F9-AEFC-28E075892218}"/>
              </a:ext>
            </a:extLst>
          </p:cNvPr>
          <p:cNvCxnSpPr/>
          <p:nvPr/>
        </p:nvCxnSpPr>
        <p:spPr>
          <a:xfrm>
            <a:off x="3886200" y="1828800"/>
            <a:ext cx="1928704" cy="1726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1C39029-E04A-41F8-BB92-7FF7F9D5D544}"/>
              </a:ext>
            </a:extLst>
          </p:cNvPr>
          <p:cNvCxnSpPr/>
          <p:nvPr/>
        </p:nvCxnSpPr>
        <p:spPr>
          <a:xfrm flipV="1">
            <a:off x="5873263" y="4129525"/>
            <a:ext cx="70337" cy="594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6DC34EB-35EB-4F41-BB99-F55617B2EDA5}"/>
              </a:ext>
            </a:extLst>
          </p:cNvPr>
          <p:cNvCxnSpPr/>
          <p:nvPr/>
        </p:nvCxnSpPr>
        <p:spPr>
          <a:xfrm flipV="1">
            <a:off x="4946223" y="3370353"/>
            <a:ext cx="92704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FD0A1E6-17E0-4D31-B2EA-0F8CD57B2AD3}"/>
              </a:ext>
            </a:extLst>
          </p:cNvPr>
          <p:cNvCxnSpPr/>
          <p:nvPr/>
        </p:nvCxnSpPr>
        <p:spPr>
          <a:xfrm>
            <a:off x="5939424" y="1828800"/>
            <a:ext cx="80376" cy="1931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177CB0E-8C0A-4089-BCE3-F1999D076A1B}"/>
              </a:ext>
            </a:extLst>
          </p:cNvPr>
          <p:cNvCxnSpPr/>
          <p:nvPr/>
        </p:nvCxnSpPr>
        <p:spPr>
          <a:xfrm flipH="1">
            <a:off x="6391935" y="1974607"/>
            <a:ext cx="1263747" cy="1258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EA298FB-3126-45B4-8E39-7AC051578097}"/>
              </a:ext>
            </a:extLst>
          </p:cNvPr>
          <p:cNvCxnSpPr/>
          <p:nvPr/>
        </p:nvCxnSpPr>
        <p:spPr>
          <a:xfrm flipH="1">
            <a:off x="6553200" y="3048192"/>
            <a:ext cx="1257483" cy="15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752B769-70D0-475B-910A-D70EC188030E}"/>
              </a:ext>
            </a:extLst>
          </p:cNvPr>
          <p:cNvSpPr txBox="1"/>
          <p:nvPr/>
        </p:nvSpPr>
        <p:spPr>
          <a:xfrm>
            <a:off x="148610" y="3937993"/>
            <a:ext cx="1809353" cy="70788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Au </a:t>
            </a:r>
          </a:p>
          <a:p>
            <a:pPr algn="ctr"/>
            <a:r>
              <a:rPr lang="en-US" sz="2000" b="1" dirty="0"/>
              <a:t>electrode </a:t>
            </a:r>
          </a:p>
        </p:txBody>
      </p:sp>
    </p:spTree>
    <p:extLst>
      <p:ext uri="{BB962C8B-B14F-4D97-AF65-F5344CB8AC3E}">
        <p14:creationId xmlns:p14="http://schemas.microsoft.com/office/powerpoint/2010/main" val="309668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35C01C7D-1F6F-41B2-BEE8-F52F9CB05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03D23476-CEA4-4B38-A6CA-AC5C53BF5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8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grpSp>
        <p:nvGrpSpPr>
          <p:cNvPr id="21" name="Group 5">
            <a:extLst>
              <a:ext uri="{FF2B5EF4-FFF2-40B4-BE49-F238E27FC236}">
                <a16:creationId xmlns:a16="http://schemas.microsoft.com/office/drawing/2014/main" id="{F9EAB731-9B74-4E94-8EAE-1F4691D580C7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22" name="Rectangle 1">
              <a:extLst>
                <a:ext uri="{FF2B5EF4-FFF2-40B4-BE49-F238E27FC236}">
                  <a16:creationId xmlns:a16="http://schemas.microsoft.com/office/drawing/2014/main" id="{F3CC16B7-65EF-4118-9579-338277FE5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52DB5656-F1CE-474E-9016-5ED1E7586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74FF0F13-E95A-4018-B4E6-58DA79A25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1">
              <a:extLst>
                <a:ext uri="{FF2B5EF4-FFF2-40B4-BE49-F238E27FC236}">
                  <a16:creationId xmlns:a16="http://schemas.microsoft.com/office/drawing/2014/main" id="{2BE33ACA-3AE3-44CE-8FB7-30384B94EE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79101FB-A449-4F7D-A70B-0AEA6BCD7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10" y="609600"/>
            <a:ext cx="3093559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A98783-8911-4E6C-84DF-DAE4A8B0BA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1" y="609600"/>
            <a:ext cx="2991290" cy="243669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C8A0DFC-D968-4F13-A960-46368A38E6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97" y="3429000"/>
            <a:ext cx="2933103" cy="238929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EE83E1B-AFEF-433E-89F6-8101B630CD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97" y="3429000"/>
            <a:ext cx="3035372" cy="23608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AC7D9E0-3BF3-4247-AFFB-8822B15C8A9C}"/>
              </a:ext>
            </a:extLst>
          </p:cNvPr>
          <p:cNvSpPr txBox="1"/>
          <p:nvPr/>
        </p:nvSpPr>
        <p:spPr>
          <a:xfrm>
            <a:off x="1102832" y="3112723"/>
            <a:ext cx="2524367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PES for Au electrode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AA3EA8-451E-4709-B8A3-84E6DC8147D1}"/>
              </a:ext>
            </a:extLst>
          </p:cNvPr>
          <p:cNvSpPr txBox="1"/>
          <p:nvPr/>
        </p:nvSpPr>
        <p:spPr>
          <a:xfrm>
            <a:off x="1285634" y="5757446"/>
            <a:ext cx="2524367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PES for Cu electrode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89CBB2-791B-47FE-BBF9-C1628E793206}"/>
              </a:ext>
            </a:extLst>
          </p:cNvPr>
          <p:cNvSpPr txBox="1"/>
          <p:nvPr/>
        </p:nvSpPr>
        <p:spPr>
          <a:xfrm>
            <a:off x="5829498" y="3069436"/>
            <a:ext cx="2524367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PES for Ag electrode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5882A3-FCEC-45A8-9F53-6F733DA1CC80}"/>
              </a:ext>
            </a:extLst>
          </p:cNvPr>
          <p:cNvSpPr txBox="1"/>
          <p:nvPr/>
        </p:nvSpPr>
        <p:spPr>
          <a:xfrm>
            <a:off x="5857633" y="5790485"/>
            <a:ext cx="2524367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PES for Al electrode </a:t>
            </a:r>
          </a:p>
        </p:txBody>
      </p:sp>
    </p:spTree>
    <p:extLst>
      <p:ext uri="{BB962C8B-B14F-4D97-AF65-F5344CB8AC3E}">
        <p14:creationId xmlns:p14="http://schemas.microsoft.com/office/powerpoint/2010/main" val="352324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>
            <a:extLst>
              <a:ext uri="{FF2B5EF4-FFF2-40B4-BE49-F238E27FC236}">
                <a16:creationId xmlns:a16="http://schemas.microsoft.com/office/drawing/2014/main" id="{D9B16A3D-449C-4436-905D-E8812FE934EC}"/>
              </a:ext>
            </a:extLst>
          </p:cNvPr>
          <p:cNvGrpSpPr>
            <a:grpSpLocks/>
          </p:cNvGrpSpPr>
          <p:nvPr/>
        </p:nvGrpSpPr>
        <p:grpSpPr bwMode="auto">
          <a:xfrm>
            <a:off x="0" y="-60142"/>
            <a:ext cx="9169043" cy="628650"/>
            <a:chOff x="0" y="-3497"/>
            <a:chExt cx="10080625" cy="628972"/>
          </a:xfrm>
        </p:grpSpPr>
        <p:sp>
          <p:nvSpPr>
            <p:cNvPr id="5" name="Rectangle 1">
              <a:extLst>
                <a:ext uri="{FF2B5EF4-FFF2-40B4-BE49-F238E27FC236}">
                  <a16:creationId xmlns:a16="http://schemas.microsoft.com/office/drawing/2014/main" id="{5B4E39F6-5761-4313-BE37-D8B77611D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92" y="0"/>
              <a:ext cx="8884791" cy="62547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ea typeface="Microsoft YaHei" pitchFamily="34" charset="-122"/>
              </a:endParaRPr>
            </a:p>
          </p:txBody>
        </p: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63600102-E386-4D6C-911D-2E0C10D6E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76" t="2499" r="24121" b="3166"/>
            <a:stretch>
              <a:fillRect/>
            </a:stretch>
          </p:blipFill>
          <p:spPr bwMode="auto">
            <a:xfrm>
              <a:off x="9451710" y="-3497"/>
              <a:ext cx="628915" cy="628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A883757A-6273-4DDF-B4DA-02397F8BA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3"/>
              <a:ext cx="574093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">
              <a:extLst>
                <a:ext uri="{FF2B5EF4-FFF2-40B4-BE49-F238E27FC236}">
                  <a16:creationId xmlns:a16="http://schemas.microsoft.com/office/drawing/2014/main" id="{966CCE7B-86E6-46C9-85EC-F624AF9731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0106" y="36802"/>
              <a:ext cx="8461354" cy="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60840" rIns="90000" bIns="45000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3000"/>
                </a:lnSpc>
                <a:spcBef>
                  <a:spcPts val="25"/>
                </a:spcBef>
                <a:spcAft>
                  <a:spcPts val="25"/>
                </a:spcAft>
                <a:buSzPct val="100000"/>
              </a:pPr>
              <a:r>
                <a:rPr lang="en-GB" altLang="en-US" sz="1400" b="1" dirty="0">
                  <a:latin typeface="Cambria" pitchFamily="18" charset="0"/>
                  <a:ea typeface="Microsoft YaHei" pitchFamily="34" charset="-122"/>
                </a:rPr>
                <a:t>WG4  - 3rd DRD1 Collaboration Mitting, December  2024. ,</a:t>
              </a:r>
              <a:r>
                <a:rPr lang="en-US" altLang="en-US" sz="1400" b="1" dirty="0">
                  <a:latin typeface="Times New Roman" pitchFamily="18" charset="0"/>
                  <a:ea typeface="Microsoft YaHei" pitchFamily="34" charset="-122"/>
                </a:rPr>
                <a:t> Geneva, Switzerland </a:t>
              </a:r>
              <a:endParaRPr lang="en-GB" altLang="en-US" sz="1400" b="1" dirty="0">
                <a:latin typeface="Cambria" pitchFamily="18" charset="0"/>
                <a:ea typeface="Microsoft YaHei" pitchFamily="34" charset="-122"/>
              </a:endParaRPr>
            </a:p>
          </p:txBody>
        </p:sp>
      </p:grpSp>
      <p:sp>
        <p:nvSpPr>
          <p:cNvPr id="9" name="Rectangle 11">
            <a:extLst>
              <a:ext uri="{FF2B5EF4-FFF2-40B4-BE49-F238E27FC236}">
                <a16:creationId xmlns:a16="http://schemas.microsoft.com/office/drawing/2014/main" id="{54CEF27A-A2CA-41B8-9883-06742EF18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32" y="6172199"/>
            <a:ext cx="9144000" cy="6905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spcBef>
                <a:spcPts val="25"/>
              </a:spcBef>
              <a:spcAft>
                <a:spcPts val="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ea typeface="Microsoft YaHei" pitchFamily="34" charset="-122"/>
            </a:endParaRPr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F0FBA192-A686-4869-AA06-48B6FF40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749" y="6258519"/>
            <a:ext cx="8242122" cy="517921"/>
          </a:xfrm>
          <a:noFill/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3</a:t>
            </a:r>
            <a:r>
              <a:rPr lang="en-GB" altLang="en-US" sz="1600" b="1" i="1" baseline="30000" dirty="0">
                <a:latin typeface="Cambria" pitchFamily="18" charset="0"/>
                <a:ea typeface="Microsoft YaHei" pitchFamily="34" charset="-122"/>
              </a:rPr>
              <a:t>rd</a:t>
            </a:r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DRD1 Collaboration Mitting </a:t>
            </a:r>
          </a:p>
          <a:p>
            <a:r>
              <a:rPr lang="en-GB" altLang="en-US" sz="1600" b="1" i="1" dirty="0">
                <a:latin typeface="Cambria" pitchFamily="18" charset="0"/>
                <a:ea typeface="Microsoft YaHei" pitchFamily="34" charset="-122"/>
              </a:rPr>
              <a:t> Institute of General  and Physical Chemistry (IGPC), Belgrade, Serbia</a:t>
            </a:r>
            <a:endParaRPr lang="en-US" altLang="en-US" sz="1600" b="1" i="1" dirty="0">
              <a:latin typeface="Times New Roman" pitchFamily="18" charset="0"/>
              <a:ea typeface="Microsoft YaHei" pitchFamily="34" charset="-122"/>
            </a:endParaRPr>
          </a:p>
          <a:p>
            <a:pPr algn="r"/>
            <a:fld id="{C195E744-71FD-4A2B-8C75-7494519B260F}" type="slidenum">
              <a:rPr lang="en-US" altLang="en-US" sz="1400" b="1" smtClean="0">
                <a:latin typeface="Times New Roman" pitchFamily="18" charset="0"/>
                <a:ea typeface="Microsoft YaHei" pitchFamily="34" charset="-122"/>
              </a:rPr>
              <a:pPr algn="r"/>
              <a:t>9</a:t>
            </a:fld>
            <a:endParaRPr lang="en-GB" altLang="en-US" sz="1400" b="1" dirty="0">
              <a:latin typeface="Times New Roman" pitchFamily="18" charset="0"/>
              <a:ea typeface="Microsoft YaHei" pitchFamily="34" charset="-12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4A18B7-DE3A-4877-8975-97A639F265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106" y="1219200"/>
            <a:ext cx="6099408" cy="39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3A249F-0BB7-45E5-81FB-2B5C1F6E2B04}"/>
              </a:ext>
            </a:extLst>
          </p:cNvPr>
          <p:cNvSpPr txBox="1"/>
          <p:nvPr/>
        </p:nvSpPr>
        <p:spPr>
          <a:xfrm>
            <a:off x="2057400" y="890171"/>
            <a:ext cx="5029200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Comparison of PES for different  electrode metals </a:t>
            </a:r>
          </a:p>
        </p:txBody>
      </p:sp>
    </p:spTree>
    <p:extLst>
      <p:ext uri="{BB962C8B-B14F-4D97-AF65-F5344CB8AC3E}">
        <p14:creationId xmlns:p14="http://schemas.microsoft.com/office/powerpoint/2010/main" val="246444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827</Words>
  <Application>Microsoft Office PowerPoint</Application>
  <PresentationFormat>On-screen Show (4:3)</PresentationFormat>
  <Paragraphs>105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bega</dc:creator>
  <cp:lastModifiedBy>Korisnik</cp:lastModifiedBy>
  <cp:revision>40</cp:revision>
  <dcterms:created xsi:type="dcterms:W3CDTF">2024-11-12T18:36:37Z</dcterms:created>
  <dcterms:modified xsi:type="dcterms:W3CDTF">2024-12-11T07:19:18Z</dcterms:modified>
</cp:coreProperties>
</file>