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74" r:id="rId2"/>
  </p:sldMasterIdLst>
  <p:notesMasterIdLst>
    <p:notesMasterId r:id="rId37"/>
  </p:notesMasterIdLst>
  <p:sldIdLst>
    <p:sldId id="257" r:id="rId3"/>
    <p:sldId id="258" r:id="rId4"/>
    <p:sldId id="259" r:id="rId5"/>
    <p:sldId id="260" r:id="rId6"/>
    <p:sldId id="3886" r:id="rId7"/>
    <p:sldId id="3887" r:id="rId8"/>
    <p:sldId id="3888" r:id="rId9"/>
    <p:sldId id="3889" r:id="rId10"/>
    <p:sldId id="3890" r:id="rId11"/>
    <p:sldId id="3891" r:id="rId12"/>
    <p:sldId id="3895" r:id="rId13"/>
    <p:sldId id="3896" r:id="rId14"/>
    <p:sldId id="3902" r:id="rId15"/>
    <p:sldId id="390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3901" r:id="rId3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0C5FC-E9D9-40AE-BC34-00BF6AF5B9FC}" type="datetimeFigureOut">
              <a:rPr lang="it-IT" smtClean="0"/>
              <a:t>12/12/2024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853BA-4649-4E06-BF71-4A4F7C99E4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5589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7853BA-4649-4E06-BF71-4A4F7C99E4A2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4623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CF8E11-F0B8-FBB7-FAE5-B24C859BC8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7D1810C-62C4-51CE-47E5-91106B9A4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771171C-EE68-4A07-999D-F2E2F5DC2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DA1B-A327-4952-A199-5B69CCA26C32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02EACA-7CAF-3BBA-DE6C-97F5DA72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2A51D0-70D1-71F2-8982-4D5955A96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0275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971F16-6848-E6B7-FB9D-8A2E623D6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37D91B1-7380-0A8F-C8BE-44F604EB61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194FA6-4E6B-A7A3-B854-F40725202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234B-221D-4251-BEB6-A149FD1A5530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CA5F08-595F-C6FF-B8A2-BD9D8218A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96C1D4-6A2F-BBF1-B21A-B73915B81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8159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C7D58B0-9F29-AD74-C44A-F2E3E5CBE4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EF15F5E-B53A-1ECD-7423-59E82B44A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0E8D2D7-F48B-F28E-1CBB-89262F387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B9D-4DBF-4723-9655-8BDD3504DBF1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DF4441-9AA3-7CC1-2D37-52F16D8F5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1C091E-7D9A-AFF6-15A5-C4D2E4F6E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9310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CDB402-9BE7-A83A-E146-00A8B13F7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8A95B3-FBC4-D02A-5D24-8A95862896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F85D9E-F6E5-2622-9877-AE0307AE4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C7ED9-C760-EB46-B250-4836CB50DAB2}" type="datetime1">
              <a:rPr lang="it-IT" smtClean="0"/>
              <a:t>12/12/2024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B41C8E-0E3E-62C6-27BC-FF6BA7F46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Santiago de Compostela, 9-13 September 2024</a:t>
            </a:r>
          </a:p>
          <a:p>
            <a:r>
              <a:rPr lang="en-US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9F5D55-D2D2-DBED-CE4E-3C74B629A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66CF-5AA9-4620-AD69-DD08EBA6ADF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691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025081-018C-1959-1DAC-DDBA5B5AB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D9DB8C-14AF-A6EE-67DC-6D24A213D0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6697B5A-2137-6D0D-BAB7-939ADEF41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82EF-840F-4F73-A185-DDAD71650AF2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5E7CDCC-F84C-8FA9-3100-8D84AE608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180B88-9CA7-B718-21C7-718F93B55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9532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14D8B2-9F05-5920-5DA6-F0A3610D4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AAB2DE2-0EB6-6F43-3E84-56D5C73B8E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CCB8E9-9914-F39F-6011-4BE8FA9F2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69B-0898-46E7-97D3-E5CF718108BC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73F4A67-B9EC-A600-EBEC-4ED961740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2803BA-98B2-B5E4-8019-70DE6F6BC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0124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35AD8B-0A13-062E-DF4B-B52B3B569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B295487-DCFF-E42A-DCE4-BBCEC32077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D6D9BEC-B3C5-9B62-CD01-F7FE9F1EB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50E2660-38A2-0569-D096-0D1030B5A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234B-C97A-4CAD-9D61-3FA103AB6DAE}" type="datetime1">
              <a:rPr lang="it-IT" smtClean="0"/>
              <a:t>12/12/2024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69AC003-3234-C020-AA0F-E3D68B23C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7BFA0F5-2024-A34C-5A44-C5D036F9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671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8D956E-065D-C697-6B7F-7C14BD350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10B95B0-A1BB-87C2-1AFB-8D73E739D2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E2DFBB3-AFB0-0B40-ADC2-5A988F25A5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F9519DD-5F99-8923-AD52-AFE84488D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5939459-B29C-CBBC-FED8-2004E2038F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F67C9A7-C68B-EC14-78BB-209AC31C9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E858-086B-4252-898A-CD5E5B40A25E}" type="datetime1">
              <a:rPr lang="it-IT" smtClean="0"/>
              <a:t>12/12/2024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F1B3804-697F-C8D8-E194-4D740F7D1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D822CA7-AA69-FE2C-0439-FF58FACC0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7797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43F787-4672-0816-A643-A9D3B789F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4A25B5E-201E-E4CA-E3D9-AD4A56446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1029-795E-40D9-AC39-B61C67105C20}" type="datetime1">
              <a:rPr lang="it-IT" smtClean="0"/>
              <a:t>12/12/2024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266E19A-6884-7FFF-6450-50FF64825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FE9C3E-7F6E-1CE6-8EAF-00E90AE1E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4025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F64983C-0DB2-D29C-428E-E20E0CCF7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D604-DABC-4570-B9C2-983F0282EE01}" type="datetime1">
              <a:rPr lang="it-IT" smtClean="0"/>
              <a:t>12/12/2024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0AB32FB-97A2-130D-3E44-83E02D55D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EA8224-C0C1-E9DA-9E5B-434AD6341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2806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A6B7FF-A82D-3E88-2A86-0ED67C165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548F619-C682-27EA-722A-FBB74FEBD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EC961EA-FD83-920A-F6A7-17C04A9434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EC1DB38-A285-D28D-1724-2DD643B9C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F14A-1AA2-47AE-B315-E2461A58F15A}" type="datetime1">
              <a:rPr lang="it-IT" smtClean="0"/>
              <a:t>12/12/2024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2C46378-5A95-51E0-30B9-03FFBA3B0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E6508BD-7D41-B88A-A7F4-2AA45C40D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8897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86E946-6CAE-E498-418E-627A8CE2F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B112487-E7E1-8164-38AE-BAE2304C45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FE1D7B9-2404-48D3-8F55-9491A862E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3410320-9F6B-2CF2-9FE2-7729C9B77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1BB30-892B-4517-90A0-3E2A8948A847}" type="datetime1">
              <a:rPr lang="it-IT" smtClean="0"/>
              <a:t>12/12/2024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FB54E39-528F-6BBB-067D-2ECE70097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135019E-6C64-150C-2AA1-96904BBB7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2072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B6E9F26-89C1-785B-D733-0FB527F66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703EA20-4B0B-164E-D3A4-79342ED17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597FFEB-C2CD-FF8B-A3BA-97685DEAC8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C7F737-0DBA-43BD-AEA2-C1305BF117C0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CBB66F5-FB96-EB53-9C7B-5DC49802A3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5C8711-3835-5714-1930-30E8302E0A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1FF180-4732-4D72-9D44-773542617A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764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8BA2C7E-C47C-8839-BB00-B6F8B5A2C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3D4D18-5553-4CFA-1696-58F5A6071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322249-1B17-D35D-A104-DBBE2B168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9E06E4-91B5-1643-94E7-9BA847B2E677}" type="datetime1">
              <a:rPr lang="it-IT" smtClean="0"/>
              <a:t>12/12/2024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3F2447-CDA3-174F-57A9-F4208D24F8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Santiago de Compostela, 9-13 September 2024</a:t>
            </a:r>
          </a:p>
          <a:p>
            <a:r>
              <a:rPr lang="en-US"/>
              <a:t>
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FDDCE6-4018-F8B1-8651-3323C705EA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5566CF-5AA9-4620-AD69-DD08EBA6ADF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758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9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285580/files/ATLAS-TDR-026.pdf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96CE64-A800-D7CD-9503-9ED5CA4F9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210390"/>
          </a:xfrm>
        </p:spPr>
        <p:txBody>
          <a:bodyPr>
            <a:normAutofit/>
          </a:bodyPr>
          <a:lstStyle/>
          <a:p>
            <a:pPr algn="ctr"/>
            <a:r>
              <a:rPr lang="it-IT" sz="6000" b="1" dirty="0"/>
              <a:t>New RPC facilities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A8DDA97-3E9E-C5B6-8E5F-E18463BE97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4414" y="3180771"/>
            <a:ext cx="10058400" cy="1143000"/>
          </a:xfrm>
        </p:spPr>
        <p:txBody>
          <a:bodyPr>
            <a:normAutofit/>
          </a:bodyPr>
          <a:lstStyle/>
          <a:p>
            <a:pPr algn="ctr"/>
            <a:r>
              <a:rPr lang="it-IT" sz="1700" dirty="0"/>
              <a:t>Paolo Camarri (University of Roma «Tor Vergata» and INFN Roma Tor Vergata</a:t>
            </a:r>
          </a:p>
        </p:txBody>
      </p:sp>
      <p:pic>
        <p:nvPicPr>
          <p:cNvPr id="5" name="Immagine 4" descr="Immagine che contiene logo, Elementi grafici&#10;&#10;Descrizione generata automaticamente">
            <a:extLst>
              <a:ext uri="{FF2B5EF4-FFF2-40B4-BE49-F238E27FC236}">
                <a16:creationId xmlns:a16="http://schemas.microsoft.com/office/drawing/2014/main" id="{291F38DE-6B35-8C5C-F145-AB4A649898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219" y="4994787"/>
            <a:ext cx="2518866" cy="132443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4A76C80C-EF63-C05C-6480-602F20242D96}"/>
              </a:ext>
            </a:extLst>
          </p:cNvPr>
          <p:cNvSpPr txBox="1"/>
          <p:nvPr/>
        </p:nvSpPr>
        <p:spPr>
          <a:xfrm>
            <a:off x="527901" y="4524866"/>
            <a:ext cx="11057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latin typeface="Agency FB" panose="020B0503020202020204" pitchFamily="34" charset="0"/>
              </a:rPr>
              <a:t>3rd DRD1 Collaboration Meeting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998D69E-10E4-0362-5E21-B92F1D7A9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F0D04DA-C321-318B-6C78-C5F63BBC0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3828" y="5460873"/>
            <a:ext cx="190500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857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1ECEFFB-5118-7C0C-10E0-BE05B5AEA4C3}"/>
              </a:ext>
            </a:extLst>
          </p:cNvPr>
          <p:cNvSpPr/>
          <p:nvPr/>
        </p:nvSpPr>
        <p:spPr>
          <a:xfrm>
            <a:off x="5978572" y="1608989"/>
            <a:ext cx="5234860" cy="33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BEB9AC5-259E-8831-6ED8-12E094D55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08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I-V Characterization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E41E3A-8491-6DCC-1D6E-EEF535D9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66CF-5AA9-4620-AD69-DD08EBA6ADF3}" type="slidenum">
              <a:rPr lang="en-US" smtClean="0"/>
              <a:t>10</a:t>
            </a:fld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78326E-B0BE-63E5-641A-DFE7A066DD45}"/>
              </a:ext>
            </a:extLst>
          </p:cNvPr>
          <p:cNvSpPr txBox="1"/>
          <p:nvPr/>
        </p:nvSpPr>
        <p:spPr>
          <a:xfrm>
            <a:off x="7410724" y="1353648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BIL680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C50FD4B-9055-6669-79E8-65B8E6861A69}"/>
              </a:ext>
            </a:extLst>
          </p:cNvPr>
          <p:cNvSpPr txBox="1"/>
          <p:nvPr/>
        </p:nvSpPr>
        <p:spPr>
          <a:xfrm>
            <a:off x="11031255" y="451944"/>
            <a:ext cx="902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By A. Pelosi</a:t>
            </a:r>
          </a:p>
        </p:txBody>
      </p:sp>
      <p:sp>
        <p:nvSpPr>
          <p:cNvPr id="4" name="TextBox 29">
            <a:extLst>
              <a:ext uri="{FF2B5EF4-FFF2-40B4-BE49-F238E27FC236}">
                <a16:creationId xmlns:a16="http://schemas.microsoft.com/office/drawing/2014/main" id="{C2B462CE-DA82-2142-21DC-2AD67312192C}"/>
              </a:ext>
            </a:extLst>
          </p:cNvPr>
          <p:cNvSpPr txBox="1"/>
          <p:nvPr/>
        </p:nvSpPr>
        <p:spPr>
          <a:xfrm>
            <a:off x="1248473" y="5023067"/>
            <a:ext cx="768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Front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6C305607-DB54-8F7E-5159-1B0E1A837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2495" y="1070399"/>
            <a:ext cx="6120000" cy="2830993"/>
          </a:xfrm>
          <a:prstGeom prst="rect">
            <a:avLst/>
          </a:prstGeom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7EBACD55-067D-C57C-F9AB-A5ACE116C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2495" y="3938207"/>
            <a:ext cx="6120000" cy="19119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2">
                <a:extLst>
                  <a:ext uri="{FF2B5EF4-FFF2-40B4-BE49-F238E27FC236}">
                    <a16:creationId xmlns:a16="http://schemas.microsoft.com/office/drawing/2014/main" id="{93158A1F-1729-0743-D048-CCB0ADBB7D49}"/>
                  </a:ext>
                </a:extLst>
              </p:cNvPr>
              <p:cNvSpPr txBox="1"/>
              <p:nvPr/>
            </p:nvSpPr>
            <p:spPr>
              <a:xfrm>
                <a:off x="359999" y="1255819"/>
                <a:ext cx="5512496" cy="4977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each volume of gas, a voltage scan up to 6.2 kV is performed to measure the current flowing through the gas gap. The voltage drop across a 100 k</a:t>
                </a:r>
                <a:r>
                  <a:rPr lang="el-GR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Ω </a:t>
                </a:r>
                <a:r>
                  <a:rPr lang="en-US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resistor in series with the cathode is measured.</a:t>
                </a:r>
              </a:p>
              <a:p>
                <a:pPr algn="just"/>
                <a:r>
                  <a:rPr lang="en-US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effective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𝐻𝑉</m:t>
                        </m:r>
                      </m:e>
                      <m:sub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is calculated by rescaling the voltage applied by the generator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𝐻𝑉</m:t>
                        </m:r>
                      </m:e>
                      <m:sub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𝑔𝑒𝑛</m:t>
                        </m:r>
                      </m:sub>
                    </m:sSub>
                  </m:oMath>
                </a14:m>
                <a:r>
                  <a:rPr lang="en-US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for temperature and pressure according to</a:t>
                </a:r>
              </a:p>
              <a:p>
                <a:pPr algn="just"/>
                <a:endParaRPr lang="en-US" sz="1900" dirty="0"/>
              </a:p>
              <a:p>
                <a:pPr algn="ctr"/>
                <a:r>
                  <a:rPr lang="en-US" sz="19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𝐻𝑉</m:t>
                        </m:r>
                      </m:e>
                      <m:sub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it-IT" sz="19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𝐻𝑉</m:t>
                        </m:r>
                      </m:e>
                      <m:sub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𝑔𝑒𝑛</m:t>
                        </m:r>
                      </m:sub>
                    </m:sSub>
                    <m:f>
                      <m:fPr>
                        <m:ctrlPr>
                          <a:rPr lang="it-IT" sz="19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sSub>
                          <m:sSubPr>
                            <m:ctrlPr>
                              <a:rPr lang="it-IT" sz="19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9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19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it-IT" sz="19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9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9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19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</m:oMath>
                </a14:m>
                <a:endParaRPr lang="en-US" sz="1900" dirty="0"/>
              </a:p>
              <a:p>
                <a:pPr algn="ctr"/>
                <a:endParaRPr lang="en-US" sz="1900" dirty="0"/>
              </a:p>
              <a:p>
                <a:pPr algn="just"/>
                <a:r>
                  <a:rPr lang="en-US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0 </m:t>
                        </m:r>
                      </m:sub>
                    </m:sSub>
                    <m:r>
                      <a:rPr lang="it-IT" sz="1900" b="0" i="1" smtClean="0">
                        <a:latin typeface="Cambria Math" panose="02040503050406030204" pitchFamily="18" charset="0"/>
                      </a:rPr>
                      <m:t>=1010 </m:t>
                    </m:r>
                    <m:r>
                      <a:rPr lang="it-IT" sz="1900" b="0" i="1" smtClean="0">
                        <a:latin typeface="Cambria Math" panose="02040503050406030204" pitchFamily="18" charset="0"/>
                      </a:rPr>
                      <m:t>𝑚𝑏𝑎𝑟</m:t>
                    </m:r>
                  </m:oMath>
                </a14:m>
                <a:r>
                  <a:rPr lang="en-US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900" i="1">
                            <a:latin typeface="Cambria Math" panose="02040503050406030204" pitchFamily="18" charset="0"/>
                          </a:rPr>
                          <m:t>0 </m:t>
                        </m:r>
                      </m:sub>
                    </m:sSub>
                    <m:r>
                      <a:rPr lang="it-IT" sz="19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900" b="0" i="1" smtClean="0">
                        <a:latin typeface="Cambria Math" panose="02040503050406030204" pitchFamily="18" charset="0"/>
                      </a:rPr>
                      <m:t>293 </m:t>
                    </m:r>
                    <m:r>
                      <a:rPr lang="it-IT" sz="19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lab reference value.</a:t>
                </a:r>
              </a:p>
              <a:p>
                <a:pPr algn="just"/>
                <a:r>
                  <a:rPr lang="en-US" sz="19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Acceptance limits: max 3 µA at 6.1kV after ohmic subtraction and  max 1 µA at 3.5kV. Ohmic contribution evaluated with a linear fit in the range [0-3] kV.</a:t>
                </a:r>
              </a:p>
            </p:txBody>
          </p:sp>
        </mc:Choice>
        <mc:Fallback xmlns="">
          <p:sp>
            <p:nvSpPr>
              <p:cNvPr id="10" name="TextBox 12">
                <a:extLst>
                  <a:ext uri="{FF2B5EF4-FFF2-40B4-BE49-F238E27FC236}">
                    <a16:creationId xmlns:a16="http://schemas.microsoft.com/office/drawing/2014/main" id="{93158A1F-1729-0743-D048-CCB0ADBB7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99" y="1255819"/>
                <a:ext cx="5512496" cy="4977003"/>
              </a:xfrm>
              <a:prstGeom prst="rect">
                <a:avLst/>
              </a:prstGeom>
              <a:blipFill>
                <a:blip r:embed="rId4"/>
                <a:stretch>
                  <a:fillRect l="-996" t="-613" r="-1106" b="-12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279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1ECEFFB-5118-7C0C-10E0-BE05B5AEA4C3}"/>
              </a:ext>
            </a:extLst>
          </p:cNvPr>
          <p:cNvSpPr/>
          <p:nvPr/>
        </p:nvSpPr>
        <p:spPr>
          <a:xfrm>
            <a:off x="5978572" y="1608989"/>
            <a:ext cx="5234860" cy="33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BEB9AC5-259E-8831-6ED8-12E094D55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085"/>
            <a:ext cx="10515600" cy="1325563"/>
          </a:xfrm>
        </p:spPr>
        <p:txBody>
          <a:bodyPr>
            <a:norm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Read-out panels production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E41E3A-8491-6DCC-1D6E-EEF535D9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66CF-5AA9-4620-AD69-DD08EBA6ADF3}" type="slidenum">
              <a:rPr lang="en-US" smtClean="0"/>
              <a:t>11</a:t>
            </a:fld>
            <a:endParaRPr lang="en-US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C50FD4B-9055-6669-79E8-65B8E6861A69}"/>
              </a:ext>
            </a:extLst>
          </p:cNvPr>
          <p:cNvSpPr txBox="1"/>
          <p:nvPr/>
        </p:nvSpPr>
        <p:spPr>
          <a:xfrm>
            <a:off x="11031255" y="451944"/>
            <a:ext cx="902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By A. Pelosi</a:t>
            </a:r>
          </a:p>
        </p:txBody>
      </p:sp>
      <p:sp>
        <p:nvSpPr>
          <p:cNvPr id="4" name="TextBox 29">
            <a:extLst>
              <a:ext uri="{FF2B5EF4-FFF2-40B4-BE49-F238E27FC236}">
                <a16:creationId xmlns:a16="http://schemas.microsoft.com/office/drawing/2014/main" id="{C2B462CE-DA82-2142-21DC-2AD67312192C}"/>
              </a:ext>
            </a:extLst>
          </p:cNvPr>
          <p:cNvSpPr txBox="1"/>
          <p:nvPr/>
        </p:nvSpPr>
        <p:spPr>
          <a:xfrm>
            <a:off x="1248473" y="5023067"/>
            <a:ext cx="768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Front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3" name="Immagine 12" descr="Immagine che contiene interno, arredo, soffitto, muro&#10;&#10;Descrizione generata automaticamente">
            <a:extLst>
              <a:ext uri="{FF2B5EF4-FFF2-40B4-BE49-F238E27FC236}">
                <a16:creationId xmlns:a16="http://schemas.microsoft.com/office/drawing/2014/main" id="{7C5176B1-03A6-0D74-02A0-B4F9DAAACF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20" y="4226657"/>
            <a:ext cx="2887198" cy="216539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7C1EA19-282D-8A81-BD59-BE0356E845E4}"/>
              </a:ext>
            </a:extLst>
          </p:cNvPr>
          <p:cNvSpPr txBox="1"/>
          <p:nvPr/>
        </p:nvSpPr>
        <p:spPr>
          <a:xfrm>
            <a:off x="359998" y="1001667"/>
            <a:ext cx="8686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read-out panels consist of a 3 mm thick honeycomb aramid paper sheet sandwiched between two 0.4 mm thick halogen-free copper-coated FR4 plates. On one of the two plates the strip pattern is obtained by photoengraving process</a:t>
            </a:r>
          </a:p>
        </p:txBody>
      </p:sp>
      <p:sp>
        <p:nvSpPr>
          <p:cNvPr id="15" name="TextBox 3">
            <a:extLst>
              <a:ext uri="{FF2B5EF4-FFF2-40B4-BE49-F238E27FC236}">
                <a16:creationId xmlns:a16="http://schemas.microsoft.com/office/drawing/2014/main" id="{5CD6ADC9-3E20-5A62-A372-D0CB9CA5DB59}"/>
              </a:ext>
            </a:extLst>
          </p:cNvPr>
          <p:cNvSpPr txBox="1"/>
          <p:nvPr/>
        </p:nvSpPr>
        <p:spPr>
          <a:xfrm>
            <a:off x="359999" y="1871810"/>
            <a:ext cx="86055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Cosenza site is producing about 1000 readout panels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using the vacuum bag technique on a granite table → maximum daily production rate = 4 BIL or 2 BOM panels.</a:t>
            </a:r>
          </a:p>
          <a:p>
            <a:pPr algn="just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Production chain: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Single side copper clad halogen free FR4 plates produced by MDT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srl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(Milan, IT);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Single side copper clad FR4 photo-incision by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Eltos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(Arezzo, IT)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Paper honeycomb impregnated with phenolic resin produced by IMATEC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srl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(Milan, IT).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Panels assembly and QC tests in dep. of Physics of UNICAL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Dedicated transport from Cosenza to CERN in batch of 90 strip panels about every 2 months.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Production status: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BIL strip panels corresponding to 60% of the BIL has been produced. Transferred to CERN 95%.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Immagine 10" descr="Immagine che contiene acciaio, metallo, interno, macchina&#10;&#10;Descrizione generata automaticamente">
            <a:extLst>
              <a:ext uri="{FF2B5EF4-FFF2-40B4-BE49-F238E27FC236}">
                <a16:creationId xmlns:a16="http://schemas.microsoft.com/office/drawing/2014/main" id="{4CB55508-2109-87CE-EF55-9E647C0F7E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05" b="25081"/>
          <a:stretch/>
        </p:blipFill>
        <p:spPr>
          <a:xfrm>
            <a:off x="10656948" y="232048"/>
            <a:ext cx="1284634" cy="144826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2" name="Immagine 11" descr="Immagine che contiene interno, pavimento, acciaio, Alluminio&#10;&#10;Descrizione generata automaticamente">
            <a:extLst>
              <a:ext uri="{FF2B5EF4-FFF2-40B4-BE49-F238E27FC236}">
                <a16:creationId xmlns:a16="http://schemas.microsoft.com/office/drawing/2014/main" id="{1D66DF02-86BE-C360-CB72-6405B84364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4" t="22927" r="2496" b="15818"/>
          <a:stretch/>
        </p:blipFill>
        <p:spPr>
          <a:xfrm>
            <a:off x="9036871" y="1523439"/>
            <a:ext cx="2105269" cy="262614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6" name="Rettangolo 15">
            <a:extLst>
              <a:ext uri="{FF2B5EF4-FFF2-40B4-BE49-F238E27FC236}">
                <a16:creationId xmlns:a16="http://schemas.microsoft.com/office/drawing/2014/main" id="{E9159697-AA6F-9ECB-5F02-890243FB62AD}"/>
              </a:ext>
            </a:extLst>
          </p:cNvPr>
          <p:cNvSpPr/>
          <p:nvPr/>
        </p:nvSpPr>
        <p:spPr>
          <a:xfrm>
            <a:off x="10406045" y="1568975"/>
            <a:ext cx="501805" cy="49434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9025D270-2A3E-2885-4254-208C3433DFAF}"/>
              </a:ext>
            </a:extLst>
          </p:cNvPr>
          <p:cNvCxnSpPr>
            <a:cxnSpLocks/>
          </p:cNvCxnSpPr>
          <p:nvPr/>
        </p:nvCxnSpPr>
        <p:spPr>
          <a:xfrm flipV="1">
            <a:off x="10406045" y="222250"/>
            <a:ext cx="239730" cy="134300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>
            <a:extLst>
              <a:ext uri="{FF2B5EF4-FFF2-40B4-BE49-F238E27FC236}">
                <a16:creationId xmlns:a16="http://schemas.microsoft.com/office/drawing/2014/main" id="{FED3AA69-8EF2-A87A-417F-4891C508AE08}"/>
              </a:ext>
            </a:extLst>
          </p:cNvPr>
          <p:cNvCxnSpPr>
            <a:cxnSpLocks/>
          </p:cNvCxnSpPr>
          <p:nvPr/>
        </p:nvCxnSpPr>
        <p:spPr>
          <a:xfrm flipV="1">
            <a:off x="10907850" y="1687417"/>
            <a:ext cx="1044905" cy="37590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755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1ECEFFB-5118-7C0C-10E0-BE05B5AEA4C3}"/>
              </a:ext>
            </a:extLst>
          </p:cNvPr>
          <p:cNvSpPr/>
          <p:nvPr/>
        </p:nvSpPr>
        <p:spPr>
          <a:xfrm>
            <a:off x="5978572" y="1608989"/>
            <a:ext cx="5234860" cy="33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BEB9AC5-259E-8831-6ED8-12E094D55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086"/>
            <a:ext cx="10515600" cy="65295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Read-out panels qualification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E41E3A-8491-6DCC-1D6E-EEF535D9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66CF-5AA9-4620-AD69-DD08EBA6ADF3}" type="slidenum">
              <a:rPr lang="en-US" smtClean="0"/>
              <a:t>12</a:t>
            </a:fld>
            <a:endParaRPr lang="en-US"/>
          </a:p>
        </p:txBody>
      </p:sp>
      <p:sp>
        <p:nvSpPr>
          <p:cNvPr id="4" name="TextBox 29">
            <a:extLst>
              <a:ext uri="{FF2B5EF4-FFF2-40B4-BE49-F238E27FC236}">
                <a16:creationId xmlns:a16="http://schemas.microsoft.com/office/drawing/2014/main" id="{C2B462CE-DA82-2142-21DC-2AD67312192C}"/>
              </a:ext>
            </a:extLst>
          </p:cNvPr>
          <p:cNvSpPr txBox="1"/>
          <p:nvPr/>
        </p:nvSpPr>
        <p:spPr>
          <a:xfrm>
            <a:off x="1248473" y="5023067"/>
            <a:ext cx="768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Front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" name="Picture 10">
            <a:extLst>
              <a:ext uri="{FF2B5EF4-FFF2-40B4-BE49-F238E27FC236}">
                <a16:creationId xmlns:a16="http://schemas.microsoft.com/office/drawing/2014/main" id="{127499B6-347E-6E73-7371-3B533F92DD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96" b="6341"/>
          <a:stretch/>
        </p:blipFill>
        <p:spPr>
          <a:xfrm>
            <a:off x="5176964" y="4202625"/>
            <a:ext cx="4045744" cy="2021821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E7B67634-4F9A-4E43-CDEF-94B3A7D26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540762" y="4517898"/>
            <a:ext cx="1656443" cy="1756654"/>
          </a:xfrm>
          <a:prstGeom prst="rect">
            <a:avLst/>
          </a:prstGeom>
        </p:spPr>
      </p:pic>
      <p:pic>
        <p:nvPicPr>
          <p:cNvPr id="8" name="内容占位符 4">
            <a:extLst>
              <a:ext uri="{FF2B5EF4-FFF2-40B4-BE49-F238E27FC236}">
                <a16:creationId xmlns:a16="http://schemas.microsoft.com/office/drawing/2014/main" id="{7E03D528-0D12-27A8-BE45-543A44FDB74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29"/>
          <a:stretch/>
        </p:blipFill>
        <p:spPr>
          <a:xfrm>
            <a:off x="1747277" y="4568003"/>
            <a:ext cx="1644059" cy="1656443"/>
          </a:xfrm>
          <a:prstGeom prst="rect">
            <a:avLst/>
          </a:prstGeom>
        </p:spPr>
      </p:pic>
      <p:sp>
        <p:nvSpPr>
          <p:cNvPr id="10" name="TextBox 12">
            <a:extLst>
              <a:ext uri="{FF2B5EF4-FFF2-40B4-BE49-F238E27FC236}">
                <a16:creationId xmlns:a16="http://schemas.microsoft.com/office/drawing/2014/main" id="{742A422E-07C8-067D-ADEF-D059B48D1426}"/>
              </a:ext>
            </a:extLst>
          </p:cNvPr>
          <p:cNvSpPr txBox="1"/>
          <p:nvPr/>
        </p:nvSpPr>
        <p:spPr>
          <a:xfrm>
            <a:off x="359999" y="958774"/>
            <a:ext cx="113490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Produced panels and components are qualified with test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Aramide</a:t>
            </a:r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 paper thickness with gauge comparator;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FR4 single side copper clad and assembled panel thickness: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Cosenza with gauge comparators sampling the surface on a 7 cm x 7 cm pitch matrix;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Dimensional measurements between 2 points by means of a digital micrometer which measures the deviation from stainless-steel reference bars.</a:t>
            </a:r>
          </a:p>
          <a:p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Tolerance on length and width of the FR4 plates are 0.5 mm and 0.3 mm, respectively, while those of the strip</a:t>
            </a:r>
          </a:p>
          <a:p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panel is 2.0 mm and 1.0 mm respectively. Tolerance on thickness is 0.16 mm.</a:t>
            </a:r>
          </a:p>
          <a:p>
            <a:endParaRPr lang="en-US" altLang="zh-CN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SMD matching resistors are soldered to the ends of each strip and each decoupling wire. To verify the value of the</a:t>
            </a:r>
          </a:p>
          <a:p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resistors, a 17-channel test board was developed and produced</a:t>
            </a:r>
          </a:p>
          <a:p>
            <a:endParaRPr lang="en-US" altLang="zh-CN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Immagine 14" descr="Immagine che contiene interno, muro, pavimento, design&#10;&#10;Descrizione generata automaticamente">
            <a:extLst>
              <a:ext uri="{FF2B5EF4-FFF2-40B4-BE49-F238E27FC236}">
                <a16:creationId xmlns:a16="http://schemas.microsoft.com/office/drawing/2014/main" id="{6F0C4E32-91FA-9E29-8E8A-4FA259A79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7957" y="2774519"/>
            <a:ext cx="1329600" cy="2363733"/>
          </a:xfrm>
          <a:prstGeom prst="rect">
            <a:avLst/>
          </a:prstGeom>
        </p:spPr>
      </p:pic>
      <p:pic>
        <p:nvPicPr>
          <p:cNvPr id="19" name="内容占位符 4">
            <a:extLst>
              <a:ext uri="{FF2B5EF4-FFF2-40B4-BE49-F238E27FC236}">
                <a16:creationId xmlns:a16="http://schemas.microsoft.com/office/drawing/2014/main" id="{3C09D207-B5E5-DCCC-D6FD-9D3DD244195C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9" t="21509"/>
          <a:stretch/>
        </p:blipFill>
        <p:spPr>
          <a:xfrm>
            <a:off x="304014" y="4558801"/>
            <a:ext cx="1297744" cy="166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884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1ECEFFB-5118-7C0C-10E0-BE05B5AEA4C3}"/>
              </a:ext>
            </a:extLst>
          </p:cNvPr>
          <p:cNvSpPr/>
          <p:nvPr/>
        </p:nvSpPr>
        <p:spPr>
          <a:xfrm>
            <a:off x="5978572" y="1608989"/>
            <a:ext cx="5234860" cy="33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BEB9AC5-259E-8831-6ED8-12E094D55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08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Singlets and Chambers production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33250D1-66B3-70D5-62CA-2641D0322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Santiago de Compostela, 9-13 September 2024</a:t>
            </a:r>
          </a:p>
          <a:p>
            <a:r>
              <a:rPr lang="en-US"/>
              <a:t>
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E41E3A-8491-6DCC-1D6E-EEF535D9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66CF-5AA9-4620-AD69-DD08EBA6ADF3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29">
            <a:extLst>
              <a:ext uri="{FF2B5EF4-FFF2-40B4-BE49-F238E27FC236}">
                <a16:creationId xmlns:a16="http://schemas.microsoft.com/office/drawing/2014/main" id="{C2B462CE-DA82-2142-21DC-2AD67312192C}"/>
              </a:ext>
            </a:extLst>
          </p:cNvPr>
          <p:cNvSpPr txBox="1"/>
          <p:nvPr/>
        </p:nvSpPr>
        <p:spPr>
          <a:xfrm>
            <a:off x="1248473" y="5023067"/>
            <a:ext cx="768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Front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3">
            <a:extLst>
              <a:ext uri="{FF2B5EF4-FFF2-40B4-BE49-F238E27FC236}">
                <a16:creationId xmlns:a16="http://schemas.microsoft.com/office/drawing/2014/main" id="{7B6A39AE-F59A-32E6-0C60-CE1F29A2D9E8}"/>
              </a:ext>
            </a:extLst>
          </p:cNvPr>
          <p:cNvSpPr txBox="1"/>
          <p:nvPr/>
        </p:nvSpPr>
        <p:spPr>
          <a:xfrm>
            <a:off x="360000" y="1111083"/>
            <a:ext cx="887648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ATLAS RPC-BI chamber consists of 3 independent singlets sharing the same mechanics and services. Singlets and chambers will be assembled in different production sites: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INFN will assemble and tests all BIL singlets and chambers excluding 7 chambers of the sector 7 and 50% BOM/BOR in the CERN-BB5 site;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MPI will assemble and test all BIS chambers in Munich;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USTC will assemble the BIS singlets, BIS singlets are delivered to Munich for chambers production. The 7 chambers BIL sector 7 and the 8 chambers BIS1 will be assembled in CERN-BB5;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Hong Kong University: 25% BOR/BOM chambers in CERN-BB5;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Istinye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University, Turkey: 25% BOR/BOM chambers in their institute.</a:t>
            </a:r>
          </a:p>
        </p:txBody>
      </p:sp>
      <p:pic>
        <p:nvPicPr>
          <p:cNvPr id="5" name="Picture 91" descr="A machine with a few gauges&#10;&#10;Description automatically generated">
            <a:extLst>
              <a:ext uri="{FF2B5EF4-FFF2-40B4-BE49-F238E27FC236}">
                <a16:creationId xmlns:a16="http://schemas.microsoft.com/office/drawing/2014/main" id="{226D4AD7-1175-6538-2D77-4F7CD22A16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372" y="2186329"/>
            <a:ext cx="2661016" cy="1197457"/>
          </a:xfrm>
          <a:prstGeom prst="rect">
            <a:avLst/>
          </a:prstGeom>
        </p:spPr>
      </p:pic>
      <p:grpSp>
        <p:nvGrpSpPr>
          <p:cNvPr id="8" name="Group 92">
            <a:extLst>
              <a:ext uri="{FF2B5EF4-FFF2-40B4-BE49-F238E27FC236}">
                <a16:creationId xmlns:a16="http://schemas.microsoft.com/office/drawing/2014/main" id="{E6B5C931-AE70-7024-2168-A693CC2B8D1D}"/>
              </a:ext>
            </a:extLst>
          </p:cNvPr>
          <p:cNvGrpSpPr/>
          <p:nvPr/>
        </p:nvGrpSpPr>
        <p:grpSpPr>
          <a:xfrm>
            <a:off x="9270422" y="365490"/>
            <a:ext cx="2639966" cy="1687387"/>
            <a:chOff x="3256896" y="3854355"/>
            <a:chExt cx="4651385" cy="2344199"/>
          </a:xfrm>
        </p:grpSpPr>
        <p:pic>
          <p:nvPicPr>
            <p:cNvPr id="10" name="Picture 93">
              <a:extLst>
                <a:ext uri="{FF2B5EF4-FFF2-40B4-BE49-F238E27FC236}">
                  <a16:creationId xmlns:a16="http://schemas.microsoft.com/office/drawing/2014/main" id="{A768C7FA-0B87-8905-CE04-709B3FDAC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56896" y="3854355"/>
              <a:ext cx="4651385" cy="2344199"/>
            </a:xfrm>
            <a:prstGeom prst="rect">
              <a:avLst/>
            </a:prstGeom>
          </p:spPr>
        </p:pic>
        <p:sp>
          <p:nvSpPr>
            <p:cNvPr id="17" name="TextBox 94">
              <a:extLst>
                <a:ext uri="{FF2B5EF4-FFF2-40B4-BE49-F238E27FC236}">
                  <a16:creationId xmlns:a16="http://schemas.microsoft.com/office/drawing/2014/main" id="{2447F2A5-2F8B-E6DA-82C3-2C84C8CFD207}"/>
                </a:ext>
              </a:extLst>
            </p:cNvPr>
            <p:cNvSpPr txBox="1"/>
            <p:nvPr/>
          </p:nvSpPr>
          <p:spPr>
            <a:xfrm>
              <a:off x="3477067" y="3976428"/>
              <a:ext cx="16898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RPC-BI </a:t>
              </a:r>
              <a:r>
                <a:rPr lang="it-IT" dirty="0" err="1">
                  <a:solidFill>
                    <a:schemeClr val="bg1"/>
                  </a:solidFill>
                </a:rPr>
                <a:t>chamber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96">
            <a:extLst>
              <a:ext uri="{FF2B5EF4-FFF2-40B4-BE49-F238E27FC236}">
                <a16:creationId xmlns:a16="http://schemas.microsoft.com/office/drawing/2014/main" id="{2BF1623E-6AFC-3293-2429-3343CAFBC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661" y="3337173"/>
            <a:ext cx="7414727" cy="2989160"/>
          </a:xfrm>
          <a:prstGeom prst="rect">
            <a:avLst/>
          </a:prstGeom>
        </p:spPr>
      </p:pic>
      <p:sp>
        <p:nvSpPr>
          <p:cNvPr id="19" name="TextBox 97">
            <a:extLst>
              <a:ext uri="{FF2B5EF4-FFF2-40B4-BE49-F238E27FC236}">
                <a16:creationId xmlns:a16="http://schemas.microsoft.com/office/drawing/2014/main" id="{918186F6-B2C6-CF47-28DB-5C8A59B5327A}"/>
              </a:ext>
            </a:extLst>
          </p:cNvPr>
          <p:cNvSpPr txBox="1"/>
          <p:nvPr/>
        </p:nvSpPr>
        <p:spPr>
          <a:xfrm>
            <a:off x="360000" y="3428889"/>
            <a:ext cx="421871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INFN production line is ready. Tables and tools are ready for singlet assembly and test.</a:t>
            </a:r>
          </a:p>
          <a:p>
            <a:pPr defTabSz="914400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Singlets are tested for envelop dimension with micrometric gauge comparators and for current  leak @ 7kV before FE-boards welding.</a:t>
            </a:r>
          </a:p>
          <a:p>
            <a:pPr defTabSz="914400"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 cosmic-ray test station is working. It was designed to perform QC tests on BI singlets and chambers. </a:t>
            </a:r>
          </a:p>
          <a:p>
            <a:pPr defTabSz="914400"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Test stands are in preparation also in other institutes for BIS certification.</a:t>
            </a: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65">
            <a:extLst>
              <a:ext uri="{FF2B5EF4-FFF2-40B4-BE49-F238E27FC236}">
                <a16:creationId xmlns:a16="http://schemas.microsoft.com/office/drawing/2014/main" id="{10E0E535-97B8-60A2-F61C-0AF1F23807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4376" y="4625143"/>
            <a:ext cx="1639613" cy="1656782"/>
          </a:xfrm>
          <a:prstGeom prst="rect">
            <a:avLst/>
          </a:prstGeom>
        </p:spPr>
      </p:pic>
      <p:pic>
        <p:nvPicPr>
          <p:cNvPr id="22" name="Picture 88">
            <a:extLst>
              <a:ext uri="{FF2B5EF4-FFF2-40B4-BE49-F238E27FC236}">
                <a16:creationId xmlns:a16="http://schemas.microsoft.com/office/drawing/2014/main" id="{8A08A474-E9E0-DB19-949E-3D83386DB9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5184" y="5169940"/>
            <a:ext cx="2546308" cy="11175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606687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1ECEFFB-5118-7C0C-10E0-BE05B5AEA4C3}"/>
              </a:ext>
            </a:extLst>
          </p:cNvPr>
          <p:cNvSpPr/>
          <p:nvPr/>
        </p:nvSpPr>
        <p:spPr>
          <a:xfrm>
            <a:off x="5978572" y="1608989"/>
            <a:ext cx="5234860" cy="33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BEB9AC5-259E-8831-6ED8-12E094D55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08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Cosmic-ray test stand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E41E3A-8491-6DCC-1D6E-EEF535D9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66CF-5AA9-4620-AD69-DD08EBA6ADF3}" type="slidenum">
              <a:rPr lang="en-US" smtClean="0"/>
              <a:t>14</a:t>
            </a:fld>
            <a:endParaRPr lang="en-US"/>
          </a:p>
        </p:txBody>
      </p:sp>
      <p:sp>
        <p:nvSpPr>
          <p:cNvPr id="4" name="TextBox 29">
            <a:extLst>
              <a:ext uri="{FF2B5EF4-FFF2-40B4-BE49-F238E27FC236}">
                <a16:creationId xmlns:a16="http://schemas.microsoft.com/office/drawing/2014/main" id="{C2B462CE-DA82-2142-21DC-2AD67312192C}"/>
              </a:ext>
            </a:extLst>
          </p:cNvPr>
          <p:cNvSpPr txBox="1"/>
          <p:nvPr/>
        </p:nvSpPr>
        <p:spPr>
          <a:xfrm>
            <a:off x="1248473" y="5023067"/>
            <a:ext cx="768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Front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95A31B7F-3ED1-82C6-37AF-F55006733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643" y="4542975"/>
            <a:ext cx="4526301" cy="1716716"/>
          </a:xfrm>
          <a:prstGeom prst="rect">
            <a:avLst/>
          </a:prstGeom>
        </p:spPr>
      </p:pic>
      <p:sp>
        <p:nvSpPr>
          <p:cNvPr id="8" name="TextBox 13">
            <a:extLst>
              <a:ext uri="{FF2B5EF4-FFF2-40B4-BE49-F238E27FC236}">
                <a16:creationId xmlns:a16="http://schemas.microsoft.com/office/drawing/2014/main" id="{17350261-DA57-0F87-E3F4-99E04C5F6EDA}"/>
              </a:ext>
            </a:extLst>
          </p:cNvPr>
          <p:cNvSpPr txBox="1"/>
          <p:nvPr/>
        </p:nvSpPr>
        <p:spPr>
          <a:xfrm>
            <a:off x="269429" y="1012422"/>
            <a:ext cx="77826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A cosmic-ray test stand has been completed on the INFN BIL production line at CERN-BB5. The infrastructure will certify all BIL-RPC singlets and chambers produced by the Italian community: 120 BIL chambers and 360 singlets, plus 40 BOR/BOM chambers. </a:t>
            </a:r>
          </a:p>
          <a:p>
            <a:pPr algn="just"/>
            <a:r>
              <a:rPr lang="en-US" sz="1600" dirty="0"/>
              <a:t>Trigger detectors are 4 x BOL-RPC Atlas Singlets (2 mm RPC detectors) with active area of 2430 x 1010 mm</a:t>
            </a:r>
            <a:r>
              <a:rPr lang="en-US" sz="1600" baseline="30000" dirty="0"/>
              <a:t>2</a:t>
            </a:r>
            <a:r>
              <a:rPr lang="en-US" sz="1600" dirty="0"/>
              <a:t> each and a total of 448 Channels. This solution allows to perform integration tests of new BMBO-DCT on ATLAS Legacy detectors.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Trigger chambers read-out system is based on TTL translator with NIM fast-OR for each FE board (Granularity 1x1 </a:t>
            </a:r>
            <a:r>
              <a:rPr lang="en-US" sz="1600" dirty="0" err="1"/>
              <a:t>Chs</a:t>
            </a:r>
            <a:r>
              <a:rPr lang="en-US" sz="1600" dirty="0"/>
              <a:t> → 8 x 8 </a:t>
            </a:r>
            <a:r>
              <a:rPr lang="en-US" sz="1600" dirty="0" err="1"/>
              <a:t>Chs</a:t>
            </a:r>
            <a:r>
              <a:rPr lang="en-US" sz="1600" dirty="0"/>
              <a:t> ) </a:t>
            </a:r>
          </a:p>
          <a:p>
            <a:pPr algn="just"/>
            <a:r>
              <a:rPr lang="en-US" sz="1600" dirty="0"/>
              <a:t>Trigger Logic: implemented on FPGA CAEN V2495 Altera </a:t>
            </a:r>
            <a:r>
              <a:rPr lang="en-US" sz="1600" dirty="0" err="1"/>
              <a:t>Cyclon</a:t>
            </a:r>
            <a:r>
              <a:rPr lang="en-US" sz="1600" dirty="0"/>
              <a:t> V Translator/Logic Unit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All trigger tyles have been installed and acquired. Trigger has been implemented on 2/4 Trigger tiles and tested for timing performance, a firmware using all trigger tyles for </a:t>
            </a:r>
            <a:r>
              <a:rPr lang="en-US" sz="1600" dirty="0" err="1"/>
              <a:t>RoIs</a:t>
            </a:r>
            <a:r>
              <a:rPr lang="en-US" sz="1600" dirty="0"/>
              <a:t> definition under development.</a:t>
            </a:r>
          </a:p>
          <a:p>
            <a:endParaRPr lang="en-US" sz="1600" dirty="0"/>
          </a:p>
        </p:txBody>
      </p:sp>
      <p:pic>
        <p:nvPicPr>
          <p:cNvPr id="16" name="Picture 9" descr="A large machine with wires from it&#10;&#10;Description automatically generated">
            <a:extLst>
              <a:ext uri="{FF2B5EF4-FFF2-40B4-BE49-F238E27FC236}">
                <a16:creationId xmlns:a16="http://schemas.microsoft.com/office/drawing/2014/main" id="{A5723BA0-6D71-2639-E7E4-35B1E20DC4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1" t="50153" r="9568" b="17410"/>
          <a:stretch/>
        </p:blipFill>
        <p:spPr>
          <a:xfrm>
            <a:off x="4967058" y="4366727"/>
            <a:ext cx="1583616" cy="1892964"/>
          </a:xfrm>
          <a:prstGeom prst="rect">
            <a:avLst/>
          </a:prstGeom>
        </p:spPr>
      </p:pic>
      <p:pic>
        <p:nvPicPr>
          <p:cNvPr id="17" name="Picture 10" descr="A large machine with wires from it&#10;&#10;Description automatically generated">
            <a:extLst>
              <a:ext uri="{FF2B5EF4-FFF2-40B4-BE49-F238E27FC236}">
                <a16:creationId xmlns:a16="http://schemas.microsoft.com/office/drawing/2014/main" id="{9048D673-E137-506B-0EB4-82F9047EB6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5" t="15833" r="9568" b="49563"/>
          <a:stretch/>
        </p:blipFill>
        <p:spPr>
          <a:xfrm>
            <a:off x="6571151" y="4366727"/>
            <a:ext cx="1533358" cy="1892964"/>
          </a:xfrm>
          <a:prstGeom prst="rect">
            <a:avLst/>
          </a:prstGeom>
        </p:spPr>
      </p:pic>
      <p:pic>
        <p:nvPicPr>
          <p:cNvPr id="18" name="Picture 7">
            <a:extLst>
              <a:ext uri="{FF2B5EF4-FFF2-40B4-BE49-F238E27FC236}">
                <a16:creationId xmlns:a16="http://schemas.microsoft.com/office/drawing/2014/main" id="{CE866A9E-E08B-4B9D-10DC-1D624CC91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0854" y="942023"/>
            <a:ext cx="3454055" cy="256324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60013118-6DF8-EB59-2201-25CC76268E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0647" t="53333" r="4333" b="3111"/>
          <a:stretch/>
        </p:blipFill>
        <p:spPr>
          <a:xfrm>
            <a:off x="8179581" y="3788275"/>
            <a:ext cx="3862409" cy="270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040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36134E5B-124A-C7DC-7C98-D33A08323C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450" t="13169" r="3475" b="5554"/>
          <a:stretch/>
        </p:blipFill>
        <p:spPr>
          <a:xfrm>
            <a:off x="21435" y="-3593"/>
            <a:ext cx="12168514" cy="6861593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E9CA39-B81F-6E68-D0E2-F493FC8C8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4442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E99F1B44-B359-546A-C686-7A26F96D44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225" t="13308" r="3475" b="5554"/>
          <a:stretch/>
        </p:blipFill>
        <p:spPr>
          <a:xfrm>
            <a:off x="-26257" y="-140"/>
            <a:ext cx="12218257" cy="6858140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E456B4-8069-ED9A-6F14-AD6B82791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57059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402058F-EBCF-36CD-2812-9D5EB0A083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225" t="13308" r="3550" b="5554"/>
          <a:stretch/>
        </p:blipFill>
        <p:spPr>
          <a:xfrm>
            <a:off x="-23967" y="0"/>
            <a:ext cx="12206304" cy="6858000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E05B160-6C00-7C13-503E-724AE3E87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128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75D45CE-6E0D-D1BE-3935-F527E0B9FD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00" t="13861" r="3400" b="5277"/>
          <a:stretch/>
        </p:blipFill>
        <p:spPr>
          <a:xfrm>
            <a:off x="0" y="39554"/>
            <a:ext cx="12186134" cy="6816764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ED9E944-0C03-9CB1-33FE-89686E574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16589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E740C60-1F05-9661-FFFE-78B83BC14C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77" t="13585" r="3399" b="5554"/>
          <a:stretch/>
        </p:blipFill>
        <p:spPr>
          <a:xfrm>
            <a:off x="0" y="-1"/>
            <a:ext cx="12202073" cy="6832225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210C42-93A1-8E99-8784-A8F241E55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7455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E7DDC0-7893-5C16-3BDA-DD57F6069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65449"/>
          </a:xfrm>
        </p:spPr>
        <p:txBody>
          <a:bodyPr/>
          <a:lstStyle/>
          <a:p>
            <a:r>
              <a:rPr lang="it-IT" dirty="0"/>
              <a:t>The ATLAS RPC upgrade for </a:t>
            </a:r>
            <a:r>
              <a:rPr lang="it-IT" dirty="0" err="1"/>
              <a:t>Phase</a:t>
            </a:r>
            <a:r>
              <a:rPr lang="it-IT" dirty="0"/>
              <a:t> II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B04B5C5A-34C1-B01C-FF8D-7ADB3CB676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37949" y="3130584"/>
            <a:ext cx="2033891" cy="1958702"/>
          </a:xfr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A9C6864-C59F-A701-5C2A-6B0D26BE3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780" y="1819256"/>
            <a:ext cx="3579588" cy="204154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646A8D6-D138-7DBC-FE5A-E0FBD228E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2275" y="3875023"/>
            <a:ext cx="3517805" cy="245991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9994736-3029-A437-D194-48AB20887E70}"/>
              </a:ext>
            </a:extLst>
          </p:cNvPr>
          <p:cNvSpPr txBox="1"/>
          <p:nvPr/>
        </p:nvSpPr>
        <p:spPr>
          <a:xfrm>
            <a:off x="8564880" y="2407920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C000"/>
                </a:solidFill>
              </a:rPr>
              <a:t>BO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7F6EB47-8A27-0832-360B-F04F601E2C59}"/>
              </a:ext>
            </a:extLst>
          </p:cNvPr>
          <p:cNvSpPr txBox="1"/>
          <p:nvPr/>
        </p:nvSpPr>
        <p:spPr>
          <a:xfrm>
            <a:off x="9316720" y="2804160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C000"/>
                </a:solidFill>
              </a:rPr>
              <a:t>BM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FB34B7B-6821-B034-16A7-C3E22202082B}"/>
              </a:ext>
            </a:extLst>
          </p:cNvPr>
          <p:cNvSpPr txBox="1"/>
          <p:nvPr/>
        </p:nvSpPr>
        <p:spPr>
          <a:xfrm>
            <a:off x="10160000" y="2773680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C000"/>
                </a:solidFill>
              </a:rPr>
              <a:t>BI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B281159-3D4C-0F03-E3F3-D533D4C81EFE}"/>
                  </a:ext>
                </a:extLst>
              </p:cNvPr>
              <p:cNvSpPr txBox="1"/>
              <p:nvPr/>
            </p:nvSpPr>
            <p:spPr>
              <a:xfrm>
                <a:off x="538480" y="1625600"/>
                <a:ext cx="7904480" cy="13261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HL-LHC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luminosity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increase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7.5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it-IT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cm</m:t>
                        </m:r>
                      </m:e>
                      <m:sup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it-IT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s</m:t>
                        </m:r>
                      </m:e>
                      <m:sup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at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=14 </m:t>
                    </m:r>
                    <m:r>
                      <m:rPr>
                        <m:nor/>
                      </m:rPr>
                      <a:rPr lang="it-IT" sz="16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TeV</m:t>
                    </m:r>
                    <m:r>
                      <m:rPr>
                        <m:nor/>
                      </m:rPr>
                      <a:rPr lang="it-IT" sz="16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,</a:t>
                </a:r>
              </a:p>
              <a:p>
                <a:pPr algn="just"/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average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number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of interactions per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bunch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crossing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=200</m:t>
                    </m:r>
                  </m:oMath>
                </a14:m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foresees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a major upgrade for the ATLAS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Muon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Trigger system. About 300 new-generation RPC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triplets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will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be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inserted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in the Barrel Inner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region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(BI), and the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old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on-detector trigger boards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will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be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replaced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with new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ones</a:t>
                </a:r>
                <a:endParaRPr lang="it-IT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B281159-3D4C-0F03-E3F3-D533D4C81E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480" y="1625600"/>
                <a:ext cx="7904480" cy="1326132"/>
              </a:xfrm>
              <a:prstGeom prst="rect">
                <a:avLst/>
              </a:prstGeom>
              <a:blipFill>
                <a:blip r:embed="rId5"/>
                <a:stretch>
                  <a:fillRect l="-386" t="-922" r="-463" b="-55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65D7AF1-380F-AD2A-E509-B3C325E12814}"/>
              </a:ext>
            </a:extLst>
          </p:cNvPr>
          <p:cNvSpPr txBox="1"/>
          <p:nvPr/>
        </p:nvSpPr>
        <p:spPr>
          <a:xfrm>
            <a:off x="629265" y="2981796"/>
            <a:ext cx="56535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trigger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redundancy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(from 6 to 9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layers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trigger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acceptance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(from 78% to 92%, and to 96% by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requiring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BI-BO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coincidence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see</a:t>
            </a:r>
            <a:r>
              <a:rPr lang="en-US" sz="1600" b="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Table 3.2 of the Phase II Muon TDR: </a:t>
            </a:r>
            <a:r>
              <a:rPr lang="en-US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https://cds.cern.ch/record/2285580/files/ATLAS-TDR-026.pdf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time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for time-of-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flight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new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-gap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(1 mm) and new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-out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(0.4 ns for BI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from 2 ns to 1.1 ns for legacy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A42ABAC4-0686-B196-9CF0-23902E41A083}"/>
                  </a:ext>
                </a:extLst>
              </p:cNvPr>
              <p:cNvSpPr txBox="1"/>
              <p:nvPr/>
            </p:nvSpPr>
            <p:spPr>
              <a:xfrm>
                <a:off x="678426" y="5309482"/>
                <a:ext cx="71775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BI RPC detector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surface</a:t>
                </a: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: 472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it-IT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p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it-IT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306 BI RPC </a:t>
                </a:r>
                <a:r>
                  <a:rPr lang="it-IT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triplets</a:t>
                </a:r>
                <a:endParaRPr lang="it-IT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it-I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8262 new front-end boards</a:t>
                </a: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A42ABAC4-0686-B196-9CF0-23902E41A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426" y="5309482"/>
                <a:ext cx="7177548" cy="830997"/>
              </a:xfrm>
              <a:prstGeom prst="rect">
                <a:avLst/>
              </a:prstGeom>
              <a:blipFill>
                <a:blip r:embed="rId7"/>
                <a:stretch>
                  <a:fillRect l="-340" t="-2206" b="-88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34BBE8E-9371-49C3-F789-D5DD12C07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190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2E74120-2D73-AFFB-B366-28195309A03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450" t="13447" r="3400" b="5554"/>
          <a:stretch/>
        </p:blipFill>
        <p:spPr>
          <a:xfrm>
            <a:off x="-30793" y="0"/>
            <a:ext cx="12215447" cy="6858000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F0E5C34-A1A7-DF40-54CA-EAF412CCC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8159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10F8F0B5-F337-04E7-CA17-C1439D4D71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224" t="13585" r="3401" b="5554"/>
          <a:stretch/>
        </p:blipFill>
        <p:spPr>
          <a:xfrm>
            <a:off x="0" y="0"/>
            <a:ext cx="12186524" cy="6810459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87E1415-BFA8-0C50-DFA4-047237638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2848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2B7A1FF-9411-8B03-1561-15D9681545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224" t="13447" r="3325" b="5830"/>
          <a:stretch/>
        </p:blipFill>
        <p:spPr>
          <a:xfrm>
            <a:off x="23605" y="0"/>
            <a:ext cx="12189564" cy="6793992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6DEE5F4-D258-F800-64EB-CBE2D6AEC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86194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4A012E7-0E59-E614-56AE-E2D1BFE3CD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75" t="13169" r="3250" b="5693"/>
          <a:stretch/>
        </p:blipFill>
        <p:spPr>
          <a:xfrm>
            <a:off x="-26294" y="-1"/>
            <a:ext cx="12229712" cy="6858001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4DC1308-3FF6-3DE7-D259-B7A2F59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2010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6CE4655-D6E6-A328-DEDC-A3697CB34E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450" t="13861" r="3625" b="5277"/>
          <a:stretch/>
        </p:blipFill>
        <p:spPr>
          <a:xfrm>
            <a:off x="-9134" y="0"/>
            <a:ext cx="12201134" cy="6858000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E80E38-FEB0-4CB3-5A8B-6643E125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15731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CEC5BD1-469E-BEA8-FF9E-C7C4F053D8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075" t="13723" r="3700" b="5554"/>
          <a:stretch/>
        </p:blipFill>
        <p:spPr>
          <a:xfrm>
            <a:off x="1" y="-1"/>
            <a:ext cx="12192000" cy="6814895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45E9A70-60B5-E569-ADD7-251BC175C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8147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BA8C463-2305-17CC-7512-002C413120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449" t="13447" r="3776" b="5277"/>
          <a:stretch/>
        </p:blipFill>
        <p:spPr>
          <a:xfrm>
            <a:off x="68302" y="-4691"/>
            <a:ext cx="12123698" cy="6862691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14DD7E-4969-45DF-1CFC-1AE534CD0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96385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10B6723-F887-CB34-1EAB-AABE9A5FE5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00" t="13723" r="3550" b="5554"/>
          <a:stretch/>
        </p:blipFill>
        <p:spPr>
          <a:xfrm>
            <a:off x="49049" y="-1"/>
            <a:ext cx="12142951" cy="6793993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36BC605-2545-34D2-32E7-3A98DBF65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58601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0C1D2C5-5967-B615-4C23-A933A8CAA4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75" t="13447" r="3550" b="5416"/>
          <a:stretch/>
        </p:blipFill>
        <p:spPr>
          <a:xfrm>
            <a:off x="9101" y="-1"/>
            <a:ext cx="12182899" cy="6858001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DB9714-CFB1-BCEC-2C42-96DBCDDE1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25946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2B23B303-D84B-D812-CF0B-8671B2453F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00" t="13447" r="3700" b="5692"/>
          <a:stretch/>
        </p:blipFill>
        <p:spPr>
          <a:xfrm>
            <a:off x="1" y="0"/>
            <a:ext cx="12196842" cy="6848996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E04B1C6-2317-48D6-717A-5B45C10B0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8635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698A37-F089-41ED-7219-118C05815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65504"/>
          </a:xfrm>
        </p:spPr>
        <p:txBody>
          <a:bodyPr>
            <a:normAutofit/>
          </a:bodyPr>
          <a:lstStyle/>
          <a:p>
            <a:r>
              <a:rPr lang="it-IT" sz="4000" dirty="0"/>
              <a:t>BI-RPC: gas </a:t>
            </a:r>
            <a:r>
              <a:rPr lang="it-IT" sz="4000" dirty="0" err="1"/>
              <a:t>volumes</a:t>
            </a:r>
            <a:r>
              <a:rPr lang="it-IT" sz="4000" dirty="0"/>
              <a:t>, </a:t>
            </a:r>
            <a:r>
              <a:rPr lang="it-IT" sz="4000" dirty="0" err="1"/>
              <a:t>singlets</a:t>
            </a:r>
            <a:r>
              <a:rPr lang="it-IT" sz="4000" dirty="0"/>
              <a:t> and </a:t>
            </a:r>
            <a:r>
              <a:rPr lang="it-IT" sz="4000" dirty="0" err="1"/>
              <a:t>chambers</a:t>
            </a:r>
            <a:endParaRPr lang="it-IT" sz="4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14B2E3-E3B6-56B4-0179-D30F07783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70961"/>
            <a:ext cx="4320540" cy="4898133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Gas volume: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a gas volume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composed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of a gas gap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enclosed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High-Pressure Laminate (HPL)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plates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layer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deposited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face of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HPL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plate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. Total gas-volume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4.5 mm</a:t>
            </a:r>
          </a:p>
          <a:p>
            <a:pPr algn="just"/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Singlet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the gas volume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enclosed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-out panels with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-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oriented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strips (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parallel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to the long side of the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chamber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),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forming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 «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singlet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». The gas volume with the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read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-out panels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enclosed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in a Faraday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cage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consisting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of the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outer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faces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copper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with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their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edges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connected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by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conductive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copper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tape.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Singlet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thickness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: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about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13 mm</a:t>
            </a:r>
          </a:p>
          <a:p>
            <a:pPr algn="just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BI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singlets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(a «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triplet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») are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inserted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suitable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a BI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. BIL-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inserted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in the Large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sectors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BIS-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inserted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in the Small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sectors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. BI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65 mm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6FFC090-EA4B-629E-A2CE-5D4826C54E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75" t="16666" r="5250" b="9444"/>
          <a:stretch/>
        </p:blipFill>
        <p:spPr>
          <a:xfrm>
            <a:off x="5775960" y="1143000"/>
            <a:ext cx="5775960" cy="5067300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AF4DF62-D792-62DE-9CC3-357644A3D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11220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8D97DBA3-1536-0936-D9E4-68A83A499B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75" t="13307" r="3550" b="5277"/>
          <a:stretch/>
        </p:blipFill>
        <p:spPr>
          <a:xfrm>
            <a:off x="48207" y="-1318"/>
            <a:ext cx="12143793" cy="6859318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1907793-6C95-37C3-1497-248D74C5C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62273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1933E982-572C-BAA6-6B32-8183B7482E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75" t="13861" r="3550" b="5553"/>
          <a:stretch/>
        </p:blipFill>
        <p:spPr>
          <a:xfrm>
            <a:off x="0" y="-1"/>
            <a:ext cx="12192000" cy="6816277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E698D6F-E47F-2B91-3460-019AC6833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319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A9AF304-6779-820D-638D-202BA9494E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075" t="14000" r="3625" b="5277"/>
          <a:stretch/>
        </p:blipFill>
        <p:spPr>
          <a:xfrm>
            <a:off x="-88727" y="0"/>
            <a:ext cx="12280879" cy="6858000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96D46AE-A0F0-220F-AF9C-6C00A1010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01479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7DA8EC2A-B932-1973-4C48-1225F7ADB8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267" t="13157" r="3540" b="5548"/>
          <a:stretch/>
        </p:blipFill>
        <p:spPr>
          <a:xfrm>
            <a:off x="14137" y="0"/>
            <a:ext cx="12177863" cy="6858000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C523C54-26AB-E55D-C0E9-E3A8A46C3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33</a:t>
            </a:fld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45D9A948-BE7D-F600-5D84-B7BC2EC95DDD}"/>
              </a:ext>
            </a:extLst>
          </p:cNvPr>
          <p:cNvSpPr/>
          <p:nvPr/>
        </p:nvSpPr>
        <p:spPr>
          <a:xfrm>
            <a:off x="8927184" y="5571241"/>
            <a:ext cx="1885360" cy="50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34545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E4BA6B56-95E7-5772-ADBF-43F169FA9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Summary</a:t>
            </a:r>
            <a:r>
              <a:rPr lang="it-IT" dirty="0"/>
              <a:t>	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1E69E6-7705-B62E-E2B5-2658FA616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it-IT" dirty="0"/>
              <a:t>General Tecnica Engineering </a:t>
            </a:r>
            <a:r>
              <a:rPr lang="it-IT" dirty="0" err="1"/>
              <a:t>firm</a:t>
            </a:r>
            <a:r>
              <a:rPr lang="it-IT" dirty="0"/>
              <a:t> (</a:t>
            </a:r>
            <a:r>
              <a:rPr lang="it-IT" dirty="0" err="1"/>
              <a:t>Italy</a:t>
            </a:r>
            <a:r>
              <a:rPr lang="it-IT" dirty="0"/>
              <a:t>)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constructing</a:t>
            </a:r>
            <a:r>
              <a:rPr lang="it-IT" dirty="0"/>
              <a:t> a big </a:t>
            </a:r>
            <a:r>
              <a:rPr lang="it-IT" dirty="0" err="1"/>
              <a:t>fraction</a:t>
            </a:r>
            <a:r>
              <a:rPr lang="it-IT" dirty="0"/>
              <a:t> of the BI RPC gas </a:t>
            </a:r>
            <a:r>
              <a:rPr lang="it-IT" dirty="0" err="1"/>
              <a:t>volumes</a:t>
            </a:r>
            <a:r>
              <a:rPr lang="it-IT" dirty="0"/>
              <a:t> for the </a:t>
            </a:r>
            <a:r>
              <a:rPr lang="it-IT" dirty="0" err="1"/>
              <a:t>Phase</a:t>
            </a:r>
            <a:r>
              <a:rPr lang="it-IT" dirty="0"/>
              <a:t>-II upgrade of the ATLAS </a:t>
            </a:r>
            <a:r>
              <a:rPr lang="it-IT" dirty="0" err="1"/>
              <a:t>muon</a:t>
            </a:r>
            <a:r>
              <a:rPr lang="it-IT" dirty="0"/>
              <a:t>-trigger system</a:t>
            </a:r>
          </a:p>
          <a:p>
            <a:pPr algn="just"/>
            <a:r>
              <a:rPr lang="it-IT" dirty="0"/>
              <a:t>General Tecnica Engineering (</a:t>
            </a:r>
            <a:r>
              <a:rPr lang="it-IT" dirty="0" err="1"/>
              <a:t>former</a:t>
            </a:r>
            <a:r>
              <a:rPr lang="it-IT" dirty="0"/>
              <a:t> General Tecnica) </a:t>
            </a:r>
            <a:r>
              <a:rPr lang="it-IT" dirty="0" err="1"/>
              <a:t>is</a:t>
            </a:r>
            <a:r>
              <a:rPr lang="it-IT" dirty="0"/>
              <a:t> the first </a:t>
            </a:r>
            <a:r>
              <a:rPr lang="it-IT" dirty="0" err="1"/>
              <a:t>firm</a:t>
            </a:r>
            <a:r>
              <a:rPr lang="it-IT" dirty="0"/>
              <a:t>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contructing</a:t>
            </a:r>
            <a:r>
              <a:rPr lang="it-IT" dirty="0"/>
              <a:t> RPC gas </a:t>
            </a:r>
            <a:r>
              <a:rPr lang="it-IT" dirty="0" err="1"/>
              <a:t>volumes</a:t>
            </a:r>
            <a:r>
              <a:rPr lang="it-IT" dirty="0"/>
              <a:t> </a:t>
            </a:r>
            <a:r>
              <a:rPr lang="it-IT" dirty="0" err="1"/>
              <a:t>since</a:t>
            </a:r>
            <a:r>
              <a:rPr lang="it-IT" dirty="0"/>
              <a:t> the RPC </a:t>
            </a:r>
            <a:r>
              <a:rPr lang="it-IT" dirty="0" err="1"/>
              <a:t>technology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invented</a:t>
            </a:r>
            <a:r>
              <a:rPr lang="it-IT" dirty="0"/>
              <a:t> </a:t>
            </a:r>
            <a:r>
              <a:rPr lang="it-IT" dirty="0" err="1"/>
              <a:t>about</a:t>
            </a:r>
            <a:r>
              <a:rPr lang="it-IT" dirty="0"/>
              <a:t> 43 </a:t>
            </a:r>
            <a:r>
              <a:rPr lang="it-IT" dirty="0" err="1"/>
              <a:t>years</a:t>
            </a:r>
            <a:r>
              <a:rPr lang="it-IT" dirty="0"/>
              <a:t> ago</a:t>
            </a:r>
          </a:p>
          <a:p>
            <a:pPr algn="just"/>
            <a:r>
              <a:rPr lang="it-IT" dirty="0" err="1"/>
              <a:t>Qualification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under way for </a:t>
            </a:r>
            <a:r>
              <a:rPr lang="it-IT" dirty="0" err="1"/>
              <a:t>firms</a:t>
            </a:r>
            <a:r>
              <a:rPr lang="it-IT" dirty="0"/>
              <a:t> </a:t>
            </a:r>
            <a:r>
              <a:rPr lang="it-IT" dirty="0" err="1"/>
              <a:t>which</a:t>
            </a:r>
            <a:r>
              <a:rPr lang="it-IT" dirty="0"/>
              <a:t> can </a:t>
            </a:r>
            <a:r>
              <a:rPr lang="it-IT" dirty="0" err="1"/>
              <a:t>construct</a:t>
            </a:r>
            <a:r>
              <a:rPr lang="it-IT" dirty="0"/>
              <a:t> RPC gas </a:t>
            </a:r>
            <a:r>
              <a:rPr lang="it-IT" dirty="0" err="1"/>
              <a:t>volumes</a:t>
            </a:r>
            <a:r>
              <a:rPr lang="it-IT" dirty="0"/>
              <a:t> in Germany and China after </a:t>
            </a:r>
            <a:r>
              <a:rPr lang="it-IT" dirty="0" err="1"/>
              <a:t>careful</a:t>
            </a:r>
            <a:r>
              <a:rPr lang="it-IT" dirty="0"/>
              <a:t> </a:t>
            </a:r>
            <a:r>
              <a:rPr lang="it-IT" dirty="0" err="1"/>
              <a:t>technology</a:t>
            </a:r>
            <a:r>
              <a:rPr lang="it-IT" dirty="0"/>
              <a:t> transfer </a:t>
            </a:r>
          </a:p>
          <a:p>
            <a:pPr algn="just"/>
            <a:r>
              <a:rPr lang="it-IT" dirty="0"/>
              <a:t>Over 400 BOR-BOM RPC gas </a:t>
            </a:r>
            <a:r>
              <a:rPr lang="it-IT" dirty="0" err="1"/>
              <a:t>volumes</a:t>
            </a:r>
            <a:r>
              <a:rPr lang="it-IT" dirty="0"/>
              <a:t> are </a:t>
            </a:r>
            <a:r>
              <a:rPr lang="it-IT" dirty="0" err="1"/>
              <a:t>foreseen</a:t>
            </a:r>
            <a:r>
              <a:rPr lang="it-IT" dirty="0"/>
              <a:t> to be </a:t>
            </a:r>
            <a:r>
              <a:rPr lang="it-IT" dirty="0" err="1"/>
              <a:t>constructed</a:t>
            </a:r>
            <a:r>
              <a:rPr lang="it-IT" dirty="0"/>
              <a:t> in Germany</a:t>
            </a:r>
          </a:p>
          <a:p>
            <a:pPr algn="just"/>
            <a:r>
              <a:rPr lang="it-IT" dirty="0" err="1"/>
              <a:t>Very</a:t>
            </a:r>
            <a:r>
              <a:rPr lang="it-IT" dirty="0"/>
              <a:t> good </a:t>
            </a:r>
            <a:r>
              <a:rPr lang="it-IT" dirty="0" err="1"/>
              <a:t>results</a:t>
            </a:r>
            <a:r>
              <a:rPr lang="it-IT" dirty="0"/>
              <a:t> </a:t>
            </a:r>
            <a:r>
              <a:rPr lang="it-IT" dirty="0" err="1"/>
              <a:t>reported</a:t>
            </a:r>
            <a:r>
              <a:rPr lang="it-IT" dirty="0"/>
              <a:t> by the MPI of </a:t>
            </a:r>
            <a:r>
              <a:rPr lang="it-IT" dirty="0" err="1"/>
              <a:t>Munchën</a:t>
            </a:r>
            <a:r>
              <a:rPr lang="it-IT" dirty="0"/>
              <a:t> (Germany)</a:t>
            </a:r>
          </a:p>
          <a:p>
            <a:pPr algn="just"/>
            <a:r>
              <a:rPr lang="it-IT" dirty="0" err="1"/>
              <a:t>Expecting</a:t>
            </a:r>
            <a:r>
              <a:rPr lang="it-IT" dirty="0"/>
              <a:t> </a:t>
            </a:r>
            <a:r>
              <a:rPr lang="it-IT" dirty="0" err="1"/>
              <a:t>further</a:t>
            </a:r>
            <a:r>
              <a:rPr lang="it-IT" dirty="0"/>
              <a:t> </a:t>
            </a:r>
            <a:r>
              <a:rPr lang="it-IT" dirty="0" err="1"/>
              <a:t>developments</a:t>
            </a:r>
            <a:r>
              <a:rPr lang="it-IT" dirty="0"/>
              <a:t> from the USTC </a:t>
            </a:r>
            <a:r>
              <a:rPr lang="it-IT" dirty="0" err="1"/>
              <a:t>research</a:t>
            </a:r>
            <a:r>
              <a:rPr lang="it-IT" dirty="0"/>
              <a:t> group (China) 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soon</a:t>
            </a:r>
            <a:endParaRPr lang="it-IT" dirty="0"/>
          </a:p>
          <a:p>
            <a:pPr algn="just"/>
            <a:r>
              <a:rPr lang="it-IT" dirty="0"/>
              <a:t>About 50 BIL RPC gas </a:t>
            </a:r>
            <a:r>
              <a:rPr lang="it-IT" dirty="0" err="1"/>
              <a:t>volumes</a:t>
            </a:r>
            <a:r>
              <a:rPr lang="it-IT" dirty="0"/>
              <a:t> are </a:t>
            </a:r>
            <a:r>
              <a:rPr lang="it-IT" dirty="0" err="1"/>
              <a:t>foreseen</a:t>
            </a:r>
            <a:r>
              <a:rPr lang="it-IT" dirty="0"/>
              <a:t> to be </a:t>
            </a:r>
            <a:r>
              <a:rPr lang="it-IT" dirty="0" err="1"/>
              <a:t>constructed</a:t>
            </a:r>
            <a:r>
              <a:rPr lang="it-IT" dirty="0"/>
              <a:t> in China.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B228E0B-F822-C361-6AB7-8FFA4D23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F180-4732-4D72-9D44-773542617ABE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0616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7AD77D-5BA1-BB24-53EF-6119689B9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8917"/>
          </a:xfrm>
        </p:spPr>
        <p:txBody>
          <a:bodyPr>
            <a:normAutofit/>
          </a:bodyPr>
          <a:lstStyle/>
          <a:p>
            <a:r>
              <a:rPr lang="it-IT" dirty="0"/>
              <a:t>New gas </a:t>
            </a:r>
            <a:r>
              <a:rPr lang="it-IT" dirty="0" err="1"/>
              <a:t>volumes</a:t>
            </a:r>
            <a:r>
              <a:rPr lang="it-IT" dirty="0"/>
              <a:t>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42F481B-302F-7169-1ADC-9F3F4882F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85520"/>
            <a:ext cx="10058400" cy="4883574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 new design for the gas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with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several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changes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respect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to the ATLAS legacy RPC detectors:</a:t>
            </a:r>
          </a:p>
          <a:p>
            <a:pPr algn="just">
              <a:lnSpc>
                <a:spcPct val="100000"/>
              </a:lnSpc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Gas-gap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from 2 mm to 1 mm</a:t>
            </a:r>
          </a:p>
          <a:p>
            <a:pPr algn="just">
              <a:lnSpc>
                <a:spcPct val="100000"/>
              </a:lnSpc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The gas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re-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designed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with 4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inlets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connecting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the gas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pipes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on the corners of the gas volume,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drilled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profile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New HV-cable connection on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gas-volume side</a:t>
            </a:r>
          </a:p>
          <a:p>
            <a:pPr algn="just">
              <a:lnSpc>
                <a:spcPct val="100000"/>
              </a:lnSpc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The 6 mm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diameter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gas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pipes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replaced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with 3 mm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diameter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gas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pipes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graphite-layer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resistivity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from 500 kΩ/□ to 320 k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/□ and the footprint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redesigned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to reduce the risk of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leaks</a:t>
            </a:r>
          </a:p>
          <a:p>
            <a:pPr algn="just">
              <a:lnSpc>
                <a:spcPct val="100000"/>
              </a:lnSpc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Electrode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from 1.8 mm to 1.4 mm</a:t>
            </a:r>
          </a:p>
          <a:p>
            <a:pPr algn="just">
              <a:lnSpc>
                <a:spcPct val="100000"/>
              </a:lnSpc>
              <a:buClrTx/>
              <a:buFont typeface="Arial" panose="020B0604020202020204" pitchFamily="34" charset="0"/>
              <a:buChar char="•"/>
            </a:pP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buClrTx/>
              <a:buNone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The production of the gas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Italy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started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 2023 and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expected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to end in 2025,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carried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out by General Tecnica Engineering (GTE).</a:t>
            </a:r>
          </a:p>
          <a:p>
            <a:pPr marL="0" indent="0" algn="just">
              <a:lnSpc>
                <a:spcPct val="100000"/>
              </a:lnSpc>
              <a:buClrTx/>
              <a:buNone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Two new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production centers are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undergoing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qualification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Munich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(Max Planck Institute, MPI) and Hefei (University of Science and Technology of China, USTC)</a:t>
            </a:r>
          </a:p>
          <a:p>
            <a:pPr marL="0" indent="0" algn="just">
              <a:lnSpc>
                <a:spcPts val="1200"/>
              </a:lnSpc>
              <a:buClrTx/>
              <a:buNone/>
            </a:pP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2384FAA-06C3-9D61-0C8D-D1B01941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0523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1ECEFFB-5118-7C0C-10E0-BE05B5AEA4C3}"/>
              </a:ext>
            </a:extLst>
          </p:cNvPr>
          <p:cNvSpPr/>
          <p:nvPr/>
        </p:nvSpPr>
        <p:spPr>
          <a:xfrm>
            <a:off x="5978572" y="1608989"/>
            <a:ext cx="5234860" cy="33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BEB9AC5-259E-8831-6ED8-12E094D55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Bakelite plates (Italian facility)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egnaposto contenuto 4">
                <a:extLst>
                  <a:ext uri="{FF2B5EF4-FFF2-40B4-BE49-F238E27FC236}">
                    <a16:creationId xmlns:a16="http://schemas.microsoft.com/office/drawing/2014/main" id="{7D1F4860-0A5B-6E8C-BB90-E1E40977199E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306023" y="1541847"/>
                <a:ext cx="7617003" cy="4734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the RPC-BI upgrade, to cope with the HL-LHC environment, a nominal value of 1.5 mm thickness and a resistivity of about           10</a:t>
                </a:r>
                <a:r>
                  <a:rPr lang="en-US" sz="200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11</a:t>
                </a: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Ω cm were chosen</a:t>
                </a:r>
              </a:p>
              <a:p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Bakelite plates are purchased from </a:t>
                </a:r>
                <a:r>
                  <a:rPr lang="en-US" sz="2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Teknemika</a:t>
                </a: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s.r.l</a:t>
                </a: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 ​​with the following specifications:</a:t>
                </a:r>
              </a:p>
              <a:p>
                <a:pPr marL="742950" lvl="1" indent="-285750"/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nominal thickness  1.50 mm + 0.00 mm - 0.18 mm;</a:t>
                </a:r>
              </a:p>
              <a:p>
                <a:pPr marL="742950" lvl="1" indent="-285750"/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tolerance on linear dimensions ±0.5 mm;</a:t>
                </a:r>
              </a:p>
              <a:p>
                <a:pPr marL="742950" lvl="1" indent="-285750"/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difference between the two diagonals less than 1 mm;</a:t>
                </a:r>
              </a:p>
              <a:p>
                <a:pPr marL="742950" lvl="1" indent="-285750"/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bulk resistivity between 1.5 x 10</a:t>
                </a:r>
                <a:r>
                  <a:rPr lang="en-US" sz="180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10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Ω cm and 10</a:t>
                </a:r>
                <a:r>
                  <a:rPr lang="en-US" sz="180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11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Ω cm, measured at   20 °C and 50% relative humidity.</a:t>
                </a:r>
                <a:endParaRPr lang="en-US" sz="1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resistivity is certified by the manufacturer and INFN at random, with a picoammeter or a high-resistance material connected to a clamp with large surface conductive electrodes. The values ​​are corrected for the effect of the temperature T using the formula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l-GR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𝜌</m:t>
                        </m:r>
                      </m:e>
                      <m:sub>
                        <m:r>
                          <a:rPr lang="el-GR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20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°</m:t>
                        </m:r>
                      </m:sub>
                    </m:sSub>
                    <m:r>
                      <a:rPr lang="it-IT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l-GR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𝜌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sub>
                    </m:sSub>
                    <m:sSup>
                      <m:sSupPr>
                        <m:ctrlPr>
                          <a:rPr lang="el-GR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l-GR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it-IT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𝑇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−20</m:t>
                            </m:r>
                          </m:num>
                          <m:den>
                            <m:r>
                              <a:rPr lang="it-IT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8.1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Segnaposto contenuto 4">
                <a:extLst>
                  <a:ext uri="{FF2B5EF4-FFF2-40B4-BE49-F238E27FC236}">
                    <a16:creationId xmlns:a16="http://schemas.microsoft.com/office/drawing/2014/main" id="{7D1F4860-0A5B-6E8C-BB90-E1E40977199E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6023" y="1541847"/>
                <a:ext cx="7617003" cy="4734501"/>
              </a:xfrm>
              <a:prstGeom prst="rect">
                <a:avLst/>
              </a:prstGeom>
              <a:blipFill>
                <a:blip r:embed="rId2"/>
                <a:stretch>
                  <a:fillRect l="-720" t="-1416" r="-72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E41E3A-8491-6DCC-1D6E-EEF535D9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66CF-5AA9-4620-AD69-DD08EBA6ADF3}" type="slidenum">
              <a:rPr lang="en-US" smtClean="0"/>
              <a:t>5</a:t>
            </a:fld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78326E-B0BE-63E5-641A-DFE7A066DD45}"/>
              </a:ext>
            </a:extLst>
          </p:cNvPr>
          <p:cNvSpPr txBox="1"/>
          <p:nvPr/>
        </p:nvSpPr>
        <p:spPr>
          <a:xfrm>
            <a:off x="7410724" y="1353648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BIL680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C50FD4B-9055-6669-79E8-65B8E6861A69}"/>
              </a:ext>
            </a:extLst>
          </p:cNvPr>
          <p:cNvSpPr txBox="1"/>
          <p:nvPr/>
        </p:nvSpPr>
        <p:spPr>
          <a:xfrm>
            <a:off x="11031255" y="451944"/>
            <a:ext cx="902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By A. Pelosi</a:t>
            </a:r>
          </a:p>
        </p:txBody>
      </p:sp>
      <p:pic>
        <p:nvPicPr>
          <p:cNvPr id="4" name="Picture 7" descr="Immagine che contiene schermata, pavimento, interno&#10;&#10;Descrizione generata automaticamente">
            <a:extLst>
              <a:ext uri="{FF2B5EF4-FFF2-40B4-BE49-F238E27FC236}">
                <a16:creationId xmlns:a16="http://schemas.microsoft.com/office/drawing/2014/main" id="{74743ED3-F8A0-26BD-0256-5075304965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4" t="4511" r="45220" b="1820"/>
          <a:stretch/>
        </p:blipFill>
        <p:spPr>
          <a:xfrm>
            <a:off x="7923027" y="168505"/>
            <a:ext cx="3816000" cy="3132000"/>
          </a:xfrm>
          <a:prstGeom prst="rect">
            <a:avLst/>
          </a:prstGeom>
        </p:spPr>
      </p:pic>
      <p:pic>
        <p:nvPicPr>
          <p:cNvPr id="29" name="Picture 6" descr="Immagine che contiene schermata, pavimento, interno&#10;&#10;Descrizione generata automaticamente">
            <a:extLst>
              <a:ext uri="{FF2B5EF4-FFF2-40B4-BE49-F238E27FC236}">
                <a16:creationId xmlns:a16="http://schemas.microsoft.com/office/drawing/2014/main" id="{D5006D9B-0E76-A50D-148E-54B5AF0639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943" t="3366" r="-466" b="2967"/>
          <a:stretch/>
        </p:blipFill>
        <p:spPr>
          <a:xfrm>
            <a:off x="8531896" y="3292704"/>
            <a:ext cx="3024000" cy="31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855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1ECEFFB-5118-7C0C-10E0-BE05B5AEA4C3}"/>
              </a:ext>
            </a:extLst>
          </p:cNvPr>
          <p:cNvSpPr/>
          <p:nvPr/>
        </p:nvSpPr>
        <p:spPr>
          <a:xfrm>
            <a:off x="5978572" y="1608989"/>
            <a:ext cx="5234860" cy="33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BEB9AC5-259E-8831-6ED8-12E094D55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085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FAT and production of gas volumes (1/2)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E41E3A-8491-6DCC-1D6E-EEF535D9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66CF-5AA9-4620-AD69-DD08EBA6ADF3}" type="slidenum">
              <a:rPr lang="en-US" smtClean="0"/>
              <a:t>6</a:t>
            </a:fld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78326E-B0BE-63E5-641A-DFE7A066DD45}"/>
              </a:ext>
            </a:extLst>
          </p:cNvPr>
          <p:cNvSpPr txBox="1"/>
          <p:nvPr/>
        </p:nvSpPr>
        <p:spPr>
          <a:xfrm>
            <a:off x="7410724" y="1353648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BIL680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C50FD4B-9055-6669-79E8-65B8E6861A69}"/>
              </a:ext>
            </a:extLst>
          </p:cNvPr>
          <p:cNvSpPr txBox="1"/>
          <p:nvPr/>
        </p:nvSpPr>
        <p:spPr>
          <a:xfrm>
            <a:off x="11031255" y="451944"/>
            <a:ext cx="902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By A. Pelosi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345DB8C0-A16D-A554-4514-DE8FB187375D}"/>
              </a:ext>
            </a:extLst>
          </p:cNvPr>
          <p:cNvSpPr txBox="1"/>
          <p:nvPr/>
        </p:nvSpPr>
        <p:spPr>
          <a:xfrm>
            <a:off x="611790" y="1071302"/>
            <a:ext cx="11328417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Factory Acceptance Tests (Italian facility)</a:t>
            </a:r>
            <a:endParaRPr lang="en-US" sz="3600" b="1" cap="smal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1600" b="1" cap="smal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Spacer gluing must resist to a traction force of 30 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Bakelite oiling: scratch test on dummy gas volume;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Graphite layer: to check surface resistivity (350±100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kΩ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/□);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Gas tightness: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start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 3 mbar, ∆p &lt; 0.1 mbar after 3 min;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Envelope dimensions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Mechanical rigidity: injected air 1% of gas volume, after 1 min </a:t>
            </a:r>
            <a:r>
              <a:rPr lang="el-GR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&gt; 2 mbar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Current leakage: measured with both electrodes at 7 kV on long sides.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leak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&lt; 0.2 for BIS and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leak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&lt; 0.3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μA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for BIL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Visual inspection: absence of bubbles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larger than 2-3 mm</a:t>
            </a:r>
            <a:r>
              <a:rPr lang="en-US" sz="2000" b="0" i="0" u="none" strike="noStrike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bsence of scratches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Quality-control tests under the CERN-INFN responsibility: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Gas-tightness test (</a:t>
            </a:r>
            <a:r>
              <a:rPr lang="el-G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it-IT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>
                <a:latin typeface="Calibri" panose="020F0502020204030204" pitchFamily="34" charset="0"/>
                <a:ea typeface="Cascadia Mono Light" panose="020B0609020000020004" pitchFamily="49" charset="0"/>
                <a:cs typeface="Calibri" panose="020F0502020204030204" pitchFamily="34" charset="0"/>
              </a:rPr>
              <a:t>&lt;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0.1 mbar after 3 minutes @ 3mbar overpressure);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I-V characterization;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Conditioning at GIF++ working at 4800 V in position D4.</a:t>
            </a: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160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1ECEFFB-5118-7C0C-10E0-BE05B5AEA4C3}"/>
              </a:ext>
            </a:extLst>
          </p:cNvPr>
          <p:cNvSpPr/>
          <p:nvPr/>
        </p:nvSpPr>
        <p:spPr>
          <a:xfrm>
            <a:off x="5978572" y="1608989"/>
            <a:ext cx="5234860" cy="33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BEB9AC5-259E-8831-6ED8-12E094D55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085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FAT and production of gas volumes (2/2)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E41E3A-8491-6DCC-1D6E-EEF535D9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66CF-5AA9-4620-AD69-DD08EBA6ADF3}" type="slidenum">
              <a:rPr lang="en-US" smtClean="0"/>
              <a:t>7</a:t>
            </a:fld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78326E-B0BE-63E5-641A-DFE7A066DD45}"/>
              </a:ext>
            </a:extLst>
          </p:cNvPr>
          <p:cNvSpPr txBox="1"/>
          <p:nvPr/>
        </p:nvSpPr>
        <p:spPr>
          <a:xfrm>
            <a:off x="7410724" y="1353648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BIL680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C50FD4B-9055-6669-79E8-65B8E6861A69}"/>
              </a:ext>
            </a:extLst>
          </p:cNvPr>
          <p:cNvSpPr txBox="1"/>
          <p:nvPr/>
        </p:nvSpPr>
        <p:spPr>
          <a:xfrm>
            <a:off x="11031255" y="451944"/>
            <a:ext cx="902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By A. Pelosi</a:t>
            </a: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F57DA151-1621-5D5A-0084-480F878F1279}"/>
              </a:ext>
            </a:extLst>
          </p:cNvPr>
          <p:cNvSpPr txBox="1"/>
          <p:nvPr/>
        </p:nvSpPr>
        <p:spPr>
          <a:xfrm>
            <a:off x="609600" y="1071302"/>
            <a:ext cx="1143621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cap="small" dirty="0">
                <a:latin typeface="Calibri" panose="020F0502020204030204" pitchFamily="34" charset="0"/>
                <a:cs typeface="Calibri" panose="020F0502020204030204" pitchFamily="34" charset="0"/>
              </a:rPr>
              <a:t>Production (Italian facility)</a:t>
            </a:r>
            <a:endParaRPr lang="en-US" sz="2000" b="1" cap="smal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2000" b="1" cap="smal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About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700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gas-volume are being produced over 2 years 2023-2025 by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General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Tecnica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Engineering (GTE).</a:t>
            </a:r>
          </a:p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206 gas volume produced and tested of BIL A-B and BIS A-B type so far.</a:t>
            </a:r>
          </a:p>
          <a:p>
            <a:endParaRPr lang="en-US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2000" b="1" cap="smal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229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1ECEFFB-5118-7C0C-10E0-BE05B5AEA4C3}"/>
              </a:ext>
            </a:extLst>
          </p:cNvPr>
          <p:cNvSpPr/>
          <p:nvPr/>
        </p:nvSpPr>
        <p:spPr>
          <a:xfrm>
            <a:off x="5978572" y="1608989"/>
            <a:ext cx="5234860" cy="33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BEB9AC5-259E-8831-6ED8-12E094D55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08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Infrastructures for gas volume certification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E41E3A-8491-6DCC-1D6E-EEF535D9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66CF-5AA9-4620-AD69-DD08EBA6ADF3}" type="slidenum">
              <a:rPr lang="en-US" smtClean="0"/>
              <a:t>8</a:t>
            </a:fld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78326E-B0BE-63E5-641A-DFE7A066DD45}"/>
              </a:ext>
            </a:extLst>
          </p:cNvPr>
          <p:cNvSpPr txBox="1"/>
          <p:nvPr/>
        </p:nvSpPr>
        <p:spPr>
          <a:xfrm>
            <a:off x="7410724" y="1353648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BIL680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C50FD4B-9055-6669-79E8-65B8E6861A69}"/>
              </a:ext>
            </a:extLst>
          </p:cNvPr>
          <p:cNvSpPr txBox="1"/>
          <p:nvPr/>
        </p:nvSpPr>
        <p:spPr>
          <a:xfrm>
            <a:off x="11031255" y="451944"/>
            <a:ext cx="902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By A. Pelosi</a:t>
            </a:r>
          </a:p>
        </p:txBody>
      </p:sp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08C55A9B-5ED7-BF1D-6703-46D1C0DCEC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2" t="7258" r="2022" b="4143"/>
          <a:stretch/>
        </p:blipFill>
        <p:spPr>
          <a:xfrm flipH="1">
            <a:off x="3022219" y="4359287"/>
            <a:ext cx="2226653" cy="1828482"/>
          </a:xfrm>
          <a:prstGeom prst="rect">
            <a:avLst/>
          </a:prstGeom>
        </p:spPr>
      </p:pic>
      <p:sp>
        <p:nvSpPr>
          <p:cNvPr id="4" name="TextBox 29">
            <a:extLst>
              <a:ext uri="{FF2B5EF4-FFF2-40B4-BE49-F238E27FC236}">
                <a16:creationId xmlns:a16="http://schemas.microsoft.com/office/drawing/2014/main" id="{C2B462CE-DA82-2142-21DC-2AD67312192C}"/>
              </a:ext>
            </a:extLst>
          </p:cNvPr>
          <p:cNvSpPr txBox="1"/>
          <p:nvPr/>
        </p:nvSpPr>
        <p:spPr>
          <a:xfrm>
            <a:off x="1248473" y="5023067"/>
            <a:ext cx="768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Front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Picture 38">
            <a:extLst>
              <a:ext uri="{FF2B5EF4-FFF2-40B4-BE49-F238E27FC236}">
                <a16:creationId xmlns:a16="http://schemas.microsoft.com/office/drawing/2014/main" id="{68735721-7581-E51B-2074-5BDE7BBC5D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73" t="3152" r="458" b="50268"/>
          <a:stretch/>
        </p:blipFill>
        <p:spPr>
          <a:xfrm>
            <a:off x="5402053" y="4461928"/>
            <a:ext cx="3251864" cy="1791363"/>
          </a:xfrm>
          <a:prstGeom prst="rect">
            <a:avLst/>
          </a:prstGeom>
        </p:spPr>
      </p:pic>
      <p:pic>
        <p:nvPicPr>
          <p:cNvPr id="10" name="Picture 39">
            <a:extLst>
              <a:ext uri="{FF2B5EF4-FFF2-40B4-BE49-F238E27FC236}">
                <a16:creationId xmlns:a16="http://schemas.microsoft.com/office/drawing/2014/main" id="{58D814E1-E3E5-6FB0-C0C3-9B2BF44739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27" t="49676" r="-3227" b="530"/>
          <a:stretch/>
        </p:blipFill>
        <p:spPr>
          <a:xfrm>
            <a:off x="8498781" y="4511569"/>
            <a:ext cx="3251864" cy="1761170"/>
          </a:xfrm>
          <a:prstGeom prst="rect">
            <a:avLst/>
          </a:prstGeom>
        </p:spPr>
      </p:pic>
      <p:pic>
        <p:nvPicPr>
          <p:cNvPr id="11" name="Picture 41" descr="A machine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CAA7E9F3-BF2D-D422-AA69-7B60F4F88B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365" y="1088255"/>
            <a:ext cx="1905226" cy="3509888"/>
          </a:xfrm>
          <a:prstGeom prst="rect">
            <a:avLst/>
          </a:prstGeom>
        </p:spPr>
      </p:pic>
      <p:pic>
        <p:nvPicPr>
          <p:cNvPr id="12" name="Picture 23" descr="A close up of a machine&#10;&#10;Description automatically generated">
            <a:extLst>
              <a:ext uri="{FF2B5EF4-FFF2-40B4-BE49-F238E27FC236}">
                <a16:creationId xmlns:a16="http://schemas.microsoft.com/office/drawing/2014/main" id="{E78A3045-0679-A77D-298D-06F681A656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5" y="4362727"/>
            <a:ext cx="2418009" cy="1863802"/>
          </a:xfrm>
          <a:prstGeom prst="rect">
            <a:avLst/>
          </a:prstGeom>
        </p:spPr>
      </p:pic>
      <p:sp>
        <p:nvSpPr>
          <p:cNvPr id="13" name="TextBox 13">
            <a:extLst>
              <a:ext uri="{FF2B5EF4-FFF2-40B4-BE49-F238E27FC236}">
                <a16:creationId xmlns:a16="http://schemas.microsoft.com/office/drawing/2014/main" id="{9E4B8FD0-6A8E-EDE5-6A79-8A2AC9A8A943}"/>
              </a:ext>
            </a:extLst>
          </p:cNvPr>
          <p:cNvSpPr txBox="1"/>
          <p:nvPr/>
        </p:nvSpPr>
        <p:spPr>
          <a:xfrm>
            <a:off x="360000" y="1018769"/>
            <a:ext cx="929718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Crate </a:t>
            </a:r>
          </a:p>
          <a:p>
            <a:pPr algn="just"/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ustom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device for gas and high voltage distribution, and monitoring sensors to test 24 gas volumes simultaneously: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12 HV splitters with 24 100 kΩ shunt resistors;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24 gas sensor boards equipped with Omron D6FP0010A and signaling LED with two adjustable threshold;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 mainboards providing for sensors power supply and signal concentrator.</a:t>
            </a:r>
          </a:p>
          <a:p>
            <a:pPr algn="just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5 crates have been produced  from INFN in collaboration with Max Planck Institute and USTC</a:t>
            </a:r>
          </a:p>
          <a:p>
            <a:pPr algn="just"/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942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1ECEFFB-5118-7C0C-10E0-BE05B5AEA4C3}"/>
              </a:ext>
            </a:extLst>
          </p:cNvPr>
          <p:cNvSpPr/>
          <p:nvPr/>
        </p:nvSpPr>
        <p:spPr>
          <a:xfrm>
            <a:off x="5978572" y="1608989"/>
            <a:ext cx="5234860" cy="33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BEB9AC5-259E-8831-6ED8-12E094D55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08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Gas-volume qualification DCS monitor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E41E3A-8491-6DCC-1D6E-EEF535D9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66CF-5AA9-4620-AD69-DD08EBA6ADF3}" type="slidenum">
              <a:rPr lang="en-US" smtClean="0"/>
              <a:t>9</a:t>
            </a:fld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78326E-B0BE-63E5-641A-DFE7A066DD45}"/>
              </a:ext>
            </a:extLst>
          </p:cNvPr>
          <p:cNvSpPr txBox="1"/>
          <p:nvPr/>
        </p:nvSpPr>
        <p:spPr>
          <a:xfrm>
            <a:off x="7410724" y="1353648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BIL680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C50FD4B-9055-6669-79E8-65B8E6861A69}"/>
              </a:ext>
            </a:extLst>
          </p:cNvPr>
          <p:cNvSpPr txBox="1"/>
          <p:nvPr/>
        </p:nvSpPr>
        <p:spPr>
          <a:xfrm>
            <a:off x="11031255" y="451944"/>
            <a:ext cx="902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By A. Pelosi</a:t>
            </a:r>
          </a:p>
        </p:txBody>
      </p:sp>
      <p:sp>
        <p:nvSpPr>
          <p:cNvPr id="4" name="TextBox 29">
            <a:extLst>
              <a:ext uri="{FF2B5EF4-FFF2-40B4-BE49-F238E27FC236}">
                <a16:creationId xmlns:a16="http://schemas.microsoft.com/office/drawing/2014/main" id="{C2B462CE-DA82-2142-21DC-2AD67312192C}"/>
              </a:ext>
            </a:extLst>
          </p:cNvPr>
          <p:cNvSpPr txBox="1"/>
          <p:nvPr/>
        </p:nvSpPr>
        <p:spPr>
          <a:xfrm>
            <a:off x="1248473" y="5023067"/>
            <a:ext cx="768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Front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4" name="Picture 9">
            <a:extLst>
              <a:ext uri="{FF2B5EF4-FFF2-40B4-BE49-F238E27FC236}">
                <a16:creationId xmlns:a16="http://schemas.microsoft.com/office/drawing/2014/main" id="{63652991-4A48-077C-4A68-4BCDB9C8F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8830" y="1049951"/>
            <a:ext cx="5532431" cy="2538074"/>
          </a:xfrm>
          <a:prstGeom prst="rect">
            <a:avLst/>
          </a:prstGeom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57A676B1-6135-C6D6-98D7-0DEF9EC0F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8830" y="3654763"/>
            <a:ext cx="5532431" cy="2541349"/>
          </a:xfrm>
          <a:prstGeom prst="rect">
            <a:avLst/>
          </a:prstGeom>
        </p:spPr>
      </p:pic>
      <p:sp>
        <p:nvSpPr>
          <p:cNvPr id="18" name="TextBox 6">
            <a:extLst>
              <a:ext uri="{FF2B5EF4-FFF2-40B4-BE49-F238E27FC236}">
                <a16:creationId xmlns:a16="http://schemas.microsoft.com/office/drawing/2014/main" id="{96BF21BC-D63C-CB34-EEA4-E2D38DFD0174}"/>
              </a:ext>
            </a:extLst>
          </p:cNvPr>
          <p:cNvSpPr txBox="1"/>
          <p:nvPr/>
        </p:nvSpPr>
        <p:spPr>
          <a:xfrm>
            <a:off x="360002" y="1305198"/>
            <a:ext cx="583552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A data control system monitors and performs I-V characterization of gas volume. </a:t>
            </a:r>
          </a:p>
          <a:p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Two National Instruments USB-6218 ADC boards are used for the I-V curves (data are saved at 0.03 Hz).</a:t>
            </a:r>
          </a:p>
          <a:p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Different parameters are monitored: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Gas-volume absorbed current (2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sensitivity)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Gas flux out of each gas volume (0.08 l/h margin error without calibration)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Gas temperature and pressure at the manifold input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Environmental parameters</a:t>
            </a:r>
          </a:p>
        </p:txBody>
      </p:sp>
    </p:spTree>
    <p:extLst>
      <p:ext uri="{BB962C8B-B14F-4D97-AF65-F5344CB8AC3E}">
        <p14:creationId xmlns:p14="http://schemas.microsoft.com/office/powerpoint/2010/main" val="5939260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2097</Words>
  <Application>Microsoft Office PowerPoint</Application>
  <PresentationFormat>Widescreen</PresentationFormat>
  <Paragraphs>191</Paragraphs>
  <Slides>34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34</vt:i4>
      </vt:variant>
    </vt:vector>
  </HeadingPairs>
  <TitlesOfParts>
    <vt:vector size="43" baseType="lpstr">
      <vt:lpstr>Agency FB</vt:lpstr>
      <vt:lpstr>Aptos</vt:lpstr>
      <vt:lpstr>Aptos Display</vt:lpstr>
      <vt:lpstr>Arial</vt:lpstr>
      <vt:lpstr>Calibri</vt:lpstr>
      <vt:lpstr>Cambria Math</vt:lpstr>
      <vt:lpstr>Courier New</vt:lpstr>
      <vt:lpstr>Tema di Office</vt:lpstr>
      <vt:lpstr>Tema di Office</vt:lpstr>
      <vt:lpstr>New RPC facilities</vt:lpstr>
      <vt:lpstr>The ATLAS RPC upgrade for Phase II</vt:lpstr>
      <vt:lpstr>BI-RPC: gas volumes, singlets and chambers</vt:lpstr>
      <vt:lpstr>New gas volumes </vt:lpstr>
      <vt:lpstr>Bakelite plates (Italian facility)</vt:lpstr>
      <vt:lpstr>FAT and production of gas volumes (1/2)</vt:lpstr>
      <vt:lpstr>FAT and production of gas volumes (2/2)</vt:lpstr>
      <vt:lpstr>Infrastructures for gas volume certification</vt:lpstr>
      <vt:lpstr>Gas-volume qualification DCS monitor</vt:lpstr>
      <vt:lpstr>I-V Characterization</vt:lpstr>
      <vt:lpstr>Read-out panels production</vt:lpstr>
      <vt:lpstr>Read-out panels qualification</vt:lpstr>
      <vt:lpstr>Singlets and Chambers production</vt:lpstr>
      <vt:lpstr>Cosmic-ray test stand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Summary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paolo camarri</dc:creator>
  <cp:lastModifiedBy>paolo camarri</cp:lastModifiedBy>
  <cp:revision>55</cp:revision>
  <dcterms:created xsi:type="dcterms:W3CDTF">2024-12-11T15:02:24Z</dcterms:created>
  <dcterms:modified xsi:type="dcterms:W3CDTF">2024-12-12T10:10:10Z</dcterms:modified>
</cp:coreProperties>
</file>