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Lato" panose="020F0502020204030204" pitchFamily="34" charset="0"/>
      <p:bold r:id="rId16"/>
      <p:italic r:id="rId17"/>
      <p:boldItalic r:id="rId18"/>
    </p:embeddedFont>
    <p:embeddedFont>
      <p:font typeface="Play" panose="020B0604020202020204" charset="0"/>
      <p:regular r:id="rId19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gwli77No0ZEXExP1upG4o/BCyvY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ssandro Ruggeri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4" d="100"/>
          <a:sy n="134" d="100"/>
        </p:scale>
        <p:origin x="348" y="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customschemas.google.com/relationships/presentationmetadata" Target="metadata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12-11T09:00:34.979" idx="1">
    <p:pos x="6000" y="0"/>
    <p:text>Victor Olenin Ramirez Beltran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BSeVIhlM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12-09T16:02:43.929" idx="2">
    <p:pos x="6000" y="0"/>
    <p:text>I'll try and run an efficiency scan for different thresholds this evening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BSeVIhjY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1dd9009a5f_3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31dd9009a5f_3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Play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4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6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lay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9" name="Google Shape;19;p16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  <a:defRPr/>
            </a:lvl1pPr>
            <a:lvl2pPr marL="914400" lvl="1" indent="-2984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2pPr>
            <a:lvl3pPr marL="1371600" lvl="2" indent="-2984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3pPr>
            <a:lvl4pPr marL="1828800" lvl="3" indent="-2984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4pPr>
            <a:lvl5pPr marL="2286000" lvl="4" indent="-2984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5pPr>
            <a:lvl6pPr marL="2743200" lvl="5" indent="-2984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marL="3200400" lvl="6" indent="-2984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marL="3657600" lvl="7" indent="-2984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marL="4114800" lvl="8" indent="-29845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8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Play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8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57575"/>
              </a:buClr>
              <a:buSzPts val="1500"/>
              <a:buNone/>
              <a:defRPr sz="15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57575"/>
              </a:buClr>
              <a:buSzPts val="1350"/>
              <a:buNone/>
              <a:defRPr sz="135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Play"/>
              <a:buNone/>
              <a:defRPr sz="33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0" y="-320"/>
            <a:ext cx="9144000" cy="51435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F4861"/>
              </a:gs>
            </a:gsLst>
            <a:lin ang="150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6454540" y="-968"/>
            <a:ext cx="2706134" cy="5144147"/>
          </a:xfrm>
          <a:prstGeom prst="rect">
            <a:avLst/>
          </a:prstGeom>
          <a:gradFill>
            <a:gsLst>
              <a:gs pos="0">
                <a:srgbClr val="0F4861">
                  <a:alpha val="0"/>
                </a:srgbClr>
              </a:gs>
              <a:gs pos="99000">
                <a:srgbClr val="000000">
                  <a:alpha val="40784"/>
                </a:srgbClr>
              </a:gs>
              <a:gs pos="100000">
                <a:srgbClr val="000000">
                  <a:alpha val="40784"/>
                </a:srgbClr>
              </a:gs>
            </a:gsLst>
            <a:lin ang="162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/>
          <p:nvPr/>
        </p:nvSpPr>
        <p:spPr>
          <a:xfrm rot="-6325827">
            <a:off x="4544796" y="584453"/>
            <a:ext cx="3725650" cy="3741293"/>
          </a:xfrm>
          <a:prstGeom prst="ellipse">
            <a:avLst/>
          </a:prstGeom>
          <a:gradFill>
            <a:gsLst>
              <a:gs pos="0">
                <a:srgbClr val="156082">
                  <a:alpha val="23921"/>
                </a:srgbClr>
              </a:gs>
              <a:gs pos="79000">
                <a:srgbClr val="43AFE2">
                  <a:alpha val="0"/>
                </a:srgbClr>
              </a:gs>
              <a:gs pos="100000">
                <a:srgbClr val="43AFE2">
                  <a:alpha val="0"/>
                </a:srgbClr>
              </a:gs>
            </a:gsLst>
            <a:lin ang="14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/>
          <p:nvPr/>
        </p:nvSpPr>
        <p:spPr>
          <a:xfrm rot="10800000" flipH="1">
            <a:off x="4735" y="3360028"/>
            <a:ext cx="9134528" cy="1783472"/>
          </a:xfrm>
          <a:prstGeom prst="rect">
            <a:avLst/>
          </a:prstGeom>
          <a:gradFill>
            <a:gsLst>
              <a:gs pos="0">
                <a:srgbClr val="0F4861">
                  <a:alpha val="49803"/>
                </a:srgbClr>
              </a:gs>
              <a:gs pos="99000">
                <a:srgbClr val="000000">
                  <a:alpha val="33725"/>
                </a:srgbClr>
              </a:gs>
              <a:gs pos="100000">
                <a:srgbClr val="000000">
                  <a:alpha val="33725"/>
                </a:srgbClr>
              </a:gs>
            </a:gsLst>
            <a:lin ang="17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/>
          <p:nvPr/>
        </p:nvSpPr>
        <p:spPr>
          <a:xfrm rot="-5400000" flipH="1">
            <a:off x="5225314" y="1224495"/>
            <a:ext cx="5143179" cy="2694194"/>
          </a:xfrm>
          <a:prstGeom prst="rect">
            <a:avLst/>
          </a:prstGeom>
          <a:gradFill>
            <a:gsLst>
              <a:gs pos="0">
                <a:srgbClr val="0F4861">
                  <a:alpha val="49803"/>
                </a:srgbClr>
              </a:gs>
              <a:gs pos="99000">
                <a:srgbClr val="000000">
                  <a:alpha val="0"/>
                </a:srgbClr>
              </a:gs>
              <a:gs pos="100000">
                <a:srgbClr val="000000">
                  <a:alpha val="0"/>
                </a:srgbClr>
              </a:gs>
            </a:gsLst>
            <a:lin ang="15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99439"/>
            <a:ext cx="9144002" cy="454462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C1BD4A-5F72-E782-03F0-70741954E53E}"/>
              </a:ext>
            </a:extLst>
          </p:cNvPr>
          <p:cNvSpPr txBox="1"/>
          <p:nvPr/>
        </p:nvSpPr>
        <p:spPr>
          <a:xfrm>
            <a:off x="236748" y="2903637"/>
            <a:ext cx="48577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0" i="0" dirty="0">
                <a:solidFill>
                  <a:schemeClr val="bg1"/>
                </a:solidFill>
                <a:effectLst/>
                <a:latin typeface="wf_segoe-ui_normal"/>
              </a:rPr>
              <a:t>Dario Stocco</a:t>
            </a:r>
          </a:p>
          <a:p>
            <a:r>
              <a:rPr lang="it-IT" sz="1800" b="0" i="0" dirty="0">
                <a:solidFill>
                  <a:schemeClr val="bg1"/>
                </a:solidFill>
                <a:effectLst/>
                <a:latin typeface="wf_segoe-ui_normal"/>
              </a:rPr>
              <a:t>Riccardo Farinelli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780DF6-78EE-8D71-A7A4-1C7F248928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</a:t>
            </a:fld>
            <a:endParaRPr lang="i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Play"/>
              <a:buNone/>
            </a:pPr>
            <a:r>
              <a:rPr lang="it"/>
              <a:t>Micromegas: electric field and gain</a:t>
            </a:r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body" idx="1"/>
          </p:nvPr>
        </p:nvSpPr>
        <p:spPr>
          <a:xfrm>
            <a:off x="6371900" y="2678800"/>
            <a:ext cx="2636400" cy="14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625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8435"/>
              <a:buNone/>
            </a:pPr>
            <a:r>
              <a:rPr lang="it"/>
              <a:t>Representation of the electric field inside the Micromegas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ct val="88435"/>
              <a:buNone/>
            </a:pPr>
            <a:r>
              <a:rPr lang="it"/>
              <a:t>Use of AvalancheMicroscopic to simulate the gain of the detector</a:t>
            </a:r>
            <a:endParaRPr/>
          </a:p>
        </p:txBody>
      </p:sp>
      <p:pic>
        <p:nvPicPr>
          <p:cNvPr id="171" name="Google Shape;17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3775" y="2222400"/>
            <a:ext cx="2867775" cy="253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73075" y="2222400"/>
            <a:ext cx="2559304" cy="25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CCC223-FB74-78A5-AE7A-92D6776AE5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10</a:t>
            </a:fld>
            <a:endParaRPr lang="i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r>
              <a:rPr lang="it"/>
              <a:t>Micromegas: signal induction</a:t>
            </a:r>
            <a:endParaRPr/>
          </a:p>
        </p:txBody>
      </p:sp>
      <p:sp>
        <p:nvSpPr>
          <p:cNvPr id="178" name="Google Shape;178;p12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96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6924"/>
              <a:buNone/>
            </a:pPr>
            <a:r>
              <a:rPr lang="it"/>
              <a:t>FEM solutions of time-dependent weighting potentials to calculate the induced signals on the readout strips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ct val="66924"/>
              <a:buNone/>
            </a:pPr>
            <a:r>
              <a:rPr lang="it"/>
              <a:t>The simulated signal exhibits the characteristic features of a Micromegas signal: a sharp electron peak followed by a long ion tail.</a:t>
            </a:r>
            <a:endParaRPr/>
          </a:p>
        </p:txBody>
      </p:sp>
      <p:pic>
        <p:nvPicPr>
          <p:cNvPr id="179" name="Google Shape;17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2100" y="1714387"/>
            <a:ext cx="3626049" cy="299008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52651D-72DB-2735-6D90-DF157CCA1A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11</a:t>
            </a:fld>
            <a:endParaRPr lang="it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Play"/>
              <a:buNone/>
            </a:pPr>
            <a:r>
              <a:rPr lang="it"/>
              <a:t>Conclusions</a:t>
            </a:r>
            <a:endParaRPr/>
          </a:p>
        </p:txBody>
      </p:sp>
      <p:sp>
        <p:nvSpPr>
          <p:cNvPr id="185" name="Google Shape;185;p13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400">
                <a:solidFill>
                  <a:srgbClr val="595959"/>
                </a:solidFill>
              </a:rPr>
              <a:t>Explored the </a:t>
            </a:r>
            <a:r>
              <a:rPr lang="it" sz="1400">
                <a:solidFill>
                  <a:srgbClr val="1A9988"/>
                </a:solidFill>
              </a:rPr>
              <a:t>features</a:t>
            </a:r>
            <a:r>
              <a:rPr lang="it" sz="1400">
                <a:solidFill>
                  <a:srgbClr val="595959"/>
                </a:solidFill>
              </a:rPr>
              <a:t> of </a:t>
            </a:r>
            <a:r>
              <a:rPr lang="it" sz="1400">
                <a:solidFill>
                  <a:srgbClr val="1A9988"/>
                </a:solidFill>
              </a:rPr>
              <a:t>Garfield++</a:t>
            </a:r>
            <a:r>
              <a:rPr lang="it" sz="1400">
                <a:solidFill>
                  <a:srgbClr val="595959"/>
                </a:solidFill>
              </a:rPr>
              <a:t> for the </a:t>
            </a:r>
            <a:r>
              <a:rPr lang="it" sz="1400">
                <a:solidFill>
                  <a:srgbClr val="1A9988"/>
                </a:solidFill>
              </a:rPr>
              <a:t>simulation</a:t>
            </a:r>
            <a:r>
              <a:rPr lang="it" sz="1400">
                <a:solidFill>
                  <a:srgbClr val="595959"/>
                </a:solidFill>
              </a:rPr>
              <a:t> of gas detector physics:</a:t>
            </a:r>
            <a:endParaRPr sz="1400">
              <a:solidFill>
                <a:srgbClr val="595959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●"/>
            </a:pPr>
            <a:r>
              <a:rPr lang="it" sz="1400">
                <a:solidFill>
                  <a:srgbClr val="595959"/>
                </a:solidFill>
              </a:rPr>
              <a:t>Made use of </a:t>
            </a:r>
            <a:r>
              <a:rPr lang="it" sz="1400">
                <a:solidFill>
                  <a:srgbClr val="1A9988"/>
                </a:solidFill>
              </a:rPr>
              <a:t>multiple field solvers</a:t>
            </a:r>
            <a:r>
              <a:rPr lang="it" sz="1400">
                <a:solidFill>
                  <a:srgbClr val="595959"/>
                </a:solidFill>
              </a:rPr>
              <a:t>: analytical fields, ANSYS and COMSOL field maps, etc.</a:t>
            </a:r>
            <a:endParaRPr sz="1400">
              <a:solidFill>
                <a:srgbClr val="595959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●"/>
            </a:pPr>
            <a:r>
              <a:rPr lang="it" sz="1400">
                <a:solidFill>
                  <a:srgbClr val="595959"/>
                </a:solidFill>
              </a:rPr>
              <a:t>Extracted </a:t>
            </a:r>
            <a:r>
              <a:rPr lang="it" sz="1400">
                <a:solidFill>
                  <a:srgbClr val="1A9988"/>
                </a:solidFill>
              </a:rPr>
              <a:t>relevant</a:t>
            </a:r>
            <a:r>
              <a:rPr lang="it" sz="1400">
                <a:solidFill>
                  <a:srgbClr val="595959"/>
                </a:solidFill>
              </a:rPr>
              <a:t> </a:t>
            </a:r>
            <a:r>
              <a:rPr lang="it" sz="1400">
                <a:solidFill>
                  <a:srgbClr val="1A9988"/>
                </a:solidFill>
              </a:rPr>
              <a:t>distributions</a:t>
            </a:r>
            <a:r>
              <a:rPr lang="it" sz="1400">
                <a:solidFill>
                  <a:srgbClr val="595959"/>
                </a:solidFill>
              </a:rPr>
              <a:t> for the </a:t>
            </a:r>
            <a:r>
              <a:rPr lang="it" sz="1400">
                <a:solidFill>
                  <a:srgbClr val="1A9988"/>
                </a:solidFill>
              </a:rPr>
              <a:t>ionization</a:t>
            </a:r>
            <a:r>
              <a:rPr lang="it" sz="1400">
                <a:solidFill>
                  <a:srgbClr val="595959"/>
                </a:solidFill>
              </a:rPr>
              <a:t> </a:t>
            </a:r>
            <a:r>
              <a:rPr lang="it" sz="1400">
                <a:solidFill>
                  <a:srgbClr val="1A9988"/>
                </a:solidFill>
              </a:rPr>
              <a:t>processes</a:t>
            </a:r>
            <a:r>
              <a:rPr lang="it" sz="1400">
                <a:solidFill>
                  <a:srgbClr val="595959"/>
                </a:solidFill>
              </a:rPr>
              <a:t> </a:t>
            </a:r>
            <a:endParaRPr sz="1400">
              <a:solidFill>
                <a:srgbClr val="595959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●"/>
            </a:pPr>
            <a:r>
              <a:rPr lang="it" sz="1400">
                <a:solidFill>
                  <a:srgbClr val="1A9988"/>
                </a:solidFill>
              </a:rPr>
              <a:t>Single Gap RPC</a:t>
            </a:r>
            <a:r>
              <a:rPr lang="it" sz="1400">
                <a:solidFill>
                  <a:srgbClr val="595959"/>
                </a:solidFill>
              </a:rPr>
              <a:t>: studied the </a:t>
            </a:r>
            <a:r>
              <a:rPr lang="it" sz="1400">
                <a:solidFill>
                  <a:srgbClr val="1A9988"/>
                </a:solidFill>
              </a:rPr>
              <a:t>time resolution </a:t>
            </a:r>
            <a:r>
              <a:rPr lang="it" sz="1400">
                <a:solidFill>
                  <a:srgbClr val="595959"/>
                </a:solidFill>
              </a:rPr>
              <a:t>and </a:t>
            </a:r>
            <a:r>
              <a:rPr lang="it" sz="1400">
                <a:solidFill>
                  <a:srgbClr val="1A9988"/>
                </a:solidFill>
              </a:rPr>
              <a:t>efficiency</a:t>
            </a:r>
            <a:r>
              <a:rPr lang="it" sz="1400">
                <a:solidFill>
                  <a:srgbClr val="595959"/>
                </a:solidFill>
              </a:rPr>
              <a:t> behaviour</a:t>
            </a:r>
            <a:endParaRPr sz="1400">
              <a:solidFill>
                <a:srgbClr val="595959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●"/>
            </a:pPr>
            <a:r>
              <a:rPr lang="it" sz="1400">
                <a:solidFill>
                  <a:srgbClr val="1A9988"/>
                </a:solidFill>
              </a:rPr>
              <a:t>Micromegas</a:t>
            </a:r>
            <a:r>
              <a:rPr lang="it" sz="1400">
                <a:solidFill>
                  <a:srgbClr val="595959"/>
                </a:solidFill>
              </a:rPr>
              <a:t> geometry from </a:t>
            </a:r>
            <a:r>
              <a:rPr lang="it" sz="1400">
                <a:solidFill>
                  <a:srgbClr val="1A9988"/>
                </a:solidFill>
              </a:rPr>
              <a:t>COMSOL</a:t>
            </a:r>
            <a:r>
              <a:rPr lang="it" sz="1400">
                <a:solidFill>
                  <a:srgbClr val="595959"/>
                </a:solidFill>
              </a:rPr>
              <a:t>: studied the </a:t>
            </a:r>
            <a:r>
              <a:rPr lang="it" sz="1400">
                <a:solidFill>
                  <a:srgbClr val="1A9988"/>
                </a:solidFill>
              </a:rPr>
              <a:t>signal production</a:t>
            </a:r>
            <a:r>
              <a:rPr lang="it" sz="1400">
                <a:solidFill>
                  <a:srgbClr val="595959"/>
                </a:solidFill>
              </a:rPr>
              <a:t> with a  </a:t>
            </a:r>
            <a:r>
              <a:rPr lang="it" sz="1400">
                <a:solidFill>
                  <a:srgbClr val="1A9988"/>
                </a:solidFill>
              </a:rPr>
              <a:t>time-dependent weighting potential</a:t>
            </a:r>
            <a:r>
              <a:rPr lang="it" sz="1400">
                <a:solidFill>
                  <a:srgbClr val="595959"/>
                </a:solidFill>
              </a:rPr>
              <a:t>.</a:t>
            </a:r>
            <a:endParaRPr sz="1400">
              <a:solidFill>
                <a:srgbClr val="595959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Lato"/>
              <a:buChar char="●"/>
            </a:pPr>
            <a:r>
              <a:rPr lang="it" sz="1400">
                <a:solidFill>
                  <a:srgbClr val="595959"/>
                </a:solidFill>
              </a:rPr>
              <a:t>GARFIELD++ is a reliable tools for studying the detector features and efficiency.</a:t>
            </a:r>
            <a:endParaRPr sz="1400">
              <a:solidFill>
                <a:srgbClr val="595959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EB7321-3095-B614-8641-0F5EAB0CC35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12</a:t>
            </a:fld>
            <a:endParaRPr lang="it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1dd9009a5f_3_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Play"/>
              <a:buNone/>
            </a:pPr>
            <a:r>
              <a:rPr lang="it"/>
              <a:t>Acknowledgements</a:t>
            </a:r>
            <a:endParaRPr/>
          </a:p>
        </p:txBody>
      </p:sp>
      <p:sp>
        <p:nvSpPr>
          <p:cNvPr id="191" name="Google Shape;191;g31dd9009a5f_3_6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300"/>
              <a:buNone/>
            </a:pPr>
            <a:r>
              <a:rPr lang="it"/>
              <a:t>DRD1 Gaseous Detector school organizers, tutors, and collaboration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DA5C04-9D53-5B60-C577-F8FA79ED31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13</a:t>
            </a:fld>
            <a:endParaRPr lang="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/>
          <p:nvPr/>
        </p:nvSpPr>
        <p:spPr>
          <a:xfrm>
            <a:off x="0" y="0"/>
            <a:ext cx="9143998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0" y="0"/>
            <a:ext cx="6391835" cy="1714499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96900" dist="304800" dir="7140000" sx="90000" sy="90000" algn="t" rotWithShape="0">
              <a:srgbClr val="000000">
                <a:alpha val="1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571352" y="262647"/>
            <a:ext cx="3793258" cy="1218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5C99"/>
              </a:buClr>
              <a:buSzPts val="2600"/>
              <a:buFont typeface="Play"/>
              <a:buNone/>
            </a:pPr>
            <a:r>
              <a:rPr lang="it" sz="3000">
                <a:solidFill>
                  <a:srgbClr val="1F5C99"/>
                </a:solidFill>
              </a:rPr>
              <a:t>Introduction to simulations</a:t>
            </a:r>
            <a:endParaRPr/>
          </a:p>
        </p:txBody>
      </p:sp>
      <p:pic>
        <p:nvPicPr>
          <p:cNvPr id="102" name="Google Shape;102;p2" descr="Close up of glass laboratory equipment"/>
          <p:cNvPicPr preferRelativeResize="0"/>
          <p:nvPr/>
        </p:nvPicPr>
        <p:blipFill rotWithShape="1">
          <a:blip r:embed="rId3">
            <a:alphaModFix/>
          </a:blip>
          <a:srcRect l="28033" r="12567"/>
          <a:stretch/>
        </p:blipFill>
        <p:spPr>
          <a:xfrm>
            <a:off x="4572000" y="10"/>
            <a:ext cx="4577118" cy="514349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"/>
          <p:cNvSpPr txBox="1"/>
          <p:nvPr/>
        </p:nvSpPr>
        <p:spPr>
          <a:xfrm>
            <a:off x="5518175" y="2571750"/>
            <a:ext cx="3409009" cy="135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Design and Configuration</a:t>
            </a:r>
            <a:endParaRPr/>
          </a:p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Physical Prediction</a:t>
            </a:r>
            <a:endParaRPr/>
          </a:p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Validation of Experimental Results</a:t>
            </a:r>
            <a:endParaRPr/>
          </a:p>
        </p:txBody>
      </p:sp>
      <p:grpSp>
        <p:nvGrpSpPr>
          <p:cNvPr id="104" name="Google Shape;104;p2"/>
          <p:cNvGrpSpPr/>
          <p:nvPr/>
        </p:nvGrpSpPr>
        <p:grpSpPr>
          <a:xfrm>
            <a:off x="571351" y="2058621"/>
            <a:ext cx="3485179" cy="2707417"/>
            <a:chOff x="0" y="1221"/>
            <a:chExt cx="3485179" cy="2707417"/>
          </a:xfrm>
        </p:grpSpPr>
        <p:sp>
          <p:nvSpPr>
            <p:cNvPr id="105" name="Google Shape;105;p2"/>
            <p:cNvSpPr/>
            <p:nvPr/>
          </p:nvSpPr>
          <p:spPr>
            <a:xfrm>
              <a:off x="0" y="1635544"/>
              <a:ext cx="3485179" cy="1073094"/>
            </a:xfrm>
            <a:prstGeom prst="rect">
              <a:avLst/>
            </a:prstGeom>
            <a:solidFill>
              <a:srgbClr val="126082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 txBox="1"/>
            <p:nvPr/>
          </p:nvSpPr>
          <p:spPr>
            <a:xfrm>
              <a:off x="0" y="1635544"/>
              <a:ext cx="3485179" cy="10730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5325" tIns="85325" rIns="85325" bIns="85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None/>
              </a:pPr>
              <a:r>
                <a:rPr lang="it" sz="12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 the case of particle detectors, they enable the prediction and study of interactions between particles and materials without relying solely on expensive or challenging experiments.</a:t>
              </a: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 rot="10800000">
              <a:off x="0" y="1221"/>
              <a:ext cx="3485179" cy="1650419"/>
            </a:xfrm>
            <a:prstGeom prst="upArrowCallout">
              <a:avLst>
                <a:gd name="adj1" fmla="val 25000"/>
                <a:gd name="adj2" fmla="val 25000"/>
                <a:gd name="adj3" fmla="val 25000"/>
                <a:gd name="adj4" fmla="val 64977"/>
              </a:avLst>
            </a:prstGeom>
            <a:solidFill>
              <a:srgbClr val="126082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 txBox="1"/>
            <p:nvPr/>
          </p:nvSpPr>
          <p:spPr>
            <a:xfrm>
              <a:off x="0" y="1221"/>
              <a:ext cx="3485179" cy="10723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5325" tIns="85325" rIns="85325" bIns="85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None/>
              </a:pPr>
              <a:r>
                <a:rPr lang="it" sz="12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Simulations play a crucial role in the design, optimization, and analysis of devices and physical phenomena across multiple disciplines. </a:t>
              </a:r>
              <a:endParaRPr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013077-8683-3364-346E-EE3F506E57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2</a:t>
            </a:fld>
            <a:endParaRPr lang="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/>
          <p:nvPr/>
        </p:nvSpPr>
        <p:spPr>
          <a:xfrm>
            <a:off x="2286" y="0"/>
            <a:ext cx="9141714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3"/>
          <p:cNvSpPr/>
          <p:nvPr/>
        </p:nvSpPr>
        <p:spPr>
          <a:xfrm>
            <a:off x="7656521" y="0"/>
            <a:ext cx="851299" cy="358498"/>
          </a:xfrm>
          <a:custGeom>
            <a:avLst/>
            <a:gdLst/>
            <a:ahLst/>
            <a:cxnLst/>
            <a:rect l="l" t="t" r="r" b="b"/>
            <a:pathLst>
              <a:path w="1135066" h="477997" extrusionOk="0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"/>
          <p:cNvSpPr txBox="1">
            <a:spLocks noGrp="1"/>
          </p:cNvSpPr>
          <p:nvPr>
            <p:ph type="title"/>
          </p:nvPr>
        </p:nvSpPr>
        <p:spPr>
          <a:xfrm>
            <a:off x="628650" y="273843"/>
            <a:ext cx="7886700" cy="994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lay"/>
              <a:buNone/>
            </a:pPr>
            <a:r>
              <a:rPr lang="it" sz="44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Garfield++</a:t>
            </a:r>
            <a:endParaRPr/>
          </a:p>
        </p:txBody>
      </p:sp>
      <p:sp>
        <p:nvSpPr>
          <p:cNvPr id="116" name="Google Shape;116;p3"/>
          <p:cNvSpPr/>
          <p:nvPr/>
        </p:nvSpPr>
        <p:spPr>
          <a:xfrm rot="-5400000" flipH="1">
            <a:off x="416783" y="1637417"/>
            <a:ext cx="3062575" cy="3062575"/>
          </a:xfrm>
          <a:prstGeom prst="arc">
            <a:avLst>
              <a:gd name="adj1" fmla="val 16200000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3"/>
          <p:cNvSpPr txBox="1">
            <a:spLocks noGrp="1"/>
          </p:cNvSpPr>
          <p:nvPr>
            <p:ph type="body" idx="1"/>
          </p:nvPr>
        </p:nvSpPr>
        <p:spPr>
          <a:xfrm>
            <a:off x="628650" y="1193909"/>
            <a:ext cx="7886700" cy="3438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</a:pPr>
            <a:r>
              <a:rPr lang="it" sz="1200" dirty="0"/>
              <a:t>Toolkit designed specifically to model and analyze the behavior of ionization detectors, both gaseous and semiconductor-based. it is widely used in particle physics research to study complex processes, from the initial particle interaction to the final detected signal.</a:t>
            </a:r>
            <a:endParaRPr dirty="0"/>
          </a:p>
          <a:p>
            <a:pPr marL="457200" lvl="0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</a:pPr>
            <a:r>
              <a:rPr lang="it" sz="1200" b="1" dirty="0"/>
              <a:t>Core Applications</a:t>
            </a:r>
            <a:endParaRPr dirty="0"/>
          </a:p>
          <a:p>
            <a:pPr marL="457200" lvl="0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Play"/>
              <a:buAutoNum type="arabicPeriod"/>
            </a:pPr>
            <a:r>
              <a:rPr lang="it" sz="1200" b="1" dirty="0"/>
              <a:t>Event Detection:</a:t>
            </a:r>
            <a:endParaRPr sz="1200" dirty="0"/>
          </a:p>
          <a:p>
            <a:pPr marL="74295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it" sz="1200" dirty="0"/>
              <a:t>Simulation of electron avalanches to study efficiency and time resolution in detectors like RPCs (Resistive Plate Chambers).</a:t>
            </a:r>
            <a:endParaRPr dirty="0"/>
          </a:p>
          <a:p>
            <a:pPr marL="74295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it" sz="1200" dirty="0"/>
              <a:t>Optimization of design and operating parameters for Micromegas and other detectors.</a:t>
            </a:r>
            <a:endParaRPr dirty="0"/>
          </a:p>
          <a:p>
            <a:pPr marL="457200" lvl="0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Play"/>
              <a:buAutoNum type="arabicPeriod"/>
            </a:pPr>
            <a:r>
              <a:rPr lang="it" sz="1200" b="1" dirty="0"/>
              <a:t>Visualization and Analysis:</a:t>
            </a:r>
            <a:endParaRPr sz="1200" dirty="0"/>
          </a:p>
          <a:p>
            <a:pPr marL="74295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it" sz="1200" dirty="0"/>
              <a:t>Graphical representation of geometries, electric fields, and particle trajectories.</a:t>
            </a:r>
            <a:endParaRPr dirty="0"/>
          </a:p>
          <a:p>
            <a:pPr marL="74295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it" sz="1200" dirty="0"/>
              <a:t>Detailed analysis of induced signal shapes and timing.</a:t>
            </a:r>
            <a:endParaRPr dirty="0"/>
          </a:p>
          <a:p>
            <a:pPr marL="457200" lvl="0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Play"/>
              <a:buAutoNum type="arabicPeriod"/>
            </a:pPr>
            <a:r>
              <a:rPr lang="it" sz="1200" b="1" dirty="0"/>
              <a:t>Integration with Additional Tools:</a:t>
            </a:r>
            <a:endParaRPr sz="1200" dirty="0"/>
          </a:p>
          <a:p>
            <a:pPr marL="74295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it" sz="1200" dirty="0"/>
              <a:t>Integration with Magboltz for gas transport calculations.</a:t>
            </a:r>
            <a:endParaRPr dirty="0"/>
          </a:p>
          <a:p>
            <a:pPr marL="74295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it" sz="1200" dirty="0"/>
              <a:t>Use of Python and ROOT for extended analysis capabilities.</a:t>
            </a:r>
            <a:endParaRPr dirty="0"/>
          </a:p>
          <a:p>
            <a:pPr marL="457200" lvl="0" indent="-146050" algn="l" rtl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300"/>
              <a:buFont typeface="Arial"/>
              <a:buNone/>
            </a:pPr>
            <a:endParaRPr sz="1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C72EF6-47D5-FFCB-55F2-3DF226AB6F3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3</a:t>
            </a:fld>
            <a:endParaRPr lang="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/>
          <p:nvPr/>
        </p:nvSpPr>
        <p:spPr>
          <a:xfrm>
            <a:off x="0" y="0"/>
            <a:ext cx="9141714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4"/>
          <p:cNvSpPr txBox="1">
            <a:spLocks noGrp="1"/>
          </p:cNvSpPr>
          <p:nvPr>
            <p:ph type="title"/>
          </p:nvPr>
        </p:nvSpPr>
        <p:spPr>
          <a:xfrm>
            <a:off x="3598125" y="246888"/>
            <a:ext cx="5066720" cy="69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lay"/>
              <a:buNone/>
            </a:pPr>
            <a:r>
              <a:rPr lang="it" sz="4100" b="1"/>
              <a:t>Garfield++ Basics</a:t>
            </a:r>
            <a:endParaRPr/>
          </a:p>
        </p:txBody>
      </p:sp>
      <p:sp>
        <p:nvSpPr>
          <p:cNvPr id="124" name="Google Shape;124;p4"/>
          <p:cNvSpPr/>
          <p:nvPr/>
        </p:nvSpPr>
        <p:spPr>
          <a:xfrm>
            <a:off x="3695745" y="880721"/>
            <a:ext cx="3182692" cy="13716"/>
          </a:xfrm>
          <a:custGeom>
            <a:avLst/>
            <a:gdLst/>
            <a:ahLst/>
            <a:cxnLst/>
            <a:rect l="l" t="t" r="r" b="b"/>
            <a:pathLst>
              <a:path w="3182692" h="13716" fill="none" extrusionOk="0">
                <a:moveTo>
                  <a:pt x="0" y="0"/>
                </a:moveTo>
                <a:cubicBezTo>
                  <a:pt x="253588" y="25878"/>
                  <a:pt x="409323" y="-5359"/>
                  <a:pt x="636538" y="0"/>
                </a:cubicBezTo>
                <a:cubicBezTo>
                  <a:pt x="863753" y="5359"/>
                  <a:pt x="1007727" y="-28"/>
                  <a:pt x="1273077" y="0"/>
                </a:cubicBezTo>
                <a:cubicBezTo>
                  <a:pt x="1538427" y="28"/>
                  <a:pt x="1698640" y="-12775"/>
                  <a:pt x="1909615" y="0"/>
                </a:cubicBezTo>
                <a:cubicBezTo>
                  <a:pt x="2120590" y="12775"/>
                  <a:pt x="2210293" y="-21823"/>
                  <a:pt x="2482500" y="0"/>
                </a:cubicBezTo>
                <a:cubicBezTo>
                  <a:pt x="2754708" y="21823"/>
                  <a:pt x="3004133" y="-28750"/>
                  <a:pt x="3182692" y="0"/>
                </a:cubicBezTo>
                <a:cubicBezTo>
                  <a:pt x="3182906" y="4075"/>
                  <a:pt x="3183008" y="9784"/>
                  <a:pt x="3182692" y="13716"/>
                </a:cubicBezTo>
                <a:cubicBezTo>
                  <a:pt x="2947402" y="17868"/>
                  <a:pt x="2876226" y="22619"/>
                  <a:pt x="2609807" y="13716"/>
                </a:cubicBezTo>
                <a:cubicBezTo>
                  <a:pt x="2343389" y="4813"/>
                  <a:pt x="2326689" y="21007"/>
                  <a:pt x="2068750" y="13716"/>
                </a:cubicBezTo>
                <a:cubicBezTo>
                  <a:pt x="1810811" y="6425"/>
                  <a:pt x="1713836" y="43647"/>
                  <a:pt x="1432211" y="13716"/>
                </a:cubicBezTo>
                <a:cubicBezTo>
                  <a:pt x="1150586" y="-16215"/>
                  <a:pt x="982765" y="-825"/>
                  <a:pt x="859327" y="13716"/>
                </a:cubicBezTo>
                <a:cubicBezTo>
                  <a:pt x="735889" y="28257"/>
                  <a:pt x="254183" y="30659"/>
                  <a:pt x="0" y="13716"/>
                </a:cubicBezTo>
                <a:cubicBezTo>
                  <a:pt x="-535" y="8247"/>
                  <a:pt x="-201" y="2959"/>
                  <a:pt x="0" y="0"/>
                </a:cubicBezTo>
                <a:close/>
              </a:path>
              <a:path w="3182692" h="13716" extrusionOk="0">
                <a:moveTo>
                  <a:pt x="0" y="0"/>
                </a:moveTo>
                <a:cubicBezTo>
                  <a:pt x="243108" y="-22426"/>
                  <a:pt x="387854" y="22949"/>
                  <a:pt x="572885" y="0"/>
                </a:cubicBezTo>
                <a:cubicBezTo>
                  <a:pt x="757916" y="-22949"/>
                  <a:pt x="923707" y="6797"/>
                  <a:pt x="1113942" y="0"/>
                </a:cubicBezTo>
                <a:cubicBezTo>
                  <a:pt x="1304177" y="-6797"/>
                  <a:pt x="1495991" y="20627"/>
                  <a:pt x="1686827" y="0"/>
                </a:cubicBezTo>
                <a:cubicBezTo>
                  <a:pt x="1877663" y="-20627"/>
                  <a:pt x="2170182" y="-20672"/>
                  <a:pt x="2323365" y="0"/>
                </a:cubicBezTo>
                <a:cubicBezTo>
                  <a:pt x="2476548" y="20672"/>
                  <a:pt x="2919164" y="6097"/>
                  <a:pt x="3182692" y="0"/>
                </a:cubicBezTo>
                <a:cubicBezTo>
                  <a:pt x="3182126" y="5320"/>
                  <a:pt x="3182368" y="9001"/>
                  <a:pt x="3182692" y="13716"/>
                </a:cubicBezTo>
                <a:cubicBezTo>
                  <a:pt x="3026065" y="-15421"/>
                  <a:pt x="2775006" y="18495"/>
                  <a:pt x="2546154" y="13716"/>
                </a:cubicBezTo>
                <a:cubicBezTo>
                  <a:pt x="2317302" y="8937"/>
                  <a:pt x="2168173" y="-13085"/>
                  <a:pt x="1845961" y="13716"/>
                </a:cubicBezTo>
                <a:cubicBezTo>
                  <a:pt x="1523749" y="40517"/>
                  <a:pt x="1450078" y="-5416"/>
                  <a:pt x="1304904" y="13716"/>
                </a:cubicBezTo>
                <a:cubicBezTo>
                  <a:pt x="1159730" y="32848"/>
                  <a:pt x="942635" y="-14593"/>
                  <a:pt x="604711" y="13716"/>
                </a:cubicBezTo>
                <a:cubicBezTo>
                  <a:pt x="266787" y="42025"/>
                  <a:pt x="141927" y="-12967"/>
                  <a:pt x="0" y="13716"/>
                </a:cubicBezTo>
                <a:cubicBezTo>
                  <a:pt x="58" y="7834"/>
                  <a:pt x="453" y="5833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4"/>
          <p:cNvSpPr txBox="1">
            <a:spLocks noGrp="1"/>
          </p:cNvSpPr>
          <p:nvPr>
            <p:ph type="body" idx="1"/>
          </p:nvPr>
        </p:nvSpPr>
        <p:spPr>
          <a:xfrm>
            <a:off x="3500778" y="1273036"/>
            <a:ext cx="5066700" cy="36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3189"/>
              <a:buFont typeface="Arial"/>
              <a:buChar char="•"/>
            </a:pPr>
            <a:r>
              <a:rPr lang="it" sz="1800" b="1"/>
              <a:t>Electric Field Configurations</a:t>
            </a:r>
            <a:endParaRPr sz="1800"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1382"/>
              <a:buFont typeface="Arial"/>
              <a:buChar char="•"/>
            </a:pPr>
            <a:r>
              <a:rPr lang="it" sz="1400"/>
              <a:t>Simulations of parallel plate chambers, wire chambers, and GEMs.</a:t>
            </a:r>
            <a:endParaRPr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1382"/>
              <a:buFont typeface="Arial"/>
              <a:buChar char="•"/>
            </a:pPr>
            <a:r>
              <a:rPr lang="it" sz="1400"/>
              <a:t>Gas setup (Argon/CO2) and electric field visualization.</a:t>
            </a:r>
            <a:endParaRPr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1382"/>
              <a:buFont typeface="Arial"/>
              <a:buChar char="•"/>
            </a:pPr>
            <a:r>
              <a:rPr lang="it" sz="1400"/>
              <a:t>Generation of potential and electric field line plots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3189"/>
              <a:buFont typeface="Arial"/>
              <a:buChar char="•"/>
            </a:pPr>
            <a:r>
              <a:rPr lang="it" sz="1800" b="1"/>
              <a:t>Gas Ionization</a:t>
            </a:r>
            <a:endParaRPr sz="1800"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1382"/>
              <a:buFont typeface="Arial"/>
              <a:buChar char="•"/>
            </a:pPr>
            <a:r>
              <a:rPr lang="it" sz="1400"/>
              <a:t>Study of primary ionization caused by charged particles.</a:t>
            </a:r>
            <a:endParaRPr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1382"/>
              <a:buFont typeface="Arial"/>
              <a:buChar char="•"/>
            </a:pPr>
            <a:r>
              <a:rPr lang="it" sz="1400"/>
              <a:t>Simulation of spatial distributions of primary and secondary clusters.</a:t>
            </a:r>
            <a:endParaRPr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1382"/>
              <a:buFont typeface="Arial"/>
              <a:buChar char="•"/>
            </a:pPr>
            <a:r>
              <a:rPr lang="it" sz="1400"/>
              <a:t>Statistical analysis of deposited energy and generated electrons.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3189"/>
              <a:buFont typeface="Arial"/>
              <a:buChar char="•"/>
            </a:pPr>
            <a:r>
              <a:rPr lang="it" sz="1800" b="1"/>
              <a:t>X-Ray Conversion</a:t>
            </a:r>
            <a:endParaRPr sz="1800"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1382"/>
              <a:buFont typeface="Arial"/>
              <a:buChar char="•"/>
            </a:pPr>
            <a:r>
              <a:rPr lang="it" sz="1400"/>
              <a:t>Simulation of photon absorption from Fe55 in a gas volume.</a:t>
            </a:r>
            <a:endParaRPr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1382"/>
              <a:buFont typeface="Arial"/>
              <a:buChar char="•"/>
            </a:pPr>
            <a:r>
              <a:rPr lang="it" sz="1400"/>
              <a:t>Analysis of primary electrons produced and comparison with experimental data.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3189"/>
              <a:buFont typeface="Arial"/>
              <a:buChar char="•"/>
            </a:pPr>
            <a:r>
              <a:rPr lang="it" sz="1800" b="1"/>
              <a:t>Electron Drift and Diffusion</a:t>
            </a:r>
            <a:endParaRPr sz="1800"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1382"/>
              <a:buFont typeface="Arial"/>
              <a:buChar char="•"/>
            </a:pPr>
            <a:r>
              <a:rPr lang="it" sz="1400"/>
              <a:t>Investigation of electron drift velocity and diffusion in different gases.</a:t>
            </a:r>
            <a:endParaRPr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1382"/>
              <a:buFont typeface="Arial"/>
              <a:buChar char="•"/>
            </a:pPr>
            <a:r>
              <a:rPr lang="it" sz="1400"/>
              <a:t>Comparison of deterministic (Runge-Kutta) and probabilistic methods.</a:t>
            </a:r>
            <a:endParaRPr/>
          </a:p>
          <a:p>
            <a:pPr marL="457200" lvl="0" indent="-146050" algn="l" rtl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239631"/>
              <a:buFont typeface="Arial"/>
              <a:buNone/>
            </a:pPr>
            <a:endParaRPr sz="700"/>
          </a:p>
        </p:txBody>
      </p:sp>
      <p:pic>
        <p:nvPicPr>
          <p:cNvPr id="126" name="Google Shape;126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101" y="105075"/>
            <a:ext cx="2434901" cy="214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800" y="2860625"/>
            <a:ext cx="2823274" cy="2111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44871" y="2250096"/>
            <a:ext cx="1873975" cy="14787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688C83-7409-9C86-AA6F-9F85E85FF3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4</a:t>
            </a:fld>
            <a:endParaRPr lang="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"/>
          <p:cNvSpPr/>
          <p:nvPr/>
        </p:nvSpPr>
        <p:spPr>
          <a:xfrm>
            <a:off x="-3" y="0"/>
            <a:ext cx="9144007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5"/>
          <p:cNvSpPr txBox="1">
            <a:spLocks noGrp="1"/>
          </p:cNvSpPr>
          <p:nvPr>
            <p:ph type="title"/>
          </p:nvPr>
        </p:nvSpPr>
        <p:spPr>
          <a:xfrm>
            <a:off x="852297" y="342900"/>
            <a:ext cx="4400188" cy="867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6296"/>
              <a:buFont typeface="Play"/>
              <a:buNone/>
            </a:pPr>
            <a:r>
              <a:rPr lang="it" sz="30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Advanced Processes and Results</a:t>
            </a:r>
            <a:endParaRPr/>
          </a:p>
        </p:txBody>
      </p:sp>
      <p:sp>
        <p:nvSpPr>
          <p:cNvPr id="135" name="Google Shape;135;p5"/>
          <p:cNvSpPr txBox="1">
            <a:spLocks noGrp="1"/>
          </p:cNvSpPr>
          <p:nvPr>
            <p:ph type="body" idx="1"/>
          </p:nvPr>
        </p:nvSpPr>
        <p:spPr>
          <a:xfrm>
            <a:off x="852296" y="1707777"/>
            <a:ext cx="5123201" cy="2959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386"/>
              <a:buFont typeface="Arial"/>
              <a:buChar char="•"/>
            </a:pPr>
            <a:r>
              <a:rPr lang="it" sz="1400" b="1" dirty="0"/>
              <a:t>Electron and Ion Drift</a:t>
            </a:r>
            <a:endParaRPr sz="1400" dirty="0"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84942"/>
              <a:buFont typeface="Arial"/>
              <a:buChar char="•"/>
            </a:pPr>
            <a:r>
              <a:rPr lang="it" sz="1400" dirty="0"/>
              <a:t>Simulation of particle drift in an ionization chamber.</a:t>
            </a:r>
            <a:endParaRPr dirty="0"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84942"/>
              <a:buFont typeface="Arial"/>
              <a:buChar char="•"/>
            </a:pPr>
            <a:r>
              <a:rPr lang="it" sz="1400" dirty="0"/>
              <a:t>Analysis of how gas properties affect diffusion.</a:t>
            </a:r>
            <a:endParaRPr dirty="0"/>
          </a:p>
          <a:p>
            <a:pPr marL="457200" lvl="0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386"/>
              <a:buFont typeface="Arial"/>
              <a:buChar char="•"/>
            </a:pPr>
            <a:r>
              <a:rPr lang="it" sz="1400" b="1" dirty="0"/>
              <a:t>Electron Amplification</a:t>
            </a:r>
            <a:endParaRPr sz="1400" dirty="0"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84942"/>
              <a:buFont typeface="Arial"/>
              <a:buChar char="•"/>
            </a:pPr>
            <a:r>
              <a:rPr lang="it" sz="1400" dirty="0"/>
              <a:t>Simulation of electron avalanches in a resistive plate chamber (RPC).</a:t>
            </a:r>
            <a:endParaRPr dirty="0"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84942"/>
              <a:buFont typeface="Arial"/>
              <a:buChar char="•"/>
            </a:pPr>
            <a:r>
              <a:rPr lang="it" sz="1400" dirty="0"/>
              <a:t>Evaluation of detector gain as a function of applied voltage.</a:t>
            </a:r>
            <a:endParaRPr dirty="0"/>
          </a:p>
          <a:p>
            <a:pPr marL="457200" lvl="0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386"/>
              <a:buFont typeface="Arial"/>
              <a:buChar char="•"/>
            </a:pPr>
            <a:r>
              <a:rPr lang="it" sz="1400" b="1" dirty="0"/>
              <a:t>Signal Induction</a:t>
            </a:r>
            <a:endParaRPr sz="1400" dirty="0"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84942"/>
              <a:buFont typeface="Arial"/>
              <a:buChar char="•"/>
            </a:pPr>
            <a:r>
              <a:rPr lang="it" sz="1400" dirty="0"/>
              <a:t>Study of current induction on a readout electrode by moving electrons.</a:t>
            </a:r>
            <a:endParaRPr dirty="0"/>
          </a:p>
          <a:p>
            <a:pPr marL="914400" lvl="1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84942"/>
              <a:buFont typeface="Arial"/>
              <a:buChar char="•"/>
            </a:pPr>
            <a:r>
              <a:rPr lang="it" sz="1400" dirty="0"/>
              <a:t>Simulation of electronic response using a transfer function.</a:t>
            </a:r>
            <a:endParaRPr dirty="0"/>
          </a:p>
          <a:p>
            <a:pPr marL="457200" lvl="0" indent="-146050" algn="l" rtl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27764"/>
              <a:buFont typeface="Arial"/>
              <a:buNone/>
            </a:pPr>
            <a:endParaRPr sz="1100" dirty="0"/>
          </a:p>
        </p:txBody>
      </p:sp>
      <p:sp>
        <p:nvSpPr>
          <p:cNvPr id="136" name="Google Shape;136;p5"/>
          <p:cNvSpPr/>
          <p:nvPr/>
        </p:nvSpPr>
        <p:spPr>
          <a:xfrm rot="10800000" flipH="1">
            <a:off x="0" y="4800599"/>
            <a:ext cx="9144000" cy="342580"/>
          </a:xfrm>
          <a:prstGeom prst="rect">
            <a:avLst/>
          </a:prstGeom>
          <a:gradFill>
            <a:gsLst>
              <a:gs pos="0">
                <a:schemeClr val="accent1"/>
              </a:gs>
              <a:gs pos="66000">
                <a:srgbClr val="000000"/>
              </a:gs>
              <a:gs pos="100000">
                <a:srgbClr val="000000"/>
              </a:gs>
            </a:gsLst>
            <a:lin ang="102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"/>
          <p:cNvSpPr/>
          <p:nvPr/>
        </p:nvSpPr>
        <p:spPr>
          <a:xfrm flipH="1">
            <a:off x="0" y="4800600"/>
            <a:ext cx="6115049" cy="342579"/>
          </a:xfrm>
          <a:prstGeom prst="rect">
            <a:avLst/>
          </a:prstGeom>
          <a:gradFill>
            <a:gsLst>
              <a:gs pos="0">
                <a:srgbClr val="000000">
                  <a:alpha val="62745"/>
                </a:srgbClr>
              </a:gs>
              <a:gs pos="100000">
                <a:srgbClr val="0F4861"/>
              </a:gs>
            </a:gsLst>
            <a:lin ang="17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Google Shape;138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5050" y="172700"/>
            <a:ext cx="2195826" cy="216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74350" y="2534200"/>
            <a:ext cx="2403225" cy="20101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F15FFE-AD37-4BA4-2B91-3CF7B3E6CE4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5</a:t>
            </a:fld>
            <a:endParaRPr lang="i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0875"/>
            <a:ext cx="8839201" cy="359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8623221" cy="69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6622" y="3514522"/>
            <a:ext cx="536675" cy="53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F1AB9E-CE88-6960-7C8C-C2F98DD46B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6</a:t>
            </a:fld>
            <a:endParaRPr lang="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30225"/>
            <a:ext cx="8839202" cy="41332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2C3E1A-2D4C-68F8-3E39-53C82BA772F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7</a:t>
            </a:fld>
            <a:endParaRPr lang="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900" y="152400"/>
            <a:ext cx="7926193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838924-D149-D171-8E42-DA5F5795B4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8</a:t>
            </a:fld>
            <a:endParaRPr lang="i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Play"/>
              <a:buNone/>
            </a:pPr>
            <a:r>
              <a:rPr lang="it"/>
              <a:t>Micromegas: setup</a:t>
            </a:r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body" idx="1"/>
          </p:nvPr>
        </p:nvSpPr>
        <p:spPr>
          <a:xfrm>
            <a:off x="729450" y="2288575"/>
            <a:ext cx="3771300" cy="25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it" sz="1400"/>
              <a:t>Schematic representation of a Micromegas with an infinite expanding resistive plane and strip readout</a:t>
            </a:r>
            <a:endParaRPr sz="1400"/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it" sz="1400"/>
              <a:t>Woven mesh</a:t>
            </a:r>
            <a:endParaRPr sz="1400"/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</a:pPr>
            <a:r>
              <a:rPr lang="it" sz="1400"/>
              <a:t>Electric field calculation using the Finite Element Method (COMSOL)</a:t>
            </a:r>
            <a:endParaRPr sz="1400"/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300"/>
              <a:buNone/>
            </a:pPr>
            <a:endParaRPr sz="1400"/>
          </a:p>
        </p:txBody>
      </p:sp>
      <p:pic>
        <p:nvPicPr>
          <p:cNvPr id="163" name="Google Shape;16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34425" y="647275"/>
            <a:ext cx="3883401" cy="296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64838" y="3202575"/>
            <a:ext cx="2330012" cy="184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B4D881-74BD-D95E-16B2-26CB759C91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9</a:t>
            </a:fld>
            <a:endParaRPr lang="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584</Words>
  <Application>Microsoft Office PowerPoint</Application>
  <PresentationFormat>On-screen Show (16:9)</PresentationFormat>
  <Paragraphs>77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wf_segoe-ui_normal</vt:lpstr>
      <vt:lpstr>Arial</vt:lpstr>
      <vt:lpstr>Play</vt:lpstr>
      <vt:lpstr>Lato</vt:lpstr>
      <vt:lpstr>Tema de Office</vt:lpstr>
      <vt:lpstr>PowerPoint Presentation</vt:lpstr>
      <vt:lpstr>Introduction to simulations</vt:lpstr>
      <vt:lpstr>Garfield++</vt:lpstr>
      <vt:lpstr>Garfield++ Basics</vt:lpstr>
      <vt:lpstr>Advanced Processes and Results</vt:lpstr>
      <vt:lpstr>PowerPoint Presentation</vt:lpstr>
      <vt:lpstr>PowerPoint Presentation</vt:lpstr>
      <vt:lpstr>PowerPoint Presentation</vt:lpstr>
      <vt:lpstr>Micromegas: setup</vt:lpstr>
      <vt:lpstr>Micromegas: electric field and gain</vt:lpstr>
      <vt:lpstr>Micromegas: signal induction</vt:lpstr>
      <vt:lpstr>Conclusions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Local Admin</dc:creator>
  <cp:lastModifiedBy>Warisara Charuchinda</cp:lastModifiedBy>
  <cp:revision>2</cp:revision>
  <dcterms:modified xsi:type="dcterms:W3CDTF">2024-12-11T10:08:17Z</dcterms:modified>
</cp:coreProperties>
</file>