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17C9AC3-1CFC-4E33-A01D-544792BAA164}">
  <a:tblStyle styleId="{517C9AC3-1CFC-4E33-A01D-544792BAA16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1db14abe9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1db14abe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1d82d427f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1d82d427f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1ca53391a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1ca53391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1cff3a8402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1cff3a8402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1cff3a8402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1cff3a8402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1ca53391a3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1ca53391a3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1d2b20356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1d2b20356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1d2b203562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1d2b203562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1ca53391a3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1ca53391a3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1d2b203562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1d2b203562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png"/><Relationship Id="rId4" Type="http://schemas.openxmlformats.org/officeDocument/2006/relationships/image" Target="../media/image6.png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14.png"/><Relationship Id="rId5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611125"/>
            <a:ext cx="8520600" cy="9942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5400000" dist="38100">
              <a:schemeClr val="lt1">
                <a:alpha val="52000"/>
              </a:schemeClr>
            </a:outerShdw>
          </a:effectLst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00FFFF"/>
                </a:solidFill>
              </a:rPr>
              <a:t>RPC Characterization</a:t>
            </a:r>
            <a:endParaRPr>
              <a:solidFill>
                <a:srgbClr val="00FFFF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623850"/>
            <a:ext cx="8520600" cy="1706100"/>
          </a:xfrm>
          <a:prstGeom prst="rect">
            <a:avLst/>
          </a:prstGeom>
          <a:noFill/>
          <a:effectLst>
            <a:outerShdw blurRad="57150" rotWithShape="0" algn="bl" dir="5400000" dist="19050">
              <a:schemeClr val="lt1">
                <a:alpha val="50000"/>
              </a:schemeClr>
            </a:outerShdw>
          </a:effectLst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it" sz="2080">
                <a:solidFill>
                  <a:srgbClr val="00FFFF"/>
                </a:solidFill>
              </a:rPr>
              <a:t>DRD1 school 2024</a:t>
            </a:r>
            <a:endParaRPr sz="2080">
              <a:solidFill>
                <a:srgbClr val="00FFFF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it" sz="2080">
                <a:solidFill>
                  <a:srgbClr val="00FFFF"/>
                </a:solidFill>
              </a:rPr>
              <a:t>Group 8:</a:t>
            </a:r>
            <a:endParaRPr sz="2080">
              <a:solidFill>
                <a:srgbClr val="00FFFF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it" sz="2080">
                <a:solidFill>
                  <a:srgbClr val="00FFFF"/>
                </a:solidFill>
              </a:rPr>
              <a:t>Felice Nenna, Jinxian Zhang, </a:t>
            </a:r>
            <a:r>
              <a:rPr lang="it" sz="2080">
                <a:solidFill>
                  <a:srgbClr val="00FFFF"/>
                </a:solidFill>
              </a:rPr>
              <a:t>Ioannis Karakoulias</a:t>
            </a:r>
            <a:r>
              <a:rPr lang="it" sz="2080">
                <a:solidFill>
                  <a:srgbClr val="00FFFF"/>
                </a:solidFill>
              </a:rPr>
              <a:t>, Mattia Verzeroli</a:t>
            </a:r>
            <a:endParaRPr sz="2080">
              <a:solidFill>
                <a:srgbClr val="00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2"/>
          <p:cNvSpPr txBox="1"/>
          <p:nvPr>
            <p:ph idx="1" type="body"/>
          </p:nvPr>
        </p:nvSpPr>
        <p:spPr>
          <a:xfrm>
            <a:off x="311700" y="9190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We operated RPC chambers and measured some relevant parameters: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</a:pPr>
            <a:r>
              <a:rPr lang="it">
                <a:solidFill>
                  <a:schemeClr val="dk1"/>
                </a:solidFill>
              </a:rPr>
              <a:t>With a trigger made of 3 RPCs in </a:t>
            </a:r>
            <a:r>
              <a:rPr b="1" lang="it">
                <a:solidFill>
                  <a:schemeClr val="accent1"/>
                </a:solidFill>
              </a:rPr>
              <a:t>coincidence </a:t>
            </a:r>
            <a:r>
              <a:rPr lang="it">
                <a:solidFill>
                  <a:schemeClr val="dk1"/>
                </a:solidFill>
              </a:rPr>
              <a:t>aligned with one RPC under test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</a:pPr>
            <a:r>
              <a:rPr lang="it">
                <a:solidFill>
                  <a:schemeClr val="dk1"/>
                </a:solidFill>
              </a:rPr>
              <a:t>A maximum efficiency of</a:t>
            </a:r>
            <a:r>
              <a:rPr lang="it"/>
              <a:t> </a:t>
            </a:r>
            <a:r>
              <a:rPr b="1" lang="it" sz="1700">
                <a:solidFill>
                  <a:schemeClr val="accent1"/>
                </a:solidFill>
              </a:rPr>
              <a:t>~90% </a:t>
            </a:r>
            <a:r>
              <a:rPr lang="it" sz="1700">
                <a:solidFill>
                  <a:schemeClr val="dk1"/>
                </a:solidFill>
              </a:rPr>
              <a:t>was reached at a working point of 5800V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Char char="●"/>
            </a:pPr>
            <a:r>
              <a:rPr lang="it" sz="1700">
                <a:solidFill>
                  <a:schemeClr val="dk1"/>
                </a:solidFill>
              </a:rPr>
              <a:t>The average signal amplitude (and integrated charge) </a:t>
            </a:r>
            <a:r>
              <a:rPr b="1" lang="it" sz="1700">
                <a:solidFill>
                  <a:schemeClr val="accent1"/>
                </a:solidFill>
              </a:rPr>
              <a:t>increases </a:t>
            </a:r>
            <a:r>
              <a:rPr lang="it" sz="1700">
                <a:solidFill>
                  <a:schemeClr val="dk1"/>
                </a:solidFill>
              </a:rPr>
              <a:t>as the voltage increases, as expected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Char char="●"/>
            </a:pPr>
            <a:r>
              <a:rPr lang="it" sz="1700">
                <a:solidFill>
                  <a:schemeClr val="dk1"/>
                </a:solidFill>
              </a:rPr>
              <a:t>The signal time resolution of the chamber was </a:t>
            </a:r>
            <a:r>
              <a:rPr b="1" lang="it" sz="1700">
                <a:solidFill>
                  <a:schemeClr val="accent1"/>
                </a:solidFill>
              </a:rPr>
              <a:t>1 ns </a:t>
            </a:r>
            <a:r>
              <a:rPr lang="it" sz="1700">
                <a:solidFill>
                  <a:schemeClr val="dk1"/>
                </a:solidFill>
              </a:rPr>
              <a:t>at the working point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97" name="Google Shape;197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98" name="Google Shape;198;p22"/>
          <p:cNvSpPr txBox="1"/>
          <p:nvPr>
            <p:ph type="title"/>
          </p:nvPr>
        </p:nvSpPr>
        <p:spPr>
          <a:xfrm>
            <a:off x="998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073763"/>
                </a:solidFill>
              </a:rPr>
              <a:t>Conclusions</a:t>
            </a:r>
            <a:endParaRPr b="1">
              <a:solidFill>
                <a:srgbClr val="073763"/>
              </a:solidFill>
            </a:endParaRPr>
          </a:p>
        </p:txBody>
      </p:sp>
      <p:cxnSp>
        <p:nvCxnSpPr>
          <p:cNvPr id="199" name="Google Shape;199;p22"/>
          <p:cNvCxnSpPr/>
          <p:nvPr/>
        </p:nvCxnSpPr>
        <p:spPr>
          <a:xfrm flipH="1" rot="10800000">
            <a:off x="143275" y="497950"/>
            <a:ext cx="6059400" cy="11700"/>
          </a:xfrm>
          <a:prstGeom prst="straightConnector1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0" name="Google Shape;200;p22"/>
          <p:cNvSpPr txBox="1"/>
          <p:nvPr/>
        </p:nvSpPr>
        <p:spPr>
          <a:xfrm>
            <a:off x="0" y="4696475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</a:rPr>
              <a:t>DRD1 Collaboration Meeting - 13/12/2024</a:t>
            </a:r>
            <a:endParaRPr sz="12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23"/>
          <p:cNvPicPr preferRelativeResize="0"/>
          <p:nvPr/>
        </p:nvPicPr>
        <p:blipFill rotWithShape="1">
          <a:blip r:embed="rId3">
            <a:alphaModFix/>
          </a:blip>
          <a:srcRect b="20912" l="0" r="0" t="1260"/>
          <a:stretch/>
        </p:blipFill>
        <p:spPr>
          <a:xfrm>
            <a:off x="0" y="399275"/>
            <a:ext cx="9144000" cy="4744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3"/>
          <p:cNvSpPr/>
          <p:nvPr/>
        </p:nvSpPr>
        <p:spPr>
          <a:xfrm>
            <a:off x="-9000" y="399275"/>
            <a:ext cx="9162000" cy="1423500"/>
          </a:xfrm>
          <a:prstGeom prst="rect">
            <a:avLst/>
          </a:prstGeom>
          <a:solidFill>
            <a:srgbClr val="FFFFFF">
              <a:alpha val="647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3"/>
          <p:cNvSpPr/>
          <p:nvPr/>
        </p:nvSpPr>
        <p:spPr>
          <a:xfrm>
            <a:off x="-9000" y="196700"/>
            <a:ext cx="9162000" cy="1186200"/>
          </a:xfrm>
          <a:prstGeom prst="rect">
            <a:avLst/>
          </a:prstGeom>
          <a:solidFill>
            <a:srgbClr val="FFFFFF">
              <a:alpha val="647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3"/>
          <p:cNvSpPr txBox="1"/>
          <p:nvPr>
            <p:ph idx="4294967295" type="ctrTitle"/>
          </p:nvPr>
        </p:nvSpPr>
        <p:spPr>
          <a:xfrm>
            <a:off x="0" y="399275"/>
            <a:ext cx="9144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3900">
                <a:solidFill>
                  <a:srgbClr val="1C4587"/>
                </a:solidFill>
              </a:rPr>
              <a:t>Thank you for your attention!</a:t>
            </a:r>
            <a:endParaRPr sz="3900">
              <a:solidFill>
                <a:srgbClr val="1C4587"/>
              </a:solidFill>
            </a:endParaRPr>
          </a:p>
        </p:txBody>
      </p:sp>
      <p:sp>
        <p:nvSpPr>
          <p:cNvPr id="209" name="Google Shape;209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998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073763"/>
                </a:solidFill>
              </a:rPr>
              <a:t>Experimental setup</a:t>
            </a:r>
            <a:endParaRPr b="1">
              <a:solidFill>
                <a:srgbClr val="073763"/>
              </a:solidFill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 rotWithShape="1">
          <a:blip r:embed="rId3">
            <a:alphaModFix/>
          </a:blip>
          <a:srcRect b="6437" l="0" r="0" t="0"/>
          <a:stretch/>
        </p:blipFill>
        <p:spPr>
          <a:xfrm>
            <a:off x="434350" y="2204525"/>
            <a:ext cx="3164725" cy="232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/>
          <p:cNvPicPr preferRelativeResize="0"/>
          <p:nvPr/>
        </p:nvPicPr>
        <p:blipFill rotWithShape="1">
          <a:blip r:embed="rId4">
            <a:alphaModFix/>
          </a:blip>
          <a:srcRect b="5015" l="0" r="0" t="0"/>
          <a:stretch/>
        </p:blipFill>
        <p:spPr>
          <a:xfrm>
            <a:off x="3979650" y="1989700"/>
            <a:ext cx="4956250" cy="262565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50875" y="494325"/>
            <a:ext cx="90168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>
                <a:solidFill>
                  <a:schemeClr val="dk2"/>
                </a:solidFill>
              </a:rPr>
              <a:t>Main instrumentation: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Char char="●"/>
            </a:pPr>
            <a:r>
              <a:rPr lang="it" sz="1700">
                <a:solidFill>
                  <a:schemeClr val="dk2"/>
                </a:solidFill>
              </a:rPr>
              <a:t>3 RPCs with 1 mm gas gap used as </a:t>
            </a:r>
            <a:r>
              <a:rPr b="1" lang="it" sz="1700">
                <a:solidFill>
                  <a:schemeClr val="accent1"/>
                </a:solidFill>
              </a:rPr>
              <a:t>trigger </a:t>
            </a:r>
            <a:r>
              <a:rPr lang="it" sz="1700">
                <a:solidFill>
                  <a:schemeClr val="dk2"/>
                </a:solidFill>
              </a:rPr>
              <a:t>chambers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Char char="●"/>
            </a:pPr>
            <a:r>
              <a:rPr lang="it" sz="1700">
                <a:solidFill>
                  <a:schemeClr val="dk2"/>
                </a:solidFill>
              </a:rPr>
              <a:t>1 RPC with 1 mm gas gap used as </a:t>
            </a:r>
            <a:r>
              <a:rPr b="1" lang="it" sz="1700">
                <a:solidFill>
                  <a:schemeClr val="accent1"/>
                </a:solidFill>
              </a:rPr>
              <a:t>test </a:t>
            </a:r>
            <a:r>
              <a:rPr lang="it" sz="1700">
                <a:solidFill>
                  <a:schemeClr val="dk2"/>
                </a:solidFill>
              </a:rPr>
              <a:t>chamber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Char char="●"/>
            </a:pPr>
            <a:r>
              <a:rPr lang="it" sz="1700">
                <a:solidFill>
                  <a:schemeClr val="dk2"/>
                </a:solidFill>
              </a:rPr>
              <a:t>Gas mixture (94.7% </a:t>
            </a:r>
            <a:r>
              <a:rPr lang="it" sz="1700">
                <a:solidFill>
                  <a:schemeClr val="dk2"/>
                </a:solidFill>
              </a:rPr>
              <a:t>C</a:t>
            </a:r>
            <a:r>
              <a:rPr baseline="-25000" lang="it" sz="1700">
                <a:solidFill>
                  <a:schemeClr val="dk2"/>
                </a:solidFill>
              </a:rPr>
              <a:t>2</a:t>
            </a:r>
            <a:r>
              <a:rPr lang="it" sz="1700">
                <a:solidFill>
                  <a:schemeClr val="dk2"/>
                </a:solidFill>
              </a:rPr>
              <a:t>H</a:t>
            </a:r>
            <a:r>
              <a:rPr baseline="-25000" lang="it" sz="1700">
                <a:solidFill>
                  <a:schemeClr val="dk2"/>
                </a:solidFill>
              </a:rPr>
              <a:t>2</a:t>
            </a:r>
            <a:r>
              <a:rPr lang="it" sz="1700">
                <a:solidFill>
                  <a:schemeClr val="dk2"/>
                </a:solidFill>
              </a:rPr>
              <a:t>F</a:t>
            </a:r>
            <a:r>
              <a:rPr baseline="-25000" lang="it" sz="1700">
                <a:solidFill>
                  <a:schemeClr val="dk2"/>
                </a:solidFill>
              </a:rPr>
              <a:t>4</a:t>
            </a:r>
            <a:r>
              <a:rPr lang="it" sz="1700">
                <a:solidFill>
                  <a:schemeClr val="dk2"/>
                </a:solidFill>
              </a:rPr>
              <a:t> , 5% i-C</a:t>
            </a:r>
            <a:r>
              <a:rPr baseline="-25000" lang="it" sz="1700">
                <a:solidFill>
                  <a:schemeClr val="dk2"/>
                </a:solidFill>
              </a:rPr>
              <a:t>4</a:t>
            </a:r>
            <a:r>
              <a:rPr lang="it" sz="1700">
                <a:solidFill>
                  <a:schemeClr val="dk2"/>
                </a:solidFill>
              </a:rPr>
              <a:t>H</a:t>
            </a:r>
            <a:r>
              <a:rPr baseline="-25000" lang="it" sz="1700">
                <a:solidFill>
                  <a:schemeClr val="dk2"/>
                </a:solidFill>
              </a:rPr>
              <a:t>10</a:t>
            </a:r>
            <a:r>
              <a:rPr lang="it" sz="1700">
                <a:solidFill>
                  <a:schemeClr val="dk2"/>
                </a:solidFill>
              </a:rPr>
              <a:t> , 0.3% SF</a:t>
            </a:r>
            <a:r>
              <a:rPr baseline="-25000" lang="it" sz="1700">
                <a:solidFill>
                  <a:schemeClr val="dk2"/>
                </a:solidFill>
              </a:rPr>
              <a:t>6</a:t>
            </a:r>
            <a:r>
              <a:rPr lang="it" sz="1700">
                <a:solidFill>
                  <a:schemeClr val="dk2"/>
                </a:solidFill>
              </a:rPr>
              <a:t>)</a:t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>
                <a:solidFill>
                  <a:schemeClr val="dk2"/>
                </a:solidFill>
              </a:rPr>
              <a:t>Further instrumentation: oscilloscope, high voltage power supply, NIM modules, gas supply</a:t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  <p:cxnSp>
        <p:nvCxnSpPr>
          <p:cNvPr id="65" name="Google Shape;65;p14"/>
          <p:cNvCxnSpPr/>
          <p:nvPr/>
        </p:nvCxnSpPr>
        <p:spPr>
          <a:xfrm flipH="1" rot="10800000">
            <a:off x="143275" y="497950"/>
            <a:ext cx="6059400" cy="11700"/>
          </a:xfrm>
          <a:prstGeom prst="straightConnector1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" name="Google Shape;66;p14"/>
          <p:cNvSpPr txBox="1"/>
          <p:nvPr/>
        </p:nvSpPr>
        <p:spPr>
          <a:xfrm>
            <a:off x="0" y="4696475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</a:rPr>
              <a:t>DRD1 Collaboration Meeting - 13/12/2024</a:t>
            </a:r>
            <a:endParaRPr sz="1200">
              <a:solidFill>
                <a:schemeClr val="accent1"/>
              </a:solidFill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4597150" y="2177175"/>
            <a:ext cx="548700" cy="572700"/>
          </a:xfrm>
          <a:prstGeom prst="flowChartProcess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8" name="Google Shape;68;p14"/>
          <p:cNvPicPr preferRelativeResize="0"/>
          <p:nvPr/>
        </p:nvPicPr>
        <p:blipFill rotWithShape="1">
          <a:blip r:embed="rId5">
            <a:alphaModFix/>
          </a:blip>
          <a:srcRect b="14839" l="4135" r="5766" t="12023"/>
          <a:stretch/>
        </p:blipFill>
        <p:spPr>
          <a:xfrm>
            <a:off x="6232000" y="376913"/>
            <a:ext cx="2848199" cy="1232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5"/>
          <p:cNvPicPr preferRelativeResize="0"/>
          <p:nvPr/>
        </p:nvPicPr>
        <p:blipFill rotWithShape="1">
          <a:blip r:embed="rId3">
            <a:alphaModFix/>
          </a:blip>
          <a:srcRect b="24685" l="10364" r="25969" t="25261"/>
          <a:stretch/>
        </p:blipFill>
        <p:spPr>
          <a:xfrm>
            <a:off x="6801875" y="1197125"/>
            <a:ext cx="1818525" cy="115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1950" y="2811075"/>
            <a:ext cx="2114550" cy="6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76" name="Google Shape;76;p15"/>
          <p:cNvSpPr txBox="1"/>
          <p:nvPr>
            <p:ph type="title"/>
          </p:nvPr>
        </p:nvSpPr>
        <p:spPr>
          <a:xfrm>
            <a:off x="998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073763"/>
                </a:solidFill>
              </a:rPr>
              <a:t>Experimental setup</a:t>
            </a:r>
            <a:endParaRPr b="1">
              <a:solidFill>
                <a:srgbClr val="073763"/>
              </a:solidFill>
            </a:endParaRPr>
          </a:p>
        </p:txBody>
      </p:sp>
      <p:cxnSp>
        <p:nvCxnSpPr>
          <p:cNvPr id="77" name="Google Shape;77;p15"/>
          <p:cNvCxnSpPr/>
          <p:nvPr/>
        </p:nvCxnSpPr>
        <p:spPr>
          <a:xfrm flipH="1" rot="10800000">
            <a:off x="143275" y="497950"/>
            <a:ext cx="6059400" cy="11700"/>
          </a:xfrm>
          <a:prstGeom prst="straightConnector1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8" name="Google Shape;78;p15"/>
          <p:cNvSpPr txBox="1"/>
          <p:nvPr/>
        </p:nvSpPr>
        <p:spPr>
          <a:xfrm>
            <a:off x="0" y="4696475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</a:rPr>
              <a:t>DRD1 Collaboration Meeting - 13/12/2024</a:t>
            </a:r>
            <a:endParaRPr sz="1200">
              <a:solidFill>
                <a:schemeClr val="accent1"/>
              </a:solidFill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262400" y="709300"/>
            <a:ext cx="8195400" cy="13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700">
                <a:solidFill>
                  <a:schemeClr val="dk2"/>
                </a:solidFill>
              </a:rPr>
              <a:t>The coincidence of the 3 trigger chambers selects events from </a:t>
            </a:r>
            <a:r>
              <a:rPr b="1" lang="it" sz="1700">
                <a:solidFill>
                  <a:schemeClr val="accent1"/>
                </a:solidFill>
              </a:rPr>
              <a:t>cosmic muons</a:t>
            </a:r>
            <a:r>
              <a:rPr lang="it" sz="1700">
                <a:solidFill>
                  <a:schemeClr val="dk2"/>
                </a:solidFill>
              </a:rPr>
              <a:t>.</a:t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700">
                <a:solidFill>
                  <a:schemeClr val="dk2"/>
                </a:solidFill>
              </a:rPr>
              <a:t>Sensors measuring temperature, pressure and humidity were                         employed in order to monitor the working condition of the detector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80" name="Google Shape;80;p15"/>
          <p:cNvCxnSpPr/>
          <p:nvPr/>
        </p:nvCxnSpPr>
        <p:spPr>
          <a:xfrm>
            <a:off x="3584000" y="1907100"/>
            <a:ext cx="0" cy="4581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1" name="Google Shape;81;p15"/>
          <p:cNvCxnSpPr/>
          <p:nvPr/>
        </p:nvCxnSpPr>
        <p:spPr>
          <a:xfrm>
            <a:off x="5157600" y="2858275"/>
            <a:ext cx="904500" cy="2817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2" name="Google Shape;82;p15"/>
          <p:cNvSpPr/>
          <p:nvPr/>
        </p:nvSpPr>
        <p:spPr>
          <a:xfrm>
            <a:off x="6062100" y="2811300"/>
            <a:ext cx="2148600" cy="6288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1950" y="2811075"/>
            <a:ext cx="2114550" cy="6286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4" name="Google Shape;84;p15"/>
          <p:cNvGraphicFramePr/>
          <p:nvPr/>
        </p:nvGraphicFramePr>
        <p:xfrm>
          <a:off x="460250" y="3030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{517C9AC3-1CFC-4E33-A01D-544792BAA164}</a:tableStyleId>
              </a:tblPr>
              <a:tblGrid>
                <a:gridCol w="1265175"/>
                <a:gridCol w="1265175"/>
              </a:tblGrid>
              <a:tr h="2734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dk2"/>
                          </a:solidFill>
                        </a:rPr>
                        <a:t>Pressure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dk2"/>
                          </a:solidFill>
                        </a:rPr>
                        <a:t>966 mbar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34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dk2"/>
                          </a:solidFill>
                        </a:rPr>
                        <a:t>Temperature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dk2"/>
                          </a:solidFill>
                        </a:rPr>
                        <a:t>24.4 C</a:t>
                      </a:r>
                      <a:r>
                        <a:rPr baseline="30000" lang="it">
                          <a:solidFill>
                            <a:schemeClr val="dk2"/>
                          </a:solidFill>
                        </a:rPr>
                        <a:t>o</a:t>
                      </a:r>
                      <a:endParaRPr baseline="30000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34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dk2"/>
                          </a:solidFill>
                        </a:rPr>
                        <a:t>P</a:t>
                      </a:r>
                      <a:r>
                        <a:rPr baseline="-25000" lang="it">
                          <a:solidFill>
                            <a:schemeClr val="dk2"/>
                          </a:solidFill>
                        </a:rPr>
                        <a:t>0</a:t>
                      </a:r>
                      <a:endParaRPr baseline="-25000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dk2"/>
                          </a:solidFill>
                        </a:rPr>
                        <a:t>1010 mbar</a:t>
                      </a:r>
                      <a:endParaRPr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34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dk2"/>
                          </a:solidFill>
                        </a:rPr>
                        <a:t>T</a:t>
                      </a:r>
                      <a:r>
                        <a:rPr baseline="-25000" lang="it">
                          <a:solidFill>
                            <a:schemeClr val="dk2"/>
                          </a:solidFill>
                        </a:rPr>
                        <a:t>0</a:t>
                      </a:r>
                      <a:endParaRPr baseline="-25000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chemeClr val="dk2"/>
                          </a:solidFill>
                        </a:rPr>
                        <a:t>20 C</a:t>
                      </a:r>
                      <a:r>
                        <a:rPr baseline="30000" lang="it">
                          <a:solidFill>
                            <a:schemeClr val="dk2"/>
                          </a:solidFill>
                        </a:rPr>
                        <a:t>o</a:t>
                      </a:r>
                      <a:endParaRPr baseline="30000">
                        <a:solidFill>
                          <a:schemeClr val="dk2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cxnSp>
        <p:nvCxnSpPr>
          <p:cNvPr id="85" name="Google Shape;85;p15"/>
          <p:cNvCxnSpPr/>
          <p:nvPr/>
        </p:nvCxnSpPr>
        <p:spPr>
          <a:xfrm>
            <a:off x="3584000" y="1907100"/>
            <a:ext cx="0" cy="4581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6" name="Google Shape;86;p15"/>
          <p:cNvSpPr txBox="1"/>
          <p:nvPr/>
        </p:nvSpPr>
        <p:spPr>
          <a:xfrm>
            <a:off x="460250" y="2320188"/>
            <a:ext cx="6247500" cy="6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it" sz="1700">
                <a:solidFill>
                  <a:schemeClr val="dk2"/>
                </a:solidFill>
              </a:rPr>
              <a:t>The properties of the gas molecules depend on its pressure and temperature → affect the HV working point:  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87" name="Google Shape;87;p15"/>
          <p:cNvCxnSpPr/>
          <p:nvPr/>
        </p:nvCxnSpPr>
        <p:spPr>
          <a:xfrm>
            <a:off x="5157600" y="2858275"/>
            <a:ext cx="904500" cy="2817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8" name="Google Shape;88;p15"/>
          <p:cNvSpPr/>
          <p:nvPr/>
        </p:nvSpPr>
        <p:spPr>
          <a:xfrm>
            <a:off x="6062100" y="2811300"/>
            <a:ext cx="2148600" cy="628800"/>
          </a:xfrm>
          <a:prstGeom prst="rect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9" name="Google Shape;89;p15"/>
          <p:cNvCxnSpPr/>
          <p:nvPr/>
        </p:nvCxnSpPr>
        <p:spPr>
          <a:xfrm flipH="1">
            <a:off x="5932775" y="3440100"/>
            <a:ext cx="1174200" cy="3636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0" name="Google Shape;90;p15"/>
          <p:cNvCxnSpPr/>
          <p:nvPr/>
        </p:nvCxnSpPr>
        <p:spPr>
          <a:xfrm flipH="1" rot="10800000">
            <a:off x="2983800" y="3819875"/>
            <a:ext cx="334200" cy="42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1" name="Google Shape;91;p15"/>
          <p:cNvSpPr txBox="1"/>
          <p:nvPr/>
        </p:nvSpPr>
        <p:spPr>
          <a:xfrm>
            <a:off x="3318125" y="3382000"/>
            <a:ext cx="2576100" cy="11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it">
                <a:solidFill>
                  <a:schemeClr val="accent1"/>
                </a:solidFill>
              </a:rPr>
              <a:t>E.g., in our laboratory condition for an applied voltage of 5800V, the effective HV is 6064V</a:t>
            </a:r>
            <a:endParaRPr sz="18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/>
          <p:nvPr>
            <p:ph idx="1" type="body"/>
          </p:nvPr>
        </p:nvSpPr>
        <p:spPr>
          <a:xfrm>
            <a:off x="142825" y="1463375"/>
            <a:ext cx="427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Char char="●"/>
            </a:pPr>
            <a:r>
              <a:rPr lang="it" sz="1700"/>
              <a:t>Number of coincidence events for different voltages in 100 seconds</a:t>
            </a:r>
            <a:endParaRPr sz="1700"/>
          </a:p>
        </p:txBody>
      </p:sp>
      <p:sp>
        <p:nvSpPr>
          <p:cNvPr id="97" name="Google Shape;97;p16"/>
          <p:cNvSpPr txBox="1"/>
          <p:nvPr/>
        </p:nvSpPr>
        <p:spPr>
          <a:xfrm>
            <a:off x="4794300" y="1433400"/>
            <a:ext cx="3777000" cy="7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Char char="●"/>
            </a:pPr>
            <a:r>
              <a:rPr lang="it" sz="1700">
                <a:solidFill>
                  <a:schemeClr val="dk2"/>
                </a:solidFill>
              </a:rPr>
              <a:t>Number of each trigger chamber for different  voltages in 100 sec.</a:t>
            </a:r>
            <a:endParaRPr sz="1700">
              <a:solidFill>
                <a:schemeClr val="dk2"/>
              </a:solidFill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257950" y="543300"/>
            <a:ext cx="85548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>
                <a:solidFill>
                  <a:schemeClr val="dk2"/>
                </a:solidFill>
              </a:rPr>
              <a:t>The working point is defined as the high voltage at which the number of coincidences plateaus, ensuring maximum efficiency and stable operation without excessive noise or discharge.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99" name="Google Shape;9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700" y="2071950"/>
            <a:ext cx="3732125" cy="23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101" name="Google Shape;101;p16"/>
          <p:cNvSpPr txBox="1"/>
          <p:nvPr>
            <p:ph type="title"/>
          </p:nvPr>
        </p:nvSpPr>
        <p:spPr>
          <a:xfrm>
            <a:off x="998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073763"/>
                </a:solidFill>
              </a:rPr>
              <a:t>Characterization of an RPC</a:t>
            </a:r>
            <a:endParaRPr b="1">
              <a:solidFill>
                <a:srgbClr val="073763"/>
              </a:solidFill>
            </a:endParaRPr>
          </a:p>
        </p:txBody>
      </p:sp>
      <p:cxnSp>
        <p:nvCxnSpPr>
          <p:cNvPr id="102" name="Google Shape;102;p16"/>
          <p:cNvCxnSpPr/>
          <p:nvPr/>
        </p:nvCxnSpPr>
        <p:spPr>
          <a:xfrm flipH="1" rot="10800000">
            <a:off x="143275" y="497950"/>
            <a:ext cx="6059400" cy="11700"/>
          </a:xfrm>
          <a:prstGeom prst="straightConnector1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3" name="Google Shape;103;p16"/>
          <p:cNvSpPr txBox="1"/>
          <p:nvPr/>
        </p:nvSpPr>
        <p:spPr>
          <a:xfrm>
            <a:off x="0" y="4696475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</a:rPr>
              <a:t>DRD1 Collaboration Meeting - 13/12/2024</a:t>
            </a:r>
            <a:endParaRPr sz="1200">
              <a:solidFill>
                <a:schemeClr val="accent1"/>
              </a:solidFill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978050" y="4427700"/>
            <a:ext cx="3385500" cy="2850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F0000"/>
                </a:solidFill>
              </a:rPr>
              <a:t>The HV of working point is 5800V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05" name="Google Shape;105;p16"/>
          <p:cNvCxnSpPr>
            <a:stCxn id="104" idx="0"/>
          </p:cNvCxnSpPr>
          <p:nvPr/>
        </p:nvCxnSpPr>
        <p:spPr>
          <a:xfrm flipH="1" rot="10800000">
            <a:off x="2670800" y="2670000"/>
            <a:ext cx="944700" cy="17577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dash"/>
            <a:round/>
            <a:headEnd len="med" w="med" type="none"/>
            <a:tailEnd len="med" w="med" type="triangle"/>
          </a:ln>
        </p:spPr>
      </p:cxnSp>
      <p:pic>
        <p:nvPicPr>
          <p:cNvPr id="106" name="Google Shape;10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3150" y="2333100"/>
            <a:ext cx="3862770" cy="21777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7"/>
          <p:cNvGrpSpPr/>
          <p:nvPr/>
        </p:nvGrpSpPr>
        <p:grpSpPr>
          <a:xfrm>
            <a:off x="203027" y="729133"/>
            <a:ext cx="3956134" cy="3810921"/>
            <a:chOff x="-107376" y="1156000"/>
            <a:chExt cx="3747049" cy="3704599"/>
          </a:xfrm>
        </p:grpSpPr>
        <p:pic>
          <p:nvPicPr>
            <p:cNvPr id="112" name="Google Shape;112;p17"/>
            <p:cNvPicPr preferRelativeResize="0"/>
            <p:nvPr/>
          </p:nvPicPr>
          <p:blipFill rotWithShape="1">
            <a:blip r:embed="rId3">
              <a:alphaModFix/>
            </a:blip>
            <a:srcRect b="0" l="0" r="34102" t="0"/>
            <a:stretch/>
          </p:blipFill>
          <p:spPr>
            <a:xfrm>
              <a:off x="-107376" y="1156000"/>
              <a:ext cx="3747049" cy="37045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" name="Google Shape;113;p17"/>
            <p:cNvPicPr preferRelativeResize="0"/>
            <p:nvPr/>
          </p:nvPicPr>
          <p:blipFill rotWithShape="1">
            <a:blip r:embed="rId3">
              <a:alphaModFix/>
            </a:blip>
            <a:srcRect b="81476" l="65310" r="0" t="3985"/>
            <a:stretch/>
          </p:blipFill>
          <p:spPr>
            <a:xfrm>
              <a:off x="1501300" y="3636075"/>
              <a:ext cx="1972573" cy="538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4" name="Google Shape;114;p17"/>
          <p:cNvSpPr txBox="1"/>
          <p:nvPr/>
        </p:nvSpPr>
        <p:spPr>
          <a:xfrm>
            <a:off x="4334050" y="918813"/>
            <a:ext cx="47718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accent1"/>
                </a:solidFill>
              </a:rPr>
              <a:t>Sigmoid fit:</a:t>
            </a:r>
            <a:endParaRPr b="1" sz="1800">
              <a:solidFill>
                <a:schemeClr val="accent1"/>
              </a:solidFill>
            </a:endParaRPr>
          </a:p>
        </p:txBody>
      </p:sp>
      <p:pic>
        <p:nvPicPr>
          <p:cNvPr id="115" name="Google Shape;11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1225" y="941113"/>
            <a:ext cx="2589549" cy="41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7"/>
          <p:cNvSpPr txBox="1"/>
          <p:nvPr/>
        </p:nvSpPr>
        <p:spPr>
          <a:xfrm>
            <a:off x="4438675" y="1267225"/>
            <a:ext cx="4052100" cy="9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2"/>
                </a:solidFill>
              </a:rPr>
              <a:t>Where: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2"/>
                </a:solidFill>
              </a:rPr>
              <a:t>HV</a:t>
            </a:r>
            <a:r>
              <a:rPr baseline="-25000" lang="it">
                <a:solidFill>
                  <a:schemeClr val="dk2"/>
                </a:solidFill>
              </a:rPr>
              <a:t>eff</a:t>
            </a:r>
            <a:r>
              <a:rPr lang="it">
                <a:solidFill>
                  <a:schemeClr val="dk2"/>
                </a:solidFill>
              </a:rPr>
              <a:t>: Applied voltage corrected by T/P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2"/>
                </a:solidFill>
              </a:rPr>
              <a:t>ε</a:t>
            </a:r>
            <a:r>
              <a:rPr baseline="-25000" lang="it">
                <a:solidFill>
                  <a:schemeClr val="dk2"/>
                </a:solidFill>
              </a:rPr>
              <a:t>max</a:t>
            </a:r>
            <a:r>
              <a:rPr lang="it">
                <a:solidFill>
                  <a:schemeClr val="dk2"/>
                </a:solidFill>
              </a:rPr>
              <a:t>: Maximum efficiency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2"/>
                </a:solidFill>
              </a:rPr>
              <a:t>HV</a:t>
            </a:r>
            <a:r>
              <a:rPr baseline="-25000" lang="it">
                <a:solidFill>
                  <a:schemeClr val="dk2"/>
                </a:solidFill>
              </a:rPr>
              <a:t>50</a:t>
            </a:r>
            <a:r>
              <a:rPr lang="it">
                <a:solidFill>
                  <a:schemeClr val="dk2"/>
                </a:solidFill>
              </a:rPr>
              <a:t>: Voltage where efficiency = 50%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17" name="Google Shape;117;p17"/>
          <p:cNvSpPr txBox="1"/>
          <p:nvPr/>
        </p:nvSpPr>
        <p:spPr>
          <a:xfrm>
            <a:off x="4334050" y="2368650"/>
            <a:ext cx="4595700" cy="7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accent1"/>
                </a:solidFill>
              </a:rPr>
              <a:t>Working point:</a:t>
            </a:r>
            <a:r>
              <a:rPr lang="it" sz="1800">
                <a:solidFill>
                  <a:schemeClr val="dk2"/>
                </a:solidFill>
              </a:rPr>
              <a:t> voltage for which efficiency reach 95% of </a:t>
            </a:r>
            <a:r>
              <a:rPr lang="it" sz="1600">
                <a:solidFill>
                  <a:schemeClr val="dk2"/>
                </a:solidFill>
              </a:rPr>
              <a:t>ε</a:t>
            </a:r>
            <a:r>
              <a:rPr baseline="-25000" lang="it" sz="1600">
                <a:solidFill>
                  <a:schemeClr val="dk2"/>
                </a:solidFill>
              </a:rPr>
              <a:t>max</a:t>
            </a:r>
            <a:r>
              <a:rPr lang="it" sz="1600">
                <a:solidFill>
                  <a:schemeClr val="dk2"/>
                </a:solidFill>
              </a:rPr>
              <a:t>, plus 150 V.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dk2"/>
                </a:solidFill>
              </a:rPr>
              <a:t>The single point are obtained as: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dk2"/>
                </a:solidFill>
              </a:rPr>
              <a:t>Efficiency = N. signal / N. trigger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>
                <a:solidFill>
                  <a:schemeClr val="dk2"/>
                </a:solidFill>
              </a:rPr>
              <a:t>with the Standard poissonian errors.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118" name="Google Shape;118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119" name="Google Shape;119;p17"/>
          <p:cNvSpPr txBox="1"/>
          <p:nvPr>
            <p:ph type="title"/>
          </p:nvPr>
        </p:nvSpPr>
        <p:spPr>
          <a:xfrm>
            <a:off x="998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073763"/>
                </a:solidFill>
              </a:rPr>
              <a:t>Efficiency curve</a:t>
            </a:r>
            <a:endParaRPr b="1">
              <a:solidFill>
                <a:srgbClr val="073763"/>
              </a:solidFill>
            </a:endParaRPr>
          </a:p>
        </p:txBody>
      </p:sp>
      <p:cxnSp>
        <p:nvCxnSpPr>
          <p:cNvPr id="120" name="Google Shape;120;p17"/>
          <p:cNvCxnSpPr/>
          <p:nvPr/>
        </p:nvCxnSpPr>
        <p:spPr>
          <a:xfrm flipH="1" rot="10800000">
            <a:off x="143275" y="497950"/>
            <a:ext cx="6059400" cy="11700"/>
          </a:xfrm>
          <a:prstGeom prst="straightConnector1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1" name="Google Shape;121;p17"/>
          <p:cNvSpPr txBox="1"/>
          <p:nvPr/>
        </p:nvSpPr>
        <p:spPr>
          <a:xfrm>
            <a:off x="0" y="4696475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</a:rPr>
              <a:t>DRD1 Collaboration Meeting - 13/12/2024</a:t>
            </a:r>
            <a:endParaRPr sz="12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oogle Shape;126;p18"/>
          <p:cNvGrpSpPr/>
          <p:nvPr/>
        </p:nvGrpSpPr>
        <p:grpSpPr>
          <a:xfrm>
            <a:off x="185229" y="813146"/>
            <a:ext cx="3674134" cy="3361448"/>
            <a:chOff x="3880938" y="1195025"/>
            <a:chExt cx="3714623" cy="3626549"/>
          </a:xfrm>
        </p:grpSpPr>
        <p:pic>
          <p:nvPicPr>
            <p:cNvPr id="127" name="Google Shape;127;p18"/>
            <p:cNvPicPr preferRelativeResize="0"/>
            <p:nvPr/>
          </p:nvPicPr>
          <p:blipFill rotWithShape="1">
            <a:blip r:embed="rId3">
              <a:alphaModFix/>
            </a:blip>
            <a:srcRect b="0" l="0" r="34292" t="0"/>
            <a:stretch/>
          </p:blipFill>
          <p:spPr>
            <a:xfrm>
              <a:off x="3880938" y="1195025"/>
              <a:ext cx="3714623" cy="36265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" name="Google Shape;128;p18"/>
            <p:cNvPicPr preferRelativeResize="0"/>
            <p:nvPr/>
          </p:nvPicPr>
          <p:blipFill rotWithShape="1">
            <a:blip r:embed="rId3">
              <a:alphaModFix/>
            </a:blip>
            <a:srcRect b="81394" l="65614" r="0" t="8224"/>
            <a:stretch/>
          </p:blipFill>
          <p:spPr>
            <a:xfrm>
              <a:off x="4482350" y="1592625"/>
              <a:ext cx="2206524" cy="42734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9" name="Google Shape;129;p18"/>
          <p:cNvSpPr txBox="1"/>
          <p:nvPr/>
        </p:nvSpPr>
        <p:spPr>
          <a:xfrm>
            <a:off x="3937475" y="1083875"/>
            <a:ext cx="5130600" cy="28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</a:rPr>
              <a:t>Two different trends: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AutoNum type="arabicParenR"/>
            </a:pPr>
            <a:r>
              <a:rPr b="1" lang="it" sz="1800">
                <a:solidFill>
                  <a:schemeClr val="accent1"/>
                </a:solidFill>
              </a:rPr>
              <a:t>Ohmic linear contribution</a:t>
            </a:r>
            <a:r>
              <a:rPr lang="it" sz="1800">
                <a:solidFill>
                  <a:schemeClr val="accent1"/>
                </a:solidFill>
              </a:rPr>
              <a:t> </a:t>
            </a:r>
            <a:r>
              <a:rPr lang="it" sz="1800">
                <a:solidFill>
                  <a:schemeClr val="dk2"/>
                </a:solidFill>
              </a:rPr>
              <a:t>up to 4 kV: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</a:rPr>
              <a:t>	This take in account all the </a:t>
            </a:r>
            <a:r>
              <a:rPr lang="it" sz="1800">
                <a:solidFill>
                  <a:schemeClr val="dk2"/>
                </a:solidFill>
              </a:rPr>
              <a:t>possible </a:t>
            </a:r>
            <a:endParaRPr sz="1800">
              <a:solidFill>
                <a:schemeClr val="dk2"/>
              </a:solidFill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</a:rPr>
              <a:t>ohmic current due to detector’s </a:t>
            </a:r>
            <a:endParaRPr sz="1800">
              <a:solidFill>
                <a:schemeClr val="dk2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</a:rPr>
              <a:t>imperfection;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AutoNum type="arabicParenR"/>
            </a:pPr>
            <a:r>
              <a:rPr b="1" lang="it" sz="1800">
                <a:solidFill>
                  <a:schemeClr val="accent1"/>
                </a:solidFill>
              </a:rPr>
              <a:t>Physics exponential contribution</a:t>
            </a:r>
            <a:r>
              <a:rPr lang="it" sz="1800">
                <a:solidFill>
                  <a:schemeClr val="dk2"/>
                </a:solidFill>
              </a:rPr>
              <a:t> after 4 kV:</a:t>
            </a:r>
            <a:endParaRPr sz="1800">
              <a:solidFill>
                <a:schemeClr val="dk2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dk2"/>
                </a:solidFill>
              </a:rPr>
              <a:t>This is the contribution of the ionization inside the gas gap, and it shows an exponential increase.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1934575" y="2732975"/>
            <a:ext cx="4422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1" name="Google Shape;13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132" name="Google Shape;132;p18"/>
          <p:cNvSpPr txBox="1"/>
          <p:nvPr>
            <p:ph type="title"/>
          </p:nvPr>
        </p:nvSpPr>
        <p:spPr>
          <a:xfrm>
            <a:off x="998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073763"/>
                </a:solidFill>
              </a:rPr>
              <a:t>Current curve</a:t>
            </a:r>
            <a:endParaRPr b="1">
              <a:solidFill>
                <a:srgbClr val="073763"/>
              </a:solidFill>
            </a:endParaRPr>
          </a:p>
        </p:txBody>
      </p:sp>
      <p:cxnSp>
        <p:nvCxnSpPr>
          <p:cNvPr id="133" name="Google Shape;133;p18"/>
          <p:cNvCxnSpPr/>
          <p:nvPr/>
        </p:nvCxnSpPr>
        <p:spPr>
          <a:xfrm flipH="1" rot="10800000">
            <a:off x="143275" y="497950"/>
            <a:ext cx="6059400" cy="11700"/>
          </a:xfrm>
          <a:prstGeom prst="straightConnector1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4" name="Google Shape;134;p18"/>
          <p:cNvSpPr txBox="1"/>
          <p:nvPr/>
        </p:nvSpPr>
        <p:spPr>
          <a:xfrm>
            <a:off x="0" y="4696475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</a:rPr>
              <a:t>DRD1 Collaboration Meeting - 13/12/2024</a:t>
            </a:r>
            <a:endParaRPr sz="1200">
              <a:solidFill>
                <a:schemeClr val="accent1"/>
              </a:solidFill>
            </a:endParaRPr>
          </a:p>
        </p:txBody>
      </p:sp>
      <p:sp>
        <p:nvSpPr>
          <p:cNvPr id="135" name="Google Shape;135;p18"/>
          <p:cNvSpPr/>
          <p:nvPr/>
        </p:nvSpPr>
        <p:spPr>
          <a:xfrm>
            <a:off x="1087550" y="2553075"/>
            <a:ext cx="422100" cy="3936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</a:rPr>
              <a:t>1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1364850" y="2838200"/>
            <a:ext cx="676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7" name="Google Shape;137;p18"/>
          <p:cNvSpPr/>
          <p:nvPr/>
        </p:nvSpPr>
        <p:spPr>
          <a:xfrm>
            <a:off x="2867650" y="1456038"/>
            <a:ext cx="422100" cy="3936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chemeClr val="lt1"/>
                </a:solidFill>
              </a:rPr>
              <a:t>2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9"/>
          <p:cNvGrpSpPr/>
          <p:nvPr/>
        </p:nvGrpSpPr>
        <p:grpSpPr>
          <a:xfrm>
            <a:off x="89490" y="715927"/>
            <a:ext cx="2790514" cy="2671144"/>
            <a:chOff x="860550" y="767113"/>
            <a:chExt cx="2283750" cy="2058050"/>
          </a:xfrm>
        </p:grpSpPr>
        <p:grpSp>
          <p:nvGrpSpPr>
            <p:cNvPr id="143" name="Google Shape;143;p19"/>
            <p:cNvGrpSpPr/>
            <p:nvPr/>
          </p:nvGrpSpPr>
          <p:grpSpPr>
            <a:xfrm>
              <a:off x="860550" y="767113"/>
              <a:ext cx="2283750" cy="2058050"/>
              <a:chOff x="311700" y="847675"/>
              <a:chExt cx="2283750" cy="2058050"/>
            </a:xfrm>
          </p:grpSpPr>
          <p:pic>
            <p:nvPicPr>
              <p:cNvPr id="144" name="Google Shape;144;p19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33827" t="0"/>
              <a:stretch/>
            </p:blipFill>
            <p:spPr>
              <a:xfrm>
                <a:off x="311700" y="847675"/>
                <a:ext cx="2283650" cy="20580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5" name="Google Shape;145;p19"/>
              <p:cNvSpPr/>
              <p:nvPr/>
            </p:nvSpPr>
            <p:spPr>
              <a:xfrm>
                <a:off x="2509650" y="957175"/>
                <a:ext cx="85800" cy="349200"/>
              </a:xfrm>
              <a:prstGeom prst="rect">
                <a:avLst/>
              </a:prstGeom>
              <a:solidFill>
                <a:schemeClr val="lt1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pic>
          <p:nvPicPr>
            <p:cNvPr id="146" name="Google Shape;146;p19"/>
            <p:cNvPicPr preferRelativeResize="0"/>
            <p:nvPr/>
          </p:nvPicPr>
          <p:blipFill rotWithShape="1">
            <a:blip r:embed="rId3">
              <a:alphaModFix/>
            </a:blip>
            <a:srcRect b="82078" l="63720" r="0" t="7476"/>
            <a:stretch/>
          </p:blipFill>
          <p:spPr>
            <a:xfrm>
              <a:off x="1204842" y="971792"/>
              <a:ext cx="1015166" cy="17429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7" name="Google Shape;147;p19"/>
          <p:cNvGrpSpPr/>
          <p:nvPr/>
        </p:nvGrpSpPr>
        <p:grpSpPr>
          <a:xfrm>
            <a:off x="6109575" y="709788"/>
            <a:ext cx="2985326" cy="2683417"/>
            <a:chOff x="3180687" y="803253"/>
            <a:chExt cx="3445667" cy="3286487"/>
          </a:xfrm>
        </p:grpSpPr>
        <p:pic>
          <p:nvPicPr>
            <p:cNvPr id="148" name="Google Shape;148;p19"/>
            <p:cNvPicPr preferRelativeResize="0"/>
            <p:nvPr/>
          </p:nvPicPr>
          <p:blipFill rotWithShape="1">
            <a:blip r:embed="rId4">
              <a:alphaModFix/>
            </a:blip>
            <a:srcRect b="0" l="0" r="30337" t="0"/>
            <a:stretch/>
          </p:blipFill>
          <p:spPr>
            <a:xfrm>
              <a:off x="3180687" y="803253"/>
              <a:ext cx="3445667" cy="3286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" name="Google Shape;149;p19"/>
            <p:cNvPicPr preferRelativeResize="0"/>
            <p:nvPr/>
          </p:nvPicPr>
          <p:blipFill rotWithShape="1">
            <a:blip r:embed="rId4">
              <a:alphaModFix/>
            </a:blip>
            <a:srcRect b="81237" l="67374" r="0" t="12211"/>
            <a:stretch/>
          </p:blipFill>
          <p:spPr>
            <a:xfrm>
              <a:off x="3911825" y="2188575"/>
              <a:ext cx="1606299" cy="2143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0" name="Google Shape;150;p19"/>
            <p:cNvSpPr/>
            <p:nvPr/>
          </p:nvSpPr>
          <p:spPr>
            <a:xfrm>
              <a:off x="6525706" y="1172589"/>
              <a:ext cx="100500" cy="3699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1" name="Google Shape;151;p19"/>
          <p:cNvSpPr txBox="1"/>
          <p:nvPr/>
        </p:nvSpPr>
        <p:spPr>
          <a:xfrm>
            <a:off x="89500" y="3784025"/>
            <a:ext cx="5854200" cy="8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</a:pPr>
            <a:r>
              <a:rPr lang="it" sz="1600">
                <a:solidFill>
                  <a:schemeClr val="dk2"/>
                </a:solidFill>
              </a:rPr>
              <a:t>Increase as the Voltage increases;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</a:pPr>
            <a:r>
              <a:rPr lang="it" sz="1600">
                <a:solidFill>
                  <a:schemeClr val="dk2"/>
                </a:solidFill>
              </a:rPr>
              <a:t>Similar trend to the increase of the prompt charge:</a:t>
            </a:r>
            <a:endParaRPr sz="1600">
              <a:solidFill>
                <a:schemeClr val="dk2"/>
              </a:solidFill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○"/>
            </a:pPr>
            <a:r>
              <a:rPr lang="it" sz="1600">
                <a:solidFill>
                  <a:schemeClr val="dk2"/>
                </a:solidFill>
              </a:rPr>
              <a:t>The charge is the integral of the signal in mV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6038038" y="3645125"/>
            <a:ext cx="3128400" cy="11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Char char="●"/>
            </a:pPr>
            <a:r>
              <a:rPr lang="it" sz="1600">
                <a:solidFill>
                  <a:schemeClr val="dk2"/>
                </a:solidFill>
              </a:rPr>
              <a:t>The time difference between the signal and the trigger remain constant over the Voltage applied.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153" name="Google Shape;15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154" name="Google Shape;154;p19"/>
          <p:cNvSpPr txBox="1"/>
          <p:nvPr>
            <p:ph type="title"/>
          </p:nvPr>
        </p:nvSpPr>
        <p:spPr>
          <a:xfrm>
            <a:off x="998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073763"/>
                </a:solidFill>
              </a:rPr>
              <a:t>Other relevant parameters</a:t>
            </a:r>
            <a:endParaRPr b="1">
              <a:solidFill>
                <a:srgbClr val="073763"/>
              </a:solidFill>
            </a:endParaRPr>
          </a:p>
        </p:txBody>
      </p:sp>
      <p:cxnSp>
        <p:nvCxnSpPr>
          <p:cNvPr id="155" name="Google Shape;155;p19"/>
          <p:cNvCxnSpPr/>
          <p:nvPr/>
        </p:nvCxnSpPr>
        <p:spPr>
          <a:xfrm flipH="1" rot="10800000">
            <a:off x="143275" y="497950"/>
            <a:ext cx="6059400" cy="11700"/>
          </a:xfrm>
          <a:prstGeom prst="straightConnector1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6" name="Google Shape;156;p19"/>
          <p:cNvSpPr txBox="1"/>
          <p:nvPr/>
        </p:nvSpPr>
        <p:spPr>
          <a:xfrm>
            <a:off x="0" y="4696475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</a:rPr>
              <a:t>DRD1 Collaboration Meeting - 13/12/2024</a:t>
            </a:r>
            <a:endParaRPr sz="1200">
              <a:solidFill>
                <a:schemeClr val="accent1"/>
              </a:solidFill>
            </a:endParaRPr>
          </a:p>
        </p:txBody>
      </p:sp>
      <p:cxnSp>
        <p:nvCxnSpPr>
          <p:cNvPr id="157" name="Google Shape;157;p19"/>
          <p:cNvCxnSpPr/>
          <p:nvPr/>
        </p:nvCxnSpPr>
        <p:spPr>
          <a:xfrm flipH="1">
            <a:off x="6031000" y="659750"/>
            <a:ext cx="24000" cy="39186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dashDot"/>
            <a:round/>
            <a:headEnd len="med" w="med" type="none"/>
            <a:tailEnd len="med" w="med" type="none"/>
          </a:ln>
        </p:spPr>
      </p:cxnSp>
      <p:pic>
        <p:nvPicPr>
          <p:cNvPr id="158" name="Google Shape;158;p19"/>
          <p:cNvPicPr preferRelativeResize="0"/>
          <p:nvPr/>
        </p:nvPicPr>
        <p:blipFill rotWithShape="1">
          <a:blip r:embed="rId5">
            <a:alphaModFix/>
          </a:blip>
          <a:srcRect b="0" l="0" r="31768" t="0"/>
          <a:stretch/>
        </p:blipFill>
        <p:spPr>
          <a:xfrm>
            <a:off x="2947425" y="709800"/>
            <a:ext cx="2825349" cy="268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9"/>
          <p:cNvPicPr preferRelativeResize="0"/>
          <p:nvPr/>
        </p:nvPicPr>
        <p:blipFill rotWithShape="1">
          <a:blip r:embed="rId5">
            <a:alphaModFix/>
          </a:blip>
          <a:srcRect b="81766" l="65887" r="0" t="7767"/>
          <a:stretch/>
        </p:blipFill>
        <p:spPr>
          <a:xfrm>
            <a:off x="3395675" y="979800"/>
            <a:ext cx="1327800" cy="26402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9"/>
          <p:cNvSpPr/>
          <p:nvPr/>
        </p:nvSpPr>
        <p:spPr>
          <a:xfrm>
            <a:off x="5674275" y="893425"/>
            <a:ext cx="110400" cy="3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 txBox="1"/>
          <p:nvPr>
            <p:ph idx="1" type="body"/>
          </p:nvPr>
        </p:nvSpPr>
        <p:spPr>
          <a:xfrm>
            <a:off x="418050" y="3107000"/>
            <a:ext cx="8307900" cy="168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/>
              <a:t>At the working point (5800 V) → higher statistics run:</a:t>
            </a:r>
            <a:endParaRPr sz="1700"/>
          </a:p>
          <a:p>
            <a:pPr indent="-336550" lvl="0" marL="457200" rtl="0" algn="l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700"/>
              <a:buChar char="●"/>
            </a:pPr>
            <a:r>
              <a:rPr lang="it" sz="1700"/>
              <a:t>low signal amplitude (&lt;2 mV): </a:t>
            </a:r>
            <a:r>
              <a:rPr b="1" lang="it" sz="1700">
                <a:solidFill>
                  <a:schemeClr val="accent1"/>
                </a:solidFill>
              </a:rPr>
              <a:t>noise</a:t>
            </a:r>
            <a:endParaRPr b="1" sz="1700">
              <a:solidFill>
                <a:schemeClr val="accent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Char char="●"/>
            </a:pPr>
            <a:r>
              <a:rPr lang="it" sz="1700"/>
              <a:t>intermediate signal amplitude (&lt;15 mV): signals generated by</a:t>
            </a:r>
            <a:r>
              <a:rPr lang="it" sz="1700"/>
              <a:t> </a:t>
            </a:r>
            <a:r>
              <a:rPr b="1" lang="it" sz="1700">
                <a:solidFill>
                  <a:schemeClr val="accent1"/>
                </a:solidFill>
              </a:rPr>
              <a:t>avalanches</a:t>
            </a:r>
            <a:endParaRPr b="1" sz="1700">
              <a:solidFill>
                <a:schemeClr val="accent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Char char="●"/>
            </a:pPr>
            <a:r>
              <a:rPr lang="it" sz="1700"/>
              <a:t>high signal amplitude (&gt;15 mV): signals generated by </a:t>
            </a:r>
            <a:r>
              <a:rPr b="1" lang="it" sz="1700">
                <a:solidFill>
                  <a:schemeClr val="accent1"/>
                </a:solidFill>
              </a:rPr>
              <a:t>streamers</a:t>
            </a:r>
            <a:endParaRPr b="1" sz="1700">
              <a:solidFill>
                <a:schemeClr val="accent1"/>
              </a:solidFill>
            </a:endParaRPr>
          </a:p>
        </p:txBody>
      </p:sp>
      <p:pic>
        <p:nvPicPr>
          <p:cNvPr id="166" name="Google Shape;16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975" y="488325"/>
            <a:ext cx="2662913" cy="260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3100" y="488340"/>
            <a:ext cx="2662925" cy="260842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Google Shape;168;p20"/>
          <p:cNvCxnSpPr>
            <a:stCxn id="166" idx="3"/>
            <a:endCxn id="167" idx="1"/>
          </p:cNvCxnSpPr>
          <p:nvPr/>
        </p:nvCxnSpPr>
        <p:spPr>
          <a:xfrm>
            <a:off x="3369888" y="1792538"/>
            <a:ext cx="2203200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9" name="Google Shape;169;p20"/>
          <p:cNvSpPr txBox="1"/>
          <p:nvPr/>
        </p:nvSpPr>
        <p:spPr>
          <a:xfrm>
            <a:off x="3369900" y="1720000"/>
            <a:ext cx="1995600" cy="2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800">
                <a:solidFill>
                  <a:schemeClr val="accent1"/>
                </a:solidFill>
              </a:rPr>
              <a:t>Integrating the signals</a:t>
            </a:r>
            <a:endParaRPr sz="1800">
              <a:solidFill>
                <a:schemeClr val="accent1"/>
              </a:solidFill>
            </a:endParaRPr>
          </a:p>
        </p:txBody>
      </p:sp>
      <p:sp>
        <p:nvSpPr>
          <p:cNvPr id="170" name="Google Shape;17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171" name="Google Shape;171;p20"/>
          <p:cNvSpPr txBox="1"/>
          <p:nvPr>
            <p:ph type="title"/>
          </p:nvPr>
        </p:nvSpPr>
        <p:spPr>
          <a:xfrm>
            <a:off x="998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073763"/>
                </a:solidFill>
              </a:rPr>
              <a:t>High statistics run at the Working Point</a:t>
            </a:r>
            <a:endParaRPr b="1">
              <a:solidFill>
                <a:srgbClr val="073763"/>
              </a:solidFill>
            </a:endParaRPr>
          </a:p>
        </p:txBody>
      </p:sp>
      <p:cxnSp>
        <p:nvCxnSpPr>
          <p:cNvPr id="172" name="Google Shape;172;p20"/>
          <p:cNvCxnSpPr/>
          <p:nvPr/>
        </p:nvCxnSpPr>
        <p:spPr>
          <a:xfrm flipH="1" rot="10800000">
            <a:off x="143275" y="497950"/>
            <a:ext cx="6059400" cy="11700"/>
          </a:xfrm>
          <a:prstGeom prst="straightConnector1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3" name="Google Shape;173;p20"/>
          <p:cNvSpPr txBox="1"/>
          <p:nvPr/>
        </p:nvSpPr>
        <p:spPr>
          <a:xfrm>
            <a:off x="0" y="4696475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</a:rPr>
              <a:t>DRD1 Collaboration Meeting - 13/12/2024</a:t>
            </a:r>
            <a:endParaRPr sz="12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1"/>
          <p:cNvSpPr txBox="1"/>
          <p:nvPr>
            <p:ph idx="1" type="body"/>
          </p:nvPr>
        </p:nvSpPr>
        <p:spPr>
          <a:xfrm>
            <a:off x="523375" y="2922650"/>
            <a:ext cx="4260300" cy="12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/>
              <a:t>From the peaking time distribution, performing the gaussian fit </a:t>
            </a:r>
            <a:endParaRPr sz="17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 sz="1700"/>
              <a:t>→</a:t>
            </a:r>
            <a:r>
              <a:rPr b="1" lang="it" sz="1700"/>
              <a:t> </a:t>
            </a:r>
            <a:r>
              <a:rPr b="1" lang="it" sz="1700">
                <a:solidFill>
                  <a:schemeClr val="accent1"/>
                </a:solidFill>
              </a:rPr>
              <a:t>time resolution of ~1 ns</a:t>
            </a:r>
            <a:endParaRPr b="1" sz="1700">
              <a:solidFill>
                <a:schemeClr val="accent1"/>
              </a:solidFill>
            </a:endParaRPr>
          </a:p>
        </p:txBody>
      </p:sp>
      <p:pic>
        <p:nvPicPr>
          <p:cNvPr id="179" name="Google Shape;17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8800" y="1980425"/>
            <a:ext cx="2861290" cy="280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375" y="577750"/>
            <a:ext cx="2579450" cy="2148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1" name="Google Shape;181;p21"/>
          <p:cNvCxnSpPr/>
          <p:nvPr/>
        </p:nvCxnSpPr>
        <p:spPr>
          <a:xfrm flipH="1">
            <a:off x="1635233" y="833620"/>
            <a:ext cx="9000" cy="1742400"/>
          </a:xfrm>
          <a:prstGeom prst="straightConnector1">
            <a:avLst/>
          </a:prstGeom>
          <a:noFill/>
          <a:ln cap="flat" cmpd="sng" w="19050">
            <a:solidFill>
              <a:srgbClr val="990000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21"/>
          <p:cNvCxnSpPr/>
          <p:nvPr/>
        </p:nvCxnSpPr>
        <p:spPr>
          <a:xfrm flipH="1">
            <a:off x="1752867" y="833620"/>
            <a:ext cx="9000" cy="1742400"/>
          </a:xfrm>
          <a:prstGeom prst="straightConnector1">
            <a:avLst/>
          </a:prstGeom>
          <a:noFill/>
          <a:ln cap="flat" cmpd="sng" w="19050">
            <a:solidFill>
              <a:srgbClr val="990000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83" name="Google Shape;183;p21"/>
          <p:cNvSpPr/>
          <p:nvPr/>
        </p:nvSpPr>
        <p:spPr>
          <a:xfrm>
            <a:off x="1870470" y="1827822"/>
            <a:ext cx="644100" cy="616800"/>
          </a:xfrm>
          <a:prstGeom prst="ellipse">
            <a:avLst/>
          </a:prstGeom>
          <a:noFill/>
          <a:ln cap="flat" cmpd="sng" w="952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1"/>
          <p:cNvSpPr txBox="1"/>
          <p:nvPr/>
        </p:nvSpPr>
        <p:spPr>
          <a:xfrm>
            <a:off x="3678225" y="574625"/>
            <a:ext cx="5037900" cy="14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>
                <a:solidFill>
                  <a:schemeClr val="dk2"/>
                </a:solidFill>
              </a:rPr>
              <a:t>Rising time of the signal: </a:t>
            </a:r>
            <a:r>
              <a:rPr lang="it" sz="1700">
                <a:solidFill>
                  <a:schemeClr val="dk2"/>
                </a:solidFill>
              </a:rPr>
              <a:t>~2 ns</a:t>
            </a:r>
            <a:r>
              <a:rPr lang="it" sz="1700">
                <a:solidFill>
                  <a:schemeClr val="dk2"/>
                </a:solidFill>
              </a:rPr>
              <a:t> </a:t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700">
                <a:solidFill>
                  <a:schemeClr val="dk2"/>
                </a:solidFill>
              </a:rPr>
              <a:t>Delayed signal probably due to an afterpulse generated by photon induced avalanche</a:t>
            </a:r>
            <a:endParaRPr sz="1700">
              <a:solidFill>
                <a:schemeClr val="dk2"/>
              </a:solidFill>
            </a:endParaRPr>
          </a:p>
        </p:txBody>
      </p:sp>
      <p:cxnSp>
        <p:nvCxnSpPr>
          <p:cNvPr id="185" name="Google Shape;185;p21"/>
          <p:cNvCxnSpPr/>
          <p:nvPr/>
        </p:nvCxnSpPr>
        <p:spPr>
          <a:xfrm flipH="1">
            <a:off x="1740525" y="809500"/>
            <a:ext cx="1937700" cy="540300"/>
          </a:xfrm>
          <a:prstGeom prst="straightConnector1">
            <a:avLst/>
          </a:prstGeom>
          <a:noFill/>
          <a:ln cap="flat" cmpd="sng" w="38100">
            <a:solidFill>
              <a:srgbClr val="99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6" name="Google Shape;186;p21"/>
          <p:cNvCxnSpPr>
            <a:endCxn id="183" idx="7"/>
          </p:cNvCxnSpPr>
          <p:nvPr/>
        </p:nvCxnSpPr>
        <p:spPr>
          <a:xfrm flipH="1">
            <a:off x="2420243" y="1526050"/>
            <a:ext cx="1246200" cy="392100"/>
          </a:xfrm>
          <a:prstGeom prst="straightConnector1">
            <a:avLst/>
          </a:prstGeom>
          <a:noFill/>
          <a:ln cap="flat" cmpd="sng" w="38100">
            <a:solidFill>
              <a:srgbClr val="99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7" name="Google Shape;187;p21"/>
          <p:cNvCxnSpPr/>
          <p:nvPr/>
        </p:nvCxnSpPr>
        <p:spPr>
          <a:xfrm flipH="1" rot="10800000">
            <a:off x="3402475" y="3451625"/>
            <a:ext cx="2882700" cy="447600"/>
          </a:xfrm>
          <a:prstGeom prst="straightConnector1">
            <a:avLst/>
          </a:prstGeom>
          <a:noFill/>
          <a:ln cap="flat" cmpd="sng" w="38100">
            <a:solidFill>
              <a:srgbClr val="1155CC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8" name="Google Shape;18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>
                <a:solidFill>
                  <a:schemeClr val="accent1"/>
                </a:solidFill>
              </a:rPr>
              <a:t>‹#›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189" name="Google Shape;189;p21"/>
          <p:cNvSpPr txBox="1"/>
          <p:nvPr>
            <p:ph type="title"/>
          </p:nvPr>
        </p:nvSpPr>
        <p:spPr>
          <a:xfrm>
            <a:off x="998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>
                <a:solidFill>
                  <a:srgbClr val="073763"/>
                </a:solidFill>
              </a:rPr>
              <a:t>Time resolution</a:t>
            </a:r>
            <a:endParaRPr b="1">
              <a:solidFill>
                <a:srgbClr val="073763"/>
              </a:solidFill>
            </a:endParaRPr>
          </a:p>
        </p:txBody>
      </p:sp>
      <p:cxnSp>
        <p:nvCxnSpPr>
          <p:cNvPr id="190" name="Google Shape;190;p21"/>
          <p:cNvCxnSpPr/>
          <p:nvPr/>
        </p:nvCxnSpPr>
        <p:spPr>
          <a:xfrm flipH="1" rot="10800000">
            <a:off x="143275" y="497950"/>
            <a:ext cx="6059400" cy="11700"/>
          </a:xfrm>
          <a:prstGeom prst="straightConnector1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1" name="Google Shape;191;p21"/>
          <p:cNvSpPr txBox="1"/>
          <p:nvPr/>
        </p:nvSpPr>
        <p:spPr>
          <a:xfrm>
            <a:off x="0" y="4696475"/>
            <a:ext cx="9144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accent1"/>
                </a:solidFill>
              </a:rPr>
              <a:t>DRD1 Collaboration Meeting - 13/12/2024</a:t>
            </a:r>
            <a:endParaRPr sz="12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