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9" r:id="rId3"/>
    <p:sldId id="264" r:id="rId4"/>
    <p:sldId id="265" r:id="rId5"/>
    <p:sldId id="262" r:id="rId6"/>
  </p:sldIdLst>
  <p:sldSz cx="12192000" cy="6858000"/>
  <p:notesSz cx="6858000" cy="9144000"/>
  <p:defaultTextStyle>
    <a:defPPr>
      <a:defRPr lang="en-150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B9371-F8A7-4FD7-B4D0-68A5F1964112}" type="datetimeFigureOut">
              <a:rPr lang="en-150" smtClean="0"/>
              <a:t>13/12/2024</a:t>
            </a:fld>
            <a:endParaRPr lang="en-15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15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15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30D11C-57BC-4ABA-87AE-60BCF158EE1F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6107324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3C0E98-11BF-43E3-8EC5-9ACC5F482D00}" type="slidenum">
              <a:rPr kumimoji="0" lang="en-150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150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394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801C2A-89D3-36FC-DCFB-3120728F9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37EE06-E0B8-71EA-E243-2B8346206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FFD6B-5D9E-B174-5532-7E64E3E3B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84DE4-0374-4696-BE00-D36ED644A6BB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394437-E691-8537-BE51-07EE5EB54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7796A-7CB3-44B5-91E9-77045081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582024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F136A-87C0-A77B-ECDE-7EF700C90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54D757-D88D-CC3A-90D7-87542E65C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C3727-24FF-A282-525D-CD73216DD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30439-BB31-4C54-A24E-ABEECC500EDE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88CEEB-BCA6-3DF1-B037-E2C029104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D4179-F823-4BFA-30E1-3AF2D5A7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20739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272964-F20C-3779-2837-336EF1180F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29245F-5FEF-D15B-0112-C072ED8003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43D8B-FDDC-0021-D819-4C7B5CFDF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6BD13-EE2B-4DB7-8B4E-AEA70BF0C6F6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CDDE9-3A82-493A-6CD5-5532A803D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7DCF0-9086-FC91-ED95-1DB1CCDCE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07681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0B482-144F-562B-F699-C4A5333A9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9D4F3-4A5C-0129-6F46-6671360F5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C01D2-0B4C-B6F7-608C-4E9379C5C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4519-A2B7-4029-826A-FFDA20B077DB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E4F674-7E11-4E34-0FE6-E5D2A9A81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EECB0-C9C3-C47B-5224-CBB9E7869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1716000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FD2EE-BA50-CBEB-11F1-33BB73F95A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80087A-22AC-F685-53C1-3625D87A13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9C359-63A7-A239-A76D-3B1186CC2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F550A-63B5-44C4-96D7-C44FA82FCE55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C7D53-7B60-A6D2-ED07-842E684DE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983C86-2959-A65A-17AA-B6F9EF939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4288453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2B7CF-3CCB-4B60-70E0-13757BFDD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3B22F-6F4D-1C69-A64F-7F1D879E54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ADE7CC-F4B9-A5EA-1314-F534AFB520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2E9EF0-F048-739C-8899-8B584911F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A7F0F-BFAD-4510-8627-972CAA5EAB7F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3B601A-A63B-7400-50A9-32FC2C0B2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72AE4D-A70C-D6DB-C389-AB275AE8D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99360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4EFEA-B3CC-8739-6DA1-A2184A57E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15EF9-D6BB-1182-9E44-4C8561C84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EF8998-1571-B12E-F788-A9B95F2B64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59920E-7F51-B063-40B7-E0663ED325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0E2E4A-1BA7-58F0-A40D-E0C6FDD638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91A3A8-49FB-BEFA-CEB7-46EF79C55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4F786-29FA-4CEE-B95C-2FFD4C49FA38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09AE83-D32E-BE86-6D63-DD89E4314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05EB19-BFA3-7D8C-61E5-A752E6EDF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35514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4F148-4C5A-1EFF-298B-C9228D180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98FC35-79C5-1F81-D992-770670F35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370BE-4C74-46E9-A9B0-E7CFBF6E879C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D916E9-5105-D86A-F07C-1F37DA1E8C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FEE929-0B78-CFA7-8AB6-7D17335AE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340140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86E7EC-AC11-AEC7-0E6C-D5458B227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8E423-9E09-4972-B1B2-BC78317B59A4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CEC3BB-7090-A31B-C121-9F05068F5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BB0398-9C1E-4160-8C02-FE62A8F63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081394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78A0A7-22ED-40C1-043B-F3B2E2399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46A90-8D3C-05B9-124C-AB581EB22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1306AD-A12E-7C05-F67C-7A9E3D4FC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410C66-1DB1-2EBE-885E-B2BFF7400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98626-D7CC-4185-B4CE-87E0E07453A5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D34414-5C72-2465-3369-D6BC98533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3C4E9D-62CC-3787-A83D-048618597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3918109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967C-5093-4111-64C2-5281662BB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5DDF56-0DDA-0801-4772-EE4F0E9C94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15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4B8850-DBC7-1D28-0BBD-BCDFB5223F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F11E5-63FD-47E7-26B0-039297C29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CB5D8-6870-44D5-BA5B-603FFFF84E62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D3B577-6E0D-57F0-C8E8-F1B5493C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CD5C1-7026-6CA0-F077-FF4035270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2787978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3EE798-42C9-773F-C3E4-5B00DAE2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15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593107-5EC4-EA6D-7C35-B6D2923DD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15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0B2E6-0736-DFCC-244D-196EB8652B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042413-8CC3-4E8F-8B41-AC709DC8E3D9}" type="datetime8">
              <a:rPr lang="en-150" smtClean="0"/>
              <a:t>13/12/2024 01:53</a:t>
            </a:fld>
            <a:endParaRPr lang="en-15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C09E4-F381-A230-A2EE-5F997E392A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3rd DRD1 Collaboration Meeting | 9-13 December 2024 | CERN  WG8 Knowledge Transfer, Training &amp; Career Promotion  </a:t>
            </a:r>
            <a:endParaRPr lang="en-15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E95EBF-5B6A-BD5B-F9B1-39589177EC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456E98-639F-47AC-BE1A-E2372131FEE2}" type="slidenum">
              <a:rPr lang="en-150" smtClean="0"/>
              <a:t>‹#›</a:t>
            </a:fld>
            <a:endParaRPr lang="en-150"/>
          </a:p>
        </p:txBody>
      </p:sp>
    </p:spTree>
    <p:extLst>
      <p:ext uri="{BB962C8B-B14F-4D97-AF65-F5344CB8AC3E}">
        <p14:creationId xmlns:p14="http://schemas.microsoft.com/office/powerpoint/2010/main" val="706169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150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75FA6-7DD5-9092-3547-ADA5B0F036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9147" y="2961664"/>
            <a:ext cx="10510684" cy="646330"/>
          </a:xfrm>
        </p:spPr>
        <p:txBody>
          <a:bodyPr>
            <a:normAutofit fontScale="90000"/>
          </a:bodyPr>
          <a:lstStyle/>
          <a:p>
            <a:b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150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D09D6B-D7E3-EC49-67C9-49F3E04D2E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  <a:p>
            <a:endParaRPr lang="en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57A69D-3326-30EA-D5D6-121FD7624133}"/>
              </a:ext>
            </a:extLst>
          </p:cNvPr>
          <p:cNvSpPr txBox="1"/>
          <p:nvPr/>
        </p:nvSpPr>
        <p:spPr>
          <a:xfrm>
            <a:off x="462116" y="4748981"/>
            <a:ext cx="1140541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Elisabetta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Baracchini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(GSSI)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Florian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Brunbauer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(CERN)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Mauro </a:t>
            </a:r>
            <a:r>
              <a:rPr kumimoji="0" lang="en-GB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Iodice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(INFN)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Raheema Hafeji (IFIC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15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E4372ED3-6C4A-7A49-327B-70E0A8BA5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A08278D-5239-3638-0922-A5CAF8D9A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456E98-639F-47AC-BE1A-E2372131FEE2}" type="slidenum">
              <a:rPr kumimoji="0" lang="en-150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150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B84317B-C484-C6C4-2AE2-DD7ABC35B8CB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91E0570-67CD-D436-0132-7A4A540B3080}"/>
              </a:ext>
            </a:extLst>
          </p:cNvPr>
          <p:cNvSpPr txBox="1"/>
          <p:nvPr/>
        </p:nvSpPr>
        <p:spPr>
          <a:xfrm>
            <a:off x="1818967" y="4248368"/>
            <a:ext cx="1031403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Working Group 8 - Knowledge Transfer, Training, Career Promotion</a:t>
            </a:r>
            <a:endParaRPr kumimoji="0" lang="en-15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AC5C18-DCB7-30BA-B84F-E4E9A13A7D97}"/>
              </a:ext>
            </a:extLst>
          </p:cNvPr>
          <p:cNvSpPr txBox="1"/>
          <p:nvPr/>
        </p:nvSpPr>
        <p:spPr>
          <a:xfrm>
            <a:off x="196644" y="1777355"/>
            <a:ext cx="11936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Bulletins, Seminars, &amp; Communications</a:t>
            </a:r>
            <a:endParaRPr kumimoji="0" lang="en-150" sz="6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4D3494-ADC6-9D8E-066B-CC60EBDB2213}"/>
              </a:ext>
            </a:extLst>
          </p:cNvPr>
          <p:cNvSpPr txBox="1"/>
          <p:nvPr/>
        </p:nvSpPr>
        <p:spPr>
          <a:xfrm>
            <a:off x="3515032" y="3038841"/>
            <a:ext cx="5161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3rd DRD1 Collaboration Meeting - CERN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9-13 December 2024 </a:t>
            </a:r>
            <a:endParaRPr kumimoji="0" lang="en-150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3243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A83BD-1DD4-D1C2-B68F-F689A0A81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446" y="454408"/>
            <a:ext cx="8935065" cy="530482"/>
          </a:xfrm>
        </p:spPr>
        <p:txBody>
          <a:bodyPr>
            <a:noAutofit/>
          </a:bodyPr>
          <a:lstStyle/>
          <a:p>
            <a:r>
              <a:rPr lang="en-GB" sz="6000" b="1" dirty="0">
                <a:solidFill>
                  <a:srgbClr val="002060"/>
                </a:solidFill>
              </a:rPr>
              <a:t>DRD1 bulletin</a:t>
            </a:r>
            <a:endParaRPr lang="en-150" sz="6000" b="1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FB2F82-3E49-B024-B94B-6B38F4297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684" y="1405478"/>
            <a:ext cx="7334025" cy="3102166"/>
          </a:xfrm>
        </p:spPr>
        <p:txBody>
          <a:bodyPr>
            <a:normAutofit fontScale="85000" lnSpcReduction="10000"/>
          </a:bodyPr>
          <a:lstStyle/>
          <a:p>
            <a:pPr marL="0" indent="0">
              <a:buSzPct val="60000"/>
              <a:buNone/>
            </a:pPr>
            <a:r>
              <a:rPr lang="en-GB" sz="2400" b="1" dirty="0">
                <a:solidFill>
                  <a:schemeClr val="tx2"/>
                </a:solidFill>
              </a:rPr>
              <a:t>Monthly bulletin </a:t>
            </a:r>
            <a:r>
              <a:rPr lang="en-GB" sz="2400" b="1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>
                <a:solidFill>
                  <a:schemeClr val="tx2"/>
                </a:solidFill>
              </a:rPr>
              <a:t>emailed out to </a:t>
            </a:r>
            <a:r>
              <a:rPr lang="en-GB" sz="2400" b="1" i="1" dirty="0">
                <a:solidFill>
                  <a:srgbClr val="00B050"/>
                </a:solidFill>
              </a:rPr>
              <a:t>DRD1-all@cern.ch</a:t>
            </a:r>
            <a:r>
              <a:rPr lang="en-GB" sz="2400" dirty="0">
                <a:solidFill>
                  <a:srgbClr val="00B050"/>
                </a:solidFill>
              </a:rPr>
              <a:t> </a:t>
            </a:r>
            <a:r>
              <a:rPr lang="en-GB" sz="2400" b="1" dirty="0"/>
              <a:t>mailing list.</a:t>
            </a:r>
            <a:r>
              <a:rPr lang="en-GB" sz="2400" b="1" i="1" dirty="0"/>
              <a:t> </a:t>
            </a:r>
          </a:p>
          <a:p>
            <a:pPr marL="0" indent="0">
              <a:buSzPct val="60000"/>
              <a:buNone/>
            </a:pPr>
            <a:endParaRPr lang="en-GB" sz="2400" dirty="0"/>
          </a:p>
          <a:p>
            <a:pPr marL="0" indent="0">
              <a:buSzPct val="60000"/>
              <a:buNone/>
            </a:pPr>
            <a:r>
              <a:rPr lang="en-GB" sz="2400" b="1" u="sng" dirty="0"/>
              <a:t>Content includes: 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2060"/>
                </a:solidFill>
              </a:rPr>
              <a:t>DRD1 announcements and upcoming events.*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2060"/>
                </a:solidFill>
              </a:rPr>
              <a:t>News from work packages and working groups.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2060"/>
                </a:solidFill>
              </a:rPr>
              <a:t>Training and schools.*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2060"/>
                </a:solidFill>
              </a:rPr>
              <a:t>Conferences, workshops and seminars.*</a:t>
            </a:r>
          </a:p>
          <a:p>
            <a:pPr>
              <a:buSzPct val="60000"/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2060"/>
                </a:solidFill>
              </a:rPr>
              <a:t>Job opportunities.*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CA006F-9E01-AB53-3247-E8756D0DA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456E98-639F-47AC-BE1A-E2372131FEE2}" type="slidenum">
              <a:rPr kumimoji="0" lang="en-150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150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949BE778-238A-37C7-56BB-B747B5B7A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21C0D81-26FC-6FE7-7E1A-82F03361D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9300" y="6380726"/>
            <a:ext cx="81534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3rd DRD1 Collaboration Meeting | 9-13 December 2024 | CERN  |  WG8 Knowledge Transfer, Training, Career Promotion  </a:t>
            </a:r>
            <a:endParaRPr kumimoji="0" lang="en-150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0682EC9-E4C4-B7A4-D98E-A7EB9F1E36BF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document with text and images&#10;&#10;Description automatically generated">
            <a:extLst>
              <a:ext uri="{FF2B5EF4-FFF2-40B4-BE49-F238E27FC236}">
                <a16:creationId xmlns:a16="http://schemas.microsoft.com/office/drawing/2014/main" id="{5989566C-D286-3134-74E8-061175597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1" b="32817"/>
          <a:stretch/>
        </p:blipFill>
        <p:spPr>
          <a:xfrm>
            <a:off x="7257045" y="1316716"/>
            <a:ext cx="3711262" cy="320628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4" name="Picture 13" descr="A document with text and blue text&#10;&#10;Description automatically generated">
            <a:extLst>
              <a:ext uri="{FF2B5EF4-FFF2-40B4-BE49-F238E27FC236}">
                <a16:creationId xmlns:a16="http://schemas.microsoft.com/office/drawing/2014/main" id="{5AEB1A5B-4D99-6112-61F4-8501910608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92"/>
          <a:stretch/>
        </p:blipFill>
        <p:spPr>
          <a:xfrm>
            <a:off x="7874373" y="3279244"/>
            <a:ext cx="3772227" cy="203085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2" name="Picture 11" descr="A document with text on it&#10;&#10;Description automatically generated">
            <a:extLst>
              <a:ext uri="{FF2B5EF4-FFF2-40B4-BE49-F238E27FC236}">
                <a16:creationId xmlns:a16="http://schemas.microsoft.com/office/drawing/2014/main" id="{5761421D-43C5-380A-5B06-AB7F65EA36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2" b="54753"/>
          <a:stretch/>
        </p:blipFill>
        <p:spPr>
          <a:xfrm>
            <a:off x="8351168" y="4374866"/>
            <a:ext cx="3711262" cy="194421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AE3FBD1-4BBB-26FE-EE5A-96272D889703}"/>
              </a:ext>
            </a:extLst>
          </p:cNvPr>
          <p:cNvSpPr txBox="1"/>
          <p:nvPr/>
        </p:nvSpPr>
        <p:spPr>
          <a:xfrm>
            <a:off x="311972" y="4916552"/>
            <a:ext cx="6682627" cy="132343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If you have some relevant news or updates that you would like added to the bulletin, send it at anytime to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drd1.bulletin@cern.ch.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E97132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Comments + suggestions are also very welcome.</a:t>
            </a:r>
            <a:endParaRPr kumimoji="0" lang="en-150" sz="2000" b="0" i="0" u="none" strike="noStrike" kern="1200" cap="none" spc="0" normalizeH="0" baseline="0" noProof="0" dirty="0">
              <a:ln>
                <a:noFill/>
              </a:ln>
              <a:solidFill>
                <a:srgbClr val="E97132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6C5C16-1F5B-9EDF-8310-154743DB90B8}"/>
              </a:ext>
            </a:extLst>
          </p:cNvPr>
          <p:cNvSpPr txBox="1"/>
          <p:nvPr/>
        </p:nvSpPr>
        <p:spPr>
          <a:xfrm>
            <a:off x="225303" y="4406485"/>
            <a:ext cx="5889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(*also updated on the website </a:t>
            </a:r>
            <a:r>
              <a:rPr kumimoji="0" lang="en-GB" sz="1400" b="1" i="1" u="sng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drd1.web.cern.ch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150" sz="1400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872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18FE0-6BAD-FFC4-B52C-658D6F850F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6CC7B-F148-9126-AA3D-8EF67D080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619" y="376672"/>
            <a:ext cx="8935065" cy="530482"/>
          </a:xfrm>
        </p:spPr>
        <p:txBody>
          <a:bodyPr>
            <a:noAutofit/>
          </a:bodyPr>
          <a:lstStyle/>
          <a:p>
            <a:r>
              <a:rPr lang="en-GB" sz="6000" b="1" dirty="0">
                <a:solidFill>
                  <a:srgbClr val="002060"/>
                </a:solidFill>
              </a:rPr>
              <a:t>Seminar series</a:t>
            </a:r>
            <a:endParaRPr lang="en-150" sz="6000" b="1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030078-76FF-CAD7-E14A-AA63DB25A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456E98-639F-47AC-BE1A-E2372131FEE2}" type="slidenum">
              <a:rPr kumimoji="0" lang="en-150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150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8C8947E7-6D36-9990-F62E-C4458DEC1A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2407C46-A55A-E0C1-A203-033D31165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9300" y="6380726"/>
            <a:ext cx="81534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3rd DRD1 Collaboration Meeting | 9-13 December 2024 | CERN  |  WG8 Knowledge Transfer, Training, Career Promotion  </a:t>
            </a:r>
            <a:endParaRPr kumimoji="0" lang="en-150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AC17CB4-E05F-2947-7412-E597431D6794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28CCAF-4CA6-A9B4-EE15-414227C301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8884" y="1646014"/>
            <a:ext cx="6429684" cy="378836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Seminars to be held the first Wednesday of the month – remotely.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Cover a wide range of R&amp;D topics; open discussions on technical challenges are encouraged.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Details shared in advance via the bulletin, with a reminder a few days beforehand sent to mailing lists.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Initiated by and co-organised with Gabriel Charles.</a:t>
            </a:r>
          </a:p>
          <a:p>
            <a:pPr marL="0" indent="0">
              <a:buNone/>
            </a:pPr>
            <a:endParaRPr lang="en-GB" sz="2400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400" u="sng" dirty="0">
              <a:solidFill>
                <a:srgbClr val="FF000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A27B18E-AB29-2000-FCCF-14E91A97476D}"/>
              </a:ext>
            </a:extLst>
          </p:cNvPr>
          <p:cNvGraphicFramePr>
            <a:graphicFrameLocks noGrp="1"/>
          </p:cNvGraphicFramePr>
          <p:nvPr/>
        </p:nvGraphicFramePr>
        <p:xfrm>
          <a:off x="6312310" y="1353786"/>
          <a:ext cx="5755579" cy="4280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1223">
                  <a:extLst>
                    <a:ext uri="{9D8B030D-6E8A-4147-A177-3AD203B41FA5}">
                      <a16:colId xmlns:a16="http://schemas.microsoft.com/office/drawing/2014/main" val="1354765902"/>
                    </a:ext>
                  </a:extLst>
                </a:gridCol>
                <a:gridCol w="3404356">
                  <a:extLst>
                    <a:ext uri="{9D8B030D-6E8A-4147-A177-3AD203B41FA5}">
                      <a16:colId xmlns:a16="http://schemas.microsoft.com/office/drawing/2014/main" val="727242434"/>
                    </a:ext>
                  </a:extLst>
                </a:gridCol>
              </a:tblGrid>
              <a:tr h="324724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2024 Seminars</a:t>
                      </a:r>
                      <a:endParaRPr lang="en-150" sz="16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28367"/>
                  </a:ext>
                </a:extLst>
              </a:tr>
              <a:tr h="128110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Kondo </a:t>
                      </a:r>
                      <a:r>
                        <a:rPr lang="en-GB" sz="1600" b="1" dirty="0" err="1">
                          <a:solidFill>
                            <a:srgbClr val="002060"/>
                          </a:solidFill>
                        </a:rPr>
                        <a:t>Gnanvo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GB" sz="1600" b="0" i="1" dirty="0" err="1">
                          <a:solidFill>
                            <a:srgbClr val="0070C0"/>
                          </a:solidFill>
                        </a:rPr>
                        <a:t>Jlab</a:t>
                      </a:r>
                      <a:r>
                        <a:rPr lang="en-GB" sz="1600" b="0" i="1" dirty="0">
                          <a:solidFill>
                            <a:srgbClr val="0070C0"/>
                          </a:solidFill>
                        </a:rPr>
                        <a:t> - Virginia</a:t>
                      </a:r>
                      <a:endParaRPr lang="en-150" sz="1600" b="0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</a:rPr>
                        <a:t>‘Development of µRWELL trackers for CLAS12@JLab and </a:t>
                      </a:r>
                      <a:r>
                        <a:rPr lang="en-GB" sz="1600" b="0" dirty="0" err="1">
                          <a:solidFill>
                            <a:srgbClr val="0070C0"/>
                          </a:solidFill>
                        </a:rPr>
                        <a:t>ePIC@EIC</a:t>
                      </a:r>
                      <a:r>
                        <a:rPr lang="en-GB" sz="1600" b="0" dirty="0">
                          <a:solidFill>
                            <a:srgbClr val="0070C0"/>
                          </a:solidFill>
                        </a:rPr>
                        <a:t> and R&amp;D on fast timing detectors with µRWELL-PICOSEC’</a:t>
                      </a:r>
                      <a:endParaRPr lang="en-150" sz="16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791860"/>
                  </a:ext>
                </a:extLst>
              </a:tr>
              <a:tr h="800689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Soham Chakraborty</a:t>
                      </a:r>
                    </a:p>
                    <a:p>
                      <a:r>
                        <a:rPr lang="en-GB" sz="1600" b="0" i="1" dirty="0">
                          <a:solidFill>
                            <a:srgbClr val="0070C0"/>
                          </a:solidFill>
                        </a:rPr>
                        <a:t>TRIUMF - Canada</a:t>
                      </a:r>
                      <a:endParaRPr lang="en-150" sz="1600" b="0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0C0"/>
                          </a:solidFill>
                        </a:rPr>
                        <a:t>‘𝜇-RWELL in TACTIC: TRIUMF Annular Chamber’</a:t>
                      </a:r>
                      <a:endParaRPr lang="en-150" sz="16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070942"/>
                  </a:ext>
                </a:extLst>
              </a:tr>
              <a:tr h="104089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Thomas K </a:t>
                      </a:r>
                      <a:r>
                        <a:rPr lang="en-GB" sz="1600" b="1" dirty="0" err="1">
                          <a:solidFill>
                            <a:srgbClr val="002060"/>
                          </a:solidFill>
                        </a:rPr>
                        <a:t>Hemmick</a:t>
                      </a:r>
                      <a:endParaRPr lang="en-GB" sz="1600" b="1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GB" sz="1600" b="0" i="1" dirty="0">
                          <a:solidFill>
                            <a:srgbClr val="0070C0"/>
                          </a:solidFill>
                        </a:rPr>
                        <a:t>Stony Brook - New York</a:t>
                      </a:r>
                      <a:endParaRPr lang="en-150" sz="1600" b="0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0" dirty="0">
                          <a:solidFill>
                            <a:srgbClr val="0070C0"/>
                          </a:solidFill>
                        </a:rPr>
                        <a:t>‘</a:t>
                      </a:r>
                      <a:r>
                        <a:rPr lang="en-GB" sz="1600" b="0" dirty="0" err="1">
                          <a:solidFill>
                            <a:srgbClr val="0070C0"/>
                          </a:solidFill>
                        </a:rPr>
                        <a:t>SPhenix</a:t>
                      </a:r>
                      <a:r>
                        <a:rPr lang="en-GB" sz="1600" b="0" dirty="0">
                          <a:solidFill>
                            <a:srgbClr val="0070C0"/>
                          </a:solidFill>
                        </a:rPr>
                        <a:t> TPC, from assembly to running’</a:t>
                      </a:r>
                      <a:endParaRPr lang="en-150" sz="1600" b="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7115166"/>
                  </a:ext>
                </a:extLst>
              </a:tr>
              <a:tr h="800689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rgbClr val="002060"/>
                          </a:solidFill>
                        </a:rPr>
                        <a:t>Pawel Majewski</a:t>
                      </a:r>
                    </a:p>
                    <a:p>
                      <a:r>
                        <a:rPr lang="en-GB" sz="1600" b="0" i="1" dirty="0">
                          <a:solidFill>
                            <a:srgbClr val="0070C0"/>
                          </a:solidFill>
                        </a:rPr>
                        <a:t>RAL - UK</a:t>
                      </a:r>
                      <a:endParaRPr lang="en-150" sz="1600" b="0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>
                          <a:solidFill>
                            <a:srgbClr val="0070C0"/>
                          </a:solidFill>
                        </a:rPr>
                        <a:t>‘Commissioning of the MIGDAL experiment using fast neutrons from a D-D generator’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80964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A5667DE-05BC-2963-0ED9-84A97D8D2C5D}"/>
              </a:ext>
            </a:extLst>
          </p:cNvPr>
          <p:cNvSpPr txBox="1"/>
          <p:nvPr/>
        </p:nvSpPr>
        <p:spPr>
          <a:xfrm>
            <a:off x="6400800" y="5810865"/>
            <a:ext cx="5388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…next seminar planned for February 2025.</a:t>
            </a:r>
            <a:endParaRPr kumimoji="0" lang="en-150" sz="18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DD0984-887B-1291-EC07-DAF2834B4EB0}"/>
              </a:ext>
            </a:extLst>
          </p:cNvPr>
          <p:cNvSpPr txBox="1"/>
          <p:nvPr/>
        </p:nvSpPr>
        <p:spPr>
          <a:xfrm>
            <a:off x="124111" y="4311273"/>
            <a:ext cx="5974970" cy="132343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 you want to give a seminar?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Let us know!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Gabriel Charles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gabriel.charles@ijclab.in2p3.fr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E97132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Raheema Hafeji </a:t>
            </a:r>
            <a:r>
              <a:rPr kumimoji="0" lang="en-GB" sz="2000" b="1" i="1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DRD1-WG8-convenors@cern.ch</a:t>
            </a:r>
          </a:p>
        </p:txBody>
      </p:sp>
    </p:spTree>
    <p:extLst>
      <p:ext uri="{BB962C8B-B14F-4D97-AF65-F5344CB8AC3E}">
        <p14:creationId xmlns:p14="http://schemas.microsoft.com/office/powerpoint/2010/main" val="2181695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BB73E-8478-CDBF-830E-E4C62FAA5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52544-3DC7-CF7D-49A2-3868C67F5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188" y="352295"/>
            <a:ext cx="9817511" cy="530482"/>
          </a:xfrm>
        </p:spPr>
        <p:txBody>
          <a:bodyPr>
            <a:noAutofit/>
          </a:bodyPr>
          <a:lstStyle/>
          <a:p>
            <a:r>
              <a:rPr lang="en-GB" sz="6000" b="1" dirty="0">
                <a:solidFill>
                  <a:srgbClr val="002060"/>
                </a:solidFill>
              </a:rPr>
              <a:t>Mailing lists</a:t>
            </a:r>
            <a:endParaRPr lang="en-150" sz="6000" b="1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2B15E1-164F-CF28-62E6-6C2387A49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456E98-639F-47AC-BE1A-E2372131FEE2}" type="slidenum">
              <a:rPr kumimoji="0" lang="en-150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150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F59A7545-972A-C7A4-63F3-275F125A3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0129F51-C2EB-2CD0-E7F2-EAB3BCF94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9300" y="6380726"/>
            <a:ext cx="81534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3rd DRD1 Collaboration Meeting | 9-13 December 2024 | CERN  |  WG8 Knowledge Transfer, Training, Career Promotion  </a:t>
            </a:r>
            <a:endParaRPr kumimoji="0" lang="en-150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069DB12-214E-ABAA-A3FC-265DF04E468C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66E3732-8A99-BAED-F944-5344CD982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51958"/>
            <a:ext cx="121920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endParaRPr lang="en-GB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All important communications, bulletins and updates are sent to </a:t>
            </a:r>
            <a:r>
              <a:rPr lang="en-GB" sz="2000" b="1" i="1" dirty="0">
                <a:solidFill>
                  <a:srgbClr val="00B050"/>
                </a:solidFill>
              </a:rPr>
              <a:t>DRD1-all@cern.ch.</a:t>
            </a:r>
          </a:p>
          <a:p>
            <a:pPr marL="0" indent="0">
              <a:buNone/>
            </a:pPr>
            <a:endParaRPr lang="en-GB" sz="2000" b="1" i="1" dirty="0">
              <a:solidFill>
                <a:srgbClr val="00B05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Prompt reminders and communications will be sent to a new mailing list:</a:t>
            </a:r>
            <a:r>
              <a:rPr lang="en-GB" sz="2000" dirty="0"/>
              <a:t> </a:t>
            </a:r>
            <a:r>
              <a:rPr lang="en-GB" sz="2000" b="1" i="1" dirty="0">
                <a:solidFill>
                  <a:srgbClr val="00B050"/>
                </a:solidFill>
              </a:rPr>
              <a:t>drd1-communications@cern.ch. </a:t>
            </a:r>
            <a:r>
              <a:rPr lang="en-GB" sz="2000" dirty="0">
                <a:solidFill>
                  <a:srgbClr val="002060"/>
                </a:solidFill>
              </a:rPr>
              <a:t>If you were subscribed to DRD1-all, you will have been added to this new mailing list.</a:t>
            </a:r>
          </a:p>
          <a:p>
            <a:pPr marL="0" indent="0">
              <a:buNone/>
            </a:pPr>
            <a:endParaRPr lang="en-GB" sz="2000" b="1" i="1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002060"/>
                </a:solidFill>
              </a:rPr>
              <a:t>If you do not wish to receive frequent reminders, you can unsubscribe from DRD1-communications and you </a:t>
            </a:r>
            <a:r>
              <a:rPr lang="en-GB" sz="2000" u="sng" dirty="0">
                <a:solidFill>
                  <a:srgbClr val="002060"/>
                </a:solidFill>
              </a:rPr>
              <a:t>will</a:t>
            </a:r>
            <a:r>
              <a:rPr lang="en-GB" sz="2000" dirty="0">
                <a:solidFill>
                  <a:srgbClr val="002060"/>
                </a:solidFill>
              </a:rPr>
              <a:t> still receive the important updates via DRD1-all as before.</a:t>
            </a:r>
          </a:p>
          <a:p>
            <a:pPr marL="0" indent="0">
              <a:buNone/>
            </a:pPr>
            <a:r>
              <a:rPr lang="en-GB" sz="2000" dirty="0">
                <a:solidFill>
                  <a:srgbClr val="002060"/>
                </a:solidFill>
              </a:rPr>
              <a:t>(You can unsubscribe here: </a:t>
            </a:r>
            <a:r>
              <a:rPr lang="en-GB" sz="1800" i="1" u="sng" dirty="0">
                <a:solidFill>
                  <a:srgbClr val="00B050"/>
                </a:solidFill>
              </a:rPr>
              <a:t>https://e-groups.cern.ch/e-groups/EgroupsSubscription.do?egroupName=drd1-communications</a:t>
            </a:r>
            <a:r>
              <a:rPr lang="en-GB" sz="1800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endParaRPr lang="en-15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93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0573D8-00FA-73C4-4CE5-323B27F41C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816F9-6B7B-FE39-6EBE-CF8BED708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619" y="376672"/>
            <a:ext cx="8935065" cy="530482"/>
          </a:xfrm>
        </p:spPr>
        <p:txBody>
          <a:bodyPr>
            <a:noAutofit/>
          </a:bodyPr>
          <a:lstStyle/>
          <a:p>
            <a:r>
              <a:rPr lang="en-GB" sz="6000" b="1" dirty="0">
                <a:solidFill>
                  <a:srgbClr val="002060"/>
                </a:solidFill>
              </a:rPr>
              <a:t>Stay updated</a:t>
            </a:r>
            <a:endParaRPr lang="en-150" sz="6000" b="1" dirty="0">
              <a:solidFill>
                <a:srgbClr val="00206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E2F8E-3263-22BE-9DB6-48446D27A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3456E98-639F-47AC-BE1A-E2372131FEE2}" type="slidenum">
              <a:rPr kumimoji="0" lang="en-150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150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blue and white logo&#10;&#10;Description automatically generated">
            <a:extLst>
              <a:ext uri="{FF2B5EF4-FFF2-40B4-BE49-F238E27FC236}">
                <a16:creationId xmlns:a16="http://schemas.microsoft.com/office/drawing/2014/main" id="{7950B40C-F858-354D-E736-885E9A64C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2535" y="229804"/>
            <a:ext cx="1905000" cy="63817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4FCFEF1-3813-A37A-6F52-0EC767920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19300" y="6380726"/>
            <a:ext cx="81534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3rd DRD1 Collaboration Meeting | 9-13 December 2024 | CERN  |  WG8 Knowledge Transfer, Training, Career Promotion  </a:t>
            </a:r>
            <a:endParaRPr kumimoji="0" lang="en-150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2CD4AD1-3FFB-6E04-3DE3-2F422C6BA8DA}"/>
              </a:ext>
            </a:extLst>
          </p:cNvPr>
          <p:cNvCxnSpPr/>
          <p:nvPr/>
        </p:nvCxnSpPr>
        <p:spPr>
          <a:xfrm flipH="1">
            <a:off x="304800" y="1160206"/>
            <a:ext cx="11562735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BA61314-A27D-74D2-CA33-E2E0728FDE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70422"/>
            <a:ext cx="11935134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2060"/>
                </a:solidFill>
              </a:rPr>
              <a:t>Subscribe to participate in the WG8 meetings and follow the activities: </a:t>
            </a:r>
          </a:p>
          <a:p>
            <a:pPr marL="0" indent="0">
              <a:buNone/>
            </a:pPr>
            <a:r>
              <a:rPr lang="en-GB" sz="2400" b="1" i="1" u="sng" dirty="0">
                <a:solidFill>
                  <a:srgbClr val="00B050"/>
                </a:solidFill>
              </a:rPr>
              <a:t>https://e-groups.cern.ch/e-groups/EgroupsSubscription.do?egroupName=drd1-wg8</a:t>
            </a:r>
          </a:p>
          <a:p>
            <a:pPr marL="0" indent="0">
              <a:buNone/>
            </a:pPr>
            <a:endParaRPr lang="en-GB" sz="24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GB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- Subscribe to other working groups by following the relevant webpages here: 	</a:t>
            </a:r>
            <a:r>
              <a:rPr lang="en-GB" sz="2400" b="1" i="1" u="sng" dirty="0">
                <a:solidFill>
                  <a:srgbClr val="00B050"/>
                </a:solidFill>
              </a:rPr>
              <a:t>https://drd1.web.cern.ch/working-groups</a:t>
            </a:r>
          </a:p>
          <a:p>
            <a:pPr marL="0" indent="0">
              <a:buNone/>
            </a:pPr>
            <a:endParaRPr lang="en-GB" sz="2400" b="1" i="1" u="sng" dirty="0">
              <a:solidFill>
                <a:srgbClr val="002060"/>
              </a:solidFill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>
                <a:solidFill>
                  <a:srgbClr val="002060"/>
                </a:solidFill>
              </a:rPr>
              <a:t>To get in touch, share any suggestions or comments etc. with WG8:</a:t>
            </a:r>
          </a:p>
          <a:p>
            <a:pPr marL="0" indent="0">
              <a:buNone/>
            </a:pPr>
            <a:r>
              <a:rPr lang="en-GB" sz="2400" b="1" i="1" dirty="0">
                <a:solidFill>
                  <a:srgbClr val="00B050"/>
                </a:solidFill>
              </a:rPr>
              <a:t>DRD1-WG8-convenors@cern.ch</a:t>
            </a:r>
          </a:p>
          <a:p>
            <a:pPr marL="0" indent="0">
              <a:buNone/>
            </a:pPr>
            <a:r>
              <a:rPr lang="en-GB" sz="2400" b="1" i="1" dirty="0">
                <a:solidFill>
                  <a:srgbClr val="00B050"/>
                </a:solidFill>
              </a:rPr>
              <a:t>	</a:t>
            </a:r>
          </a:p>
          <a:p>
            <a:pPr marL="0" indent="0">
              <a:buNone/>
            </a:pPr>
            <a:r>
              <a:rPr lang="en-GB" sz="2400" b="1" i="1" dirty="0">
                <a:solidFill>
                  <a:srgbClr val="00B050"/>
                </a:solidFill>
              </a:rPr>
              <a:t>	</a:t>
            </a:r>
            <a:r>
              <a:rPr lang="en-GB" sz="2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 Contact other WG convenors by emailing:</a:t>
            </a:r>
          </a:p>
          <a:p>
            <a:pPr marL="0" indent="0">
              <a:buNone/>
            </a:pPr>
            <a:r>
              <a:rPr lang="en-GB" sz="24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	 </a:t>
            </a:r>
            <a:r>
              <a:rPr lang="en-GB" sz="2400" b="1" i="1" dirty="0">
                <a:solidFill>
                  <a:srgbClr val="00B050"/>
                </a:solidFill>
              </a:rPr>
              <a:t>DRD1-WG</a:t>
            </a:r>
            <a:r>
              <a:rPr lang="en-GB" sz="2400" b="1" i="1" dirty="0">
                <a:solidFill>
                  <a:srgbClr val="FF0000"/>
                </a:solidFill>
              </a:rPr>
              <a:t>x</a:t>
            </a:r>
            <a:r>
              <a:rPr lang="en-GB" sz="2400" b="1" i="1" dirty="0">
                <a:solidFill>
                  <a:srgbClr val="00B050"/>
                </a:solidFill>
              </a:rPr>
              <a:t>-convenors@cern.ch </a:t>
            </a:r>
          </a:p>
          <a:p>
            <a:pPr marL="0" indent="0">
              <a:buNone/>
            </a:pPr>
            <a:r>
              <a:rPr lang="en-GB" sz="2400" b="1" i="1" dirty="0">
                <a:solidFill>
                  <a:srgbClr val="00B050"/>
                </a:solidFill>
              </a:rPr>
              <a:t>	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150" dirty="0"/>
          </a:p>
        </p:txBody>
      </p:sp>
    </p:spTree>
    <p:extLst>
      <p:ext uri="{BB962C8B-B14F-4D97-AF65-F5344CB8AC3E}">
        <p14:creationId xmlns:p14="http://schemas.microsoft.com/office/powerpoint/2010/main" val="17282757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618</Words>
  <Application>Microsoft Office PowerPoint</Application>
  <PresentationFormat>Widescreen</PresentationFormat>
  <Paragraphs>79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Arial</vt:lpstr>
      <vt:lpstr>Calibri</vt:lpstr>
      <vt:lpstr>Calibri Light</vt:lpstr>
      <vt:lpstr>Courier New</vt:lpstr>
      <vt:lpstr>Wingdings</vt:lpstr>
      <vt:lpstr>1_Office Theme</vt:lpstr>
      <vt:lpstr>    </vt:lpstr>
      <vt:lpstr>DRD1 bulletin</vt:lpstr>
      <vt:lpstr>Seminar series</vt:lpstr>
      <vt:lpstr>Mailing lists</vt:lpstr>
      <vt:lpstr>Stay updated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Hafeji, Raheema (PG/T - Maths &amp; Physics)</dc:creator>
  <cp:lastModifiedBy>Hafeji, Raheema (PG/T - Maths &amp; Physics)</cp:lastModifiedBy>
  <cp:revision>1</cp:revision>
  <dcterms:created xsi:type="dcterms:W3CDTF">2024-12-13T06:58:07Z</dcterms:created>
  <dcterms:modified xsi:type="dcterms:W3CDTF">2024-12-13T06:59:32Z</dcterms:modified>
</cp:coreProperties>
</file>