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384" r:id="rId2"/>
    <p:sldId id="385" r:id="rId3"/>
    <p:sldId id="471" r:id="rId4"/>
    <p:sldId id="476" r:id="rId5"/>
    <p:sldId id="469" r:id="rId6"/>
    <p:sldId id="485" r:id="rId7"/>
    <p:sldId id="486" r:id="rId8"/>
    <p:sldId id="487" r:id="rId9"/>
    <p:sldId id="492" r:id="rId10"/>
    <p:sldId id="493" r:id="rId11"/>
    <p:sldId id="494" r:id="rId12"/>
    <p:sldId id="500" r:id="rId13"/>
    <p:sldId id="497" r:id="rId14"/>
    <p:sldId id="498" r:id="rId15"/>
    <p:sldId id="499" r:id="rId16"/>
    <p:sldId id="459" r:id="rId17"/>
    <p:sldId id="463" r:id="rId18"/>
    <p:sldId id="461" r:id="rId19"/>
    <p:sldId id="489" r:id="rId20"/>
    <p:sldId id="488" r:id="rId21"/>
    <p:sldId id="462" r:id="rId22"/>
    <p:sldId id="464" r:id="rId23"/>
    <p:sldId id="465" r:id="rId24"/>
    <p:sldId id="491" r:id="rId25"/>
    <p:sldId id="480" r:id="rId26"/>
    <p:sldId id="496" r:id="rId27"/>
    <p:sldId id="490" r:id="rId28"/>
    <p:sldId id="46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233" autoAdjust="0"/>
  </p:normalViewPr>
  <p:slideViewPr>
    <p:cSldViewPr>
      <p:cViewPr>
        <p:scale>
          <a:sx n="150" d="100"/>
          <a:sy n="150" d="100"/>
        </p:scale>
        <p:origin x="-432" y="-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F49C-DFDB-DF4E-B7A5-4918F1CECB0E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5DF87-20AF-1F42-9D36-101D3E797D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306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9162C-1FD9-4657-8E03-F11A276519B5}" type="datetimeFigureOut">
              <a:rPr lang="en-US" smtClean="0"/>
              <a:pPr/>
              <a:t>7/6/11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9BE61-5EA2-4B6D-A9C4-FD121D2424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30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675B9-F440-914E-9F91-768C8A1BF1AC}" type="slidenum">
              <a:rPr lang="en-US"/>
              <a:pPr/>
              <a:t>16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2625"/>
            <a:ext cx="4572000" cy="343058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6575"/>
            <a:ext cx="5032375" cy="4114800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4139565"/>
            <a:ext cx="7315200" cy="9658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2C59A-A866-EC42-88DD-B1B82F56858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0080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371600" y="6356350"/>
            <a:ext cx="50322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INTC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8.jpe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5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tiff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tiff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30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Relationship Id="rId3" Type="http://schemas.openxmlformats.org/officeDocument/2006/relationships/image" Target="../media/image31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png"/><Relationship Id="rId5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4610890"/>
          </a:xfrm>
        </p:spPr>
        <p:txBody>
          <a:bodyPr>
            <a:norm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</a:rPr>
              <a:t>Status of the </a:t>
            </a:r>
            <a:r>
              <a:rPr lang="en-US" b="1" dirty="0" err="1" smtClean="0">
                <a:solidFill>
                  <a:srgbClr val="FF0000"/>
                </a:solidFill>
              </a:rPr>
              <a:t>n_TOF</a:t>
            </a:r>
            <a:r>
              <a:rPr lang="en-US" b="1" dirty="0" smtClean="0">
                <a:solidFill>
                  <a:srgbClr val="FF0000"/>
                </a:solidFill>
              </a:rPr>
              <a:t> experiment and </a:t>
            </a:r>
            <a:r>
              <a:rPr lang="en-US" b="1" dirty="0">
                <a:solidFill>
                  <a:srgbClr val="FF0000"/>
                </a:solidFill>
              </a:rPr>
              <a:t>New Experimental Area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E.Chiaveri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sz="2400" dirty="0" smtClean="0">
                <a:solidFill>
                  <a:schemeClr val="tx1"/>
                </a:solidFill>
              </a:rPr>
              <a:t>EN-STI-EET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On behalf of </a:t>
            </a:r>
            <a:r>
              <a:rPr lang="en-US" dirty="0" err="1" smtClean="0">
                <a:solidFill>
                  <a:schemeClr val="tx1"/>
                </a:solidFill>
              </a:rPr>
              <a:t>n_TOF</a:t>
            </a:r>
            <a:r>
              <a:rPr lang="en-US" dirty="0" smtClean="0">
                <a:solidFill>
                  <a:schemeClr val="tx1"/>
                </a:solidFill>
              </a:rPr>
              <a:t> collaboration</a:t>
            </a: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1219200" y="685800"/>
            <a:ext cx="762000" cy="6645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304800"/>
            <a:ext cx="86106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CERN-INTC-2010-067 (INTC/P-283)</a:t>
            </a:r>
          </a:p>
          <a:p>
            <a:r>
              <a:rPr lang="en-GB" b="1" dirty="0" smtClean="0"/>
              <a:t>The neutron capture cross section of the s-process branch point isotope 63Ni</a:t>
            </a:r>
            <a:endParaRPr lang="en-US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793283"/>
              </p:ext>
            </p:extLst>
          </p:nvPr>
        </p:nvGraphicFramePr>
        <p:xfrm>
          <a:off x="381000" y="1905000"/>
          <a:ext cx="5410200" cy="1783079"/>
        </p:xfrm>
        <a:graphic>
          <a:graphicData uri="http://schemas.openxmlformats.org/drawingml/2006/table">
            <a:tbl>
              <a:tblPr/>
              <a:tblGrid>
                <a:gridCol w="1371600"/>
                <a:gridCol w="4038600"/>
              </a:tblGrid>
              <a:tr h="19544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Chemical form 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NiO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88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Mechanical form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Pressed powder encapsulated in a PEEK container.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4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b="1" baseline="30000">
                          <a:latin typeface="Calibri"/>
                          <a:ea typeface="Calibri"/>
                          <a:cs typeface="Times New Roman"/>
                        </a:rPr>
                        <a:t>63</a:t>
                      </a: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Ni  enrichment </a:t>
                      </a:r>
                      <a:endParaRPr lang="en-GB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11.2%</a:t>
                      </a:r>
                      <a:endParaRPr lang="en-GB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4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Spot diameter</a:t>
                      </a:r>
                      <a:endParaRPr lang="en-GB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 mm</a:t>
                      </a:r>
                      <a:endParaRPr lang="en-GB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4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Calibri"/>
                          <a:ea typeface="Calibri"/>
                          <a:cs typeface="Times New Roman"/>
                        </a:rPr>
                        <a:t>Activity </a:t>
                      </a:r>
                      <a:endParaRPr lang="en-GB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200 GBq (pure </a:t>
                      </a:r>
                      <a:r>
                        <a:rPr lang="en-US" sz="1400">
                          <a:latin typeface="Symbo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) [Q</a:t>
                      </a:r>
                      <a:r>
                        <a:rPr lang="en-US" sz="1400" baseline="-25000">
                          <a:latin typeface="Symbo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 =67 keV max.] @ 10.03.2011</a:t>
                      </a:r>
                      <a:endParaRPr lang="en-GB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69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Calibri"/>
                          <a:ea typeface="Calibri"/>
                          <a:cs typeface="Times New Roman"/>
                        </a:rPr>
                        <a:t>Dose rates 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Dose rate at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contact  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50 micro-</a:t>
                      </a: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Sv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Dose rate at 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10 cm 1.5 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micro-</a:t>
                      </a: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Sv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828800"/>
            <a:ext cx="274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 l="48485"/>
          <a:stretch>
            <a:fillRect/>
          </a:stretch>
        </p:blipFill>
        <p:spPr bwMode="auto">
          <a:xfrm>
            <a:off x="5257800" y="3886200"/>
            <a:ext cx="27432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2" descr="DSCN1300.jpg"/>
          <p:cNvPicPr>
            <a:picLocks noChangeAspect="1" noChangeArrowheads="1"/>
          </p:cNvPicPr>
          <p:nvPr/>
        </p:nvPicPr>
        <p:blipFill>
          <a:blip r:embed="rId4" cstate="print"/>
          <a:srcRect l="17623" t="40468" r="6989"/>
          <a:stretch>
            <a:fillRect/>
          </a:stretch>
        </p:blipFill>
        <p:spPr bwMode="auto">
          <a:xfrm>
            <a:off x="1066800" y="3886200"/>
            <a:ext cx="4038600" cy="24932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57200" y="1295400"/>
            <a:ext cx="80010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First measurement of </a:t>
            </a:r>
            <a:r>
              <a:rPr lang="en-GB" b="1" baseline="30000" dirty="0" smtClean="0"/>
              <a:t>63</a:t>
            </a:r>
            <a:r>
              <a:rPr lang="en-GB" b="1" dirty="0" smtClean="0"/>
              <a:t>Ni(</a:t>
            </a:r>
            <a:r>
              <a:rPr lang="en-GB" b="1" dirty="0" err="1" smtClean="0"/>
              <a:t>n,</a:t>
            </a:r>
            <a:r>
              <a:rPr lang="en-GB" b="1" dirty="0" err="1" smtClean="0">
                <a:latin typeface="Symbol" pitchFamily="18" charset="2"/>
              </a:rPr>
              <a:t>g</a:t>
            </a:r>
            <a:r>
              <a:rPr lang="en-GB" b="1" dirty="0" smtClean="0"/>
              <a:t>) at the energy of interest of astrophysical </a:t>
            </a:r>
            <a:endParaRPr lang="en-GB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56222" y="0"/>
            <a:ext cx="882978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53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304800"/>
            <a:ext cx="86106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CERN-INTC-2010-067 (INTC/P-283)</a:t>
            </a:r>
          </a:p>
          <a:p>
            <a:r>
              <a:rPr lang="en-GB" b="1" dirty="0" smtClean="0"/>
              <a:t>The neutron capture cross section of the s-process branch point isotope 63Ni</a:t>
            </a:r>
            <a:endParaRPr lang="en-US" b="1" dirty="0"/>
          </a:p>
        </p:txBody>
      </p:sp>
      <p:pic>
        <p:nvPicPr>
          <p:cNvPr id="13" name="Picture 12" descr="Ni63_thermal-300ke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497781"/>
            <a:ext cx="6400800" cy="41316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94494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measurement have been completed in April-May 2011 and has provided high-statistics high-resolution data of both </a:t>
            </a:r>
            <a:r>
              <a:rPr lang="en-US" sz="1600" baseline="30000" dirty="0" smtClean="0"/>
              <a:t>63</a:t>
            </a:r>
            <a:r>
              <a:rPr lang="en-US" sz="1600" dirty="0" smtClean="0"/>
              <a:t>Ni and </a:t>
            </a:r>
            <a:r>
              <a:rPr lang="en-US" sz="1600" baseline="30000" dirty="0" smtClean="0"/>
              <a:t>62</a:t>
            </a:r>
            <a:r>
              <a:rPr lang="en-US" sz="1600" dirty="0" smtClean="0"/>
              <a:t>Ni (only contaminant→ main background)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b="1" dirty="0" smtClean="0"/>
              <a:t>The measurement covers the range:</a:t>
            </a:r>
          </a:p>
          <a:p>
            <a:pPr algn="just">
              <a:buFontTx/>
              <a:buChar char="-"/>
            </a:pPr>
            <a:r>
              <a:rPr lang="en-US" sz="1600" b="1" dirty="0" smtClean="0"/>
              <a:t>from thermal: allows to compare to previous experiments</a:t>
            </a:r>
          </a:p>
          <a:p>
            <a:pPr algn="just">
              <a:buFontTx/>
              <a:buChar char="-"/>
            </a:pPr>
            <a:r>
              <a:rPr lang="en-US" sz="1600" b="1" dirty="0" smtClean="0"/>
              <a:t> to ~300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: allow to determine directly the MACS @30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and @90 </a:t>
            </a:r>
            <a:r>
              <a:rPr lang="en-US" sz="1600" b="1" dirty="0" err="1" smtClean="0"/>
              <a:t>keV</a:t>
            </a:r>
            <a:endParaRPr lang="en-US" sz="1600" b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9219" y="0"/>
            <a:ext cx="859981" cy="59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91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i63_100eV-10ke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43" y="2971800"/>
            <a:ext cx="4854294" cy="313337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8600" y="304800"/>
            <a:ext cx="86106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CERN-INTC-2010-067 (INTC/P-283)</a:t>
            </a:r>
          </a:p>
          <a:p>
            <a:r>
              <a:rPr lang="en-GB" b="1" dirty="0" smtClean="0"/>
              <a:t>The neutron capture cross section of the s-process branch point isotope </a:t>
            </a:r>
            <a:r>
              <a:rPr lang="en-GB" b="1" baseline="30000" dirty="0" smtClean="0"/>
              <a:t>63</a:t>
            </a:r>
            <a:r>
              <a:rPr lang="en-GB" b="1" dirty="0" smtClean="0"/>
              <a:t>Ni</a:t>
            </a:r>
            <a:endParaRPr lang="en-US" b="1" dirty="0"/>
          </a:p>
        </p:txBody>
      </p:sp>
      <p:pic>
        <p:nvPicPr>
          <p:cNvPr id="4" name="Picture 3" descr="Ni63_10keV-100ke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971800"/>
            <a:ext cx="4854294" cy="31333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94494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measurement have been completed in April-May 2011 and has provided high-resolution data with good statistics for both </a:t>
            </a:r>
            <a:r>
              <a:rPr lang="en-US" sz="1600" baseline="30000" dirty="0" smtClean="0"/>
              <a:t>63</a:t>
            </a:r>
            <a:r>
              <a:rPr lang="en-US" sz="1600" dirty="0" smtClean="0"/>
              <a:t>Ni and </a:t>
            </a:r>
            <a:r>
              <a:rPr lang="en-US" sz="1600" baseline="30000" dirty="0" smtClean="0"/>
              <a:t>62</a:t>
            </a:r>
            <a:r>
              <a:rPr lang="en-US" sz="1600" dirty="0" smtClean="0"/>
              <a:t>Ni (only contaminant→ main background)</a:t>
            </a:r>
          </a:p>
          <a:p>
            <a:pPr algn="just"/>
            <a:endParaRPr lang="en-US" sz="1600" dirty="0" smtClean="0"/>
          </a:p>
          <a:p>
            <a:pPr algn="just"/>
            <a:r>
              <a:rPr lang="en-US" sz="1600" b="1" dirty="0" smtClean="0"/>
              <a:t>The measurement covers the range:</a:t>
            </a:r>
          </a:p>
          <a:p>
            <a:pPr algn="just">
              <a:buFontTx/>
              <a:buChar char="-"/>
            </a:pPr>
            <a:r>
              <a:rPr lang="en-US" sz="1600" b="1" dirty="0" smtClean="0"/>
              <a:t>from thermal: allows to compare to previous experiments</a:t>
            </a:r>
          </a:p>
          <a:p>
            <a:pPr algn="just">
              <a:buFontTx/>
              <a:buChar char="-"/>
            </a:pPr>
            <a:r>
              <a:rPr lang="en-US" sz="1600" b="1" dirty="0" smtClean="0"/>
              <a:t> to ~300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: allow to determine directly the MACS @30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and @90 </a:t>
            </a:r>
            <a:r>
              <a:rPr lang="en-US" sz="1600" b="1" dirty="0" err="1" smtClean="0"/>
              <a:t>keV</a:t>
            </a:r>
            <a:endParaRPr lang="en-US" sz="1600" b="1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79219" y="76200"/>
            <a:ext cx="859981" cy="59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3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40" y="1412776"/>
            <a:ext cx="8229600" cy="4741987"/>
          </a:xfrm>
        </p:spPr>
        <p:txBody>
          <a:bodyPr>
            <a:normAutofit/>
          </a:bodyPr>
          <a:lstStyle/>
          <a:p>
            <a:pPr marL="182563" lvl="2" indent="-182563">
              <a:buNone/>
            </a:pPr>
            <a:r>
              <a:rPr lang="de-DE" sz="1600" b="1" u="sng" dirty="0" smtClean="0"/>
              <a:t>OBJECTIVES OF THE TEST MEASUREMENT (16/6/11-29/6/11):</a:t>
            </a:r>
          </a:p>
          <a:p>
            <a:pPr marL="342900" lvl="2" indent="-342900">
              <a:buAutoNum type="arabicParenR"/>
            </a:pPr>
            <a:r>
              <a:rPr lang="de-DE" sz="1600" b="1" dirty="0" smtClean="0"/>
              <a:t>First time measurement of (n,</a:t>
            </a:r>
            <a:r>
              <a:rPr lang="de-DE" sz="1600" b="1" dirty="0" smtClean="0">
                <a:latin typeface="Symbol" pitchFamily="18" charset="2"/>
              </a:rPr>
              <a:t>a</a:t>
            </a:r>
            <a:r>
              <a:rPr lang="de-DE" sz="1600" b="1" dirty="0" smtClean="0"/>
              <a:t>) reaction with diamond detectors at n_TOF</a:t>
            </a:r>
          </a:p>
          <a:p>
            <a:pPr marL="342900" lvl="2" indent="-342900">
              <a:buAutoNum type="arabicParenR"/>
            </a:pPr>
            <a:r>
              <a:rPr lang="de-DE" sz="1600" b="1" dirty="0" smtClean="0"/>
              <a:t>Investigate the background level in the region of interest</a:t>
            </a:r>
          </a:p>
          <a:p>
            <a:pPr marL="342900" lvl="2" indent="-342900">
              <a:buAutoNum type="arabicParenR"/>
            </a:pPr>
            <a:r>
              <a:rPr lang="de-DE" sz="1600" b="1" dirty="0" smtClean="0"/>
              <a:t>Investigate the detection efficiency for the (n,</a:t>
            </a:r>
            <a:r>
              <a:rPr lang="de-DE" sz="1600" b="1" dirty="0" smtClean="0">
                <a:latin typeface="Symbol" pitchFamily="18" charset="2"/>
              </a:rPr>
              <a:t>a</a:t>
            </a:r>
            <a:r>
              <a:rPr lang="de-DE" sz="1600" b="1" dirty="0" smtClean="0"/>
              <a:t>) reaction</a:t>
            </a:r>
          </a:p>
          <a:p>
            <a:pPr marL="342900" lvl="2" indent="-342900">
              <a:buAutoNum type="arabicParenR"/>
            </a:pPr>
            <a:r>
              <a:rPr lang="de-DE" sz="1600" b="1" dirty="0" smtClean="0"/>
              <a:t>Identify aspects to be improved for the future detector </a:t>
            </a:r>
          </a:p>
          <a:p>
            <a:endParaRPr lang="de-DE" sz="1600" dirty="0" smtClean="0"/>
          </a:p>
          <a:p>
            <a:r>
              <a:rPr lang="de-DE" sz="1600" dirty="0" smtClean="0"/>
              <a:t>Detector:</a:t>
            </a:r>
          </a:p>
          <a:p>
            <a:pPr lvl="2"/>
            <a:r>
              <a:rPr lang="de-DE" sz="1600" dirty="0" smtClean="0"/>
              <a:t>20 x 20 mm</a:t>
            </a:r>
            <a:r>
              <a:rPr lang="de-DE" sz="1600" baseline="30000" dirty="0" smtClean="0"/>
              <a:t>2 </a:t>
            </a:r>
            <a:r>
              <a:rPr lang="de-DE" sz="1600" dirty="0" smtClean="0"/>
              <a:t>pCVD diamond detector</a:t>
            </a:r>
          </a:p>
          <a:p>
            <a:pPr lvl="2"/>
            <a:r>
              <a:rPr lang="de-DE" sz="1600" dirty="0" smtClean="0"/>
              <a:t>Al metallization in coll. with CEA Saclay</a:t>
            </a:r>
          </a:p>
          <a:p>
            <a:pPr lvl="2"/>
            <a:r>
              <a:rPr lang="de-DE" sz="1600" dirty="0" smtClean="0"/>
              <a:t>Subdivided in 4 pads</a:t>
            </a:r>
          </a:p>
          <a:p>
            <a:r>
              <a:rPr lang="de-DE" sz="1600" dirty="0" smtClean="0"/>
              <a:t>Sample:</a:t>
            </a:r>
          </a:p>
          <a:p>
            <a:pPr lvl="2"/>
            <a:r>
              <a:rPr lang="de-DE" sz="1600" dirty="0" smtClean="0"/>
              <a:t>1.1 </a:t>
            </a:r>
            <a:r>
              <a:rPr lang="el-GR" sz="1600" dirty="0" smtClean="0"/>
              <a:t>μ</a:t>
            </a:r>
            <a:r>
              <a:rPr lang="de-DE" sz="1600" dirty="0" smtClean="0"/>
              <a:t>m thick </a:t>
            </a:r>
            <a:r>
              <a:rPr lang="de-DE" sz="1600" baseline="30000" dirty="0" smtClean="0"/>
              <a:t>10</a:t>
            </a:r>
            <a:r>
              <a:rPr lang="de-DE" sz="1600" dirty="0" smtClean="0"/>
              <a:t>B</a:t>
            </a:r>
            <a:r>
              <a:rPr lang="de-DE" sz="1600" baseline="-25000" dirty="0" smtClean="0"/>
              <a:t>4</a:t>
            </a:r>
            <a:r>
              <a:rPr lang="de-DE" sz="1600" dirty="0" smtClean="0"/>
              <a:t>C (W. Vollenberg)</a:t>
            </a:r>
          </a:p>
          <a:p>
            <a:r>
              <a:rPr lang="de-DE" sz="1600" dirty="0" smtClean="0"/>
              <a:t>PCB:</a:t>
            </a:r>
          </a:p>
          <a:p>
            <a:pPr lvl="2"/>
            <a:r>
              <a:rPr lang="de-DE" sz="1600" dirty="0" smtClean="0"/>
              <a:t>Ceramics with Al deposition (A. Teixeira)</a:t>
            </a:r>
          </a:p>
          <a:p>
            <a:pPr marL="182563" lvl="2" indent="-182563">
              <a:buNone/>
            </a:pPr>
            <a:endParaRPr lang="de-DE" sz="1600" b="1" dirty="0" smtClean="0"/>
          </a:p>
          <a:p>
            <a:pPr marL="182563" lvl="2" indent="-182563">
              <a:buNone/>
            </a:pPr>
            <a:endParaRPr lang="de-DE" sz="1600" b="1" dirty="0" smtClean="0"/>
          </a:p>
          <a:p>
            <a:pPr marL="182563" lvl="2" indent="-182563">
              <a:buNone/>
            </a:pPr>
            <a:endParaRPr lang="de-DE" sz="1600" b="1" dirty="0" smtClean="0"/>
          </a:p>
        </p:txBody>
      </p:sp>
      <p:pic>
        <p:nvPicPr>
          <p:cNvPr id="4" name="Picture 3" descr="Sample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236346"/>
            <a:ext cx="3338872" cy="292895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299112" y="3236346"/>
            <a:ext cx="3331839" cy="2928958"/>
            <a:chOff x="2643174" y="1928802"/>
            <a:chExt cx="4189095" cy="3629025"/>
          </a:xfrm>
        </p:grpSpPr>
        <p:pic>
          <p:nvPicPr>
            <p:cNvPr id="6" name="Picture 5" descr="DiamondKlein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43174" y="1928802"/>
              <a:ext cx="4189095" cy="3629025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3500430" y="2357430"/>
              <a:ext cx="2500330" cy="1588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5001422" y="3858422"/>
              <a:ext cx="2417780" cy="9524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357686" y="1928802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20 mm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5400000">
              <a:off x="6053436" y="3519201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chemeClr val="bg1"/>
                  </a:solidFill>
                </a:rPr>
                <a:t>20 mm</a:t>
              </a:r>
              <a:endParaRPr lang="de-DE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87745" y="3812410"/>
            <a:ext cx="1946497" cy="1939280"/>
            <a:chOff x="3571868" y="2615886"/>
            <a:chExt cx="2286016" cy="2415244"/>
          </a:xfrm>
        </p:grpSpPr>
        <p:sp>
          <p:nvSpPr>
            <p:cNvPr id="12" name="Rectangle 11"/>
            <p:cNvSpPr/>
            <p:nvPr/>
          </p:nvSpPr>
          <p:spPr>
            <a:xfrm>
              <a:off x="3571868" y="2615886"/>
              <a:ext cx="2286016" cy="571504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71868" y="3231532"/>
              <a:ext cx="2286016" cy="571504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71868" y="3847178"/>
              <a:ext cx="2286016" cy="571504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71868" y="4459626"/>
              <a:ext cx="2286016" cy="571504"/>
            </a:xfrm>
            <a:prstGeom prst="rect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228600" y="304800"/>
            <a:ext cx="866388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CERN-INTC-2010-061(INTC/I-125)</a:t>
            </a:r>
          </a:p>
          <a:p>
            <a:r>
              <a:rPr lang="en-GB" b="1" dirty="0" smtClean="0"/>
              <a:t>Reference measurement of the high energy (</a:t>
            </a:r>
            <a:r>
              <a:rPr lang="en-GB" b="1" dirty="0" err="1" smtClean="0"/>
              <a:t>n,α</a:t>
            </a:r>
            <a:r>
              <a:rPr lang="en-GB" b="1" dirty="0" smtClean="0"/>
              <a:t>) cross section of </a:t>
            </a:r>
            <a:r>
              <a:rPr lang="en-GB" b="1" baseline="30000" dirty="0" smtClean="0"/>
              <a:t>10</a:t>
            </a:r>
            <a:r>
              <a:rPr lang="en-GB" b="1" dirty="0" smtClean="0"/>
              <a:t>B with a CVD diamond detector for the prospect of future applications</a:t>
            </a:r>
            <a:endParaRPr lang="en-US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9600" y="76200"/>
            <a:ext cx="838200" cy="578685"/>
          </a:xfrm>
          <a:prstGeom prst="rect">
            <a:avLst/>
          </a:prstGeom>
        </p:spPr>
      </p:pic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34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aseline="30000" dirty="0" smtClean="0"/>
              <a:t>Experimental setup at n_TOF</a:t>
            </a:r>
            <a:endParaRPr lang="de-DE" dirty="0"/>
          </a:p>
        </p:txBody>
      </p:sp>
      <p:pic>
        <p:nvPicPr>
          <p:cNvPr id="4" name="Content Placeholder 3" descr="HPIM14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1500166" y="3643313"/>
            <a:ext cx="2214578" cy="45679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14414" y="3286124"/>
            <a:ext cx="1082989" cy="369332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Neutrons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5206579" y="1785926"/>
            <a:ext cx="2008627" cy="646331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Detector box with </a:t>
            </a:r>
          </a:p>
          <a:p>
            <a:r>
              <a:rPr lang="de-DE" dirty="0" smtClean="0"/>
              <a:t>Sample inside</a:t>
            </a:r>
            <a:endParaRPr lang="de-DE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857752" y="2500306"/>
            <a:ext cx="428628" cy="2857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80604" y="3286124"/>
            <a:ext cx="2369559" cy="738664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pPr marL="0" lvl="2"/>
            <a:r>
              <a:rPr lang="de-DE" dirty="0" smtClean="0"/>
              <a:t>Preamplifiers:</a:t>
            </a:r>
          </a:p>
          <a:p>
            <a:pPr marL="0" lvl="2"/>
            <a:r>
              <a:rPr lang="de-DE" sz="1200" dirty="0" smtClean="0"/>
              <a:t>80 MHz charge amplifier </a:t>
            </a:r>
          </a:p>
          <a:p>
            <a:pPr marL="0" lvl="2"/>
            <a:r>
              <a:rPr lang="de-DE" sz="1200" dirty="0"/>
              <a:t>(</a:t>
            </a:r>
            <a:r>
              <a:rPr lang="de-DE" sz="1200" dirty="0" smtClean="0"/>
              <a:t>CIVIDEC Instrumentation GmbH)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39556" y="3071810"/>
            <a:ext cx="989502" cy="276999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200" dirty="0" smtClean="0"/>
              <a:t>Preamplifiers</a:t>
            </a:r>
            <a:endParaRPr lang="de-DE" sz="1200" dirty="0"/>
          </a:p>
        </p:txBody>
      </p:sp>
      <p:sp>
        <p:nvSpPr>
          <p:cNvPr id="10" name="Rectangle 9"/>
          <p:cNvSpPr/>
          <p:nvPr/>
        </p:nvSpPr>
        <p:spPr>
          <a:xfrm>
            <a:off x="228600" y="304800"/>
            <a:ext cx="866388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CERN-INTC-2010-061(INTC/I-125)</a:t>
            </a:r>
          </a:p>
          <a:p>
            <a:r>
              <a:rPr lang="en-GB" b="1" dirty="0" smtClean="0"/>
              <a:t>Reference measurement of the high energy (</a:t>
            </a:r>
            <a:r>
              <a:rPr lang="en-GB" b="1" dirty="0" err="1" smtClean="0"/>
              <a:t>n,α</a:t>
            </a:r>
            <a:r>
              <a:rPr lang="en-GB" b="1" dirty="0" smtClean="0"/>
              <a:t>) cross section of </a:t>
            </a:r>
            <a:r>
              <a:rPr lang="en-GB" b="1" baseline="30000" dirty="0" smtClean="0"/>
              <a:t>10</a:t>
            </a:r>
            <a:r>
              <a:rPr lang="en-GB" b="1" dirty="0" smtClean="0"/>
              <a:t>B with a CVD diamond detector for the prospect of future applications</a:t>
            </a: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1020" y="76199"/>
            <a:ext cx="882980" cy="609601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44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" y="304800"/>
            <a:ext cx="866388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CERN-INTC-2010-061(INTC/I-125)</a:t>
            </a:r>
          </a:p>
          <a:p>
            <a:r>
              <a:rPr lang="en-GB" b="1" dirty="0" smtClean="0"/>
              <a:t>Reference measurement of the high energy (</a:t>
            </a:r>
            <a:r>
              <a:rPr lang="en-GB" b="1" dirty="0" err="1" smtClean="0"/>
              <a:t>n,α</a:t>
            </a:r>
            <a:r>
              <a:rPr lang="en-GB" b="1" dirty="0" smtClean="0"/>
              <a:t>) cross section of </a:t>
            </a:r>
            <a:r>
              <a:rPr lang="en-GB" b="1" baseline="30000" dirty="0" smtClean="0"/>
              <a:t>10</a:t>
            </a:r>
            <a:r>
              <a:rPr lang="en-GB" b="1" dirty="0" smtClean="0"/>
              <a:t>B with a CVD diamond detector for the prospect of future applications</a:t>
            </a:r>
            <a:endParaRPr lang="en-US" dirty="0" smtClean="0"/>
          </a:p>
        </p:txBody>
      </p:sp>
      <p:pic>
        <p:nvPicPr>
          <p:cNvPr id="10" name="Picture 9" descr="EneDet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9397" y="2852936"/>
            <a:ext cx="5354971" cy="3646920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02840" y="1412776"/>
            <a:ext cx="8229600" cy="4741987"/>
          </a:xfrm>
        </p:spPr>
        <p:txBody>
          <a:bodyPr>
            <a:normAutofit/>
          </a:bodyPr>
          <a:lstStyle/>
          <a:p>
            <a:pPr marL="182563" lvl="2" indent="-182563">
              <a:buNone/>
            </a:pPr>
            <a:r>
              <a:rPr lang="de-DE" sz="1600" b="1" dirty="0" smtClean="0"/>
              <a:t>The test measurement finished a few days ago.</a:t>
            </a:r>
          </a:p>
          <a:p>
            <a:pPr marL="182563" lvl="2" indent="-182563">
              <a:buNone/>
            </a:pPr>
            <a:r>
              <a:rPr lang="de-DE" sz="1600" b="1" dirty="0" smtClean="0"/>
              <a:t>The results look very promising and will be analyzed in order to answer the questions:</a:t>
            </a:r>
          </a:p>
          <a:p>
            <a:pPr marL="342900" lvl="2" indent="-342900">
              <a:buAutoNum type="arabicParenR"/>
            </a:pPr>
            <a:r>
              <a:rPr lang="de-DE" sz="1600" dirty="0" smtClean="0"/>
              <a:t>What is the background level? Can it be improved?</a:t>
            </a:r>
          </a:p>
          <a:p>
            <a:pPr marL="342900" lvl="2" indent="-342900">
              <a:buAutoNum type="arabicParenR"/>
            </a:pPr>
            <a:r>
              <a:rPr lang="de-DE" sz="1600" dirty="0" smtClean="0"/>
              <a:t>What is the detection efficiency? Is it as expected? Can it be improved?</a:t>
            </a:r>
          </a:p>
          <a:p>
            <a:pPr marL="342900" lvl="2" indent="-342900">
              <a:buAutoNum type="arabicParenR"/>
            </a:pPr>
            <a:r>
              <a:rPr lang="de-DE" sz="1600" dirty="0" smtClean="0"/>
              <a:t>What should be the characteristics of a future detector intended for (n,</a:t>
            </a:r>
            <a:r>
              <a:rPr lang="en-GB" sz="1600" b="1" dirty="0" smtClean="0"/>
              <a:t> </a:t>
            </a:r>
            <a:r>
              <a:rPr lang="en-GB" sz="1600" dirty="0" smtClean="0"/>
              <a:t>α</a:t>
            </a:r>
            <a:r>
              <a:rPr lang="de-DE" sz="1600" dirty="0" smtClean="0"/>
              <a:t>) measurements of relevence in astrophysics?</a:t>
            </a:r>
          </a:p>
          <a:p>
            <a:pPr marL="0" lvl="2" indent="0">
              <a:buNone/>
            </a:pPr>
            <a:endParaRPr lang="de-DE" sz="1600" b="1" dirty="0" smtClean="0"/>
          </a:p>
          <a:p>
            <a:pPr marL="182563" lvl="2" indent="-182563">
              <a:buNone/>
            </a:pPr>
            <a:endParaRPr lang="de-DE" sz="1600" b="1" dirty="0" smtClean="0"/>
          </a:p>
        </p:txBody>
      </p:sp>
      <p:sp>
        <p:nvSpPr>
          <p:cNvPr id="17" name="Oval 16"/>
          <p:cNvSpPr/>
          <p:nvPr/>
        </p:nvSpPr>
        <p:spPr>
          <a:xfrm rot="1307631">
            <a:off x="3004996" y="4482591"/>
            <a:ext cx="2323449" cy="100286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 rot="5400000">
            <a:off x="2790398" y="4603250"/>
            <a:ext cx="76917" cy="8869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7544" y="4653136"/>
            <a:ext cx="1907704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Contribution from (</a:t>
            </a:r>
            <a:r>
              <a:rPr lang="en-GB" dirty="0" err="1" smtClean="0"/>
              <a:t>n,</a:t>
            </a:r>
            <a:r>
              <a:rPr lang="en-GB" dirty="0" err="1" smtClean="0">
                <a:latin typeface="Symbol" pitchFamily="18" charset="2"/>
              </a:rPr>
              <a:t>a</a:t>
            </a:r>
            <a:r>
              <a:rPr lang="en-GB" dirty="0" smtClean="0"/>
              <a:t>) reactions occurring in </a:t>
            </a:r>
            <a:r>
              <a:rPr lang="en-GB" baseline="30000" dirty="0" smtClean="0"/>
              <a:t>10</a:t>
            </a:r>
            <a:r>
              <a:rPr lang="en-GB" dirty="0" smtClean="0"/>
              <a:t>B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rot="5400000" flipH="1" flipV="1">
            <a:off x="4319972" y="4905164"/>
            <a:ext cx="2376264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508104" y="4653136"/>
            <a:ext cx="216024" cy="144016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24128" y="4797152"/>
            <a:ext cx="1152128" cy="1200329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Threshold for</a:t>
            </a:r>
          </a:p>
          <a:p>
            <a:pPr algn="ctr"/>
            <a:r>
              <a:rPr lang="en-GB" baseline="30000" dirty="0" smtClean="0"/>
              <a:t>12</a:t>
            </a:r>
            <a:r>
              <a:rPr lang="en-GB" dirty="0" smtClean="0"/>
              <a:t>C(</a:t>
            </a:r>
            <a:r>
              <a:rPr lang="en-GB" dirty="0" err="1" smtClean="0"/>
              <a:t>n,cp</a:t>
            </a:r>
            <a:r>
              <a:rPr lang="en-GB" dirty="0" smtClean="0"/>
              <a:t>) reactions 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32421" y="0"/>
            <a:ext cx="882979" cy="6096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57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040188" y="6059488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latin typeface="SimSun" pitchFamily="2" charset="-122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 l="4903" r="2942" b="24091"/>
          <a:stretch>
            <a:fillRect/>
          </a:stretch>
        </p:blipFill>
        <p:spPr bwMode="auto">
          <a:xfrm>
            <a:off x="1600200" y="1295400"/>
            <a:ext cx="7543800" cy="417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4741" name="Text Box 5"/>
          <p:cNvSpPr txBox="1">
            <a:spLocks noChangeArrowheads="1"/>
          </p:cNvSpPr>
          <p:nvPr/>
        </p:nvSpPr>
        <p:spPr bwMode="auto">
          <a:xfrm>
            <a:off x="7620000" y="4187825"/>
            <a:ext cx="1247775" cy="307975"/>
          </a:xfrm>
          <a:prstGeom prst="rect">
            <a:avLst/>
          </a:prstGeom>
          <a:solidFill>
            <a:schemeClr val="tx1"/>
          </a:solidFill>
          <a:ln w="28575" cap="sq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219075">
              <a:defRPr/>
            </a:pPr>
            <a:r>
              <a:rPr lang="en-US" sz="14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n_TOF target</a:t>
            </a:r>
          </a:p>
        </p:txBody>
      </p:sp>
      <p:sp>
        <p:nvSpPr>
          <p:cNvPr id="884742" name="Text Box 6"/>
          <p:cNvSpPr txBox="1">
            <a:spLocks noChangeArrowheads="1"/>
          </p:cNvSpPr>
          <p:nvPr/>
        </p:nvSpPr>
        <p:spPr bwMode="auto">
          <a:xfrm>
            <a:off x="6324600" y="1219200"/>
            <a:ext cx="1284288" cy="685800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lIns="74066" tIns="37033" rIns="74066" bIns="37033">
            <a:prstTxWarp prst="textNoShape">
              <a:avLst/>
            </a:prstTxWarp>
          </a:bodyPr>
          <a:lstStyle/>
          <a:p>
            <a:pPr defTabSz="219075"/>
            <a: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  <a:t>New</a:t>
            </a:r>
            <a:b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</a:br>
            <a: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  <a:t>Experimental</a:t>
            </a:r>
            <a:b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</a:br>
            <a:r>
              <a:rPr lang="en-US" altLang="ja-JP" sz="1400" b="1">
                <a:solidFill>
                  <a:srgbClr val="FFFFFF"/>
                </a:solidFill>
                <a:ea typeface="MS Mincho" charset="0"/>
                <a:cs typeface="MS Mincho" charset="0"/>
              </a:rPr>
              <a:t>Area (EAR-2)</a:t>
            </a:r>
            <a:endParaRPr lang="en-US" sz="1400" b="1"/>
          </a:p>
        </p:txBody>
      </p:sp>
      <p:sp>
        <p:nvSpPr>
          <p:cNvPr id="884743" name="Line 7"/>
          <p:cNvSpPr>
            <a:spLocks noChangeShapeType="1"/>
          </p:cNvSpPr>
          <p:nvPr/>
        </p:nvSpPr>
        <p:spPr bwMode="auto">
          <a:xfrm flipV="1">
            <a:off x="7391400" y="2057400"/>
            <a:ext cx="0" cy="2438400"/>
          </a:xfrm>
          <a:prstGeom prst="line">
            <a:avLst/>
          </a:prstGeom>
          <a:noFill/>
          <a:ln w="76200" cap="sq">
            <a:solidFill>
              <a:srgbClr val="ED9719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744" name="Rectangle 8"/>
          <p:cNvSpPr>
            <a:spLocks noChangeArrowheads="1"/>
          </p:cNvSpPr>
          <p:nvPr/>
        </p:nvSpPr>
        <p:spPr bwMode="auto">
          <a:xfrm>
            <a:off x="3581400" y="1295400"/>
            <a:ext cx="2514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302" tIns="50151" rIns="100302" bIns="50151" anchor="b">
            <a:spAutoFit/>
          </a:bodyPr>
          <a:lstStyle/>
          <a:p>
            <a:pPr defTabSz="1001713">
              <a:defRPr/>
            </a:pPr>
            <a:r>
              <a:rPr lang="it-IT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EAR-2</a:t>
            </a:r>
            <a:endParaRPr lang="it-IT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84745" name="Line 9"/>
          <p:cNvSpPr>
            <a:spLocks noChangeShapeType="1"/>
          </p:cNvSpPr>
          <p:nvPr/>
        </p:nvSpPr>
        <p:spPr bwMode="auto">
          <a:xfrm flipH="1" flipV="1">
            <a:off x="4800600" y="4876800"/>
            <a:ext cx="2181225" cy="0"/>
          </a:xfrm>
          <a:prstGeom prst="line">
            <a:avLst/>
          </a:prstGeom>
          <a:noFill/>
          <a:ln w="76200" cap="sq">
            <a:solidFill>
              <a:srgbClr val="666699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746" name="Line 10"/>
          <p:cNvSpPr>
            <a:spLocks noChangeShapeType="1"/>
          </p:cNvSpPr>
          <p:nvPr/>
        </p:nvSpPr>
        <p:spPr bwMode="auto">
          <a:xfrm flipH="1" flipV="1">
            <a:off x="3387725" y="4876800"/>
            <a:ext cx="1336675" cy="0"/>
          </a:xfrm>
          <a:prstGeom prst="line">
            <a:avLst/>
          </a:prstGeom>
          <a:noFill/>
          <a:ln w="76200">
            <a:solidFill>
              <a:srgbClr val="666699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747" name="Text Box 11"/>
          <p:cNvSpPr txBox="1">
            <a:spLocks noChangeArrowheads="1"/>
          </p:cNvSpPr>
          <p:nvPr/>
        </p:nvSpPr>
        <p:spPr bwMode="auto">
          <a:xfrm>
            <a:off x="1600200" y="4419600"/>
            <a:ext cx="1285875" cy="6858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</p:spPr>
        <p:txBody>
          <a:bodyPr lIns="74066" tIns="37033" rIns="74066" bIns="37033">
            <a:prstTxWarp prst="textNoShape">
              <a:avLst/>
            </a:prstTxWarp>
          </a:bodyPr>
          <a:lstStyle/>
          <a:p>
            <a:pPr defTabSz="219075"/>
            <a:r>
              <a:rPr lang="en-US" sz="1400" b="1"/>
              <a:t>       EAR-1</a:t>
            </a:r>
          </a:p>
          <a:p>
            <a:pPr defTabSz="219075"/>
            <a:r>
              <a:rPr lang="en-US" sz="1400" b="1"/>
              <a:t>    (at 185 m)</a:t>
            </a:r>
          </a:p>
        </p:txBody>
      </p:sp>
      <p:sp>
        <p:nvSpPr>
          <p:cNvPr id="884748" name="Text Box 12"/>
          <p:cNvSpPr txBox="1">
            <a:spLocks noChangeArrowheads="1"/>
          </p:cNvSpPr>
          <p:nvPr/>
        </p:nvSpPr>
        <p:spPr bwMode="auto">
          <a:xfrm>
            <a:off x="7543800" y="2130425"/>
            <a:ext cx="738188" cy="307975"/>
          </a:xfrm>
          <a:prstGeom prst="rect">
            <a:avLst/>
          </a:prstGeom>
          <a:solidFill>
            <a:schemeClr val="tx1"/>
          </a:solidFill>
          <a:ln w="28575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219075">
              <a:defRPr/>
            </a:pPr>
            <a:r>
              <a:rPr lang="en-US" sz="14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~ 20 m</a:t>
            </a:r>
          </a:p>
        </p:txBody>
      </p:sp>
      <p:sp>
        <p:nvSpPr>
          <p:cNvPr id="884749" name="Rectangle 13"/>
          <p:cNvSpPr>
            <a:spLocks noChangeArrowheads="1"/>
          </p:cNvSpPr>
          <p:nvPr/>
        </p:nvSpPr>
        <p:spPr bwMode="auto">
          <a:xfrm>
            <a:off x="141288" y="5257800"/>
            <a:ext cx="4641850" cy="1228725"/>
          </a:xfrm>
          <a:prstGeom prst="rect">
            <a:avLst/>
          </a:prstGeom>
          <a:solidFill>
            <a:srgbClr val="000000"/>
          </a:solidFill>
          <a:ln w="38100">
            <a:solidFill>
              <a:srgbClr val="ED9719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Flight-path length : ~20 m</a:t>
            </a:r>
          </a:p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at 90° respect to p-beam direction</a:t>
            </a:r>
          </a:p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expected neutron flux enhancement</a:t>
            </a:r>
          </a:p>
          <a:p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drastic reduction of the t</a:t>
            </a:r>
            <a:r>
              <a:rPr lang="en-US" sz="1800" baseline="-250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  <a:r>
              <a:rPr lang="en-US" sz="1800">
                <a:solidFill>
                  <a:srgbClr val="CCFF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flash</a:t>
            </a: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8382000" y="2743200"/>
            <a:ext cx="530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10 m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4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4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84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84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84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4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4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84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84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4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4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4742" grpId="0" animBg="1"/>
      <p:bldP spid="884743" grpId="0" animBg="1"/>
      <p:bldP spid="884745" grpId="0" animBg="1"/>
      <p:bldP spid="884746" grpId="0" animBg="1"/>
      <p:bldP spid="884747" grpId="0" animBg="1"/>
      <p:bldP spid="884748" grpId="0" animBg="1"/>
      <p:bldP spid="8847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EAR-2 Experiments</a:t>
            </a:r>
            <a:endParaRPr lang="en-US" sz="3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187450" y="1219200"/>
            <a:ext cx="6661150" cy="480131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smtClean="0">
                <a:latin typeface="Arial" charset="0"/>
              </a:rPr>
              <a:t>Experiments in EAR-2 can be performed : </a:t>
            </a:r>
          </a:p>
          <a:p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on very small samples </a:t>
            </a:r>
          </a:p>
          <a:p>
            <a:r>
              <a:rPr lang="de-DE" dirty="0" smtClean="0">
                <a:latin typeface="Arial" charset="0"/>
              </a:rPr>
              <a:t>   (important to reduce mass of unstable samples</a:t>
            </a:r>
          </a:p>
          <a:p>
            <a:r>
              <a:rPr lang="de-DE" dirty="0" smtClean="0">
                <a:latin typeface="Arial" charset="0"/>
              </a:rPr>
              <a:t>   and in cases where sample material is limited)</a:t>
            </a:r>
          </a:p>
          <a:p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on isotopes with very small cross sections </a:t>
            </a:r>
          </a:p>
          <a:p>
            <a:r>
              <a:rPr lang="de-DE" dirty="0" smtClean="0">
                <a:latin typeface="Arial" charset="0"/>
              </a:rPr>
              <a:t>   (where signal/background ratio is crucial)</a:t>
            </a:r>
          </a:p>
          <a:p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in much shorter time 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r>
              <a:rPr lang="de-DE" dirty="0" smtClean="0">
                <a:latin typeface="Arial" charset="0"/>
              </a:rPr>
              <a:t>   (measurements can be eventualy repeated to reduce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r>
              <a:rPr lang="de-DE" dirty="0" smtClean="0">
                <a:latin typeface="Arial" charset="0"/>
              </a:rPr>
              <a:t>   systematic uncertainties) 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endParaRPr lang="de-DE" dirty="0" smtClean="0">
              <a:latin typeface="Arial" charset="0"/>
            </a:endParaRPr>
          </a:p>
          <a:p>
            <a:pPr marL="285750" lvl="0" indent="-285750">
              <a:buClr>
                <a:srgbClr val="FF0000"/>
              </a:buClr>
              <a:buFont typeface="Wingdings" charset="2"/>
              <a:buChar char="ü"/>
            </a:pPr>
            <a:r>
              <a:rPr lang="en-GB" dirty="0">
                <a:latin typeface="Arial"/>
                <a:cs typeface="Arial"/>
              </a:rPr>
              <a:t>Measurements of neutron-induced cross sections at high energies (E</a:t>
            </a:r>
            <a:r>
              <a:rPr lang="en-GB" baseline="-25000" dirty="0">
                <a:latin typeface="Arial"/>
                <a:cs typeface="Arial"/>
              </a:rPr>
              <a:t>n</a:t>
            </a:r>
            <a:r>
              <a:rPr lang="en-GB" dirty="0">
                <a:latin typeface="Arial"/>
                <a:cs typeface="Arial"/>
              </a:rPr>
              <a:t>&gt;10-100 MeV), which are not possible in the existing EAR-1, will benefit from largely reduced the </a:t>
            </a:r>
            <a:r>
              <a:rPr lang="en-GB" dirty="0">
                <a:latin typeface="Arial"/>
                <a:cs typeface="Arial"/>
                <a:sym typeface="Symbol"/>
              </a:rPr>
              <a:t></a:t>
            </a:r>
            <a:r>
              <a:rPr lang="en-GB" dirty="0">
                <a:latin typeface="Arial"/>
                <a:cs typeface="Arial"/>
              </a:rPr>
              <a:t>-flash. </a:t>
            </a:r>
            <a:endParaRPr lang="de-DE" dirty="0" smtClean="0">
              <a:latin typeface="Arial"/>
              <a:cs typeface="Arial"/>
            </a:endParaRPr>
          </a:p>
          <a:p>
            <a:pPr>
              <a:buClr>
                <a:srgbClr val="FF0000"/>
              </a:buClr>
              <a:buFont typeface="Wingdings" charset="2"/>
              <a:buNone/>
            </a:pPr>
            <a:endParaRPr lang="de-DE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547418" cy="1068323"/>
          </a:xfrm>
          <a:prstGeom prst="rect">
            <a:avLst/>
          </a:prstGeom>
        </p:spPr>
      </p:pic>
      <p:pic>
        <p:nvPicPr>
          <p:cNvPr id="11" name="Picture 10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Overview of the n_TOF spallation target area</a:t>
            </a:r>
            <a:endParaRPr lang="en-US" dirty="0"/>
          </a:p>
        </p:txBody>
      </p:sp>
      <p:pic>
        <p:nvPicPr>
          <p:cNvPr id="8" name="Picture 7" descr="draft_proposal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8281461" cy="4698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5661248"/>
            <a:ext cx="2006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n_TOF target pit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077072"/>
            <a:ext cx="3927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Technical gallery (@10 m from pit)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2420888"/>
            <a:ext cx="4299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EAR2 (@20 m from pit, above ground)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483768" y="5013176"/>
            <a:ext cx="1584176" cy="1588"/>
          </a:xfrm>
          <a:prstGeom prst="straightConnector1">
            <a:avLst/>
          </a:prstGeom>
          <a:ln w="41275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484562" y="3356198"/>
            <a:ext cx="1583382" cy="794"/>
          </a:xfrm>
          <a:prstGeom prst="straightConnector1">
            <a:avLst/>
          </a:prstGeom>
          <a:ln w="41275">
            <a:solidFill>
              <a:srgbClr val="FFC000"/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2442770" y="4910158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Existing hole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605733" y="3315195"/>
            <a:ext cx="1071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 be built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378619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ISR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7990" y="135001"/>
            <a:ext cx="797809" cy="550800"/>
          </a:xfrm>
          <a:prstGeom prst="rect">
            <a:avLst/>
          </a:prstGeom>
        </p:spPr>
      </p:pic>
      <p:pic>
        <p:nvPicPr>
          <p:cNvPr id="22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47800" y="6419088"/>
            <a:ext cx="475057" cy="42191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 of the </a:t>
            </a:r>
            <a:r>
              <a:rPr lang="en-US" dirty="0" err="1" smtClean="0"/>
              <a:t>n_TOF</a:t>
            </a:r>
            <a:r>
              <a:rPr lang="en-US" dirty="0" smtClean="0"/>
              <a:t> EAR2</a:t>
            </a:r>
            <a:endParaRPr lang="en-US" dirty="0"/>
          </a:p>
        </p:txBody>
      </p:sp>
      <p:pic>
        <p:nvPicPr>
          <p:cNvPr id="7" name="Picture 6" descr="EAR2C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00" y="1460500"/>
            <a:ext cx="6184900" cy="4635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58382" y="135000"/>
            <a:ext cx="1395018" cy="96310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6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615440"/>
            <a:ext cx="8229600" cy="4632960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Experimental campaign 2011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EAR2 (experimental Area 2)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Impact of long shut-down on </a:t>
            </a:r>
            <a:r>
              <a:rPr lang="en-US" dirty="0" err="1" smtClean="0"/>
              <a:t>n_TOF</a:t>
            </a:r>
            <a:r>
              <a:rPr lang="en-US" dirty="0" smtClean="0"/>
              <a:t> experiment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Summary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AR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733" y="1384300"/>
            <a:ext cx="6248400" cy="4559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3667" y="558800"/>
            <a:ext cx="5498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Comparison Neutron </a:t>
            </a:r>
            <a:r>
              <a:rPr lang="en-US" sz="2400" dirty="0" err="1"/>
              <a:t>F</a:t>
            </a:r>
            <a:r>
              <a:rPr lang="en-US" sz="2400" dirty="0" err="1" smtClean="0"/>
              <a:t>luence</a:t>
            </a:r>
            <a:r>
              <a:rPr lang="en-US" sz="2400" dirty="0" smtClean="0"/>
              <a:t> EAR1/EAR2  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2782" y="135000"/>
            <a:ext cx="1395018" cy="96310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20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Neutron </a:t>
            </a:r>
            <a:r>
              <a:rPr lang="en-US" dirty="0" err="1" smtClean="0"/>
              <a:t>Fluence</a:t>
            </a:r>
            <a:r>
              <a:rPr lang="en-US" dirty="0" smtClean="0"/>
              <a:t> EAR1/EAR2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AR2t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50" y="2364317"/>
            <a:ext cx="6946900" cy="33147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EAR-2 Nuclear Transmutation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1" y="1371600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>
                <a:solidFill>
                  <a:srgbClr val="0000FF"/>
                </a:solidFill>
              </a:rPr>
              <a:t>From the transmutation projects (or future generation nuclear energy systems), the EAR2 would allow to measure the fission cross-section of Pu isotopes and minor actinides with half lives of a few tens of years.</a:t>
            </a:r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en-US" dirty="0" smtClean="0"/>
              <a:t> Although short lived, it may be convenient to burn those actinides in future systems (either ADS or Gen IV fast reactors), together with their neighboring long-lived isotopes.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724400"/>
            <a:ext cx="66009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Important  Candidates:</a:t>
            </a:r>
          </a:p>
          <a:p>
            <a:r>
              <a:rPr lang="en-US" dirty="0" smtClean="0"/>
              <a:t> Fission Cross Section :</a:t>
            </a:r>
            <a:r>
              <a:rPr lang="en-US" dirty="0" smtClean="0">
                <a:solidFill>
                  <a:srgbClr val="0000FF"/>
                </a:solidFill>
              </a:rPr>
              <a:t>238Pu (87.7 y)/241Pu (14.1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 244Cm(18.1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 smtClean="0"/>
              <a:t> Capture Cross Section : </a:t>
            </a:r>
            <a:r>
              <a:rPr lang="en-US" dirty="0" smtClean="0">
                <a:solidFill>
                  <a:srgbClr val="0000FF"/>
                </a:solidFill>
              </a:rPr>
              <a:t>242Am (141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)/ 243Cm (29.1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smtClean="0"/>
              <a:t>and</a:t>
            </a:r>
          </a:p>
          <a:p>
            <a:r>
              <a:rPr lang="en-US" dirty="0" smtClean="0"/>
              <a:t>   231Pa(32400 </a:t>
            </a:r>
            <a:r>
              <a:rPr lang="en-US" dirty="0" err="1" smtClean="0"/>
              <a:t>y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547418" cy="106832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8600" y="1524000"/>
            <a:ext cx="8686800" cy="259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1000" y="4648200"/>
            <a:ext cx="6934200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6419088"/>
            <a:ext cx="475057" cy="4219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de-DE" sz="3600" dirty="0">
                <a:solidFill>
                  <a:schemeClr val="tx1"/>
                </a:solidFill>
                <a:latin typeface="Arial" charset="0"/>
              </a:rPr>
              <a:t>EAR-</a:t>
            </a:r>
            <a:r>
              <a:rPr lang="de-DE" sz="3600" dirty="0" smtClean="0">
                <a:solidFill>
                  <a:schemeClr val="tx1"/>
                </a:solidFill>
                <a:latin typeface="Arial" charset="0"/>
              </a:rPr>
              <a:t>2: Nuclear Astrophysics</a:t>
            </a:r>
            <a:endParaRPr lang="en-US" sz="3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28601" y="1295401"/>
            <a:ext cx="8610599" cy="3416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 Nucleosynthesis by the slow neutron capture process 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r>
              <a:rPr lang="de-DE" dirty="0" smtClean="0">
                <a:latin typeface="Arial" charset="0"/>
              </a:rPr>
              <a:t>represents a unique tool for studying the related abundances through the tight correlation with the experimental (n, </a:t>
            </a:r>
            <a:r>
              <a:rPr lang="de-DE" dirty="0" smtClean="0">
                <a:latin typeface="Symbol" charset="2"/>
              </a:rPr>
              <a:t>g</a:t>
            </a:r>
            <a:r>
              <a:rPr lang="de-DE" dirty="0" smtClean="0">
                <a:latin typeface="Arial" charset="0"/>
              </a:rPr>
              <a:t>) cross sections.</a:t>
            </a:r>
          </a:p>
          <a:p>
            <a:pPr>
              <a:buClr>
                <a:srgbClr val="FF0000"/>
              </a:buClr>
              <a:buFont typeface="Wingdings" charset="2"/>
              <a:buNone/>
            </a:pPr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None/>
            </a:pPr>
            <a:endParaRPr lang="de-DE" dirty="0" smtClean="0">
              <a:latin typeface="Arial" charset="0"/>
            </a:endParaRPr>
          </a:p>
          <a:p>
            <a:pPr>
              <a:buClr>
                <a:srgbClr val="FF0000"/>
              </a:buClr>
              <a:buFont typeface="Wingdings" charset="2"/>
              <a:buChar char="ü"/>
            </a:pPr>
            <a:r>
              <a:rPr lang="de-DE" dirty="0" smtClean="0">
                <a:latin typeface="Arial" charset="0"/>
              </a:rPr>
              <a:t>The EAR-2 options for measurements of so far</a:t>
            </a:r>
          </a:p>
          <a:p>
            <a:r>
              <a:rPr lang="de-DE" dirty="0" smtClean="0">
                <a:latin typeface="Arial" charset="0"/>
              </a:rPr>
              <a:t>inaccessible reaction rates will provide a boost for our</a:t>
            </a:r>
          </a:p>
          <a:p>
            <a:r>
              <a:rPr lang="de-DE" dirty="0" smtClean="0">
                <a:latin typeface="Arial" charset="0"/>
              </a:rPr>
              <a:t>understanding of neutron capture nucleosynthesis during the</a:t>
            </a:r>
          </a:p>
          <a:p>
            <a:r>
              <a:rPr lang="de-DE" dirty="0" smtClean="0">
                <a:latin typeface="Arial" charset="0"/>
              </a:rPr>
              <a:t>He burning phases of stellar evolution, which played a crucial</a:t>
            </a:r>
          </a:p>
          <a:p>
            <a:r>
              <a:rPr lang="de-DE" dirty="0" smtClean="0">
                <a:latin typeface="Arial" charset="0"/>
              </a:rPr>
              <a:t>role in the history of the Universe, because they contributed half of the abundances between Fe and Bi.      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de-DE" dirty="0"/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84213" y="5334000"/>
            <a:ext cx="6253485" cy="71558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de-DE" dirty="0">
                <a:latin typeface="Arial" charset="0"/>
              </a:rPr>
              <a:t>important candidates for EAR-2:</a:t>
            </a:r>
            <a:r>
              <a:rPr lang="de-DE" dirty="0"/>
              <a:t> </a:t>
            </a:r>
          </a:p>
          <a:p>
            <a:r>
              <a:rPr lang="de-DE" baseline="30000" dirty="0">
                <a:latin typeface="Arial" charset="0"/>
              </a:rPr>
              <a:t>79</a:t>
            </a:r>
            <a:r>
              <a:rPr lang="de-DE" dirty="0">
                <a:latin typeface="Arial" charset="0"/>
              </a:rPr>
              <a:t>Se, </a:t>
            </a:r>
            <a:r>
              <a:rPr lang="de-DE" baseline="30000" dirty="0">
                <a:latin typeface="Arial" charset="0"/>
              </a:rPr>
              <a:t>90</a:t>
            </a:r>
            <a:r>
              <a:rPr lang="de-DE" dirty="0">
                <a:latin typeface="Arial" charset="0"/>
              </a:rPr>
              <a:t>Sr, </a:t>
            </a:r>
            <a:r>
              <a:rPr lang="de-DE" baseline="30000" dirty="0">
                <a:latin typeface="Arial" charset="0"/>
              </a:rPr>
              <a:t>93</a:t>
            </a:r>
            <a:r>
              <a:rPr lang="de-DE" dirty="0">
                <a:latin typeface="Arial" charset="0"/>
              </a:rPr>
              <a:t>Zr, </a:t>
            </a:r>
            <a:r>
              <a:rPr lang="de-DE" baseline="30000" dirty="0">
                <a:latin typeface="Arial" charset="0"/>
              </a:rPr>
              <a:t>107</a:t>
            </a:r>
            <a:r>
              <a:rPr lang="de-DE" dirty="0">
                <a:latin typeface="Arial" charset="0"/>
              </a:rPr>
              <a:t>Pd, </a:t>
            </a:r>
            <a:r>
              <a:rPr lang="de-DE" baseline="30000" dirty="0">
                <a:latin typeface="Arial" charset="0"/>
              </a:rPr>
              <a:t>135</a:t>
            </a:r>
            <a:r>
              <a:rPr lang="de-DE" dirty="0">
                <a:latin typeface="Arial" charset="0"/>
              </a:rPr>
              <a:t>Cs, </a:t>
            </a:r>
            <a:r>
              <a:rPr lang="de-DE" baseline="30000" dirty="0">
                <a:latin typeface="Arial" charset="0"/>
              </a:rPr>
              <a:t>147</a:t>
            </a:r>
            <a:r>
              <a:rPr lang="de-DE" dirty="0">
                <a:latin typeface="Arial" charset="0"/>
              </a:rPr>
              <a:t>Pm, </a:t>
            </a:r>
            <a:r>
              <a:rPr lang="de-DE" baseline="30000" dirty="0">
                <a:latin typeface="Arial" charset="0"/>
              </a:rPr>
              <a:t>163</a:t>
            </a:r>
            <a:r>
              <a:rPr lang="de-DE" dirty="0">
                <a:latin typeface="Arial" charset="0"/>
              </a:rPr>
              <a:t>Ho,</a:t>
            </a:r>
            <a:r>
              <a:rPr lang="de-DE" baseline="30000" dirty="0">
                <a:latin typeface="Arial" charset="0"/>
              </a:rPr>
              <a:t>171</a:t>
            </a:r>
            <a:r>
              <a:rPr lang="de-DE" dirty="0">
                <a:latin typeface="Arial" charset="0"/>
              </a:rPr>
              <a:t>Tm, </a:t>
            </a:r>
            <a:r>
              <a:rPr lang="de-DE" baseline="30000" dirty="0">
                <a:latin typeface="Arial" charset="0"/>
              </a:rPr>
              <a:t>182</a:t>
            </a:r>
            <a:r>
              <a:rPr lang="de-DE" dirty="0">
                <a:latin typeface="Arial" charset="0"/>
              </a:rPr>
              <a:t>Hf, </a:t>
            </a:r>
            <a:r>
              <a:rPr lang="de-DE" baseline="30000" dirty="0">
                <a:latin typeface="Arial" charset="0"/>
              </a:rPr>
              <a:t>204</a:t>
            </a:r>
            <a:r>
              <a:rPr lang="de-DE" dirty="0">
                <a:latin typeface="Arial" charset="0"/>
              </a:rPr>
              <a:t>Tl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547418" cy="1068323"/>
          </a:xfrm>
          <a:prstGeom prst="rect">
            <a:avLst/>
          </a:prstGeom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2343" y="6419088"/>
            <a:ext cx="475057" cy="421912"/>
          </a:xfrm>
          <a:prstGeom prst="rect">
            <a:avLst/>
          </a:prstGeom>
        </p:spPr>
      </p:pic>
      <p:pic>
        <p:nvPicPr>
          <p:cNvPr id="13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Arial" charset="0"/>
              </a:rPr>
              <a:t>EAR-2 </a:t>
            </a:r>
            <a:r>
              <a:rPr lang="en-US" dirty="0" smtClean="0">
                <a:solidFill>
                  <a:schemeClr val="tx1"/>
                </a:solidFill>
                <a:latin typeface="Arial" charset="0"/>
              </a:rPr>
              <a:t>Experiments follow-up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Detailed studies continue (RP, </a:t>
            </a:r>
            <a:r>
              <a:rPr lang="en-US" dirty="0" smtClean="0"/>
              <a:t>CE, </a:t>
            </a:r>
            <a:r>
              <a:rPr lang="en-US" dirty="0" smtClean="0"/>
              <a:t>Planning and budget)</a:t>
            </a:r>
          </a:p>
          <a:p>
            <a:endParaRPr lang="en-US" dirty="0"/>
          </a:p>
          <a:p>
            <a:r>
              <a:rPr lang="en-US" dirty="0" smtClean="0"/>
              <a:t>Final </a:t>
            </a:r>
            <a:r>
              <a:rPr lang="en-US" dirty="0" smtClean="0"/>
              <a:t>document will be </a:t>
            </a:r>
            <a:r>
              <a:rPr lang="en-US" dirty="0" smtClean="0"/>
              <a:t>presented to Collaboration Board (Dec2011) for approval</a:t>
            </a:r>
          </a:p>
          <a:p>
            <a:endParaRPr lang="en-US" dirty="0"/>
          </a:p>
          <a:p>
            <a:r>
              <a:rPr lang="en-US" dirty="0" smtClean="0"/>
              <a:t>February </a:t>
            </a:r>
            <a:r>
              <a:rPr lang="en-US" dirty="0" smtClean="0"/>
              <a:t>2012 will be </a:t>
            </a:r>
            <a:r>
              <a:rPr lang="en-US" dirty="0" smtClean="0"/>
              <a:t>presented to INTC</a:t>
            </a:r>
          </a:p>
          <a:p>
            <a:endParaRPr lang="en-US" dirty="0"/>
          </a:p>
          <a:p>
            <a:r>
              <a:rPr lang="en-US" dirty="0" smtClean="0"/>
              <a:t>With INTC </a:t>
            </a:r>
            <a:r>
              <a:rPr lang="en-US" dirty="0" smtClean="0"/>
              <a:t>approval will be </a:t>
            </a:r>
            <a:r>
              <a:rPr lang="en-US" dirty="0" smtClean="0"/>
              <a:t>presented to Research </a:t>
            </a:r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93956" y="228600"/>
            <a:ext cx="1411843" cy="97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4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0"/>
            <a:ext cx="1395018" cy="963107"/>
          </a:xfrm>
          <a:prstGeom prst="rect">
            <a:avLst/>
          </a:prstGeom>
        </p:spPr>
      </p:pic>
      <p:pic>
        <p:nvPicPr>
          <p:cNvPr id="3" name="Picture 2" descr="proto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0317"/>
            <a:ext cx="8483600" cy="56007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430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990600"/>
          <a:ext cx="7924799" cy="4604005"/>
        </p:xfrm>
        <a:graphic>
          <a:graphicData uri="http://schemas.openxmlformats.org/drawingml/2006/table">
            <a:tbl>
              <a:tblPr/>
              <a:tblGrid>
                <a:gridCol w="1524000"/>
                <a:gridCol w="1562713"/>
                <a:gridCol w="1561487"/>
                <a:gridCol w="1295628"/>
                <a:gridCol w="1980971"/>
              </a:tblGrid>
              <a:tr h="5029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Measurement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</a:rPr>
                        <a:t>Detector</a:t>
                      </a:r>
                      <a:endParaRPr lang="en-US" sz="1600" noProof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# Prot. (e18)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[proposal]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Dates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Comments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>
                          <a:latin typeface="Calibri"/>
                          <a:ea typeface="Times New Roman"/>
                          <a:cs typeface="Calibri"/>
                        </a:rPr>
                        <a:t>Start Up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Calibri"/>
                          <a:cs typeface="Times New Roman"/>
                        </a:rPr>
                        <a:t>Varii</a:t>
                      </a:r>
                      <a:endParaRPr lang="en-US" sz="16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Calibri"/>
                          <a:cs typeface="Calibri"/>
                        </a:rPr>
                        <a:t>0.5</a:t>
                      </a:r>
                      <a:endParaRPr lang="en-US" sz="16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>
                          <a:latin typeface="Calibri"/>
                          <a:ea typeface="Times New Roman"/>
                          <a:cs typeface="Calibri"/>
                        </a:rPr>
                        <a:t>17/3 - </a:t>
                      </a: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23/3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Calibri"/>
                          <a:cs typeface="Calibri"/>
                        </a:rPr>
                        <a:t>Completed</a:t>
                      </a:r>
                      <a:endParaRPr lang="en-US" sz="16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baseline="30000" noProof="0" smtClean="0">
                          <a:latin typeface="Calibri"/>
                          <a:ea typeface="Times New Roman"/>
                          <a:cs typeface="Calibri"/>
                        </a:rPr>
                        <a:t>57</a:t>
                      </a: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Fe(n,g)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C6D6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23/3 - 26/4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+mn-lt"/>
                          <a:ea typeface="Calibri"/>
                          <a:cs typeface="Calibri"/>
                        </a:rPr>
                        <a:t>Completed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baseline="30000" noProof="0" dirty="0">
                          <a:latin typeface="Calibri"/>
                          <a:ea typeface="Times New Roman"/>
                          <a:cs typeface="Calibri"/>
                        </a:rPr>
                        <a:t>63</a:t>
                      </a:r>
                      <a:r>
                        <a:rPr lang="en-US" sz="1600" kern="1200" noProof="0" dirty="0">
                          <a:latin typeface="Calibri"/>
                          <a:ea typeface="Times New Roman"/>
                          <a:cs typeface="Calibri"/>
                        </a:rPr>
                        <a:t>Ni(</a:t>
                      </a:r>
                      <a:r>
                        <a:rPr lang="en-US" sz="1600" kern="1200" noProof="0" dirty="0" err="1">
                          <a:latin typeface="Calibri"/>
                          <a:ea typeface="Times New Roman"/>
                          <a:cs typeface="Calibri"/>
                        </a:rPr>
                        <a:t>n,g</a:t>
                      </a:r>
                      <a:r>
                        <a:rPr lang="en-US" sz="1600" kern="1200" noProof="0" dirty="0"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C6D6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27/4 – 12/6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+mn-lt"/>
                          <a:ea typeface="Calibri"/>
                          <a:cs typeface="Calibri"/>
                        </a:rPr>
                        <a:t>Completed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baseline="30000" noProof="0" smtClean="0"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B(n,a)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Diamond</a:t>
                      </a:r>
                      <a:r>
                        <a:rPr lang="en-US" sz="1600" baseline="0" noProof="0" smtClean="0">
                          <a:latin typeface="Calibri"/>
                          <a:ea typeface="Times New Roman"/>
                        </a:rPr>
                        <a:t> (pCVD)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0.5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16/6 – 29/6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+mn-lt"/>
                          <a:ea typeface="Calibri"/>
                          <a:cs typeface="Calibri"/>
                        </a:rPr>
                        <a:t>Completed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baseline="30000" noProof="0" smtClean="0">
                          <a:latin typeface="Calibri"/>
                          <a:ea typeface="Times New Roman"/>
                          <a:cs typeface="Calibri"/>
                        </a:rPr>
                        <a:t>236</a:t>
                      </a: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U(n,g)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C6D6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1.5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1/7 – 25/7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Calibri"/>
                          <a:cs typeface="Calibri"/>
                        </a:rPr>
                        <a:t>Ongoing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baseline="30000" noProof="0">
                          <a:latin typeface="Calibri"/>
                          <a:ea typeface="Times New Roman"/>
                          <a:cs typeface="Calibri"/>
                        </a:rPr>
                        <a:t>240,242</a:t>
                      </a:r>
                      <a:r>
                        <a:rPr lang="en-US" sz="1600" kern="1200" noProof="0">
                          <a:latin typeface="Calibri"/>
                          <a:ea typeface="Times New Roman"/>
                          <a:cs typeface="Calibri"/>
                        </a:rPr>
                        <a:t>Pu(n,f)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MGAS (fission)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r>
                        <a:rPr lang="en-US" sz="1600" kern="1200" baseline="0" noProof="0" smtClean="0">
                          <a:latin typeface="Calibri"/>
                          <a:ea typeface="Times New Roman"/>
                          <a:cs typeface="Calibri"/>
                        </a:rPr>
                        <a:t> (parallel)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1/7 – ……..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+mn-lt"/>
                          <a:ea typeface="Calibri"/>
                          <a:cs typeface="Calibri"/>
                        </a:rPr>
                        <a:t>Parallel with</a:t>
                      </a:r>
                      <a:r>
                        <a:rPr lang="en-US" sz="1600" baseline="0" noProof="0" smtClean="0">
                          <a:latin typeface="+mn-lt"/>
                          <a:ea typeface="Calibri"/>
                          <a:cs typeface="Calibri"/>
                        </a:rPr>
                        <a:t> C6D6</a:t>
                      </a:r>
                      <a:endParaRPr lang="en-US" sz="16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baseline="30000" noProof="0" smtClean="0">
                          <a:latin typeface="Calibri"/>
                          <a:ea typeface="Times New Roman"/>
                          <a:cs typeface="Calibri"/>
                        </a:rPr>
                        <a:t>238</a:t>
                      </a: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U(n,g)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C6D6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3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26/7 - 14/9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Calibri"/>
                          <a:cs typeface="Calibri"/>
                        </a:rPr>
                        <a:t>Planned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30000" noProof="0" smtClean="0">
                          <a:latin typeface="Calibri"/>
                          <a:ea typeface="Times New Roman"/>
                        </a:rPr>
                        <a:t>238</a:t>
                      </a: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U(n,g)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TAC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2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14/9 – 8/10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smtClean="0">
                          <a:latin typeface="+mn-lt"/>
                          <a:ea typeface="Calibri"/>
                          <a:cs typeface="Calibri"/>
                        </a:rPr>
                        <a:t>Planned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30000" noProof="0" smtClean="0">
                          <a:latin typeface="Calibri"/>
                          <a:ea typeface="Times New Roman"/>
                        </a:rPr>
                        <a:t>236</a:t>
                      </a: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U(n,g)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TAC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latin typeface="Calibri"/>
                          <a:ea typeface="Times New Roman"/>
                        </a:rPr>
                        <a:t>1.5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8/10 – 2/11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>
                          <a:latin typeface="+mn-lt"/>
                          <a:ea typeface="Calibri"/>
                          <a:cs typeface="Calibri"/>
                        </a:rPr>
                        <a:t>Planned</a:t>
                      </a:r>
                      <a:endParaRPr lang="en-US" sz="1600" noProof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30000" noProof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88</a:t>
                      </a:r>
                      <a:r>
                        <a:rPr lang="en-US" sz="1600" noProof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Sr(n,g)</a:t>
                      </a:r>
                      <a:endParaRPr lang="en-US" sz="16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TAC</a:t>
                      </a:r>
                      <a:endParaRPr lang="en-US" sz="16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2* (if</a:t>
                      </a:r>
                      <a:r>
                        <a:rPr lang="en-US" sz="160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en-US" sz="1600" baseline="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prot</a:t>
                      </a:r>
                      <a:r>
                        <a:rPr lang="en-US" sz="160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. avail.</a:t>
                      </a:r>
                      <a:r>
                        <a:rPr lang="en-US" sz="16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Times New Roman"/>
                        </a:rPr>
                        <a:t>)</a:t>
                      </a:r>
                      <a:endParaRPr lang="en-US" sz="16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If </a:t>
                      </a:r>
                      <a:r>
                        <a:rPr lang="en-US" sz="1600" noProof="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prot</a:t>
                      </a:r>
                      <a:r>
                        <a:rPr lang="en-US" sz="160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r>
                        <a:rPr lang="en-US" sz="1600" baseline="0" noProof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/>
                          <a:ea typeface="Calibri"/>
                          <a:cs typeface="Calibri"/>
                        </a:rPr>
                        <a:t> available</a:t>
                      </a:r>
                      <a:endParaRPr lang="en-US" sz="16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Ang. Distr. FF.FF.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PPAC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latin typeface="Calibri"/>
                          <a:ea typeface="Times New Roman"/>
                          <a:cs typeface="Calibri"/>
                        </a:rPr>
                        <a:t>0.5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latin typeface="Calibri"/>
                          <a:ea typeface="Times New Roman"/>
                          <a:cs typeface="Calibri"/>
                        </a:rPr>
                        <a:t>12/11 - 22/11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Calibri"/>
                          <a:cs typeface="Calibri"/>
                        </a:rPr>
                        <a:t>Planned</a:t>
                      </a:r>
                      <a:endParaRPr lang="en-US" sz="1600" noProof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30000" noProof="0" dirty="0" smtClean="0">
                          <a:latin typeface="Calibri"/>
                          <a:ea typeface="Times New Roman"/>
                          <a:cs typeface="Calibri"/>
                        </a:rPr>
                        <a:t>33</a:t>
                      </a:r>
                      <a:r>
                        <a:rPr lang="en-US" sz="1600" noProof="0" dirty="0" smtClean="0">
                          <a:latin typeface="Calibri"/>
                          <a:ea typeface="Times New Roman"/>
                          <a:cs typeface="Calibri"/>
                        </a:rPr>
                        <a:t>S(</a:t>
                      </a:r>
                      <a:r>
                        <a:rPr lang="en-US" sz="1600" noProof="0" dirty="0" err="1" smtClean="0">
                          <a:latin typeface="Calibri"/>
                          <a:ea typeface="Times New Roman"/>
                          <a:cs typeface="Calibri"/>
                        </a:rPr>
                        <a:t>n,a</a:t>
                      </a:r>
                      <a:r>
                        <a:rPr lang="en-US" sz="1600" noProof="0" dirty="0" smtClean="0"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noProof="0" smtClean="0">
                          <a:latin typeface="Calibri"/>
                          <a:ea typeface="Times New Roman"/>
                        </a:rPr>
                        <a:t>MGAS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dirty="0" smtClean="0">
                          <a:latin typeface="Calibri"/>
                          <a:ea typeface="Times New Roman"/>
                          <a:cs typeface="Calibri"/>
                        </a:rPr>
                        <a:t>0.5 (parallel)</a:t>
                      </a:r>
                      <a:endParaRPr lang="en-US" sz="1600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Times New Roman"/>
                          <a:cs typeface="Calibri"/>
                        </a:rPr>
                        <a:t>12/11 - 22/11</a:t>
                      </a:r>
                      <a:endParaRPr lang="en-US" sz="1600" noProof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noProof="0" smtClean="0">
                          <a:latin typeface="Calibri"/>
                          <a:ea typeface="Calibri"/>
                          <a:cs typeface="Calibri"/>
                        </a:rPr>
                        <a:t>Parallel with PPAC</a:t>
                      </a:r>
                      <a:endParaRPr lang="en-US" sz="16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 smtClean="0"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n-US" sz="1600" b="1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 smtClean="0">
                          <a:latin typeface="Calibri"/>
                          <a:ea typeface="Times New Roman"/>
                          <a:cs typeface="Calibri"/>
                        </a:rPr>
                        <a:t>16.5 (18.5*)</a:t>
                      </a:r>
                      <a:endParaRPr lang="en-US" sz="1600" b="1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 smtClean="0">
                          <a:latin typeface="Calibri"/>
                          <a:ea typeface="Times New Roman"/>
                          <a:cs typeface="Calibri"/>
                        </a:rPr>
                        <a:t>17/3 - 22/11</a:t>
                      </a:r>
                      <a:endParaRPr lang="en-US" sz="1600" b="1" noProof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8102" y="15877"/>
            <a:ext cx="1191098" cy="82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88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304800"/>
            <a:ext cx="729020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Impact of long shut-down on </a:t>
            </a:r>
            <a:r>
              <a:rPr lang="en-US" sz="2800" dirty="0" err="1"/>
              <a:t>n_TOF</a:t>
            </a:r>
            <a:r>
              <a:rPr lang="en-US" sz="2800" dirty="0"/>
              <a:t> experiment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332" y="2312075"/>
            <a:ext cx="81872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Construction of EAR2</a:t>
            </a:r>
          </a:p>
          <a:p>
            <a:pPr marL="285750" indent="-285750">
              <a:buFont typeface="Wingdings" charset="2"/>
              <a:buChar char="ü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Update the Data Acquisition System</a:t>
            </a:r>
          </a:p>
          <a:p>
            <a:pPr marL="285750" indent="-285750">
              <a:buFont typeface="Wingdings" charset="2"/>
              <a:buChar char="ü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Update all the Detectors</a:t>
            </a:r>
          </a:p>
          <a:p>
            <a:pPr marL="285750" indent="-285750">
              <a:buFont typeface="Wingdings" charset="2"/>
              <a:buChar char="ü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Improvement on Moderator circuit</a:t>
            </a:r>
          </a:p>
          <a:p>
            <a:pPr marL="285750" indent="-285750">
              <a:buFont typeface="Wingdings" charset="2"/>
              <a:buChar char="ü"/>
            </a:pP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8982" y="135000"/>
            <a:ext cx="1395018" cy="96310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0885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Facility Summary</a:t>
            </a:r>
            <a:endParaRPr lang="en-US" dirty="0"/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58382" y="135000"/>
            <a:ext cx="1395018" cy="9631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5801" y="1143000"/>
            <a:ext cx="7924800" cy="258532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800100" lvl="1" indent="-342900">
              <a:buFont typeface="Wingdings" charset="2"/>
              <a:buChar char="ü"/>
            </a:pPr>
            <a:endParaRPr lang="en-US" dirty="0" smtClean="0">
              <a:sym typeface="Wingdings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dirty="0">
                <a:solidFill>
                  <a:srgbClr val="FF0000"/>
                </a:solidFill>
                <a:sym typeface="Wingdings"/>
              </a:rPr>
              <a:t>Operation of a borated water moderation system</a:t>
            </a:r>
          </a:p>
          <a:p>
            <a:pPr marL="800100" lvl="1" indent="-342900"/>
            <a:r>
              <a:rPr lang="en-US" dirty="0">
                <a:sym typeface="Wingdings"/>
              </a:rPr>
              <a:t>   </a:t>
            </a:r>
            <a:r>
              <a:rPr lang="en-US" dirty="0" smtClean="0">
                <a:sym typeface="Wingdings"/>
              </a:rPr>
              <a:t>Successfully done</a:t>
            </a:r>
          </a:p>
          <a:p>
            <a:pPr marL="800100" lvl="1" indent="-342900"/>
            <a:endParaRPr lang="en-US" dirty="0" smtClean="0">
              <a:sym typeface="Wingdings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2011 experimental campaign</a:t>
            </a:r>
          </a:p>
          <a:p>
            <a:pPr marL="342900" indent="-342900"/>
            <a:r>
              <a:rPr lang="en-US" dirty="0" smtClean="0">
                <a:sym typeface="Wingdings"/>
              </a:rPr>
              <a:t>         According to scheduled program</a:t>
            </a:r>
          </a:p>
          <a:p>
            <a:pPr marL="342900" indent="-342900"/>
            <a:endParaRPr lang="en-US" dirty="0" smtClean="0">
              <a:sym typeface="Wingdings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EAR-2 (Experimental Area 2)</a:t>
            </a:r>
          </a:p>
          <a:p>
            <a:pPr marL="342900" indent="-342900"/>
            <a:r>
              <a:rPr lang="en-US" dirty="0" smtClean="0">
                <a:solidFill>
                  <a:srgbClr val="FF0000"/>
                </a:solidFill>
                <a:sym typeface="Wingdings"/>
              </a:rPr>
              <a:t>          </a:t>
            </a:r>
            <a:r>
              <a:rPr lang="en-US" dirty="0" smtClean="0">
                <a:sym typeface="Wingdings"/>
              </a:rPr>
              <a:t>Working document presented to INTC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allAtOnce"/>
      <p:bldP spid="14" grpId="2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577850" y="4572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2011: HIGHLIGHTS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1219200"/>
            <a:ext cx="8382000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Successful</a:t>
            </a:r>
            <a:r>
              <a:rPr lang="en-US" dirty="0" smtClean="0">
                <a:solidFill>
                  <a:srgbClr val="0070C0"/>
                </a:solidFill>
              </a:rPr>
              <a:t> measurements of </a:t>
            </a:r>
            <a:r>
              <a:rPr lang="en-US" b="1" baseline="30000" dirty="0" smtClean="0">
                <a:solidFill>
                  <a:srgbClr val="0070C0"/>
                </a:solidFill>
              </a:rPr>
              <a:t>54</a:t>
            </a:r>
            <a:r>
              <a:rPr lang="en-US" b="1" dirty="0" smtClean="0">
                <a:solidFill>
                  <a:srgbClr val="0070C0"/>
                </a:solidFill>
              </a:rPr>
              <a:t>Fe </a:t>
            </a:r>
            <a:r>
              <a:rPr lang="en-US" b="1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(</a:t>
            </a:r>
            <a:r>
              <a:rPr lang="en-US" b="1" dirty="0" err="1" smtClean="0">
                <a:solidFill>
                  <a:srgbClr val="0070C0"/>
                </a:solidFill>
              </a:rPr>
              <a:t>n,</a:t>
            </a:r>
            <a:r>
              <a:rPr lang="en-US" b="1" dirty="0" err="1" smtClean="0">
                <a:solidFill>
                  <a:srgbClr val="0070C0"/>
                </a:solidFill>
                <a:latin typeface="Symbol" pitchFamily="18" charset="2"/>
              </a:rPr>
              <a:t>g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endParaRPr lang="en-US" b="1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>
                <a:solidFill>
                  <a:srgbClr val="0070C0"/>
                </a:solidFill>
              </a:rPr>
              <a:t>Successful measurements of </a:t>
            </a:r>
            <a:r>
              <a:rPr lang="en-US" b="1" dirty="0" smtClean="0">
                <a:solidFill>
                  <a:srgbClr val="0070C0"/>
                </a:solidFill>
              </a:rPr>
              <a:t>63Niσ(</a:t>
            </a:r>
            <a:r>
              <a:rPr lang="en-US" b="1" dirty="0" err="1">
                <a:solidFill>
                  <a:srgbClr val="0070C0"/>
                </a:solidFill>
              </a:rPr>
              <a:t>n.γ</a:t>
            </a:r>
            <a:r>
              <a:rPr lang="en-US" b="1" dirty="0">
                <a:solidFill>
                  <a:srgbClr val="0070C0"/>
                </a:solidFill>
              </a:rPr>
              <a:t>)</a:t>
            </a:r>
          </a:p>
          <a:p>
            <a:pPr>
              <a:buFont typeface="Wingdings" pitchFamily="2" charset="2"/>
              <a:buChar char="ü"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endParaRPr lang="en-US" baseline="-25000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First</a:t>
            </a:r>
            <a:r>
              <a:rPr lang="en-US" dirty="0" smtClean="0">
                <a:solidFill>
                  <a:srgbClr val="0070C0"/>
                </a:solidFill>
              </a:rPr>
              <a:t> measurement at </a:t>
            </a:r>
            <a:r>
              <a:rPr lang="en-US" dirty="0" err="1" smtClean="0">
                <a:solidFill>
                  <a:srgbClr val="0070C0"/>
                </a:solidFill>
              </a:rPr>
              <a:t>n_TOF</a:t>
            </a:r>
            <a:r>
              <a:rPr lang="en-US" dirty="0" smtClean="0">
                <a:solidFill>
                  <a:srgbClr val="0070C0"/>
                </a:solidFill>
              </a:rPr>
              <a:t> for measuring </a:t>
            </a:r>
            <a:r>
              <a:rPr lang="en-US" b="1" dirty="0" smtClean="0">
                <a:solidFill>
                  <a:srgbClr val="0070C0"/>
                </a:solidFill>
              </a:rPr>
              <a:t>(n,α) with diamond</a:t>
            </a:r>
            <a:r>
              <a:rPr lang="en-US" dirty="0" smtClean="0">
                <a:solidFill>
                  <a:srgbClr val="0070C0"/>
                </a:solidFill>
              </a:rPr>
              <a:t> (</a:t>
            </a:r>
            <a:r>
              <a:rPr lang="en-US" dirty="0" err="1" smtClean="0">
                <a:solidFill>
                  <a:srgbClr val="0070C0"/>
                </a:solidFill>
              </a:rPr>
              <a:t>xCVD</a:t>
            </a:r>
            <a:r>
              <a:rPr lang="en-US" dirty="0" smtClean="0">
                <a:solidFill>
                  <a:srgbClr val="0070C0"/>
                </a:solidFill>
              </a:rPr>
              <a:t>) detectors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0070C0"/>
                </a:solidFill>
              </a:rPr>
              <a:t>Start</a:t>
            </a:r>
            <a:r>
              <a:rPr lang="en-US" dirty="0" smtClean="0">
                <a:solidFill>
                  <a:srgbClr val="0070C0"/>
                </a:solidFill>
              </a:rPr>
              <a:t> measurements with </a:t>
            </a:r>
            <a:r>
              <a:rPr lang="en-US" baseline="30000" dirty="0" smtClean="0">
                <a:solidFill>
                  <a:srgbClr val="0070C0"/>
                </a:solidFill>
              </a:rPr>
              <a:t>240</a:t>
            </a:r>
            <a:r>
              <a:rPr lang="en-US" dirty="0" smtClean="0">
                <a:solidFill>
                  <a:srgbClr val="0070C0"/>
                </a:solidFill>
              </a:rPr>
              <a:t>Pu,</a:t>
            </a:r>
            <a:r>
              <a:rPr lang="en-US" baseline="30000" dirty="0" smtClean="0">
                <a:solidFill>
                  <a:srgbClr val="0070C0"/>
                </a:solidFill>
              </a:rPr>
              <a:t>242</a:t>
            </a:r>
            <a:r>
              <a:rPr lang="en-US" dirty="0" smtClean="0">
                <a:solidFill>
                  <a:srgbClr val="0070C0"/>
                </a:solidFill>
              </a:rPr>
              <a:t>Pu and </a:t>
            </a:r>
            <a:r>
              <a:rPr lang="en-US" baseline="30000" dirty="0" smtClean="0">
                <a:solidFill>
                  <a:srgbClr val="0070C0"/>
                </a:solidFill>
              </a:rPr>
              <a:t>236</a:t>
            </a:r>
            <a:r>
              <a:rPr lang="en-US" dirty="0" smtClean="0">
                <a:solidFill>
                  <a:srgbClr val="0070C0"/>
                </a:solidFill>
              </a:rPr>
              <a:t>U</a:t>
            </a: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8382" y="135001"/>
            <a:ext cx="1349671" cy="931800"/>
          </a:xfrm>
          <a:prstGeom prst="rect">
            <a:avLst/>
          </a:prstGeom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57785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Experimental campaign 2011: PLANS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609600"/>
            <a:ext cx="8382000" cy="4278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campaign 2011 will provide finally a total of 1.55 e19 protons/year, which will allow to advance in most of the approved proposals. </a:t>
            </a:r>
          </a:p>
          <a:p>
            <a:endParaRPr lang="en-US" sz="1000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Some innovations: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use of MGAS for measuring </a:t>
            </a:r>
            <a:r>
              <a:rPr lang="en-US" baseline="30000" dirty="0" smtClean="0">
                <a:solidFill>
                  <a:srgbClr val="C00000"/>
                </a:solidFill>
              </a:rPr>
              <a:t>33</a:t>
            </a:r>
            <a:r>
              <a:rPr lang="en-US" dirty="0" smtClean="0">
                <a:solidFill>
                  <a:srgbClr val="C00000"/>
                </a:solidFill>
              </a:rPr>
              <a:t>S 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err="1" smtClean="0">
                <a:solidFill>
                  <a:srgbClr val="C00000"/>
                </a:solidFill>
              </a:rPr>
              <a:t>(n,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): isotope for possible medical </a:t>
            </a:r>
            <a:r>
              <a:rPr lang="en-US" dirty="0" err="1" smtClean="0">
                <a:solidFill>
                  <a:srgbClr val="C00000"/>
                </a:solidFill>
              </a:rPr>
              <a:t>appliction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use of a large area </a:t>
            </a:r>
            <a:r>
              <a:rPr lang="en-US" dirty="0" err="1" smtClean="0">
                <a:solidFill>
                  <a:srgbClr val="C00000"/>
                </a:solidFill>
              </a:rPr>
              <a:t>pCVD</a:t>
            </a:r>
            <a:r>
              <a:rPr lang="en-US" dirty="0" smtClean="0">
                <a:solidFill>
                  <a:srgbClr val="C00000"/>
                </a:solidFill>
              </a:rPr>
              <a:t> diamond for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n,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) below the MeV frontier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use of MGAS for measuring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n,f</a:t>
            </a:r>
            <a:r>
              <a:rPr lang="en-US" dirty="0" smtClean="0">
                <a:solidFill>
                  <a:srgbClr val="C00000"/>
                </a:solidFill>
              </a:rPr>
              <a:t>) at high energy: </a:t>
            </a:r>
            <a:r>
              <a:rPr lang="en-US" baseline="30000" dirty="0" smtClean="0">
                <a:solidFill>
                  <a:srgbClr val="C00000"/>
                </a:solidFill>
              </a:rPr>
              <a:t>240,242</a:t>
            </a:r>
            <a:r>
              <a:rPr lang="en-US" dirty="0" smtClean="0">
                <a:solidFill>
                  <a:srgbClr val="C00000"/>
                </a:solidFill>
              </a:rPr>
              <a:t>Pu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 First ever measurement of the radioactive </a:t>
            </a:r>
            <a:r>
              <a:rPr lang="en-US" baseline="30000" dirty="0" smtClean="0">
                <a:solidFill>
                  <a:srgbClr val="C00000"/>
                </a:solidFill>
              </a:rPr>
              <a:t>63</a:t>
            </a:r>
            <a:r>
              <a:rPr lang="en-US" dirty="0" smtClean="0">
                <a:solidFill>
                  <a:srgbClr val="C00000"/>
                </a:solidFill>
              </a:rPr>
              <a:t>Ni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n,</a:t>
            </a:r>
            <a:r>
              <a:rPr lang="en-US" dirty="0" err="1" smtClean="0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</a:p>
          <a:p>
            <a:pPr>
              <a:buFontTx/>
              <a:buChar char="-"/>
            </a:pPr>
            <a:endParaRPr lang="en-US" dirty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	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The challenges will mainly come from: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the use of new (or combinations) of detection systems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the unprecedented aimed accuracy for the </a:t>
            </a:r>
            <a:r>
              <a:rPr lang="en-US" baseline="30000" dirty="0" smtClean="0">
                <a:solidFill>
                  <a:srgbClr val="002060"/>
                </a:solidFill>
              </a:rPr>
              <a:t>238</a:t>
            </a:r>
            <a:r>
              <a:rPr lang="en-US" dirty="0" smtClean="0">
                <a:solidFill>
                  <a:srgbClr val="002060"/>
                </a:solidFill>
              </a:rPr>
              <a:t>U(</a:t>
            </a:r>
            <a:r>
              <a:rPr lang="en-US" dirty="0" err="1" smtClean="0">
                <a:solidFill>
                  <a:srgbClr val="002060"/>
                </a:solidFill>
              </a:rPr>
              <a:t>n,</a:t>
            </a:r>
            <a:r>
              <a:rPr lang="en-US" dirty="0" err="1" smtClean="0">
                <a:solidFill>
                  <a:srgbClr val="002060"/>
                </a:solidFill>
                <a:latin typeface="Symbol" pitchFamily="18" charset="2"/>
              </a:rPr>
              <a:t>g</a:t>
            </a:r>
            <a:r>
              <a:rPr lang="en-US" dirty="0" smtClean="0">
                <a:solidFill>
                  <a:srgbClr val="002060"/>
                </a:solidFill>
              </a:rPr>
              <a:t>) measurement: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002060"/>
                </a:solidFill>
              </a:rPr>
              <a:t> 2-3% overall accuracy between thermal and 1 MeV!!</a:t>
            </a:r>
          </a:p>
          <a:p>
            <a:endParaRPr lang="en-US" sz="1000" dirty="0" smtClean="0"/>
          </a:p>
        </p:txBody>
      </p:sp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8756" y="135001"/>
            <a:ext cx="1239297" cy="855599"/>
          </a:xfrm>
          <a:prstGeom prst="rect">
            <a:avLst/>
          </a:prstGeom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143" y="6419088"/>
            <a:ext cx="475057" cy="421912"/>
          </a:xfrm>
          <a:prstGeom prst="rect">
            <a:avLst/>
          </a:prstGeom>
        </p:spPr>
      </p:pic>
      <p:pic>
        <p:nvPicPr>
          <p:cNvPr id="10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Proton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902472"/>
            <a:ext cx="8153400" cy="595552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1600200"/>
          <a:ext cx="2438400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295400"/>
              </a:tblGrid>
              <a:tr h="31623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Sample characteristics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62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1.62357 g</a:t>
                      </a:r>
                      <a:endParaRPr lang="en-US" sz="1600" dirty="0"/>
                    </a:p>
                  </a:txBody>
                  <a:tcPr/>
                </a:tc>
              </a:tr>
              <a:tr h="3162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19.95 mm</a:t>
                      </a:r>
                      <a:endParaRPr lang="en-US" sz="1600" dirty="0"/>
                    </a:p>
                  </a:txBody>
                  <a:tcPr/>
                </a:tc>
              </a:tr>
              <a:tr h="3162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0.64 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0" y="1600200"/>
          <a:ext cx="19812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</a:tblGrid>
              <a:tr h="2540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Isotopic composition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 smtClean="0"/>
                        <a:t>54</a:t>
                      </a:r>
                      <a:r>
                        <a:rPr lang="en-US" sz="1600" dirty="0" smtClean="0"/>
                        <a:t>Fe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0.01%</a:t>
                      </a:r>
                      <a:endParaRPr lang="en-US" sz="160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 smtClean="0"/>
                        <a:t>56</a:t>
                      </a:r>
                      <a:r>
                        <a:rPr lang="en-US" sz="1600" dirty="0" smtClean="0"/>
                        <a:t>Fe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0.62%</a:t>
                      </a:r>
                      <a:endParaRPr lang="en-US" sz="160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 smtClean="0"/>
                        <a:t>57</a:t>
                      </a:r>
                      <a:r>
                        <a:rPr lang="en-US" sz="1600" dirty="0" smtClean="0"/>
                        <a:t>Fe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96.06%</a:t>
                      </a:r>
                      <a:endParaRPr lang="en-US" sz="160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30000" dirty="0" smtClean="0"/>
                        <a:t>58</a:t>
                      </a:r>
                      <a:r>
                        <a:rPr lang="en-US" sz="1600" dirty="0" smtClean="0"/>
                        <a:t>Fe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3.36%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Fe57samp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1691" y="3429000"/>
            <a:ext cx="3467509" cy="25193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DSCN1300.jpg"/>
          <p:cNvPicPr>
            <a:picLocks noChangeAspect="1" noChangeArrowheads="1"/>
          </p:cNvPicPr>
          <p:nvPr/>
        </p:nvPicPr>
        <p:blipFill>
          <a:blip r:embed="rId3" cstate="print"/>
          <a:srcRect l="17623" t="40468" r="6989"/>
          <a:stretch>
            <a:fillRect/>
          </a:stretch>
        </p:blipFill>
        <p:spPr bwMode="auto">
          <a:xfrm>
            <a:off x="292548" y="3429000"/>
            <a:ext cx="4889052" cy="28955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228600" y="304800"/>
            <a:ext cx="86106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CERN-INTC-2006-012 (INTC/P-208)</a:t>
            </a:r>
          </a:p>
          <a:p>
            <a:pPr algn="just"/>
            <a:r>
              <a:rPr lang="en-US" b="1" dirty="0" smtClean="0"/>
              <a:t>The role of Fe and Ni for </a:t>
            </a:r>
            <a:r>
              <a:rPr lang="en-US" b="1" i="1" dirty="0" smtClean="0"/>
              <a:t>s-process </a:t>
            </a:r>
            <a:r>
              <a:rPr lang="en-US" b="1" i="1" dirty="0" err="1" smtClean="0"/>
              <a:t>nucleosynthesis</a:t>
            </a:r>
            <a:r>
              <a:rPr lang="en-US" b="1" i="1" dirty="0" smtClean="0"/>
              <a:t> in the early Universe </a:t>
            </a:r>
            <a:r>
              <a:rPr lang="en-US" b="1" dirty="0" smtClean="0"/>
              <a:t>and for innovative nuclear technologies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1625025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Continuation of the Fe and Ni campaign:</a:t>
            </a:r>
          </a:p>
          <a:p>
            <a:r>
              <a:rPr lang="en-US" sz="1600" baseline="30000" dirty="0" smtClean="0"/>
              <a:t>54,56</a:t>
            </a:r>
            <a:r>
              <a:rPr lang="en-US" sz="1600" dirty="0" smtClean="0"/>
              <a:t>Fe and </a:t>
            </a:r>
            <a:r>
              <a:rPr lang="en-US" sz="1600" baseline="30000" dirty="0" smtClean="0"/>
              <a:t>62</a:t>
            </a:r>
            <a:r>
              <a:rPr lang="en-US" sz="1600" dirty="0" smtClean="0"/>
              <a:t>Ni have been measured in 2010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0392" y="76200"/>
            <a:ext cx="772608" cy="53340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3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e57_1eV-300ke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163084"/>
            <a:ext cx="5791200" cy="41615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304800"/>
            <a:ext cx="86106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CERN-INTC-2006-012 (INTC/P-208)</a:t>
            </a:r>
          </a:p>
          <a:p>
            <a:pPr algn="just"/>
            <a:r>
              <a:rPr lang="en-US" b="1" dirty="0" smtClean="0"/>
              <a:t>The role of Fe and Ni for </a:t>
            </a:r>
            <a:r>
              <a:rPr lang="en-US" b="1" i="1" dirty="0" smtClean="0"/>
              <a:t>s-process </a:t>
            </a:r>
            <a:r>
              <a:rPr lang="en-US" b="1" i="1" dirty="0" err="1" smtClean="0"/>
              <a:t>nucleosynthesis</a:t>
            </a:r>
            <a:r>
              <a:rPr lang="en-US" b="1" i="1" dirty="0" smtClean="0"/>
              <a:t> in the early Universe </a:t>
            </a:r>
            <a:r>
              <a:rPr lang="en-US" b="1" dirty="0" smtClean="0"/>
              <a:t>and for innovative nuclear technologies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measurement has revealed a large number of s- and p-wave resonances, many of them only observed in measurement of </a:t>
            </a:r>
            <a:r>
              <a:rPr lang="en-US" sz="1600" baseline="30000" dirty="0" err="1" smtClean="0"/>
              <a:t>nat</a:t>
            </a:r>
            <a:r>
              <a:rPr lang="en-US" sz="1600" dirty="0" err="1" smtClean="0"/>
              <a:t>Fe</a:t>
            </a:r>
            <a:r>
              <a:rPr lang="en-US" sz="1600" dirty="0" smtClean="0"/>
              <a:t> samples, and many of them never observed before!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5220" y="76199"/>
            <a:ext cx="882980" cy="60960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6/7 July 2011</a:t>
            </a:r>
            <a:endParaRPr lang="es-E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INTC Meeting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276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e57_12-22ke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1437" y="3984551"/>
            <a:ext cx="3588763" cy="2492449"/>
          </a:xfrm>
          <a:prstGeom prst="rect">
            <a:avLst/>
          </a:prstGeom>
        </p:spPr>
      </p:pic>
      <p:pic>
        <p:nvPicPr>
          <p:cNvPr id="7" name="Picture 6" descr="Fe57_3-10ke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1437" y="1393751"/>
            <a:ext cx="3588763" cy="2492449"/>
          </a:xfrm>
          <a:prstGeom prst="rect">
            <a:avLst/>
          </a:prstGeom>
        </p:spPr>
      </p:pic>
      <p:pic>
        <p:nvPicPr>
          <p:cNvPr id="5" name="Picture 4" descr="Fe57_20-40keV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667000"/>
            <a:ext cx="5638800" cy="36737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8600" y="304800"/>
            <a:ext cx="86106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CERN-INTC-2006-012 (INTC/P-208)</a:t>
            </a:r>
          </a:p>
          <a:p>
            <a:pPr algn="just"/>
            <a:r>
              <a:rPr lang="en-US" b="1" dirty="0" smtClean="0"/>
              <a:t>The role of Fe and Ni for </a:t>
            </a:r>
            <a:r>
              <a:rPr lang="en-US" b="1" i="1" dirty="0" smtClean="0"/>
              <a:t>s-process </a:t>
            </a:r>
            <a:r>
              <a:rPr lang="en-US" b="1" i="1" dirty="0" err="1" smtClean="0"/>
              <a:t>nucleosynthesis</a:t>
            </a:r>
            <a:r>
              <a:rPr lang="en-US" b="1" i="1" dirty="0" smtClean="0"/>
              <a:t> in the early Universe </a:t>
            </a:r>
            <a:r>
              <a:rPr lang="en-US" b="1" dirty="0" smtClean="0"/>
              <a:t>and for innovative nuclear technologies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1447800"/>
            <a:ext cx="533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range around 30 </a:t>
            </a:r>
            <a:r>
              <a:rPr lang="en-US" sz="1600" dirty="0" err="1" smtClean="0"/>
              <a:t>keV</a:t>
            </a:r>
            <a:r>
              <a:rPr lang="en-US" sz="1600" dirty="0" smtClean="0"/>
              <a:t>, of astrophysical interest, is dominated by a broad s-wave resonance, but several narrow p-wave resonance have been found to contribute significantly to the MACS @ 30 </a:t>
            </a:r>
            <a:r>
              <a:rPr lang="en-US" sz="1600" dirty="0" err="1" smtClean="0"/>
              <a:t>keV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68847" y="0"/>
            <a:ext cx="970353" cy="66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77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1000" y="2209800"/>
            <a:ext cx="82296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</a:pPr>
            <a:endParaRPr lang="de-DE" dirty="0" smtClean="0"/>
          </a:p>
          <a:p>
            <a:pPr marL="457200" indent="-457200" defTabSz="449263" eaLnBrk="0" hangingPunct="0">
              <a:spcBef>
                <a:spcPct val="50000"/>
              </a:spcBef>
              <a:buClr>
                <a:srgbClr val="000000"/>
              </a:buClr>
              <a:buSzPct val="100000"/>
            </a:pPr>
            <a:endParaRPr lang="de-DE" b="1" dirty="0"/>
          </a:p>
          <a:p>
            <a:pPr marL="457200" indent="-457200" defTabSz="449263" eaLnBrk="0" hangingPunct="0">
              <a:spcBef>
                <a:spcPct val="50000"/>
              </a:spcBef>
              <a:spcAft>
                <a:spcPct val="500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de-DE" baseline="-25000" dirty="0"/>
          </a:p>
        </p:txBody>
      </p:sp>
      <p:graphicFrame>
        <p:nvGraphicFramePr>
          <p:cNvPr id="5" name="Object 0"/>
          <p:cNvGraphicFramePr>
            <a:graphicFrameLocks noChangeAspect="1"/>
          </p:cNvGraphicFramePr>
          <p:nvPr/>
        </p:nvGraphicFramePr>
        <p:xfrm>
          <a:off x="4466853" y="2932112"/>
          <a:ext cx="4219947" cy="285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Acrobat Document" r:id="rId3" imgW="5401429" imgH="3657143" progId="AcroExch.Document.7">
                  <p:embed/>
                </p:oleObj>
              </mc:Choice>
              <mc:Fallback>
                <p:oleObj name="Acrobat Document" r:id="rId3" imgW="5401429" imgH="3657143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6853" y="2932112"/>
                        <a:ext cx="4219947" cy="28590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99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228600" y="304800"/>
            <a:ext cx="86106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CERN-INTC-2010-067 (INTC/P-283)</a:t>
            </a:r>
          </a:p>
          <a:p>
            <a:r>
              <a:rPr lang="en-GB" b="1" dirty="0" smtClean="0"/>
              <a:t>The neutron capture cross section of the s-process branch point isotope 63Ni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228600" y="1143000"/>
            <a:ext cx="8458200" cy="4265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 smtClean="0"/>
              <a:t>The unstable isotope </a:t>
            </a:r>
            <a:r>
              <a:rPr lang="en-GB" b="1" baseline="30000" dirty="0" smtClean="0"/>
              <a:t>63</a:t>
            </a:r>
            <a:r>
              <a:rPr lang="en-GB" b="1" dirty="0" smtClean="0"/>
              <a:t>Ni is of particular interest because it represents the first  branching point in the reaction path of the s-process, BUT:</a:t>
            </a: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</a:pPr>
            <a:r>
              <a:rPr lang="de-DE" dirty="0" smtClean="0"/>
              <a:t>- Measurements exist ONLY at thermal energies </a:t>
            </a: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</a:pPr>
            <a:r>
              <a:rPr lang="de-DE" dirty="0" smtClean="0"/>
              <a:t>- MACS are based on extrapolation from thermal point </a:t>
            </a: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</a:pPr>
            <a:r>
              <a:rPr lang="de-DE" dirty="0" smtClean="0">
                <a:sym typeface="Wingdings" pitchFamily="-48" charset="2"/>
              </a:rPr>
              <a:t>	 </a:t>
            </a:r>
            <a:r>
              <a:rPr lang="de-DE" u="sng" dirty="0" smtClean="0">
                <a:sym typeface="Wingdings" pitchFamily="-48" charset="2"/>
              </a:rPr>
              <a:t>theoretical assumptions may be affected by large uncertainties</a:t>
            </a: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  <a:buFontTx/>
              <a:buChar char="-"/>
            </a:pPr>
            <a:r>
              <a:rPr lang="de-DE" dirty="0" err="1" smtClean="0">
                <a:sym typeface="Wingdings" pitchFamily="-48" charset="2"/>
              </a:rPr>
              <a:t>Indeed</a:t>
            </a:r>
            <a:r>
              <a:rPr lang="de-DE" dirty="0" smtClean="0">
                <a:sym typeface="Wingdings" pitchFamily="-48" charset="2"/>
              </a:rPr>
              <a:t>, MACS </a:t>
            </a:r>
            <a:r>
              <a:rPr lang="de-DE" dirty="0" err="1" smtClean="0">
                <a:sym typeface="Wingdings" pitchFamily="-48" charset="2"/>
              </a:rPr>
              <a:t>at</a:t>
            </a:r>
            <a:r>
              <a:rPr lang="de-DE" dirty="0" smtClean="0">
                <a:sym typeface="Wingdings" pitchFamily="-48" charset="2"/>
              </a:rPr>
              <a:t> 30 </a:t>
            </a:r>
            <a:r>
              <a:rPr lang="de-DE" dirty="0" err="1" smtClean="0">
                <a:sym typeface="Wingdings" pitchFamily="-48" charset="2"/>
              </a:rPr>
              <a:t>keV</a:t>
            </a:r>
            <a:r>
              <a:rPr lang="de-DE" dirty="0" smtClean="0">
                <a:sym typeface="Wingdings" pitchFamily="-48" charset="2"/>
              </a:rPr>
              <a:t>:</a:t>
            </a:r>
          </a:p>
          <a:p>
            <a:pPr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</a:pPr>
            <a:r>
              <a:rPr lang="en-US" sz="1200" b="1" dirty="0" err="1"/>
              <a:t>Maxwellian</a:t>
            </a:r>
            <a:r>
              <a:rPr lang="en-US" sz="1200" b="1" dirty="0"/>
              <a:t>-Averaged Cross Sections</a:t>
            </a:r>
            <a:r>
              <a:rPr lang="de-DE" sz="1200" dirty="0">
                <a:sym typeface="Wingdings" pitchFamily="-48" charset="2"/>
              </a:rPr>
              <a:t> </a:t>
            </a:r>
            <a:endParaRPr lang="de-DE" sz="1200" dirty="0" smtClean="0">
              <a:sym typeface="Wingdings" pitchFamily="-48" charset="2"/>
            </a:endParaRP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DE" dirty="0" smtClean="0">
                <a:sym typeface="Wingdings" pitchFamily="-48" charset="2"/>
              </a:rPr>
              <a:t>             </a:t>
            </a:r>
            <a:r>
              <a:rPr lang="de-DE" b="1" dirty="0" smtClean="0">
                <a:sym typeface="Wingdings" pitchFamily="-48" charset="2"/>
              </a:rPr>
              <a:t>KADoNiS:           31± 6 </a:t>
            </a:r>
            <a:r>
              <a:rPr lang="de-DE" b="1" dirty="0" err="1" smtClean="0">
                <a:sym typeface="Wingdings" pitchFamily="-48" charset="2"/>
              </a:rPr>
              <a:t>mb</a:t>
            </a:r>
            <a:endParaRPr lang="de-DE" b="1" dirty="0" smtClean="0">
              <a:sym typeface="Wingdings" pitchFamily="-48" charset="2"/>
            </a:endParaRP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1200" b="1" dirty="0"/>
              <a:t>K</a:t>
            </a:r>
            <a:r>
              <a:rPr lang="en-US" sz="1200" dirty="0"/>
              <a:t>arlsruhe </a:t>
            </a:r>
            <a:r>
              <a:rPr lang="en-US" sz="1200" b="1" dirty="0"/>
              <a:t>A</a:t>
            </a:r>
            <a:r>
              <a:rPr lang="en-US" sz="1200" dirty="0"/>
              <a:t>strophysical </a:t>
            </a:r>
            <a:r>
              <a:rPr lang="en-US" sz="1200" b="1" dirty="0"/>
              <a:t>D</a:t>
            </a:r>
            <a:r>
              <a:rPr lang="en-US" sz="1200" dirty="0"/>
              <a:t>atabase </a:t>
            </a:r>
            <a:r>
              <a:rPr lang="en-US" sz="1200" b="1" dirty="0"/>
              <a:t>o</a:t>
            </a:r>
            <a:r>
              <a:rPr lang="en-US" sz="1200" dirty="0"/>
              <a:t>f </a:t>
            </a:r>
            <a:r>
              <a:rPr lang="en-US" sz="1200" b="1" dirty="0" err="1"/>
              <a:t>N</a:t>
            </a:r>
            <a:r>
              <a:rPr lang="en-US" sz="1200" dirty="0" err="1"/>
              <a:t>ucleosynthesis</a:t>
            </a:r>
            <a:r>
              <a:rPr lang="en-US" sz="1200" dirty="0"/>
              <a:t> </a:t>
            </a:r>
            <a:r>
              <a:rPr lang="en-US" sz="1200" b="1" dirty="0"/>
              <a:t>i</a:t>
            </a:r>
            <a:r>
              <a:rPr lang="en-US" sz="1200" dirty="0"/>
              <a:t>n </a:t>
            </a:r>
            <a:r>
              <a:rPr lang="en-US" sz="1200" b="1" dirty="0"/>
              <a:t>S</a:t>
            </a:r>
            <a:r>
              <a:rPr lang="en-US" sz="1200" dirty="0"/>
              <a:t>tars</a:t>
            </a:r>
            <a:endParaRPr lang="de-DE" sz="1200" b="1" dirty="0" smtClean="0">
              <a:sym typeface="Wingdings" pitchFamily="-48" charset="2"/>
            </a:endParaRP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DE" b="1" dirty="0" smtClean="0">
                <a:sym typeface="Wingdings" pitchFamily="-48" charset="2"/>
              </a:rPr>
              <a:t>             TENDL(2009):    68.9 </a:t>
            </a:r>
            <a:r>
              <a:rPr lang="de-DE" b="1" dirty="0" err="1" smtClean="0">
                <a:sym typeface="Wingdings" pitchFamily="-48" charset="2"/>
              </a:rPr>
              <a:t>mb</a:t>
            </a:r>
            <a:endParaRPr lang="de-DE" b="1" dirty="0" smtClean="0">
              <a:sym typeface="Wingdings" pitchFamily="-48" charset="2"/>
            </a:endParaRP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1200" b="1" dirty="0"/>
              <a:t>TALYS-based Evaluated Nuclear Data Library</a:t>
            </a:r>
            <a:endParaRPr lang="de-DE" sz="1200" b="1" dirty="0" smtClean="0">
              <a:sym typeface="Wingdings" pitchFamily="-48" charset="2"/>
            </a:endParaRPr>
          </a:p>
          <a:p>
            <a:pPr marL="457200" indent="-457200" defTabSz="449263" eaLnBrk="0" hangingPunct="0">
              <a:spcBef>
                <a:spcPct val="4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DE" b="1" dirty="0" smtClean="0">
                <a:sym typeface="Wingdings" pitchFamily="-48" charset="2"/>
              </a:rPr>
              <a:t>             nTOF (predict.): 90.8 mb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276671"/>
            <a:ext cx="3962400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Unique possibility to measure </a:t>
            </a:r>
            <a:r>
              <a:rPr lang="en-GB" baseline="30000" dirty="0" smtClean="0"/>
              <a:t>63</a:t>
            </a:r>
            <a:r>
              <a:rPr lang="en-GB" dirty="0" smtClean="0"/>
              <a:t>Ni(</a:t>
            </a:r>
            <a:r>
              <a:rPr lang="en-GB" dirty="0" err="1" smtClean="0"/>
              <a:t>n,</a:t>
            </a:r>
            <a:r>
              <a:rPr lang="en-GB" dirty="0" err="1" smtClean="0">
                <a:latin typeface="Symbol" pitchFamily="18" charset="2"/>
              </a:rPr>
              <a:t>g</a:t>
            </a:r>
            <a:r>
              <a:rPr lang="en-GB" dirty="0" smtClean="0"/>
              <a:t>) with highly pure sample  containing only </a:t>
            </a:r>
            <a:r>
              <a:rPr lang="en-GB" baseline="30000" dirty="0" smtClean="0"/>
              <a:t>62</a:t>
            </a:r>
            <a:r>
              <a:rPr lang="en-GB" dirty="0" smtClean="0"/>
              <a:t>Ni and </a:t>
            </a:r>
            <a:r>
              <a:rPr lang="en-GB" baseline="30000" dirty="0" smtClean="0"/>
              <a:t>63</a:t>
            </a:r>
            <a:r>
              <a:rPr lang="en-GB" dirty="0" smtClean="0"/>
              <a:t>Ni.</a:t>
            </a:r>
          </a:p>
          <a:p>
            <a:pPr algn="just"/>
            <a:r>
              <a:rPr lang="en-GB" u="sng" dirty="0" smtClean="0"/>
              <a:t>Collaboration with FZK, PSI,TU Munich</a:t>
            </a:r>
            <a:endParaRPr lang="en-GB" u="sng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6/7 July 2011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INTC Meeting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4800" y="76200"/>
            <a:ext cx="762000" cy="52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54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10500</TotalTime>
  <Words>2157</Words>
  <Application>Microsoft Macintosh PowerPoint</Application>
  <PresentationFormat>On-screen Show (4:3)</PresentationFormat>
  <Paragraphs>368</Paragraphs>
  <Slides>28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Origin</vt:lpstr>
      <vt:lpstr>Acrobat Document</vt:lpstr>
      <vt:lpstr>Status of the n_TOF experiment and New Experimental Area         </vt:lpstr>
      <vt:lpstr>ITEMS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Experimental setup at n_TOF</vt:lpstr>
      <vt:lpstr>PowerPoint Presentation</vt:lpstr>
      <vt:lpstr>PowerPoint Presentation</vt:lpstr>
      <vt:lpstr>EAR-2 Experiments</vt:lpstr>
      <vt:lpstr>Overview of the n_TOF spallation target area</vt:lpstr>
      <vt:lpstr>Overview of the n_TOF EAR2</vt:lpstr>
      <vt:lpstr>PowerPoint Presentation</vt:lpstr>
      <vt:lpstr>Neutron Fluence EAR1/EAR2</vt:lpstr>
      <vt:lpstr>EAR-2 Nuclear Transmutation</vt:lpstr>
      <vt:lpstr> EAR-2: Nuclear Astrophysics</vt:lpstr>
      <vt:lpstr>EAR-2 Experiments follow-up</vt:lpstr>
      <vt:lpstr>PowerPoint Presentation</vt:lpstr>
      <vt:lpstr>PowerPoint Presentation</vt:lpstr>
      <vt:lpstr>PowerPoint Presentation</vt:lpstr>
      <vt:lpstr>n_TOF Facility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n_TOF report for the Collaboration Meeting</dc:title>
  <dc:creator>bnv</dc:creator>
  <cp:lastModifiedBy>Enrico CHIAVERI</cp:lastModifiedBy>
  <cp:revision>761</cp:revision>
  <cp:lastPrinted>2011-01-31T15:32:14Z</cp:lastPrinted>
  <dcterms:created xsi:type="dcterms:W3CDTF">2011-02-02T09:08:00Z</dcterms:created>
  <dcterms:modified xsi:type="dcterms:W3CDTF">2011-07-06T08:40:20Z</dcterms:modified>
</cp:coreProperties>
</file>