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3" r:id="rId1"/>
  </p:sldMasterIdLst>
  <p:notesMasterIdLst>
    <p:notesMasterId r:id="rId62"/>
  </p:notesMasterIdLst>
  <p:handoutMasterIdLst>
    <p:handoutMasterId r:id="rId63"/>
  </p:handoutMasterIdLst>
  <p:sldIdLst>
    <p:sldId id="1352" r:id="rId2"/>
    <p:sldId id="3718" r:id="rId3"/>
    <p:sldId id="1353" r:id="rId4"/>
    <p:sldId id="544" r:id="rId5"/>
    <p:sldId id="266" r:id="rId6"/>
    <p:sldId id="1148" r:id="rId7"/>
    <p:sldId id="1322" r:id="rId8"/>
    <p:sldId id="3849" r:id="rId9"/>
    <p:sldId id="3729" r:id="rId10"/>
    <p:sldId id="3730" r:id="rId11"/>
    <p:sldId id="1255" r:id="rId12"/>
    <p:sldId id="3727" r:id="rId13"/>
    <p:sldId id="1281" r:id="rId14"/>
    <p:sldId id="1282" r:id="rId15"/>
    <p:sldId id="1285" r:id="rId16"/>
    <p:sldId id="1314" r:id="rId17"/>
    <p:sldId id="1299" r:id="rId18"/>
    <p:sldId id="1149" r:id="rId19"/>
    <p:sldId id="3726" r:id="rId20"/>
    <p:sldId id="3657" r:id="rId21"/>
    <p:sldId id="1215" r:id="rId22"/>
    <p:sldId id="612" r:id="rId23"/>
    <p:sldId id="3719" r:id="rId24"/>
    <p:sldId id="3720" r:id="rId25"/>
    <p:sldId id="3847" r:id="rId26"/>
    <p:sldId id="3721" r:id="rId27"/>
    <p:sldId id="340" r:id="rId28"/>
    <p:sldId id="1327" r:id="rId29"/>
    <p:sldId id="494" r:id="rId30"/>
    <p:sldId id="3722" r:id="rId31"/>
    <p:sldId id="1321" r:id="rId32"/>
    <p:sldId id="3723" r:id="rId33"/>
    <p:sldId id="3724" r:id="rId34"/>
    <p:sldId id="1389" r:id="rId35"/>
    <p:sldId id="3725" r:id="rId36"/>
    <p:sldId id="3845" r:id="rId37"/>
    <p:sldId id="260" r:id="rId38"/>
    <p:sldId id="3851" r:id="rId39"/>
    <p:sldId id="3736" r:id="rId40"/>
    <p:sldId id="3709" r:id="rId41"/>
    <p:sldId id="3852" r:id="rId42"/>
    <p:sldId id="1325" r:id="rId43"/>
    <p:sldId id="1326" r:id="rId44"/>
    <p:sldId id="3685" r:id="rId45"/>
    <p:sldId id="3681" r:id="rId46"/>
    <p:sldId id="263" r:id="rId47"/>
    <p:sldId id="1173" r:id="rId48"/>
    <p:sldId id="1370" r:id="rId49"/>
    <p:sldId id="3843" r:id="rId50"/>
    <p:sldId id="3853" r:id="rId51"/>
    <p:sldId id="3854" r:id="rId52"/>
    <p:sldId id="3855" r:id="rId53"/>
    <p:sldId id="3856" r:id="rId54"/>
    <p:sldId id="3857" r:id="rId55"/>
    <p:sldId id="3844" r:id="rId56"/>
    <p:sldId id="1324" r:id="rId57"/>
    <p:sldId id="1380" r:id="rId58"/>
    <p:sldId id="3850" r:id="rId59"/>
    <p:sldId id="3708" r:id="rId60"/>
    <p:sldId id="3655" r:id="rId6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he main talk on EIC" id="{7BCA0768-59F7-9543-9080-D02B448A0358}">
          <p14:sldIdLst>
            <p14:sldId id="1352"/>
            <p14:sldId id="3718"/>
            <p14:sldId id="1353"/>
            <p14:sldId id="544"/>
            <p14:sldId id="266"/>
            <p14:sldId id="1148"/>
            <p14:sldId id="1322"/>
            <p14:sldId id="3849"/>
            <p14:sldId id="3729"/>
            <p14:sldId id="3730"/>
            <p14:sldId id="1255"/>
            <p14:sldId id="3727"/>
            <p14:sldId id="1281"/>
            <p14:sldId id="1282"/>
            <p14:sldId id="1285"/>
            <p14:sldId id="1314"/>
            <p14:sldId id="1299"/>
            <p14:sldId id="1149"/>
            <p14:sldId id="3726"/>
            <p14:sldId id="3657"/>
            <p14:sldId id="1215"/>
            <p14:sldId id="612"/>
            <p14:sldId id="3719"/>
            <p14:sldId id="3720"/>
            <p14:sldId id="3847"/>
            <p14:sldId id="3721"/>
            <p14:sldId id="340"/>
            <p14:sldId id="1327"/>
            <p14:sldId id="494"/>
            <p14:sldId id="3722"/>
            <p14:sldId id="1321"/>
            <p14:sldId id="3723"/>
            <p14:sldId id="3724"/>
            <p14:sldId id="1389"/>
            <p14:sldId id="3725"/>
            <p14:sldId id="3845"/>
            <p14:sldId id="260"/>
            <p14:sldId id="3851"/>
            <p14:sldId id="3736"/>
            <p14:sldId id="3709"/>
            <p14:sldId id="3852"/>
            <p14:sldId id="1325"/>
            <p14:sldId id="1326"/>
            <p14:sldId id="3685"/>
            <p14:sldId id="3681"/>
            <p14:sldId id="263"/>
            <p14:sldId id="1173"/>
            <p14:sldId id="1370"/>
            <p14:sldId id="3843"/>
            <p14:sldId id="3853"/>
            <p14:sldId id="3854"/>
            <p14:sldId id="3855"/>
            <p14:sldId id="3856"/>
            <p14:sldId id="3857"/>
            <p14:sldId id="3844"/>
            <p14:sldId id="1324"/>
            <p14:sldId id="1380"/>
            <p14:sldId id="3850"/>
            <p14:sldId id="3708"/>
            <p14:sldId id="365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F2FF4"/>
    <a:srgbClr val="002AF4"/>
    <a:srgbClr val="197D8C"/>
    <a:srgbClr val="000000"/>
    <a:srgbClr val="0092D2"/>
    <a:srgbClr val="0096CF"/>
    <a:srgbClr val="000080"/>
    <a:srgbClr val="1EBDA3"/>
    <a:srgbClr val="149FFB"/>
    <a:srgbClr val="37A5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397"/>
    <p:restoredTop sz="93338"/>
  </p:normalViewPr>
  <p:slideViewPr>
    <p:cSldViewPr snapToGrid="0" snapToObjects="1">
      <p:cViewPr varScale="1">
        <p:scale>
          <a:sx n="102" d="100"/>
          <a:sy n="102" d="100"/>
        </p:scale>
        <p:origin x="216" y="3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46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29528"/>
    </p:cViewPr>
  </p:sorterViewPr>
  <p:notesViewPr>
    <p:cSldViewPr snapToGrid="0" snapToObjects="1">
      <p:cViewPr varScale="1">
        <p:scale>
          <a:sx n="61" d="100"/>
          <a:sy n="61" d="100"/>
        </p:scale>
        <p:origin x="2376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B44B70-76A0-564B-B1F3-84321B9B9F18}" type="datetimeFigureOut">
              <a:rPr lang="en-US" smtClean="0"/>
              <a:t>12/13/24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A1AC4F-4F93-CD4C-AE15-BF0ADEFA0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0497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F8497C-81FD-0A45-873A-7A22D9574B26}" type="datetimeFigureOut">
              <a:rPr lang="en-US" smtClean="0"/>
              <a:t>12/13/24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C71430-EBBA-144C-9116-6DF925E7A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45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29EC9-432A-9D4D-9E7F-2234E3773AF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1426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added why </a:t>
            </a:r>
            <a:r>
              <a:rPr lang="en-US" dirty="0" err="1"/>
              <a:t>wigner</a:t>
            </a:r>
            <a:r>
              <a:rPr lang="en-US" baseline="0" dirty="0"/>
              <a:t> </a:t>
            </a:r>
            <a:r>
              <a:rPr lang="en-US" baseline="0" dirty="0" err="1"/>
              <a:t>fcts</a:t>
            </a:r>
            <a:r>
              <a:rPr lang="en-US" baseline="0" dirty="0"/>
              <a:t>. are important. and added reference statement that diffraction allows access to gluon </a:t>
            </a:r>
            <a:r>
              <a:rPr lang="en-US" baseline="0" dirty="0" err="1"/>
              <a:t>wigner</a:t>
            </a:r>
            <a:r>
              <a:rPr lang="en-US" baseline="0" dirty="0"/>
              <a:t> functions</a:t>
            </a:r>
          </a:p>
          <a:p>
            <a:endParaRPr lang="en-US" baseline="0" dirty="0"/>
          </a:p>
          <a:p>
            <a:r>
              <a:rPr lang="en-US" baseline="0" dirty="0"/>
              <a:t>Y. </a:t>
            </a:r>
            <a:r>
              <a:rPr lang="en-US" baseline="0" dirty="0" err="1"/>
              <a:t>Hatta</a:t>
            </a:r>
            <a:r>
              <a:rPr lang="en-US" baseline="0" dirty="0"/>
              <a:t>, Bo-Wen Xiao  &amp; F. Yuan, PRL 116, 022301 (2016) </a:t>
            </a:r>
          </a:p>
          <a:p>
            <a:r>
              <a:rPr lang="en-US" baseline="0" dirty="0"/>
              <a:t>10.1103/PhysRevLett.116.202301 </a:t>
            </a:r>
          </a:p>
          <a:p>
            <a:r>
              <a:rPr lang="en-US" baseline="0" dirty="0"/>
              <a:t>Angular correlation between the nucleon’s recoil momentum and the di-jet transverse momentum carry non-trivial information about the phase space of the Wigner distribution.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F3760-1076-4CB8-8782-B43A7E5A2C1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5499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F3760-1076-4CB8-8782-B43A7E5A2C1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809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Significant</a:t>
            </a:r>
            <a:r>
              <a:rPr lang="en-US" baseline="0" dirty="0"/>
              <a:t> modification and simplification of this slide… may convert in to two….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71430-EBBA-144C-9116-6DF925E7AC4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2112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Significant</a:t>
            </a:r>
            <a:r>
              <a:rPr lang="en-US" baseline="0" dirty="0"/>
              <a:t> modification and simplification of this slide… may convert in to two….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71430-EBBA-144C-9116-6DF925E7AC40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5019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Colo</a:t>
            </a:r>
            <a:r>
              <a:rPr lang="en-US" baseline="0" dirty="0"/>
              <a:t>r Glass Condensate mentioned for the first time here!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17896F-CA29-CE4D-BE8B-C18559D10A68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631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C71430-EBBA-144C-9116-6DF925E7AC40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6937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324166-0514-AE45-B698-0E523A031AC8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3398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Large</a:t>
            </a:r>
            <a:r>
              <a:rPr lang="en-US" baseline="0" dirty="0"/>
              <a:t> nu measurements, Q2 large, so Shadowing effects are absent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71430-EBBA-144C-9116-6DF925E7AC40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0288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C3673-99EB-334B-985C-A4006E00FF5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533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4B7A38-86DD-4622-844E-2813CF5B6E06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571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42F35-2D3D-A74D-9921-5B8003EA5FB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9049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C71430-EBBA-144C-9116-6DF925E7AC40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2144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C71430-EBBA-144C-9116-6DF925E7AC40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8736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F3760-1076-4CB8-8782-B43A7E5A2C18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496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F3760-1076-4CB8-8782-B43A7E5A2C18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785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273F1C-0161-4442-B726-7D5A084F188D}" type="slidenum">
              <a:rPr lang="en-US"/>
              <a:pPr/>
              <a:t>13</a:t>
            </a:fld>
            <a:endParaRPr lang="en-US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4830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F3760-1076-4CB8-8782-B43A7E5A2C1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8936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C71430-EBBA-144C-9116-6DF925E7AC4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351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Minimize words, keep and</a:t>
            </a:r>
            <a:r>
              <a:rPr lang="en-US" baseline="0" dirty="0"/>
              <a:t> enhance the figures….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71430-EBBA-144C-9116-6DF925E7AC4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3718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Make the connection from measured x to unmeasured</a:t>
            </a:r>
            <a:r>
              <a:rPr lang="en-US" baseline="0" dirty="0"/>
              <a:t> x very clear. </a:t>
            </a:r>
          </a:p>
          <a:p>
            <a:r>
              <a:rPr lang="en-US" baseline="0" dirty="0"/>
              <a:t>Figure on the right bottom: replace by the EIC money plot. Drop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71430-EBBA-144C-9116-6DF925E7AC4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3963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71430-EBBA-144C-9116-6DF925E7AC4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840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4400" cap="none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36576"/>
            <a:ext cx="3860800" cy="329184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June 26,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09372" y="-18288"/>
            <a:ext cx="6771236" cy="347472"/>
          </a:xfrm>
        </p:spPr>
        <p:txBody>
          <a:bodyPr/>
          <a:lstStyle>
            <a:lvl1pPr algn="ctr">
              <a:defRPr b="1"/>
            </a:lvl1pPr>
          </a:lstStyle>
          <a:p>
            <a:r>
              <a:rPr lang="en-US" dirty="0"/>
              <a:t>Electron Ion Collider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8000" y="0"/>
            <a:ext cx="1422400" cy="329184"/>
          </a:xfrm>
        </p:spPr>
        <p:txBody>
          <a:bodyPr/>
          <a:lstStyle>
            <a:lvl1pPr>
              <a:defRPr b="1"/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26,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Electron Ion Collider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26,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Electron Ion Collider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sldNum" sz="quarter" idx="2"/>
          </p:nvPr>
        </p:nvSpPr>
        <p:spPr>
          <a:xfrm>
            <a:off x="11757581" y="0"/>
            <a:ext cx="348140" cy="287894"/>
          </a:xfrm>
          <a:prstGeom prst="rect">
            <a:avLst/>
          </a:prstGeom>
        </p:spPr>
        <p:txBody>
          <a:bodyPr lIns="45718" tIns="45718" rIns="45718" bIns="45718" anchor="t"/>
          <a:lstStyle>
            <a:lvl1pPr defTabSz="642915">
              <a:defRPr>
                <a:solidFill>
                  <a:srgbClr val="000000"/>
                </a:solidFill>
                <a:uFillTx/>
                <a:latin typeface="Book Antiqua"/>
                <a:ea typeface="Book Antiqua"/>
                <a:cs typeface="Book Antiqua"/>
                <a:sym typeface="Book Antiqua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7881429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007636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1128583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Electron Ion Collider : ALICE at KU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9267" y="6407801"/>
            <a:ext cx="1772067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764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18288"/>
            <a:ext cx="2552054" cy="347472"/>
          </a:xfrm>
        </p:spPr>
        <p:txBody>
          <a:bodyPr/>
          <a:lstStyle/>
          <a:p>
            <a:r>
              <a:rPr lang="en-US" dirty="0"/>
              <a:t>June 26,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Electron Ion Collider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26,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Electron Ion Collider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906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26,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Electron Ion Collider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2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2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26,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Electron Ion Collider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26, 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Electron Ion Collider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26, 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Electron Ion Collider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26,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Electron Ion Collider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26,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Electron Ion Collider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June 26,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60455" y="36576"/>
            <a:ext cx="6274856" cy="347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Electron Ion Collider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5" r:id="rId2"/>
    <p:sldLayoutId id="2147483976" r:id="rId3"/>
    <p:sldLayoutId id="2147483977" r:id="rId4"/>
    <p:sldLayoutId id="2147483978" r:id="rId5"/>
    <p:sldLayoutId id="2147483979" r:id="rId6"/>
    <p:sldLayoutId id="2147483980" r:id="rId7"/>
    <p:sldLayoutId id="2147483981" r:id="rId8"/>
    <p:sldLayoutId id="2147483982" r:id="rId9"/>
    <p:sldLayoutId id="2147483983" r:id="rId10"/>
    <p:sldLayoutId id="2147483984" r:id="rId11"/>
    <p:sldLayoutId id="2147483985" r:id="rId12"/>
    <p:sldLayoutId id="2147483986" r:id="rId13"/>
    <p:sldLayoutId id="2147483988" r:id="rId14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22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tiff"/><Relationship Id="rId5" Type="http://schemas.openxmlformats.org/officeDocument/2006/relationships/image" Target="../media/image32.tiff"/><Relationship Id="rId4" Type="http://schemas.openxmlformats.org/officeDocument/2006/relationships/image" Target="../media/image31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5.e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emf"/><Relationship Id="rId9" Type="http://schemas.openxmlformats.org/officeDocument/2006/relationships/image" Target="../media/image44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emf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emf"/><Relationship Id="rId5" Type="http://schemas.openxmlformats.org/officeDocument/2006/relationships/image" Target="../media/image53.emf"/><Relationship Id="rId4" Type="http://schemas.openxmlformats.org/officeDocument/2006/relationships/image" Target="../media/image52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60.emf"/><Relationship Id="rId4" Type="http://schemas.openxmlformats.org/officeDocument/2006/relationships/image" Target="../media/image59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5.png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6.png"/><Relationship Id="rId5" Type="http://schemas.openxmlformats.org/officeDocument/2006/relationships/image" Target="../media/image4.png"/><Relationship Id="rId4" Type="http://schemas.openxmlformats.org/officeDocument/2006/relationships/image" Target="../media/image42.e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7.emf"/><Relationship Id="rId7" Type="http://schemas.openxmlformats.org/officeDocument/2006/relationships/image" Target="../media/image81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0.emf"/><Relationship Id="rId5" Type="http://schemas.openxmlformats.org/officeDocument/2006/relationships/image" Target="../media/image79.emf"/><Relationship Id="rId10" Type="http://schemas.openxmlformats.org/officeDocument/2006/relationships/image" Target="../media/image42.emf"/><Relationship Id="rId4" Type="http://schemas.openxmlformats.org/officeDocument/2006/relationships/image" Target="../media/image78.emf"/><Relationship Id="rId9" Type="http://schemas.openxmlformats.org/officeDocument/2006/relationships/image" Target="../media/image41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4.emf"/><Relationship Id="rId4" Type="http://schemas.openxmlformats.org/officeDocument/2006/relationships/image" Target="../media/image83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6.emf"/><Relationship Id="rId4" Type="http://schemas.openxmlformats.org/officeDocument/2006/relationships/image" Target="../media/image40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87.tif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hyperlink" Target="https://www.eiccenter.org/physicists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jpeg"/><Relationship Id="rId3" Type="http://schemas.openxmlformats.org/officeDocument/2006/relationships/hyperlink" Target="http://eicug.org/" TargetMode="External"/><Relationship Id="rId7" Type="http://schemas.openxmlformats.org/officeDocument/2006/relationships/hyperlink" Target="https://www.eiccenter.org/eic-center-jefferson-lab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tonybrook.edu/cfns/" TargetMode="Externa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1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8.png"/><Relationship Id="rId4" Type="http://schemas.openxmlformats.org/officeDocument/2006/relationships/image" Target="../media/image10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9.emf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9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60.png"/><Relationship Id="rId5" Type="http://schemas.openxmlformats.org/officeDocument/2006/relationships/image" Target="../media/image121.emf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Book Antiqua" panose="02040602050305030304" pitchFamily="18" charset="0"/>
              </a:rPr>
              <a:t>Electron Ion Collider (EIC): </a:t>
            </a:r>
            <a:br>
              <a:rPr lang="en-US" sz="3200" dirty="0">
                <a:solidFill>
                  <a:schemeClr val="tx1"/>
                </a:solidFill>
                <a:latin typeface="Book Antiqua" panose="02040602050305030304" pitchFamily="18" charset="0"/>
              </a:rPr>
            </a:br>
            <a:r>
              <a:rPr lang="en-US" sz="3200" dirty="0">
                <a:solidFill>
                  <a:schemeClr val="tx1"/>
                </a:solidFill>
                <a:latin typeface="Book Antiqua" panose="02040602050305030304" pitchFamily="18" charset="0"/>
              </a:rPr>
              <a:t>BCVSPIN 2024: Particle Physics in the Himalayas</a:t>
            </a:r>
            <a:br>
              <a:rPr lang="en-US" sz="3200" dirty="0">
                <a:solidFill>
                  <a:schemeClr val="tx1"/>
                </a:solidFill>
                <a:latin typeface="Book Antiqua" panose="02040602050305030304" pitchFamily="18" charset="0"/>
              </a:rPr>
            </a:br>
            <a:r>
              <a:rPr lang="en-US" sz="3200" dirty="0">
                <a:solidFill>
                  <a:schemeClr val="tx1"/>
                </a:solidFill>
                <a:latin typeface="Book Antiqua" panose="02040602050305030304" pitchFamily="18" charset="0"/>
              </a:rPr>
              <a:t>Kathmandu, Nepal – December 13, 2024</a:t>
            </a:r>
            <a:endParaRPr lang="en-US" sz="3200" i="1" cap="none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38" name="Subtitle 37">
            <a:extLst>
              <a:ext uri="{FF2B5EF4-FFF2-40B4-BE49-F238E27FC236}">
                <a16:creationId xmlns:a16="http://schemas.microsoft.com/office/drawing/2014/main" id="{64376B1D-BD03-B6BE-93C2-A196B6DA0C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8E66D2-AEA7-9C4C-861C-AF9856C1B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Electron Ion Collider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BA8D7D-790B-714B-9678-806E3D381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-3952875" y="24606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0" name="Content Placeholder 6" descr="NAS cover.jpeg">
            <a:extLst>
              <a:ext uri="{FF2B5EF4-FFF2-40B4-BE49-F238E27FC236}">
                <a16:creationId xmlns:a16="http://schemas.microsoft.com/office/drawing/2014/main" id="{28EA165E-EFEA-4549-B09C-AFDDA52A79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94" r="-3884"/>
          <a:stretch/>
        </p:blipFill>
        <p:spPr>
          <a:xfrm>
            <a:off x="4317145" y="4208873"/>
            <a:ext cx="1375283" cy="18620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286D699-51B3-C140-BB38-44C3CDC71EA3}"/>
              </a:ext>
            </a:extLst>
          </p:cNvPr>
          <p:cNvSpPr txBox="1"/>
          <p:nvPr/>
        </p:nvSpPr>
        <p:spPr>
          <a:xfrm>
            <a:off x="4605703" y="381353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0165D13-57C3-A441-BA5B-E3F8046FA008}"/>
              </a:ext>
            </a:extLst>
          </p:cNvPr>
          <p:cNvSpPr txBox="1"/>
          <p:nvPr/>
        </p:nvSpPr>
        <p:spPr>
          <a:xfrm>
            <a:off x="4430545" y="6037888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Evaluation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446AD71-C33D-1B42-884D-AF3507E28858}"/>
              </a:ext>
            </a:extLst>
          </p:cNvPr>
          <p:cNvGrpSpPr/>
          <p:nvPr/>
        </p:nvGrpSpPr>
        <p:grpSpPr>
          <a:xfrm>
            <a:off x="40380" y="3700210"/>
            <a:ext cx="3914775" cy="2706947"/>
            <a:chOff x="1114430" y="3560728"/>
            <a:chExt cx="3914775" cy="2706947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69FAC69-A0EF-FB45-8FB4-E55D07AB25E9}"/>
                </a:ext>
              </a:extLst>
            </p:cNvPr>
            <p:cNvSpPr txBox="1"/>
            <p:nvPr/>
          </p:nvSpPr>
          <p:spPr>
            <a:xfrm>
              <a:off x="1752602" y="3714280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2015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E41C2A1-349B-2F48-AD45-C630B28DC31F}"/>
                </a:ext>
              </a:extLst>
            </p:cNvPr>
            <p:cNvSpPr txBox="1"/>
            <p:nvPr/>
          </p:nvSpPr>
          <p:spPr>
            <a:xfrm>
              <a:off x="3623037" y="3714280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2016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5CF9D4E-21BF-8C4F-984F-F3A555D80896}"/>
                </a:ext>
              </a:extLst>
            </p:cNvPr>
            <p:cNvGrpSpPr/>
            <p:nvPr/>
          </p:nvGrpSpPr>
          <p:grpSpPr>
            <a:xfrm>
              <a:off x="1114430" y="3560728"/>
              <a:ext cx="3914775" cy="2706947"/>
              <a:chOff x="1114430" y="3560728"/>
              <a:chExt cx="3914775" cy="2706947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C9C0F26F-35CA-0347-B584-21C8E8AC7B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50857" y="4015122"/>
                <a:ext cx="1208880" cy="1751492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8" name="Picture 3">
                <a:extLst>
                  <a:ext uri="{FF2B5EF4-FFF2-40B4-BE49-F238E27FC236}">
                    <a16:creationId xmlns:a16="http://schemas.microsoft.com/office/drawing/2014/main" id="{B9EC17C6-27DE-4947-97D0-661CF244CAD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40924" y="3942923"/>
                <a:ext cx="1588138" cy="2047075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689719D0-E630-4F47-8741-6CFAA574C03F}"/>
                  </a:ext>
                </a:extLst>
              </p:cNvPr>
              <p:cNvSpPr/>
              <p:nvPr/>
            </p:nvSpPr>
            <p:spPr>
              <a:xfrm>
                <a:off x="1114430" y="3560728"/>
                <a:ext cx="3914775" cy="2697197"/>
              </a:xfrm>
              <a:prstGeom prst="rect">
                <a:avLst/>
              </a:prstGeom>
              <a:noFill/>
              <a:ln>
                <a:solidFill>
                  <a:srgbClr val="002AF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6528DAE-E12C-4748-81A0-C374BC619652}"/>
                  </a:ext>
                </a:extLst>
              </p:cNvPr>
              <p:cNvSpPr txBox="1"/>
              <p:nvPr/>
            </p:nvSpPr>
            <p:spPr>
              <a:xfrm>
                <a:off x="2229278" y="5898343"/>
                <a:ext cx="16850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2AF4"/>
                    </a:solidFill>
                  </a:rPr>
                  <a:t>Physics of EIC</a:t>
                </a:r>
              </a:p>
            </p:txBody>
          </p:sp>
        </p:grpSp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C8A296B0-A9E8-B348-9C2C-50AEEC4495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30348" y="395297"/>
            <a:ext cx="782570" cy="10712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53BC8BF-E880-C446-9163-DBC223B881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76053" y="418369"/>
            <a:ext cx="813482" cy="1048141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482DC075-DD5A-B542-A923-AADF4735AE71}"/>
              </a:ext>
            </a:extLst>
          </p:cNvPr>
          <p:cNvGrpSpPr/>
          <p:nvPr/>
        </p:nvGrpSpPr>
        <p:grpSpPr>
          <a:xfrm>
            <a:off x="6019352" y="3575443"/>
            <a:ext cx="6071048" cy="2831996"/>
            <a:chOff x="6019352" y="3575443"/>
            <a:chExt cx="6071048" cy="283199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0E54796-8927-5641-A66C-FCEF12F5361A}"/>
                </a:ext>
              </a:extLst>
            </p:cNvPr>
            <p:cNvSpPr txBox="1"/>
            <p:nvPr/>
          </p:nvSpPr>
          <p:spPr>
            <a:xfrm>
              <a:off x="8299630" y="3865024"/>
              <a:ext cx="1056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machine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60CD594-9F1B-4745-B6E4-95C36206318F}"/>
                </a:ext>
              </a:extLst>
            </p:cNvPr>
            <p:cNvGrpSpPr/>
            <p:nvPr/>
          </p:nvGrpSpPr>
          <p:grpSpPr>
            <a:xfrm>
              <a:off x="6019352" y="3575443"/>
              <a:ext cx="6071048" cy="2831996"/>
              <a:chOff x="6019352" y="3575443"/>
              <a:chExt cx="6071048" cy="2831996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BBFCC7B0-9F11-FB41-B010-C6A61066C725}"/>
                  </a:ext>
                </a:extLst>
              </p:cNvPr>
              <p:cNvGrpSpPr/>
              <p:nvPr/>
            </p:nvGrpSpPr>
            <p:grpSpPr>
              <a:xfrm>
                <a:off x="6019352" y="3575443"/>
                <a:ext cx="6071048" cy="2831996"/>
                <a:chOff x="6019352" y="3575443"/>
                <a:chExt cx="6071048" cy="2831996"/>
              </a:xfrm>
            </p:grpSpPr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66656F32-C9D3-BF48-AE6E-9570D44600BF}"/>
                    </a:ext>
                  </a:extLst>
                </p:cNvPr>
                <p:cNvSpPr txBox="1"/>
                <p:nvPr/>
              </p:nvSpPr>
              <p:spPr>
                <a:xfrm>
                  <a:off x="6572817" y="3800445"/>
                  <a:ext cx="709823" cy="36937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2019</a:t>
                  </a:r>
                </a:p>
              </p:txBody>
            </p:sp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478EA4F3-2629-0448-B393-E7F7B277E0B1}"/>
                    </a:ext>
                  </a:extLst>
                </p:cNvPr>
                <p:cNvGrpSpPr/>
                <p:nvPr/>
              </p:nvGrpSpPr>
              <p:grpSpPr>
                <a:xfrm>
                  <a:off x="6019352" y="3575443"/>
                  <a:ext cx="6071048" cy="2831996"/>
                  <a:chOff x="7139598" y="3547249"/>
                  <a:chExt cx="5966738" cy="2831699"/>
                </a:xfrm>
              </p:grpSpPr>
              <p:sp>
                <p:nvSpPr>
                  <p:cNvPr id="26" name="TextBox 25">
                    <a:extLst>
                      <a:ext uri="{FF2B5EF4-FFF2-40B4-BE49-F238E27FC236}">
                        <a16:creationId xmlns:a16="http://schemas.microsoft.com/office/drawing/2014/main" id="{AE890FDC-1A54-5C4D-AD35-F13CE3E2C35F}"/>
                      </a:ext>
                    </a:extLst>
                  </p:cNvPr>
                  <p:cNvSpPr txBox="1"/>
                  <p:nvPr/>
                </p:nvSpPr>
                <p:spPr>
                  <a:xfrm>
                    <a:off x="10190892" y="3547249"/>
                    <a:ext cx="1517483" cy="36929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2019-present</a:t>
                    </a:r>
                  </a:p>
                </p:txBody>
              </p:sp>
              <p:pic>
                <p:nvPicPr>
                  <p:cNvPr id="22" name="Picture 21">
                    <a:extLst>
                      <a:ext uri="{FF2B5EF4-FFF2-40B4-BE49-F238E27FC236}">
                        <a16:creationId xmlns:a16="http://schemas.microsoft.com/office/drawing/2014/main" id="{8CF3709C-9A8E-C74D-B986-5CD3B7C6DF7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9220728" y="4154604"/>
                    <a:ext cx="1445147" cy="1784649"/>
                  </a:xfrm>
                  <a:prstGeom prst="rect">
                    <a:avLst/>
                  </a:prstGeom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</p:pic>
              <p:pic>
                <p:nvPicPr>
                  <p:cNvPr id="23" name="Picture 22">
                    <a:extLst>
                      <a:ext uri="{FF2B5EF4-FFF2-40B4-BE49-F238E27FC236}">
                        <a16:creationId xmlns:a16="http://schemas.microsoft.com/office/drawing/2014/main" id="{F96C6C6B-65A9-F145-9B43-E4763EB0305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7403708" y="4201705"/>
                    <a:ext cx="1379046" cy="1784649"/>
                  </a:xfrm>
                  <a:prstGeom prst="rect">
                    <a:avLst/>
                  </a:prstGeom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</p:pic>
              <p:sp>
                <p:nvSpPr>
                  <p:cNvPr id="29" name="Rectangle 28">
                    <a:extLst>
                      <a:ext uri="{FF2B5EF4-FFF2-40B4-BE49-F238E27FC236}">
                        <a16:creationId xmlns:a16="http://schemas.microsoft.com/office/drawing/2014/main" id="{7740320B-8157-A84B-B463-5153342AB094}"/>
                      </a:ext>
                    </a:extLst>
                  </p:cNvPr>
                  <p:cNvSpPr/>
                  <p:nvPr/>
                </p:nvSpPr>
                <p:spPr>
                  <a:xfrm>
                    <a:off x="8996343" y="3894709"/>
                    <a:ext cx="3910285" cy="2396493"/>
                  </a:xfrm>
                  <a:prstGeom prst="rect">
                    <a:avLst/>
                  </a:prstGeom>
                  <a:no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2A49D46D-6B35-3340-9CBF-494FF7C03584}"/>
                      </a:ext>
                    </a:extLst>
                  </p:cNvPr>
                  <p:cNvSpPr txBox="1"/>
                  <p:nvPr/>
                </p:nvSpPr>
                <p:spPr>
                  <a:xfrm>
                    <a:off x="10148482" y="5965621"/>
                    <a:ext cx="132600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rgbClr val="C00000"/>
                        </a:solidFill>
                      </a:rPr>
                      <a:t>Realization</a:t>
                    </a:r>
                  </a:p>
                </p:txBody>
              </p:sp>
              <p:sp>
                <p:nvSpPr>
                  <p:cNvPr id="37" name="Rectangle 36">
                    <a:extLst>
                      <a:ext uri="{FF2B5EF4-FFF2-40B4-BE49-F238E27FC236}">
                        <a16:creationId xmlns:a16="http://schemas.microsoft.com/office/drawing/2014/main" id="{D0C72A40-74F5-9146-AB94-5D6EF5210D0F}"/>
                      </a:ext>
                    </a:extLst>
                  </p:cNvPr>
                  <p:cNvSpPr/>
                  <p:nvPr/>
                </p:nvSpPr>
                <p:spPr>
                  <a:xfrm>
                    <a:off x="7139598" y="3547249"/>
                    <a:ext cx="5966738" cy="2831699"/>
                  </a:xfrm>
                  <a:prstGeom prst="rect">
                    <a:avLst/>
                  </a:prstGeom>
                  <a:noFill/>
                  <a:ln>
                    <a:solidFill>
                      <a:srgbClr val="002AF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pic>
              <p:nvPicPr>
                <p:cNvPr id="32" name="Picture 31">
                  <a:extLst>
                    <a:ext uri="{FF2B5EF4-FFF2-40B4-BE49-F238E27FC236}">
                      <a16:creationId xmlns:a16="http://schemas.microsoft.com/office/drawing/2014/main" id="{E25D9CF0-0B85-C14A-83EE-B4B086D69FB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0322518" y="4182862"/>
                  <a:ext cx="1354759" cy="1745554"/>
                </a:xfrm>
                <a:prstGeom prst="rect">
                  <a:avLst/>
                </a:prstGeom>
              </p:spPr>
            </p:pic>
          </p:grp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7B72BC3-8E95-EB45-BC40-C539CBFAA50A}"/>
                  </a:ext>
                </a:extLst>
              </p:cNvPr>
              <p:cNvSpPr txBox="1"/>
              <p:nvPr/>
            </p:nvSpPr>
            <p:spPr>
              <a:xfrm>
                <a:off x="10430022" y="3853762"/>
                <a:ext cx="10182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detector</a:t>
                </a:r>
              </a:p>
            </p:txBody>
          </p:sp>
        </p:grp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0075ED37-00A8-1F64-0047-721D1CA05D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199"/>
            <a:ext cx="4430545" cy="1404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277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F9E60C-E488-194D-8D4E-A94B5ABA4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Electron Ion Collider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9203E4-A9BA-C447-8835-4095DD503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830AC-1532-0A47-97C9-A7C29EB19AF9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F52DB8-72AF-8546-8D69-95DFE6597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550" y="1162050"/>
            <a:ext cx="7454900" cy="45339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92F97C5-8A20-7F4B-B18B-14FF4AD87111}"/>
              </a:ext>
            </a:extLst>
          </p:cNvPr>
          <p:cNvSpPr txBox="1"/>
          <p:nvPr/>
        </p:nvSpPr>
        <p:spPr>
          <a:xfrm>
            <a:off x="7143750" y="4218622"/>
            <a:ext cx="42100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ask : What is in there, but not how they are built or how they work!</a:t>
            </a:r>
          </a:p>
        </p:txBody>
      </p:sp>
    </p:spTree>
    <p:extLst>
      <p:ext uri="{BB962C8B-B14F-4D97-AF65-F5344CB8AC3E}">
        <p14:creationId xmlns:p14="http://schemas.microsoft.com/office/powerpoint/2010/main" val="2603263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926666" y="533400"/>
            <a:ext cx="4741334" cy="1925960"/>
          </a:xfrm>
        </p:spPr>
        <p:txBody>
          <a:bodyPr anchor="t">
            <a:noAutofit/>
          </a:bodyPr>
          <a:lstStyle/>
          <a:p>
            <a:pPr algn="ctr"/>
            <a:r>
              <a:rPr lang="en-US" sz="3600" dirty="0">
                <a:solidFill>
                  <a:srgbClr val="002AF4"/>
                </a:solidFill>
              </a:rPr>
              <a:t>Study of internal structure of a watermelon:</a:t>
            </a:r>
            <a:br>
              <a:rPr lang="en-US" sz="3600" dirty="0">
                <a:solidFill>
                  <a:srgbClr val="002AF4"/>
                </a:solidFill>
              </a:rPr>
            </a:br>
            <a:br>
              <a:rPr lang="en-US" sz="3600" dirty="0">
                <a:solidFill>
                  <a:srgbClr val="002AF4"/>
                </a:solidFill>
              </a:rPr>
            </a:br>
            <a:br>
              <a:rPr lang="en-US" sz="3600" dirty="0">
                <a:solidFill>
                  <a:srgbClr val="002AF4"/>
                </a:solidFill>
              </a:rPr>
            </a:br>
            <a:endParaRPr lang="en-US" sz="3600" dirty="0">
              <a:solidFill>
                <a:srgbClr val="002AF4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524000" y="751955"/>
            <a:ext cx="4418541" cy="4675817"/>
            <a:chOff x="-15874" y="406400"/>
            <a:chExt cx="4418541" cy="4675817"/>
          </a:xfrm>
        </p:grpSpPr>
        <p:sp>
          <p:nvSpPr>
            <p:cNvPr id="13" name="TextBox 12"/>
            <p:cNvSpPr txBox="1"/>
            <p:nvPr/>
          </p:nvSpPr>
          <p:spPr>
            <a:xfrm>
              <a:off x="0" y="3799959"/>
              <a:ext cx="16192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A-A (RHIC/LHC)</a:t>
              </a: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-15874" y="406400"/>
              <a:ext cx="4418541" cy="4675817"/>
              <a:chOff x="-15874" y="406400"/>
              <a:chExt cx="4418541" cy="4675817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406400"/>
                <a:ext cx="4402667" cy="3302000"/>
              </a:xfrm>
              <a:prstGeom prst="rect">
                <a:avLst/>
              </a:prstGeom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-15874" y="4158887"/>
                <a:ext cx="150017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2AF4"/>
                    </a:solidFill>
                  </a:rPr>
                  <a:t>1) Violent collision of melons</a:t>
                </a:r>
                <a:endParaRPr lang="en-US" dirty="0"/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4324793" y="2773531"/>
            <a:ext cx="6408750" cy="3551069"/>
            <a:chOff x="1500175" y="2459360"/>
            <a:chExt cx="6408750" cy="3551069"/>
          </a:xfrm>
        </p:grpSpPr>
        <p:sp>
          <p:nvSpPr>
            <p:cNvPr id="14" name="TextBox 13"/>
            <p:cNvSpPr txBox="1"/>
            <p:nvPr/>
          </p:nvSpPr>
          <p:spPr>
            <a:xfrm>
              <a:off x="1786726" y="5641097"/>
              <a:ext cx="2361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Violent DIS e-A (EIC)</a:t>
              </a: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1500175" y="2459360"/>
              <a:ext cx="6408750" cy="3181737"/>
              <a:chOff x="1500175" y="2459360"/>
              <a:chExt cx="6408750" cy="3181737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1516851" y="2459360"/>
                <a:ext cx="6392074" cy="2764780"/>
                <a:chOff x="2294726" y="2409825"/>
                <a:chExt cx="6392074" cy="2764780"/>
              </a:xfrm>
            </p:grpSpPr>
            <p:pic>
              <p:nvPicPr>
                <p:cNvPr id="8" name="Picture 7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294726" y="2409825"/>
                  <a:ext cx="4769650" cy="2764780"/>
                </a:xfrm>
                <a:prstGeom prst="rect">
                  <a:avLst/>
                </a:prstGeom>
              </p:spPr>
            </p:pic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53125" t="24074" r="6944" b="17360"/>
                <a:stretch/>
              </p:blipFill>
              <p:spPr>
                <a:xfrm>
                  <a:off x="6207125" y="2441574"/>
                  <a:ext cx="2479675" cy="2727641"/>
                </a:xfrm>
                <a:prstGeom prst="rect">
                  <a:avLst/>
                </a:prstGeom>
              </p:spPr>
            </p:pic>
          </p:grpSp>
          <p:sp>
            <p:nvSpPr>
              <p:cNvPr id="20" name="TextBox 19"/>
              <p:cNvSpPr txBox="1"/>
              <p:nvPr/>
            </p:nvSpPr>
            <p:spPr>
              <a:xfrm>
                <a:off x="1500175" y="5271765"/>
                <a:ext cx="404660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2AF4"/>
                    </a:solidFill>
                  </a:rPr>
                  <a:t>2) Cutting the watermelon with a knife</a:t>
                </a:r>
                <a:endParaRPr lang="en-US" dirty="0"/>
              </a:p>
            </p:txBody>
          </p:sp>
        </p:grp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70DE00-C805-C047-9B6A-272E7E9D0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26, 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5BE9CF-F377-D64C-A465-0F666CCDB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Electron Ion Collider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C2B1F3-6919-824F-A07C-A39462ECD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92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anchor="t"/>
          <a:lstStyle>
            <a:lvl1pPr algn="ctr"/>
          </a:lstStyle>
          <a:p>
            <a:r>
              <a:rPr dirty="0"/>
              <a:t>Deep Inelastic Scattering</a:t>
            </a:r>
          </a:p>
        </p:txBody>
      </p:sp>
      <p:pic>
        <p:nvPicPr>
          <p:cNvPr id="271" name="Picture 1028" descr="Picture 10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2979" y="1524000"/>
            <a:ext cx="5525839" cy="4273176"/>
          </a:xfrm>
          <a:prstGeom prst="rect">
            <a:avLst/>
          </a:prstGeom>
          <a:ln w="12700">
            <a:miter lim="400000"/>
          </a:ln>
        </p:spPr>
      </p:pic>
      <p:sp>
        <p:nvSpPr>
          <p:cNvPr id="272" name="TextBox 4"/>
          <p:cNvSpPr txBox="1"/>
          <p:nvPr/>
        </p:nvSpPr>
        <p:spPr>
          <a:xfrm>
            <a:off x="8866743" y="1720840"/>
            <a:ext cx="3319689" cy="3416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600"/>
            </a:pPr>
            <a:r>
              <a:rPr lang="en-US" sz="3600" b="1" dirty="0">
                <a:solidFill>
                  <a:srgbClr val="C00000"/>
                </a:solidFill>
                <a:latin typeface="Symbol" pitchFamily="2" charset="2"/>
              </a:rPr>
              <a:t>l</a:t>
            </a:r>
            <a:r>
              <a:rPr sz="3600" b="1" dirty="0"/>
              <a:t> = </a:t>
            </a:r>
            <a:r>
              <a:rPr lang="en-US" sz="3600" b="1" dirty="0"/>
              <a:t>(</a:t>
            </a:r>
            <a:r>
              <a:rPr sz="3600" b="1" dirty="0"/>
              <a:t>h/</a:t>
            </a:r>
            <a:r>
              <a:rPr lang="en-US" sz="3600" b="1" dirty="0"/>
              <a:t>2</a:t>
            </a:r>
            <a:r>
              <a:rPr lang="en-US" sz="3600" b="1" dirty="0">
                <a:latin typeface="Symbol" pitchFamily="2" charset="2"/>
              </a:rPr>
              <a:t>p</a:t>
            </a:r>
            <a:r>
              <a:rPr lang="en-US" sz="3600" b="1" dirty="0"/>
              <a:t>)(1/</a:t>
            </a:r>
            <a:r>
              <a:rPr lang="en-US" sz="3600" b="1" dirty="0">
                <a:solidFill>
                  <a:srgbClr val="0432FF"/>
                </a:solidFill>
              </a:rPr>
              <a:t>Q</a:t>
            </a:r>
            <a:r>
              <a:rPr lang="en-US" sz="3600" b="1" baseline="30000" dirty="0">
                <a:solidFill>
                  <a:srgbClr val="0432FF"/>
                </a:solidFill>
              </a:rPr>
              <a:t>2</a:t>
            </a:r>
            <a:r>
              <a:rPr lang="en-US" sz="3600" b="1" dirty="0"/>
              <a:t>)</a:t>
            </a:r>
            <a:endParaRPr sz="3600" b="1" dirty="0"/>
          </a:p>
          <a:p>
            <a:pPr>
              <a:defRPr sz="3600"/>
            </a:pPr>
            <a:endParaRPr sz="3600" b="1" dirty="0">
              <a:solidFill>
                <a:srgbClr val="FF0000"/>
              </a:solidFill>
            </a:endParaRPr>
          </a:p>
          <a:p>
            <a:pPr>
              <a:defRPr sz="3600"/>
            </a:pPr>
            <a:r>
              <a:rPr sz="3600" dirty="0"/>
              <a:t> h = constant</a:t>
            </a:r>
          </a:p>
          <a:p>
            <a:pPr>
              <a:defRPr sz="3600"/>
            </a:pPr>
            <a:r>
              <a:rPr sz="3600" dirty="0"/>
              <a:t> </a:t>
            </a:r>
            <a:r>
              <a:rPr sz="3600" b="1" dirty="0" err="1">
                <a:solidFill>
                  <a:srgbClr val="C00000"/>
                </a:solidFill>
              </a:rPr>
              <a:t>λ</a:t>
            </a:r>
            <a:r>
              <a:rPr sz="3600" dirty="0"/>
              <a:t> = wavelength </a:t>
            </a:r>
          </a:p>
          <a:p>
            <a:pPr>
              <a:defRPr sz="3600"/>
            </a:pPr>
            <a:r>
              <a:rPr sz="3600" dirty="0"/>
              <a:t> </a:t>
            </a:r>
            <a:r>
              <a:rPr lang="en-US" sz="3600" b="1" dirty="0">
                <a:solidFill>
                  <a:srgbClr val="3366FF"/>
                </a:solidFill>
              </a:rPr>
              <a:t>Q</a:t>
            </a:r>
            <a:r>
              <a:rPr lang="en-US" sz="3600" b="1" baseline="30000" dirty="0">
                <a:solidFill>
                  <a:srgbClr val="3366FF"/>
                </a:solidFill>
              </a:rPr>
              <a:t>2</a:t>
            </a:r>
            <a:r>
              <a:rPr sz="3600" dirty="0"/>
              <a:t> = momentum</a:t>
            </a:r>
          </a:p>
          <a:p>
            <a:pPr>
              <a:defRPr sz="3600"/>
            </a:pPr>
            <a:r>
              <a:rPr sz="3600" dirty="0"/>
              <a:t>       transferred</a:t>
            </a:r>
          </a:p>
        </p:txBody>
      </p:sp>
      <p:sp>
        <p:nvSpPr>
          <p:cNvPr id="273" name="Rectangle 5"/>
          <p:cNvSpPr/>
          <p:nvPr/>
        </p:nvSpPr>
        <p:spPr>
          <a:xfrm>
            <a:off x="4960471" y="2644590"/>
            <a:ext cx="1045883" cy="55282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74" name="TextBox 6"/>
          <p:cNvSpPr txBox="1"/>
          <p:nvPr/>
        </p:nvSpPr>
        <p:spPr>
          <a:xfrm>
            <a:off x="2450354" y="5961532"/>
            <a:ext cx="6531338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600"/>
            </a:pPr>
            <a:r>
              <a:rPr sz="3600"/>
              <a:t>Deep Inelastic:   (</a:t>
            </a:r>
            <a:r>
              <a:rPr sz="3600" b="1">
                <a:solidFill>
                  <a:srgbClr val="FF0000"/>
                </a:solidFill>
              </a:rPr>
              <a:t>λ</a:t>
            </a:r>
            <a:r>
              <a:rPr sz="3600"/>
              <a:t> &lt;&lt; Proton Size) </a:t>
            </a:r>
          </a:p>
        </p:txBody>
      </p:sp>
      <p:pic>
        <p:nvPicPr>
          <p:cNvPr id="275" name="Picture 7" descr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0955" y="366346"/>
            <a:ext cx="1535694" cy="1528869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4DEAB9-9F29-9C4F-A4CB-777E748453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596067"/>
            <a:ext cx="3860800" cy="329184"/>
          </a:xfrm>
        </p:spPr>
        <p:txBody>
          <a:bodyPr/>
          <a:lstStyle/>
          <a:p>
            <a:r>
              <a:rPr lang="en-US"/>
              <a:t>May 24, 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56F5A8-06C4-6140-AF6E-BEB214A25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98109" y="37764"/>
            <a:ext cx="6274856" cy="347472"/>
          </a:xfrm>
        </p:spPr>
        <p:txBody>
          <a:bodyPr/>
          <a:lstStyle/>
          <a:p>
            <a:r>
              <a:rPr lang="en-US" dirty="0"/>
              <a:t>Electron Ion Collider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2CA275-6EE7-9542-9432-CEE7B47335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014" y="2148070"/>
            <a:ext cx="1587934" cy="10558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B5A05DE-7233-7F40-8D95-6AD25334AC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11" y="3197415"/>
            <a:ext cx="1878637" cy="17180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3C25B28-5F4B-8248-8C44-D42F23BE74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3374" y="4915484"/>
            <a:ext cx="1500022" cy="99636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55F9581-E95D-BA44-A203-B1C50F39C2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5908" y="1099433"/>
            <a:ext cx="1266257" cy="8419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C287E9A-70ED-5C49-8600-3305A4D7EE27}"/>
              </a:ext>
            </a:extLst>
          </p:cNvPr>
          <p:cNvSpPr txBox="1"/>
          <p:nvPr/>
        </p:nvSpPr>
        <p:spPr>
          <a:xfrm>
            <a:off x="4960471" y="2993142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b="1" dirty="0">
                <a:solidFill>
                  <a:srgbClr val="FF0000"/>
                </a:solidFill>
              </a:rPr>
              <a:t>λ</a:t>
            </a:r>
            <a:endParaRPr lang="en-US" sz="28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BCDA08F-8523-8243-82B1-0A54DCC37F5C}"/>
              </a:ext>
            </a:extLst>
          </p:cNvPr>
          <p:cNvSpPr/>
          <p:nvPr/>
        </p:nvSpPr>
        <p:spPr>
          <a:xfrm>
            <a:off x="4183899" y="3294740"/>
            <a:ext cx="359394" cy="3958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39DC61-559E-894C-A003-4E0CBEC7572F}"/>
              </a:ext>
            </a:extLst>
          </p:cNvPr>
          <p:cNvSpPr txBox="1"/>
          <p:nvPr/>
        </p:nvSpPr>
        <p:spPr>
          <a:xfrm>
            <a:off x="3985873" y="3041280"/>
            <a:ext cx="4315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432FF"/>
                </a:solidFill>
              </a:rPr>
              <a:t>Q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F96D18-B005-348E-5829-CE7AD5D19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569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99234" y="285217"/>
            <a:ext cx="11422472" cy="990600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Deep Inelastic Scattering: </a:t>
            </a:r>
            <a:r>
              <a:rPr lang="en-US" u="sng" dirty="0">
                <a:solidFill>
                  <a:srgbClr val="C00000"/>
                </a:solidFill>
              </a:rPr>
              <a:t>Precision and control</a:t>
            </a:r>
          </a:p>
        </p:txBody>
      </p:sp>
      <p:pic>
        <p:nvPicPr>
          <p:cNvPr id="113667" name="Picture 3"/>
          <p:cNvPicPr>
            <a:picLocks noChangeAspect="1" noChangeArrowheads="1"/>
          </p:cNvPicPr>
          <p:nvPr/>
        </p:nvPicPr>
        <p:blipFill>
          <a:blip r:embed="rId3"/>
          <a:srcRect l="3337" t="5580" r="1112" b="697"/>
          <a:stretch>
            <a:fillRect/>
          </a:stretch>
        </p:blipFill>
        <p:spPr bwMode="auto">
          <a:xfrm>
            <a:off x="637666" y="1167705"/>
            <a:ext cx="2723051" cy="2130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69" name="Rectangle 5"/>
          <p:cNvSpPr>
            <a:spLocks/>
          </p:cNvSpPr>
          <p:nvPr/>
        </p:nvSpPr>
        <p:spPr bwMode="auto">
          <a:xfrm>
            <a:off x="9764372" y="1184243"/>
            <a:ext cx="1231900" cy="77893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BFF0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>
              <a:spcBef>
                <a:spcPts val="1150"/>
              </a:spcBef>
            </a:pPr>
            <a:r>
              <a:rPr lang="en-US" sz="1600" dirty="0">
                <a:solidFill>
                  <a:srgbClr val="000000"/>
                </a:solidFill>
                <a:latin typeface="Comic Sans MS" charset="0"/>
                <a:sym typeface="Comic Sans MS" charset="0"/>
              </a:rPr>
              <a:t>Measure of resolution power</a:t>
            </a:r>
          </a:p>
        </p:txBody>
      </p:sp>
      <p:sp>
        <p:nvSpPr>
          <p:cNvPr id="113670" name="Rectangle 6"/>
          <p:cNvSpPr>
            <a:spLocks/>
          </p:cNvSpPr>
          <p:nvPr/>
        </p:nvSpPr>
        <p:spPr bwMode="auto">
          <a:xfrm>
            <a:off x="9708650" y="2491759"/>
            <a:ext cx="1231900" cy="546097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BFF0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>
              <a:spcBef>
                <a:spcPts val="1150"/>
              </a:spcBef>
            </a:pPr>
            <a:r>
              <a:rPr lang="en-US" sz="1600" dirty="0">
                <a:solidFill>
                  <a:srgbClr val="000000"/>
                </a:solidFill>
                <a:latin typeface="Comic Sans MS" charset="0"/>
                <a:sym typeface="Comic Sans MS" charset="0"/>
              </a:rPr>
              <a:t>Measure of inelasticity</a:t>
            </a:r>
          </a:p>
        </p:txBody>
      </p:sp>
      <p:sp>
        <p:nvSpPr>
          <p:cNvPr id="113671" name="Rectangle 7"/>
          <p:cNvSpPr>
            <a:spLocks/>
          </p:cNvSpPr>
          <p:nvPr/>
        </p:nvSpPr>
        <p:spPr bwMode="auto">
          <a:xfrm>
            <a:off x="9764372" y="3303680"/>
            <a:ext cx="1380068" cy="103293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BFF0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>
              <a:spcBef>
                <a:spcPts val="1150"/>
              </a:spcBef>
            </a:pPr>
            <a:r>
              <a:rPr lang="en-US" sz="1600" dirty="0">
                <a:solidFill>
                  <a:srgbClr val="000000"/>
                </a:solidFill>
                <a:latin typeface="Comic Sans MS" charset="0"/>
                <a:sym typeface="Comic Sans MS" charset="0"/>
              </a:rPr>
              <a:t>Measure of momentum fraction of struck quark</a:t>
            </a: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/>
        </p:nvGraphicFramePr>
        <p:xfrm>
          <a:off x="6032500" y="3922024"/>
          <a:ext cx="1270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7000" imgH="203200" progId="Equation.DSMT4">
                  <p:embed/>
                </p:oleObj>
              </mc:Choice>
              <mc:Fallback>
                <p:oleObj name="Equation" r:id="rId4" imgW="127000" imgH="203200" progId="Equation.DSMT4">
                  <p:embed/>
                  <p:pic>
                    <p:nvPicPr>
                      <p:cNvPr id="18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2500" y="3922024"/>
                        <a:ext cx="127000" cy="20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824568" y="1089863"/>
            <a:ext cx="13909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/>
              <a:t>Kinematics: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-1143000" y="-1397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-907287" y="3811576"/>
            <a:ext cx="8458598" cy="29854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700" b="1" dirty="0">
                <a:solidFill>
                  <a:srgbClr val="C00000"/>
                </a:solidFill>
                <a:sym typeface="Wingdings"/>
              </a:rPr>
              <a:t>Exclusive DIS</a:t>
            </a:r>
          </a:p>
          <a:p>
            <a:pPr lvl="1" algn="r"/>
            <a:r>
              <a:rPr lang="en-US" sz="1700" dirty="0">
                <a:solidFill>
                  <a:srgbClr val="C00000"/>
                </a:solidFill>
                <a:sym typeface="Wingdings"/>
              </a:rPr>
              <a:t>detect &amp; identify </a:t>
            </a:r>
            <a:r>
              <a:rPr lang="en-US" sz="1700" i="1" u="sng" dirty="0">
                <a:solidFill>
                  <a:srgbClr val="C00000"/>
                </a:solidFill>
                <a:sym typeface="Wingdings"/>
              </a:rPr>
              <a:t>everything</a:t>
            </a:r>
            <a:r>
              <a:rPr lang="en-US" sz="1700" dirty="0">
                <a:solidFill>
                  <a:srgbClr val="C00000"/>
                </a:solidFill>
                <a:sym typeface="Wingdings"/>
              </a:rPr>
              <a:t> </a:t>
            </a:r>
            <a:r>
              <a:rPr lang="en-US" sz="1700" dirty="0" err="1">
                <a:solidFill>
                  <a:srgbClr val="C00000"/>
                </a:solidFill>
                <a:sym typeface="Wingdings"/>
              </a:rPr>
              <a:t>e+p</a:t>
            </a:r>
            <a:r>
              <a:rPr lang="en-US" sz="1700" dirty="0">
                <a:solidFill>
                  <a:srgbClr val="C00000"/>
                </a:solidFill>
                <a:sym typeface="Wingdings"/>
              </a:rPr>
              <a:t>/A  </a:t>
            </a:r>
            <a:r>
              <a:rPr lang="en-US" sz="1700" dirty="0" err="1">
                <a:solidFill>
                  <a:srgbClr val="C00000"/>
                </a:solidFill>
                <a:sym typeface="Wingdings"/>
              </a:rPr>
              <a:t>e’+h</a:t>
            </a:r>
            <a:r>
              <a:rPr lang="en-US" sz="1700" dirty="0">
                <a:solidFill>
                  <a:srgbClr val="C00000"/>
                </a:solidFill>
                <a:sym typeface="Wingdings"/>
              </a:rPr>
              <a:t>(</a:t>
            </a:r>
            <a:r>
              <a:rPr lang="en-US" sz="1700" dirty="0" err="1">
                <a:solidFill>
                  <a:srgbClr val="C00000"/>
                </a:solidFill>
                <a:latin typeface="Symbol" charset="2"/>
                <a:cs typeface="Symbol" charset="2"/>
                <a:sym typeface="Wingdings"/>
              </a:rPr>
              <a:t>p</a:t>
            </a:r>
            <a:r>
              <a:rPr lang="en-US" sz="1700" dirty="0" err="1">
                <a:solidFill>
                  <a:srgbClr val="C00000"/>
                </a:solidFill>
                <a:sym typeface="Wingdings"/>
              </a:rPr>
              <a:t>,K,p,jet</a:t>
            </a:r>
            <a:r>
              <a:rPr lang="en-US" sz="1700" dirty="0">
                <a:solidFill>
                  <a:srgbClr val="C00000"/>
                </a:solidFill>
                <a:sym typeface="Wingdings"/>
              </a:rPr>
              <a:t>)+…</a:t>
            </a:r>
          </a:p>
          <a:p>
            <a:pPr algn="r"/>
            <a:endParaRPr lang="en-US" sz="1700" b="1" dirty="0">
              <a:sym typeface="Wingdings"/>
            </a:endParaRPr>
          </a:p>
          <a:p>
            <a:pPr algn="r"/>
            <a:r>
              <a:rPr lang="en-US" sz="1700" b="1" dirty="0">
                <a:sym typeface="Wingdings"/>
              </a:rPr>
              <a:t>Semi-inclusive events</a:t>
            </a:r>
            <a:r>
              <a:rPr lang="en-US" sz="1700" dirty="0">
                <a:sym typeface="Wingdings"/>
              </a:rPr>
              <a:t>:</a:t>
            </a:r>
          </a:p>
          <a:p>
            <a:pPr lvl="1" algn="r"/>
            <a:r>
              <a:rPr lang="en-US" sz="1700" dirty="0" err="1">
                <a:sym typeface="Wingdings"/>
              </a:rPr>
              <a:t>e+p</a:t>
            </a:r>
            <a:r>
              <a:rPr lang="en-US" sz="1700" dirty="0">
                <a:sym typeface="Wingdings"/>
              </a:rPr>
              <a:t>/A  </a:t>
            </a:r>
            <a:r>
              <a:rPr lang="en-US" sz="1700" dirty="0" err="1">
                <a:sym typeface="Wingdings"/>
              </a:rPr>
              <a:t>e’+h</a:t>
            </a:r>
            <a:r>
              <a:rPr lang="en-US" sz="1700" dirty="0">
                <a:sym typeface="Wingdings"/>
              </a:rPr>
              <a:t>(</a:t>
            </a:r>
            <a:r>
              <a:rPr lang="en-US" sz="1700" dirty="0" err="1">
                <a:latin typeface="Symbol" charset="2"/>
                <a:cs typeface="Symbol" charset="2"/>
                <a:sym typeface="Wingdings"/>
              </a:rPr>
              <a:t>p</a:t>
            </a:r>
            <a:r>
              <a:rPr lang="en-US" sz="1700" dirty="0" err="1">
                <a:sym typeface="Wingdings"/>
              </a:rPr>
              <a:t>,K,p,jet</a:t>
            </a:r>
            <a:r>
              <a:rPr lang="en-US" sz="1700" dirty="0">
                <a:sym typeface="Wingdings"/>
              </a:rPr>
              <a:t>)+X</a:t>
            </a:r>
          </a:p>
          <a:p>
            <a:pPr lvl="1" algn="r"/>
            <a:r>
              <a:rPr lang="en-US" sz="1700" dirty="0">
                <a:sym typeface="Wingdings"/>
              </a:rPr>
              <a:t>detect the scattered lepton in coincidence with </a:t>
            </a:r>
            <a:r>
              <a:rPr lang="en-US" sz="1700" u="sng" dirty="0">
                <a:sym typeface="Wingdings"/>
              </a:rPr>
              <a:t>identified hadrons/jets</a:t>
            </a:r>
            <a:endParaRPr lang="en-US" sz="1700" dirty="0"/>
          </a:p>
          <a:p>
            <a:pPr algn="r"/>
            <a:endParaRPr lang="en-US" sz="1700" b="1" dirty="0">
              <a:solidFill>
                <a:srgbClr val="002AF4"/>
              </a:solidFill>
            </a:endParaRPr>
          </a:p>
          <a:p>
            <a:pPr algn="r"/>
            <a:r>
              <a:rPr lang="en-US" sz="1700" b="1" dirty="0">
                <a:solidFill>
                  <a:srgbClr val="002AF4"/>
                </a:solidFill>
              </a:rPr>
              <a:t>Inclusive events</a:t>
            </a:r>
            <a:r>
              <a:rPr lang="en-US" sz="1700" dirty="0">
                <a:solidFill>
                  <a:srgbClr val="002AF4"/>
                </a:solidFill>
              </a:rPr>
              <a:t>:</a:t>
            </a:r>
          </a:p>
          <a:p>
            <a:pPr lvl="1" algn="r"/>
            <a:r>
              <a:rPr lang="en-US" sz="1700" dirty="0" err="1">
                <a:solidFill>
                  <a:srgbClr val="002AF4"/>
                </a:solidFill>
              </a:rPr>
              <a:t>e+p</a:t>
            </a:r>
            <a:r>
              <a:rPr lang="en-US" sz="1700" dirty="0">
                <a:solidFill>
                  <a:srgbClr val="002AF4"/>
                </a:solidFill>
              </a:rPr>
              <a:t>/A </a:t>
            </a:r>
            <a:r>
              <a:rPr lang="en-US" sz="1700" dirty="0">
                <a:solidFill>
                  <a:srgbClr val="002AF4"/>
                </a:solidFill>
                <a:sym typeface="Wingdings"/>
              </a:rPr>
              <a:t> </a:t>
            </a:r>
            <a:r>
              <a:rPr lang="en-US" sz="1700" dirty="0" err="1">
                <a:solidFill>
                  <a:srgbClr val="002AF4"/>
                </a:solidFill>
                <a:sym typeface="Wingdings"/>
              </a:rPr>
              <a:t>e’+X</a:t>
            </a:r>
            <a:endParaRPr lang="en-US" sz="1700" dirty="0">
              <a:solidFill>
                <a:srgbClr val="002AF4"/>
              </a:solidFill>
              <a:sym typeface="Wingdings"/>
            </a:endParaRPr>
          </a:p>
          <a:p>
            <a:pPr lvl="1" algn="r"/>
            <a:r>
              <a:rPr lang="en-US" sz="1700" dirty="0">
                <a:solidFill>
                  <a:srgbClr val="002AF4"/>
                </a:solidFill>
                <a:sym typeface="Wingdings"/>
              </a:rPr>
              <a:t>detect </a:t>
            </a:r>
            <a:r>
              <a:rPr lang="en-US" sz="1700" i="1" u="sng" dirty="0">
                <a:solidFill>
                  <a:srgbClr val="002AF4"/>
                </a:solidFill>
                <a:sym typeface="Wingdings"/>
              </a:rPr>
              <a:t>only the scattered lepton </a:t>
            </a:r>
            <a:r>
              <a:rPr lang="en-US" sz="1700" dirty="0">
                <a:solidFill>
                  <a:srgbClr val="002AF4"/>
                </a:solidFill>
                <a:sym typeface="Wingdings"/>
              </a:rPr>
              <a:t>in the detector</a:t>
            </a:r>
          </a:p>
          <a:p>
            <a:pPr lvl="1"/>
            <a:endParaRPr lang="en-US" dirty="0">
              <a:sym typeface="Wingding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60771" y="4904674"/>
            <a:ext cx="2063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with respect to </a:t>
            </a:r>
            <a:r>
              <a:rPr lang="en-US" sz="2800" dirty="0">
                <a:latin typeface="Symbol" charset="2"/>
                <a:cs typeface="Symbol" charset="2"/>
              </a:rPr>
              <a:t>g*</a:t>
            </a:r>
          </a:p>
        </p:txBody>
      </p:sp>
      <p:graphicFrame>
        <p:nvGraphicFramePr>
          <p:cNvPr id="11366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8231924"/>
              </p:ext>
            </p:extLst>
          </p:nvPr>
        </p:nvGraphicFramePr>
        <p:xfrm>
          <a:off x="6161775" y="1061557"/>
          <a:ext cx="3505468" cy="4588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638300" imgH="2146300" progId="Equation.3">
                  <p:embed/>
                </p:oleObj>
              </mc:Choice>
              <mc:Fallback>
                <p:oleObj name="Equation" r:id="rId6" imgW="1638300" imgH="2146300" progId="Equation.3">
                  <p:embed/>
                  <p:pic>
                    <p:nvPicPr>
                      <p:cNvPr id="11366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1775" y="1061557"/>
                        <a:ext cx="3505468" cy="458809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Electron Ion Collider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73F6C-F8D8-B348-B654-EE84CB3F7996}" type="slidenum">
              <a:rPr lang="en-US" smtClean="0"/>
              <a:t>13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23ED63-771E-AF4F-9C02-18D58705A916}"/>
              </a:ext>
            </a:extLst>
          </p:cNvPr>
          <p:cNvSpPr txBox="1"/>
          <p:nvPr/>
        </p:nvSpPr>
        <p:spPr>
          <a:xfrm>
            <a:off x="9052084" y="5796443"/>
            <a:ext cx="1600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highlight>
                  <a:srgbClr val="00FF00"/>
                </a:highlight>
                <a:latin typeface="Book Antiqua" panose="02040602050305030304" pitchFamily="18" charset="0"/>
              </a:rPr>
              <a:t>s = 4 E</a:t>
            </a:r>
            <a:r>
              <a:rPr lang="en-US" sz="2400" b="1" i="1" baseline="-25000" dirty="0">
                <a:highlight>
                  <a:srgbClr val="00FF00"/>
                </a:highlight>
                <a:latin typeface="Book Antiqua" panose="02040602050305030304" pitchFamily="18" charset="0"/>
              </a:rPr>
              <a:t>h </a:t>
            </a:r>
            <a:r>
              <a:rPr lang="en-US" sz="2400" b="1" i="1" dirty="0">
                <a:highlight>
                  <a:srgbClr val="00FF00"/>
                </a:highlight>
                <a:latin typeface="Book Antiqua" panose="02040602050305030304" pitchFamily="18" charset="0"/>
              </a:rPr>
              <a:t> </a:t>
            </a:r>
            <a:r>
              <a:rPr lang="en-US" sz="2400" b="1" i="1" dirty="0" err="1">
                <a:highlight>
                  <a:srgbClr val="00FF00"/>
                </a:highlight>
                <a:latin typeface="Book Antiqua" panose="02040602050305030304" pitchFamily="18" charset="0"/>
              </a:rPr>
              <a:t>E</a:t>
            </a:r>
            <a:r>
              <a:rPr lang="en-US" sz="2400" b="1" i="1" baseline="-25000" dirty="0" err="1">
                <a:highlight>
                  <a:srgbClr val="00FF00"/>
                </a:highlight>
                <a:latin typeface="Book Antiqua" panose="02040602050305030304" pitchFamily="18" charset="0"/>
              </a:rPr>
              <a:t>e</a:t>
            </a:r>
            <a:endParaRPr lang="en-US" sz="2400" b="1" i="1" dirty="0">
              <a:highlight>
                <a:srgbClr val="00FF00"/>
              </a:highlight>
              <a:latin typeface="Book Antiqua" panose="02040602050305030304" pitchFamily="18" charset="0"/>
            </a:endParaRPr>
          </a:p>
        </p:txBody>
      </p:sp>
      <p:sp>
        <p:nvSpPr>
          <p:cNvPr id="7" name="Up Arrow 6">
            <a:extLst>
              <a:ext uri="{FF2B5EF4-FFF2-40B4-BE49-F238E27FC236}">
                <a16:creationId xmlns:a16="http://schemas.microsoft.com/office/drawing/2014/main" id="{45FB442E-72B2-FD4F-8286-483E1CCF685B}"/>
              </a:ext>
            </a:extLst>
          </p:cNvPr>
          <p:cNvSpPr/>
          <p:nvPr/>
        </p:nvSpPr>
        <p:spPr>
          <a:xfrm>
            <a:off x="28953" y="3932125"/>
            <a:ext cx="484632" cy="2194030"/>
          </a:xfrm>
          <a:prstGeom prst="up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AF4CEC-6E59-BC4B-A169-CC26A140723F}"/>
              </a:ext>
            </a:extLst>
          </p:cNvPr>
          <p:cNvSpPr txBox="1"/>
          <p:nvPr/>
        </p:nvSpPr>
        <p:spPr>
          <a:xfrm>
            <a:off x="-48846" y="3514189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High </a:t>
            </a:r>
            <a:r>
              <a:rPr lang="en-US" dirty="0" err="1">
                <a:solidFill>
                  <a:schemeClr val="tx2"/>
                </a:solidFill>
              </a:rPr>
              <a:t>lumi</a:t>
            </a:r>
            <a:r>
              <a:rPr lang="en-US" dirty="0">
                <a:solidFill>
                  <a:schemeClr val="tx2"/>
                </a:solidFill>
              </a:rPr>
              <a:t> &amp; acceptance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B703313-434B-D847-9F93-A7F76ABB22A3}"/>
              </a:ext>
            </a:extLst>
          </p:cNvPr>
          <p:cNvSpPr txBox="1"/>
          <p:nvPr/>
        </p:nvSpPr>
        <p:spPr>
          <a:xfrm>
            <a:off x="-48846" y="6180908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Low </a:t>
            </a:r>
            <a:r>
              <a:rPr lang="en-US" dirty="0" err="1">
                <a:solidFill>
                  <a:schemeClr val="tx2"/>
                </a:solidFill>
              </a:rPr>
              <a:t>lumi</a:t>
            </a:r>
            <a:r>
              <a:rPr lang="en-US" dirty="0">
                <a:solidFill>
                  <a:schemeClr val="tx2"/>
                </a:solidFill>
              </a:rPr>
              <a:t> &amp; acceptance</a:t>
            </a:r>
          </a:p>
        </p:txBody>
      </p:sp>
    </p:spTree>
    <p:extLst>
      <p:ext uri="{BB962C8B-B14F-4D97-AF65-F5344CB8AC3E}">
        <p14:creationId xmlns:p14="http://schemas.microsoft.com/office/powerpoint/2010/main" val="3205331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FF9F4-593B-D044-B83A-D5D5E6A7E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657" y="1289956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en-US" sz="2600" dirty="0">
                <a:solidFill>
                  <a:srgbClr val="FFFFFF"/>
                </a:solidFill>
              </a:rPr>
              <a:t>The x-Q</a:t>
            </a:r>
            <a:r>
              <a:rPr lang="en-US" sz="2600" baseline="30000" dirty="0">
                <a:solidFill>
                  <a:srgbClr val="FFFFFF"/>
                </a:solidFill>
              </a:rPr>
              <a:t>2 </a:t>
            </a:r>
            <a:r>
              <a:rPr lang="en-US" sz="2600" dirty="0">
                <a:solidFill>
                  <a:srgbClr val="FFFFFF"/>
                </a:solidFill>
              </a:rPr>
              <a:t>plane…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64577D7-AFEB-634E-B414-E05CF848D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1082" y="1040431"/>
            <a:ext cx="8378733" cy="5315919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14FAEE-4DFD-9242-B473-D8D057A79A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57" y="6356350"/>
            <a:ext cx="1480457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rgbClr val="FFFFFF"/>
                </a:solidFill>
              </a:rPr>
              <a:t>May 24,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558311-FB2C-984E-B63E-0EB42BBC2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0257" y="6356350"/>
            <a:ext cx="56000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1F830AC-1532-0A47-97C9-A7C29EB19AF9}" type="slidenum">
              <a:rPr lang="en-US">
                <a:solidFill>
                  <a:srgbClr val="898989"/>
                </a:solidFill>
              </a:rPr>
              <a:pPr>
                <a:spcAft>
                  <a:spcPts val="600"/>
                </a:spcAft>
              </a:pPr>
              <a:t>14</a:t>
            </a:fld>
            <a:endParaRPr lang="en-US">
              <a:solidFill>
                <a:srgbClr val="898989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137D73-D17F-C343-B65C-30715A8ADBC4}"/>
              </a:ext>
            </a:extLst>
          </p:cNvPr>
          <p:cNvSpPr txBox="1"/>
          <p:nvPr/>
        </p:nvSpPr>
        <p:spPr>
          <a:xfrm>
            <a:off x="8572498" y="1289957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 = 0.95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2B0853-EEC8-654F-BE74-C4409D812DA8}"/>
              </a:ext>
            </a:extLst>
          </p:cNvPr>
          <p:cNvSpPr txBox="1"/>
          <p:nvPr/>
        </p:nvSpPr>
        <p:spPr>
          <a:xfrm>
            <a:off x="8572498" y="3044502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 = 0.01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BB2B17-1E11-FE43-A4E3-9F0DA72805C6}"/>
              </a:ext>
            </a:extLst>
          </p:cNvPr>
          <p:cNvSpPr txBox="1"/>
          <p:nvPr/>
        </p:nvSpPr>
        <p:spPr>
          <a:xfrm rot="16200000">
            <a:off x="3499900" y="997569"/>
            <a:ext cx="20096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Resolution</a:t>
            </a:r>
            <a:r>
              <a:rPr lang="en-US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9A15D1-7DEE-2A4C-845C-3CE2CCEFCF2D}"/>
              </a:ext>
            </a:extLst>
          </p:cNvPr>
          <p:cNvSpPr txBox="1"/>
          <p:nvPr/>
        </p:nvSpPr>
        <p:spPr>
          <a:xfrm>
            <a:off x="7630637" y="4275827"/>
            <a:ext cx="37214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 x = Momentum fraction</a:t>
            </a:r>
          </a:p>
        </p:txBody>
      </p:sp>
    </p:spTree>
    <p:extLst>
      <p:ext uri="{BB962C8B-B14F-4D97-AF65-F5344CB8AC3E}">
        <p14:creationId xmlns:p14="http://schemas.microsoft.com/office/powerpoint/2010/main" val="39722158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C6B7C6B-2CFA-6943-82C7-BDF2E4D18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of EIC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1B82211-30AE-9841-AA71-C6243A9C6D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6B98C9-00AA-A14D-927F-3D54FAF1B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26, 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77E45D-70EF-1844-814C-3FDAC0B2B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Electron Ion Collider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5CE07E-4506-BC4A-BBE9-DBA2AB9AA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6C69-02A9-A040-9A21-6467CE93D7C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1822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0636FC-244C-A64A-8C5C-4AEB99B937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-5400000">
            <a:off x="-786384" y="1060704"/>
            <a:ext cx="2185416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>
                <a:solidFill>
                  <a:schemeClr val="bg1"/>
                </a:solidFill>
              </a:rPr>
              <a:t>May 24,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8F63F9-6160-E740-9F82-793C0D932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152" y="3383280"/>
            <a:ext cx="484632" cy="365125"/>
          </a:xfrm>
        </p:spPr>
        <p:txBody>
          <a:bodyPr>
            <a:normAutofit/>
          </a:bodyPr>
          <a:lstStyle/>
          <a:p>
            <a:pPr algn="ctr">
              <a:spcAft>
                <a:spcPts val="600"/>
              </a:spcAft>
            </a:pPr>
            <a:fld id="{413D6C69-02A9-A040-9A21-6467CE93D7C5}" type="slidenum">
              <a:rPr lang="en-US">
                <a:solidFill>
                  <a:srgbClr val="FFFFFF"/>
                </a:solidFill>
              </a:rPr>
              <a:pPr algn="ctr">
                <a:spcAft>
                  <a:spcPts val="600"/>
                </a:spcAft>
              </a:pPr>
              <a:t>16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DD5B49-F7A7-FF44-B1C3-2CFADC42F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-5400000">
            <a:off x="-941832" y="5285232"/>
            <a:ext cx="2496312" cy="365125"/>
          </a:xfrm>
        </p:spPr>
        <p:txBody>
          <a:bodyPr>
            <a:normAutofit fontScale="92500"/>
          </a:bodyPr>
          <a:lstStyle/>
          <a:p>
            <a:pPr algn="l">
              <a:spcAft>
                <a:spcPts val="600"/>
              </a:spcAft>
            </a:pPr>
            <a:r>
              <a:rPr lang="en-US">
                <a:solidFill>
                  <a:srgbClr val="FFFFFF"/>
                </a:solidFill>
              </a:rPr>
              <a:t>Electron Ion Collider : ALICE at KU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071CCE23-EDD7-9E46-BA0F-C001045F4C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159" r="-1" b="24425"/>
          <a:stretch/>
        </p:blipFill>
        <p:spPr>
          <a:xfrm>
            <a:off x="432787" y="175437"/>
            <a:ext cx="11588496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55CDA9D-E8E2-774D-9120-273EC9125A4E}"/>
              </a:ext>
            </a:extLst>
          </p:cNvPr>
          <p:cNvSpPr/>
          <p:nvPr/>
        </p:nvSpPr>
        <p:spPr>
          <a:xfrm>
            <a:off x="3551273" y="1446028"/>
            <a:ext cx="2848211" cy="4316818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CD8C5E-DE00-CA44-88E0-795DB48B7DAB}"/>
              </a:ext>
            </a:extLst>
          </p:cNvPr>
          <p:cNvSpPr txBox="1"/>
          <p:nvPr/>
        </p:nvSpPr>
        <p:spPr>
          <a:xfrm>
            <a:off x="3509753" y="984362"/>
            <a:ext cx="2717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Electron Ion Collider</a:t>
            </a:r>
          </a:p>
        </p:txBody>
      </p:sp>
    </p:spTree>
    <p:extLst>
      <p:ext uri="{BB962C8B-B14F-4D97-AF65-F5344CB8AC3E}">
        <p14:creationId xmlns:p14="http://schemas.microsoft.com/office/powerpoint/2010/main" val="2587382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42758" y="578849"/>
            <a:ext cx="6274857" cy="523220"/>
          </a:xfrm>
          <a:prstGeom prst="rect">
            <a:avLst/>
          </a:prstGeom>
          <a:noFill/>
          <a:ln w="22225"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cs typeface="Arial" panose="020B0604020202020204" pitchFamily="34" charset="0"/>
              </a:rPr>
              <a:t>EIC Physics at-a-Glance</a:t>
            </a:r>
          </a:p>
        </p:txBody>
      </p:sp>
      <p:sp>
        <p:nvSpPr>
          <p:cNvPr id="4" name="Content Placeholder 6"/>
          <p:cNvSpPr txBox="1">
            <a:spLocks/>
          </p:cNvSpPr>
          <p:nvPr/>
        </p:nvSpPr>
        <p:spPr>
          <a:xfrm>
            <a:off x="114463" y="1414711"/>
            <a:ext cx="8258930" cy="11984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en-US" sz="1800" dirty="0"/>
              <a:t>How are the sea quarks and gluons, and their spins, </a:t>
            </a:r>
            <a:r>
              <a:rPr lang="en-US" sz="1800" dirty="0">
                <a:solidFill>
                  <a:srgbClr val="0000FF"/>
                </a:solidFill>
              </a:rPr>
              <a:t>distributed in space and momentum </a:t>
            </a:r>
            <a:r>
              <a:rPr lang="en-US" sz="1800" dirty="0"/>
              <a:t>inside the nucleon? 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800" dirty="0"/>
              <a:t>How do the </a:t>
            </a:r>
            <a:r>
              <a:rPr lang="en-US" sz="1800" dirty="0">
                <a:solidFill>
                  <a:srgbClr val="0000FF"/>
                </a:solidFill>
              </a:rPr>
              <a:t>nucleon properties (mass &amp; spin) emerge </a:t>
            </a:r>
            <a:r>
              <a:rPr lang="en-US" sz="1800" dirty="0"/>
              <a:t>from their interactions?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alphaModFix/>
          </a:blip>
          <a:srcRect/>
          <a:stretch>
            <a:fillRect/>
          </a:stretch>
        </p:blipFill>
        <p:spPr bwMode="auto">
          <a:xfrm>
            <a:off x="8587287" y="1628865"/>
            <a:ext cx="2228395" cy="956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Group 15"/>
          <p:cNvGrpSpPr/>
          <p:nvPr/>
        </p:nvGrpSpPr>
        <p:grpSpPr>
          <a:xfrm>
            <a:off x="752852" y="2757068"/>
            <a:ext cx="11343354" cy="1625767"/>
            <a:chOff x="-421817" y="5133259"/>
            <a:chExt cx="11343354" cy="1625767"/>
          </a:xfrm>
        </p:grpSpPr>
        <p:sp>
          <p:nvSpPr>
            <p:cNvPr id="17" name="TextBox 16"/>
            <p:cNvSpPr txBox="1"/>
            <p:nvPr/>
          </p:nvSpPr>
          <p:spPr>
            <a:xfrm>
              <a:off x="2848691" y="5358097"/>
              <a:ext cx="8072846" cy="1302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400"/>
                </a:spcBef>
              </a:pPr>
              <a:r>
                <a:rPr lang="en-US" dirty="0">
                  <a:solidFill>
                    <a:srgbClr val="292934"/>
                  </a:solidFill>
                </a:rPr>
                <a:t>How do color-charged quarks and gluons, and colorless jets, </a:t>
              </a:r>
              <a:r>
                <a:rPr lang="en-US" dirty="0">
                  <a:solidFill>
                    <a:srgbClr val="0000FF"/>
                  </a:solidFill>
                </a:rPr>
                <a:t>interact with a nuclear medium</a:t>
              </a:r>
              <a:r>
                <a:rPr lang="en-US" dirty="0">
                  <a:solidFill>
                    <a:srgbClr val="292934"/>
                  </a:solidFill>
                </a:rPr>
                <a:t>?</a:t>
              </a:r>
            </a:p>
            <a:p>
              <a:pPr>
                <a:spcBef>
                  <a:spcPts val="400"/>
                </a:spcBef>
              </a:pPr>
              <a:r>
                <a:rPr lang="en-US" dirty="0">
                  <a:solidFill>
                    <a:srgbClr val="292934"/>
                  </a:solidFill>
                </a:rPr>
                <a:t>How do the </a:t>
              </a:r>
              <a:r>
                <a:rPr lang="en-US" dirty="0">
                  <a:solidFill>
                    <a:srgbClr val="0000FF"/>
                  </a:solidFill>
                </a:rPr>
                <a:t>confined hadronic states emerge </a:t>
              </a:r>
              <a:r>
                <a:rPr lang="en-US" dirty="0">
                  <a:solidFill>
                    <a:srgbClr val="292934"/>
                  </a:solidFill>
                </a:rPr>
                <a:t>from these quarks and gluons? </a:t>
              </a:r>
            </a:p>
            <a:p>
              <a:pPr>
                <a:spcBef>
                  <a:spcPts val="400"/>
                </a:spcBef>
              </a:pPr>
              <a:r>
                <a:rPr lang="en-US" dirty="0">
                  <a:solidFill>
                    <a:srgbClr val="292934"/>
                  </a:solidFill>
                </a:rPr>
                <a:t>How do the quark-gluon </a:t>
              </a:r>
              <a:r>
                <a:rPr lang="en-US" dirty="0">
                  <a:solidFill>
                    <a:srgbClr val="0000FF"/>
                  </a:solidFill>
                </a:rPr>
                <a:t>interactions create nuclear binding?</a:t>
              </a:r>
            </a:p>
          </p:txBody>
        </p:sp>
        <p:pic>
          <p:nvPicPr>
            <p:cNvPr id="18" name="Picture 2" descr="hadronization.eps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47583"/>
            <a:stretch/>
          </p:blipFill>
          <p:spPr bwMode="auto">
            <a:xfrm>
              <a:off x="-421817" y="5133259"/>
              <a:ext cx="2792365" cy="1625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Group 20"/>
          <p:cNvGrpSpPr/>
          <p:nvPr/>
        </p:nvGrpSpPr>
        <p:grpSpPr>
          <a:xfrm>
            <a:off x="196722" y="4376818"/>
            <a:ext cx="11149520" cy="2349491"/>
            <a:chOff x="-1327278" y="3816598"/>
            <a:chExt cx="11149520" cy="234949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76478" y="5359644"/>
              <a:ext cx="1325228" cy="80010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19086" y="5359644"/>
              <a:ext cx="1372981" cy="806445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5827733" y="4884657"/>
              <a:ext cx="10951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gluon </a:t>
              </a:r>
            </a:p>
            <a:p>
              <a:r>
                <a:rPr lang="en-US" dirty="0"/>
                <a:t>emission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819086" y="4883794"/>
              <a:ext cx="20031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gluon recombination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311594" y="5397744"/>
              <a:ext cx="3726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FF0080"/>
                  </a:solidFill>
                </a:rPr>
                <a:t>?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-1327278" y="4248086"/>
              <a:ext cx="6959227" cy="1528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400"/>
                </a:spcBef>
              </a:pPr>
              <a:r>
                <a:rPr lang="en-US" dirty="0">
                  <a:solidFill>
                    <a:srgbClr val="292934"/>
                  </a:solidFill>
                </a:rPr>
                <a:t>How does a </a:t>
              </a:r>
              <a:r>
                <a:rPr lang="en-US" dirty="0">
                  <a:solidFill>
                    <a:srgbClr val="0000FF"/>
                  </a:solidFill>
                </a:rPr>
                <a:t>dense nuclear environment affect </a:t>
              </a:r>
              <a:r>
                <a:rPr lang="en-US" dirty="0">
                  <a:solidFill>
                    <a:srgbClr val="292934"/>
                  </a:solidFill>
                </a:rPr>
                <a:t>the quarks and gluons, their correlations, and their interactions?</a:t>
              </a:r>
            </a:p>
            <a:p>
              <a:pPr>
                <a:spcBef>
                  <a:spcPts val="400"/>
                </a:spcBef>
              </a:pPr>
              <a:r>
                <a:rPr lang="en-US" dirty="0">
                  <a:solidFill>
                    <a:srgbClr val="292934"/>
                  </a:solidFill>
                </a:rPr>
                <a:t>What happens to the </a:t>
              </a:r>
              <a:r>
                <a:rPr lang="en-US" dirty="0">
                  <a:solidFill>
                    <a:srgbClr val="0000FF"/>
                  </a:solidFill>
                </a:rPr>
                <a:t>gluon density in nuclei</a:t>
              </a:r>
              <a:r>
                <a:rPr lang="en-US" dirty="0">
                  <a:solidFill>
                    <a:srgbClr val="292934"/>
                  </a:solidFill>
                </a:rPr>
                <a:t>? Does it </a:t>
              </a:r>
              <a:r>
                <a:rPr lang="en-US" dirty="0">
                  <a:solidFill>
                    <a:srgbClr val="0000FF"/>
                  </a:solidFill>
                </a:rPr>
                <a:t>saturate at high energy</a:t>
              </a:r>
              <a:r>
                <a:rPr lang="en-US" dirty="0">
                  <a:solidFill>
                    <a:srgbClr val="292934"/>
                  </a:solidFill>
                </a:rPr>
                <a:t>, giving rise to a </a:t>
              </a:r>
              <a:r>
                <a:rPr lang="en-US" dirty="0">
                  <a:solidFill>
                    <a:srgbClr val="0000FF"/>
                  </a:solidFill>
                </a:rPr>
                <a:t>gluonic matter with universal properties </a:t>
              </a:r>
              <a:r>
                <a:rPr lang="en-US" dirty="0">
                  <a:solidFill>
                    <a:srgbClr val="292934"/>
                  </a:solidFill>
                </a:rPr>
                <a:t>in all nuclei, even the proton?</a:t>
              </a: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49393" y="3816598"/>
              <a:ext cx="1297069" cy="1316516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7325276" y="5640869"/>
              <a:ext cx="3644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FF0080"/>
                  </a:solidFill>
                </a:rPr>
                <a:t>=</a:t>
              </a:r>
            </a:p>
          </p:txBody>
        </p:sp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F4E463-21FB-834E-BAF0-F27CCBDDE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Electron Ion Collider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400C0BA-6A4C-6E48-982D-353E2AF4D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2B4AD0D-1373-EC46-854B-BED80E9A18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366045"/>
            <a:ext cx="698294" cy="90434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B138149-3D53-AD4C-8433-F505CB94BE0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46905" y="355017"/>
            <a:ext cx="2899338" cy="113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890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 txBox="1">
            <a:spLocks/>
          </p:cNvSpPr>
          <p:nvPr/>
        </p:nvSpPr>
        <p:spPr>
          <a:xfrm>
            <a:off x="1209975" y="417023"/>
            <a:ext cx="9084179" cy="674402"/>
          </a:xfrm>
          <a:prstGeom prst="rect">
            <a:avLst/>
          </a:prstGeom>
        </p:spPr>
        <p:txBody>
          <a:bodyPr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/>
              <a:t>QCD Landscape to be explored by a new future facility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655" y="1851168"/>
            <a:ext cx="4847532" cy="43802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64280" y="1175469"/>
            <a:ext cx="8175568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QCD at high resolution (Q</a:t>
            </a:r>
            <a:r>
              <a:rPr lang="en-US" sz="1600" baseline="30000" dirty="0"/>
              <a:t>2</a:t>
            </a:r>
            <a:r>
              <a:rPr lang="en-US" sz="1600" dirty="0"/>
              <a:t>) —weakly correlated quarks and gluons are well-described</a:t>
            </a:r>
          </a:p>
        </p:txBody>
      </p:sp>
      <p:sp>
        <p:nvSpPr>
          <p:cNvPr id="10" name="Oval 9"/>
          <p:cNvSpPr/>
          <p:nvPr/>
        </p:nvSpPr>
        <p:spPr>
          <a:xfrm>
            <a:off x="1254579" y="1694370"/>
            <a:ext cx="3688897" cy="860119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cxnSpLocks/>
            <a:endCxn id="10" idx="7"/>
          </p:cNvCxnSpPr>
          <p:nvPr/>
        </p:nvCxnSpPr>
        <p:spPr>
          <a:xfrm>
            <a:off x="4178777" y="1335803"/>
            <a:ext cx="224472" cy="4845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84386" y="1655651"/>
            <a:ext cx="6198014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Strong QCD dynamics creates many-body correlations between quarks and gluons</a:t>
            </a:r>
          </a:p>
          <a:p>
            <a:r>
              <a:rPr lang="en-US" dirty="0">
                <a:solidFill>
                  <a:srgbClr val="0092D2"/>
                </a:solidFill>
                <a:sym typeface="Wingdings"/>
              </a:rPr>
              <a:t> </a:t>
            </a:r>
            <a:r>
              <a:rPr lang="en-US" dirty="0">
                <a:solidFill>
                  <a:srgbClr val="0092D2"/>
                </a:solidFill>
              </a:rPr>
              <a:t>hadron structure emerges</a:t>
            </a:r>
          </a:p>
        </p:txBody>
      </p:sp>
      <p:sp>
        <p:nvSpPr>
          <p:cNvPr id="13" name="Oval 12"/>
          <p:cNvSpPr/>
          <p:nvPr/>
        </p:nvSpPr>
        <p:spPr>
          <a:xfrm rot="18482311">
            <a:off x="1204933" y="2886056"/>
            <a:ext cx="2779988" cy="2271738"/>
          </a:xfrm>
          <a:prstGeom prst="ellipse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738872" y="3370872"/>
            <a:ext cx="5843527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>
                <a:solidFill>
                  <a:srgbClr val="002AF4"/>
                </a:solidFill>
              </a:rPr>
              <a:t>ystematically</a:t>
            </a:r>
            <a:r>
              <a:rPr lang="en-US" dirty="0"/>
              <a:t> explore correlations in this region.</a:t>
            </a:r>
          </a:p>
        </p:txBody>
      </p:sp>
      <p:cxnSp>
        <p:nvCxnSpPr>
          <p:cNvPr id="15" name="Straight Arrow Connector 14"/>
          <p:cNvCxnSpPr>
            <a:cxnSpLocks/>
          </p:cNvCxnSpPr>
          <p:nvPr/>
        </p:nvCxnSpPr>
        <p:spPr>
          <a:xfrm flipH="1" flipV="1">
            <a:off x="3705371" y="3437742"/>
            <a:ext cx="2033502" cy="250878"/>
          </a:xfrm>
          <a:prstGeom prst="straightConnector1">
            <a:avLst/>
          </a:prstGeom>
          <a:ln w="317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3778953" y="3942621"/>
            <a:ext cx="1067502" cy="860119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856467" y="4851595"/>
            <a:ext cx="5725932" cy="646331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An exciting opportunity: Observation of a new regime in QCD of weakly coupled high-density matter</a:t>
            </a:r>
          </a:p>
        </p:txBody>
      </p:sp>
      <p:cxnSp>
        <p:nvCxnSpPr>
          <p:cNvPr id="18" name="Straight Arrow Connector 17"/>
          <p:cNvCxnSpPr>
            <a:cxnSpLocks/>
          </p:cNvCxnSpPr>
          <p:nvPr/>
        </p:nvCxnSpPr>
        <p:spPr>
          <a:xfrm flipH="1" flipV="1">
            <a:off x="4693583" y="4437242"/>
            <a:ext cx="1162884" cy="414353"/>
          </a:xfrm>
          <a:prstGeom prst="straightConnector1">
            <a:avLst/>
          </a:prstGeom>
          <a:ln w="317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 rot="16200000">
            <a:off x="-347895" y="4267965"/>
            <a:ext cx="18501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arXiv</a:t>
            </a:r>
            <a:r>
              <a:rPr lang="en-US" sz="1600" dirty="0"/>
              <a:t>: 1708.01527</a:t>
            </a:r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950CC582-18E4-BA4D-A45A-DC9C809CD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Electron Ion Collider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BD273720-9160-614C-ACE1-9F9A6738A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18</a:t>
            </a:fld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459E501-9477-414E-BFD6-93DF8EAEC224}"/>
              </a:ext>
            </a:extLst>
          </p:cNvPr>
          <p:cNvGrpSpPr/>
          <p:nvPr/>
        </p:nvGrpSpPr>
        <p:grpSpPr>
          <a:xfrm>
            <a:off x="1154356" y="6208797"/>
            <a:ext cx="3443748" cy="674550"/>
            <a:chOff x="-32149" y="5058958"/>
            <a:chExt cx="5798772" cy="1115216"/>
          </a:xfrm>
        </p:grpSpPr>
        <p:pic>
          <p:nvPicPr>
            <p:cNvPr id="21" name="Picture 20" descr="Screen Shot 2018-10-15 at 2.33.39 PM.png">
              <a:extLst>
                <a:ext uri="{FF2B5EF4-FFF2-40B4-BE49-F238E27FC236}">
                  <a16:creationId xmlns:a16="http://schemas.microsoft.com/office/drawing/2014/main" id="{3513DFAD-6A16-4643-88D3-D2B83624B1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2149" y="5058958"/>
              <a:ext cx="1133106" cy="1115216"/>
            </a:xfrm>
            <a:prstGeom prst="rect">
              <a:avLst/>
            </a:prstGeom>
          </p:spPr>
        </p:pic>
        <p:pic>
          <p:nvPicPr>
            <p:cNvPr id="22" name="Picture 21" descr="Screen Shot 2018-10-15 at 2.33.53 PM.png">
              <a:extLst>
                <a:ext uri="{FF2B5EF4-FFF2-40B4-BE49-F238E27FC236}">
                  <a16:creationId xmlns:a16="http://schemas.microsoft.com/office/drawing/2014/main" id="{08D6E9AA-5E56-2B46-85DF-6644B0A23D7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7824" y="5058958"/>
              <a:ext cx="1155553" cy="1066378"/>
            </a:xfrm>
            <a:prstGeom prst="rect">
              <a:avLst/>
            </a:prstGeom>
          </p:spPr>
        </p:pic>
        <p:pic>
          <p:nvPicPr>
            <p:cNvPr id="23" name="Picture 22" descr="Screen Shot 2018-10-15 at 2.34.02 PM.png">
              <a:extLst>
                <a:ext uri="{FF2B5EF4-FFF2-40B4-BE49-F238E27FC236}">
                  <a16:creationId xmlns:a16="http://schemas.microsoft.com/office/drawing/2014/main" id="{7572F3D3-DCDA-3640-BBCE-43A09A9DEB7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0310" y="5099039"/>
              <a:ext cx="1106313" cy="1032782"/>
            </a:xfrm>
            <a:prstGeom prst="rect">
              <a:avLst/>
            </a:prstGeom>
          </p:spPr>
        </p:pic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F1318D08-28E4-5648-BA82-92D8C597C7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28059" y="5586870"/>
              <a:ext cx="1055289" cy="29696"/>
            </a:xfrm>
            <a:prstGeom prst="straightConnector1">
              <a:avLst/>
            </a:prstGeom>
            <a:ln w="571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15435E61-E072-2A45-8E4B-48E2CE480A58}"/>
                </a:ext>
              </a:extLst>
            </p:cNvPr>
            <p:cNvCxnSpPr>
              <a:cxnSpLocks/>
            </p:cNvCxnSpPr>
            <p:nvPr/>
          </p:nvCxnSpPr>
          <p:spPr>
            <a:xfrm>
              <a:off x="3503377" y="5606056"/>
              <a:ext cx="947349" cy="0"/>
            </a:xfrm>
            <a:prstGeom prst="straightConnector1">
              <a:avLst/>
            </a:prstGeom>
            <a:ln w="571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16227315-5156-794C-A2D9-E10889DC87DE}"/>
              </a:ext>
            </a:extLst>
          </p:cNvPr>
          <p:cNvSpPr txBox="1"/>
          <p:nvPr/>
        </p:nvSpPr>
        <p:spPr>
          <a:xfrm>
            <a:off x="6368143" y="5992586"/>
            <a:ext cx="49968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Need Precision and Control </a:t>
            </a:r>
          </a:p>
        </p:txBody>
      </p:sp>
    </p:spTree>
    <p:extLst>
      <p:ext uri="{BB962C8B-B14F-4D97-AF65-F5344CB8AC3E}">
        <p14:creationId xmlns:p14="http://schemas.microsoft.com/office/powerpoint/2010/main" val="3274505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 animBg="1"/>
      <p:bldP spid="14" grpId="0" animBg="1"/>
      <p:bldP spid="16" grpId="0" animBg="1"/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7375" y="3540822"/>
            <a:ext cx="4636309" cy="32962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0826"/>
            <a:ext cx="10455193" cy="990600"/>
          </a:xfrm>
        </p:spPr>
        <p:txBody>
          <a:bodyPr anchor="t">
            <a:normAutofit/>
          </a:bodyPr>
          <a:lstStyle/>
          <a:p>
            <a:r>
              <a:rPr lang="en-US" dirty="0"/>
              <a:t>    EIC: </a:t>
            </a:r>
            <a:r>
              <a:rPr lang="en-US" dirty="0">
                <a:highlight>
                  <a:srgbClr val="FFFF00"/>
                </a:highlight>
              </a:rPr>
              <a:t>NEW</a:t>
            </a:r>
            <a:r>
              <a:rPr lang="en-US" dirty="0"/>
              <a:t> Kinematic reach &amp; properties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59660" y="1568098"/>
            <a:ext cx="5893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For e-N collisions at the EIC: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>
                <a:solidFill>
                  <a:srgbClr val="2929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Polarized beams: e, p, d/</a:t>
            </a:r>
            <a:r>
              <a:rPr lang="en-US" baseline="30000" dirty="0">
                <a:solidFill>
                  <a:srgbClr val="2929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solidFill>
                  <a:srgbClr val="2929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>
                <a:solidFill>
                  <a:srgbClr val="2929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 center of mass energy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Wide Q</a:t>
            </a:r>
            <a:r>
              <a:rPr lang="en-US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range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 evolution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Wide x range  spanning valence to low-x physics</a:t>
            </a:r>
            <a:endParaRPr lang="en-US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10209" y="4386528"/>
            <a:ext cx="598842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For e-A collisions at the EIC:</a:t>
            </a:r>
          </a:p>
          <a:p>
            <a:pPr marL="285750" indent="-285750" algn="r">
              <a:buFont typeface="Wingdings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Wide range in nuclei</a:t>
            </a:r>
          </a:p>
          <a:p>
            <a:pPr marL="285750" indent="-285750" algn="r">
              <a:buFont typeface="Wingdings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Luminosity per nucleon same as e-p</a:t>
            </a:r>
          </a:p>
          <a:p>
            <a:pPr marL="285750" indent="-285750" algn="r">
              <a:buFont typeface="Wingdings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Variable center of mass energy </a:t>
            </a:r>
          </a:p>
          <a:p>
            <a:pPr marL="285750" indent="-285750" algn="r">
              <a:buFont typeface="Wingdings" charset="2"/>
              <a:buChar char="ü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Wide x range (evolution)</a:t>
            </a:r>
          </a:p>
          <a:p>
            <a:pPr marL="285750" indent="-285750" algn="r">
              <a:buFont typeface="Wingdings" charset="2"/>
              <a:buChar char="ü"/>
            </a:pP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Wide x region (reach high gluon densities)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8519210" y="5750516"/>
            <a:ext cx="2341285" cy="0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0956964" y="4015409"/>
            <a:ext cx="0" cy="1515154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8070230" y="4910665"/>
            <a:ext cx="2773331" cy="969750"/>
          </a:xfrm>
          <a:prstGeom prst="ellipse">
            <a:avLst/>
          </a:prstGeom>
          <a:noFill/>
          <a:ln w="38100" cmpd="sng">
            <a:solidFill>
              <a:srgbClr val="E248F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10860495" y="365039"/>
            <a:ext cx="1265449" cy="1462635"/>
            <a:chOff x="457200" y="1310671"/>
            <a:chExt cx="4161049" cy="5338983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>
              <a:alphaModFix amt="85000"/>
            </a:blip>
            <a:stretch>
              <a:fillRect/>
            </a:stretch>
          </p:blipFill>
          <p:spPr>
            <a:xfrm>
              <a:off x="495743" y="1310671"/>
              <a:ext cx="4122506" cy="5338983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457200" y="1338705"/>
              <a:ext cx="607432" cy="10111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1200" dirty="0">
                <a:solidFill>
                  <a:srgbClr val="FFFFFF"/>
                </a:solidFill>
              </a:endParaRPr>
            </a:p>
          </p:txBody>
        </p: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CB26D-F47C-C44B-9B96-8C04E5D14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Electron Ion Collider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CD455-103E-8F40-8A73-712801A11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03C498E-F97F-B74B-9626-CCA2DA52BAC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9238"/>
          <a:stretch/>
        </p:blipFill>
        <p:spPr>
          <a:xfrm>
            <a:off x="0" y="965918"/>
            <a:ext cx="4636309" cy="3173470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46935AC-09D2-4B49-93C1-A35BB3BF5E83}"/>
              </a:ext>
            </a:extLst>
          </p:cNvPr>
          <p:cNvCxnSpPr>
            <a:cxnSpLocks/>
          </p:cNvCxnSpPr>
          <p:nvPr/>
        </p:nvCxnSpPr>
        <p:spPr>
          <a:xfrm flipH="1">
            <a:off x="650632" y="3676749"/>
            <a:ext cx="2690445" cy="1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10B0004-08D8-E746-968E-0A0AAEB53FA0}"/>
              </a:ext>
            </a:extLst>
          </p:cNvPr>
          <p:cNvCxnSpPr>
            <a:cxnSpLocks/>
          </p:cNvCxnSpPr>
          <p:nvPr/>
        </p:nvCxnSpPr>
        <p:spPr>
          <a:xfrm flipV="1">
            <a:off x="3924608" y="1568098"/>
            <a:ext cx="0" cy="1720225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7BC579B8-167C-8D45-BA87-A3B0EF6D7145}"/>
              </a:ext>
            </a:extLst>
          </p:cNvPr>
          <p:cNvSpPr/>
          <p:nvPr/>
        </p:nvSpPr>
        <p:spPr>
          <a:xfrm>
            <a:off x="1036555" y="2628247"/>
            <a:ext cx="2464695" cy="915356"/>
          </a:xfrm>
          <a:prstGeom prst="ellipse">
            <a:avLst/>
          </a:prstGeom>
          <a:noFill/>
          <a:ln w="38100" cmpd="sng">
            <a:solidFill>
              <a:srgbClr val="E248F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717887-9135-6F4B-92D6-07BFD704A7BD}"/>
              </a:ext>
            </a:extLst>
          </p:cNvPr>
          <p:cNvSpPr txBox="1"/>
          <p:nvPr/>
        </p:nvSpPr>
        <p:spPr>
          <a:xfrm rot="16200000">
            <a:off x="-608820" y="890051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Resolution </a:t>
            </a: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</a:t>
            </a:r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A9A8672-0453-4C45-A52F-EDB5EB606A9F}"/>
              </a:ext>
            </a:extLst>
          </p:cNvPr>
          <p:cNvSpPr txBox="1"/>
          <p:nvPr/>
        </p:nvSpPr>
        <p:spPr>
          <a:xfrm rot="16200000">
            <a:off x="6568240" y="3830743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Resolution </a:t>
            </a: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</a:t>
            </a:r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A1D284-17D9-334C-9321-7A8E3FD79CCA}"/>
              </a:ext>
            </a:extLst>
          </p:cNvPr>
          <p:cNvSpPr txBox="1"/>
          <p:nvPr/>
        </p:nvSpPr>
        <p:spPr>
          <a:xfrm>
            <a:off x="282948" y="3855498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Momentum fraction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F8E951-1A0E-5442-88A3-C28F4C34F458}"/>
              </a:ext>
            </a:extLst>
          </p:cNvPr>
          <p:cNvSpPr txBox="1"/>
          <p:nvPr/>
        </p:nvSpPr>
        <p:spPr>
          <a:xfrm>
            <a:off x="7503328" y="6490770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Momentum fraction</a:t>
            </a:r>
          </a:p>
        </p:txBody>
      </p:sp>
    </p:spTree>
    <p:extLst>
      <p:ext uri="{BB962C8B-B14F-4D97-AF65-F5344CB8AC3E}">
        <p14:creationId xmlns:p14="http://schemas.microsoft.com/office/powerpoint/2010/main" val="2738821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8489FAA-691B-974F-B51B-53B101382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546" y="255644"/>
            <a:ext cx="11222854" cy="1330035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About 100 years after the discovery of the </a:t>
            </a:r>
            <a:br>
              <a:rPr lang="en-US" dirty="0"/>
            </a:br>
            <a:r>
              <a:rPr lang="en-US" dirty="0"/>
              <a:t>atom and the proton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375B39-D571-0F49-9334-192A77D50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9FDF57-9828-4542-9356-4F1AC70821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176" t="11299" r="29067" b="1695"/>
          <a:stretch/>
        </p:blipFill>
        <p:spPr>
          <a:xfrm>
            <a:off x="2184109" y="1659976"/>
            <a:ext cx="2337091" cy="2356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6F57894-0DCB-4F47-B62B-EA1F41735508}"/>
              </a:ext>
            </a:extLst>
          </p:cNvPr>
          <p:cNvSpPr txBox="1"/>
          <p:nvPr/>
        </p:nvSpPr>
        <p:spPr>
          <a:xfrm>
            <a:off x="359545" y="4492326"/>
            <a:ext cx="5736455" cy="2217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2AF4"/>
                </a:solidFill>
              </a:rPr>
              <a:t>We know atomic structure so well, that we </a:t>
            </a:r>
            <a:r>
              <a:rPr lang="en-US" sz="2400" i="1" dirty="0">
                <a:solidFill>
                  <a:srgbClr val="002AF4"/>
                </a:solidFill>
              </a:rPr>
              <a:t>define</a:t>
            </a:r>
            <a:r>
              <a:rPr lang="en-US" sz="2400" dirty="0">
                <a:solidFill>
                  <a:srgbClr val="002AF4"/>
                </a:solidFill>
              </a:rPr>
              <a:t> “time” using electronic transitions: </a:t>
            </a:r>
          </a:p>
          <a:p>
            <a:pPr algn="ctr"/>
            <a:r>
              <a:rPr lang="en-US" sz="2400" dirty="0">
                <a:solidFill>
                  <a:srgbClr val="C00000"/>
                </a:solidFill>
              </a:rPr>
              <a:t>Current accuracy</a:t>
            </a:r>
          </a:p>
          <a:p>
            <a:pPr algn="ctr"/>
            <a:r>
              <a:rPr lang="en-US" sz="2400" dirty="0">
                <a:solidFill>
                  <a:srgbClr val="C00000"/>
                </a:solidFill>
              </a:rPr>
              <a:t>~1 sec in 220 Million years</a:t>
            </a:r>
          </a:p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C84B29B-2D62-6447-A182-7BC3EA763C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7600" y="1630947"/>
            <a:ext cx="3238791" cy="242086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35B9226-C679-2D4C-A2C3-54D183D51C04}"/>
              </a:ext>
            </a:extLst>
          </p:cNvPr>
          <p:cNvSpPr txBox="1"/>
          <p:nvPr/>
        </p:nvSpPr>
        <p:spPr>
          <a:xfrm>
            <a:off x="6352024" y="4490933"/>
            <a:ext cx="57364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432FF"/>
                </a:solidFill>
              </a:rPr>
              <a:t>However, the internal structure of the proton is </a:t>
            </a:r>
          </a:p>
          <a:p>
            <a:pPr algn="ctr"/>
            <a:r>
              <a:rPr lang="en-US" sz="2400" dirty="0">
                <a:solidFill>
                  <a:srgbClr val="C00000"/>
                </a:solidFill>
              </a:rPr>
              <a:t>known to only about 20-30% </a:t>
            </a:r>
            <a:endParaRPr lang="en-US" dirty="0"/>
          </a:p>
          <a:p>
            <a:pPr algn="ctr"/>
            <a:r>
              <a:rPr lang="en-US" sz="2400" dirty="0">
                <a:solidFill>
                  <a:srgbClr val="C00000"/>
                </a:solidFill>
              </a:rPr>
              <a:t>~20 minutes in an hour…!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682C3B-497E-5943-A13A-5A7EBA73C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Electron Ion Collider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2A58056-BAA9-BD4D-B388-7E51E953AA84}"/>
              </a:ext>
            </a:extLst>
          </p:cNvPr>
          <p:cNvSpPr txBox="1"/>
          <p:nvPr/>
        </p:nvSpPr>
        <p:spPr>
          <a:xfrm>
            <a:off x="5412719" y="5365449"/>
            <a:ext cx="577433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highlight>
                  <a:srgbClr val="FFFF00"/>
                </a:highlight>
              </a:rPr>
              <a:t>WHY?</a:t>
            </a:r>
          </a:p>
          <a:p>
            <a:r>
              <a:rPr lang="en-US" sz="4400" dirty="0">
                <a:highlight>
                  <a:srgbClr val="FFFF00"/>
                </a:highlight>
              </a:rPr>
              <a:t>Because of the gluons</a:t>
            </a:r>
          </a:p>
        </p:txBody>
      </p:sp>
    </p:spTree>
    <p:extLst>
      <p:ext uri="{BB962C8B-B14F-4D97-AF65-F5344CB8AC3E}">
        <p14:creationId xmlns:p14="http://schemas.microsoft.com/office/powerpoint/2010/main" val="3331641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1463" y="2387132"/>
            <a:ext cx="48042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ymbol" charset="2"/>
                <a:cs typeface="Symbol" charset="2"/>
              </a:rPr>
              <a:t>DS/2</a:t>
            </a:r>
            <a:r>
              <a:rPr lang="en-US" dirty="0"/>
              <a:t> =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Quark contribution to Proton Spin</a:t>
            </a:r>
          </a:p>
          <a:p>
            <a:r>
              <a:rPr lang="en-US" dirty="0">
                <a:solidFill>
                  <a:srgbClr val="008000"/>
                </a:solidFill>
                <a:latin typeface="Symbol" charset="2"/>
                <a:cs typeface="Symbol" charset="2"/>
              </a:rPr>
              <a:t>D</a:t>
            </a:r>
            <a:r>
              <a:rPr lang="en-US" dirty="0">
                <a:solidFill>
                  <a:srgbClr val="008000"/>
                </a:solidFill>
              </a:rPr>
              <a:t>g</a:t>
            </a:r>
            <a:r>
              <a:rPr lang="en-US" baseline="-25000" dirty="0">
                <a:solidFill>
                  <a:srgbClr val="008000"/>
                </a:solidFill>
              </a:rPr>
              <a:t>    </a:t>
            </a:r>
            <a:r>
              <a:rPr lang="en-US" dirty="0">
                <a:solidFill>
                  <a:srgbClr val="008000"/>
                </a:solidFill>
              </a:rPr>
              <a:t>=   </a:t>
            </a:r>
            <a:r>
              <a:rPr lang="en-US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Gluon contribution to Proton Spin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 </a:t>
            </a:r>
            <a:r>
              <a:rPr lang="en-US" dirty="0">
                <a:solidFill>
                  <a:srgbClr val="0000FF"/>
                </a:solidFill>
              </a:rPr>
              <a:t>L</a:t>
            </a:r>
            <a:r>
              <a:rPr lang="en-US" baseline="-25000" dirty="0">
                <a:solidFill>
                  <a:srgbClr val="0000FF"/>
                </a:solidFill>
              </a:rPr>
              <a:t>Q   </a:t>
            </a:r>
            <a:r>
              <a:rPr lang="en-US" dirty="0">
                <a:solidFill>
                  <a:srgbClr val="0000FF"/>
                </a:solidFill>
              </a:rPr>
              <a:t>=   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Quark Orbital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Ang. Mom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 L</a:t>
            </a:r>
            <a:r>
              <a:rPr lang="en-US" baseline="-25000" dirty="0"/>
              <a:t>G   </a:t>
            </a:r>
            <a:r>
              <a:rPr lang="en-US" dirty="0"/>
              <a:t>= 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Gluon Orbital Ang. Mom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96493" y="470637"/>
            <a:ext cx="896031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dirty="0">
                <a:solidFill>
                  <a:schemeClr val="tx2"/>
                </a:solidFill>
              </a:rPr>
              <a:t>Nucleon Spin: Precision with EIC</a:t>
            </a:r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48" y="1438777"/>
            <a:ext cx="4135079" cy="75724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28841" y="4670875"/>
            <a:ext cx="4132991" cy="1107996"/>
          </a:xfrm>
          <a:prstGeom prst="rect">
            <a:avLst/>
          </a:prstGeom>
          <a:solidFill>
            <a:srgbClr val="FFFF00"/>
          </a:solidFill>
          <a:ln w="38100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Precision in </a:t>
            </a:r>
            <a:r>
              <a:rPr lang="en-US" dirty="0">
                <a:latin typeface="Symbol" pitchFamily="2" charset="2"/>
                <a:cs typeface="Arial" panose="020B0604020202020204" pitchFamily="34" charset="0"/>
              </a:rPr>
              <a:t>DS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dirty="0">
                <a:latin typeface="Symbol" pitchFamily="2" charset="2"/>
                <a:cs typeface="Arial" panose="020B0604020202020204" pitchFamily="34" charset="0"/>
              </a:rPr>
              <a:t>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  A clear idea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Of the magnitude of L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Q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+L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G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= L</a:t>
            </a:r>
          </a:p>
          <a:p>
            <a:endParaRPr lang="en-US" baseline="-25000" dirty="0"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Lattice Calculations : comparison</a:t>
            </a:r>
            <a:endParaRPr lang="en-US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79ECD1-D37B-984A-95E0-C30748FB9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Electron Ion Collider</a:t>
            </a:r>
          </a:p>
        </p:txBody>
      </p: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5BC6D378-3F5D-E342-A3A4-D5180FD75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EC957C6-3957-0F4E-A6E9-D98DD3203F07}"/>
              </a:ext>
            </a:extLst>
          </p:cNvPr>
          <p:cNvSpPr txBox="1"/>
          <p:nvPr/>
        </p:nvSpPr>
        <p:spPr>
          <a:xfrm>
            <a:off x="28171" y="5894085"/>
            <a:ext cx="44693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SIDIS: strange and charm quark spin contributions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205CCB2-0784-D142-87E8-FDF1E45D0805}"/>
              </a:ext>
            </a:extLst>
          </p:cNvPr>
          <p:cNvGrpSpPr/>
          <p:nvPr/>
        </p:nvGrpSpPr>
        <p:grpSpPr>
          <a:xfrm>
            <a:off x="6435727" y="1438777"/>
            <a:ext cx="3549346" cy="1421173"/>
            <a:chOff x="78930" y="3812109"/>
            <a:chExt cx="4975725" cy="1907580"/>
          </a:xfrm>
        </p:grpSpPr>
        <p:pic>
          <p:nvPicPr>
            <p:cNvPr id="13" name="Picture 12" descr="uli_dis.diagram.jpg">
              <a:extLst>
                <a:ext uri="{FF2B5EF4-FFF2-40B4-BE49-F238E27FC236}">
                  <a16:creationId xmlns:a16="http://schemas.microsoft.com/office/drawing/2014/main" id="{6D414C0F-EB74-C34B-9DCC-08388CAEFE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317" y="3812109"/>
              <a:ext cx="4774338" cy="190758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09174A0-996A-1C47-8448-08B9BDCBD192}"/>
                </a:ext>
              </a:extLst>
            </p:cNvPr>
            <p:cNvSpPr txBox="1"/>
            <p:nvPr/>
          </p:nvSpPr>
          <p:spPr>
            <a:xfrm>
              <a:off x="78930" y="4792657"/>
              <a:ext cx="880369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>
                  <a:solidFill>
                    <a:srgbClr val="0000FF"/>
                  </a:solidFill>
                  <a:latin typeface="+mj-lt"/>
                </a:rPr>
                <a:t>g</a:t>
              </a:r>
              <a:r>
                <a:rPr lang="en-US" sz="3200" baseline="-25000" dirty="0">
                  <a:solidFill>
                    <a:srgbClr val="0000FF"/>
                  </a:solidFill>
                  <a:latin typeface="+mj-lt"/>
                </a:rPr>
                <a:t>1 </a:t>
              </a:r>
              <a:r>
                <a:rPr lang="en-US" sz="3200" dirty="0">
                  <a:solidFill>
                    <a:srgbClr val="0000FF"/>
                  </a:solidFill>
                  <a:latin typeface="+mj-lt"/>
                </a:rPr>
                <a:t>~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0F02BE1-40BE-DD40-ADC4-BD1585668172}"/>
                </a:ext>
              </a:extLst>
            </p:cNvPr>
            <p:cNvSpPr txBox="1"/>
            <p:nvPr/>
          </p:nvSpPr>
          <p:spPr>
            <a:xfrm>
              <a:off x="2777051" y="4656206"/>
              <a:ext cx="37221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dirty="0">
                  <a:latin typeface="+mj-lt"/>
                </a:rPr>
                <a:t>-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04348FC6-FFE5-A64A-BA8F-69342C11298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6" t="12545" r="12102" b="3887"/>
          <a:stretch/>
        </p:blipFill>
        <p:spPr>
          <a:xfrm>
            <a:off x="4497524" y="3324530"/>
            <a:ext cx="3342402" cy="326641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77771E7-FD99-1A4F-BC06-31FE327592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99352" y="3184472"/>
            <a:ext cx="3771443" cy="34823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297221F-ACBA-F149-8C36-0CCB9C002286}"/>
              </a:ext>
            </a:extLst>
          </p:cNvPr>
          <p:cNvSpPr txBox="1"/>
          <p:nvPr/>
        </p:nvSpPr>
        <p:spPr>
          <a:xfrm>
            <a:off x="23515" y="3852116"/>
            <a:ext cx="43610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Spin structure function g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needs to be measured over a large range in x-Q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475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599" y="533400"/>
            <a:ext cx="8414512" cy="610030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181600" y="1739153"/>
            <a:ext cx="5325035" cy="487245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960869" y="1510912"/>
            <a:ext cx="652812" cy="615914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370600" y="6365387"/>
            <a:ext cx="19382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FF00"/>
                </a:solidFill>
              </a:rPr>
              <a:t>Courtesy: </a:t>
            </a:r>
            <a:r>
              <a:rPr lang="en-US" sz="1000" dirty="0" err="1">
                <a:solidFill>
                  <a:srgbClr val="FFFF00"/>
                </a:solidFill>
              </a:rPr>
              <a:t>Alssandro</a:t>
            </a:r>
            <a:r>
              <a:rPr lang="en-US" sz="1000" dirty="0">
                <a:solidFill>
                  <a:srgbClr val="FFFF00"/>
                </a:solidFill>
              </a:rPr>
              <a:t> </a:t>
            </a:r>
            <a:r>
              <a:rPr lang="en-US" sz="1000" dirty="0" err="1">
                <a:solidFill>
                  <a:srgbClr val="FFFF00"/>
                </a:solidFill>
              </a:rPr>
              <a:t>Bacchetta</a:t>
            </a:r>
            <a:endParaRPr lang="en-US" sz="1000" dirty="0">
              <a:solidFill>
                <a:srgbClr val="FFFF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0760" y="2750879"/>
            <a:ext cx="6780641" cy="2870431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7E2162-364F-7B49-A334-742E0BE8C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Electron Ion Collider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790B42-28D4-C040-9F72-F9E7A4D99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869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233321"/>
            <a:ext cx="11811000" cy="990600"/>
          </a:xfrm>
        </p:spPr>
        <p:txBody>
          <a:bodyPr anchor="ctr">
            <a:noAutofit/>
          </a:bodyPr>
          <a:lstStyle/>
          <a:p>
            <a:pPr algn="ctr"/>
            <a:r>
              <a:rPr lang="en-US" sz="3600" dirty="0"/>
              <a:t>What does a proton look like in “transverse” dimension?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077560" y="1283557"/>
            <a:ext cx="811444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Bag Model: Gluon field distribution is wider than the fast moving quarks. Color (</a:t>
            </a:r>
            <a:r>
              <a:rPr lang="en-US" dirty="0">
                <a:solidFill>
                  <a:srgbClr val="0000FF"/>
                </a:solidFill>
              </a:rPr>
              <a:t>Gluon) radius &gt; Charge (quark) Radius</a:t>
            </a:r>
          </a:p>
          <a:p>
            <a:pPr marL="0" indent="0">
              <a:buNone/>
            </a:pPr>
            <a:endParaRPr lang="en-US" dirty="0">
              <a:solidFill>
                <a:srgbClr val="292934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292934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292934"/>
                </a:solidFill>
              </a:rPr>
              <a:t>Constituent Quark Model: Gluons and sea quarks hide inside massive quarks. </a:t>
            </a:r>
            <a:r>
              <a:rPr lang="en-US" dirty="0">
                <a:solidFill>
                  <a:srgbClr val="0432FF"/>
                </a:solidFill>
              </a:rPr>
              <a:t>Color </a:t>
            </a:r>
            <a:r>
              <a:rPr lang="en-US" dirty="0">
                <a:solidFill>
                  <a:srgbClr val="292934"/>
                </a:solidFill>
              </a:rPr>
              <a:t>(</a:t>
            </a:r>
            <a:r>
              <a:rPr lang="en-US" dirty="0">
                <a:solidFill>
                  <a:srgbClr val="0000FF"/>
                </a:solidFill>
              </a:rPr>
              <a:t>Gluon) radius ~ Charge (quark) Radius </a:t>
            </a:r>
          </a:p>
          <a:p>
            <a:pPr marL="0" indent="0">
              <a:buNone/>
            </a:pPr>
            <a:endParaRPr lang="en-US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dirty="0"/>
              <a:t>Lattice Gauge theory (with slow moving quarks), gluons more concentrated inside the quarks: </a:t>
            </a:r>
            <a:r>
              <a:rPr lang="en-US" dirty="0">
                <a:solidFill>
                  <a:srgbClr val="0432FF"/>
                </a:solidFill>
              </a:rPr>
              <a:t>Color</a:t>
            </a:r>
            <a:r>
              <a:rPr lang="en-US" dirty="0"/>
              <a:t> (</a:t>
            </a:r>
            <a:r>
              <a:rPr lang="en-US" dirty="0">
                <a:solidFill>
                  <a:srgbClr val="0000FF"/>
                </a:solidFill>
              </a:rPr>
              <a:t>Gluon) radius &lt; Charge (quark) Radius</a:t>
            </a:r>
          </a:p>
          <a:p>
            <a:pPr marL="0" indent="0">
              <a:buNone/>
            </a:pP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51905" t="360" b="-1"/>
          <a:stretch/>
        </p:blipFill>
        <p:spPr>
          <a:xfrm>
            <a:off x="728625" y="1765784"/>
            <a:ext cx="3024093" cy="41677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8625" y="6231108"/>
            <a:ext cx="11082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D2916"/>
                </a:solidFill>
              </a:rPr>
              <a:t>Need </a:t>
            </a:r>
            <a:r>
              <a:rPr lang="en-US" sz="2800" b="1" i="1" u="sng" dirty="0">
                <a:solidFill>
                  <a:srgbClr val="0000FF"/>
                </a:solidFill>
              </a:rPr>
              <a:t>transverse</a:t>
            </a:r>
            <a:r>
              <a:rPr lang="en-US" sz="2800" b="1" dirty="0">
                <a:solidFill>
                  <a:srgbClr val="CD2916"/>
                </a:solidFill>
              </a:rPr>
              <a:t> images of the quarks </a:t>
            </a:r>
            <a:r>
              <a:rPr lang="en-US" sz="2800" b="1" i="1" u="sng" dirty="0">
                <a:solidFill>
                  <a:srgbClr val="3366FF"/>
                </a:solidFill>
              </a:rPr>
              <a:t>and gluons </a:t>
            </a:r>
            <a:r>
              <a:rPr lang="en-US" sz="2800" b="1" dirty="0">
                <a:solidFill>
                  <a:srgbClr val="CD2916"/>
                </a:solidFill>
              </a:rPr>
              <a:t>in protons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53467" y="1098891"/>
            <a:ext cx="2699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Static                 Boosted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E04671-9796-764A-9EBD-3E078DD30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Electron Ion Collider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134D2C-B41B-0D49-BB37-5D8E4CC26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602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3999" y="28071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2+1-Dimensional Imaging Quarks and Gluons</a:t>
            </a:r>
          </a:p>
        </p:txBody>
      </p:sp>
      <p:sp>
        <p:nvSpPr>
          <p:cNvPr id="4" name="Shape 50"/>
          <p:cNvSpPr/>
          <p:nvPr/>
        </p:nvSpPr>
        <p:spPr>
          <a:xfrm>
            <a:off x="5237889" y="1909680"/>
            <a:ext cx="1457513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sz="2400">
                <a:latin typeface="Cambria Math"/>
                <a:ea typeface="Cambria Math"/>
                <a:cs typeface="Cambria Math"/>
                <a:sym typeface="Cambria Math"/>
              </a:rPr>
              <a:t>W(x,b</a:t>
            </a:r>
            <a:r>
              <a:rPr sz="2400" baseline="-25000">
                <a:latin typeface="Cambria Math"/>
                <a:ea typeface="Cambria Math"/>
                <a:cs typeface="Cambria Math"/>
                <a:sym typeface="Cambria Math"/>
              </a:rPr>
              <a:t>T</a:t>
            </a:r>
            <a:r>
              <a:rPr sz="2400">
                <a:latin typeface="Cambria Math"/>
                <a:ea typeface="Cambria Math"/>
                <a:cs typeface="Cambria Math"/>
                <a:sym typeface="Cambria Math"/>
              </a:rPr>
              <a:t>,k</a:t>
            </a:r>
            <a:r>
              <a:rPr sz="2400" baseline="-25000">
                <a:latin typeface="Cambria Math"/>
                <a:ea typeface="Cambria Math"/>
                <a:cs typeface="Cambria Math"/>
                <a:sym typeface="Cambria Math"/>
              </a:rPr>
              <a:t>T</a:t>
            </a:r>
            <a:r>
              <a:rPr sz="2400">
                <a:latin typeface="Cambria Math"/>
                <a:ea typeface="Cambria Math"/>
                <a:cs typeface="Cambria Math"/>
                <a:sym typeface="Cambria Math"/>
              </a:rPr>
              <a:t>)</a:t>
            </a:r>
          </a:p>
        </p:txBody>
      </p:sp>
      <p:sp>
        <p:nvSpPr>
          <p:cNvPr id="5" name="Shape 51"/>
          <p:cNvSpPr/>
          <p:nvPr/>
        </p:nvSpPr>
        <p:spPr>
          <a:xfrm>
            <a:off x="7347675" y="2301088"/>
            <a:ext cx="90986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sz="2400" dirty="0">
                <a:latin typeface="Cambria Math"/>
                <a:ea typeface="Cambria Math"/>
                <a:cs typeface="Cambria Math"/>
                <a:sym typeface="Cambria Math"/>
              </a:rPr>
              <a:t>∫ d</a:t>
            </a:r>
            <a:r>
              <a:rPr sz="2400" baseline="30000" dirty="0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sz="2400" dirty="0">
                <a:latin typeface="Cambria Math"/>
                <a:ea typeface="Cambria Math"/>
                <a:cs typeface="Cambria Math"/>
                <a:sym typeface="Cambria Math"/>
              </a:rPr>
              <a:t>k</a:t>
            </a:r>
            <a:r>
              <a:rPr sz="2400" baseline="-25000" dirty="0">
                <a:latin typeface="Cambria Math"/>
                <a:ea typeface="Cambria Math"/>
                <a:cs typeface="Cambria Math"/>
                <a:sym typeface="Cambria Math"/>
              </a:rPr>
              <a:t>T</a:t>
            </a:r>
          </a:p>
        </p:txBody>
      </p:sp>
      <p:sp>
        <p:nvSpPr>
          <p:cNvPr id="6" name="Shape 52"/>
          <p:cNvSpPr/>
          <p:nvPr/>
        </p:nvSpPr>
        <p:spPr>
          <a:xfrm>
            <a:off x="7843866" y="3383520"/>
            <a:ext cx="943526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sz="2400">
                <a:latin typeface="Cambria Math"/>
                <a:ea typeface="Cambria Math"/>
                <a:cs typeface="Cambria Math"/>
                <a:sym typeface="Cambria Math"/>
              </a:rPr>
              <a:t>f(x,b</a:t>
            </a:r>
            <a:r>
              <a:rPr sz="2400" baseline="-25000">
                <a:latin typeface="Cambria Math"/>
                <a:ea typeface="Cambria Math"/>
                <a:cs typeface="Cambria Math"/>
                <a:sym typeface="Cambria Math"/>
              </a:rPr>
              <a:t>T</a:t>
            </a:r>
            <a:r>
              <a:rPr sz="2400">
                <a:latin typeface="Cambria Math"/>
                <a:ea typeface="Cambria Math"/>
                <a:cs typeface="Cambria Math"/>
                <a:sym typeface="Cambria Math"/>
              </a:rPr>
              <a:t>)</a:t>
            </a:r>
          </a:p>
        </p:txBody>
      </p:sp>
      <p:sp>
        <p:nvSpPr>
          <p:cNvPr id="7" name="Shape 53"/>
          <p:cNvSpPr/>
          <p:nvPr/>
        </p:nvSpPr>
        <p:spPr>
          <a:xfrm>
            <a:off x="3212411" y="3383520"/>
            <a:ext cx="937114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sz="2400" dirty="0">
                <a:latin typeface="Cambria Math"/>
                <a:ea typeface="Cambria Math"/>
                <a:cs typeface="Cambria Math"/>
                <a:sym typeface="Cambria Math"/>
              </a:rPr>
              <a:t>f(x,k</a:t>
            </a:r>
            <a:r>
              <a:rPr sz="2400" baseline="-25000" dirty="0">
                <a:latin typeface="Cambria Math"/>
                <a:ea typeface="Cambria Math"/>
                <a:cs typeface="Cambria Math"/>
                <a:sym typeface="Cambria Math"/>
              </a:rPr>
              <a:t>T</a:t>
            </a:r>
            <a:r>
              <a:rPr sz="2400" dirty="0">
                <a:latin typeface="Cambria Math"/>
                <a:ea typeface="Cambria Math"/>
                <a:cs typeface="Cambria Math"/>
                <a:sym typeface="Cambria Math"/>
              </a:rPr>
              <a:t>)</a:t>
            </a:r>
          </a:p>
        </p:txBody>
      </p:sp>
      <p:sp>
        <p:nvSpPr>
          <p:cNvPr id="8" name="Shape 54"/>
          <p:cNvSpPr/>
          <p:nvPr/>
        </p:nvSpPr>
        <p:spPr>
          <a:xfrm>
            <a:off x="3666023" y="2367213"/>
            <a:ext cx="848948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sz="2400">
                <a:latin typeface="Cambria Math"/>
                <a:ea typeface="Cambria Math"/>
                <a:cs typeface="Cambria Math"/>
                <a:sym typeface="Cambria Math"/>
              </a:rPr>
              <a:t>∫d</a:t>
            </a:r>
            <a:r>
              <a:rPr sz="2400" baseline="30000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sz="2400">
                <a:latin typeface="Cambria Math"/>
                <a:ea typeface="Cambria Math"/>
                <a:cs typeface="Cambria Math"/>
                <a:sym typeface="Cambria Math"/>
              </a:rPr>
              <a:t>b</a:t>
            </a:r>
            <a:r>
              <a:rPr sz="2400" baseline="-25000">
                <a:latin typeface="Cambria Math"/>
                <a:ea typeface="Cambria Math"/>
                <a:cs typeface="Cambria Math"/>
                <a:sym typeface="Cambria Math"/>
              </a:rPr>
              <a:t>T</a:t>
            </a:r>
          </a:p>
        </p:txBody>
      </p:sp>
      <p:pic>
        <p:nvPicPr>
          <p:cNvPr id="9" name="buffer.pd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2301" y="2621748"/>
            <a:ext cx="2168796" cy="1973944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Shape 57"/>
          <p:cNvSpPr/>
          <p:nvPr/>
        </p:nvSpPr>
        <p:spPr>
          <a:xfrm flipH="1">
            <a:off x="3804558" y="2283809"/>
            <a:ext cx="1433332" cy="1107131"/>
          </a:xfrm>
          <a:prstGeom prst="line">
            <a:avLst/>
          </a:prstGeom>
          <a:ln w="25400">
            <a:solidFill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 sz="1200"/>
          </a:p>
        </p:txBody>
      </p:sp>
      <p:sp>
        <p:nvSpPr>
          <p:cNvPr id="11" name="Shape 59"/>
          <p:cNvSpPr/>
          <p:nvPr/>
        </p:nvSpPr>
        <p:spPr>
          <a:xfrm>
            <a:off x="1435564" y="4564676"/>
            <a:ext cx="4189186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lvl="0"/>
            <a:r>
              <a:rPr dirty="0"/>
              <a:t>Spin-dependent 3</a:t>
            </a:r>
            <a:r>
              <a:rPr lang="en-US" dirty="0"/>
              <a:t>D</a:t>
            </a:r>
            <a:r>
              <a:rPr dirty="0"/>
              <a:t> </a:t>
            </a:r>
            <a:r>
              <a:rPr b="1" dirty="0">
                <a:solidFill>
                  <a:srgbClr val="0000FF"/>
                </a:solidFill>
              </a:rPr>
              <a:t>momentum space </a:t>
            </a:r>
          </a:p>
          <a:p>
            <a:pPr lvl="0"/>
            <a:r>
              <a:rPr dirty="0"/>
              <a:t>images from </a:t>
            </a:r>
            <a:r>
              <a:rPr dirty="0">
                <a:solidFill>
                  <a:srgbClr val="002AF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semi-inclusive</a:t>
            </a:r>
            <a:r>
              <a:rPr dirty="0">
                <a:solidFill>
                  <a:srgbClr val="002AF4"/>
                </a:solidFill>
              </a:rPr>
              <a:t> scattering</a:t>
            </a:r>
            <a:endParaRPr lang="en-US" dirty="0">
              <a:solidFill>
                <a:srgbClr val="002AF4"/>
              </a:solidFill>
            </a:endParaRPr>
          </a:p>
          <a:p>
            <a:pPr lvl="0"/>
            <a:r>
              <a:rPr lang="en-US" dirty="0">
                <a:sym typeface="Wingdings"/>
              </a:rPr>
              <a:t></a:t>
            </a:r>
            <a:r>
              <a:rPr lang="en-US" b="1" dirty="0">
                <a:solidFill>
                  <a:srgbClr val="0000FF"/>
                </a:solidFill>
                <a:sym typeface="Wingdings"/>
              </a:rPr>
              <a:t> Transverse Momentum Distribution</a:t>
            </a:r>
            <a:endParaRPr b="1" dirty="0">
              <a:solidFill>
                <a:srgbClr val="0000FF"/>
              </a:solidFill>
            </a:endParaRPr>
          </a:p>
        </p:txBody>
      </p:sp>
      <p:sp>
        <p:nvSpPr>
          <p:cNvPr id="12" name="Shape 61"/>
          <p:cNvSpPr/>
          <p:nvPr/>
        </p:nvSpPr>
        <p:spPr>
          <a:xfrm>
            <a:off x="6800022" y="2300957"/>
            <a:ext cx="1433332" cy="1107131"/>
          </a:xfrm>
          <a:prstGeom prst="line">
            <a:avLst/>
          </a:prstGeom>
          <a:ln w="25400">
            <a:solidFill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 sz="1200"/>
          </a:p>
        </p:txBody>
      </p:sp>
      <p:sp>
        <p:nvSpPr>
          <p:cNvPr id="13" name="Shape 63"/>
          <p:cNvSpPr/>
          <p:nvPr/>
        </p:nvSpPr>
        <p:spPr>
          <a:xfrm>
            <a:off x="6437426" y="4503006"/>
            <a:ext cx="5426797" cy="1477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lvl="0"/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Spin-dependent 2D </a:t>
            </a:r>
            <a:r>
              <a:rPr lang="en-US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coordinate space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(transverse) +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1D (longitudinal momentum)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images from exclusive scattering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(Deeply virtual Compton scattering and meson production)</a:t>
            </a:r>
          </a:p>
          <a:p>
            <a:pPr lvl="0"/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 Generalized Parton Distributions</a:t>
            </a:r>
            <a:endParaRPr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hape 65"/>
          <p:cNvSpPr/>
          <p:nvPr/>
        </p:nvSpPr>
        <p:spPr>
          <a:xfrm>
            <a:off x="2156457" y="2482875"/>
            <a:ext cx="1323437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b="1" i="1" dirty="0">
                <a:solidFill>
                  <a:srgbClr val="0000FF"/>
                </a:solidFill>
              </a:rPr>
              <a:t>Momentum</a:t>
            </a:r>
          </a:p>
          <a:p>
            <a:pPr lvl="0"/>
            <a:r>
              <a:rPr b="1" i="1" dirty="0">
                <a:solidFill>
                  <a:srgbClr val="0000FF"/>
                </a:solidFill>
              </a:rPr>
              <a:t>space</a:t>
            </a:r>
          </a:p>
        </p:txBody>
      </p:sp>
      <p:sp>
        <p:nvSpPr>
          <p:cNvPr id="15" name="Shape 66"/>
          <p:cNvSpPr/>
          <p:nvPr/>
        </p:nvSpPr>
        <p:spPr>
          <a:xfrm>
            <a:off x="8351901" y="2549000"/>
            <a:ext cx="1310613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b="1" i="1" dirty="0">
                <a:solidFill>
                  <a:srgbClr val="008000"/>
                </a:solidFill>
              </a:rPr>
              <a:t>Coordinate</a:t>
            </a:r>
          </a:p>
          <a:p>
            <a:pPr lvl="0"/>
            <a:r>
              <a:rPr b="1" i="1" dirty="0">
                <a:solidFill>
                  <a:srgbClr val="008000"/>
                </a:solidFill>
              </a:rPr>
              <a:t>space</a:t>
            </a:r>
            <a:endParaRPr i="1" dirty="0">
              <a:solidFill>
                <a:srgbClr val="008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56457" y="6051938"/>
            <a:ext cx="7936399" cy="36933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momentum  and position distributions </a:t>
            </a:r>
            <a:r>
              <a:rPr lang="en-US" dirty="0">
                <a:sym typeface="Wingdings"/>
              </a:rPr>
              <a:t> Orbital motion of quarks and gluons</a:t>
            </a:r>
            <a:endParaRPr lang="en-US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735712" y="990249"/>
            <a:ext cx="104511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FF"/>
                </a:solidFill>
              </a:rPr>
              <a:t>Wigner 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functions</a:t>
            </a:r>
            <a:r>
              <a:rPr lang="en-US" sz="2400" b="1" dirty="0">
                <a:solidFill>
                  <a:srgbClr val="0000FF"/>
                </a:solidFill>
              </a:rPr>
              <a:t> W(</a:t>
            </a:r>
            <a:r>
              <a:rPr lang="en-US" sz="2400" b="1" dirty="0" err="1">
                <a:solidFill>
                  <a:srgbClr val="0000FF"/>
                </a:solidFill>
              </a:rPr>
              <a:t>x,b</a:t>
            </a:r>
            <a:r>
              <a:rPr lang="en-US" sz="2400" b="1" baseline="-25000" dirty="0" err="1">
                <a:solidFill>
                  <a:srgbClr val="0000FF"/>
                </a:solidFill>
              </a:rPr>
              <a:t>T</a:t>
            </a:r>
            <a:r>
              <a:rPr lang="en-US" sz="2400" b="1" dirty="0" err="1">
                <a:solidFill>
                  <a:srgbClr val="0000FF"/>
                </a:solidFill>
              </a:rPr>
              <a:t>,k</a:t>
            </a:r>
            <a:r>
              <a:rPr lang="en-US" sz="2400" b="1" baseline="-25000" dirty="0" err="1">
                <a:solidFill>
                  <a:srgbClr val="0000FF"/>
                </a:solidFill>
              </a:rPr>
              <a:t>T</a:t>
            </a:r>
            <a:r>
              <a:rPr lang="en-US" sz="2400" b="1" dirty="0">
                <a:solidFill>
                  <a:srgbClr val="0000FF"/>
                </a:solidFill>
              </a:rPr>
              <a:t>)</a:t>
            </a:r>
          </a:p>
          <a:p>
            <a:r>
              <a:rPr lang="en-US" sz="2400" dirty="0"/>
              <a:t>offer unprecedented insight into confinement and chiral symmetry breaking.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572960" y="7269354"/>
            <a:ext cx="704607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00FF"/>
                </a:solidFill>
                <a:latin typeface="Apple Chancery"/>
                <a:cs typeface="Apple Chancery"/>
              </a:rPr>
              <a:t>Possible direct access to gluon Wigner function through diffractive di-jet measurements at an EIC: Y. </a:t>
            </a:r>
            <a:r>
              <a:rPr lang="en-US" sz="1600" dirty="0" err="1">
                <a:solidFill>
                  <a:srgbClr val="0000FF"/>
                </a:solidFill>
                <a:latin typeface="Apple Chancery"/>
                <a:cs typeface="Apple Chancery"/>
              </a:rPr>
              <a:t>Hatta</a:t>
            </a:r>
            <a:r>
              <a:rPr lang="en-US" sz="1600" dirty="0">
                <a:solidFill>
                  <a:srgbClr val="0000FF"/>
                </a:solidFill>
                <a:latin typeface="Apple Chancery"/>
                <a:cs typeface="Apple Chancery"/>
              </a:rPr>
              <a:t> et al. PRL 16, 022301 (2016</a:t>
            </a:r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ADD56623-C2C5-9A44-81EB-22C425BA8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Electron Ion Collider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261190F2-F71B-F44A-97FC-4EC841ECD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D79966-8857-4643-9787-D4C742650303}"/>
              </a:ext>
            </a:extLst>
          </p:cNvPr>
          <p:cNvSpPr txBox="1"/>
          <p:nvPr/>
        </p:nvSpPr>
        <p:spPr>
          <a:xfrm>
            <a:off x="10035543" y="2479067"/>
            <a:ext cx="2097741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Near future promise of direct</a:t>
            </a:r>
          </a:p>
          <a:p>
            <a:r>
              <a:rPr lang="en-US" dirty="0"/>
              <a:t>Comparison with lattice QCD</a:t>
            </a:r>
          </a:p>
        </p:txBody>
      </p:sp>
    </p:spTree>
    <p:extLst>
      <p:ext uri="{BB962C8B-B14F-4D97-AF65-F5344CB8AC3E}">
        <p14:creationId xmlns:p14="http://schemas.microsoft.com/office/powerpoint/2010/main" val="372222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dvAuto="0"/>
      <p:bldP spid="6" grpId="0" animBg="1" advAuto="0"/>
      <p:bldP spid="7" grpId="0" animBg="1" advAuto="0"/>
      <p:bldP spid="8" grpId="0" animBg="1" advAuto="0"/>
      <p:bldP spid="10" grpId="0" animBg="1" advAuto="0"/>
      <p:bldP spid="11" grpId="0" animBg="1" advAuto="0"/>
      <p:bldP spid="12" grpId="0" animBg="1" advAuto="0"/>
      <p:bldP spid="13" grpId="0" animBg="1" advAuto="0"/>
      <p:bldP spid="14" grpId="0" animBg="1" advAuto="0"/>
      <p:bldP spid="15" grpId="0" animBg="1" advAuto="0"/>
      <p:bldP spid="16" grpId="0" animBg="1"/>
      <p:bldP spid="2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0" y="27574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1"/>
                </a:solidFill>
              </a:rPr>
              <a:t>2+1 D </a:t>
            </a:r>
            <a:r>
              <a:rPr lang="en-US" sz="3200" dirty="0" err="1">
                <a:solidFill>
                  <a:schemeClr val="accent1"/>
                </a:solidFill>
              </a:rPr>
              <a:t>partonic</a:t>
            </a:r>
            <a:r>
              <a:rPr lang="en-US" sz="3200" dirty="0">
                <a:solidFill>
                  <a:schemeClr val="accent1"/>
                </a:solidFill>
              </a:rPr>
              <a:t> image of the proton with the EIC</a:t>
            </a:r>
            <a:endParaRPr lang="en-US" sz="32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0D9A81-3FBD-1C42-A532-7AE3A9327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Electron Ion Collider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B86420-77D8-5947-8CEA-2DB327DAC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24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359B2B-6108-C548-860B-6BAC5D863A65}"/>
              </a:ext>
            </a:extLst>
          </p:cNvPr>
          <p:cNvGrpSpPr/>
          <p:nvPr/>
        </p:nvGrpSpPr>
        <p:grpSpPr>
          <a:xfrm>
            <a:off x="5076922" y="817242"/>
            <a:ext cx="7269457" cy="5938113"/>
            <a:chOff x="5076922" y="817242"/>
            <a:chExt cx="7269457" cy="5938113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82AC9C4-FA3F-0C4A-8CA4-4A72142CE03D}"/>
                </a:ext>
              </a:extLst>
            </p:cNvPr>
            <p:cNvGrpSpPr/>
            <p:nvPr/>
          </p:nvGrpSpPr>
          <p:grpSpPr>
            <a:xfrm>
              <a:off x="6367680" y="817242"/>
              <a:ext cx="5978699" cy="5938113"/>
              <a:chOff x="6367680" y="817242"/>
              <a:chExt cx="5978699" cy="5938113"/>
            </a:xfrm>
          </p:grpSpPr>
          <p:sp>
            <p:nvSpPr>
              <p:cNvPr id="18" name="Shape 63"/>
              <p:cNvSpPr/>
              <p:nvPr/>
            </p:nvSpPr>
            <p:spPr>
              <a:xfrm>
                <a:off x="6367680" y="817242"/>
                <a:ext cx="5648323" cy="92333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rIns="45719">
                <a:spAutoFit/>
              </a:bodyPr>
              <a:lstStyle/>
              <a:p>
                <a:pPr lvl="0"/>
                <a:r>
                  <a:rPr dirty="0"/>
                  <a:t>Spin-dependent 2D </a:t>
                </a:r>
                <a:r>
                  <a:rPr lang="en-US" dirty="0">
                    <a:solidFill>
                      <a:srgbClr val="008000"/>
                    </a:solidFill>
                  </a:rPr>
                  <a:t>coordinate space </a:t>
                </a:r>
                <a:r>
                  <a:rPr lang="en-US" dirty="0"/>
                  <a:t>(transverse) +</a:t>
                </a:r>
                <a:r>
                  <a:rPr dirty="0"/>
                  <a:t> 1D (longitudinal momentum) images from exclusive scattering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7455960" y="1415642"/>
                <a:ext cx="3866037" cy="3693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Transverse </a:t>
                </a:r>
                <a:r>
                  <a:rPr lang="en-US" b="1" dirty="0">
                    <a:solidFill>
                      <a:srgbClr val="008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Position</a:t>
                </a:r>
                <a:r>
                  <a:rPr lang="en-US" b="1" dirty="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Distributions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7455960" y="4160499"/>
                <a:ext cx="4014261" cy="5232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/>
                  <a:t>Sea quark’s 2D position distribution</a:t>
                </a:r>
              </a:p>
              <a:p>
                <a:pPr algn="ctr"/>
                <a:r>
                  <a:rPr lang="en-US" sz="1400" dirty="0"/>
                  <a:t>unpolarized                polarized</a:t>
                </a:r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6851439" y="4803859"/>
                <a:ext cx="5494940" cy="1951496"/>
                <a:chOff x="16936" y="2286074"/>
                <a:chExt cx="7632437" cy="2823471"/>
              </a:xfrm>
            </p:grpSpPr>
            <p:pic>
              <p:nvPicPr>
                <p:cNvPr id="32" name="Picture 31" descr="plotGPD2D.pdf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9302" r="17366"/>
                <a:stretch/>
              </p:blipFill>
              <p:spPr>
                <a:xfrm>
                  <a:off x="1156618" y="2310492"/>
                  <a:ext cx="4704640" cy="2710238"/>
                </a:xfrm>
                <a:prstGeom prst="rect">
                  <a:avLst/>
                </a:prstGeom>
              </p:spPr>
            </p:pic>
            <p:pic>
              <p:nvPicPr>
                <p:cNvPr id="33" name="Picture 32" descr="plot-gpd_combo.pdf"/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0010" b="18140"/>
                <a:stretch/>
              </p:blipFill>
              <p:spPr>
                <a:xfrm rot="5400000" flipH="1">
                  <a:off x="5389427" y="2765389"/>
                  <a:ext cx="2337706" cy="1461781"/>
                </a:xfrm>
                <a:prstGeom prst="rect">
                  <a:avLst/>
                </a:prstGeom>
              </p:spPr>
            </p:pic>
            <p:pic>
              <p:nvPicPr>
                <p:cNvPr id="34" name="Picture 33" descr="plot-gpd_combo.pdf"/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3026" r="42987"/>
                <a:stretch/>
              </p:blipFill>
              <p:spPr>
                <a:xfrm rot="16200000">
                  <a:off x="6642372" y="4085053"/>
                  <a:ext cx="218762" cy="1795241"/>
                </a:xfrm>
                <a:prstGeom prst="rect">
                  <a:avLst/>
                </a:prstGeom>
              </p:spPr>
            </p:pic>
            <p:pic>
              <p:nvPicPr>
                <p:cNvPr id="35" name="Picture 34" descr="plot-gpd_combo.pdf"/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2161" b="18888"/>
                <a:stretch/>
              </p:blipFill>
              <p:spPr>
                <a:xfrm rot="16200000">
                  <a:off x="-611632" y="2914643"/>
                  <a:ext cx="2823471" cy="1566333"/>
                </a:xfrm>
                <a:prstGeom prst="rect">
                  <a:avLst/>
                </a:prstGeom>
              </p:spPr>
            </p:pic>
            <p:pic>
              <p:nvPicPr>
                <p:cNvPr id="36" name="Picture 35" descr="plot-gpd_combo.pdf"/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980" r="92242" b="18888"/>
                <a:stretch/>
              </p:blipFill>
              <p:spPr>
                <a:xfrm rot="5400000">
                  <a:off x="6464921" y="3974998"/>
                  <a:ext cx="219770" cy="1441347"/>
                </a:xfrm>
                <a:prstGeom prst="rect">
                  <a:avLst/>
                </a:prstGeom>
              </p:spPr>
            </p:pic>
            <p:cxnSp>
              <p:nvCxnSpPr>
                <p:cNvPr id="37" name="Straight Connector 36"/>
                <p:cNvCxnSpPr>
                  <a:endCxn id="33" idx="0"/>
                </p:cNvCxnSpPr>
                <p:nvPr/>
              </p:nvCxnSpPr>
              <p:spPr>
                <a:xfrm>
                  <a:off x="16936" y="3479800"/>
                  <a:ext cx="7272235" cy="164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38" name="Picture 37" descr="plot-gpd_combo.pdf"/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5503" t="3507" r="54455" b="75447"/>
                <a:stretch/>
              </p:blipFill>
              <p:spPr>
                <a:xfrm rot="5400000">
                  <a:off x="6722534" y="2489199"/>
                  <a:ext cx="592667" cy="406401"/>
                </a:xfrm>
                <a:prstGeom prst="rect">
                  <a:avLst/>
                </a:prstGeom>
                <a:solidFill>
                  <a:schemeClr val="bg1"/>
                </a:solidFill>
              </p:spPr>
            </p:pic>
          </p:grp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34E4CC5-67A0-FC42-A0F5-58F591C41986}"/>
                </a:ext>
              </a:extLst>
            </p:cNvPr>
            <p:cNvGrpSpPr/>
            <p:nvPr/>
          </p:nvGrpSpPr>
          <p:grpSpPr>
            <a:xfrm>
              <a:off x="5076922" y="1877605"/>
              <a:ext cx="6887993" cy="2024201"/>
              <a:chOff x="302540" y="3796164"/>
              <a:chExt cx="8769310" cy="2570324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9A8B3D30-36B6-2A47-B562-B13EC6E0FF13}"/>
                  </a:ext>
                </a:extLst>
              </p:cNvPr>
              <p:cNvGrpSpPr/>
              <p:nvPr/>
            </p:nvGrpSpPr>
            <p:grpSpPr>
              <a:xfrm>
                <a:off x="302540" y="5389454"/>
                <a:ext cx="8769310" cy="977034"/>
                <a:chOff x="302540" y="5643452"/>
                <a:chExt cx="8769310" cy="977034"/>
              </a:xfrm>
            </p:grpSpPr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411F837F-1FC1-304D-ABC3-8B962511FD8C}"/>
                    </a:ext>
                  </a:extLst>
                </p:cNvPr>
                <p:cNvSpPr txBox="1"/>
                <p:nvPr/>
              </p:nvSpPr>
              <p:spPr>
                <a:xfrm>
                  <a:off x="302540" y="5643452"/>
                  <a:ext cx="3992191" cy="9770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rgbClr val="000090"/>
                      </a:solidFill>
                    </a:rPr>
                    <a:t>Deeply Virtual Compton Scattering</a:t>
                  </a:r>
                </a:p>
                <a:p>
                  <a:r>
                    <a:rPr lang="en-US" sz="1400" dirty="0">
                      <a:solidFill>
                        <a:srgbClr val="000090"/>
                      </a:solidFill>
                    </a:rPr>
                    <a:t>Measure all three final states</a:t>
                  </a:r>
                </a:p>
                <a:p>
                  <a:r>
                    <a:rPr lang="en-US" sz="1600" dirty="0"/>
                    <a:t>e + </a:t>
                  </a:r>
                  <a:r>
                    <a:rPr lang="en-US" sz="1600" b="1" dirty="0">
                      <a:solidFill>
                        <a:srgbClr val="FF0000"/>
                      </a:solidFill>
                    </a:rPr>
                    <a:t>p</a:t>
                  </a:r>
                  <a:r>
                    <a:rPr lang="en-US" sz="1600" dirty="0"/>
                    <a:t> </a:t>
                  </a:r>
                  <a:r>
                    <a:rPr lang="en-US" sz="1600" dirty="0">
                      <a:sym typeface="Wingdings"/>
                    </a:rPr>
                    <a:t> e’+ </a:t>
                  </a:r>
                  <a:r>
                    <a:rPr lang="en-US" sz="1600" b="1" dirty="0">
                      <a:solidFill>
                        <a:srgbClr val="FF0000"/>
                      </a:solidFill>
                      <a:sym typeface="Wingdings"/>
                    </a:rPr>
                    <a:t>p’</a:t>
                  </a:r>
                  <a:r>
                    <a:rPr lang="en-US" sz="1600" dirty="0">
                      <a:sym typeface="Wingdings"/>
                    </a:rPr>
                    <a:t>+ </a:t>
                  </a:r>
                  <a:r>
                    <a:rPr lang="en-US" sz="1600" dirty="0">
                      <a:latin typeface="Symbol" charset="2"/>
                      <a:cs typeface="Symbol" charset="2"/>
                      <a:sym typeface="Wingdings"/>
                    </a:rPr>
                    <a:t>g </a:t>
                  </a: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08F06EDE-C8A2-3D4D-988F-2D24D4D6E88F}"/>
                    </a:ext>
                  </a:extLst>
                </p:cNvPr>
                <p:cNvSpPr txBox="1"/>
                <p:nvPr/>
              </p:nvSpPr>
              <p:spPr>
                <a:xfrm>
                  <a:off x="4722492" y="5762400"/>
                  <a:ext cx="4349358" cy="664384"/>
                </a:xfrm>
                <a:prstGeom prst="rect">
                  <a:avLst/>
                </a:prstGeom>
                <a:solidFill>
                  <a:srgbClr val="CCFFCC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/>
                    <a:t>Fourier transform of momentum transferred=(p-p’) </a:t>
                  </a:r>
                  <a:r>
                    <a:rPr lang="en-US" sz="1400" dirty="0">
                      <a:sym typeface="Wingdings"/>
                    </a:rPr>
                    <a:t> Spatial distribution</a:t>
                  </a:r>
                  <a:endParaRPr lang="en-US" sz="1400" dirty="0"/>
                </a:p>
              </p:txBody>
            </p:sp>
          </p:grpSp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A99B2F0D-D6B3-954B-BAE9-B7D580607E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78356" y="3796164"/>
                <a:ext cx="6817651" cy="1581524"/>
              </a:xfrm>
              <a:prstGeom prst="rect">
                <a:avLst/>
              </a:prstGeom>
            </p:spPr>
          </p:pic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0B85DD1-42E7-5041-B4DA-0125136E8E4B}"/>
                  </a:ext>
                </a:extLst>
              </p:cNvPr>
              <p:cNvSpPr txBox="1"/>
              <p:nvPr/>
            </p:nvSpPr>
            <p:spPr>
              <a:xfrm>
                <a:off x="372726" y="4106994"/>
                <a:ext cx="1045315" cy="6643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00FF"/>
                    </a:solidFill>
                  </a:rPr>
                  <a:t>Quarks</a:t>
                </a:r>
              </a:p>
              <a:p>
                <a:r>
                  <a:rPr lang="en-US" sz="1400" dirty="0">
                    <a:solidFill>
                      <a:srgbClr val="0000FF"/>
                    </a:solidFill>
                  </a:rPr>
                  <a:t>Motion  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169CC57-B0D0-BB49-9B9F-523A700B30CA}"/>
                  </a:ext>
                </a:extLst>
              </p:cNvPr>
              <p:cNvSpPr txBox="1"/>
              <p:nvPr/>
            </p:nvSpPr>
            <p:spPr>
              <a:xfrm>
                <a:off x="8000006" y="3995869"/>
                <a:ext cx="1071844" cy="9379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00FF"/>
                    </a:solidFill>
                  </a:rPr>
                  <a:t>Gluons:</a:t>
                </a:r>
              </a:p>
              <a:p>
                <a:r>
                  <a:rPr lang="en-US" sz="1400" dirty="0">
                    <a:solidFill>
                      <a:srgbClr val="0000FF"/>
                    </a:solidFill>
                  </a:rPr>
                  <a:t>Only @ </a:t>
                </a:r>
              </a:p>
              <a:p>
                <a:r>
                  <a:rPr lang="en-US" sz="1400" dirty="0">
                    <a:solidFill>
                      <a:srgbClr val="0000FF"/>
                    </a:solidFill>
                  </a:rPr>
                  <a:t>Collider </a:t>
                </a:r>
                <a:endParaRPr lang="en-US" dirty="0">
                  <a:solidFill>
                    <a:srgbClr val="0000FF"/>
                  </a:solidFill>
                </a:endParaRP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A070E21-E65C-A146-9E23-96D04F20412D}"/>
              </a:ext>
            </a:extLst>
          </p:cNvPr>
          <p:cNvGrpSpPr/>
          <p:nvPr/>
        </p:nvGrpSpPr>
        <p:grpSpPr>
          <a:xfrm>
            <a:off x="280456" y="876830"/>
            <a:ext cx="5372171" cy="5878525"/>
            <a:chOff x="446706" y="876830"/>
            <a:chExt cx="5372171" cy="5878525"/>
          </a:xfrm>
        </p:grpSpPr>
        <p:pic>
          <p:nvPicPr>
            <p:cNvPr id="5" name="Picture 4" descr="Screen shot 2013-02-10 at 4.38.26 AM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1801" y="4511173"/>
              <a:ext cx="5187076" cy="2244182"/>
            </a:xfrm>
            <a:prstGeom prst="rect">
              <a:avLst/>
            </a:prstGeom>
          </p:spPr>
        </p:pic>
        <p:sp>
          <p:nvSpPr>
            <p:cNvPr id="17" name="Shape 59"/>
            <p:cNvSpPr/>
            <p:nvPr/>
          </p:nvSpPr>
          <p:spPr>
            <a:xfrm>
              <a:off x="479668" y="876830"/>
              <a:ext cx="5290308" cy="65024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rIns="45719">
              <a:spAutoFit/>
            </a:bodyPr>
            <a:lstStyle/>
            <a:p>
              <a:pPr lvl="0"/>
              <a:r>
                <a:rPr dirty="0"/>
                <a:t>Spin-dependent </a:t>
              </a:r>
              <a:r>
                <a:rPr lang="en-US" dirty="0"/>
                <a:t>(2+1)D</a:t>
              </a:r>
              <a:r>
                <a:rPr dirty="0"/>
                <a:t> </a:t>
              </a:r>
              <a:r>
                <a:rPr dirty="0">
                  <a:solidFill>
                    <a:srgbClr val="0000FF"/>
                  </a:solidFill>
                </a:rPr>
                <a:t>momentum spac</a:t>
              </a:r>
              <a:r>
                <a:rPr lang="en-US" dirty="0">
                  <a:solidFill>
                    <a:srgbClr val="0000FF"/>
                  </a:solidFill>
                </a:rPr>
                <a:t>e</a:t>
              </a:r>
              <a:r>
                <a:rPr dirty="0">
                  <a:solidFill>
                    <a:srgbClr val="0000FF"/>
                  </a:solidFill>
                </a:rPr>
                <a:t> </a:t>
              </a:r>
              <a:r>
                <a:rPr dirty="0"/>
                <a:t>images from semi-inclusive scattering</a:t>
              </a:r>
              <a:r>
                <a:rPr lang="en-US" dirty="0"/>
                <a:t> (SIDS)</a:t>
              </a:r>
              <a:endParaRPr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46706" y="1503614"/>
              <a:ext cx="4186588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Transverse </a:t>
              </a:r>
              <a:r>
                <a:rPr lang="en-US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Momentum</a:t>
              </a:r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 Distributions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E5E11789-C722-114B-B803-2BB39262E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327121" y="2302769"/>
              <a:ext cx="2166190" cy="1819166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CCA9BA3-7F81-9546-9CA3-20E5B840CBA5}"/>
              </a:ext>
            </a:extLst>
          </p:cNvPr>
          <p:cNvSpPr txBox="1"/>
          <p:nvPr/>
        </p:nvSpPr>
        <p:spPr>
          <a:xfrm>
            <a:off x="1623455" y="4190593"/>
            <a:ext cx="3506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Quark’s 2D momentum distribution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9CEEE41-9B6D-A444-91E3-C5B5E6B389AB}"/>
              </a:ext>
            </a:extLst>
          </p:cNvPr>
          <p:cNvSpPr/>
          <p:nvPr/>
        </p:nvSpPr>
        <p:spPr>
          <a:xfrm>
            <a:off x="6367680" y="2108439"/>
            <a:ext cx="1304268" cy="1014660"/>
          </a:xfrm>
          <a:prstGeom prst="ellipse">
            <a:avLst/>
          </a:prstGeom>
          <a:solidFill>
            <a:schemeClr val="accent2">
              <a:lumMod val="20000"/>
              <a:lumOff val="80000"/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470F6B4-DEE2-D24F-BE8B-3D2D72215BAE}"/>
              </a:ext>
            </a:extLst>
          </p:cNvPr>
          <p:cNvSpPr/>
          <p:nvPr/>
        </p:nvSpPr>
        <p:spPr>
          <a:xfrm>
            <a:off x="9191841" y="2125316"/>
            <a:ext cx="1304268" cy="1014660"/>
          </a:xfrm>
          <a:prstGeom prst="ellipse">
            <a:avLst/>
          </a:prstGeom>
          <a:solidFill>
            <a:schemeClr val="accent2">
              <a:lumMod val="20000"/>
              <a:lumOff val="80000"/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31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023EF-B8CC-F34E-AAE9-82D356F58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068" y="381399"/>
            <a:ext cx="10972800" cy="990600"/>
          </a:xfrm>
        </p:spPr>
        <p:txBody>
          <a:bodyPr anchor="t"/>
          <a:lstStyle/>
          <a:p>
            <a:r>
              <a:rPr lang="en-US" dirty="0" err="1"/>
              <a:t>Transversity</a:t>
            </a:r>
            <a:r>
              <a:rPr lang="en-US" dirty="0"/>
              <a:t> and family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15934A-B51B-D342-9904-D4E340768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Electron Ion Collider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8030A4-7709-CB4F-893B-F0F6A5BA5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25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B0E10C6-B37B-3742-AF27-DA3BA1F5BAEF}"/>
              </a:ext>
            </a:extLst>
          </p:cNvPr>
          <p:cNvGrpSpPr/>
          <p:nvPr/>
        </p:nvGrpSpPr>
        <p:grpSpPr>
          <a:xfrm>
            <a:off x="-100013" y="1096340"/>
            <a:ext cx="6412425" cy="2610994"/>
            <a:chOff x="0" y="1310652"/>
            <a:chExt cx="6412425" cy="261099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F4D5D88-C043-1045-96E5-8E12897816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551075"/>
              <a:ext cx="5966520" cy="2177963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70AE9DC-B10A-604A-B692-43B911B26804}"/>
                </a:ext>
              </a:extLst>
            </p:cNvPr>
            <p:cNvSpPr txBox="1"/>
            <p:nvPr/>
          </p:nvSpPr>
          <p:spPr>
            <a:xfrm>
              <a:off x="34369" y="3613869"/>
              <a:ext cx="58977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Lin et al., arXiv:1710.09858; Lattice Augmented </a:t>
              </a:r>
              <a:r>
                <a:rPr lang="en-US" sz="1400" dirty="0" err="1"/>
                <a:t>transversity</a:t>
              </a:r>
              <a:r>
                <a:rPr lang="en-US" sz="1400" dirty="0"/>
                <a:t> fits by JAM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ACDAA1A-2E14-024D-9EF7-883B0203E253}"/>
                </a:ext>
              </a:extLst>
            </p:cNvPr>
            <p:cNvSpPr txBox="1"/>
            <p:nvPr/>
          </p:nvSpPr>
          <p:spPr>
            <a:xfrm>
              <a:off x="2855041" y="1310652"/>
              <a:ext cx="35573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Favored &amp; unfavored Collins FFs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77CCF1D-365E-7346-A2A7-60E5814F0358}"/>
                </a:ext>
              </a:extLst>
            </p:cNvPr>
            <p:cNvSpPr txBox="1"/>
            <p:nvPr/>
          </p:nvSpPr>
          <p:spPr>
            <a:xfrm>
              <a:off x="309562" y="1310652"/>
              <a:ext cx="20740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Transversity</a:t>
              </a:r>
              <a:r>
                <a:rPr lang="en-US" dirty="0"/>
                <a:t> PDFs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5C5FE9B3-66C5-E140-9044-83B4DD3273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3952" y="2691989"/>
            <a:ext cx="6173412" cy="414459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06573F1-7A55-564C-A51A-2D1D12FFC045}"/>
              </a:ext>
            </a:extLst>
          </p:cNvPr>
          <p:cNvSpPr txBox="1"/>
          <p:nvPr/>
        </p:nvSpPr>
        <p:spPr>
          <a:xfrm>
            <a:off x="209549" y="4168277"/>
            <a:ext cx="553587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Pavia 18: </a:t>
            </a:r>
            <a:r>
              <a:rPr lang="en-US" sz="1600" dirty="0" err="1"/>
              <a:t>Radici</a:t>
            </a:r>
            <a:r>
              <a:rPr lang="en-US" sz="1600" dirty="0"/>
              <a:t> &amp; </a:t>
            </a:r>
            <a:r>
              <a:rPr lang="en-US" sz="1600" dirty="0" err="1"/>
              <a:t>Bacchetta</a:t>
            </a:r>
            <a:r>
              <a:rPr lang="en-US" sz="1600" dirty="0"/>
              <a:t>, PRL 120 (19) 2018) 192001 </a:t>
            </a:r>
          </a:p>
          <a:p>
            <a:r>
              <a:rPr lang="en-US" sz="1600" dirty="0"/>
              <a:t>[1] C. </a:t>
            </a:r>
            <a:r>
              <a:rPr lang="en-US" sz="1600" dirty="0" err="1"/>
              <a:t>Alexandrou</a:t>
            </a:r>
            <a:r>
              <a:rPr lang="en-US" sz="1600" dirty="0"/>
              <a:t> et al., PRD102 (5) 2020 054517</a:t>
            </a:r>
          </a:p>
          <a:p>
            <a:r>
              <a:rPr lang="en-US" sz="1600" dirty="0"/>
              <a:t>[2] T. </a:t>
            </a:r>
            <a:r>
              <a:rPr lang="en-US" sz="1600" dirty="0" err="1"/>
              <a:t>Haris</a:t>
            </a:r>
            <a:r>
              <a:rPr lang="en-US" sz="1600" dirty="0"/>
              <a:t> et al., PRD 100 (3) 2019 034513</a:t>
            </a:r>
          </a:p>
          <a:p>
            <a:r>
              <a:rPr lang="en-US" sz="1600" dirty="0"/>
              <a:t>[3] N. Hasan et al., PRD 99 (11) 2019 114505</a:t>
            </a:r>
          </a:p>
          <a:p>
            <a:r>
              <a:rPr lang="en-US" sz="1600" dirty="0"/>
              <a:t>[4] N. Yamanaka et al., PRD 98 (5) 2018 054516</a:t>
            </a:r>
          </a:p>
          <a:p>
            <a:r>
              <a:rPr lang="en-US" sz="1600" dirty="0"/>
              <a:t>[5] R. Gupta et al., PRD98 (2018) 034503</a:t>
            </a:r>
          </a:p>
          <a:p>
            <a:r>
              <a:rPr lang="en-US" sz="1600" dirty="0"/>
              <a:t>[6] C. </a:t>
            </a:r>
            <a:r>
              <a:rPr lang="en-US" sz="1600" dirty="0" err="1"/>
              <a:t>Alexandrou</a:t>
            </a:r>
            <a:r>
              <a:rPr lang="en-US" sz="1600" dirty="0"/>
              <a:t> et al., PRD95 (11) (2017) 114514</a:t>
            </a:r>
          </a:p>
          <a:p>
            <a:r>
              <a:rPr lang="en-US" sz="1600" dirty="0"/>
              <a:t>[7] G.S. Bali et al., PRD91 (5) 2015 054501 </a:t>
            </a:r>
          </a:p>
          <a:p>
            <a:r>
              <a:rPr lang="en-US" sz="1600" dirty="0"/>
              <a:t>[8] </a:t>
            </a:r>
            <a:r>
              <a:rPr lang="en-US" sz="1600" dirty="0" err="1"/>
              <a:t>J.R.Green</a:t>
            </a:r>
            <a:r>
              <a:rPr lang="en-US" sz="1600" dirty="0"/>
              <a:t> et al., PRD86 (2012) 114509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10209F-CDCB-0045-916B-E6A78C9317F7}"/>
              </a:ext>
            </a:extLst>
          </p:cNvPr>
          <p:cNvSpPr txBox="1"/>
          <p:nvPr/>
        </p:nvSpPr>
        <p:spPr>
          <a:xfrm>
            <a:off x="9572626" y="2533537"/>
            <a:ext cx="1646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Tensor charge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BD9974E-AB37-EB4C-8268-C2006354381C}"/>
              </a:ext>
            </a:extLst>
          </p:cNvPr>
          <p:cNvSpPr txBox="1"/>
          <p:nvPr/>
        </p:nvSpPr>
        <p:spPr>
          <a:xfrm>
            <a:off x="9493596" y="4764284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Isovector</a:t>
            </a:r>
            <a:r>
              <a:rPr lang="en-US" dirty="0"/>
              <a:t> tensor charge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BBA3CAF-E466-6A4D-8E61-0B317665BB79}"/>
              </a:ext>
            </a:extLst>
          </p:cNvPr>
          <p:cNvSpPr txBox="1"/>
          <p:nvPr/>
        </p:nvSpPr>
        <p:spPr>
          <a:xfrm>
            <a:off x="6697883" y="1083921"/>
            <a:ext cx="48668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Lattice QCD Calculations are already playing a very significant role in fully understanding and interpretation of data</a:t>
            </a:r>
          </a:p>
        </p:txBody>
      </p:sp>
    </p:spTree>
    <p:extLst>
      <p:ext uri="{BB962C8B-B14F-4D97-AF65-F5344CB8AC3E}">
        <p14:creationId xmlns:p14="http://schemas.microsoft.com/office/powerpoint/2010/main" val="31263714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926666" y="533400"/>
            <a:ext cx="4741334" cy="1925960"/>
          </a:xfrm>
        </p:spPr>
        <p:txBody>
          <a:bodyPr anchor="t">
            <a:noAutofit/>
          </a:bodyPr>
          <a:lstStyle/>
          <a:p>
            <a:pPr algn="ctr"/>
            <a:r>
              <a:rPr lang="en-US" sz="3600" dirty="0">
                <a:solidFill>
                  <a:srgbClr val="002AF4"/>
                </a:solidFill>
              </a:rPr>
              <a:t>Study of internal structure of a watermelon:</a:t>
            </a:r>
            <a:br>
              <a:rPr lang="en-US" sz="3600" dirty="0">
                <a:solidFill>
                  <a:srgbClr val="002AF4"/>
                </a:solidFill>
              </a:rPr>
            </a:br>
            <a:br>
              <a:rPr lang="en-US" sz="3600" dirty="0">
                <a:solidFill>
                  <a:srgbClr val="002AF4"/>
                </a:solidFill>
              </a:rPr>
            </a:br>
            <a:br>
              <a:rPr lang="en-US" sz="3600" dirty="0">
                <a:solidFill>
                  <a:srgbClr val="002AF4"/>
                </a:solidFill>
              </a:rPr>
            </a:br>
            <a:endParaRPr lang="en-US" sz="3600" dirty="0">
              <a:solidFill>
                <a:srgbClr val="002AF4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25400" y="73827"/>
            <a:ext cx="4418541" cy="4675817"/>
            <a:chOff x="-15874" y="406400"/>
            <a:chExt cx="4418541" cy="4675817"/>
          </a:xfrm>
        </p:grpSpPr>
        <p:sp>
          <p:nvSpPr>
            <p:cNvPr id="13" name="TextBox 12"/>
            <p:cNvSpPr txBox="1"/>
            <p:nvPr/>
          </p:nvSpPr>
          <p:spPr>
            <a:xfrm>
              <a:off x="0" y="3799959"/>
              <a:ext cx="19287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A-A (RHIC, LHC)</a:t>
              </a: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-15874" y="406400"/>
              <a:ext cx="4418541" cy="4675817"/>
              <a:chOff x="-15874" y="406400"/>
              <a:chExt cx="4418541" cy="4675817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406400"/>
                <a:ext cx="4402667" cy="3302000"/>
              </a:xfrm>
              <a:prstGeom prst="rect">
                <a:avLst/>
              </a:prstGeom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-15874" y="4158887"/>
                <a:ext cx="150017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2AF4"/>
                    </a:solidFill>
                  </a:rPr>
                  <a:t>1) Violent collision of melons</a:t>
                </a:r>
                <a:endParaRPr lang="en-US" dirty="0"/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2826193" y="2095403"/>
            <a:ext cx="6408750" cy="3551069"/>
            <a:chOff x="1500175" y="2459360"/>
            <a:chExt cx="6408750" cy="3551069"/>
          </a:xfrm>
        </p:grpSpPr>
        <p:sp>
          <p:nvSpPr>
            <p:cNvPr id="14" name="TextBox 13"/>
            <p:cNvSpPr txBox="1"/>
            <p:nvPr/>
          </p:nvSpPr>
          <p:spPr>
            <a:xfrm>
              <a:off x="1786726" y="5641097"/>
              <a:ext cx="2361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Violent DIS e-A (EIC)</a:t>
              </a: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1500175" y="2459360"/>
              <a:ext cx="6408750" cy="3181737"/>
              <a:chOff x="1500175" y="2459360"/>
              <a:chExt cx="6408750" cy="3181737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1516851" y="2459360"/>
                <a:ext cx="6392074" cy="2764780"/>
                <a:chOff x="2294726" y="2409825"/>
                <a:chExt cx="6392074" cy="2764780"/>
              </a:xfrm>
            </p:grpSpPr>
            <p:pic>
              <p:nvPicPr>
                <p:cNvPr id="8" name="Picture 7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294726" y="2409825"/>
                  <a:ext cx="4769650" cy="2764780"/>
                </a:xfrm>
                <a:prstGeom prst="rect">
                  <a:avLst/>
                </a:prstGeom>
              </p:spPr>
            </p:pic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53125" t="24074" r="6944" b="17360"/>
                <a:stretch/>
              </p:blipFill>
              <p:spPr>
                <a:xfrm>
                  <a:off x="6207125" y="2441574"/>
                  <a:ext cx="2479675" cy="2727641"/>
                </a:xfrm>
                <a:prstGeom prst="rect">
                  <a:avLst/>
                </a:prstGeom>
              </p:spPr>
            </p:pic>
          </p:grpSp>
          <p:sp>
            <p:nvSpPr>
              <p:cNvPr id="20" name="TextBox 19"/>
              <p:cNvSpPr txBox="1"/>
              <p:nvPr/>
            </p:nvSpPr>
            <p:spPr>
              <a:xfrm>
                <a:off x="1500175" y="5271765"/>
                <a:ext cx="404660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2AF4"/>
                    </a:solidFill>
                  </a:rPr>
                  <a:t>2) Cutting the watermelon with a knife</a:t>
                </a:r>
                <a:endParaRPr lang="en-US" dirty="0"/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6580977" y="3628720"/>
            <a:ext cx="5568910" cy="3016249"/>
            <a:chOff x="3575089" y="3841750"/>
            <a:chExt cx="5568910" cy="3016249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27750" y="3841750"/>
              <a:ext cx="3016249" cy="3016249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3822308" y="6413500"/>
              <a:ext cx="23998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Non-Violent e-A (EIC)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75089" y="6044168"/>
              <a:ext cx="2583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2AF4"/>
                  </a:solidFill>
                </a:rPr>
                <a:t>3) MRI of a watermelon</a:t>
              </a:r>
              <a:endParaRPr lang="en-US" dirty="0"/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5BE9CF-F377-D64C-A465-0F666CCDB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Electron Ion Collider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C2B1F3-6919-824F-A07C-A39462ECD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771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235" y="163625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Mass of the Nucleon (Pion &amp; Kaon)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27984" r="-27984"/>
          <a:stretch>
            <a:fillRect/>
          </a:stretch>
        </p:blipFill>
        <p:spPr>
          <a:xfrm>
            <a:off x="10265383" y="469282"/>
            <a:ext cx="1590788" cy="874872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58572" y="36576"/>
            <a:ext cx="6274856" cy="347472"/>
          </a:xfrm>
        </p:spPr>
        <p:txBody>
          <a:bodyPr/>
          <a:lstStyle/>
          <a:p>
            <a:r>
              <a:rPr lang="pl-PL" dirty="0" err="1"/>
              <a:t>Electron</a:t>
            </a:r>
            <a:r>
              <a:rPr lang="pl-PL" dirty="0"/>
              <a:t> </a:t>
            </a:r>
            <a:r>
              <a:rPr lang="pl-PL" dirty="0" err="1"/>
              <a:t>Ion</a:t>
            </a:r>
            <a:r>
              <a:rPr lang="pl-PL" dirty="0"/>
              <a:t> </a:t>
            </a:r>
            <a:r>
              <a:rPr lang="pl-PL" dirty="0" err="1"/>
              <a:t>Collider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E4468-5398-3744-84A2-247E18F77D68}" type="slidenum">
              <a:rPr lang="en-US" smtClean="0"/>
              <a:t>27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0709" y="1410371"/>
            <a:ext cx="11168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“… The vast majority of the nucleon’s mass is due to quantum fluctuations of quark-antiquark pairs, the gluons, and the energy associated with quarks moving around at close to the speed of light. …”             </a:t>
            </a:r>
          </a:p>
          <a:p>
            <a:r>
              <a:rPr lang="en-US" b="1" i="1" dirty="0"/>
              <a:t>-- The 2015 Long Range Plan for Nuclear Science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70709" y="985293"/>
            <a:ext cx="9110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“The mass is the result of the equilibrium reached through dynamical processes.”   </a:t>
            </a:r>
            <a:r>
              <a:rPr lang="en-US" b="1" dirty="0"/>
              <a:t>X. </a:t>
            </a:r>
            <a:r>
              <a:rPr lang="en-US" b="1" dirty="0" err="1"/>
              <a:t>Ji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48194" y="3023307"/>
            <a:ext cx="19756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X. </a:t>
            </a:r>
            <a:r>
              <a:rPr lang="en-US" sz="1200" b="1" dirty="0" err="1"/>
              <a:t>Ji</a:t>
            </a:r>
            <a:r>
              <a:rPr lang="en-US" sz="1200" b="1" dirty="0"/>
              <a:t>, PRL 74 1071 (1995)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48194" y="4315943"/>
            <a:ext cx="11334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Criticisms: not scale-invariant, decompositions: Lorentz invariant vs. rest frame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Recent interest (workshops) planned to settle: how to determine the different contributions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Lattice QCD providing estimates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148528" y="6675991"/>
            <a:ext cx="11139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 descr="Screen Shot 2018-10-24 at 2.29.4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411" y="3019272"/>
            <a:ext cx="4863573" cy="6497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431977" y="3795249"/>
            <a:ext cx="1697901" cy="369332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Quark Energy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47496" y="3799109"/>
            <a:ext cx="1697901" cy="369332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Gluon Energy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655587" y="3802969"/>
            <a:ext cx="1492716" cy="369332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Quark Mass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140988" y="3802969"/>
            <a:ext cx="1817613" cy="369332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Trace Anomaly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152356" y="3527874"/>
            <a:ext cx="759512" cy="19310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4867902" y="3485496"/>
            <a:ext cx="96545" cy="2651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6108143" y="3579864"/>
            <a:ext cx="200518" cy="15596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7510983" y="3527874"/>
            <a:ext cx="431530" cy="19310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713280" y="2566228"/>
            <a:ext cx="1763624" cy="307777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i="1" dirty="0">
                <a:solidFill>
                  <a:srgbClr val="0000FF"/>
                </a:solidFill>
              </a:rPr>
              <a:t>Relativistic Motion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663014" y="2332423"/>
            <a:ext cx="1053494" cy="738664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i="1" dirty="0">
                <a:solidFill>
                  <a:srgbClr val="0000FF"/>
                </a:solidFill>
              </a:rPr>
              <a:t>Chiral </a:t>
            </a:r>
          </a:p>
          <a:p>
            <a:r>
              <a:rPr lang="en-US" sz="1400" b="1" i="1" dirty="0">
                <a:solidFill>
                  <a:srgbClr val="0000FF"/>
                </a:solidFill>
              </a:rPr>
              <a:t>Symmetry</a:t>
            </a:r>
          </a:p>
          <a:p>
            <a:r>
              <a:rPr lang="en-US" sz="1400" b="1" i="1" dirty="0">
                <a:solidFill>
                  <a:srgbClr val="0000FF"/>
                </a:solidFill>
              </a:rPr>
              <a:t>Breaking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884902" y="2417980"/>
            <a:ext cx="1245854" cy="52322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i="1" dirty="0">
                <a:solidFill>
                  <a:srgbClr val="0000FF"/>
                </a:solidFill>
              </a:rPr>
              <a:t>Quantum</a:t>
            </a:r>
          </a:p>
          <a:p>
            <a:r>
              <a:rPr lang="en-US" sz="1400" b="1" i="1" dirty="0">
                <a:solidFill>
                  <a:srgbClr val="0000FF"/>
                </a:solidFill>
              </a:rPr>
              <a:t>Fluctuations</a:t>
            </a:r>
          </a:p>
        </p:txBody>
      </p:sp>
      <p:pic>
        <p:nvPicPr>
          <p:cNvPr id="37" name="Picture 36" descr="Screen Shot 2018-10-24 at 2.45.4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047" y="5609531"/>
            <a:ext cx="342378" cy="369613"/>
          </a:xfrm>
          <a:prstGeom prst="rect">
            <a:avLst/>
          </a:prstGeom>
        </p:spPr>
      </p:pic>
      <p:pic>
        <p:nvPicPr>
          <p:cNvPr id="38" name="Picture 37" descr="Screen Shot 2018-10-24 at 2.47.23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983" y="5596763"/>
            <a:ext cx="353640" cy="389808"/>
          </a:xfrm>
          <a:prstGeom prst="rect">
            <a:avLst/>
          </a:prstGeom>
        </p:spPr>
      </p:pic>
      <p:pic>
        <p:nvPicPr>
          <p:cNvPr id="39" name="Picture 38" descr="Screen Shot 2018-10-24 at 2.48.46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030" y="5579823"/>
            <a:ext cx="587468" cy="382537"/>
          </a:xfrm>
          <a:prstGeom prst="rect">
            <a:avLst/>
          </a:prstGeom>
        </p:spPr>
      </p:pic>
      <p:pic>
        <p:nvPicPr>
          <p:cNvPr id="40" name="Picture 39" descr="Screen Shot 2018-10-24 at 2.49.55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591" y="5619491"/>
            <a:ext cx="355574" cy="344799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4411484" y="5557573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 25%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383122" y="5565385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~10%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250334" y="5565005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~40%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270025" y="5579857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~30%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849704" y="6055795"/>
            <a:ext cx="1667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/>
              <a:t>arXiv</a:t>
            </a:r>
            <a:r>
              <a:rPr lang="en-US" sz="1400" b="1" dirty="0"/>
              <a:t>: 1710.09011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12AA30B-464A-4D41-8EEA-A21DB7C1E18C}"/>
              </a:ext>
            </a:extLst>
          </p:cNvPr>
          <p:cNvGrpSpPr/>
          <p:nvPr/>
        </p:nvGrpSpPr>
        <p:grpSpPr>
          <a:xfrm>
            <a:off x="6313140" y="5090154"/>
            <a:ext cx="4883583" cy="1576102"/>
            <a:chOff x="6313140" y="5090154"/>
            <a:chExt cx="4883583" cy="1576102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FF4970A8-BB08-4A68-B943-D3805CA28BB9}"/>
                </a:ext>
              </a:extLst>
            </p:cNvPr>
            <p:cNvGrpSpPr/>
            <p:nvPr/>
          </p:nvGrpSpPr>
          <p:grpSpPr>
            <a:xfrm>
              <a:off x="8779155" y="5090154"/>
              <a:ext cx="2417568" cy="1576102"/>
              <a:chOff x="7435142" y="3816616"/>
              <a:chExt cx="1708858" cy="1272487"/>
            </a:xfrm>
          </p:grpSpPr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A807275B-6C39-4F97-BDB1-7C931DAB4204}"/>
                  </a:ext>
                </a:extLst>
              </p:cNvPr>
              <p:cNvSpPr txBox="1"/>
              <p:nvPr/>
            </p:nvSpPr>
            <p:spPr>
              <a:xfrm>
                <a:off x="8485682" y="3816616"/>
                <a:ext cx="658318" cy="414781"/>
              </a:xfrm>
              <a:prstGeom prst="rect">
                <a:avLst/>
              </a:prstGeom>
              <a:noFill/>
            </p:spPr>
            <p:txBody>
              <a:bodyPr wrap="square" lIns="82058" tIns="41029" rIns="82058" bIns="41029" rtlCol="0">
                <a:spAutoFit/>
              </a:bodyPr>
              <a:lstStyle/>
              <a:p>
                <a:r>
                  <a:rPr lang="en-US" sz="1400" dirty="0">
                    <a:solidFill>
                      <a:srgbClr val="FF0000"/>
                    </a:solidFill>
                    <a:latin typeface="Arial Rounded MT Bold"/>
                    <a:cs typeface="Arial Rounded MT Bold"/>
                  </a:rPr>
                  <a:t>J/</a:t>
                </a:r>
                <a:r>
                  <a:rPr lang="en-US" sz="1400" dirty="0" err="1">
                    <a:solidFill>
                      <a:srgbClr val="FF0000"/>
                    </a:solidFill>
                    <a:latin typeface="Arial Rounded MT Bold"/>
                    <a:cs typeface="Arial Rounded MT Bold"/>
                  </a:rPr>
                  <a:t>Ψ</a:t>
                </a:r>
                <a:r>
                  <a:rPr lang="en-US" sz="1400" dirty="0">
                    <a:solidFill>
                      <a:srgbClr val="FF0000"/>
                    </a:solidFill>
                    <a:latin typeface="Arial Rounded MT Bold"/>
                    <a:cs typeface="Arial Rounded MT Bold"/>
                  </a:rPr>
                  <a:t>, </a:t>
                </a:r>
                <a:r>
                  <a:rPr lang="en-US" sz="1400" dirty="0" err="1">
                    <a:solidFill>
                      <a:srgbClr val="FF0000"/>
                    </a:solidFill>
                    <a:latin typeface="Lucida Grande"/>
                    <a:ea typeface="Lucida Grande"/>
                    <a:cs typeface="Lucida Grande"/>
                  </a:rPr>
                  <a:t>Υ</a:t>
                </a:r>
                <a:r>
                  <a:rPr lang="en-US" sz="1400" dirty="0">
                    <a:solidFill>
                      <a:srgbClr val="FF0000"/>
                    </a:solidFill>
                    <a:latin typeface="Arial Rounded MT Bold"/>
                    <a:cs typeface="Arial Rounded MT Bold"/>
                  </a:rPr>
                  <a:t>, …</a:t>
                </a:r>
              </a:p>
            </p:txBody>
          </p:sp>
          <p:pic>
            <p:nvPicPr>
              <p:cNvPr id="47" name="Picture 46" descr="Screen Shot 2017-03-16 at 4.27.42 PM.png">
                <a:extLst>
                  <a:ext uri="{FF2B5EF4-FFF2-40B4-BE49-F238E27FC236}">
                    <a16:creationId xmlns:a16="http://schemas.microsoft.com/office/drawing/2014/main" id="{475B639E-F461-450E-B475-FEB4890E5F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35142" y="4027103"/>
                <a:ext cx="1428020" cy="1062000"/>
              </a:xfrm>
              <a:prstGeom prst="rect">
                <a:avLst/>
              </a:prstGeom>
            </p:spPr>
          </p:pic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5A93800F-F6A1-4336-ACDC-F8869572F9CA}"/>
                  </a:ext>
                </a:extLst>
              </p:cNvPr>
              <p:cNvSpPr/>
              <p:nvPr/>
            </p:nvSpPr>
            <p:spPr>
              <a:xfrm>
                <a:off x="7743310" y="4743151"/>
                <a:ext cx="815724" cy="345952"/>
              </a:xfrm>
              <a:prstGeom prst="ellipse">
                <a:avLst/>
              </a:prstGeom>
              <a:solidFill>
                <a:srgbClr val="E68727"/>
              </a:solidFill>
              <a:ln>
                <a:solidFill>
                  <a:srgbClr val="E68727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AAF26BE7-7A8F-412F-9B4D-9BFA294DFC71}"/>
                  </a:ext>
                </a:extLst>
              </p:cNvPr>
              <p:cNvSpPr/>
              <p:nvPr/>
            </p:nvSpPr>
            <p:spPr>
              <a:xfrm>
                <a:off x="8009242" y="4229413"/>
                <a:ext cx="312108" cy="258285"/>
              </a:xfrm>
              <a:prstGeom prst="ellipse">
                <a:avLst/>
              </a:prstGeom>
              <a:solidFill>
                <a:srgbClr val="E68727"/>
              </a:solidFill>
              <a:ln>
                <a:solidFill>
                  <a:srgbClr val="E68727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6313140" y="5134043"/>
              <a:ext cx="2226892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highlight>
                    <a:srgbClr val="FFFF00"/>
                  </a:highlight>
                </a:rPr>
                <a:t>Trace anomaly:</a:t>
              </a:r>
            </a:p>
            <a:p>
              <a:r>
                <a:rPr lang="en-US" dirty="0">
                  <a:highlight>
                    <a:srgbClr val="FFFF00"/>
                  </a:highlight>
                </a:rPr>
                <a:t>Upsilon production</a:t>
              </a:r>
            </a:p>
            <a:p>
              <a:r>
                <a:rPr lang="en-US" dirty="0">
                  <a:highlight>
                    <a:srgbClr val="FFFF00"/>
                  </a:highlight>
                </a:rPr>
                <a:t>near threshold:</a:t>
              </a:r>
            </a:p>
            <a:p>
              <a:endParaRPr lang="en-US" dirty="0">
                <a:highlight>
                  <a:srgbClr val="FFFF00"/>
                </a:highlight>
              </a:endParaRPr>
            </a:p>
            <a:p>
              <a:r>
                <a:rPr lang="en-US" dirty="0" err="1">
                  <a:highlight>
                    <a:srgbClr val="FFFF00"/>
                  </a:highlight>
                </a:rPr>
                <a:t>SoLID@JLab</a:t>
              </a:r>
              <a:r>
                <a:rPr lang="en-US" dirty="0">
                  <a:highlight>
                    <a:srgbClr val="FFFF00"/>
                  </a:highlight>
                </a:rPr>
                <a:t> &amp; EIC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ED4BAC3-27D3-6948-99F3-C84B71561CB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24125" y="2235227"/>
            <a:ext cx="2664143" cy="149679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9B481BF-96F7-5B4A-90E2-BDB6C6B83882}"/>
              </a:ext>
            </a:extLst>
          </p:cNvPr>
          <p:cNvSpPr txBox="1"/>
          <p:nvPr/>
        </p:nvSpPr>
        <p:spPr>
          <a:xfrm>
            <a:off x="9324125" y="3750687"/>
            <a:ext cx="2664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(pion/Kaon) PDFs: P. C. Barry et al. PRL 127, 232001 (2021)</a:t>
            </a:r>
          </a:p>
        </p:txBody>
      </p:sp>
    </p:spTree>
    <p:extLst>
      <p:ext uri="{BB962C8B-B14F-4D97-AF65-F5344CB8AC3E}">
        <p14:creationId xmlns:p14="http://schemas.microsoft.com/office/powerpoint/2010/main" val="93634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14569-6F97-4243-A0FD-D547D16BB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49" y="1709738"/>
            <a:ext cx="10778259" cy="2852737"/>
          </a:xfrm>
        </p:spPr>
        <p:txBody>
          <a:bodyPr/>
          <a:lstStyle/>
          <a:p>
            <a:r>
              <a:rPr lang="en-US" dirty="0"/>
              <a:t>Consequence of gluon self interactions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7CC72F-1DDD-8E41-98B1-AD0BB703C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Particularly at high energy (low-x)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87632-AA57-AC4A-B0E0-1668269DF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Electron Ion Collider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0B130-AAC6-2446-8DCF-DAD58FB04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6C69-02A9-A040-9A21-6467CE93D7C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587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2828"/>
            <a:ext cx="11753850" cy="9906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How does a Proton look at  low and </a:t>
            </a:r>
            <a:r>
              <a:rPr lang="en-US" dirty="0">
                <a:solidFill>
                  <a:srgbClr val="0000FF"/>
                </a:solidFill>
              </a:rPr>
              <a:t>very</a:t>
            </a:r>
            <a:r>
              <a:rPr lang="en-US" dirty="0"/>
              <a:t> high energy?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005" y="4794104"/>
            <a:ext cx="11125200" cy="2629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00FF"/>
                </a:solidFill>
              </a:rPr>
              <a:t>At high energy:</a:t>
            </a:r>
          </a:p>
          <a:p>
            <a:r>
              <a:rPr lang="en-US" dirty="0"/>
              <a:t>Wee </a:t>
            </a:r>
            <a:r>
              <a:rPr lang="en-US" dirty="0" err="1"/>
              <a:t>partons</a:t>
            </a:r>
            <a:r>
              <a:rPr lang="en-US" dirty="0"/>
              <a:t> fluctuations are time dilated in strong interaction time scales</a:t>
            </a:r>
          </a:p>
          <a:p>
            <a:r>
              <a:rPr lang="en-US" dirty="0"/>
              <a:t>Long lived gluons radiate smaller x gluons </a:t>
            </a:r>
            <a:r>
              <a:rPr lang="en-US" dirty="0">
                <a:sym typeface="Wingdings"/>
              </a:rPr>
              <a:t> which in turn radiate more… a chain reaction leading to a </a:t>
            </a:r>
            <a:r>
              <a:rPr lang="en-US" b="1" dirty="0">
                <a:solidFill>
                  <a:srgbClr val="0000FF"/>
                </a:solidFill>
                <a:sym typeface="Wingdings"/>
              </a:rPr>
              <a:t>runaway growth?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725" y="1489861"/>
            <a:ext cx="4956098" cy="1297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89005" y="1817616"/>
            <a:ext cx="435861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Low energy: High x</a:t>
            </a:r>
          </a:p>
          <a:p>
            <a:pPr algn="ctr"/>
            <a:r>
              <a:rPr lang="en-US" b="1" dirty="0"/>
              <a:t>Regime of fixed target exp.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08D194-FEF3-9A48-9491-FF130E160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Electron Ion Collider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B5B9107-81B3-124C-9DB4-C659F1361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29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CFB4655-9FC6-644F-9B67-8E2A35AC9D8C}"/>
              </a:ext>
            </a:extLst>
          </p:cNvPr>
          <p:cNvGrpSpPr/>
          <p:nvPr/>
        </p:nvGrpSpPr>
        <p:grpSpPr>
          <a:xfrm>
            <a:off x="489005" y="2830013"/>
            <a:ext cx="11213990" cy="1859837"/>
            <a:chOff x="489005" y="2830013"/>
            <a:chExt cx="11213990" cy="1859837"/>
          </a:xfrm>
        </p:grpSpPr>
        <p:grpSp>
          <p:nvGrpSpPr>
            <p:cNvPr id="11" name="Group 10"/>
            <p:cNvGrpSpPr/>
            <p:nvPr/>
          </p:nvGrpSpPr>
          <p:grpSpPr>
            <a:xfrm>
              <a:off x="489005" y="2830013"/>
              <a:ext cx="11213990" cy="1564041"/>
              <a:chOff x="-2323297" y="2822557"/>
              <a:chExt cx="11213990" cy="1564041"/>
            </a:xfrm>
          </p:grpSpPr>
          <p:pic>
            <p:nvPicPr>
              <p:cNvPr id="7" name="Picture 6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70132" y="2822557"/>
                <a:ext cx="5420561" cy="15640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-2323297" y="3065171"/>
                <a:ext cx="4358610" cy="738664"/>
              </a:xfrm>
              <a:prstGeom prst="rect">
                <a:avLst/>
              </a:prstGeom>
              <a:solidFill>
                <a:srgbClr val="CCFFCC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High energy: Low- x</a:t>
                </a:r>
              </a:p>
              <a:p>
                <a:pPr algn="ctr"/>
                <a:r>
                  <a:rPr lang="en-US" sz="2400" b="1" dirty="0">
                    <a:solidFill>
                      <a:srgbClr val="E248F7"/>
                    </a:solidFill>
                  </a:rPr>
                  <a:t>Regime of a Collider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A96AE00-289E-BC42-BE9A-5DA52430E1D8}"/>
                </a:ext>
              </a:extLst>
            </p:cNvPr>
            <p:cNvSpPr txBox="1"/>
            <p:nvPr/>
          </p:nvSpPr>
          <p:spPr>
            <a:xfrm>
              <a:off x="4935975" y="4320518"/>
              <a:ext cx="26929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Cartoon of boosted proton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9874952A-FED0-2948-BA9B-838E3355D7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8659774" y="6126560"/>
            <a:ext cx="1051983" cy="69486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0CE6711-35B7-D643-810D-CDF74CC1BAF3}"/>
              </a:ext>
            </a:extLst>
          </p:cNvPr>
          <p:cNvSpPr txBox="1"/>
          <p:nvPr/>
        </p:nvSpPr>
        <p:spPr>
          <a:xfrm>
            <a:off x="7833899" y="1171190"/>
            <a:ext cx="1043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 </a:t>
            </a:r>
            <a:r>
              <a:rPr lang="en-US" dirty="0">
                <a:sym typeface="Wingdings" pitchFamily="2" charset="2"/>
              </a:rPr>
              <a:t> 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7118F8-1C4E-6E47-BD75-A3E25C6C4539}"/>
              </a:ext>
            </a:extLst>
          </p:cNvPr>
          <p:cNvSpPr txBox="1"/>
          <p:nvPr/>
        </p:nvSpPr>
        <p:spPr>
          <a:xfrm>
            <a:off x="10056390" y="6289326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Gluon splitting</a:t>
            </a:r>
          </a:p>
        </p:txBody>
      </p:sp>
    </p:spTree>
    <p:extLst>
      <p:ext uri="{BB962C8B-B14F-4D97-AF65-F5344CB8AC3E}">
        <p14:creationId xmlns:p14="http://schemas.microsoft.com/office/powerpoint/2010/main" val="858374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6F301-DD5B-CA40-A1AA-503121C27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/>
              <a:t>Quantum Chromodynamics </a:t>
            </a:r>
            <a:r>
              <a:rPr lang="en-US" dirty="0"/>
              <a:t>(QCD)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FA78BC-3A76-C946-B99C-DF67A14908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1228916" cy="1950340"/>
          </a:xfrm>
        </p:spPr>
        <p:txBody>
          <a:bodyPr/>
          <a:lstStyle/>
          <a:p>
            <a:r>
              <a:rPr lang="en-US" dirty="0"/>
              <a:t>Theory of strong interactions includes color confinement, </a:t>
            </a:r>
            <a:r>
              <a:rPr lang="en-US" dirty="0">
                <a:solidFill>
                  <a:srgbClr val="FFFF00"/>
                </a:solidFill>
              </a:rPr>
              <a:t>asymptotic freedom</a:t>
            </a:r>
            <a:endParaRPr lang="en-US" dirty="0"/>
          </a:p>
          <a:p>
            <a:r>
              <a:rPr lang="en-US" dirty="0"/>
              <a:t>2004 Nobel Prize for explaining </a:t>
            </a:r>
            <a:r>
              <a:rPr lang="en-US" dirty="0">
                <a:solidFill>
                  <a:srgbClr val="FFFF00"/>
                </a:solidFill>
              </a:rPr>
              <a:t>asymptotic freedom</a:t>
            </a:r>
          </a:p>
          <a:p>
            <a:r>
              <a:rPr lang="en-US" dirty="0">
                <a:solidFill>
                  <a:schemeClr val="tx1"/>
                </a:solidFill>
              </a:rPr>
              <a:t>Confinement observed, but not quite understood….. Many facets to it…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98CCB5-2ADB-9643-A373-9743E2C08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Electron Ion Collider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F58B7-C6C2-8E44-8AAF-D7B3B9D51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87DAD5A-1388-4B4A-A70A-674D9C8EF528}"/>
              </a:ext>
            </a:extLst>
          </p:cNvPr>
          <p:cNvGrpSpPr/>
          <p:nvPr/>
        </p:nvGrpSpPr>
        <p:grpSpPr>
          <a:xfrm>
            <a:off x="6983650" y="648143"/>
            <a:ext cx="4702974" cy="2814195"/>
            <a:chOff x="4953000" y="4276338"/>
            <a:chExt cx="5173272" cy="318941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C129DD9-DD86-6F45-8BAF-5796B9767043}"/>
                </a:ext>
              </a:extLst>
            </p:cNvPr>
            <p:cNvSpPr txBox="1"/>
            <p:nvPr/>
          </p:nvSpPr>
          <p:spPr>
            <a:xfrm>
              <a:off x="5622079" y="4276338"/>
              <a:ext cx="4073020" cy="4185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FF00"/>
                  </a:solidFill>
                  <a:latin typeface="Arial" charset="0"/>
                  <a:ea typeface="Arial" charset="0"/>
                  <a:cs typeface="Arial" charset="0"/>
                </a:rPr>
                <a:t>1974: QCD Asymptotic Freedom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E79DC56-912B-F747-8B8D-A6DD2F795EF7}"/>
                </a:ext>
              </a:extLst>
            </p:cNvPr>
            <p:cNvGrpSpPr/>
            <p:nvPr/>
          </p:nvGrpSpPr>
          <p:grpSpPr>
            <a:xfrm>
              <a:off x="4953000" y="4724400"/>
              <a:ext cx="4834168" cy="1464263"/>
              <a:chOff x="4953000" y="4724400"/>
              <a:chExt cx="4834168" cy="1464263"/>
            </a:xfrm>
          </p:grpSpPr>
          <p:pic>
            <p:nvPicPr>
              <p:cNvPr id="19" name="Picture 18" descr="nobel-prize.jpg">
                <a:extLst>
                  <a:ext uri="{FF2B5EF4-FFF2-40B4-BE49-F238E27FC236}">
                    <a16:creationId xmlns:a16="http://schemas.microsoft.com/office/drawing/2014/main" id="{FB65FED5-DD35-7B4A-AAE0-74529883F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53000" y="4800600"/>
                <a:ext cx="1799539" cy="1371600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9E423C07-139D-734C-827D-550A3102DA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763000" y="4724400"/>
                <a:ext cx="1024168" cy="1435099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F674C8BD-8620-1D41-A0E0-66807789CF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96200" y="4724400"/>
                <a:ext cx="1056502" cy="1447799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4A8F1A96-FAE0-DF49-9415-DE2F849A91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629399" y="4724400"/>
                <a:ext cx="1044981" cy="1464263"/>
              </a:xfrm>
              <a:prstGeom prst="rect">
                <a:avLst/>
              </a:prstGeom>
            </p:spPr>
          </p:pic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E1758A7-6160-A94F-916B-B4A59942124D}"/>
                </a:ext>
              </a:extLst>
            </p:cNvPr>
            <p:cNvGrpSpPr/>
            <p:nvPr/>
          </p:nvGrpSpPr>
          <p:grpSpPr>
            <a:xfrm>
              <a:off x="5935273" y="6107076"/>
              <a:ext cx="4190999" cy="651817"/>
              <a:chOff x="5935273" y="6107076"/>
              <a:chExt cx="4190999" cy="651817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FD46A74-61B5-9D4A-85C6-530410800AA5}"/>
                  </a:ext>
                </a:extLst>
              </p:cNvPr>
              <p:cNvSpPr txBox="1"/>
              <p:nvPr/>
            </p:nvSpPr>
            <p:spPr>
              <a:xfrm>
                <a:off x="5935273" y="6107076"/>
                <a:ext cx="4190999" cy="383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rgbClr val="FFFF00"/>
                    </a:solidFill>
                    <a:latin typeface="Arial" charset="0"/>
                    <a:ea typeface="Arial" charset="0"/>
                    <a:cs typeface="Arial" charset="0"/>
                  </a:rPr>
                  <a:t>Nobel Prize in Physics 2004</a:t>
                </a:r>
              </a:p>
            </p:txBody>
          </p: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2328039D-55EE-1C4B-8962-CE6662A03BB9}"/>
                  </a:ext>
                </a:extLst>
              </p:cNvPr>
              <p:cNvGrpSpPr/>
              <p:nvPr/>
            </p:nvGrpSpPr>
            <p:grpSpPr>
              <a:xfrm>
                <a:off x="6165517" y="6455547"/>
                <a:ext cx="3660652" cy="303346"/>
                <a:chOff x="6394117" y="6531747"/>
                <a:chExt cx="3660652" cy="303346"/>
              </a:xfrm>
            </p:grpSpPr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B2F78278-2D60-0944-A722-B6C7194E71D9}"/>
                    </a:ext>
                  </a:extLst>
                </p:cNvPr>
                <p:cNvSpPr/>
                <p:nvPr/>
              </p:nvSpPr>
              <p:spPr>
                <a:xfrm>
                  <a:off x="6394117" y="6531747"/>
                  <a:ext cx="1261115" cy="29649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100" dirty="0">
                      <a:solidFill>
                        <a:srgbClr val="FFFF00"/>
                      </a:solidFill>
                      <a:latin typeface="Arial" charset="0"/>
                      <a:ea typeface="Arial" charset="0"/>
                      <a:cs typeface="Arial" charset="0"/>
                    </a:rPr>
                    <a:t>David J. Gross,</a:t>
                  </a:r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336B44E-E978-5445-A39C-18069C7C94F8}"/>
                    </a:ext>
                  </a:extLst>
                </p:cNvPr>
                <p:cNvSpPr/>
                <p:nvPr/>
              </p:nvSpPr>
              <p:spPr>
                <a:xfrm>
                  <a:off x="7644710" y="6536707"/>
                  <a:ext cx="1398652" cy="29649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100" dirty="0">
                      <a:solidFill>
                        <a:srgbClr val="FFFF00"/>
                      </a:solidFill>
                      <a:latin typeface="Arial" charset="0"/>
                      <a:ea typeface="Arial" charset="0"/>
                      <a:cs typeface="Arial" charset="0"/>
                    </a:rPr>
                    <a:t>H. David </a:t>
                  </a:r>
                  <a:r>
                    <a:rPr lang="en-US" sz="1100" dirty="0" err="1">
                      <a:solidFill>
                        <a:srgbClr val="FFFF00"/>
                      </a:solidFill>
                      <a:latin typeface="Arial" charset="0"/>
                      <a:ea typeface="Arial" charset="0"/>
                      <a:cs typeface="Arial" charset="0"/>
                    </a:rPr>
                    <a:t>Politzer</a:t>
                  </a:r>
                  <a:r>
                    <a:rPr lang="en-US" sz="1100" dirty="0">
                      <a:solidFill>
                        <a:srgbClr val="FFFF00"/>
                      </a:solidFill>
                      <a:latin typeface="+mj-lt"/>
                    </a:rPr>
                    <a:t>,</a:t>
                  </a:r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402F3AC2-F562-C146-8F0B-FA8C8A3CDA22}"/>
                    </a:ext>
                  </a:extLst>
                </p:cNvPr>
                <p:cNvSpPr/>
                <p:nvPr/>
              </p:nvSpPr>
              <p:spPr>
                <a:xfrm>
                  <a:off x="8876529" y="6538602"/>
                  <a:ext cx="1178240" cy="29649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100" dirty="0">
                      <a:solidFill>
                        <a:srgbClr val="FFFF00"/>
                      </a:solidFill>
                      <a:latin typeface="Arial" charset="0"/>
                      <a:ea typeface="Arial" charset="0"/>
                      <a:cs typeface="Arial" charset="0"/>
                    </a:rPr>
                    <a:t>Frank </a:t>
                  </a:r>
                  <a:r>
                    <a:rPr lang="en-US" sz="1100" dirty="0" err="1">
                      <a:solidFill>
                        <a:srgbClr val="FFFF00"/>
                      </a:solidFill>
                      <a:latin typeface="Arial" charset="0"/>
                      <a:ea typeface="Arial" charset="0"/>
                      <a:cs typeface="Arial" charset="0"/>
                    </a:rPr>
                    <a:t>Wilczek</a:t>
                  </a:r>
                  <a:endParaRPr lang="en-US" sz="1100" dirty="0">
                    <a:solidFill>
                      <a:srgbClr val="FFFF00"/>
                    </a:solidFill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</p:grp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7D2CD23-7ACD-5C49-B0CB-2842931C26E0}"/>
                </a:ext>
              </a:extLst>
            </p:cNvPr>
            <p:cNvSpPr/>
            <p:nvPr/>
          </p:nvSpPr>
          <p:spPr>
            <a:xfrm>
              <a:off x="5486400" y="6803012"/>
              <a:ext cx="4191000" cy="6627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i="1" dirty="0">
                  <a:latin typeface="Arial" charset="0"/>
                  <a:ea typeface="Arial" charset="0"/>
                  <a:cs typeface="Arial" charset="0"/>
                </a:rPr>
                <a:t>"for the discovery of asymptotic freedom in the theory of the strong interaction"</a:t>
              </a:r>
              <a:r>
                <a:rPr lang="en-US" sz="1600" dirty="0">
                  <a:latin typeface="Arial" charset="0"/>
                  <a:ea typeface="Arial" charset="0"/>
                  <a:cs typeface="Arial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60214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428813"/>
            <a:ext cx="11239500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>Gluon and the consequences of its interesting properties: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1" y="1369178"/>
            <a:ext cx="8853006" cy="8136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Gluons carry color charge </a:t>
            </a:r>
            <a:r>
              <a:rPr lang="en-US" sz="2000" dirty="0">
                <a:sym typeface="Wingdings"/>
              </a:rPr>
              <a:t> Can interact with other gluons!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66850" y="2226585"/>
            <a:ext cx="973455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rgbClr val="0000FF"/>
                </a:solidFill>
              </a:rPr>
              <a:t>“…The result is a self catalyzing enhancement that leads to a runaway growth.</a:t>
            </a:r>
          </a:p>
          <a:p>
            <a:pPr algn="r"/>
            <a:r>
              <a:rPr lang="en-US" sz="2000" dirty="0">
                <a:solidFill>
                  <a:srgbClr val="0000FF"/>
                </a:solidFill>
              </a:rPr>
              <a:t>A small color charge in isolation builds up a big color thundercloud….”</a:t>
            </a:r>
          </a:p>
          <a:p>
            <a:pPr algn="r"/>
            <a:endParaRPr lang="en-US" dirty="0">
              <a:solidFill>
                <a:srgbClr val="0000FF"/>
              </a:solidFill>
            </a:endParaRPr>
          </a:p>
          <a:p>
            <a:pPr algn="r"/>
            <a:r>
              <a:rPr lang="en-US" i="1" dirty="0">
                <a:solidFill>
                  <a:srgbClr val="0000FF"/>
                </a:solidFill>
              </a:rPr>
              <a:t>F. </a:t>
            </a:r>
            <a:r>
              <a:rPr lang="en-US" i="1" dirty="0" err="1">
                <a:solidFill>
                  <a:srgbClr val="0000FF"/>
                </a:solidFill>
              </a:rPr>
              <a:t>Wilczek</a:t>
            </a:r>
            <a:r>
              <a:rPr lang="en-US" i="1" dirty="0">
                <a:solidFill>
                  <a:srgbClr val="0000FF"/>
                </a:solidFill>
              </a:rPr>
              <a:t>, in “Origin of Mass</a:t>
            </a:r>
            <a:r>
              <a:rPr lang="en-US" dirty="0">
                <a:solidFill>
                  <a:srgbClr val="0000FF"/>
                </a:solidFill>
              </a:rPr>
              <a:t>”</a:t>
            </a:r>
          </a:p>
          <a:p>
            <a:pPr algn="r"/>
            <a:r>
              <a:rPr lang="en-US" dirty="0">
                <a:solidFill>
                  <a:srgbClr val="0000FF"/>
                </a:solidFill>
              </a:rPr>
              <a:t>Nobel Prize, 2004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3E9DE-59FC-3741-9F5C-3C7D7C9A2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Electron Ion Collider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9111DD-9859-404A-91E8-0CADEA401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9BD6278-BF63-914D-A825-5B301955AD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874" y="4894118"/>
            <a:ext cx="961113" cy="56671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8213CBFD-25AD-E642-BC8A-FCCD70C1015F}"/>
              </a:ext>
            </a:extLst>
          </p:cNvPr>
          <p:cNvGrpSpPr/>
          <p:nvPr/>
        </p:nvGrpSpPr>
        <p:grpSpPr>
          <a:xfrm>
            <a:off x="891043" y="4695656"/>
            <a:ext cx="961113" cy="934959"/>
            <a:chOff x="891043" y="4695656"/>
            <a:chExt cx="961113" cy="93495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1A69D87-D731-954D-9417-76A350BD1B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1043" y="4695656"/>
              <a:ext cx="961113" cy="566711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1F4835B-1CBB-CD4B-BA8E-4610F77B11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1043" y="5063904"/>
              <a:ext cx="961113" cy="566711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0485180-074F-A045-8499-770FABD34796}"/>
              </a:ext>
            </a:extLst>
          </p:cNvPr>
          <p:cNvGrpSpPr/>
          <p:nvPr/>
        </p:nvGrpSpPr>
        <p:grpSpPr>
          <a:xfrm>
            <a:off x="1782086" y="4305789"/>
            <a:ext cx="961114" cy="1700132"/>
            <a:chOff x="1782086" y="4305789"/>
            <a:chExt cx="961114" cy="1700132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D13F18F-09B6-CC45-A70B-2FBB81C418E7}"/>
                </a:ext>
              </a:extLst>
            </p:cNvPr>
            <p:cNvGrpSpPr/>
            <p:nvPr/>
          </p:nvGrpSpPr>
          <p:grpSpPr>
            <a:xfrm>
              <a:off x="1782087" y="5070962"/>
              <a:ext cx="961113" cy="934959"/>
              <a:chOff x="891043" y="4695656"/>
              <a:chExt cx="961113" cy="934959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82A15E9A-40F4-B44B-8325-1FDDAD8839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1043" y="4695656"/>
                <a:ext cx="961113" cy="566711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57FD799E-E374-FF40-83F7-5496BC7488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1043" y="5063904"/>
                <a:ext cx="961113" cy="566711"/>
              </a:xfrm>
              <a:prstGeom prst="rect">
                <a:avLst/>
              </a:prstGeom>
            </p:spPr>
          </p:pic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72579CD-AF37-7C4F-8C4A-78CA06F1B877}"/>
                </a:ext>
              </a:extLst>
            </p:cNvPr>
            <p:cNvGrpSpPr/>
            <p:nvPr/>
          </p:nvGrpSpPr>
          <p:grpSpPr>
            <a:xfrm>
              <a:off x="1782086" y="4305789"/>
              <a:ext cx="961113" cy="934959"/>
              <a:chOff x="891043" y="4695656"/>
              <a:chExt cx="961113" cy="934959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9E115C5C-B1F7-A847-A979-69D7A74353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1043" y="4695656"/>
                <a:ext cx="961113" cy="566711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D4A4E74A-F168-294B-A58A-B171BA676F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1043" y="5063904"/>
                <a:ext cx="961113" cy="566711"/>
              </a:xfrm>
              <a:prstGeom prst="rect">
                <a:avLst/>
              </a:prstGeom>
            </p:spPr>
          </p:pic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66FD4D4-0079-6641-8F02-D76FD54CC73F}"/>
              </a:ext>
            </a:extLst>
          </p:cNvPr>
          <p:cNvGrpSpPr/>
          <p:nvPr/>
        </p:nvGrpSpPr>
        <p:grpSpPr>
          <a:xfrm>
            <a:off x="2709029" y="5023375"/>
            <a:ext cx="961114" cy="1700132"/>
            <a:chOff x="1782086" y="4305789"/>
            <a:chExt cx="961114" cy="1700132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78F747E-49C9-B44B-B426-AE806EE987C4}"/>
                </a:ext>
              </a:extLst>
            </p:cNvPr>
            <p:cNvGrpSpPr/>
            <p:nvPr/>
          </p:nvGrpSpPr>
          <p:grpSpPr>
            <a:xfrm>
              <a:off x="1782087" y="5070962"/>
              <a:ext cx="961113" cy="934959"/>
              <a:chOff x="891043" y="4695656"/>
              <a:chExt cx="961113" cy="934959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7D2ABA82-E58A-344D-9007-FAA6F70E3F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1043" y="4695656"/>
                <a:ext cx="961113" cy="566711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181A1B94-85D6-144A-9438-A76AA6037A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1043" y="5063904"/>
                <a:ext cx="961113" cy="566711"/>
              </a:xfrm>
              <a:prstGeom prst="rect">
                <a:avLst/>
              </a:prstGeom>
            </p:spPr>
          </p:pic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27DC3211-9E86-C342-AC54-7E73CBA62FF2}"/>
                </a:ext>
              </a:extLst>
            </p:cNvPr>
            <p:cNvGrpSpPr/>
            <p:nvPr/>
          </p:nvGrpSpPr>
          <p:grpSpPr>
            <a:xfrm>
              <a:off x="1782086" y="4305789"/>
              <a:ext cx="961113" cy="934959"/>
              <a:chOff x="891043" y="4695656"/>
              <a:chExt cx="961113" cy="934959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F9429E9C-DB97-284B-89B7-7A44F464A7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1043" y="4695656"/>
                <a:ext cx="961113" cy="566711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479AFF73-17AA-7D45-BC74-737A073E35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1043" y="5063904"/>
                <a:ext cx="961113" cy="566711"/>
              </a:xfrm>
              <a:prstGeom prst="rect">
                <a:avLst/>
              </a:prstGeom>
            </p:spPr>
          </p:pic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E2D1B95-4926-AC46-9135-1C9EF08747EA}"/>
              </a:ext>
            </a:extLst>
          </p:cNvPr>
          <p:cNvGrpSpPr/>
          <p:nvPr/>
        </p:nvGrpSpPr>
        <p:grpSpPr>
          <a:xfrm>
            <a:off x="2709028" y="3422628"/>
            <a:ext cx="961114" cy="1700132"/>
            <a:chOff x="1782086" y="4305789"/>
            <a:chExt cx="961114" cy="1700132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8E64AD4-79C4-AE47-91EA-74D311F635E2}"/>
                </a:ext>
              </a:extLst>
            </p:cNvPr>
            <p:cNvGrpSpPr/>
            <p:nvPr/>
          </p:nvGrpSpPr>
          <p:grpSpPr>
            <a:xfrm>
              <a:off x="1782087" y="5070962"/>
              <a:ext cx="961113" cy="934959"/>
              <a:chOff x="891043" y="4695656"/>
              <a:chExt cx="961113" cy="934959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8FFC2334-6652-7F4B-B103-3ECCD5832D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1043" y="4695656"/>
                <a:ext cx="961113" cy="566711"/>
              </a:xfrm>
              <a:prstGeom prst="rect">
                <a:avLst/>
              </a:prstGeom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F907D09A-1ABA-8A4F-8EFF-47475F6A14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1043" y="5063904"/>
                <a:ext cx="961113" cy="566711"/>
              </a:xfrm>
              <a:prstGeom prst="rect">
                <a:avLst/>
              </a:prstGeom>
            </p:spPr>
          </p:pic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5791A9C5-AC95-F543-858D-DD37B8CB3218}"/>
                </a:ext>
              </a:extLst>
            </p:cNvPr>
            <p:cNvGrpSpPr/>
            <p:nvPr/>
          </p:nvGrpSpPr>
          <p:grpSpPr>
            <a:xfrm>
              <a:off x="1782086" y="4305789"/>
              <a:ext cx="961113" cy="934959"/>
              <a:chOff x="891043" y="4695656"/>
              <a:chExt cx="961113" cy="934959"/>
            </a:xfrm>
          </p:grpSpPr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476287E7-A78D-894B-BE91-C4D1374A6C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1043" y="4695656"/>
                <a:ext cx="961113" cy="566711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249CF297-B167-804E-8DD2-17C10261C9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1043" y="5063904"/>
                <a:ext cx="961113" cy="566711"/>
              </a:xfrm>
              <a:prstGeom prst="rect">
                <a:avLst/>
              </a:prstGeom>
            </p:spPr>
          </p:pic>
        </p:grp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8A2F96D9-C8AF-1640-B12B-D0F9AC08C0D7}"/>
              </a:ext>
            </a:extLst>
          </p:cNvPr>
          <p:cNvSpPr txBox="1"/>
          <p:nvPr/>
        </p:nvSpPr>
        <p:spPr>
          <a:xfrm>
            <a:off x="4179133" y="4362307"/>
            <a:ext cx="2743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? Infinity?</a:t>
            </a:r>
          </a:p>
          <a:p>
            <a:r>
              <a:rPr lang="en-US" sz="4800" dirty="0">
                <a:solidFill>
                  <a:srgbClr val="FF0000"/>
                </a:solidFill>
              </a:rPr>
              <a:t>No!</a:t>
            </a:r>
          </a:p>
        </p:txBody>
      </p:sp>
    </p:spTree>
    <p:extLst>
      <p:ext uri="{BB962C8B-B14F-4D97-AF65-F5344CB8AC3E}">
        <p14:creationId xmlns:p14="http://schemas.microsoft.com/office/powerpoint/2010/main" val="3960650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Oval 49">
            <a:extLst>
              <a:ext uri="{FF2B5EF4-FFF2-40B4-BE49-F238E27FC236}">
                <a16:creationId xmlns:a16="http://schemas.microsoft.com/office/drawing/2014/main" id="{987C328A-96D0-CA43-A7F9-E50886870363}"/>
              </a:ext>
            </a:extLst>
          </p:cNvPr>
          <p:cNvSpPr/>
          <p:nvPr/>
        </p:nvSpPr>
        <p:spPr>
          <a:xfrm>
            <a:off x="132874" y="3227294"/>
            <a:ext cx="7088197" cy="3630706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428813"/>
            <a:ext cx="11239500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>Gluon and the consequences of its interesting properties: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1" y="1369178"/>
            <a:ext cx="8853006" cy="8136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Gluons carry color charge </a:t>
            </a:r>
            <a:r>
              <a:rPr lang="en-US" sz="2000" dirty="0">
                <a:sym typeface="Wingdings"/>
              </a:rPr>
              <a:t> Can interact with other gluons!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66850" y="2226585"/>
            <a:ext cx="973455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rgbClr val="0000FF"/>
                </a:solidFill>
              </a:rPr>
              <a:t>“…The result is a self catalyzing enhancement that leads to a runaway growth.</a:t>
            </a:r>
          </a:p>
          <a:p>
            <a:pPr algn="r"/>
            <a:r>
              <a:rPr lang="en-US" sz="2000" dirty="0">
                <a:solidFill>
                  <a:srgbClr val="0000FF"/>
                </a:solidFill>
              </a:rPr>
              <a:t>A small color charge in isolation builds up a big color thundercloud….”</a:t>
            </a:r>
          </a:p>
          <a:p>
            <a:pPr algn="r"/>
            <a:endParaRPr lang="en-US" dirty="0">
              <a:solidFill>
                <a:srgbClr val="0000FF"/>
              </a:solidFill>
            </a:endParaRPr>
          </a:p>
          <a:p>
            <a:pPr algn="r"/>
            <a:r>
              <a:rPr lang="en-US" i="1" dirty="0">
                <a:solidFill>
                  <a:srgbClr val="0000FF"/>
                </a:solidFill>
              </a:rPr>
              <a:t>F. </a:t>
            </a:r>
            <a:r>
              <a:rPr lang="en-US" i="1" dirty="0" err="1">
                <a:solidFill>
                  <a:srgbClr val="0000FF"/>
                </a:solidFill>
              </a:rPr>
              <a:t>Wilczek</a:t>
            </a:r>
            <a:r>
              <a:rPr lang="en-US" i="1" dirty="0">
                <a:solidFill>
                  <a:srgbClr val="0000FF"/>
                </a:solidFill>
              </a:rPr>
              <a:t>, in “Origin of Mass</a:t>
            </a:r>
            <a:r>
              <a:rPr lang="en-US" dirty="0">
                <a:solidFill>
                  <a:srgbClr val="0000FF"/>
                </a:solidFill>
              </a:rPr>
              <a:t>”</a:t>
            </a:r>
          </a:p>
          <a:p>
            <a:pPr algn="r"/>
            <a:r>
              <a:rPr lang="en-US" dirty="0">
                <a:solidFill>
                  <a:srgbClr val="0000FF"/>
                </a:solidFill>
              </a:rPr>
              <a:t>Nobel Prize, 2004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3E9DE-59FC-3741-9F5C-3C7D7C9A2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Electron Ion Collider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9111DD-9859-404A-91E8-0CADEA401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9BD6278-BF63-914D-A825-5B301955AD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874" y="4894118"/>
            <a:ext cx="961113" cy="56671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8213CBFD-25AD-E642-BC8A-FCCD70C1015F}"/>
              </a:ext>
            </a:extLst>
          </p:cNvPr>
          <p:cNvGrpSpPr/>
          <p:nvPr/>
        </p:nvGrpSpPr>
        <p:grpSpPr>
          <a:xfrm>
            <a:off x="891043" y="4695656"/>
            <a:ext cx="961113" cy="934959"/>
            <a:chOff x="891043" y="4695656"/>
            <a:chExt cx="961113" cy="93495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1A69D87-D731-954D-9417-76A350BD1B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1043" y="4695656"/>
              <a:ext cx="961113" cy="566711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1F4835B-1CBB-CD4B-BA8E-4610F77B11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1043" y="5063904"/>
              <a:ext cx="961113" cy="566711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0485180-074F-A045-8499-770FABD34796}"/>
              </a:ext>
            </a:extLst>
          </p:cNvPr>
          <p:cNvGrpSpPr/>
          <p:nvPr/>
        </p:nvGrpSpPr>
        <p:grpSpPr>
          <a:xfrm>
            <a:off x="1782086" y="4305789"/>
            <a:ext cx="961114" cy="1700132"/>
            <a:chOff x="1782086" y="4305789"/>
            <a:chExt cx="961114" cy="1700132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D13F18F-09B6-CC45-A70B-2FBB81C418E7}"/>
                </a:ext>
              </a:extLst>
            </p:cNvPr>
            <p:cNvGrpSpPr/>
            <p:nvPr/>
          </p:nvGrpSpPr>
          <p:grpSpPr>
            <a:xfrm>
              <a:off x="1782087" y="5070962"/>
              <a:ext cx="961113" cy="934959"/>
              <a:chOff x="891043" y="4695656"/>
              <a:chExt cx="961113" cy="934959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82A15E9A-40F4-B44B-8325-1FDDAD8839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1043" y="4695656"/>
                <a:ext cx="961113" cy="566711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57FD799E-E374-FF40-83F7-5496BC7488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1043" y="5063904"/>
                <a:ext cx="961113" cy="566711"/>
              </a:xfrm>
              <a:prstGeom prst="rect">
                <a:avLst/>
              </a:prstGeom>
            </p:spPr>
          </p:pic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72579CD-AF37-7C4F-8C4A-78CA06F1B877}"/>
                </a:ext>
              </a:extLst>
            </p:cNvPr>
            <p:cNvGrpSpPr/>
            <p:nvPr/>
          </p:nvGrpSpPr>
          <p:grpSpPr>
            <a:xfrm>
              <a:off x="1782086" y="4305789"/>
              <a:ext cx="961113" cy="934959"/>
              <a:chOff x="891043" y="4695656"/>
              <a:chExt cx="961113" cy="934959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9E115C5C-B1F7-A847-A979-69D7A74353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1043" y="4695656"/>
                <a:ext cx="961113" cy="566711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D4A4E74A-F168-294B-A58A-B171BA676F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1043" y="5063904"/>
                <a:ext cx="961113" cy="566711"/>
              </a:xfrm>
              <a:prstGeom prst="rect">
                <a:avLst/>
              </a:prstGeom>
            </p:spPr>
          </p:pic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66FD4D4-0079-6641-8F02-D76FD54CC73F}"/>
              </a:ext>
            </a:extLst>
          </p:cNvPr>
          <p:cNvGrpSpPr/>
          <p:nvPr/>
        </p:nvGrpSpPr>
        <p:grpSpPr>
          <a:xfrm>
            <a:off x="2709029" y="5023375"/>
            <a:ext cx="961114" cy="1331884"/>
            <a:chOff x="1782086" y="4305789"/>
            <a:chExt cx="961114" cy="1331884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7D2ABA82-E58A-344D-9007-FAA6F70E3F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82087" y="5070962"/>
              <a:ext cx="961113" cy="566711"/>
            </a:xfrm>
            <a:prstGeom prst="rect">
              <a:avLst/>
            </a:prstGeom>
          </p:spPr>
        </p:pic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27DC3211-9E86-C342-AC54-7E73CBA62FF2}"/>
                </a:ext>
              </a:extLst>
            </p:cNvPr>
            <p:cNvGrpSpPr/>
            <p:nvPr/>
          </p:nvGrpSpPr>
          <p:grpSpPr>
            <a:xfrm>
              <a:off x="1782086" y="4305789"/>
              <a:ext cx="961113" cy="934959"/>
              <a:chOff x="891043" y="4695656"/>
              <a:chExt cx="961113" cy="934959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F9429E9C-DB97-284B-89B7-7A44F464A7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1043" y="4695656"/>
                <a:ext cx="961113" cy="566711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479AFF73-17AA-7D45-BC74-737A073E35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1043" y="5063904"/>
                <a:ext cx="961113" cy="566711"/>
              </a:xfrm>
              <a:prstGeom prst="rect">
                <a:avLst/>
              </a:prstGeom>
            </p:spPr>
          </p:pic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E2D1B95-4926-AC46-9135-1C9EF08747EA}"/>
              </a:ext>
            </a:extLst>
          </p:cNvPr>
          <p:cNvGrpSpPr/>
          <p:nvPr/>
        </p:nvGrpSpPr>
        <p:grpSpPr>
          <a:xfrm>
            <a:off x="2709028" y="3790876"/>
            <a:ext cx="961114" cy="1331884"/>
            <a:chOff x="1782086" y="4674037"/>
            <a:chExt cx="961114" cy="1331884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8E64AD4-79C4-AE47-91EA-74D311F635E2}"/>
                </a:ext>
              </a:extLst>
            </p:cNvPr>
            <p:cNvGrpSpPr/>
            <p:nvPr/>
          </p:nvGrpSpPr>
          <p:grpSpPr>
            <a:xfrm>
              <a:off x="1782087" y="5070962"/>
              <a:ext cx="961113" cy="934959"/>
              <a:chOff x="891043" y="4695656"/>
              <a:chExt cx="961113" cy="934959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8FFC2334-6652-7F4B-B103-3ECCD5832D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1043" y="4695656"/>
                <a:ext cx="961113" cy="566711"/>
              </a:xfrm>
              <a:prstGeom prst="rect">
                <a:avLst/>
              </a:prstGeom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F907D09A-1ABA-8A4F-8EFF-47475F6A14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1043" y="5063904"/>
                <a:ext cx="961113" cy="566711"/>
              </a:xfrm>
              <a:prstGeom prst="rect">
                <a:avLst/>
              </a:prstGeom>
            </p:spPr>
          </p:pic>
        </p:grp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249CF297-B167-804E-8DD2-17C10261C9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82086" y="4674037"/>
              <a:ext cx="961113" cy="566711"/>
            </a:xfrm>
            <a:prstGeom prst="rect">
              <a:avLst/>
            </a:prstGeom>
          </p:spPr>
        </p:pic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3BFFF27-3996-2A4D-A350-36584D616AA9}"/>
              </a:ext>
            </a:extLst>
          </p:cNvPr>
          <p:cNvGrpSpPr/>
          <p:nvPr/>
        </p:nvGrpSpPr>
        <p:grpSpPr>
          <a:xfrm>
            <a:off x="3757300" y="3657553"/>
            <a:ext cx="1043388" cy="3024165"/>
            <a:chOff x="3757300" y="3657553"/>
            <a:chExt cx="1043388" cy="3024165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D222DE69-11D0-6E4F-AB53-006FB815EA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57300" y="3657553"/>
              <a:ext cx="1043388" cy="578711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63C1585C-30A7-E64C-A835-57A0215A55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57300" y="4119243"/>
              <a:ext cx="1043388" cy="578711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711D0D70-3225-AB44-8367-AB4E42BF92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57300" y="4528218"/>
              <a:ext cx="1043388" cy="578711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29C969C4-65F6-F348-9EE7-26E2226A0E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57300" y="4959181"/>
              <a:ext cx="1043388" cy="578711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1B0B3EA0-5EBF-2C48-8806-70C1432FE3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57300" y="5371896"/>
              <a:ext cx="1043388" cy="578711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35EBBA99-C7D7-E04D-9C39-9C094DD149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57300" y="5716565"/>
              <a:ext cx="1043388" cy="578711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153E2A58-28A9-8C45-9436-6C06E85B50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57300" y="6103007"/>
              <a:ext cx="1043388" cy="578711"/>
            </a:xfrm>
            <a:prstGeom prst="rect">
              <a:avLst/>
            </a:prstGeom>
          </p:spPr>
        </p:pic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1A349C8-86FC-474E-B49A-47D986715563}"/>
              </a:ext>
            </a:extLst>
          </p:cNvPr>
          <p:cNvGrpSpPr/>
          <p:nvPr/>
        </p:nvGrpSpPr>
        <p:grpSpPr>
          <a:xfrm flipH="1">
            <a:off x="4797661" y="4087497"/>
            <a:ext cx="1043386" cy="2100790"/>
            <a:chOff x="1784876" y="4036310"/>
            <a:chExt cx="961113" cy="2100790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8773EC9D-BC3C-5A44-AA10-5F69BAA30EFB}"/>
                </a:ext>
              </a:extLst>
            </p:cNvPr>
            <p:cNvGrpSpPr/>
            <p:nvPr/>
          </p:nvGrpSpPr>
          <p:grpSpPr>
            <a:xfrm>
              <a:off x="1784876" y="5065308"/>
              <a:ext cx="961113" cy="1071792"/>
              <a:chOff x="893832" y="4690002"/>
              <a:chExt cx="961113" cy="1071792"/>
            </a:xfrm>
          </p:grpSpPr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C2113901-E2A7-234D-80C8-66EEFF0CC8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3832" y="4690002"/>
                <a:ext cx="961113" cy="566711"/>
              </a:xfrm>
              <a:prstGeom prst="rect">
                <a:avLst/>
              </a:prstGeom>
            </p:spPr>
          </p:pic>
          <p:pic>
            <p:nvPicPr>
              <p:cNvPr id="59" name="Picture 58">
                <a:extLst>
                  <a:ext uri="{FF2B5EF4-FFF2-40B4-BE49-F238E27FC236}">
                    <a16:creationId xmlns:a16="http://schemas.microsoft.com/office/drawing/2014/main" id="{0E1B7009-67EA-8D42-8E06-30241925C9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3832" y="5195083"/>
                <a:ext cx="961113" cy="566711"/>
              </a:xfrm>
              <a:prstGeom prst="rect">
                <a:avLst/>
              </a:prstGeom>
            </p:spPr>
          </p:pic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C82F4A21-1B53-FE4E-A055-261825768459}"/>
                </a:ext>
              </a:extLst>
            </p:cNvPr>
            <p:cNvGrpSpPr/>
            <p:nvPr/>
          </p:nvGrpSpPr>
          <p:grpSpPr>
            <a:xfrm>
              <a:off x="1784876" y="4036310"/>
              <a:ext cx="961113" cy="1013431"/>
              <a:chOff x="893833" y="4426177"/>
              <a:chExt cx="961113" cy="1013431"/>
            </a:xfrm>
          </p:grpSpPr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770CD722-7C18-E540-9DBC-8F7E824A1E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3833" y="4426177"/>
                <a:ext cx="961113" cy="566711"/>
              </a:xfrm>
              <a:prstGeom prst="rect">
                <a:avLst/>
              </a:prstGeom>
            </p:spPr>
          </p:pic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FD82E565-BFF4-0E48-AB76-99F6004DA4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3833" y="4872897"/>
                <a:ext cx="961113" cy="566711"/>
              </a:xfrm>
              <a:prstGeom prst="rect">
                <a:avLst/>
              </a:prstGeom>
            </p:spPr>
          </p:pic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0A1B3017-94B9-F04B-A6D1-F76F6F23471E}"/>
              </a:ext>
            </a:extLst>
          </p:cNvPr>
          <p:cNvGrpSpPr/>
          <p:nvPr/>
        </p:nvGrpSpPr>
        <p:grpSpPr>
          <a:xfrm flipH="1">
            <a:off x="5812432" y="4230803"/>
            <a:ext cx="1060216" cy="1796737"/>
            <a:chOff x="1784876" y="4172981"/>
            <a:chExt cx="976616" cy="1796737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1A1D4F2E-2501-C241-AA2A-A355DBBFF002}"/>
                </a:ext>
              </a:extLst>
            </p:cNvPr>
            <p:cNvGrpSpPr/>
            <p:nvPr/>
          </p:nvGrpSpPr>
          <p:grpSpPr>
            <a:xfrm>
              <a:off x="1784876" y="4997677"/>
              <a:ext cx="976616" cy="972041"/>
              <a:chOff x="893832" y="4622371"/>
              <a:chExt cx="976616" cy="972041"/>
            </a:xfrm>
          </p:grpSpPr>
          <p:pic>
            <p:nvPicPr>
              <p:cNvPr id="70" name="Picture 69">
                <a:extLst>
                  <a:ext uri="{FF2B5EF4-FFF2-40B4-BE49-F238E27FC236}">
                    <a16:creationId xmlns:a16="http://schemas.microsoft.com/office/drawing/2014/main" id="{07446229-C7B9-1D41-A150-83361104C9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09335" y="4622371"/>
                <a:ext cx="961113" cy="566711"/>
              </a:xfrm>
              <a:prstGeom prst="rect">
                <a:avLst/>
              </a:prstGeom>
            </p:spPr>
          </p:pic>
          <p:pic>
            <p:nvPicPr>
              <p:cNvPr id="71" name="Picture 70">
                <a:extLst>
                  <a:ext uri="{FF2B5EF4-FFF2-40B4-BE49-F238E27FC236}">
                    <a16:creationId xmlns:a16="http://schemas.microsoft.com/office/drawing/2014/main" id="{BAC9B3F0-F195-C04C-A9EB-2C7A9E902C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3832" y="5027701"/>
                <a:ext cx="961113" cy="566711"/>
              </a:xfrm>
              <a:prstGeom prst="rect">
                <a:avLst/>
              </a:prstGeom>
            </p:spPr>
          </p:pic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4A15C5B4-BB2B-6742-A196-95CD0639AA6F}"/>
                </a:ext>
              </a:extLst>
            </p:cNvPr>
            <p:cNvGrpSpPr/>
            <p:nvPr/>
          </p:nvGrpSpPr>
          <p:grpSpPr>
            <a:xfrm>
              <a:off x="1784876" y="4172981"/>
              <a:ext cx="961113" cy="876760"/>
              <a:chOff x="893833" y="4562848"/>
              <a:chExt cx="961113" cy="876760"/>
            </a:xfrm>
          </p:grpSpPr>
          <p:pic>
            <p:nvPicPr>
              <p:cNvPr id="68" name="Picture 67">
                <a:extLst>
                  <a:ext uri="{FF2B5EF4-FFF2-40B4-BE49-F238E27FC236}">
                    <a16:creationId xmlns:a16="http://schemas.microsoft.com/office/drawing/2014/main" id="{CB071CD1-A14B-CA45-BDBC-536AC6B30D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3833" y="4562848"/>
                <a:ext cx="961113" cy="566711"/>
              </a:xfrm>
              <a:prstGeom prst="rect">
                <a:avLst/>
              </a:prstGeom>
            </p:spPr>
          </p:pic>
          <p:pic>
            <p:nvPicPr>
              <p:cNvPr id="69" name="Picture 68">
                <a:extLst>
                  <a:ext uri="{FF2B5EF4-FFF2-40B4-BE49-F238E27FC236}">
                    <a16:creationId xmlns:a16="http://schemas.microsoft.com/office/drawing/2014/main" id="{D75B31AD-FAB5-6846-BC22-56C5199C9F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3833" y="4872897"/>
                <a:ext cx="961113" cy="566711"/>
              </a:xfrm>
              <a:prstGeom prst="rect">
                <a:avLst/>
              </a:prstGeom>
            </p:spPr>
          </p:pic>
        </p:grpSp>
      </p:grpSp>
      <p:sp>
        <p:nvSpPr>
          <p:cNvPr id="72" name="Oval 71">
            <a:extLst>
              <a:ext uri="{FF2B5EF4-FFF2-40B4-BE49-F238E27FC236}">
                <a16:creationId xmlns:a16="http://schemas.microsoft.com/office/drawing/2014/main" id="{5A5E4EA7-D5B0-DF41-80C9-2CD0965579B4}"/>
              </a:ext>
            </a:extLst>
          </p:cNvPr>
          <p:cNvSpPr/>
          <p:nvPr/>
        </p:nvSpPr>
        <p:spPr>
          <a:xfrm>
            <a:off x="4797662" y="3922905"/>
            <a:ext cx="2083746" cy="243235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5EE91F9C-2A4A-8441-B477-93847FA7CBCD}"/>
              </a:ext>
            </a:extLst>
          </p:cNvPr>
          <p:cNvGrpSpPr/>
          <p:nvPr/>
        </p:nvGrpSpPr>
        <p:grpSpPr>
          <a:xfrm>
            <a:off x="7353945" y="3718491"/>
            <a:ext cx="4838056" cy="2352860"/>
            <a:chOff x="4741556" y="3607394"/>
            <a:chExt cx="4838056" cy="2352860"/>
          </a:xfrm>
        </p:grpSpPr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E8880CDF-BB23-2442-ADC4-2301A993CA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93177" y="4083244"/>
              <a:ext cx="1403412" cy="800100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0044413A-B1A3-0143-89E5-EE8BCD8B0A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50392" y="4083244"/>
              <a:ext cx="1453982" cy="806445"/>
            </a:xfrm>
            <a:prstGeom prst="rect">
              <a:avLst/>
            </a:prstGeom>
          </p:spPr>
        </p:pic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0A3EB8B1-6D46-2A4F-8A84-FE3117BC421F}"/>
                </a:ext>
              </a:extLst>
            </p:cNvPr>
            <p:cNvSpPr txBox="1"/>
            <p:nvPr/>
          </p:nvSpPr>
          <p:spPr>
            <a:xfrm>
              <a:off x="4741556" y="3608257"/>
              <a:ext cx="109548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gluon </a:t>
              </a:r>
            </a:p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emission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B1FE5D19-02DA-2F4A-953A-1A1513946EBF}"/>
                </a:ext>
              </a:extLst>
            </p:cNvPr>
            <p:cNvSpPr txBox="1"/>
            <p:nvPr/>
          </p:nvSpPr>
          <p:spPr>
            <a:xfrm>
              <a:off x="6850392" y="3607394"/>
              <a:ext cx="21213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gluon recombination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E4D1854E-8C52-5D40-99ED-7C8293C5C787}"/>
                </a:ext>
              </a:extLst>
            </p:cNvPr>
            <p:cNvSpPr txBox="1"/>
            <p:nvPr/>
          </p:nvSpPr>
          <p:spPr>
            <a:xfrm>
              <a:off x="6363832" y="4270516"/>
              <a:ext cx="319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8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8E7EAEC-3E73-5244-ACB1-F96A4BABE1E8}"/>
                </a:ext>
              </a:extLst>
            </p:cNvPr>
            <p:cNvSpPr txBox="1"/>
            <p:nvPr/>
          </p:nvSpPr>
          <p:spPr>
            <a:xfrm>
              <a:off x="4793178" y="5129257"/>
              <a:ext cx="478643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008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Saturation State of Gluons reached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9560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23" grpId="0"/>
      <p:bldP spid="72" grpId="0" animBg="1"/>
      <p:bldP spid="72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9110" y="364462"/>
            <a:ext cx="8229600" cy="768141"/>
          </a:xfrm>
        </p:spPr>
        <p:txBody>
          <a:bodyPr anchor="ctr">
            <a:noAutofit/>
          </a:bodyPr>
          <a:lstStyle/>
          <a:p>
            <a:pPr algn="ctr"/>
            <a:r>
              <a:rPr lang="en-US" sz="3600" dirty="0"/>
              <a:t>In search of a new state of matter!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488625" y="1180569"/>
            <a:ext cx="635372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What could tame the low-x rise?</a:t>
            </a:r>
          </a:p>
          <a:p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Can EIC access this region?</a:t>
            </a:r>
          </a:p>
          <a:p>
            <a:r>
              <a:rPr lang="en-US" sz="20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QCD inherently has  the needed mechanism for this taming but we don’t know when it gets triggered. </a:t>
            </a:r>
          </a:p>
          <a:p>
            <a:pPr marL="285750" indent="-285750">
              <a:buFont typeface="Arial"/>
              <a:buChar char="•"/>
            </a:pPr>
            <a:endParaRPr lang="en-US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23096" y="4335434"/>
            <a:ext cx="7268904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Observation of gluon recombination effects</a:t>
            </a:r>
          </a:p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</a:t>
            </a: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Is there such new state of matter?</a:t>
            </a:r>
          </a:p>
          <a:p>
            <a:pPr marL="342900" indent="-342900" algn="ctr">
              <a:buFont typeface="Wingdings" charset="0"/>
              <a:buChar char="à"/>
            </a:pPr>
            <a:r>
              <a:rPr lang="en-US" sz="2400" dirty="0">
                <a:solidFill>
                  <a:srgbClr val="292934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“</a:t>
            </a:r>
            <a:r>
              <a:rPr lang="en-US" sz="2400" dirty="0">
                <a:solidFill>
                  <a:srgbClr val="8F2FF4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Color Glass Condensate”</a:t>
            </a:r>
          </a:p>
          <a:p>
            <a:pPr marL="342900" indent="-342900" algn="ctr">
              <a:buFont typeface="Wingdings" charset="0"/>
              <a:buChar char="à"/>
            </a:pPr>
            <a:r>
              <a:rPr lang="en-US" sz="2400" dirty="0">
                <a:solidFill>
                  <a:srgbClr val="8F2FF4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50-100 times higher energy density than the core of the neutron star</a:t>
            </a:r>
            <a:endParaRPr lang="en-US" sz="2400" dirty="0">
              <a:solidFill>
                <a:srgbClr val="292934"/>
              </a:solidFill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951294" y="2721000"/>
            <a:ext cx="4404212" cy="1282295"/>
            <a:chOff x="4741556" y="3607394"/>
            <a:chExt cx="4404212" cy="128229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93177" y="4083244"/>
              <a:ext cx="1403412" cy="8001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50392" y="4083244"/>
              <a:ext cx="1453982" cy="806445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4741556" y="3608257"/>
              <a:ext cx="109548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gluon </a:t>
              </a:r>
            </a:p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emission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850392" y="3607394"/>
              <a:ext cx="21213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gluon recombination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63832" y="4270516"/>
              <a:ext cx="319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8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371209" y="4270516"/>
              <a:ext cx="7745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8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 Q</a:t>
              </a:r>
              <a:r>
                <a:rPr lang="en-US" baseline="-25000" dirty="0">
                  <a:solidFill>
                    <a:srgbClr val="FF008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endParaRPr lang="en-US" dirty="0">
                <a:solidFill>
                  <a:srgbClr val="FF008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4900706" y="2689413"/>
            <a:ext cx="448236" cy="185688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10972800" y="105381"/>
            <a:ext cx="1051265" cy="1115389"/>
            <a:chOff x="457200" y="1310671"/>
            <a:chExt cx="4161049" cy="5338983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tretch>
              <a:fillRect/>
            </a:stretch>
          </p:blipFill>
          <p:spPr>
            <a:xfrm>
              <a:off x="495743" y="1310671"/>
              <a:ext cx="4122506" cy="5338983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457200" y="1338705"/>
              <a:ext cx="607432" cy="10111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1200" dirty="0">
                <a:solidFill>
                  <a:srgbClr val="FFFFFF"/>
                </a:solidFill>
              </a:endParaRPr>
            </a:p>
          </p:txBody>
        </p: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0CDD7D-4768-624E-803E-6653A2DEC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Electron Ion Collider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053FBED0-1565-FC48-861C-7A5188D10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32</a:t>
            </a:fld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58EC1F1-3E1A-2C4E-868C-99EAE22371A7}"/>
              </a:ext>
            </a:extLst>
          </p:cNvPr>
          <p:cNvGrpSpPr/>
          <p:nvPr/>
        </p:nvGrpSpPr>
        <p:grpSpPr>
          <a:xfrm>
            <a:off x="204232" y="663075"/>
            <a:ext cx="4649921" cy="5089150"/>
            <a:chOff x="186342" y="-98500"/>
            <a:chExt cx="4290373" cy="4540115"/>
          </a:xfrm>
        </p:grpSpPr>
        <p:pic>
          <p:nvPicPr>
            <p:cNvPr id="33" name="Picture 1046"/>
            <p:cNvPicPr>
              <a:picLocks noChangeAspect="1" noChangeArrowheads="1"/>
            </p:cNvPicPr>
            <p:nvPr/>
          </p:nvPicPr>
          <p:blipFill>
            <a:blip r:embed="rId6"/>
            <a:srcRect r="847"/>
            <a:stretch>
              <a:fillRect/>
            </a:stretch>
          </p:blipFill>
          <p:spPr bwMode="auto">
            <a:xfrm>
              <a:off x="186342" y="1050890"/>
              <a:ext cx="4290373" cy="3390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560FC713-E41F-434E-A015-CCAE223DCB2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451428" y="216856"/>
              <a:ext cx="331161" cy="1081648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6B53395-018B-ED46-B168-5EC2536868FC}"/>
                </a:ext>
              </a:extLst>
            </p:cNvPr>
            <p:cNvSpPr txBox="1"/>
            <p:nvPr/>
          </p:nvSpPr>
          <p:spPr>
            <a:xfrm>
              <a:off x="1681916" y="-98500"/>
              <a:ext cx="5765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rgbClr val="0000FF"/>
                  </a:solidFill>
                </a:rPr>
                <a:t>?</a:t>
              </a:r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34D57A02-E82D-EA43-983D-E1B9DE116B2F}"/>
                </a:ext>
              </a:extLst>
            </p:cNvPr>
            <p:cNvSpPr/>
            <p:nvPr/>
          </p:nvSpPr>
          <p:spPr>
            <a:xfrm>
              <a:off x="771754" y="504744"/>
              <a:ext cx="1947333" cy="677333"/>
            </a:xfrm>
            <a:custGeom>
              <a:avLst/>
              <a:gdLst>
                <a:gd name="connsiteX0" fmla="*/ 1830916 w 1830916"/>
                <a:gd name="connsiteY0" fmla="*/ 1143000 h 1143000"/>
                <a:gd name="connsiteX1" fmla="*/ 0 w 1830916"/>
                <a:gd name="connsiteY1" fmla="*/ 0 h 1143000"/>
                <a:gd name="connsiteX2" fmla="*/ 0 w 1830916"/>
                <a:gd name="connsiteY2" fmla="*/ 0 h 114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30916" h="1143000">
                  <a:moveTo>
                    <a:pt x="1830916" y="114300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31750">
              <a:solidFill>
                <a:srgbClr val="FF0000"/>
              </a:solidFill>
              <a:tailEnd type="stealth" w="lg" len="lg"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B3D4258-15E8-8A46-A63B-AEDBE7F30A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23008" y="2344041"/>
              <a:ext cx="886796" cy="505572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B551763-6617-D649-A607-EBDE84653D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214" y="638199"/>
            <a:ext cx="1252807" cy="6948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EBBBAF9-A68B-D24E-9FBA-09BF71C49B80}"/>
              </a:ext>
            </a:extLst>
          </p:cNvPr>
          <p:cNvSpPr txBox="1"/>
          <p:nvPr/>
        </p:nvSpPr>
        <p:spPr>
          <a:xfrm>
            <a:off x="760790" y="5859747"/>
            <a:ext cx="3084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Experimental evidence needed</a:t>
            </a:r>
          </a:p>
        </p:txBody>
      </p:sp>
    </p:spTree>
    <p:extLst>
      <p:ext uri="{BB962C8B-B14F-4D97-AF65-F5344CB8AC3E}">
        <p14:creationId xmlns:p14="http://schemas.microsoft.com/office/powerpoint/2010/main" val="1060039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319ABA5-48C5-6141-BD3B-B8F2C0151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2226" y="396240"/>
            <a:ext cx="6570174" cy="990600"/>
          </a:xfrm>
        </p:spPr>
        <p:txBody>
          <a:bodyPr/>
          <a:lstStyle/>
          <a:p>
            <a:pPr algn="ctr"/>
            <a:r>
              <a:rPr lang="en-US" dirty="0"/>
              <a:t>Low x physics with nuclei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117DF2-6921-0945-BEE7-127EA4E77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24,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91BEAE-ADAB-1F49-B006-C9EAC8F08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Electron Ion Collider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6E065A-3BE3-9B40-A805-D12813B3D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E508AF-F492-6F4C-8F6C-E8A56B10AC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9126" y="4261504"/>
            <a:ext cx="6515431" cy="2596496"/>
          </a:xfrm>
          <a:prstGeom prst="rect">
            <a:avLst/>
          </a:prstGeom>
          <a:ln w="15875">
            <a:solidFill>
              <a:srgbClr val="C0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BB61BF5-09A0-C24F-AEDF-80E51025AA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2806195"/>
            <a:ext cx="3386883" cy="2533425"/>
          </a:xfrm>
          <a:prstGeom prst="rect">
            <a:avLst/>
          </a:prstGeom>
          <a:ln w="15875"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6CEAD76-4178-4D45-BC1B-DAF0A3C0CB53}"/>
              </a:ext>
            </a:extLst>
          </p:cNvPr>
          <p:cNvSpPr txBox="1"/>
          <p:nvPr/>
        </p:nvSpPr>
        <p:spPr>
          <a:xfrm>
            <a:off x="7760101" y="3615173"/>
            <a:ext cx="3955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Accessible range of saturation scale Q</a:t>
            </a:r>
            <a:r>
              <a:rPr lang="en-US" sz="1200" baseline="-25000" dirty="0"/>
              <a:t>s</a:t>
            </a:r>
            <a:r>
              <a:rPr lang="en-US" sz="1200" dirty="0"/>
              <a:t> </a:t>
            </a:r>
            <a:r>
              <a:rPr lang="en-US" sz="1200" baseline="30000" dirty="0"/>
              <a:t>2</a:t>
            </a:r>
            <a:r>
              <a:rPr lang="en-US" sz="1200" dirty="0"/>
              <a:t> at the EIC with </a:t>
            </a:r>
            <a:r>
              <a:rPr lang="en-US" sz="1200" dirty="0" err="1"/>
              <a:t>e+A</a:t>
            </a:r>
            <a:r>
              <a:rPr lang="en-US" sz="1200" dirty="0"/>
              <a:t> collisions.</a:t>
            </a:r>
          </a:p>
          <a:p>
            <a:pPr algn="r"/>
            <a:r>
              <a:rPr lang="en-US" sz="1200" dirty="0"/>
              <a:t>arXiv:1708.01527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ECAA154-C40C-4440-834F-7D2BEB92F1D6}"/>
              </a:ext>
            </a:extLst>
          </p:cNvPr>
          <p:cNvGrpSpPr/>
          <p:nvPr/>
        </p:nvGrpSpPr>
        <p:grpSpPr>
          <a:xfrm>
            <a:off x="8111613" y="1606661"/>
            <a:ext cx="3731342" cy="1822339"/>
            <a:chOff x="0" y="3118910"/>
            <a:chExt cx="4891570" cy="227013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D7125EA-631E-F741-BBCE-B21DF81BE34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3118910"/>
              <a:ext cx="2714896" cy="2270135"/>
            </a:xfrm>
            <a:prstGeom prst="rect">
              <a:avLst/>
            </a:prstGeom>
          </p:spPr>
        </p:pic>
        <p:pic>
          <p:nvPicPr>
            <p:cNvPr id="13" name="Picture 12" descr="latex-image-1.pdf">
              <a:extLst>
                <a:ext uri="{FF2B5EF4-FFF2-40B4-BE49-F238E27FC236}">
                  <a16:creationId xmlns:a16="http://schemas.microsoft.com/office/drawing/2014/main" id="{D1C5F1B5-C17C-6142-9AD0-280388EB133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28578" y="3609289"/>
              <a:ext cx="2462992" cy="742686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906E462-D02E-FC48-BD55-7AB542B0FA2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44221" y="3571338"/>
              <a:ext cx="412692" cy="411480"/>
              <a:chOff x="-1337236" y="3365598"/>
              <a:chExt cx="859118" cy="865711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71B46268-10DC-FE46-815D-C89DC10FDD9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-1337236" y="3365598"/>
                <a:ext cx="859118" cy="865711"/>
              </a:xfrm>
              <a:prstGeom prst="ellipse">
                <a:avLst/>
              </a:prstGeom>
              <a:noFill/>
              <a:ln w="285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L-Shape 15">
                <a:extLst>
                  <a:ext uri="{FF2B5EF4-FFF2-40B4-BE49-F238E27FC236}">
                    <a16:creationId xmlns:a16="http://schemas.microsoft.com/office/drawing/2014/main" id="{F7DF95B3-F045-8F45-9FDC-A972335942AE}"/>
                  </a:ext>
                </a:extLst>
              </p:cNvPr>
              <p:cNvSpPr/>
              <p:nvPr/>
            </p:nvSpPr>
            <p:spPr>
              <a:xfrm>
                <a:off x="-1299879" y="3410421"/>
                <a:ext cx="164353" cy="179293"/>
              </a:xfrm>
              <a:prstGeom prst="corner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L-Shape 16">
                <a:extLst>
                  <a:ext uri="{FF2B5EF4-FFF2-40B4-BE49-F238E27FC236}">
                    <a16:creationId xmlns:a16="http://schemas.microsoft.com/office/drawing/2014/main" id="{8ABAB031-062B-E14A-B111-E52E89667572}"/>
                  </a:ext>
                </a:extLst>
              </p:cNvPr>
              <p:cNvSpPr/>
              <p:nvPr/>
            </p:nvSpPr>
            <p:spPr>
              <a:xfrm rot="10800000">
                <a:off x="-669367" y="3981169"/>
                <a:ext cx="164353" cy="179293"/>
              </a:xfrm>
              <a:prstGeom prst="corner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18" name="Content Placeholder 3" descr="mcl_v.eps">
            <a:extLst>
              <a:ext uri="{FF2B5EF4-FFF2-40B4-BE49-F238E27FC236}">
                <a16:creationId xmlns:a16="http://schemas.microsoft.com/office/drawing/2014/main" id="{2A2E3364-0980-C04C-80F8-2E02D5B9EC5D}"/>
              </a:ext>
            </a:extLst>
          </p:cNvPr>
          <p:cNvPicPr>
            <a:picLocks noGrp="1"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195" b="-6195"/>
          <a:stretch>
            <a:fillRect/>
          </a:stretch>
        </p:blipFill>
        <p:spPr>
          <a:xfrm>
            <a:off x="5012226" y="1666144"/>
            <a:ext cx="2697075" cy="18223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55B0BFE-7602-F14F-8AC8-00CFB1A1151F}"/>
              </a:ext>
            </a:extLst>
          </p:cNvPr>
          <p:cNvSpPr txBox="1"/>
          <p:nvPr/>
        </p:nvSpPr>
        <p:spPr>
          <a:xfrm>
            <a:off x="4859191" y="5493785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300 GeV</a:t>
            </a:r>
          </a:p>
        </p:txBody>
      </p:sp>
      <p:pic>
        <p:nvPicPr>
          <p:cNvPr id="19" name="Picture 1046">
            <a:extLst>
              <a:ext uri="{FF2B5EF4-FFF2-40B4-BE49-F238E27FC236}">
                <a16:creationId xmlns:a16="http://schemas.microsoft.com/office/drawing/2014/main" id="{C402DD23-823C-E745-BD33-4853BA14E1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/>
          <a:srcRect r="847"/>
          <a:stretch>
            <a:fillRect/>
          </a:stretch>
        </p:blipFill>
        <p:spPr bwMode="auto">
          <a:xfrm>
            <a:off x="659921" y="121920"/>
            <a:ext cx="3245278" cy="256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14C44862-407B-AC4A-B9E3-2929932FC054}"/>
              </a:ext>
            </a:extLst>
          </p:cNvPr>
          <p:cNvGrpSpPr/>
          <p:nvPr/>
        </p:nvGrpSpPr>
        <p:grpSpPr>
          <a:xfrm>
            <a:off x="297443" y="5381616"/>
            <a:ext cx="3955586" cy="1267802"/>
            <a:chOff x="4741556" y="3607394"/>
            <a:chExt cx="4404212" cy="1282295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9418D86-F559-C042-AD12-AAA44159368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793177" y="4083244"/>
              <a:ext cx="1403412" cy="8001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1E2E6F6-B657-D047-BE7B-71784F3A1B6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850392" y="4083244"/>
              <a:ext cx="1453982" cy="806445"/>
            </a:xfrm>
            <a:prstGeom prst="rect">
              <a:avLst/>
            </a:prstGeom>
            <a:ln>
              <a:noFill/>
            </a:ln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125A925-77CC-8C4D-AAA1-AE1CA21ABF51}"/>
                </a:ext>
              </a:extLst>
            </p:cNvPr>
            <p:cNvSpPr txBox="1"/>
            <p:nvPr/>
          </p:nvSpPr>
          <p:spPr>
            <a:xfrm>
              <a:off x="4741556" y="3608257"/>
              <a:ext cx="109548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gluon </a:t>
              </a:r>
            </a:p>
            <a:p>
              <a:r>
                <a:rPr lang="en-US" dirty="0"/>
                <a:t>emission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6361788-8C68-B347-9CE8-5CBA4A123BA7}"/>
                </a:ext>
              </a:extLst>
            </p:cNvPr>
            <p:cNvSpPr txBox="1"/>
            <p:nvPr/>
          </p:nvSpPr>
          <p:spPr>
            <a:xfrm>
              <a:off x="6850392" y="3607394"/>
              <a:ext cx="2121336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/>
                <a:t>gluon recombination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200B313-3085-7243-8911-6554887424C7}"/>
                </a:ext>
              </a:extLst>
            </p:cNvPr>
            <p:cNvSpPr txBox="1"/>
            <p:nvPr/>
          </p:nvSpPr>
          <p:spPr>
            <a:xfrm>
              <a:off x="6363832" y="4270516"/>
              <a:ext cx="31946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80"/>
                  </a:solidFill>
                </a:rPr>
                <a:t>=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1E83007-8861-794F-9E70-E56D002096EC}"/>
                </a:ext>
              </a:extLst>
            </p:cNvPr>
            <p:cNvSpPr txBox="1"/>
            <p:nvPr/>
          </p:nvSpPr>
          <p:spPr>
            <a:xfrm>
              <a:off x="8371209" y="4270516"/>
              <a:ext cx="77455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80"/>
                  </a:solidFill>
                </a:rPr>
                <a:t>At Q</a:t>
              </a:r>
              <a:r>
                <a:rPr lang="en-US" b="1" baseline="-25000" dirty="0">
                  <a:solidFill>
                    <a:srgbClr val="FF0080"/>
                  </a:solidFill>
                </a:rPr>
                <a:t>S</a:t>
              </a:r>
              <a:endParaRPr lang="en-US" b="1" dirty="0">
                <a:solidFill>
                  <a:srgbClr val="FF008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503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793" y="418563"/>
            <a:ext cx="11412414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cap="none" dirty="0"/>
              <a:t>Can EIC</a:t>
            </a:r>
            <a:r>
              <a:rPr lang="en-US" dirty="0"/>
              <a:t> discover a new state of matter?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-657253" y="1150490"/>
            <a:ext cx="73394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EIC provides an absolutely unique opportunity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 have very high gluon densities</a:t>
            </a:r>
          </a:p>
          <a:p>
            <a:pPr algn="ctr"/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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 – lead collisions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combined with an unambiguous observable</a:t>
            </a:r>
          </a:p>
        </p:txBody>
      </p:sp>
      <p:grpSp>
        <p:nvGrpSpPr>
          <p:cNvPr id="277" name="Group 276">
            <a:extLst>
              <a:ext uri="{FF2B5EF4-FFF2-40B4-BE49-F238E27FC236}">
                <a16:creationId xmlns:a16="http://schemas.microsoft.com/office/drawing/2014/main" id="{30A53045-D5EA-DF4C-A3C2-FFB648EC2FCF}"/>
              </a:ext>
            </a:extLst>
          </p:cNvPr>
          <p:cNvGrpSpPr>
            <a:grpSpLocks noChangeAspect="1"/>
          </p:cNvGrpSpPr>
          <p:nvPr/>
        </p:nvGrpSpPr>
        <p:grpSpPr>
          <a:xfrm>
            <a:off x="7510837" y="2343989"/>
            <a:ext cx="655134" cy="1254254"/>
            <a:chOff x="1785475" y="1524000"/>
            <a:chExt cx="2139646" cy="4096340"/>
          </a:xfrm>
        </p:grpSpPr>
        <p:pic>
          <p:nvPicPr>
            <p:cNvPr id="278" name="Picture 20" descr="jet_schematic_seed">
              <a:extLst>
                <a:ext uri="{FF2B5EF4-FFF2-40B4-BE49-F238E27FC236}">
                  <a16:creationId xmlns:a16="http://schemas.microsoft.com/office/drawing/2014/main" id="{BF81CEBD-3C16-FC44-A0BE-5498EEEDD4F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lum bright="-10000" contrast="20000"/>
            </a:blip>
            <a:srcRect t="4557"/>
            <a:stretch/>
          </p:blipFill>
          <p:spPr bwMode="auto">
            <a:xfrm>
              <a:off x="2162385" y="1524000"/>
              <a:ext cx="1762736" cy="2169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9" name="Picture 20" descr="jet_schematic_seed">
              <a:extLst>
                <a:ext uri="{FF2B5EF4-FFF2-40B4-BE49-F238E27FC236}">
                  <a16:creationId xmlns:a16="http://schemas.microsoft.com/office/drawing/2014/main" id="{43BC4ACC-59D4-2846-89D4-80D8EA7CDE6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lum bright="-10000" contrast="20000"/>
            </a:blip>
            <a:srcRect t="4557" b="5482"/>
            <a:stretch/>
          </p:blipFill>
          <p:spPr bwMode="auto">
            <a:xfrm rot="12000000">
              <a:off x="1785475" y="3575259"/>
              <a:ext cx="1762736" cy="2045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2" name="TextBox 271">
            <a:extLst>
              <a:ext uri="{FF2B5EF4-FFF2-40B4-BE49-F238E27FC236}">
                <a16:creationId xmlns:a16="http://schemas.microsoft.com/office/drawing/2014/main" id="{31AD1356-CD66-2C4E-B329-31314D40FBD7}"/>
              </a:ext>
            </a:extLst>
          </p:cNvPr>
          <p:cNvSpPr txBox="1"/>
          <p:nvPr/>
        </p:nvSpPr>
        <p:spPr>
          <a:xfrm>
            <a:off x="6992180" y="1082348"/>
            <a:ext cx="39421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counting experiment of 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Di-jets in ep and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Saturation: </a:t>
            </a:r>
          </a:p>
          <a:p>
            <a:pPr algn="ctr"/>
            <a:r>
              <a:rPr lang="en-US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Disappearance of backward jet in </a:t>
            </a:r>
            <a:r>
              <a:rPr lang="en-US" dirty="0" err="1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endParaRPr lang="en-US" dirty="0">
              <a:solidFill>
                <a:srgbClr val="0432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3" name="TextBox 272">
            <a:extLst>
              <a:ext uri="{FF2B5EF4-FFF2-40B4-BE49-F238E27FC236}">
                <a16:creationId xmlns:a16="http://schemas.microsoft.com/office/drawing/2014/main" id="{27EADA36-A3B9-BB41-BBE3-9FB8E9004EEC}"/>
              </a:ext>
            </a:extLst>
          </p:cNvPr>
          <p:cNvSpPr txBox="1"/>
          <p:nvPr/>
        </p:nvSpPr>
        <p:spPr>
          <a:xfrm>
            <a:off x="6897886" y="2701958"/>
            <a:ext cx="300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rgbClr val="0432FF"/>
                </a:solidFill>
                <a:latin typeface="Comic Sans MS" panose="030F0902030302020204" pitchFamily="66" charset="0"/>
              </a:rPr>
              <a:t>e</a:t>
            </a:r>
          </a:p>
        </p:txBody>
      </p:sp>
      <p:sp>
        <p:nvSpPr>
          <p:cNvPr id="275" name="TextBox 274">
            <a:extLst>
              <a:ext uri="{FF2B5EF4-FFF2-40B4-BE49-F238E27FC236}">
                <a16:creationId xmlns:a16="http://schemas.microsoft.com/office/drawing/2014/main" id="{FFFBD65F-C071-9044-A3F0-176341F8D9E1}"/>
              </a:ext>
            </a:extLst>
          </p:cNvPr>
          <p:cNvSpPr txBox="1"/>
          <p:nvPr/>
        </p:nvSpPr>
        <p:spPr>
          <a:xfrm>
            <a:off x="8682935" y="2680314"/>
            <a:ext cx="293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rgbClr val="FF0000"/>
                </a:solidFill>
                <a:latin typeface="Comic Sans MS" panose="030F0902030302020204" pitchFamily="66" charset="0"/>
              </a:rPr>
              <a:t>p</a:t>
            </a:r>
          </a:p>
        </p:txBody>
      </p:sp>
      <p:cxnSp>
        <p:nvCxnSpPr>
          <p:cNvPr id="280" name="Straight Arrow Connector 279">
            <a:extLst>
              <a:ext uri="{FF2B5EF4-FFF2-40B4-BE49-F238E27FC236}">
                <a16:creationId xmlns:a16="http://schemas.microsoft.com/office/drawing/2014/main" id="{D53A89B1-F7E6-E643-95F3-A977FF74AADF}"/>
              </a:ext>
            </a:extLst>
          </p:cNvPr>
          <p:cNvCxnSpPr/>
          <p:nvPr/>
        </p:nvCxnSpPr>
        <p:spPr>
          <a:xfrm>
            <a:off x="8066007" y="2971116"/>
            <a:ext cx="869388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Arrow Connector 281">
            <a:extLst>
              <a:ext uri="{FF2B5EF4-FFF2-40B4-BE49-F238E27FC236}">
                <a16:creationId xmlns:a16="http://schemas.microsoft.com/office/drawing/2014/main" id="{A15C787C-08DB-E94F-B8EC-1886D2A5382A}"/>
              </a:ext>
            </a:extLst>
          </p:cNvPr>
          <p:cNvCxnSpPr/>
          <p:nvPr/>
        </p:nvCxnSpPr>
        <p:spPr>
          <a:xfrm>
            <a:off x="6914122" y="2975597"/>
            <a:ext cx="824753" cy="0"/>
          </a:xfrm>
          <a:prstGeom prst="straightConnector1">
            <a:avLst/>
          </a:prstGeom>
          <a:ln w="28575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TextBox 282">
            <a:extLst>
              <a:ext uri="{FF2B5EF4-FFF2-40B4-BE49-F238E27FC236}">
                <a16:creationId xmlns:a16="http://schemas.microsoft.com/office/drawing/2014/main" id="{C4BE4E57-C878-DB42-816E-10A158A8CBF1}"/>
              </a:ext>
            </a:extLst>
          </p:cNvPr>
          <p:cNvSpPr txBox="1"/>
          <p:nvPr/>
        </p:nvSpPr>
        <p:spPr>
          <a:xfrm>
            <a:off x="9266433" y="2692150"/>
            <a:ext cx="300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rgbClr val="0432FF"/>
                </a:solidFill>
                <a:latin typeface="Comic Sans MS" panose="030F0902030302020204" pitchFamily="66" charset="0"/>
              </a:rPr>
              <a:t>e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B9CB0A74-4699-8640-93C0-26CB2D58C87C}"/>
              </a:ext>
            </a:extLst>
          </p:cNvPr>
          <p:cNvSpPr txBox="1"/>
          <p:nvPr/>
        </p:nvSpPr>
        <p:spPr>
          <a:xfrm>
            <a:off x="10968594" y="2692150"/>
            <a:ext cx="335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rgbClr val="FF0000"/>
                </a:solidFill>
                <a:latin typeface="Comic Sans MS" panose="030F0902030302020204" pitchFamily="66" charset="0"/>
              </a:rPr>
              <a:t>A</a:t>
            </a:r>
          </a:p>
        </p:txBody>
      </p: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484C1AFA-E976-284D-8648-C339A5A4A503}"/>
              </a:ext>
            </a:extLst>
          </p:cNvPr>
          <p:cNvGrpSpPr>
            <a:grpSpLocks noChangeAspect="1"/>
          </p:cNvGrpSpPr>
          <p:nvPr/>
        </p:nvGrpSpPr>
        <p:grpSpPr>
          <a:xfrm>
            <a:off x="9889223" y="2334181"/>
            <a:ext cx="655134" cy="1254254"/>
            <a:chOff x="1785475" y="1524000"/>
            <a:chExt cx="2139646" cy="4096340"/>
          </a:xfrm>
        </p:grpSpPr>
        <p:pic>
          <p:nvPicPr>
            <p:cNvPr id="289" name="Picture 20" descr="jet_schematic_seed">
              <a:extLst>
                <a:ext uri="{FF2B5EF4-FFF2-40B4-BE49-F238E27FC236}">
                  <a16:creationId xmlns:a16="http://schemas.microsoft.com/office/drawing/2014/main" id="{317641D8-A748-5B41-9CE6-60075B352A4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lum bright="-10000" contrast="20000"/>
            </a:blip>
            <a:srcRect t="4557"/>
            <a:stretch/>
          </p:blipFill>
          <p:spPr bwMode="auto">
            <a:xfrm>
              <a:off x="2162385" y="1524000"/>
              <a:ext cx="1762736" cy="2169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0" name="Picture 20" descr="jet_schematic_seed">
              <a:extLst>
                <a:ext uri="{FF2B5EF4-FFF2-40B4-BE49-F238E27FC236}">
                  <a16:creationId xmlns:a16="http://schemas.microsoft.com/office/drawing/2014/main" id="{4A53486D-3A84-1E49-8A97-55EACDA6C8C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lum bright="-10000" contrast="20000"/>
            </a:blip>
            <a:srcRect t="4557" b="5482"/>
            <a:stretch/>
          </p:blipFill>
          <p:spPr bwMode="auto">
            <a:xfrm rot="12000000">
              <a:off x="1785475" y="3575259"/>
              <a:ext cx="1762736" cy="2045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85" name="Picture 20" descr="jet_schematic_seed">
            <a:extLst>
              <a:ext uri="{FF2B5EF4-FFF2-40B4-BE49-F238E27FC236}">
                <a16:creationId xmlns:a16="http://schemas.microsoft.com/office/drawing/2014/main" id="{76D40C7E-2331-CF48-898E-D69546768F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lum bright="-10000" contrast="20000"/>
          </a:blip>
          <a:srcRect t="4557"/>
          <a:stretch/>
        </p:blipFill>
        <p:spPr bwMode="auto">
          <a:xfrm>
            <a:off x="9993281" y="2326358"/>
            <a:ext cx="539729" cy="66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6" name="Straight Arrow Connector 285">
            <a:extLst>
              <a:ext uri="{FF2B5EF4-FFF2-40B4-BE49-F238E27FC236}">
                <a16:creationId xmlns:a16="http://schemas.microsoft.com/office/drawing/2014/main" id="{B1F2E2DF-BCCB-0843-82E0-875C5878A1F5}"/>
              </a:ext>
            </a:extLst>
          </p:cNvPr>
          <p:cNvCxnSpPr/>
          <p:nvPr/>
        </p:nvCxnSpPr>
        <p:spPr>
          <a:xfrm>
            <a:off x="10434554" y="2961308"/>
            <a:ext cx="869388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Arrow Connector 286">
            <a:extLst>
              <a:ext uri="{FF2B5EF4-FFF2-40B4-BE49-F238E27FC236}">
                <a16:creationId xmlns:a16="http://schemas.microsoft.com/office/drawing/2014/main" id="{75BB8639-BDF2-1B45-87DA-9AACC435F736}"/>
              </a:ext>
            </a:extLst>
          </p:cNvPr>
          <p:cNvCxnSpPr/>
          <p:nvPr/>
        </p:nvCxnSpPr>
        <p:spPr>
          <a:xfrm>
            <a:off x="9282669" y="2965789"/>
            <a:ext cx="824753" cy="0"/>
          </a:xfrm>
          <a:prstGeom prst="straightConnector1">
            <a:avLst/>
          </a:prstGeom>
          <a:ln w="28575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3B01FCD4-3FAB-5646-AE91-1BFE4A4E8448}"/>
              </a:ext>
            </a:extLst>
          </p:cNvPr>
          <p:cNvSpPr txBox="1"/>
          <p:nvPr/>
        </p:nvSpPr>
        <p:spPr>
          <a:xfrm>
            <a:off x="560834" y="2448751"/>
            <a:ext cx="49033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 will allow to unambiguously </a:t>
            </a:r>
          </a:p>
          <a:p>
            <a:pPr algn="ctr"/>
            <a:r>
              <a:rPr lang="en-US" sz="2000" dirty="0">
                <a:solidFill>
                  <a:srgbClr val="0432FF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map the transition from a non-saturated to saturated regime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AAD292F-1404-7A47-AC8C-D71079B2EB66}"/>
              </a:ext>
            </a:extLst>
          </p:cNvPr>
          <p:cNvSpPr txBox="1"/>
          <p:nvPr/>
        </p:nvSpPr>
        <p:spPr>
          <a:xfrm>
            <a:off x="7683693" y="336949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Times New Roman"/>
              <a:cs typeface="Times New Roman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CABDF84-C8DF-A44A-912A-78998D418F95}"/>
              </a:ext>
            </a:extLst>
          </p:cNvPr>
          <p:cNvGrpSpPr/>
          <p:nvPr/>
        </p:nvGrpSpPr>
        <p:grpSpPr>
          <a:xfrm>
            <a:off x="1042413" y="3805689"/>
            <a:ext cx="10009935" cy="3055008"/>
            <a:chOff x="1042413" y="3375385"/>
            <a:chExt cx="10009935" cy="3055008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3D8C1ED-6D93-A541-91A8-CCA20317E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2413" y="3523618"/>
              <a:ext cx="3911492" cy="2906775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47" name="Picture 46" descr="dihadron_ratio.pdf">
              <a:extLst>
                <a:ext uri="{FF2B5EF4-FFF2-40B4-BE49-F238E27FC236}">
                  <a16:creationId xmlns:a16="http://schemas.microsoft.com/office/drawing/2014/main" id="{9D4D1130-E671-D74B-8947-5E73038F8E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9041" y="3375385"/>
              <a:ext cx="3169134" cy="29229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C1D7776B-AB13-F144-8CC0-F0FE1D4E8344}"/>
                </a:ext>
              </a:extLst>
            </p:cNvPr>
            <p:cNvSpPr txBox="1"/>
            <p:nvPr/>
          </p:nvSpPr>
          <p:spPr>
            <a:xfrm rot="16200000">
              <a:off x="5752399" y="4608085"/>
              <a:ext cx="2719014" cy="3385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00" dirty="0">
                  <a:latin typeface="Comic Sans MS" panose="030F0902030302020204" pitchFamily="66" charset="0"/>
                </a:rPr>
                <a:t>#backward jets in </a:t>
              </a:r>
              <a:r>
                <a:rPr lang="en-US" sz="1600" dirty="0" err="1">
                  <a:latin typeface="Comic Sans MS" panose="030F0902030302020204" pitchFamily="66" charset="0"/>
                </a:rPr>
                <a:t>eA</a:t>
              </a:r>
              <a:r>
                <a:rPr lang="en-US" sz="1600" dirty="0">
                  <a:latin typeface="Comic Sans MS" panose="030F0902030302020204" pitchFamily="66" charset="0"/>
                </a:rPr>
                <a:t> / ep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29D68B4E-F910-C94E-9F2D-A9F8472EBD74}"/>
                </a:ext>
              </a:extLst>
            </p:cNvPr>
            <p:cNvSpPr txBox="1"/>
            <p:nvPr/>
          </p:nvSpPr>
          <p:spPr>
            <a:xfrm rot="16200000">
              <a:off x="9852078" y="4713769"/>
              <a:ext cx="21543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0000FF"/>
                  </a:solidFill>
                  <a:latin typeface="Times New Roman"/>
                  <a:cs typeface="Times New Roman"/>
                </a:rPr>
                <a:t>increased √s </a:t>
              </a:r>
              <a:r>
                <a:rPr lang="en-US" sz="1000" dirty="0">
                  <a:solidFill>
                    <a:srgbClr val="0000FF"/>
                  </a:solidFill>
                  <a:latin typeface="Times New Roman"/>
                  <a:cs typeface="Times New Roman"/>
                  <a:sym typeface="Wingdings" pitchFamily="2" charset="2"/>
                </a:rPr>
                <a:t> increased suppression </a:t>
              </a:r>
              <a:endParaRPr lang="en-US" sz="1000" dirty="0">
                <a:solidFill>
                  <a:srgbClr val="0000FF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51" name="Up Arrow 50">
              <a:extLst>
                <a:ext uri="{FF2B5EF4-FFF2-40B4-BE49-F238E27FC236}">
                  <a16:creationId xmlns:a16="http://schemas.microsoft.com/office/drawing/2014/main" id="{16DCA7BC-873E-1A4D-9EFE-7545E236FB89}"/>
                </a:ext>
              </a:extLst>
            </p:cNvPr>
            <p:cNvSpPr/>
            <p:nvPr/>
          </p:nvSpPr>
          <p:spPr bwMode="auto">
            <a:xfrm flipV="1">
              <a:off x="10639461" y="3578686"/>
              <a:ext cx="246221" cy="2558182"/>
            </a:xfrm>
            <a:prstGeom prst="upArrow">
              <a:avLst/>
            </a:prstGeom>
            <a:gradFill flip="none" rotWithShape="1">
              <a:gsLst>
                <a:gs pos="0">
                  <a:srgbClr val="3366FF"/>
                </a:gs>
                <a:gs pos="100000">
                  <a:srgbClr val="0000FF"/>
                </a:gs>
                <a:gs pos="50000">
                  <a:schemeClr val="bg1"/>
                </a:gs>
              </a:gsLst>
              <a:lin ang="0" scaled="1"/>
              <a:tileRect/>
            </a:gra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8E7F01D0-D4DD-674E-8569-7F192F9259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63483" y="5433053"/>
              <a:ext cx="167943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1EBFE3-6C66-3A4B-A87E-398279570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Electron Ion Collider</a:t>
            </a:r>
          </a:p>
        </p:txBody>
      </p:sp>
    </p:spTree>
    <p:extLst>
      <p:ext uri="{BB962C8B-B14F-4D97-AF65-F5344CB8AC3E}">
        <p14:creationId xmlns:p14="http://schemas.microsoft.com/office/powerpoint/2010/main" val="90476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85" y="2777707"/>
            <a:ext cx="1003300" cy="571500"/>
          </a:xfrm>
          <a:prstGeom prst="rect">
            <a:avLst/>
          </a:prstGeom>
        </p:spPr>
      </p:pic>
      <p:pic>
        <p:nvPicPr>
          <p:cNvPr id="15" name="Picture 2" descr="hadronization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810" y="1987177"/>
            <a:ext cx="2180923" cy="2397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2433046" y="6304759"/>
            <a:ext cx="7777755" cy="359820"/>
          </a:xfrm>
          <a:prstGeom prst="rect">
            <a:avLst/>
          </a:prstGeom>
          <a:noFill/>
        </p:spPr>
        <p:txBody>
          <a:bodyPr wrap="square" lIns="82021" tIns="41010" rIns="82021" bIns="41010" rtlCol="0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  <a:latin typeface="+mj-lt"/>
              </a:rPr>
              <a:t>Need the collider energy of EIC and its control on </a:t>
            </a:r>
            <a:r>
              <a:rPr lang="en-US" b="1" i="1" dirty="0" err="1">
                <a:solidFill>
                  <a:srgbClr val="FF0000"/>
                </a:solidFill>
                <a:latin typeface="+mj-lt"/>
              </a:rPr>
              <a:t>parton</a:t>
            </a:r>
            <a:r>
              <a:rPr lang="en-US" b="1" i="1" dirty="0">
                <a:solidFill>
                  <a:srgbClr val="FF0000"/>
                </a:solidFill>
                <a:latin typeface="+mj-lt"/>
              </a:rPr>
              <a:t> kinematics</a:t>
            </a:r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3500" y="4395107"/>
            <a:ext cx="5600345" cy="1966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021" tIns="41010" rIns="82021" bIns="4101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fr-FR" dirty="0">
                <a:solidFill>
                  <a:srgbClr val="0000FF"/>
                </a:solidFill>
                <a:latin typeface="+mj-lt"/>
                <a:sym typeface="Symbol" charset="0"/>
              </a:rPr>
              <a:t>Control of </a:t>
            </a:r>
            <a:r>
              <a:rPr lang="fr-FR" dirty="0" err="1">
                <a:solidFill>
                  <a:srgbClr val="0000FF"/>
                </a:solidFill>
                <a:latin typeface="Symbol" charset="2"/>
                <a:cs typeface="Symbol" charset="2"/>
                <a:sym typeface="Symbol" charset="0"/>
              </a:rPr>
              <a:t>ν</a:t>
            </a:r>
            <a:r>
              <a:rPr lang="fr-FR" dirty="0">
                <a:solidFill>
                  <a:srgbClr val="0000FF"/>
                </a:solidFill>
                <a:latin typeface="+mj-lt"/>
                <a:sym typeface="Symbol" charset="0"/>
              </a:rPr>
              <a:t> by </a:t>
            </a:r>
            <a:r>
              <a:rPr lang="fr-FR" dirty="0" err="1">
                <a:solidFill>
                  <a:srgbClr val="0000FF"/>
                </a:solidFill>
                <a:latin typeface="+mj-lt"/>
                <a:sym typeface="Symbol" charset="0"/>
              </a:rPr>
              <a:t>selecting</a:t>
            </a:r>
            <a:r>
              <a:rPr lang="fr-FR" dirty="0">
                <a:solidFill>
                  <a:srgbClr val="0000FF"/>
                </a:solidFill>
                <a:latin typeface="+mj-lt"/>
                <a:sym typeface="Symbol" charset="0"/>
              </a:rPr>
              <a:t> </a:t>
            </a:r>
            <a:r>
              <a:rPr lang="fr-FR" dirty="0" err="1">
                <a:solidFill>
                  <a:srgbClr val="0000FF"/>
                </a:solidFill>
                <a:latin typeface="+mj-lt"/>
                <a:sym typeface="Symbol" charset="0"/>
              </a:rPr>
              <a:t>kinematics</a:t>
            </a:r>
            <a:r>
              <a:rPr lang="fr-FR" dirty="0">
                <a:solidFill>
                  <a:srgbClr val="0000FF"/>
                </a:solidFill>
                <a:latin typeface="+mj-lt"/>
                <a:sym typeface="Symbol" charset="0"/>
              </a:rPr>
              <a:t>;</a:t>
            </a:r>
          </a:p>
          <a:p>
            <a:pPr algn="ctr">
              <a:spcBef>
                <a:spcPct val="20000"/>
              </a:spcBef>
            </a:pPr>
            <a:r>
              <a:rPr lang="fr-FR" dirty="0" err="1">
                <a:solidFill>
                  <a:srgbClr val="0000FF"/>
                </a:solidFill>
                <a:latin typeface="+mj-lt"/>
                <a:sym typeface="Symbol" charset="0"/>
              </a:rPr>
              <a:t>Also</a:t>
            </a:r>
            <a:r>
              <a:rPr lang="fr-FR" dirty="0">
                <a:solidFill>
                  <a:srgbClr val="0000FF"/>
                </a:solidFill>
                <a:latin typeface="+mj-lt"/>
                <a:sym typeface="Symbol" charset="0"/>
              </a:rPr>
              <a:t> </a:t>
            </a:r>
            <a:r>
              <a:rPr lang="fr-FR" dirty="0" err="1">
                <a:solidFill>
                  <a:srgbClr val="0000FF"/>
                </a:solidFill>
                <a:latin typeface="+mj-lt"/>
                <a:sym typeface="Symbol" charset="0"/>
              </a:rPr>
              <a:t>under</a:t>
            </a:r>
            <a:r>
              <a:rPr lang="fr-FR" dirty="0">
                <a:solidFill>
                  <a:srgbClr val="0000FF"/>
                </a:solidFill>
                <a:latin typeface="+mj-lt"/>
                <a:sym typeface="Symbol" charset="0"/>
              </a:rPr>
              <a:t> control the </a:t>
            </a:r>
            <a:r>
              <a:rPr lang="fr-FR" dirty="0" err="1">
                <a:solidFill>
                  <a:srgbClr val="0000FF"/>
                </a:solidFill>
                <a:latin typeface="+mj-lt"/>
                <a:sym typeface="Symbol" charset="0"/>
              </a:rPr>
              <a:t>nuclear</a:t>
            </a:r>
            <a:r>
              <a:rPr lang="fr-FR" dirty="0">
                <a:solidFill>
                  <a:srgbClr val="0000FF"/>
                </a:solidFill>
                <a:latin typeface="+mj-lt"/>
                <a:sym typeface="Symbol" charset="0"/>
              </a:rPr>
              <a:t> size.</a:t>
            </a:r>
          </a:p>
          <a:p>
            <a:pPr algn="ctr">
              <a:spcBef>
                <a:spcPct val="20000"/>
              </a:spcBef>
            </a:pPr>
            <a:r>
              <a:rPr lang="fr-FR" dirty="0">
                <a:solidFill>
                  <a:srgbClr val="0000FF"/>
                </a:solidFill>
                <a:latin typeface="+mj-lt"/>
                <a:sym typeface="Symbol" charset="0"/>
              </a:rPr>
              <a:t> </a:t>
            </a:r>
          </a:p>
          <a:p>
            <a:pPr algn="ctr">
              <a:spcBef>
                <a:spcPct val="20000"/>
              </a:spcBef>
            </a:pPr>
            <a:r>
              <a:rPr lang="fr-FR" i="1" dirty="0">
                <a:solidFill>
                  <a:srgbClr val="292934"/>
                </a:solidFill>
                <a:latin typeface="+mj-lt"/>
                <a:sym typeface="Symbol" charset="0"/>
              </a:rPr>
              <a:t>(</a:t>
            </a:r>
            <a:r>
              <a:rPr lang="fr-FR" i="1" dirty="0" err="1">
                <a:solidFill>
                  <a:srgbClr val="292934"/>
                </a:solidFill>
                <a:latin typeface="+mj-lt"/>
                <a:sym typeface="Symbol" charset="0"/>
              </a:rPr>
              <a:t>colored</a:t>
            </a:r>
            <a:r>
              <a:rPr lang="fr-FR" i="1" dirty="0">
                <a:solidFill>
                  <a:srgbClr val="292934"/>
                </a:solidFill>
                <a:latin typeface="+mj-lt"/>
                <a:sym typeface="Symbol" charset="0"/>
              </a:rPr>
              <a:t>) Quark passing </a:t>
            </a:r>
            <a:r>
              <a:rPr lang="fr-FR" i="1" dirty="0" err="1">
                <a:solidFill>
                  <a:srgbClr val="292934"/>
                </a:solidFill>
                <a:latin typeface="+mj-lt"/>
                <a:sym typeface="Symbol" charset="0"/>
              </a:rPr>
              <a:t>through</a:t>
            </a:r>
            <a:r>
              <a:rPr lang="fr-FR" i="1" dirty="0">
                <a:solidFill>
                  <a:srgbClr val="292934"/>
                </a:solidFill>
                <a:latin typeface="+mj-lt"/>
                <a:sym typeface="Symbol" charset="0"/>
              </a:rPr>
              <a:t> cold QCD </a:t>
            </a:r>
            <a:r>
              <a:rPr lang="fr-FR" i="1" dirty="0" err="1">
                <a:solidFill>
                  <a:srgbClr val="292934"/>
                </a:solidFill>
                <a:latin typeface="+mj-lt"/>
                <a:sym typeface="Symbol" charset="0"/>
              </a:rPr>
              <a:t>matter</a:t>
            </a:r>
            <a:r>
              <a:rPr lang="fr-FR" i="1" dirty="0">
                <a:solidFill>
                  <a:srgbClr val="292934"/>
                </a:solidFill>
                <a:latin typeface="+mj-lt"/>
                <a:sym typeface="Symbol" charset="0"/>
              </a:rPr>
              <a:t> </a:t>
            </a:r>
            <a:r>
              <a:rPr lang="fr-FR" i="1" dirty="0" err="1">
                <a:solidFill>
                  <a:srgbClr val="292934"/>
                </a:solidFill>
                <a:latin typeface="+mj-lt"/>
                <a:sym typeface="Symbol" charset="0"/>
              </a:rPr>
              <a:t>emerges</a:t>
            </a:r>
            <a:r>
              <a:rPr lang="fr-FR" i="1" dirty="0">
                <a:solidFill>
                  <a:srgbClr val="292934"/>
                </a:solidFill>
                <a:latin typeface="+mj-lt"/>
                <a:sym typeface="Symbol" charset="0"/>
              </a:rPr>
              <a:t> as </a:t>
            </a:r>
            <a:r>
              <a:rPr lang="fr-FR" i="1" dirty="0" err="1">
                <a:solidFill>
                  <a:srgbClr val="292934"/>
                </a:solidFill>
                <a:latin typeface="+mj-lt"/>
                <a:sym typeface="Symbol" charset="0"/>
              </a:rPr>
              <a:t>color-neutral</a:t>
            </a:r>
            <a:r>
              <a:rPr lang="fr-FR" i="1" dirty="0">
                <a:solidFill>
                  <a:srgbClr val="292934"/>
                </a:solidFill>
                <a:latin typeface="+mj-lt"/>
                <a:sym typeface="Symbol" charset="0"/>
              </a:rPr>
              <a:t> hadron </a:t>
            </a:r>
            <a:r>
              <a:rPr lang="fr-FR" i="1" dirty="0">
                <a:solidFill>
                  <a:srgbClr val="292934"/>
                </a:solidFill>
                <a:latin typeface="+mj-lt"/>
                <a:sym typeface="Wingdings"/>
              </a:rPr>
              <a:t></a:t>
            </a:r>
            <a:r>
              <a:rPr lang="fr-FR" i="1" dirty="0">
                <a:solidFill>
                  <a:srgbClr val="292934"/>
                </a:solidFill>
                <a:latin typeface="+mj-lt"/>
                <a:sym typeface="Symbol" charset="0"/>
              </a:rPr>
              <a:t> </a:t>
            </a:r>
          </a:p>
          <a:p>
            <a:pPr algn="ctr">
              <a:spcBef>
                <a:spcPct val="20000"/>
              </a:spcBef>
            </a:pPr>
            <a:r>
              <a:rPr lang="fr-FR" i="1" dirty="0">
                <a:solidFill>
                  <a:srgbClr val="292934"/>
                </a:solidFill>
                <a:latin typeface="+mj-lt"/>
                <a:sym typeface="Symbol" charset="0"/>
              </a:rPr>
              <a:t>Clues to </a:t>
            </a:r>
            <a:r>
              <a:rPr lang="fr-FR" i="1" dirty="0" err="1">
                <a:solidFill>
                  <a:srgbClr val="292934"/>
                </a:solidFill>
                <a:latin typeface="+mj-lt"/>
                <a:sym typeface="Symbol" charset="0"/>
              </a:rPr>
              <a:t>color</a:t>
            </a:r>
            <a:r>
              <a:rPr lang="fr-FR" i="1" dirty="0">
                <a:solidFill>
                  <a:srgbClr val="292934"/>
                </a:solidFill>
                <a:latin typeface="+mj-lt"/>
                <a:sym typeface="Symbol" charset="0"/>
              </a:rPr>
              <a:t>-confinement?</a:t>
            </a:r>
          </a:p>
        </p:txBody>
      </p:sp>
      <p:sp>
        <p:nvSpPr>
          <p:cNvPr id="31" name="TextBox 7"/>
          <p:cNvSpPr txBox="1">
            <a:spLocks noChangeArrowheads="1"/>
          </p:cNvSpPr>
          <p:nvPr/>
        </p:nvSpPr>
        <p:spPr bwMode="auto">
          <a:xfrm>
            <a:off x="93148" y="1279792"/>
            <a:ext cx="5600344" cy="71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1822" tIns="50911" rIns="101822" bIns="5091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rgbClr val="006600"/>
                </a:solidFill>
                <a:cs typeface="Arial Rounded MT Bold"/>
              </a:rPr>
              <a:t>Unprecedented </a:t>
            </a:r>
            <a:r>
              <a:rPr lang="en-US" sz="2000" dirty="0" err="1">
                <a:solidFill>
                  <a:srgbClr val="006600"/>
                </a:solidFill>
                <a:latin typeface="Symbol" charset="2"/>
                <a:ea typeface="Lucida Grande"/>
                <a:cs typeface="Symbol" charset="2"/>
              </a:rPr>
              <a:t>ν</a:t>
            </a:r>
            <a:r>
              <a:rPr lang="en-US" sz="2000" dirty="0">
                <a:solidFill>
                  <a:srgbClr val="006600"/>
                </a:solidFill>
                <a:ea typeface="Lucida Grande"/>
                <a:cs typeface="Lucida Grande"/>
              </a:rPr>
              <a:t>, the virtual photon energy range @ EIC : </a:t>
            </a:r>
            <a:r>
              <a:rPr lang="en-US" sz="2000" i="1" u="sng" dirty="0">
                <a:solidFill>
                  <a:srgbClr val="006600"/>
                </a:solidFill>
                <a:ea typeface="Lucida Grande"/>
                <a:cs typeface="Lucida Grande"/>
              </a:rPr>
              <a:t>precision &amp;  control</a:t>
            </a:r>
            <a:r>
              <a:rPr lang="en-US" sz="2000" i="1" u="sng" dirty="0">
                <a:solidFill>
                  <a:srgbClr val="006600"/>
                </a:solidFill>
                <a:cs typeface="Arial Rounded MT Bold"/>
              </a:rPr>
              <a:t>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73610" y="329786"/>
            <a:ext cx="8866094" cy="990600"/>
          </a:xfrm>
        </p:spPr>
        <p:txBody>
          <a:bodyPr anchor="t">
            <a:normAutofit/>
          </a:bodyPr>
          <a:lstStyle/>
          <a:p>
            <a:pPr algn="ctr"/>
            <a:r>
              <a:rPr lang="en-US" sz="2800" dirty="0"/>
              <a:t>Emergence of Hadrons from </a:t>
            </a:r>
            <a:r>
              <a:rPr lang="en-US" sz="2800" dirty="0" err="1"/>
              <a:t>Partons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987248" y="826468"/>
            <a:ext cx="4455021" cy="369310"/>
          </a:xfrm>
          <a:prstGeom prst="rect">
            <a:avLst/>
          </a:prstGeom>
          <a:noFill/>
        </p:spPr>
        <p:txBody>
          <a:bodyPr wrap="none" lIns="91418" tIns="45709" rIns="91418" bIns="45709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Nucleus as a Femtometer sized filter 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260356" y="1264403"/>
            <a:ext cx="5532006" cy="5032062"/>
            <a:chOff x="4736355" y="1264403"/>
            <a:chExt cx="5532006" cy="5032062"/>
          </a:xfrm>
        </p:grpSpPr>
        <p:sp>
          <p:nvSpPr>
            <p:cNvPr id="19" name="TextBox 18"/>
            <p:cNvSpPr txBox="1"/>
            <p:nvPr/>
          </p:nvSpPr>
          <p:spPr>
            <a:xfrm>
              <a:off x="4736355" y="4819137"/>
              <a:ext cx="5322044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Identify </a:t>
              </a:r>
              <a:r>
                <a:rPr lang="en-US" dirty="0">
                  <a:latin typeface="Symbol" charset="2"/>
                  <a:cs typeface="Symbol" charset="2"/>
                </a:rPr>
                <a:t>p</a:t>
              </a:r>
              <a:r>
                <a:rPr lang="en-US" dirty="0"/>
                <a:t> vs. D</a:t>
              </a:r>
              <a:r>
                <a:rPr lang="en-US" baseline="30000" dirty="0"/>
                <a:t>0 </a:t>
              </a:r>
              <a:r>
                <a:rPr lang="en-US" b="1" baseline="30000" dirty="0">
                  <a:solidFill>
                    <a:srgbClr val="FF0000"/>
                  </a:solidFill>
                </a:rPr>
                <a:t>(charm) </a:t>
              </a:r>
              <a:r>
                <a:rPr lang="en-US" dirty="0"/>
                <a:t>mesons in e-A collisions: </a:t>
              </a:r>
            </a:p>
            <a:p>
              <a:pPr algn="ctr"/>
              <a:endParaRPr lang="en-US" dirty="0">
                <a:solidFill>
                  <a:srgbClr val="0000FF"/>
                </a:solidFill>
              </a:endParaRPr>
            </a:p>
            <a:p>
              <a:pPr algn="ctr"/>
              <a:r>
                <a:rPr lang="en-US" dirty="0">
                  <a:solidFill>
                    <a:srgbClr val="0000FF"/>
                  </a:solidFill>
                </a:rPr>
                <a:t>Understand energy loss of light vs. heavy quarks </a:t>
              </a:r>
              <a:r>
                <a:rPr lang="en-US" dirty="0"/>
                <a:t>traversing the </a:t>
              </a:r>
              <a:r>
                <a:rPr lang="en-US" dirty="0">
                  <a:solidFill>
                    <a:srgbClr val="0000FF"/>
                  </a:solidFill>
                </a:rPr>
                <a:t>cold nuclear</a:t>
              </a:r>
              <a:r>
                <a:rPr lang="en-US" dirty="0"/>
                <a:t> matter: </a:t>
              </a:r>
            </a:p>
            <a:p>
              <a:pPr algn="ctr"/>
              <a:r>
                <a:rPr lang="en-US" i="1" dirty="0"/>
                <a:t>Connect to energy loss in Hot QCD</a:t>
              </a:r>
            </a:p>
          </p:txBody>
        </p:sp>
        <p:sp>
          <p:nvSpPr>
            <p:cNvPr id="27" name="TextBox 7"/>
            <p:cNvSpPr txBox="1">
              <a:spLocks noChangeArrowheads="1"/>
            </p:cNvSpPr>
            <p:nvPr/>
          </p:nvSpPr>
          <p:spPr bwMode="auto">
            <a:xfrm>
              <a:off x="5035175" y="1264403"/>
              <a:ext cx="5233186" cy="4413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01822" tIns="50911" rIns="101822" bIns="5091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dirty="0">
                  <a:solidFill>
                    <a:srgbClr val="006600"/>
                  </a:solidFill>
                  <a:cs typeface="Arial Rounded MT Bold"/>
                </a:rPr>
                <a:t>Energy loss by light vs. heavy quarks</a:t>
              </a:r>
              <a:r>
                <a:rPr lang="en-US" sz="2200" dirty="0">
                  <a:solidFill>
                    <a:srgbClr val="006600"/>
                  </a:solidFill>
                  <a:cs typeface="Arial Rounded MT Bold"/>
                </a:rPr>
                <a:t>:</a:t>
              </a:r>
            </a:p>
          </p:txBody>
        </p:sp>
        <p:pic>
          <p:nvPicPr>
            <p:cNvPr id="17" name="Picture 16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8872" y="1692460"/>
              <a:ext cx="2851192" cy="305795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E84428-2352-1849-9BE2-3C92DC709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Electron Ion Collider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4D0DC5-F1E6-5047-A97D-B6E4232FF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2BED05-CD14-B343-9F25-FD27CC8111A2}"/>
              </a:ext>
            </a:extLst>
          </p:cNvPr>
          <p:cNvSpPr txBox="1"/>
          <p:nvPr/>
        </p:nvSpPr>
        <p:spPr>
          <a:xfrm>
            <a:off x="4914266" y="2643765"/>
            <a:ext cx="2326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Study in </a:t>
            </a:r>
            <a:r>
              <a:rPr lang="en-US" dirty="0">
                <a:solidFill>
                  <a:srgbClr val="FF0000"/>
                </a:solidFill>
              </a:rPr>
              <a:t>light</a:t>
            </a:r>
            <a:r>
              <a:rPr lang="en-US" dirty="0"/>
              <a:t> quarks </a:t>
            </a:r>
          </a:p>
          <a:p>
            <a:pPr algn="ctr"/>
            <a:r>
              <a:rPr lang="en-US" dirty="0"/>
              <a:t>vs. 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heavy</a:t>
            </a:r>
            <a:r>
              <a:rPr lang="en-US" dirty="0"/>
              <a:t> quarks</a:t>
            </a:r>
          </a:p>
        </p:txBody>
      </p:sp>
    </p:spTree>
    <p:extLst>
      <p:ext uri="{BB962C8B-B14F-4D97-AF65-F5344CB8AC3E}">
        <p14:creationId xmlns:p14="http://schemas.microsoft.com/office/powerpoint/2010/main" val="1974147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032BA-AD0A-6B4B-AB60-ABBFAF73A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2624407-28DE-BD41-95A4-C2879D3551F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spcAft>
                  <a:spcPts val="600"/>
                </a:spcAft>
              </a:pPr>
              <a:t>36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Content Placeholder 6" descr="NAS cover.jpeg">
            <a:extLst>
              <a:ext uri="{FF2B5EF4-FFF2-40B4-BE49-F238E27FC236}">
                <a16:creationId xmlns:a16="http://schemas.microsoft.com/office/drawing/2014/main" id="{7FA8C4B3-FC5F-9149-B9E0-265242718CB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23" t="-1964" b="1964"/>
          <a:stretch/>
        </p:blipFill>
        <p:spPr>
          <a:xfrm>
            <a:off x="957172" y="1776987"/>
            <a:ext cx="2983363" cy="41351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806438B-ED63-E149-AA45-180C5B0FAD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360" y="492858"/>
            <a:ext cx="1157635" cy="115763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A969734-D74E-E04F-ADF1-12EF8AD66003}"/>
              </a:ext>
            </a:extLst>
          </p:cNvPr>
          <p:cNvSpPr txBox="1"/>
          <p:nvPr/>
        </p:nvSpPr>
        <p:spPr>
          <a:xfrm>
            <a:off x="992221" y="4896437"/>
            <a:ext cx="30460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 science:</a:t>
            </a:r>
          </a:p>
          <a:p>
            <a:pPr algn="ctr"/>
            <a:r>
              <a:rPr 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compelling, fundamental</a:t>
            </a:r>
          </a:p>
          <a:p>
            <a:pPr algn="ctr"/>
            <a:r>
              <a:rPr 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timely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ABD3FFE7-12BD-DD40-9905-7700EFBF8B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2639" y="1801728"/>
            <a:ext cx="7421521" cy="4351338"/>
          </a:xfrm>
        </p:spPr>
        <p:txBody>
          <a:bodyPr anchor="ctr">
            <a:normAutofit fontScale="85000" lnSpcReduction="20000"/>
          </a:bodyPr>
          <a:lstStyle/>
          <a:p>
            <a:pPr marL="0" indent="0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Physics of EIC</a:t>
            </a: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Emergence of Spin </a:t>
            </a: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Emergence of Mass  </a:t>
            </a: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Physics of high-density gluon fields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Machine Design Parameters:</a:t>
            </a:r>
          </a:p>
          <a:p>
            <a:r>
              <a:rPr lang="en-US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High luminosity: </a:t>
            </a:r>
            <a:r>
              <a:rPr lang="en-US" sz="2200" dirty="0">
                <a:solidFill>
                  <a:srgbClr val="002AF4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up to 10</a:t>
            </a:r>
            <a:r>
              <a:rPr lang="en-US" sz="2200" baseline="30000" dirty="0">
                <a:solidFill>
                  <a:srgbClr val="002AF4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33</a:t>
            </a:r>
            <a:r>
              <a:rPr lang="en-US" sz="2200" dirty="0">
                <a:solidFill>
                  <a:srgbClr val="002AF4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-10</a:t>
            </a:r>
            <a:r>
              <a:rPr lang="en-US" sz="2200" baseline="30000" dirty="0">
                <a:solidFill>
                  <a:srgbClr val="002AF4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34</a:t>
            </a:r>
            <a:r>
              <a:rPr lang="en-US" sz="2200" dirty="0">
                <a:solidFill>
                  <a:srgbClr val="002AF4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cm</a:t>
            </a:r>
            <a:r>
              <a:rPr lang="en-US" sz="2200" baseline="30000" dirty="0">
                <a:solidFill>
                  <a:srgbClr val="002AF4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-2</a:t>
            </a:r>
            <a:r>
              <a:rPr lang="en-US" sz="2200" dirty="0">
                <a:solidFill>
                  <a:srgbClr val="002AF4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sec</a:t>
            </a:r>
            <a:r>
              <a:rPr lang="en-US" sz="2200" baseline="30000" dirty="0">
                <a:solidFill>
                  <a:srgbClr val="002AF4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-1 </a:t>
            </a:r>
          </a:p>
          <a:p>
            <a:pPr lvl="1"/>
            <a:r>
              <a:rPr lang="en-US" sz="1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 factor ~100-1000 times HERA </a:t>
            </a:r>
          </a:p>
          <a:p>
            <a:r>
              <a:rPr lang="en-US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Broad range in </a:t>
            </a:r>
            <a:r>
              <a:rPr lang="en-US" sz="2200" dirty="0">
                <a:solidFill>
                  <a:srgbClr val="002AF4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center-of-mass energy: ~20-140 GeV</a:t>
            </a:r>
          </a:p>
          <a:p>
            <a:r>
              <a:rPr lang="en-US" sz="2200" dirty="0">
                <a:solidFill>
                  <a:srgbClr val="002AF4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Polarized beams </a:t>
            </a:r>
            <a:r>
              <a:rPr lang="en-US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e-, p, and light ion beams with flexible spin patterns/orientation</a:t>
            </a:r>
          </a:p>
          <a:p>
            <a:r>
              <a:rPr lang="en-US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Broad range in hadron species: </a:t>
            </a:r>
            <a:r>
              <a:rPr lang="en-US" sz="2200" dirty="0">
                <a:solidFill>
                  <a:srgbClr val="002AF4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protons…. Uranium</a:t>
            </a:r>
          </a:p>
          <a:p>
            <a:r>
              <a:rPr lang="en-US" sz="2200" u="sng" dirty="0">
                <a:solidFill>
                  <a:srgbClr val="002AF4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Up to two detectors </a:t>
            </a:r>
            <a:r>
              <a:rPr lang="en-US" sz="2200" dirty="0">
                <a:solidFill>
                  <a:srgbClr val="002AF4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well-integrated detector(s) into the machine lattice </a:t>
            </a: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6CDC6CAB-EE55-CC45-A3E9-BBD5B5712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ctr"/>
            <a:r>
              <a:rPr lang="en-US" dirty="0"/>
              <a:t>National Academy’s Assessment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75813BB-4E94-3E40-8338-CA4642225D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44162" y="53229"/>
            <a:ext cx="1418478" cy="18045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3">
            <a:extLst>
              <a:ext uri="{FF2B5EF4-FFF2-40B4-BE49-F238E27FC236}">
                <a16:creationId xmlns:a16="http://schemas.microsoft.com/office/drawing/2014/main" id="{B870F728-4940-3B43-89CD-7EA204D251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9332" y="1801728"/>
            <a:ext cx="1588138" cy="20470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1304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CC6F6B4-5EBC-6B45-B7D4-D266536EDD9F}"/>
              </a:ext>
            </a:extLst>
          </p:cNvPr>
          <p:cNvSpPr txBox="1"/>
          <p:nvPr/>
        </p:nvSpPr>
        <p:spPr>
          <a:xfrm>
            <a:off x="1047280" y="759805"/>
            <a:ext cx="1030652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Site selection &amp; anticipated timeline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D123CB-EA18-F347-9EFA-C57FC396A627}"/>
              </a:ext>
            </a:extLst>
          </p:cNvPr>
          <p:cNvSpPr txBox="1"/>
          <p:nvPr/>
        </p:nvSpPr>
        <p:spPr>
          <a:xfrm>
            <a:off x="372445" y="1422586"/>
            <a:ext cx="5723555" cy="51727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000" dirty="0">
              <a:solidFill>
                <a:schemeClr val="accent6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DOE announced: January 9, 2020</a:t>
            </a:r>
          </a:p>
          <a:p>
            <a:pPr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2AF4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CD0 December 19, 2019</a:t>
            </a:r>
          </a:p>
          <a:p>
            <a:pPr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2AF4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Site of EIC: Brookhaven National Laboratory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u="sng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BNL and </a:t>
            </a:r>
            <a:r>
              <a:rPr lang="en-US" sz="2000" u="sng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JLab</a:t>
            </a:r>
            <a:r>
              <a:rPr lang="en-US" sz="2000" u="sng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realize EIC as partners</a:t>
            </a:r>
            <a:endParaRPr lang="en-US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  <a:sym typeface="Wingdings" pitchFamily="2" charset="2"/>
            </a:endParaRP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A formal EIC project is now setup at BNL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BNL+Jlab</a:t>
            </a:r>
            <a:r>
              <a:rPr lang="en-US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management &amp; scientists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CD1 June 28, 2021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002AF4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  <a:sym typeface="Wingdings" pitchFamily="2" charset="2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5126035-76BB-4649-B875-DD05B12D9D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448" r="14460"/>
          <a:stretch/>
        </p:blipFill>
        <p:spPr>
          <a:xfrm>
            <a:off x="6096000" y="1524000"/>
            <a:ext cx="5723555" cy="4246863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5E6CAD-7B88-DF48-98F3-94A0FA6FA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EIC moved forward…. A major step! 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6690FF7-1DB2-4247-97E4-D8A47AF80191}"/>
              </a:ext>
            </a:extLst>
          </p:cNvPr>
          <p:cNvCxnSpPr>
            <a:cxnSpLocks/>
          </p:cNvCxnSpPr>
          <p:nvPr/>
        </p:nvCxnSpPr>
        <p:spPr>
          <a:xfrm flipV="1">
            <a:off x="5421854" y="2600116"/>
            <a:ext cx="674146" cy="10758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F7D139-7FC0-BF4A-81A8-23A37DEB1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Electron Ion Collider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D13BFA-DF2F-2E4F-9906-98BBAE09E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F712B0D3-8D6A-964E-A714-0219BADE09DC}"/>
              </a:ext>
            </a:extLst>
          </p:cNvPr>
          <p:cNvSpPr/>
          <p:nvPr/>
        </p:nvSpPr>
        <p:spPr>
          <a:xfrm>
            <a:off x="4989921" y="2222693"/>
            <a:ext cx="340332" cy="816408"/>
          </a:xfrm>
          <a:prstGeom prst="righ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4526535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CC6F6B4-5EBC-6B45-B7D4-D266536EDD9F}"/>
              </a:ext>
            </a:extLst>
          </p:cNvPr>
          <p:cNvSpPr txBox="1"/>
          <p:nvPr/>
        </p:nvSpPr>
        <p:spPr>
          <a:xfrm>
            <a:off x="1047280" y="759805"/>
            <a:ext cx="1030652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Site selection &amp; anticipated timeline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D123CB-EA18-F347-9EFA-C57FC396A627}"/>
              </a:ext>
            </a:extLst>
          </p:cNvPr>
          <p:cNvSpPr txBox="1"/>
          <p:nvPr/>
        </p:nvSpPr>
        <p:spPr>
          <a:xfrm>
            <a:off x="372445" y="1422586"/>
            <a:ext cx="5723555" cy="51727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000" dirty="0">
              <a:solidFill>
                <a:schemeClr val="accent6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DOE announced: January 9, 2020</a:t>
            </a:r>
          </a:p>
          <a:p>
            <a:pPr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2AF4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CD0 December 19, 2019</a:t>
            </a:r>
          </a:p>
          <a:p>
            <a:pPr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2AF4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Site of EIC: Brookhaven National Laboratory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u="sng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BNL and </a:t>
            </a:r>
            <a:r>
              <a:rPr lang="en-US" sz="2000" u="sng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JLab</a:t>
            </a:r>
            <a:r>
              <a:rPr lang="en-US" sz="2000" u="sng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realize EIC as partners</a:t>
            </a:r>
            <a:endParaRPr lang="en-US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  <a:sym typeface="Wingdings" pitchFamily="2" charset="2"/>
            </a:endParaRP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A formal EIC project is now setup at BNL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BNL+Jlab</a:t>
            </a:r>
            <a:r>
              <a:rPr lang="en-US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management &amp; scientists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CD1 June 28, 2021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002AF4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  <a:sym typeface="Wingdings" pitchFamily="2" charset="2"/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CD2 Approval 3</a:t>
            </a:r>
            <a:r>
              <a:rPr lang="en-US" sz="2000" b="1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rd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Quarter FY2023 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CD3 1</a:t>
            </a:r>
            <a:r>
              <a:rPr lang="en-US" sz="2000" b="1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st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 Quarter FY2024 (start construction)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  <a:sym typeface="Wingdings" pitchFamily="2" charset="2"/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EIC CD4A Early Finish 4</a:t>
            </a:r>
            <a:r>
              <a:rPr lang="en-US" sz="20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th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Q FY2029 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EIC CD4B 3</a:t>
            </a:r>
            <a:r>
              <a:rPr lang="en-US" sz="20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rd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itchFamily="2" charset="2"/>
              </a:rPr>
              <a:t>Q FY 2032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5126035-76BB-4649-B875-DD05B12D9D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448" r="14460"/>
          <a:stretch/>
        </p:blipFill>
        <p:spPr>
          <a:xfrm>
            <a:off x="6096000" y="1524000"/>
            <a:ext cx="5723555" cy="4246863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5E6CAD-7B88-DF48-98F3-94A0FA6FA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EIC moved forward…. A major step! 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6690FF7-1DB2-4247-97E4-D8A47AF80191}"/>
              </a:ext>
            </a:extLst>
          </p:cNvPr>
          <p:cNvCxnSpPr>
            <a:cxnSpLocks/>
          </p:cNvCxnSpPr>
          <p:nvPr/>
        </p:nvCxnSpPr>
        <p:spPr>
          <a:xfrm flipV="1">
            <a:off x="5421854" y="2600116"/>
            <a:ext cx="674146" cy="10758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F7D139-7FC0-BF4A-81A8-23A37DEB1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Electron Ion Collider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D13BFA-DF2F-2E4F-9906-98BBAE09E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F712B0D3-8D6A-964E-A714-0219BADE09DC}"/>
              </a:ext>
            </a:extLst>
          </p:cNvPr>
          <p:cNvSpPr/>
          <p:nvPr/>
        </p:nvSpPr>
        <p:spPr>
          <a:xfrm>
            <a:off x="4989921" y="2222693"/>
            <a:ext cx="340332" cy="816408"/>
          </a:xfrm>
          <a:prstGeom prst="righ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1990836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864536-34B2-624A-9138-7ADC66D92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D8B431A7-483C-7E49-8A77-14368447CB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087" y="1"/>
            <a:ext cx="10626889" cy="6277199"/>
          </a:xfrm>
          <a:prstGeom prst="rect">
            <a:avLst/>
          </a:prstGeom>
          <a:ln>
            <a:noFill/>
          </a:ln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E989C91-1840-A84E-B1BF-DDDD00E093C1}"/>
              </a:ext>
            </a:extLst>
          </p:cNvPr>
          <p:cNvSpPr txBox="1"/>
          <p:nvPr/>
        </p:nvSpPr>
        <p:spPr>
          <a:xfrm>
            <a:off x="1508575" y="6211669"/>
            <a:ext cx="1010333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EIC benefits from $B class investments at BNL and the highly successful RHIC program.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RHIC will conclude operations in 2025.  EIC installation will begin after RHIC ops concludes.</a:t>
            </a:r>
          </a:p>
        </p:txBody>
      </p:sp>
    </p:spTree>
    <p:extLst>
      <p:ext uri="{BB962C8B-B14F-4D97-AF65-F5344CB8AC3E}">
        <p14:creationId xmlns:p14="http://schemas.microsoft.com/office/powerpoint/2010/main" val="12532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ctr"/>
            <a:r>
              <a:rPr lang="en-US" dirty="0"/>
              <a:t>What distinguishes </a:t>
            </a:r>
            <a:r>
              <a:rPr lang="en-US" dirty="0">
                <a:solidFill>
                  <a:srgbClr val="FF0000"/>
                </a:solidFill>
              </a:rPr>
              <a:t>Q</a:t>
            </a:r>
            <a:r>
              <a:rPr lang="en-US" dirty="0">
                <a:solidFill>
                  <a:srgbClr val="0000FF"/>
                </a:solidFill>
              </a:rPr>
              <a:t>C</a:t>
            </a:r>
            <a:r>
              <a:rPr lang="en-US" dirty="0">
                <a:solidFill>
                  <a:srgbClr val="008000"/>
                </a:solidFill>
              </a:rPr>
              <a:t>D </a:t>
            </a:r>
            <a:r>
              <a:rPr lang="en-US" dirty="0"/>
              <a:t>from QED?</a:t>
            </a:r>
          </a:p>
        </p:txBody>
      </p:sp>
      <p:sp>
        <p:nvSpPr>
          <p:cNvPr id="22" name="Content Placeholder 21"/>
          <p:cNvSpPr>
            <a:spLocks noGrp="1"/>
          </p:cNvSpPr>
          <p:nvPr>
            <p:ph idx="1"/>
          </p:nvPr>
        </p:nvSpPr>
        <p:spPr>
          <a:xfrm>
            <a:off x="149290" y="865826"/>
            <a:ext cx="12271652" cy="5328988"/>
          </a:xfrm>
        </p:spPr>
        <p:txBody>
          <a:bodyPr/>
          <a:lstStyle/>
          <a:p>
            <a:endParaRPr lang="en-US" dirty="0">
              <a:sym typeface="Wingdings"/>
            </a:endParaRPr>
          </a:p>
          <a:p>
            <a:pPr marL="0" indent="0" algn="ctr">
              <a:buNone/>
            </a:pPr>
            <a:r>
              <a:rPr lang="en-US" dirty="0">
                <a:sym typeface="Wingdings"/>
              </a:rPr>
              <a:t>QED is mediated by photons (</a:t>
            </a:r>
            <a:r>
              <a:rPr lang="en-US" dirty="0">
                <a:latin typeface="Symbol" charset="2"/>
                <a:cs typeface="Symbol" charset="2"/>
                <a:sym typeface="Wingdings"/>
              </a:rPr>
              <a:t>g)</a:t>
            </a:r>
            <a:r>
              <a:rPr lang="en-US" dirty="0">
                <a:sym typeface="Wingdings"/>
              </a:rPr>
              <a:t>  which are charge-less (and couple to charged particles)</a:t>
            </a:r>
          </a:p>
          <a:p>
            <a:pPr marL="0" indent="0" algn="ctr">
              <a:buNone/>
            </a:pPr>
            <a:r>
              <a:rPr lang="en-US" dirty="0">
                <a:sym typeface="Wingdings"/>
              </a:rPr>
              <a:t>QCD is mediated by gluons (g), also charge-less  but </a:t>
            </a:r>
            <a:r>
              <a:rPr lang="en-US" i="1" dirty="0">
                <a:sym typeface="Wingdings"/>
              </a:rPr>
              <a:t>are 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co</a:t>
            </a:r>
            <a:r>
              <a:rPr lang="en-US" dirty="0">
                <a:solidFill>
                  <a:srgbClr val="0000FF"/>
                </a:solidFill>
                <a:sym typeface="Wingdings"/>
              </a:rPr>
              <a:t>lo</a:t>
            </a:r>
            <a:r>
              <a:rPr lang="en-US" dirty="0">
                <a:solidFill>
                  <a:srgbClr val="008000"/>
                </a:solidFill>
                <a:sym typeface="Wingdings"/>
              </a:rPr>
              <a:t>red</a:t>
            </a:r>
            <a:r>
              <a:rPr lang="en-US" dirty="0">
                <a:sym typeface="Wingdings"/>
              </a:rPr>
              <a:t>! </a:t>
            </a:r>
            <a:r>
              <a:rPr lang="en-US" dirty="0">
                <a:sym typeface="Wingdings" pitchFamily="2" charset="2"/>
              </a:rPr>
              <a:t> can interact with themselves, and colored quarks </a:t>
            </a:r>
            <a:endParaRPr lang="en-US" dirty="0">
              <a:sym typeface="Wingdings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009401"/>
              </p:ext>
            </p:extLst>
          </p:nvPr>
        </p:nvGraphicFramePr>
        <p:xfrm>
          <a:off x="2618507" y="1022926"/>
          <a:ext cx="6096000" cy="736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211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31" name="Group 30"/>
          <p:cNvGrpSpPr/>
          <p:nvPr/>
        </p:nvGrpSpPr>
        <p:grpSpPr>
          <a:xfrm>
            <a:off x="2285274" y="2552272"/>
            <a:ext cx="7621451" cy="4135368"/>
            <a:chOff x="834386" y="2994205"/>
            <a:chExt cx="7621451" cy="4135368"/>
          </a:xfrm>
        </p:grpSpPr>
        <p:grpSp>
          <p:nvGrpSpPr>
            <p:cNvPr id="29" name="Group 28"/>
            <p:cNvGrpSpPr/>
            <p:nvPr/>
          </p:nvGrpSpPr>
          <p:grpSpPr>
            <a:xfrm>
              <a:off x="834386" y="2994205"/>
              <a:ext cx="7621451" cy="4135368"/>
              <a:chOff x="834386" y="2994205"/>
              <a:chExt cx="7621451" cy="4135368"/>
            </a:xfrm>
          </p:grpSpPr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4386" y="3660090"/>
                <a:ext cx="7621451" cy="2512681"/>
              </a:xfrm>
              <a:prstGeom prst="rect">
                <a:avLst/>
              </a:prstGeom>
            </p:spPr>
          </p:pic>
          <p:cxnSp>
            <p:nvCxnSpPr>
              <p:cNvPr id="25" name="Straight Connector 24"/>
              <p:cNvCxnSpPr/>
              <p:nvPr/>
            </p:nvCxnSpPr>
            <p:spPr>
              <a:xfrm>
                <a:off x="2988083" y="3006502"/>
                <a:ext cx="0" cy="4123071"/>
              </a:xfrm>
              <a:prstGeom prst="line">
                <a:avLst/>
              </a:prstGeom>
              <a:ln w="5715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Right Arrow 26"/>
              <p:cNvSpPr/>
              <p:nvPr/>
            </p:nvSpPr>
            <p:spPr>
              <a:xfrm>
                <a:off x="3193510" y="2994205"/>
                <a:ext cx="978408" cy="484632"/>
              </a:xfrm>
              <a:prstGeom prst="rightArrow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4463437" y="3006502"/>
                <a:ext cx="2668459" cy="461665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4F81BD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/>
                  <a:t>Only in QCD</a:t>
                </a: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1015526" y="3006502"/>
              <a:ext cx="1463862" cy="646331"/>
            </a:xfrm>
            <a:prstGeom prst="rect">
              <a:avLst/>
            </a:prstGeom>
            <a:solidFill>
              <a:srgbClr val="CCFFCC"/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In QCD &amp; </a:t>
              </a:r>
            </a:p>
            <a:p>
              <a:r>
                <a:rPr lang="en-US" dirty="0">
                  <a:cs typeface="Symbol" charset="2"/>
                </a:rPr>
                <a:t> g </a:t>
              </a:r>
              <a:r>
                <a:rPr lang="en-US" dirty="0">
                  <a:cs typeface="Symbol" charset="2"/>
                  <a:sym typeface="Wingdings"/>
                </a:rPr>
                <a:t> </a:t>
              </a:r>
              <a:r>
                <a:rPr lang="en-US" dirty="0">
                  <a:latin typeface="Symbol" charset="2"/>
                  <a:cs typeface="Symbol" charset="2"/>
                </a:rPr>
                <a:t>g</a:t>
              </a:r>
              <a:r>
                <a:rPr lang="en-US" dirty="0"/>
                <a:t> in QED</a:t>
              </a:r>
            </a:p>
          </p:txBody>
        </p:sp>
      </p:grpSp>
      <p:sp>
        <p:nvSpPr>
          <p:cNvPr id="6" name="Rectangle 5"/>
          <p:cNvSpPr/>
          <p:nvPr/>
        </p:nvSpPr>
        <p:spPr>
          <a:xfrm>
            <a:off x="2679850" y="4619361"/>
            <a:ext cx="1008478" cy="3174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627152" y="4756809"/>
            <a:ext cx="2377379" cy="9740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227098" y="4674455"/>
            <a:ext cx="2457072" cy="87570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7830" y="4744791"/>
            <a:ext cx="1412565" cy="162272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E09DB5C-4EEB-7244-A5F2-98D5ACE1D57A}"/>
              </a:ext>
            </a:extLst>
          </p:cNvPr>
          <p:cNvSpPr/>
          <p:nvPr/>
        </p:nvSpPr>
        <p:spPr>
          <a:xfrm>
            <a:off x="9365484" y="3512125"/>
            <a:ext cx="9144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B8D3B2C-086E-0940-9D0D-5E801F76D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58572" y="36576"/>
            <a:ext cx="6274856" cy="347472"/>
          </a:xfrm>
        </p:spPr>
        <p:txBody>
          <a:bodyPr/>
          <a:lstStyle/>
          <a:p>
            <a:r>
              <a:rPr lang="en-US" dirty="0"/>
              <a:t>Electron Ion Collider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231D897-D2B0-9E4C-8FDF-5288854C2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A1134F-3C4B-9843-871E-02D54ABEF2CF}"/>
              </a:ext>
            </a:extLst>
          </p:cNvPr>
          <p:cNvSpPr txBox="1"/>
          <p:nvPr/>
        </p:nvSpPr>
        <p:spPr>
          <a:xfrm>
            <a:off x="6520340" y="5507060"/>
            <a:ext cx="55467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Nonlinear growth in g-g interactions…</a:t>
            </a:r>
          </a:p>
          <a:p>
            <a:r>
              <a:rPr lang="en-US" sz="2400" dirty="0"/>
              <a:t>Bring richness and complexity to QCD</a:t>
            </a:r>
          </a:p>
          <a:p>
            <a:r>
              <a:rPr lang="en-US" sz="2400" dirty="0"/>
              <a:t>Experimental guidance always needed </a:t>
            </a:r>
          </a:p>
        </p:txBody>
      </p:sp>
    </p:spTree>
    <p:extLst>
      <p:ext uri="{BB962C8B-B14F-4D97-AF65-F5344CB8AC3E}">
        <p14:creationId xmlns:p14="http://schemas.microsoft.com/office/powerpoint/2010/main" val="1489337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Text"/>
          <p:cNvSpPr txBox="1"/>
          <p:nvPr/>
        </p:nvSpPr>
        <p:spPr>
          <a:xfrm>
            <a:off x="10196513" y="0"/>
            <a:ext cx="850900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spcBef>
                <a:spcPts val="800"/>
              </a:spcBef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r>
              <a:t> </a:t>
            </a:r>
          </a:p>
        </p:txBody>
      </p:sp>
      <p:sp>
        <p:nvSpPr>
          <p:cNvPr id="811" name="EIC Accelerator Design"/>
          <p:cNvSpPr txBox="1">
            <a:spLocks noGrp="1"/>
          </p:cNvSpPr>
          <p:nvPr>
            <p:ph type="title"/>
          </p:nvPr>
        </p:nvSpPr>
        <p:spPr>
          <a:xfrm>
            <a:off x="252510" y="318036"/>
            <a:ext cx="11360800" cy="763600"/>
          </a:xfrm>
          <a:prstGeom prst="rect">
            <a:avLst/>
          </a:prstGeom>
        </p:spPr>
        <p:txBody>
          <a:bodyPr/>
          <a:lstStyle/>
          <a:p>
            <a:r>
              <a:rPr dirty="0"/>
              <a:t>EIC Accelerator Design</a:t>
            </a:r>
          </a:p>
        </p:txBody>
      </p:sp>
      <p:sp>
        <p:nvSpPr>
          <p:cNvPr id="81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669462" y="0"/>
            <a:ext cx="241301" cy="2359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D5F0FF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0639" marR="40639" indent="3429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D5F0FF"/>
                </a:solidFill>
                <a:effectLst/>
                <a:uFill>
                  <a:solidFill>
                    <a:srgbClr val="D5F0FF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40639" marR="40639" indent="685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D5F0FF"/>
                </a:solidFill>
                <a:effectLst/>
                <a:uFill>
                  <a:solidFill>
                    <a:srgbClr val="D5F0FF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40639" marR="40639" indent="10287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D5F0FF"/>
                </a:solidFill>
                <a:effectLst/>
                <a:uFill>
                  <a:solidFill>
                    <a:srgbClr val="D5F0FF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40639" marR="40639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D5F0FF"/>
                </a:solidFill>
                <a:effectLst/>
                <a:uFill>
                  <a:solidFill>
                    <a:srgbClr val="D5F0FF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0639" marR="40639" indent="1714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D5F0FF"/>
                </a:solidFill>
                <a:effectLst/>
                <a:uFill>
                  <a:solidFill>
                    <a:srgbClr val="D5F0FF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40639" marR="40639" indent="2057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D5F0FF"/>
                </a:solidFill>
                <a:effectLst/>
                <a:uFill>
                  <a:solidFill>
                    <a:srgbClr val="D5F0FF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40639" marR="40639" indent="24003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D5F0FF"/>
                </a:solidFill>
                <a:effectLst/>
                <a:uFill>
                  <a:solidFill>
                    <a:srgbClr val="D5F0FF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0639" marR="40639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D5F0FF"/>
                </a:solidFill>
                <a:effectLst/>
                <a:uFill>
                  <a:solidFill>
                    <a:srgbClr val="D5F0FF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fld id="{86CB4B4D-7CA3-9044-876B-883B54F8677D}" type="slidenum">
              <a:rPr lang="en-US" smtClean="0"/>
              <a:pPr/>
              <a:t>40</a:t>
            </a:fld>
            <a:endParaRPr/>
          </a:p>
        </p:txBody>
      </p:sp>
      <p:sp>
        <p:nvSpPr>
          <p:cNvPr id="814" name="Rectangle"/>
          <p:cNvSpPr txBox="1"/>
          <p:nvPr/>
        </p:nvSpPr>
        <p:spPr>
          <a:xfrm>
            <a:off x="3896851" y="837968"/>
            <a:ext cx="271332" cy="3842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1200" u="sng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  <a:hlinkClick r:id="rId2"/>
              </a:defRPr>
            </a:lvl1pPr>
          </a:lstStyle>
          <a:p>
            <a:pPr>
              <a:defRPr u="none"/>
            </a:pPr>
            <a:r>
              <a:t> </a:t>
            </a:r>
          </a:p>
        </p:txBody>
      </p:sp>
      <p:grpSp>
        <p:nvGrpSpPr>
          <p:cNvPr id="818" name="Group"/>
          <p:cNvGrpSpPr/>
          <p:nvPr/>
        </p:nvGrpSpPr>
        <p:grpSpPr>
          <a:xfrm>
            <a:off x="739270" y="1222242"/>
            <a:ext cx="4766601" cy="5512252"/>
            <a:chOff x="0" y="0"/>
            <a:chExt cx="4471592" cy="5249468"/>
          </a:xfrm>
        </p:grpSpPr>
        <p:pic>
          <p:nvPicPr>
            <p:cNvPr id="816" name="Picture 4" descr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4344389" cy="524946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17" name="Picture 6" descr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28769" y="3454387"/>
              <a:ext cx="2042824" cy="134792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820" name="Picture 10" descr="Picture 10"/>
          <p:cNvPicPr>
            <a:picLocks noChangeAspect="1"/>
          </p:cNvPicPr>
          <p:nvPr/>
        </p:nvPicPr>
        <p:blipFill>
          <a:blip r:embed="rId5"/>
          <a:srcRect l="1535" t="3665"/>
          <a:stretch>
            <a:fillRect/>
          </a:stretch>
        </p:blipFill>
        <p:spPr>
          <a:xfrm>
            <a:off x="6233375" y="3631842"/>
            <a:ext cx="5764003" cy="3237377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821" name="Table"/>
          <p:cNvGraphicFramePr/>
          <p:nvPr>
            <p:extLst>
              <p:ext uri="{D42A27DB-BD31-4B8C-83A1-F6EECF244321}">
                <p14:modId xmlns:p14="http://schemas.microsoft.com/office/powerpoint/2010/main" val="1788966523"/>
              </p:ext>
            </p:extLst>
          </p:nvPr>
        </p:nvGraphicFramePr>
        <p:xfrm>
          <a:off x="6495543" y="837968"/>
          <a:ext cx="5280857" cy="2125305"/>
        </p:xfrm>
        <a:graphic>
          <a:graphicData uri="http://schemas.openxmlformats.org/drawingml/2006/table">
            <a:tbl>
              <a:tblPr/>
              <a:tblGrid>
                <a:gridCol w="24767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4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5061">
                <a:tc>
                  <a:txBody>
                    <a:bodyPr/>
                    <a:lstStyle/>
                    <a:p>
                      <a:pPr algn="l" defTabSz="914400">
                        <a:spcBef>
                          <a:spcPts val="1000"/>
                        </a:spcBef>
                        <a:buFont typeface="Arial"/>
                        <a:defRPr sz="1400">
                          <a:uFillTx/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r>
                        <a:t>Center of Mass Energies: </a:t>
                      </a:r>
                    </a:p>
                  </a:txBody>
                  <a:tcPr marL="50800" marR="50800" marT="50800" marB="50800" anchor="ctr" horzOverflow="overflow">
                    <a:lnL w="28575">
                      <a:solidFill>
                        <a:srgbClr val="000000"/>
                      </a:solidFill>
                      <a:miter lim="400000"/>
                    </a:lnL>
                    <a:lnR w="28575">
                      <a:solidFill>
                        <a:srgbClr val="000000"/>
                      </a:solidFill>
                      <a:miter lim="400000"/>
                    </a:lnR>
                    <a:lnT w="28575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0639" algn="l" defTabSz="914400">
                        <a:lnSpc>
                          <a:spcPct val="75000"/>
                        </a:lnSpc>
                        <a:spcBef>
                          <a:spcPts val="500"/>
                        </a:spcBef>
                        <a:tabLst>
                          <a:tab pos="558800" algn="l"/>
                        </a:tabLst>
                        <a:defRPr sz="1800">
                          <a:uFillTx/>
                        </a:defRPr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</a:rPr>
                        <a:t>20GeV - 140GeV</a:t>
                      </a:r>
                    </a:p>
                  </a:txBody>
                  <a:tcPr marL="50800" marR="50800" marT="50800" marB="50800" anchor="ctr" horzOverflow="overflow">
                    <a:lnL w="28575">
                      <a:solidFill>
                        <a:srgbClr val="000000"/>
                      </a:solidFill>
                      <a:miter lim="400000"/>
                    </a:lnL>
                    <a:lnR w="28575">
                      <a:solidFill>
                        <a:srgbClr val="000000"/>
                      </a:solidFill>
                      <a:miter lim="400000"/>
                    </a:lnR>
                    <a:lnT w="28575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5061">
                <a:tc>
                  <a:txBody>
                    <a:bodyPr/>
                    <a:lstStyle/>
                    <a:p>
                      <a:pPr marR="40639" algn="l" defTabSz="914400">
                        <a:lnSpc>
                          <a:spcPct val="75000"/>
                        </a:lnSpc>
                        <a:spcBef>
                          <a:spcPts val="500"/>
                        </a:spcBef>
                        <a:tabLst>
                          <a:tab pos="558800" algn="l"/>
                        </a:tabLst>
                        <a:defRPr sz="1800">
                          <a:uFillTx/>
                        </a:defRPr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</a:rPr>
                        <a:t>Luminosity:</a:t>
                      </a:r>
                    </a:p>
                  </a:txBody>
                  <a:tcPr marL="50800" marR="50800" marT="50800" marB="50800" anchor="ctr" horzOverflow="overflow">
                    <a:lnL w="28575">
                      <a:solidFill>
                        <a:srgbClr val="000000"/>
                      </a:solidFill>
                      <a:miter lim="400000"/>
                    </a:lnL>
                    <a:lnR w="28575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0639" algn="l" defTabSz="914400">
                        <a:lnSpc>
                          <a:spcPct val="75000"/>
                        </a:lnSpc>
                        <a:spcBef>
                          <a:spcPts val="500"/>
                        </a:spcBef>
                        <a:tabLst>
                          <a:tab pos="558800" algn="l"/>
                        </a:tabLst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r>
                        <a:t>10</a:t>
                      </a:r>
                      <a:r>
                        <a:rPr baseline="28285"/>
                        <a:t>33 - </a:t>
                      </a:r>
                      <a:r>
                        <a:t>10</a:t>
                      </a:r>
                      <a:r>
                        <a:rPr baseline="28285"/>
                        <a:t>34 </a:t>
                      </a:r>
                      <a:r>
                        <a:t>cm</a:t>
                      </a:r>
                      <a:r>
                        <a:rPr baseline="28285"/>
                        <a:t>-2</a:t>
                      </a:r>
                      <a:r>
                        <a:t>s</a:t>
                      </a:r>
                      <a:r>
                        <a:rPr baseline="28285"/>
                        <a:t>-1 </a:t>
                      </a:r>
                      <a:r>
                        <a:rPr baseline="-3714"/>
                        <a:t>/ 10-100fb</a:t>
                      </a:r>
                      <a:r>
                        <a:rPr baseline="28285"/>
                        <a:t>-1</a:t>
                      </a:r>
                      <a:r>
                        <a:rPr baseline="-3714"/>
                        <a:t> / year</a:t>
                      </a:r>
                    </a:p>
                  </a:txBody>
                  <a:tcPr marL="50800" marR="50800" marT="50800" marB="50800" anchor="ctr" horzOverflow="overflow">
                    <a:lnL w="28575">
                      <a:solidFill>
                        <a:srgbClr val="000000"/>
                      </a:solidFill>
                      <a:miter lim="400000"/>
                    </a:lnL>
                    <a:lnR w="28575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5061">
                <a:tc>
                  <a:txBody>
                    <a:bodyPr/>
                    <a:lstStyle/>
                    <a:p>
                      <a:pPr marR="40639" algn="l" defTabSz="914400">
                        <a:lnSpc>
                          <a:spcPct val="75000"/>
                        </a:lnSpc>
                        <a:spcBef>
                          <a:spcPts val="500"/>
                        </a:spcBef>
                        <a:tabLst>
                          <a:tab pos="558800" algn="l"/>
                        </a:tabLst>
                        <a:defRPr sz="1800">
                          <a:uFillTx/>
                        </a:defRPr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</a:rPr>
                        <a:t>Highly Polarized Beams:</a:t>
                      </a:r>
                    </a:p>
                  </a:txBody>
                  <a:tcPr marL="50800" marR="50800" marT="50800" marB="50800" anchor="ctr" horzOverflow="overflow">
                    <a:lnL w="28575">
                      <a:solidFill>
                        <a:srgbClr val="000000"/>
                      </a:solidFill>
                      <a:miter lim="400000"/>
                    </a:lnL>
                    <a:lnR w="28575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0639" algn="l" defTabSz="914400">
                        <a:lnSpc>
                          <a:spcPct val="75000"/>
                        </a:lnSpc>
                        <a:spcBef>
                          <a:spcPts val="500"/>
                        </a:spcBef>
                        <a:tabLst>
                          <a:tab pos="558800" algn="l"/>
                        </a:tabLst>
                        <a:defRPr sz="1800">
                          <a:uFillTx/>
                        </a:defRPr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</a:rPr>
                        <a:t>70%</a:t>
                      </a:r>
                    </a:p>
                  </a:txBody>
                  <a:tcPr marL="50800" marR="50800" marT="50800" marB="50800" anchor="ctr" horzOverflow="overflow">
                    <a:lnL w="28575">
                      <a:solidFill>
                        <a:srgbClr val="000000"/>
                      </a:solidFill>
                      <a:miter lim="400000"/>
                    </a:lnL>
                    <a:lnR w="28575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5061">
                <a:tc>
                  <a:txBody>
                    <a:bodyPr/>
                    <a:lstStyle/>
                    <a:p>
                      <a:pPr marR="40639" algn="l" defTabSz="914400">
                        <a:lnSpc>
                          <a:spcPct val="75000"/>
                        </a:lnSpc>
                        <a:spcBef>
                          <a:spcPts val="500"/>
                        </a:spcBef>
                        <a:tabLst>
                          <a:tab pos="558800" algn="l"/>
                        </a:tabLst>
                        <a:defRPr sz="1800">
                          <a:uFillTx/>
                        </a:defRPr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</a:rPr>
                        <a:t>Large Ion Species Range:</a:t>
                      </a:r>
                    </a:p>
                  </a:txBody>
                  <a:tcPr marL="50800" marR="50800" marT="50800" marB="50800" anchor="ctr" horzOverflow="overflow">
                    <a:lnL w="28575">
                      <a:solidFill>
                        <a:srgbClr val="000000"/>
                      </a:solidFill>
                      <a:miter lim="400000"/>
                    </a:lnL>
                    <a:lnR w="28575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0639" algn="l" defTabSz="914400">
                        <a:lnSpc>
                          <a:spcPct val="75000"/>
                        </a:lnSpc>
                        <a:spcBef>
                          <a:spcPts val="500"/>
                        </a:spcBef>
                        <a:tabLst>
                          <a:tab pos="558800" algn="l"/>
                        </a:tabLst>
                        <a:defRPr sz="1800">
                          <a:uFillTx/>
                        </a:defRPr>
                      </a:pPr>
                      <a:r>
                        <a:rPr sz="1400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</a:rPr>
                        <a:t>p to U</a:t>
                      </a:r>
                    </a:p>
                  </a:txBody>
                  <a:tcPr marL="50800" marR="50800" marT="50800" marB="50800" anchor="ctr" horzOverflow="overflow">
                    <a:lnL w="28575">
                      <a:solidFill>
                        <a:srgbClr val="000000"/>
                      </a:solidFill>
                      <a:miter lim="400000"/>
                    </a:lnL>
                    <a:lnR w="28575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5061">
                <a:tc>
                  <a:txBody>
                    <a:bodyPr/>
                    <a:lstStyle/>
                    <a:p>
                      <a:pPr marR="40639" algn="l" defTabSz="914400">
                        <a:lnSpc>
                          <a:spcPct val="75000"/>
                        </a:lnSpc>
                        <a:spcBef>
                          <a:spcPts val="500"/>
                        </a:spcBef>
                        <a:tabLst>
                          <a:tab pos="558800" algn="l"/>
                        </a:tabLst>
                        <a:defRPr sz="1800">
                          <a:uFillTx/>
                        </a:defRPr>
                      </a:pPr>
                      <a:r>
                        <a: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</a:rPr>
                        <a:t>Number of Interaction Regions:</a:t>
                      </a:r>
                    </a:p>
                  </a:txBody>
                  <a:tcPr marL="50800" marR="50800" marT="50800" marB="50800" anchor="ctr" horzOverflow="overflow">
                    <a:lnL w="28575">
                      <a:solidFill>
                        <a:srgbClr val="000000"/>
                      </a:solidFill>
                      <a:miter lim="400000"/>
                    </a:lnL>
                    <a:lnR w="28575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28575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0639" algn="l" defTabSz="914400">
                        <a:lnSpc>
                          <a:spcPct val="75000"/>
                        </a:lnSpc>
                        <a:spcBef>
                          <a:spcPts val="500"/>
                        </a:spcBef>
                        <a:tabLst>
                          <a:tab pos="558800" algn="l"/>
                        </a:tabLst>
                        <a:defRPr sz="1800">
                          <a:uFillTx/>
                        </a:defRPr>
                      </a:pPr>
                      <a:r>
                        <a:rPr sz="1400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</a:rPr>
                        <a:t>Up to 2!</a:t>
                      </a:r>
                    </a:p>
                  </a:txBody>
                  <a:tcPr marL="50800" marR="50800" marT="50800" marB="50800" anchor="ctr" horzOverflow="overflow">
                    <a:lnL w="28575">
                      <a:solidFill>
                        <a:srgbClr val="000000"/>
                      </a:solidFill>
                      <a:miter lim="400000"/>
                    </a:lnL>
                    <a:lnR w="28575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28575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8" grpId="0" animBg="1" advAuto="0"/>
      <p:bldP spid="820" grpId="0" animBg="1" advAuto="0"/>
      <p:bldP spid="821" grpId="0" animBg="1" advAuto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1D282-26CD-A113-5002-E8898A9DB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366018-962B-594D-EF1C-055BB7BBE41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41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747E3A-F6B3-6CBE-B32F-AD804E41DA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00" y="593367"/>
            <a:ext cx="10836073" cy="590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662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>
          <a:xfrm>
            <a:off x="977030" y="576239"/>
            <a:ext cx="6602010" cy="482815"/>
          </a:xfrm>
          <a:prstGeom prst="rect">
            <a:avLst/>
          </a:prstGeom>
        </p:spPr>
        <p:txBody>
          <a:bodyPr/>
          <a:lstStyle/>
          <a:p>
            <a:pPr algn="ctr" defTabSz="342900">
              <a:spcBef>
                <a:spcPct val="0"/>
              </a:spcBef>
              <a:defRPr/>
            </a:pPr>
            <a:r>
              <a:rPr lang="en-US" altLang="en-US" sz="27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The EIC Users Group: </a:t>
            </a:r>
            <a:r>
              <a:rPr lang="en-US" altLang="en-US" sz="2700" dirty="0">
                <a:latin typeface="Arial" panose="020B0604020202020204" pitchFamily="34" charset="0"/>
                <a:ea typeface="+mj-ea"/>
                <a:cs typeface="Arial" panose="020B0604020202020204" pitchFamily="34" charset="0"/>
                <a:hlinkClick r:id="rId3"/>
              </a:rPr>
              <a:t>EICUG.ORG</a:t>
            </a:r>
            <a:endParaRPr lang="en-US" altLang="en-US" sz="2100" dirty="0">
              <a:solidFill>
                <a:srgbClr val="0000F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4"/>
          <a:srcRect l="19362" t="22651" r="18969" b="18057"/>
          <a:stretch/>
        </p:blipFill>
        <p:spPr bwMode="auto">
          <a:xfrm>
            <a:off x="208647" y="2174319"/>
            <a:ext cx="5260388" cy="348860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06228" y="1232632"/>
            <a:ext cx="7889908" cy="94168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is-IS" sz="2000" dirty="0">
                <a:latin typeface="Book Antiqua" panose="02040602050305030304" pitchFamily="18" charset="0"/>
              </a:rPr>
              <a:t>Formally established in 2016, now we have: </a:t>
            </a:r>
          </a:p>
          <a:p>
            <a:pPr algn="l"/>
            <a:r>
              <a:rPr lang="is-IS" sz="2000" dirty="0">
                <a:latin typeface="Book Antiqua" panose="02040602050305030304" pitchFamily="18" charset="0"/>
              </a:rPr>
              <a:t>~over 1000s Ph.D. Members from over 30 countries</a:t>
            </a:r>
          </a:p>
          <a:p>
            <a:pPr algn="l"/>
            <a:r>
              <a:rPr lang="is-IS" sz="2000" dirty="0">
                <a:latin typeface="Book Antiqua" panose="02040602050305030304" pitchFamily="18" charset="0"/>
              </a:rPr>
              <a:t>New members welcome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19637" y="2396624"/>
            <a:ext cx="234557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Map of institution’s locations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0986" y="433536"/>
            <a:ext cx="3944786" cy="2875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50533" y="-226219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DA283F-44F9-4D46-868A-DFC51DB61676}"/>
              </a:ext>
            </a:extLst>
          </p:cNvPr>
          <p:cNvSpPr txBox="1"/>
          <p:nvPr/>
        </p:nvSpPr>
        <p:spPr>
          <a:xfrm>
            <a:off x="5708497" y="3548586"/>
            <a:ext cx="62748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EICUG Structures in place and active:</a:t>
            </a:r>
          </a:p>
          <a:p>
            <a:r>
              <a:rPr lang="en-US" dirty="0">
                <a:latin typeface="Book Antiqua" panose="02040602050305030304" pitchFamily="18" charset="0"/>
              </a:rPr>
              <a:t>EIC UG Steering Committee, Institutional Board, Speaker’s Committee, Election &amp; Nominations Committee</a:t>
            </a:r>
          </a:p>
          <a:p>
            <a:endParaRPr lang="en-US" b="1" dirty="0">
              <a:solidFill>
                <a:srgbClr val="8F2FF4"/>
              </a:solidFill>
              <a:latin typeface="Book Antiqua" panose="02040602050305030304" pitchFamily="18" charset="0"/>
            </a:endParaRPr>
          </a:p>
          <a:p>
            <a:endParaRPr lang="en-US" dirty="0">
              <a:latin typeface="Book Antiqua" panose="02040602050305030304" pitchFamily="18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5F3ED48-6547-9240-924C-8534BC81F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B4AF4-9BB1-6A45-808E-84A3660AD856}" type="slidenum">
              <a:rPr lang="en-US" smtClean="0"/>
              <a:t>42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5DCC15-5B46-E847-8B81-DAC7303CC0CF}"/>
              </a:ext>
            </a:extLst>
          </p:cNvPr>
          <p:cNvSpPr txBox="1"/>
          <p:nvPr/>
        </p:nvSpPr>
        <p:spPr>
          <a:xfrm>
            <a:off x="328378" y="5703986"/>
            <a:ext cx="5020926" cy="73866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New:</a:t>
            </a:r>
          </a:p>
          <a:p>
            <a:pPr algn="ctr"/>
            <a:r>
              <a:rPr lang="en-US" sz="1400" dirty="0">
                <a:hlinkClick r:id="rId6"/>
              </a:rPr>
              <a:t>Center for Frontiers in Nuclear Science </a:t>
            </a:r>
            <a:r>
              <a:rPr lang="en-US" sz="1400" dirty="0"/>
              <a:t>(at Stony Brook/BNL)</a:t>
            </a:r>
          </a:p>
          <a:p>
            <a:pPr algn="ctr"/>
            <a:r>
              <a:rPr lang="en-US" sz="1400" dirty="0">
                <a:hlinkClick r:id="rId7"/>
              </a:rPr>
              <a:t>EIC</a:t>
            </a:r>
            <a:r>
              <a:rPr lang="en-US" sz="1400" baseline="30000" dirty="0">
                <a:hlinkClick r:id="rId7"/>
              </a:rPr>
              <a:t>2</a:t>
            </a:r>
            <a:r>
              <a:rPr lang="en-US" sz="1400" dirty="0"/>
              <a:t> at Jefferson Laboratory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C5CAAF-D5DF-B1D5-F7F8-74B9AE1648C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1108" y="4683681"/>
            <a:ext cx="4534125" cy="148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257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523" y="557463"/>
            <a:ext cx="11265877" cy="990600"/>
          </a:xfrm>
        </p:spPr>
        <p:txBody>
          <a:bodyPr>
            <a:normAutofit/>
          </a:bodyPr>
          <a:lstStyle/>
          <a:p>
            <a:r>
              <a:rPr lang="en-US" sz="2800" dirty="0"/>
              <a:t>Physics @ the US EIC beyond the EIC’s core science</a:t>
            </a:r>
            <a:br>
              <a:rPr lang="en-US" sz="2800" dirty="0">
                <a:solidFill>
                  <a:srgbClr val="002AF4"/>
                </a:solidFill>
              </a:rPr>
            </a:br>
            <a:r>
              <a:rPr lang="en-US" sz="1600" dirty="0">
                <a:solidFill>
                  <a:srgbClr val="002AF4"/>
                </a:solidFill>
              </a:rPr>
              <a:t>Of HEP/LHC-HI interest to </a:t>
            </a:r>
            <a:r>
              <a:rPr lang="en-US" sz="1600" dirty="0"/>
              <a:t>Snowmass 2021 </a:t>
            </a:r>
            <a:r>
              <a:rPr lang="en-US" sz="1600" dirty="0">
                <a:solidFill>
                  <a:srgbClr val="002AF4"/>
                </a:solidFill>
              </a:rPr>
              <a:t>(EF 05, 06, and 07 and possibly also EF 04) 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441" y="1371599"/>
            <a:ext cx="11582401" cy="548640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800" b="1" dirty="0"/>
              <a:t>New Studies with proton or neutron target:</a:t>
            </a:r>
          </a:p>
          <a:p>
            <a:r>
              <a:rPr lang="en-US" sz="1800" dirty="0">
                <a:solidFill>
                  <a:srgbClr val="002AF4"/>
                </a:solidFill>
              </a:rPr>
              <a:t>Impact of precision measurements of unpolarized PDFs at high x/Q</a:t>
            </a:r>
            <a:r>
              <a:rPr lang="en-US" sz="1800" baseline="30000" dirty="0">
                <a:solidFill>
                  <a:srgbClr val="002AF4"/>
                </a:solidFill>
              </a:rPr>
              <a:t>2</a:t>
            </a:r>
            <a:r>
              <a:rPr lang="en-US" sz="1800" dirty="0">
                <a:solidFill>
                  <a:srgbClr val="002AF4"/>
                </a:solidFill>
              </a:rPr>
              <a:t>, on LHC-Upgrade results(?)</a:t>
            </a:r>
          </a:p>
          <a:p>
            <a:r>
              <a:rPr lang="en-US" sz="1800" dirty="0">
                <a:solidFill>
                  <a:srgbClr val="002AF4"/>
                </a:solidFill>
              </a:rPr>
              <a:t>What role would TMDs in e-p play in W-Production at LHC? G</a:t>
            </a:r>
            <a:r>
              <a:rPr lang="is-IS" sz="1800" dirty="0">
                <a:solidFill>
                  <a:srgbClr val="002AF4"/>
                </a:solidFill>
              </a:rPr>
              <a:t>luon TMDs at low-x! </a:t>
            </a:r>
            <a:endParaRPr lang="en-US" sz="1800" dirty="0">
              <a:solidFill>
                <a:srgbClr val="002AF4"/>
              </a:solidFill>
            </a:endParaRPr>
          </a:p>
          <a:p>
            <a:r>
              <a:rPr lang="en-US" sz="1800" dirty="0"/>
              <a:t>Heavy quark and </a:t>
            </a:r>
            <a:r>
              <a:rPr lang="en-US" sz="1800" dirty="0" err="1"/>
              <a:t>quarkonia</a:t>
            </a:r>
            <a:r>
              <a:rPr lang="en-US" sz="1800" dirty="0"/>
              <a:t> (c, b quarks) studies with 100-1000 times </a:t>
            </a:r>
            <a:r>
              <a:rPr lang="en-US" sz="1800" dirty="0" err="1"/>
              <a:t>lumi</a:t>
            </a:r>
            <a:r>
              <a:rPr lang="en-US" sz="1800" dirty="0"/>
              <a:t> of HERA</a:t>
            </a:r>
          </a:p>
          <a:p>
            <a:r>
              <a:rPr lang="en-US" sz="1800" dirty="0"/>
              <a:t>Does polarization of play a role (in all or many of these?)</a:t>
            </a:r>
            <a:endParaRPr lang="en-US" sz="1800" b="1" dirty="0"/>
          </a:p>
          <a:p>
            <a:pPr marL="0" indent="0">
              <a:buNone/>
            </a:pPr>
            <a:r>
              <a:rPr lang="en-US" sz="1800" b="1" dirty="0"/>
              <a:t>Physics with nucleons and nuclear targets:</a:t>
            </a:r>
          </a:p>
          <a:p>
            <a:r>
              <a:rPr lang="en-US" sz="1800" dirty="0">
                <a:solidFill>
                  <a:srgbClr val="002AF4"/>
                </a:solidFill>
              </a:rPr>
              <a:t>Quark Exotica: 4,5,6 quark systems</a:t>
            </a:r>
            <a:r>
              <a:rPr lang="mr-IN" sz="1800" dirty="0">
                <a:solidFill>
                  <a:srgbClr val="002AF4"/>
                </a:solidFill>
              </a:rPr>
              <a:t>…</a:t>
            </a:r>
            <a:r>
              <a:rPr lang="en-US" sz="1800" dirty="0">
                <a:solidFill>
                  <a:srgbClr val="002AF4"/>
                </a:solidFill>
              </a:rPr>
              <a:t>? Much interest after recent </a:t>
            </a:r>
            <a:r>
              <a:rPr lang="en-US" sz="1800" dirty="0" err="1">
                <a:solidFill>
                  <a:srgbClr val="002AF4"/>
                </a:solidFill>
              </a:rPr>
              <a:t>LHCb</a:t>
            </a:r>
            <a:r>
              <a:rPr lang="en-US" sz="1800" dirty="0">
                <a:solidFill>
                  <a:srgbClr val="002AF4"/>
                </a:solidFill>
              </a:rPr>
              <a:t> led results.</a:t>
            </a:r>
          </a:p>
          <a:p>
            <a:r>
              <a:rPr lang="en-US" sz="1800" dirty="0"/>
              <a:t>Physic </a:t>
            </a:r>
            <a:r>
              <a:rPr lang="en-US" sz="1800" dirty="0">
                <a:solidFill>
                  <a:srgbClr val="002AF4"/>
                </a:solidFill>
              </a:rPr>
              <a:t>of and with jets </a:t>
            </a:r>
            <a:r>
              <a:rPr lang="en-US" sz="1800" dirty="0"/>
              <a:t>with EIC as a precision QCD machine:</a:t>
            </a:r>
          </a:p>
          <a:p>
            <a:pPr lvl="1"/>
            <a:r>
              <a:rPr lang="en-US" sz="1800" dirty="0">
                <a:solidFill>
                  <a:srgbClr val="002AF4"/>
                </a:solidFill>
              </a:rPr>
              <a:t>Internal structure </a:t>
            </a:r>
            <a:r>
              <a:rPr lang="en-US" sz="1800" dirty="0">
                <a:solidFill>
                  <a:srgbClr val="FF0000"/>
                </a:solidFill>
              </a:rPr>
              <a:t>of jets : novel new observables, energy variability, polarization, beam species</a:t>
            </a:r>
          </a:p>
          <a:p>
            <a:pPr lvl="1"/>
            <a:r>
              <a:rPr lang="en-US" sz="1800" dirty="0">
                <a:solidFill>
                  <a:srgbClr val="002AF4"/>
                </a:solidFill>
              </a:rPr>
              <a:t>Entanglement, entropy, connections to fragmentation, hadronization and confinement</a:t>
            </a:r>
          </a:p>
          <a:p>
            <a:pPr lvl="1"/>
            <a:r>
              <a:rPr lang="en-US" sz="1800" dirty="0">
                <a:solidFill>
                  <a:srgbClr val="002AF4"/>
                </a:solidFill>
              </a:rPr>
              <a:t>Studies </a:t>
            </a:r>
            <a:r>
              <a:rPr lang="en-US" sz="1800" dirty="0">
                <a:solidFill>
                  <a:srgbClr val="FF0000"/>
                </a:solidFill>
              </a:rPr>
              <a:t>with jets</a:t>
            </a:r>
            <a:r>
              <a:rPr lang="en-US" sz="1800" dirty="0">
                <a:solidFill>
                  <a:srgbClr val="002AF4"/>
                </a:solidFill>
              </a:rPr>
              <a:t>: Jet propagation in nuclei</a:t>
            </a:r>
            <a:r>
              <a:rPr lang="mr-IN" sz="1800" dirty="0">
                <a:solidFill>
                  <a:srgbClr val="002AF4"/>
                </a:solidFill>
              </a:rPr>
              <a:t>…</a:t>
            </a:r>
            <a:r>
              <a:rPr lang="en-US" sz="1800" dirty="0">
                <a:solidFill>
                  <a:srgbClr val="002AF4"/>
                </a:solidFill>
              </a:rPr>
              <a:t> energy loss in cold QCD medium</a:t>
            </a:r>
          </a:p>
          <a:p>
            <a:r>
              <a:rPr lang="en-US" sz="1800" dirty="0">
                <a:solidFill>
                  <a:srgbClr val="002AF4"/>
                </a:solidFill>
              </a:rPr>
              <a:t>Connection to</a:t>
            </a:r>
            <a:r>
              <a:rPr lang="is-IS" sz="1800" dirty="0">
                <a:solidFill>
                  <a:srgbClr val="002AF4"/>
                </a:solidFill>
              </a:rPr>
              <a:t> </a:t>
            </a:r>
            <a:r>
              <a:rPr lang="en-US" sz="1800" dirty="0">
                <a:solidFill>
                  <a:srgbClr val="002AF4"/>
                </a:solidFill>
              </a:rPr>
              <a:t>p-A, d-A, A-A at RHIC and LHC </a:t>
            </a:r>
          </a:p>
          <a:p>
            <a:r>
              <a:rPr lang="is-IS" sz="1800" dirty="0"/>
              <a:t>Polarized light nuclei in the EIC</a:t>
            </a:r>
            <a:endParaRPr lang="is-IS" sz="1800" b="1" dirty="0"/>
          </a:p>
          <a:p>
            <a:pPr marL="0" indent="0">
              <a:buNone/>
            </a:pPr>
            <a:r>
              <a:rPr lang="is-IS" sz="1800" b="1" dirty="0"/>
              <a:t>Precision electroweak and BSM physics:</a:t>
            </a:r>
          </a:p>
          <a:p>
            <a:r>
              <a:rPr lang="is-IS" sz="1800" dirty="0">
                <a:solidFill>
                  <a:srgbClr val="002AF4"/>
                </a:solidFill>
              </a:rPr>
              <a:t>Electroweak physics &amp; searches beyond the SM: Parity, charge symmetry, lepton flavor violation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63BCDB-482E-1A41-8618-A650EF538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644465-A929-0443-AD75-C610977D2E22}"/>
              </a:ext>
            </a:extLst>
          </p:cNvPr>
          <p:cNvSpPr txBox="1"/>
          <p:nvPr/>
        </p:nvSpPr>
        <p:spPr>
          <a:xfrm>
            <a:off x="9772706" y="591098"/>
            <a:ext cx="22508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tx2"/>
                </a:solidFill>
                <a:highlight>
                  <a:srgbClr val="FFFF00"/>
                </a:highlight>
              </a:rPr>
              <a:t>Perhaps other intersections with LQCD?</a:t>
            </a:r>
          </a:p>
        </p:txBody>
      </p:sp>
    </p:spTree>
    <p:extLst>
      <p:ext uri="{BB962C8B-B14F-4D97-AF65-F5344CB8AC3E}">
        <p14:creationId xmlns:p14="http://schemas.microsoft.com/office/powerpoint/2010/main" val="3091192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BA9C912-A8D3-42D7-9E92-3DB7307A7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97345"/>
            <a:ext cx="10972800" cy="990600"/>
          </a:xfrm>
        </p:spPr>
        <p:txBody>
          <a:bodyPr anchor="t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Detector Challenge of the EIC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44</a:t>
            </a:fld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0629313-EA5B-4059-B97A-2CDFBACFEC11}"/>
              </a:ext>
            </a:extLst>
          </p:cNvPr>
          <p:cNvGrpSpPr/>
          <p:nvPr/>
        </p:nvGrpSpPr>
        <p:grpSpPr>
          <a:xfrm>
            <a:off x="598057" y="3410748"/>
            <a:ext cx="4967287" cy="3026491"/>
            <a:chOff x="92075" y="1605868"/>
            <a:chExt cx="4967287" cy="2971800"/>
          </a:xfrm>
        </p:grpSpPr>
        <p:pic>
          <p:nvPicPr>
            <p:cNvPr id="19" name="Picture 18" descr="Macintosh HD:Users:ryoshida:Documents:EIC:Figures:Joanna:Graphic2_EICscatteringF4-01.jpg">
              <a:extLst>
                <a:ext uri="{FF2B5EF4-FFF2-40B4-BE49-F238E27FC236}">
                  <a16:creationId xmlns:a16="http://schemas.microsoft.com/office/drawing/2014/main" id="{3C86061F-7CD1-46EB-8089-94D07449DB7A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075" y="1605868"/>
              <a:ext cx="4967287" cy="2971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86855F3-C819-40DE-B244-F31BDF560141}"/>
                </a:ext>
              </a:extLst>
            </p:cNvPr>
            <p:cNvSpPr txBox="1"/>
            <p:nvPr/>
          </p:nvSpPr>
          <p:spPr>
            <a:xfrm>
              <a:off x="4090999" y="2214222"/>
              <a:ext cx="311150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US">
                  <a:solidFill>
                    <a:srgbClr val="00000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4555BD4-EB75-457A-867A-E2C245D36898}"/>
                </a:ext>
              </a:extLst>
            </p:cNvPr>
            <p:cNvSpPr txBox="1"/>
            <p:nvPr/>
          </p:nvSpPr>
          <p:spPr>
            <a:xfrm>
              <a:off x="1072845" y="1862576"/>
              <a:ext cx="426244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US" dirty="0">
                  <a:solidFill>
                    <a:srgbClr val="00000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e’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F5EF613-2412-4D71-A75C-B88DC426F01A}"/>
                </a:ext>
              </a:extLst>
            </p:cNvPr>
            <p:cNvSpPr txBox="1"/>
            <p:nvPr/>
          </p:nvSpPr>
          <p:spPr>
            <a:xfrm>
              <a:off x="356089" y="2798637"/>
              <a:ext cx="716756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US" dirty="0">
                  <a:solidFill>
                    <a:srgbClr val="00000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p/A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06B2B6A-FCA4-4A0F-89B3-3FF5D3CC5ADB}"/>
              </a:ext>
            </a:extLst>
          </p:cNvPr>
          <p:cNvSpPr txBox="1"/>
          <p:nvPr/>
        </p:nvSpPr>
        <p:spPr>
          <a:xfrm>
            <a:off x="500004" y="5597723"/>
            <a:ext cx="3611014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+mj-lt"/>
              <a:buAutoNum type="arabicPeriod"/>
            </a:pP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Scattered electron</a:t>
            </a:r>
          </a:p>
          <a:p>
            <a:pPr marL="342900" indent="-342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+mj-lt"/>
              <a:buAutoNum type="arabicPeriod"/>
            </a:pP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Particle associated with initial Ion</a:t>
            </a:r>
          </a:p>
          <a:p>
            <a:pPr marL="342900" indent="-342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+mj-lt"/>
              <a:buAutoNum type="arabicPeriod"/>
            </a:pP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Particle associated with struck quark (or associated gluon)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B843532-8E0A-434F-A4EA-4714764A0E21}"/>
              </a:ext>
            </a:extLst>
          </p:cNvPr>
          <p:cNvGrpSpPr/>
          <p:nvPr/>
        </p:nvGrpSpPr>
        <p:grpSpPr>
          <a:xfrm>
            <a:off x="6521719" y="2906682"/>
            <a:ext cx="4567012" cy="504695"/>
            <a:chOff x="138999" y="4344212"/>
            <a:chExt cx="4041442" cy="356971"/>
          </a:xfrm>
        </p:grpSpPr>
        <p:sp>
          <p:nvSpPr>
            <p:cNvPr id="25" name="Rounded Rectangle 13">
              <a:extLst>
                <a:ext uri="{FF2B5EF4-FFF2-40B4-BE49-F238E27FC236}">
                  <a16:creationId xmlns:a16="http://schemas.microsoft.com/office/drawing/2014/main" id="{28EF04D0-8BD0-47C8-9B7B-6946ABB02F08}"/>
                </a:ext>
              </a:extLst>
            </p:cNvPr>
            <p:cNvSpPr/>
            <p:nvPr/>
          </p:nvSpPr>
          <p:spPr bwMode="auto">
            <a:xfrm>
              <a:off x="138999" y="4351215"/>
              <a:ext cx="4041442" cy="349968"/>
            </a:xfrm>
            <a:prstGeom prst="roundRect">
              <a:avLst/>
            </a:prstGeom>
            <a:gradFill>
              <a:gsLst>
                <a:gs pos="0">
                  <a:srgbClr val="F8A25C"/>
                </a:gs>
                <a:gs pos="100000">
                  <a:srgbClr val="FFFFFF"/>
                </a:gs>
              </a:gsLst>
              <a:lin ang="16200000" scaled="1"/>
            </a:gradFill>
            <a:ln w="9525" cap="flat" cmpd="sng" algn="ctr">
              <a:solidFill>
                <a:srgbClr val="F8A25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78C5AA0-43F9-40D8-95C9-35715E709F44}"/>
                </a:ext>
              </a:extLst>
            </p:cNvPr>
            <p:cNvSpPr/>
            <p:nvPr/>
          </p:nvSpPr>
          <p:spPr>
            <a:xfrm>
              <a:off x="182192" y="4344212"/>
              <a:ext cx="3955057" cy="3499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US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“Statistics”=Luminosity × Acceptance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7921ABA-C11D-4736-9344-83FFA70CA8E6}"/>
              </a:ext>
            </a:extLst>
          </p:cNvPr>
          <p:cNvGrpSpPr/>
          <p:nvPr/>
        </p:nvGrpSpPr>
        <p:grpSpPr>
          <a:xfrm>
            <a:off x="6521719" y="3894396"/>
            <a:ext cx="4567012" cy="2597161"/>
            <a:chOff x="4558371" y="3629895"/>
            <a:chExt cx="4567012" cy="2597161"/>
          </a:xfrm>
          <a:solidFill>
            <a:schemeClr val="bg1"/>
          </a:solidFill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A51EAF25-48F5-4086-9545-505665CEEBEC}"/>
                </a:ext>
              </a:extLst>
            </p:cNvPr>
            <p:cNvSpPr/>
            <p:nvPr/>
          </p:nvSpPr>
          <p:spPr>
            <a:xfrm>
              <a:off x="5737609" y="4432942"/>
              <a:ext cx="221064" cy="239540"/>
            </a:xfrm>
            <a:prstGeom prst="ellips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8688DBB-F3E5-4442-857A-C4E5ECA6D31A}"/>
                </a:ext>
              </a:extLst>
            </p:cNvPr>
            <p:cNvSpPr/>
            <p:nvPr/>
          </p:nvSpPr>
          <p:spPr>
            <a:xfrm>
              <a:off x="4606223" y="3629895"/>
              <a:ext cx="4228358" cy="1122871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US" dirty="0">
                  <a:solidFill>
                    <a:srgbClr val="00000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EIC Physics demands </a:t>
              </a:r>
              <a:r>
                <a:rPr lang="en-US" dirty="0">
                  <a:solidFill>
                    <a:srgbClr val="FF000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~100% acceptance for all final state particles </a:t>
              </a:r>
              <a:r>
                <a:rPr lang="en-US" dirty="0">
                  <a:solidFill>
                    <a:srgbClr val="00000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(including particles associated with initial ion) 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59A026A-4243-43A8-A5A6-213D041F33CF}"/>
                </a:ext>
              </a:extLst>
            </p:cNvPr>
            <p:cNvSpPr/>
            <p:nvPr/>
          </p:nvSpPr>
          <p:spPr>
            <a:xfrm>
              <a:off x="4558371" y="4846550"/>
              <a:ext cx="4567012" cy="138050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US" dirty="0">
                  <a:solidFill>
                    <a:srgbClr val="00000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Ion remnant is particularly challenging </a:t>
              </a:r>
            </a:p>
            <a:p>
              <a:pPr marL="285750" indent="-28575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Wingdings" charset="2"/>
                <a:buChar char="Ø"/>
              </a:pPr>
              <a:r>
                <a:rPr lang="en-US" dirty="0">
                  <a:solidFill>
                    <a:srgbClr val="00000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not a usual concern at colliders</a:t>
              </a:r>
            </a:p>
            <a:p>
              <a:pPr marL="285750" indent="-28575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Wingdings" charset="2"/>
                <a:buChar char="Ø"/>
              </a:pPr>
              <a:r>
                <a:rPr lang="en-US" dirty="0">
                  <a:solidFill>
                    <a:srgbClr val="00000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at EIC integrated from the start with a highly integrated (and complex) detector and interaction region scheme.   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3F5939B-5B5A-4F56-A1C3-4023BEBA7271}"/>
              </a:ext>
            </a:extLst>
          </p:cNvPr>
          <p:cNvGrpSpPr/>
          <p:nvPr/>
        </p:nvGrpSpPr>
        <p:grpSpPr>
          <a:xfrm>
            <a:off x="1088056" y="1128077"/>
            <a:ext cx="2756997" cy="1799841"/>
            <a:chOff x="5229580" y="648969"/>
            <a:chExt cx="2756997" cy="1799841"/>
          </a:xfrm>
        </p:grpSpPr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8AFF9901-ECB9-4CAF-8474-3AC8E8B13D08}"/>
                </a:ext>
              </a:extLst>
            </p:cNvPr>
            <p:cNvCxnSpPr/>
            <p:nvPr/>
          </p:nvCxnSpPr>
          <p:spPr bwMode="auto">
            <a:xfrm>
              <a:off x="5625634" y="926438"/>
              <a:ext cx="927566" cy="391216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EA73412F-F2AE-440E-8464-DD15C0EC9874}"/>
                </a:ext>
              </a:extLst>
            </p:cNvPr>
            <p:cNvCxnSpPr/>
            <p:nvPr/>
          </p:nvCxnSpPr>
          <p:spPr bwMode="auto">
            <a:xfrm flipV="1">
              <a:off x="6553200" y="914400"/>
              <a:ext cx="914400" cy="415293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95D292D5-31BA-4A05-AA20-3A0E9288C0C5}"/>
                </a:ext>
              </a:extLst>
            </p:cNvPr>
            <p:cNvGrpSpPr/>
            <p:nvPr/>
          </p:nvGrpSpPr>
          <p:grpSpPr>
            <a:xfrm rot="2251799">
              <a:off x="6419601" y="1366665"/>
              <a:ext cx="267198" cy="312847"/>
              <a:chOff x="7086600" y="1377944"/>
              <a:chExt cx="1828800" cy="1824665"/>
            </a:xfrm>
          </p:grpSpPr>
          <p:cxnSp>
            <p:nvCxnSpPr>
              <p:cNvPr id="47" name="Curved Connector 25">
                <a:extLst>
                  <a:ext uri="{FF2B5EF4-FFF2-40B4-BE49-F238E27FC236}">
                    <a16:creationId xmlns:a16="http://schemas.microsoft.com/office/drawing/2014/main" id="{121E3086-4AE2-4766-8C94-7D8FBE3C6576}"/>
                  </a:ext>
                </a:extLst>
              </p:cNvPr>
              <p:cNvCxnSpPr/>
              <p:nvPr/>
            </p:nvCxnSpPr>
            <p:spPr bwMode="auto">
              <a:xfrm>
                <a:off x="7086600" y="1377944"/>
                <a:ext cx="914400" cy="914400"/>
              </a:xfrm>
              <a:prstGeom prst="curvedConnector3">
                <a:avLst/>
              </a:prstGeom>
              <a:solidFill>
                <a:srgbClr val="00B8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" name="Curved Connector 28">
                <a:extLst>
                  <a:ext uri="{FF2B5EF4-FFF2-40B4-BE49-F238E27FC236}">
                    <a16:creationId xmlns:a16="http://schemas.microsoft.com/office/drawing/2014/main" id="{0F186881-5199-46DD-8112-8706CEFC9D62}"/>
                  </a:ext>
                </a:extLst>
              </p:cNvPr>
              <p:cNvCxnSpPr/>
              <p:nvPr/>
            </p:nvCxnSpPr>
            <p:spPr bwMode="auto">
              <a:xfrm>
                <a:off x="8001000" y="2288209"/>
                <a:ext cx="914400" cy="914400"/>
              </a:xfrm>
              <a:prstGeom prst="curvedConnector3">
                <a:avLst/>
              </a:prstGeom>
              <a:solidFill>
                <a:srgbClr val="00B8FF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9C27FD00-28CC-474A-8342-0EB2336F4532}"/>
                </a:ext>
              </a:extLst>
            </p:cNvPr>
            <p:cNvCxnSpPr/>
            <p:nvPr/>
          </p:nvCxnSpPr>
          <p:spPr bwMode="auto">
            <a:xfrm>
              <a:off x="6547762" y="1720801"/>
              <a:ext cx="919838" cy="2083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EF4FFD13-3C69-4875-B0C9-B16753CCAECE}"/>
                </a:ext>
              </a:extLst>
            </p:cNvPr>
            <p:cNvCxnSpPr/>
            <p:nvPr/>
          </p:nvCxnSpPr>
          <p:spPr bwMode="auto">
            <a:xfrm flipV="1">
              <a:off x="6081018" y="1708870"/>
              <a:ext cx="477619" cy="284811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1D7C4E4-23F4-492C-91E5-A065D7192C17}"/>
                </a:ext>
              </a:extLst>
            </p:cNvPr>
            <p:cNvSpPr/>
            <p:nvPr/>
          </p:nvSpPr>
          <p:spPr bwMode="auto">
            <a:xfrm>
              <a:off x="5832086" y="1804573"/>
              <a:ext cx="248932" cy="493371"/>
            </a:xfrm>
            <a:prstGeom prst="ellips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endParaRPr lang="en-US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4D75FB4C-9080-489E-9DB6-279F4C98D562}"/>
                </a:ext>
              </a:extLst>
            </p:cNvPr>
            <p:cNvCxnSpPr>
              <a:stCxn id="37" idx="6"/>
            </p:cNvCxnSpPr>
            <p:nvPr/>
          </p:nvCxnSpPr>
          <p:spPr bwMode="auto">
            <a:xfrm flipV="1">
              <a:off x="6081018" y="2047965"/>
              <a:ext cx="578347" cy="32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3B82D8DC-510A-4699-BC56-C9119AA687D4}"/>
                </a:ext>
              </a:extLst>
            </p:cNvPr>
            <p:cNvCxnSpPr/>
            <p:nvPr/>
          </p:nvCxnSpPr>
          <p:spPr bwMode="auto">
            <a:xfrm>
              <a:off x="6067340" y="2146114"/>
              <a:ext cx="592025" cy="116566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0D1CB8C-A410-46F3-8FAA-E1F397E29313}"/>
                </a:ext>
              </a:extLst>
            </p:cNvPr>
            <p:cNvCxnSpPr>
              <a:endCxn id="37" idx="2"/>
            </p:cNvCxnSpPr>
            <p:nvPr/>
          </p:nvCxnSpPr>
          <p:spPr bwMode="auto">
            <a:xfrm>
              <a:off x="5625634" y="2047965"/>
              <a:ext cx="206452" cy="3294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0E9AFFE-2D0E-41C6-A6EE-A9D75AEC7324}"/>
                </a:ext>
              </a:extLst>
            </p:cNvPr>
            <p:cNvSpPr txBox="1"/>
            <p:nvPr/>
          </p:nvSpPr>
          <p:spPr>
            <a:xfrm>
              <a:off x="5229580" y="1741635"/>
              <a:ext cx="716756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r>
                <a:rPr lang="en-US" kern="0" dirty="0">
                  <a:solidFill>
                    <a:srgbClr val="00000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p/A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25266CB-81BB-4F9D-B6CB-3432DBAD27DF}"/>
                </a:ext>
              </a:extLst>
            </p:cNvPr>
            <p:cNvSpPr txBox="1"/>
            <p:nvPr/>
          </p:nvSpPr>
          <p:spPr>
            <a:xfrm>
              <a:off x="5635186" y="677566"/>
              <a:ext cx="311150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r>
                <a:rPr lang="en-US" kern="0">
                  <a:solidFill>
                    <a:srgbClr val="00000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4FE71B74-1954-4332-AAEA-85A6A3705EAA}"/>
                    </a:ext>
                  </a:extLst>
                </p:cNvPr>
                <p:cNvSpPr txBox="1"/>
                <p:nvPr/>
              </p:nvSpPr>
              <p:spPr>
                <a:xfrm>
                  <a:off x="6872686" y="648969"/>
                  <a:ext cx="701079" cy="3785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defRPr/>
                  </a:pPr>
                  <a:r>
                    <a:rPr lang="en-US" kern="0" dirty="0">
                      <a:solidFill>
                        <a:srgbClr val="3C7EB9"/>
                      </a:solidFill>
                      <a:latin typeface="Arial" panose="020B0604020202020204" pitchFamily="34" charset="0"/>
                      <a:ea typeface="Comic Sans MS" charset="0"/>
                      <a:cs typeface="Arial" panose="020B0604020202020204" pitchFamily="34" charset="0"/>
                    </a:rPr>
                    <a:t>e’</a:t>
                  </a:r>
                  <a:r>
                    <a:rPr lang="en-US" kern="0" dirty="0">
                      <a:solidFill>
                        <a:srgbClr val="000000"/>
                      </a:solidFill>
                      <a:latin typeface="Arial" panose="020B0604020202020204" pitchFamily="34" charset="0"/>
                      <a:ea typeface="Comic Sans MS" charset="0"/>
                      <a:cs typeface="Arial" panose="020B0604020202020204" pitchFamily="34" charset="0"/>
                    </a:rPr>
                    <a:t>,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kern="0">
                          <a:solidFill>
                            <a:srgbClr val="FF0000"/>
                          </a:solidFill>
                          <a:latin typeface="Cambria Math" charset="0"/>
                          <a:ea typeface="Comic Sans MS" charset="0"/>
                          <a:cs typeface="Comic Sans MS" charset="0"/>
                        </a:rPr>
                        <m:t>ν</m:t>
                      </m:r>
                    </m:oMath>
                  </a14:m>
                  <a:endParaRPr lang="en-US" sz="2000" kern="0" dirty="0">
                    <a:solidFill>
                      <a:srgbClr val="FF0000"/>
                    </a:solidFill>
                    <a:latin typeface="Arial" panose="020B0604020202020204" pitchFamily="34" charset="0"/>
                    <a:ea typeface="Comic Sans MS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72686" y="648969"/>
                  <a:ext cx="701079" cy="378565"/>
                </a:xfrm>
                <a:prstGeom prst="rect">
                  <a:avLst/>
                </a:prstGeom>
                <a:blipFill>
                  <a:blip r:embed="rId3"/>
                  <a:stretch>
                    <a:fillRect l="-7826" t="-6452" b="-2419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05C37A7-F452-4436-9802-060A04AE3649}"/>
                </a:ext>
              </a:extLst>
            </p:cNvPr>
            <p:cNvSpPr txBox="1"/>
            <p:nvPr/>
          </p:nvSpPr>
          <p:spPr>
            <a:xfrm>
              <a:off x="7205068" y="1729680"/>
              <a:ext cx="311150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r>
                <a:rPr lang="en-US" kern="0" dirty="0">
                  <a:solidFill>
                    <a:srgbClr val="00000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q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B959D3DD-79C9-4AE6-876E-E3AAD4934468}"/>
                    </a:ext>
                  </a:extLst>
                </p:cNvPr>
                <p:cNvSpPr txBox="1"/>
                <p:nvPr/>
              </p:nvSpPr>
              <p:spPr>
                <a:xfrm>
                  <a:off x="6531501" y="1266375"/>
                  <a:ext cx="1189235" cy="3719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defRPr/>
                  </a:pP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kern="0">
                          <a:solidFill>
                            <a:srgbClr val="3C7EB9"/>
                          </a:solidFill>
                          <a:latin typeface="Cambria Math" charset="0"/>
                          <a:ea typeface="Comic Sans MS" charset="0"/>
                          <a:cs typeface="Comic Sans MS" charset="0"/>
                        </a:rPr>
                        <m:t>γ</m:t>
                      </m:r>
                      <m:r>
                        <a:rPr lang="en-US" sz="2000" kern="0">
                          <a:solidFill>
                            <a:srgbClr val="3C7EB9"/>
                          </a:solidFill>
                          <a:latin typeface="Cambria Math" charset="0"/>
                          <a:ea typeface="Comic Sans MS" charset="0"/>
                          <a:cs typeface="Comic Sans MS" charset="0"/>
                        </a:rPr>
                        <m:t>, </m:t>
                      </m:r>
                    </m:oMath>
                  </a14:m>
                  <a:r>
                    <a:rPr lang="en-US" kern="0" dirty="0">
                      <a:solidFill>
                        <a:srgbClr val="3C7EB9"/>
                      </a:solidFill>
                      <a:latin typeface="Arial" panose="020B0604020202020204" pitchFamily="34" charset="0"/>
                      <a:ea typeface="Comic Sans MS" charset="0"/>
                      <a:cs typeface="Arial" panose="020B0604020202020204" pitchFamily="34" charset="0"/>
                    </a:rPr>
                    <a:t>Z</a:t>
                  </a:r>
                  <a:r>
                    <a:rPr lang="en-US" kern="0" dirty="0">
                      <a:solidFill>
                        <a:srgbClr val="000000"/>
                      </a:solidFill>
                      <a:latin typeface="Arial" panose="020B0604020202020204" pitchFamily="34" charset="0"/>
                      <a:ea typeface="Comic Sans MS" charset="0"/>
                      <a:cs typeface="Arial" panose="020B0604020202020204" pitchFamily="34" charset="0"/>
                    </a:rPr>
                    <a:t>,</a:t>
                  </a:r>
                  <a:r>
                    <a:rPr lang="en-US" kern="0" dirty="0">
                      <a:solidFill>
                        <a:srgbClr val="FF0000"/>
                      </a:solidFill>
                      <a:latin typeface="Arial" panose="020B0604020202020204" pitchFamily="34" charset="0"/>
                      <a:ea typeface="Comic Sans MS" charset="0"/>
                      <a:cs typeface="Arial" panose="020B0604020202020204" pitchFamily="34" charset="0"/>
                    </a:rPr>
                    <a:t>W</a:t>
                  </a:r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31501" y="1266375"/>
                  <a:ext cx="1189235" cy="371961"/>
                </a:xfrm>
                <a:prstGeom prst="rect">
                  <a:avLst/>
                </a:prstGeom>
                <a:blipFill>
                  <a:blip r:embed="rId4"/>
                  <a:stretch>
                    <a:fillRect t="-9836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25D7FA2-D8E4-4262-A4DC-BFF0820691FC}"/>
                </a:ext>
              </a:extLst>
            </p:cNvPr>
            <p:cNvSpPr txBox="1"/>
            <p:nvPr/>
          </p:nvSpPr>
          <p:spPr>
            <a:xfrm>
              <a:off x="6629663" y="2098842"/>
              <a:ext cx="1356914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r>
                <a:rPr lang="en-US" kern="0">
                  <a:solidFill>
                    <a:srgbClr val="000000"/>
                  </a:solidFill>
                  <a:latin typeface="Arial" panose="020B0604020202020204" pitchFamily="34" charset="0"/>
                  <a:ea typeface="Comic Sans MS" charset="0"/>
                  <a:cs typeface="Arial" panose="020B0604020202020204" pitchFamily="34" charset="0"/>
                </a:rPr>
                <a:t>p remnant</a:t>
              </a:r>
            </a:p>
          </p:txBody>
        </p: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D0DC7B59-4CAB-40B4-8EE3-23A844E46407}"/>
              </a:ext>
            </a:extLst>
          </p:cNvPr>
          <p:cNvSpPr/>
          <p:nvPr/>
        </p:nvSpPr>
        <p:spPr>
          <a:xfrm>
            <a:off x="6499835" y="1328752"/>
            <a:ext cx="5130210" cy="1237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Aim of EIC is 3D nucleon and nuclear structure beyond the longitudinal description.</a:t>
            </a:r>
          </a:p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800" dirty="0">
              <a:solidFill>
                <a:srgbClr val="000000"/>
              </a:solidFill>
              <a:latin typeface="Arial" panose="020B0604020202020204" pitchFamily="34" charset="0"/>
              <a:ea typeface="Comic Sans MS" charset="0"/>
              <a:cs typeface="Arial" panose="020B0604020202020204" pitchFamily="34" charset="0"/>
            </a:endParaRPr>
          </a:p>
          <a:p>
            <a:pPr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This makes the requirements for the machine and detector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different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</a:rPr>
              <a:t> from all previous colliders.</a:t>
            </a:r>
            <a:endParaRPr lang="en-US" dirty="0">
              <a:latin typeface="Arial" panose="020B0604020202020204" pitchFamily="34" charset="0"/>
              <a:ea typeface="Comic Sans MS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1D0E05-09E3-B64C-8B3A-5FBF10DC6306}"/>
              </a:ext>
            </a:extLst>
          </p:cNvPr>
          <p:cNvSpPr txBox="1"/>
          <p:nvPr/>
        </p:nvSpPr>
        <p:spPr>
          <a:xfrm>
            <a:off x="10732946" y="6563052"/>
            <a:ext cx="1459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Aschenauer</a:t>
            </a:r>
            <a:r>
              <a:rPr lang="en-US" sz="1400" dirty="0"/>
              <a:t>/Ent</a:t>
            </a:r>
          </a:p>
        </p:txBody>
      </p:sp>
    </p:spTree>
    <p:extLst>
      <p:ext uri="{BB962C8B-B14F-4D97-AF65-F5344CB8AC3E}">
        <p14:creationId xmlns:p14="http://schemas.microsoft.com/office/powerpoint/2010/main" val="242383727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665EF-51B4-F44B-BA7A-200767CD6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906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dirty="0"/>
              <a:t>December 2019 – March 2021</a:t>
            </a:r>
            <a:br>
              <a:rPr lang="en-US" dirty="0"/>
            </a:br>
            <a:r>
              <a:rPr lang="en-US" dirty="0"/>
              <a:t>EICUG Yellow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3E053-CC05-D046-8F6F-EE6DAE08E9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>
            <a:normAutofit/>
          </a:bodyPr>
          <a:lstStyle/>
          <a:p>
            <a:r>
              <a:rPr lang="en-US" dirty="0"/>
              <a:t>Led by EICUG Steering Committee, UG-wide effort towards a detailed detector design effort with a detailed document.</a:t>
            </a:r>
          </a:p>
          <a:p>
            <a:endParaRPr lang="en-US" dirty="0"/>
          </a:p>
          <a:p>
            <a:r>
              <a:rPr lang="en-US" dirty="0"/>
              <a:t>Kick off meeting at MIT in December 2019 followed by 4 more meetings in 2020 all remote: Philadelphia, Pavia, Miami, Washington DC, Berkeley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B83799-7ACE-D449-BC49-73EEC10EBF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161" y="1589088"/>
            <a:ext cx="3725839" cy="4800600"/>
          </a:xfrm>
          <a:prstGeom prst="rect">
            <a:avLst/>
          </a:prstGeom>
          <a:noFill/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E27556-056A-384D-8FC6-D0E905180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0000" y="18288"/>
            <a:ext cx="1422400" cy="329184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CFEC368-1D7A-4F81-ABF6-AE0E36BAF64C}" type="slidenum">
              <a:rPr lang="en-US" smtClean="0"/>
              <a:pPr>
                <a:spcAft>
                  <a:spcPts val="600"/>
                </a:spcAft>
              </a:pPr>
              <a:t>45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3C5DD1-28F9-C648-9DAF-20487ED3BABA}"/>
              </a:ext>
            </a:extLst>
          </p:cNvPr>
          <p:cNvSpPr txBox="1"/>
          <p:nvPr/>
        </p:nvSpPr>
        <p:spPr>
          <a:xfrm>
            <a:off x="7146758" y="6421847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AF4"/>
                </a:solidFill>
              </a:rPr>
              <a:t>arXiv:2103.05419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57C370-D6BD-8042-89DC-DF44BD6B64DB}"/>
              </a:ext>
            </a:extLst>
          </p:cNvPr>
          <p:cNvSpPr txBox="1"/>
          <p:nvPr/>
        </p:nvSpPr>
        <p:spPr>
          <a:xfrm>
            <a:off x="10262937" y="2683042"/>
            <a:ext cx="172354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AF4"/>
                </a:solidFill>
              </a:rPr>
              <a:t>902 pages</a:t>
            </a:r>
          </a:p>
          <a:p>
            <a:r>
              <a:rPr lang="en-US" dirty="0">
                <a:solidFill>
                  <a:srgbClr val="002AF4"/>
                </a:solidFill>
              </a:rPr>
              <a:t>415 authors</a:t>
            </a:r>
          </a:p>
          <a:p>
            <a:r>
              <a:rPr lang="en-US" dirty="0">
                <a:solidFill>
                  <a:srgbClr val="002AF4"/>
                </a:solidFill>
              </a:rPr>
              <a:t>151 institutions</a:t>
            </a:r>
          </a:p>
          <a:p>
            <a:endParaRPr lang="en-US" dirty="0"/>
          </a:p>
          <a:p>
            <a:r>
              <a:rPr lang="en-US" dirty="0">
                <a:solidFill>
                  <a:schemeClr val="tx2"/>
                </a:solidFill>
              </a:rPr>
              <a:t>120 MB</a:t>
            </a:r>
          </a:p>
        </p:txBody>
      </p:sp>
    </p:spTree>
    <p:extLst>
      <p:ext uri="{BB962C8B-B14F-4D97-AF65-F5344CB8AC3E}">
        <p14:creationId xmlns:p14="http://schemas.microsoft.com/office/powerpoint/2010/main" val="279567691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0CD9C-EEB6-4313-A56B-65959A714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66" y="82241"/>
            <a:ext cx="11829142" cy="1092156"/>
          </a:xfrm>
          <a:solidFill>
            <a:schemeClr val="bg1">
              <a:lumMod val="95000"/>
            </a:schemeClr>
          </a:solidFill>
        </p:spPr>
        <p:txBody>
          <a:bodyPr anchor="t">
            <a:normAutofit/>
          </a:bodyPr>
          <a:lstStyle/>
          <a:p>
            <a:pPr algn="ctr"/>
            <a:r>
              <a:rPr lang="en-US" sz="3600" dirty="0">
                <a:solidFill>
                  <a:srgbClr val="C00000"/>
                </a:solidFill>
              </a:rPr>
              <a:t>Concept DETECTOR </a:t>
            </a:r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49B409A3-869C-47F1-8DA9-52634A49C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2BD4517-AF49-43FD-AE06-87D6A0986C1A}" type="slidenum">
              <a:rPr lang="en-US" smtClean="0"/>
              <a:t>46</a:t>
            </a:fld>
            <a:endParaRPr 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B345062-A62A-4775-865C-E24BE4A71091}"/>
              </a:ext>
            </a:extLst>
          </p:cNvPr>
          <p:cNvGrpSpPr/>
          <p:nvPr/>
        </p:nvGrpSpPr>
        <p:grpSpPr>
          <a:xfrm>
            <a:off x="627407" y="1225550"/>
            <a:ext cx="10937186" cy="5130800"/>
            <a:chOff x="627407" y="1225550"/>
            <a:chExt cx="10937186" cy="513080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CE5B66C-6798-469B-88CE-4BF9E4C96155}"/>
                </a:ext>
              </a:extLst>
            </p:cNvPr>
            <p:cNvSpPr/>
            <p:nvPr/>
          </p:nvSpPr>
          <p:spPr>
            <a:xfrm>
              <a:off x="6896100" y="4464050"/>
              <a:ext cx="9144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2853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6419" algn="l" defTabSz="912853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2853" algn="l" defTabSz="912853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69290" algn="l" defTabSz="912853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5716" algn="l" defTabSz="912853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2139" algn="l" defTabSz="912853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38575" algn="l" defTabSz="912853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195000" algn="l" defTabSz="912853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1429" algn="l" defTabSz="912853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7C3CF09-D88F-4BC6-8A27-D71FE96B9803}"/>
                </a:ext>
              </a:extLst>
            </p:cNvPr>
            <p:cNvSpPr/>
            <p:nvPr/>
          </p:nvSpPr>
          <p:spPr>
            <a:xfrm>
              <a:off x="9715500" y="4464050"/>
              <a:ext cx="6096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2853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6419" algn="l" defTabSz="912853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2853" algn="l" defTabSz="912853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69290" algn="l" defTabSz="912853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5716" algn="l" defTabSz="912853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2139" algn="l" defTabSz="912853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38575" algn="l" defTabSz="912853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195000" algn="l" defTabSz="912853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1429" algn="l" defTabSz="912853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pic>
          <p:nvPicPr>
            <p:cNvPr id="12" name="Picture 11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E54FBF1D-9648-49D3-B3C6-4FCA6A013D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407" y="1225550"/>
              <a:ext cx="10937186" cy="51308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AFE5C67-7887-41CA-97AB-6D815050F1CA}"/>
                </a:ext>
              </a:extLst>
            </p:cNvPr>
            <p:cNvSpPr txBox="1"/>
            <p:nvPr/>
          </p:nvSpPr>
          <p:spPr>
            <a:xfrm>
              <a:off x="4600576" y="5729288"/>
              <a:ext cx="11351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Si trackers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B1972DE-BD0F-4395-90E7-784EA9DE376E}"/>
                </a:ext>
              </a:extLst>
            </p:cNvPr>
            <p:cNvSpPr txBox="1"/>
            <p:nvPr/>
          </p:nvSpPr>
          <p:spPr>
            <a:xfrm>
              <a:off x="7353300" y="5097352"/>
              <a:ext cx="1483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Gaseous RICH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694600B-1B57-43DB-A445-34F679091158}"/>
                </a:ext>
              </a:extLst>
            </p:cNvPr>
            <p:cNvSpPr txBox="1"/>
            <p:nvPr/>
          </p:nvSpPr>
          <p:spPr>
            <a:xfrm>
              <a:off x="5647200" y="3108087"/>
              <a:ext cx="6158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rgbClr val="FFFF00"/>
                  </a:solidFill>
                </a:rPr>
                <a:t>HCal</a:t>
              </a:r>
              <a:endParaRPr lang="en-US" dirty="0">
                <a:solidFill>
                  <a:srgbClr val="FFFF00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8EABBE8-650D-4AA2-8715-5806085836DD}"/>
                </a:ext>
              </a:extLst>
            </p:cNvPr>
            <p:cNvSpPr txBox="1"/>
            <p:nvPr/>
          </p:nvSpPr>
          <p:spPr>
            <a:xfrm>
              <a:off x="4287811" y="4364633"/>
              <a:ext cx="581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ECal</a:t>
              </a:r>
              <a:endParaRPr lang="en-US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5A5D723-C4F3-4329-80E5-638881AFCF7C}"/>
                </a:ext>
              </a:extLst>
            </p:cNvPr>
            <p:cNvSpPr txBox="1"/>
            <p:nvPr/>
          </p:nvSpPr>
          <p:spPr>
            <a:xfrm>
              <a:off x="5320535" y="5099090"/>
              <a:ext cx="5389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TPC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2468D4F-826F-450A-BB2C-E2AB52A55A13}"/>
                </a:ext>
              </a:extLst>
            </p:cNvPr>
            <p:cNvSpPr txBox="1"/>
            <p:nvPr/>
          </p:nvSpPr>
          <p:spPr>
            <a:xfrm>
              <a:off x="9218029" y="4809927"/>
              <a:ext cx="581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ECal</a:t>
              </a:r>
              <a:endParaRPr lang="en-US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6CDE0B9-EC8F-49EE-8ECD-39D4F534FD36}"/>
                </a:ext>
              </a:extLst>
            </p:cNvPr>
            <p:cNvSpPr txBox="1"/>
            <p:nvPr/>
          </p:nvSpPr>
          <p:spPr>
            <a:xfrm>
              <a:off x="2392850" y="5099090"/>
              <a:ext cx="581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ECal</a:t>
              </a:r>
              <a:endParaRPr lang="en-US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CAE5CA5-C5A0-45A6-B657-BC914F1C201E}"/>
                </a:ext>
              </a:extLst>
            </p:cNvPr>
            <p:cNvSpPr txBox="1"/>
            <p:nvPr/>
          </p:nvSpPr>
          <p:spPr>
            <a:xfrm>
              <a:off x="5634988" y="4678605"/>
              <a:ext cx="5036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PID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7F8B887-0CA2-4D14-8FBD-012DF5DFB63D}"/>
                </a:ext>
              </a:extLst>
            </p:cNvPr>
            <p:cNvSpPr txBox="1"/>
            <p:nvPr/>
          </p:nvSpPr>
          <p:spPr>
            <a:xfrm>
              <a:off x="3059276" y="4992577"/>
              <a:ext cx="5036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PID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08FC2CA-7F32-41DE-8912-A569C18B4140}"/>
                </a:ext>
              </a:extLst>
            </p:cNvPr>
            <p:cNvSpPr txBox="1"/>
            <p:nvPr/>
          </p:nvSpPr>
          <p:spPr>
            <a:xfrm>
              <a:off x="3365956" y="5221542"/>
              <a:ext cx="5645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TRD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3AB81D7-E443-430C-8E41-361DFF1BB2FD}"/>
                </a:ext>
              </a:extLst>
            </p:cNvPr>
            <p:cNvSpPr txBox="1"/>
            <p:nvPr/>
          </p:nvSpPr>
          <p:spPr>
            <a:xfrm>
              <a:off x="8744925" y="4689567"/>
              <a:ext cx="5645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TRD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E31E998-68DD-4675-85DC-905C3A11E9F6}"/>
                </a:ext>
              </a:extLst>
            </p:cNvPr>
            <p:cNvSpPr txBox="1"/>
            <p:nvPr/>
          </p:nvSpPr>
          <p:spPr>
            <a:xfrm>
              <a:off x="1558963" y="4433835"/>
              <a:ext cx="6158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rgbClr val="FFFF00"/>
                  </a:solidFill>
                </a:rPr>
                <a:t>HCal</a:t>
              </a:r>
              <a:endParaRPr lang="en-US" dirty="0">
                <a:solidFill>
                  <a:srgbClr val="FFFF00"/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4368D49-11EF-474C-A1A1-0483597600EB}"/>
                </a:ext>
              </a:extLst>
            </p:cNvPr>
            <p:cNvSpPr txBox="1"/>
            <p:nvPr/>
          </p:nvSpPr>
          <p:spPr>
            <a:xfrm>
              <a:off x="9965531" y="4158675"/>
              <a:ext cx="6158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rgbClr val="FFFF00"/>
                  </a:solidFill>
                </a:rPr>
                <a:t>HCal</a:t>
              </a:r>
              <a:endParaRPr lang="en-US" dirty="0">
                <a:solidFill>
                  <a:srgbClr val="FFFF00"/>
                </a:solidFill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CA1DD2EA-8F05-FA4E-ADD9-E9D43FD390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1007" y="1273714"/>
            <a:ext cx="8709986" cy="5130800"/>
          </a:xfrm>
          <a:prstGeom prst="rect">
            <a:avLst/>
          </a:prstGeom>
          <a:ln w="88900">
            <a:solidFill>
              <a:srgbClr val="C00000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BB669A-507A-6448-AB18-77DFBD7A8F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8082" y="0"/>
            <a:ext cx="1103435" cy="142173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9726D3E-CF40-E04C-8F0C-177C733C6828}"/>
              </a:ext>
            </a:extLst>
          </p:cNvPr>
          <p:cNvSpPr txBox="1"/>
          <p:nvPr/>
        </p:nvSpPr>
        <p:spPr>
          <a:xfrm>
            <a:off x="1675559" y="710905"/>
            <a:ext cx="8840882" cy="369332"/>
          </a:xfrm>
          <a:prstGeom prst="rect">
            <a:avLst/>
          </a:prstGeom>
          <a:solidFill>
            <a:srgbClr val="002A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This detector concept was included in the EIC CDR  prepared for the CD1 Review</a:t>
            </a:r>
          </a:p>
        </p:txBody>
      </p:sp>
    </p:spTree>
    <p:extLst>
      <p:ext uri="{BB962C8B-B14F-4D97-AF65-F5344CB8AC3E}">
        <p14:creationId xmlns:p14="http://schemas.microsoft.com/office/powerpoint/2010/main" val="3862613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E2CDF-189F-C244-A7AC-0300D7403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3874" y="258042"/>
            <a:ext cx="8464378" cy="487490"/>
          </a:xfrm>
        </p:spPr>
        <p:txBody>
          <a:bodyPr/>
          <a:lstStyle/>
          <a:p>
            <a:r>
              <a:rPr lang="en-US" dirty="0"/>
              <a:t>Detector polar angle / pseudo-rapidity coverage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EF2265-67FD-6243-9255-4BDD03AFA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B8099C-3277-4E40-B50D-E3E2E3C3EA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856657"/>
            <a:ext cx="9144000" cy="53884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5503007-B4C6-C247-ACBA-77B9A95F53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7950" y="836930"/>
            <a:ext cx="1670050" cy="610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18462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026D520-4C8A-4946-92B1-16C3A5451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0161"/>
            <a:ext cx="9144000" cy="1009015"/>
          </a:xfrm>
        </p:spPr>
        <p:txBody>
          <a:bodyPr/>
          <a:lstStyle/>
          <a:p>
            <a:pPr algn="ctr"/>
            <a:r>
              <a:rPr lang="en-US" sz="2800" dirty="0"/>
              <a:t>Reference Detector – Backward/Forward Detectors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CCAED5-F919-DD41-AB17-07D7079E0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FA32A01-1E74-4F4D-A955-CD0610D1B4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987" y="844156"/>
            <a:ext cx="10988213" cy="3866805"/>
          </a:xfrm>
          <a:prstGeom prst="rect">
            <a:avLst/>
          </a:prstGeom>
        </p:spPr>
      </p:pic>
      <p:sp>
        <p:nvSpPr>
          <p:cNvPr id="24" name="Rounded Rectangle 10">
            <a:extLst>
              <a:ext uri="{FF2B5EF4-FFF2-40B4-BE49-F238E27FC236}">
                <a16:creationId xmlns:a16="http://schemas.microsoft.com/office/drawing/2014/main" id="{3D831057-D2DA-475B-84E8-098243C9E116}"/>
              </a:ext>
            </a:extLst>
          </p:cNvPr>
          <p:cNvSpPr/>
          <p:nvPr/>
        </p:nvSpPr>
        <p:spPr>
          <a:xfrm>
            <a:off x="5882276" y="794832"/>
            <a:ext cx="3627484" cy="2325289"/>
          </a:xfrm>
          <a:prstGeom prst="roundRect">
            <a:avLst>
              <a:gd name="adj" fmla="val 2478"/>
            </a:avLst>
          </a:prstGeom>
          <a:noFill/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EEA97EE-B7DB-4D2F-9628-6E0ED8863337}"/>
              </a:ext>
            </a:extLst>
          </p:cNvPr>
          <p:cNvSpPr/>
          <p:nvPr/>
        </p:nvSpPr>
        <p:spPr>
          <a:xfrm>
            <a:off x="6314224" y="697046"/>
            <a:ext cx="20024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far-forward 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detectors</a:t>
            </a:r>
          </a:p>
        </p:txBody>
      </p:sp>
      <p:sp>
        <p:nvSpPr>
          <p:cNvPr id="26" name="Rounded Rectangle 12">
            <a:extLst>
              <a:ext uri="{FF2B5EF4-FFF2-40B4-BE49-F238E27FC236}">
                <a16:creationId xmlns:a16="http://schemas.microsoft.com/office/drawing/2014/main" id="{CC51CF53-9F27-4614-8565-D9404C65C83C}"/>
              </a:ext>
            </a:extLst>
          </p:cNvPr>
          <p:cNvSpPr/>
          <p:nvPr/>
        </p:nvSpPr>
        <p:spPr>
          <a:xfrm>
            <a:off x="2608915" y="794832"/>
            <a:ext cx="2609544" cy="2161803"/>
          </a:xfrm>
          <a:prstGeom prst="roundRect">
            <a:avLst>
              <a:gd name="adj" fmla="val 2478"/>
            </a:avLst>
          </a:prstGeom>
          <a:noFill/>
          <a:ln w="381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74E24FC-F5DA-49DA-AD1A-5C40AEB3C457}"/>
              </a:ext>
            </a:extLst>
          </p:cNvPr>
          <p:cNvSpPr/>
          <p:nvPr/>
        </p:nvSpPr>
        <p:spPr>
          <a:xfrm>
            <a:off x="3523314" y="744729"/>
            <a:ext cx="21364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far-backward 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detectors </a:t>
            </a:r>
          </a:p>
        </p:txBody>
      </p:sp>
      <p:pic>
        <p:nvPicPr>
          <p:cNvPr id="13" name="Picture 12" descr="A close up of a map&#10;&#10;Description automatically generated">
            <a:extLst>
              <a:ext uri="{FF2B5EF4-FFF2-40B4-BE49-F238E27FC236}">
                <a16:creationId xmlns:a16="http://schemas.microsoft.com/office/drawing/2014/main" id="{FEFBF256-CE7A-48FF-B2D3-1E340E23FC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7192" y="4559085"/>
            <a:ext cx="4113821" cy="2239987"/>
          </a:xfrm>
          <a:prstGeom prst="rect">
            <a:avLst/>
          </a:prstGeom>
          <a:ln w="50800">
            <a:solidFill>
              <a:srgbClr val="C00000"/>
            </a:solidFill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602AF44-8463-4DB2-B038-EEF4BC26514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6527"/>
          <a:stretch/>
        </p:blipFill>
        <p:spPr>
          <a:xfrm>
            <a:off x="253628" y="4492505"/>
            <a:ext cx="3591392" cy="2314694"/>
          </a:xfrm>
          <a:prstGeom prst="rect">
            <a:avLst/>
          </a:prstGeom>
          <a:ln w="50800">
            <a:solidFill>
              <a:srgbClr val="00B050"/>
            </a:solidFill>
          </a:ln>
        </p:spPr>
      </p:pic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1609B247-86A2-7D49-B501-DB85A0400F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18458" y="2292424"/>
            <a:ext cx="663818" cy="51033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B41A3D4-ECFB-2646-902A-EB7AA81B2CF1}"/>
              </a:ext>
            </a:extLst>
          </p:cNvPr>
          <p:cNvSpPr txBox="1"/>
          <p:nvPr/>
        </p:nvSpPr>
        <p:spPr>
          <a:xfrm>
            <a:off x="3970410" y="5112666"/>
            <a:ext cx="35913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Extensive integration of forward and backward detector elements into the accelerator lattice</a:t>
            </a:r>
          </a:p>
        </p:txBody>
      </p:sp>
    </p:spTree>
    <p:extLst>
      <p:ext uri="{BB962C8B-B14F-4D97-AF65-F5344CB8AC3E}">
        <p14:creationId xmlns:p14="http://schemas.microsoft.com/office/powerpoint/2010/main" val="176668429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EF02BAFB-90BD-454D-93A1-98E419049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653" y="254561"/>
            <a:ext cx="11482834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The three proposals + White Paper: 2</a:t>
            </a:r>
            <a:r>
              <a:rPr lang="en-US" baseline="30000" dirty="0"/>
              <a:t>nd</a:t>
            </a:r>
            <a:r>
              <a:rPr lang="en-US" dirty="0"/>
              <a:t> IR Physics</a:t>
            </a:r>
            <a:br>
              <a:rPr lang="en-US" dirty="0"/>
            </a:br>
            <a:r>
              <a:rPr lang="en-US" sz="2700" dirty="0"/>
              <a:t>CFNS helped all three &amp; the 2</a:t>
            </a:r>
            <a:r>
              <a:rPr lang="en-US" sz="2700" baseline="30000" dirty="0"/>
              <a:t>nd</a:t>
            </a:r>
            <a:r>
              <a:rPr lang="en-US" sz="2700" dirty="0"/>
              <a:t> IR White Paper </a:t>
            </a:r>
            <a:br>
              <a:rPr lang="en-US" dirty="0"/>
            </a:br>
            <a:r>
              <a:rPr lang="en-US" sz="2000" dirty="0">
                <a:solidFill>
                  <a:srgbClr val="0432FF"/>
                </a:solidFill>
              </a:rPr>
              <a:t>EIC Advisory Panel’s recommendation on April 8, 2022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E30E82-93BB-DE42-B295-57CBD7232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7071FC-C22F-1A46-9307-1688AC9E1A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653" y="1638739"/>
            <a:ext cx="3595267" cy="4688909"/>
          </a:xfrm>
          <a:prstGeom prst="rect">
            <a:avLst/>
          </a:prstGeom>
          <a:ln w="15875">
            <a:solidFill>
              <a:schemeClr val="tx2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577B09F-93B8-1C44-85D3-96EA51AEE7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0436" y="1638739"/>
            <a:ext cx="3595268" cy="4688910"/>
          </a:xfrm>
          <a:prstGeom prst="rect">
            <a:avLst/>
          </a:prstGeom>
          <a:ln w="15875">
            <a:solidFill>
              <a:schemeClr val="tx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524A42-DB7F-AD44-9ECC-7264BB8D3A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4220" y="1638739"/>
            <a:ext cx="3595267" cy="4688909"/>
          </a:xfrm>
          <a:prstGeom prst="rect">
            <a:avLst/>
          </a:prstGeom>
          <a:ln w="15875">
            <a:solidFill>
              <a:schemeClr val="tx2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08603E-F825-F344-BD4F-5CF07EB487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7595" y="3429000"/>
            <a:ext cx="2520950" cy="15113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7EB6002-F239-B34F-95FE-5339CDE791FE}"/>
              </a:ext>
            </a:extLst>
          </p:cNvPr>
          <p:cNvSpPr/>
          <p:nvPr/>
        </p:nvSpPr>
        <p:spPr>
          <a:xfrm>
            <a:off x="8037181" y="1246909"/>
            <a:ext cx="3943783" cy="5356530"/>
          </a:xfrm>
          <a:prstGeom prst="rect">
            <a:avLst/>
          </a:prstGeom>
          <a:noFill/>
          <a:ln w="63500">
            <a:solidFill>
              <a:srgbClr val="8F2F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BC0CB4B-2574-4449-BC88-D3DE4A4ABB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" y="2362464"/>
            <a:ext cx="11271894" cy="2919247"/>
          </a:xfrm>
          <a:prstGeom prst="rect">
            <a:avLst/>
          </a:prstGeom>
          <a:ln w="50800">
            <a:solidFill>
              <a:srgbClr val="8F2FF4"/>
            </a:solidFill>
          </a:ln>
        </p:spPr>
      </p:pic>
    </p:spTree>
    <p:extLst>
      <p:ext uri="{BB962C8B-B14F-4D97-AF65-F5344CB8AC3E}">
        <p14:creationId xmlns:p14="http://schemas.microsoft.com/office/powerpoint/2010/main" val="6627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A0DD8-A1A6-0C4C-BDCC-B7871001D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715" y="275160"/>
            <a:ext cx="11212642" cy="891485"/>
          </a:xfrm>
        </p:spPr>
        <p:txBody>
          <a:bodyPr/>
          <a:lstStyle/>
          <a:p>
            <a:pPr algn="ctr"/>
            <a:r>
              <a:rPr lang="en-US" dirty="0"/>
              <a:t>Proton mass puzzle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6169191-B0EB-6F4A-9113-416E3A2F6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Electron Ion Collider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7F413CA-C329-3B4A-93AB-529945DE4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CB0BB0-0D65-C842-B19E-483EC1E073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985" y="1756102"/>
            <a:ext cx="5476030" cy="28388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3F54066-4716-4846-8B02-0D3266B761A1}"/>
              </a:ext>
            </a:extLst>
          </p:cNvPr>
          <p:cNvSpPr txBox="1"/>
          <p:nvPr/>
        </p:nvSpPr>
        <p:spPr>
          <a:xfrm>
            <a:off x="1414612" y="5184386"/>
            <a:ext cx="9252853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Add the masses of the quarks (HIGGS mechanism) together  </a:t>
            </a:r>
            <a:r>
              <a:rPr lang="en-US" sz="2000" dirty="0">
                <a:solidFill>
                  <a:srgbClr val="C00000"/>
                </a:solidFill>
              </a:rPr>
              <a:t>1.78 x 10</a:t>
            </a:r>
            <a:r>
              <a:rPr lang="en-US" sz="2000" baseline="30000" dirty="0">
                <a:solidFill>
                  <a:srgbClr val="C00000"/>
                </a:solidFill>
              </a:rPr>
              <a:t>-26</a:t>
            </a:r>
            <a:r>
              <a:rPr lang="en-US" sz="2000" dirty="0">
                <a:solidFill>
                  <a:srgbClr val="C00000"/>
                </a:solidFill>
              </a:rPr>
              <a:t> grams</a:t>
            </a:r>
          </a:p>
          <a:p>
            <a:pPr algn="ctr"/>
            <a:r>
              <a:rPr lang="en-US" sz="2000" dirty="0">
                <a:solidFill>
                  <a:srgbClr val="0070C0"/>
                </a:solidFill>
              </a:rPr>
              <a:t>But the proton’s mass is 168 x 10</a:t>
            </a:r>
            <a:r>
              <a:rPr lang="en-US" sz="2000" baseline="30000" dirty="0">
                <a:solidFill>
                  <a:srgbClr val="0070C0"/>
                </a:solidFill>
              </a:rPr>
              <a:t>-26</a:t>
            </a:r>
            <a:r>
              <a:rPr lang="en-US" sz="2000" dirty="0">
                <a:solidFill>
                  <a:srgbClr val="0070C0"/>
                </a:solidFill>
              </a:rPr>
              <a:t> grams</a:t>
            </a:r>
          </a:p>
          <a:p>
            <a:pPr marL="285750" indent="-285750" algn="ctr">
              <a:buFont typeface="Wingdings" pitchFamily="2" charset="2"/>
              <a:buChar char="è"/>
            </a:pPr>
            <a:r>
              <a:rPr lang="en-US" sz="2000" b="1" dirty="0">
                <a:sym typeface="Wingdings" pitchFamily="2" charset="2"/>
              </a:rPr>
              <a:t>only 1% of the mass of the protons (neutrons)</a:t>
            </a:r>
            <a:endParaRPr lang="en-US" sz="2000" dirty="0">
              <a:sym typeface="Wingdings" pitchFamily="2" charset="2"/>
            </a:endParaRPr>
          </a:p>
          <a:p>
            <a:pPr marL="285750" indent="-285750" algn="ctr">
              <a:buFont typeface="Wingdings" pitchFamily="2" charset="2"/>
              <a:buChar char="è"/>
            </a:pPr>
            <a:r>
              <a:rPr lang="en-US" sz="3200" dirty="0">
                <a:solidFill>
                  <a:srgbClr val="C00000"/>
                </a:solidFill>
                <a:sym typeface="Wingdings" pitchFamily="2" charset="2"/>
              </a:rPr>
              <a:t>Where does the rest of the mass come from?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681E8C-89FF-1445-A06E-0F1918FF124D}"/>
              </a:ext>
            </a:extLst>
          </p:cNvPr>
          <p:cNvSpPr txBox="1"/>
          <p:nvPr/>
        </p:nvSpPr>
        <p:spPr>
          <a:xfrm>
            <a:off x="236690" y="2890391"/>
            <a:ext cx="24975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Nobel 2013 With </a:t>
            </a:r>
          </a:p>
          <a:p>
            <a:r>
              <a:rPr lang="en-US" dirty="0"/>
              <a:t>Francois Englert</a:t>
            </a:r>
          </a:p>
          <a:p>
            <a:r>
              <a:rPr lang="en-US" sz="1400" dirty="0"/>
              <a:t>“Higgs Boson” that gives mass to quarks, electrons,….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5988951-DA6E-A245-A986-5BA994353D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38" y="464680"/>
            <a:ext cx="2894724" cy="23706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CD1419E-174A-614A-99F7-F026A1DE90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0999" y="1315241"/>
            <a:ext cx="6614311" cy="372054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34C62BF-0164-4A4A-8E54-2C471997876A}"/>
              </a:ext>
            </a:extLst>
          </p:cNvPr>
          <p:cNvSpPr txBox="1"/>
          <p:nvPr/>
        </p:nvSpPr>
        <p:spPr>
          <a:xfrm>
            <a:off x="8978712" y="5770120"/>
            <a:ext cx="3304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sym typeface="Wingdings" pitchFamily="2" charset="2"/>
              </a:rPr>
              <a:t> Hence the Universe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777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1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1D282-26CD-A113-5002-E8898A9DB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366018-962B-594D-EF1C-055BB7BBE41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50</a:t>
            </a:fld>
            <a:endParaRPr lang="e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B518AA-9D90-3C5E-FD04-C3BE38CFC2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72" y="454495"/>
            <a:ext cx="11703727" cy="6287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8213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1D282-26CD-A113-5002-E8898A9DB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366018-962B-594D-EF1C-055BB7BBE41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51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E415E6-968B-A78D-0DED-0B41E3F985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00" y="429702"/>
            <a:ext cx="11307842" cy="6050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85556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1D282-26CD-A113-5002-E8898A9DB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366018-962B-594D-EF1C-055BB7BBE41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52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3FEF52-BA6B-C655-197B-72DF0B3F4C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00" y="702029"/>
            <a:ext cx="10910075" cy="5911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39065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1D282-26CD-A113-5002-E8898A9DB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366018-962B-594D-EF1C-055BB7BBE41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53</a:t>
            </a:fld>
            <a:endParaRPr lang="e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070B39-42ED-D529-7B6B-1117247610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68" y="363561"/>
            <a:ext cx="12099232" cy="6494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22421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43825-7ABB-DC92-D10B-891A90ACF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Highest priority for facility construction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C8023A-F65F-8CCF-FF34-2CFDDC2C452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54</a:t>
            </a:fld>
            <a:endParaRPr lang="en"/>
          </a:p>
        </p:txBody>
      </p:sp>
      <p:pic>
        <p:nvPicPr>
          <p:cNvPr id="5" name="Picture 4" descr="The NSAC 2023 Long Range Plan for Nuclear Science – Nuclear Science NSAC Long  Range Plan">
            <a:extLst>
              <a:ext uri="{FF2B5EF4-FFF2-40B4-BE49-F238E27FC236}">
                <a16:creationId xmlns:a16="http://schemas.microsoft.com/office/drawing/2014/main" id="{74114BDC-89F4-2A59-DA4C-DFD942EE9E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92" y="1799485"/>
            <a:ext cx="9120417" cy="325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6789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778" y="0"/>
            <a:ext cx="7886700" cy="1325563"/>
          </a:xfrm>
        </p:spPr>
        <p:txBody>
          <a:bodyPr/>
          <a:lstStyle/>
          <a:p>
            <a:r>
              <a:rPr lang="en-US" dirty="0"/>
              <a:t>Reference Schedule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FCEB32-5665-4078-9BAC-7F0C2CFC3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DB9CAB-5B70-FA41-B3A7-F4DA8710089F}"/>
              </a:ext>
            </a:extLst>
          </p:cNvPr>
          <p:cNvSpPr txBox="1"/>
          <p:nvPr/>
        </p:nvSpPr>
        <p:spPr>
          <a:xfrm>
            <a:off x="8995935" y="6452373"/>
            <a:ext cx="2660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J. </a:t>
            </a:r>
            <a:r>
              <a:rPr lang="en-US" dirty="0" err="1"/>
              <a:t>Yeck</a:t>
            </a:r>
            <a:r>
              <a:rPr lang="en-US" dirty="0"/>
              <a:t>, EICUG Meeting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1F1A8A-3CE2-34BA-45D7-CB6F5D5DF0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0" t="-3172" r="970" b="5630"/>
          <a:stretch/>
        </p:blipFill>
        <p:spPr>
          <a:xfrm>
            <a:off x="0" y="182880"/>
            <a:ext cx="10521863" cy="6067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1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7DB9D9-2E86-EF4F-BB20-77250C261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>
                <a:solidFill>
                  <a:srgbClr val="FFFFFF"/>
                </a:solidFill>
              </a:rPr>
              <a:t>Electron Ion Collider : ALICE at KU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6DA17D-4E5B-F749-8FFD-B333659A43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694183"/>
            <a:ext cx="11277600" cy="546963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E91D3E-F174-5C46-805B-2DBF1DFA5A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91600" y="6455664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100">
                <a:solidFill>
                  <a:srgbClr val="FFFFFF"/>
                </a:solidFill>
              </a:rPr>
              <a:t>May 24,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6D1692-2DCA-8245-A60B-5BFD1F69B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13D6C69-02A9-A040-9A21-6467CE93D7C5}" type="slidenum">
              <a:rPr lang="en-US" sz="11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56</a:t>
            </a:fld>
            <a:endParaRPr lang="en-US" sz="11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69154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74107-2CEB-164B-89EF-EEE3D21D4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Summary &amp;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5E313-26F9-0A41-B194-EDA7C7AECF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896" y="1354889"/>
            <a:ext cx="12006611" cy="5294870"/>
          </a:xfrm>
        </p:spPr>
        <p:txBody>
          <a:bodyPr anchor="ctr">
            <a:normAutofit lnSpcReduction="10000"/>
          </a:bodyPr>
          <a:lstStyle/>
          <a:p>
            <a:r>
              <a:rPr lang="en-US" sz="2400" dirty="0"/>
              <a:t>Electron Ion Collider, a high-energy </a:t>
            </a:r>
            <a:r>
              <a:rPr lang="en-US" sz="2400" b="1" dirty="0"/>
              <a:t>high-luminosity polarized e-p, e-A collider</a:t>
            </a:r>
            <a:r>
              <a:rPr lang="en-US" sz="2400" dirty="0"/>
              <a:t>, funded by the DOE will be built in this decade and operate in 2030’s.</a:t>
            </a:r>
          </a:p>
          <a:p>
            <a:pPr lvl="1"/>
            <a:r>
              <a:rPr lang="en-US" sz="2400" dirty="0"/>
              <a:t>Will address some of the most profound question yet unanswered in the Standard Model of Strong Interactions (and beyond)</a:t>
            </a:r>
          </a:p>
          <a:p>
            <a:r>
              <a:rPr lang="en-US" sz="2400" dirty="0"/>
              <a:t>Up to two hermetic full acceptance detectors under consideration, currently </a:t>
            </a:r>
            <a:r>
              <a:rPr lang="en-US" sz="2400" b="1" dirty="0"/>
              <a:t>EIC project has funds for 1 detector</a:t>
            </a:r>
            <a:r>
              <a:rPr lang="en-US" sz="2400" dirty="0"/>
              <a:t>, </a:t>
            </a:r>
            <a:r>
              <a:rPr lang="en-US" sz="2400" dirty="0">
                <a:solidFill>
                  <a:srgbClr val="002AF4"/>
                </a:solidFill>
              </a:rPr>
              <a:t>cost of a second detector from non-DOE sources</a:t>
            </a:r>
            <a:endParaRPr lang="en-US" sz="2400" dirty="0"/>
          </a:p>
          <a:p>
            <a:pPr lvl="1"/>
            <a:r>
              <a:rPr lang="en-US" sz="2400" dirty="0">
                <a:solidFill>
                  <a:srgbClr val="002AF4"/>
                </a:solidFill>
              </a:rPr>
              <a:t>Experimental collaboration: </a:t>
            </a:r>
            <a:r>
              <a:rPr lang="en-US" sz="2400" dirty="0" err="1">
                <a:solidFill>
                  <a:srgbClr val="002AF4"/>
                </a:solidFill>
              </a:rPr>
              <a:t>ePIC</a:t>
            </a:r>
            <a:r>
              <a:rPr lang="en-US" sz="2400" dirty="0">
                <a:solidFill>
                  <a:srgbClr val="002AF4"/>
                </a:solidFill>
              </a:rPr>
              <a:t> formed</a:t>
            </a:r>
          </a:p>
          <a:p>
            <a:pPr lvl="1"/>
            <a:r>
              <a:rPr lang="en-US" sz="2400" dirty="0"/>
              <a:t>EIC project assumes </a:t>
            </a:r>
            <a:r>
              <a:rPr lang="en-US" sz="2400" b="1" dirty="0"/>
              <a:t>an aggressive timeline : engineering collisions around 2030s, physics collisions within 2-years of that.</a:t>
            </a:r>
            <a:endParaRPr lang="en-US" sz="2400" b="1" dirty="0">
              <a:solidFill>
                <a:srgbClr val="002AF4"/>
              </a:solidFill>
            </a:endParaRPr>
          </a:p>
          <a:p>
            <a:r>
              <a:rPr lang="en-US" sz="2400" b="1" dirty="0">
                <a:solidFill>
                  <a:srgbClr val="002AF4"/>
                </a:solidFill>
              </a:rPr>
              <a:t>High interest in having international partners both on detector and accelerator</a:t>
            </a:r>
            <a:endParaRPr lang="en-US" sz="2400" dirty="0">
              <a:solidFill>
                <a:srgbClr val="C00000"/>
              </a:solidFill>
            </a:endParaRPr>
          </a:p>
          <a:p>
            <a:endParaRPr lang="en-US" sz="2400" dirty="0">
              <a:solidFill>
                <a:srgbClr val="C00000"/>
              </a:solidFill>
            </a:endParaRPr>
          </a:p>
          <a:p>
            <a:r>
              <a:rPr lang="en-US" sz="2400" dirty="0">
                <a:solidFill>
                  <a:srgbClr val="C0000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For all early career scientists, graduate and undergraduate students: This machine is for you!  Ample opportunity to contribute to machine, detector &amp; physics of a new project.</a:t>
            </a:r>
            <a:endParaRPr lang="en-US" dirty="0">
              <a:solidFill>
                <a:srgbClr val="002AF4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2E23E1-E65A-314D-B739-91C2D0088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135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F46E1E8-424C-B9B1-5446-FB91573931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Thanks to </a:t>
            </a:r>
            <a:r>
              <a:rPr lang="en-US" b="1" dirty="0">
                <a:latin typeface="Apple Chancery"/>
                <a:cs typeface="Apple Chancery"/>
              </a:rPr>
              <a:t>Abhay Deshpande for sharing his slides and for discussions </a:t>
            </a:r>
            <a:endParaRPr lang="en-US" dirty="0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DE5327F6-F92C-7874-FC2C-4A4D102B0E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4C6035-0193-FC52-C3E0-7A5FAF185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Ion Collider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98C0D8-2E04-D6AB-4551-D4148E497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02796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0B55E8-5D57-EA45-BFF8-07C023C767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921" b="32818"/>
          <a:stretch/>
        </p:blipFill>
        <p:spPr>
          <a:xfrm>
            <a:off x="327704" y="449103"/>
            <a:ext cx="4328659" cy="1804241"/>
          </a:xfrm>
          <a:prstGeom prst="rect">
            <a:avLst/>
          </a:prstGeom>
        </p:spPr>
      </p:pic>
      <p:pic>
        <p:nvPicPr>
          <p:cNvPr id="7" name="Picture 6" descr="Screen Shot 2018-10-11 at 5.29.30 AM.png">
            <a:extLst>
              <a:ext uri="{FF2B5EF4-FFF2-40B4-BE49-F238E27FC236}">
                <a16:creationId xmlns:a16="http://schemas.microsoft.com/office/drawing/2014/main" id="{F90876F5-32AD-944E-9146-1A67CC5835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70" r="5157" b="-2"/>
          <a:stretch/>
        </p:blipFill>
        <p:spPr>
          <a:xfrm>
            <a:off x="2638607" y="3380091"/>
            <a:ext cx="2000743" cy="2988556"/>
          </a:xfrm>
          <a:prstGeom prst="rect">
            <a:avLst/>
          </a:prstGeom>
          <a:ln w="28575">
            <a:solidFill>
              <a:srgbClr val="000080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634614-1342-EF49-A0E5-BB89FEA0B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22430"/>
            <a:ext cx="2743200" cy="347472"/>
          </a:xfrm>
          <a:prstGeom prst="ellipse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06AB4AF4-9BB1-6A45-808E-84A3660AD856}" type="slidenum">
              <a:rPr lang="en-US" sz="1100">
                <a:solidFill>
                  <a:srgbClr val="898989"/>
                </a:solidFill>
                <a:latin typeface="+mn-lt"/>
                <a:cs typeface="+mn-cs"/>
              </a:rPr>
              <a:pPr>
                <a:lnSpc>
                  <a:spcPct val="90000"/>
                </a:lnSpc>
                <a:spcAft>
                  <a:spcPts val="600"/>
                </a:spcAft>
              </a:pPr>
              <a:t>59</a:t>
            </a:fld>
            <a:endParaRPr lang="en-US" sz="1100">
              <a:solidFill>
                <a:srgbClr val="898989"/>
              </a:solidFill>
              <a:latin typeface="+mn-lt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12D3D1-414D-6C4F-AB30-A1B96C5F06FF}"/>
              </a:ext>
            </a:extLst>
          </p:cNvPr>
          <p:cNvSpPr txBox="1"/>
          <p:nvPr/>
        </p:nvSpPr>
        <p:spPr>
          <a:xfrm>
            <a:off x="327704" y="2376773"/>
            <a:ext cx="43286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R. Ent, T. Ullrich, R. </a:t>
            </a:r>
            <a:r>
              <a:rPr lang="en-US" dirty="0" err="1"/>
              <a:t>Venugopalan</a:t>
            </a:r>
            <a:endParaRPr lang="en-US" dirty="0"/>
          </a:p>
          <a:p>
            <a:r>
              <a:rPr lang="en-US" dirty="0"/>
              <a:t>Scientific American (2015)</a:t>
            </a:r>
          </a:p>
          <a:p>
            <a:r>
              <a:rPr lang="en-US" i="1" dirty="0">
                <a:solidFill>
                  <a:srgbClr val="002AF4"/>
                </a:solidFill>
              </a:rPr>
              <a:t>Translated into multiple languages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62C99F-F3CB-A148-AD32-31D49C838987}"/>
              </a:ext>
            </a:extLst>
          </p:cNvPr>
          <p:cNvSpPr txBox="1"/>
          <p:nvPr/>
        </p:nvSpPr>
        <p:spPr>
          <a:xfrm>
            <a:off x="398190" y="5460924"/>
            <a:ext cx="22419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E. </a:t>
            </a:r>
            <a:r>
              <a:rPr lang="en-US" dirty="0" err="1"/>
              <a:t>Aschenauer</a:t>
            </a:r>
            <a:endParaRPr lang="en-US" dirty="0"/>
          </a:p>
          <a:p>
            <a:pPr algn="r"/>
            <a:r>
              <a:rPr lang="en-US" dirty="0"/>
              <a:t>R. Ent </a:t>
            </a:r>
          </a:p>
          <a:p>
            <a:pPr algn="r"/>
            <a:r>
              <a:rPr lang="en-US" dirty="0"/>
              <a:t>October 2018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B7B840-0D4A-7045-8E7E-F20748AB71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2670" y="449103"/>
            <a:ext cx="4591493" cy="607720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FB57717-CB90-C442-A62B-657C7D373EF0}"/>
              </a:ext>
            </a:extLst>
          </p:cNvPr>
          <p:cNvSpPr txBox="1"/>
          <p:nvPr/>
        </p:nvSpPr>
        <p:spPr>
          <a:xfrm>
            <a:off x="5084844" y="3254588"/>
            <a:ext cx="210827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r">
              <a:buAutoNum type="alphaUcPeriod"/>
            </a:pPr>
            <a:r>
              <a:rPr lang="en-US" dirty="0"/>
              <a:t>Deshpande</a:t>
            </a:r>
          </a:p>
          <a:p>
            <a:pPr algn="r"/>
            <a:r>
              <a:rPr lang="en-US" dirty="0"/>
              <a:t> &amp; R. Yoshida</a:t>
            </a:r>
          </a:p>
          <a:p>
            <a:pPr algn="r"/>
            <a:r>
              <a:rPr lang="en-US" dirty="0"/>
              <a:t>June 2019</a:t>
            </a:r>
          </a:p>
          <a:p>
            <a:pPr algn="r"/>
            <a:r>
              <a:rPr lang="en-US" i="1" dirty="0">
                <a:solidFill>
                  <a:srgbClr val="002AF4"/>
                </a:solidFill>
              </a:rPr>
              <a:t>Translated in to </a:t>
            </a:r>
          </a:p>
          <a:p>
            <a:pPr algn="r"/>
            <a:r>
              <a:rPr lang="en-US" i="1" dirty="0">
                <a:solidFill>
                  <a:srgbClr val="002AF4"/>
                </a:solidFill>
              </a:rPr>
              <a:t>multiple languages</a:t>
            </a:r>
          </a:p>
        </p:txBody>
      </p:sp>
    </p:spTree>
    <p:extLst>
      <p:ext uri="{BB962C8B-B14F-4D97-AF65-F5344CB8AC3E}">
        <p14:creationId xmlns:p14="http://schemas.microsoft.com/office/powerpoint/2010/main" val="2497329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5"/>
          <p:cNvSpPr txBox="1">
            <a:spLocks/>
          </p:cNvSpPr>
          <p:nvPr/>
        </p:nvSpPr>
        <p:spPr>
          <a:xfrm>
            <a:off x="0" y="1327239"/>
            <a:ext cx="12192000" cy="5063227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solidFill>
                  <a:prstClr val="black"/>
                </a:solidFill>
              </a:rPr>
              <a:t>Quark (Color) confinement:</a:t>
            </a:r>
          </a:p>
          <a:p>
            <a:pPr lvl="1"/>
            <a:r>
              <a:rPr lang="en-US" sz="2200" dirty="0">
                <a:solidFill>
                  <a:prstClr val="black"/>
                </a:solidFill>
              </a:rPr>
              <a:t>Unique property of the strong interaction</a:t>
            </a:r>
          </a:p>
          <a:p>
            <a:pPr lvl="1"/>
            <a:r>
              <a:rPr lang="en-US" sz="2200" dirty="0">
                <a:solidFill>
                  <a:prstClr val="black"/>
                </a:solidFill>
              </a:rPr>
              <a:t>Consequence of nonlinear </a:t>
            </a:r>
            <a:r>
              <a:rPr lang="en-US" sz="2200" dirty="0">
                <a:solidFill>
                  <a:srgbClr val="0000FF"/>
                </a:solidFill>
              </a:rPr>
              <a:t>gluon self-interactions</a:t>
            </a:r>
            <a:endParaRPr lang="en-US" sz="2200" dirty="0">
              <a:solidFill>
                <a:prstClr val="black"/>
              </a:solidFill>
            </a:endParaRPr>
          </a:p>
          <a:p>
            <a:r>
              <a:rPr lang="en-US" sz="2200" dirty="0">
                <a:solidFill>
                  <a:prstClr val="black"/>
                </a:solidFill>
              </a:rPr>
              <a:t>Strong</a:t>
            </a:r>
            <a:r>
              <a:rPr lang="en-US" sz="2200" dirty="0">
                <a:solidFill>
                  <a:srgbClr val="0000FF"/>
                </a:solidFill>
              </a:rPr>
              <a:t> Quark-Gluon </a:t>
            </a:r>
            <a:r>
              <a:rPr lang="en-US" sz="2200" dirty="0">
                <a:solidFill>
                  <a:prstClr val="black"/>
                </a:solidFill>
              </a:rPr>
              <a:t>Interactions:</a:t>
            </a:r>
          </a:p>
          <a:p>
            <a:pPr lvl="1"/>
            <a:r>
              <a:rPr lang="en-US" sz="2200" dirty="0">
                <a:solidFill>
                  <a:srgbClr val="0000FF"/>
                </a:solidFill>
              </a:rPr>
              <a:t>Confined motion </a:t>
            </a:r>
            <a:r>
              <a:rPr lang="en-US" sz="2200" dirty="0">
                <a:solidFill>
                  <a:prstClr val="black"/>
                </a:solidFill>
              </a:rPr>
              <a:t>of quarks and gluons – Transverse Momentum Dependent Parton Distributions (TMDs) </a:t>
            </a:r>
          </a:p>
          <a:p>
            <a:pPr lvl="1"/>
            <a:r>
              <a:rPr lang="en-US" sz="2200" dirty="0">
                <a:solidFill>
                  <a:srgbClr val="0000FF"/>
                </a:solidFill>
              </a:rPr>
              <a:t>Confined spatial correlations </a:t>
            </a:r>
            <a:r>
              <a:rPr lang="en-US" sz="2200" dirty="0">
                <a:solidFill>
                  <a:prstClr val="black"/>
                </a:solidFill>
              </a:rPr>
              <a:t>of quark and gluon distributions -- Generalized Parton Distributions (GPDs)</a:t>
            </a:r>
          </a:p>
          <a:p>
            <a:pPr marL="457200" lvl="1" indent="0">
              <a:buNone/>
            </a:pPr>
            <a:r>
              <a:rPr lang="en-US" sz="2200" dirty="0">
                <a:solidFill>
                  <a:prstClr val="black"/>
                </a:solidFill>
              </a:rPr>
              <a:t>        </a:t>
            </a:r>
            <a:r>
              <a:rPr lang="en-US" sz="2200" dirty="0">
                <a:solidFill>
                  <a:srgbClr val="FF0000"/>
                </a:solidFill>
              </a:rPr>
              <a:t>Deeply connected to emergence of mass and spin of observed building blocks of nature</a:t>
            </a:r>
          </a:p>
          <a:p>
            <a:r>
              <a:rPr lang="en-US" sz="2200" dirty="0">
                <a:solidFill>
                  <a:prstClr val="black"/>
                </a:solidFill>
              </a:rPr>
              <a:t>Ultra-dense color </a:t>
            </a:r>
            <a:r>
              <a:rPr lang="en-US" sz="2200" dirty="0">
                <a:solidFill>
                  <a:srgbClr val="0000FF"/>
                </a:solidFill>
              </a:rPr>
              <a:t>(gluon) </a:t>
            </a:r>
            <a:r>
              <a:rPr lang="en-US" sz="2200" dirty="0">
                <a:solidFill>
                  <a:prstClr val="black"/>
                </a:solidFill>
              </a:rPr>
              <a:t>fields in all nucleons and nuclei?</a:t>
            </a:r>
          </a:p>
          <a:p>
            <a:pPr lvl="1"/>
            <a:r>
              <a:rPr lang="en-US" sz="2200" dirty="0">
                <a:solidFill>
                  <a:prstClr val="black"/>
                </a:solidFill>
              </a:rPr>
              <a:t>Runaway growth in gluon number: Is it tamed by existing mechanisms in QCD? </a:t>
            </a:r>
          </a:p>
          <a:p>
            <a:pPr lvl="1"/>
            <a:r>
              <a:rPr lang="en-US" sz="2200" dirty="0">
                <a:solidFill>
                  <a:prstClr val="black"/>
                </a:solidFill>
              </a:rPr>
              <a:t>Is there a universal many-body structure due to ultra-dense color fields? </a:t>
            </a:r>
          </a:p>
          <a:p>
            <a:pPr lvl="1"/>
            <a:r>
              <a:rPr lang="en-US" sz="2200" dirty="0">
                <a:solidFill>
                  <a:prstClr val="black"/>
                </a:solidFill>
              </a:rPr>
              <a:t>Happens</a:t>
            </a:r>
            <a:r>
              <a:rPr lang="en-US" sz="2200" b="1" dirty="0">
                <a:solidFill>
                  <a:prstClr val="black"/>
                </a:solidFill>
              </a:rPr>
              <a:t> in all</a:t>
            </a:r>
            <a:r>
              <a:rPr lang="en-US" sz="2200" dirty="0">
                <a:solidFill>
                  <a:prstClr val="black"/>
                </a:solidFill>
              </a:rPr>
              <a:t> hadrons and nuclei? </a:t>
            </a:r>
            <a:r>
              <a:rPr lang="en-US" sz="2200" dirty="0">
                <a:solidFill>
                  <a:prstClr val="black"/>
                </a:solidFill>
                <a:sym typeface="Wingdings" pitchFamily="2" charset="2"/>
              </a:rPr>
              <a:t> Universal?</a:t>
            </a:r>
            <a:endParaRPr lang="en-US" sz="22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1182" y="557798"/>
            <a:ext cx="11643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2"/>
                </a:solidFill>
              </a:rPr>
              <a:t>Non-linear Dynamics of QCD has Fundamental Consequences</a:t>
            </a:r>
            <a:endParaRPr lang="en-US" sz="3200" dirty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9919" y="6317262"/>
            <a:ext cx="11872161" cy="43088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200" b="1" i="1" dirty="0">
                <a:solidFill>
                  <a:srgbClr val="000080"/>
                </a:solidFill>
                <a:latin typeface="Book Antiqua" panose="02040602050305030304" pitchFamily="18" charset="0"/>
              </a:rPr>
              <a:t>A-A, p-A, e-A, p-p, e/</a:t>
            </a:r>
            <a:r>
              <a:rPr lang="en-US" sz="2200" b="1" i="1" dirty="0">
                <a:solidFill>
                  <a:srgbClr val="000080"/>
                </a:solidFill>
                <a:latin typeface="Symbol" pitchFamily="2" charset="2"/>
              </a:rPr>
              <a:t>m</a:t>
            </a:r>
            <a:r>
              <a:rPr lang="en-US" sz="2200" b="1" i="1" dirty="0">
                <a:solidFill>
                  <a:srgbClr val="000080"/>
                </a:solidFill>
                <a:latin typeface="Book Antiqua" panose="02040602050305030304" pitchFamily="18" charset="0"/>
              </a:rPr>
              <a:t>-p/A and e-e collisions are all essential for fully understanding of QCD</a:t>
            </a:r>
          </a:p>
        </p:txBody>
      </p:sp>
      <p:sp>
        <p:nvSpPr>
          <p:cNvPr id="5" name="Vertical Scroll 4">
            <a:extLst>
              <a:ext uri="{FF2B5EF4-FFF2-40B4-BE49-F238E27FC236}">
                <a16:creationId xmlns:a16="http://schemas.microsoft.com/office/drawing/2014/main" id="{0F4D54ED-3544-BD45-91F0-52206D667BC0}"/>
              </a:ext>
            </a:extLst>
          </p:cNvPr>
          <p:cNvSpPr/>
          <p:nvPr/>
        </p:nvSpPr>
        <p:spPr>
          <a:xfrm>
            <a:off x="9467784" y="1316323"/>
            <a:ext cx="2564296" cy="1588421"/>
          </a:xfrm>
          <a:prstGeom prst="verticalScroll">
            <a:avLst/>
          </a:prstGeom>
          <a:solidFill>
            <a:srgbClr val="8F2F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Emergence of spin, mass &amp; confinement, gluon fields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FCE99E-7568-E64C-A69B-ED21529D5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Electron Ion Collider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46588B-3650-5B42-8DB3-736C44EF8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9E570D02-132E-B549-A104-64A8BC216B43}"/>
              </a:ext>
            </a:extLst>
          </p:cNvPr>
          <p:cNvSpPr/>
          <p:nvPr/>
        </p:nvSpPr>
        <p:spPr>
          <a:xfrm>
            <a:off x="0" y="4321823"/>
            <a:ext cx="978408" cy="4846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744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animBg="1"/>
      <p:bldP spid="2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/>
        </p:nvSpPr>
        <p:spPr>
          <a:xfrm>
            <a:off x="1579140" y="213640"/>
            <a:ext cx="9027584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>
                <a:solidFill>
                  <a:srgbClr val="DD694C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algn="ctr"/>
            <a:r>
              <a:rPr lang="en-US" sz="3200" b="1" dirty="0">
                <a:solidFill>
                  <a:schemeClr val="tx1"/>
                </a:solidFill>
                <a:cs typeface="Arial" panose="020B0604020202020204" pitchFamily="34" charset="0"/>
              </a:rPr>
              <a:t>EIC Physics and the machine parameters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38" y="1673299"/>
            <a:ext cx="5592181" cy="383067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6E613F-815E-394E-9808-81BAAD16B8AF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60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B37981-0FA1-3442-9D72-0155611F1A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279" y="0"/>
            <a:ext cx="740198" cy="9586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C64EFEF-9CC8-1545-B43A-95833F897ED6}"/>
              </a:ext>
            </a:extLst>
          </p:cNvPr>
          <p:cNvSpPr txBox="1"/>
          <p:nvPr/>
        </p:nvSpPr>
        <p:spPr>
          <a:xfrm>
            <a:off x="926165" y="1109078"/>
            <a:ext cx="4337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cs typeface="Arial" panose="020B0604020202020204" pitchFamily="34" charset="0"/>
              </a:rPr>
              <a:t>CM vs. Luminosity vs. Integrated luminosity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6F5713-4D65-AC48-9B58-BED08824AF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4532" y="1002322"/>
            <a:ext cx="4392219" cy="478301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AAEEEAD-CC97-5D44-867C-671B2DAA96A0}"/>
              </a:ext>
            </a:extLst>
          </p:cNvPr>
          <p:cNvSpPr/>
          <p:nvPr/>
        </p:nvSpPr>
        <p:spPr>
          <a:xfrm>
            <a:off x="8036169" y="3464165"/>
            <a:ext cx="844061" cy="63304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E1759B4-A8D8-694C-8D8D-41765666A543}"/>
                  </a:ext>
                </a:extLst>
              </p:cNvPr>
              <p:cNvSpPr txBox="1"/>
              <p:nvPr/>
            </p:nvSpPr>
            <p:spPr>
              <a:xfrm>
                <a:off x="926165" y="5895492"/>
                <a:ext cx="9803005" cy="6669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The US EIC with a wide range in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√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, polarized electron, proton and  light nuclear beams and luminosity</a:t>
                </a:r>
              </a:p>
              <a:p>
                <a:pPr algn="ctr"/>
                <a:r>
                  <a:rPr lang="en-US" dirty="0"/>
                  <a:t>makes it a unique machine in the world.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E1759B4-A8D8-694C-8D8D-41765666A5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165" y="5895492"/>
                <a:ext cx="9803005" cy="666977"/>
              </a:xfrm>
              <a:prstGeom prst="rect">
                <a:avLst/>
              </a:prstGeom>
              <a:blipFill>
                <a:blip r:embed="rId6"/>
                <a:stretch>
                  <a:fillRect l="-388" b="-15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886898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A507F27-22A6-8F4F-9329-34BBBAE35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 “Crisis” </a:t>
            </a:r>
            <a:r>
              <a:rPr lang="en-US" dirty="0">
                <a:sym typeface="Wingdings" pitchFamily="2" charset="2"/>
              </a:rPr>
              <a:t> Spin Puzzle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34BB8-A28C-6245-A980-B50F8924B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Electron Ion Collider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8CFC2B-A325-AC46-9BD4-3882A74D2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6C69-02A9-A040-9A21-6467CE93D7C5}" type="slidenum">
              <a:rPr lang="en-US" smtClean="0"/>
              <a:t>7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DB455FB-C141-2C45-9AF7-FCAB8C7B33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8000"/>
          </a:blip>
          <a:srcRect l="-322" t="16444" r="322" b="22860"/>
          <a:stretch/>
        </p:blipFill>
        <p:spPr>
          <a:xfrm>
            <a:off x="1371600" y="1539034"/>
            <a:ext cx="4098942" cy="17792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271DE5E-EC03-D94D-A5A9-56FA410810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599" y="1690688"/>
            <a:ext cx="4114801" cy="174190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9064420-7895-D348-AF5A-CBA1C082D68C}"/>
              </a:ext>
            </a:extLst>
          </p:cNvPr>
          <p:cNvSpPr txBox="1"/>
          <p:nvPr/>
        </p:nvSpPr>
        <p:spPr>
          <a:xfrm>
            <a:off x="2968062" y="3806569"/>
            <a:ext cx="888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25%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0467FF-A922-F04B-9A6B-930A4439E787}"/>
              </a:ext>
            </a:extLst>
          </p:cNvPr>
          <p:cNvSpPr txBox="1"/>
          <p:nvPr/>
        </p:nvSpPr>
        <p:spPr>
          <a:xfrm>
            <a:off x="7278693" y="3907218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25%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DFECA29-CBB4-F646-9C56-160956B3D1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4200" y="4168828"/>
            <a:ext cx="8966200" cy="9398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2FF83B2-1C26-1340-A1CF-EB40FD03434E}"/>
              </a:ext>
            </a:extLst>
          </p:cNvPr>
          <p:cNvSpPr txBox="1"/>
          <p:nvPr/>
        </p:nvSpPr>
        <p:spPr>
          <a:xfrm>
            <a:off x="5306096" y="5129743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B0F8A56-0528-7F44-BD62-83DE05E9677D}"/>
              </a:ext>
            </a:extLst>
          </p:cNvPr>
          <p:cNvSpPr txBox="1"/>
          <p:nvPr/>
        </p:nvSpPr>
        <p:spPr>
          <a:xfrm>
            <a:off x="9463828" y="5129743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35760F-49BB-194E-A363-9225ACBC509B}"/>
              </a:ext>
            </a:extLst>
          </p:cNvPr>
          <p:cNvSpPr txBox="1"/>
          <p:nvPr/>
        </p:nvSpPr>
        <p:spPr>
          <a:xfrm>
            <a:off x="-15317" y="5883067"/>
            <a:ext cx="124877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432FF"/>
                </a:solidFill>
              </a:rPr>
              <a:t>Transverse motion and finite size of the proton must create the orbital motion. </a:t>
            </a:r>
          </a:p>
          <a:p>
            <a:pPr algn="ctr"/>
            <a:r>
              <a:rPr lang="en-US" sz="2800" dirty="0"/>
              <a:t>Connected to the mass?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548E9F-7BA2-C836-0FC8-70AC358F95F8}"/>
              </a:ext>
            </a:extLst>
          </p:cNvPr>
          <p:cNvSpPr txBox="1"/>
          <p:nvPr/>
        </p:nvSpPr>
        <p:spPr>
          <a:xfrm>
            <a:off x="7788230" y="837959"/>
            <a:ext cx="4403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Discovered by EMC experiment at CERN</a:t>
            </a:r>
          </a:p>
        </p:txBody>
      </p:sp>
    </p:spTree>
    <p:extLst>
      <p:ext uri="{BB962C8B-B14F-4D97-AF65-F5344CB8AC3E}">
        <p14:creationId xmlns:p14="http://schemas.microsoft.com/office/powerpoint/2010/main" val="2704102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4A66C-A21A-753C-CFE9-94382F809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Nuclear Puzzle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BDC296A-3182-DF5E-8E8F-C5B367E750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81997" y="1437640"/>
            <a:ext cx="6958163" cy="522224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F4DB12-C763-92C2-A23D-588D449C3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Electron Ion Collider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69BDF-3D10-9586-F6F1-133DC0DA7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F1C1E1-008D-E6AE-8280-5C76D68601FB}"/>
              </a:ext>
            </a:extLst>
          </p:cNvPr>
          <p:cNvSpPr txBox="1"/>
          <p:nvPr/>
        </p:nvSpPr>
        <p:spPr>
          <a:xfrm>
            <a:off x="335280" y="2062480"/>
            <a:ext cx="423672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Nuclear EMC effect</a:t>
            </a:r>
          </a:p>
          <a:p>
            <a:endParaRPr lang="en-US" dirty="0"/>
          </a:p>
          <a:p>
            <a:r>
              <a:rPr lang="en-US" dirty="0"/>
              <a:t>Parton distributions are different in protons and nuclei</a:t>
            </a:r>
          </a:p>
          <a:p>
            <a:endParaRPr lang="en-US" dirty="0"/>
          </a:p>
          <a:p>
            <a:r>
              <a:rPr lang="en-US" dirty="0"/>
              <a:t>Exactly how do they get modified?</a:t>
            </a:r>
          </a:p>
          <a:p>
            <a:endParaRPr lang="en-US" dirty="0"/>
          </a:p>
          <a:p>
            <a:r>
              <a:rPr lang="en-US" dirty="0"/>
              <a:t>What happens in regions x &lt; 0.001?</a:t>
            </a:r>
          </a:p>
          <a:p>
            <a:r>
              <a:rPr lang="en-US" dirty="0"/>
              <a:t>Not quite known, and not predictable</a:t>
            </a:r>
          </a:p>
          <a:p>
            <a:endParaRPr lang="en-US" dirty="0"/>
          </a:p>
          <a:p>
            <a:r>
              <a:rPr lang="en-US" dirty="0"/>
              <a:t>However, low-x dynamics in protons and nuclei is of great interest, need to measure experimentally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E94042-9510-3167-B88E-83B12E42D20C}"/>
              </a:ext>
            </a:extLst>
          </p:cNvPr>
          <p:cNvSpPr txBox="1"/>
          <p:nvPr/>
        </p:nvSpPr>
        <p:spPr>
          <a:xfrm>
            <a:off x="7788230" y="837959"/>
            <a:ext cx="4403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Discovered by EMC experiment at CERN</a:t>
            </a:r>
          </a:p>
        </p:txBody>
      </p:sp>
    </p:spTree>
    <p:extLst>
      <p:ext uri="{BB962C8B-B14F-4D97-AF65-F5344CB8AC3E}">
        <p14:creationId xmlns:p14="http://schemas.microsoft.com/office/powerpoint/2010/main" val="3250173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112CA-D6D8-F544-9E3E-A16145366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846344" cy="2852737"/>
          </a:xfrm>
        </p:spPr>
        <p:txBody>
          <a:bodyPr/>
          <a:lstStyle/>
          <a:p>
            <a:r>
              <a:rPr lang="en-US" dirty="0"/>
              <a:t>Deep Inelastic Scattering (DIS)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836BA8-DD5B-FC46-997D-0719184463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best technique to understand the internal structure of protons, neutrons and the nuclei.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025F7C-801C-854F-A766-E95C54F10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Electron Ion Collider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8856B1-11C8-0248-AC46-6317326C1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830AC-1532-0A47-97C9-A7C29EB19AF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8893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18509</TotalTime>
  <Words>4064</Words>
  <Application>Microsoft Macintosh PowerPoint</Application>
  <PresentationFormat>Widescreen</PresentationFormat>
  <Paragraphs>677</Paragraphs>
  <Slides>60</Slides>
  <Notes>22</Notes>
  <HiddenSlides>6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76" baseType="lpstr">
      <vt:lpstr>Arial Unicode MS</vt:lpstr>
      <vt:lpstr>PingFangSC-Regular</vt:lpstr>
      <vt:lpstr>Apple Chancery</vt:lpstr>
      <vt:lpstr>Arial</vt:lpstr>
      <vt:lpstr>Arial Rounded MT Bold</vt:lpstr>
      <vt:lpstr>Book Antiqua</vt:lpstr>
      <vt:lpstr>Calibri</vt:lpstr>
      <vt:lpstr>Cambria Math</vt:lpstr>
      <vt:lpstr>Comic Sans MS</vt:lpstr>
      <vt:lpstr>Helvetica</vt:lpstr>
      <vt:lpstr>Lucida Grande</vt:lpstr>
      <vt:lpstr>Symbol</vt:lpstr>
      <vt:lpstr>Times New Roman</vt:lpstr>
      <vt:lpstr>Wingdings</vt:lpstr>
      <vt:lpstr>Clarity</vt:lpstr>
      <vt:lpstr>Equation</vt:lpstr>
      <vt:lpstr>Electron Ion Collider (EIC):  BCVSPIN 2024: Particle Physics in the Himalayas Kathmandu, Nepal – December 13, 2024</vt:lpstr>
      <vt:lpstr>About 100 years after the discovery of the  atom and the proton</vt:lpstr>
      <vt:lpstr>Quantum Chromodynamics (QCD)</vt:lpstr>
      <vt:lpstr>What distinguishes QCD from QED?</vt:lpstr>
      <vt:lpstr>Proton mass puzzle</vt:lpstr>
      <vt:lpstr>PowerPoint Presentation</vt:lpstr>
      <vt:lpstr>Spin “Crisis”  Spin Puzzle</vt:lpstr>
      <vt:lpstr>Nuclear Puzzle</vt:lpstr>
      <vt:lpstr>Deep Inelastic Scattering (DIS)</vt:lpstr>
      <vt:lpstr>PowerPoint Presentation</vt:lpstr>
      <vt:lpstr>Study of internal structure of a watermelon:   </vt:lpstr>
      <vt:lpstr>Deep Inelastic Scattering</vt:lpstr>
      <vt:lpstr>Deep Inelastic Scattering: Precision and control</vt:lpstr>
      <vt:lpstr>The x-Q2 plane…</vt:lpstr>
      <vt:lpstr>Physics of EIC</vt:lpstr>
      <vt:lpstr>PowerPoint Presentation</vt:lpstr>
      <vt:lpstr>PowerPoint Presentation</vt:lpstr>
      <vt:lpstr>PowerPoint Presentation</vt:lpstr>
      <vt:lpstr>    EIC: NEW Kinematic reach &amp; properties</vt:lpstr>
      <vt:lpstr>PowerPoint Presentation</vt:lpstr>
      <vt:lpstr>PowerPoint Presentation</vt:lpstr>
      <vt:lpstr>What does a proton look like in “transverse” dimension?</vt:lpstr>
      <vt:lpstr>PowerPoint Presentation</vt:lpstr>
      <vt:lpstr>PowerPoint Presentation</vt:lpstr>
      <vt:lpstr>Transversity and family</vt:lpstr>
      <vt:lpstr>Study of internal structure of a watermelon:   </vt:lpstr>
      <vt:lpstr>Mass of the Nucleon (Pion &amp; Kaon)</vt:lpstr>
      <vt:lpstr>Consequence of gluon self interactions</vt:lpstr>
      <vt:lpstr>How does a Proton look at  low and very high energy?</vt:lpstr>
      <vt:lpstr>Gluon and the consequences of its interesting properties:</vt:lpstr>
      <vt:lpstr>Gluon and the consequences of its interesting properties:</vt:lpstr>
      <vt:lpstr>In search of a new state of matter!</vt:lpstr>
      <vt:lpstr>Low x physics with nuclei</vt:lpstr>
      <vt:lpstr>Can EIC discover a new state of matter?</vt:lpstr>
      <vt:lpstr>Emergence of Hadrons from Partons</vt:lpstr>
      <vt:lpstr>National Academy’s Assessment </vt:lpstr>
      <vt:lpstr>EIC moved forward…. A major step! </vt:lpstr>
      <vt:lpstr>EIC moved forward…. A major step! </vt:lpstr>
      <vt:lpstr>PowerPoint Presentation</vt:lpstr>
      <vt:lpstr>EIC Accelerator Design</vt:lpstr>
      <vt:lpstr>PowerPoint Presentation</vt:lpstr>
      <vt:lpstr>PowerPoint Presentation</vt:lpstr>
      <vt:lpstr>Physics @ the US EIC beyond the EIC’s core science Of HEP/LHC-HI interest to Snowmass 2021 (EF 05, 06, and 07 and possibly also EF 04) </vt:lpstr>
      <vt:lpstr>Detector Challenge of the EIC</vt:lpstr>
      <vt:lpstr>December 2019 – March 2021 EICUG Yellow Report</vt:lpstr>
      <vt:lpstr>Concept DETECTOR </vt:lpstr>
      <vt:lpstr>Detector polar angle / pseudo-rapidity coverage</vt:lpstr>
      <vt:lpstr>Reference Detector – Backward/Forward Detectors</vt:lpstr>
      <vt:lpstr>The three proposals + White Paper: 2nd IR Physics CFNS helped all three &amp; the 2nd IR White Paper  EIC Advisory Panel’s recommendation on April 8, 2022 </vt:lpstr>
      <vt:lpstr>PowerPoint Presentation</vt:lpstr>
      <vt:lpstr>PowerPoint Presentation</vt:lpstr>
      <vt:lpstr>PowerPoint Presentation</vt:lpstr>
      <vt:lpstr>PowerPoint Presentation</vt:lpstr>
      <vt:lpstr>Highest priority for facility construction</vt:lpstr>
      <vt:lpstr>Reference Schedule</vt:lpstr>
      <vt:lpstr>PowerPoint Presentation</vt:lpstr>
      <vt:lpstr>Summary &amp; Outlook</vt:lpstr>
      <vt:lpstr>Thanks to Abhay Deshpande for sharing his slides and for discussions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Ion Collider &amp; its relevance to Snowmass 2021</dc:title>
  <dc:creator>Abhay Deshpande</dc:creator>
  <cp:lastModifiedBy>Microsoft Office User</cp:lastModifiedBy>
  <cp:revision>239</cp:revision>
  <dcterms:created xsi:type="dcterms:W3CDTF">2020-05-30T17:47:59Z</dcterms:created>
  <dcterms:modified xsi:type="dcterms:W3CDTF">2024-12-13T03:38:51Z</dcterms:modified>
</cp:coreProperties>
</file>