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2" r:id="rId4"/>
  </p:sldMasterIdLst>
  <p:notesMasterIdLst>
    <p:notesMasterId r:id="rId20"/>
  </p:notesMasterIdLst>
  <p:sldIdLst>
    <p:sldId id="256" r:id="rId5"/>
    <p:sldId id="257" r:id="rId6"/>
    <p:sldId id="422" r:id="rId7"/>
    <p:sldId id="423" r:id="rId8"/>
    <p:sldId id="424" r:id="rId9"/>
    <p:sldId id="425" r:id="rId10"/>
    <p:sldId id="426" r:id="rId11"/>
    <p:sldId id="427" r:id="rId12"/>
    <p:sldId id="428" r:id="rId13"/>
    <p:sldId id="429" r:id="rId14"/>
    <p:sldId id="430" r:id="rId15"/>
    <p:sldId id="431" r:id="rId16"/>
    <p:sldId id="283" r:id="rId17"/>
    <p:sldId id="261" r:id="rId18"/>
    <p:sldId id="420" r:id="rId19"/>
  </p:sldIdLst>
  <p:sldSz cx="12192000" cy="6858000"/>
  <p:notesSz cx="6858000" cy="9144000"/>
  <p:defaultTextStyle>
    <a:defPPr>
      <a:defRPr lang="en-150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4C2C73E-763E-4109-2A45-F3EEF4D11E99}" name="Ferdinando Giordano" initials="FG" userId="S::f.giordano@365caen.onmicrosoft.com::d0a9c6e6-5c84-4aea-998f-76069c1e4fee" providerId="AD"/>
  <p188:author id="{DA79ED4A-F20D-FF0D-A296-6CDC3A1136C5}" name="Yuri Venturini" initials="YV" userId="S::y.venturini@365caen.onmicrosoft.com::450893ec-f9d6-40a6-af6d-1724d54864bb" providerId="AD"/>
  <p188:author id="{E21A60B3-9D37-8B65-A9FC-6DCF9D44128C}" name="Utente guest" initials="Ug" userId="S::urn:spo:anon#619c5f088bd4c7c0c87617ddeaf1038cb5b8940764379ca006c4a2a9af399a03::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rdinando Giordano" initials="FG" lastIdx="8" clrIdx="0">
    <p:extLst>
      <p:ext uri="{19B8F6BF-5375-455C-9EA6-DF929625EA0E}">
        <p15:presenceInfo xmlns:p15="http://schemas.microsoft.com/office/powerpoint/2012/main" userId="S::f.giordano@365caen.onmicrosoft.com::d0a9c6e6-5c84-4aea-998f-76069c1e4fee" providerId="AD"/>
      </p:ext>
    </p:extLst>
  </p:cmAuthor>
  <p:cmAuthor id="2" name="Paola Garosi" initials="PG" lastIdx="7" clrIdx="1">
    <p:extLst>
      <p:ext uri="{19B8F6BF-5375-455C-9EA6-DF929625EA0E}">
        <p15:presenceInfo xmlns:p15="http://schemas.microsoft.com/office/powerpoint/2012/main" userId="S::p.garosi@365caen.onmicrosoft.com::f7a484ba-25e0-426a-872f-11d2020bb374" providerId="AD"/>
      </p:ext>
    </p:extLst>
  </p:cmAuthor>
  <p:cmAuthor id="3" name="Yuri Venturini" initials="YV" lastIdx="6" clrIdx="2">
    <p:extLst>
      <p:ext uri="{19B8F6BF-5375-455C-9EA6-DF929625EA0E}">
        <p15:presenceInfo xmlns:p15="http://schemas.microsoft.com/office/powerpoint/2012/main" userId="S::y.venturini@365caen.onmicrosoft.com::450893ec-f9d6-40a6-af6d-1724d54864bb" providerId="AD"/>
      </p:ext>
    </p:extLst>
  </p:cmAuthor>
  <p:cmAuthor id="4" name="Guest User" initials="GU" lastIdx="2" clrIdx="3">
    <p:extLst>
      <p:ext uri="{19B8F6BF-5375-455C-9EA6-DF929625EA0E}">
        <p15:presenceInfo xmlns:p15="http://schemas.microsoft.com/office/powerpoint/2012/main" userId="S::urn:spo:anon#50d6127a1d4677720f3b6e8547490d861e74366714c66b4fe585c76c2bb8456d::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Stile medio 1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98"/>
    <p:restoredTop sz="94694"/>
  </p:normalViewPr>
  <p:slideViewPr>
    <p:cSldViewPr snapToGrid="0">
      <p:cViewPr varScale="1">
        <p:scale>
          <a:sx n="120" d="100"/>
          <a:sy n="120" d="100"/>
        </p:scale>
        <p:origin x="19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rdinando Giordano" userId="d0a9c6e6-5c84-4aea-998f-76069c1e4fee" providerId="ADAL" clId="{B42B0E6E-5A90-DB44-AAF0-AA4D2B8791BD}"/>
    <pc:docChg chg="custSel delSld modSld">
      <pc:chgData name="Ferdinando Giordano" userId="d0a9c6e6-5c84-4aea-998f-76069c1e4fee" providerId="ADAL" clId="{B42B0E6E-5A90-DB44-AAF0-AA4D2B8791BD}" dt="2024-11-27T22:08:17.211" v="338" actId="113"/>
      <pc:docMkLst>
        <pc:docMk/>
      </pc:docMkLst>
      <pc:sldChg chg="modSp mod">
        <pc:chgData name="Ferdinando Giordano" userId="d0a9c6e6-5c84-4aea-998f-76069c1e4fee" providerId="ADAL" clId="{B42B0E6E-5A90-DB44-AAF0-AA4D2B8791BD}" dt="2024-11-27T22:01:00.867" v="335" actId="20577"/>
        <pc:sldMkLst>
          <pc:docMk/>
          <pc:sldMk cId="2395708154" sldId="257"/>
        </pc:sldMkLst>
        <pc:spChg chg="mod">
          <ac:chgData name="Ferdinando Giordano" userId="d0a9c6e6-5c84-4aea-998f-76069c1e4fee" providerId="ADAL" clId="{B42B0E6E-5A90-DB44-AAF0-AA4D2B8791BD}" dt="2024-11-27T22:01:00.867" v="335" actId="20577"/>
          <ac:spMkLst>
            <pc:docMk/>
            <pc:sldMk cId="2395708154" sldId="257"/>
            <ac:spMk id="3" creationId="{6E9573C6-9FD2-4BE5-9E20-7C6D00AC95CE}"/>
          </ac:spMkLst>
        </pc:spChg>
      </pc:sldChg>
      <pc:sldChg chg="del">
        <pc:chgData name="Ferdinando Giordano" userId="d0a9c6e6-5c84-4aea-998f-76069c1e4fee" providerId="ADAL" clId="{B42B0E6E-5A90-DB44-AAF0-AA4D2B8791BD}" dt="2024-11-27T22:00:46.346" v="325" actId="2696"/>
        <pc:sldMkLst>
          <pc:docMk/>
          <pc:sldMk cId="1643464390" sldId="418"/>
        </pc:sldMkLst>
      </pc:sldChg>
      <pc:sldChg chg="modSp mod">
        <pc:chgData name="Ferdinando Giordano" userId="d0a9c6e6-5c84-4aea-998f-76069c1e4fee" providerId="ADAL" clId="{B42B0E6E-5A90-DB44-AAF0-AA4D2B8791BD}" dt="2024-11-27T22:08:17.211" v="338" actId="113"/>
        <pc:sldMkLst>
          <pc:docMk/>
          <pc:sldMk cId="1591555663" sldId="431"/>
        </pc:sldMkLst>
        <pc:spChg chg="mod">
          <ac:chgData name="Ferdinando Giordano" userId="d0a9c6e6-5c84-4aea-998f-76069c1e4fee" providerId="ADAL" clId="{B42B0E6E-5A90-DB44-AAF0-AA4D2B8791BD}" dt="2024-11-27T22:08:17.211" v="338" actId="113"/>
          <ac:spMkLst>
            <pc:docMk/>
            <pc:sldMk cId="1591555663" sldId="431"/>
            <ac:spMk id="3" creationId="{310B1A48-9324-2B17-45B1-BA3A8B677A9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15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78761-B984-4576-B9C6-CDFFD8E7A541}" type="datetimeFigureOut">
              <a:rPr lang="en-150" smtClean="0"/>
              <a:t>11/27/24</a:t>
            </a:fld>
            <a:endParaRPr lang="en-15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15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15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DA128-472E-47B1-9F96-09D4AB945B7F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466623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644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481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Immagine 7" descr="Immagine che contiene disegnando&#10;&#10;Descrizione generata con affidabilità molto elevata">
            <a:extLst>
              <a:ext uri="{FF2B5EF4-FFF2-40B4-BE49-F238E27FC236}">
                <a16:creationId xmlns:a16="http://schemas.microsoft.com/office/drawing/2014/main" id="{00C24681-82E2-48C2-AA73-CE9F4577EA1D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669" y="103461"/>
            <a:ext cx="544462" cy="582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576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120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143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30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868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542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Immagine 7" descr="Immagine che contiene disegnando&#10;&#10;Descrizione generata con affidabilità molto elevata">
            <a:extLst>
              <a:ext uri="{FF2B5EF4-FFF2-40B4-BE49-F238E27FC236}">
                <a16:creationId xmlns:a16="http://schemas.microsoft.com/office/drawing/2014/main" id="{C0F422ED-8822-4382-BFCD-3DF68A448788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669" y="103461"/>
            <a:ext cx="544462" cy="582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639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27/11/2020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Immagine 7" descr="Immagine che contiene disegnando&#10;&#10;Descrizione generata con affidabilità molto elevata">
            <a:extLst>
              <a:ext uri="{FF2B5EF4-FFF2-40B4-BE49-F238E27FC236}">
                <a16:creationId xmlns:a16="http://schemas.microsoft.com/office/drawing/2014/main" id="{9ED0C262-7083-4574-904C-DAD07D7E30C3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551695" y="111850"/>
            <a:ext cx="544462" cy="582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285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27/11/2020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117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r>
              <a:rPr lang="en-US"/>
              <a:t>27/11/2020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magine 7" descr="Immagine che contiene disegnando&#10;&#10;Descrizione generata con affidabilità molto elevata">
            <a:extLst>
              <a:ext uri="{FF2B5EF4-FFF2-40B4-BE49-F238E27FC236}">
                <a16:creationId xmlns:a16="http://schemas.microsoft.com/office/drawing/2014/main" id="{8CE40737-7B33-408B-AD70-E9E2C1EDC367}"/>
              </a:ext>
            </a:extLst>
          </p:cNvPr>
          <p:cNvPicPr>
            <a:picLocks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0669" y="103461"/>
            <a:ext cx="544462" cy="582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351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11" r:id="rId5"/>
    <p:sldLayoutId id="2147483705" r:id="rId6"/>
    <p:sldLayoutId id="2147483706" r:id="rId7"/>
    <p:sldLayoutId id="2147483707" r:id="rId8"/>
    <p:sldLayoutId id="2147483710" r:id="rId9"/>
    <p:sldLayoutId id="2147483708" r:id="rId10"/>
    <p:sldLayoutId id="214748370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2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2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2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2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2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tiff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Rectangle 106">
            <a:extLst>
              <a:ext uri="{FF2B5EF4-FFF2-40B4-BE49-F238E27FC236}">
                <a16:creationId xmlns:a16="http://schemas.microsoft.com/office/drawing/2014/main" id="{0AF4F2BA-3C03-4E2C-8ABC-0949B61B3C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0" name="Picture 3" descr="A picture containing indoor, green, honeycomb, light&#10;&#10;Description automatically generated">
            <a:extLst>
              <a:ext uri="{FF2B5EF4-FFF2-40B4-BE49-F238E27FC236}">
                <a16:creationId xmlns:a16="http://schemas.microsoft.com/office/drawing/2014/main" id="{38E1E895-7630-4843-A755-6D731BE844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b="14773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115" name="Rectangle 108">
            <a:extLst>
              <a:ext uri="{FF2B5EF4-FFF2-40B4-BE49-F238E27FC236}">
                <a16:creationId xmlns:a16="http://schemas.microsoft.com/office/drawing/2014/main" id="{4B986F88-1433-4AF7-AF71-41A89DC93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46064">
                <a:srgbClr val="000000">
                  <a:alpha val="30000"/>
                </a:srgbClr>
              </a:gs>
              <a:gs pos="68000">
                <a:srgbClr val="000000">
                  <a:alpha val="20000"/>
                </a:srgbClr>
              </a:gs>
              <a:gs pos="0">
                <a:schemeClr val="tx1">
                  <a:alpha val="0"/>
                </a:schemeClr>
              </a:gs>
              <a:gs pos="26000">
                <a:schemeClr val="tx1">
                  <a:alpha val="20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E98523-B8CE-43CE-B4CE-47BFFDC445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>
            <a:normAutofit/>
          </a:bodyPr>
          <a:lstStyle/>
          <a:p>
            <a:r>
              <a:rPr lang="en-US" sz="6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Open Digitizers</a:t>
            </a:r>
            <a:endParaRPr lang="en-150" sz="600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2C8AB6-A48C-4FE4-B603-48D4D69288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Ferdinando Giordano (CAEN) – 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2024 Isolde workshop and user meeting</a:t>
            </a:r>
            <a:endParaRPr lang="en-150">
              <a:solidFill>
                <a:srgbClr val="FFFFFF"/>
              </a:solidFill>
            </a:endParaRPr>
          </a:p>
        </p:txBody>
      </p:sp>
      <p:cxnSp>
        <p:nvCxnSpPr>
          <p:cNvPr id="116" name="Straight Connector 110">
            <a:extLst>
              <a:ext uri="{FF2B5EF4-FFF2-40B4-BE49-F238E27FC236}">
                <a16:creationId xmlns:a16="http://schemas.microsoft.com/office/drawing/2014/main" id="{A07787ED-5EDC-4C54-AD87-55B60D0FE3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angle 112">
            <a:extLst>
              <a:ext uri="{FF2B5EF4-FFF2-40B4-BE49-F238E27FC236}">
                <a16:creationId xmlns:a16="http://schemas.microsoft.com/office/drawing/2014/main" id="{A44FFD5D-B985-4624-BBCD-50AD2E1686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307" y="6400798"/>
            <a:ext cx="12188952" cy="457201"/>
          </a:xfrm>
          <a:prstGeom prst="rect">
            <a:avLst/>
          </a:prstGeom>
          <a:gradFill>
            <a:gsLst>
              <a:gs pos="61000">
                <a:srgbClr val="000000">
                  <a:alpha val="10000"/>
                </a:srgbClr>
              </a:gs>
              <a:gs pos="7000">
                <a:schemeClr val="tx1">
                  <a:alpha val="0"/>
                </a:schemeClr>
              </a:gs>
              <a:gs pos="100000">
                <a:schemeClr val="tx1">
                  <a:alpha val="4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magine 18">
            <a:extLst>
              <a:ext uri="{FF2B5EF4-FFF2-40B4-BE49-F238E27FC236}">
                <a16:creationId xmlns:a16="http://schemas.microsoft.com/office/drawing/2014/main" id="{427B795E-9198-401B-B095-638C8A7796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658" y="506180"/>
            <a:ext cx="9283049" cy="107747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46301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0A8BF-4A34-58EC-BCE6-F5FD61ECC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SciCompiler</a:t>
            </a:r>
            <a:r>
              <a:rPr lang="en-US" dirty="0"/>
              <a:t>: a graphical tool for FPGA programming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770082-E263-86EF-B2E6-DCB998909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EF42-BC69-73AF-6709-BBD9E30A4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6D7786-9E8D-0EB8-0896-A9F86C1FA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10</a:t>
            </a:fld>
            <a:endParaRPr lang="en-US"/>
          </a:p>
        </p:txBody>
      </p:sp>
      <p:pic>
        <p:nvPicPr>
          <p:cNvPr id="7" name="Immagine 9" descr="Immagine che contiene testo, schermata, diagramma, software&#10;&#10;Descrizione generata automaticamente">
            <a:extLst>
              <a:ext uri="{FF2B5EF4-FFF2-40B4-BE49-F238E27FC236}">
                <a16:creationId xmlns:a16="http://schemas.microsoft.com/office/drawing/2014/main" id="{C4599CF4-C57A-88EA-4EF3-1692A87805A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12"/>
          <a:stretch/>
        </p:blipFill>
        <p:spPr>
          <a:xfrm>
            <a:off x="358008" y="2675196"/>
            <a:ext cx="5634183" cy="2834630"/>
          </a:xfrm>
          <a:prstGeom prst="rect">
            <a:avLst/>
          </a:prstGeom>
        </p:spPr>
      </p:pic>
      <p:sp>
        <p:nvSpPr>
          <p:cNvPr id="8" name="Google Shape;2637;p55">
            <a:extLst>
              <a:ext uri="{FF2B5EF4-FFF2-40B4-BE49-F238E27FC236}">
                <a16:creationId xmlns:a16="http://schemas.microsoft.com/office/drawing/2014/main" id="{24A16B84-257D-6F6D-8B34-EBFCF363990A}"/>
              </a:ext>
            </a:extLst>
          </p:cNvPr>
          <p:cNvSpPr/>
          <p:nvPr/>
        </p:nvSpPr>
        <p:spPr>
          <a:xfrm>
            <a:off x="7100875" y="2167002"/>
            <a:ext cx="4724400" cy="8605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9" name="Google Shape;2638;p55">
            <a:extLst>
              <a:ext uri="{FF2B5EF4-FFF2-40B4-BE49-F238E27FC236}">
                <a16:creationId xmlns:a16="http://schemas.microsoft.com/office/drawing/2014/main" id="{31E7EE32-350D-B76C-6863-6154D15690A3}"/>
              </a:ext>
            </a:extLst>
          </p:cNvPr>
          <p:cNvSpPr/>
          <p:nvPr/>
        </p:nvSpPr>
        <p:spPr>
          <a:xfrm>
            <a:off x="7100875" y="3081483"/>
            <a:ext cx="4724400" cy="10227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0" name="Google Shape;2639;p55">
            <a:extLst>
              <a:ext uri="{FF2B5EF4-FFF2-40B4-BE49-F238E27FC236}">
                <a16:creationId xmlns:a16="http://schemas.microsoft.com/office/drawing/2014/main" id="{A2977494-F419-A21A-4E24-58146E3BABBC}"/>
              </a:ext>
            </a:extLst>
          </p:cNvPr>
          <p:cNvSpPr/>
          <p:nvPr/>
        </p:nvSpPr>
        <p:spPr>
          <a:xfrm>
            <a:off x="7100875" y="4262453"/>
            <a:ext cx="4724400" cy="819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1" name="Google Shape;2640;p55">
            <a:extLst>
              <a:ext uri="{FF2B5EF4-FFF2-40B4-BE49-F238E27FC236}">
                <a16:creationId xmlns:a16="http://schemas.microsoft.com/office/drawing/2014/main" id="{47DBC7CE-CD4E-5B1C-B4DB-9D833AF8C5F2}"/>
              </a:ext>
            </a:extLst>
          </p:cNvPr>
          <p:cNvSpPr/>
          <p:nvPr/>
        </p:nvSpPr>
        <p:spPr>
          <a:xfrm>
            <a:off x="7100875" y="5307802"/>
            <a:ext cx="4724400" cy="819200"/>
          </a:xfrm>
          <a:prstGeom prst="rect">
            <a:avLst/>
          </a:prstGeom>
          <a:solidFill>
            <a:srgbClr val="8E8E8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2" name="Google Shape;2641;p55">
            <a:extLst>
              <a:ext uri="{FF2B5EF4-FFF2-40B4-BE49-F238E27FC236}">
                <a16:creationId xmlns:a16="http://schemas.microsoft.com/office/drawing/2014/main" id="{8C958956-310C-43EB-C3AF-3F1D60E1466C}"/>
              </a:ext>
            </a:extLst>
          </p:cNvPr>
          <p:cNvSpPr/>
          <p:nvPr/>
        </p:nvSpPr>
        <p:spPr>
          <a:xfrm rot="-5400000">
            <a:off x="5572021" y="3670499"/>
            <a:ext cx="1025709" cy="2031969"/>
          </a:xfrm>
          <a:custGeom>
            <a:avLst/>
            <a:gdLst/>
            <a:ahLst/>
            <a:cxnLst/>
            <a:rect l="l" t="t" r="r" b="b"/>
            <a:pathLst>
              <a:path w="32124" h="105977" extrusionOk="0">
                <a:moveTo>
                  <a:pt x="29255" y="1"/>
                </a:moveTo>
                <a:lnTo>
                  <a:pt x="29255" y="52371"/>
                </a:lnTo>
                <a:cubicBezTo>
                  <a:pt x="29255" y="53706"/>
                  <a:pt x="28588" y="55841"/>
                  <a:pt x="27387" y="56741"/>
                </a:cubicBezTo>
                <a:lnTo>
                  <a:pt x="5038" y="73987"/>
                </a:lnTo>
                <a:cubicBezTo>
                  <a:pt x="2436" y="76022"/>
                  <a:pt x="1" y="78223"/>
                  <a:pt x="1" y="82126"/>
                </a:cubicBezTo>
                <a:lnTo>
                  <a:pt x="1" y="105976"/>
                </a:lnTo>
                <a:lnTo>
                  <a:pt x="32124" y="105976"/>
                </a:lnTo>
                <a:lnTo>
                  <a:pt x="32124" y="78824"/>
                </a:lnTo>
                <a:lnTo>
                  <a:pt x="32124" y="74921"/>
                </a:lnTo>
                <a:lnTo>
                  <a:pt x="32124" y="70684"/>
                </a:lnTo>
                <a:lnTo>
                  <a:pt x="32124" y="69717"/>
                </a:lnTo>
                <a:lnTo>
                  <a:pt x="32124" y="55307"/>
                </a:lnTo>
                <a:lnTo>
                  <a:pt x="32124" y="1"/>
                </a:lnTo>
                <a:lnTo>
                  <a:pt x="29255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3" name="Google Shape;2642;p55">
            <a:extLst>
              <a:ext uri="{FF2B5EF4-FFF2-40B4-BE49-F238E27FC236}">
                <a16:creationId xmlns:a16="http://schemas.microsoft.com/office/drawing/2014/main" id="{C7B81A87-72EF-CC02-D473-1B47136FD259}"/>
              </a:ext>
            </a:extLst>
          </p:cNvPr>
          <p:cNvSpPr/>
          <p:nvPr/>
        </p:nvSpPr>
        <p:spPr>
          <a:xfrm rot="-5400000">
            <a:off x="5167298" y="4193438"/>
            <a:ext cx="1835159" cy="2031969"/>
          </a:xfrm>
          <a:custGeom>
            <a:avLst/>
            <a:gdLst/>
            <a:ahLst/>
            <a:cxnLst/>
            <a:rect l="l" t="t" r="r" b="b"/>
            <a:pathLst>
              <a:path w="57475" h="105977" extrusionOk="0">
                <a:moveTo>
                  <a:pt x="57475" y="1"/>
                </a:moveTo>
                <a:lnTo>
                  <a:pt x="54639" y="1"/>
                </a:lnTo>
                <a:lnTo>
                  <a:pt x="54639" y="52004"/>
                </a:lnTo>
                <a:cubicBezTo>
                  <a:pt x="54639" y="54006"/>
                  <a:pt x="53405" y="55774"/>
                  <a:pt x="51570" y="56508"/>
                </a:cubicBezTo>
                <a:lnTo>
                  <a:pt x="6572" y="74287"/>
                </a:lnTo>
                <a:cubicBezTo>
                  <a:pt x="2869" y="75855"/>
                  <a:pt x="0" y="79090"/>
                  <a:pt x="0" y="83861"/>
                </a:cubicBezTo>
                <a:lnTo>
                  <a:pt x="0" y="105976"/>
                </a:lnTo>
                <a:lnTo>
                  <a:pt x="26919" y="105976"/>
                </a:lnTo>
                <a:lnTo>
                  <a:pt x="26919" y="82126"/>
                </a:lnTo>
                <a:cubicBezTo>
                  <a:pt x="26919" y="78257"/>
                  <a:pt x="29288" y="75821"/>
                  <a:pt x="31956" y="73987"/>
                </a:cubicBezTo>
                <a:lnTo>
                  <a:pt x="55507" y="56741"/>
                </a:lnTo>
                <a:cubicBezTo>
                  <a:pt x="56741" y="55841"/>
                  <a:pt x="57475" y="53939"/>
                  <a:pt x="57475" y="52371"/>
                </a:cubicBezTo>
                <a:close/>
              </a:path>
            </a:pathLst>
          </a:custGeom>
          <a:solidFill>
            <a:srgbClr val="8E8E8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4" name="Google Shape;2643;p55">
            <a:extLst>
              <a:ext uri="{FF2B5EF4-FFF2-40B4-BE49-F238E27FC236}">
                <a16:creationId xmlns:a16="http://schemas.microsoft.com/office/drawing/2014/main" id="{71E9F082-AB0D-BD77-7DDC-565F36060D3D}"/>
              </a:ext>
            </a:extLst>
          </p:cNvPr>
          <p:cNvSpPr/>
          <p:nvPr/>
        </p:nvSpPr>
        <p:spPr>
          <a:xfrm rot="-5400000">
            <a:off x="5167298" y="2068589"/>
            <a:ext cx="1835159" cy="2031969"/>
          </a:xfrm>
          <a:custGeom>
            <a:avLst/>
            <a:gdLst/>
            <a:ahLst/>
            <a:cxnLst/>
            <a:rect l="l" t="t" r="r" b="b"/>
            <a:pathLst>
              <a:path w="57475" h="105977" extrusionOk="0">
                <a:moveTo>
                  <a:pt x="1" y="1"/>
                </a:moveTo>
                <a:lnTo>
                  <a:pt x="2836" y="1"/>
                </a:lnTo>
                <a:lnTo>
                  <a:pt x="2836" y="52004"/>
                </a:lnTo>
                <a:cubicBezTo>
                  <a:pt x="2836" y="54006"/>
                  <a:pt x="4070" y="55774"/>
                  <a:pt x="5905" y="56508"/>
                </a:cubicBezTo>
                <a:lnTo>
                  <a:pt x="50904" y="74287"/>
                </a:lnTo>
                <a:cubicBezTo>
                  <a:pt x="54606" y="75855"/>
                  <a:pt x="57475" y="79090"/>
                  <a:pt x="57475" y="83861"/>
                </a:cubicBezTo>
                <a:lnTo>
                  <a:pt x="57475" y="105976"/>
                </a:lnTo>
                <a:lnTo>
                  <a:pt x="30556" y="105976"/>
                </a:lnTo>
                <a:lnTo>
                  <a:pt x="30556" y="82126"/>
                </a:lnTo>
                <a:cubicBezTo>
                  <a:pt x="30556" y="78257"/>
                  <a:pt x="28188" y="75821"/>
                  <a:pt x="25519" y="73987"/>
                </a:cubicBezTo>
                <a:lnTo>
                  <a:pt x="2002" y="56741"/>
                </a:lnTo>
                <a:cubicBezTo>
                  <a:pt x="735" y="55841"/>
                  <a:pt x="1" y="53939"/>
                  <a:pt x="1" y="5237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5" name="Google Shape;2644;p55">
            <a:extLst>
              <a:ext uri="{FF2B5EF4-FFF2-40B4-BE49-F238E27FC236}">
                <a16:creationId xmlns:a16="http://schemas.microsoft.com/office/drawing/2014/main" id="{20DFDA5B-8ECA-DBFC-27A9-E44FF8D41577}"/>
              </a:ext>
            </a:extLst>
          </p:cNvPr>
          <p:cNvSpPr/>
          <p:nvPr/>
        </p:nvSpPr>
        <p:spPr>
          <a:xfrm rot="-5400000">
            <a:off x="5572566" y="2584590"/>
            <a:ext cx="1024624" cy="2031969"/>
          </a:xfrm>
          <a:custGeom>
            <a:avLst/>
            <a:gdLst/>
            <a:ahLst/>
            <a:cxnLst/>
            <a:rect l="l" t="t" r="r" b="b"/>
            <a:pathLst>
              <a:path w="32090" h="105977" extrusionOk="0">
                <a:moveTo>
                  <a:pt x="2836" y="1"/>
                </a:moveTo>
                <a:lnTo>
                  <a:pt x="2836" y="52371"/>
                </a:lnTo>
                <a:cubicBezTo>
                  <a:pt x="2836" y="53706"/>
                  <a:pt x="3536" y="55841"/>
                  <a:pt x="4704" y="56741"/>
                </a:cubicBezTo>
                <a:lnTo>
                  <a:pt x="27053" y="73987"/>
                </a:lnTo>
                <a:cubicBezTo>
                  <a:pt x="29688" y="76022"/>
                  <a:pt x="32090" y="78223"/>
                  <a:pt x="32090" y="82126"/>
                </a:cubicBezTo>
                <a:lnTo>
                  <a:pt x="32090" y="105976"/>
                </a:lnTo>
                <a:lnTo>
                  <a:pt x="0" y="105976"/>
                </a:lnTo>
                <a:lnTo>
                  <a:pt x="0" y="78824"/>
                </a:lnTo>
                <a:lnTo>
                  <a:pt x="0" y="74921"/>
                </a:lnTo>
                <a:lnTo>
                  <a:pt x="0" y="70684"/>
                </a:lnTo>
                <a:lnTo>
                  <a:pt x="0" y="69717"/>
                </a:lnTo>
                <a:lnTo>
                  <a:pt x="0" y="55307"/>
                </a:lnTo>
                <a:lnTo>
                  <a:pt x="0" y="1"/>
                </a:lnTo>
                <a:lnTo>
                  <a:pt x="2836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6" name="Google Shape;2645;p55">
            <a:extLst>
              <a:ext uri="{FF2B5EF4-FFF2-40B4-BE49-F238E27FC236}">
                <a16:creationId xmlns:a16="http://schemas.microsoft.com/office/drawing/2014/main" id="{C25CC5DA-2CEA-C914-C83E-D14FFEB3FBB5}"/>
              </a:ext>
            </a:extLst>
          </p:cNvPr>
          <p:cNvSpPr/>
          <p:nvPr/>
        </p:nvSpPr>
        <p:spPr>
          <a:xfrm>
            <a:off x="7075491" y="2166869"/>
            <a:ext cx="152400" cy="39724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7" name="Google Shape;2646;p55">
            <a:extLst>
              <a:ext uri="{FF2B5EF4-FFF2-40B4-BE49-F238E27FC236}">
                <a16:creationId xmlns:a16="http://schemas.microsoft.com/office/drawing/2014/main" id="{286069D9-803C-2E9D-F689-2C606A3D14AB}"/>
              </a:ext>
            </a:extLst>
          </p:cNvPr>
          <p:cNvSpPr txBox="1"/>
          <p:nvPr/>
        </p:nvSpPr>
        <p:spPr>
          <a:xfrm>
            <a:off x="7485724" y="2166869"/>
            <a:ext cx="1604000" cy="7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" sz="2400" b="1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Block diagram</a:t>
            </a:r>
            <a:endParaRPr sz="2400" b="1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8" name="Google Shape;2647;p55">
            <a:extLst>
              <a:ext uri="{FF2B5EF4-FFF2-40B4-BE49-F238E27FC236}">
                <a16:creationId xmlns:a16="http://schemas.microsoft.com/office/drawing/2014/main" id="{A02EDEA1-853B-8552-C2AC-B46660B5EE70}"/>
              </a:ext>
            </a:extLst>
          </p:cNvPr>
          <p:cNvSpPr txBox="1"/>
          <p:nvPr/>
        </p:nvSpPr>
        <p:spPr>
          <a:xfrm>
            <a:off x="8891591" y="2167002"/>
            <a:ext cx="2933683" cy="7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/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Define the functionalities of the firmware</a:t>
            </a: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Google Shape;2648;p55">
            <a:extLst>
              <a:ext uri="{FF2B5EF4-FFF2-40B4-BE49-F238E27FC236}">
                <a16:creationId xmlns:a16="http://schemas.microsoft.com/office/drawing/2014/main" id="{F673158A-B461-D8A7-1374-97A088F62EE6}"/>
              </a:ext>
            </a:extLst>
          </p:cNvPr>
          <p:cNvSpPr txBox="1"/>
          <p:nvPr/>
        </p:nvSpPr>
        <p:spPr>
          <a:xfrm>
            <a:off x="7485724" y="3221235"/>
            <a:ext cx="1604000" cy="7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" sz="2400" b="1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Function blocks</a:t>
            </a:r>
            <a:endParaRPr sz="2400" b="1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0" name="Google Shape;2649;p55">
            <a:extLst>
              <a:ext uri="{FF2B5EF4-FFF2-40B4-BE49-F238E27FC236}">
                <a16:creationId xmlns:a16="http://schemas.microsoft.com/office/drawing/2014/main" id="{C062F3B2-FE16-ACAB-6F07-178D02CE81BA}"/>
              </a:ext>
            </a:extLst>
          </p:cNvPr>
          <p:cNvSpPr txBox="1"/>
          <p:nvPr/>
        </p:nvSpPr>
        <p:spPr>
          <a:xfrm>
            <a:off x="8637083" y="3221369"/>
            <a:ext cx="3188192" cy="7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/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Build the diagram relying on a wide library of blocks for physics and nuclear engineering</a:t>
            </a: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Google Shape;2650;p55">
            <a:extLst>
              <a:ext uri="{FF2B5EF4-FFF2-40B4-BE49-F238E27FC236}">
                <a16:creationId xmlns:a16="http://schemas.microsoft.com/office/drawing/2014/main" id="{69BD27FA-2F46-6F69-DB00-9DEDC53EC78D}"/>
              </a:ext>
            </a:extLst>
          </p:cNvPr>
          <p:cNvSpPr txBox="1"/>
          <p:nvPr/>
        </p:nvSpPr>
        <p:spPr>
          <a:xfrm>
            <a:off x="7485724" y="4275602"/>
            <a:ext cx="1604000" cy="7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" sz="2400" b="1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Firmware</a:t>
            </a:r>
            <a:endParaRPr sz="2400" b="1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2" name="Google Shape;2651;p55">
            <a:extLst>
              <a:ext uri="{FF2B5EF4-FFF2-40B4-BE49-F238E27FC236}">
                <a16:creationId xmlns:a16="http://schemas.microsoft.com/office/drawing/2014/main" id="{815B9026-69CD-FBC0-B48A-D4FEA7054760}"/>
              </a:ext>
            </a:extLst>
          </p:cNvPr>
          <p:cNvSpPr txBox="1"/>
          <p:nvPr/>
        </p:nvSpPr>
        <p:spPr>
          <a:xfrm>
            <a:off x="9181956" y="4275735"/>
            <a:ext cx="2643318" cy="7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>
              <a:buClr>
                <a:schemeClr val="accent2"/>
              </a:buClr>
              <a:buSzPts val="1100"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Automatic generation of VHDL and bitstream. No coding expertise required</a:t>
            </a: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Google Shape;2652;p55">
            <a:extLst>
              <a:ext uri="{FF2B5EF4-FFF2-40B4-BE49-F238E27FC236}">
                <a16:creationId xmlns:a16="http://schemas.microsoft.com/office/drawing/2014/main" id="{B21775A2-8DB9-96EE-9696-35323C57449B}"/>
              </a:ext>
            </a:extLst>
          </p:cNvPr>
          <p:cNvSpPr txBox="1"/>
          <p:nvPr/>
        </p:nvSpPr>
        <p:spPr>
          <a:xfrm>
            <a:off x="7485724" y="5329969"/>
            <a:ext cx="1604000" cy="796400"/>
          </a:xfrm>
          <a:prstGeom prst="rect">
            <a:avLst/>
          </a:prstGeom>
          <a:solidFill>
            <a:srgbClr val="8E8E8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" sz="2400" b="1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Testing</a:t>
            </a:r>
            <a:endParaRPr sz="2400" b="1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4" name="Google Shape;2653;p55">
            <a:extLst>
              <a:ext uri="{FF2B5EF4-FFF2-40B4-BE49-F238E27FC236}">
                <a16:creationId xmlns:a16="http://schemas.microsoft.com/office/drawing/2014/main" id="{7005CA08-906A-E828-E78F-690A699ADA49}"/>
              </a:ext>
            </a:extLst>
          </p:cNvPr>
          <p:cNvSpPr txBox="1"/>
          <p:nvPr/>
        </p:nvSpPr>
        <p:spPr>
          <a:xfrm>
            <a:off x="9181956" y="5330102"/>
            <a:ext cx="2643318" cy="796400"/>
          </a:xfrm>
          <a:prstGeom prst="rect">
            <a:avLst/>
          </a:prstGeom>
          <a:solidFill>
            <a:srgbClr val="8E8E8E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/>
            <a:r>
              <a:rPr lang="en" sz="160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Easy-to-use embedded tools for debugging</a:t>
            </a:r>
            <a:endParaRPr sz="1600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004150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0105C-CDCF-BD4A-2F4D-498D63F5E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NUMEN </a:t>
            </a:r>
            <a:br>
              <a:rPr lang="en-US" dirty="0"/>
            </a:br>
            <a:r>
              <a:rPr lang="en-US" dirty="0"/>
              <a:t>(Nuclear Matrix Elements for </a:t>
            </a:r>
            <a:r>
              <a:rPr lang="en-US" dirty="0" err="1"/>
              <a:t>Neutrinoless</a:t>
            </a:r>
            <a:r>
              <a:rPr lang="en-US" dirty="0"/>
              <a:t> Double Beta Decay)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408CF5-6EB2-6E7C-CA9E-84F2180BF5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53 </a:t>
            </a:r>
            <a:r>
              <a:rPr lang="en-US" dirty="0" err="1"/>
              <a:t>digitiziers</a:t>
            </a:r>
            <a:r>
              <a:rPr lang="en-US" dirty="0"/>
              <a:t> 2745 are being used by the NUMEN experiment across various detectors: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 600 channels for the Tracker (</a:t>
            </a:r>
            <a:r>
              <a:rPr lang="en-US" b="1" dirty="0"/>
              <a:t>Gem Detector</a:t>
            </a:r>
            <a:r>
              <a:rPr lang="en-US" dirty="0"/>
              <a:t>): 10 VX2745/A1429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 1200 channels for the PID (</a:t>
            </a:r>
            <a:r>
              <a:rPr lang="en-US" b="1" dirty="0" err="1"/>
              <a:t>SiC</a:t>
            </a:r>
            <a:r>
              <a:rPr lang="en-US" b="1" dirty="0"/>
              <a:t> Detector</a:t>
            </a:r>
            <a:r>
              <a:rPr lang="en-US" dirty="0"/>
              <a:t>): 20 VX2745/A1429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 1200 channels for the PID (</a:t>
            </a:r>
            <a:r>
              <a:rPr lang="en-US" b="1" dirty="0"/>
              <a:t>Cesium Iodide Detector</a:t>
            </a:r>
            <a:r>
              <a:rPr lang="en-US" dirty="0"/>
              <a:t>): 20 VX2745/A1429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 140 channels for the Calorimeter (</a:t>
            </a:r>
            <a:r>
              <a:rPr lang="en-US" b="1" dirty="0"/>
              <a:t>Lanthanum Bromide Detector, read by PMT</a:t>
            </a:r>
            <a:r>
              <a:rPr lang="en-US" dirty="0"/>
              <a:t>): </a:t>
            </a:r>
            <a:br>
              <a:rPr lang="en-US" dirty="0"/>
            </a:br>
            <a:r>
              <a:rPr lang="en-US" dirty="0"/>
              <a:t>  3 VX2745/A1429. </a:t>
            </a:r>
          </a:p>
          <a:p>
            <a:r>
              <a:rPr lang="en-US" dirty="0"/>
              <a:t>Each digitizer is supplied with a license (DPP-SUP 2.0) that allows the installation and use of CAEN Digital Pulse Processing Firmware.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6AC49-C6B2-3AFA-F125-36F6A5643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182C70-C07E-94C0-DF36-BFA737553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06FFB1-A6CB-78CB-78FB-D8175CF64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02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0FC3A-1AFD-3E52-69E3-7410252FD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DarkSide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0B1A48-9324-2B17-45B1-BA3A8B677A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Total production: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 1 DT5742 - 16+1 Channel 12 bit 5 GS/s Switched Capacitor Digitizer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 13 VX2740 - 64 Channel 16 bit 125 MS/s Digitizer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 12 VX2745 - 64 Channel 16 bit 125 MS/s Digitizer with Programmable Input Gain</a:t>
            </a:r>
          </a:p>
          <a:p>
            <a:pPr marL="0" indent="0">
              <a:buNone/>
            </a:pPr>
            <a:r>
              <a:rPr lang="en-US" dirty="0" err="1"/>
              <a:t>DarkSide</a:t>
            </a:r>
            <a:r>
              <a:rPr lang="en-US" dirty="0"/>
              <a:t> is meant to detect dark matter particles using a liquid </a:t>
            </a:r>
            <a:r>
              <a:rPr lang="en-US" b="1" dirty="0"/>
              <a:t>Argon TPC</a:t>
            </a:r>
            <a:r>
              <a:rPr lang="en-US" dirty="0"/>
              <a:t>, read by </a:t>
            </a:r>
            <a:r>
              <a:rPr lang="en-US" b="1" dirty="0" err="1"/>
              <a:t>SiPM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The 2740/5 offer great capabilities to acquire waveforms from </a:t>
            </a:r>
            <a:r>
              <a:rPr lang="en-US" dirty="0" err="1"/>
              <a:t>SiPM</a:t>
            </a:r>
            <a:r>
              <a:rPr lang="en-US" dirty="0"/>
              <a:t>, plus the flexibility of the </a:t>
            </a:r>
            <a:r>
              <a:rPr lang="en-US" dirty="0" err="1"/>
              <a:t>OpenFGPA</a:t>
            </a:r>
            <a:r>
              <a:rPr lang="en-US" dirty="0"/>
              <a:t> that is being exploited to build </a:t>
            </a:r>
            <a:r>
              <a:rPr lang="en-US" b="1" dirty="0"/>
              <a:t>veto and detection algorithms</a:t>
            </a:r>
            <a:r>
              <a:rPr lang="en-US" dirty="0"/>
              <a:t>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1BD6C3-4CCD-3AC8-F333-5FCC38152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F3ACEB-6B5B-7469-A703-BEA09EBB5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66CE11-4705-4E13-2CEA-4BCBC5FEE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555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DFDD8-23A2-4DF0-9146-F22EF2F04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B9479B-E6EA-4238-966D-26ED50BA82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r>
              <a:rPr lang="en-US" dirty="0"/>
              <a:t>We have presented </a:t>
            </a:r>
            <a:r>
              <a:rPr lang="en-US" b="1" dirty="0"/>
              <a:t>a new family of digitizers </a:t>
            </a:r>
            <a:r>
              <a:rPr lang="en-US" dirty="0"/>
              <a:t>with </a:t>
            </a:r>
            <a:r>
              <a:rPr lang="en-US" dirty="0" err="1"/>
              <a:t>OpenFPGA</a:t>
            </a:r>
            <a:r>
              <a:rPr lang="en-US" dirty="0"/>
              <a:t> capabilities.</a:t>
            </a:r>
          </a:p>
          <a:p>
            <a:r>
              <a:rPr lang="en-US" dirty="0"/>
              <a:t>These includes a </a:t>
            </a:r>
            <a:r>
              <a:rPr lang="en-US" b="1" dirty="0"/>
              <a:t>broad frequency range </a:t>
            </a:r>
            <a:r>
              <a:rPr lang="en-US" dirty="0"/>
              <a:t>(form 125 MS/s to 1 GS/s) and different channel densities.</a:t>
            </a:r>
          </a:p>
          <a:p>
            <a:r>
              <a:rPr lang="en-US" dirty="0"/>
              <a:t>The </a:t>
            </a:r>
            <a:r>
              <a:rPr lang="en-US" b="1" dirty="0" err="1"/>
              <a:t>OpenFPGA</a:t>
            </a:r>
            <a:r>
              <a:rPr lang="en-US" dirty="0"/>
              <a:t> comes with two different declinations, the VHDL intensive </a:t>
            </a:r>
            <a:r>
              <a:rPr lang="en-US" b="1" dirty="0"/>
              <a:t>FDK</a:t>
            </a:r>
            <a:r>
              <a:rPr lang="en-US" dirty="0"/>
              <a:t> and the friendly </a:t>
            </a:r>
            <a:r>
              <a:rPr lang="en-US" b="1" dirty="0" err="1"/>
              <a:t>SciCompiler</a:t>
            </a:r>
            <a:r>
              <a:rPr lang="en-US" dirty="0"/>
              <a:t>.</a:t>
            </a:r>
          </a:p>
          <a:p>
            <a:r>
              <a:rPr lang="en-US" dirty="0"/>
              <a:t>Few applications have been shown but more will be coming. </a:t>
            </a:r>
            <a:r>
              <a:rPr lang="en-US" b="1" dirty="0"/>
              <a:t>Let us know if you publish results with our electronics!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484C75-4D07-42A7-99E3-5733FF40C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16429B-4D60-4E7A-A5CA-871823A0F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8A6DF-7027-4A28-9FA9-D30F9D49E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0572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IT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Placeholder 7" descr="Child holding up hand">
            <a:extLst>
              <a:ext uri="{FF2B5EF4-FFF2-40B4-BE49-F238E27FC236}">
                <a16:creationId xmlns:a16="http://schemas.microsoft.com/office/drawing/2014/main" id="{A1452178-A2A2-4EC4-9469-DC1E933BDF9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7" b="7547"/>
          <a:stretch/>
        </p:blipFill>
        <p:spPr>
          <a:xfrm>
            <a:off x="20" y="975"/>
            <a:ext cx="12191980" cy="6858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EEFC1EB0-DB92-4E98-B3A9-0CD6FA5A8B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38326" y="-341385"/>
            <a:ext cx="6858003" cy="7540754"/>
          </a:xfrm>
          <a:prstGeom prst="rect">
            <a:avLst/>
          </a:prstGeom>
          <a:gradFill flip="none" rotWithShape="1">
            <a:gsLst>
              <a:gs pos="48000">
                <a:schemeClr val="tx1">
                  <a:alpha val="25000"/>
                </a:schemeClr>
              </a:gs>
              <a:gs pos="85000">
                <a:schemeClr val="tx1">
                  <a:alpha val="45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0D6FB0-299C-4218-B7A1-785F0FF15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277" y="1475234"/>
            <a:ext cx="3214307" cy="290169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400">
                <a:solidFill>
                  <a:schemeClr val="bg1"/>
                </a:solidFill>
              </a:rPr>
              <a:t>Thank you for your attention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06950" y="4508519"/>
            <a:ext cx="310896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365E66-BD5A-4AC4-9AA8-C44CF508D8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2880" y="6446838"/>
            <a:ext cx="82303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900"/>
              <a:t>27/11/2020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FBB8D-5C27-44A2-927E-2CF962593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3582" y="6446838"/>
            <a:ext cx="78001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 sz="1050" smtClean="0"/>
              <a:pPr>
                <a:spcAft>
                  <a:spcPts val="600"/>
                </a:spcAft>
              </a:pPr>
              <a:t>14</a:t>
            </a:fld>
            <a:endParaRPr lang="en-US" sz="10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A2881F-6839-407D-95B8-CAD34F1646D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Any question/curiosity? Please write to Ferdinando.Giordano@caen.it</a:t>
            </a:r>
            <a:endParaRPr lang="en-15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7E6B1C-0034-46A9-BCBE-FFC16C327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</p:spTree>
    <p:extLst>
      <p:ext uri="{BB962C8B-B14F-4D97-AF65-F5344CB8AC3E}">
        <p14:creationId xmlns:p14="http://schemas.microsoft.com/office/powerpoint/2010/main" val="6199273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IT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EE362070-691D-44DB-98D4-BC61774B0E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D58AA1-D211-743E-C5C8-D232944EA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6504" y="758951"/>
            <a:ext cx="7319175" cy="337493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>
                <a:solidFill>
                  <a:schemeClr val="tx1">
                    <a:lumMod val="85000"/>
                    <a:lumOff val="15000"/>
                  </a:schemeClr>
                </a:solidFill>
              </a:rPr>
              <a:t>Backup slides</a:t>
            </a:r>
          </a:p>
        </p:txBody>
      </p:sp>
      <p:pic>
        <p:nvPicPr>
          <p:cNvPr id="9" name="Graphic 8" descr="Open Folder">
            <a:extLst>
              <a:ext uri="{FF2B5EF4-FFF2-40B4-BE49-F238E27FC236}">
                <a16:creationId xmlns:a16="http://schemas.microsoft.com/office/drawing/2014/main" id="{9D52FE16-5AF4-BE24-54C6-E4E799181A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0973" y="1790485"/>
            <a:ext cx="2758331" cy="2758331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A7EFE9C-DAE7-4ECA-BDB2-34E2534B8A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58251" y="4294753"/>
            <a:ext cx="71323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32DB1480-5B24-4B37-B70E-C74945DD91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531D08-5C01-7AD7-481F-5C621E61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811176-13BD-8CC0-9E6C-46A18F4CEB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18426" y="6446838"/>
            <a:ext cx="258485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900"/>
              <a:t>27/11/2020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E30387-90A9-D9A2-1891-099B3A803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3582" y="6446838"/>
            <a:ext cx="78001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 sz="1050" smtClean="0"/>
              <a:pPr>
                <a:spcAft>
                  <a:spcPts val="600"/>
                </a:spcAft>
              </a:pPr>
              <a:t>15</a:t>
            </a:fld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1939208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AA0DD-27A9-493B-B880-C0728A1CA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9573C6-9FD2-4BE5-9E20-7C6D00AC95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Intro to the </a:t>
            </a:r>
            <a:r>
              <a: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digitizers (vs FERS)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OpenFPGA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concept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2740/45 – 2730 – 2751	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3E7FCF-E2B6-46BC-853C-B0BCF528E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77163E-139A-40EF-87EF-178F84744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EF4F5F-9E30-4EE9-9826-C18B0C8C3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</p:spTree>
    <p:extLst>
      <p:ext uri="{BB962C8B-B14F-4D97-AF65-F5344CB8AC3E}">
        <p14:creationId xmlns:p14="http://schemas.microsoft.com/office/powerpoint/2010/main" val="2395708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2DAA69-B79C-9BEA-A6AD-F645F4990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FEBBBD-FE2A-C5F8-E49D-97CAD3548C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u="sng" dirty="0"/>
              <a:t>Two different approaches to the detector readout chain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 New physics experiments and medical imaging applications are using detectors with higher density, lower cost per channel and faster signal outputs. </a:t>
            </a:r>
            <a:br>
              <a:rPr lang="en-US" dirty="0"/>
            </a:br>
            <a:r>
              <a:rPr lang="en-US" dirty="0"/>
              <a:t>The most representative example is the transition from PMT to </a:t>
            </a:r>
            <a:r>
              <a:rPr lang="en-US" dirty="0" err="1"/>
              <a:t>SiPM</a:t>
            </a:r>
            <a:r>
              <a:rPr lang="en-US" dirty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 Readout electronics must follow this transformation: CAEN has developed two complementary product lines to meet the increasing demands for channel count, scalability, and data throughput.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 Waveform Digitizer: full digital readout chain (Flash ADC + FPGA) with the possibility to develop and upload user-defined algorithms for the digital pulse processing. Maximum flexibility in customizing the hardware for a wide range of detectors and applications.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 FERS: all-in-one readout chain based of dedicated ASIC chips directly connected to the detectors. The system is composed of multiple distributed cards, all controlled and synchronized by a single data concentrator via an optical link, ensuring maximum scalability starting from low-cost single units.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23BD3A-B69B-EA7D-59F4-203110E62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EA5F1F-DE94-E649-FF81-A3DBF1C24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792D2B-348D-5405-F39F-CDFB78CF7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615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A4A1F-B082-471B-DF14-0A3C99EAB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180810"/>
          </a:xfrm>
        </p:spPr>
        <p:txBody>
          <a:bodyPr>
            <a:normAutofit/>
          </a:bodyPr>
          <a:lstStyle/>
          <a:p>
            <a:r>
              <a:rPr lang="en-US" dirty="0"/>
              <a:t>Waveform Digitizer vs FERS (ASIC readout)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D32B01-7F1D-8C4C-5453-86EF7C536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716D6B-8E49-33D0-00BF-94366FAEE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4CE33-FDAD-F36D-539D-3BF9F9C8A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6B978D-5AF5-668C-E7B4-7A8F789611CD}"/>
              </a:ext>
            </a:extLst>
          </p:cNvPr>
          <p:cNvSpPr/>
          <p:nvPr/>
        </p:nvSpPr>
        <p:spPr>
          <a:xfrm>
            <a:off x="1043929" y="3914949"/>
            <a:ext cx="9333448" cy="2465448"/>
          </a:xfrm>
          <a:prstGeom prst="rect">
            <a:avLst/>
          </a:prstGeom>
          <a:noFill/>
          <a:ln w="19050" cap="flat" cmpd="sng" algn="ctr">
            <a:solidFill>
              <a:srgbClr val="0505FF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GB" sz="1600" b="1" ker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90C7B17-29ED-691B-E377-59615CB2A821}"/>
              </a:ext>
            </a:extLst>
          </p:cNvPr>
          <p:cNvSpPr/>
          <p:nvPr/>
        </p:nvSpPr>
        <p:spPr>
          <a:xfrm>
            <a:off x="2178245" y="1908544"/>
            <a:ext cx="6859430" cy="1961777"/>
          </a:xfrm>
          <a:prstGeom prst="rect">
            <a:avLst/>
          </a:prstGeom>
          <a:noFill/>
          <a:ln w="19050" cap="flat" cmpd="sng" algn="ctr">
            <a:solidFill>
              <a:srgbClr val="00B05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GB" sz="1600" b="1" kern="0">
              <a:solidFill>
                <a:srgbClr val="000000"/>
              </a:solidFill>
              <a:latin typeface="Comic Sans MS" pitchFamily="66" charset="0"/>
            </a:endParaRPr>
          </a:p>
        </p:txBody>
      </p:sp>
      <p:cxnSp>
        <p:nvCxnSpPr>
          <p:cNvPr id="9" name="Connettore 2 51">
            <a:extLst>
              <a:ext uri="{FF2B5EF4-FFF2-40B4-BE49-F238E27FC236}">
                <a16:creationId xmlns:a16="http://schemas.microsoft.com/office/drawing/2014/main" id="{79EBD77F-1E52-A0EC-ADB2-D1FBE4E1D505}"/>
              </a:ext>
            </a:extLst>
          </p:cNvPr>
          <p:cNvCxnSpPr>
            <a:cxnSpLocks/>
          </p:cNvCxnSpPr>
          <p:nvPr/>
        </p:nvCxnSpPr>
        <p:spPr>
          <a:xfrm>
            <a:off x="1346094" y="3028170"/>
            <a:ext cx="101204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ttangolo 117">
            <a:extLst>
              <a:ext uri="{FF2B5EF4-FFF2-40B4-BE49-F238E27FC236}">
                <a16:creationId xmlns:a16="http://schemas.microsoft.com/office/drawing/2014/main" id="{E11DE9FE-F863-E1E8-C234-C7971981ADC5}"/>
              </a:ext>
            </a:extLst>
          </p:cNvPr>
          <p:cNvSpPr/>
          <p:nvPr/>
        </p:nvSpPr>
        <p:spPr bwMode="auto">
          <a:xfrm>
            <a:off x="2380338" y="2742440"/>
            <a:ext cx="817401" cy="604578"/>
          </a:xfrm>
          <a:prstGeom prst="rect">
            <a:avLst/>
          </a:prstGeom>
          <a:solidFill>
            <a:srgbClr val="92D050"/>
          </a:solidFill>
          <a:ln w="19050" cap="flat" cmpd="sng" algn="ctr">
            <a:solidFill>
              <a:srgbClr val="00B05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FADC</a:t>
            </a:r>
          </a:p>
        </p:txBody>
      </p:sp>
      <p:sp>
        <p:nvSpPr>
          <p:cNvPr id="11" name="Rettangolo 159">
            <a:extLst>
              <a:ext uri="{FF2B5EF4-FFF2-40B4-BE49-F238E27FC236}">
                <a16:creationId xmlns:a16="http://schemas.microsoft.com/office/drawing/2014/main" id="{235DA7E1-561E-4541-852C-83DA0CC9E403}"/>
              </a:ext>
            </a:extLst>
          </p:cNvPr>
          <p:cNvSpPr/>
          <p:nvPr/>
        </p:nvSpPr>
        <p:spPr bwMode="auto">
          <a:xfrm>
            <a:off x="3722083" y="2295593"/>
            <a:ext cx="2017590" cy="1432108"/>
          </a:xfrm>
          <a:prstGeom prst="rect">
            <a:avLst/>
          </a:prstGeom>
          <a:solidFill>
            <a:srgbClr val="92D050"/>
          </a:solidFill>
          <a:ln w="57150" cap="flat" cmpd="sng" algn="ctr">
            <a:solidFill>
              <a:srgbClr val="00B05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6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Digital PP</a:t>
            </a:r>
          </a:p>
          <a:p>
            <a:pPr algn="ctr" fontAlgn="base">
              <a:lnSpc>
                <a:spcPct val="6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+</a:t>
            </a:r>
          </a:p>
          <a:p>
            <a:pPr algn="ctr" fontAlgn="base">
              <a:lnSpc>
                <a:spcPct val="6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TRG </a:t>
            </a:r>
            <a:r>
              <a:rPr lang="it-IT" sz="1600" b="1" kern="0" dirty="0" err="1">
                <a:solidFill>
                  <a:srgbClr val="000000"/>
                </a:solidFill>
                <a:latin typeface="Comic Sans MS" pitchFamily="66" charset="0"/>
              </a:rPr>
              <a:t>Logic</a:t>
            </a:r>
            <a:endParaRPr lang="it-IT" sz="1600" b="1" kern="0" dirty="0">
              <a:solidFill>
                <a:srgbClr val="000000"/>
              </a:solidFill>
              <a:latin typeface="Comic Sans MS" pitchFamily="66" charset="0"/>
            </a:endParaRPr>
          </a:p>
          <a:p>
            <a:pPr algn="ctr" fontAlgn="base">
              <a:lnSpc>
                <a:spcPct val="6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+</a:t>
            </a:r>
          </a:p>
          <a:p>
            <a:pPr algn="ctr" fontAlgn="base">
              <a:lnSpc>
                <a:spcPct val="6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Data Format</a:t>
            </a:r>
          </a:p>
        </p:txBody>
      </p:sp>
      <p:sp>
        <p:nvSpPr>
          <p:cNvPr id="12" name="Triangolo isoscele 32">
            <a:extLst>
              <a:ext uri="{FF2B5EF4-FFF2-40B4-BE49-F238E27FC236}">
                <a16:creationId xmlns:a16="http://schemas.microsoft.com/office/drawing/2014/main" id="{37F613E1-2EF0-A472-7E9C-FBF9126FE30B}"/>
              </a:ext>
            </a:extLst>
          </p:cNvPr>
          <p:cNvSpPr/>
          <p:nvPr/>
        </p:nvSpPr>
        <p:spPr bwMode="auto">
          <a:xfrm rot="5400000">
            <a:off x="1603253" y="2829201"/>
            <a:ext cx="437323" cy="405691"/>
          </a:xfrm>
          <a:prstGeom prst="triangle">
            <a:avLst/>
          </a:prstGeom>
          <a:solidFill>
            <a:schemeClr val="bg1">
              <a:lumMod val="75000"/>
            </a:schemeClr>
          </a:solidFill>
          <a:ln w="19050" cap="flat" cmpd="sng" algn="ctr">
            <a:solidFill>
              <a:schemeClr val="bg1">
                <a:lumMod val="50000"/>
              </a:scheme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it-IT" sz="1600" b="1" ker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3" name="CasellaDiTesto 20">
            <a:extLst>
              <a:ext uri="{FF2B5EF4-FFF2-40B4-BE49-F238E27FC236}">
                <a16:creationId xmlns:a16="http://schemas.microsoft.com/office/drawing/2014/main" id="{16081EE6-B882-FE7F-2CB4-5548F8E75D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7033" y="2901762"/>
            <a:ext cx="405691" cy="26800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>
            <a:defPPr>
              <a:defRPr lang="it-IT"/>
            </a:defPPr>
            <a:lvl1pPr algn="ctr">
              <a:defRPr b="1">
                <a:latin typeface="Comic Sans MS" pitchFamily="66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it-IT" sz="1200" dirty="0"/>
              <a:t>PA</a:t>
            </a:r>
          </a:p>
        </p:txBody>
      </p:sp>
      <p:sp>
        <p:nvSpPr>
          <p:cNvPr id="14" name="Rettangolo 159">
            <a:extLst>
              <a:ext uri="{FF2B5EF4-FFF2-40B4-BE49-F238E27FC236}">
                <a16:creationId xmlns:a16="http://schemas.microsoft.com/office/drawing/2014/main" id="{4BF83622-B97D-D029-F34D-1BF86FC94EDD}"/>
              </a:ext>
            </a:extLst>
          </p:cNvPr>
          <p:cNvSpPr/>
          <p:nvPr/>
        </p:nvSpPr>
        <p:spPr bwMode="auto">
          <a:xfrm>
            <a:off x="7288547" y="2295593"/>
            <a:ext cx="1345758" cy="945803"/>
          </a:xfrm>
          <a:prstGeom prst="rect">
            <a:avLst/>
          </a:prstGeom>
          <a:solidFill>
            <a:srgbClr val="92D050"/>
          </a:solidFill>
          <a:ln w="19050" cap="flat" cmpd="sng" algn="ctr">
            <a:solidFill>
              <a:srgbClr val="00B05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 err="1">
                <a:solidFill>
                  <a:srgbClr val="000000"/>
                </a:solidFill>
                <a:latin typeface="Comic Sans MS" pitchFamily="66" charset="0"/>
              </a:rPr>
              <a:t>Readout</a:t>
            </a: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 Interface</a:t>
            </a:r>
          </a:p>
        </p:txBody>
      </p:sp>
      <p:pic>
        <p:nvPicPr>
          <p:cNvPr id="15" name="Immagine 35" descr="Immagine che contiene testo, computer, elettronico, nero&#10;&#10;Descrizione generata automaticamente">
            <a:extLst>
              <a:ext uri="{FF2B5EF4-FFF2-40B4-BE49-F238E27FC236}">
                <a16:creationId xmlns:a16="http://schemas.microsoft.com/office/drawing/2014/main" id="{4AA63354-23E1-C30F-9B06-DF6EEE839EA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6658" y="2193023"/>
            <a:ext cx="1435315" cy="1273412"/>
          </a:xfrm>
          <a:prstGeom prst="rect">
            <a:avLst/>
          </a:prstGeom>
        </p:spPr>
      </p:pic>
      <p:sp>
        <p:nvSpPr>
          <p:cNvPr id="16" name="Freccia a destra 42">
            <a:extLst>
              <a:ext uri="{FF2B5EF4-FFF2-40B4-BE49-F238E27FC236}">
                <a16:creationId xmlns:a16="http://schemas.microsoft.com/office/drawing/2014/main" id="{473319E8-C43B-4F2C-EF70-53C3C0B675BD}"/>
              </a:ext>
            </a:extLst>
          </p:cNvPr>
          <p:cNvSpPr/>
          <p:nvPr/>
        </p:nvSpPr>
        <p:spPr>
          <a:xfrm>
            <a:off x="3250265" y="2867627"/>
            <a:ext cx="393700" cy="302037"/>
          </a:xfrm>
          <a:prstGeom prst="rightArrow">
            <a:avLst/>
          </a:prstGeom>
          <a:solidFill>
            <a:srgbClr val="92D050"/>
          </a:solidFill>
          <a:ln w="9525" cap="flat" cmpd="sng" algn="ctr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it-IT" sz="1600" b="1" ker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7" name="Freccia a destra 43">
            <a:extLst>
              <a:ext uri="{FF2B5EF4-FFF2-40B4-BE49-F238E27FC236}">
                <a16:creationId xmlns:a16="http://schemas.microsoft.com/office/drawing/2014/main" id="{3866A0C8-A28F-F8BB-F53E-03F9820125DA}"/>
              </a:ext>
            </a:extLst>
          </p:cNvPr>
          <p:cNvSpPr/>
          <p:nvPr/>
        </p:nvSpPr>
        <p:spPr>
          <a:xfrm>
            <a:off x="5796453" y="2355343"/>
            <a:ext cx="1435314" cy="302037"/>
          </a:xfrm>
          <a:prstGeom prst="rightArrow">
            <a:avLst/>
          </a:prstGeom>
          <a:solidFill>
            <a:srgbClr val="92D050"/>
          </a:solidFill>
          <a:ln w="9525" cap="flat" cmpd="sng" algn="ctr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it-IT" sz="1600" b="1" ker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8" name="CasellaDiTesto 47">
            <a:extLst>
              <a:ext uri="{FF2B5EF4-FFF2-40B4-BE49-F238E27FC236}">
                <a16:creationId xmlns:a16="http://schemas.microsoft.com/office/drawing/2014/main" id="{D17D857F-040D-A6F9-23D5-D33FA71BCF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306" y="1718379"/>
            <a:ext cx="1246418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400" dirty="0" err="1">
                <a:latin typeface="Comic Sans MS" pitchFamily="66" charset="0"/>
              </a:rPr>
              <a:t>External</a:t>
            </a:r>
            <a:endParaRPr lang="it-IT" sz="1400" dirty="0">
              <a:latin typeface="Comic Sans MS" pitchFamily="66" charset="0"/>
            </a:endParaRPr>
          </a:p>
        </p:txBody>
      </p:sp>
      <p:sp>
        <p:nvSpPr>
          <p:cNvPr id="19" name="Freccia a destra 43">
            <a:extLst>
              <a:ext uri="{FF2B5EF4-FFF2-40B4-BE49-F238E27FC236}">
                <a16:creationId xmlns:a16="http://schemas.microsoft.com/office/drawing/2014/main" id="{8772E755-32DE-7E8D-36D8-0DBD2DCB475F}"/>
              </a:ext>
            </a:extLst>
          </p:cNvPr>
          <p:cNvSpPr/>
          <p:nvPr/>
        </p:nvSpPr>
        <p:spPr>
          <a:xfrm>
            <a:off x="5796453" y="2901395"/>
            <a:ext cx="1435314" cy="302037"/>
          </a:xfrm>
          <a:prstGeom prst="rightArrow">
            <a:avLst/>
          </a:prstGeom>
          <a:solidFill>
            <a:srgbClr val="92D050"/>
          </a:solidFill>
          <a:ln w="9525" cap="flat" cmpd="sng" algn="ctr">
            <a:solidFill>
              <a:srgbClr val="00B05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it-IT" sz="1600" b="1" ker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" name="CasellaDiTesto 47">
            <a:extLst>
              <a:ext uri="{FF2B5EF4-FFF2-40B4-BE49-F238E27FC236}">
                <a16:creationId xmlns:a16="http://schemas.microsoft.com/office/drawing/2014/main" id="{41A7A546-7D34-9EAA-3217-9BBCA768B9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8162" y="2148106"/>
            <a:ext cx="1052964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400" dirty="0" err="1">
                <a:latin typeface="Comic Sans MS" pitchFamily="66" charset="0"/>
              </a:rPr>
              <a:t>Waveform</a:t>
            </a:r>
            <a:endParaRPr lang="it-IT" sz="1400" dirty="0">
              <a:latin typeface="Comic Sans MS" pitchFamily="66" charset="0"/>
            </a:endParaRPr>
          </a:p>
        </p:txBody>
      </p:sp>
      <p:sp>
        <p:nvSpPr>
          <p:cNvPr id="21" name="CasellaDiTesto 47">
            <a:extLst>
              <a:ext uri="{FF2B5EF4-FFF2-40B4-BE49-F238E27FC236}">
                <a16:creationId xmlns:a16="http://schemas.microsoft.com/office/drawing/2014/main" id="{BEA81BF3-8208-92B1-158F-FB95BD279B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0360" y="2714585"/>
            <a:ext cx="1632516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400" dirty="0">
                <a:latin typeface="Comic Sans MS" pitchFamily="66" charset="0"/>
              </a:rPr>
              <a:t>Time, </a:t>
            </a:r>
            <a:r>
              <a:rPr lang="it-IT" sz="1400" dirty="0" err="1">
                <a:latin typeface="Comic Sans MS" pitchFamily="66" charset="0"/>
              </a:rPr>
              <a:t>Ampl</a:t>
            </a:r>
            <a:r>
              <a:rPr lang="it-IT" sz="1400" dirty="0">
                <a:latin typeface="Comic Sans MS" pitchFamily="66" charset="0"/>
              </a:rPr>
              <a:t>, PSD</a:t>
            </a:r>
          </a:p>
        </p:txBody>
      </p:sp>
      <p:sp>
        <p:nvSpPr>
          <p:cNvPr id="22" name="Rettangolo 159">
            <a:extLst>
              <a:ext uri="{FF2B5EF4-FFF2-40B4-BE49-F238E27FC236}">
                <a16:creationId xmlns:a16="http://schemas.microsoft.com/office/drawing/2014/main" id="{C7CC06C4-715A-3ABE-2D0D-78597732258F}"/>
              </a:ext>
            </a:extLst>
          </p:cNvPr>
          <p:cNvSpPr/>
          <p:nvPr/>
        </p:nvSpPr>
        <p:spPr bwMode="auto">
          <a:xfrm>
            <a:off x="7288547" y="3361593"/>
            <a:ext cx="1345758" cy="327448"/>
          </a:xfrm>
          <a:prstGeom prst="rect">
            <a:avLst/>
          </a:prstGeom>
          <a:solidFill>
            <a:srgbClr val="92D050"/>
          </a:solidFill>
          <a:ln w="19050" cap="flat" cmpd="sng" algn="ctr">
            <a:solidFill>
              <a:srgbClr val="00B05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D-I/O</a:t>
            </a:r>
          </a:p>
        </p:txBody>
      </p:sp>
      <p:sp>
        <p:nvSpPr>
          <p:cNvPr id="23" name="Arrow: Left-Right 16">
            <a:extLst>
              <a:ext uri="{FF2B5EF4-FFF2-40B4-BE49-F238E27FC236}">
                <a16:creationId xmlns:a16="http://schemas.microsoft.com/office/drawing/2014/main" id="{F6A78BD0-11E6-57DF-EF66-5671ECC092BD}"/>
              </a:ext>
            </a:extLst>
          </p:cNvPr>
          <p:cNvSpPr/>
          <p:nvPr/>
        </p:nvSpPr>
        <p:spPr>
          <a:xfrm>
            <a:off x="5781720" y="3397711"/>
            <a:ext cx="1435314" cy="246676"/>
          </a:xfrm>
          <a:prstGeom prst="leftRightArrow">
            <a:avLst/>
          </a:prstGeom>
          <a:solidFill>
            <a:srgbClr val="92D050"/>
          </a:solidFill>
          <a:ln w="9525" cap="flat" cmpd="sng" algn="ctr">
            <a:solidFill>
              <a:srgbClr val="00B05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GB" sz="1600" b="1" ker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4" name="CasellaDiTesto 47">
            <a:extLst>
              <a:ext uri="{FF2B5EF4-FFF2-40B4-BE49-F238E27FC236}">
                <a16:creationId xmlns:a16="http://schemas.microsoft.com/office/drawing/2014/main" id="{1C2E4AB7-B007-00D4-C024-5E1E823666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5270" y="2051620"/>
            <a:ext cx="791750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400" b="1" dirty="0">
                <a:solidFill>
                  <a:srgbClr val="00B050"/>
                </a:solidFill>
                <a:latin typeface="Comic Sans MS" pitchFamily="66" charset="0"/>
              </a:rPr>
              <a:t>FPGA</a:t>
            </a:r>
          </a:p>
        </p:txBody>
      </p:sp>
      <p:cxnSp>
        <p:nvCxnSpPr>
          <p:cNvPr id="25" name="Connettore 2 51">
            <a:extLst>
              <a:ext uri="{FF2B5EF4-FFF2-40B4-BE49-F238E27FC236}">
                <a16:creationId xmlns:a16="http://schemas.microsoft.com/office/drawing/2014/main" id="{5D1D02D6-D19C-09CB-11C4-59EFD48974FD}"/>
              </a:ext>
            </a:extLst>
          </p:cNvPr>
          <p:cNvCxnSpPr>
            <a:cxnSpLocks/>
          </p:cNvCxnSpPr>
          <p:nvPr/>
        </p:nvCxnSpPr>
        <p:spPr>
          <a:xfrm>
            <a:off x="917446" y="5354080"/>
            <a:ext cx="32869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ttangolo 159">
            <a:extLst>
              <a:ext uri="{FF2B5EF4-FFF2-40B4-BE49-F238E27FC236}">
                <a16:creationId xmlns:a16="http://schemas.microsoft.com/office/drawing/2014/main" id="{A909D688-5BFB-BEA0-6206-E1CA3BAEB22E}"/>
              </a:ext>
            </a:extLst>
          </p:cNvPr>
          <p:cNvSpPr/>
          <p:nvPr/>
        </p:nvSpPr>
        <p:spPr bwMode="auto">
          <a:xfrm>
            <a:off x="5280948" y="4526265"/>
            <a:ext cx="1810154" cy="161591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rgbClr val="0505FF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TRG </a:t>
            </a:r>
            <a:r>
              <a:rPr lang="it-IT" sz="1600" b="1" kern="0" dirty="0" err="1">
                <a:solidFill>
                  <a:srgbClr val="000000"/>
                </a:solidFill>
                <a:latin typeface="Comic Sans MS" pitchFamily="66" charset="0"/>
              </a:rPr>
              <a:t>Logic</a:t>
            </a:r>
            <a:endParaRPr lang="it-IT" sz="1600" b="1" kern="0" dirty="0">
              <a:solidFill>
                <a:srgbClr val="000000"/>
              </a:solidFill>
              <a:latin typeface="Comic Sans MS" pitchFamily="66" charset="0"/>
            </a:endParaRP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+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Data Format</a:t>
            </a:r>
          </a:p>
        </p:txBody>
      </p:sp>
      <p:sp>
        <p:nvSpPr>
          <p:cNvPr id="27" name="Rettangolo 159">
            <a:extLst>
              <a:ext uri="{FF2B5EF4-FFF2-40B4-BE49-F238E27FC236}">
                <a16:creationId xmlns:a16="http://schemas.microsoft.com/office/drawing/2014/main" id="{CE81510C-1521-AA66-9E03-AC354D351DFF}"/>
              </a:ext>
            </a:extLst>
          </p:cNvPr>
          <p:cNvSpPr/>
          <p:nvPr/>
        </p:nvSpPr>
        <p:spPr bwMode="auto">
          <a:xfrm>
            <a:off x="8639976" y="4644206"/>
            <a:ext cx="1345758" cy="94580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rgbClr val="0505FF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>
                <a:solidFill>
                  <a:srgbClr val="000000"/>
                </a:solidFill>
                <a:latin typeface="Comic Sans MS" pitchFamily="66" charset="0"/>
              </a:rPr>
              <a:t>Readout Interface</a:t>
            </a:r>
            <a:endParaRPr lang="it-IT" sz="1600" b="1" kern="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8" name="Freccia a destra 42">
            <a:extLst>
              <a:ext uri="{FF2B5EF4-FFF2-40B4-BE49-F238E27FC236}">
                <a16:creationId xmlns:a16="http://schemas.microsoft.com/office/drawing/2014/main" id="{58CA56D6-1048-16D3-90EC-098C86FE1DF7}"/>
              </a:ext>
            </a:extLst>
          </p:cNvPr>
          <p:cNvSpPr/>
          <p:nvPr/>
        </p:nvSpPr>
        <p:spPr>
          <a:xfrm>
            <a:off x="4264896" y="4666909"/>
            <a:ext cx="970575" cy="302037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solidFill>
              <a:srgbClr val="0505FF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it-IT" sz="1600" b="1" ker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9" name="Freccia a destra 43">
            <a:extLst>
              <a:ext uri="{FF2B5EF4-FFF2-40B4-BE49-F238E27FC236}">
                <a16:creationId xmlns:a16="http://schemas.microsoft.com/office/drawing/2014/main" id="{0A5B641B-2B3B-705D-7094-9A1CC2CF5DC2}"/>
              </a:ext>
            </a:extLst>
          </p:cNvPr>
          <p:cNvSpPr/>
          <p:nvPr/>
        </p:nvSpPr>
        <p:spPr>
          <a:xfrm>
            <a:off x="7147882" y="4952298"/>
            <a:ext cx="1435314" cy="302037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solidFill>
              <a:srgbClr val="0505FF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it-IT" sz="1600" b="1" ker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0" name="CasellaDiTesto 47">
            <a:extLst>
              <a:ext uri="{FF2B5EF4-FFF2-40B4-BE49-F238E27FC236}">
                <a16:creationId xmlns:a16="http://schemas.microsoft.com/office/drawing/2014/main" id="{699FD0AE-87AD-9452-758A-B22E48006F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6223" y="4748476"/>
            <a:ext cx="1744407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400" dirty="0">
                <a:latin typeface="Comic Sans MS" pitchFamily="66" charset="0"/>
              </a:rPr>
              <a:t>Time, </a:t>
            </a:r>
            <a:r>
              <a:rPr lang="it-IT" sz="1400" dirty="0" err="1">
                <a:latin typeface="Comic Sans MS" pitchFamily="66" charset="0"/>
              </a:rPr>
              <a:t>Ampl</a:t>
            </a:r>
            <a:r>
              <a:rPr lang="it-IT" sz="1400" dirty="0">
                <a:latin typeface="Comic Sans MS" pitchFamily="66" charset="0"/>
              </a:rPr>
              <a:t>, PSD</a:t>
            </a:r>
            <a:r>
              <a:rPr lang="it-IT" sz="1400" baseline="30000" dirty="0">
                <a:latin typeface="Comic Sans MS" pitchFamily="66" charset="0"/>
              </a:rPr>
              <a:t>(*)</a:t>
            </a:r>
          </a:p>
        </p:txBody>
      </p:sp>
      <p:sp>
        <p:nvSpPr>
          <p:cNvPr id="31" name="Rettangolo 159">
            <a:extLst>
              <a:ext uri="{FF2B5EF4-FFF2-40B4-BE49-F238E27FC236}">
                <a16:creationId xmlns:a16="http://schemas.microsoft.com/office/drawing/2014/main" id="{2F97804F-218F-342D-4673-157424D04D93}"/>
              </a:ext>
            </a:extLst>
          </p:cNvPr>
          <p:cNvSpPr/>
          <p:nvPr/>
        </p:nvSpPr>
        <p:spPr bwMode="auto">
          <a:xfrm>
            <a:off x="8639976" y="5706336"/>
            <a:ext cx="1345758" cy="3274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rgbClr val="0505FF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D-I</a:t>
            </a:r>
            <a:r>
              <a:rPr lang="it-IT" sz="1600" b="1" kern="0">
                <a:solidFill>
                  <a:srgbClr val="000000"/>
                </a:solidFill>
                <a:latin typeface="Comic Sans MS" pitchFamily="66" charset="0"/>
              </a:rPr>
              <a:t>/O</a:t>
            </a:r>
            <a:endParaRPr lang="it-IT" sz="1600" b="1" kern="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2" name="Arrow: Left-Right 57">
            <a:extLst>
              <a:ext uri="{FF2B5EF4-FFF2-40B4-BE49-F238E27FC236}">
                <a16:creationId xmlns:a16="http://schemas.microsoft.com/office/drawing/2014/main" id="{91DCEFDA-E283-4EA8-893E-0A24C07AC85D}"/>
              </a:ext>
            </a:extLst>
          </p:cNvPr>
          <p:cNvSpPr/>
          <p:nvPr/>
        </p:nvSpPr>
        <p:spPr>
          <a:xfrm>
            <a:off x="7133149" y="5763336"/>
            <a:ext cx="1435314" cy="246676"/>
          </a:xfrm>
          <a:prstGeom prst="leftRightArrow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solidFill>
              <a:srgbClr val="0505FF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GB" sz="1600" b="1" ker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3" name="Rettangolo 117">
            <a:extLst>
              <a:ext uri="{FF2B5EF4-FFF2-40B4-BE49-F238E27FC236}">
                <a16:creationId xmlns:a16="http://schemas.microsoft.com/office/drawing/2014/main" id="{A28F6299-0385-8299-C58E-5AB698CD72FF}"/>
              </a:ext>
            </a:extLst>
          </p:cNvPr>
          <p:cNvSpPr/>
          <p:nvPr/>
        </p:nvSpPr>
        <p:spPr bwMode="auto">
          <a:xfrm>
            <a:off x="3422990" y="4526265"/>
            <a:ext cx="791750" cy="60457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rgbClr val="0505FF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ADC</a:t>
            </a:r>
          </a:p>
        </p:txBody>
      </p:sp>
      <p:sp>
        <p:nvSpPr>
          <p:cNvPr id="34" name="Rettangolo 117">
            <a:extLst>
              <a:ext uri="{FF2B5EF4-FFF2-40B4-BE49-F238E27FC236}">
                <a16:creationId xmlns:a16="http://schemas.microsoft.com/office/drawing/2014/main" id="{B3F77E7C-D25D-AA36-A0F6-D8877117A662}"/>
              </a:ext>
            </a:extLst>
          </p:cNvPr>
          <p:cNvSpPr/>
          <p:nvPr/>
        </p:nvSpPr>
        <p:spPr bwMode="auto">
          <a:xfrm>
            <a:off x="3422990" y="5537602"/>
            <a:ext cx="791750" cy="60457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rgbClr val="0505FF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TDC</a:t>
            </a:r>
          </a:p>
        </p:txBody>
      </p:sp>
      <p:cxnSp>
        <p:nvCxnSpPr>
          <p:cNvPr id="35" name="Connettore 2 51">
            <a:extLst>
              <a:ext uri="{FF2B5EF4-FFF2-40B4-BE49-F238E27FC236}">
                <a16:creationId xmlns:a16="http://schemas.microsoft.com/office/drawing/2014/main" id="{EC9B51FF-2124-7CC9-8A34-C5C1F04F9344}"/>
              </a:ext>
            </a:extLst>
          </p:cNvPr>
          <p:cNvCxnSpPr>
            <a:cxnSpLocks/>
            <a:stCxn id="41" idx="3"/>
          </p:cNvCxnSpPr>
          <p:nvPr/>
        </p:nvCxnSpPr>
        <p:spPr>
          <a:xfrm flipV="1">
            <a:off x="3065964" y="5358771"/>
            <a:ext cx="2161003" cy="18841"/>
          </a:xfrm>
          <a:prstGeom prst="straightConnector1">
            <a:avLst/>
          </a:prstGeom>
          <a:ln>
            <a:solidFill>
              <a:srgbClr val="0505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Freccia a destra 42">
            <a:extLst>
              <a:ext uri="{FF2B5EF4-FFF2-40B4-BE49-F238E27FC236}">
                <a16:creationId xmlns:a16="http://schemas.microsoft.com/office/drawing/2014/main" id="{9B16313F-6824-E8AE-3604-ABC2056ACD02}"/>
              </a:ext>
            </a:extLst>
          </p:cNvPr>
          <p:cNvSpPr/>
          <p:nvPr/>
        </p:nvSpPr>
        <p:spPr>
          <a:xfrm>
            <a:off x="4264897" y="5680764"/>
            <a:ext cx="970574" cy="302037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solidFill>
              <a:srgbClr val="0505FF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it-IT" sz="1600" b="1" ker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7" name="CasellaDiTesto 47">
            <a:extLst>
              <a:ext uri="{FF2B5EF4-FFF2-40B4-BE49-F238E27FC236}">
                <a16:creationId xmlns:a16="http://schemas.microsoft.com/office/drawing/2014/main" id="{6B48443C-5642-F0FD-C280-60C3F6F87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1837" y="4483388"/>
            <a:ext cx="683275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400" dirty="0" err="1">
                <a:latin typeface="Comic Sans MS" pitchFamily="66" charset="0"/>
              </a:rPr>
              <a:t>Ampl</a:t>
            </a:r>
            <a:endParaRPr lang="it-IT" sz="1400" dirty="0">
              <a:latin typeface="Comic Sans MS" pitchFamily="66" charset="0"/>
            </a:endParaRPr>
          </a:p>
        </p:txBody>
      </p:sp>
      <p:sp>
        <p:nvSpPr>
          <p:cNvPr id="38" name="CasellaDiTesto 47">
            <a:extLst>
              <a:ext uri="{FF2B5EF4-FFF2-40B4-BE49-F238E27FC236}">
                <a16:creationId xmlns:a16="http://schemas.microsoft.com/office/drawing/2014/main" id="{C62FF2A0-107B-961D-19C8-1154A08419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1259" y="5489446"/>
            <a:ext cx="1115708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400" dirty="0">
                <a:latin typeface="Comic Sans MS" pitchFamily="66" charset="0"/>
              </a:rPr>
              <a:t>Time, </a:t>
            </a:r>
            <a:r>
              <a:rPr lang="it-IT" sz="1400" dirty="0" err="1">
                <a:latin typeface="Comic Sans MS" pitchFamily="66" charset="0"/>
              </a:rPr>
              <a:t>ToT</a:t>
            </a:r>
            <a:endParaRPr lang="it-IT" sz="1400" dirty="0">
              <a:latin typeface="Comic Sans MS" pitchFamily="66" charset="0"/>
            </a:endParaRPr>
          </a:p>
        </p:txBody>
      </p:sp>
      <p:sp>
        <p:nvSpPr>
          <p:cNvPr id="39" name="CasellaDiTesto 47">
            <a:extLst>
              <a:ext uri="{FF2B5EF4-FFF2-40B4-BE49-F238E27FC236}">
                <a16:creationId xmlns:a16="http://schemas.microsoft.com/office/drawing/2014/main" id="{02F9B4AE-BB6A-F5AE-3132-E97494EBDB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1837" y="5111556"/>
            <a:ext cx="970574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400" dirty="0" err="1">
                <a:latin typeface="Comic Sans MS" pitchFamily="66" charset="0"/>
              </a:rPr>
              <a:t>SelfTrgs</a:t>
            </a:r>
            <a:endParaRPr lang="it-IT" sz="1400" dirty="0">
              <a:latin typeface="Comic Sans MS" pitchFamily="66" charset="0"/>
            </a:endParaRPr>
          </a:p>
        </p:txBody>
      </p:sp>
      <p:sp>
        <p:nvSpPr>
          <p:cNvPr id="40" name="CasellaDiTesto 47">
            <a:extLst>
              <a:ext uri="{FF2B5EF4-FFF2-40B4-BE49-F238E27FC236}">
                <a16:creationId xmlns:a16="http://schemas.microsoft.com/office/drawing/2014/main" id="{7EBE2907-A28D-26D1-CA30-A0D7B0AF18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8642" y="4447830"/>
            <a:ext cx="791750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400" b="1" dirty="0">
                <a:solidFill>
                  <a:srgbClr val="0505FF"/>
                </a:solidFill>
                <a:latin typeface="Comic Sans MS" pitchFamily="66" charset="0"/>
              </a:rPr>
              <a:t>ASIC</a:t>
            </a:r>
          </a:p>
        </p:txBody>
      </p:sp>
      <p:sp>
        <p:nvSpPr>
          <p:cNvPr id="41" name="Rettangolo 117">
            <a:extLst>
              <a:ext uri="{FF2B5EF4-FFF2-40B4-BE49-F238E27FC236}">
                <a16:creationId xmlns:a16="http://schemas.microsoft.com/office/drawing/2014/main" id="{7EEDEA9A-58F7-18C9-35A0-18FE88859519}"/>
              </a:ext>
            </a:extLst>
          </p:cNvPr>
          <p:cNvSpPr/>
          <p:nvPr/>
        </p:nvSpPr>
        <p:spPr bwMode="auto">
          <a:xfrm>
            <a:off x="1286752" y="4695629"/>
            <a:ext cx="1779212" cy="13639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76200" cap="flat" cmpd="sng" algn="ctr">
            <a:solidFill>
              <a:srgbClr val="0505FF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ts val="1500"/>
              </a:lnSpc>
              <a:spcAft>
                <a:spcPct val="0"/>
              </a:spcAft>
            </a:pPr>
            <a:r>
              <a:rPr lang="it-IT" sz="1600" b="1" kern="0" dirty="0" err="1">
                <a:solidFill>
                  <a:srgbClr val="000000"/>
                </a:solidFill>
                <a:latin typeface="Comic Sans MS" pitchFamily="66" charset="0"/>
              </a:rPr>
              <a:t>Preamp</a:t>
            </a:r>
            <a:endParaRPr lang="it-IT" sz="1600" b="1" kern="0" dirty="0">
              <a:solidFill>
                <a:srgbClr val="000000"/>
              </a:solidFill>
              <a:latin typeface="Comic Sans MS" pitchFamily="66" charset="0"/>
            </a:endParaRPr>
          </a:p>
          <a:p>
            <a:pPr algn="ctr" fontAlgn="base">
              <a:lnSpc>
                <a:spcPts val="1500"/>
              </a:lnSpc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+</a:t>
            </a:r>
          </a:p>
          <a:p>
            <a:pPr algn="ctr" fontAlgn="base">
              <a:lnSpc>
                <a:spcPts val="1500"/>
              </a:lnSpc>
              <a:spcAft>
                <a:spcPct val="0"/>
              </a:spcAft>
            </a:pPr>
            <a:r>
              <a:rPr lang="it-IT" sz="1600" b="1" kern="0" dirty="0" err="1">
                <a:solidFill>
                  <a:srgbClr val="000000"/>
                </a:solidFill>
                <a:latin typeface="Comic Sans MS" pitchFamily="66" charset="0"/>
              </a:rPr>
              <a:t>Analog</a:t>
            </a: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 PP</a:t>
            </a:r>
          </a:p>
          <a:p>
            <a:pPr algn="ctr" fontAlgn="base">
              <a:lnSpc>
                <a:spcPts val="1500"/>
              </a:lnSpc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+</a:t>
            </a:r>
          </a:p>
          <a:p>
            <a:pPr algn="ctr" fontAlgn="base">
              <a:lnSpc>
                <a:spcPts val="1500"/>
              </a:lnSpc>
              <a:spcAft>
                <a:spcPct val="0"/>
              </a:spcAft>
            </a:pPr>
            <a:r>
              <a:rPr lang="it-IT" sz="1600" b="1" kern="0" dirty="0" err="1">
                <a:solidFill>
                  <a:srgbClr val="000000"/>
                </a:solidFill>
                <a:latin typeface="Comic Sans MS" pitchFamily="66" charset="0"/>
              </a:rPr>
              <a:t>Discr</a:t>
            </a:r>
            <a:endParaRPr lang="it-IT" sz="1600" b="1" kern="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cxnSp>
        <p:nvCxnSpPr>
          <p:cNvPr id="42" name="Connettore 2 51">
            <a:extLst>
              <a:ext uri="{FF2B5EF4-FFF2-40B4-BE49-F238E27FC236}">
                <a16:creationId xmlns:a16="http://schemas.microsoft.com/office/drawing/2014/main" id="{66C0B855-DC8B-8987-C127-90ECD4DBC37C}"/>
              </a:ext>
            </a:extLst>
          </p:cNvPr>
          <p:cNvCxnSpPr>
            <a:cxnSpLocks/>
          </p:cNvCxnSpPr>
          <p:nvPr/>
        </p:nvCxnSpPr>
        <p:spPr>
          <a:xfrm>
            <a:off x="3065964" y="4815082"/>
            <a:ext cx="357026" cy="3274"/>
          </a:xfrm>
          <a:prstGeom prst="straightConnector1">
            <a:avLst/>
          </a:prstGeom>
          <a:ln>
            <a:solidFill>
              <a:srgbClr val="0505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2 51">
            <a:extLst>
              <a:ext uri="{FF2B5EF4-FFF2-40B4-BE49-F238E27FC236}">
                <a16:creationId xmlns:a16="http://schemas.microsoft.com/office/drawing/2014/main" id="{3A7E3C02-1B3D-5E7C-7171-5AF3D633330B}"/>
              </a:ext>
            </a:extLst>
          </p:cNvPr>
          <p:cNvCxnSpPr>
            <a:cxnSpLocks/>
          </p:cNvCxnSpPr>
          <p:nvPr/>
        </p:nvCxnSpPr>
        <p:spPr>
          <a:xfrm>
            <a:off x="3065964" y="5821605"/>
            <a:ext cx="357026" cy="3274"/>
          </a:xfrm>
          <a:prstGeom prst="straightConnector1">
            <a:avLst/>
          </a:prstGeom>
          <a:ln>
            <a:solidFill>
              <a:srgbClr val="0505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CasellaDiTesto 47">
            <a:extLst>
              <a:ext uri="{FF2B5EF4-FFF2-40B4-BE49-F238E27FC236}">
                <a16:creationId xmlns:a16="http://schemas.microsoft.com/office/drawing/2014/main" id="{80F411FA-8EAB-2139-C961-18AE338533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4269" y="4284314"/>
            <a:ext cx="791750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400" dirty="0">
                <a:solidFill>
                  <a:srgbClr val="0505FF"/>
                </a:solidFill>
                <a:latin typeface="Comic Sans MS" pitchFamily="66" charset="0"/>
              </a:rPr>
              <a:t>FPGA</a:t>
            </a:r>
          </a:p>
        </p:txBody>
      </p:sp>
      <p:sp>
        <p:nvSpPr>
          <p:cNvPr id="45" name="CasellaDiTesto 47">
            <a:extLst>
              <a:ext uri="{FF2B5EF4-FFF2-40B4-BE49-F238E27FC236}">
                <a16:creationId xmlns:a16="http://schemas.microsoft.com/office/drawing/2014/main" id="{2B31483E-B107-DD1A-391B-77D66875FC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3004" y="3238036"/>
            <a:ext cx="1435314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400" dirty="0" err="1">
                <a:latin typeface="Comic Sans MS" pitchFamily="66" charset="0"/>
              </a:rPr>
              <a:t>Sync</a:t>
            </a:r>
            <a:r>
              <a:rPr lang="it-IT" sz="1400" dirty="0">
                <a:latin typeface="Comic Sans MS" pitchFamily="66" charset="0"/>
              </a:rPr>
              <a:t>, </a:t>
            </a:r>
            <a:r>
              <a:rPr lang="it-IT" sz="1400" dirty="0" err="1">
                <a:latin typeface="Comic Sans MS" pitchFamily="66" charset="0"/>
              </a:rPr>
              <a:t>ExtTrg</a:t>
            </a:r>
            <a:endParaRPr lang="it-IT" sz="1400" dirty="0">
              <a:latin typeface="Comic Sans MS" pitchFamily="66" charset="0"/>
            </a:endParaRPr>
          </a:p>
        </p:txBody>
      </p:sp>
      <p:sp>
        <p:nvSpPr>
          <p:cNvPr id="46" name="CasellaDiTesto 47">
            <a:extLst>
              <a:ext uri="{FF2B5EF4-FFF2-40B4-BE49-F238E27FC236}">
                <a16:creationId xmlns:a16="http://schemas.microsoft.com/office/drawing/2014/main" id="{93DD1943-73CE-5747-3194-7D9E800C14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7882" y="5592661"/>
            <a:ext cx="1435314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400" dirty="0" err="1">
                <a:latin typeface="Comic Sans MS" pitchFamily="66" charset="0"/>
              </a:rPr>
              <a:t>Sync</a:t>
            </a:r>
            <a:r>
              <a:rPr lang="it-IT" sz="1400" dirty="0">
                <a:latin typeface="Comic Sans MS" pitchFamily="66" charset="0"/>
              </a:rPr>
              <a:t>, </a:t>
            </a:r>
            <a:r>
              <a:rPr lang="it-IT" sz="1400" dirty="0" err="1">
                <a:latin typeface="Comic Sans MS" pitchFamily="66" charset="0"/>
              </a:rPr>
              <a:t>ExtTrg</a:t>
            </a:r>
            <a:endParaRPr lang="it-IT" sz="1400" dirty="0">
              <a:latin typeface="Comic Sans MS" pitchFamily="66" charset="0"/>
            </a:endParaRPr>
          </a:p>
        </p:txBody>
      </p:sp>
      <p:sp>
        <p:nvSpPr>
          <p:cNvPr id="47" name="Arrow: Left-Right 108">
            <a:extLst>
              <a:ext uri="{FF2B5EF4-FFF2-40B4-BE49-F238E27FC236}">
                <a16:creationId xmlns:a16="http://schemas.microsoft.com/office/drawing/2014/main" id="{819FDF33-ECE0-ABFB-4E54-E572E6793840}"/>
              </a:ext>
            </a:extLst>
          </p:cNvPr>
          <p:cNvSpPr/>
          <p:nvPr/>
        </p:nvSpPr>
        <p:spPr>
          <a:xfrm>
            <a:off x="8712423" y="2576336"/>
            <a:ext cx="684235" cy="401600"/>
          </a:xfrm>
          <a:prstGeom prst="leftRightArrow">
            <a:avLst/>
          </a:prstGeom>
          <a:solidFill>
            <a:srgbClr val="92D050"/>
          </a:solidFill>
          <a:ln w="9525" cap="flat" cmpd="sng" algn="ctr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GB" sz="1600" b="1" ker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8" name="Arrow: Left-Right 110">
            <a:extLst>
              <a:ext uri="{FF2B5EF4-FFF2-40B4-BE49-F238E27FC236}">
                <a16:creationId xmlns:a16="http://schemas.microsoft.com/office/drawing/2014/main" id="{34234189-01B9-598B-CDF0-7B76D9A1E309}"/>
              </a:ext>
            </a:extLst>
          </p:cNvPr>
          <p:cNvSpPr/>
          <p:nvPr/>
        </p:nvSpPr>
        <p:spPr>
          <a:xfrm>
            <a:off x="10042514" y="4910756"/>
            <a:ext cx="684235" cy="401600"/>
          </a:xfrm>
          <a:prstGeom prst="leftRightArrow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solidFill>
              <a:srgbClr val="0505FF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GB" sz="1600" b="1" kern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49" name="Immagine 35" descr="Immagine che contiene testo, computer, elettronico, nero&#10;&#10;Descrizione generata automaticamente">
            <a:extLst>
              <a:ext uri="{FF2B5EF4-FFF2-40B4-BE49-F238E27FC236}">
                <a16:creationId xmlns:a16="http://schemas.microsoft.com/office/drawing/2014/main" id="{3A7E5447-EA74-8A74-96DB-53AC7D14246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1625" y="4585686"/>
            <a:ext cx="1435315" cy="1273412"/>
          </a:xfrm>
          <a:prstGeom prst="rect">
            <a:avLst/>
          </a:prstGeom>
        </p:spPr>
      </p:pic>
      <p:sp>
        <p:nvSpPr>
          <p:cNvPr id="50" name="Rettangolo 159">
            <a:extLst>
              <a:ext uri="{FF2B5EF4-FFF2-40B4-BE49-F238E27FC236}">
                <a16:creationId xmlns:a16="http://schemas.microsoft.com/office/drawing/2014/main" id="{D489A921-3931-B513-0076-BDB876FA8130}"/>
              </a:ext>
            </a:extLst>
          </p:cNvPr>
          <p:cNvSpPr/>
          <p:nvPr/>
        </p:nvSpPr>
        <p:spPr bwMode="auto">
          <a:xfrm>
            <a:off x="6740663" y="1534114"/>
            <a:ext cx="392486" cy="252145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it-IT" sz="1600" b="1" kern="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1" name="CasellaDiTesto 47">
            <a:extLst>
              <a:ext uri="{FF2B5EF4-FFF2-40B4-BE49-F238E27FC236}">
                <a16:creationId xmlns:a16="http://schemas.microsoft.com/office/drawing/2014/main" id="{34B29D44-E31D-8D73-E5A6-136739419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3149" y="1528212"/>
            <a:ext cx="1979587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dirty="0">
                <a:solidFill>
                  <a:srgbClr val="FF0000"/>
                </a:solidFill>
                <a:latin typeface="Comic Sans MS" pitchFamily="66" charset="0"/>
              </a:rPr>
              <a:t>= High Throughput</a:t>
            </a:r>
          </a:p>
        </p:txBody>
      </p:sp>
      <p:sp>
        <p:nvSpPr>
          <p:cNvPr id="52" name="CasellaDiTesto 47">
            <a:extLst>
              <a:ext uri="{FF2B5EF4-FFF2-40B4-BE49-F238E27FC236}">
                <a16:creationId xmlns:a16="http://schemas.microsoft.com/office/drawing/2014/main" id="{E0FE56E7-D2DD-A8AB-F4CF-BA8253260B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29906" y="3371544"/>
            <a:ext cx="2204584" cy="48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dirty="0">
                <a:latin typeface="Comic Sans MS" pitchFamily="66" charset="0"/>
              </a:rPr>
              <a:t>Off-line </a:t>
            </a:r>
            <a:r>
              <a:rPr lang="it-IT" dirty="0" err="1">
                <a:latin typeface="Comic Sans MS" pitchFamily="66" charset="0"/>
              </a:rPr>
              <a:t>Waveform</a:t>
            </a:r>
            <a:r>
              <a:rPr lang="it-IT" dirty="0">
                <a:latin typeface="Comic Sans MS" pitchFamily="66" charset="0"/>
              </a:rPr>
              <a:t> Processor</a:t>
            </a:r>
          </a:p>
        </p:txBody>
      </p:sp>
      <p:sp>
        <p:nvSpPr>
          <p:cNvPr id="53" name="CasellaDiTesto 47">
            <a:extLst>
              <a:ext uri="{FF2B5EF4-FFF2-40B4-BE49-F238E27FC236}">
                <a16:creationId xmlns:a16="http://schemas.microsoft.com/office/drawing/2014/main" id="{D896DB95-2A63-3DAA-E238-9E657005CD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4517" y="1592644"/>
            <a:ext cx="2286194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 err="1">
                <a:latin typeface="Comic Sans MS" pitchFamily="66" charset="0"/>
              </a:rPr>
              <a:t>Waveform</a:t>
            </a:r>
            <a:r>
              <a:rPr lang="it-IT" b="1" dirty="0">
                <a:latin typeface="Comic Sans MS" pitchFamily="66" charset="0"/>
              </a:rPr>
              <a:t> </a:t>
            </a:r>
            <a:r>
              <a:rPr lang="it-IT" b="1" dirty="0" err="1">
                <a:latin typeface="Comic Sans MS" pitchFamily="66" charset="0"/>
              </a:rPr>
              <a:t>Digitizer</a:t>
            </a:r>
            <a:endParaRPr lang="it-IT" b="1" dirty="0">
              <a:latin typeface="Comic Sans MS" pitchFamily="66" charset="0"/>
            </a:endParaRPr>
          </a:p>
        </p:txBody>
      </p:sp>
      <p:sp>
        <p:nvSpPr>
          <p:cNvPr id="54" name="CasellaDiTesto 47">
            <a:extLst>
              <a:ext uri="{FF2B5EF4-FFF2-40B4-BE49-F238E27FC236}">
                <a16:creationId xmlns:a16="http://schemas.microsoft.com/office/drawing/2014/main" id="{BB12D231-F3A9-2141-45D2-576D2829E6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3929" y="3638758"/>
            <a:ext cx="2286194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latin typeface="Comic Sans MS" pitchFamily="66" charset="0"/>
              </a:rPr>
              <a:t>FERS</a:t>
            </a:r>
          </a:p>
        </p:txBody>
      </p:sp>
      <p:sp>
        <p:nvSpPr>
          <p:cNvPr id="56" name="Rettangolo 117">
            <a:extLst>
              <a:ext uri="{FF2B5EF4-FFF2-40B4-BE49-F238E27FC236}">
                <a16:creationId xmlns:a16="http://schemas.microsoft.com/office/drawing/2014/main" id="{44A5F091-36AF-A00B-E7E7-A76F46D9EBF3}"/>
              </a:ext>
            </a:extLst>
          </p:cNvPr>
          <p:cNvSpPr/>
          <p:nvPr/>
        </p:nvSpPr>
        <p:spPr bwMode="auto">
          <a:xfrm>
            <a:off x="556041" y="2202983"/>
            <a:ext cx="625688" cy="387776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solidFill>
              <a:schemeClr val="bg1">
                <a:lumMod val="50000"/>
              </a:scheme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HV</a:t>
            </a:r>
          </a:p>
        </p:txBody>
      </p:sp>
      <p:cxnSp>
        <p:nvCxnSpPr>
          <p:cNvPr id="57" name="Connettore 2 51">
            <a:extLst>
              <a:ext uri="{FF2B5EF4-FFF2-40B4-BE49-F238E27FC236}">
                <a16:creationId xmlns:a16="http://schemas.microsoft.com/office/drawing/2014/main" id="{0B06FE2B-FB2B-ED3A-C742-EB171F9EDB36}"/>
              </a:ext>
            </a:extLst>
          </p:cNvPr>
          <p:cNvCxnSpPr>
            <a:cxnSpLocks/>
          </p:cNvCxnSpPr>
          <p:nvPr/>
        </p:nvCxnSpPr>
        <p:spPr>
          <a:xfrm>
            <a:off x="837370" y="2633777"/>
            <a:ext cx="0" cy="1678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ECF4BEB-ED46-FDF7-8C87-68B75295C07E}"/>
              </a:ext>
            </a:extLst>
          </p:cNvPr>
          <p:cNvCxnSpPr>
            <a:cxnSpLocks/>
          </p:cNvCxnSpPr>
          <p:nvPr/>
        </p:nvCxnSpPr>
        <p:spPr>
          <a:xfrm flipH="1">
            <a:off x="1075294" y="1965701"/>
            <a:ext cx="91948" cy="2193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1B35EC61-F4FA-E842-1265-61914B37626E}"/>
              </a:ext>
            </a:extLst>
          </p:cNvPr>
          <p:cNvCxnSpPr>
            <a:cxnSpLocks/>
          </p:cNvCxnSpPr>
          <p:nvPr/>
        </p:nvCxnSpPr>
        <p:spPr>
          <a:xfrm>
            <a:off x="1476983" y="1952340"/>
            <a:ext cx="249938" cy="8275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0" name="Rettangolo 117">
            <a:extLst>
              <a:ext uri="{FF2B5EF4-FFF2-40B4-BE49-F238E27FC236}">
                <a16:creationId xmlns:a16="http://schemas.microsoft.com/office/drawing/2014/main" id="{05FEAC77-60F9-FF74-498C-C141987E21D1}"/>
              </a:ext>
            </a:extLst>
          </p:cNvPr>
          <p:cNvSpPr/>
          <p:nvPr/>
        </p:nvSpPr>
        <p:spPr bwMode="auto">
          <a:xfrm>
            <a:off x="1267025" y="4025372"/>
            <a:ext cx="625688" cy="38777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rgbClr val="0505FF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HV</a:t>
            </a:r>
          </a:p>
        </p:txBody>
      </p:sp>
      <p:cxnSp>
        <p:nvCxnSpPr>
          <p:cNvPr id="61" name="Connettore 2 51">
            <a:extLst>
              <a:ext uri="{FF2B5EF4-FFF2-40B4-BE49-F238E27FC236}">
                <a16:creationId xmlns:a16="http://schemas.microsoft.com/office/drawing/2014/main" id="{0ECCD3A5-8455-0692-0DB9-4EC8C528322D}"/>
              </a:ext>
            </a:extLst>
          </p:cNvPr>
          <p:cNvCxnSpPr>
            <a:cxnSpLocks/>
          </p:cNvCxnSpPr>
          <p:nvPr/>
        </p:nvCxnSpPr>
        <p:spPr>
          <a:xfrm>
            <a:off x="432017" y="4219260"/>
            <a:ext cx="0" cy="8798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onnettore 2 51">
            <a:extLst>
              <a:ext uri="{FF2B5EF4-FFF2-40B4-BE49-F238E27FC236}">
                <a16:creationId xmlns:a16="http://schemas.microsoft.com/office/drawing/2014/main" id="{26DFE9B1-8238-514B-0BA8-53653DFB0D00}"/>
              </a:ext>
            </a:extLst>
          </p:cNvPr>
          <p:cNvCxnSpPr>
            <a:cxnSpLocks/>
            <a:stCxn id="60" idx="1"/>
          </p:cNvCxnSpPr>
          <p:nvPr/>
        </p:nvCxnSpPr>
        <p:spPr>
          <a:xfrm flipH="1">
            <a:off x="432017" y="4219260"/>
            <a:ext cx="835008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3" name="Immagine 7" descr="Immagine che contiene oggetto da esterni&#10;&#10;Descrizione generata automaticamente">
            <a:extLst>
              <a:ext uri="{FF2B5EF4-FFF2-40B4-BE49-F238E27FC236}">
                <a16:creationId xmlns:a16="http://schemas.microsoft.com/office/drawing/2014/main" id="{ADD74B03-1B90-421C-9A95-D974DE5371D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1" y="5051199"/>
            <a:ext cx="1036374" cy="741483"/>
          </a:xfrm>
          <a:prstGeom prst="rect">
            <a:avLst/>
          </a:prstGeom>
        </p:spPr>
      </p:pic>
      <p:pic>
        <p:nvPicPr>
          <p:cNvPr id="64" name="Picture 2" descr="Risultati immagini per radioactive">
            <a:extLst>
              <a:ext uri="{FF2B5EF4-FFF2-40B4-BE49-F238E27FC236}">
                <a16:creationId xmlns:a16="http://schemas.microsoft.com/office/drawing/2014/main" id="{B0A4317B-1AE9-842F-82E4-29A0C69082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516"/>
          <a:stretch/>
        </p:blipFill>
        <p:spPr bwMode="auto">
          <a:xfrm>
            <a:off x="326583" y="5220814"/>
            <a:ext cx="345817" cy="33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Immagine 7" descr="Immagine che contiene oggetto da esterni&#10;&#10;Descrizione generata automaticamente">
            <a:extLst>
              <a:ext uri="{FF2B5EF4-FFF2-40B4-BE49-F238E27FC236}">
                <a16:creationId xmlns:a16="http://schemas.microsoft.com/office/drawing/2014/main" id="{D39F946E-1271-AFFA-F009-7721B7CAB03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212" y="2762223"/>
            <a:ext cx="1036374" cy="741483"/>
          </a:xfrm>
          <a:prstGeom prst="rect">
            <a:avLst/>
          </a:prstGeom>
        </p:spPr>
      </p:pic>
      <p:pic>
        <p:nvPicPr>
          <p:cNvPr id="66" name="Picture 2" descr="Risultati immagini per radioactive">
            <a:extLst>
              <a:ext uri="{FF2B5EF4-FFF2-40B4-BE49-F238E27FC236}">
                <a16:creationId xmlns:a16="http://schemas.microsoft.com/office/drawing/2014/main" id="{B5533AF7-BF84-44EF-A3C7-B3CDB81770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516"/>
          <a:stretch/>
        </p:blipFill>
        <p:spPr bwMode="auto">
          <a:xfrm>
            <a:off x="752934" y="2931838"/>
            <a:ext cx="345817" cy="33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" name="CasellaDiTesto 47">
            <a:extLst>
              <a:ext uri="{FF2B5EF4-FFF2-40B4-BE49-F238E27FC236}">
                <a16:creationId xmlns:a16="http://schemas.microsoft.com/office/drawing/2014/main" id="{56B0182B-BF34-C0A4-EC22-A4A8DD4BEF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6771" y="4078609"/>
            <a:ext cx="1722036" cy="26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400" dirty="0">
                <a:latin typeface="Comic Sans MS" pitchFamily="66" charset="0"/>
              </a:rPr>
              <a:t>20-80V for </a:t>
            </a:r>
            <a:r>
              <a:rPr lang="it-IT" sz="1400" dirty="0" err="1">
                <a:latin typeface="Comic Sans MS" pitchFamily="66" charset="0"/>
              </a:rPr>
              <a:t>SiPM</a:t>
            </a:r>
            <a:endParaRPr lang="it-IT" sz="1400" dirty="0">
              <a:latin typeface="Comic Sans MS" pitchFamily="66" charset="0"/>
            </a:endParaRPr>
          </a:p>
        </p:txBody>
      </p:sp>
      <p:pic>
        <p:nvPicPr>
          <p:cNvPr id="68" name="Graphic 67" descr="Gears with solid fill">
            <a:extLst>
              <a:ext uri="{FF2B5EF4-FFF2-40B4-BE49-F238E27FC236}">
                <a16:creationId xmlns:a16="http://schemas.microsoft.com/office/drawing/2014/main" id="{79E48849-0CAC-9ED7-4D64-B8AE412357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649268" y="2271508"/>
            <a:ext cx="626537" cy="626537"/>
          </a:xfrm>
          <a:prstGeom prst="rect">
            <a:avLst/>
          </a:prstGeom>
        </p:spPr>
      </p:pic>
      <p:pic>
        <p:nvPicPr>
          <p:cNvPr id="69" name="Graphic 68" descr="Gears with solid fill">
            <a:extLst>
              <a:ext uri="{FF2B5EF4-FFF2-40B4-BE49-F238E27FC236}">
                <a16:creationId xmlns:a16="http://schemas.microsoft.com/office/drawing/2014/main" id="{DA26A78F-5CF9-49E5-FB5C-96B1703E85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13642" y="4689339"/>
            <a:ext cx="626537" cy="62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729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88076-F9EF-EAE1-4930-A7A53C77B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Digitizers 2.0 : key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BD3BE1-2F05-B0EC-9627-0D955C9F27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7876599" cy="3326893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/>
              <a:t> High channel density 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 Variable Gain Amplifier (VGA) to adapt the input dynamic range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 up to 5 GB on-board memory (e.g. 84 </a:t>
            </a:r>
            <a:r>
              <a:rPr lang="en-US" dirty="0" err="1"/>
              <a:t>ms</a:t>
            </a:r>
            <a:r>
              <a:rPr lang="en-US" dirty="0"/>
              <a:t> record length at 500 MS/s)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 </a:t>
            </a:r>
            <a:r>
              <a:rPr lang="en-US" b="1" dirty="0" err="1"/>
              <a:t>OpenFPGA</a:t>
            </a:r>
            <a:r>
              <a:rPr lang="en-US" b="1" dirty="0"/>
              <a:t> with </a:t>
            </a:r>
            <a:r>
              <a:rPr lang="en-US" b="1" dirty="0" err="1"/>
              <a:t>SciCompiler</a:t>
            </a:r>
            <a:r>
              <a:rPr lang="en-US" dirty="0"/>
              <a:t>: design and upload a custom pulse processor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 DPP off-the-shelf: PHA, QDC, PSD, CFD, ZLE, DAW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 </a:t>
            </a:r>
            <a:r>
              <a:rPr lang="en-US" b="1" dirty="0"/>
              <a:t>Readout: 1/10 GbE, USB 3.0, Optical link</a:t>
            </a:r>
            <a:r>
              <a:rPr lang="en-US" dirty="0"/>
              <a:t>. (tested up to ~800 MB/s with UDP)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 easy scalability and synchronization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60A276-AF06-DDF2-A81A-83994F4AA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4F5635-5C49-ADDD-C0B9-D22154FAA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872B4-219E-3D4E-E931-272B93AC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5</a:t>
            </a:fld>
            <a:endParaRPr lang="en-US"/>
          </a:p>
        </p:txBody>
      </p:sp>
      <p:pic>
        <p:nvPicPr>
          <p:cNvPr id="7" name="Immagine 5">
            <a:extLst>
              <a:ext uri="{FF2B5EF4-FFF2-40B4-BE49-F238E27FC236}">
                <a16:creationId xmlns:a16="http://schemas.microsoft.com/office/drawing/2014/main" id="{6DCA4F1A-F8CD-112E-3F38-6E2277F5147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81" y="5076683"/>
            <a:ext cx="4093410" cy="1282047"/>
          </a:xfrm>
          <a:prstGeom prst="rect">
            <a:avLst/>
          </a:prstGeom>
        </p:spPr>
      </p:pic>
      <p:pic>
        <p:nvPicPr>
          <p:cNvPr id="8" name="Picture 8" descr="A close-up of a circuit board&#10;&#10;Description automatically generated with medium confidence">
            <a:extLst>
              <a:ext uri="{FF2B5EF4-FFF2-40B4-BE49-F238E27FC236}">
                <a16:creationId xmlns:a16="http://schemas.microsoft.com/office/drawing/2014/main" id="{C9B6BBD9-DC33-2AB6-1A73-1EACEE3BC05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935" r="36598"/>
          <a:stretch/>
        </p:blipFill>
        <p:spPr>
          <a:xfrm>
            <a:off x="8625529" y="147798"/>
            <a:ext cx="1744917" cy="6352709"/>
          </a:xfrm>
          <a:prstGeom prst="rect">
            <a:avLst/>
          </a:prstGeom>
        </p:spPr>
      </p:pic>
      <p:pic>
        <p:nvPicPr>
          <p:cNvPr id="9" name="Immagine 7">
            <a:extLst>
              <a:ext uri="{FF2B5EF4-FFF2-40B4-BE49-F238E27FC236}">
                <a16:creationId xmlns:a16="http://schemas.microsoft.com/office/drawing/2014/main" id="{7DF73455-561E-3540-FDB2-8943509E56E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1299" y="194789"/>
            <a:ext cx="1663927" cy="6259329"/>
          </a:xfrm>
          <a:prstGeom prst="rect">
            <a:avLst/>
          </a:prstGeom>
        </p:spPr>
      </p:pic>
      <p:pic>
        <p:nvPicPr>
          <p:cNvPr id="10" name="Immagine 9" descr="Immagine che contiene testo, elettronica, router&#10;&#10;Descrizione generata automaticamente">
            <a:extLst>
              <a:ext uri="{FF2B5EF4-FFF2-40B4-BE49-F238E27FC236}">
                <a16:creationId xmlns:a16="http://schemas.microsoft.com/office/drawing/2014/main" id="{01F60D0B-ABA8-25BF-2628-D4E41946D64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5760" y="4855569"/>
            <a:ext cx="3621059" cy="1335265"/>
          </a:xfrm>
          <a:prstGeom prst="rect">
            <a:avLst/>
          </a:prstGeom>
        </p:spPr>
      </p:pic>
      <p:pic>
        <p:nvPicPr>
          <p:cNvPr id="11" name="Picture 10" descr="A close-up of a red and green electronic device&#10;&#10;Description automatically generated">
            <a:extLst>
              <a:ext uri="{FF2B5EF4-FFF2-40B4-BE49-F238E27FC236}">
                <a16:creationId xmlns:a16="http://schemas.microsoft.com/office/drawing/2014/main" id="{2A8B2B37-FB68-2699-1BC7-64ABE67DAF7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7657" y="194789"/>
            <a:ext cx="1600768" cy="620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463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FF21A-9669-1ACE-9587-B360985CE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2740/2745 : 64 channel, 125 MS/s, 16 bit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119AE3-2157-F6FB-C04C-D1EAF73F9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76609"/>
            <a:ext cx="6818261" cy="3760891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/>
              <a:t> Inputs: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Single ended or Differential (factory setting)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Connector: four 20x2 pin, 2 mm pitch headers. 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Adapters to MCX and 2.54 mm, 17x2 headers (for ribbon cables)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Dynamic Range: 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/>
              <a:t>V2740: 2 </a:t>
            </a:r>
            <a:r>
              <a:rPr lang="en-US" dirty="0" err="1"/>
              <a:t>Vpp</a:t>
            </a:r>
            <a:r>
              <a:rPr lang="en-US" dirty="0"/>
              <a:t> fixed 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/>
              <a:t>V2745: 40 </a:t>
            </a:r>
            <a:r>
              <a:rPr lang="en-US" dirty="0" err="1"/>
              <a:t>mVpp</a:t>
            </a:r>
            <a:r>
              <a:rPr lang="en-US" dirty="0"/>
              <a:t> ÷ 4 </a:t>
            </a:r>
            <a:r>
              <a:rPr lang="en-US" dirty="0" err="1"/>
              <a:t>Vpp</a:t>
            </a:r>
            <a:r>
              <a:rPr lang="en-US" dirty="0"/>
              <a:t> (Gain from x1 to x100)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 Max waveform length: ~84 </a:t>
            </a:r>
            <a:r>
              <a:rPr lang="en-US" dirty="0" err="1"/>
              <a:t>ms</a:t>
            </a:r>
            <a:r>
              <a:rPr lang="en-US" dirty="0"/>
              <a:t> @ 125 MS/s (2 buffers). </a:t>
            </a:r>
            <a:br>
              <a:rPr lang="en-US" dirty="0"/>
            </a:br>
            <a:r>
              <a:rPr lang="en-US" dirty="0"/>
              <a:t>Extension up to 84 s by decimation (divide by 2N, with N=1÷10)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 Baseline Noise: 3.9 LSB (≃ 120 µV) @ 2 </a:t>
            </a:r>
            <a:r>
              <a:rPr lang="en-US" dirty="0" err="1"/>
              <a:t>Vpp</a:t>
            </a: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/>
              <a:t> ENOB = 11.7 (typ.)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3F8E88-27B5-9CF1-52F5-7B9A49006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40A247-6598-33CF-A9FB-6CA4BA4EB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37FA3-0CE7-F78F-CD4C-B87C2C8C5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266942-7F1C-4714-34C6-1031997BA3F0}"/>
              </a:ext>
            </a:extLst>
          </p:cNvPr>
          <p:cNvSpPr txBox="1"/>
          <p:nvPr/>
        </p:nvSpPr>
        <p:spPr>
          <a:xfrm>
            <a:off x="6900530" y="4928968"/>
            <a:ext cx="4873062" cy="1450757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>
            <a:lvl1pPr marL="91440" indent="-91440">
              <a:lnSpc>
                <a:spcPct val="12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Wingdings" pitchFamily="2" charset="2"/>
              <a:buChar char="Ø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84048" lvl="1" indent="-182880">
              <a:lnSpc>
                <a:spcPct val="120000"/>
              </a:lnSpc>
              <a:spcBef>
                <a:spcPts val="200"/>
              </a:spcBef>
              <a:spcAft>
                <a:spcPts val="400"/>
              </a:spcAft>
              <a:buClrTx/>
              <a:buFont typeface="Wingdings" pitchFamily="2" charset="2"/>
              <a:buChar char="Ø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66928" lvl="2" indent="-182880">
              <a:lnSpc>
                <a:spcPct val="120000"/>
              </a:lnSpc>
              <a:spcBef>
                <a:spcPts val="200"/>
              </a:spcBef>
              <a:spcAft>
                <a:spcPts val="400"/>
              </a:spcAft>
              <a:buClrTx/>
              <a:buFont typeface="Wingdings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49808" indent="-182880">
              <a:lnSpc>
                <a:spcPct val="12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32688" indent="-182880">
              <a:lnSpc>
                <a:spcPct val="12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 marL="1100000" indent="-2286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 marL="1300000" indent="-2286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 marL="1500000" indent="-2286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  <a:lvl9pPr marL="1700000" indent="-2286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9pPr>
          </a:lstStyle>
          <a:p>
            <a:pPr lvl="1">
              <a:buFont typeface="Wingdings" pitchFamily="2" charset="2"/>
              <a:buChar char="ü"/>
            </a:pPr>
            <a:r>
              <a:rPr lang="en-US" dirty="0"/>
              <a:t>Spectroscopy with segmented Si and </a:t>
            </a:r>
            <a:r>
              <a:rPr lang="en-US" dirty="0" err="1"/>
              <a:t>HPGe</a:t>
            </a:r>
            <a:r>
              <a:rPr lang="en-US" dirty="0"/>
              <a:t> 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/>
              <a:t>Dark Matter and Neutrino </a:t>
            </a:r>
            <a:r>
              <a:rPr lang="en-US" dirty="0" err="1"/>
              <a:t>Esperiments</a:t>
            </a:r>
            <a:r>
              <a:rPr lang="en-US" dirty="0"/>
              <a:t> 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/>
              <a:t>PMT with slow scintillators (e.g. </a:t>
            </a:r>
            <a:r>
              <a:rPr lang="en-US" dirty="0" err="1"/>
              <a:t>NaI</a:t>
            </a:r>
            <a:r>
              <a:rPr lang="en-US" dirty="0"/>
              <a:t>) 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err="1"/>
              <a:t>SiPM</a:t>
            </a:r>
            <a:r>
              <a:rPr lang="en-US" dirty="0"/>
              <a:t> readout (need preamp)</a:t>
            </a:r>
          </a:p>
        </p:txBody>
      </p:sp>
      <p:pic>
        <p:nvPicPr>
          <p:cNvPr id="9" name="Immagine 1">
            <a:extLst>
              <a:ext uri="{FF2B5EF4-FFF2-40B4-BE49-F238E27FC236}">
                <a16:creationId xmlns:a16="http://schemas.microsoft.com/office/drawing/2014/main" id="{6DEE9836-0360-9782-2529-47B9EAB2988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3582" y="478274"/>
            <a:ext cx="1045261" cy="4450693"/>
          </a:xfrm>
          <a:prstGeom prst="rect">
            <a:avLst/>
          </a:prstGeom>
        </p:spPr>
      </p:pic>
      <p:pic>
        <p:nvPicPr>
          <p:cNvPr id="10" name="Immagine 2">
            <a:extLst>
              <a:ext uri="{FF2B5EF4-FFF2-40B4-BE49-F238E27FC236}">
                <a16:creationId xmlns:a16="http://schemas.microsoft.com/office/drawing/2014/main" id="{D5436A4B-BE65-5A14-46DC-E1F44CD9A51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8690" y="549435"/>
            <a:ext cx="1044605" cy="4379534"/>
          </a:xfrm>
          <a:prstGeom prst="rect">
            <a:avLst/>
          </a:prstGeom>
        </p:spPr>
      </p:pic>
      <p:sp>
        <p:nvSpPr>
          <p:cNvPr id="11" name="TextBox 28">
            <a:extLst>
              <a:ext uri="{FF2B5EF4-FFF2-40B4-BE49-F238E27FC236}">
                <a16:creationId xmlns:a16="http://schemas.microsoft.com/office/drawing/2014/main" id="{9EAA2E25-8D3E-8E0A-CA61-404040A4A87B}"/>
              </a:ext>
            </a:extLst>
          </p:cNvPr>
          <p:cNvSpPr txBox="1"/>
          <p:nvPr/>
        </p:nvSpPr>
        <p:spPr>
          <a:xfrm>
            <a:off x="9845850" y="47354"/>
            <a:ext cx="19191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Cable Adapters</a:t>
            </a:r>
            <a:endParaRPr lang="en-US" sz="1600" dirty="0"/>
          </a:p>
        </p:txBody>
      </p:sp>
      <p:sp>
        <p:nvSpPr>
          <p:cNvPr id="12" name="TextBox 28">
            <a:extLst>
              <a:ext uri="{FF2B5EF4-FFF2-40B4-BE49-F238E27FC236}">
                <a16:creationId xmlns:a16="http://schemas.microsoft.com/office/drawing/2014/main" id="{08DAD315-1B5F-62D7-A0B9-C19C9B5610BA}"/>
              </a:ext>
            </a:extLst>
          </p:cNvPr>
          <p:cNvSpPr txBox="1"/>
          <p:nvPr/>
        </p:nvSpPr>
        <p:spPr>
          <a:xfrm>
            <a:off x="10795384" y="395545"/>
            <a:ext cx="1184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A372F</a:t>
            </a:r>
            <a:endParaRPr lang="en-US" sz="1400" dirty="0"/>
          </a:p>
        </p:txBody>
      </p:sp>
      <p:sp>
        <p:nvSpPr>
          <p:cNvPr id="13" name="TextBox 28">
            <a:extLst>
              <a:ext uri="{FF2B5EF4-FFF2-40B4-BE49-F238E27FC236}">
                <a16:creationId xmlns:a16="http://schemas.microsoft.com/office/drawing/2014/main" id="{E3F98B29-8A7B-535D-6FCE-738064A29DCF}"/>
              </a:ext>
            </a:extLst>
          </p:cNvPr>
          <p:cNvSpPr txBox="1"/>
          <p:nvPr/>
        </p:nvSpPr>
        <p:spPr>
          <a:xfrm>
            <a:off x="9780658" y="330611"/>
            <a:ext cx="1184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A372M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57713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844E128-FF69-4E9F-8327-6B504B3C5A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85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6933DB-150D-3670-2BB8-6FDF62CEE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6783" y="516835"/>
            <a:ext cx="5977937" cy="1666501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2730 : 32 channel, 500 MS/s, 14 bit</a:t>
            </a:r>
          </a:p>
        </p:txBody>
      </p:sp>
      <p:pic>
        <p:nvPicPr>
          <p:cNvPr id="7" name="Immagine 5">
            <a:extLst>
              <a:ext uri="{FF2B5EF4-FFF2-40B4-BE49-F238E27FC236}">
                <a16:creationId xmlns:a16="http://schemas.microsoft.com/office/drawing/2014/main" id="{6538141C-B701-75E0-2B3D-EF014735BDB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1105" r="-1" b="28840"/>
          <a:stretch/>
        </p:blipFill>
        <p:spPr>
          <a:xfrm>
            <a:off x="20" y="10"/>
            <a:ext cx="4580077" cy="6857990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55CEADF-09EA-423C-8C45-F94AF44D5A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00864" y="2353592"/>
            <a:ext cx="566928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F6F8F3-3E26-F1F8-2C88-B75E9DE059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6784" y="2546224"/>
            <a:ext cx="5977938" cy="379493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rgbClr val="FFFFFF"/>
                </a:solidFill>
              </a:rPr>
              <a:t>Inputs: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rgbClr val="FFFFFF"/>
                </a:solidFill>
              </a:rPr>
              <a:t>Single ended, 50</a:t>
            </a:r>
            <a:r>
              <a:rPr lang="el-GR" sz="1400" dirty="0">
                <a:solidFill>
                  <a:srgbClr val="FFFFFF"/>
                </a:solidFill>
              </a:rPr>
              <a:t> Ω</a:t>
            </a:r>
            <a:endParaRPr lang="en-US" sz="1400" dirty="0">
              <a:solidFill>
                <a:srgbClr val="FFFFFF"/>
              </a:solidFill>
            </a:endParaRPr>
          </a:p>
          <a:p>
            <a:pPr lvl="1"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rgbClr val="FFFFFF"/>
                </a:solidFill>
              </a:rPr>
              <a:t>Connector: MCX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rgbClr val="FFFFFF"/>
                </a:solidFill>
              </a:rPr>
              <a:t>Dynamic Range: 200 </a:t>
            </a:r>
            <a:r>
              <a:rPr lang="en-US" sz="1400" dirty="0" err="1">
                <a:solidFill>
                  <a:srgbClr val="FFFFFF"/>
                </a:solidFill>
              </a:rPr>
              <a:t>mVpp</a:t>
            </a:r>
            <a:r>
              <a:rPr lang="en-US" sz="1400" dirty="0">
                <a:solidFill>
                  <a:srgbClr val="FFFFFF"/>
                </a:solidFill>
              </a:rPr>
              <a:t> ÷ 4 </a:t>
            </a:r>
            <a:r>
              <a:rPr lang="en-US" sz="1400" dirty="0" err="1">
                <a:solidFill>
                  <a:srgbClr val="FFFFFF"/>
                </a:solidFill>
              </a:rPr>
              <a:t>Vpp</a:t>
            </a:r>
            <a:r>
              <a:rPr lang="en-US" sz="1400" dirty="0">
                <a:solidFill>
                  <a:srgbClr val="FFFFFF"/>
                </a:solidFill>
              </a:rPr>
              <a:t> (Gain from x1 to x20)</a:t>
            </a:r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rgbClr val="FFFFFF"/>
                </a:solidFill>
              </a:rPr>
              <a:t>Max waveform length: ~84 </a:t>
            </a:r>
            <a:r>
              <a:rPr lang="en-US" sz="1400" dirty="0" err="1">
                <a:solidFill>
                  <a:srgbClr val="FFFFFF"/>
                </a:solidFill>
              </a:rPr>
              <a:t>ms</a:t>
            </a:r>
            <a:r>
              <a:rPr lang="en-US" sz="1400" dirty="0">
                <a:solidFill>
                  <a:srgbClr val="FFFFFF"/>
                </a:solidFill>
              </a:rPr>
              <a:t> @ 125 MS/s (2 buffers). </a:t>
            </a:r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rgbClr val="FFFFFF"/>
                </a:solidFill>
              </a:rPr>
              <a:t>Baseline Noise: 2.8 LSB (≃ 340 µV) @ 2 </a:t>
            </a:r>
            <a:r>
              <a:rPr lang="en-US" sz="1400" dirty="0" err="1">
                <a:solidFill>
                  <a:srgbClr val="FFFFFF"/>
                </a:solidFill>
              </a:rPr>
              <a:t>Vpp</a:t>
            </a:r>
            <a:endParaRPr lang="en-US" sz="1400" dirty="0">
              <a:solidFill>
                <a:srgbClr val="FFFFFF"/>
              </a:solidFill>
            </a:endParaRPr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rgbClr val="FFFFFF"/>
                </a:solidFill>
              </a:rPr>
              <a:t>ENOB = 10.5 (typ.)</a:t>
            </a:r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rgbClr val="FFFFFF"/>
                </a:solidFill>
              </a:rPr>
              <a:t>Applications: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rgbClr val="FFFFFF"/>
                </a:solidFill>
              </a:rPr>
              <a:t>Pulse Shape Discrimination with organic and plastic scintillators (n/</a:t>
            </a:r>
            <a:r>
              <a:rPr lang="el-GR" sz="1400" dirty="0">
                <a:solidFill>
                  <a:srgbClr val="FFFFFF"/>
                </a:solidFill>
              </a:rPr>
              <a:t>γ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400" dirty="0" err="1">
                <a:solidFill>
                  <a:srgbClr val="FFFFFF"/>
                </a:solidFill>
              </a:rPr>
              <a:t>discr</a:t>
            </a:r>
            <a:r>
              <a:rPr lang="en-US" sz="1400" dirty="0">
                <a:solidFill>
                  <a:srgbClr val="FFFFFF"/>
                </a:solidFill>
              </a:rPr>
              <a:t>)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rgbClr val="FFFFFF"/>
                </a:solidFill>
              </a:rPr>
              <a:t>High Resolution Timing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rgbClr val="FFFFFF"/>
                </a:solidFill>
              </a:rPr>
              <a:t>Fast detector readout (PMTs, </a:t>
            </a:r>
            <a:r>
              <a:rPr lang="en-US" sz="1400" dirty="0" err="1">
                <a:solidFill>
                  <a:srgbClr val="FFFFFF"/>
                </a:solidFill>
              </a:rPr>
              <a:t>SiPMs</a:t>
            </a:r>
            <a:r>
              <a:rPr lang="en-US" sz="1400" dirty="0">
                <a:solidFill>
                  <a:srgbClr val="FFFFFF"/>
                </a:solidFill>
              </a:rPr>
              <a:t>, </a:t>
            </a:r>
            <a:r>
              <a:rPr lang="en-US" sz="1400" dirty="0" err="1">
                <a:solidFill>
                  <a:srgbClr val="FFFFFF"/>
                </a:solidFill>
              </a:rPr>
              <a:t>etc</a:t>
            </a:r>
            <a:r>
              <a:rPr lang="en-US" sz="1400" dirty="0">
                <a:solidFill>
                  <a:srgbClr val="FFFFFF"/>
                </a:solidFill>
              </a:rPr>
              <a:t>…)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1400" dirty="0">
                <a:solidFill>
                  <a:srgbClr val="FFFFFF"/>
                </a:solidFill>
              </a:rPr>
              <a:t>Multi parametric acquisition (Energy + Time + PSD)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384AF2-8E1B-43EC-B81E-C275BE6E0B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0080" y="6446838"/>
            <a:ext cx="2472271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/>
              <a:t>27/11/2020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310735-0997-6C15-3CEB-F9BCE0897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16783" y="6446838"/>
            <a:ext cx="5486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F700E6-D8FC-63C5-AD68-4B7ACB6B4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3582" y="6446838"/>
            <a:ext cx="78001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2828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844E128-FF69-4E9F-8327-6B504B3C5A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" y="0"/>
            <a:ext cx="12191985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CF23BC-0F35-650B-7D32-589B3566B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516835"/>
            <a:ext cx="5977937" cy="1666501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2751 : 16 channel, 1 GS/s, 14 bit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55CEADF-09EA-423C-8C45-F94AF44D5A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15896" y="2353592"/>
            <a:ext cx="530352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D060B4-80BA-1FC0-2DB1-54230366C7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79" y="2546224"/>
            <a:ext cx="7003734" cy="373035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1700" dirty="0">
                <a:solidFill>
                  <a:srgbClr val="FFFFFF"/>
                </a:solidFill>
              </a:rPr>
              <a:t> Inputs: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1700" dirty="0">
                <a:solidFill>
                  <a:srgbClr val="FFFFFF"/>
                </a:solidFill>
              </a:rPr>
              <a:t>Single ended, 50 </a:t>
            </a:r>
            <a:r>
              <a:rPr lang="el-GR" sz="1700" dirty="0">
                <a:solidFill>
                  <a:srgbClr val="FFFFFF"/>
                </a:solidFill>
              </a:rPr>
              <a:t>Ω</a:t>
            </a:r>
            <a:endParaRPr lang="en-US" sz="1700" dirty="0">
              <a:solidFill>
                <a:srgbClr val="FFFFFF"/>
              </a:solidFill>
            </a:endParaRPr>
          </a:p>
          <a:p>
            <a:pPr lvl="1"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1700" dirty="0">
                <a:solidFill>
                  <a:srgbClr val="FFFFFF"/>
                </a:solidFill>
              </a:rPr>
              <a:t>Connector: MCX</a:t>
            </a:r>
          </a:p>
          <a:p>
            <a:pPr lvl="1"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1700" dirty="0">
                <a:solidFill>
                  <a:srgbClr val="FFFFFF"/>
                </a:solidFill>
              </a:rPr>
              <a:t>Dynamic Range: 200 </a:t>
            </a:r>
            <a:r>
              <a:rPr lang="en-US" sz="1700" dirty="0" err="1">
                <a:solidFill>
                  <a:srgbClr val="FFFFFF"/>
                </a:solidFill>
              </a:rPr>
              <a:t>mVpp</a:t>
            </a:r>
            <a:r>
              <a:rPr lang="en-US" sz="1700" dirty="0">
                <a:solidFill>
                  <a:srgbClr val="FFFFFF"/>
                </a:solidFill>
              </a:rPr>
              <a:t> ÷ 2 </a:t>
            </a:r>
            <a:r>
              <a:rPr lang="en-US" sz="1700" dirty="0" err="1">
                <a:solidFill>
                  <a:srgbClr val="FFFFFF"/>
                </a:solidFill>
              </a:rPr>
              <a:t>Vpp</a:t>
            </a:r>
            <a:r>
              <a:rPr lang="en-US" sz="1700" dirty="0">
                <a:solidFill>
                  <a:srgbClr val="FFFFFF"/>
                </a:solidFill>
              </a:rPr>
              <a:t> (Gain from x1 to x10)</a:t>
            </a:r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r>
              <a:rPr lang="el-GR" sz="1700" dirty="0">
                <a:solidFill>
                  <a:srgbClr val="FFFFFF"/>
                </a:solidFill>
              </a:rPr>
              <a:t> </a:t>
            </a:r>
            <a:r>
              <a:rPr lang="en-US" sz="1700" dirty="0">
                <a:solidFill>
                  <a:srgbClr val="FFFFFF"/>
                </a:solidFill>
              </a:rPr>
              <a:t>Max waveform length: ~84 </a:t>
            </a:r>
            <a:r>
              <a:rPr lang="en-US" sz="1700" dirty="0" err="1">
                <a:solidFill>
                  <a:srgbClr val="FFFFFF"/>
                </a:solidFill>
              </a:rPr>
              <a:t>ms</a:t>
            </a:r>
            <a:r>
              <a:rPr lang="en-US" sz="1700" dirty="0">
                <a:solidFill>
                  <a:srgbClr val="FFFFFF"/>
                </a:solidFill>
              </a:rPr>
              <a:t> @ 125 MS/s (2 buffers). </a:t>
            </a:r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r>
              <a:rPr lang="el-GR" sz="1700" dirty="0">
                <a:solidFill>
                  <a:srgbClr val="FFFFFF"/>
                </a:solidFill>
              </a:rPr>
              <a:t> </a:t>
            </a:r>
            <a:r>
              <a:rPr lang="en-US" sz="1700" dirty="0">
                <a:solidFill>
                  <a:srgbClr val="FFFFFF"/>
                </a:solidFill>
              </a:rPr>
              <a:t>Baseline Noise: 3.2 LSB (≃ 390 µV) @ 2 </a:t>
            </a:r>
            <a:r>
              <a:rPr lang="en-US" sz="1700" dirty="0" err="1">
                <a:solidFill>
                  <a:srgbClr val="FFFFFF"/>
                </a:solidFill>
              </a:rPr>
              <a:t>Vpp</a:t>
            </a:r>
            <a:endParaRPr lang="en-US" sz="1700" dirty="0">
              <a:solidFill>
                <a:srgbClr val="FFFFFF"/>
              </a:solidFill>
            </a:endParaRPr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r>
              <a:rPr lang="el-GR" sz="1700" dirty="0">
                <a:solidFill>
                  <a:srgbClr val="FFFFFF"/>
                </a:solidFill>
              </a:rPr>
              <a:t> </a:t>
            </a:r>
            <a:r>
              <a:rPr lang="en-US" sz="1700" dirty="0">
                <a:solidFill>
                  <a:srgbClr val="FFFFFF"/>
                </a:solidFill>
              </a:rPr>
              <a:t>ENOB = 10.0 (typ.)</a:t>
            </a:r>
          </a:p>
          <a:p>
            <a:pPr>
              <a:lnSpc>
                <a:spcPct val="110000"/>
              </a:lnSpc>
              <a:buFont typeface="Wingdings" pitchFamily="2" charset="2"/>
              <a:buChar char="Ø"/>
            </a:pPr>
            <a:r>
              <a:rPr lang="el-GR" sz="1700" dirty="0">
                <a:solidFill>
                  <a:srgbClr val="FFFFFF"/>
                </a:solidFill>
              </a:rPr>
              <a:t> </a:t>
            </a:r>
            <a:r>
              <a:rPr lang="en-US" sz="1700" dirty="0">
                <a:solidFill>
                  <a:srgbClr val="FFFFFF"/>
                </a:solidFill>
              </a:rPr>
              <a:t>Applications:</a:t>
            </a:r>
            <a:r>
              <a:rPr lang="el-GR" sz="1700" dirty="0">
                <a:solidFill>
                  <a:srgbClr val="FFFFFF"/>
                </a:solidFill>
              </a:rPr>
              <a:t> </a:t>
            </a:r>
            <a:r>
              <a:rPr lang="en-US" sz="1700" b="1" dirty="0">
                <a:solidFill>
                  <a:srgbClr val="FFFFFF"/>
                </a:solidFill>
              </a:rPr>
              <a:t>same as VX2730, with a better timing performance</a:t>
            </a:r>
            <a:endParaRPr lang="en-US" sz="1700" dirty="0">
              <a:solidFill>
                <a:srgbClr val="FFFFFF"/>
              </a:solidFill>
            </a:endParaRPr>
          </a:p>
          <a:p>
            <a:pPr>
              <a:lnSpc>
                <a:spcPct val="110000"/>
              </a:lnSpc>
            </a:pPr>
            <a:endParaRPr lang="en-US" sz="1500" dirty="0">
              <a:solidFill>
                <a:srgbClr val="FFFFFF"/>
              </a:solidFill>
            </a:endParaRPr>
          </a:p>
        </p:txBody>
      </p:sp>
      <p:pic>
        <p:nvPicPr>
          <p:cNvPr id="7" name="Picture 6" descr="A close-up of a red and green electronic device&#10;&#10;Description automatically generated">
            <a:extLst>
              <a:ext uri="{FF2B5EF4-FFF2-40B4-BE49-F238E27FC236}">
                <a16:creationId xmlns:a16="http://schemas.microsoft.com/office/drawing/2014/main" id="{F4EDC6A3-3451-5C23-EF57-4672A2B0C3A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0053" b="31391"/>
          <a:stretch/>
        </p:blipFill>
        <p:spPr>
          <a:xfrm>
            <a:off x="7611902" y="10"/>
            <a:ext cx="4580097" cy="685799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7C2C59-6A98-9D27-EA51-2294BB44D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B4FE56-77CA-F3A3-6128-A18CD95FF0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18426" y="6446838"/>
            <a:ext cx="258485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27/11/2020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612E52-1F0C-548C-2BFB-A2DB04D90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3582" y="6446838"/>
            <a:ext cx="78001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1595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3ED46-669F-7D5F-7572-CE9B68447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Open FPGA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3D426-E044-4B6A-3F83-B1958DDF7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DF5C64-5DED-2946-2311-30B8F4A45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Reproduction, transfer, distribution of part or all of the contents in this document in any form without prior written permission of  CAEN S.p.A. is prohibited.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A19C25-6A81-89DD-DE2C-C34358CEB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9</a:t>
            </a:fld>
            <a:endParaRPr lang="en-US"/>
          </a:p>
        </p:txBody>
      </p:sp>
      <p:cxnSp>
        <p:nvCxnSpPr>
          <p:cNvPr id="7" name="Connettore 2 51">
            <a:extLst>
              <a:ext uri="{FF2B5EF4-FFF2-40B4-BE49-F238E27FC236}">
                <a16:creationId xmlns:a16="http://schemas.microsoft.com/office/drawing/2014/main" id="{785F32D9-ABE4-4166-336C-1A952555AB3A}"/>
              </a:ext>
            </a:extLst>
          </p:cNvPr>
          <p:cNvCxnSpPr>
            <a:cxnSpLocks/>
          </p:cNvCxnSpPr>
          <p:nvPr/>
        </p:nvCxnSpPr>
        <p:spPr>
          <a:xfrm>
            <a:off x="1002506" y="3490942"/>
            <a:ext cx="101204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ttangolo 117">
            <a:extLst>
              <a:ext uri="{FF2B5EF4-FFF2-40B4-BE49-F238E27FC236}">
                <a16:creationId xmlns:a16="http://schemas.microsoft.com/office/drawing/2014/main" id="{7217539F-9FFE-38BD-17D4-ADB3D8362CC0}"/>
              </a:ext>
            </a:extLst>
          </p:cNvPr>
          <p:cNvSpPr/>
          <p:nvPr/>
        </p:nvSpPr>
        <p:spPr bwMode="auto">
          <a:xfrm>
            <a:off x="2037507" y="3205212"/>
            <a:ext cx="817401" cy="60457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solidFill>
              <a:schemeClr val="bg1">
                <a:lumMod val="50000"/>
              </a:scheme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ADC</a:t>
            </a:r>
          </a:p>
        </p:txBody>
      </p:sp>
      <p:sp>
        <p:nvSpPr>
          <p:cNvPr id="9" name="Rettangolo 159">
            <a:extLst>
              <a:ext uri="{FF2B5EF4-FFF2-40B4-BE49-F238E27FC236}">
                <a16:creationId xmlns:a16="http://schemas.microsoft.com/office/drawing/2014/main" id="{C9BC5BD9-6A39-CC0B-B868-8A2D4E2B60C9}"/>
              </a:ext>
            </a:extLst>
          </p:cNvPr>
          <p:cNvSpPr/>
          <p:nvPr/>
        </p:nvSpPr>
        <p:spPr bwMode="auto">
          <a:xfrm>
            <a:off x="3302625" y="3031308"/>
            <a:ext cx="1345758" cy="945803"/>
          </a:xfrm>
          <a:prstGeom prst="rect">
            <a:avLst/>
          </a:prstGeom>
          <a:solidFill>
            <a:srgbClr val="92D050"/>
          </a:solidFill>
          <a:ln w="19050" cap="flat" cmpd="sng" algn="ctr">
            <a:solidFill>
              <a:srgbClr val="00B05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 err="1">
                <a:solidFill>
                  <a:srgbClr val="000000"/>
                </a:solidFill>
                <a:latin typeface="Comic Sans MS" pitchFamily="66" charset="0"/>
              </a:rPr>
              <a:t>Pulse</a:t>
            </a:r>
            <a:endParaRPr lang="it-IT" sz="1600" b="1" kern="0" dirty="0">
              <a:solidFill>
                <a:srgbClr val="000000"/>
              </a:solidFill>
              <a:latin typeface="Comic Sans MS" pitchFamily="66" charset="0"/>
            </a:endParaRP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Processor</a:t>
            </a:r>
          </a:p>
        </p:txBody>
      </p:sp>
      <p:sp>
        <p:nvSpPr>
          <p:cNvPr id="10" name="Rettangolo 159">
            <a:extLst>
              <a:ext uri="{FF2B5EF4-FFF2-40B4-BE49-F238E27FC236}">
                <a16:creationId xmlns:a16="http://schemas.microsoft.com/office/drawing/2014/main" id="{7A811F61-4790-E3ED-CECF-E947B14BCBD4}"/>
              </a:ext>
            </a:extLst>
          </p:cNvPr>
          <p:cNvSpPr/>
          <p:nvPr/>
        </p:nvSpPr>
        <p:spPr bwMode="auto">
          <a:xfrm>
            <a:off x="3035924" y="4464812"/>
            <a:ext cx="1891671" cy="945803"/>
          </a:xfrm>
          <a:prstGeom prst="rect">
            <a:avLst/>
          </a:prstGeom>
          <a:solidFill>
            <a:srgbClr val="92D050"/>
          </a:solidFill>
          <a:ln w="19050" cap="flat" cmpd="sng" algn="ctr">
            <a:solidFill>
              <a:srgbClr val="00B05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Trigger </a:t>
            </a:r>
            <a:r>
              <a:rPr lang="it-IT" sz="1600" b="1" kern="0" dirty="0" err="1">
                <a:solidFill>
                  <a:srgbClr val="000000"/>
                </a:solidFill>
                <a:latin typeface="Comic Sans MS" pitchFamily="66" charset="0"/>
              </a:rPr>
              <a:t>Logic</a:t>
            </a:r>
            <a:endParaRPr lang="it-IT" sz="1600" b="1" kern="0" dirty="0">
              <a:solidFill>
                <a:srgbClr val="000000"/>
              </a:solidFill>
              <a:latin typeface="Comic Sans MS" pitchFamily="66" charset="0"/>
            </a:endParaRP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+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Time </a:t>
            </a:r>
            <a:r>
              <a:rPr lang="it-IT" sz="1600" b="1" kern="0" dirty="0" err="1">
                <a:solidFill>
                  <a:srgbClr val="000000"/>
                </a:solidFill>
                <a:latin typeface="Comic Sans MS" pitchFamily="66" charset="0"/>
              </a:rPr>
              <a:t>Stamping</a:t>
            </a:r>
            <a:endParaRPr lang="it-IT" sz="1600" b="1" kern="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grpSp>
        <p:nvGrpSpPr>
          <p:cNvPr id="11" name="Gruppo 26">
            <a:extLst>
              <a:ext uri="{FF2B5EF4-FFF2-40B4-BE49-F238E27FC236}">
                <a16:creationId xmlns:a16="http://schemas.microsoft.com/office/drawing/2014/main" id="{76682F06-C416-3659-85DE-5B67A4AEACDC}"/>
              </a:ext>
            </a:extLst>
          </p:cNvPr>
          <p:cNvGrpSpPr/>
          <p:nvPr/>
        </p:nvGrpSpPr>
        <p:grpSpPr>
          <a:xfrm>
            <a:off x="197651" y="3273643"/>
            <a:ext cx="805950" cy="437322"/>
            <a:chOff x="1684957" y="4256645"/>
            <a:chExt cx="1170683" cy="792088"/>
          </a:xfrm>
        </p:grpSpPr>
        <p:sp>
          <p:nvSpPr>
            <p:cNvPr id="12" name="Cilindro 27">
              <a:extLst>
                <a:ext uri="{FF2B5EF4-FFF2-40B4-BE49-F238E27FC236}">
                  <a16:creationId xmlns:a16="http://schemas.microsoft.com/office/drawing/2014/main" id="{4EE3D17B-A2AF-12F9-D15D-47C496C58ACA}"/>
                </a:ext>
              </a:extLst>
            </p:cNvPr>
            <p:cNvSpPr/>
            <p:nvPr/>
          </p:nvSpPr>
          <p:spPr>
            <a:xfrm rot="5400000">
              <a:off x="1752895" y="4188707"/>
              <a:ext cx="792088" cy="927963"/>
            </a:xfrm>
            <a:prstGeom prst="can">
              <a:avLst/>
            </a:prstGeom>
            <a:gradFill flip="none"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8000">
                  <a:schemeClr val="accent5">
                    <a:satMod val="110000"/>
                    <a:shade val="100000"/>
                    <a:lumMod val="70000"/>
                    <a:lumOff val="30000"/>
                  </a:schemeClr>
                </a:gs>
                <a:gs pos="100000">
                  <a:schemeClr val="accent5">
                    <a:satMod val="120000"/>
                    <a:shade val="78000"/>
                    <a:lumMod val="54000"/>
                  </a:schemeClr>
                </a:gs>
              </a:gsLst>
              <a:lin ang="0" scaled="1"/>
              <a:tileRect/>
            </a:gradFill>
            <a:ln w="9525"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13" name="Cilindro 28">
              <a:extLst>
                <a:ext uri="{FF2B5EF4-FFF2-40B4-BE49-F238E27FC236}">
                  <a16:creationId xmlns:a16="http://schemas.microsoft.com/office/drawing/2014/main" id="{A39FB93D-1641-5BBA-46C1-1FBC9161EA1E}"/>
                </a:ext>
              </a:extLst>
            </p:cNvPr>
            <p:cNvSpPr/>
            <p:nvPr/>
          </p:nvSpPr>
          <p:spPr>
            <a:xfrm rot="5400000">
              <a:off x="2430563" y="4470322"/>
              <a:ext cx="485421" cy="364733"/>
            </a:xfrm>
            <a:prstGeom prst="can">
              <a:avLst/>
            </a:prstGeom>
            <a:gradFill flip="none"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8000">
                  <a:schemeClr val="accent5">
                    <a:satMod val="110000"/>
                    <a:shade val="100000"/>
                    <a:lumMod val="70000"/>
                    <a:lumOff val="30000"/>
                  </a:schemeClr>
                </a:gs>
                <a:gs pos="100000">
                  <a:schemeClr val="accent5">
                    <a:satMod val="120000"/>
                    <a:shade val="78000"/>
                    <a:lumMod val="54000"/>
                  </a:schemeClr>
                </a:gs>
              </a:gsLst>
              <a:lin ang="0" scaled="1"/>
              <a:tileRect/>
            </a:gradFill>
            <a:ln w="9525"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14" name="Cilindro 29">
              <a:extLst>
                <a:ext uri="{FF2B5EF4-FFF2-40B4-BE49-F238E27FC236}">
                  <a16:creationId xmlns:a16="http://schemas.microsoft.com/office/drawing/2014/main" id="{76F6E8D8-88E2-154C-8398-8DB2E2E76663}"/>
                </a:ext>
              </a:extLst>
            </p:cNvPr>
            <p:cNvSpPr/>
            <p:nvPr/>
          </p:nvSpPr>
          <p:spPr>
            <a:xfrm rot="5400000">
              <a:off x="2784069" y="4622395"/>
              <a:ext cx="82555" cy="60587"/>
            </a:xfrm>
            <a:prstGeom prst="can">
              <a:avLst/>
            </a:prstGeom>
            <a:gradFill flip="none"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8000">
                  <a:schemeClr val="accent5">
                    <a:satMod val="110000"/>
                    <a:shade val="100000"/>
                    <a:lumMod val="70000"/>
                    <a:lumOff val="30000"/>
                  </a:schemeClr>
                </a:gs>
                <a:gs pos="100000">
                  <a:schemeClr val="accent5">
                    <a:satMod val="120000"/>
                    <a:shade val="78000"/>
                    <a:lumMod val="54000"/>
                  </a:schemeClr>
                </a:gs>
              </a:gsLst>
              <a:lin ang="0" scaled="1"/>
              <a:tileRect/>
            </a:gradFill>
            <a:ln w="9525"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</p:grpSp>
      <p:pic>
        <p:nvPicPr>
          <p:cNvPr id="15" name="Picture 2" descr="Risultati immagini per radioactive">
            <a:extLst>
              <a:ext uri="{FF2B5EF4-FFF2-40B4-BE49-F238E27FC236}">
                <a16:creationId xmlns:a16="http://schemas.microsoft.com/office/drawing/2014/main" id="{E3080744-1C69-DE17-F909-C121AE63FA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516"/>
          <a:stretch/>
        </p:blipFill>
        <p:spPr bwMode="auto">
          <a:xfrm>
            <a:off x="302168" y="3323478"/>
            <a:ext cx="345817" cy="33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riangolo isoscele 32">
            <a:extLst>
              <a:ext uri="{FF2B5EF4-FFF2-40B4-BE49-F238E27FC236}">
                <a16:creationId xmlns:a16="http://schemas.microsoft.com/office/drawing/2014/main" id="{10655850-4D1A-A464-CE65-4E2694E96D74}"/>
              </a:ext>
            </a:extLst>
          </p:cNvPr>
          <p:cNvSpPr/>
          <p:nvPr/>
        </p:nvSpPr>
        <p:spPr bwMode="auto">
          <a:xfrm rot="5400000">
            <a:off x="1259665" y="3291973"/>
            <a:ext cx="437323" cy="405691"/>
          </a:xfrm>
          <a:prstGeom prst="triangle">
            <a:avLst/>
          </a:prstGeom>
          <a:solidFill>
            <a:schemeClr val="bg1">
              <a:lumMod val="75000"/>
            </a:schemeClr>
          </a:solidFill>
          <a:ln w="19050" cap="flat" cmpd="sng" algn="ctr">
            <a:solidFill>
              <a:schemeClr val="bg1">
                <a:lumMod val="50000"/>
              </a:scheme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it-IT" sz="1600" b="1" ker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7" name="CasellaDiTesto 20">
            <a:extLst>
              <a:ext uri="{FF2B5EF4-FFF2-40B4-BE49-F238E27FC236}">
                <a16:creationId xmlns:a16="http://schemas.microsoft.com/office/drawing/2014/main" id="{785ECFE7-BFCB-68FC-8970-5B064307B9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3445" y="3364534"/>
            <a:ext cx="405691" cy="26800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>
            <a:defPPr>
              <a:defRPr lang="it-IT"/>
            </a:defPPr>
            <a:lvl1pPr algn="ctr">
              <a:defRPr b="1">
                <a:latin typeface="Comic Sans MS" pitchFamily="66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it-IT" sz="1200" dirty="0"/>
              <a:t>PA</a:t>
            </a:r>
          </a:p>
        </p:txBody>
      </p:sp>
      <p:sp>
        <p:nvSpPr>
          <p:cNvPr id="18" name="Rettangolo 159">
            <a:extLst>
              <a:ext uri="{FF2B5EF4-FFF2-40B4-BE49-F238E27FC236}">
                <a16:creationId xmlns:a16="http://schemas.microsoft.com/office/drawing/2014/main" id="{21D1A7EC-2477-983D-8F55-86313C401671}"/>
              </a:ext>
            </a:extLst>
          </p:cNvPr>
          <p:cNvSpPr/>
          <p:nvPr/>
        </p:nvSpPr>
        <p:spPr bwMode="auto">
          <a:xfrm>
            <a:off x="5096100" y="3031308"/>
            <a:ext cx="1345758" cy="9458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 cap="flat" cmpd="sng" algn="ctr">
            <a:solidFill>
              <a:schemeClr val="accent1">
                <a:lumMod val="75000"/>
              </a:scheme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Output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Data</a:t>
            </a:r>
          </a:p>
        </p:txBody>
      </p:sp>
      <p:sp>
        <p:nvSpPr>
          <p:cNvPr id="19" name="Rettangolo 159">
            <a:extLst>
              <a:ext uri="{FF2B5EF4-FFF2-40B4-BE49-F238E27FC236}">
                <a16:creationId xmlns:a16="http://schemas.microsoft.com/office/drawing/2014/main" id="{0630ED56-EE1D-3876-E26C-C7E7E9E8C5B9}"/>
              </a:ext>
            </a:extLst>
          </p:cNvPr>
          <p:cNvSpPr/>
          <p:nvPr/>
        </p:nvSpPr>
        <p:spPr bwMode="auto">
          <a:xfrm>
            <a:off x="6896542" y="3031308"/>
            <a:ext cx="1345758" cy="94580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solidFill>
              <a:schemeClr val="bg1">
                <a:lumMod val="50000"/>
              </a:scheme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DDR</a:t>
            </a: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Memory</a:t>
            </a:r>
          </a:p>
        </p:txBody>
      </p:sp>
      <p:sp>
        <p:nvSpPr>
          <p:cNvPr id="20" name="Rettangolo 159">
            <a:extLst>
              <a:ext uri="{FF2B5EF4-FFF2-40B4-BE49-F238E27FC236}">
                <a16:creationId xmlns:a16="http://schemas.microsoft.com/office/drawing/2014/main" id="{E645D88C-8D9D-8005-DF3A-FB6262949F23}"/>
              </a:ext>
            </a:extLst>
          </p:cNvPr>
          <p:cNvSpPr/>
          <p:nvPr/>
        </p:nvSpPr>
        <p:spPr bwMode="auto">
          <a:xfrm>
            <a:off x="8693592" y="3031308"/>
            <a:ext cx="1345758" cy="9458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 cap="flat" cmpd="sng" algn="ctr">
            <a:solidFill>
              <a:schemeClr val="accent1">
                <a:lumMod val="75000"/>
              </a:scheme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 err="1">
                <a:solidFill>
                  <a:srgbClr val="000000"/>
                </a:solidFill>
                <a:latin typeface="Comic Sans MS" pitchFamily="66" charset="0"/>
              </a:rPr>
              <a:t>Readout</a:t>
            </a:r>
            <a:endParaRPr lang="it-IT" sz="1600" b="1" kern="0" dirty="0">
              <a:solidFill>
                <a:srgbClr val="000000"/>
              </a:solidFill>
              <a:latin typeface="Comic Sans MS" pitchFamily="66" charset="0"/>
            </a:endParaRP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Interface</a:t>
            </a:r>
          </a:p>
        </p:txBody>
      </p:sp>
      <p:sp>
        <p:nvSpPr>
          <p:cNvPr id="21" name="Rettangolo 159">
            <a:extLst>
              <a:ext uri="{FF2B5EF4-FFF2-40B4-BE49-F238E27FC236}">
                <a16:creationId xmlns:a16="http://schemas.microsoft.com/office/drawing/2014/main" id="{E7390D64-848C-3718-DA3F-9D746BBDA464}"/>
              </a:ext>
            </a:extLst>
          </p:cNvPr>
          <p:cNvSpPr/>
          <p:nvPr/>
        </p:nvSpPr>
        <p:spPr bwMode="auto">
          <a:xfrm>
            <a:off x="5352869" y="4464812"/>
            <a:ext cx="1345758" cy="9458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 cap="flat" cmpd="sng" algn="ctr">
            <a:solidFill>
              <a:schemeClr val="accent1">
                <a:lumMod val="75000"/>
              </a:scheme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>
                <a:solidFill>
                  <a:srgbClr val="000000"/>
                </a:solidFill>
                <a:latin typeface="Comic Sans MS" pitchFamily="66" charset="0"/>
              </a:rPr>
              <a:t>Sync</a:t>
            </a:r>
            <a:endParaRPr lang="it-IT" sz="1600" b="1" kern="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2" name="Rettangolo 159">
            <a:extLst>
              <a:ext uri="{FF2B5EF4-FFF2-40B4-BE49-F238E27FC236}">
                <a16:creationId xmlns:a16="http://schemas.microsoft.com/office/drawing/2014/main" id="{8BA3DD66-3247-614E-2CC7-27C446918AE4}"/>
              </a:ext>
            </a:extLst>
          </p:cNvPr>
          <p:cNvSpPr/>
          <p:nvPr/>
        </p:nvSpPr>
        <p:spPr bwMode="auto">
          <a:xfrm>
            <a:off x="3035924" y="5920535"/>
            <a:ext cx="3662703" cy="383416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solidFill>
              <a:schemeClr val="bg1">
                <a:lumMod val="50000"/>
              </a:scheme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600" b="1" kern="0" dirty="0">
                <a:solidFill>
                  <a:srgbClr val="000000"/>
                </a:solidFill>
                <a:latin typeface="Comic Sans MS" pitchFamily="66" charset="0"/>
              </a:rPr>
              <a:t>Digital I/Os</a:t>
            </a:r>
          </a:p>
        </p:txBody>
      </p:sp>
      <p:pic>
        <p:nvPicPr>
          <p:cNvPr id="23" name="Immagine 35" descr="Immagine che contiene testo, computer, elettronico, nero&#10;&#10;Descrizione generata automaticamente">
            <a:extLst>
              <a:ext uri="{FF2B5EF4-FFF2-40B4-BE49-F238E27FC236}">
                <a16:creationId xmlns:a16="http://schemas.microsoft.com/office/drawing/2014/main" id="{51D09A0A-F24F-27E7-B061-0CBABFDD0E6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5946" y="3031308"/>
            <a:ext cx="1435315" cy="1273412"/>
          </a:xfrm>
          <a:prstGeom prst="rect">
            <a:avLst/>
          </a:prstGeom>
        </p:spPr>
      </p:pic>
      <p:sp>
        <p:nvSpPr>
          <p:cNvPr id="24" name="Freccia a destra 42">
            <a:extLst>
              <a:ext uri="{FF2B5EF4-FFF2-40B4-BE49-F238E27FC236}">
                <a16:creationId xmlns:a16="http://schemas.microsoft.com/office/drawing/2014/main" id="{B9B9F010-D86E-2F02-FF56-45720540E20D}"/>
              </a:ext>
            </a:extLst>
          </p:cNvPr>
          <p:cNvSpPr/>
          <p:nvPr/>
        </p:nvSpPr>
        <p:spPr>
          <a:xfrm>
            <a:off x="2881916" y="3330399"/>
            <a:ext cx="393700" cy="30203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Freccia a destra 43">
            <a:extLst>
              <a:ext uri="{FF2B5EF4-FFF2-40B4-BE49-F238E27FC236}">
                <a16:creationId xmlns:a16="http://schemas.microsoft.com/office/drawing/2014/main" id="{6DB7FC54-78D1-9784-0D23-97D66BB09FA5}"/>
              </a:ext>
            </a:extLst>
          </p:cNvPr>
          <p:cNvSpPr/>
          <p:nvPr/>
        </p:nvSpPr>
        <p:spPr>
          <a:xfrm>
            <a:off x="4682648" y="3330399"/>
            <a:ext cx="393700" cy="30203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Freccia a destra 44">
            <a:extLst>
              <a:ext uri="{FF2B5EF4-FFF2-40B4-BE49-F238E27FC236}">
                <a16:creationId xmlns:a16="http://schemas.microsoft.com/office/drawing/2014/main" id="{A3F12D26-DEE0-4006-25B6-7C322F16F733}"/>
              </a:ext>
            </a:extLst>
          </p:cNvPr>
          <p:cNvSpPr/>
          <p:nvPr/>
        </p:nvSpPr>
        <p:spPr>
          <a:xfrm>
            <a:off x="6474046" y="3330399"/>
            <a:ext cx="393700" cy="30203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Freccia a destra 45">
            <a:extLst>
              <a:ext uri="{FF2B5EF4-FFF2-40B4-BE49-F238E27FC236}">
                <a16:creationId xmlns:a16="http://schemas.microsoft.com/office/drawing/2014/main" id="{1513B60D-0439-66CE-3202-BC970AF2A2E7}"/>
              </a:ext>
            </a:extLst>
          </p:cNvPr>
          <p:cNvSpPr/>
          <p:nvPr/>
        </p:nvSpPr>
        <p:spPr>
          <a:xfrm>
            <a:off x="8261350" y="3330399"/>
            <a:ext cx="393700" cy="30203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Freccia a destra 46">
            <a:extLst>
              <a:ext uri="{FF2B5EF4-FFF2-40B4-BE49-F238E27FC236}">
                <a16:creationId xmlns:a16="http://schemas.microsoft.com/office/drawing/2014/main" id="{83B017C2-EDB0-E183-BC6C-E24F11517E02}"/>
              </a:ext>
            </a:extLst>
          </p:cNvPr>
          <p:cNvSpPr/>
          <p:nvPr/>
        </p:nvSpPr>
        <p:spPr>
          <a:xfrm>
            <a:off x="10082246" y="3330399"/>
            <a:ext cx="393700" cy="30203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9" name="Connettore 2 55">
            <a:extLst>
              <a:ext uri="{FF2B5EF4-FFF2-40B4-BE49-F238E27FC236}">
                <a16:creationId xmlns:a16="http://schemas.microsoft.com/office/drawing/2014/main" id="{44F0212D-4382-3827-31DF-7DE13C18D992}"/>
              </a:ext>
            </a:extLst>
          </p:cNvPr>
          <p:cNvCxnSpPr>
            <a:cxnSpLocks/>
          </p:cNvCxnSpPr>
          <p:nvPr/>
        </p:nvCxnSpPr>
        <p:spPr>
          <a:xfrm flipV="1">
            <a:off x="3684217" y="4017974"/>
            <a:ext cx="0" cy="4095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58">
            <a:extLst>
              <a:ext uri="{FF2B5EF4-FFF2-40B4-BE49-F238E27FC236}">
                <a16:creationId xmlns:a16="http://schemas.microsoft.com/office/drawing/2014/main" id="{A7C49C7B-DF92-E267-B9B3-90725C5934BC}"/>
              </a:ext>
            </a:extLst>
          </p:cNvPr>
          <p:cNvCxnSpPr>
            <a:cxnSpLocks/>
          </p:cNvCxnSpPr>
          <p:nvPr/>
        </p:nvCxnSpPr>
        <p:spPr>
          <a:xfrm>
            <a:off x="4249367" y="4017974"/>
            <a:ext cx="0" cy="4095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61">
            <a:extLst>
              <a:ext uri="{FF2B5EF4-FFF2-40B4-BE49-F238E27FC236}">
                <a16:creationId xmlns:a16="http://schemas.microsoft.com/office/drawing/2014/main" id="{580B73F6-8799-8153-0D2E-CDC1CEDD2F5A}"/>
              </a:ext>
            </a:extLst>
          </p:cNvPr>
          <p:cNvCxnSpPr>
            <a:cxnSpLocks/>
          </p:cNvCxnSpPr>
          <p:nvPr/>
        </p:nvCxnSpPr>
        <p:spPr>
          <a:xfrm flipH="1">
            <a:off x="4939417" y="4944639"/>
            <a:ext cx="3937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64">
            <a:extLst>
              <a:ext uri="{FF2B5EF4-FFF2-40B4-BE49-F238E27FC236}">
                <a16:creationId xmlns:a16="http://schemas.microsoft.com/office/drawing/2014/main" id="{F32FC489-5309-1211-7306-C0B334FE2C81}"/>
              </a:ext>
            </a:extLst>
          </p:cNvPr>
          <p:cNvCxnSpPr>
            <a:cxnSpLocks/>
          </p:cNvCxnSpPr>
          <p:nvPr/>
        </p:nvCxnSpPr>
        <p:spPr>
          <a:xfrm flipV="1">
            <a:off x="3684217" y="5450000"/>
            <a:ext cx="0" cy="4095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65">
            <a:extLst>
              <a:ext uri="{FF2B5EF4-FFF2-40B4-BE49-F238E27FC236}">
                <a16:creationId xmlns:a16="http://schemas.microsoft.com/office/drawing/2014/main" id="{53C7578B-6C36-0B88-0DBC-47AD8EDE9FFA}"/>
              </a:ext>
            </a:extLst>
          </p:cNvPr>
          <p:cNvCxnSpPr>
            <a:cxnSpLocks/>
          </p:cNvCxnSpPr>
          <p:nvPr/>
        </p:nvCxnSpPr>
        <p:spPr>
          <a:xfrm>
            <a:off x="4249367" y="5457620"/>
            <a:ext cx="0" cy="4095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66">
            <a:extLst>
              <a:ext uri="{FF2B5EF4-FFF2-40B4-BE49-F238E27FC236}">
                <a16:creationId xmlns:a16="http://schemas.microsoft.com/office/drawing/2014/main" id="{C81BF6EE-7C75-EE0B-4AD5-5648FDA346CB}"/>
              </a:ext>
            </a:extLst>
          </p:cNvPr>
          <p:cNvCxnSpPr>
            <a:cxnSpLocks/>
          </p:cNvCxnSpPr>
          <p:nvPr/>
        </p:nvCxnSpPr>
        <p:spPr>
          <a:xfrm flipV="1">
            <a:off x="5756857" y="5450000"/>
            <a:ext cx="0" cy="4095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67">
            <a:extLst>
              <a:ext uri="{FF2B5EF4-FFF2-40B4-BE49-F238E27FC236}">
                <a16:creationId xmlns:a16="http://schemas.microsoft.com/office/drawing/2014/main" id="{323A597D-BFA2-400D-A18B-0377D7FE16EC}"/>
              </a:ext>
            </a:extLst>
          </p:cNvPr>
          <p:cNvCxnSpPr>
            <a:cxnSpLocks/>
          </p:cNvCxnSpPr>
          <p:nvPr/>
        </p:nvCxnSpPr>
        <p:spPr>
          <a:xfrm>
            <a:off x="6306767" y="5457620"/>
            <a:ext cx="0" cy="4095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68">
            <a:extLst>
              <a:ext uri="{FF2B5EF4-FFF2-40B4-BE49-F238E27FC236}">
                <a16:creationId xmlns:a16="http://schemas.microsoft.com/office/drawing/2014/main" id="{80F8560D-4F0B-0FC6-2AA7-7110F465F3B6}"/>
              </a:ext>
            </a:extLst>
          </p:cNvPr>
          <p:cNvCxnSpPr>
            <a:cxnSpLocks/>
          </p:cNvCxnSpPr>
          <p:nvPr/>
        </p:nvCxnSpPr>
        <p:spPr>
          <a:xfrm flipH="1">
            <a:off x="6730559" y="4944639"/>
            <a:ext cx="2661100" cy="0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2 70">
            <a:extLst>
              <a:ext uri="{FF2B5EF4-FFF2-40B4-BE49-F238E27FC236}">
                <a16:creationId xmlns:a16="http://schemas.microsoft.com/office/drawing/2014/main" id="{48CD8EA9-3975-4AF9-EFA1-78B4969863F7}"/>
              </a:ext>
            </a:extLst>
          </p:cNvPr>
          <p:cNvCxnSpPr>
            <a:cxnSpLocks/>
          </p:cNvCxnSpPr>
          <p:nvPr/>
        </p:nvCxnSpPr>
        <p:spPr>
          <a:xfrm>
            <a:off x="9391659" y="4017974"/>
            <a:ext cx="0" cy="926665"/>
          </a:xfrm>
          <a:prstGeom prst="straightConnector1">
            <a:avLst/>
          </a:prstGeom>
          <a:ln>
            <a:prstDash val="sysDot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ttangolo 117">
            <a:extLst>
              <a:ext uri="{FF2B5EF4-FFF2-40B4-BE49-F238E27FC236}">
                <a16:creationId xmlns:a16="http://schemas.microsoft.com/office/drawing/2014/main" id="{D699EB80-828D-D3E9-C728-2660E603D75B}"/>
              </a:ext>
            </a:extLst>
          </p:cNvPr>
          <p:cNvSpPr/>
          <p:nvPr/>
        </p:nvSpPr>
        <p:spPr bwMode="auto">
          <a:xfrm>
            <a:off x="9848864" y="198297"/>
            <a:ext cx="492702" cy="383416"/>
          </a:xfrm>
          <a:prstGeom prst="rect">
            <a:avLst/>
          </a:prstGeom>
          <a:solidFill>
            <a:srgbClr val="92D050"/>
          </a:solidFill>
          <a:ln w="19050" cap="flat" cmpd="sng" algn="ctr">
            <a:solidFill>
              <a:srgbClr val="00B05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it-IT" sz="1600" b="1" kern="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9" name="CasellaDiTesto 47">
            <a:extLst>
              <a:ext uri="{FF2B5EF4-FFF2-40B4-BE49-F238E27FC236}">
                <a16:creationId xmlns:a16="http://schemas.microsoft.com/office/drawing/2014/main" id="{DF448735-0A07-3626-EFFF-8025C14191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41565" y="269030"/>
            <a:ext cx="951125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latin typeface="Comic Sans MS" pitchFamily="66" charset="0"/>
              </a:rPr>
              <a:t>Open</a:t>
            </a:r>
          </a:p>
        </p:txBody>
      </p:sp>
      <p:sp>
        <p:nvSpPr>
          <p:cNvPr id="40" name="CasellaDiTesto 47">
            <a:extLst>
              <a:ext uri="{FF2B5EF4-FFF2-40B4-BE49-F238E27FC236}">
                <a16:creationId xmlns:a16="http://schemas.microsoft.com/office/drawing/2014/main" id="{C8C09920-5371-3090-92EC-E150325C74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41566" y="1226773"/>
            <a:ext cx="951125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 err="1">
                <a:latin typeface="Comic Sans MS" pitchFamily="66" charset="0"/>
              </a:rPr>
              <a:t>Locked</a:t>
            </a:r>
            <a:endParaRPr lang="it-IT" b="1" dirty="0">
              <a:latin typeface="Comic Sans MS" pitchFamily="66" charset="0"/>
            </a:endParaRPr>
          </a:p>
        </p:txBody>
      </p:sp>
      <p:sp>
        <p:nvSpPr>
          <p:cNvPr id="41" name="Rettangolo 117">
            <a:extLst>
              <a:ext uri="{FF2B5EF4-FFF2-40B4-BE49-F238E27FC236}">
                <a16:creationId xmlns:a16="http://schemas.microsoft.com/office/drawing/2014/main" id="{2E4DC4E2-4B66-1FBC-954D-03103164396F}"/>
              </a:ext>
            </a:extLst>
          </p:cNvPr>
          <p:cNvSpPr/>
          <p:nvPr/>
        </p:nvSpPr>
        <p:spPr bwMode="auto">
          <a:xfrm>
            <a:off x="9848864" y="689570"/>
            <a:ext cx="492702" cy="3834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 cap="flat" cmpd="sng" algn="ctr">
            <a:solidFill>
              <a:schemeClr val="accent1">
                <a:lumMod val="75000"/>
              </a:scheme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it-IT" sz="1600" b="1" kern="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2" name="Rettangolo 117">
            <a:extLst>
              <a:ext uri="{FF2B5EF4-FFF2-40B4-BE49-F238E27FC236}">
                <a16:creationId xmlns:a16="http://schemas.microsoft.com/office/drawing/2014/main" id="{DB4E47FC-808E-D6F8-3D4C-3A4A711B090F}"/>
              </a:ext>
            </a:extLst>
          </p:cNvPr>
          <p:cNvSpPr/>
          <p:nvPr/>
        </p:nvSpPr>
        <p:spPr bwMode="auto">
          <a:xfrm>
            <a:off x="9848864" y="1180843"/>
            <a:ext cx="492702" cy="383416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solidFill>
              <a:schemeClr val="bg1">
                <a:lumMod val="50000"/>
              </a:scheme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it-IT" sz="1600" b="1" kern="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3" name="CasellaDiTesto 47">
            <a:extLst>
              <a:ext uri="{FF2B5EF4-FFF2-40B4-BE49-F238E27FC236}">
                <a16:creationId xmlns:a16="http://schemas.microsoft.com/office/drawing/2014/main" id="{0364726C-80C4-CB0D-09EA-24DCB0CC14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41564" y="735881"/>
            <a:ext cx="1656837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latin typeface="Comic Sans MS" pitchFamily="66" charset="0"/>
              </a:rPr>
              <a:t>Limited access</a:t>
            </a:r>
          </a:p>
        </p:txBody>
      </p:sp>
      <p:sp>
        <p:nvSpPr>
          <p:cNvPr id="44" name="CasellaDiTesto 47">
            <a:extLst>
              <a:ext uri="{FF2B5EF4-FFF2-40B4-BE49-F238E27FC236}">
                <a16:creationId xmlns:a16="http://schemas.microsoft.com/office/drawing/2014/main" id="{058D01E2-8849-C004-A105-863F65A592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0812" y="1909370"/>
            <a:ext cx="1806402" cy="537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 err="1">
                <a:solidFill>
                  <a:srgbClr val="00B050"/>
                </a:solidFill>
                <a:latin typeface="Comic Sans MS" pitchFamily="66" charset="0"/>
              </a:rPr>
              <a:t>main</a:t>
            </a:r>
            <a:r>
              <a:rPr lang="it-IT" b="1" dirty="0">
                <a:solidFill>
                  <a:srgbClr val="00B050"/>
                </a:solidFill>
                <a:latin typeface="Comic Sans MS" pitchFamily="66" charset="0"/>
              </a:rPr>
              <a:t> custom</a:t>
            </a:r>
          </a:p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>
                <a:solidFill>
                  <a:srgbClr val="00B050"/>
                </a:solidFill>
                <a:latin typeface="Comic Sans MS" pitchFamily="66" charset="0"/>
              </a:rPr>
              <a:t>activity </a:t>
            </a:r>
            <a:r>
              <a:rPr lang="it-IT" b="1" dirty="0" err="1">
                <a:solidFill>
                  <a:srgbClr val="00B050"/>
                </a:solidFill>
                <a:latin typeface="Comic Sans MS" pitchFamily="66" charset="0"/>
              </a:rPr>
              <a:t>is</a:t>
            </a:r>
            <a:r>
              <a:rPr lang="it-IT" b="1" dirty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it-IT" b="1" dirty="0" err="1">
                <a:solidFill>
                  <a:srgbClr val="00B050"/>
                </a:solidFill>
                <a:latin typeface="Comic Sans MS" pitchFamily="66" charset="0"/>
              </a:rPr>
              <a:t>here</a:t>
            </a:r>
            <a:endParaRPr lang="it-IT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cxnSp>
        <p:nvCxnSpPr>
          <p:cNvPr id="45" name="Connettore curvo 82">
            <a:extLst>
              <a:ext uri="{FF2B5EF4-FFF2-40B4-BE49-F238E27FC236}">
                <a16:creationId xmlns:a16="http://schemas.microsoft.com/office/drawing/2014/main" id="{1DADB707-6A16-2046-3058-DE2E84D03100}"/>
              </a:ext>
            </a:extLst>
          </p:cNvPr>
          <p:cNvCxnSpPr>
            <a:cxnSpLocks/>
          </p:cNvCxnSpPr>
          <p:nvPr/>
        </p:nvCxnSpPr>
        <p:spPr>
          <a:xfrm rot="16200000" flipH="1">
            <a:off x="3150993" y="2611416"/>
            <a:ext cx="543524" cy="12963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6" name="Connettore curvo 86">
            <a:extLst>
              <a:ext uri="{FF2B5EF4-FFF2-40B4-BE49-F238E27FC236}">
                <a16:creationId xmlns:a16="http://schemas.microsoft.com/office/drawing/2014/main" id="{E73858E0-8EF4-CDB9-1F4F-DE79B2A672FF}"/>
              </a:ext>
            </a:extLst>
          </p:cNvPr>
          <p:cNvCxnSpPr>
            <a:cxnSpLocks/>
          </p:cNvCxnSpPr>
          <p:nvPr/>
        </p:nvCxnSpPr>
        <p:spPr>
          <a:xfrm rot="16200000" flipH="1">
            <a:off x="2133039" y="3269927"/>
            <a:ext cx="1961949" cy="23103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7" name="CasellaDiTesto 47">
            <a:extLst>
              <a:ext uri="{FF2B5EF4-FFF2-40B4-BE49-F238E27FC236}">
                <a16:creationId xmlns:a16="http://schemas.microsoft.com/office/drawing/2014/main" id="{763E2457-6DBC-BCC2-8535-EEE3AD4116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7254" y="1898270"/>
            <a:ext cx="2032048" cy="783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dirty="0">
                <a:latin typeface="Comic Sans MS" pitchFamily="66" charset="0"/>
              </a:rPr>
              <a:t>data format:</a:t>
            </a:r>
          </a:p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dirty="0" err="1">
                <a:latin typeface="Comic Sans MS" pitchFamily="66" charset="0"/>
              </a:rPr>
              <a:t>partially</a:t>
            </a:r>
            <a:r>
              <a:rPr lang="it-IT" dirty="0">
                <a:latin typeface="Comic Sans MS" pitchFamily="66" charset="0"/>
              </a:rPr>
              <a:t> </a:t>
            </a:r>
            <a:r>
              <a:rPr lang="it-IT" dirty="0" err="1">
                <a:latin typeface="Comic Sans MS" pitchFamily="66" charset="0"/>
              </a:rPr>
              <a:t>imposed</a:t>
            </a:r>
            <a:endParaRPr lang="it-IT" dirty="0">
              <a:latin typeface="Comic Sans MS" pitchFamily="66" charset="0"/>
            </a:endParaRPr>
          </a:p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dirty="0" err="1">
                <a:latin typeface="Comic Sans MS" pitchFamily="66" charset="0"/>
              </a:rPr>
              <a:t>but</a:t>
            </a:r>
            <a:r>
              <a:rPr lang="it-IT" dirty="0">
                <a:latin typeface="Comic Sans MS" pitchFamily="66" charset="0"/>
              </a:rPr>
              <a:t> </a:t>
            </a:r>
            <a:r>
              <a:rPr lang="it-IT" dirty="0" err="1">
                <a:latin typeface="Comic Sans MS" pitchFamily="66" charset="0"/>
              </a:rPr>
              <a:t>flexible</a:t>
            </a:r>
            <a:endParaRPr lang="it-IT" dirty="0">
              <a:latin typeface="Comic Sans MS" pitchFamily="66" charset="0"/>
            </a:endParaRPr>
          </a:p>
        </p:txBody>
      </p:sp>
      <p:cxnSp>
        <p:nvCxnSpPr>
          <p:cNvPr id="48" name="Connettore curvo 91">
            <a:extLst>
              <a:ext uri="{FF2B5EF4-FFF2-40B4-BE49-F238E27FC236}">
                <a16:creationId xmlns:a16="http://schemas.microsoft.com/office/drawing/2014/main" id="{C37E2A37-49EA-695D-043C-EA6AD74F3C55}"/>
              </a:ext>
            </a:extLst>
          </p:cNvPr>
          <p:cNvCxnSpPr>
            <a:cxnSpLocks/>
          </p:cNvCxnSpPr>
          <p:nvPr/>
        </p:nvCxnSpPr>
        <p:spPr>
          <a:xfrm rot="16200000" flipH="1">
            <a:off x="5516942" y="2715009"/>
            <a:ext cx="316742" cy="187331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9" name="CasellaDiTesto 47">
            <a:extLst>
              <a:ext uri="{FF2B5EF4-FFF2-40B4-BE49-F238E27FC236}">
                <a16:creationId xmlns:a16="http://schemas.microsoft.com/office/drawing/2014/main" id="{7F8B1129-0FBA-38BF-F717-1D24D601D8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0366" y="1896924"/>
            <a:ext cx="2032048" cy="734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dirty="0">
                <a:latin typeface="Comic Sans MS" pitchFamily="66" charset="0"/>
              </a:rPr>
              <a:t>no user access to DDR management</a:t>
            </a:r>
          </a:p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dirty="0">
                <a:latin typeface="Comic Sans MS" pitchFamily="66" charset="0"/>
              </a:rPr>
              <a:t>(</a:t>
            </a:r>
            <a:r>
              <a:rPr lang="it-IT" dirty="0" err="1">
                <a:latin typeface="Comic Sans MS" pitchFamily="66" charset="0"/>
              </a:rPr>
              <a:t>it’s</a:t>
            </a:r>
            <a:r>
              <a:rPr lang="it-IT" dirty="0">
                <a:latin typeface="Comic Sans MS" pitchFamily="66" charset="0"/>
              </a:rPr>
              <a:t> just a buffer)</a:t>
            </a:r>
          </a:p>
        </p:txBody>
      </p:sp>
      <p:cxnSp>
        <p:nvCxnSpPr>
          <p:cNvPr id="50" name="Connettore curvo 96">
            <a:extLst>
              <a:ext uri="{FF2B5EF4-FFF2-40B4-BE49-F238E27FC236}">
                <a16:creationId xmlns:a16="http://schemas.microsoft.com/office/drawing/2014/main" id="{4C512BE2-B479-D6B6-3C35-D23ECC21F1FD}"/>
              </a:ext>
            </a:extLst>
          </p:cNvPr>
          <p:cNvCxnSpPr>
            <a:cxnSpLocks/>
          </p:cNvCxnSpPr>
          <p:nvPr/>
        </p:nvCxnSpPr>
        <p:spPr>
          <a:xfrm rot="10800000" flipV="1">
            <a:off x="7552377" y="2664025"/>
            <a:ext cx="310675" cy="29423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1" name="Connettore curvo 97">
            <a:extLst>
              <a:ext uri="{FF2B5EF4-FFF2-40B4-BE49-F238E27FC236}">
                <a16:creationId xmlns:a16="http://schemas.microsoft.com/office/drawing/2014/main" id="{8A64726C-4296-D06A-3ECA-4D797E1F3DC2}"/>
              </a:ext>
            </a:extLst>
          </p:cNvPr>
          <p:cNvCxnSpPr>
            <a:cxnSpLocks/>
          </p:cNvCxnSpPr>
          <p:nvPr/>
        </p:nvCxnSpPr>
        <p:spPr>
          <a:xfrm rot="16200000" flipV="1">
            <a:off x="9133483" y="5011220"/>
            <a:ext cx="465975" cy="450651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2" name="CasellaDiTesto 47">
            <a:extLst>
              <a:ext uri="{FF2B5EF4-FFF2-40B4-BE49-F238E27FC236}">
                <a16:creationId xmlns:a16="http://schemas.microsoft.com/office/drawing/2014/main" id="{AC0CD7F3-C86A-9011-CD2F-DF5024153D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653" y="2589634"/>
            <a:ext cx="1979587" cy="2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dirty="0">
                <a:latin typeface="Comic Sans MS" pitchFamily="66" charset="0"/>
              </a:rPr>
              <a:t>ADC data stream</a:t>
            </a:r>
          </a:p>
        </p:txBody>
      </p:sp>
      <p:cxnSp>
        <p:nvCxnSpPr>
          <p:cNvPr id="53" name="Connettore curvo 111">
            <a:extLst>
              <a:ext uri="{FF2B5EF4-FFF2-40B4-BE49-F238E27FC236}">
                <a16:creationId xmlns:a16="http://schemas.microsoft.com/office/drawing/2014/main" id="{A7F2228B-D7F5-0041-CF66-852EAEF4C4D1}"/>
              </a:ext>
            </a:extLst>
          </p:cNvPr>
          <p:cNvCxnSpPr>
            <a:cxnSpLocks/>
            <a:stCxn id="54" idx="1"/>
          </p:cNvCxnSpPr>
          <p:nvPr/>
        </p:nvCxnSpPr>
        <p:spPr>
          <a:xfrm rot="10800000">
            <a:off x="6810684" y="5333848"/>
            <a:ext cx="741693" cy="47844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4" name="CasellaDiTesto 47">
            <a:extLst>
              <a:ext uri="{FF2B5EF4-FFF2-40B4-BE49-F238E27FC236}">
                <a16:creationId xmlns:a16="http://schemas.microsoft.com/office/drawing/2014/main" id="{B65AD86F-C123-AE3A-488A-04C4BC865A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2376" y="5469533"/>
            <a:ext cx="3785095" cy="685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b="1" dirty="0" err="1">
                <a:latin typeface="Comic Sans MS" pitchFamily="66" charset="0"/>
              </a:rPr>
              <a:t>Synchronization</a:t>
            </a:r>
            <a:r>
              <a:rPr lang="it-IT" dirty="0">
                <a:latin typeface="Comic Sans MS" pitchFamily="66" charset="0"/>
              </a:rPr>
              <a:t>: </a:t>
            </a:r>
            <a:r>
              <a:rPr lang="it-IT" dirty="0" err="1">
                <a:latin typeface="Comic Sans MS" pitchFamily="66" charset="0"/>
              </a:rPr>
              <a:t>dedicated</a:t>
            </a:r>
            <a:r>
              <a:rPr lang="it-IT" dirty="0">
                <a:latin typeface="Comic Sans MS" pitchFamily="66" charset="0"/>
              </a:rPr>
              <a:t> front panel </a:t>
            </a:r>
            <a:r>
              <a:rPr lang="it-IT" dirty="0" err="1">
                <a:latin typeface="Comic Sans MS" pitchFamily="66" charset="0"/>
              </a:rPr>
              <a:t>digital</a:t>
            </a:r>
            <a:r>
              <a:rPr lang="it-IT" dirty="0">
                <a:latin typeface="Comic Sans MS" pitchFamily="66" charset="0"/>
              </a:rPr>
              <a:t> I/Os. </a:t>
            </a:r>
            <a:r>
              <a:rPr lang="it-IT" dirty="0" err="1">
                <a:latin typeface="Comic Sans MS" pitchFamily="66" charset="0"/>
              </a:rPr>
              <a:t>Synch</a:t>
            </a:r>
            <a:r>
              <a:rPr lang="it-IT" dirty="0">
                <a:latin typeface="Comic Sans MS" pitchFamily="66" charset="0"/>
              </a:rPr>
              <a:t> </a:t>
            </a:r>
            <a:r>
              <a:rPr lang="it-IT" dirty="0" err="1">
                <a:latin typeface="Comic Sans MS" pitchFamily="66" charset="0"/>
              </a:rPr>
              <a:t>through</a:t>
            </a:r>
            <a:r>
              <a:rPr lang="it-IT" dirty="0">
                <a:latin typeface="Comic Sans MS" pitchFamily="66" charset="0"/>
              </a:rPr>
              <a:t> the </a:t>
            </a:r>
            <a:r>
              <a:rPr lang="it-IT" dirty="0" err="1">
                <a:latin typeface="Comic Sans MS" pitchFamily="66" charset="0"/>
              </a:rPr>
              <a:t>readout</a:t>
            </a:r>
            <a:r>
              <a:rPr lang="it-IT" dirty="0">
                <a:latin typeface="Comic Sans MS" pitchFamily="66" charset="0"/>
              </a:rPr>
              <a:t> </a:t>
            </a:r>
            <a:r>
              <a:rPr lang="it-IT" dirty="0" err="1">
                <a:latin typeface="Comic Sans MS" pitchFamily="66" charset="0"/>
              </a:rPr>
              <a:t>protocol</a:t>
            </a:r>
            <a:r>
              <a:rPr lang="it-IT" dirty="0">
                <a:latin typeface="Comic Sans MS" pitchFamily="66" charset="0"/>
              </a:rPr>
              <a:t> </a:t>
            </a:r>
            <a:r>
              <a:rPr lang="it-IT" dirty="0" err="1">
                <a:latin typeface="Comic Sans MS" pitchFamily="66" charset="0"/>
              </a:rPr>
              <a:t>is</a:t>
            </a:r>
            <a:r>
              <a:rPr lang="it-IT" dirty="0">
                <a:latin typeface="Comic Sans MS" pitchFamily="66" charset="0"/>
              </a:rPr>
              <a:t> under study</a:t>
            </a:r>
          </a:p>
        </p:txBody>
      </p:sp>
      <p:cxnSp>
        <p:nvCxnSpPr>
          <p:cNvPr id="55" name="Connettore curvo 116">
            <a:extLst>
              <a:ext uri="{FF2B5EF4-FFF2-40B4-BE49-F238E27FC236}">
                <a16:creationId xmlns:a16="http://schemas.microsoft.com/office/drawing/2014/main" id="{A7EE06D1-A540-D105-BB5A-7AA5150F9326}"/>
              </a:ext>
            </a:extLst>
          </p:cNvPr>
          <p:cNvCxnSpPr>
            <a:cxnSpLocks/>
          </p:cNvCxnSpPr>
          <p:nvPr/>
        </p:nvCxnSpPr>
        <p:spPr>
          <a:xfrm rot="16200000" flipH="1">
            <a:off x="2516750" y="2808711"/>
            <a:ext cx="439547" cy="43814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6" name="Connettore 2 4">
            <a:extLst>
              <a:ext uri="{FF2B5EF4-FFF2-40B4-BE49-F238E27FC236}">
                <a16:creationId xmlns:a16="http://schemas.microsoft.com/office/drawing/2014/main" id="{04E2E50D-7B49-5FE8-C2A8-F671FC5F0C65}"/>
              </a:ext>
            </a:extLst>
          </p:cNvPr>
          <p:cNvCxnSpPr>
            <a:cxnSpLocks/>
          </p:cNvCxnSpPr>
          <p:nvPr/>
        </p:nvCxnSpPr>
        <p:spPr>
          <a:xfrm flipV="1">
            <a:off x="2481687" y="3864780"/>
            <a:ext cx="0" cy="3353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2 6">
            <a:extLst>
              <a:ext uri="{FF2B5EF4-FFF2-40B4-BE49-F238E27FC236}">
                <a16:creationId xmlns:a16="http://schemas.microsoft.com/office/drawing/2014/main" id="{A2FD1EB3-66F3-F516-6215-966ECCF05C91}"/>
              </a:ext>
            </a:extLst>
          </p:cNvPr>
          <p:cNvCxnSpPr>
            <a:cxnSpLocks/>
          </p:cNvCxnSpPr>
          <p:nvPr/>
        </p:nvCxnSpPr>
        <p:spPr>
          <a:xfrm flipH="1">
            <a:off x="2481687" y="4198399"/>
            <a:ext cx="3553353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Connettore 2 9">
            <a:extLst>
              <a:ext uri="{FF2B5EF4-FFF2-40B4-BE49-F238E27FC236}">
                <a16:creationId xmlns:a16="http://schemas.microsoft.com/office/drawing/2014/main" id="{9BA4AA00-2D04-291D-958D-2715E91587D5}"/>
              </a:ext>
            </a:extLst>
          </p:cNvPr>
          <p:cNvCxnSpPr>
            <a:cxnSpLocks/>
            <a:endCxn id="21" idx="0"/>
          </p:cNvCxnSpPr>
          <p:nvPr/>
        </p:nvCxnSpPr>
        <p:spPr>
          <a:xfrm>
            <a:off x="6025516" y="4189307"/>
            <a:ext cx="232" cy="275505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CasellaDiTesto 47">
            <a:extLst>
              <a:ext uri="{FF2B5EF4-FFF2-40B4-BE49-F238E27FC236}">
                <a16:creationId xmlns:a16="http://schemas.microsoft.com/office/drawing/2014/main" id="{F4B37462-0E4D-E9FC-D963-F5DFD789B2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8319" y="3987291"/>
            <a:ext cx="617605" cy="229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sz="1100" dirty="0">
                <a:latin typeface="Comic Sans MS" pitchFamily="66" charset="0"/>
              </a:rPr>
              <a:t>SCLK</a:t>
            </a:r>
          </a:p>
        </p:txBody>
      </p:sp>
    </p:spTree>
    <p:extLst>
      <p:ext uri="{BB962C8B-B14F-4D97-AF65-F5344CB8AC3E}">
        <p14:creationId xmlns:p14="http://schemas.microsoft.com/office/powerpoint/2010/main" val="204399626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AnalogousFromDarkSeedLeftStep">
      <a:dk1>
        <a:srgbClr val="000000"/>
      </a:dk1>
      <a:lt1>
        <a:srgbClr val="FFFFFF"/>
      </a:lt1>
      <a:dk2>
        <a:srgbClr val="242541"/>
      </a:dk2>
      <a:lt2>
        <a:srgbClr val="E3E8E2"/>
      </a:lt2>
      <a:accent1>
        <a:srgbClr val="AC4DC3"/>
      </a:accent1>
      <a:accent2>
        <a:srgbClr val="693BB1"/>
      </a:accent2>
      <a:accent3>
        <a:srgbClr val="4D50C3"/>
      </a:accent3>
      <a:accent4>
        <a:srgbClr val="3B70B1"/>
      </a:accent4>
      <a:accent5>
        <a:srgbClr val="4BAFBF"/>
      </a:accent5>
      <a:accent6>
        <a:srgbClr val="3BB190"/>
      </a:accent6>
      <a:hlink>
        <a:srgbClr val="3A8BAF"/>
      </a:hlink>
      <a:folHlink>
        <a:srgbClr val="7F7F7F"/>
      </a:folHlink>
    </a:clrScheme>
    <a:fontScheme name="Retrospect">
      <a:majorFont>
        <a:latin typeface="Univers Condensed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Univers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f74736d-72d3-408e-b5d8-b007ef314d94">
      <Terms xmlns="http://schemas.microsoft.com/office/infopath/2007/PartnerControls"/>
    </lcf76f155ced4ddcb4097134ff3c332f>
    <TaxCatchAll xmlns="4f08e7a3-0028-4ff1-addc-de687c3aea8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24D917025064A92A376C13E81622C" ma:contentTypeVersion="17" ma:contentTypeDescription="Create a new document." ma:contentTypeScope="" ma:versionID="3f9f2d451f29e763fe5a48443b299acd">
  <xsd:schema xmlns:xsd="http://www.w3.org/2001/XMLSchema" xmlns:xs="http://www.w3.org/2001/XMLSchema" xmlns:p="http://schemas.microsoft.com/office/2006/metadata/properties" xmlns:ns2="3f74736d-72d3-408e-b5d8-b007ef314d94" xmlns:ns3="4f08e7a3-0028-4ff1-addc-de687c3aea87" targetNamespace="http://schemas.microsoft.com/office/2006/metadata/properties" ma:root="true" ma:fieldsID="8e5f7b3d4c132e017ef9407ce9cc8c1b" ns2:_="" ns3:_="">
    <xsd:import namespace="3f74736d-72d3-408e-b5d8-b007ef314d94"/>
    <xsd:import namespace="4f08e7a3-0028-4ff1-addc-de687c3aea8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74736d-72d3-408e-b5d8-b007ef314d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0d222b13-81c1-48d1-911b-b9a13507d0e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08e7a3-0028-4ff1-addc-de687c3aea8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a67a6fe9-ba21-4967-a950-9cb7f6787dc4}" ma:internalName="TaxCatchAll" ma:showField="CatchAllData" ma:web="4f08e7a3-0028-4ff1-addc-de687c3aea8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932C99-014E-4FEB-B154-0D8581024DCC}">
  <ds:schemaRefs>
    <ds:schemaRef ds:uri="http://www.w3.org/XML/1998/namespace"/>
    <ds:schemaRef ds:uri="4f08e7a3-0028-4ff1-addc-de687c3aea87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3f74736d-72d3-408e-b5d8-b007ef314d94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0739358-1100-4FE4-83B5-376751C449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74736d-72d3-408e-b5d8-b007ef314d94"/>
    <ds:schemaRef ds:uri="4f08e7a3-0028-4ff1-addc-de687c3aea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0597B8B-33F8-4340-9268-66E18B23F67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1451</TotalTime>
  <Words>1666</Words>
  <Application>Microsoft Macintosh PowerPoint</Application>
  <PresentationFormat>Widescreen</PresentationFormat>
  <Paragraphs>204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Calibri</vt:lpstr>
      <vt:lpstr>Comic Sans MS</vt:lpstr>
      <vt:lpstr>Fira Sans</vt:lpstr>
      <vt:lpstr>Roboto</vt:lpstr>
      <vt:lpstr>Univers</vt:lpstr>
      <vt:lpstr>Univers Condensed</vt:lpstr>
      <vt:lpstr>Wingdings</vt:lpstr>
      <vt:lpstr>RetrospectVTI</vt:lpstr>
      <vt:lpstr>Open Digitizers</vt:lpstr>
      <vt:lpstr>Summary</vt:lpstr>
      <vt:lpstr>Introduction</vt:lpstr>
      <vt:lpstr>Waveform Digitizer vs FERS (ASIC readout)</vt:lpstr>
      <vt:lpstr>Digitizers 2.0 : key features</vt:lpstr>
      <vt:lpstr>2740/2745 : 64 channel, 125 MS/s, 16 bit</vt:lpstr>
      <vt:lpstr>2730 : 32 channel, 500 MS/s, 14 bit</vt:lpstr>
      <vt:lpstr>2751 : 16 channel, 1 GS/s, 14 bit</vt:lpstr>
      <vt:lpstr>Open FPGA</vt:lpstr>
      <vt:lpstr>SciCompiler: a graphical tool for FPGA programming</vt:lpstr>
      <vt:lpstr>NUMEN  (Nuclear Matrix Elements for Neutrinoless Double Beta Decay)</vt:lpstr>
      <vt:lpstr>DarkSide</vt:lpstr>
      <vt:lpstr>Conclusion</vt:lpstr>
      <vt:lpstr>Thank you for your attention</vt:lpstr>
      <vt:lpstr>Backup slides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Novel acquisition systems and smart FPGA programmability </dc:title>
  <dc:creator>Ferdinando Giordano</dc:creator>
  <cp:lastModifiedBy>Ferdinando Giordano</cp:lastModifiedBy>
  <cp:revision>87</cp:revision>
  <dcterms:created xsi:type="dcterms:W3CDTF">2020-11-10T10:11:45Z</dcterms:created>
  <dcterms:modified xsi:type="dcterms:W3CDTF">2024-11-27T22:08:21Z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0x01010081624D917025064A92A376C13E81622C</vt:lpwstr>
  </property>
  <property fmtid="{D5CDD505-2E9C-101B-9397-08002B2CF9AE}" pid="3" name="MediaServiceImageTags">
    <vt:lpwstr/>
  </property>
</Properties>
</file>