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 id="2147483685" r:id="rId2"/>
  </p:sldMasterIdLst>
  <p:notesMasterIdLst>
    <p:notesMasterId r:id="rId18"/>
  </p:notesMasterIdLst>
  <p:sldIdLst>
    <p:sldId id="257" r:id="rId3"/>
    <p:sldId id="4667" r:id="rId4"/>
    <p:sldId id="4689" r:id="rId5"/>
    <p:sldId id="4678" r:id="rId6"/>
    <p:sldId id="4680" r:id="rId7"/>
    <p:sldId id="4681" r:id="rId8"/>
    <p:sldId id="4682" r:id="rId9"/>
    <p:sldId id="4683" r:id="rId10"/>
    <p:sldId id="4690" r:id="rId11"/>
    <p:sldId id="4684" r:id="rId12"/>
    <p:sldId id="4685" r:id="rId13"/>
    <p:sldId id="4686" r:id="rId14"/>
    <p:sldId id="4691" r:id="rId15"/>
    <p:sldId id="4687" r:id="rId16"/>
    <p:sldId id="468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660"/>
  </p:normalViewPr>
  <p:slideViewPr>
    <p:cSldViewPr snapToGrid="0" showGuides="1">
      <p:cViewPr varScale="1">
        <p:scale>
          <a:sx n="89" d="100"/>
          <a:sy n="89" d="100"/>
        </p:scale>
        <p:origin x="90" y="22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74A6B-F4E6-47B1-BA70-318E8B49CE5B}" type="datetimeFigureOut">
              <a:rPr lang="en-GB" smtClean="0"/>
              <a:t>22/08/2024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5DD66-7787-4D97-84B9-6465A7AF7503}" type="slidenum">
              <a:rPr lang="en-GB" smtClean="0"/>
              <a:t>‹#›</a:t>
            </a:fld>
            <a:endParaRPr lang="en-GB"/>
          </a:p>
        </p:txBody>
      </p:sp>
    </p:spTree>
    <p:extLst>
      <p:ext uri="{BB962C8B-B14F-4D97-AF65-F5344CB8AC3E}">
        <p14:creationId xmlns:p14="http://schemas.microsoft.com/office/powerpoint/2010/main" val="64660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8C5DD66-7787-4D97-84B9-6465A7AF7503}" type="slidenum">
              <a:rPr lang="en-GB" smtClean="0"/>
              <a:t>6</a:t>
            </a:fld>
            <a:endParaRPr lang="en-GB"/>
          </a:p>
        </p:txBody>
      </p:sp>
    </p:spTree>
    <p:extLst>
      <p:ext uri="{BB962C8B-B14F-4D97-AF65-F5344CB8AC3E}">
        <p14:creationId xmlns:p14="http://schemas.microsoft.com/office/powerpoint/2010/main" val="3034010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43071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8" name="PlaceHolder 2"/>
          <p:cNvSpPr>
            <a:spLocks noGrp="1"/>
          </p:cNvSpPr>
          <p:nvPr>
            <p:ph type="body"/>
          </p:nvPr>
        </p:nvSpPr>
        <p:spPr>
          <a:xfrm>
            <a:off x="609600" y="160464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9" name="PlaceHolder 3"/>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000373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1"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2"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3"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4" name="PlaceHolder 5"/>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979844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6" name="PlaceHolder 2"/>
          <p:cNvSpPr>
            <a:spLocks noGrp="1"/>
          </p:cNvSpPr>
          <p:nvPr>
            <p:ph type="body"/>
          </p:nvPr>
        </p:nvSpPr>
        <p:spPr>
          <a:xfrm>
            <a:off x="60960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7" name="PlaceHolder 3"/>
          <p:cNvSpPr>
            <a:spLocks noGrp="1"/>
          </p:cNvSpPr>
          <p:nvPr>
            <p:ph type="body"/>
          </p:nvPr>
        </p:nvSpPr>
        <p:spPr>
          <a:xfrm>
            <a:off x="431952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8" name="PlaceHolder 4"/>
          <p:cNvSpPr>
            <a:spLocks noGrp="1"/>
          </p:cNvSpPr>
          <p:nvPr>
            <p:ph type="body"/>
          </p:nvPr>
        </p:nvSpPr>
        <p:spPr>
          <a:xfrm>
            <a:off x="802944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9" name="PlaceHolder 5"/>
          <p:cNvSpPr>
            <a:spLocks noGrp="1"/>
          </p:cNvSpPr>
          <p:nvPr>
            <p:ph type="body"/>
          </p:nvPr>
        </p:nvSpPr>
        <p:spPr>
          <a:xfrm>
            <a:off x="60960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0" name="PlaceHolder 6"/>
          <p:cNvSpPr>
            <a:spLocks noGrp="1"/>
          </p:cNvSpPr>
          <p:nvPr>
            <p:ph type="body"/>
          </p:nvPr>
        </p:nvSpPr>
        <p:spPr>
          <a:xfrm>
            <a:off x="431952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1" name="PlaceHolder 7"/>
          <p:cNvSpPr>
            <a:spLocks noGrp="1"/>
          </p:cNvSpPr>
          <p:nvPr>
            <p:ph type="body"/>
          </p:nvPr>
        </p:nvSpPr>
        <p:spPr>
          <a:xfrm>
            <a:off x="802944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926834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751810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707306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364193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1926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3187611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9532456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67866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7" name="PlaceHolder 2"/>
          <p:cNvSpPr>
            <a:spLocks noGrp="1"/>
          </p:cNvSpPr>
          <p:nvPr>
            <p:ph type="subTitle"/>
          </p:nvPr>
        </p:nvSpPr>
        <p:spPr>
          <a:xfrm>
            <a:off x="609600" y="3297782"/>
            <a:ext cx="1097232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28328349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912917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356425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9185373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46441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9" name="PlaceHolder 2"/>
          <p:cNvSpPr>
            <a:spLocks noGrp="1"/>
          </p:cNvSpPr>
          <p:nvPr>
            <p:ph type="body"/>
          </p:nvPr>
        </p:nvSpPr>
        <p:spPr>
          <a:xfrm>
            <a:off x="609600" y="1604640"/>
            <a:ext cx="1097232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989294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1"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2"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79109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Tree>
    <p:extLst>
      <p:ext uri="{BB962C8B-B14F-4D97-AF65-F5344CB8AC3E}">
        <p14:creationId xmlns:p14="http://schemas.microsoft.com/office/powerpoint/2010/main" val="2335321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90400" y="7622822"/>
            <a:ext cx="1101744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3336502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6"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7"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8"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763830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0"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1"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2" name="PlaceHolder 4"/>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67948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4"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5"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6" name="PlaceHolder 4"/>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750908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12191520" cy="6857760"/>
          </a:xfrm>
          <a:prstGeom prst="rect">
            <a:avLst/>
          </a:prstGeom>
          <a:ln>
            <a:noFill/>
          </a:ln>
        </p:spPr>
      </p:pic>
      <p:pic>
        <p:nvPicPr>
          <p:cNvPr id="7" name="Grafik 11"/>
          <p:cNvPicPr/>
          <p:nvPr/>
        </p:nvPicPr>
        <p:blipFill>
          <a:blip r:embed="rId15">
            <a:alphaModFix amt="40000"/>
          </a:blip>
          <a:stretch/>
        </p:blipFill>
        <p:spPr>
          <a:xfrm>
            <a:off x="3506400" y="1132320"/>
            <a:ext cx="5465280" cy="4798560"/>
          </a:xfrm>
          <a:prstGeom prst="rect">
            <a:avLst/>
          </a:prstGeom>
          <a:ln>
            <a:noFill/>
          </a:ln>
        </p:spPr>
      </p:pic>
      <p:sp>
        <p:nvSpPr>
          <p:cNvPr id="2" name="PlaceHolder 1"/>
          <p:cNvSpPr>
            <a:spLocks noGrp="1"/>
          </p:cNvSpPr>
          <p:nvPr>
            <p:ph type="title"/>
          </p:nvPr>
        </p:nvSpPr>
        <p:spPr>
          <a:xfrm>
            <a:off x="590400" y="1394880"/>
            <a:ext cx="11017440" cy="2387040"/>
          </a:xfrm>
          <a:prstGeom prst="rect">
            <a:avLst/>
          </a:prstGeom>
        </p:spPr>
        <p:txBody>
          <a:bodyPr anchor="b">
            <a:noAutofit/>
          </a:bodyPr>
          <a:lstStyle/>
          <a:p>
            <a:pPr algn="ctr">
              <a:lnSpc>
                <a:spcPts val="3563"/>
              </a:lnSpc>
            </a:pPr>
            <a:r>
              <a:rPr lang="de-DE" sz="4800" b="0" strike="noStrike" cap="all" spc="-1">
                <a:solidFill>
                  <a:srgbClr val="FFFFFF"/>
                </a:solidFill>
                <a:latin typeface="Arial"/>
              </a:rPr>
              <a:t>Add Title</a:t>
            </a:r>
            <a:endParaRPr lang="de-DE" sz="4800" b="0" strike="noStrike" spc="-1">
              <a:solidFill>
                <a:srgbClr val="0F124A"/>
              </a:solidFill>
              <a:latin typeface="Arial"/>
            </a:endParaRPr>
          </a:p>
        </p:txBody>
      </p:sp>
      <p:sp>
        <p:nvSpPr>
          <p:cNvPr id="3" name="PlaceHolder 2"/>
          <p:cNvSpPr>
            <a:spLocks noGrp="1"/>
          </p:cNvSpPr>
          <p:nvPr>
            <p:ph type="sldNum"/>
          </p:nvPr>
        </p:nvSpPr>
        <p:spPr>
          <a:xfrm>
            <a:off x="11660640" y="70080"/>
            <a:ext cx="385440" cy="226080"/>
          </a:xfrm>
          <a:prstGeom prst="rect">
            <a:avLst/>
          </a:prstGeom>
        </p:spPr>
        <p:txBody>
          <a:bodyPr anchor="ctr">
            <a:noAutofit/>
          </a:bodyPr>
          <a:lstStyle/>
          <a:p>
            <a:pPr algn="r">
              <a:lnSpc>
                <a:spcPts val="1652"/>
              </a:lnSpc>
            </a:pPr>
            <a:fld id="{5418D9B7-41AC-4D4F-BA1A-FF1ECBDC2359}" type="slidenum">
              <a:rPr lang="en-GB" sz="1067" spc="-1" smtClean="0">
                <a:solidFill>
                  <a:srgbClr val="FFFFFF"/>
                </a:solidFill>
              </a:rPr>
              <a:pPr algn="r">
                <a:lnSpc>
                  <a:spcPts val="1652"/>
                </a:lnSpc>
              </a:pPr>
              <a:t>‹#›</a:t>
            </a:fld>
            <a:endParaRPr lang="en-GB" sz="1067" spc="-1">
              <a:latin typeface="Times New Roman"/>
            </a:endParaRPr>
          </a:p>
        </p:txBody>
      </p:sp>
      <p:pic>
        <p:nvPicPr>
          <p:cNvPr id="4" name="Grafik 15"/>
          <p:cNvPicPr/>
          <p:nvPr/>
        </p:nvPicPr>
        <p:blipFill>
          <a:blip r:embed="rId16"/>
          <a:stretch/>
        </p:blipFill>
        <p:spPr>
          <a:xfrm>
            <a:off x="173760" y="127680"/>
            <a:ext cx="596640" cy="239520"/>
          </a:xfrm>
          <a:prstGeom prst="rect">
            <a:avLst/>
          </a:prstGeom>
          <a:ln>
            <a:noFill/>
          </a:ln>
        </p:spPr>
      </p:pic>
      <p:sp>
        <p:nvSpPr>
          <p:cNvPr id="5" name="PlaceHolder 3"/>
          <p:cNvSpPr>
            <a:spLocks noGrp="1"/>
          </p:cNvSpPr>
          <p:nvPr>
            <p:ph type="body"/>
          </p:nvPr>
        </p:nvSpPr>
        <p:spPr>
          <a:xfrm>
            <a:off x="609600" y="160464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600" b="0" strike="noStrike" spc="-1">
                <a:solidFill>
                  <a:srgbClr val="0F124A"/>
                </a:solidFill>
                <a:latin typeface="Arial"/>
              </a:rPr>
              <a:t>Click to edit the outline text format</a:t>
            </a:r>
          </a:p>
          <a:p>
            <a:pPr marL="1151971" lvl="1" indent="-431989">
              <a:spcBef>
                <a:spcPts val="1512"/>
              </a:spcBef>
              <a:buClr>
                <a:srgbClr val="000000"/>
              </a:buClr>
              <a:buSzPct val="75000"/>
              <a:buFont typeface="Symbol" charset="2"/>
              <a:buChar char=""/>
            </a:pPr>
            <a:r>
              <a:rPr lang="de-DE" sz="1600" b="0" strike="noStrike" spc="-1">
                <a:solidFill>
                  <a:srgbClr val="0F124A"/>
                </a:solidFill>
                <a:latin typeface="Arial"/>
              </a:rPr>
              <a:t>Second Outline Level</a:t>
            </a:r>
          </a:p>
          <a:p>
            <a:pPr marL="1727957" lvl="2" indent="-383990">
              <a:spcBef>
                <a:spcPts val="1133"/>
              </a:spcBef>
              <a:buClr>
                <a:srgbClr val="000000"/>
              </a:buClr>
              <a:buSzPct val="45000"/>
              <a:buFont typeface="Wingdings" charset="2"/>
              <a:buChar char=""/>
            </a:pPr>
            <a:r>
              <a:rPr lang="de-DE" sz="1600" b="0" strike="noStrike" spc="-1">
                <a:solidFill>
                  <a:srgbClr val="0F124A"/>
                </a:solidFill>
                <a:latin typeface="Arial"/>
              </a:rPr>
              <a:t>Third Outline Level</a:t>
            </a:r>
          </a:p>
          <a:p>
            <a:pPr marL="2303942" lvl="3" indent="-287993">
              <a:spcBef>
                <a:spcPts val="756"/>
              </a:spcBef>
              <a:buClr>
                <a:srgbClr val="000000"/>
              </a:buClr>
              <a:buSzPct val="75000"/>
              <a:buFont typeface="Symbol" charset="2"/>
              <a:buChar char=""/>
            </a:pPr>
            <a:r>
              <a:rPr lang="de-DE" sz="1600" b="0" strike="noStrike" spc="-1">
                <a:solidFill>
                  <a:srgbClr val="0F124A"/>
                </a:solidFill>
                <a:latin typeface="Arial"/>
              </a:rPr>
              <a:t>Fourth Outline Level</a:t>
            </a:r>
          </a:p>
          <a:p>
            <a:pPr marL="2879928" lvl="4" indent="-287993">
              <a:spcBef>
                <a:spcPts val="377"/>
              </a:spcBef>
              <a:buClr>
                <a:srgbClr val="000000"/>
              </a:buClr>
              <a:buSzPct val="45000"/>
              <a:buFont typeface="Wingdings" charset="2"/>
              <a:buChar char=""/>
            </a:pPr>
            <a:r>
              <a:rPr lang="de-DE" sz="2667" b="0" strike="noStrike" spc="-1">
                <a:solidFill>
                  <a:srgbClr val="0F124A"/>
                </a:solidFill>
                <a:latin typeface="Arial"/>
              </a:rPr>
              <a:t>Fifth Outline Level</a:t>
            </a:r>
          </a:p>
          <a:p>
            <a:pPr marL="3455914" lvl="5" indent="-287993">
              <a:spcBef>
                <a:spcPts val="377"/>
              </a:spcBef>
              <a:buClr>
                <a:srgbClr val="000000"/>
              </a:buClr>
              <a:buSzPct val="45000"/>
              <a:buFont typeface="Wingdings" charset="2"/>
              <a:buChar char=""/>
            </a:pPr>
            <a:r>
              <a:rPr lang="de-DE" sz="2667" b="0" strike="noStrike" spc="-1">
                <a:solidFill>
                  <a:srgbClr val="0F124A"/>
                </a:solidFill>
                <a:latin typeface="Arial"/>
              </a:rPr>
              <a:t>Sixth Outline Level</a:t>
            </a:r>
          </a:p>
          <a:p>
            <a:pPr marL="4031899" lvl="6" indent="-287993">
              <a:spcBef>
                <a:spcPts val="377"/>
              </a:spcBef>
              <a:buClr>
                <a:srgbClr val="000000"/>
              </a:buClr>
              <a:buSzPct val="45000"/>
              <a:buFont typeface="Wingdings" charset="2"/>
              <a:buChar char=""/>
            </a:pPr>
            <a:r>
              <a:rPr lang="de-DE" sz="2667" b="0" strike="noStrike" spc="-1">
                <a:solidFill>
                  <a:srgbClr val="0F124A"/>
                </a:solidFill>
                <a:latin typeface="Arial"/>
              </a:rPr>
              <a:t>Seventh Outline Level</a:t>
            </a:r>
          </a:p>
        </p:txBody>
      </p:sp>
    </p:spTree>
    <p:extLst>
      <p:ext uri="{BB962C8B-B14F-4D97-AF65-F5344CB8AC3E}">
        <p14:creationId xmlns:p14="http://schemas.microsoft.com/office/powerpoint/2010/main" val="21404826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1219170" rtl="0" eaLnBrk="1" latinLnBrk="0" hangingPunct="1">
        <a:lnSpc>
          <a:spcPts val="4751"/>
        </a:lnSpc>
        <a:spcBef>
          <a:spcPct val="0"/>
        </a:spcBef>
        <a:buNone/>
        <a:defRPr sz="5867" kern="1200">
          <a:solidFill>
            <a:schemeClr val="tx1"/>
          </a:solidFill>
          <a:latin typeface="+mj-lt"/>
          <a:ea typeface="+mj-ea"/>
          <a:cs typeface="+mj-cs"/>
        </a:defRPr>
      </a:lvl1pPr>
    </p:titleStyle>
    <p:bodyStyle>
      <a:lvl1pPr marL="575986" indent="-431989" algn="l" defTabSz="1219170" rtl="0" eaLnBrk="1" latinLnBrk="0" hangingPunct="1">
        <a:lnSpc>
          <a:spcPct val="90000"/>
        </a:lnSpc>
        <a:spcBef>
          <a:spcPts val="1889"/>
        </a:spcBef>
        <a:buClr>
          <a:srgbClr val="000000"/>
        </a:buClr>
        <a:buSzPct val="45000"/>
        <a:buFont typeface="Wingdings" charset="2"/>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600" y="6378000"/>
            <a:ext cx="121914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51966755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3.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hyperlink" Target="https://bib-pubdb1.desy.de/record/426140/files/DESY-PETRAIV-Conceptual-Design-Report.pdf" TargetMode="External"/><Relationship Id="rId2" Type="http://schemas.openxmlformats.org/officeDocument/2006/relationships/hyperlink" Target="http://xfel.desy.de/" TargetMode="External"/><Relationship Id="rId1" Type="http://schemas.openxmlformats.org/officeDocument/2006/relationships/slideLayout" Target="../slideLayouts/slideLayout23.xml"/><Relationship Id="rId5" Type="http://schemas.openxmlformats.org/officeDocument/2006/relationships/hyperlink" Target="https://indico.cern.ch/event/995850/contributions/4408042/" TargetMode="External"/><Relationship Id="rId4" Type="http://schemas.openxmlformats.org/officeDocument/2006/relationships/hyperlink" Target="https://zenodo.org/records/7675664"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hyperlink" Target="https://arxiv.org/pdf/1611.04430" TargetMode="External"/><Relationship Id="rId2" Type="http://schemas.openxmlformats.org/officeDocument/2006/relationships/image" Target="../media/image9.jpe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450153" y="602195"/>
            <a:ext cx="11017440" cy="2387040"/>
          </a:xfrm>
          <a:prstGeom prst="rect">
            <a:avLst/>
          </a:prstGeom>
          <a:noFill/>
          <a:ln>
            <a:noFill/>
          </a:ln>
        </p:spPr>
        <p:txBody>
          <a:bodyPr anchor="b">
            <a:noAutofit/>
          </a:bodyPr>
          <a:lstStyle/>
          <a:p>
            <a:pPr marL="0" marR="0" lvl="0" indent="0" algn="ctr" defTabSz="1219170" rtl="0" eaLnBrk="1" fontAlgn="auto" latinLnBrk="0" hangingPunct="1">
              <a:lnSpc>
                <a:spcPts val="4751"/>
              </a:lnSpc>
              <a:spcBef>
                <a:spcPts val="0"/>
              </a:spcBef>
              <a:spcAft>
                <a:spcPts val="0"/>
              </a:spcAft>
              <a:buClrTx/>
              <a:buSzTx/>
              <a:buFontTx/>
              <a:buNone/>
              <a:tabLst/>
              <a:defRPr/>
            </a:pPr>
            <a:r>
              <a:rPr kumimoji="0" lang="en-US" sz="3733" b="1" i="0" u="none" strike="noStrike" kern="1200" cap="all" spc="-1" normalizeH="0" baseline="0" noProof="0" dirty="0">
                <a:ln>
                  <a:noFill/>
                </a:ln>
                <a:solidFill>
                  <a:srgbClr val="FFFFFF"/>
                </a:solidFill>
                <a:effectLst/>
                <a:uLnTx/>
                <a:uFillTx/>
                <a:latin typeface="Arial"/>
              </a:rPr>
              <a:t>Non collider science opportunities at FCC-</a:t>
            </a:r>
            <a:r>
              <a:rPr kumimoji="0" lang="en-US" sz="3733" b="1" i="0" u="none" strike="noStrike" kern="1200" spc="-1" normalizeH="0" noProof="0" dirty="0">
                <a:ln>
                  <a:noFill/>
                </a:ln>
                <a:solidFill>
                  <a:srgbClr val="FFFFFF"/>
                </a:solidFill>
                <a:effectLst/>
                <a:uLnTx/>
                <a:uFillTx/>
                <a:latin typeface="Arial"/>
              </a:rPr>
              <a:t>ee</a:t>
            </a:r>
            <a:endParaRPr kumimoji="0" lang="de-DE" sz="3733" b="1" i="0" u="none" strike="noStrike" kern="1200" spc="-1" normalizeH="0" noProof="0" dirty="0">
              <a:ln>
                <a:noFill/>
              </a:ln>
              <a:solidFill>
                <a:srgbClr val="0F124A"/>
              </a:solidFill>
              <a:effectLst/>
              <a:uLnTx/>
              <a:uFillTx/>
              <a:latin typeface="Arial"/>
            </a:endParaRPr>
          </a:p>
        </p:txBody>
      </p:sp>
      <p:sp>
        <p:nvSpPr>
          <p:cNvPr id="254" name="TextShape 2"/>
          <p:cNvSpPr txBox="1"/>
          <p:nvPr/>
        </p:nvSpPr>
        <p:spPr>
          <a:xfrm>
            <a:off x="590400" y="4606675"/>
            <a:ext cx="11017440" cy="1655520"/>
          </a:xfrm>
          <a:prstGeom prst="rect">
            <a:avLst/>
          </a:prstGeom>
          <a:noFill/>
          <a:ln>
            <a:noFill/>
          </a:ln>
        </p:spPr>
        <p:txBody>
          <a:bodyPr>
            <a:noAutofit/>
          </a:bodyPr>
          <a:lstStyle/>
          <a:p>
            <a:pPr marL="0" marR="0" lvl="0" indent="0" algn="ctr" defTabSz="1219170" rtl="0" eaLnBrk="1" fontAlgn="auto" latinLnBrk="0" hangingPunct="1">
              <a:lnSpc>
                <a:spcPct val="110000"/>
              </a:lnSpc>
              <a:spcBef>
                <a:spcPts val="0"/>
              </a:spcBef>
              <a:spcAft>
                <a:spcPts val="0"/>
              </a:spcAft>
              <a:buClrTx/>
              <a:buSzTx/>
              <a:buFontTx/>
              <a:buNone/>
              <a:tabLst/>
              <a:defRPr/>
            </a:pPr>
            <a:r>
              <a:rPr kumimoji="0" lang="en-US" sz="2000" b="0" i="0" u="none" strike="noStrike" kern="1200" cap="none" spc="-1" normalizeH="0" baseline="0" noProof="0" dirty="0">
                <a:ln>
                  <a:noFill/>
                </a:ln>
                <a:solidFill>
                  <a:srgbClr val="FFFFFF"/>
                </a:solidFill>
                <a:effectLst/>
                <a:uLnTx/>
                <a:uFillTx/>
                <a:latin typeface="Arial"/>
              </a:rPr>
              <a:t>Non collider science opportunities at FCC-ee | kickoff brainstorm,</a:t>
            </a:r>
          </a:p>
          <a:p>
            <a:pPr marL="0" marR="0" lvl="0" indent="0" algn="ctr" defTabSz="1219170" rtl="0" eaLnBrk="1" fontAlgn="auto" latinLnBrk="0" hangingPunct="1">
              <a:lnSpc>
                <a:spcPct val="110000"/>
              </a:lnSpc>
              <a:spcBef>
                <a:spcPts val="0"/>
              </a:spcBef>
              <a:spcAft>
                <a:spcPts val="0"/>
              </a:spcAft>
              <a:buClrTx/>
              <a:buSzTx/>
              <a:buFontTx/>
              <a:buNone/>
              <a:tabLst/>
              <a:defRPr/>
            </a:pPr>
            <a:r>
              <a:rPr kumimoji="0" lang="en-US" sz="2000" b="0" i="0" u="none" strike="noStrike" kern="1200" cap="none" spc="-1" normalizeH="0" baseline="0" noProof="0" dirty="0">
                <a:ln>
                  <a:noFill/>
                </a:ln>
                <a:solidFill>
                  <a:srgbClr val="FFFFFF"/>
                </a:solidFill>
                <a:effectLst/>
                <a:uLnTx/>
                <a:uFillTx/>
                <a:latin typeface="Arial"/>
              </a:rPr>
              <a:t> 23 August 2024</a:t>
            </a:r>
          </a:p>
        </p:txBody>
      </p:sp>
      <p:sp>
        <p:nvSpPr>
          <p:cNvPr id="255" name="TextShape 3"/>
          <p:cNvSpPr txBox="1"/>
          <p:nvPr/>
        </p:nvSpPr>
        <p:spPr>
          <a:xfrm>
            <a:off x="11660640" y="130080"/>
            <a:ext cx="385440" cy="226080"/>
          </a:xfrm>
          <a:prstGeom prst="rect">
            <a:avLst/>
          </a:prstGeom>
          <a:noFill/>
          <a:ln>
            <a:noFill/>
          </a:ln>
        </p:spPr>
        <p:txBody>
          <a:bodyPr anchor="ctr">
            <a:noAutofit/>
          </a:bodyPr>
          <a:lstStyle/>
          <a:p>
            <a:pPr marL="0" marR="0" lvl="0" indent="0" algn="r" defTabSz="1219170" rtl="0" eaLnBrk="1" fontAlgn="auto" latinLnBrk="0" hangingPunct="1">
              <a:lnSpc>
                <a:spcPts val="1652"/>
              </a:lnSpc>
              <a:spcBef>
                <a:spcPts val="0"/>
              </a:spcBef>
              <a:spcAft>
                <a:spcPts val="0"/>
              </a:spcAft>
              <a:buClrTx/>
              <a:buSzTx/>
              <a:buFontTx/>
              <a:buNone/>
              <a:tabLst/>
              <a:defRPr/>
            </a:pPr>
            <a:fld id="{FCF8C41B-6C38-4A78-9906-C2FF7FEA7BAE}" type="slidenum">
              <a:rPr kumimoji="0" lang="en-GB" sz="1067" b="0" i="0" u="none" strike="noStrike" kern="1200" cap="none" spc="-1" normalizeH="0" baseline="0" noProof="0">
                <a:ln>
                  <a:noFill/>
                </a:ln>
                <a:solidFill>
                  <a:srgbClr val="FFFFFF"/>
                </a:solidFill>
                <a:effectLst/>
                <a:uLnTx/>
                <a:uFillTx/>
                <a:latin typeface="Arial"/>
              </a:rPr>
              <a:pPr marL="0" marR="0" lvl="0" indent="0" algn="r" defTabSz="1219170" rtl="0" eaLnBrk="1" fontAlgn="auto" latinLnBrk="0" hangingPunct="1">
                <a:lnSpc>
                  <a:spcPts val="1652"/>
                </a:lnSpc>
                <a:spcBef>
                  <a:spcPts val="0"/>
                </a:spcBef>
                <a:spcAft>
                  <a:spcPts val="0"/>
                </a:spcAft>
                <a:buClrTx/>
                <a:buSzTx/>
                <a:buFontTx/>
                <a:buNone/>
                <a:tabLst/>
                <a:defRPr/>
              </a:pPr>
              <a:t>1</a:t>
            </a:fld>
            <a:endParaRPr kumimoji="0" lang="en-GB" sz="1067" b="0" i="0" u="none" strike="noStrike" kern="1200" cap="none" spc="-1" normalizeH="0" baseline="0" noProof="0">
              <a:ln>
                <a:noFill/>
              </a:ln>
              <a:solidFill>
                <a:prstClr val="black"/>
              </a:solidFill>
              <a:effectLst/>
              <a:uLnTx/>
              <a:uFillTx/>
              <a:latin typeface="Times New Roman"/>
            </a:endParaRPr>
          </a:p>
        </p:txBody>
      </p:sp>
      <p:sp>
        <p:nvSpPr>
          <p:cNvPr id="256" name="CustomShape 4"/>
          <p:cNvSpPr/>
          <p:nvPr/>
        </p:nvSpPr>
        <p:spPr>
          <a:xfrm>
            <a:off x="1344000" y="130080"/>
            <a:ext cx="2717760" cy="226080"/>
          </a:xfrm>
          <a:prstGeom prst="rect">
            <a:avLst/>
          </a:prstGeom>
          <a:noFill/>
          <a:ln>
            <a:noFill/>
          </a:ln>
        </p:spPr>
        <p:style>
          <a:lnRef idx="0">
            <a:scrgbClr r="0" g="0" b="0"/>
          </a:lnRef>
          <a:fillRef idx="0">
            <a:scrgbClr r="0" g="0" b="0"/>
          </a:fillRef>
          <a:effectRef idx="0">
            <a:scrgbClr r="0" g="0" b="0"/>
          </a:effectRef>
          <a:fontRef idx="minor"/>
        </p:style>
        <p:txBody>
          <a:bodyPr lIns="120000" tIns="60000" rIns="120000" bIns="60000">
            <a:noAutofit/>
          </a:bodyPr>
          <a:lstStyle/>
          <a:p>
            <a:pPr marL="0" marR="0" lvl="0" indent="0" algn="l" defTabSz="1219170" rtl="0" eaLnBrk="1" fontAlgn="auto" latinLnBrk="0" hangingPunct="1">
              <a:lnSpc>
                <a:spcPts val="1652"/>
              </a:lnSpc>
              <a:spcBef>
                <a:spcPts val="0"/>
              </a:spcBef>
              <a:spcAft>
                <a:spcPts val="0"/>
              </a:spcAft>
              <a:buClrTx/>
              <a:buSzTx/>
              <a:buFontTx/>
              <a:buNone/>
              <a:tabLst/>
              <a:defRPr/>
            </a:pPr>
            <a:endParaRPr kumimoji="0" lang="en-GB" sz="1200" b="0" i="0" u="none" strike="noStrike" kern="1200" cap="none" spc="-1" normalizeH="0" baseline="0" noProof="0" dirty="0">
              <a:ln>
                <a:noFill/>
              </a:ln>
              <a:solidFill>
                <a:prstClr val="black"/>
              </a:solidFill>
              <a:effectLst/>
              <a:uLnTx/>
              <a:uFillTx/>
              <a:latin typeface="Arial"/>
            </a:endParaRPr>
          </a:p>
        </p:txBody>
      </p:sp>
      <p:sp>
        <p:nvSpPr>
          <p:cNvPr id="2" name="TextBox 1">
            <a:extLst>
              <a:ext uri="{FF2B5EF4-FFF2-40B4-BE49-F238E27FC236}">
                <a16:creationId xmlns:a16="http://schemas.microsoft.com/office/drawing/2014/main" id="{E23B58C8-A58F-0BED-523F-46DF4812DD3E}"/>
              </a:ext>
            </a:extLst>
          </p:cNvPr>
          <p:cNvSpPr txBox="1"/>
          <p:nvPr/>
        </p:nvSpPr>
        <p:spPr>
          <a:xfrm>
            <a:off x="4523223" y="3367067"/>
            <a:ext cx="2871299" cy="461665"/>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a:rPr>
              <a:t>Frank Zimmermann</a:t>
            </a:r>
            <a:endParaRPr kumimoji="0" lang="en-GB" sz="2400" b="0" i="0" u="none" strike="noStrike" kern="1200" cap="none" spc="0" normalizeH="0" baseline="0" noProof="0" dirty="0">
              <a:ln>
                <a:noFill/>
              </a:ln>
              <a:solidFill>
                <a:prstClr val="white"/>
              </a:solidFill>
              <a:effectLst/>
              <a:uLnTx/>
              <a:uFillTx/>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5B1327-F929-B71A-9DB9-2B9CE75B95BF}"/>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3" name="TextBox 2">
            <a:extLst>
              <a:ext uri="{FF2B5EF4-FFF2-40B4-BE49-F238E27FC236}">
                <a16:creationId xmlns:a16="http://schemas.microsoft.com/office/drawing/2014/main" id="{03749128-0141-637D-5D2A-0149CB9F862C}"/>
              </a:ext>
            </a:extLst>
          </p:cNvPr>
          <p:cNvSpPr txBox="1"/>
          <p:nvPr/>
        </p:nvSpPr>
        <p:spPr>
          <a:xfrm>
            <a:off x="99601" y="109256"/>
            <a:ext cx="5735866"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Arial"/>
                <a:ea typeface="+mn-ea"/>
                <a:cs typeface="+mn-cs"/>
              </a:rPr>
              <a:t>Plasma acceleration of positrons</a:t>
            </a:r>
          </a:p>
        </p:txBody>
      </p:sp>
      <p:sp>
        <p:nvSpPr>
          <p:cNvPr id="5" name="TextBox 4">
            <a:extLst>
              <a:ext uri="{FF2B5EF4-FFF2-40B4-BE49-F238E27FC236}">
                <a16:creationId xmlns:a16="http://schemas.microsoft.com/office/drawing/2014/main" id="{8D564399-F14C-B0D4-5E3F-27EC622FDE25}"/>
              </a:ext>
            </a:extLst>
          </p:cNvPr>
          <p:cNvSpPr txBox="1"/>
          <p:nvPr/>
        </p:nvSpPr>
        <p:spPr>
          <a:xfrm>
            <a:off x="660678" y="1080201"/>
            <a:ext cx="9598687" cy="1641796"/>
          </a:xfrm>
          <a:prstGeom prst="rect">
            <a:avLst/>
          </a:prstGeom>
          <a:noFill/>
        </p:spPr>
        <p:txBody>
          <a:bodyPr wrap="square">
            <a:spAutoFit/>
          </a:bodyPr>
          <a:lstStyle/>
          <a:p>
            <a:pPr algn="just">
              <a:lnSpc>
                <a:spcPct val="106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Plasma acceleration of positron is not yet a fully solved problem. The positrons from the FCC injector complex could be used for acceleration-tests in AWAKE-like experiments or for tests with positrons for other novel acceleration schemes, e.g. acceleration of positrons in crystals.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3E86B92B-2A4C-32B3-A400-86654273B590}"/>
              </a:ext>
            </a:extLst>
          </p:cNvPr>
          <p:cNvSpPr txBox="1"/>
          <p:nvPr/>
        </p:nvSpPr>
        <p:spPr>
          <a:xfrm>
            <a:off x="4087360" y="5593133"/>
            <a:ext cx="7227277" cy="369332"/>
          </a:xfrm>
          <a:prstGeom prst="rect">
            <a:avLst/>
          </a:prstGeom>
          <a:solidFill>
            <a:schemeClr val="accent2"/>
          </a:solidFill>
        </p:spPr>
        <p:txBody>
          <a:bodyPr wrap="square">
            <a:spAutoFit/>
          </a:bodyPr>
          <a:lstStyle/>
          <a:p>
            <a:pPr algn="ctr"/>
            <a:r>
              <a:rPr lang="en-GB" dirty="0" err="1"/>
              <a:t>Gevy</a:t>
            </a:r>
            <a:r>
              <a:rPr lang="en-GB" dirty="0"/>
              <a:t> J. Cao, et al., Phys. Rev. Accel. Beams 27, 034801 (2024)</a:t>
            </a:r>
          </a:p>
        </p:txBody>
      </p:sp>
      <p:sp>
        <p:nvSpPr>
          <p:cNvPr id="8" name="TextBox 7">
            <a:extLst>
              <a:ext uri="{FF2B5EF4-FFF2-40B4-BE49-F238E27FC236}">
                <a16:creationId xmlns:a16="http://schemas.microsoft.com/office/drawing/2014/main" id="{BAC0E00E-047C-3157-BA59-50F2C74FD3FE}"/>
              </a:ext>
            </a:extLst>
          </p:cNvPr>
          <p:cNvSpPr txBox="1"/>
          <p:nvPr/>
        </p:nvSpPr>
        <p:spPr>
          <a:xfrm>
            <a:off x="4338376" y="5223801"/>
            <a:ext cx="6124470" cy="369332"/>
          </a:xfrm>
          <a:prstGeom prst="rect">
            <a:avLst/>
          </a:prstGeom>
          <a:noFill/>
        </p:spPr>
        <p:txBody>
          <a:bodyPr wrap="square">
            <a:spAutoFit/>
          </a:bodyPr>
          <a:lstStyle/>
          <a:p>
            <a:r>
              <a:rPr lang="en-GB" dirty="0"/>
              <a:t>e.g. </a:t>
            </a:r>
          </a:p>
        </p:txBody>
      </p:sp>
    </p:spTree>
    <p:extLst>
      <p:ext uri="{BB962C8B-B14F-4D97-AF65-F5344CB8AC3E}">
        <p14:creationId xmlns:p14="http://schemas.microsoft.com/office/powerpoint/2010/main" val="1882824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5B1327-F929-B71A-9DB9-2B9CE75B95BF}"/>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11</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3749128-0141-637D-5D2A-0149CB9F862C}"/>
              </a:ext>
            </a:extLst>
          </p:cNvPr>
          <p:cNvSpPr txBox="1"/>
          <p:nvPr/>
        </p:nvSpPr>
        <p:spPr>
          <a:xfrm>
            <a:off x="99601" y="109256"/>
            <a:ext cx="11012951"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Arial"/>
                <a:ea typeface="+mn-ea"/>
                <a:cs typeface="+mn-cs"/>
              </a:rPr>
              <a:t>Non-perturbative QED Experiments – boiling the QED vacuum </a:t>
            </a:r>
          </a:p>
        </p:txBody>
      </p:sp>
      <p:sp>
        <p:nvSpPr>
          <p:cNvPr id="5" name="TextBox 4">
            <a:extLst>
              <a:ext uri="{FF2B5EF4-FFF2-40B4-BE49-F238E27FC236}">
                <a16:creationId xmlns:a16="http://schemas.microsoft.com/office/drawing/2014/main" id="{8D564399-F14C-B0D4-5E3F-27EC622FDE25}"/>
              </a:ext>
            </a:extLst>
          </p:cNvPr>
          <p:cNvSpPr txBox="1"/>
          <p:nvPr/>
        </p:nvSpPr>
        <p:spPr>
          <a:xfrm>
            <a:off x="33911" y="854169"/>
            <a:ext cx="11144329" cy="2362185"/>
          </a:xfrm>
          <a:prstGeom prst="rect">
            <a:avLst/>
          </a:prstGeom>
          <a:noFill/>
        </p:spPr>
        <p:txBody>
          <a:bodyPr wrap="square">
            <a:spAutoFit/>
          </a:bodyPr>
          <a:lstStyle/>
          <a:p>
            <a:pPr algn="just">
              <a:lnSpc>
                <a:spcPct val="106000"/>
              </a:lnSpc>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The FCC-ee injector complex can generate high rates of h</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igh</a:t>
            </a:r>
            <a:r>
              <a:rPr lang="en-GB" sz="2000" dirty="0">
                <a:effectLst/>
                <a:latin typeface="Calibri" panose="020F0502020204030204" pitchFamily="34" charset="0"/>
                <a:ea typeface="Calibri" panose="020F0502020204030204" pitchFamily="34" charset="0"/>
                <a:cs typeface="Times New Roman" panose="02020603050405020304" pitchFamily="18" charset="0"/>
              </a:rPr>
              <a:t>-energy photons either by sending bunches from the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linac</a:t>
            </a:r>
            <a:r>
              <a:rPr lang="en-GB" sz="2000" dirty="0">
                <a:effectLst/>
                <a:latin typeface="Calibri" panose="020F0502020204030204" pitchFamily="34" charset="0"/>
                <a:ea typeface="Calibri" panose="020F0502020204030204" pitchFamily="34" charset="0"/>
                <a:cs typeface="Times New Roman" panose="02020603050405020304" pitchFamily="18" charset="0"/>
              </a:rPr>
              <a:t> against a target via bremsstrahlung, as in the proposed LUXE experiment [5], or, via laser Compton backscattering off bunches in the booster. These high-energy photons are then collided with low energy photons from a laser and pairs of electrons and positrons are created via the Schwinger process. The intensity of the laser is varied, e.g., between 5 × 10</a:t>
            </a:r>
            <a:r>
              <a:rPr lang="en-GB" sz="2000" baseline="30000" dirty="0">
                <a:effectLst/>
                <a:latin typeface="Calibri" panose="020F0502020204030204" pitchFamily="34" charset="0"/>
                <a:ea typeface="Calibri" panose="020F0502020204030204" pitchFamily="34" charset="0"/>
                <a:cs typeface="Times New Roman" panose="02020603050405020304" pitchFamily="18" charset="0"/>
              </a:rPr>
              <a:t>18</a:t>
            </a:r>
            <a:r>
              <a:rPr lang="en-GB" sz="2000" dirty="0">
                <a:effectLst/>
                <a:latin typeface="Calibri" panose="020F0502020204030204" pitchFamily="34" charset="0"/>
                <a:ea typeface="Calibri" panose="020F0502020204030204" pitchFamily="34" charset="0"/>
                <a:cs typeface="Times New Roman" panose="02020603050405020304" pitchFamily="18" charset="0"/>
              </a:rPr>
              <a:t> W/cm</a:t>
            </a:r>
            <a:r>
              <a:rPr lang="en-GB" sz="20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GB" sz="2000" dirty="0">
                <a:effectLst/>
                <a:latin typeface="Calibri" panose="020F0502020204030204" pitchFamily="34" charset="0"/>
                <a:ea typeface="Calibri" panose="020F0502020204030204" pitchFamily="34" charset="0"/>
                <a:cs typeface="Times New Roman" panose="02020603050405020304" pitchFamily="18" charset="0"/>
              </a:rPr>
              <a:t> </a:t>
            </a:r>
            <a:r>
              <a:rPr lang="en-GB" sz="2000" dirty="0">
                <a:effectLst/>
                <a:latin typeface="Cambria Math" panose="02040503050406030204" pitchFamily="18" charset="0"/>
                <a:ea typeface="Calibri" panose="020F0502020204030204" pitchFamily="34" charset="0"/>
                <a:cs typeface="Cambria Math" panose="02040503050406030204" pitchFamily="18" charset="0"/>
              </a:rPr>
              <a:t>and </a:t>
            </a:r>
            <a:r>
              <a:rPr lang="en-GB" sz="2000" dirty="0">
                <a:effectLst/>
                <a:latin typeface="Calibri" panose="020F0502020204030204" pitchFamily="34" charset="0"/>
                <a:ea typeface="Calibri" panose="020F0502020204030204" pitchFamily="34" charset="0"/>
                <a:cs typeface="Times New Roman" panose="02020603050405020304" pitchFamily="18" charset="0"/>
              </a:rPr>
              <a:t>1 × 10</a:t>
            </a:r>
            <a:r>
              <a:rPr lang="en-GB" sz="2000" baseline="30000" dirty="0">
                <a:effectLst/>
                <a:latin typeface="Calibri" panose="020F0502020204030204" pitchFamily="34" charset="0"/>
                <a:ea typeface="Calibri" panose="020F0502020204030204" pitchFamily="34" charset="0"/>
                <a:cs typeface="Times New Roman" panose="02020603050405020304" pitchFamily="18" charset="0"/>
              </a:rPr>
              <a:t>20</a:t>
            </a:r>
            <a:r>
              <a:rPr lang="en-GB" sz="2000" dirty="0">
                <a:effectLst/>
                <a:latin typeface="Calibri" panose="020F0502020204030204" pitchFamily="34" charset="0"/>
                <a:ea typeface="Calibri" panose="020F0502020204030204" pitchFamily="34" charset="0"/>
                <a:cs typeface="Times New Roman" panose="02020603050405020304" pitchFamily="18" charset="0"/>
              </a:rPr>
              <a:t> W/cm</a:t>
            </a:r>
            <a:r>
              <a:rPr lang="en-GB" sz="20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GB" sz="2000" dirty="0">
                <a:effectLst/>
                <a:latin typeface="Calibri" panose="020F0502020204030204" pitchFamily="34" charset="0"/>
                <a:ea typeface="Calibri" panose="020F0502020204030204" pitchFamily="34" charset="0"/>
                <a:cs typeface="Times New Roman" panose="02020603050405020304" pitchFamily="18" charset="0"/>
              </a:rPr>
              <a:t> (parameters from LUXE) and the rate of electron/positron pairs is measured as function of this intensity, The rate should be proportional to </a:t>
            </a:r>
            <a:r>
              <a:rPr lang="en-GB" sz="2000" i="1" dirty="0">
                <a:effectLst/>
                <a:latin typeface="Calibri" panose="020F0502020204030204" pitchFamily="34" charset="0"/>
                <a:ea typeface="Calibri" panose="020F0502020204030204" pitchFamily="34" charset="0"/>
                <a:cs typeface="Times New Roman" panose="02020603050405020304" pitchFamily="18" charset="0"/>
              </a:rPr>
              <a:t>E</a:t>
            </a:r>
            <a:r>
              <a:rPr lang="en-GB" sz="20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GB" sz="2000" dirty="0">
                <a:effectLst/>
                <a:latin typeface="Calibri" panose="020F0502020204030204" pitchFamily="34" charset="0"/>
                <a:ea typeface="Calibri" panose="020F0502020204030204" pitchFamily="34" charset="0"/>
                <a:cs typeface="Times New Roman" panose="02020603050405020304" pitchFamily="18" charset="0"/>
              </a:rPr>
              <a:t> e (−</a:t>
            </a:r>
            <a:r>
              <a:rPr lang="en-GB" sz="2000" i="1" dirty="0">
                <a:effectLst/>
                <a:latin typeface="Calibri" panose="020F0502020204030204" pitchFamily="34" charset="0"/>
                <a:ea typeface="Calibri" panose="020F0502020204030204" pitchFamily="34" charset="0"/>
                <a:cs typeface="Times New Roman" panose="02020603050405020304" pitchFamily="18" charset="0"/>
              </a:rPr>
              <a:t>E</a:t>
            </a:r>
            <a:r>
              <a:rPr lang="en-GB" sz="2000" baseline="-25000" dirty="0">
                <a:effectLst/>
                <a:latin typeface="Calibri" panose="020F0502020204030204" pitchFamily="34" charset="0"/>
                <a:ea typeface="Calibri" panose="020F0502020204030204" pitchFamily="34" charset="0"/>
                <a:cs typeface="Times New Roman" panose="02020603050405020304" pitchFamily="18" charset="0"/>
              </a:rPr>
              <a:t>S</a:t>
            </a:r>
            <a:r>
              <a:rPr lang="en-GB" sz="2000" dirty="0">
                <a:effectLst/>
                <a:latin typeface="Calibri" panose="020F0502020204030204" pitchFamily="34" charset="0"/>
                <a:ea typeface="Calibri" panose="020F0502020204030204" pitchFamily="34" charset="0"/>
                <a:cs typeface="Times New Roman" panose="02020603050405020304" pitchFamily="18" charset="0"/>
              </a:rPr>
              <a:t>/</a:t>
            </a:r>
            <a:r>
              <a:rPr lang="en-GB" sz="2000" i="1" dirty="0">
                <a:effectLst/>
                <a:latin typeface="Calibri" panose="020F0502020204030204" pitchFamily="34" charset="0"/>
                <a:ea typeface="Calibri" panose="020F0502020204030204" pitchFamily="34" charset="0"/>
                <a:cs typeface="Times New Roman" panose="02020603050405020304" pitchFamily="18" charset="0"/>
              </a:rPr>
              <a:t>E</a:t>
            </a:r>
            <a:r>
              <a:rPr lang="en-GB" sz="2000" dirty="0">
                <a:effectLst/>
                <a:latin typeface="Calibri" panose="020F0502020204030204" pitchFamily="34" charset="0"/>
                <a:ea typeface="Calibri" panose="020F0502020204030204" pitchFamily="34" charset="0"/>
                <a:cs typeface="Times New Roman" panose="02020603050405020304" pitchFamily="18" charset="0"/>
              </a:rPr>
              <a:t>) where </a:t>
            </a:r>
            <a:r>
              <a:rPr lang="en-GB" sz="2000" i="1" dirty="0">
                <a:effectLst/>
                <a:latin typeface="Calibri" panose="020F0502020204030204" pitchFamily="34" charset="0"/>
                <a:ea typeface="Calibri" panose="020F0502020204030204" pitchFamily="34" charset="0"/>
                <a:cs typeface="Times New Roman" panose="02020603050405020304" pitchFamily="18" charset="0"/>
              </a:rPr>
              <a:t>E</a:t>
            </a:r>
            <a:r>
              <a:rPr lang="en-GB" sz="2000" dirty="0">
                <a:effectLst/>
                <a:latin typeface="Calibri" panose="020F0502020204030204" pitchFamily="34" charset="0"/>
                <a:ea typeface="Calibri" panose="020F0502020204030204" pitchFamily="34" charset="0"/>
                <a:cs typeface="Times New Roman" panose="02020603050405020304" pitchFamily="18" charset="0"/>
              </a:rPr>
              <a:t> is the electric field of the laser.</a:t>
            </a:r>
          </a:p>
        </p:txBody>
      </p:sp>
      <p:graphicFrame>
        <p:nvGraphicFramePr>
          <p:cNvPr id="4" name="Table 3">
            <a:extLst>
              <a:ext uri="{FF2B5EF4-FFF2-40B4-BE49-F238E27FC236}">
                <a16:creationId xmlns:a16="http://schemas.microsoft.com/office/drawing/2014/main" id="{1A150FB3-69AE-5A0F-8650-C7AF32BE7E0B}"/>
              </a:ext>
            </a:extLst>
          </p:cNvPr>
          <p:cNvGraphicFramePr>
            <a:graphicFrameLocks noGrp="1"/>
          </p:cNvGraphicFramePr>
          <p:nvPr>
            <p:extLst>
              <p:ext uri="{D42A27DB-BD31-4B8C-83A1-F6EECF244321}">
                <p14:modId xmlns:p14="http://schemas.microsoft.com/office/powerpoint/2010/main" val="3895377435"/>
              </p:ext>
            </p:extLst>
          </p:nvPr>
        </p:nvGraphicFramePr>
        <p:xfrm>
          <a:off x="1144556" y="3973670"/>
          <a:ext cx="9423690" cy="1949136"/>
        </p:xfrm>
        <a:graphic>
          <a:graphicData uri="http://schemas.openxmlformats.org/drawingml/2006/table">
            <a:tbl>
              <a:tblPr firstRow="1" firstCol="1" bandRow="1"/>
              <a:tblGrid>
                <a:gridCol w="2242578">
                  <a:extLst>
                    <a:ext uri="{9D8B030D-6E8A-4147-A177-3AD203B41FA5}">
                      <a16:colId xmlns:a16="http://schemas.microsoft.com/office/drawing/2014/main" val="3506342612"/>
                    </a:ext>
                  </a:extLst>
                </a:gridCol>
                <a:gridCol w="1791315">
                  <a:extLst>
                    <a:ext uri="{9D8B030D-6E8A-4147-A177-3AD203B41FA5}">
                      <a16:colId xmlns:a16="http://schemas.microsoft.com/office/drawing/2014/main" val="1384421536"/>
                    </a:ext>
                  </a:extLst>
                </a:gridCol>
                <a:gridCol w="1791315">
                  <a:extLst>
                    <a:ext uri="{9D8B030D-6E8A-4147-A177-3AD203B41FA5}">
                      <a16:colId xmlns:a16="http://schemas.microsoft.com/office/drawing/2014/main" val="3780196565"/>
                    </a:ext>
                  </a:extLst>
                </a:gridCol>
                <a:gridCol w="3598482">
                  <a:extLst>
                    <a:ext uri="{9D8B030D-6E8A-4147-A177-3AD203B41FA5}">
                      <a16:colId xmlns:a16="http://schemas.microsoft.com/office/drawing/2014/main" val="151834646"/>
                    </a:ext>
                  </a:extLst>
                </a:gridCol>
              </a:tblGrid>
              <a:tr h="0">
                <a:tc>
                  <a:txBody>
                    <a:bodyPr/>
                    <a:lstStyle/>
                    <a:p>
                      <a:pPr>
                        <a:lnSpc>
                          <a:spcPct val="106000"/>
                        </a:lnSpc>
                        <a:spcAft>
                          <a:spcPts val="8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LUXE [5]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FCC-ee linac</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6000"/>
                        </a:lnSpc>
                        <a:spcAft>
                          <a:spcPts val="8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FCC-ee booster</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99143268"/>
                  </a:ext>
                </a:extLst>
              </a:tr>
              <a:tr h="0">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Beam energy [GeV]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14 (17)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20 or 45.6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17160405"/>
                  </a:ext>
                </a:extLst>
              </a:tr>
              <a:tr h="0">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Conversion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bremsstrahlung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bremsstrahlung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laser Compton (See Table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86692299"/>
                  </a:ext>
                </a:extLst>
              </a:tr>
              <a:tr h="0">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Bunch charge [nC]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0.25 (1)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3 (only fraction converted to </a:t>
                      </a:r>
                      <a:r>
                        <a:rPr lang="en-GB" sz="1800">
                          <a:effectLst/>
                          <a:latin typeface="Symbol" panose="05050102010706020507" pitchFamily="18" charset="2"/>
                          <a:ea typeface="Calibri" panose="020F0502020204030204" pitchFamily="34" charset="0"/>
                          <a:cs typeface="Times New Roman" panose="02020603050405020304" pitchFamily="18" charset="0"/>
                        </a:rPr>
                        <a:t>g</a:t>
                      </a:r>
                      <a:r>
                        <a:rPr lang="en-GB" sz="180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92407997"/>
                  </a:ext>
                </a:extLst>
              </a:tr>
              <a:tr h="0">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Number of bunches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2 or 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up to 16,000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6169000"/>
                  </a:ext>
                </a:extLst>
              </a:tr>
              <a:tr h="0">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Repetition rate [Hz]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1 (10)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3,000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90471676"/>
                  </a:ext>
                </a:extLst>
              </a:tr>
              <a:tr h="0">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Rms spot size [</a:t>
                      </a:r>
                      <a:r>
                        <a:rPr lang="en-GB" sz="1800">
                          <a:effectLst/>
                          <a:latin typeface="Symbol" panose="05050102010706020507" pitchFamily="18" charset="2"/>
                          <a:ea typeface="Calibri" panose="020F0502020204030204" pitchFamily="34" charset="0"/>
                          <a:cs typeface="Times New Roman" panose="02020603050405020304" pitchFamily="18" charset="0"/>
                        </a:rPr>
                        <a:t>m</a:t>
                      </a:r>
                      <a:r>
                        <a:rPr lang="en-GB" sz="1800">
                          <a:effectLst/>
                          <a:latin typeface="Calibri" panose="020F0502020204030204" pitchFamily="34" charset="0"/>
                          <a:ea typeface="Calibri" panose="020F0502020204030204" pitchFamily="34" charset="0"/>
                          <a:cs typeface="Times New Roman" panose="02020603050405020304" pitchFamily="18" charset="0"/>
                        </a:rPr>
                        <a: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3 (1 cm </a:t>
                      </a:r>
                      <a:r>
                        <a:rPr lang="en-GB" sz="1800">
                          <a:effectLst/>
                          <a:latin typeface="Symbol" panose="05050102010706020507" pitchFamily="18" charset="2"/>
                          <a:ea typeface="Calibri" panose="020F0502020204030204" pitchFamily="34" charset="0"/>
                          <a:cs typeface="Times New Roman" panose="02020603050405020304" pitchFamily="18" charset="0"/>
                        </a:rPr>
                        <a:t>b</a:t>
                      </a:r>
                      <a:r>
                        <a:rPr lang="en-GB" sz="180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6723585"/>
                  </a:ext>
                </a:extLst>
              </a:tr>
            </a:tbl>
          </a:graphicData>
        </a:graphic>
      </p:graphicFrame>
      <p:sp>
        <p:nvSpPr>
          <p:cNvPr id="6" name="Rectangle 1">
            <a:extLst>
              <a:ext uri="{FF2B5EF4-FFF2-40B4-BE49-F238E27FC236}">
                <a16:creationId xmlns:a16="http://schemas.microsoft.com/office/drawing/2014/main" id="{09CA492E-241E-AB8D-75C0-420EE2999D85}"/>
              </a:ext>
            </a:extLst>
          </p:cNvPr>
          <p:cNvSpPr>
            <a:spLocks noChangeArrowheads="1"/>
          </p:cNvSpPr>
          <p:nvPr/>
        </p:nvSpPr>
        <p:spPr bwMode="auto">
          <a:xfrm>
            <a:off x="600251" y="3353594"/>
            <a:ext cx="10512301"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Comparison of FCC-ee QED explorer configurations and the European XFEL’s LUXE proposal.</a:t>
            </a:r>
            <a:endParaRPr kumimoji="0" lang="en-GB" altLang="en-US" sz="11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96609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6DD086-6B25-A494-AB07-886DD4871573}"/>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3" name="TextBox 2">
            <a:extLst>
              <a:ext uri="{FF2B5EF4-FFF2-40B4-BE49-F238E27FC236}">
                <a16:creationId xmlns:a16="http://schemas.microsoft.com/office/drawing/2014/main" id="{90063688-D669-8AEB-EBC7-B0F208BA6614}"/>
              </a:ext>
            </a:extLst>
          </p:cNvPr>
          <p:cNvSpPr txBox="1"/>
          <p:nvPr/>
        </p:nvSpPr>
        <p:spPr>
          <a:xfrm>
            <a:off x="99601" y="109256"/>
            <a:ext cx="11158824"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Arial"/>
                <a:ea typeface="+mn-ea"/>
                <a:cs typeface="+mn-cs"/>
              </a:rPr>
              <a:t>Positronium-based GeV photon source – a speculative proposal </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DCA3C3C-A135-CE1A-D020-8F35F4BAAFA1}"/>
                  </a:ext>
                </a:extLst>
              </p:cNvPr>
              <p:cNvSpPr txBox="1"/>
              <p:nvPr/>
            </p:nvSpPr>
            <p:spPr>
              <a:xfrm>
                <a:off x="1000298" y="1201514"/>
                <a:ext cx="9861969" cy="2033314"/>
              </a:xfrm>
              <a:prstGeom prst="rect">
                <a:avLst/>
              </a:prstGeom>
              <a:noFill/>
            </p:spPr>
            <p:txBody>
              <a:bodyPr wrap="square">
                <a:spAutoFit/>
              </a:bodyPr>
              <a:lstStyle/>
              <a:p>
                <a:pPr>
                  <a:lnSpc>
                    <a:spcPct val="106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A</a:t>
                </a:r>
                <a:r>
                  <a:rPr lang="en-US" sz="2400" dirty="0">
                    <a:effectLst/>
                    <a:latin typeface="Calibri" panose="020F0502020204030204" pitchFamily="34" charset="0"/>
                    <a:ea typeface="Calibri" panose="020F0502020204030204" pitchFamily="34" charset="0"/>
                    <a:cs typeface="Times New Roman" panose="02020603050405020304" pitchFamily="18" charset="0"/>
                  </a:rPr>
                  <a:t>ligning positron and electrons in a joint long straight section at </a:t>
                </a:r>
                <a14:m>
                  <m:oMath xmlns:m="http://schemas.openxmlformats.org/officeDocument/2006/math">
                    <m:r>
                      <a:rPr lang="en-US" sz="24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2400" dirty="0">
                    <a:effectLst/>
                    <a:latin typeface="Calibri" panose="020F0502020204030204" pitchFamily="34" charset="0"/>
                    <a:ea typeface="Calibri" panose="020F0502020204030204" pitchFamily="34" charset="0"/>
                    <a:cs typeface="Times New Roman" panose="02020603050405020304" pitchFamily="18" charset="0"/>
                  </a:rPr>
                  <a:t>1 GeV energy (</a:t>
                </a:r>
                <a:r>
                  <a:rPr lang="en-US" sz="2400" dirty="0">
                    <a:effectLst/>
                    <a:latin typeface="Symbol" panose="05050102010706020507" pitchFamily="18" charset="2"/>
                    <a:ea typeface="Calibri" panose="020F0502020204030204" pitchFamily="34" charset="0"/>
                    <a:cs typeface="Times New Roman" panose="02020603050405020304" pitchFamily="18" charset="0"/>
                  </a:rPr>
                  <a:t>g</a:t>
                </a:r>
                <a14:m>
                  <m:oMath xmlns:m="http://schemas.openxmlformats.org/officeDocument/2006/math">
                    <m:r>
                      <a:rPr lang="en-US" sz="24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2400" dirty="0">
                    <a:effectLst/>
                    <a:latin typeface="Calibri" panose="020F0502020204030204" pitchFamily="34" charset="0"/>
                    <a:ea typeface="Calibri" panose="020F0502020204030204" pitchFamily="34" charset="0"/>
                    <a:cs typeface="Times New Roman" panose="02020603050405020304" pitchFamily="18" charset="0"/>
                  </a:rPr>
                  <a:t>2000), would potentially allow formation and decay of positronium in flight, yielding a narrow-line GeV photon source. This concept requires some basic soundness checks: configuration, cross sections, luminosity, decay time, last not least the expected/achievable rate.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9DCA3C3C-A135-CE1A-D020-8F35F4BAAFA1}"/>
                  </a:ext>
                </a:extLst>
              </p:cNvPr>
              <p:cNvSpPr txBox="1">
                <a:spLocks noRot="1" noChangeAspect="1" noMove="1" noResize="1" noEditPoints="1" noAdjustHandles="1" noChangeArrowheads="1" noChangeShapeType="1" noTextEdit="1"/>
              </p:cNvSpPr>
              <p:nvPr/>
            </p:nvSpPr>
            <p:spPr>
              <a:xfrm>
                <a:off x="1000298" y="1201514"/>
                <a:ext cx="9861969" cy="2033314"/>
              </a:xfrm>
              <a:prstGeom prst="rect">
                <a:avLst/>
              </a:prstGeom>
              <a:blipFill>
                <a:blip r:embed="rId2"/>
                <a:stretch>
                  <a:fillRect l="-927" t="-2096" r="-989" b="-5689"/>
                </a:stretch>
              </a:blipFill>
            </p:spPr>
            <p:txBody>
              <a:bodyPr/>
              <a:lstStyle/>
              <a:p>
                <a:r>
                  <a:rPr lang="en-GB">
                    <a:noFill/>
                  </a:rPr>
                  <a:t> </a:t>
                </a:r>
              </a:p>
            </p:txBody>
          </p:sp>
        </mc:Fallback>
      </mc:AlternateContent>
    </p:spTree>
    <p:extLst>
      <p:ext uri="{BB962C8B-B14F-4D97-AF65-F5344CB8AC3E}">
        <p14:creationId xmlns:p14="http://schemas.microsoft.com/office/powerpoint/2010/main" val="706581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DA7C3E-CBF4-9B55-C1E2-0209F0736A0B}"/>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3" name="TextBox 2">
            <a:extLst>
              <a:ext uri="{FF2B5EF4-FFF2-40B4-BE49-F238E27FC236}">
                <a16:creationId xmlns:a16="http://schemas.microsoft.com/office/drawing/2014/main" id="{96F1A1B5-0423-25AB-10E2-39DBDD4E532F}"/>
              </a:ext>
            </a:extLst>
          </p:cNvPr>
          <p:cNvSpPr txBox="1"/>
          <p:nvPr/>
        </p:nvSpPr>
        <p:spPr>
          <a:xfrm>
            <a:off x="99601" y="109256"/>
            <a:ext cx="4963218" cy="534826"/>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Symbol" panose="05050102010706020507" pitchFamily="18" charset="2"/>
              </a:rPr>
              <a:t>gg</a:t>
            </a:r>
            <a:r>
              <a:rPr kumimoji="0" lang="en-GB" sz="3000" b="0" i="0" u="none" strike="noStrike" kern="1200" cap="none" spc="0" normalizeH="0" baseline="0" noProof="0" dirty="0">
                <a:ln>
                  <a:noFill/>
                </a:ln>
                <a:solidFill>
                  <a:srgbClr val="0F124A"/>
                </a:solidFill>
                <a:effectLst/>
                <a:uLnTx/>
                <a:uFillTx/>
                <a:latin typeface="Arial"/>
                <a:ea typeface="+mn-ea"/>
                <a:cs typeface="+mn-cs"/>
              </a:rPr>
              <a:t> collider based on FCC-ee</a:t>
            </a:r>
          </a:p>
        </p:txBody>
      </p:sp>
      <p:pic>
        <p:nvPicPr>
          <p:cNvPr id="5" name="Picture 4">
            <a:extLst>
              <a:ext uri="{FF2B5EF4-FFF2-40B4-BE49-F238E27FC236}">
                <a16:creationId xmlns:a16="http://schemas.microsoft.com/office/drawing/2014/main" id="{6C8A522F-26C9-4035-B1F8-C3D80C36EF10}"/>
              </a:ext>
            </a:extLst>
          </p:cNvPr>
          <p:cNvPicPr>
            <a:picLocks noChangeAspect="1"/>
          </p:cNvPicPr>
          <p:nvPr/>
        </p:nvPicPr>
        <p:blipFill>
          <a:blip r:embed="rId2"/>
          <a:stretch>
            <a:fillRect/>
          </a:stretch>
        </p:blipFill>
        <p:spPr>
          <a:xfrm>
            <a:off x="357187" y="966787"/>
            <a:ext cx="3614738" cy="2671763"/>
          </a:xfrm>
          <a:prstGeom prst="rect">
            <a:avLst/>
          </a:prstGeom>
        </p:spPr>
      </p:pic>
      <p:sp>
        <p:nvSpPr>
          <p:cNvPr id="7" name="TextBox 6">
            <a:extLst>
              <a:ext uri="{FF2B5EF4-FFF2-40B4-BE49-F238E27FC236}">
                <a16:creationId xmlns:a16="http://schemas.microsoft.com/office/drawing/2014/main" id="{49F186EA-7E55-9EE8-9E4F-31C4B2E4713E}"/>
              </a:ext>
            </a:extLst>
          </p:cNvPr>
          <p:cNvSpPr txBox="1"/>
          <p:nvPr/>
        </p:nvSpPr>
        <p:spPr>
          <a:xfrm>
            <a:off x="243682" y="3638550"/>
            <a:ext cx="4033043" cy="1477328"/>
          </a:xfrm>
          <a:prstGeom prst="rect">
            <a:avLst/>
          </a:prstGeom>
          <a:noFill/>
        </p:spPr>
        <p:txBody>
          <a:bodyPr wrap="square">
            <a:spAutoFit/>
          </a:bodyPr>
          <a:lstStyle/>
          <a:p>
            <a:r>
              <a:rPr lang="en-GB" dirty="0"/>
              <a:t>Schematic </a:t>
            </a:r>
            <a:r>
              <a:rPr lang="en-GB" dirty="0">
                <a:latin typeface="Symbol" panose="05050102010706020507" pitchFamily="18" charset="2"/>
              </a:rPr>
              <a:t>gg</a:t>
            </a:r>
            <a:r>
              <a:rPr lang="en-GB" dirty="0"/>
              <a:t> collider based on filling the two FCC-ee collider rings with e</a:t>
            </a:r>
            <a:r>
              <a:rPr lang="en-GB" baseline="30000" dirty="0"/>
              <a:t>-</a:t>
            </a:r>
            <a:r>
              <a:rPr lang="en-GB" dirty="0"/>
              <a:t> bunches and extracting one bunch per beam and per turn into a dedicated </a:t>
            </a:r>
            <a:r>
              <a:rPr lang="en-GB" dirty="0">
                <a:latin typeface="Symbol" panose="05050102010706020507" pitchFamily="18" charset="2"/>
              </a:rPr>
              <a:t>gg</a:t>
            </a:r>
            <a:r>
              <a:rPr lang="en-GB" dirty="0"/>
              <a:t> line. </a:t>
            </a:r>
          </a:p>
        </p:txBody>
      </p:sp>
      <p:pic>
        <p:nvPicPr>
          <p:cNvPr id="9" name="Picture 8">
            <a:extLst>
              <a:ext uri="{FF2B5EF4-FFF2-40B4-BE49-F238E27FC236}">
                <a16:creationId xmlns:a16="http://schemas.microsoft.com/office/drawing/2014/main" id="{CA3384CC-D9F9-16BE-5F04-32E7F0283924}"/>
              </a:ext>
            </a:extLst>
          </p:cNvPr>
          <p:cNvPicPr>
            <a:picLocks noChangeAspect="1"/>
          </p:cNvPicPr>
          <p:nvPr/>
        </p:nvPicPr>
        <p:blipFill rotWithShape="1">
          <a:blip r:embed="rId3"/>
          <a:srcRect t="1176" b="-1"/>
          <a:stretch/>
        </p:blipFill>
        <p:spPr>
          <a:xfrm>
            <a:off x="4556125" y="847725"/>
            <a:ext cx="3614738" cy="4522450"/>
          </a:xfrm>
          <a:prstGeom prst="rect">
            <a:avLst/>
          </a:prstGeom>
        </p:spPr>
      </p:pic>
      <p:sp>
        <p:nvSpPr>
          <p:cNvPr id="11" name="TextBox 10">
            <a:extLst>
              <a:ext uri="{FF2B5EF4-FFF2-40B4-BE49-F238E27FC236}">
                <a16:creationId xmlns:a16="http://schemas.microsoft.com/office/drawing/2014/main" id="{EDCD38D2-5C12-AE5D-21A8-C1A870BDA529}"/>
              </a:ext>
            </a:extLst>
          </p:cNvPr>
          <p:cNvSpPr txBox="1"/>
          <p:nvPr/>
        </p:nvSpPr>
        <p:spPr>
          <a:xfrm>
            <a:off x="4424363" y="5520035"/>
            <a:ext cx="3824288" cy="646331"/>
          </a:xfrm>
          <a:prstGeom prst="rect">
            <a:avLst/>
          </a:prstGeom>
          <a:noFill/>
        </p:spPr>
        <p:txBody>
          <a:bodyPr wrap="square">
            <a:spAutoFit/>
          </a:bodyPr>
          <a:lstStyle/>
          <a:p>
            <a:r>
              <a:rPr lang="en-GB" dirty="0"/>
              <a:t>Cycle pattern for two collider rings (top) and for the  booster (bottom).</a:t>
            </a:r>
          </a:p>
        </p:txBody>
      </p:sp>
      <p:pic>
        <p:nvPicPr>
          <p:cNvPr id="13" name="Picture 12">
            <a:extLst>
              <a:ext uri="{FF2B5EF4-FFF2-40B4-BE49-F238E27FC236}">
                <a16:creationId xmlns:a16="http://schemas.microsoft.com/office/drawing/2014/main" id="{FD207293-87AB-2206-F9F2-0DB259B7F1A9}"/>
              </a:ext>
            </a:extLst>
          </p:cNvPr>
          <p:cNvPicPr>
            <a:picLocks noChangeAspect="1"/>
          </p:cNvPicPr>
          <p:nvPr/>
        </p:nvPicPr>
        <p:blipFill>
          <a:blip r:embed="rId4"/>
          <a:stretch>
            <a:fillRect/>
          </a:stretch>
        </p:blipFill>
        <p:spPr>
          <a:xfrm>
            <a:off x="8731391" y="762000"/>
            <a:ext cx="3155530" cy="5614988"/>
          </a:xfrm>
          <a:prstGeom prst="rect">
            <a:avLst/>
          </a:prstGeom>
        </p:spPr>
      </p:pic>
      <p:sp>
        <p:nvSpPr>
          <p:cNvPr id="15" name="TextBox 14">
            <a:extLst>
              <a:ext uri="{FF2B5EF4-FFF2-40B4-BE49-F238E27FC236}">
                <a16:creationId xmlns:a16="http://schemas.microsoft.com/office/drawing/2014/main" id="{93067D3B-1FBA-0FBF-08E0-0C091815532A}"/>
              </a:ext>
            </a:extLst>
          </p:cNvPr>
          <p:cNvSpPr txBox="1"/>
          <p:nvPr/>
        </p:nvSpPr>
        <p:spPr>
          <a:xfrm>
            <a:off x="261353" y="5643146"/>
            <a:ext cx="3481388" cy="523220"/>
          </a:xfrm>
          <a:prstGeom prst="rect">
            <a:avLst/>
          </a:prstGeom>
          <a:solidFill>
            <a:schemeClr val="accent2">
              <a:lumMod val="20000"/>
              <a:lumOff val="80000"/>
            </a:schemeClr>
          </a:solidFill>
        </p:spPr>
        <p:txBody>
          <a:bodyPr wrap="square">
            <a:spAutoFit/>
          </a:bodyPr>
          <a:lstStyle/>
          <a:p>
            <a:pPr algn="ctr"/>
            <a:r>
              <a:rPr lang="en-GB" sz="1400" dirty="0"/>
              <a:t>R. Aleksan, A. Apyan, Y. Papaphilippou, </a:t>
            </a:r>
          </a:p>
          <a:p>
            <a:pPr algn="ctr"/>
            <a:r>
              <a:rPr lang="en-GB" sz="1400" dirty="0"/>
              <a:t>F. Zimmermann, IPAC2015</a:t>
            </a:r>
          </a:p>
        </p:txBody>
      </p:sp>
    </p:spTree>
    <p:extLst>
      <p:ext uri="{BB962C8B-B14F-4D97-AF65-F5344CB8AC3E}">
        <p14:creationId xmlns:p14="http://schemas.microsoft.com/office/powerpoint/2010/main" val="753111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46B672-4F16-1E47-27D2-0BD761606E8F}"/>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3" name="TextBox 2">
            <a:extLst>
              <a:ext uri="{FF2B5EF4-FFF2-40B4-BE49-F238E27FC236}">
                <a16:creationId xmlns:a16="http://schemas.microsoft.com/office/drawing/2014/main" id="{ACDB5BAB-F8F1-190C-9028-7DBB175EE5A2}"/>
              </a:ext>
            </a:extLst>
          </p:cNvPr>
          <p:cNvSpPr txBox="1"/>
          <p:nvPr/>
        </p:nvSpPr>
        <p:spPr>
          <a:xfrm>
            <a:off x="99601" y="109256"/>
            <a:ext cx="2148345"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Arial"/>
                <a:ea typeface="+mn-ea"/>
                <a:cs typeface="+mn-cs"/>
              </a:rPr>
              <a:t>References</a:t>
            </a:r>
          </a:p>
        </p:txBody>
      </p:sp>
      <p:sp>
        <p:nvSpPr>
          <p:cNvPr id="5" name="TextBox 4">
            <a:extLst>
              <a:ext uri="{FF2B5EF4-FFF2-40B4-BE49-F238E27FC236}">
                <a16:creationId xmlns:a16="http://schemas.microsoft.com/office/drawing/2014/main" id="{3EBEDFE2-5F3B-1744-11E6-F1F81D1E7A75}"/>
              </a:ext>
            </a:extLst>
          </p:cNvPr>
          <p:cNvSpPr txBox="1"/>
          <p:nvPr/>
        </p:nvSpPr>
        <p:spPr>
          <a:xfrm>
            <a:off x="29162" y="789046"/>
            <a:ext cx="12162837" cy="5811334"/>
          </a:xfrm>
          <a:prstGeom prst="rect">
            <a:avLst/>
          </a:prstGeom>
          <a:noFill/>
        </p:spPr>
        <p:txBody>
          <a:bodyPr wrap="square">
            <a:spAutoFit/>
          </a:bodyPr>
          <a:lstStyle/>
          <a:p>
            <a:pPr marL="342900" lvl="0" indent="-342900">
              <a:lnSpc>
                <a:spcPct val="106000"/>
              </a:lnSpc>
              <a:buFont typeface="+mj-lt"/>
              <a:buAutoNum type="arabicPeriod"/>
            </a:pPr>
            <a:r>
              <a:rPr lang="en-GB" sz="2000" dirty="0">
                <a:effectLst/>
                <a:latin typeface="Calibri" panose="020F0502020204030204" pitchFamily="34" charset="0"/>
                <a:ea typeface="Calibri" panose="020F0502020204030204" pitchFamily="34" charset="0"/>
                <a:cs typeface="Times New Roman" panose="02020603050405020304" pitchFamily="18" charset="0"/>
              </a:rPr>
              <a:t>M.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Altarelli</a:t>
            </a:r>
            <a:r>
              <a:rPr lang="en-GB" sz="2000" dirty="0">
                <a:effectLst/>
                <a:latin typeface="Calibri" panose="020F0502020204030204" pitchFamily="34" charset="0"/>
                <a:ea typeface="Calibri" panose="020F0502020204030204" pitchFamily="34" charset="0"/>
                <a:cs typeface="Times New Roman" panose="02020603050405020304" pitchFamily="18" charset="0"/>
              </a:rPr>
              <a:t> et al. (Eds.), XFEL: The European X-Ray Free-Electron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Laser.Technical</a:t>
            </a:r>
            <a:r>
              <a:rPr lang="en-GB" sz="2000" dirty="0">
                <a:effectLst/>
                <a:latin typeface="Calibri" panose="020F0502020204030204" pitchFamily="34" charset="0"/>
                <a:ea typeface="Calibri" panose="020F0502020204030204" pitchFamily="34" charset="0"/>
                <a:cs typeface="Times New Roman" panose="02020603050405020304" pitchFamily="18" charset="0"/>
              </a:rPr>
              <a:t> Design Report, Preprint DESY 2006-097, DESY, Hamburg, 2006 (see also </a:t>
            </a:r>
            <a:r>
              <a:rPr lang="en-GB"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http://xfel.desy.de</a:t>
            </a:r>
            <a:r>
              <a:rPr lang="en-GB" sz="2000" dirty="0">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nSpc>
                <a:spcPct val="106000"/>
              </a:lnSpc>
              <a:buFont typeface="+mj-lt"/>
              <a:buAutoNum type="arabicPeriod"/>
            </a:pPr>
            <a:r>
              <a:rPr lang="en-GB" sz="2000" dirty="0">
                <a:effectLst/>
                <a:latin typeface="Calibri" panose="020F0502020204030204" pitchFamily="34" charset="0"/>
                <a:ea typeface="Calibri" panose="020F0502020204030204" pitchFamily="34" charset="0"/>
                <a:cs typeface="Times New Roman" panose="02020603050405020304" pitchFamily="18" charset="0"/>
              </a:rPr>
              <a:t>E.A.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Schneidmiller</a:t>
            </a:r>
            <a:r>
              <a:rPr lang="en-GB" sz="2000" dirty="0">
                <a:effectLst/>
                <a:latin typeface="Calibri" panose="020F0502020204030204" pitchFamily="34" charset="0"/>
                <a:ea typeface="Calibri" panose="020F0502020204030204" pitchFamily="34" charset="0"/>
                <a:cs typeface="Times New Roman" panose="02020603050405020304" pitchFamily="18" charset="0"/>
              </a:rPr>
              <a:t> and M.V.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Yurkov</a:t>
            </a:r>
            <a:r>
              <a:rPr lang="en-GB" sz="2000" dirty="0">
                <a:effectLst/>
                <a:latin typeface="Calibri" panose="020F0502020204030204" pitchFamily="34" charset="0"/>
                <a:ea typeface="Calibri" panose="020F0502020204030204" pitchFamily="34" charset="0"/>
                <a:cs typeface="Times New Roman" panose="02020603050405020304" pitchFamily="18" charset="0"/>
              </a:rPr>
              <a:t>,</a:t>
            </a:r>
            <a:r>
              <a:rPr lang="en-GB" sz="2000" i="1" dirty="0">
                <a:effectLst/>
                <a:latin typeface="Calibri" panose="020F0502020204030204" pitchFamily="34" charset="0"/>
                <a:ea typeface="Calibri" panose="020F0502020204030204" pitchFamily="34" charset="0"/>
                <a:cs typeface="Times New Roman" panose="02020603050405020304" pitchFamily="18" charset="0"/>
              </a:rPr>
              <a:t>”Photon Beam Properties at the European XFEL”</a:t>
            </a:r>
            <a:r>
              <a:rPr lang="en-GB" sz="2000" dirty="0">
                <a:effectLst/>
                <a:latin typeface="Calibri" panose="020F0502020204030204" pitchFamily="34" charset="0"/>
                <a:ea typeface="Calibri" panose="020F0502020204030204" pitchFamily="34" charset="0"/>
                <a:cs typeface="Times New Roman" panose="02020603050405020304" pitchFamily="18" charset="0"/>
              </a:rPr>
              <a:t>, DESY-11-152; TESLA-FEL 2011-01</a:t>
            </a:r>
          </a:p>
          <a:p>
            <a:pPr marL="342900" lvl="0" indent="-342900">
              <a:lnSpc>
                <a:spcPct val="106000"/>
              </a:lnSpc>
              <a:buFont typeface="+mj-lt"/>
              <a:buAutoNum type="arabicPeriod"/>
            </a:pPr>
            <a:r>
              <a:rPr lang="en-GB" sz="2000" dirty="0">
                <a:effectLst/>
                <a:latin typeface="Calibri" panose="020F0502020204030204" pitchFamily="34" charset="0"/>
                <a:ea typeface="Calibri" panose="020F0502020204030204" pitchFamily="34" charset="0"/>
                <a:cs typeface="Times New Roman" panose="02020603050405020304" pitchFamily="18" charset="0"/>
              </a:rPr>
              <a:t>C. G.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Schroer</a:t>
            </a:r>
            <a:r>
              <a:rPr lang="en-GB" sz="2000" dirty="0">
                <a:effectLst/>
                <a:latin typeface="Calibri" panose="020F0502020204030204" pitchFamily="34" charset="0"/>
                <a:ea typeface="Calibri" panose="020F0502020204030204" pitchFamily="34" charset="0"/>
                <a:cs typeface="Times New Roman" panose="02020603050405020304" pitchFamily="18" charset="0"/>
              </a:rPr>
              <a:t> et al., PETRA IV Conceptual Design Report, </a:t>
            </a:r>
            <a:r>
              <a:rPr lang="en-GB"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https://bib-pubdb1.desy.de/record/426140/files/DESY-PETRAIV-Conceptual-Design-Report.pdf</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buFont typeface="+mj-lt"/>
              <a:buAutoNum type="arabicPeriod"/>
            </a:pPr>
            <a:r>
              <a:rPr lang="en-GB" sz="2000" dirty="0">
                <a:effectLst/>
                <a:latin typeface="Calibri" panose="020F0502020204030204" pitchFamily="34" charset="0"/>
                <a:ea typeface="Calibri" panose="020F0502020204030204" pitchFamily="34" charset="0"/>
                <a:cs typeface="Times New Roman" panose="02020603050405020304" pitchFamily="18" charset="0"/>
              </a:rPr>
              <a:t>T. Tanaka and H. Kitamura, </a:t>
            </a:r>
            <a:r>
              <a:rPr lang="en-GB" sz="2000" i="1" dirty="0">
                <a:effectLst/>
                <a:latin typeface="Calibri" panose="020F0502020204030204" pitchFamily="34" charset="0"/>
                <a:ea typeface="Calibri" panose="020F0502020204030204" pitchFamily="34" charset="0"/>
                <a:cs typeface="Times New Roman" panose="02020603050405020304" pitchFamily="18" charset="0"/>
              </a:rPr>
              <a:t>“SPECTRA: a synchrotron radiation calculation code”</a:t>
            </a:r>
            <a:r>
              <a:rPr lang="en-GB" sz="2000" dirty="0">
                <a:effectLst/>
                <a:latin typeface="Calibri" panose="020F0502020204030204" pitchFamily="34" charset="0"/>
                <a:ea typeface="Calibri" panose="020F0502020204030204" pitchFamily="34" charset="0"/>
                <a:cs typeface="Times New Roman" panose="02020603050405020304" pitchFamily="18" charset="0"/>
              </a:rPr>
              <a:t>, Journal of Synchrotron Radiation 8, 1221 (2001)</a:t>
            </a:r>
          </a:p>
          <a:p>
            <a:pPr marL="342900" lvl="0" indent="-342900">
              <a:lnSpc>
                <a:spcPct val="106000"/>
              </a:lnSpc>
              <a:spcAft>
                <a:spcPts val="800"/>
              </a:spcAft>
              <a:buFont typeface="+mj-lt"/>
              <a:buAutoNum type="arabicPeriod"/>
            </a:pPr>
            <a:r>
              <a:rPr lang="en-GB" sz="2000" dirty="0">
                <a:effectLst/>
                <a:latin typeface="Calibri" panose="020F0502020204030204" pitchFamily="34" charset="0"/>
                <a:ea typeface="Calibri" panose="020F0502020204030204" pitchFamily="34" charset="0"/>
                <a:cs typeface="Times New Roman" panose="02020603050405020304" pitchFamily="18" charset="0"/>
              </a:rPr>
              <a:t>F. Burkart et al., “</a:t>
            </a:r>
            <a:r>
              <a:rPr lang="en-GB" sz="2000" i="1" dirty="0">
                <a:effectLst/>
                <a:latin typeface="Calibri" panose="020F0502020204030204" pitchFamily="34" charset="0"/>
                <a:ea typeface="Calibri" panose="020F0502020204030204" pitchFamily="34" charset="0"/>
                <a:cs typeface="Times New Roman" panose="02020603050405020304" pitchFamily="18" charset="0"/>
              </a:rPr>
              <a:t>LUXE — A QED Experiment at the European XFEL</a:t>
            </a:r>
            <a:r>
              <a:rPr lang="en-GB" sz="2000" dirty="0">
                <a:effectLst/>
                <a:latin typeface="Calibri" panose="020F0502020204030204" pitchFamily="34" charset="0"/>
                <a:ea typeface="Calibri" panose="020F0502020204030204" pitchFamily="34" charset="0"/>
                <a:cs typeface="Times New Roman" panose="02020603050405020304" pitchFamily="18" charset="0"/>
              </a:rPr>
              <a:t>,” 10th Int. Particle Accelerator Conf. IPAC2019, Melbourne, Australia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JACoW</a:t>
            </a:r>
            <a:r>
              <a:rPr lang="en-GB" sz="2000" dirty="0">
                <a:effectLst/>
                <a:latin typeface="Calibri" panose="020F0502020204030204" pitchFamily="34" charset="0"/>
                <a:ea typeface="Calibri" panose="020F0502020204030204" pitchFamily="34" charset="0"/>
                <a:cs typeface="Times New Roman" panose="02020603050405020304" pitchFamily="18" charset="0"/>
              </a:rPr>
              <a:t> Publishing ISBN: 978-3-95450-208-0 doi:10.18429/JACoW-IPAC2019-TUPRB008</a:t>
            </a:r>
          </a:p>
          <a:p>
            <a:pPr marL="342900" lvl="0" indent="-342900">
              <a:lnSpc>
                <a:spcPct val="106000"/>
              </a:lnSpc>
              <a:spcAft>
                <a:spcPts val="800"/>
              </a:spcAft>
              <a:buFont typeface="+mj-lt"/>
              <a:buAutoNum type="arabicPeriod"/>
            </a:pPr>
            <a:r>
              <a:rPr lang="de-DE" sz="2000" dirty="0">
                <a:effectLst/>
                <a:latin typeface="Calibri" panose="020F0502020204030204" pitchFamily="34" charset="0"/>
                <a:ea typeface="Calibri" panose="020F0502020204030204" pitchFamily="34" charset="0"/>
                <a:cs typeface="Times New Roman" panose="02020603050405020304" pitchFamily="18" charset="0"/>
              </a:rPr>
              <a:t>C. Hugenschmidt, </a:t>
            </a:r>
            <a:r>
              <a:rPr lang="de-DE" sz="2000" i="1" dirty="0">
                <a:effectLst/>
                <a:latin typeface="Calibri" panose="020F0502020204030204" pitchFamily="34" charset="0"/>
                <a:ea typeface="Calibri" panose="020F0502020204030204" pitchFamily="34" charset="0"/>
                <a:cs typeface="Times New Roman" panose="02020603050405020304" pitchFamily="18" charset="0"/>
              </a:rPr>
              <a:t>Positrons in Surface Physics</a:t>
            </a:r>
            <a:r>
              <a:rPr lang="de-DE" sz="2000" dirty="0">
                <a:effectLst/>
                <a:latin typeface="Calibri" panose="020F0502020204030204" pitchFamily="34" charset="0"/>
                <a:ea typeface="Calibri" panose="020F0502020204030204" pitchFamily="34" charset="0"/>
                <a:cs typeface="Times New Roman" panose="02020603050405020304" pitchFamily="18" charset="0"/>
              </a:rPr>
              <a:t> (2016), https://arxiv.org/pdf/1611.04430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spcAft>
                <a:spcPts val="800"/>
              </a:spcAft>
              <a:buFont typeface="+mj-lt"/>
              <a:buAutoNum type="arabicPeriod"/>
            </a:pPr>
            <a:r>
              <a:rPr lang="en-GB" sz="2000" dirty="0">
                <a:latin typeface="Calibri" panose="020F0502020204030204" pitchFamily="34" charset="0"/>
                <a:ea typeface="Calibri" panose="020F0502020204030204" pitchFamily="34" charset="0"/>
                <a:cs typeface="Times New Roman" panose="02020603050405020304" pitchFamily="18" charset="0"/>
              </a:rPr>
              <a:t>M. Benedikt, S. Casalbuoni, M. Doser, F. Zimmermann, </a:t>
            </a:r>
            <a:r>
              <a:rPr lang="en-GB" sz="2000" i="1" dirty="0">
                <a:latin typeface="Calibri" panose="020F0502020204030204" pitchFamily="34" charset="0"/>
                <a:ea typeface="Calibri" panose="020F0502020204030204" pitchFamily="34" charset="0"/>
                <a:cs typeface="Times New Roman" panose="02020603050405020304" pitchFamily="18" charset="0"/>
                <a:hlinkClick r:id="rId4"/>
              </a:rPr>
              <a:t>First thoughts on the synergetic use of the FCC-ee collider and its injector complex for photon science and other applications</a:t>
            </a:r>
            <a:r>
              <a:rPr lang="en-GB" sz="2000" dirty="0">
                <a:latin typeface="Calibri" panose="020F0502020204030204" pitchFamily="34" charset="0"/>
                <a:ea typeface="Calibri" panose="020F0502020204030204" pitchFamily="34" charset="0"/>
                <a:cs typeface="Times New Roman" panose="02020603050405020304" pitchFamily="18" charset="0"/>
              </a:rPr>
              <a:t>, 10.5281/zenodo.7675663.</a:t>
            </a:r>
          </a:p>
          <a:p>
            <a:pPr marL="342900" lvl="0" indent="-342900">
              <a:lnSpc>
                <a:spcPct val="106000"/>
              </a:lnSpc>
              <a:spcAft>
                <a:spcPts val="800"/>
              </a:spcAft>
              <a:buFont typeface="+mj-lt"/>
              <a:buAutoNum type="arabicPeriod"/>
            </a:pPr>
            <a:r>
              <a:rPr lang="en-GB" sz="2000" dirty="0">
                <a:effectLst/>
                <a:latin typeface="Calibri" panose="020F0502020204030204" pitchFamily="34" charset="0"/>
                <a:ea typeface="Calibri" panose="020F0502020204030204" pitchFamily="34" charset="0"/>
                <a:cs typeface="Times New Roman" panose="02020603050405020304" pitchFamily="18" charset="0"/>
              </a:rPr>
              <a:t>S. Casalbuoni and F. Zimmermann, </a:t>
            </a:r>
            <a:r>
              <a:rPr lang="en-GB" sz="2000" i="1" dirty="0">
                <a:effectLst/>
                <a:latin typeface="Calibri" panose="020F0502020204030204" pitchFamily="34" charset="0"/>
                <a:ea typeface="Calibri" panose="020F0502020204030204" pitchFamily="34" charset="0"/>
                <a:cs typeface="Times New Roman" panose="02020603050405020304" pitchFamily="18" charset="0"/>
                <a:hlinkClick r:id="rId5"/>
              </a:rPr>
              <a:t>FCC-ee booster as ultimate storage ring photon source</a:t>
            </a:r>
            <a:r>
              <a:rPr lang="en-GB" sz="2000" dirty="0">
                <a:effectLst/>
                <a:latin typeface="Calibri" panose="020F0502020204030204" pitchFamily="34" charset="0"/>
                <a:ea typeface="Calibri" panose="020F0502020204030204" pitchFamily="34" charset="0"/>
                <a:cs typeface="Times New Roman" panose="02020603050405020304" pitchFamily="18" charset="0"/>
              </a:rPr>
              <a:t>, FCC Week 2021</a:t>
            </a:r>
          </a:p>
          <a:p>
            <a:pPr marL="342900" lvl="0" indent="-342900">
              <a:lnSpc>
                <a:spcPct val="106000"/>
              </a:lnSpc>
              <a:spcAft>
                <a:spcPts val="800"/>
              </a:spcAft>
              <a:buFont typeface="+mj-lt"/>
              <a:buAutoNum type="arabicPeriod"/>
            </a:pPr>
            <a:r>
              <a:rPr lang="en-GB" sz="2000" dirty="0">
                <a:latin typeface="Calibri" panose="020F0502020204030204" pitchFamily="34" charset="0"/>
                <a:ea typeface="Calibri" panose="020F0502020204030204" pitchFamily="34" charset="0"/>
                <a:cs typeface="Times New Roman" panose="02020603050405020304" pitchFamily="18" charset="0"/>
              </a:rPr>
              <a:t>R. Aleksan, A. Apyan, Y. Papaphilippou, F. Zimmermann,</a:t>
            </a:r>
            <a:r>
              <a:rPr lang="en-GB" sz="2000" dirty="0">
                <a:latin typeface="Calibri" panose="020F0502020204030204" pitchFamily="34" charset="0"/>
                <a:ea typeface="Calibri" panose="020F0502020204030204" pitchFamily="34" charset="0"/>
                <a:cs typeface="Calibri" panose="020F0502020204030204" pitchFamily="34" charset="0"/>
              </a:rPr>
              <a:t> </a:t>
            </a:r>
            <a:r>
              <a:rPr lang="en-GB" sz="2000" i="1" dirty="0">
                <a:latin typeface="Calibri" panose="020F0502020204030204" pitchFamily="34" charset="0"/>
                <a:ea typeface="Calibri" panose="020F0502020204030204" pitchFamily="34" charset="0"/>
                <a:cs typeface="Calibri" panose="020F0502020204030204" pitchFamily="34" charset="0"/>
              </a:rPr>
              <a:t>Scenarios for Circular Gamma-Gamma Higgs Factories</a:t>
            </a:r>
            <a:r>
              <a:rPr lang="en-GB" sz="2000" dirty="0">
                <a:latin typeface="Calibri" panose="020F0502020204030204" pitchFamily="34" charset="0"/>
                <a:ea typeface="Calibri" panose="020F0502020204030204" pitchFamily="34" charset="0"/>
                <a:cs typeface="Calibri" panose="020F0502020204030204" pitchFamily="34" charset="0"/>
              </a:rPr>
              <a:t>, Proc. IPAC2015, Richmond (2015) 2156</a:t>
            </a:r>
            <a:endParaRPr lang="en-GB" sz="20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CCC1CFBA-9E63-3A31-3AFE-840BEBAD5F3F}"/>
              </a:ext>
            </a:extLst>
          </p:cNvPr>
          <p:cNvSpPr/>
          <p:nvPr/>
        </p:nvSpPr>
        <p:spPr>
          <a:xfrm>
            <a:off x="99601" y="4475163"/>
            <a:ext cx="11992798" cy="1284549"/>
          </a:xfrm>
          <a:prstGeom prst="rect">
            <a:avLst/>
          </a:prstGeom>
          <a:noFill/>
          <a:ln w="50800">
            <a:solidFill>
              <a:schemeClr val="accent6">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440188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46B672-4F16-1E47-27D2-0BD761606E8F}"/>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15</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ACDB5BAB-F8F1-190C-9028-7DBB175EE5A2}"/>
              </a:ext>
            </a:extLst>
          </p:cNvPr>
          <p:cNvSpPr txBox="1"/>
          <p:nvPr/>
        </p:nvSpPr>
        <p:spPr>
          <a:xfrm>
            <a:off x="99601" y="109256"/>
            <a:ext cx="3385863"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GB" sz="3000" dirty="0">
                <a:solidFill>
                  <a:srgbClr val="0F124A"/>
                </a:solidFill>
                <a:latin typeface="Arial"/>
              </a:rPr>
              <a:t>Possible w</a:t>
            </a:r>
            <a:r>
              <a:rPr kumimoji="0" lang="en-GB" sz="3000" b="0" i="0" u="none" strike="noStrike" kern="1200" cap="none" spc="0" normalizeH="0" baseline="0" noProof="0" dirty="0" err="1">
                <a:ln>
                  <a:noFill/>
                </a:ln>
                <a:solidFill>
                  <a:srgbClr val="0F124A"/>
                </a:solidFill>
                <a:effectLst/>
                <a:uLnTx/>
                <a:uFillTx/>
                <a:latin typeface="Arial"/>
                <a:ea typeface="+mn-ea"/>
                <a:cs typeface="+mn-cs"/>
              </a:rPr>
              <a:t>ork</a:t>
            </a:r>
            <a:r>
              <a:rPr kumimoji="0" lang="en-GB" sz="3000" b="0" i="0" u="none" strike="noStrike" kern="1200" cap="none" spc="0" normalizeH="0" baseline="0" noProof="0" dirty="0">
                <a:ln>
                  <a:noFill/>
                </a:ln>
                <a:solidFill>
                  <a:srgbClr val="0F124A"/>
                </a:solidFill>
                <a:effectLst/>
                <a:uLnTx/>
                <a:uFillTx/>
                <a:latin typeface="Arial"/>
                <a:ea typeface="+mn-ea"/>
                <a:cs typeface="+mn-cs"/>
              </a:rPr>
              <a:t> plan</a:t>
            </a:r>
          </a:p>
        </p:txBody>
      </p:sp>
      <p:sp>
        <p:nvSpPr>
          <p:cNvPr id="4" name="TextBox 3">
            <a:extLst>
              <a:ext uri="{FF2B5EF4-FFF2-40B4-BE49-F238E27FC236}">
                <a16:creationId xmlns:a16="http://schemas.microsoft.com/office/drawing/2014/main" id="{14027912-6880-5486-7DAD-A903525D82B1}"/>
              </a:ext>
            </a:extLst>
          </p:cNvPr>
          <p:cNvSpPr txBox="1"/>
          <p:nvPr/>
        </p:nvSpPr>
        <p:spPr>
          <a:xfrm>
            <a:off x="150710" y="1358040"/>
            <a:ext cx="12041290" cy="4331635"/>
          </a:xfrm>
          <a:prstGeom prst="rect">
            <a:avLst/>
          </a:prstGeom>
          <a:noFill/>
        </p:spPr>
        <p:txBody>
          <a:bodyPr wrap="square" rtlCol="0">
            <a:spAutoFit/>
          </a:bodyPr>
          <a:lstStyle/>
          <a:p>
            <a:pPr algn="l">
              <a:lnSpc>
                <a:spcPts val="3700"/>
              </a:lnSpc>
            </a:pPr>
            <a:r>
              <a:rPr lang="en-US" sz="3000" dirty="0"/>
              <a:t>need to update all to new parameters (booster intensity, DR energy)</a:t>
            </a:r>
          </a:p>
          <a:p>
            <a:pPr algn="l">
              <a:lnSpc>
                <a:spcPts val="3700"/>
              </a:lnSpc>
            </a:pPr>
            <a:endParaRPr lang="en-GB" sz="3000" dirty="0"/>
          </a:p>
          <a:p>
            <a:pPr algn="l">
              <a:lnSpc>
                <a:spcPts val="3700"/>
              </a:lnSpc>
            </a:pPr>
            <a:r>
              <a:rPr lang="en-GB" sz="3000" dirty="0"/>
              <a:t>on FCC side focus on light source and Compton source applications, </a:t>
            </a:r>
          </a:p>
          <a:p>
            <a:pPr algn="l">
              <a:lnSpc>
                <a:spcPts val="3700"/>
              </a:lnSpc>
            </a:pPr>
            <a:r>
              <a:rPr lang="en-GB" sz="3000" dirty="0"/>
              <a:t>perhaps also e+ for material research</a:t>
            </a:r>
          </a:p>
          <a:p>
            <a:pPr algn="l">
              <a:lnSpc>
                <a:spcPts val="3700"/>
              </a:lnSpc>
            </a:pPr>
            <a:endParaRPr lang="en-GB" sz="3000" dirty="0"/>
          </a:p>
          <a:p>
            <a:pPr algn="l">
              <a:lnSpc>
                <a:spcPts val="3700"/>
              </a:lnSpc>
            </a:pPr>
            <a:r>
              <a:rPr lang="en-GB" sz="3000" dirty="0"/>
              <a:t>PBC looking after QED vacuum boiling &amp; also positronium scheme? </a:t>
            </a:r>
          </a:p>
          <a:p>
            <a:pPr algn="l">
              <a:lnSpc>
                <a:spcPts val="3700"/>
              </a:lnSpc>
            </a:pPr>
            <a:r>
              <a:rPr lang="en-GB" sz="3000" dirty="0"/>
              <a:t>Other science applications?</a:t>
            </a:r>
          </a:p>
          <a:p>
            <a:pPr algn="l">
              <a:lnSpc>
                <a:spcPts val="3700"/>
              </a:lnSpc>
            </a:pPr>
            <a:endParaRPr lang="en-GB" sz="3000" dirty="0"/>
          </a:p>
          <a:p>
            <a:pPr algn="l">
              <a:lnSpc>
                <a:spcPts val="3700"/>
              </a:lnSpc>
            </a:pPr>
            <a:endParaRPr lang="en-GB" sz="3000" dirty="0"/>
          </a:p>
        </p:txBody>
      </p:sp>
    </p:spTree>
    <p:extLst>
      <p:ext uri="{BB962C8B-B14F-4D97-AF65-F5344CB8AC3E}">
        <p14:creationId xmlns:p14="http://schemas.microsoft.com/office/powerpoint/2010/main" val="1548940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D94553-3407-46E5-D962-A9DB71DD04C4}"/>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CDF18CE-20EE-AFEC-3A3F-A6858BB220C4}"/>
              </a:ext>
            </a:extLst>
          </p:cNvPr>
          <p:cNvSpPr txBox="1"/>
          <p:nvPr/>
        </p:nvSpPr>
        <p:spPr>
          <a:xfrm>
            <a:off x="605482" y="135202"/>
            <a:ext cx="2278188"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Past studies</a:t>
            </a: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TextBox 3">
            <a:extLst>
              <a:ext uri="{FF2B5EF4-FFF2-40B4-BE49-F238E27FC236}">
                <a16:creationId xmlns:a16="http://schemas.microsoft.com/office/drawing/2014/main" id="{6FB90C4C-BAD0-74CA-95D3-A42BE1B9EFC3}"/>
              </a:ext>
            </a:extLst>
          </p:cNvPr>
          <p:cNvSpPr txBox="1"/>
          <p:nvPr/>
        </p:nvSpPr>
        <p:spPr>
          <a:xfrm>
            <a:off x="511419" y="779834"/>
            <a:ext cx="11263981" cy="7063408"/>
          </a:xfrm>
          <a:prstGeom prst="rect">
            <a:avLst/>
          </a:prstGeom>
          <a:noFill/>
        </p:spPr>
        <p:txBody>
          <a:bodyPr wrap="none" rtlCol="0">
            <a:spAutoFit/>
          </a:bodyPr>
          <a:lstStyle/>
          <a:p>
            <a:pPr marR="0" lvl="0" algn="l" defTabSz="914400" rtl="0" eaLnBrk="1" fontAlgn="auto" latinLnBrk="0" hangingPunct="1">
              <a:lnSpc>
                <a:spcPts val="3700"/>
              </a:lnSpc>
              <a:spcBef>
                <a:spcPts val="0"/>
              </a:spcBef>
              <a:spcAft>
                <a:spcPts val="0"/>
              </a:spcAft>
              <a:buClrTx/>
              <a:buSzTx/>
              <a:tabLst/>
              <a:defRPr/>
            </a:pPr>
            <a:r>
              <a:rPr lang="en-US" sz="2800" dirty="0">
                <a:solidFill>
                  <a:srgbClr val="0F124A"/>
                </a:solidFill>
                <a:latin typeface="Arial"/>
              </a:rPr>
              <a:t>b</a:t>
            </a:r>
            <a:r>
              <a:rPr kumimoji="0" lang="en-US" sz="2800" b="0" i="0" u="none" strike="noStrike" kern="1200" cap="none" spc="0" normalizeH="0" baseline="0" noProof="0" dirty="0" err="1">
                <a:ln>
                  <a:noFill/>
                </a:ln>
                <a:solidFill>
                  <a:srgbClr val="0F124A"/>
                </a:solidFill>
                <a:effectLst/>
                <a:uLnTx/>
                <a:uFillTx/>
                <a:latin typeface="Arial"/>
                <a:ea typeface="+mn-ea"/>
                <a:cs typeface="+mn-cs"/>
              </a:rPr>
              <a:t>rainstorming</a:t>
            </a:r>
            <a:r>
              <a:rPr kumimoji="0" lang="en-US" sz="2800" b="0" i="0" u="none" strike="noStrike" kern="1200" cap="none" spc="0" normalizeH="0" baseline="0" noProof="0" dirty="0">
                <a:ln>
                  <a:noFill/>
                </a:ln>
                <a:solidFill>
                  <a:srgbClr val="0F124A"/>
                </a:solidFill>
                <a:effectLst/>
                <a:uLnTx/>
                <a:uFillTx/>
                <a:latin typeface="Arial"/>
                <a:ea typeface="+mn-ea"/>
                <a:cs typeface="+mn-cs"/>
              </a:rPr>
              <a:t> in July 2020</a:t>
            </a:r>
            <a:endParaRPr kumimoji="0" lang="en-GB" b="0" i="0" u="none" strike="noStrike" kern="1200" cap="none" spc="0" normalizeH="0" baseline="0" noProof="0" dirty="0">
              <a:ln>
                <a:noFill/>
              </a:ln>
              <a:solidFill>
                <a:srgbClr val="0F124A"/>
              </a:solidFill>
              <a:effectLst/>
              <a:uLnTx/>
              <a:uFillTx/>
              <a:latin typeface="Arial"/>
              <a:ea typeface="+mn-ea"/>
              <a:cs typeface="+mn-cs"/>
            </a:endParaRPr>
          </a:p>
          <a:p>
            <a:pPr marL="914400" marR="0" lvl="1" indent="-457200" algn="l" defTabSz="914400" rtl="0" eaLnBrk="1" fontAlgn="auto" latinLnBrk="0" hangingPunct="1">
              <a:lnSpc>
                <a:spcPts val="3700"/>
              </a:lnSpc>
              <a:spcBef>
                <a:spcPts val="0"/>
              </a:spcBef>
              <a:spcAft>
                <a:spcPts val="0"/>
              </a:spcAft>
              <a:buClrTx/>
              <a:buSzTx/>
              <a:buFontTx/>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Michael Benedikt, Sara Casalbuoni (EU-XFEL), Michael Doser, Frank Zimmermann</a:t>
            </a:r>
            <a:endParaRPr lang="en-GB" sz="2000" dirty="0">
              <a:solidFill>
                <a:srgbClr val="0F124A"/>
              </a:solidFill>
              <a:latin typeface="Arial"/>
            </a:endParaRPr>
          </a:p>
          <a:p>
            <a:pPr>
              <a:lnSpc>
                <a:spcPct val="106000"/>
              </a:lnSpc>
              <a:spcBef>
                <a:spcPts val="200"/>
              </a:spcBef>
            </a:pPr>
            <a:r>
              <a:rPr lang="en-US" sz="2400" b="1" u="sng"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 Photon science </a:t>
            </a:r>
            <a:endParaRPr lang="en-GB" sz="2400" b="1" u="sng" dirty="0">
              <a:solidFill>
                <a:srgbClr val="2F5496"/>
              </a:solidFill>
              <a:effectLst/>
              <a:latin typeface="Calibri" panose="020F0502020204030204" pitchFamily="34" charset="0"/>
              <a:ea typeface="Calibri" panose="020F0502020204030204" pitchFamily="34" charset="0"/>
              <a:cs typeface="Calibri" panose="020F0502020204030204" pitchFamily="34" charset="0"/>
            </a:endParaRPr>
          </a:p>
          <a:p>
            <a:pPr>
              <a:lnSpc>
                <a:spcPct val="106000"/>
              </a:lnSpc>
              <a:spcAft>
                <a:spcPts val="80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1.1 FCC-LS : The world’s most powerful light source for very hard X-rays </a:t>
            </a:r>
          </a:p>
          <a:p>
            <a:pPr>
              <a:lnSpc>
                <a:spcPct val="106000"/>
              </a:lnSpc>
              <a:spcAft>
                <a:spcPts val="800"/>
              </a:spcAft>
            </a:pPr>
            <a:r>
              <a:rPr lang="en-GB" sz="2400" b="1" dirty="0">
                <a:effectLst/>
                <a:latin typeface="Calibri" panose="020F0502020204030204" pitchFamily="34" charset="0"/>
                <a:ea typeface="Calibri" panose="020F0502020204030204" pitchFamily="34" charset="0"/>
                <a:cs typeface="Times New Roman" panose="02020603050405020304" pitchFamily="18" charset="0"/>
              </a:rPr>
              <a:t>1.2 FCC-CBS: 3-5 orders of magnitude more flux and higher photon energy than ELI-NP</a:t>
            </a:r>
            <a:endParaRPr lang="en-GB" sz="2000" dirty="0">
              <a:solidFill>
                <a:srgbClr val="0F124A"/>
              </a:solidFill>
              <a:latin typeface="Arial"/>
            </a:endParaRPr>
          </a:p>
          <a:p>
            <a:pPr>
              <a:lnSpc>
                <a:spcPct val="106000"/>
              </a:lnSpc>
              <a:spcBef>
                <a:spcPts val="200"/>
              </a:spcBef>
              <a:spcAft>
                <a:spcPts val="800"/>
              </a:spcAft>
            </a:pPr>
            <a:r>
              <a:rPr lang="en-GB" sz="2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2. Other applications</a:t>
            </a:r>
          </a:p>
          <a:p>
            <a:pPr>
              <a:lnSpc>
                <a:spcPct val="106000"/>
              </a:lnSpc>
              <a:spcAft>
                <a:spcPts val="80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2.1 Positron source for material research</a:t>
            </a:r>
          </a:p>
          <a:p>
            <a:pPr>
              <a:lnSpc>
                <a:spcPct val="106000"/>
              </a:lnSpc>
              <a:spcAft>
                <a:spcPts val="40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2.2 Testbed for LEMMA muon collider</a:t>
            </a:r>
          </a:p>
          <a:p>
            <a:pPr>
              <a:lnSpc>
                <a:spcPct val="106000"/>
              </a:lnSpc>
              <a:spcAft>
                <a:spcPts val="40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2.3 Plasma acceleration of positrons</a:t>
            </a:r>
          </a:p>
          <a:p>
            <a:pPr>
              <a:lnSpc>
                <a:spcPct val="106000"/>
              </a:lnSpc>
              <a:spcAft>
                <a:spcPts val="600"/>
              </a:spcAft>
            </a:pPr>
            <a:r>
              <a:rPr lang="en-GB" sz="2400" b="1" dirty="0">
                <a:effectLst/>
                <a:latin typeface="Calibri" panose="020F0502020204030204" pitchFamily="34" charset="0"/>
                <a:ea typeface="Calibri" panose="020F0502020204030204" pitchFamily="34" charset="0"/>
                <a:cs typeface="Times New Roman" panose="02020603050405020304" pitchFamily="18" charset="0"/>
              </a:rPr>
              <a:t>2.4 Non-perturbative QED Experiments – proving the boiling of the QED vacuum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60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2.5 Positronium-based GeV photon source – a speculative proposal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400"/>
              </a:spcAft>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400"/>
              </a:spcAft>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Bef>
                <a:spcPts val="200"/>
              </a:spcBef>
              <a:spcAft>
                <a:spcPts val="800"/>
              </a:spcAft>
            </a:pPr>
            <a:endParaRPr lang="en-GB" sz="2400" b="1" dirty="0">
              <a:solidFill>
                <a:srgbClr val="000000"/>
              </a:solidFill>
              <a:latin typeface="Calibri Light" panose="020F03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B4DB73EF-56CC-B6E4-38DD-CBBB05408650}"/>
              </a:ext>
            </a:extLst>
          </p:cNvPr>
          <p:cNvSpPr txBox="1"/>
          <p:nvPr/>
        </p:nvSpPr>
        <p:spPr>
          <a:xfrm>
            <a:off x="670867" y="6016789"/>
            <a:ext cx="10342265" cy="338554"/>
          </a:xfrm>
          <a:prstGeom prst="rect">
            <a:avLst/>
          </a:prstGeom>
          <a:noFill/>
        </p:spPr>
        <p:txBody>
          <a:bodyPr wrap="square">
            <a:spAutoFit/>
          </a:bodyPr>
          <a:lstStyle/>
          <a:p>
            <a:r>
              <a:rPr kumimoji="0" lang="en-GB" sz="1600" b="1" i="0" u="none" strike="noStrike" kern="1200" cap="none" spc="0" normalizeH="0" baseline="0" noProof="0" dirty="0">
                <a:ln>
                  <a:noFill/>
                </a:ln>
                <a:solidFill>
                  <a:schemeClr val="accent6">
                    <a:lumMod val="75000"/>
                    <a:lumOff val="25000"/>
                  </a:schemeClr>
                </a:solidFill>
                <a:effectLst/>
                <a:uLnTx/>
                <a:uFillTx/>
                <a:latin typeface="Calibri" panose="020F0502020204030204"/>
                <a:ea typeface="+mn-ea"/>
                <a:cs typeface="+mn-cs"/>
              </a:rPr>
              <a:t>Documented in M. Benedikt, F. Zimmermann, M. Doser, S. Casalbuoni, 10.5281/zenodo.7675663</a:t>
            </a:r>
            <a:endParaRPr lang="en-GB" sz="2000" b="1" dirty="0">
              <a:solidFill>
                <a:schemeClr val="accent6">
                  <a:lumMod val="75000"/>
                  <a:lumOff val="25000"/>
                </a:schemeClr>
              </a:solidFill>
            </a:endParaRPr>
          </a:p>
        </p:txBody>
      </p:sp>
    </p:spTree>
    <p:extLst>
      <p:ext uri="{BB962C8B-B14F-4D97-AF65-F5344CB8AC3E}">
        <p14:creationId xmlns:p14="http://schemas.microsoft.com/office/powerpoint/2010/main" val="1571260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150BE9-8BF2-23A9-E85A-C7590967D310}"/>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3" name="TextBox 2">
            <a:extLst>
              <a:ext uri="{FF2B5EF4-FFF2-40B4-BE49-F238E27FC236}">
                <a16:creationId xmlns:a16="http://schemas.microsoft.com/office/drawing/2014/main" id="{436C2286-DAE6-7121-D40E-9CDA2240664E}"/>
              </a:ext>
            </a:extLst>
          </p:cNvPr>
          <p:cNvSpPr txBox="1"/>
          <p:nvPr/>
        </p:nvSpPr>
        <p:spPr>
          <a:xfrm>
            <a:off x="99602" y="126621"/>
            <a:ext cx="11992797" cy="1010213"/>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Photon Science:  FCC-LS – </a:t>
            </a:r>
            <a:r>
              <a:rPr lang="en-GB" sz="3000" dirty="0">
                <a:solidFill>
                  <a:srgbClr val="0F124A"/>
                </a:solidFill>
                <a:latin typeface="Arial"/>
              </a:rPr>
              <a:t>motivation</a:t>
            </a: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3700"/>
              </a:lnSpc>
              <a:spcBef>
                <a:spcPts val="0"/>
              </a:spcBef>
              <a:spcAft>
                <a:spcPts val="0"/>
              </a:spcAft>
              <a:buClrTx/>
              <a:buSzTx/>
              <a:buFontTx/>
              <a:buNone/>
              <a:tabLst/>
              <a:defRPr/>
            </a:pP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DA4D6D4-1188-78FA-7454-7AE554A47620}"/>
                  </a:ext>
                </a:extLst>
              </p:cNvPr>
              <p:cNvSpPr txBox="1"/>
              <p:nvPr/>
            </p:nvSpPr>
            <p:spPr>
              <a:xfrm>
                <a:off x="99601" y="961846"/>
                <a:ext cx="12092399" cy="5262979"/>
              </a:xfrm>
              <a:prstGeom prst="rect">
                <a:avLst/>
              </a:prstGeom>
              <a:noFill/>
            </p:spPr>
            <p:txBody>
              <a:bodyPr wrap="square">
                <a:spAutoFit/>
              </a:bodyPr>
              <a:lstStyle/>
              <a:p>
                <a:r>
                  <a:rPr lang="en-US" sz="2800" dirty="0">
                    <a:effectLst/>
                    <a:latin typeface="Calibri" panose="020F0502020204030204" pitchFamily="34" charset="0"/>
                    <a:ea typeface="Calibri" panose="020F0502020204030204" pitchFamily="34" charset="0"/>
                    <a:cs typeface="Times New Roman" panose="02020603050405020304" pitchFamily="18" charset="0"/>
                  </a:rPr>
                  <a:t>The large FCC-ee rings are outstanding: </a:t>
                </a:r>
                <a:r>
                  <a:rPr lang="en-US" sz="2800" b="1" dirty="0">
                    <a:effectLst/>
                    <a:latin typeface="Calibri" panose="020F0502020204030204" pitchFamily="34" charset="0"/>
                    <a:ea typeface="Calibri" panose="020F0502020204030204" pitchFamily="34" charset="0"/>
                    <a:cs typeface="Times New Roman" panose="02020603050405020304" pitchFamily="18" charset="0"/>
                  </a:rPr>
                  <a:t>high beam current </a:t>
                </a:r>
                <a:r>
                  <a:rPr lang="en-US" sz="2800" dirty="0">
                    <a:effectLst/>
                    <a:latin typeface="Calibri" panose="020F0502020204030204" pitchFamily="34" charset="0"/>
                    <a:ea typeface="Calibri" panose="020F0502020204030204" pitchFamily="34" charset="0"/>
                    <a:cs typeface="Times New Roman" panose="02020603050405020304" pitchFamily="18" charset="0"/>
                  </a:rPr>
                  <a:t>(1.5 A in the collider, </a:t>
                </a:r>
                <a14:m>
                  <m:oMath xmlns:m="http://schemas.openxmlformats.org/officeDocument/2006/math">
                    <m:r>
                      <a:rPr lang="en-US" sz="2800" i="1" dirty="0" smtClean="0">
                        <a:latin typeface="Cambria Math" panose="02040503050406030204" pitchFamily="18" charset="0"/>
                        <a:ea typeface="Calibri" panose="020F0502020204030204" pitchFamily="34" charset="0"/>
                        <a:cs typeface="Times New Roman" panose="02020603050405020304" pitchFamily="18" charset="0"/>
                      </a:rPr>
                      <m:t>~</m:t>
                    </m:r>
                  </m:oMath>
                </a14:m>
                <a:r>
                  <a:rPr lang="en-US" sz="2800" dirty="0">
                    <a:latin typeface="Calibri" panose="020F0502020204030204" pitchFamily="34" charset="0"/>
                    <a:ea typeface="Calibri" panose="020F0502020204030204" pitchFamily="34" charset="0"/>
                    <a:cs typeface="Times New Roman" panose="02020603050405020304" pitchFamily="18" charset="0"/>
                  </a:rPr>
                  <a:t>10 </a:t>
                </a:r>
                <a:r>
                  <a:rPr lang="en-US" sz="2800" dirty="0">
                    <a:effectLst/>
                    <a:latin typeface="Calibri" panose="020F0502020204030204" pitchFamily="34" charset="0"/>
                    <a:ea typeface="Calibri" panose="020F0502020204030204" pitchFamily="34" charset="0"/>
                    <a:cs typeface="Times New Roman" panose="02020603050405020304" pitchFamily="18" charset="0"/>
                  </a:rPr>
                  <a:t>mA average current in the full-energy booster, to be compared with 30 </a:t>
                </a:r>
                <a:r>
                  <a:rPr lang="en-US" sz="2800" dirty="0">
                    <a:effectLst/>
                    <a:latin typeface="Symbol" panose="05050102010706020507" pitchFamily="18" charset="2"/>
                    <a:ea typeface="Calibri" panose="020F0502020204030204" pitchFamily="34" charset="0"/>
                    <a:cs typeface="Times New Roman" panose="02020603050405020304" pitchFamily="18" charset="0"/>
                  </a:rPr>
                  <a:t>m</a:t>
                </a:r>
                <a:r>
                  <a:rPr lang="en-US" sz="2800" dirty="0">
                    <a:effectLst/>
                    <a:latin typeface="Calibri" panose="020F0502020204030204" pitchFamily="34" charset="0"/>
                    <a:ea typeface="Calibri" panose="020F0502020204030204" pitchFamily="34" charset="0"/>
                    <a:cs typeface="Times New Roman" panose="02020603050405020304" pitchFamily="18" charset="0"/>
                  </a:rPr>
                  <a:t>A at the European XFEL, a difference by many orders of magnitude), and an </a:t>
                </a:r>
                <a:r>
                  <a:rPr lang="en-US" sz="2800" b="1" dirty="0">
                    <a:effectLst/>
                    <a:latin typeface="Calibri" panose="020F0502020204030204" pitchFamily="34" charset="0"/>
                    <a:ea typeface="Calibri" panose="020F0502020204030204" pitchFamily="34" charset="0"/>
                    <a:cs typeface="Times New Roman" panose="02020603050405020304" pitchFamily="18" charset="0"/>
                  </a:rPr>
                  <a:t>extremely low emittance</a:t>
                </a:r>
                <a:r>
                  <a:rPr lang="en-US" sz="2800" dirty="0">
                    <a:effectLst/>
                    <a:latin typeface="Calibri" panose="020F0502020204030204" pitchFamily="34" charset="0"/>
                    <a:ea typeface="Calibri" panose="020F0502020204030204" pitchFamily="34" charset="0"/>
                    <a:cs typeface="Times New Roman" panose="02020603050405020304" pitchFamily="18" charset="0"/>
                  </a:rPr>
                  <a:t>. </a:t>
                </a:r>
              </a:p>
              <a:p>
                <a:r>
                  <a:rPr lang="en-US" sz="2800" dirty="0">
                    <a:effectLst/>
                    <a:latin typeface="Calibri" panose="020F0502020204030204" pitchFamily="34" charset="0"/>
                    <a:ea typeface="Calibri" panose="020F0502020204030204" pitchFamily="34" charset="0"/>
                    <a:cs typeface="Times New Roman" panose="02020603050405020304" pitchFamily="18" charset="0"/>
                  </a:rPr>
                  <a:t>Photon energies from an undulator or wiggler increase as </a:t>
                </a:r>
                <a:r>
                  <a:rPr lang="en-US" sz="2800" dirty="0">
                    <a:effectLst/>
                    <a:latin typeface="Symbol" panose="05050102010706020507" pitchFamily="18" charset="2"/>
                    <a:ea typeface="Calibri" panose="020F0502020204030204" pitchFamily="34" charset="0"/>
                    <a:cs typeface="Times New Roman" panose="02020603050405020304" pitchFamily="18" charset="0"/>
                  </a:rPr>
                  <a:t>g</a:t>
                </a:r>
                <a:r>
                  <a:rPr lang="en-US" sz="28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US" sz="2800" dirty="0">
                    <a:effectLst/>
                    <a:latin typeface="Calibri" panose="020F0502020204030204" pitchFamily="34" charset="0"/>
                    <a:ea typeface="Calibri" panose="020F0502020204030204" pitchFamily="34" charset="0"/>
                    <a:cs typeface="Times New Roman" panose="02020603050405020304" pitchFamily="18" charset="0"/>
                  </a:rPr>
                  <a:t>. Radiation remains coherent for photon wavelengths </a:t>
                </a:r>
                <a:r>
                  <a:rPr lang="en-US" sz="2800" dirty="0">
                    <a:effectLst/>
                    <a:latin typeface="Arial" panose="020B0604020202020204" pitchFamily="34" charset="0"/>
                    <a:ea typeface="Calibri" panose="020F0502020204030204" pitchFamily="34" charset="0"/>
                  </a:rPr>
                  <a:t>λ&gt;4πε.</a:t>
                </a:r>
                <a:r>
                  <a:rPr lang="en-US" sz="2800" dirty="0">
                    <a:effectLst/>
                    <a:latin typeface="Calibri" panose="020F0502020204030204" pitchFamily="34" charset="0"/>
                    <a:ea typeface="Calibri" panose="020F0502020204030204" pitchFamily="34" charset="0"/>
                    <a:cs typeface="Times New Roman" panose="02020603050405020304" pitchFamily="18" charset="0"/>
                  </a:rPr>
                  <a:t> For constant cell-length the horizontal emittance </a:t>
                </a:r>
                <a:r>
                  <a:rPr lang="en-US" sz="2800" dirty="0">
                    <a:effectLst/>
                    <a:latin typeface="Arial" panose="020B0604020202020204" pitchFamily="34" charset="0"/>
                    <a:ea typeface="Calibri" panose="020F0502020204030204" pitchFamily="34" charset="0"/>
                  </a:rPr>
                  <a:t>ε</a:t>
                </a:r>
                <a:r>
                  <a:rPr lang="en-US" sz="2800" dirty="0">
                    <a:effectLst/>
                    <a:latin typeface="Calibri" panose="020F0502020204030204" pitchFamily="34" charset="0"/>
                    <a:ea typeface="Calibri" panose="020F0502020204030204" pitchFamily="34" charset="0"/>
                    <a:cs typeface="Times New Roman" panose="02020603050405020304" pitchFamily="18" charset="0"/>
                  </a:rPr>
                  <a:t> in a storage ring scales as </a:t>
                </a:r>
                <a:r>
                  <a:rPr lang="en-US" sz="2800" dirty="0">
                    <a:effectLst/>
                    <a:latin typeface="Symbol" panose="05050102010706020507" pitchFamily="18" charset="2"/>
                    <a:ea typeface="Calibri" panose="020F0502020204030204" pitchFamily="34" charset="0"/>
                    <a:cs typeface="Times New Roman" panose="02020603050405020304" pitchFamily="18" charset="0"/>
                  </a:rPr>
                  <a:t>g</a:t>
                </a:r>
                <a:r>
                  <a:rPr lang="en-US" sz="28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US" sz="2800" dirty="0">
                    <a:effectLst/>
                    <a:latin typeface="Calibri" panose="020F0502020204030204" pitchFamily="34" charset="0"/>
                    <a:ea typeface="Calibri" panose="020F0502020204030204" pitchFamily="34" charset="0"/>
                    <a:cs typeface="Times New Roman" panose="02020603050405020304" pitchFamily="18" charset="0"/>
                  </a:rPr>
                  <a:t>/</a:t>
                </a:r>
                <a:r>
                  <a:rPr lang="en-US" sz="2800" dirty="0">
                    <a:effectLst/>
                    <a:latin typeface="Symbol" panose="05050102010706020507" pitchFamily="18" charset="2"/>
                    <a:ea typeface="Calibri" panose="020F0502020204030204" pitchFamily="34" charset="0"/>
                    <a:cs typeface="Times New Roman" panose="02020603050405020304" pitchFamily="18" charset="0"/>
                  </a:rPr>
                  <a:t>r</a:t>
                </a:r>
                <a:r>
                  <a:rPr lang="en-US" sz="2800" baseline="30000" dirty="0">
                    <a:effectLst/>
                    <a:latin typeface="Calibri" panose="020F0502020204030204" pitchFamily="34" charset="0"/>
                    <a:ea typeface="Calibri" panose="020F0502020204030204" pitchFamily="34" charset="0"/>
                    <a:cs typeface="Times New Roman" panose="02020603050405020304" pitchFamily="18" charset="0"/>
                  </a:rPr>
                  <a:t>3</a:t>
                </a:r>
                <a:r>
                  <a:rPr lang="en-US" sz="2800" dirty="0">
                    <a:effectLst/>
                    <a:latin typeface="Calibri" panose="020F0502020204030204" pitchFamily="34" charset="0"/>
                    <a:ea typeface="Calibri" panose="020F0502020204030204" pitchFamily="34" charset="0"/>
                    <a:cs typeface="Times New Roman" panose="02020603050405020304" pitchFamily="18" charset="0"/>
                  </a:rPr>
                  <a:t>. With the extremely large radius </a:t>
                </a:r>
                <a:r>
                  <a:rPr lang="en-US" sz="2800" dirty="0">
                    <a:effectLst/>
                    <a:latin typeface="Symbol" panose="05050102010706020507" pitchFamily="18" charset="2"/>
                    <a:ea typeface="Calibri" panose="020F0502020204030204" pitchFamily="34" charset="0"/>
                    <a:cs typeface="Times New Roman" panose="02020603050405020304" pitchFamily="18" charset="0"/>
                  </a:rPr>
                  <a:t>r</a:t>
                </a:r>
                <a:r>
                  <a:rPr lang="en-US" sz="2800" dirty="0">
                    <a:effectLst/>
                    <a:latin typeface="Calibri" panose="020F0502020204030204" pitchFamily="34" charset="0"/>
                    <a:ea typeface="Calibri" panose="020F0502020204030204" pitchFamily="34" charset="0"/>
                    <a:cs typeface="Times New Roman" panose="02020603050405020304" pitchFamily="18" charset="0"/>
                  </a:rPr>
                  <a:t> of the FCC, we can achieve </a:t>
                </a:r>
                <a:r>
                  <a:rPr lang="en-US" sz="2800" b="1" dirty="0">
                    <a:effectLst/>
                    <a:latin typeface="Calibri" panose="020F0502020204030204" pitchFamily="34" charset="0"/>
                    <a:ea typeface="Calibri" panose="020F0502020204030204" pitchFamily="34" charset="0"/>
                    <a:cs typeface="Times New Roman" panose="02020603050405020304" pitchFamily="18" charset="0"/>
                  </a:rPr>
                  <a:t>such a small emittance that high brilliance and coherent radiation could be reached also at high photon energies, inaccessible with the present and planned light sources</a:t>
                </a:r>
                <a:r>
                  <a:rPr lang="en-US" sz="2800" dirty="0">
                    <a:effectLst/>
                    <a:latin typeface="Calibri" panose="020F0502020204030204" pitchFamily="34" charset="0"/>
                    <a:ea typeface="Calibri" panose="020F0502020204030204" pitchFamily="34" charset="0"/>
                    <a:cs typeface="Times New Roman" panose="02020603050405020304" pitchFamily="18" charset="0"/>
                  </a:rPr>
                  <a:t>. The FCC-ee booster at injection energy offers the lowest emittance. The </a:t>
                </a:r>
                <a:r>
                  <a:rPr lang="en-US" sz="2800" b="1" dirty="0">
                    <a:effectLst/>
                    <a:latin typeface="Calibri" panose="020F0502020204030204" pitchFamily="34" charset="0"/>
                    <a:ea typeface="Calibri" panose="020F0502020204030204" pitchFamily="34" charset="0"/>
                    <a:cs typeface="Times New Roman" panose="02020603050405020304" pitchFamily="18" charset="0"/>
                  </a:rPr>
                  <a:t>emittance can be further lowered by introducing wigglers / undulators, </a:t>
                </a:r>
                <a:r>
                  <a:rPr lang="en-US" sz="2800" dirty="0">
                    <a:effectLst/>
                    <a:latin typeface="Calibri" panose="020F0502020204030204" pitchFamily="34" charset="0"/>
                    <a:ea typeface="Calibri" panose="020F0502020204030204" pitchFamily="34" charset="0"/>
                    <a:cs typeface="Times New Roman" panose="02020603050405020304" pitchFamily="18" charset="0"/>
                  </a:rPr>
                  <a:t>which could be the same a for photon science.</a:t>
                </a:r>
                <a:endParaRPr lang="en-GB" sz="2800" dirty="0"/>
              </a:p>
            </p:txBody>
          </p:sp>
        </mc:Choice>
        <mc:Fallback xmlns="">
          <p:sp>
            <p:nvSpPr>
              <p:cNvPr id="5" name="TextBox 4">
                <a:extLst>
                  <a:ext uri="{FF2B5EF4-FFF2-40B4-BE49-F238E27FC236}">
                    <a16:creationId xmlns:a16="http://schemas.microsoft.com/office/drawing/2014/main" id="{DDA4D6D4-1188-78FA-7454-7AE554A47620}"/>
                  </a:ext>
                </a:extLst>
              </p:cNvPr>
              <p:cNvSpPr txBox="1">
                <a:spLocks noRot="1" noChangeAspect="1" noMove="1" noResize="1" noEditPoints="1" noAdjustHandles="1" noChangeArrowheads="1" noChangeShapeType="1" noTextEdit="1"/>
              </p:cNvSpPr>
              <p:nvPr/>
            </p:nvSpPr>
            <p:spPr>
              <a:xfrm>
                <a:off x="99601" y="961846"/>
                <a:ext cx="12092399" cy="5262979"/>
              </a:xfrm>
              <a:prstGeom prst="rect">
                <a:avLst/>
              </a:prstGeom>
              <a:blipFill>
                <a:blip r:embed="rId2"/>
                <a:stretch>
                  <a:fillRect l="-1008" t="-1159" r="-806" b="-2433"/>
                </a:stretch>
              </a:blipFill>
            </p:spPr>
            <p:txBody>
              <a:bodyPr/>
              <a:lstStyle/>
              <a:p>
                <a:r>
                  <a:rPr lang="en-GB">
                    <a:noFill/>
                  </a:rPr>
                  <a:t> </a:t>
                </a:r>
              </a:p>
            </p:txBody>
          </p:sp>
        </mc:Fallback>
      </mc:AlternateContent>
    </p:spTree>
    <p:extLst>
      <p:ext uri="{BB962C8B-B14F-4D97-AF65-F5344CB8AC3E}">
        <p14:creationId xmlns:p14="http://schemas.microsoft.com/office/powerpoint/2010/main" val="697877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D94553-3407-46E5-D962-A9DB71DD04C4}"/>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CDF18CE-20EE-AFEC-3A3F-A6858BB220C4}"/>
              </a:ext>
            </a:extLst>
          </p:cNvPr>
          <p:cNvSpPr txBox="1"/>
          <p:nvPr/>
        </p:nvSpPr>
        <p:spPr>
          <a:xfrm>
            <a:off x="99601" y="126621"/>
            <a:ext cx="12179937" cy="1010213"/>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Photon Science:  FCC-LS - </a:t>
            </a:r>
            <a:r>
              <a:rPr lang="en-GB" sz="3000" dirty="0">
                <a:solidFill>
                  <a:srgbClr val="0F124A"/>
                </a:solidFill>
                <a:latin typeface="Arial"/>
              </a:rPr>
              <a:t>P</a:t>
            </a:r>
            <a:r>
              <a:rPr kumimoji="0" lang="en-GB" sz="3000" b="0" i="0" u="none" strike="noStrike" kern="1200" cap="none" spc="0" normalizeH="0" baseline="0" noProof="0" dirty="0" err="1">
                <a:ln>
                  <a:noFill/>
                </a:ln>
                <a:solidFill>
                  <a:srgbClr val="0F124A"/>
                </a:solidFill>
                <a:effectLst/>
                <a:uLnTx/>
                <a:uFillTx/>
                <a:latin typeface="Arial"/>
                <a:ea typeface="+mn-ea"/>
                <a:cs typeface="+mn-cs"/>
              </a:rPr>
              <a:t>owerful</a:t>
            </a:r>
            <a:r>
              <a:rPr kumimoji="0" lang="en-GB" sz="3000" b="0" i="0" u="none" strike="noStrike" kern="1200" cap="none" spc="0" normalizeH="0" baseline="0" noProof="0" dirty="0">
                <a:ln>
                  <a:noFill/>
                </a:ln>
                <a:solidFill>
                  <a:srgbClr val="0F124A"/>
                </a:solidFill>
                <a:effectLst/>
                <a:uLnTx/>
                <a:uFillTx/>
                <a:latin typeface="Arial"/>
                <a:ea typeface="+mn-ea"/>
                <a:cs typeface="+mn-cs"/>
              </a:rPr>
              <a:t> light source for very hard X-rays </a:t>
            </a:r>
          </a:p>
          <a:p>
            <a:pPr marL="0" marR="0" lvl="0" indent="0" algn="l" defTabSz="914400" rtl="0" eaLnBrk="1" fontAlgn="auto" latinLnBrk="0" hangingPunct="1">
              <a:lnSpc>
                <a:spcPts val="3700"/>
              </a:lnSpc>
              <a:spcBef>
                <a:spcPts val="0"/>
              </a:spcBef>
              <a:spcAft>
                <a:spcPts val="0"/>
              </a:spcAft>
              <a:buClrTx/>
              <a:buSzTx/>
              <a:buFontTx/>
              <a:buNone/>
              <a:tabLst/>
              <a:defRPr/>
            </a:pP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pic>
        <p:nvPicPr>
          <p:cNvPr id="5" name="Picture 4">
            <a:extLst>
              <a:ext uri="{FF2B5EF4-FFF2-40B4-BE49-F238E27FC236}">
                <a16:creationId xmlns:a16="http://schemas.microsoft.com/office/drawing/2014/main" id="{16617222-C84D-4661-8FD2-40245F23A4BD}"/>
              </a:ext>
            </a:extLst>
          </p:cNvPr>
          <p:cNvPicPr>
            <a:picLocks noChangeAspect="1"/>
          </p:cNvPicPr>
          <p:nvPr/>
        </p:nvPicPr>
        <p:blipFill>
          <a:blip r:embed="rId2"/>
          <a:stretch>
            <a:fillRect/>
          </a:stretch>
        </p:blipFill>
        <p:spPr>
          <a:xfrm>
            <a:off x="6290871" y="982736"/>
            <a:ext cx="6282231" cy="4806788"/>
          </a:xfrm>
          <a:prstGeom prst="rect">
            <a:avLst/>
          </a:prstGeom>
        </p:spPr>
      </p:pic>
      <p:sp>
        <p:nvSpPr>
          <p:cNvPr id="7" name="TextBox 6">
            <a:extLst>
              <a:ext uri="{FF2B5EF4-FFF2-40B4-BE49-F238E27FC236}">
                <a16:creationId xmlns:a16="http://schemas.microsoft.com/office/drawing/2014/main" id="{9BCFD175-45C7-3483-AC86-8D4EECF901FD}"/>
              </a:ext>
            </a:extLst>
          </p:cNvPr>
          <p:cNvSpPr txBox="1"/>
          <p:nvPr/>
        </p:nvSpPr>
        <p:spPr>
          <a:xfrm>
            <a:off x="6290871" y="5472927"/>
            <a:ext cx="6132136" cy="696153"/>
          </a:xfrm>
          <a:prstGeom prst="rect">
            <a:avLst/>
          </a:prstGeom>
          <a:noFill/>
        </p:spPr>
        <p:txBody>
          <a:bodyPr wrap="square">
            <a:spAutoFit/>
          </a:bodyPr>
          <a:lstStyle/>
          <a:p>
            <a:pPr>
              <a:lnSpc>
                <a:spcPct val="112000"/>
              </a:lnSpc>
            </a:pPr>
            <a:r>
              <a:rPr lang="en-GB" dirty="0">
                <a:solidFill>
                  <a:prstClr val="black"/>
                </a:solidFill>
                <a:latin typeface="Calibri" panose="020F0502020204030204"/>
              </a:rPr>
              <a:t>FCC-ee booster at injection with 28 (40) mm period undulator (wiggler) offers highest average brilliance at </a:t>
            </a:r>
            <a:r>
              <a:rPr lang="en-GB" i="1" dirty="0" err="1">
                <a:solidFill>
                  <a:prstClr val="black"/>
                </a:solidFill>
                <a:latin typeface="Calibri" panose="020F0502020204030204"/>
              </a:rPr>
              <a:t>E</a:t>
            </a:r>
            <a:r>
              <a:rPr lang="en-GB" baseline="-25000" dirty="0" err="1">
                <a:solidFill>
                  <a:prstClr val="black"/>
                </a:solidFill>
                <a:latin typeface="Symbol" panose="05050102010706020507" pitchFamily="18" charset="2"/>
              </a:rPr>
              <a:t>g</a:t>
            </a:r>
            <a:r>
              <a:rPr lang="en-GB" dirty="0">
                <a:solidFill>
                  <a:prstClr val="black"/>
                </a:solidFill>
                <a:latin typeface="Calibri" panose="020F0502020204030204"/>
              </a:rPr>
              <a:t>&gt;30 keV</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A809D2D-DBB2-42E9-25BE-E8788EE2974E}"/>
                  </a:ext>
                </a:extLst>
              </p:cNvPr>
              <p:cNvSpPr txBox="1"/>
              <p:nvPr/>
            </p:nvSpPr>
            <p:spPr>
              <a:xfrm>
                <a:off x="6948742" y="936779"/>
                <a:ext cx="4966488" cy="400110"/>
              </a:xfrm>
              <a:prstGeom prst="rect">
                <a:avLst/>
              </a:prstGeom>
              <a:noFill/>
            </p:spPr>
            <p:txBody>
              <a:bodyPr wrap="none" rtlCol="0">
                <a:spAutoFit/>
              </a:bodyPr>
              <a:lstStyle/>
              <a:p>
                <a:r>
                  <a:rPr lang="en-US" sz="2000" dirty="0">
                    <a:solidFill>
                      <a:srgbClr val="4472C4"/>
                    </a:solidFill>
                    <a:latin typeface="Calibri" panose="020F0502020204030204"/>
                  </a:rPr>
                  <a:t>ultimate photon source at </a:t>
                </a:r>
                <a14:m>
                  <m:oMath xmlns:m="http://schemas.openxmlformats.org/officeDocument/2006/math">
                    <m:r>
                      <a:rPr lang="en-US" sz="2000" i="1" dirty="0">
                        <a:solidFill>
                          <a:srgbClr val="4472C4"/>
                        </a:solidFill>
                        <a:latin typeface="Cambria Math" panose="02040503050406030204" pitchFamily="18" charset="0"/>
                      </a:rPr>
                      <m:t>~</m:t>
                    </m:r>
                  </m:oMath>
                </a14:m>
                <a:r>
                  <a:rPr lang="en-US" sz="2000" dirty="0">
                    <a:solidFill>
                      <a:srgbClr val="4472C4"/>
                    </a:solidFill>
                    <a:latin typeface="Calibri" panose="020F0502020204030204"/>
                  </a:rPr>
                  <a:t>100 keV energies </a:t>
                </a:r>
                <a:endParaRPr lang="en-GB" sz="2000" dirty="0">
                  <a:solidFill>
                    <a:srgbClr val="4472C4"/>
                  </a:solidFill>
                  <a:latin typeface="Calibri" panose="020F0502020204030204"/>
                </a:endParaRPr>
              </a:p>
            </p:txBody>
          </p:sp>
        </mc:Choice>
        <mc:Fallback xmlns="">
          <p:sp>
            <p:nvSpPr>
              <p:cNvPr id="8" name="TextBox 7">
                <a:extLst>
                  <a:ext uri="{FF2B5EF4-FFF2-40B4-BE49-F238E27FC236}">
                    <a16:creationId xmlns:a16="http://schemas.microsoft.com/office/drawing/2014/main" id="{2A809D2D-DBB2-42E9-25BE-E8788EE2974E}"/>
                  </a:ext>
                </a:extLst>
              </p:cNvPr>
              <p:cNvSpPr txBox="1">
                <a:spLocks noRot="1" noChangeAspect="1" noMove="1" noResize="1" noEditPoints="1" noAdjustHandles="1" noChangeArrowheads="1" noChangeShapeType="1" noTextEdit="1"/>
              </p:cNvSpPr>
              <p:nvPr/>
            </p:nvSpPr>
            <p:spPr>
              <a:xfrm>
                <a:off x="6948742" y="936779"/>
                <a:ext cx="4966488" cy="400110"/>
              </a:xfrm>
              <a:prstGeom prst="rect">
                <a:avLst/>
              </a:prstGeom>
              <a:blipFill>
                <a:blip r:embed="rId3"/>
                <a:stretch>
                  <a:fillRect l="-1350" t="-9231" r="-245" b="-27692"/>
                </a:stretch>
              </a:blipFill>
            </p:spPr>
            <p:txBody>
              <a:bodyPr/>
              <a:lstStyle/>
              <a:p>
                <a:r>
                  <a:rPr lang="en-GB">
                    <a:noFill/>
                  </a:rPr>
                  <a:t> </a:t>
                </a:r>
              </a:p>
            </p:txBody>
          </p:sp>
        </mc:Fallback>
      </mc:AlternateContent>
      <p:sp>
        <p:nvSpPr>
          <p:cNvPr id="10" name="Rectangle 2">
            <a:extLst>
              <a:ext uri="{FF2B5EF4-FFF2-40B4-BE49-F238E27FC236}">
                <a16:creationId xmlns:a16="http://schemas.microsoft.com/office/drawing/2014/main" id="{8D680F29-2D69-9311-0FCC-99590C0B6D05}"/>
              </a:ext>
            </a:extLst>
          </p:cNvPr>
          <p:cNvSpPr>
            <a:spLocks noChangeArrowheads="1"/>
          </p:cNvSpPr>
          <p:nvPr/>
        </p:nvSpPr>
        <p:spPr bwMode="auto">
          <a:xfrm>
            <a:off x="466725" y="52553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5" name="Picture 2" descr="A picture containing screenshot&#10;&#10;Description automatically generated">
            <a:extLst>
              <a:ext uri="{FF2B5EF4-FFF2-40B4-BE49-F238E27FC236}">
                <a16:creationId xmlns:a16="http://schemas.microsoft.com/office/drawing/2014/main" id="{10CAA7A6-81E9-BBD1-7411-06F8894AF8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 y="982736"/>
            <a:ext cx="4924425" cy="150495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3">
            <a:extLst>
              <a:ext uri="{FF2B5EF4-FFF2-40B4-BE49-F238E27FC236}">
                <a16:creationId xmlns:a16="http://schemas.microsoft.com/office/drawing/2014/main" id="{72926D4D-D9EF-9403-D095-BC55A65FC06B}"/>
              </a:ext>
            </a:extLst>
          </p:cNvPr>
          <p:cNvSpPr>
            <a:spLocks noChangeArrowheads="1"/>
          </p:cNvSpPr>
          <p:nvPr/>
        </p:nvSpPr>
        <p:spPr bwMode="auto">
          <a:xfrm>
            <a:off x="99601" y="2581176"/>
            <a:ext cx="5939446"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Sketch of permanent-magnet undulator and fixed-field chicane for the FCC-ee booster</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7" name="Rectangle 7">
            <a:extLst>
              <a:ext uri="{FF2B5EF4-FFF2-40B4-BE49-F238E27FC236}">
                <a16:creationId xmlns:a16="http://schemas.microsoft.com/office/drawing/2014/main" id="{13DAA819-A7F5-D615-0412-7421E16CE0F5}"/>
              </a:ext>
            </a:extLst>
          </p:cNvPr>
          <p:cNvSpPr>
            <a:spLocks noChangeArrowheads="1"/>
          </p:cNvSpPr>
          <p:nvPr/>
        </p:nvSpPr>
        <p:spPr bwMode="auto">
          <a:xfrm>
            <a:off x="5006975" y="19081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en-US" sz="1800" b="0" i="0" u="none" strike="noStrike" cap="none" normalizeH="0" baseline="0">
                <a:ln>
                  <a:noFill/>
                </a:ln>
                <a:solidFill>
                  <a:schemeClr val="tx1"/>
                </a:solidFill>
                <a:effectLst/>
                <a:latin typeface="Arial" panose="020B0604020202020204" pitchFamily="34" charset="0"/>
              </a:rPr>
            </a:b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1" name="TextBox 20">
            <a:extLst>
              <a:ext uri="{FF2B5EF4-FFF2-40B4-BE49-F238E27FC236}">
                <a16:creationId xmlns:a16="http://schemas.microsoft.com/office/drawing/2014/main" id="{97C30FB6-0305-EF49-900A-21536EB349AD}"/>
              </a:ext>
            </a:extLst>
          </p:cNvPr>
          <p:cNvSpPr txBox="1"/>
          <p:nvPr/>
        </p:nvSpPr>
        <p:spPr>
          <a:xfrm>
            <a:off x="142875" y="3124819"/>
            <a:ext cx="6105647" cy="1709699"/>
          </a:xfrm>
          <a:prstGeom prst="rect">
            <a:avLst/>
          </a:prstGeom>
          <a:noFill/>
        </p:spPr>
        <p:txBody>
          <a:bodyPr wrap="square">
            <a:spAutoFit/>
          </a:bodyPr>
          <a:lstStyle/>
          <a:p>
            <a:pPr algn="just">
              <a:lnSpc>
                <a:spcPct val="106000"/>
              </a:lnSpc>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The peak and average brilliance can be roughly 1000 times higher than at the proposed future storage ring light source PETRA IV in the very hard X ray regime, and coherent wavelengths down by a factor 100, opening up new areas of science.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AE30D652-F50F-A859-4E0A-EDAEC7828AAA}"/>
              </a:ext>
            </a:extLst>
          </p:cNvPr>
          <p:cNvSpPr txBox="1"/>
          <p:nvPr/>
        </p:nvSpPr>
        <p:spPr>
          <a:xfrm rot="20674476">
            <a:off x="6424388" y="2458509"/>
            <a:ext cx="4709944" cy="588303"/>
          </a:xfrm>
          <a:prstGeom prst="rect">
            <a:avLst/>
          </a:prstGeom>
          <a:solidFill>
            <a:srgbClr val="FFFF00"/>
          </a:solidFill>
        </p:spPr>
        <p:txBody>
          <a:bodyPr wrap="none" rtlCol="0" anchor="ctr" anchorCtr="0">
            <a:spAutoFit/>
          </a:bodyPr>
          <a:lstStyle/>
          <a:p>
            <a:pPr algn="l">
              <a:lnSpc>
                <a:spcPts val="3700"/>
              </a:lnSpc>
            </a:pPr>
            <a:r>
              <a:rPr lang="en-US" sz="4800" dirty="0"/>
              <a:t>update by Sara !</a:t>
            </a:r>
            <a:endParaRPr lang="en-GB" sz="4800" dirty="0"/>
          </a:p>
        </p:txBody>
      </p:sp>
    </p:spTree>
    <p:extLst>
      <p:ext uri="{BB962C8B-B14F-4D97-AF65-F5344CB8AC3E}">
        <p14:creationId xmlns:p14="http://schemas.microsoft.com/office/powerpoint/2010/main" val="66700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0CEF71-4DE6-9B67-60B3-FD5C1437762C}"/>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pic>
        <p:nvPicPr>
          <p:cNvPr id="3" name="Picture 2">
            <a:extLst>
              <a:ext uri="{FF2B5EF4-FFF2-40B4-BE49-F238E27FC236}">
                <a16:creationId xmlns:a16="http://schemas.microsoft.com/office/drawing/2014/main" id="{890A0419-1F74-CAE7-62FA-07928DF29DD2}"/>
              </a:ext>
            </a:extLst>
          </p:cNvPr>
          <p:cNvPicPr>
            <a:picLocks noChangeAspect="1"/>
          </p:cNvPicPr>
          <p:nvPr/>
        </p:nvPicPr>
        <p:blipFill>
          <a:blip r:embed="rId2"/>
          <a:stretch>
            <a:fillRect/>
          </a:stretch>
        </p:blipFill>
        <p:spPr>
          <a:xfrm>
            <a:off x="5390934" y="778629"/>
            <a:ext cx="6485465" cy="5647173"/>
          </a:xfrm>
          <a:prstGeom prst="rect">
            <a:avLst/>
          </a:prstGeom>
        </p:spPr>
      </p:pic>
      <p:sp>
        <p:nvSpPr>
          <p:cNvPr id="4" name="TextBox 3">
            <a:extLst>
              <a:ext uri="{FF2B5EF4-FFF2-40B4-BE49-F238E27FC236}">
                <a16:creationId xmlns:a16="http://schemas.microsoft.com/office/drawing/2014/main" id="{DAD46187-D090-46B2-D2F5-FA7FF7FFB03C}"/>
              </a:ext>
            </a:extLst>
          </p:cNvPr>
          <p:cNvSpPr txBox="1"/>
          <p:nvPr/>
        </p:nvSpPr>
        <p:spPr>
          <a:xfrm>
            <a:off x="99601" y="126621"/>
            <a:ext cx="8898590"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Photon Science:  FCC-LS – </a:t>
            </a:r>
            <a:r>
              <a:rPr lang="en-GB" sz="3000" dirty="0">
                <a:solidFill>
                  <a:srgbClr val="0F124A"/>
                </a:solidFill>
                <a:latin typeface="Arial"/>
              </a:rPr>
              <a:t>Parameter comparison</a:t>
            </a: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sp>
        <p:nvSpPr>
          <p:cNvPr id="6" name="TextBox 5">
            <a:extLst>
              <a:ext uri="{FF2B5EF4-FFF2-40B4-BE49-F238E27FC236}">
                <a16:creationId xmlns:a16="http://schemas.microsoft.com/office/drawing/2014/main" id="{CB53DA76-8482-D591-1638-1883BD26A98F}"/>
              </a:ext>
            </a:extLst>
          </p:cNvPr>
          <p:cNvSpPr txBox="1"/>
          <p:nvPr/>
        </p:nvSpPr>
        <p:spPr>
          <a:xfrm>
            <a:off x="417635" y="1323874"/>
            <a:ext cx="4706081" cy="3726789"/>
          </a:xfrm>
          <a:prstGeom prst="rect">
            <a:avLst/>
          </a:prstGeom>
          <a:noFill/>
        </p:spPr>
        <p:txBody>
          <a:bodyPr wrap="square">
            <a:spAutoFit/>
          </a:bodyPr>
          <a:lstStyle/>
          <a:p>
            <a:pPr algn="ctr">
              <a:lnSpc>
                <a:spcPct val="106000"/>
              </a:lnSpc>
              <a:spcAft>
                <a:spcPts val="800"/>
              </a:spcAft>
            </a:pPr>
            <a:r>
              <a:rPr lang="en-US" sz="2800" b="1" dirty="0">
                <a:effectLst/>
                <a:latin typeface="Calibri" panose="020F0502020204030204" pitchFamily="34" charset="0"/>
                <a:ea typeface="Calibri" panose="020F0502020204030204" pitchFamily="34" charset="0"/>
                <a:cs typeface="Times New Roman" panose="02020603050405020304" pitchFamily="18" charset="0"/>
              </a:rPr>
              <a:t> Parameters for the FCC-ee booster as light source (FCC-LS), compared with the European XFEL [1,2] and the proposed PETRA IV facility [3]. At present, the European XFEL cannot reach photon energies above 30 keV.</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A88B3C6-659A-72B2-29FC-7CFF027C4072}"/>
              </a:ext>
            </a:extLst>
          </p:cNvPr>
          <p:cNvSpPr txBox="1"/>
          <p:nvPr/>
        </p:nvSpPr>
        <p:spPr>
          <a:xfrm rot="20674476">
            <a:off x="6446691" y="2455489"/>
            <a:ext cx="4709944" cy="756000"/>
          </a:xfrm>
          <a:prstGeom prst="rect">
            <a:avLst/>
          </a:prstGeom>
          <a:solidFill>
            <a:srgbClr val="FFFF00"/>
          </a:solidFill>
        </p:spPr>
        <p:txBody>
          <a:bodyPr wrap="none" rtlCol="0" anchor="ctr" anchorCtr="0">
            <a:spAutoFit/>
          </a:bodyPr>
          <a:lstStyle/>
          <a:p>
            <a:pPr algn="l">
              <a:lnSpc>
                <a:spcPts val="3700"/>
              </a:lnSpc>
            </a:pPr>
            <a:r>
              <a:rPr lang="en-US" sz="4800" dirty="0"/>
              <a:t>update by Sara !</a:t>
            </a:r>
            <a:endParaRPr lang="en-GB" sz="4800" dirty="0"/>
          </a:p>
        </p:txBody>
      </p:sp>
    </p:spTree>
    <p:extLst>
      <p:ext uri="{BB962C8B-B14F-4D97-AF65-F5344CB8AC3E}">
        <p14:creationId xmlns:p14="http://schemas.microsoft.com/office/powerpoint/2010/main" val="1533621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D94553-3407-46E5-D962-A9DB71DD04C4}"/>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6</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CDF18CE-20EE-AFEC-3A3F-A6858BB220C4}"/>
              </a:ext>
            </a:extLst>
          </p:cNvPr>
          <p:cNvSpPr txBox="1"/>
          <p:nvPr/>
        </p:nvSpPr>
        <p:spPr>
          <a:xfrm>
            <a:off x="99601" y="109256"/>
            <a:ext cx="11267828" cy="1010213"/>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Arial"/>
                <a:ea typeface="+mn-ea"/>
                <a:cs typeface="+mn-cs"/>
              </a:rPr>
              <a:t>FCC-CBS: 1000-100000x more flux &amp; higher energy than ELI-NP</a:t>
            </a:r>
          </a:p>
          <a:p>
            <a:pPr marL="0" marR="0" lvl="0" indent="0" algn="l" defTabSz="914400" rtl="0" eaLnBrk="1" fontAlgn="auto" latinLnBrk="0" hangingPunct="1">
              <a:lnSpc>
                <a:spcPts val="3700"/>
              </a:lnSpc>
              <a:spcBef>
                <a:spcPts val="0"/>
              </a:spcBef>
              <a:spcAft>
                <a:spcPts val="0"/>
              </a:spcAft>
              <a:buClrTx/>
              <a:buSzTx/>
              <a:buFontTx/>
              <a:buNone/>
              <a:tabLst/>
              <a:defRPr/>
            </a:pP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sp>
        <p:nvSpPr>
          <p:cNvPr id="10" name="Rectangle 2">
            <a:extLst>
              <a:ext uri="{FF2B5EF4-FFF2-40B4-BE49-F238E27FC236}">
                <a16:creationId xmlns:a16="http://schemas.microsoft.com/office/drawing/2014/main" id="{8D680F29-2D69-9311-0FCC-99590C0B6D05}"/>
              </a:ext>
            </a:extLst>
          </p:cNvPr>
          <p:cNvSpPr>
            <a:spLocks noChangeArrowheads="1"/>
          </p:cNvSpPr>
          <p:nvPr/>
        </p:nvSpPr>
        <p:spPr bwMode="auto">
          <a:xfrm>
            <a:off x="466725" y="52553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F124A"/>
              </a:solidFill>
              <a:effectLst/>
              <a:uLnTx/>
              <a:uFillTx/>
              <a:latin typeface="Arial"/>
              <a:ea typeface="+mn-ea"/>
              <a:cs typeface="+mn-cs"/>
            </a:endParaRPr>
          </a:p>
        </p:txBody>
      </p:sp>
      <p:sp>
        <p:nvSpPr>
          <p:cNvPr id="17" name="Rectangle 7">
            <a:extLst>
              <a:ext uri="{FF2B5EF4-FFF2-40B4-BE49-F238E27FC236}">
                <a16:creationId xmlns:a16="http://schemas.microsoft.com/office/drawing/2014/main" id="{13DAA819-A7F5-D615-0412-7421E16CE0F5}"/>
              </a:ext>
            </a:extLst>
          </p:cNvPr>
          <p:cNvSpPr>
            <a:spLocks noChangeArrowheads="1"/>
          </p:cNvSpPr>
          <p:nvPr/>
        </p:nvSpPr>
        <p:spPr bwMode="auto">
          <a:xfrm>
            <a:off x="377566" y="4845852"/>
            <a:ext cx="10890608" cy="96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lnSpc>
                <a:spcPct val="106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photon energies are 1000 times higher, the photon flux exceed ELI-NP’s by about a factor 10,000. To achieve this rate the laser beam </a:t>
            </a:r>
            <a:r>
              <a:rPr lang="en-US" dirty="0" err="1">
                <a:latin typeface="Calibri" panose="020F0502020204030204" pitchFamily="34" charset="0"/>
                <a:ea typeface="Calibri" panose="020F0502020204030204" pitchFamily="34" charset="0"/>
                <a:cs typeface="Times New Roman" panose="02020603050405020304" pitchFamily="18" charset="0"/>
              </a:rPr>
              <a:t>recirculator</a:t>
            </a:r>
            <a:r>
              <a:rPr lang="en-US" dirty="0">
                <a:latin typeface="Calibri" panose="020F0502020204030204" pitchFamily="34" charset="0"/>
                <a:ea typeface="Calibri" panose="020F0502020204030204" pitchFamily="34" charset="0"/>
                <a:cs typeface="Times New Roman" panose="02020603050405020304" pitchFamily="18" charset="0"/>
              </a:rPr>
              <a:t> system of ELI-NP would need to be modified or, possibly, be replaced by an optical cavity, suitable for </a:t>
            </a:r>
            <a:r>
              <a:rPr lang="en-US" dirty="0" err="1">
                <a:latin typeface="Calibri" panose="020F0502020204030204" pitchFamily="34" charset="0"/>
                <a:ea typeface="Calibri" panose="020F0502020204030204" pitchFamily="34" charset="0"/>
                <a:cs typeface="Times New Roman" panose="02020603050405020304" pitchFamily="18" charset="0"/>
              </a:rPr>
              <a:t>cw</a:t>
            </a:r>
            <a:r>
              <a:rPr lang="en-US" dirty="0">
                <a:latin typeface="Calibri" panose="020F0502020204030204" pitchFamily="34" charset="0"/>
                <a:ea typeface="Calibri" panose="020F0502020204030204" pitchFamily="34" charset="0"/>
                <a:cs typeface="Times New Roman" panose="02020603050405020304" pitchFamily="18" charset="0"/>
              </a:rPr>
              <a:t> operation.</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1">
            <a:extLst>
              <a:ext uri="{FF2B5EF4-FFF2-40B4-BE49-F238E27FC236}">
                <a16:creationId xmlns:a16="http://schemas.microsoft.com/office/drawing/2014/main" id="{F9367466-5479-4D67-2DA2-3958D2E89546}"/>
              </a:ext>
            </a:extLst>
          </p:cNvPr>
          <p:cNvSpPr>
            <a:spLocks noChangeArrowheads="1"/>
          </p:cNvSpPr>
          <p:nvPr/>
        </p:nvSpPr>
        <p:spPr bwMode="auto">
          <a:xfrm>
            <a:off x="642448" y="1053076"/>
            <a:ext cx="10625726"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en-US" b="0" i="0" u="none" strike="noStrike" kern="0" cap="none" spc="0" normalizeH="0" baseline="0" noProof="0" dirty="0">
                <a:ln>
                  <a:noFill/>
                </a:ln>
                <a:solidFill>
                  <a:prstClr val="black"/>
                </a:solidFill>
                <a:effectLst/>
                <a:uLnTx/>
                <a:uFillTx/>
                <a:ea typeface="Calibri" panose="020F0502020204030204" pitchFamily="34" charset="0"/>
                <a:cs typeface="Times New Roman" panose="02020603050405020304" pitchFamily="18" charset="0"/>
              </a:rPr>
              <a:t>Comparison of ELI-NP and FCC-ee Compton Backscattering Source (FCC-ee-CBS), assuming </a:t>
            </a:r>
            <a:r>
              <a:rPr kumimoji="0" lang="en-US" altLang="en-US" b="0" i="0" u="none" strike="noStrike" kern="0" cap="none" spc="0" normalizeH="0" baseline="0" noProof="0" dirty="0" err="1">
                <a:ln>
                  <a:noFill/>
                </a:ln>
                <a:solidFill>
                  <a:prstClr val="black"/>
                </a:solidFill>
                <a:effectLst/>
                <a:uLnTx/>
                <a:uFillTx/>
                <a:ea typeface="Calibri" panose="020F0502020204030204" pitchFamily="34" charset="0"/>
                <a:cs typeface="Times New Roman" panose="02020603050405020304" pitchFamily="18" charset="0"/>
              </a:rPr>
              <a:t>Yb:YAG</a:t>
            </a:r>
            <a:r>
              <a:rPr kumimoji="0" lang="en-US" altLang="en-US" b="0" i="0" u="none" strike="noStrike" kern="0" cap="none" spc="0" normalizeH="0" baseline="0" noProof="0" dirty="0">
                <a:ln>
                  <a:noFill/>
                </a:ln>
                <a:solidFill>
                  <a:prstClr val="black"/>
                </a:solidFill>
                <a:effectLst/>
                <a:uLnTx/>
                <a:uFillTx/>
                <a:ea typeface="Calibri" panose="020F0502020204030204" pitchFamily="34" charset="0"/>
                <a:cs typeface="Times New Roman" panose="02020603050405020304" pitchFamily="18" charset="0"/>
              </a:rPr>
              <a:t> laser (2.3 eV)</a:t>
            </a:r>
            <a:endParaRPr kumimoji="0" lang="en-GB" altLang="en-US" sz="1100" b="0" i="0" u="none" strike="noStrike" kern="0" cap="none" spc="0" normalizeH="0" baseline="0" noProof="0" dirty="0">
              <a:ln>
                <a:noFill/>
              </a:ln>
              <a:solidFill>
                <a:prstClr val="black"/>
              </a:solidFill>
              <a:effectLst/>
              <a:uLnTx/>
              <a:uFillTx/>
            </a:endParaRPr>
          </a:p>
          <a:p>
            <a:pPr marL="0" marR="0" lvl="0" indent="0" defTabSz="914400" eaLnBrk="0" fontAlgn="base" latinLnBrk="0" hangingPunct="0">
              <a:lnSpc>
                <a:spcPct val="100000"/>
              </a:lnSpc>
              <a:spcBef>
                <a:spcPct val="0"/>
              </a:spcBef>
              <a:spcAft>
                <a:spcPct val="0"/>
              </a:spcAft>
              <a:buClrTx/>
              <a:buSzTx/>
              <a:buFontTx/>
              <a:buNone/>
              <a:tabLst/>
              <a:defRPr/>
            </a:pPr>
            <a:endParaRPr kumimoji="0" lang="en-GB" altLang="en-US" sz="3200" b="0" i="0" u="none" strike="noStrike" kern="0" cap="none" spc="0" normalizeH="0" baseline="0" noProof="0" dirty="0">
              <a:ln>
                <a:noFill/>
              </a:ln>
              <a:solidFill>
                <a:prstClr val="black"/>
              </a:solidFill>
              <a:effectLst/>
              <a:uLnTx/>
              <a:uFillTx/>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13554A1-D2F4-AA9A-4D77-D308B74ECE83}"/>
                  </a:ext>
                </a:extLst>
              </p:cNvPr>
              <p:cNvGraphicFramePr>
                <a:graphicFrameLocks noGrp="1"/>
              </p:cNvGraphicFramePr>
              <p:nvPr>
                <p:extLst>
                  <p:ext uri="{D42A27DB-BD31-4B8C-83A1-F6EECF244321}">
                    <p14:modId xmlns:p14="http://schemas.microsoft.com/office/powerpoint/2010/main" val="2343117055"/>
                  </p:ext>
                </p:extLst>
              </p:nvPr>
            </p:nvGraphicFramePr>
            <p:xfrm>
              <a:off x="642448" y="2264562"/>
              <a:ext cx="10887196" cy="1949136"/>
            </p:xfrm>
            <a:graphic>
              <a:graphicData uri="http://schemas.openxmlformats.org/drawingml/2006/table">
                <a:tbl>
                  <a:tblPr/>
                  <a:tblGrid>
                    <a:gridCol w="2768893">
                      <a:extLst>
                        <a:ext uri="{9D8B030D-6E8A-4147-A177-3AD203B41FA5}">
                          <a16:colId xmlns:a16="http://schemas.microsoft.com/office/drawing/2014/main" val="4043507530"/>
                        </a:ext>
                      </a:extLst>
                    </a:gridCol>
                    <a:gridCol w="1888595">
                      <a:extLst>
                        <a:ext uri="{9D8B030D-6E8A-4147-A177-3AD203B41FA5}">
                          <a16:colId xmlns:a16="http://schemas.microsoft.com/office/drawing/2014/main" val="1281104393"/>
                        </a:ext>
                      </a:extLst>
                    </a:gridCol>
                    <a:gridCol w="2062481">
                      <a:extLst>
                        <a:ext uri="{9D8B030D-6E8A-4147-A177-3AD203B41FA5}">
                          <a16:colId xmlns:a16="http://schemas.microsoft.com/office/drawing/2014/main" val="1006857342"/>
                        </a:ext>
                      </a:extLst>
                    </a:gridCol>
                    <a:gridCol w="2204971">
                      <a:extLst>
                        <a:ext uri="{9D8B030D-6E8A-4147-A177-3AD203B41FA5}">
                          <a16:colId xmlns:a16="http://schemas.microsoft.com/office/drawing/2014/main" val="15704363"/>
                        </a:ext>
                      </a:extLst>
                    </a:gridCol>
                    <a:gridCol w="1962256">
                      <a:extLst>
                        <a:ext uri="{9D8B030D-6E8A-4147-A177-3AD203B41FA5}">
                          <a16:colId xmlns:a16="http://schemas.microsoft.com/office/drawing/2014/main" val="2218534908"/>
                        </a:ext>
                      </a:extLst>
                    </a:gridCol>
                  </a:tblGrid>
                  <a:tr h="0">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ELI-NP</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FCC-ee-CBS-20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FCC-ee-CBS-45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FCC-ee-CBS-120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44975862"/>
                      </a:ext>
                    </a:extLst>
                  </a:tr>
                  <a:tr h="0">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beam energy [GeV]</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0.72</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20</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45.6</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120</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9724216"/>
                      </a:ext>
                    </a:extLst>
                  </a:tr>
                  <a:tr h="0">
                    <a:tc>
                      <a:txBody>
                        <a:bodyPr/>
                        <a:lstStyle/>
                        <a:p>
                          <a:pPr>
                            <a:lnSpc>
                              <a:spcPct val="106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average beam current [A]</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0.8x10</a:t>
                          </a:r>
                          <a:r>
                            <a:rPr lang="en-US" sz="1800" b="1" baseline="30000">
                              <a:effectLst/>
                              <a:latin typeface="Calibri" panose="020F0502020204030204" pitchFamily="34" charset="0"/>
                              <a:ea typeface="Calibri" panose="020F0502020204030204" pitchFamily="34" charset="0"/>
                              <a:cs typeface="Times New Roman" panose="02020603050405020304" pitchFamily="18" charset="0"/>
                            </a:rPr>
                            <a:t>-6</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0.15</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0.15</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0.05</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9379641"/>
                      </a:ext>
                    </a:extLst>
                  </a:tr>
                  <a:tr h="0">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beam size at laser CP [mm]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14:m>
                            <m:oMath xmlns:m="http://schemas.openxmlformats.org/officeDocument/2006/math">
                              <m:r>
                                <a:rPr lang="en-GB" sz="18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a:effectLst/>
                              <a:latin typeface="Calibri" panose="020F0502020204030204" pitchFamily="34" charset="0"/>
                              <a:ea typeface="Calibri" panose="020F0502020204030204" pitchFamily="34" charset="0"/>
                              <a:cs typeface="Times New Roman" panose="02020603050405020304" pitchFamily="18" charset="0"/>
                            </a:rPr>
                            <a:t>0.5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14:m>
                            <m:oMath xmlns:m="http://schemas.openxmlformats.org/officeDocument/2006/math">
                              <m:r>
                                <a:rPr lang="en-GB" sz="18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a:effectLst/>
                              <a:latin typeface="Calibri" panose="020F0502020204030204" pitchFamily="34" charset="0"/>
                              <a:ea typeface="Calibri" panose="020F0502020204030204" pitchFamily="34" charset="0"/>
                              <a:cs typeface="Times New Roman" panose="02020603050405020304" pitchFamily="18" charset="0"/>
                            </a:rPr>
                            <a:t>0.5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14:m>
                            <m:oMath xmlns:m="http://schemas.openxmlformats.org/officeDocument/2006/math">
                              <m:r>
                                <a:rPr lang="en-GB" sz="18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a:effectLst/>
                              <a:latin typeface="Calibri" panose="020F0502020204030204" pitchFamily="34" charset="0"/>
                              <a:ea typeface="Calibri" panose="020F0502020204030204" pitchFamily="34" charset="0"/>
                              <a:cs typeface="Times New Roman" panose="02020603050405020304" pitchFamily="18" charset="0"/>
                            </a:rPr>
                            <a:t>0.5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14:m>
                            <m:oMath xmlns:m="http://schemas.openxmlformats.org/officeDocument/2006/math">
                              <m:r>
                                <a:rPr lang="en-GB" sz="1800" i="1" dirty="0" smtClean="0">
                                  <a:effectLst/>
                                  <a:latin typeface="Cambria Math" panose="02040503050406030204" pitchFamily="18" charset="0"/>
                                  <a:ea typeface="Calibri" panose="020F0502020204030204" pitchFamily="34" charset="0"/>
                                  <a:cs typeface="Times New Roman" panose="02020603050405020304" pitchFamily="18" charset="0"/>
                                </a:rPr>
                                <m:t>~</m:t>
                              </m:r>
                            </m:oMath>
                          </a14:m>
                          <a:r>
                            <a:rPr lang="en-GB" sz="1800" dirty="0">
                              <a:effectLst/>
                              <a:latin typeface="Calibri" panose="020F0502020204030204" pitchFamily="34" charset="0"/>
                              <a:ea typeface="Calibri" panose="020F0502020204030204" pitchFamily="34" charset="0"/>
                              <a:cs typeface="Times New Roman" panose="02020603050405020304" pitchFamily="18" charset="0"/>
                            </a:rPr>
                            <a:t>0.5</a:t>
                          </a: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05645006"/>
                      </a:ext>
                    </a:extLst>
                  </a:tr>
                  <a:tr h="0">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Compton </a:t>
                          </a:r>
                          <a:r>
                            <a:rPr lang="en-US" sz="1800" i="1">
                              <a:effectLst/>
                              <a:latin typeface="Calibri" panose="020F0502020204030204" pitchFamily="34" charset="0"/>
                              <a:ea typeface="Calibri" panose="020F0502020204030204" pitchFamily="34" charset="0"/>
                              <a:cs typeface="Times New Roman" panose="02020603050405020304" pitchFamily="18" charset="0"/>
                            </a:rPr>
                            <a:t>x</a:t>
                          </a:r>
                          <a:r>
                            <a:rPr lang="en-US" sz="1800">
                              <a:effectLst/>
                              <a:latin typeface="Calibri" panose="020F0502020204030204" pitchFamily="34" charset="0"/>
                              <a:ea typeface="Calibri" panose="020F0502020204030204" pitchFamily="34" charset="0"/>
                              <a:cs typeface="Times New Roman" panose="02020603050405020304" pitchFamily="18" charset="0"/>
                            </a:rPr>
                            <a:t> parameter</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0.25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16</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42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8397247"/>
                      </a:ext>
                    </a:extLst>
                  </a:tr>
                  <a:tr h="0">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max photon energy [GeV]</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0.02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17.5</a:t>
                          </a:r>
                          <a:endParaRPr lang="en-GB" sz="180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43</a:t>
                          </a:r>
                          <a:endParaRPr lang="en-GB" sz="180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117</a:t>
                          </a:r>
                          <a:endParaRPr lang="en-GB" sz="1800"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90320564"/>
                      </a:ext>
                    </a:extLst>
                  </a:tr>
                  <a:tr h="0">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photon flux [1/s]</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10</a:t>
                          </a:r>
                          <a:r>
                            <a:rPr lang="en-US" sz="1800" b="1" baseline="30000">
                              <a:effectLst/>
                              <a:latin typeface="Calibri" panose="020F0502020204030204" pitchFamily="34" charset="0"/>
                              <a:ea typeface="Calibri" panose="020F0502020204030204" pitchFamily="34" charset="0"/>
                              <a:cs typeface="Times New Roman" panose="02020603050405020304" pitchFamily="18" charset="0"/>
                            </a:rPr>
                            <a:t>9</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14:m>
                            <m:oMath xmlns:m="http://schemas.openxmlformats.org/officeDocument/2006/math">
                              <m:r>
                                <a:rPr lang="en-GB" sz="1800" i="1" smtClean="0">
                                  <a:solidFill>
                                    <a:schemeClr val="tx2">
                                      <a:lumMod val="60000"/>
                                      <a:lumOff val="40000"/>
                                    </a:schemeClr>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b="1"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10</a:t>
                          </a:r>
                          <a:r>
                            <a:rPr lang="en-US" sz="1800" b="1" baseline="30000"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13</a:t>
                          </a:r>
                          <a:endParaRPr lang="en-GB" sz="1800"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14:m>
                            <m:oMath xmlns:m="http://schemas.openxmlformats.org/officeDocument/2006/math">
                              <m:r>
                                <a:rPr lang="en-GB" sz="1800" i="1" smtClean="0">
                                  <a:solidFill>
                                    <a:schemeClr val="tx2">
                                      <a:lumMod val="60000"/>
                                      <a:lumOff val="40000"/>
                                    </a:schemeClr>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b="1"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10</a:t>
                          </a:r>
                          <a:r>
                            <a:rPr lang="en-US" sz="1800" b="1" baseline="30000"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13</a:t>
                          </a:r>
                          <a:endParaRPr lang="en-GB" sz="1800"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14:m>
                            <m:oMath xmlns:m="http://schemas.openxmlformats.org/officeDocument/2006/math">
                              <m:r>
                                <a:rPr lang="en-GB" sz="1800" i="1" smtClean="0">
                                  <a:solidFill>
                                    <a:schemeClr val="tx2">
                                      <a:lumMod val="60000"/>
                                      <a:lumOff val="40000"/>
                                    </a:schemeClr>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b="1"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10</a:t>
                          </a:r>
                          <a:r>
                            <a:rPr lang="en-US" sz="1800" b="1" baseline="30000"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13</a:t>
                          </a:r>
                          <a:endParaRPr lang="en-GB" sz="1800"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76400387"/>
                      </a:ext>
                    </a:extLst>
                  </a:tr>
                </a:tbl>
              </a:graphicData>
            </a:graphic>
          </p:graphicFrame>
        </mc:Choice>
        <mc:Fallback xmlns="">
          <p:graphicFrame>
            <p:nvGraphicFramePr>
              <p:cNvPr id="5" name="Table 4">
                <a:extLst>
                  <a:ext uri="{FF2B5EF4-FFF2-40B4-BE49-F238E27FC236}">
                    <a16:creationId xmlns:a16="http://schemas.microsoft.com/office/drawing/2014/main" id="{113554A1-D2F4-AA9A-4D77-D308B74ECE83}"/>
                  </a:ext>
                </a:extLst>
              </p:cNvPr>
              <p:cNvGraphicFramePr>
                <a:graphicFrameLocks noGrp="1"/>
              </p:cNvGraphicFramePr>
              <p:nvPr>
                <p:extLst>
                  <p:ext uri="{D42A27DB-BD31-4B8C-83A1-F6EECF244321}">
                    <p14:modId xmlns:p14="http://schemas.microsoft.com/office/powerpoint/2010/main" val="2343117055"/>
                  </p:ext>
                </p:extLst>
              </p:nvPr>
            </p:nvGraphicFramePr>
            <p:xfrm>
              <a:off x="642448" y="2264562"/>
              <a:ext cx="10887196" cy="1949136"/>
            </p:xfrm>
            <a:graphic>
              <a:graphicData uri="http://schemas.openxmlformats.org/drawingml/2006/table">
                <a:tbl>
                  <a:tblPr/>
                  <a:tblGrid>
                    <a:gridCol w="2768893">
                      <a:extLst>
                        <a:ext uri="{9D8B030D-6E8A-4147-A177-3AD203B41FA5}">
                          <a16:colId xmlns:a16="http://schemas.microsoft.com/office/drawing/2014/main" val="4043507530"/>
                        </a:ext>
                      </a:extLst>
                    </a:gridCol>
                    <a:gridCol w="1888595">
                      <a:extLst>
                        <a:ext uri="{9D8B030D-6E8A-4147-A177-3AD203B41FA5}">
                          <a16:colId xmlns:a16="http://schemas.microsoft.com/office/drawing/2014/main" val="1281104393"/>
                        </a:ext>
                      </a:extLst>
                    </a:gridCol>
                    <a:gridCol w="2062481">
                      <a:extLst>
                        <a:ext uri="{9D8B030D-6E8A-4147-A177-3AD203B41FA5}">
                          <a16:colId xmlns:a16="http://schemas.microsoft.com/office/drawing/2014/main" val="1006857342"/>
                        </a:ext>
                      </a:extLst>
                    </a:gridCol>
                    <a:gridCol w="2204971">
                      <a:extLst>
                        <a:ext uri="{9D8B030D-6E8A-4147-A177-3AD203B41FA5}">
                          <a16:colId xmlns:a16="http://schemas.microsoft.com/office/drawing/2014/main" val="15704363"/>
                        </a:ext>
                      </a:extLst>
                    </a:gridCol>
                    <a:gridCol w="1962256">
                      <a:extLst>
                        <a:ext uri="{9D8B030D-6E8A-4147-A177-3AD203B41FA5}">
                          <a16:colId xmlns:a16="http://schemas.microsoft.com/office/drawing/2014/main" val="2218534908"/>
                        </a:ext>
                      </a:extLst>
                    </a:gridCol>
                  </a:tblGrid>
                  <a:tr h="278448">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ELI-NP</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FCC-ee-CBS-20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FCC-ee-CBS-45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FCC-ee-CBS-120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44975862"/>
                      </a:ext>
                    </a:extLst>
                  </a:tr>
                  <a:tr h="278448">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beam energy [GeV]</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0.72</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20</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45.6</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120</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9724216"/>
                      </a:ext>
                    </a:extLst>
                  </a:tr>
                  <a:tr h="278448">
                    <a:tc>
                      <a:txBody>
                        <a:bodyPr/>
                        <a:lstStyle/>
                        <a:p>
                          <a:pPr>
                            <a:lnSpc>
                              <a:spcPct val="106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average beam current [A]</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0.8x10</a:t>
                          </a:r>
                          <a:r>
                            <a:rPr lang="en-US" sz="1800" b="1" baseline="30000">
                              <a:effectLst/>
                              <a:latin typeface="Calibri" panose="020F0502020204030204" pitchFamily="34" charset="0"/>
                              <a:ea typeface="Calibri" panose="020F0502020204030204" pitchFamily="34" charset="0"/>
                              <a:cs typeface="Times New Roman" panose="02020603050405020304" pitchFamily="18" charset="0"/>
                            </a:rPr>
                            <a:t>-6</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0.15</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0.15</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0.05</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9379641"/>
                      </a:ext>
                    </a:extLst>
                  </a:tr>
                  <a:tr h="278448">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beam size at laser CP [mm]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46774" t="-333333" r="-330645" b="-357778"/>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5664" t="-333333" r="-202360" b="-357778"/>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04972" t="-333333" r="-89503" b="-357778"/>
                          </a:stretch>
                        </a:blipFill>
                      </a:tcPr>
                    </a:tc>
                    <a:tc>
                      <a:txBody>
                        <a:bodyPr/>
                        <a:lstStyle/>
                        <a:p>
                          <a:endParaRPr lang="en-US"/>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455280" t="-333333" r="-621" b="-357778"/>
                          </a:stretch>
                        </a:blipFill>
                      </a:tcPr>
                    </a:tc>
                    <a:extLst>
                      <a:ext uri="{0D108BD9-81ED-4DB2-BD59-A6C34878D82A}">
                        <a16:rowId xmlns:a16="http://schemas.microsoft.com/office/drawing/2014/main" val="805645006"/>
                      </a:ext>
                    </a:extLst>
                  </a:tr>
                  <a:tr h="278448">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Compton </a:t>
                          </a:r>
                          <a:r>
                            <a:rPr lang="en-US" sz="1800" i="1">
                              <a:effectLst/>
                              <a:latin typeface="Calibri" panose="020F0502020204030204" pitchFamily="34" charset="0"/>
                              <a:ea typeface="Calibri" panose="020F0502020204030204" pitchFamily="34" charset="0"/>
                              <a:cs typeface="Times New Roman" panose="02020603050405020304" pitchFamily="18" charset="0"/>
                            </a:rPr>
                            <a:t>x</a:t>
                          </a:r>
                          <a:r>
                            <a:rPr lang="en-US" sz="1800">
                              <a:effectLst/>
                              <a:latin typeface="Calibri" panose="020F0502020204030204" pitchFamily="34" charset="0"/>
                              <a:ea typeface="Calibri" panose="020F0502020204030204" pitchFamily="34" charset="0"/>
                              <a:cs typeface="Times New Roman" panose="02020603050405020304" pitchFamily="18" charset="0"/>
                            </a:rPr>
                            <a:t> parameter</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0.25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16</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42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8397247"/>
                      </a:ext>
                    </a:extLst>
                  </a:tr>
                  <a:tr h="278448">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max photon energy [GeV]</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0.02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17.5</a:t>
                          </a:r>
                          <a:endParaRPr lang="en-GB" sz="180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43</a:t>
                          </a:r>
                          <a:endParaRPr lang="en-GB" sz="180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117</a:t>
                          </a:r>
                          <a:endParaRPr lang="en-GB" sz="1800" dirty="0">
                            <a:solidFill>
                              <a:schemeClr val="tx2">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90320564"/>
                      </a:ext>
                    </a:extLst>
                  </a:tr>
                  <a:tr h="278448">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photon flux [1/s]</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6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10</a:t>
                          </a:r>
                          <a:r>
                            <a:rPr lang="en-US" sz="1800" b="1" baseline="30000">
                              <a:effectLst/>
                              <a:latin typeface="Calibri" panose="020F0502020204030204" pitchFamily="34" charset="0"/>
                              <a:ea typeface="Calibri" panose="020F0502020204030204" pitchFamily="34" charset="0"/>
                              <a:cs typeface="Times New Roman" panose="02020603050405020304" pitchFamily="18" charset="0"/>
                            </a:rPr>
                            <a:t>9</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5664" t="-623913" r="-202360" b="-50000"/>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04972" t="-623913" r="-89503" b="-50000"/>
                          </a:stretch>
                        </a:blipFill>
                      </a:tcPr>
                    </a:tc>
                    <a:tc>
                      <a:txBody>
                        <a:bodyPr/>
                        <a:lstStyle/>
                        <a:p>
                          <a:endParaRPr lang="en-US"/>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455280" t="-623913" r="-621" b="-50000"/>
                          </a:stretch>
                        </a:blipFill>
                      </a:tcPr>
                    </a:tc>
                    <a:extLst>
                      <a:ext uri="{0D108BD9-81ED-4DB2-BD59-A6C34878D82A}">
                        <a16:rowId xmlns:a16="http://schemas.microsoft.com/office/drawing/2014/main" val="976400387"/>
                      </a:ext>
                    </a:extLst>
                  </a:tr>
                </a:tbl>
              </a:graphicData>
            </a:graphic>
          </p:graphicFrame>
        </mc:Fallback>
      </mc:AlternateContent>
    </p:spTree>
    <p:extLst>
      <p:ext uri="{BB962C8B-B14F-4D97-AF65-F5344CB8AC3E}">
        <p14:creationId xmlns:p14="http://schemas.microsoft.com/office/powerpoint/2010/main" val="2482319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BF64E5C-9FAB-1BEF-79F7-FB28BEA1EC68}"/>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6" name="TextBox 5">
            <a:extLst>
              <a:ext uri="{FF2B5EF4-FFF2-40B4-BE49-F238E27FC236}">
                <a16:creationId xmlns:a16="http://schemas.microsoft.com/office/drawing/2014/main" id="{F4D1DE1C-D2B2-8E06-F63D-A19A48160D23}"/>
              </a:ext>
            </a:extLst>
          </p:cNvPr>
          <p:cNvSpPr txBox="1"/>
          <p:nvPr/>
        </p:nvSpPr>
        <p:spPr>
          <a:xfrm>
            <a:off x="278841" y="909137"/>
            <a:ext cx="11588262" cy="667106"/>
          </a:xfrm>
          <a:prstGeom prst="rect">
            <a:avLst/>
          </a:prstGeom>
          <a:noFill/>
        </p:spPr>
        <p:txBody>
          <a:bodyPr wrap="square">
            <a:spAutoFit/>
          </a:bodyPr>
          <a:lstStyle/>
          <a:p>
            <a:pPr algn="just">
              <a:lnSpc>
                <a:spcPct val="106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a:t>
            </a:r>
            <a:r>
              <a:rPr lang="en-US" sz="1800" dirty="0">
                <a:effectLst/>
                <a:latin typeface="Calibri" panose="020F0502020204030204" pitchFamily="34" charset="0"/>
                <a:ea typeface="Calibri" panose="020F0502020204030204" pitchFamily="34" charset="0"/>
                <a:cs typeface="Times New Roman" panose="02020603050405020304" pitchFamily="18" charset="0"/>
              </a:rPr>
              <a:t>he availability of one of the world’s most powerful positron sources, delivering high-flux positrons </a:t>
            </a:r>
            <a:r>
              <a:rPr lang="en-US" sz="1800" dirty="0">
                <a:effectLst/>
                <a:latin typeface="Arial" panose="020B0604020202020204" pitchFamily="34" charset="0"/>
                <a:ea typeface="Calibri" panose="020F0502020204030204" pitchFamily="34" charset="0"/>
                <a:cs typeface="Times New Roman" panose="02020603050405020304" pitchFamily="18" charset="0"/>
              </a:rPr>
              <a:t>a of a few </a:t>
            </a:r>
            <a:r>
              <a:rPr lang="en-US" sz="1800" dirty="0">
                <a:effectLst/>
                <a:latin typeface="Calibri" panose="020F0502020204030204" pitchFamily="34" charset="0"/>
                <a:ea typeface="Calibri" panose="020F0502020204030204" pitchFamily="34" charset="0"/>
                <a:cs typeface="Times New Roman" panose="02020603050405020304" pitchFamily="18" charset="0"/>
              </a:rPr>
              <a:t>10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12 </a:t>
            </a:r>
            <a:r>
              <a:rPr lang="en-US" sz="1800" dirty="0">
                <a:effectLst/>
                <a:latin typeface="Calibri" panose="020F0502020204030204" pitchFamily="34" charset="0"/>
                <a:ea typeface="Calibri" panose="020F0502020204030204" pitchFamily="34" charset="0"/>
                <a:cs typeface="Times New Roman" panose="02020603050405020304" pitchFamily="18" charset="0"/>
              </a:rPr>
              <a:t>e+/second, in an energy range from a few 100 MeV to 20 GeV, could offer numerous other applications</a:t>
            </a:r>
            <a:r>
              <a:rPr lang="en-US" dirty="0">
                <a:latin typeface="Calibri" panose="020F0502020204030204" pitchFamily="34" charset="0"/>
                <a:ea typeface="Calibri" panose="020F0502020204030204" pitchFamily="34" charset="0"/>
                <a:cs typeface="Times New Roman" panose="02020603050405020304" pitchFamily="18" charset="0"/>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8ED78A2B-D0F0-DB12-4A31-D8CFA82A1A4B}"/>
              </a:ext>
            </a:extLst>
          </p:cNvPr>
          <p:cNvSpPr txBox="1"/>
          <p:nvPr/>
        </p:nvSpPr>
        <p:spPr>
          <a:xfrm>
            <a:off x="99601" y="109256"/>
            <a:ext cx="6484467"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Arial"/>
                <a:ea typeface="+mn-ea"/>
                <a:cs typeface="+mn-cs"/>
              </a:rPr>
              <a:t>Positron source for material research</a:t>
            </a:r>
          </a:p>
        </p:txBody>
      </p:sp>
      <p:sp>
        <p:nvSpPr>
          <p:cNvPr id="8" name="Rectangle 2">
            <a:extLst>
              <a:ext uri="{FF2B5EF4-FFF2-40B4-BE49-F238E27FC236}">
                <a16:creationId xmlns:a16="http://schemas.microsoft.com/office/drawing/2014/main" id="{ABC14D1E-62C9-C4E0-71A6-A81267B0EB5C}"/>
              </a:ext>
            </a:extLst>
          </p:cNvPr>
          <p:cNvSpPr>
            <a:spLocks noChangeArrowheads="1"/>
          </p:cNvSpPr>
          <p:nvPr/>
        </p:nvSpPr>
        <p:spPr bwMode="auto">
          <a:xfrm>
            <a:off x="2071688" y="118519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3073" name="Picture 3" descr="A close up of a map&#10;&#10;Description automatically generated">
            <a:extLst>
              <a:ext uri="{FF2B5EF4-FFF2-40B4-BE49-F238E27FC236}">
                <a16:creationId xmlns:a16="http://schemas.microsoft.com/office/drawing/2014/main" id="{79EE2B3A-1913-ED33-97E5-4B3C2826AE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1687" y="1642398"/>
            <a:ext cx="6383943" cy="308858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9F74F9C5-BF28-1B0F-3414-81B6AB16ADCC}"/>
              </a:ext>
            </a:extLst>
          </p:cNvPr>
          <p:cNvSpPr>
            <a:spLocks noChangeArrowheads="1"/>
          </p:cNvSpPr>
          <p:nvPr/>
        </p:nvSpPr>
        <p:spPr bwMode="auto">
          <a:xfrm>
            <a:off x="394806" y="4735585"/>
            <a:ext cx="1111225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Layout of high-intensity cold positron source fed from the FCC-ee e</a:t>
            </a:r>
            <a:r>
              <a:rPr kumimoji="0" lang="en-US" altLang="en-US" sz="1600" b="1"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damping ring, passing through the bunch compressor and part of the baseline S-band </a:t>
            </a:r>
            <a:r>
              <a:rPr kumimoji="0" lang="en-US" altLang="en-US" sz="16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linac</a:t>
            </a: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After extraction from the </a:t>
            </a:r>
            <a:r>
              <a:rPr kumimoji="0" lang="en-US" altLang="en-US" sz="16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linac</a:t>
            </a: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and energy-spread compression. low-energy cooling ring and a small (1 </a:t>
            </a:r>
            <a:r>
              <a:rPr kumimoji="0" lang="en-US" altLang="en-US" sz="16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metre</a:t>
            </a: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inverse cyclotron are added to provide a high-flux low-energy low-emittance positron beam.</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EFEEC47A-597E-A149-78C0-B0DE3BD9EDB6}"/>
              </a:ext>
            </a:extLst>
          </p:cNvPr>
          <p:cNvSpPr txBox="1"/>
          <p:nvPr/>
        </p:nvSpPr>
        <p:spPr>
          <a:xfrm>
            <a:off x="2221080" y="5962752"/>
            <a:ext cx="9871319" cy="369332"/>
          </a:xfrm>
          <a:prstGeom prst="rect">
            <a:avLst/>
          </a:prstGeom>
          <a:noFill/>
        </p:spPr>
        <p:txBody>
          <a:bodyPr wrap="square">
            <a:spAutoFit/>
          </a:bodyPr>
          <a:lstStyle/>
          <a:p>
            <a:r>
              <a:rPr lang="en-GB" dirty="0"/>
              <a:t>e.g. C. </a:t>
            </a:r>
            <a:r>
              <a:rPr lang="en-GB" dirty="0" err="1"/>
              <a:t>Hugenschmidt</a:t>
            </a:r>
            <a:r>
              <a:rPr lang="en-GB" dirty="0"/>
              <a:t>, Positrons in Surface Physics, </a:t>
            </a:r>
            <a:r>
              <a:rPr lang="en-GB" dirty="0">
                <a:hlinkClick r:id="rId3"/>
              </a:rPr>
              <a:t>https://arxiv.org/pdf/1611.04430</a:t>
            </a:r>
            <a:r>
              <a:rPr lang="en-GB" dirty="0"/>
              <a:t> </a:t>
            </a:r>
          </a:p>
        </p:txBody>
      </p:sp>
    </p:spTree>
    <p:extLst>
      <p:ext uri="{BB962C8B-B14F-4D97-AF65-F5344CB8AC3E}">
        <p14:creationId xmlns:p14="http://schemas.microsoft.com/office/powerpoint/2010/main" val="279912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496A55-98A8-1088-FDD6-C566E4D0DD2B}"/>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3" name="TextBox 2">
            <a:extLst>
              <a:ext uri="{FF2B5EF4-FFF2-40B4-BE49-F238E27FC236}">
                <a16:creationId xmlns:a16="http://schemas.microsoft.com/office/drawing/2014/main" id="{3876AFA6-1B64-30D2-647D-B457AA4A3708}"/>
              </a:ext>
            </a:extLst>
          </p:cNvPr>
          <p:cNvSpPr txBox="1"/>
          <p:nvPr/>
        </p:nvSpPr>
        <p:spPr>
          <a:xfrm>
            <a:off x="99601" y="109256"/>
            <a:ext cx="5930085"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Arial"/>
                <a:ea typeface="+mn-ea"/>
                <a:cs typeface="+mn-cs"/>
              </a:rPr>
              <a:t>Testbed for LEMMA muon collider</a:t>
            </a:r>
          </a:p>
        </p:txBody>
      </p:sp>
      <p:sp>
        <p:nvSpPr>
          <p:cNvPr id="5" name="TextBox 4">
            <a:extLst>
              <a:ext uri="{FF2B5EF4-FFF2-40B4-BE49-F238E27FC236}">
                <a16:creationId xmlns:a16="http://schemas.microsoft.com/office/drawing/2014/main" id="{0640A8C8-1FAE-9EEC-11BB-30A9B7E30E4E}"/>
              </a:ext>
            </a:extLst>
          </p:cNvPr>
          <p:cNvSpPr txBox="1"/>
          <p:nvPr/>
        </p:nvSpPr>
        <p:spPr>
          <a:xfrm>
            <a:off x="218551" y="790261"/>
            <a:ext cx="4856749" cy="5556970"/>
          </a:xfrm>
          <a:prstGeom prst="rect">
            <a:avLst/>
          </a:prstGeom>
          <a:noFill/>
        </p:spPr>
        <p:txBody>
          <a:bodyPr wrap="square">
            <a:spAutoFit/>
          </a:bodyPr>
          <a:lstStyle/>
          <a:p>
            <a:pPr>
              <a:lnSpc>
                <a:spcPct val="106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FCC-ee would allow many important proof-of-principle tests for the LEMMM based muon collider. For example, 45 GeV positrons extracted from the booster would be by far the best conceivable platform for carrying out demonstration experiments and beam tests for the LEMMA low-emittance muon-beam production scheme. Various targets and accumulation schemes could be studied. The emittance of the generated muons could be characterized.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E2701F52-3F76-1AE9-BF9E-7C000E8AEAF5}"/>
              </a:ext>
            </a:extLst>
          </p:cNvPr>
          <p:cNvPicPr>
            <a:picLocks noChangeAspect="1"/>
          </p:cNvPicPr>
          <p:nvPr/>
        </p:nvPicPr>
        <p:blipFill>
          <a:blip r:embed="rId2"/>
          <a:stretch>
            <a:fillRect/>
          </a:stretch>
        </p:blipFill>
        <p:spPr>
          <a:xfrm>
            <a:off x="5060751" y="1246020"/>
            <a:ext cx="7017099" cy="3529917"/>
          </a:xfrm>
          <a:prstGeom prst="rect">
            <a:avLst/>
          </a:prstGeom>
        </p:spPr>
      </p:pic>
      <p:sp>
        <p:nvSpPr>
          <p:cNvPr id="8" name="TextBox 7">
            <a:extLst>
              <a:ext uri="{FF2B5EF4-FFF2-40B4-BE49-F238E27FC236}">
                <a16:creationId xmlns:a16="http://schemas.microsoft.com/office/drawing/2014/main" id="{A5B923BD-7794-07FD-5919-8828C91E4010}"/>
              </a:ext>
            </a:extLst>
          </p:cNvPr>
          <p:cNvSpPr txBox="1"/>
          <p:nvPr/>
        </p:nvSpPr>
        <p:spPr>
          <a:xfrm>
            <a:off x="6754043" y="5611980"/>
            <a:ext cx="5219406" cy="646331"/>
          </a:xfrm>
          <a:prstGeom prst="rect">
            <a:avLst/>
          </a:prstGeom>
          <a:solidFill>
            <a:schemeClr val="accent2"/>
          </a:solidFill>
          <a:ln>
            <a:noFill/>
          </a:ln>
        </p:spPr>
        <p:txBody>
          <a:bodyPr wrap="square">
            <a:spAutoFit/>
          </a:bodyPr>
          <a:lstStyle/>
          <a:p>
            <a:pPr algn="ctr"/>
            <a:r>
              <a:rPr lang="en-GB" dirty="0"/>
              <a:t>Farmer et al., </a:t>
            </a:r>
            <a:r>
              <a:rPr lang="en-GB" i="1" dirty="0"/>
              <a:t>Muon Collider based on Gamma Factory, FCC-ee and Plasma Target,</a:t>
            </a:r>
            <a:r>
              <a:rPr lang="en-GB" dirty="0"/>
              <a:t> IPAC’22</a:t>
            </a:r>
          </a:p>
        </p:txBody>
      </p:sp>
    </p:spTree>
    <p:extLst>
      <p:ext uri="{BB962C8B-B14F-4D97-AF65-F5344CB8AC3E}">
        <p14:creationId xmlns:p14="http://schemas.microsoft.com/office/powerpoint/2010/main" val="1340753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4E1391F-E257-FB9B-0E60-4D672DED286F}"/>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extBox 2">
            <a:extLst>
              <a:ext uri="{FF2B5EF4-FFF2-40B4-BE49-F238E27FC236}">
                <a16:creationId xmlns:a16="http://schemas.microsoft.com/office/drawing/2014/main" id="{3FA56B7D-85B2-6E1F-1BAD-B1C9C5391D99}"/>
              </a:ext>
            </a:extLst>
          </p:cNvPr>
          <p:cNvSpPr txBox="1"/>
          <p:nvPr/>
        </p:nvSpPr>
        <p:spPr>
          <a:xfrm>
            <a:off x="99601" y="109256"/>
            <a:ext cx="11330346"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Arial"/>
                <a:ea typeface="+mn-ea"/>
                <a:cs typeface="+mn-cs"/>
              </a:rPr>
              <a:t>FCC as muon accelerator ring to feed muon collider in LHC tunnel</a:t>
            </a:r>
          </a:p>
        </p:txBody>
      </p:sp>
      <p:pic>
        <p:nvPicPr>
          <p:cNvPr id="4" name="Picture 3">
            <a:extLst>
              <a:ext uri="{FF2B5EF4-FFF2-40B4-BE49-F238E27FC236}">
                <a16:creationId xmlns:a16="http://schemas.microsoft.com/office/drawing/2014/main" id="{51881432-B433-0360-AB95-E8944983F3B5}"/>
              </a:ext>
            </a:extLst>
          </p:cNvPr>
          <p:cNvPicPr>
            <a:picLocks noChangeAspect="1"/>
          </p:cNvPicPr>
          <p:nvPr/>
        </p:nvPicPr>
        <p:blipFill>
          <a:blip r:embed="rId2"/>
          <a:stretch>
            <a:fillRect/>
          </a:stretch>
        </p:blipFill>
        <p:spPr>
          <a:xfrm>
            <a:off x="1376362" y="1271587"/>
            <a:ext cx="7749249" cy="3676651"/>
          </a:xfrm>
          <a:prstGeom prst="rect">
            <a:avLst/>
          </a:prstGeom>
        </p:spPr>
      </p:pic>
      <p:sp>
        <p:nvSpPr>
          <p:cNvPr id="5" name="TextBox 4">
            <a:extLst>
              <a:ext uri="{FF2B5EF4-FFF2-40B4-BE49-F238E27FC236}">
                <a16:creationId xmlns:a16="http://schemas.microsoft.com/office/drawing/2014/main" id="{AA0D38A5-1F30-1382-684C-6E181E6F6669}"/>
              </a:ext>
            </a:extLst>
          </p:cNvPr>
          <p:cNvSpPr txBox="1"/>
          <p:nvPr/>
        </p:nvSpPr>
        <p:spPr>
          <a:xfrm>
            <a:off x="5764774" y="5081306"/>
            <a:ext cx="4907241" cy="1010213"/>
          </a:xfrm>
          <a:prstGeom prst="rect">
            <a:avLst/>
          </a:prstGeom>
          <a:noFill/>
        </p:spPr>
        <p:txBody>
          <a:bodyPr wrap="none" rtlCol="0">
            <a:spAutoFit/>
          </a:bodyPr>
          <a:lstStyle/>
          <a:p>
            <a:pPr algn="ctr">
              <a:lnSpc>
                <a:spcPts val="3700"/>
              </a:lnSpc>
            </a:pPr>
            <a:r>
              <a:rPr lang="en-US" sz="3000" dirty="0"/>
              <a:t>LHC tunnel hosts </a:t>
            </a:r>
          </a:p>
          <a:p>
            <a:pPr algn="ctr">
              <a:lnSpc>
                <a:spcPts val="3700"/>
              </a:lnSpc>
            </a:pPr>
            <a:r>
              <a:rPr lang="en-US" sz="3000" dirty="0"/>
              <a:t>~30 </a:t>
            </a:r>
            <a:r>
              <a:rPr lang="en-US" sz="3000" dirty="0" err="1"/>
              <a:t>TeV</a:t>
            </a:r>
            <a:r>
              <a:rPr lang="en-US" sz="3000" dirty="0"/>
              <a:t> </a:t>
            </a:r>
            <a:r>
              <a:rPr lang="en-US" sz="3000" dirty="0" err="1"/>
              <a:t>CoM</a:t>
            </a:r>
            <a:r>
              <a:rPr lang="en-US" sz="3000" dirty="0"/>
              <a:t> muon collider</a:t>
            </a:r>
            <a:endParaRPr lang="en-GB" sz="3000" dirty="0"/>
          </a:p>
        </p:txBody>
      </p:sp>
      <p:sp>
        <p:nvSpPr>
          <p:cNvPr id="6" name="TextBox 5">
            <a:extLst>
              <a:ext uri="{FF2B5EF4-FFF2-40B4-BE49-F238E27FC236}">
                <a16:creationId xmlns:a16="http://schemas.microsoft.com/office/drawing/2014/main" id="{7E6D6696-54EF-D316-D699-CE6AEF794265}"/>
              </a:ext>
            </a:extLst>
          </p:cNvPr>
          <p:cNvSpPr txBox="1"/>
          <p:nvPr/>
        </p:nvSpPr>
        <p:spPr>
          <a:xfrm>
            <a:off x="9238322" y="1463675"/>
            <a:ext cx="2422078" cy="2433680"/>
          </a:xfrm>
          <a:prstGeom prst="rect">
            <a:avLst/>
          </a:prstGeom>
          <a:noFill/>
        </p:spPr>
        <p:txBody>
          <a:bodyPr wrap="square" rtlCol="0">
            <a:spAutoFit/>
          </a:bodyPr>
          <a:lstStyle/>
          <a:p>
            <a:pPr algn="l">
              <a:lnSpc>
                <a:spcPts val="3700"/>
              </a:lnSpc>
            </a:pPr>
            <a:r>
              <a:rPr lang="en-US" sz="3000" dirty="0"/>
              <a:t>FCC-ee tunnel </a:t>
            </a:r>
          </a:p>
          <a:p>
            <a:pPr algn="l">
              <a:lnSpc>
                <a:spcPts val="3700"/>
              </a:lnSpc>
            </a:pPr>
            <a:r>
              <a:rPr lang="en-US" sz="3000" dirty="0"/>
              <a:t>hosts muon accelerator </a:t>
            </a:r>
          </a:p>
          <a:p>
            <a:pPr algn="l">
              <a:lnSpc>
                <a:spcPts val="3700"/>
              </a:lnSpc>
            </a:pPr>
            <a:r>
              <a:rPr lang="en-US" sz="3000" dirty="0"/>
              <a:t>ring</a:t>
            </a:r>
            <a:endParaRPr lang="en-GB" sz="3000" dirty="0"/>
          </a:p>
        </p:txBody>
      </p:sp>
      <p:sp>
        <p:nvSpPr>
          <p:cNvPr id="10" name="TextBox 9">
            <a:extLst>
              <a:ext uri="{FF2B5EF4-FFF2-40B4-BE49-F238E27FC236}">
                <a16:creationId xmlns:a16="http://schemas.microsoft.com/office/drawing/2014/main" id="{340D9F10-6842-29EC-96C6-6631C298458A}"/>
              </a:ext>
            </a:extLst>
          </p:cNvPr>
          <p:cNvSpPr txBox="1"/>
          <p:nvPr/>
        </p:nvSpPr>
        <p:spPr>
          <a:xfrm>
            <a:off x="531813" y="5574845"/>
            <a:ext cx="2887662" cy="646331"/>
          </a:xfrm>
          <a:prstGeom prst="rect">
            <a:avLst/>
          </a:prstGeom>
          <a:solidFill>
            <a:schemeClr val="accent2"/>
          </a:solidFill>
          <a:ln>
            <a:noFill/>
          </a:ln>
        </p:spPr>
        <p:txBody>
          <a:bodyPr wrap="square">
            <a:spAutoFit/>
          </a:bodyPr>
          <a:lstStyle/>
          <a:p>
            <a:r>
              <a:rPr lang="en-GB" dirty="0"/>
              <a:t>C. </a:t>
            </a:r>
            <a:r>
              <a:rPr lang="en-GB" dirty="0" err="1"/>
              <a:t>Accettura</a:t>
            </a:r>
            <a:r>
              <a:rPr lang="en-GB" dirty="0"/>
              <a:t> et al.</a:t>
            </a:r>
          </a:p>
          <a:p>
            <a:r>
              <a:rPr lang="en-GB" dirty="0"/>
              <a:t>EPJC, vol 83, 864 (2023)</a:t>
            </a:r>
          </a:p>
        </p:txBody>
      </p:sp>
    </p:spTree>
    <p:extLst>
      <p:ext uri="{BB962C8B-B14F-4D97-AF65-F5344CB8AC3E}">
        <p14:creationId xmlns:p14="http://schemas.microsoft.com/office/powerpoint/2010/main" val="2016006760"/>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1573</TotalTime>
  <Words>1693</Words>
  <Application>Microsoft Office PowerPoint</Application>
  <PresentationFormat>Widescreen</PresentationFormat>
  <Paragraphs>161</Paragraphs>
  <Slides>15</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15</vt:i4>
      </vt:variant>
    </vt:vector>
  </HeadingPairs>
  <TitlesOfParts>
    <vt:vector size="25" baseType="lpstr">
      <vt:lpstr>Aptos</vt:lpstr>
      <vt:lpstr>Arial</vt:lpstr>
      <vt:lpstr>Calibri</vt:lpstr>
      <vt:lpstr>Calibri Light</vt:lpstr>
      <vt:lpstr>Cambria Math</vt:lpstr>
      <vt:lpstr>Symbol</vt:lpstr>
      <vt:lpstr>Times New Roman</vt:lpstr>
      <vt:lpstr>Wingdings</vt:lpstr>
      <vt:lpstr>2_Office Theme</vt:lpstr>
      <vt:lpstr>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Frank Zimmermann</dc:creator>
  <cp:lastModifiedBy>Frank Zimmermann</cp:lastModifiedBy>
  <cp:revision>15</cp:revision>
  <dcterms:created xsi:type="dcterms:W3CDTF">2024-07-25T19:31:52Z</dcterms:created>
  <dcterms:modified xsi:type="dcterms:W3CDTF">2024-08-23T07:40:09Z</dcterms:modified>
</cp:coreProperties>
</file>