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notesMasterIdLst>
    <p:notesMasterId r:id="rId22"/>
  </p:notesMasterIdLst>
  <p:sldIdLst>
    <p:sldId id="559" r:id="rId2"/>
    <p:sldId id="330" r:id="rId3"/>
    <p:sldId id="560" r:id="rId4"/>
    <p:sldId id="561" r:id="rId5"/>
    <p:sldId id="581" r:id="rId6"/>
    <p:sldId id="576" r:id="rId7"/>
    <p:sldId id="575" r:id="rId8"/>
    <p:sldId id="562" r:id="rId9"/>
    <p:sldId id="580" r:id="rId10"/>
    <p:sldId id="497" r:id="rId11"/>
    <p:sldId id="291" r:id="rId12"/>
    <p:sldId id="286" r:id="rId13"/>
    <p:sldId id="331" r:id="rId14"/>
    <p:sldId id="539" r:id="rId15"/>
    <p:sldId id="563" r:id="rId16"/>
    <p:sldId id="564" r:id="rId17"/>
    <p:sldId id="579" r:id="rId18"/>
    <p:sldId id="574" r:id="rId19"/>
    <p:sldId id="577" r:id="rId20"/>
    <p:sldId id="33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37" autoAdjust="0"/>
    <p:restoredTop sz="94712"/>
  </p:normalViewPr>
  <p:slideViewPr>
    <p:cSldViewPr snapToObjects="1">
      <p:cViewPr varScale="1">
        <p:scale>
          <a:sx n="60" d="100"/>
          <a:sy n="60" d="100"/>
        </p:scale>
        <p:origin x="108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A7C261-FF80-4CDB-B5F6-B29FBB48A266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574098A-34AC-49A1-9848-6FE302A53F44}">
      <dgm:prSet phldrT="[Text]"/>
      <dgm:spPr/>
      <dgm:t>
        <a:bodyPr/>
        <a:lstStyle/>
        <a:p>
          <a:pPr>
            <a:buNone/>
          </a:pPr>
          <a:r>
            <a:rPr lang="en-US" b="0" i="0" u="none" strike="noStrike" baseline="0" dirty="0">
              <a:latin typeface="TimesNewRomanPSMT"/>
            </a:rPr>
            <a:t>Improve IAC Research Management skills and competence through short visits</a:t>
          </a:r>
          <a:endParaRPr lang="en-US" dirty="0"/>
        </a:p>
      </dgm:t>
    </dgm:pt>
    <dgm:pt modelId="{5AB3C3CD-A933-4B0D-B7EC-040CBD7BC512}" type="parTrans" cxnId="{5A37BD8A-717D-408C-9303-4DAD4D45D692}">
      <dgm:prSet/>
      <dgm:spPr/>
      <dgm:t>
        <a:bodyPr/>
        <a:lstStyle/>
        <a:p>
          <a:endParaRPr lang="en-US"/>
        </a:p>
      </dgm:t>
    </dgm:pt>
    <dgm:pt modelId="{2607582C-55EF-4C23-BE04-5D44F003B4BE}" type="sibTrans" cxnId="{5A37BD8A-717D-408C-9303-4DAD4D45D692}">
      <dgm:prSet/>
      <dgm:spPr/>
      <dgm:t>
        <a:bodyPr/>
        <a:lstStyle/>
        <a:p>
          <a:endParaRPr lang="en-US"/>
        </a:p>
      </dgm:t>
    </dgm:pt>
    <dgm:pt modelId="{1F9F4812-EB69-475B-8B47-231C6240421E}">
      <dgm:prSet/>
      <dgm:spPr/>
      <dgm:t>
        <a:bodyPr/>
        <a:lstStyle/>
        <a:p>
          <a:r>
            <a:rPr lang="en-US" b="0" i="0" u="none" strike="noStrike" baseline="0">
              <a:latin typeface="TimesNewRomanPSMT"/>
            </a:rPr>
            <a:t>HE Proposal ElaborationWorkshops </a:t>
          </a:r>
          <a:endParaRPr lang="en-US" b="0" i="0" u="none" strike="noStrike" baseline="0" dirty="0">
            <a:latin typeface="TimesNewRomanPSMT"/>
          </a:endParaRPr>
        </a:p>
      </dgm:t>
    </dgm:pt>
    <dgm:pt modelId="{68BFB663-5216-4A26-ACD8-60D6BB58027E}" type="parTrans" cxnId="{90126FE5-6BBD-4501-A6DF-A712877875DE}">
      <dgm:prSet/>
      <dgm:spPr/>
      <dgm:t>
        <a:bodyPr/>
        <a:lstStyle/>
        <a:p>
          <a:endParaRPr lang="en-US"/>
        </a:p>
      </dgm:t>
    </dgm:pt>
    <dgm:pt modelId="{8188052E-012C-4E55-BA5E-F1516E03934A}" type="sibTrans" cxnId="{90126FE5-6BBD-4501-A6DF-A712877875DE}">
      <dgm:prSet/>
      <dgm:spPr/>
      <dgm:t>
        <a:bodyPr/>
        <a:lstStyle/>
        <a:p>
          <a:endParaRPr lang="en-US"/>
        </a:p>
      </dgm:t>
    </dgm:pt>
    <dgm:pt modelId="{41A31132-1DE2-4FF5-B693-C238D6BF31C5}">
      <dgm:prSet/>
      <dgm:spPr/>
      <dgm:t>
        <a:bodyPr/>
        <a:lstStyle/>
        <a:p>
          <a:r>
            <a:rPr lang="en-US" b="0" i="0" u="none" strike="noStrike" baseline="0">
              <a:latin typeface="TimesNewRomanPSMT"/>
            </a:rPr>
            <a:t>Tutoring on HE proposal elaboration for researchers and managers.</a:t>
          </a:r>
          <a:endParaRPr lang="en-US" b="0" i="0" u="none" strike="noStrike" baseline="0" dirty="0">
            <a:latin typeface="TimesNewRomanPSMT"/>
          </a:endParaRPr>
        </a:p>
      </dgm:t>
    </dgm:pt>
    <dgm:pt modelId="{6C28D0EF-5702-489D-B6A8-9F26DE6D8377}" type="parTrans" cxnId="{639A5F43-B582-4A82-A8D0-3EA131D0970D}">
      <dgm:prSet/>
      <dgm:spPr/>
      <dgm:t>
        <a:bodyPr/>
        <a:lstStyle/>
        <a:p>
          <a:endParaRPr lang="en-US"/>
        </a:p>
      </dgm:t>
    </dgm:pt>
    <dgm:pt modelId="{FAA26E93-3E3B-47F1-AC46-E74F1B829594}" type="sibTrans" cxnId="{639A5F43-B582-4A82-A8D0-3EA131D0970D}">
      <dgm:prSet/>
      <dgm:spPr/>
      <dgm:t>
        <a:bodyPr/>
        <a:lstStyle/>
        <a:p>
          <a:endParaRPr lang="en-US"/>
        </a:p>
      </dgm:t>
    </dgm:pt>
    <dgm:pt modelId="{BD1F85EB-D6BB-45EA-B626-8F902AA571C3}">
      <dgm:prSet/>
      <dgm:spPr/>
      <dgm:t>
        <a:bodyPr/>
        <a:lstStyle/>
        <a:p>
          <a:r>
            <a:rPr lang="en-US" b="0" i="0" u="none" strike="noStrike" baseline="0">
              <a:latin typeface="TimesNewRomanPSMT"/>
            </a:rPr>
            <a:t>Tutoring on HE proposal management for researchers and managers.</a:t>
          </a:r>
          <a:endParaRPr lang="en-US" b="0" i="0" u="none" strike="noStrike" baseline="0" dirty="0">
            <a:latin typeface="TimesNewRomanPSMT"/>
          </a:endParaRPr>
        </a:p>
      </dgm:t>
    </dgm:pt>
    <dgm:pt modelId="{D0DC2D99-C2C5-47BE-97ED-E1D7CBC8CB6D}" type="parTrans" cxnId="{AF8FDD85-AFE6-481E-8EC2-3CBFCB0007E6}">
      <dgm:prSet/>
      <dgm:spPr/>
      <dgm:t>
        <a:bodyPr/>
        <a:lstStyle/>
        <a:p>
          <a:endParaRPr lang="en-US"/>
        </a:p>
      </dgm:t>
    </dgm:pt>
    <dgm:pt modelId="{CEAC34CB-8F64-4D84-B14F-1FC1000C4166}" type="sibTrans" cxnId="{AF8FDD85-AFE6-481E-8EC2-3CBFCB0007E6}">
      <dgm:prSet/>
      <dgm:spPr/>
      <dgm:t>
        <a:bodyPr/>
        <a:lstStyle/>
        <a:p>
          <a:endParaRPr lang="en-US"/>
        </a:p>
      </dgm:t>
    </dgm:pt>
    <dgm:pt modelId="{DB03611C-8C65-4D73-BB98-17A6CE0A36A3}">
      <dgm:prSet/>
      <dgm:spPr/>
      <dgm:t>
        <a:bodyPr/>
        <a:lstStyle/>
        <a:p>
          <a:r>
            <a:rPr lang="en-US" b="0" i="0" u="none" strike="noStrike" baseline="0">
              <a:latin typeface="TimesNewRomanPSMT"/>
            </a:rPr>
            <a:t>Boost IPR &amp; Technology Transfer in IAC</a:t>
          </a:r>
          <a:endParaRPr lang="en-US" dirty="0"/>
        </a:p>
      </dgm:t>
    </dgm:pt>
    <dgm:pt modelId="{6A05DC11-2BB0-456F-8C5B-841335708C1A}" type="parTrans" cxnId="{56DBD200-7DDB-4148-9C68-995315CF5F10}">
      <dgm:prSet/>
      <dgm:spPr/>
      <dgm:t>
        <a:bodyPr/>
        <a:lstStyle/>
        <a:p>
          <a:endParaRPr lang="en-US"/>
        </a:p>
      </dgm:t>
    </dgm:pt>
    <dgm:pt modelId="{8D44ED71-771E-44BE-B03D-85C37962ED44}" type="sibTrans" cxnId="{56DBD200-7DDB-4148-9C68-995315CF5F10}">
      <dgm:prSet/>
      <dgm:spPr/>
      <dgm:t>
        <a:bodyPr/>
        <a:lstStyle/>
        <a:p>
          <a:endParaRPr lang="en-US"/>
        </a:p>
      </dgm:t>
    </dgm:pt>
    <dgm:pt modelId="{E2E21246-8AFE-4AEB-A910-73DA2CF13C15}" type="pres">
      <dgm:prSet presAssocID="{E2A7C261-FF80-4CDB-B5F6-B29FBB48A266}" presName="diagram" presStyleCnt="0">
        <dgm:presLayoutVars>
          <dgm:dir/>
          <dgm:resizeHandles val="exact"/>
        </dgm:presLayoutVars>
      </dgm:prSet>
      <dgm:spPr/>
    </dgm:pt>
    <dgm:pt modelId="{A433C595-AD43-4BD8-84D4-EE6771121711}" type="pres">
      <dgm:prSet presAssocID="{5574098A-34AC-49A1-9848-6FE302A53F44}" presName="node" presStyleLbl="node1" presStyleIdx="0" presStyleCnt="5">
        <dgm:presLayoutVars>
          <dgm:bulletEnabled val="1"/>
        </dgm:presLayoutVars>
      </dgm:prSet>
      <dgm:spPr/>
    </dgm:pt>
    <dgm:pt modelId="{C91FE1D5-FA5A-4D16-9763-E03E819C1DD0}" type="pres">
      <dgm:prSet presAssocID="{2607582C-55EF-4C23-BE04-5D44F003B4BE}" presName="sibTrans" presStyleCnt="0"/>
      <dgm:spPr/>
    </dgm:pt>
    <dgm:pt modelId="{E65B5414-C9DE-4354-99C4-C1E3EF710846}" type="pres">
      <dgm:prSet presAssocID="{1F9F4812-EB69-475B-8B47-231C6240421E}" presName="node" presStyleLbl="node1" presStyleIdx="1" presStyleCnt="5">
        <dgm:presLayoutVars>
          <dgm:bulletEnabled val="1"/>
        </dgm:presLayoutVars>
      </dgm:prSet>
      <dgm:spPr/>
    </dgm:pt>
    <dgm:pt modelId="{54AEFF69-B493-455C-96D8-DE312B41F666}" type="pres">
      <dgm:prSet presAssocID="{8188052E-012C-4E55-BA5E-F1516E03934A}" presName="sibTrans" presStyleCnt="0"/>
      <dgm:spPr/>
    </dgm:pt>
    <dgm:pt modelId="{9DE1927D-DDCF-4AF1-B5D2-F8CBEA74715A}" type="pres">
      <dgm:prSet presAssocID="{41A31132-1DE2-4FF5-B693-C238D6BF31C5}" presName="node" presStyleLbl="node1" presStyleIdx="2" presStyleCnt="5">
        <dgm:presLayoutVars>
          <dgm:bulletEnabled val="1"/>
        </dgm:presLayoutVars>
      </dgm:prSet>
      <dgm:spPr/>
    </dgm:pt>
    <dgm:pt modelId="{2F5C1FB5-56DD-41BE-BE33-EF0CEFFAC0EF}" type="pres">
      <dgm:prSet presAssocID="{FAA26E93-3E3B-47F1-AC46-E74F1B829594}" presName="sibTrans" presStyleCnt="0"/>
      <dgm:spPr/>
    </dgm:pt>
    <dgm:pt modelId="{1F7677C0-4C40-4F57-9394-BE9246D26EB3}" type="pres">
      <dgm:prSet presAssocID="{BD1F85EB-D6BB-45EA-B626-8F902AA571C3}" presName="node" presStyleLbl="node1" presStyleIdx="3" presStyleCnt="5">
        <dgm:presLayoutVars>
          <dgm:bulletEnabled val="1"/>
        </dgm:presLayoutVars>
      </dgm:prSet>
      <dgm:spPr/>
    </dgm:pt>
    <dgm:pt modelId="{95BEEFFF-3A11-4E02-8787-3CD747B96D51}" type="pres">
      <dgm:prSet presAssocID="{CEAC34CB-8F64-4D84-B14F-1FC1000C4166}" presName="sibTrans" presStyleCnt="0"/>
      <dgm:spPr/>
    </dgm:pt>
    <dgm:pt modelId="{7395F55A-7CF3-497E-A7BC-15C1C3075489}" type="pres">
      <dgm:prSet presAssocID="{DB03611C-8C65-4D73-BB98-17A6CE0A36A3}" presName="node" presStyleLbl="node1" presStyleIdx="4" presStyleCnt="5">
        <dgm:presLayoutVars>
          <dgm:bulletEnabled val="1"/>
        </dgm:presLayoutVars>
      </dgm:prSet>
      <dgm:spPr/>
    </dgm:pt>
  </dgm:ptLst>
  <dgm:cxnLst>
    <dgm:cxn modelId="{56DBD200-7DDB-4148-9C68-995315CF5F10}" srcId="{E2A7C261-FF80-4CDB-B5F6-B29FBB48A266}" destId="{DB03611C-8C65-4D73-BB98-17A6CE0A36A3}" srcOrd="4" destOrd="0" parTransId="{6A05DC11-2BB0-456F-8C5B-841335708C1A}" sibTransId="{8D44ED71-771E-44BE-B03D-85C37962ED44}"/>
    <dgm:cxn modelId="{9B323703-051D-49F8-8D2D-AA69C961E024}" type="presOf" srcId="{E2A7C261-FF80-4CDB-B5F6-B29FBB48A266}" destId="{E2E21246-8AFE-4AEB-A910-73DA2CF13C15}" srcOrd="0" destOrd="0" presId="urn:microsoft.com/office/officeart/2005/8/layout/default"/>
    <dgm:cxn modelId="{5AB7CB5C-8E71-40E4-9028-E6474394E4D0}" type="presOf" srcId="{41A31132-1DE2-4FF5-B693-C238D6BF31C5}" destId="{9DE1927D-DDCF-4AF1-B5D2-F8CBEA74715A}" srcOrd="0" destOrd="0" presId="urn:microsoft.com/office/officeart/2005/8/layout/default"/>
    <dgm:cxn modelId="{639A5F43-B582-4A82-A8D0-3EA131D0970D}" srcId="{E2A7C261-FF80-4CDB-B5F6-B29FBB48A266}" destId="{41A31132-1DE2-4FF5-B693-C238D6BF31C5}" srcOrd="2" destOrd="0" parTransId="{6C28D0EF-5702-489D-B6A8-9F26DE6D8377}" sibTransId="{FAA26E93-3E3B-47F1-AC46-E74F1B829594}"/>
    <dgm:cxn modelId="{4E659F4F-AB35-4D73-BB67-778DE12EEA6B}" type="presOf" srcId="{5574098A-34AC-49A1-9848-6FE302A53F44}" destId="{A433C595-AD43-4BD8-84D4-EE6771121711}" srcOrd="0" destOrd="0" presId="urn:microsoft.com/office/officeart/2005/8/layout/default"/>
    <dgm:cxn modelId="{8F0FF34F-5BAC-47AD-8D0B-8F993577B7F3}" type="presOf" srcId="{BD1F85EB-D6BB-45EA-B626-8F902AA571C3}" destId="{1F7677C0-4C40-4F57-9394-BE9246D26EB3}" srcOrd="0" destOrd="0" presId="urn:microsoft.com/office/officeart/2005/8/layout/default"/>
    <dgm:cxn modelId="{4CB66F7A-9CF2-4406-AFCF-24C3DA495C88}" type="presOf" srcId="{1F9F4812-EB69-475B-8B47-231C6240421E}" destId="{E65B5414-C9DE-4354-99C4-C1E3EF710846}" srcOrd="0" destOrd="0" presId="urn:microsoft.com/office/officeart/2005/8/layout/default"/>
    <dgm:cxn modelId="{AF8FDD85-AFE6-481E-8EC2-3CBFCB0007E6}" srcId="{E2A7C261-FF80-4CDB-B5F6-B29FBB48A266}" destId="{BD1F85EB-D6BB-45EA-B626-8F902AA571C3}" srcOrd="3" destOrd="0" parTransId="{D0DC2D99-C2C5-47BE-97ED-E1D7CBC8CB6D}" sibTransId="{CEAC34CB-8F64-4D84-B14F-1FC1000C4166}"/>
    <dgm:cxn modelId="{5A37BD8A-717D-408C-9303-4DAD4D45D692}" srcId="{E2A7C261-FF80-4CDB-B5F6-B29FBB48A266}" destId="{5574098A-34AC-49A1-9848-6FE302A53F44}" srcOrd="0" destOrd="0" parTransId="{5AB3C3CD-A933-4B0D-B7EC-040CBD7BC512}" sibTransId="{2607582C-55EF-4C23-BE04-5D44F003B4BE}"/>
    <dgm:cxn modelId="{EB5A3CE1-5D47-4789-BF1B-F43AE2B6AEC4}" type="presOf" srcId="{DB03611C-8C65-4D73-BB98-17A6CE0A36A3}" destId="{7395F55A-7CF3-497E-A7BC-15C1C3075489}" srcOrd="0" destOrd="0" presId="urn:microsoft.com/office/officeart/2005/8/layout/default"/>
    <dgm:cxn modelId="{90126FE5-6BBD-4501-A6DF-A712877875DE}" srcId="{E2A7C261-FF80-4CDB-B5F6-B29FBB48A266}" destId="{1F9F4812-EB69-475B-8B47-231C6240421E}" srcOrd="1" destOrd="0" parTransId="{68BFB663-5216-4A26-ACD8-60D6BB58027E}" sibTransId="{8188052E-012C-4E55-BA5E-F1516E03934A}"/>
    <dgm:cxn modelId="{256F6F3C-FFF2-4667-9B07-58D5934B775B}" type="presParOf" srcId="{E2E21246-8AFE-4AEB-A910-73DA2CF13C15}" destId="{A433C595-AD43-4BD8-84D4-EE6771121711}" srcOrd="0" destOrd="0" presId="urn:microsoft.com/office/officeart/2005/8/layout/default"/>
    <dgm:cxn modelId="{02225021-470B-412E-BBC8-5B9DA4B99B7C}" type="presParOf" srcId="{E2E21246-8AFE-4AEB-A910-73DA2CF13C15}" destId="{C91FE1D5-FA5A-4D16-9763-E03E819C1DD0}" srcOrd="1" destOrd="0" presId="urn:microsoft.com/office/officeart/2005/8/layout/default"/>
    <dgm:cxn modelId="{9B6A1AD4-1C1B-414D-8BD6-A0F496566CCD}" type="presParOf" srcId="{E2E21246-8AFE-4AEB-A910-73DA2CF13C15}" destId="{E65B5414-C9DE-4354-99C4-C1E3EF710846}" srcOrd="2" destOrd="0" presId="urn:microsoft.com/office/officeart/2005/8/layout/default"/>
    <dgm:cxn modelId="{772E812E-1D80-4531-8139-EFD066A53730}" type="presParOf" srcId="{E2E21246-8AFE-4AEB-A910-73DA2CF13C15}" destId="{54AEFF69-B493-455C-96D8-DE312B41F666}" srcOrd="3" destOrd="0" presId="urn:microsoft.com/office/officeart/2005/8/layout/default"/>
    <dgm:cxn modelId="{4ED589EE-5855-4D7D-A341-796E131E41E7}" type="presParOf" srcId="{E2E21246-8AFE-4AEB-A910-73DA2CF13C15}" destId="{9DE1927D-DDCF-4AF1-B5D2-F8CBEA74715A}" srcOrd="4" destOrd="0" presId="urn:microsoft.com/office/officeart/2005/8/layout/default"/>
    <dgm:cxn modelId="{52FE2D41-2E4B-4DF7-857B-FB0FF35750E7}" type="presParOf" srcId="{E2E21246-8AFE-4AEB-A910-73DA2CF13C15}" destId="{2F5C1FB5-56DD-41BE-BE33-EF0CEFFAC0EF}" srcOrd="5" destOrd="0" presId="urn:microsoft.com/office/officeart/2005/8/layout/default"/>
    <dgm:cxn modelId="{72EE8036-AA96-449D-B5FD-33612E02CE1E}" type="presParOf" srcId="{E2E21246-8AFE-4AEB-A910-73DA2CF13C15}" destId="{1F7677C0-4C40-4F57-9394-BE9246D26EB3}" srcOrd="6" destOrd="0" presId="urn:microsoft.com/office/officeart/2005/8/layout/default"/>
    <dgm:cxn modelId="{B242E8B5-62CE-4F91-A359-2EEB8E2373EF}" type="presParOf" srcId="{E2E21246-8AFE-4AEB-A910-73DA2CF13C15}" destId="{95BEEFFF-3A11-4E02-8787-3CD747B96D51}" srcOrd="7" destOrd="0" presId="urn:microsoft.com/office/officeart/2005/8/layout/default"/>
    <dgm:cxn modelId="{FDD42015-39B2-4298-94DC-F2A0A2A522DF}" type="presParOf" srcId="{E2E21246-8AFE-4AEB-A910-73DA2CF13C15}" destId="{7395F55A-7CF3-497E-A7BC-15C1C307548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FE0AF0-5D10-422A-B145-B29D06370777}" type="doc">
      <dgm:prSet loTypeId="urn:microsoft.com/office/officeart/2005/8/layout/gear1" loCatId="cycle" qsTypeId="urn:microsoft.com/office/officeart/2005/8/quickstyle/simple1" qsCatId="simple" csTypeId="urn:microsoft.com/office/officeart/2005/8/colors/colorful1" csCatId="colorful" phldr="0"/>
      <dgm:spPr/>
    </dgm:pt>
    <dgm:pt modelId="{1E505339-7308-4A5D-87B8-2B5DC4216CB9}">
      <dgm:prSet phldrT="[Text]" phldr="1"/>
      <dgm:spPr/>
      <dgm:t>
        <a:bodyPr/>
        <a:lstStyle/>
        <a:p>
          <a:endParaRPr lang="en-US"/>
        </a:p>
      </dgm:t>
    </dgm:pt>
    <dgm:pt modelId="{B4E1345A-BED3-44D7-81B8-D1737C90ABAD}" type="parTrans" cxnId="{4FA632A9-F96B-497F-9D16-367D7DD87F2C}">
      <dgm:prSet/>
      <dgm:spPr/>
      <dgm:t>
        <a:bodyPr/>
        <a:lstStyle/>
        <a:p>
          <a:endParaRPr lang="en-US"/>
        </a:p>
      </dgm:t>
    </dgm:pt>
    <dgm:pt modelId="{4B61826F-F649-4E0C-A56B-79495EF48A19}" type="sibTrans" cxnId="{4FA632A9-F96B-497F-9D16-367D7DD87F2C}">
      <dgm:prSet/>
      <dgm:spPr/>
      <dgm:t>
        <a:bodyPr/>
        <a:lstStyle/>
        <a:p>
          <a:endParaRPr lang="en-US"/>
        </a:p>
      </dgm:t>
    </dgm:pt>
    <dgm:pt modelId="{078D7B57-2517-4C38-84CA-8C21645A6CD3}">
      <dgm:prSet phldrT="[Text]" phldr="1"/>
      <dgm:spPr/>
      <dgm:t>
        <a:bodyPr/>
        <a:lstStyle/>
        <a:p>
          <a:endParaRPr lang="en-US"/>
        </a:p>
      </dgm:t>
    </dgm:pt>
    <dgm:pt modelId="{A77836D8-5299-4AB5-A568-08CF69C5A1F5}" type="parTrans" cxnId="{B65F3F59-C02B-4049-8976-97043CFC024B}">
      <dgm:prSet/>
      <dgm:spPr/>
      <dgm:t>
        <a:bodyPr/>
        <a:lstStyle/>
        <a:p>
          <a:endParaRPr lang="en-US"/>
        </a:p>
      </dgm:t>
    </dgm:pt>
    <dgm:pt modelId="{1A224EB3-17C6-4CF9-AA72-090E59030864}" type="sibTrans" cxnId="{B65F3F59-C02B-4049-8976-97043CFC024B}">
      <dgm:prSet/>
      <dgm:spPr/>
      <dgm:t>
        <a:bodyPr/>
        <a:lstStyle/>
        <a:p>
          <a:endParaRPr lang="en-US"/>
        </a:p>
      </dgm:t>
    </dgm:pt>
    <dgm:pt modelId="{A9B6C7A2-B551-42D6-9563-02B8B602BF3E}">
      <dgm:prSet phldrT="[Text]" phldr="1"/>
      <dgm:spPr/>
      <dgm:t>
        <a:bodyPr/>
        <a:lstStyle/>
        <a:p>
          <a:endParaRPr lang="en-US" dirty="0"/>
        </a:p>
      </dgm:t>
    </dgm:pt>
    <dgm:pt modelId="{76458F8C-6AF9-4ADB-9AA9-9618335024C8}" type="parTrans" cxnId="{32856F2C-90B1-4A66-A1DA-DD537C502448}">
      <dgm:prSet/>
      <dgm:spPr/>
      <dgm:t>
        <a:bodyPr/>
        <a:lstStyle/>
        <a:p>
          <a:endParaRPr lang="en-US"/>
        </a:p>
      </dgm:t>
    </dgm:pt>
    <dgm:pt modelId="{2DD8BFC0-44DF-4644-8B10-5315212C9CD8}" type="sibTrans" cxnId="{32856F2C-90B1-4A66-A1DA-DD537C502448}">
      <dgm:prSet/>
      <dgm:spPr/>
      <dgm:t>
        <a:bodyPr/>
        <a:lstStyle/>
        <a:p>
          <a:endParaRPr lang="en-US"/>
        </a:p>
      </dgm:t>
    </dgm:pt>
    <dgm:pt modelId="{32287027-5FCC-4587-BD22-0B0909CEA8D8}" type="pres">
      <dgm:prSet presAssocID="{03FE0AF0-5D10-422A-B145-B29D0637077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78E1ED8-12D8-4550-9CDC-084E217408F6}" type="pres">
      <dgm:prSet presAssocID="{1E505339-7308-4A5D-87B8-2B5DC4216CB9}" presName="gear1" presStyleLbl="node1" presStyleIdx="0" presStyleCnt="3">
        <dgm:presLayoutVars>
          <dgm:chMax val="1"/>
          <dgm:bulletEnabled val="1"/>
        </dgm:presLayoutVars>
      </dgm:prSet>
      <dgm:spPr/>
    </dgm:pt>
    <dgm:pt modelId="{77193E78-62AF-44E2-B627-A882BB872CA4}" type="pres">
      <dgm:prSet presAssocID="{1E505339-7308-4A5D-87B8-2B5DC4216CB9}" presName="gear1srcNode" presStyleLbl="node1" presStyleIdx="0" presStyleCnt="3"/>
      <dgm:spPr/>
    </dgm:pt>
    <dgm:pt modelId="{2949FDA2-94DE-4D6E-86EA-D3B76BB9649B}" type="pres">
      <dgm:prSet presAssocID="{1E505339-7308-4A5D-87B8-2B5DC4216CB9}" presName="gear1dstNode" presStyleLbl="node1" presStyleIdx="0" presStyleCnt="3"/>
      <dgm:spPr/>
    </dgm:pt>
    <dgm:pt modelId="{A8A76D5E-4B01-4C7F-B45B-8884F3A3494D}" type="pres">
      <dgm:prSet presAssocID="{078D7B57-2517-4C38-84CA-8C21645A6CD3}" presName="gear2" presStyleLbl="node1" presStyleIdx="1" presStyleCnt="3">
        <dgm:presLayoutVars>
          <dgm:chMax val="1"/>
          <dgm:bulletEnabled val="1"/>
        </dgm:presLayoutVars>
      </dgm:prSet>
      <dgm:spPr/>
    </dgm:pt>
    <dgm:pt modelId="{32F2B9BF-BAE9-4D3E-8BFD-BFA7431E8814}" type="pres">
      <dgm:prSet presAssocID="{078D7B57-2517-4C38-84CA-8C21645A6CD3}" presName="gear2srcNode" presStyleLbl="node1" presStyleIdx="1" presStyleCnt="3"/>
      <dgm:spPr/>
    </dgm:pt>
    <dgm:pt modelId="{74D7389A-4DA9-4729-9ACE-9CF06EF0E3E1}" type="pres">
      <dgm:prSet presAssocID="{078D7B57-2517-4C38-84CA-8C21645A6CD3}" presName="gear2dstNode" presStyleLbl="node1" presStyleIdx="1" presStyleCnt="3"/>
      <dgm:spPr/>
    </dgm:pt>
    <dgm:pt modelId="{47D3033B-311D-4ECC-AE54-E9A4F045ADDA}" type="pres">
      <dgm:prSet presAssocID="{A9B6C7A2-B551-42D6-9563-02B8B602BF3E}" presName="gear3" presStyleLbl="node1" presStyleIdx="2" presStyleCnt="3"/>
      <dgm:spPr/>
    </dgm:pt>
    <dgm:pt modelId="{B2D967E8-4675-4815-B922-F6D5B5A5F716}" type="pres">
      <dgm:prSet presAssocID="{A9B6C7A2-B551-42D6-9563-02B8B602BF3E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2040132-0019-419A-B62F-863D32346787}" type="pres">
      <dgm:prSet presAssocID="{A9B6C7A2-B551-42D6-9563-02B8B602BF3E}" presName="gear3srcNode" presStyleLbl="node1" presStyleIdx="2" presStyleCnt="3"/>
      <dgm:spPr/>
    </dgm:pt>
    <dgm:pt modelId="{BCD72F31-9FA6-4C21-A259-594CD91414B5}" type="pres">
      <dgm:prSet presAssocID="{A9B6C7A2-B551-42D6-9563-02B8B602BF3E}" presName="gear3dstNode" presStyleLbl="node1" presStyleIdx="2" presStyleCnt="3"/>
      <dgm:spPr/>
    </dgm:pt>
    <dgm:pt modelId="{7B6013DA-D66A-45EA-9100-A3456B7098FA}" type="pres">
      <dgm:prSet presAssocID="{4B61826F-F649-4E0C-A56B-79495EF48A19}" presName="connector1" presStyleLbl="sibTrans2D1" presStyleIdx="0" presStyleCnt="3"/>
      <dgm:spPr/>
    </dgm:pt>
    <dgm:pt modelId="{904F721C-F82C-4043-B957-1384708A4C93}" type="pres">
      <dgm:prSet presAssocID="{1A224EB3-17C6-4CF9-AA72-090E59030864}" presName="connector2" presStyleLbl="sibTrans2D1" presStyleIdx="1" presStyleCnt="3"/>
      <dgm:spPr/>
    </dgm:pt>
    <dgm:pt modelId="{B813BEDC-6FDA-45AD-934B-CCD456DD16FB}" type="pres">
      <dgm:prSet presAssocID="{2DD8BFC0-44DF-4644-8B10-5315212C9CD8}" presName="connector3" presStyleLbl="sibTrans2D1" presStyleIdx="2" presStyleCnt="3"/>
      <dgm:spPr/>
    </dgm:pt>
  </dgm:ptLst>
  <dgm:cxnLst>
    <dgm:cxn modelId="{AFC6260B-E7B0-4A6C-B04C-9EEEF7674039}" type="presOf" srcId="{A9B6C7A2-B551-42D6-9563-02B8B602BF3E}" destId="{47D3033B-311D-4ECC-AE54-E9A4F045ADDA}" srcOrd="0" destOrd="0" presId="urn:microsoft.com/office/officeart/2005/8/layout/gear1"/>
    <dgm:cxn modelId="{25056915-7C41-4912-8383-715D2FCA32F1}" type="presOf" srcId="{1E505339-7308-4A5D-87B8-2B5DC4216CB9}" destId="{77193E78-62AF-44E2-B627-A882BB872CA4}" srcOrd="1" destOrd="0" presId="urn:microsoft.com/office/officeart/2005/8/layout/gear1"/>
    <dgm:cxn modelId="{32856F2C-90B1-4A66-A1DA-DD537C502448}" srcId="{03FE0AF0-5D10-422A-B145-B29D06370777}" destId="{A9B6C7A2-B551-42D6-9563-02B8B602BF3E}" srcOrd="2" destOrd="0" parTransId="{76458F8C-6AF9-4ADB-9AA9-9618335024C8}" sibTransId="{2DD8BFC0-44DF-4644-8B10-5315212C9CD8}"/>
    <dgm:cxn modelId="{EA3B1248-9E53-4B12-8D8A-95B7C74A3EA0}" type="presOf" srcId="{078D7B57-2517-4C38-84CA-8C21645A6CD3}" destId="{A8A76D5E-4B01-4C7F-B45B-8884F3A3494D}" srcOrd="0" destOrd="0" presId="urn:microsoft.com/office/officeart/2005/8/layout/gear1"/>
    <dgm:cxn modelId="{3D90DF69-247C-44C5-B9E0-73C016C6B9C9}" type="presOf" srcId="{2DD8BFC0-44DF-4644-8B10-5315212C9CD8}" destId="{B813BEDC-6FDA-45AD-934B-CCD456DD16FB}" srcOrd="0" destOrd="0" presId="urn:microsoft.com/office/officeart/2005/8/layout/gear1"/>
    <dgm:cxn modelId="{495C3C4E-EAAB-4F94-B797-BD3C60F70782}" type="presOf" srcId="{1E505339-7308-4A5D-87B8-2B5DC4216CB9}" destId="{F78E1ED8-12D8-4550-9CDC-084E217408F6}" srcOrd="0" destOrd="0" presId="urn:microsoft.com/office/officeart/2005/8/layout/gear1"/>
    <dgm:cxn modelId="{4766DC72-0C7D-41EE-AA36-3DD0C4283D85}" type="presOf" srcId="{1A224EB3-17C6-4CF9-AA72-090E59030864}" destId="{904F721C-F82C-4043-B957-1384708A4C93}" srcOrd="0" destOrd="0" presId="urn:microsoft.com/office/officeart/2005/8/layout/gear1"/>
    <dgm:cxn modelId="{D653E475-4FAD-476B-AD23-A309B95A24E5}" type="presOf" srcId="{1E505339-7308-4A5D-87B8-2B5DC4216CB9}" destId="{2949FDA2-94DE-4D6E-86EA-D3B76BB9649B}" srcOrd="2" destOrd="0" presId="urn:microsoft.com/office/officeart/2005/8/layout/gear1"/>
    <dgm:cxn modelId="{B65F3F59-C02B-4049-8976-97043CFC024B}" srcId="{03FE0AF0-5D10-422A-B145-B29D06370777}" destId="{078D7B57-2517-4C38-84CA-8C21645A6CD3}" srcOrd="1" destOrd="0" parTransId="{A77836D8-5299-4AB5-A568-08CF69C5A1F5}" sibTransId="{1A224EB3-17C6-4CF9-AA72-090E59030864}"/>
    <dgm:cxn modelId="{F7833293-C3CC-47AC-8BAC-D46C98DF0007}" type="presOf" srcId="{03FE0AF0-5D10-422A-B145-B29D06370777}" destId="{32287027-5FCC-4587-BD22-0B0909CEA8D8}" srcOrd="0" destOrd="0" presId="urn:microsoft.com/office/officeart/2005/8/layout/gear1"/>
    <dgm:cxn modelId="{4FA632A9-F96B-497F-9D16-367D7DD87F2C}" srcId="{03FE0AF0-5D10-422A-B145-B29D06370777}" destId="{1E505339-7308-4A5D-87B8-2B5DC4216CB9}" srcOrd="0" destOrd="0" parTransId="{B4E1345A-BED3-44D7-81B8-D1737C90ABAD}" sibTransId="{4B61826F-F649-4E0C-A56B-79495EF48A19}"/>
    <dgm:cxn modelId="{EB183DBE-7082-413F-B441-AD520B4CC326}" type="presOf" srcId="{4B61826F-F649-4E0C-A56B-79495EF48A19}" destId="{7B6013DA-D66A-45EA-9100-A3456B7098FA}" srcOrd="0" destOrd="0" presId="urn:microsoft.com/office/officeart/2005/8/layout/gear1"/>
    <dgm:cxn modelId="{98E829CB-089E-40BF-B843-870FD3E56369}" type="presOf" srcId="{A9B6C7A2-B551-42D6-9563-02B8B602BF3E}" destId="{92040132-0019-419A-B62F-863D32346787}" srcOrd="2" destOrd="0" presId="urn:microsoft.com/office/officeart/2005/8/layout/gear1"/>
    <dgm:cxn modelId="{856C1DD3-5958-4E87-872D-695EA4351EF3}" type="presOf" srcId="{A9B6C7A2-B551-42D6-9563-02B8B602BF3E}" destId="{BCD72F31-9FA6-4C21-A259-594CD91414B5}" srcOrd="3" destOrd="0" presId="urn:microsoft.com/office/officeart/2005/8/layout/gear1"/>
    <dgm:cxn modelId="{1786C8DB-FF36-40D2-BD7D-6FEFA25EE181}" type="presOf" srcId="{A9B6C7A2-B551-42D6-9563-02B8B602BF3E}" destId="{B2D967E8-4675-4815-B922-F6D5B5A5F716}" srcOrd="1" destOrd="0" presId="urn:microsoft.com/office/officeart/2005/8/layout/gear1"/>
    <dgm:cxn modelId="{5DB381E2-C8C6-4254-B934-E7EA0EFDB8DA}" type="presOf" srcId="{078D7B57-2517-4C38-84CA-8C21645A6CD3}" destId="{74D7389A-4DA9-4729-9ACE-9CF06EF0E3E1}" srcOrd="2" destOrd="0" presId="urn:microsoft.com/office/officeart/2005/8/layout/gear1"/>
    <dgm:cxn modelId="{3CDB95FF-364A-4F33-A303-EC347D549151}" type="presOf" srcId="{078D7B57-2517-4C38-84CA-8C21645A6CD3}" destId="{32F2B9BF-BAE9-4D3E-8BFD-BFA7431E8814}" srcOrd="1" destOrd="0" presId="urn:microsoft.com/office/officeart/2005/8/layout/gear1"/>
    <dgm:cxn modelId="{D7E1DD9E-D7E8-469A-8E18-26D17190EC4D}" type="presParOf" srcId="{32287027-5FCC-4587-BD22-0B0909CEA8D8}" destId="{F78E1ED8-12D8-4550-9CDC-084E217408F6}" srcOrd="0" destOrd="0" presId="urn:microsoft.com/office/officeart/2005/8/layout/gear1"/>
    <dgm:cxn modelId="{54A5CB2A-8172-4CD8-B96D-5E91FA72BEBD}" type="presParOf" srcId="{32287027-5FCC-4587-BD22-0B0909CEA8D8}" destId="{77193E78-62AF-44E2-B627-A882BB872CA4}" srcOrd="1" destOrd="0" presId="urn:microsoft.com/office/officeart/2005/8/layout/gear1"/>
    <dgm:cxn modelId="{CBCE1F43-0053-498D-8C53-809DB9CFBCB3}" type="presParOf" srcId="{32287027-5FCC-4587-BD22-0B0909CEA8D8}" destId="{2949FDA2-94DE-4D6E-86EA-D3B76BB9649B}" srcOrd="2" destOrd="0" presId="urn:microsoft.com/office/officeart/2005/8/layout/gear1"/>
    <dgm:cxn modelId="{022D83B4-ABE8-48C5-BC76-653AFDE204F3}" type="presParOf" srcId="{32287027-5FCC-4587-BD22-0B0909CEA8D8}" destId="{A8A76D5E-4B01-4C7F-B45B-8884F3A3494D}" srcOrd="3" destOrd="0" presId="urn:microsoft.com/office/officeart/2005/8/layout/gear1"/>
    <dgm:cxn modelId="{75933CFC-17C0-449B-8DA6-86485D371C01}" type="presParOf" srcId="{32287027-5FCC-4587-BD22-0B0909CEA8D8}" destId="{32F2B9BF-BAE9-4D3E-8BFD-BFA7431E8814}" srcOrd="4" destOrd="0" presId="urn:microsoft.com/office/officeart/2005/8/layout/gear1"/>
    <dgm:cxn modelId="{08BE02E7-6501-40D5-AFB5-30199536C18F}" type="presParOf" srcId="{32287027-5FCC-4587-BD22-0B0909CEA8D8}" destId="{74D7389A-4DA9-4729-9ACE-9CF06EF0E3E1}" srcOrd="5" destOrd="0" presId="urn:microsoft.com/office/officeart/2005/8/layout/gear1"/>
    <dgm:cxn modelId="{EF2E3589-949D-49E1-9791-A4F74340C089}" type="presParOf" srcId="{32287027-5FCC-4587-BD22-0B0909CEA8D8}" destId="{47D3033B-311D-4ECC-AE54-E9A4F045ADDA}" srcOrd="6" destOrd="0" presId="urn:microsoft.com/office/officeart/2005/8/layout/gear1"/>
    <dgm:cxn modelId="{CC646612-7A39-46EB-876A-9044EB2D5209}" type="presParOf" srcId="{32287027-5FCC-4587-BD22-0B0909CEA8D8}" destId="{B2D967E8-4675-4815-B922-F6D5B5A5F716}" srcOrd="7" destOrd="0" presId="urn:microsoft.com/office/officeart/2005/8/layout/gear1"/>
    <dgm:cxn modelId="{86A4BD21-8C5F-4D48-A572-E9F952DD07D9}" type="presParOf" srcId="{32287027-5FCC-4587-BD22-0B0909CEA8D8}" destId="{92040132-0019-419A-B62F-863D32346787}" srcOrd="8" destOrd="0" presId="urn:microsoft.com/office/officeart/2005/8/layout/gear1"/>
    <dgm:cxn modelId="{DE30E0F9-8D8F-469D-9AFE-9F9CC8B5D31B}" type="presParOf" srcId="{32287027-5FCC-4587-BD22-0B0909CEA8D8}" destId="{BCD72F31-9FA6-4C21-A259-594CD91414B5}" srcOrd="9" destOrd="0" presId="urn:microsoft.com/office/officeart/2005/8/layout/gear1"/>
    <dgm:cxn modelId="{5C3DF8FE-522A-472A-8AA8-B4002AC7F83E}" type="presParOf" srcId="{32287027-5FCC-4587-BD22-0B0909CEA8D8}" destId="{7B6013DA-D66A-45EA-9100-A3456B7098FA}" srcOrd="10" destOrd="0" presId="urn:microsoft.com/office/officeart/2005/8/layout/gear1"/>
    <dgm:cxn modelId="{41BCD363-910F-4127-8479-FE43588DB8BD}" type="presParOf" srcId="{32287027-5FCC-4587-BD22-0B0909CEA8D8}" destId="{904F721C-F82C-4043-B957-1384708A4C93}" srcOrd="11" destOrd="0" presId="urn:microsoft.com/office/officeart/2005/8/layout/gear1"/>
    <dgm:cxn modelId="{372BE7DA-EC40-4984-A1D0-51DE7582DC6B}" type="presParOf" srcId="{32287027-5FCC-4587-BD22-0B0909CEA8D8}" destId="{B813BEDC-6FDA-45AD-934B-CCD456DD16F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3C595-AD43-4BD8-84D4-EE6771121711}">
      <dsp:nvSpPr>
        <dsp:cNvPr id="0" name=""/>
        <dsp:cNvSpPr/>
      </dsp:nvSpPr>
      <dsp:spPr>
        <a:xfrm>
          <a:off x="0" y="810418"/>
          <a:ext cx="2333625" cy="14001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u="none" strike="noStrike" kern="1200" baseline="0" dirty="0">
              <a:latin typeface="TimesNewRomanPSMT"/>
            </a:rPr>
            <a:t>Improve IAC Research Management skills and competence through short visits</a:t>
          </a:r>
          <a:endParaRPr lang="en-US" sz="1800" kern="1200" dirty="0"/>
        </a:p>
      </dsp:txBody>
      <dsp:txXfrm>
        <a:off x="0" y="810418"/>
        <a:ext cx="2333625" cy="1400175"/>
      </dsp:txXfrm>
    </dsp:sp>
    <dsp:sp modelId="{E65B5414-C9DE-4354-99C4-C1E3EF710846}">
      <dsp:nvSpPr>
        <dsp:cNvPr id="0" name=""/>
        <dsp:cNvSpPr/>
      </dsp:nvSpPr>
      <dsp:spPr>
        <a:xfrm>
          <a:off x="2566987" y="810418"/>
          <a:ext cx="2333625" cy="1400175"/>
        </a:xfrm>
        <a:prstGeom prst="rect">
          <a:avLst/>
        </a:prstGeom>
        <a:solidFill>
          <a:schemeClr val="accent2">
            <a:hueOff val="-3158839"/>
            <a:satOff val="5324"/>
            <a:lumOff val="-65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u="none" strike="noStrike" kern="1200" baseline="0">
              <a:latin typeface="TimesNewRomanPSMT"/>
            </a:rPr>
            <a:t>HE Proposal ElaborationWorkshops </a:t>
          </a:r>
          <a:endParaRPr lang="en-US" sz="1800" b="0" i="0" u="none" strike="noStrike" kern="1200" baseline="0" dirty="0">
            <a:latin typeface="TimesNewRomanPSMT"/>
          </a:endParaRPr>
        </a:p>
      </dsp:txBody>
      <dsp:txXfrm>
        <a:off x="2566987" y="810418"/>
        <a:ext cx="2333625" cy="1400175"/>
      </dsp:txXfrm>
    </dsp:sp>
    <dsp:sp modelId="{9DE1927D-DDCF-4AF1-B5D2-F8CBEA74715A}">
      <dsp:nvSpPr>
        <dsp:cNvPr id="0" name=""/>
        <dsp:cNvSpPr/>
      </dsp:nvSpPr>
      <dsp:spPr>
        <a:xfrm>
          <a:off x="5133975" y="810418"/>
          <a:ext cx="2333625" cy="1400175"/>
        </a:xfrm>
        <a:prstGeom prst="rect">
          <a:avLst/>
        </a:prstGeom>
        <a:solidFill>
          <a:schemeClr val="accent2">
            <a:hueOff val="-6317677"/>
            <a:satOff val="10648"/>
            <a:lumOff val="-130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u="none" strike="noStrike" kern="1200" baseline="0">
              <a:latin typeface="TimesNewRomanPSMT"/>
            </a:rPr>
            <a:t>Tutoring on HE proposal elaboration for researchers and managers.</a:t>
          </a:r>
          <a:endParaRPr lang="en-US" sz="1800" b="0" i="0" u="none" strike="noStrike" kern="1200" baseline="0" dirty="0">
            <a:latin typeface="TimesNewRomanPSMT"/>
          </a:endParaRPr>
        </a:p>
      </dsp:txBody>
      <dsp:txXfrm>
        <a:off x="5133975" y="810418"/>
        <a:ext cx="2333625" cy="1400175"/>
      </dsp:txXfrm>
    </dsp:sp>
    <dsp:sp modelId="{1F7677C0-4C40-4F57-9394-BE9246D26EB3}">
      <dsp:nvSpPr>
        <dsp:cNvPr id="0" name=""/>
        <dsp:cNvSpPr/>
      </dsp:nvSpPr>
      <dsp:spPr>
        <a:xfrm>
          <a:off x="1283493" y="2443956"/>
          <a:ext cx="2333625" cy="1400175"/>
        </a:xfrm>
        <a:prstGeom prst="rect">
          <a:avLst/>
        </a:prstGeom>
        <a:solidFill>
          <a:schemeClr val="accent2">
            <a:hueOff val="-9476516"/>
            <a:satOff val="15973"/>
            <a:lumOff val="-195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u="none" strike="noStrike" kern="1200" baseline="0">
              <a:latin typeface="TimesNewRomanPSMT"/>
            </a:rPr>
            <a:t>Tutoring on HE proposal management for researchers and managers.</a:t>
          </a:r>
          <a:endParaRPr lang="en-US" sz="1800" b="0" i="0" u="none" strike="noStrike" kern="1200" baseline="0" dirty="0">
            <a:latin typeface="TimesNewRomanPSMT"/>
          </a:endParaRPr>
        </a:p>
      </dsp:txBody>
      <dsp:txXfrm>
        <a:off x="1283493" y="2443956"/>
        <a:ext cx="2333625" cy="1400175"/>
      </dsp:txXfrm>
    </dsp:sp>
    <dsp:sp modelId="{7395F55A-7CF3-497E-A7BC-15C1C3075489}">
      <dsp:nvSpPr>
        <dsp:cNvPr id="0" name=""/>
        <dsp:cNvSpPr/>
      </dsp:nvSpPr>
      <dsp:spPr>
        <a:xfrm>
          <a:off x="3850481" y="2443956"/>
          <a:ext cx="2333625" cy="1400175"/>
        </a:xfrm>
        <a:prstGeom prst="rect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u="none" strike="noStrike" kern="1200" baseline="0">
              <a:latin typeface="TimesNewRomanPSMT"/>
            </a:rPr>
            <a:t>Boost IPR &amp; Technology Transfer in IAC</a:t>
          </a:r>
          <a:endParaRPr lang="en-US" sz="1800" kern="1200" dirty="0"/>
        </a:p>
      </dsp:txBody>
      <dsp:txXfrm>
        <a:off x="3850481" y="2443956"/>
        <a:ext cx="2333625" cy="14001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E1ED8-12D8-4550-9CDC-084E217408F6}">
      <dsp:nvSpPr>
        <dsp:cNvPr id="0" name=""/>
        <dsp:cNvSpPr/>
      </dsp:nvSpPr>
      <dsp:spPr>
        <a:xfrm>
          <a:off x="1281984" y="1206032"/>
          <a:ext cx="1474039" cy="1474039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1578331" y="1551319"/>
        <a:ext cx="881345" cy="757686"/>
      </dsp:txXfrm>
    </dsp:sp>
    <dsp:sp modelId="{A8A76D5E-4B01-4C7F-B45B-8884F3A3494D}">
      <dsp:nvSpPr>
        <dsp:cNvPr id="0" name=""/>
        <dsp:cNvSpPr/>
      </dsp:nvSpPr>
      <dsp:spPr>
        <a:xfrm>
          <a:off x="424361" y="857623"/>
          <a:ext cx="1072028" cy="1072028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94247" y="1129140"/>
        <a:ext cx="532256" cy="528994"/>
      </dsp:txXfrm>
    </dsp:sp>
    <dsp:sp modelId="{47D3033B-311D-4ECC-AE54-E9A4F045ADDA}">
      <dsp:nvSpPr>
        <dsp:cNvPr id="0" name=""/>
        <dsp:cNvSpPr/>
      </dsp:nvSpPr>
      <dsp:spPr>
        <a:xfrm rot="20700000">
          <a:off x="1024806" y="118032"/>
          <a:ext cx="1050369" cy="1050369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20700000">
        <a:off x="1255183" y="348409"/>
        <a:ext cx="589615" cy="589615"/>
      </dsp:txXfrm>
    </dsp:sp>
    <dsp:sp modelId="{7B6013DA-D66A-45EA-9100-A3456B7098FA}">
      <dsp:nvSpPr>
        <dsp:cNvPr id="0" name=""/>
        <dsp:cNvSpPr/>
      </dsp:nvSpPr>
      <dsp:spPr>
        <a:xfrm>
          <a:off x="1152817" y="992455"/>
          <a:ext cx="1886770" cy="1886770"/>
        </a:xfrm>
        <a:prstGeom prst="circularArrow">
          <a:avLst>
            <a:gd name="adj1" fmla="val 4687"/>
            <a:gd name="adj2" fmla="val 299029"/>
            <a:gd name="adj3" fmla="val 2464093"/>
            <a:gd name="adj4" fmla="val 15978393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F721C-F82C-4043-B957-1384708A4C93}">
      <dsp:nvSpPr>
        <dsp:cNvPr id="0" name=""/>
        <dsp:cNvSpPr/>
      </dsp:nvSpPr>
      <dsp:spPr>
        <a:xfrm>
          <a:off x="234507" y="626921"/>
          <a:ext cx="1370856" cy="137085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3BEDC-6FDA-45AD-934B-CCD456DD16FB}">
      <dsp:nvSpPr>
        <dsp:cNvPr id="0" name=""/>
        <dsp:cNvSpPr/>
      </dsp:nvSpPr>
      <dsp:spPr>
        <a:xfrm>
          <a:off x="781845" y="-105539"/>
          <a:ext cx="1478059" cy="147805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1ED0E-F4C1-0A43-8F55-30FF12193768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02631-0709-594B-95A2-2E81936B22D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B02631-0709-594B-95A2-2E81936B22D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531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02631-0709-594B-95A2-2E81936B22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052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4005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2372105" y="2635215"/>
            <a:ext cx="6172200" cy="1484230"/>
          </a:xfrm>
        </p:spPr>
        <p:txBody>
          <a:bodyPr/>
          <a:lstStyle>
            <a:lvl1pPr>
              <a:defRPr b="1"/>
            </a:lvl1pPr>
          </a:lstStyle>
          <a:p>
            <a:br>
              <a:rPr lang="en-US" dirty="0"/>
            </a:b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74267" y="4588467"/>
            <a:ext cx="6172200" cy="928696"/>
          </a:xfrm>
        </p:spPr>
        <p:txBody>
          <a:bodyPr/>
          <a:lstStyle>
            <a:lvl1pPr marL="0" indent="0" algn="l">
              <a:buNone/>
              <a:defRPr sz="1800" b="1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10/8/2024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123176" y="4144373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A80EEA-DEF1-8A74-E307-BD14CC6CFE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3275" y="216681"/>
            <a:ext cx="2593882" cy="25935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3ACD1D-1930-6232-8B85-4DCF958353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15735" y="6142861"/>
            <a:ext cx="3203848" cy="713778"/>
          </a:xfrm>
          <a:prstGeom prst="rect">
            <a:avLst/>
          </a:prstGeom>
        </p:spPr>
      </p:pic>
      <p:pic>
        <p:nvPicPr>
          <p:cNvPr id="4" name="Picture 3" descr="satuntech logo_transparent (9).png">
            <a:extLst>
              <a:ext uri="{FF2B5EF4-FFF2-40B4-BE49-F238E27FC236}">
                <a16:creationId xmlns:a16="http://schemas.microsoft.com/office/drawing/2014/main" id="{6BBF1C9A-1B00-2DD0-EC55-3AC2DF379A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521" y="140566"/>
            <a:ext cx="1739167" cy="61685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 flipV="1">
            <a:off x="0" y="-6"/>
            <a:ext cx="9144000" cy="685958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88849" tIns="44425" rIns="88849" bIns="44425" anchor="ctr"/>
          <a:lstStyle>
            <a:lvl1pPr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9113" eaLnBrk="0" hangingPunct="0">
              <a:defRPr sz="87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8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7439">
                <a:solidFill>
                  <a:srgbClr val="FFFFFF"/>
                </a:solidFill>
              </a:rPr>
              <a:t>                             </a:t>
            </a:r>
          </a:p>
        </p:txBody>
      </p:sp>
      <p:pic>
        <p:nvPicPr>
          <p:cNvPr id="5" name="Picture 2" descr="C:\DOCUME~1\lenain\LOCALS~1\Temp\7zECF.tmp\LOGO-CE for RTD EN Landscape Positive Cyan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01" y="6106736"/>
            <a:ext cx="2242561" cy="59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61972" y="1012507"/>
            <a:ext cx="7724775" cy="4083368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B0F0"/>
              </a:buClr>
              <a:buFont typeface="+mj-lt"/>
              <a:buNone/>
              <a:defRPr sz="2309" b="1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59134" indent="-259134">
              <a:buClr>
                <a:srgbClr val="0070C0"/>
              </a:buClr>
              <a:buFont typeface="Wingdings" pitchFamily="2" charset="2"/>
              <a:buChar char="ü"/>
              <a:defRPr sz="1796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09036" indent="-849899">
              <a:defRPr sz="1796" baseline="3000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539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539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76261" y="98157"/>
            <a:ext cx="8220075" cy="914400"/>
          </a:xfrm>
          <a:prstGeom prst="rect">
            <a:avLst/>
          </a:prstGeom>
        </p:spPr>
        <p:txBody>
          <a:bodyPr/>
          <a:lstStyle>
            <a:lvl1pPr algn="l">
              <a:defRPr sz="2736" b="1">
                <a:solidFill>
                  <a:srgbClr val="FFE16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>
              <a:defRPr sz="1539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19"/>
          <p:cNvSpPr>
            <a:spLocks noChangeArrowheads="1"/>
          </p:cNvSpPr>
          <p:nvPr userDrawn="1"/>
        </p:nvSpPr>
        <p:spPr bwMode="auto">
          <a:xfrm>
            <a:off x="421456" y="6493514"/>
            <a:ext cx="640795" cy="236668"/>
          </a:xfrm>
          <a:prstGeom prst="rect">
            <a:avLst/>
          </a:prstGeom>
          <a:noFill/>
          <a:ln>
            <a:noFill/>
          </a:ln>
        </p:spPr>
        <p:txBody>
          <a:bodyPr wrap="square" lIns="78040" tIns="39021" rIns="78040" bIns="39021">
            <a:spAutoFit/>
          </a:bodyPr>
          <a:lstStyle/>
          <a:p>
            <a:pPr algn="l"/>
            <a:fld id="{467D8487-E0C0-4D30-BA27-78FDD3174B2C}" type="slidenum">
              <a:rPr lang="en-GB" altLang="en-US" sz="1026" b="0" smtClean="0">
                <a:solidFill>
                  <a:srgbClr val="0F5494"/>
                </a:solidFill>
                <a:latin typeface="+mj-lt"/>
              </a:rPr>
              <a:pPr algn="l"/>
              <a:t>‹#›</a:t>
            </a:fld>
            <a:endParaRPr lang="en-GB" altLang="en-US" sz="1026" b="0" dirty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9" name="Rectangle 19"/>
          <p:cNvSpPr>
            <a:spLocks noChangeArrowheads="1"/>
          </p:cNvSpPr>
          <p:nvPr userDrawn="1"/>
        </p:nvSpPr>
        <p:spPr bwMode="auto">
          <a:xfrm>
            <a:off x="3155786" y="6503143"/>
            <a:ext cx="2892794" cy="223587"/>
          </a:xfrm>
          <a:prstGeom prst="rect">
            <a:avLst/>
          </a:prstGeom>
          <a:noFill/>
          <a:ln>
            <a:noFill/>
          </a:ln>
        </p:spPr>
        <p:txBody>
          <a:bodyPr lIns="78040" tIns="39021" rIns="78040" bIns="39021">
            <a:spAutoFit/>
          </a:bodyPr>
          <a:lstStyle/>
          <a:p>
            <a:pPr algn="ctr"/>
            <a:r>
              <a:rPr lang="en-GB" altLang="en-US" sz="941" b="0" dirty="0">
                <a:solidFill>
                  <a:srgbClr val="00AEEF"/>
                </a:solidFill>
                <a:latin typeface="+mj-lt"/>
              </a:rPr>
              <a:t>Disclaimer: Information not legally binding</a:t>
            </a:r>
            <a:endParaRPr lang="en-GB" altLang="en-US" sz="941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7004609"/>
      </p:ext>
    </p:extLst>
  </p:cSld>
  <p:clrMapOvr>
    <a:masterClrMapping/>
  </p:clrMapOvr>
  <p:transition spd="slow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0198" y="1368000"/>
            <a:ext cx="7865152" cy="4103410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28650" y="468000"/>
            <a:ext cx="7886700" cy="473104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270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8650" y="6131287"/>
            <a:ext cx="2057400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33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655058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  <p:pic>
        <p:nvPicPr>
          <p:cNvPr id="11" name="Picture 10" descr="satuntech logo_transparent (9)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521" y="140566"/>
            <a:ext cx="1739167" cy="616858"/>
          </a:xfrm>
          <a:prstGeom prst="rect">
            <a:avLst/>
          </a:prstGeom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id="{D1561053-B129-AE49-618B-46132631BCC8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46D316-1F9D-AAF5-9D70-4EF2EBEF29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15017" y="0"/>
            <a:ext cx="958249" cy="9581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B182F2-AA87-4175-4633-AED2C40DB7B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1887" y="6183546"/>
            <a:ext cx="3203848" cy="7137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10/8/2024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_tradnl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/>
              <a:t>Click to edit Master text styles</a:t>
            </a:r>
          </a:p>
          <a:p>
            <a:pPr lvl="1" eaLnBrk="1" latinLnBrk="0" hangingPunct="1"/>
            <a:r>
              <a:rPr kumimoji="0" lang="es-ES_tradnl"/>
              <a:t>Second level</a:t>
            </a:r>
          </a:p>
          <a:p>
            <a:pPr lvl="2" eaLnBrk="1" latinLnBrk="0" hangingPunct="1"/>
            <a:r>
              <a:rPr kumimoji="0" lang="es-ES_tradnl"/>
              <a:t>Third level</a:t>
            </a:r>
          </a:p>
          <a:p>
            <a:pPr lvl="3" eaLnBrk="1" latinLnBrk="0" hangingPunct="1"/>
            <a:r>
              <a:rPr kumimoji="0" lang="es-ES_tradnl"/>
              <a:t>Fourth level</a:t>
            </a:r>
          </a:p>
          <a:p>
            <a:pPr lvl="4" eaLnBrk="1" latinLnBrk="0" hangingPunct="1"/>
            <a:r>
              <a:rPr kumimoji="0" lang="es-ES_tradnl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7177CC-1806-C344-A8D0-BC37146BFD36}" type="datetimeFigureOut">
              <a:rPr lang="en-US" smtClean="0"/>
              <a:t>10/8/2024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767AF5-4DA0-8344-BF83-273F76BA24B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92" r:id="rId12"/>
    <p:sldLayoutId id="2147483693" r:id="rId13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capt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Ana.branco@Saturntech.e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3768" y="3284984"/>
            <a:ext cx="6172200" cy="1894362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en-GB" dirty="0"/>
            </a:br>
            <a:r>
              <a:rPr lang="en-US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Project management and training within UNDARK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4653136"/>
            <a:ext cx="6172200" cy="928696"/>
          </a:xfrm>
        </p:spPr>
        <p:txBody>
          <a:bodyPr/>
          <a:lstStyle/>
          <a:p>
            <a:r>
              <a:rPr lang="en-GB" dirty="0"/>
              <a:t>Overview of the Activities to be done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761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Horizon Europe</a:t>
            </a:r>
            <a:endParaRPr lang="fr-BE" dirty="0"/>
          </a:p>
        </p:txBody>
      </p:sp>
      <p:sp>
        <p:nvSpPr>
          <p:cNvPr id="2" name="Tex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Horizon Europe supports research and innovation through Work Programmes, which set out funding opportunities for research and innovation activities. </a:t>
            </a:r>
            <a:endParaRPr lang="fr-BE" sz="1800" dirty="0"/>
          </a:p>
        </p:txBody>
      </p:sp>
      <p:sp>
        <p:nvSpPr>
          <p:cNvPr id="6" name="Rectangle 5"/>
          <p:cNvSpPr/>
          <p:nvPr/>
        </p:nvSpPr>
        <p:spPr>
          <a:xfrm>
            <a:off x="6041275" y="5501986"/>
            <a:ext cx="1234440" cy="392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642" y="2492896"/>
            <a:ext cx="7767561" cy="370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646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/>
          <a:lstStyle/>
          <a:p>
            <a:r>
              <a:rPr lang="en-GB" dirty="0"/>
              <a:t>Pilar 1 Overview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340" y="1844824"/>
            <a:ext cx="3801660" cy="446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492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A5D79-B1C2-B84F-9866-9B377E280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ERC GRANTS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78A302-5ADC-2E40-AE6E-630510E9CCD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35170" y="1600200"/>
            <a:ext cx="5711660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05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B5399-B36F-6A46-A290-E79079F6D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MSCA ACTIONS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DEB9E5-F913-A74F-9604-D8400E498292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87624" y="1772816"/>
            <a:ext cx="6874926" cy="382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356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Pilar 2 Overview </a:t>
            </a:r>
            <a:endParaRPr lang="fr-BE" dirty="0"/>
          </a:p>
        </p:txBody>
      </p:sp>
      <p:sp>
        <p:nvSpPr>
          <p:cNvPr id="6" name="Rectangle 5"/>
          <p:cNvSpPr/>
          <p:nvPr/>
        </p:nvSpPr>
        <p:spPr>
          <a:xfrm>
            <a:off x="6041275" y="5501986"/>
            <a:ext cx="1234440" cy="392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183" t="21259" r="38714" b="22314"/>
          <a:stretch/>
        </p:blipFill>
        <p:spPr>
          <a:xfrm>
            <a:off x="2195736" y="1177189"/>
            <a:ext cx="3862927" cy="4308649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5830CB8-848B-E69E-F3A5-9543FEB79537}"/>
              </a:ext>
            </a:extLst>
          </p:cNvPr>
          <p:cNvSpPr/>
          <p:nvPr/>
        </p:nvSpPr>
        <p:spPr>
          <a:xfrm>
            <a:off x="2987824" y="3429000"/>
            <a:ext cx="2520280" cy="216024"/>
          </a:xfrm>
          <a:prstGeom prst="roundRect">
            <a:avLst/>
          </a:prstGeom>
          <a:solidFill>
            <a:schemeClr val="bg1">
              <a:alpha val="1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89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19A9C-6D98-1A91-8323-026F5A9CA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433" y="602742"/>
            <a:ext cx="6017096" cy="1143000"/>
          </a:xfrm>
        </p:spPr>
        <p:txBody>
          <a:bodyPr>
            <a:normAutofit fontScale="90000"/>
          </a:bodyPr>
          <a:lstStyle/>
          <a:p>
            <a:r>
              <a:rPr lang="en-US" sz="3200" b="0" i="0" u="none" strike="noStrike" baseline="0" dirty="0">
                <a:latin typeface="TimesNewRomanPSMT"/>
              </a:rPr>
              <a:t>Tutoring on HE proposal management for researchers and managers.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7D754-F3A9-CB2B-D49B-DD70B858B28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4266418"/>
          </a:xfrm>
        </p:spPr>
        <p:txBody>
          <a:bodyPr>
            <a:normAutofit/>
          </a:bodyPr>
          <a:lstStyle/>
          <a:p>
            <a:pPr algn="l"/>
            <a:r>
              <a:rPr lang="en-US" sz="2000" b="0" i="0" u="none" strike="noStrike" baseline="0" dirty="0">
                <a:latin typeface="TimesNewRomanPSMT"/>
              </a:rPr>
              <a:t>1 workshop, with a duration of 1 day, will be organized by SAT at the IAC. It will be conducted in person and simultaneously streamed online, allowing participation from all partner institutions. </a:t>
            </a:r>
          </a:p>
          <a:p>
            <a:pPr algn="l"/>
            <a:endParaRPr lang="en-US" sz="2000" dirty="0">
              <a:latin typeface="TimesNewRomanPSMT"/>
            </a:endParaRPr>
          </a:p>
          <a:p>
            <a:pPr algn="l"/>
            <a:r>
              <a:rPr lang="en-US" sz="2000" dirty="0">
                <a:latin typeface="TimesNewRomanPSMT"/>
              </a:rPr>
              <a:t>C</a:t>
            </a:r>
            <a:r>
              <a:rPr lang="en-US" sz="2000" b="0" i="0" u="none" strike="noStrike" baseline="0" dirty="0">
                <a:latin typeface="TimesNewRomanPSMT"/>
              </a:rPr>
              <a:t>ontinuous mentoring will be done by SAT to IAC management and administrative staff during the project to train on the challenges of managing HE projects.</a:t>
            </a:r>
          </a:p>
          <a:p>
            <a:pPr lvl="1"/>
            <a:r>
              <a:rPr lang="en-US" sz="1400" dirty="0">
                <a:latin typeface="TimesNewRomanPSMT"/>
              </a:rPr>
              <a:t>Identify bottlenecks and challenges</a:t>
            </a:r>
          </a:p>
          <a:p>
            <a:pPr lvl="1"/>
            <a:r>
              <a:rPr lang="en-US" sz="1400" dirty="0">
                <a:latin typeface="TimesNewRomanPSMT"/>
              </a:rPr>
              <a:t>Solve doubts</a:t>
            </a:r>
          </a:p>
          <a:p>
            <a:pPr lvl="1"/>
            <a:r>
              <a:rPr lang="en-US" sz="1400" dirty="0">
                <a:latin typeface="TimesNewRomanPSMT"/>
              </a:rPr>
              <a:t>Propose possible alternatives to gain efficiency</a:t>
            </a:r>
          </a:p>
          <a:p>
            <a:pPr lvl="1"/>
            <a:endParaRPr lang="en-US" sz="2000" dirty="0">
              <a:latin typeface="TimesNewRomanPSMT"/>
            </a:endParaRPr>
          </a:p>
          <a:p>
            <a:r>
              <a:rPr lang="en-US" sz="2000" dirty="0">
                <a:latin typeface="TimesNewRomanPSMT"/>
              </a:rPr>
              <a:t>Meeting during the </a:t>
            </a:r>
            <a:r>
              <a:rPr lang="en-US" sz="2000" dirty="0" err="1">
                <a:latin typeface="TimesNewRomanPSMT"/>
              </a:rPr>
              <a:t>KoM</a:t>
            </a:r>
            <a:r>
              <a:rPr lang="en-US" sz="2000" dirty="0">
                <a:latin typeface="TimesNewRomanPSMT"/>
              </a:rPr>
              <a:t> to discuss the current challenges</a:t>
            </a:r>
          </a:p>
        </p:txBody>
      </p:sp>
      <p:pic>
        <p:nvPicPr>
          <p:cNvPr id="4" name="Picture 3" descr="News &amp; events | Health-NCP-Net">
            <a:extLst>
              <a:ext uri="{FF2B5EF4-FFF2-40B4-BE49-F238E27FC236}">
                <a16:creationId xmlns:a16="http://schemas.microsoft.com/office/drawing/2014/main" id="{E4A43D57-AC8A-0B61-EDB3-833F09CAF3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5" r="59616" b="21820"/>
          <a:stretch/>
        </p:blipFill>
        <p:spPr bwMode="auto">
          <a:xfrm>
            <a:off x="6670576" y="4134474"/>
            <a:ext cx="2016224" cy="13761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1870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FF38-22F4-C261-BB0F-7E65294E8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74638"/>
            <a:ext cx="5873080" cy="1143000"/>
          </a:xfrm>
        </p:spPr>
        <p:txBody>
          <a:bodyPr>
            <a:normAutofit fontScale="90000"/>
          </a:bodyPr>
          <a:lstStyle/>
          <a:p>
            <a:r>
              <a:rPr lang="en-US" sz="3200" b="0" i="0" u="none" strike="noStrike" baseline="0" dirty="0">
                <a:latin typeface="TimesNewRomanPSMT"/>
              </a:rPr>
              <a:t>Boost IPR &amp; Technology Transfer in IAC</a:t>
            </a:r>
            <a:br>
              <a:rPr lang="en-US" sz="3200" b="0" i="0" u="none" strike="noStrike" baseline="0" dirty="0">
                <a:latin typeface="TimesNewRomanPSMT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4EC30-7DC3-E702-3425-1EE1055CB3A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r>
              <a:rPr lang="en-US" sz="2000" dirty="0">
                <a:latin typeface="TimesNewRomanPSMT"/>
              </a:rPr>
              <a:t>T</a:t>
            </a:r>
            <a:r>
              <a:rPr lang="en-US" sz="2000" b="0" i="0" u="none" strike="noStrike" baseline="0" dirty="0">
                <a:latin typeface="TimesNewRomanPSMT"/>
              </a:rPr>
              <a:t>o encourage the exploitation of the use of the research results. </a:t>
            </a:r>
          </a:p>
          <a:p>
            <a:pPr algn="l"/>
            <a:endParaRPr lang="en-US" sz="2000" dirty="0">
              <a:latin typeface="TimesNewRomanPSMT"/>
            </a:endParaRPr>
          </a:p>
          <a:p>
            <a:pPr algn="l"/>
            <a:r>
              <a:rPr lang="en-US" sz="2000" dirty="0">
                <a:latin typeface="TimesNewRomanPSMT"/>
              </a:rPr>
              <a:t>1 workshop will be organized it will be conducted in person and simultaneously streamed online, allowing participation from all partner institutions.</a:t>
            </a:r>
          </a:p>
          <a:p>
            <a:pPr algn="l"/>
            <a:r>
              <a:rPr lang="en-US" sz="2000" b="0" i="0" u="none" strike="noStrike" baseline="0" dirty="0">
                <a:latin typeface="TimesNewRomanPSMT"/>
              </a:rPr>
              <a:t> Also, support will be provided by SAT to the IAC in technology transfer methods to enlarge the impact of the research done in the institution</a:t>
            </a:r>
            <a:r>
              <a:rPr lang="en-US" sz="1800" b="0" i="0" u="none" strike="noStrike" baseline="0" dirty="0">
                <a:latin typeface="TimesNewRomanPSMT"/>
              </a:rPr>
              <a:t>.</a:t>
            </a: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02FB8FF-04BF-F720-5F3E-D94994046B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6411103"/>
              </p:ext>
            </p:extLst>
          </p:nvPr>
        </p:nvGraphicFramePr>
        <p:xfrm>
          <a:off x="3707904" y="3944192"/>
          <a:ext cx="2831976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7286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C8857-1DD8-20FA-D2F1-995E6C105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we 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894F5-B1F3-804A-2D0B-57ECA1A7B83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7643192" cy="46550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kern="1400" dirty="0">
                <a:solidFill>
                  <a:srgbClr val="2121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2400" kern="1400" dirty="0">
                <a:solidFill>
                  <a:srgbClr val="2121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SATURNTECH has extensive experience in enhancing organizations' abilities to develop successful EU proposals and improve their participation in European projects. </a:t>
            </a:r>
          </a:p>
          <a:p>
            <a:r>
              <a:rPr lang="en-US" sz="2400" kern="1400" dirty="0">
                <a:solidFill>
                  <a:srgbClr val="2121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Saturntech has taken the lead in delivering training courses on European project management and proposal writing,</a:t>
            </a:r>
          </a:p>
          <a:p>
            <a:r>
              <a:rPr lang="en-US" sz="2400" kern="1400" dirty="0">
                <a:solidFill>
                  <a:srgbClr val="2121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Our expertise spans a wide range of services, including EU proposal coaching, intellectual property rights (IPR) management and technology transfer capabilities, ensuring that innovations are effectively protected and brought to market.</a:t>
            </a:r>
            <a:endParaRPr lang="en-US" kern="1400" dirty="0">
              <a:solidFill>
                <a:srgbClr val="21212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634F9DB-C8F9-1B12-C1B2-D3193452C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297608"/>
            <a:ext cx="3224572" cy="145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89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D7ECD-F422-F35C-67DE-8BD39E6B9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Team involved in UNDARK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94A1A6-5F1F-8D54-174A-953EDDDEC30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3528" y="2839130"/>
            <a:ext cx="2910767" cy="337448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4000" b="1" kern="1400" dirty="0">
              <a:solidFill>
                <a:srgbClr val="21212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4000" b="1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               Ana Branco</a:t>
            </a:r>
          </a:p>
          <a:p>
            <a:pPr>
              <a:lnSpc>
                <a:spcPct val="120000"/>
              </a:lnSpc>
            </a:pPr>
            <a:endParaRPr lang="en-US" sz="34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49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Technological Physical Engineer, with more </a:t>
            </a:r>
            <a:r>
              <a:rPr lang="en-US" sz="4900" b="1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than 20 years of experience in European projects management and European Proposal Elaboration. </a:t>
            </a:r>
          </a:p>
          <a:p>
            <a:pPr>
              <a:lnSpc>
                <a:spcPct val="120000"/>
              </a:lnSpc>
            </a:pPr>
            <a:r>
              <a:rPr lang="en-US" sz="49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Intellectual Property training from the WIPO and from EPO, and in Gender issues from </a:t>
            </a:r>
            <a:r>
              <a:rPr lang="en-US" sz="4900" kern="1400" dirty="0" err="1">
                <a:solidFill>
                  <a:srgbClr val="212120"/>
                </a:solidFill>
                <a:latin typeface="Times New Roman" panose="02020603050405020304" pitchFamily="18" charset="0"/>
              </a:rPr>
              <a:t>ONUWomen</a:t>
            </a:r>
            <a:endParaRPr lang="en-US" sz="49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F4E4EB-A836-FB12-90B9-5E43FE1646BD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3131840" y="3154772"/>
            <a:ext cx="2314600" cy="30588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3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      </a:t>
            </a:r>
            <a:r>
              <a:rPr lang="en-US" sz="2300" b="1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Blanca Araujo</a:t>
            </a:r>
          </a:p>
          <a:p>
            <a:pPr marL="0" indent="0">
              <a:buNone/>
            </a:pPr>
            <a:endParaRPr lang="en-US" sz="23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r>
              <a:rPr lang="en-US" sz="23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Industrial Engineer with more </a:t>
            </a:r>
            <a:r>
              <a:rPr lang="en-US" sz="2300" b="1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than 15 years experience in  building new proposals </a:t>
            </a:r>
            <a:r>
              <a:rPr lang="en-US" sz="23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and projects,</a:t>
            </a:r>
          </a:p>
          <a:p>
            <a:endParaRPr lang="en-US" sz="23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r>
              <a:rPr lang="en-US" sz="23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Innovation and agile consultant, project management and EU business management</a:t>
            </a:r>
          </a:p>
          <a:p>
            <a:endParaRPr lang="en-US" sz="18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712495-7895-FBB1-846E-BAF6362DF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1735526"/>
            <a:ext cx="1143000" cy="1143000"/>
          </a:xfrm>
          <a:prstGeom prst="rect">
            <a:avLst/>
          </a:prstGeom>
        </p:spPr>
      </p:pic>
      <p:pic>
        <p:nvPicPr>
          <p:cNvPr id="1026" name="Picture 2" descr="A person with curly hair wearing glasses&#10;&#10;Description automatically generated">
            <a:extLst>
              <a:ext uri="{FF2B5EF4-FFF2-40B4-BE49-F238E27FC236}">
                <a16:creationId xmlns:a16="http://schemas.microsoft.com/office/drawing/2014/main" id="{BFAA88D7-79B1-1832-4D75-85900E6C1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29" y="1650677"/>
            <a:ext cx="1238942" cy="123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rofile photo of Jorge Bayón">
            <a:extLst>
              <a:ext uri="{FF2B5EF4-FFF2-40B4-BE49-F238E27FC236}">
                <a16:creationId xmlns:a16="http://schemas.microsoft.com/office/drawing/2014/main" id="{1FB06646-8199-A03A-31FA-9EFD57B1C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50677"/>
            <a:ext cx="1202259" cy="120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BA6C8B13-80FA-2D1D-4B38-B79FCDE23529}"/>
              </a:ext>
            </a:extLst>
          </p:cNvPr>
          <p:cNvSpPr txBox="1">
            <a:spLocks/>
          </p:cNvSpPr>
          <p:nvPr/>
        </p:nvSpPr>
        <p:spPr>
          <a:xfrm>
            <a:off x="6134346" y="3154773"/>
            <a:ext cx="2120405" cy="317141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80000"/>
              </a:lnSpc>
              <a:buNone/>
            </a:pPr>
            <a:r>
              <a:rPr lang="en-US" sz="17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        </a:t>
            </a:r>
            <a:r>
              <a:rPr lang="en-US" sz="1700" b="1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Jorge </a:t>
            </a:r>
            <a:r>
              <a:rPr lang="en-US" sz="1700" b="1" kern="1400" dirty="0" err="1">
                <a:solidFill>
                  <a:srgbClr val="212120"/>
                </a:solidFill>
                <a:latin typeface="Times New Roman" panose="02020603050405020304" pitchFamily="18" charset="0"/>
              </a:rPr>
              <a:t>Bayon</a:t>
            </a:r>
            <a:endParaRPr lang="en-US" sz="1700" b="1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pPr defTabSz="914400">
              <a:lnSpc>
                <a:spcPct val="80000"/>
              </a:lnSpc>
            </a:pPr>
            <a:endParaRPr lang="en-US" sz="17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pPr defTabSz="914400">
              <a:lnSpc>
                <a:spcPct val="80000"/>
              </a:lnSpc>
            </a:pPr>
            <a:r>
              <a:rPr lang="en-US" sz="1700" kern="1400" dirty="0" err="1">
                <a:solidFill>
                  <a:srgbClr val="212120"/>
                </a:solidFill>
                <a:latin typeface="Times New Roman" panose="02020603050405020304" pitchFamily="18" charset="0"/>
              </a:rPr>
              <a:t>Telecomunnication</a:t>
            </a:r>
            <a:r>
              <a:rPr lang="en-US" sz="17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 Engineer with more than </a:t>
            </a:r>
            <a:r>
              <a:rPr lang="en-US" sz="1700" b="1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2O years of experience in Technology Transfer </a:t>
            </a:r>
            <a:r>
              <a:rPr lang="en-US" sz="17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and international project management</a:t>
            </a:r>
          </a:p>
          <a:p>
            <a:pPr defTabSz="914400">
              <a:lnSpc>
                <a:spcPct val="80000"/>
              </a:lnSpc>
            </a:pPr>
            <a:endParaRPr lang="en-US" sz="17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pPr defTabSz="914400">
              <a:lnSpc>
                <a:spcPct val="80000"/>
              </a:lnSpc>
            </a:pPr>
            <a:r>
              <a:rPr lang="en-US" sz="1700" kern="1400" dirty="0">
                <a:solidFill>
                  <a:srgbClr val="212120"/>
                </a:solidFill>
                <a:latin typeface="Times New Roman" panose="02020603050405020304" pitchFamily="18" charset="0"/>
              </a:rPr>
              <a:t>Support innovative and new technology project</a:t>
            </a:r>
          </a:p>
          <a:p>
            <a:pPr marL="0" indent="0" defTabSz="914400">
              <a:buNone/>
            </a:pPr>
            <a:endParaRPr lang="en-US" sz="1500" kern="1400" dirty="0">
              <a:solidFill>
                <a:srgbClr val="212120"/>
              </a:solidFill>
              <a:latin typeface="Times New Roman" panose="02020603050405020304" pitchFamily="18" charset="0"/>
            </a:endParaRPr>
          </a:p>
          <a:p>
            <a:pPr defTabSz="914400"/>
            <a:endParaRPr lang="en-US" dirty="0"/>
          </a:p>
          <a:p>
            <a:pPr defTabSz="914400"/>
            <a:endParaRPr lang="en-US" dirty="0"/>
          </a:p>
          <a:p>
            <a:pPr defTabSz="9144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18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BCE75-00E2-C4F3-1E97-D023F61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B90D9-A77C-11A7-FCAC-A185D0D8D6C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555555"/>
                </a:solidFill>
                <a:latin typeface="Roboto" panose="02000000000000000000" pitchFamily="2" charset="0"/>
              </a:rPr>
              <a:t>Tomorrow 15:00-16:00  :</a:t>
            </a:r>
            <a:r>
              <a:rPr lang="en-US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Meeting to probe interests on coaching/training on EU projects at the IAC</a:t>
            </a:r>
          </a:p>
          <a:p>
            <a:endParaRPr lang="en-US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r>
              <a:rPr lang="en-US" dirty="0">
                <a:solidFill>
                  <a:srgbClr val="555555"/>
                </a:solidFill>
                <a:latin typeface="Roboto" panose="02000000000000000000" pitchFamily="2" charset="0"/>
              </a:rPr>
              <a:t>First workshop - date to be defined but in the first months of 2025</a:t>
            </a:r>
          </a:p>
          <a:p>
            <a:pPr lvl="1"/>
            <a:endParaRPr lang="en-US" dirty="0">
              <a:solidFill>
                <a:srgbClr val="555555"/>
              </a:solidFill>
              <a:latin typeface="Roboto" panose="02000000000000000000" pitchFamily="2" charset="0"/>
            </a:endParaRPr>
          </a:p>
          <a:p>
            <a:r>
              <a:rPr lang="en-US" dirty="0">
                <a:solidFill>
                  <a:srgbClr val="555555"/>
                </a:solidFill>
                <a:latin typeface="Roboto" panose="02000000000000000000" pitchFamily="2" charset="0"/>
              </a:rPr>
              <a:t>Feel free to contact us for any doubt/assistance concerning Horizon Europe proposals </a:t>
            </a:r>
            <a:r>
              <a:rPr lang="en-US" dirty="0" err="1">
                <a:solidFill>
                  <a:srgbClr val="555555"/>
                </a:solidFill>
                <a:latin typeface="Roboto" panose="02000000000000000000" pitchFamily="2" charset="0"/>
              </a:rPr>
              <a:t>elabporation</a:t>
            </a:r>
            <a:r>
              <a:rPr lang="en-US" dirty="0">
                <a:solidFill>
                  <a:srgbClr val="555555"/>
                </a:solidFill>
                <a:latin typeface="Roboto" panose="02000000000000000000" pitchFamily="2" charset="0"/>
              </a:rPr>
              <a:t> or project management</a:t>
            </a:r>
          </a:p>
          <a:p>
            <a:pPr lvl="1"/>
            <a:r>
              <a:rPr lang="en-US" dirty="0"/>
              <a:t>Talk with me during the coffee/lunch breaks</a:t>
            </a:r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596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5E56E-4CDB-7F41-94AA-AEF0B6B27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5D1A8-C69C-8043-8B25-907774BEF9C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UNDARK’s main objective is to transform the IAC into a world-class institution in </a:t>
            </a:r>
            <a:r>
              <a:rPr lang="en-US" dirty="0" err="1"/>
              <a:t>astroparticle</a:t>
            </a:r>
            <a:r>
              <a:rPr lang="en-US" dirty="0"/>
              <a:t> physics</a:t>
            </a:r>
            <a:r>
              <a:rPr lang="en-US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r>
              <a:rPr lang="en-US" dirty="0"/>
              <a:t>Four specific objectives</a:t>
            </a:r>
          </a:p>
          <a:p>
            <a:pPr lvl="1"/>
            <a:r>
              <a:rPr lang="en-US" sz="1600" b="1" u="sng" dirty="0"/>
              <a:t>Strategic partnership</a:t>
            </a:r>
            <a:r>
              <a:rPr lang="en-US" sz="1600" dirty="0"/>
              <a:t>. The main goal is to establish a new and robust consortium across the EU under the umbrella of </a:t>
            </a:r>
            <a:r>
              <a:rPr lang="en-US" sz="1600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EuCAPT</a:t>
            </a:r>
            <a:r>
              <a:rPr lang="en-US" sz="1600" dirty="0"/>
              <a:t> , with the Widening coordinator (IAC) at the helm, uniting top class partners and ensuring continuity beyond the conclusion of this action. </a:t>
            </a:r>
          </a:p>
          <a:p>
            <a:pPr lvl="1"/>
            <a:r>
              <a:rPr lang="en-US" sz="1600" b="1" u="sng" dirty="0">
                <a:solidFill>
                  <a:srgbClr val="333333"/>
                </a:solidFill>
                <a:latin typeface="Roboto" panose="02000000000000000000" pitchFamily="2" charset="0"/>
              </a:rPr>
              <a:t>Scientific capacity. </a:t>
            </a:r>
            <a:r>
              <a:rPr lang="en-US" sz="1600" dirty="0"/>
              <a:t>The main goal is to generate a major build-up of the IAC’s research capacity and creativity in the fields of </a:t>
            </a:r>
            <a:r>
              <a:rPr lang="en-US" sz="1600" dirty="0" err="1"/>
              <a:t>astroparticle</a:t>
            </a:r>
            <a:r>
              <a:rPr lang="en-US" sz="1600" dirty="0"/>
              <a:t> physics and dark matter exploration, of excellence and sustainable after the end of UNDARK.</a:t>
            </a:r>
          </a:p>
          <a:p>
            <a:pPr lvl="1"/>
            <a:r>
              <a:rPr lang="en-US" sz="1600" b="1" u="sng" dirty="0">
                <a:solidFill>
                  <a:srgbClr val="333333"/>
                </a:solidFill>
                <a:latin typeface="Roboto" panose="02000000000000000000" pitchFamily="2" charset="0"/>
              </a:rPr>
              <a:t>Scientific visibility. </a:t>
            </a:r>
            <a:r>
              <a:rPr lang="en-US" sz="1600" dirty="0"/>
              <a:t>The goal is to increase the scientific profile of the IAC in the international and EU R&amp;I system and to expand its influence and dissemination of knowledge to the society at large.</a:t>
            </a:r>
          </a:p>
          <a:p>
            <a:pPr lvl="1"/>
            <a:r>
              <a:rPr lang="en-US" sz="1600" b="1" u="sng" dirty="0">
                <a:solidFill>
                  <a:srgbClr val="333333"/>
                </a:solidFill>
                <a:latin typeface="Roboto" panose="02000000000000000000" pitchFamily="2" charset="0"/>
              </a:rPr>
              <a:t>Management capacity. </a:t>
            </a:r>
            <a:r>
              <a:rPr lang="en-US" sz="1600" dirty="0"/>
              <a:t>The main goal is to produce a structural increase in the management capacity and skills of the IAC research and administrative staff. 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4 Marcador de contenido">
            <a:extLst>
              <a:ext uri="{FF2B5EF4-FFF2-40B4-BE49-F238E27FC236}">
                <a16:creationId xmlns:a16="http://schemas.microsoft.com/office/drawing/2014/main" id="{10F1A9BD-B2CF-014E-A155-3C0B2531F123}"/>
              </a:ext>
            </a:extLst>
          </p:cNvPr>
          <p:cNvSpPr txBox="1">
            <a:spLocks/>
          </p:cNvSpPr>
          <p:nvPr/>
        </p:nvSpPr>
        <p:spPr>
          <a:xfrm>
            <a:off x="611560" y="3573016"/>
            <a:ext cx="8075240" cy="27515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endParaRPr lang="en-US" b="1" u="sng" dirty="0"/>
          </a:p>
          <a:p>
            <a:pPr lvl="1"/>
            <a:endParaRPr lang="en-US" b="1" u="sng" dirty="0"/>
          </a:p>
          <a:p>
            <a:pPr defTabSz="914400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353F100-4A5B-6D0D-E0CA-A34C3FE78554}"/>
              </a:ext>
            </a:extLst>
          </p:cNvPr>
          <p:cNvSpPr/>
          <p:nvPr/>
        </p:nvSpPr>
        <p:spPr>
          <a:xfrm>
            <a:off x="827584" y="5445224"/>
            <a:ext cx="7097216" cy="72008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9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attention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23728" y="4653135"/>
            <a:ext cx="6334472" cy="217209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And if you have any doubts, please fell free to contact me :</a:t>
            </a:r>
          </a:p>
          <a:p>
            <a:r>
              <a:rPr lang="en-US" dirty="0">
                <a:hlinkClick r:id="rId2"/>
              </a:rPr>
              <a:t>Ana.branco@Saturntech.eu</a:t>
            </a:r>
            <a:r>
              <a:rPr lang="en-US" dirty="0"/>
              <a:t> </a:t>
            </a:r>
          </a:p>
          <a:p>
            <a:r>
              <a:rPr lang="en-US" dirty="0"/>
              <a:t>(0034) 654399166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8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CAE7C-01FB-CB41-29CC-C033F470C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UNDARK Overview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EE5280-C56D-222B-8882-DFA277E9F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95" y="1340768"/>
            <a:ext cx="7416505" cy="494633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A5AA4B-3391-2868-F137-E7E67E143584}"/>
              </a:ext>
            </a:extLst>
          </p:cNvPr>
          <p:cNvSpPr/>
          <p:nvPr/>
        </p:nvSpPr>
        <p:spPr>
          <a:xfrm>
            <a:off x="5652120" y="3789040"/>
            <a:ext cx="2016224" cy="249805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21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84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37050-6869-498B-D2E6-66EDD8034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274638"/>
            <a:ext cx="6017096" cy="1143000"/>
          </a:xfrm>
        </p:spPr>
        <p:txBody>
          <a:bodyPr/>
          <a:lstStyle/>
          <a:p>
            <a:r>
              <a:rPr lang="en-US" dirty="0"/>
              <a:t>IAC’s Management Booster -.Objective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7959AF4-1386-3D57-93B3-BC0AC840F8B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31534" y="2202942"/>
            <a:ext cx="7467600" cy="4655058"/>
          </a:xfrm>
        </p:spPr>
        <p:txBody>
          <a:bodyPr>
            <a:normAutofit/>
          </a:bodyPr>
          <a:lstStyle/>
          <a:p>
            <a:pPr algn="l"/>
            <a:r>
              <a:rPr lang="en-US" sz="2800" b="0" i="0" u="none" strike="noStrike" baseline="0" dirty="0">
                <a:latin typeface="TimesNewRomanPSMT"/>
              </a:rPr>
              <a:t>Exchange of research management best practices from top partners to the IAC for their implementation.</a:t>
            </a:r>
          </a:p>
          <a:p>
            <a:pPr algn="l"/>
            <a:r>
              <a:rPr lang="en-US" sz="2800" b="0" i="0" u="none" strike="noStrike" baseline="0" dirty="0">
                <a:latin typeface="TimesNewRomanPSMT"/>
              </a:rPr>
              <a:t>Boost the elaboration of HE proposals.</a:t>
            </a:r>
          </a:p>
          <a:p>
            <a:pPr algn="l"/>
            <a:r>
              <a:rPr lang="en-US" sz="2800" b="0" i="0" u="none" strike="noStrike" baseline="0" dirty="0">
                <a:latin typeface="TimesNewRomanPSMT"/>
              </a:rPr>
              <a:t>Raise the efficiency of HE Project Management.</a:t>
            </a:r>
          </a:p>
          <a:p>
            <a:pPr algn="l"/>
            <a:r>
              <a:rPr lang="en-US" sz="2800" b="0" i="0" u="none" strike="noStrike" baseline="0" dirty="0">
                <a:latin typeface="TimesNewRomanPSMT"/>
              </a:rPr>
              <a:t>Improve existing processes in IAC’s research Management.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97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37050-6869-498B-D2E6-66EDD803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Wp5 IAC’s Management Booster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267855FE-6AA1-7093-C751-EA3B8C14C5CC}"/>
              </a:ext>
            </a:extLst>
          </p:cNvPr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654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04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139F2-BB3A-CDF4-8FE8-F54F61A1E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274638"/>
            <a:ext cx="5945088" cy="1143000"/>
          </a:xfrm>
        </p:spPr>
        <p:txBody>
          <a:bodyPr>
            <a:normAutofit fontScale="90000"/>
          </a:bodyPr>
          <a:lstStyle/>
          <a:p>
            <a:r>
              <a:rPr lang="en-US" sz="3200" b="0" i="0" u="none" strike="noStrike" baseline="0" dirty="0">
                <a:latin typeface="TimesNewRomanPSMT"/>
              </a:rPr>
              <a:t>Improve IAC Research Management skills and competence through short visits.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2E834B-30A6-2291-1ECA-AD28FA498B2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b="0" i="0" u="none" strike="noStrike" baseline="0" dirty="0">
                <a:latin typeface="TimesNewRomanPSMT"/>
              </a:rPr>
              <a:t>Within this task, short term visits of IAC administrative staff to internationally leading partners will be prepared and delivered</a:t>
            </a:r>
          </a:p>
          <a:p>
            <a:pPr algn="l"/>
            <a:endParaRPr lang="en-US" sz="1800" dirty="0">
              <a:latin typeface="TimesNewRomanPSMT"/>
            </a:endParaRPr>
          </a:p>
          <a:p>
            <a:pPr algn="l"/>
            <a:endParaRPr lang="en-US" dirty="0"/>
          </a:p>
        </p:txBody>
      </p:sp>
      <p:pic>
        <p:nvPicPr>
          <p:cNvPr id="4100" name="Picture 4" descr="Staff Exchanges - MSCA-NET">
            <a:extLst>
              <a:ext uri="{FF2B5EF4-FFF2-40B4-BE49-F238E27FC236}">
                <a16:creationId xmlns:a16="http://schemas.microsoft.com/office/drawing/2014/main" id="{D53549F0-63E2-FF00-7F79-A7A2B436F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175894"/>
            <a:ext cx="3295253" cy="329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727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2647C-8AA4-6E00-4EAA-E09D1C76D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1760" y="274638"/>
            <a:ext cx="5513040" cy="1143000"/>
          </a:xfrm>
        </p:spPr>
        <p:txBody>
          <a:bodyPr>
            <a:normAutofit/>
          </a:bodyPr>
          <a:lstStyle/>
          <a:p>
            <a:r>
              <a:rPr lang="en-US" sz="3200" b="0" i="0" u="none" strike="noStrike" baseline="0" dirty="0">
                <a:latin typeface="TimesNewRomanPSMT"/>
              </a:rPr>
              <a:t>HE Proposal </a:t>
            </a:r>
            <a:r>
              <a:rPr lang="en-US" sz="3200" b="0" i="0" u="none" strike="noStrike" baseline="0" dirty="0" err="1">
                <a:latin typeface="TimesNewRomanPSMT"/>
              </a:rPr>
              <a:t>ElaborationWorkshops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C908D-EF9F-8CC3-778D-0DEAA103E87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700" b="1" dirty="0">
                <a:latin typeface="TimesNewRomanPSMT"/>
              </a:rPr>
              <a:t>3 Specific Workshops </a:t>
            </a:r>
            <a:r>
              <a:rPr lang="en-US" sz="2700" dirty="0">
                <a:latin typeface="TimesNewRomanPSMT"/>
              </a:rPr>
              <a:t>to prepare the researchers of IAC for submitting proposals for different HE schemes. </a:t>
            </a:r>
          </a:p>
          <a:p>
            <a:pPr lvl="1"/>
            <a:r>
              <a:rPr lang="en-US" b="0" i="0" u="none" strike="noStrike" baseline="0" dirty="0">
                <a:latin typeface="TimesNewRomanPSMT"/>
              </a:rPr>
              <a:t>More specifically, this includes the European Research Grants Marie Sklodowska-Curie Actions and Research and Innovation Actions.</a:t>
            </a:r>
            <a:endParaRPr lang="en-US" sz="2400" dirty="0">
              <a:latin typeface="TimesNewRomanPSMT"/>
            </a:endParaRPr>
          </a:p>
          <a:p>
            <a:pPr lvl="1"/>
            <a:r>
              <a:rPr lang="en-US" dirty="0">
                <a:latin typeface="TimesNewRomanPSMT"/>
              </a:rPr>
              <a:t>These workshops will be in-person at the IAC and streamed online, will have a duration of 1 day and will be open to the researchers from the partners</a:t>
            </a:r>
          </a:p>
          <a:p>
            <a:pPr lvl="2"/>
            <a:r>
              <a:rPr lang="en-US" b="1" i="0" u="sng" strike="noStrike" baseline="0" dirty="0">
                <a:latin typeface="TimesNewRomanPSMT"/>
              </a:rPr>
              <a:t>The first one to be organized in the first months of 2025</a:t>
            </a:r>
          </a:p>
          <a:p>
            <a:pPr marL="0" indent="0" algn="l">
              <a:buNone/>
            </a:pPr>
            <a:endParaRPr lang="en-US" dirty="0">
              <a:latin typeface="TimesNewRomanPSMT"/>
            </a:endParaRPr>
          </a:p>
          <a:p>
            <a:pPr marL="0" indent="0" algn="l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467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10BBD-B7F3-013F-F957-A57D63BBC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696" y="274638"/>
            <a:ext cx="6089104" cy="1143000"/>
          </a:xfrm>
        </p:spPr>
        <p:txBody>
          <a:bodyPr>
            <a:normAutofit fontScale="90000"/>
          </a:bodyPr>
          <a:lstStyle/>
          <a:p>
            <a:r>
              <a:rPr lang="en-US" sz="3200" b="0" i="0" u="none" strike="noStrike" baseline="0" dirty="0">
                <a:latin typeface="TimesNewRomanPSMT"/>
              </a:rPr>
              <a:t>Tutoring on HE proposal elaboration for researchers and managers.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3EF83-6009-8EED-85C9-BB8C7C31597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700" b="1" dirty="0">
                <a:latin typeface="TimesNewRomanPSMT"/>
              </a:rPr>
              <a:t>Continuous mentoring</a:t>
            </a:r>
            <a:endParaRPr lang="en-US" sz="2700" dirty="0">
              <a:latin typeface="TimesNewRomanPSMT"/>
            </a:endParaRPr>
          </a:p>
          <a:p>
            <a:pPr lvl="1"/>
            <a:r>
              <a:rPr lang="en-US" sz="2400" dirty="0">
                <a:latin typeface="TimesNewRomanPSMT"/>
              </a:rPr>
              <a:t>To identify topics</a:t>
            </a:r>
          </a:p>
          <a:p>
            <a:pPr lvl="1"/>
            <a:r>
              <a:rPr lang="en-US" sz="2400" dirty="0">
                <a:latin typeface="TimesNewRomanPSMT"/>
              </a:rPr>
              <a:t>Brainstorms to select the proposals to be done</a:t>
            </a:r>
          </a:p>
          <a:p>
            <a:pPr lvl="1"/>
            <a:r>
              <a:rPr lang="en-US" sz="2400" dirty="0">
                <a:latin typeface="TimesNewRomanPSMT"/>
              </a:rPr>
              <a:t>After we decide to go forward to a proposal</a:t>
            </a:r>
          </a:p>
          <a:p>
            <a:pPr lvl="2"/>
            <a:r>
              <a:rPr lang="en-US" sz="2100" dirty="0">
                <a:latin typeface="TimesNewRomanPSMT"/>
              </a:rPr>
              <a:t>Plan until deadline</a:t>
            </a:r>
          </a:p>
          <a:p>
            <a:pPr lvl="2"/>
            <a:r>
              <a:rPr lang="en-US" sz="2100" dirty="0">
                <a:latin typeface="TimesNewRomanPSMT"/>
              </a:rPr>
              <a:t>Weekly meeting to revise progress</a:t>
            </a:r>
          </a:p>
          <a:p>
            <a:pPr lvl="2"/>
            <a:r>
              <a:rPr lang="en-US" sz="2100" dirty="0">
                <a:latin typeface="TimesNewRomanPSMT"/>
              </a:rPr>
              <a:t>Solve doubts</a:t>
            </a:r>
          </a:p>
          <a:p>
            <a:pPr lvl="2"/>
            <a:r>
              <a:rPr lang="en-US" sz="2100" dirty="0">
                <a:latin typeface="TimesNewRomanPSMT"/>
              </a:rPr>
              <a:t>Review proposal and propose improvement</a:t>
            </a:r>
          </a:p>
          <a:p>
            <a:pPr lvl="1"/>
            <a:r>
              <a:rPr lang="en-US" sz="2400" dirty="0">
                <a:latin typeface="TimesNewRomanPSMT"/>
              </a:rPr>
              <a:t>At least 6 researchers will be mentored during the project duration </a:t>
            </a:r>
          </a:p>
          <a:p>
            <a:pPr lvl="1"/>
            <a:endParaRPr lang="en-US" sz="2400" dirty="0">
              <a:latin typeface="TimesNewRomanPSMT"/>
            </a:endParaRPr>
          </a:p>
          <a:p>
            <a:pPr lvl="2"/>
            <a:endParaRPr lang="en-US" sz="2100" dirty="0">
              <a:latin typeface="TimesNewRomanPSMT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27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10BBD-B7F3-013F-F957-A57D63BBC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696" y="274638"/>
            <a:ext cx="6089104" cy="1143000"/>
          </a:xfrm>
        </p:spPr>
        <p:txBody>
          <a:bodyPr>
            <a:normAutofit fontScale="90000"/>
          </a:bodyPr>
          <a:lstStyle/>
          <a:p>
            <a:r>
              <a:rPr lang="en-US" sz="3200" b="0" i="0" u="none" strike="noStrike" baseline="0" dirty="0">
                <a:latin typeface="TimesNewRomanPSMT"/>
              </a:rPr>
              <a:t>Tutoring on HE proposal elaboration for researchers and managers.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3EF83-6009-8EED-85C9-BB8C7C31597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65760" lvl="1" indent="0">
              <a:buNone/>
            </a:pPr>
            <a:endParaRPr lang="en-US" sz="2400" dirty="0">
              <a:latin typeface="TimesNewRomanPSMT"/>
            </a:endParaRPr>
          </a:p>
          <a:p>
            <a:r>
              <a:rPr lang="en-US" sz="2700" dirty="0">
                <a:latin typeface="TimesNewRomanPSMT"/>
              </a:rPr>
              <a:t>Tomorrow  (15:00-16:00) : Meeting to probe interests on coaching/training on EU projects at the IAC</a:t>
            </a:r>
          </a:p>
          <a:p>
            <a:pPr lvl="2"/>
            <a:endParaRPr lang="en-US" sz="2100" dirty="0">
              <a:latin typeface="TimesNewRomanPSMT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 descr="Horizon Europe main work programme 2021-2022 - European Commission">
            <a:extLst>
              <a:ext uri="{FF2B5EF4-FFF2-40B4-BE49-F238E27FC236}">
                <a16:creationId xmlns:a16="http://schemas.microsoft.com/office/drawing/2014/main" id="{1DE8D966-99E7-396A-1A35-A03D2FEF6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82950"/>
            <a:ext cx="5544616" cy="277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577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10148</TotalTime>
  <Words>946</Words>
  <Application>Microsoft Office PowerPoint</Application>
  <PresentationFormat>On-screen Show (4:3)</PresentationFormat>
  <Paragraphs>108</Paragraphs>
  <Slides>20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Century Schoolbook</vt:lpstr>
      <vt:lpstr>Roboto</vt:lpstr>
      <vt:lpstr>Times New Roman</vt:lpstr>
      <vt:lpstr>TimesNewRomanPSMT</vt:lpstr>
      <vt:lpstr>Verdana</vt:lpstr>
      <vt:lpstr>Wingdings</vt:lpstr>
      <vt:lpstr>Wingdings 2</vt:lpstr>
      <vt:lpstr>Oriel</vt:lpstr>
      <vt:lpstr>  Project management and training within UNDARK  </vt:lpstr>
      <vt:lpstr>UNDARK</vt:lpstr>
      <vt:lpstr>UNDARK Overview</vt:lpstr>
      <vt:lpstr>IAC’s Management Booster -.Objective</vt:lpstr>
      <vt:lpstr>Wp5 IAC’s Management Booster</vt:lpstr>
      <vt:lpstr>Improve IAC Research Management skills and competence through short visits.</vt:lpstr>
      <vt:lpstr>HE Proposal ElaborationWorkshops</vt:lpstr>
      <vt:lpstr>Tutoring on HE proposal elaboration for researchers and managers.</vt:lpstr>
      <vt:lpstr>Tutoring on HE proposal elaboration for researchers and managers.</vt:lpstr>
      <vt:lpstr>About Horizon Europe</vt:lpstr>
      <vt:lpstr>Pilar 1 Overview </vt:lpstr>
      <vt:lpstr>ERC GRANTS</vt:lpstr>
      <vt:lpstr>MSCA ACTIONS</vt:lpstr>
      <vt:lpstr>Pilar 2 Overview </vt:lpstr>
      <vt:lpstr>Tutoring on HE proposal management for researchers and managers.</vt:lpstr>
      <vt:lpstr>Boost IPR &amp; Technology Transfer in IAC </vt:lpstr>
      <vt:lpstr>Who we are?</vt:lpstr>
      <vt:lpstr>Our Team involved in UNDARK</vt:lpstr>
      <vt:lpstr>Next steps</vt:lpstr>
      <vt:lpstr>Thank you for attention</vt:lpstr>
    </vt:vector>
  </TitlesOfParts>
  <Company>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 Europe</dc:title>
  <dc:creator>Sofia</dc:creator>
  <cp:lastModifiedBy>Ana Branco</cp:lastModifiedBy>
  <cp:revision>147</cp:revision>
  <cp:lastPrinted>2021-04-16T06:35:04Z</cp:lastPrinted>
  <dcterms:created xsi:type="dcterms:W3CDTF">2021-03-23T07:14:56Z</dcterms:created>
  <dcterms:modified xsi:type="dcterms:W3CDTF">2024-10-08T07:54:28Z</dcterms:modified>
</cp:coreProperties>
</file>