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7" autoAdjust="0"/>
    <p:restoredTop sz="94221" autoAdjust="0"/>
  </p:normalViewPr>
  <p:slideViewPr>
    <p:cSldViewPr snapToGrid="0">
      <p:cViewPr varScale="1">
        <p:scale>
          <a:sx n="116" d="100"/>
          <a:sy n="116" d="100"/>
        </p:scale>
        <p:origin x="102"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8261F-A848-87AA-FA7A-10B37F9CD398}"/>
              </a:ext>
            </a:extLst>
          </p:cNvPr>
          <p:cNvSpPr>
            <a:spLocks noGrp="1"/>
          </p:cNvSpPr>
          <p:nvPr>
            <p:ph type="ctrTitle"/>
          </p:nvPr>
        </p:nvSpPr>
        <p:spPr>
          <a:xfrm>
            <a:off x="1524000" y="1122363"/>
            <a:ext cx="9144000" cy="2387600"/>
          </a:xfrm>
        </p:spPr>
        <p:txBody>
          <a:bodyPr anchor="b">
            <a:normAutofit/>
          </a:bodyPr>
          <a:lstStyle>
            <a:lvl1pPr algn="ctr">
              <a:defRPr sz="4400">
                <a:solidFill>
                  <a:schemeClr val="accent5">
                    <a:lumMod val="50000"/>
                  </a:schemeClr>
                </a:solidFill>
                <a:latin typeface="Times New Roman" panose="02020603050405020304" pitchFamily="18" charset="0"/>
                <a:cs typeface="Times New Roman" panose="02020603050405020304" pitchFamily="18"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394ABE1A-BC26-8BB2-F4FC-4410913B1F4A}"/>
              </a:ext>
            </a:extLst>
          </p:cNvPr>
          <p:cNvSpPr>
            <a:spLocks noGrp="1"/>
          </p:cNvSpPr>
          <p:nvPr>
            <p:ph type="subTitle" idx="1"/>
          </p:nvPr>
        </p:nvSpPr>
        <p:spPr>
          <a:xfrm>
            <a:off x="1524000" y="3602038"/>
            <a:ext cx="9144000" cy="1655762"/>
          </a:xfrm>
        </p:spPr>
        <p:txBody>
          <a:bodyPr/>
          <a:lstStyle>
            <a:lvl1pPr marL="0" indent="0" algn="ctr">
              <a:buNone/>
              <a:defRPr sz="2400">
                <a:solidFill>
                  <a:schemeClr val="tx2">
                    <a:lumMod val="50000"/>
                  </a:schemeClr>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963C706D-B8F6-C78C-E795-43FA95C7ED49}"/>
              </a:ext>
            </a:extLst>
          </p:cNvPr>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B77C23BD-5209-48C4-AFFC-DAD4DA8ECFB9}" type="datetimeFigureOut">
              <a:rPr lang="en-GB" smtClean="0"/>
              <a:pPr/>
              <a:t>14/08/2024</a:t>
            </a:fld>
            <a:endParaRPr lang="en-GB"/>
          </a:p>
        </p:txBody>
      </p:sp>
      <p:sp>
        <p:nvSpPr>
          <p:cNvPr id="5" name="Footer Placeholder 4">
            <a:extLst>
              <a:ext uri="{FF2B5EF4-FFF2-40B4-BE49-F238E27FC236}">
                <a16:creationId xmlns:a16="http://schemas.microsoft.com/office/drawing/2014/main" id="{ADE42600-78D6-72C9-E0E1-8B76DCE63A13}"/>
              </a:ext>
            </a:extLst>
          </p:cNvPr>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GB"/>
          </a:p>
        </p:txBody>
      </p:sp>
      <p:sp>
        <p:nvSpPr>
          <p:cNvPr id="6" name="Slide Number Placeholder 5">
            <a:extLst>
              <a:ext uri="{FF2B5EF4-FFF2-40B4-BE49-F238E27FC236}">
                <a16:creationId xmlns:a16="http://schemas.microsoft.com/office/drawing/2014/main" id="{5CB70962-2D2C-19C5-80F1-E7FE3C198CE7}"/>
              </a:ext>
            </a:extLst>
          </p:cNvPr>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ABD2E61E-30A2-4998-A99B-F219902E1E67}" type="slidenum">
              <a:rPr lang="en-GB" smtClean="0"/>
              <a:pPr/>
              <a:t>‹#›</a:t>
            </a:fld>
            <a:endParaRPr lang="en-GB"/>
          </a:p>
        </p:txBody>
      </p:sp>
    </p:spTree>
    <p:extLst>
      <p:ext uri="{BB962C8B-B14F-4D97-AF65-F5344CB8AC3E}">
        <p14:creationId xmlns:p14="http://schemas.microsoft.com/office/powerpoint/2010/main" val="2630195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9FB2F-D652-187F-8B47-BE7215C224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10A4AD2-FA14-8980-2002-04D3ACDDC4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4BA6AF-242F-6266-5622-580806B3983C}"/>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5" name="Footer Placeholder 4">
            <a:extLst>
              <a:ext uri="{FF2B5EF4-FFF2-40B4-BE49-F238E27FC236}">
                <a16:creationId xmlns:a16="http://schemas.microsoft.com/office/drawing/2014/main" id="{1EA3A725-5C2D-F23F-B254-25C19C3A6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AFD6E6-853F-C426-54AC-6F6A694377DF}"/>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2864520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5CFBE7-629A-2EB0-5C8C-C813B6BA7C0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7C2D0A-A887-C531-3480-BAD038604E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2E406B-368E-3E92-26EA-567D5875A4B4}"/>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5" name="Footer Placeholder 4">
            <a:extLst>
              <a:ext uri="{FF2B5EF4-FFF2-40B4-BE49-F238E27FC236}">
                <a16:creationId xmlns:a16="http://schemas.microsoft.com/office/drawing/2014/main" id="{7329D327-C9F7-AC3D-D124-9EF3F19F3B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CF80F3-51D7-647B-54EA-62B4C4804F7E}"/>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798045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A4A8A-0B35-F1B4-2E51-BFCA7BB0B70A}"/>
              </a:ext>
            </a:extLst>
          </p:cNvPr>
          <p:cNvSpPr>
            <a:spLocks noGrp="1"/>
          </p:cNvSpPr>
          <p:nvPr>
            <p:ph type="title"/>
          </p:nvPr>
        </p:nvSpPr>
        <p:spPr>
          <a:xfrm>
            <a:off x="838200" y="365125"/>
            <a:ext cx="10515600" cy="557513"/>
          </a:xfrm>
        </p:spPr>
        <p:txBody>
          <a:bodyPr/>
          <a:lstStyle>
            <a:lvl1pPr algn="ctr">
              <a:defRPr>
                <a:solidFill>
                  <a:schemeClr val="accent1">
                    <a:lumMod val="75000"/>
                  </a:schemeClr>
                </a:solidFill>
                <a:latin typeface="Times New Roman" panose="02020603050405020304" pitchFamily="18" charset="0"/>
                <a:cs typeface="Times New Roman" panose="02020603050405020304" pitchFamily="18"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05C26E2-5730-CCCA-B984-0EC10D38557A}"/>
              </a:ext>
            </a:extLst>
          </p:cNvPr>
          <p:cNvSpPr>
            <a:spLocks noGrp="1"/>
          </p:cNvSpPr>
          <p:nvPr>
            <p:ph idx="1"/>
          </p:nvPr>
        </p:nvSpPr>
        <p:spPr>
          <a:xfrm>
            <a:off x="838200" y="1235676"/>
            <a:ext cx="10515600" cy="4941287"/>
          </a:xfrm>
        </p:spPr>
        <p:txBody>
          <a:bodyPr/>
          <a:lstStyle>
            <a:lvl1pPr>
              <a:lnSpc>
                <a:spcPct val="75000"/>
              </a:lnSpc>
              <a:defRPr>
                <a:solidFill>
                  <a:schemeClr val="tx2">
                    <a:lumMod val="50000"/>
                  </a:schemeClr>
                </a:solidFill>
                <a:latin typeface="Times New Roman" panose="02020603050405020304" pitchFamily="18" charset="0"/>
                <a:cs typeface="Times New Roman" panose="02020603050405020304" pitchFamily="18" charset="0"/>
              </a:defRPr>
            </a:lvl1pPr>
            <a:lvl2pPr>
              <a:lnSpc>
                <a:spcPct val="75000"/>
              </a:lnSpc>
              <a:defRPr>
                <a:solidFill>
                  <a:schemeClr val="tx2">
                    <a:lumMod val="50000"/>
                  </a:schemeClr>
                </a:solidFill>
                <a:latin typeface="Times New Roman" panose="02020603050405020304" pitchFamily="18" charset="0"/>
                <a:cs typeface="Times New Roman" panose="02020603050405020304" pitchFamily="18" charset="0"/>
              </a:defRPr>
            </a:lvl2pPr>
            <a:lvl3pPr>
              <a:lnSpc>
                <a:spcPct val="75000"/>
              </a:lnSpc>
              <a:defRPr>
                <a:solidFill>
                  <a:schemeClr val="tx2">
                    <a:lumMod val="50000"/>
                  </a:schemeClr>
                </a:solidFill>
                <a:latin typeface="Times New Roman" panose="02020603050405020304" pitchFamily="18" charset="0"/>
                <a:cs typeface="Times New Roman" panose="02020603050405020304" pitchFamily="18" charset="0"/>
              </a:defRPr>
            </a:lvl3pPr>
            <a:lvl4pPr>
              <a:lnSpc>
                <a:spcPct val="75000"/>
              </a:lnSpc>
              <a:defRPr>
                <a:solidFill>
                  <a:schemeClr val="tx2">
                    <a:lumMod val="50000"/>
                  </a:schemeClr>
                </a:solidFill>
                <a:latin typeface="Times New Roman" panose="02020603050405020304" pitchFamily="18" charset="0"/>
                <a:cs typeface="Times New Roman" panose="02020603050405020304" pitchFamily="18" charset="0"/>
              </a:defRPr>
            </a:lvl4pPr>
            <a:lvl5pPr>
              <a:lnSpc>
                <a:spcPct val="75000"/>
              </a:lnSpc>
              <a:defRPr>
                <a:solidFill>
                  <a:schemeClr val="tx2">
                    <a:lumMod val="50000"/>
                  </a:schemeClr>
                </a:solidFill>
                <a:latin typeface="Times New Roman" panose="02020603050405020304" pitchFamily="18" charset="0"/>
                <a:cs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AD121C33-0928-FE11-4A1C-78D983548DE1}"/>
              </a:ext>
            </a:extLst>
          </p:cNvPr>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B77C23BD-5209-48C4-AFFC-DAD4DA8ECFB9}" type="datetimeFigureOut">
              <a:rPr lang="en-GB" smtClean="0"/>
              <a:pPr/>
              <a:t>14/08/2024</a:t>
            </a:fld>
            <a:endParaRPr lang="en-GB"/>
          </a:p>
        </p:txBody>
      </p:sp>
      <p:sp>
        <p:nvSpPr>
          <p:cNvPr id="5" name="Footer Placeholder 4">
            <a:extLst>
              <a:ext uri="{FF2B5EF4-FFF2-40B4-BE49-F238E27FC236}">
                <a16:creationId xmlns:a16="http://schemas.microsoft.com/office/drawing/2014/main" id="{DAD5FF32-83CC-4A12-19E8-EED841E083D7}"/>
              </a:ext>
            </a:extLst>
          </p:cNvPr>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GB"/>
          </a:p>
        </p:txBody>
      </p:sp>
      <p:sp>
        <p:nvSpPr>
          <p:cNvPr id="6" name="Slide Number Placeholder 5">
            <a:extLst>
              <a:ext uri="{FF2B5EF4-FFF2-40B4-BE49-F238E27FC236}">
                <a16:creationId xmlns:a16="http://schemas.microsoft.com/office/drawing/2014/main" id="{263F812C-6147-73F2-8D1E-18A84EE14169}"/>
              </a:ext>
            </a:extLst>
          </p:cNvPr>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ABD2E61E-30A2-4998-A99B-F219902E1E67}" type="slidenum">
              <a:rPr lang="en-GB" smtClean="0"/>
              <a:pPr/>
              <a:t>‹#›</a:t>
            </a:fld>
            <a:endParaRPr lang="en-GB"/>
          </a:p>
        </p:txBody>
      </p:sp>
    </p:spTree>
    <p:extLst>
      <p:ext uri="{BB962C8B-B14F-4D97-AF65-F5344CB8AC3E}">
        <p14:creationId xmlns:p14="http://schemas.microsoft.com/office/powerpoint/2010/main" val="3164548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6460C-D7AD-1BDA-6CB0-351817E179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62E71D6-C991-A9F9-1C18-94CD9069EE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0C9ACE5-4142-8EE4-62AB-4EF9D48603D6}"/>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5" name="Footer Placeholder 4">
            <a:extLst>
              <a:ext uri="{FF2B5EF4-FFF2-40B4-BE49-F238E27FC236}">
                <a16:creationId xmlns:a16="http://schemas.microsoft.com/office/drawing/2014/main" id="{0A60EB70-86F4-727A-AF47-7319EAD579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5C9305-E171-B12E-0B6E-E3E84AC81525}"/>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1434216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BDB29-B00E-D039-5F6C-FC7E40BC82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082CEE-4DEF-1D0A-81B2-9888CFF4B4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762D51-3D0E-C9B6-4807-1DBA55FAC5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A9EB55F-6B36-0B6A-F6B3-5486B3307B95}"/>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6" name="Footer Placeholder 5">
            <a:extLst>
              <a:ext uri="{FF2B5EF4-FFF2-40B4-BE49-F238E27FC236}">
                <a16:creationId xmlns:a16="http://schemas.microsoft.com/office/drawing/2014/main" id="{77D34CEC-A2DD-61E7-B638-9648A85C71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F888F1-9A8C-2358-D7FE-9824878E4498}"/>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3619021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C201F-37BE-E1DA-80EA-83195F964FD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63A9C4-B34E-DEF1-0141-4376ED23AA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EC5A6B-3DB2-A336-7F4A-6038FF12ED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5B67253-D49F-6A75-678E-8F0A955F11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478BA7-AAA4-1E1F-F3CD-8F5B155177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1EE87DB-5CE7-C45B-1757-C8E82E6121EC}"/>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8" name="Footer Placeholder 7">
            <a:extLst>
              <a:ext uri="{FF2B5EF4-FFF2-40B4-BE49-F238E27FC236}">
                <a16:creationId xmlns:a16="http://schemas.microsoft.com/office/drawing/2014/main" id="{9D317891-5E9B-A9D2-134A-5170BBA9B25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BD49C97-4B49-1906-13A1-85A299E06E4D}"/>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1037909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3E3C9-E063-CF0B-2FCD-E38A2E28F0E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6B4D727-B006-D91D-8944-2C9986147A2D}"/>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4" name="Footer Placeholder 3">
            <a:extLst>
              <a:ext uri="{FF2B5EF4-FFF2-40B4-BE49-F238E27FC236}">
                <a16:creationId xmlns:a16="http://schemas.microsoft.com/office/drawing/2014/main" id="{91C5B4D2-88F3-B34A-2F53-99E932419B5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8D7278A-C76F-FEF8-8DB0-C219F23B74B3}"/>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2171365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561C16-3A43-B6B3-DBC9-1EBFDEA955D2}"/>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3" name="Footer Placeholder 2">
            <a:extLst>
              <a:ext uri="{FF2B5EF4-FFF2-40B4-BE49-F238E27FC236}">
                <a16:creationId xmlns:a16="http://schemas.microsoft.com/office/drawing/2014/main" id="{90F52AD6-DBCF-FEBC-3B87-1507ED2577B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DE02D5-1934-93D7-F3D8-279B2EC11ED7}"/>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1229532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BA89E-967F-1B85-4347-FC0EFC5601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A2C0E70-0EEF-E5EC-0F55-B5171C5EEE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2D52D53-7E2A-A2D3-F64E-E76E255B67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1F835F-7F11-AB5F-6E94-6EDAEC11E929}"/>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6" name="Footer Placeholder 5">
            <a:extLst>
              <a:ext uri="{FF2B5EF4-FFF2-40B4-BE49-F238E27FC236}">
                <a16:creationId xmlns:a16="http://schemas.microsoft.com/office/drawing/2014/main" id="{C97F2CDA-CACE-04A3-E618-46E5E26257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6EC8D35-4630-7809-13D3-B8D82862703A}"/>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200781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786E2-84A9-0FD4-425F-B6D1A14085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76B3901-1600-7B05-F6E2-A34DD311F6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C8D4369-40D7-9633-5273-95859F504A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2F7227-701E-B536-A834-481B78E97A9A}"/>
              </a:ext>
            </a:extLst>
          </p:cNvPr>
          <p:cNvSpPr>
            <a:spLocks noGrp="1"/>
          </p:cNvSpPr>
          <p:nvPr>
            <p:ph type="dt" sz="half" idx="10"/>
          </p:nvPr>
        </p:nvSpPr>
        <p:spPr/>
        <p:txBody>
          <a:bodyPr/>
          <a:lstStyle/>
          <a:p>
            <a:fld id="{B77C23BD-5209-48C4-AFFC-DAD4DA8ECFB9}" type="datetimeFigureOut">
              <a:rPr lang="en-GB" smtClean="0"/>
              <a:t>14/08/2024</a:t>
            </a:fld>
            <a:endParaRPr lang="en-GB"/>
          </a:p>
        </p:txBody>
      </p:sp>
      <p:sp>
        <p:nvSpPr>
          <p:cNvPr id="6" name="Footer Placeholder 5">
            <a:extLst>
              <a:ext uri="{FF2B5EF4-FFF2-40B4-BE49-F238E27FC236}">
                <a16:creationId xmlns:a16="http://schemas.microsoft.com/office/drawing/2014/main" id="{1514016A-D601-B357-AB32-4E3B090048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7A1233-52F3-8AB2-52BF-5DB89CE51231}"/>
              </a:ext>
            </a:extLst>
          </p:cNvPr>
          <p:cNvSpPr>
            <a:spLocks noGrp="1"/>
          </p:cNvSpPr>
          <p:nvPr>
            <p:ph type="sldNum" sz="quarter" idx="12"/>
          </p:nvPr>
        </p:nvSpPr>
        <p:spPr/>
        <p:txBody>
          <a:bodyPr/>
          <a:lstStyle/>
          <a:p>
            <a:fld id="{ABD2E61E-30A2-4998-A99B-F219902E1E67}" type="slidenum">
              <a:rPr lang="en-GB" smtClean="0"/>
              <a:t>‹#›</a:t>
            </a:fld>
            <a:endParaRPr lang="en-GB"/>
          </a:p>
        </p:txBody>
      </p:sp>
    </p:spTree>
    <p:extLst>
      <p:ext uri="{BB962C8B-B14F-4D97-AF65-F5344CB8AC3E}">
        <p14:creationId xmlns:p14="http://schemas.microsoft.com/office/powerpoint/2010/main" val="1957975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6D5B9B-E58D-8AEE-6961-212633B548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8C01CD4-92FE-A72A-E3FF-FC3310C6F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BD5C160-4DE1-05A0-3727-97FE1FD956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anose="02020603050405020304" pitchFamily="18" charset="0"/>
                <a:cs typeface="Times New Roman" panose="02020603050405020304" pitchFamily="18" charset="0"/>
              </a:defRPr>
            </a:lvl1pPr>
          </a:lstStyle>
          <a:p>
            <a:fld id="{B77C23BD-5209-48C4-AFFC-DAD4DA8ECFB9}" type="datetimeFigureOut">
              <a:rPr lang="en-GB" smtClean="0"/>
              <a:pPr/>
              <a:t>14/08/2024</a:t>
            </a:fld>
            <a:endParaRPr lang="en-GB"/>
          </a:p>
        </p:txBody>
      </p:sp>
      <p:sp>
        <p:nvSpPr>
          <p:cNvPr id="5" name="Footer Placeholder 4">
            <a:extLst>
              <a:ext uri="{FF2B5EF4-FFF2-40B4-BE49-F238E27FC236}">
                <a16:creationId xmlns:a16="http://schemas.microsoft.com/office/drawing/2014/main" id="{5DD06766-BEA4-8837-B1C5-404C206AE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anose="02020603050405020304" pitchFamily="18" charset="0"/>
                <a:cs typeface="Times New Roman" panose="02020603050405020304" pitchFamily="18" charset="0"/>
              </a:defRPr>
            </a:lvl1pPr>
          </a:lstStyle>
          <a:p>
            <a:endParaRPr lang="en-GB"/>
          </a:p>
        </p:txBody>
      </p:sp>
      <p:sp>
        <p:nvSpPr>
          <p:cNvPr id="6" name="Slide Number Placeholder 5">
            <a:extLst>
              <a:ext uri="{FF2B5EF4-FFF2-40B4-BE49-F238E27FC236}">
                <a16:creationId xmlns:a16="http://schemas.microsoft.com/office/drawing/2014/main" id="{02ED1F28-5012-0CF4-AA54-4E6747378D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Times New Roman" panose="02020603050405020304" pitchFamily="18" charset="0"/>
                <a:cs typeface="Times New Roman" panose="02020603050405020304" pitchFamily="18" charset="0"/>
              </a:defRPr>
            </a:lvl1pPr>
          </a:lstStyle>
          <a:p>
            <a:fld id="{ABD2E61E-30A2-4998-A99B-F219902E1E67}" type="slidenum">
              <a:rPr lang="en-GB" smtClean="0"/>
              <a:pPr/>
              <a:t>‹#›</a:t>
            </a:fld>
            <a:endParaRPr lang="en-GB"/>
          </a:p>
        </p:txBody>
      </p:sp>
    </p:spTree>
    <p:extLst>
      <p:ext uri="{BB962C8B-B14F-4D97-AF65-F5344CB8AC3E}">
        <p14:creationId xmlns:p14="http://schemas.microsoft.com/office/powerpoint/2010/main" val="1955909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accent5">
              <a:lumMod val="50000"/>
            </a:schemeClr>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lumMod val="50000"/>
            </a:schemeClr>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lumMod val="50000"/>
            </a:schemeClr>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lumMod val="50000"/>
            </a:schemeClr>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50000"/>
            </a:schemeClr>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lumMod val="50000"/>
            </a:schemeClr>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A4E6B-2EEC-E6BE-BB19-AD290E99BC66}"/>
              </a:ext>
            </a:extLst>
          </p:cNvPr>
          <p:cNvSpPr>
            <a:spLocks noGrp="1"/>
          </p:cNvSpPr>
          <p:nvPr>
            <p:ph type="ctrTitle"/>
          </p:nvPr>
        </p:nvSpPr>
        <p:spPr/>
        <p:txBody>
          <a:bodyPr/>
          <a:lstStyle/>
          <a:p>
            <a:r>
              <a:rPr lang="en-GB" dirty="0"/>
              <a:t>EESD</a:t>
            </a:r>
            <a:br>
              <a:rPr lang="en-GB" dirty="0"/>
            </a:br>
            <a:r>
              <a:rPr lang="en-GB" dirty="0"/>
              <a:t>Structural analysis of the vacuum vessel</a:t>
            </a:r>
          </a:p>
        </p:txBody>
      </p:sp>
      <p:sp>
        <p:nvSpPr>
          <p:cNvPr id="3" name="Subtitle 2">
            <a:extLst>
              <a:ext uri="{FF2B5EF4-FFF2-40B4-BE49-F238E27FC236}">
                <a16:creationId xmlns:a16="http://schemas.microsoft.com/office/drawing/2014/main" id="{4A1A875F-4D51-09F4-BADA-407C31A27E6C}"/>
              </a:ext>
            </a:extLst>
          </p:cNvPr>
          <p:cNvSpPr>
            <a:spLocks noGrp="1"/>
          </p:cNvSpPr>
          <p:nvPr>
            <p:ph type="subTitle" idx="1"/>
          </p:nvPr>
        </p:nvSpPr>
        <p:spPr/>
        <p:txBody>
          <a:bodyPr/>
          <a:lstStyle/>
          <a:p>
            <a:r>
              <a:rPr lang="en-GB" dirty="0"/>
              <a:t>D. Ramos, xx/xx/2024</a:t>
            </a:r>
          </a:p>
        </p:txBody>
      </p:sp>
    </p:spTree>
    <p:extLst>
      <p:ext uri="{BB962C8B-B14F-4D97-AF65-F5344CB8AC3E}">
        <p14:creationId xmlns:p14="http://schemas.microsoft.com/office/powerpoint/2010/main" val="84104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8C145-4A56-3A1D-2F03-8F3DA864AB9B}"/>
              </a:ext>
            </a:extLst>
          </p:cNvPr>
          <p:cNvSpPr>
            <a:spLocks noGrp="1"/>
          </p:cNvSpPr>
          <p:nvPr>
            <p:ph type="title"/>
          </p:nvPr>
        </p:nvSpPr>
        <p:spPr/>
        <p:txBody>
          <a:bodyPr>
            <a:normAutofit fontScale="90000"/>
          </a:bodyPr>
          <a:lstStyle/>
          <a:p>
            <a:r>
              <a:rPr lang="en-GB" dirty="0"/>
              <a:t>Vacuum vessel</a:t>
            </a:r>
          </a:p>
        </p:txBody>
      </p:sp>
      <p:sp>
        <p:nvSpPr>
          <p:cNvPr id="14" name="Content Placeholder 13">
            <a:extLst>
              <a:ext uri="{FF2B5EF4-FFF2-40B4-BE49-F238E27FC236}">
                <a16:creationId xmlns:a16="http://schemas.microsoft.com/office/drawing/2014/main" id="{D91AEB75-2135-2E1C-9125-FA02C0F94839}"/>
              </a:ext>
            </a:extLst>
          </p:cNvPr>
          <p:cNvSpPr>
            <a:spLocks noGrp="1"/>
          </p:cNvSpPr>
          <p:nvPr>
            <p:ph idx="1"/>
          </p:nvPr>
        </p:nvSpPr>
        <p:spPr>
          <a:xfrm>
            <a:off x="1134762" y="972065"/>
            <a:ext cx="10515600" cy="4858908"/>
          </a:xfrm>
        </p:spPr>
        <p:txBody>
          <a:bodyPr>
            <a:normAutofit/>
          </a:bodyPr>
          <a:lstStyle/>
          <a:p>
            <a:r>
              <a:rPr lang="en-GB" sz="2400" dirty="0"/>
              <a:t>Core structure includes the interfaces for the cold mass suspension rods</a:t>
            </a:r>
          </a:p>
          <a:p>
            <a:r>
              <a:rPr lang="en-GB" sz="2400" dirty="0"/>
              <a:t>Top and bottom covers close the assembly once the cold mass is already aligned</a:t>
            </a:r>
          </a:p>
          <a:p>
            <a:r>
              <a:rPr lang="en-GB" sz="2400" dirty="0"/>
              <a:t>Sealing with elastomer O-ring</a:t>
            </a:r>
          </a:p>
          <a:p>
            <a:r>
              <a:rPr lang="en-GB" sz="2400" dirty="0"/>
              <a:t>Covers and core structure are assembled in “sandwich” with threaded rods and nuts, compressing the seals. The pressure will help compressing the seal on the regions where there is no space for bolts</a:t>
            </a:r>
          </a:p>
          <a:p>
            <a:r>
              <a:rPr lang="en-GB" sz="2400" dirty="0"/>
              <a:t>Step interface between covers and the core walls prevents the core walls from bending inwards</a:t>
            </a:r>
          </a:p>
        </p:txBody>
      </p:sp>
      <p:pic>
        <p:nvPicPr>
          <p:cNvPr id="4" name="Picture 3">
            <a:extLst>
              <a:ext uri="{FF2B5EF4-FFF2-40B4-BE49-F238E27FC236}">
                <a16:creationId xmlns:a16="http://schemas.microsoft.com/office/drawing/2014/main" id="{EAABF8D6-645E-91FA-93CF-6926A916533F}"/>
              </a:ext>
            </a:extLst>
          </p:cNvPr>
          <p:cNvPicPr>
            <a:picLocks noChangeAspect="1"/>
          </p:cNvPicPr>
          <p:nvPr/>
        </p:nvPicPr>
        <p:blipFill>
          <a:blip r:embed="rId2"/>
          <a:stretch>
            <a:fillRect/>
          </a:stretch>
        </p:blipFill>
        <p:spPr>
          <a:xfrm>
            <a:off x="2113995" y="3515320"/>
            <a:ext cx="3858438" cy="2695368"/>
          </a:xfrm>
          <a:prstGeom prst="rect">
            <a:avLst/>
          </a:prstGeom>
        </p:spPr>
      </p:pic>
      <p:pic>
        <p:nvPicPr>
          <p:cNvPr id="6" name="Picture 5">
            <a:extLst>
              <a:ext uri="{FF2B5EF4-FFF2-40B4-BE49-F238E27FC236}">
                <a16:creationId xmlns:a16="http://schemas.microsoft.com/office/drawing/2014/main" id="{852503EB-804B-B973-00E8-1FE621D67555}"/>
              </a:ext>
            </a:extLst>
          </p:cNvPr>
          <p:cNvPicPr>
            <a:picLocks noChangeAspect="1"/>
          </p:cNvPicPr>
          <p:nvPr/>
        </p:nvPicPr>
        <p:blipFill>
          <a:blip r:embed="rId3"/>
          <a:stretch>
            <a:fillRect/>
          </a:stretch>
        </p:blipFill>
        <p:spPr>
          <a:xfrm>
            <a:off x="6032467" y="3525794"/>
            <a:ext cx="3960029" cy="2675816"/>
          </a:xfrm>
          <a:prstGeom prst="rect">
            <a:avLst/>
          </a:prstGeom>
        </p:spPr>
      </p:pic>
    </p:spTree>
    <p:extLst>
      <p:ext uri="{BB962C8B-B14F-4D97-AF65-F5344CB8AC3E}">
        <p14:creationId xmlns:p14="http://schemas.microsoft.com/office/powerpoint/2010/main" val="3684312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20D99-6768-4AA8-CB09-28947E59E502}"/>
              </a:ext>
            </a:extLst>
          </p:cNvPr>
          <p:cNvSpPr>
            <a:spLocks noGrp="1"/>
          </p:cNvSpPr>
          <p:nvPr>
            <p:ph type="title"/>
          </p:nvPr>
        </p:nvSpPr>
        <p:spPr/>
        <p:txBody>
          <a:bodyPr>
            <a:normAutofit fontScale="90000"/>
          </a:bodyPr>
          <a:lstStyle/>
          <a:p>
            <a:r>
              <a:rPr lang="en-GB" dirty="0"/>
              <a:t>Loads</a:t>
            </a:r>
          </a:p>
        </p:txBody>
      </p:sp>
      <p:sp>
        <p:nvSpPr>
          <p:cNvPr id="3" name="Content Placeholder 2">
            <a:extLst>
              <a:ext uri="{FF2B5EF4-FFF2-40B4-BE49-F238E27FC236}">
                <a16:creationId xmlns:a16="http://schemas.microsoft.com/office/drawing/2014/main" id="{9F42D60D-2A1E-5BB9-3785-FDA73E052386}"/>
              </a:ext>
            </a:extLst>
          </p:cNvPr>
          <p:cNvSpPr>
            <a:spLocks noGrp="1"/>
          </p:cNvSpPr>
          <p:nvPr>
            <p:ph idx="1"/>
          </p:nvPr>
        </p:nvSpPr>
        <p:spPr/>
        <p:txBody>
          <a:bodyPr/>
          <a:lstStyle/>
          <a:p>
            <a:r>
              <a:rPr lang="en-GB" dirty="0"/>
              <a:t>Atmospheric pressure</a:t>
            </a:r>
          </a:p>
          <a:p>
            <a:r>
              <a:rPr lang="en-GB" dirty="0"/>
              <a:t>No significant inner pressure thanks to safety valve</a:t>
            </a:r>
          </a:p>
          <a:p>
            <a:pPr lvl="1"/>
            <a:r>
              <a:rPr lang="en-GB" dirty="0"/>
              <a:t>To be checked: Where is the safety valve located and what’s the opening pressure?</a:t>
            </a:r>
          </a:p>
          <a:p>
            <a:r>
              <a:rPr lang="en-GB" dirty="0"/>
              <a:t>Suspension rod preload up to 13 </a:t>
            </a:r>
            <a:r>
              <a:rPr lang="en-GB" dirty="0" err="1"/>
              <a:t>kN</a:t>
            </a:r>
            <a:r>
              <a:rPr lang="en-GB" dirty="0"/>
              <a:t> assuming a 10 mm cross section in Invar or stainless steel. Calculations are done applying a safety factor of 1.5, i.e. 20 </a:t>
            </a:r>
            <a:r>
              <a:rPr lang="en-GB" dirty="0" err="1"/>
              <a:t>kN</a:t>
            </a:r>
            <a:r>
              <a:rPr lang="en-GB" dirty="0"/>
              <a:t> per rod.</a:t>
            </a:r>
          </a:p>
          <a:p>
            <a:endParaRPr lang="en-GB" dirty="0"/>
          </a:p>
        </p:txBody>
      </p:sp>
    </p:spTree>
    <p:extLst>
      <p:ext uri="{BB962C8B-B14F-4D97-AF65-F5344CB8AC3E}">
        <p14:creationId xmlns:p14="http://schemas.microsoft.com/office/powerpoint/2010/main" val="1378282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B2CC0-5138-F7C6-50CD-CD18DB27FF3F}"/>
              </a:ext>
            </a:extLst>
          </p:cNvPr>
          <p:cNvSpPr>
            <a:spLocks noGrp="1"/>
          </p:cNvSpPr>
          <p:nvPr>
            <p:ph type="title"/>
          </p:nvPr>
        </p:nvSpPr>
        <p:spPr/>
        <p:txBody>
          <a:bodyPr>
            <a:normAutofit fontScale="90000"/>
          </a:bodyPr>
          <a:lstStyle/>
          <a:p>
            <a:r>
              <a:rPr lang="en-GB" dirty="0"/>
              <a:t>Displacements</a:t>
            </a:r>
          </a:p>
        </p:txBody>
      </p:sp>
      <p:sp>
        <p:nvSpPr>
          <p:cNvPr id="3" name="Content Placeholder 2">
            <a:extLst>
              <a:ext uri="{FF2B5EF4-FFF2-40B4-BE49-F238E27FC236}">
                <a16:creationId xmlns:a16="http://schemas.microsoft.com/office/drawing/2014/main" id="{0444CD41-753C-6EDE-7987-F91D1231CA37}"/>
              </a:ext>
            </a:extLst>
          </p:cNvPr>
          <p:cNvSpPr>
            <a:spLocks noGrp="1"/>
          </p:cNvSpPr>
          <p:nvPr>
            <p:ph idx="1"/>
          </p:nvPr>
        </p:nvSpPr>
        <p:spPr/>
        <p:txBody>
          <a:bodyPr/>
          <a:lstStyle/>
          <a:p>
            <a:r>
              <a:rPr lang="en-GB" dirty="0"/>
              <a:t>With the locking effect given by the covers, the maximum displacement is 0.4 mm at the suspension rod interfaces</a:t>
            </a:r>
          </a:p>
          <a:p>
            <a:r>
              <a:rPr lang="en-GB" dirty="0"/>
              <a:t>Without the supporting effect from the covers, the core structure would not be able to sustain the pressure</a:t>
            </a:r>
          </a:p>
        </p:txBody>
      </p:sp>
      <p:pic>
        <p:nvPicPr>
          <p:cNvPr id="5" name="Picture 4">
            <a:extLst>
              <a:ext uri="{FF2B5EF4-FFF2-40B4-BE49-F238E27FC236}">
                <a16:creationId xmlns:a16="http://schemas.microsoft.com/office/drawing/2014/main" id="{15101F3A-107E-9B14-6D5A-81EF54BCCA6E}"/>
              </a:ext>
            </a:extLst>
          </p:cNvPr>
          <p:cNvPicPr>
            <a:picLocks noChangeAspect="1"/>
          </p:cNvPicPr>
          <p:nvPr/>
        </p:nvPicPr>
        <p:blipFill>
          <a:blip r:embed="rId2"/>
          <a:stretch>
            <a:fillRect/>
          </a:stretch>
        </p:blipFill>
        <p:spPr>
          <a:xfrm>
            <a:off x="968892" y="2893228"/>
            <a:ext cx="5580189" cy="3484518"/>
          </a:xfrm>
          <a:prstGeom prst="rect">
            <a:avLst/>
          </a:prstGeom>
        </p:spPr>
      </p:pic>
      <p:pic>
        <p:nvPicPr>
          <p:cNvPr id="7" name="Picture 6">
            <a:extLst>
              <a:ext uri="{FF2B5EF4-FFF2-40B4-BE49-F238E27FC236}">
                <a16:creationId xmlns:a16="http://schemas.microsoft.com/office/drawing/2014/main" id="{B7EE49B4-F155-2796-1741-8E30047288AF}"/>
              </a:ext>
            </a:extLst>
          </p:cNvPr>
          <p:cNvPicPr>
            <a:picLocks noChangeAspect="1"/>
          </p:cNvPicPr>
          <p:nvPr/>
        </p:nvPicPr>
        <p:blipFill>
          <a:blip r:embed="rId3"/>
          <a:stretch>
            <a:fillRect/>
          </a:stretch>
        </p:blipFill>
        <p:spPr>
          <a:xfrm>
            <a:off x="6674471" y="4743571"/>
            <a:ext cx="2766091" cy="1632495"/>
          </a:xfrm>
          <a:prstGeom prst="rect">
            <a:avLst/>
          </a:prstGeom>
        </p:spPr>
      </p:pic>
    </p:spTree>
    <p:extLst>
      <p:ext uri="{BB962C8B-B14F-4D97-AF65-F5344CB8AC3E}">
        <p14:creationId xmlns:p14="http://schemas.microsoft.com/office/powerpoint/2010/main" val="4167757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3B9C8-3A05-27B5-6289-93FD2C9FB511}"/>
              </a:ext>
            </a:extLst>
          </p:cNvPr>
          <p:cNvSpPr>
            <a:spLocks noGrp="1"/>
          </p:cNvSpPr>
          <p:nvPr>
            <p:ph type="title"/>
          </p:nvPr>
        </p:nvSpPr>
        <p:spPr/>
        <p:txBody>
          <a:bodyPr>
            <a:normAutofit fontScale="90000"/>
          </a:bodyPr>
          <a:lstStyle/>
          <a:p>
            <a:r>
              <a:rPr lang="en-GB" dirty="0"/>
              <a:t>Stresses</a:t>
            </a:r>
          </a:p>
        </p:txBody>
      </p:sp>
      <p:sp>
        <p:nvSpPr>
          <p:cNvPr id="3" name="Content Placeholder 2">
            <a:extLst>
              <a:ext uri="{FF2B5EF4-FFF2-40B4-BE49-F238E27FC236}">
                <a16:creationId xmlns:a16="http://schemas.microsoft.com/office/drawing/2014/main" id="{75938DE1-3350-47FA-EA9A-F22D4B64BBE5}"/>
              </a:ext>
            </a:extLst>
          </p:cNvPr>
          <p:cNvSpPr>
            <a:spLocks noGrp="1"/>
          </p:cNvSpPr>
          <p:nvPr>
            <p:ph idx="1"/>
          </p:nvPr>
        </p:nvSpPr>
        <p:spPr/>
        <p:txBody>
          <a:bodyPr/>
          <a:lstStyle/>
          <a:p>
            <a:r>
              <a:rPr lang="en-GB" dirty="0"/>
              <a:t>As usual with vacuum vessels, the main design constraint is displacement</a:t>
            </a:r>
          </a:p>
          <a:p>
            <a:r>
              <a:rPr lang="en-GB" dirty="0"/>
              <a:t>Stresses are low</a:t>
            </a:r>
          </a:p>
          <a:p>
            <a:r>
              <a:rPr lang="en-GB" dirty="0"/>
              <a:t>Local Von-Mises stress below 90 MPa</a:t>
            </a:r>
          </a:p>
          <a:p>
            <a:r>
              <a:rPr lang="en-GB" dirty="0"/>
              <a:t>Overall stress in the order of 50 MPa</a:t>
            </a:r>
          </a:p>
        </p:txBody>
      </p:sp>
      <p:pic>
        <p:nvPicPr>
          <p:cNvPr id="5" name="Picture 4">
            <a:extLst>
              <a:ext uri="{FF2B5EF4-FFF2-40B4-BE49-F238E27FC236}">
                <a16:creationId xmlns:a16="http://schemas.microsoft.com/office/drawing/2014/main" id="{24B94734-1AAD-F1BE-A884-5544DB5D2634}"/>
              </a:ext>
            </a:extLst>
          </p:cNvPr>
          <p:cNvPicPr>
            <a:picLocks noChangeAspect="1"/>
          </p:cNvPicPr>
          <p:nvPr/>
        </p:nvPicPr>
        <p:blipFill>
          <a:blip r:embed="rId2"/>
          <a:stretch>
            <a:fillRect/>
          </a:stretch>
        </p:blipFill>
        <p:spPr>
          <a:xfrm>
            <a:off x="1083832" y="3273452"/>
            <a:ext cx="5399348" cy="3333665"/>
          </a:xfrm>
          <a:prstGeom prst="rect">
            <a:avLst/>
          </a:prstGeom>
        </p:spPr>
      </p:pic>
    </p:spTree>
    <p:extLst>
      <p:ext uri="{BB962C8B-B14F-4D97-AF65-F5344CB8AC3E}">
        <p14:creationId xmlns:p14="http://schemas.microsoft.com/office/powerpoint/2010/main" val="1717985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E72B3-56DD-CE6F-5622-D1D8E463811A}"/>
              </a:ext>
            </a:extLst>
          </p:cNvPr>
          <p:cNvSpPr>
            <a:spLocks noGrp="1"/>
          </p:cNvSpPr>
          <p:nvPr>
            <p:ph type="title"/>
          </p:nvPr>
        </p:nvSpPr>
        <p:spPr/>
        <p:txBody>
          <a:bodyPr>
            <a:normAutofit fontScale="90000"/>
          </a:bodyPr>
          <a:lstStyle/>
          <a:p>
            <a:r>
              <a:rPr lang="en-GB" dirty="0"/>
              <a:t>Covers</a:t>
            </a:r>
          </a:p>
        </p:txBody>
      </p:sp>
      <p:sp>
        <p:nvSpPr>
          <p:cNvPr id="3" name="Content Placeholder 2">
            <a:extLst>
              <a:ext uri="{FF2B5EF4-FFF2-40B4-BE49-F238E27FC236}">
                <a16:creationId xmlns:a16="http://schemas.microsoft.com/office/drawing/2014/main" id="{764DCD78-2553-A072-E57A-D3F040B6751A}"/>
              </a:ext>
            </a:extLst>
          </p:cNvPr>
          <p:cNvSpPr>
            <a:spLocks noGrp="1"/>
          </p:cNvSpPr>
          <p:nvPr>
            <p:ph idx="1"/>
          </p:nvPr>
        </p:nvSpPr>
        <p:spPr/>
        <p:txBody>
          <a:bodyPr/>
          <a:lstStyle/>
          <a:p>
            <a:r>
              <a:rPr lang="en-GB" dirty="0"/>
              <a:t>0.2 mm max deformation</a:t>
            </a:r>
          </a:p>
          <a:p>
            <a:r>
              <a:rPr lang="en-GB" dirty="0"/>
              <a:t>Low stresses</a:t>
            </a:r>
          </a:p>
        </p:txBody>
      </p:sp>
      <p:pic>
        <p:nvPicPr>
          <p:cNvPr id="6" name="Picture 5">
            <a:extLst>
              <a:ext uri="{FF2B5EF4-FFF2-40B4-BE49-F238E27FC236}">
                <a16:creationId xmlns:a16="http://schemas.microsoft.com/office/drawing/2014/main" id="{15775DF5-6175-AE96-248D-459A0FE4215F}"/>
              </a:ext>
            </a:extLst>
          </p:cNvPr>
          <p:cNvPicPr>
            <a:picLocks noChangeAspect="1"/>
          </p:cNvPicPr>
          <p:nvPr/>
        </p:nvPicPr>
        <p:blipFill>
          <a:blip r:embed="rId2"/>
          <a:stretch>
            <a:fillRect/>
          </a:stretch>
        </p:blipFill>
        <p:spPr>
          <a:xfrm>
            <a:off x="938094" y="2479444"/>
            <a:ext cx="4350242" cy="2652727"/>
          </a:xfrm>
          <a:prstGeom prst="rect">
            <a:avLst/>
          </a:prstGeom>
        </p:spPr>
      </p:pic>
      <p:pic>
        <p:nvPicPr>
          <p:cNvPr id="5" name="Picture 4">
            <a:extLst>
              <a:ext uri="{FF2B5EF4-FFF2-40B4-BE49-F238E27FC236}">
                <a16:creationId xmlns:a16="http://schemas.microsoft.com/office/drawing/2014/main" id="{9B2E001C-C6B3-E2C9-50F5-CC056E5A5897}"/>
              </a:ext>
            </a:extLst>
          </p:cNvPr>
          <p:cNvPicPr>
            <a:picLocks noChangeAspect="1"/>
          </p:cNvPicPr>
          <p:nvPr/>
        </p:nvPicPr>
        <p:blipFill>
          <a:blip r:embed="rId3"/>
          <a:stretch>
            <a:fillRect/>
          </a:stretch>
        </p:blipFill>
        <p:spPr>
          <a:xfrm>
            <a:off x="6107110" y="2479588"/>
            <a:ext cx="4393675" cy="2675673"/>
          </a:xfrm>
          <a:prstGeom prst="rect">
            <a:avLst/>
          </a:prstGeom>
        </p:spPr>
      </p:pic>
    </p:spTree>
    <p:extLst>
      <p:ext uri="{BB962C8B-B14F-4D97-AF65-F5344CB8AC3E}">
        <p14:creationId xmlns:p14="http://schemas.microsoft.com/office/powerpoint/2010/main" val="1657188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smtClean="0">
            <a:solidFill>
              <a:schemeClr val="tx2">
                <a:lumMod val="50000"/>
              </a:schemeClr>
            </a:solidFill>
            <a:latin typeface="Times New Roman" panose="02020603050405020304" pitchFamily="18" charset="0"/>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2016</TotalTime>
  <Words>242</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Times New Roman</vt:lpstr>
      <vt:lpstr>Office Theme</vt:lpstr>
      <vt:lpstr>EESD Structural analysis of the vacuum vessel</vt:lpstr>
      <vt:lpstr>Vacuum vessel</vt:lpstr>
      <vt:lpstr>Loads</vt:lpstr>
      <vt:lpstr>Displacements</vt:lpstr>
      <vt:lpstr>Stresses</vt:lpstr>
      <vt:lpstr>Covers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Delio Duarte Ramos</dc:creator>
  <cp:lastModifiedBy>Delio Duarte Ramos</cp:lastModifiedBy>
  <cp:revision>18</cp:revision>
  <dcterms:created xsi:type="dcterms:W3CDTF">2024-05-15T06:41:02Z</dcterms:created>
  <dcterms:modified xsi:type="dcterms:W3CDTF">2024-08-15T07:07:17Z</dcterms:modified>
</cp:coreProperties>
</file>