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>
      <p:cViewPr varScale="1">
        <p:scale>
          <a:sx n="78" d="100"/>
          <a:sy n="78" d="100"/>
        </p:scale>
        <p:origin x="73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F68F6-2494-19CC-CB70-732FB0DB09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C0779B-AD52-733A-4176-575855856F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6B40B-0FE8-E9F5-9071-0DCA33FFC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0BBDE-539B-5C91-D481-07FA7EE38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2576C-9BA9-4EA5-34C4-438037B93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45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7FC2A-D6E7-1C08-5ED7-90EBBE67A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50221-99ED-3C98-3BEF-CCFA45E6A8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15AC4-ED81-CD89-6A97-340789EC3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80D7B-5C0E-087D-4128-7C5EB7D89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A6F70-0C87-9DEE-F141-CB4BEB8D3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46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F80F94-C849-88A4-C934-AB69BAEEEA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0EB20B-B6B2-20D6-C9B7-0287813936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608A2-644E-7467-7C95-4F402644D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34793-9CF1-55C4-4F02-518DB9705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80FE4-BACE-08C0-587B-FB561CD4B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5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7649B-7A27-348C-855B-72FD4E5A2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95BC9-B383-2EB8-CDB5-1D4603B41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17DC5-7638-CEED-B620-0D31F4283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71732-6BEE-6D7D-53B7-B9A3EF5DF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C92E8-9348-3D5E-77F2-93128AB4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286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ABF3D-8CE8-D0C6-E405-3ECFDD48D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5F2228-0696-CE34-1E13-0E924E873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19DE3B-DBD8-C2F8-8D8F-8529DD17E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9FD24-45EC-CBE3-8A52-6A1EF7060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6A6A7-2BDA-896C-2D4F-421804046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515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2FF9A-F7DA-7661-084F-64B677983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D2200-2F37-3714-0806-6745F8F3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DFBA2-B031-88BB-08BE-B551A1F661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7726C3-D94F-7F04-0218-D28188DD8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0C33BF-0FE7-A083-2FC2-3B72F99A3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70FE-B643-060A-1BF1-8DB56B4D3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68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B1FC3-3BAB-13EB-F2AC-AADCCDBC6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1353E-1882-3852-FF53-24B61AF400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98778D-7C8E-3934-C9FB-45A65AC47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22A46A-1A78-56F1-419C-0EEB7136B3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FA4EAB-8886-2F5D-B787-743F3F2F5F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E85D32-77A0-F6F7-42B3-B4D43F6F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0259A5-7EDC-29E7-82EC-C668FF12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21D72E-62A7-49C6-3BD7-55E813A29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28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EA2DB-7213-6429-B16E-158FB2CC7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AFBA3A-675E-7D82-4FF8-E5565101B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0DB60F-5B64-5E08-6C36-F6C685EA3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48933E-2657-5922-8361-6669B95D6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40FDD6-608E-67C4-ECEB-7B7925567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CE2377-808B-73FF-08C5-7430E4836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5D95-C5B2-05CA-7B76-9529CCF1E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680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2A121-0097-FA1A-9D10-DED2DE623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338BB-C675-5366-4175-1A5DCABF2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6362A5-79BC-6F1A-616A-9EE6AE3FD8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76B4E-01E1-E345-AF4F-976710FDC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09AE3E-12E3-B152-1BA8-24196EAE3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A87723-74E9-2A49-28FB-E21495FCE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405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4D4B4-9560-A508-9289-26B6EEBCF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1F8625-94F6-EB1B-A5E9-30CEB59C10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A0EA19-29AD-BDFD-E93C-313B92AD7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B6CC3A-5867-B533-F2EC-2FD7B2497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2D1B32-3F2A-0C72-2F33-68EF3CD6F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DCA38D-956D-2CF2-7CE6-5D6418F0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812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83B1E4-5AC0-E02B-6096-71B8AE491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52F9D-5D06-20A7-73CB-CBA35FD32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2C744-A109-BB0A-063C-A5615AF6E3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79FB83-8FA7-42E2-B558-EAF2669B8688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9EF63-F5DC-CEAA-BC90-5D242E4A00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547F8-B9AA-B259-7B56-E927BBC623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DF9C04-DB22-4479-BF21-124C8E50C4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713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6489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96489/timetable/?view=standar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edms.cern.ch/ui/#!master/navigator/project?P:1816443886:101509855:subDoc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E69B0-42A2-983E-EDBA-C073BA85A7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POLAB at ICEC/ICMC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03BC55-7231-5D58-3A52-1930920478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R.Piccin</a:t>
            </a:r>
            <a:endParaRPr lang="en-US" dirty="0"/>
          </a:p>
          <a:p>
            <a:r>
              <a:rPr lang="en-US" dirty="0"/>
              <a:t>Polymer Lab Weekly Meeting</a:t>
            </a:r>
          </a:p>
          <a:p>
            <a:r>
              <a:rPr lang="en-US"/>
              <a:t>01/08/2024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68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386D8CB-3E28-CC54-AE98-2EA25878E0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4841" y="650971"/>
            <a:ext cx="10799361" cy="225188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ED45C0-3D0E-534D-A497-799DE4F68C54}"/>
              </a:ext>
            </a:extLst>
          </p:cNvPr>
          <p:cNvSpPr txBox="1"/>
          <p:nvPr/>
        </p:nvSpPr>
        <p:spPr>
          <a:xfrm>
            <a:off x="914997" y="3219180"/>
            <a:ext cx="101008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Themes:</a:t>
            </a:r>
          </a:p>
          <a:p>
            <a:endParaRPr lang="en-US" dirty="0"/>
          </a:p>
          <a:p>
            <a:r>
              <a:rPr lang="en-US" dirty="0"/>
              <a:t>Materials for cryogenic applications (mostly metallic but including polymers!)</a:t>
            </a:r>
          </a:p>
          <a:p>
            <a:r>
              <a:rPr lang="en-US" dirty="0"/>
              <a:t>Large Cryogenic Systems (e.g. LHC, fusion machines)</a:t>
            </a:r>
          </a:p>
          <a:p>
            <a:r>
              <a:rPr lang="en-US" dirty="0"/>
              <a:t>Industrial applications (e.g. Energy, Transport)</a:t>
            </a:r>
          </a:p>
          <a:p>
            <a:r>
              <a:rPr lang="en-US" dirty="0"/>
              <a:t>Cryocoolers, Cryostats, and other components </a:t>
            </a:r>
          </a:p>
          <a:p>
            <a:r>
              <a:rPr lang="en-US" dirty="0">
                <a:hlinkClick r:id="rId3"/>
              </a:rPr>
              <a:t>From the indico page of the event you can download the presentations: </a:t>
            </a:r>
            <a:r>
              <a:rPr lang="en-US" dirty="0">
                <a:hlinkClick r:id="rId4"/>
              </a:rPr>
              <a:t>https://indico.cern.ch/event/1296489/timetable/?view=standard</a:t>
            </a:r>
            <a:endParaRPr lang="en-GB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376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B7308-7AA3-E36D-179B-66CFD53AB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328" y="365125"/>
            <a:ext cx="10789472" cy="1325563"/>
          </a:xfrm>
        </p:spPr>
        <p:txBody>
          <a:bodyPr/>
          <a:lstStyle/>
          <a:p>
            <a:r>
              <a:rPr lang="en-US"/>
              <a:t>POLAB at ICEC/ICMC</a:t>
            </a:r>
            <a:br>
              <a:rPr lang="en-US"/>
            </a:b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0C912-EE5A-13FE-172E-BE3D856DD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236" y="1237129"/>
            <a:ext cx="10789472" cy="53406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/>
              <a:t>5 contributions from polymer lab team!!!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Add your poster here:</a:t>
            </a:r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https://edms.cern.ch/ui/#!master/navigator/project?P:1816443886:101509855:subDocs</a:t>
            </a:r>
            <a:endParaRPr lang="en-US" sz="2000" dirty="0"/>
          </a:p>
          <a:p>
            <a:pPr marL="0" indent="0">
              <a:buNone/>
            </a:pPr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2CB4E94-772C-9B12-4463-E9190CB94A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1973"/>
              </p:ext>
            </p:extLst>
          </p:nvPr>
        </p:nvGraphicFramePr>
        <p:xfrm>
          <a:off x="435236" y="1690688"/>
          <a:ext cx="7901246" cy="400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8272">
                  <a:extLst>
                    <a:ext uri="{9D8B030D-6E8A-4147-A177-3AD203B41FA5}">
                      <a16:colId xmlns:a16="http://schemas.microsoft.com/office/drawing/2014/main" val="1038262371"/>
                    </a:ext>
                  </a:extLst>
                </a:gridCol>
                <a:gridCol w="6582974">
                  <a:extLst>
                    <a:ext uri="{9D8B030D-6E8A-4147-A177-3AD203B41FA5}">
                      <a16:colId xmlns:a16="http://schemas.microsoft.com/office/drawing/2014/main" val="321269911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Bertsch J. et al.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Thermomechanical properties of epoxy and wax matrix </a:t>
                      </a:r>
                      <a:br>
                        <a:rPr lang="en-GB" sz="2000" u="none" strike="noStrike">
                          <a:effectLst/>
                        </a:rPr>
                      </a:br>
                      <a:r>
                        <a:rPr lang="en-GB" sz="2000" u="none" strike="noStrike">
                          <a:effectLst/>
                        </a:rPr>
                        <a:t>composites for superconducting magnets 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740659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Osuna J. et al.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Advanced Composite Insulation Systems in Niobium-Tin Superconducting Magnets for Accelerators [...]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921139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Scheuerlein C. et al. 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Dielectric, thermal and mechanical properties of insulation systems</a:t>
                      </a:r>
                      <a:br>
                        <a:rPr lang="en-GB" sz="2000" u="none" strike="noStrike" dirty="0">
                          <a:effectLst/>
                        </a:rPr>
                      </a:br>
                      <a:r>
                        <a:rPr lang="en-GB" sz="2000" u="none" strike="noStrike" dirty="0">
                          <a:effectLst/>
                        </a:rPr>
                        <a:t>for quench heaters for the protection of superconducting magnets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165993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Verma B. et al.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Adhesion analysis of epoxy resin impregnation </a:t>
                      </a:r>
                      <a:br>
                        <a:rPr lang="en-GB" sz="2000" u="none" strike="noStrike">
                          <a:effectLst/>
                        </a:rPr>
                      </a:br>
                      <a:r>
                        <a:rPr lang="en-GB" sz="2000" u="none" strike="noStrike">
                          <a:effectLst/>
                        </a:rPr>
                        <a:t>systems for Nb3Sn superconducting magnets  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1510715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Scheuerlein C. et al.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Thermomechanical properties and irradiation induced </a:t>
                      </a:r>
                      <a:br>
                        <a:rPr lang="en-GB" sz="2000" u="none" strike="noStrike" dirty="0">
                          <a:effectLst/>
                        </a:rPr>
                      </a:br>
                      <a:r>
                        <a:rPr lang="en-GB" sz="2000" u="none" strike="noStrike" dirty="0">
                          <a:effectLst/>
                        </a:rPr>
                        <a:t>aging of SLA and FDM 3D printed high performance </a:t>
                      </a:r>
                      <a:br>
                        <a:rPr lang="en-GB" sz="2000" u="none" strike="noStrike" dirty="0">
                          <a:effectLst/>
                        </a:rPr>
                      </a:br>
                      <a:r>
                        <a:rPr lang="en-GB" sz="2000" u="none" strike="noStrike" dirty="0">
                          <a:effectLst/>
                        </a:rPr>
                        <a:t>polymers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3191253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6C3EEEB-B56C-B1E6-C9C4-2D912F924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011" y="1720800"/>
            <a:ext cx="3539841" cy="394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796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A5E34-7224-5859-5C9F-CCEAA5FD6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1" y="319623"/>
            <a:ext cx="10515600" cy="682171"/>
          </a:xfrm>
        </p:spPr>
        <p:txBody>
          <a:bodyPr>
            <a:normAutofit fontScale="90000"/>
          </a:bodyPr>
          <a:lstStyle/>
          <a:p>
            <a:r>
              <a:rPr lang="en-US"/>
              <a:t>Courses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DF3F95-CB99-98C9-E110-8E8C5814A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658" y="1262899"/>
            <a:ext cx="8059109" cy="459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37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6F316-1439-3C85-1963-49C224454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list of some Plenary Talks 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E771E-998B-088C-B113-75845305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27485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i="0" u="sng" dirty="0">
                <a:solidFill>
                  <a:srgbClr val="1A63A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Accelerator technologies:</a:t>
            </a:r>
          </a:p>
          <a:p>
            <a:r>
              <a:rPr lang="en-GB" i="0" dirty="0">
                <a:solidFill>
                  <a:srgbClr val="1A63A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Low temperature technologies for accelerators and detectors at CERN (M. Jimenez)</a:t>
            </a:r>
          </a:p>
          <a:p>
            <a:r>
              <a:rPr lang="en-GB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Advancing Superconductor Technology for High Field Applications: Current State and Emerging Trends  (C. Senatore)</a:t>
            </a:r>
          </a:p>
          <a:p>
            <a:pPr marL="0" indent="0">
              <a:buNone/>
            </a:pPr>
            <a:r>
              <a:rPr lang="en-GB" b="1" u="sng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Other industrial applications:</a:t>
            </a:r>
          </a:p>
          <a:p>
            <a:r>
              <a:rPr lang="en-GB" i="0" dirty="0">
                <a:solidFill>
                  <a:srgbClr val="1A63A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Electrification of Aviation Propulsion – Cryogenic Technologies that enable the Next Generation of Propulsion Systems</a:t>
            </a:r>
          </a:p>
          <a:p>
            <a:r>
              <a:rPr lang="en-GB" i="0" dirty="0">
                <a:solidFill>
                  <a:srgbClr val="1A63A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Cryogenics for power and energy: a winning ticket?</a:t>
            </a:r>
            <a:endParaRPr lang="en-GB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</a:endParaRPr>
          </a:p>
          <a:p>
            <a:r>
              <a:rPr lang="en-GB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Cryogenics for future Hydrogen Infrastructure</a:t>
            </a:r>
          </a:p>
          <a:p>
            <a:endParaRPr lang="en-GB" b="1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</a:endParaRPr>
          </a:p>
          <a:p>
            <a:pPr marL="0" indent="0">
              <a:buNone/>
            </a:pPr>
            <a:endParaRPr lang="en-GB" b="1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930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07FC0-95C5-43D5-9D0C-3954DB977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Oral Presentations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3D41B-0DEF-5B4F-5D6D-B52A5C452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0" dirty="0">
                <a:solidFill>
                  <a:srgbClr val="1A63A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Onset of mechanical degradation due to transverse compressive stress in Nb3Sn Rutherford cables as a function of heat treatment and impregnation (K. </a:t>
            </a:r>
            <a:r>
              <a:rPr lang="en-GB" i="0" dirty="0" err="1">
                <a:solidFill>
                  <a:srgbClr val="1A63A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Puthran</a:t>
            </a:r>
            <a:r>
              <a:rPr lang="en-GB" i="0" dirty="0">
                <a:solidFill>
                  <a:srgbClr val="1A63A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)</a:t>
            </a:r>
          </a:p>
          <a:p>
            <a:r>
              <a:rPr lang="en-GB" i="0" dirty="0">
                <a:solidFill>
                  <a:srgbClr val="1A63A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Can Stainless Steel Meet the Challenges of Future Cryogenic Engineering Systems? (I. </a:t>
            </a:r>
            <a:r>
              <a:rPr lang="en-GB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A. </a:t>
            </a:r>
            <a:r>
              <a:rPr lang="en-GB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Santillana</a:t>
            </a:r>
            <a:r>
              <a:rPr lang="en-GB" i="0" dirty="0">
                <a:solidFill>
                  <a:srgbClr val="1A63A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636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350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Roboto</vt:lpstr>
      <vt:lpstr>Office Theme</vt:lpstr>
      <vt:lpstr>POLAB at ICEC/ICMC</vt:lpstr>
      <vt:lpstr>PowerPoint Presentation</vt:lpstr>
      <vt:lpstr>POLAB at ICEC/ICMC </vt:lpstr>
      <vt:lpstr>Courses</vt:lpstr>
      <vt:lpstr>A list of some Plenary Talks </vt:lpstr>
      <vt:lpstr>Oral Presentations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Serco</dc:creator>
  <cp:lastModifiedBy>Serco</cp:lastModifiedBy>
  <cp:revision>6</cp:revision>
  <dcterms:created xsi:type="dcterms:W3CDTF">2024-08-01T07:25:01Z</dcterms:created>
  <dcterms:modified xsi:type="dcterms:W3CDTF">2024-08-01T12:19:51Z</dcterms:modified>
</cp:coreProperties>
</file>