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3" r:id="rId5"/>
    <p:sldId id="2071" r:id="rId6"/>
    <p:sldId id="2073" r:id="rId7"/>
    <p:sldId id="2070" r:id="rId8"/>
    <p:sldId id="2072" r:id="rId9"/>
    <p:sldId id="2074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009900"/>
    <a:srgbClr val="B4C6E7"/>
    <a:srgbClr val="FFE6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5" autoAdjust="0"/>
    <p:restoredTop sz="96407" autoAdjust="0"/>
  </p:normalViewPr>
  <p:slideViewPr>
    <p:cSldViewPr snapToObjects="1" showGuides="1">
      <p:cViewPr varScale="1">
        <p:scale>
          <a:sx n="104" d="100"/>
          <a:sy n="104" d="100"/>
        </p:scale>
        <p:origin x="570" y="96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65" d="100"/>
        <a:sy n="165" d="100"/>
      </p:scale>
      <p:origin x="0" y="5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server1\project\US-HiLumi\Magnets\CM&amp;Cryo\Cold%20Mass%20Production\Magnetic%20center%20anomaly\magnetSeparationSummaryForEachCryoAssembl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server1\project\US-HiLumi\Magnets\CM&amp;Cryo\Cold%20Mass%20Production\Magnetic%20center%20anomaly\magnetSeparationSummaryForEachCryoAssembl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tdserver1\project\US-HiLumi\Magnets\CM&amp;Cryo\Cold%20Mass%20Production\Magnetic%20center%20anomaly\magnetSeparationSummaryForEachCryoAssembl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MC</a:t>
            </a:r>
            <a:r>
              <a:rPr lang="en-US" baseline="0"/>
              <a:t> separation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Sheet1!$C$8:$C$12</c:f>
              <c:strCache>
                <c:ptCount val="5"/>
                <c:pt idx="0">
                  <c:v>CM01</c:v>
                </c:pt>
                <c:pt idx="1">
                  <c:v>CM02</c:v>
                </c:pt>
                <c:pt idx="2">
                  <c:v>CM03</c:v>
                </c:pt>
                <c:pt idx="3">
                  <c:v>CM04</c:v>
                </c:pt>
                <c:pt idx="4">
                  <c:v>CM05</c:v>
                </c:pt>
              </c:strCache>
            </c:strRef>
          </c:cat>
          <c:val>
            <c:numRef>
              <c:f>Sheet1!$D$8:$D$12</c:f>
              <c:numCache>
                <c:formatCode>0.0000</c:formatCode>
                <c:ptCount val="5"/>
                <c:pt idx="0">
                  <c:v>4.7915000000000001</c:v>
                </c:pt>
                <c:pt idx="1">
                  <c:v>4.7912999999999997</c:v>
                </c:pt>
                <c:pt idx="2">
                  <c:v>4.7942</c:v>
                </c:pt>
                <c:pt idx="3">
                  <c:v>4.7927999999999997</c:v>
                </c:pt>
                <c:pt idx="4">
                  <c:v>4.7843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BFF-4392-9923-9527A6C28F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5478544"/>
        <c:axId val="725477104"/>
      </c:lineChart>
      <c:catAx>
        <c:axId val="72547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477104"/>
        <c:crosses val="autoZero"/>
        <c:auto val="1"/>
        <c:lblAlgn val="ctr"/>
        <c:lblOffset val="100"/>
        <c:noMultiLvlLbl val="0"/>
      </c:catAx>
      <c:valAx>
        <c:axId val="72547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47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MC</a:t>
            </a:r>
            <a:r>
              <a:rPr lang="en-US" baseline="0"/>
              <a:t> separation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Sheet1!$C$8:$C$13</c:f>
              <c:strCache>
                <c:ptCount val="6"/>
                <c:pt idx="0">
                  <c:v>CM01</c:v>
                </c:pt>
                <c:pt idx="1">
                  <c:v>CM02</c:v>
                </c:pt>
                <c:pt idx="2">
                  <c:v>CM03</c:v>
                </c:pt>
                <c:pt idx="3">
                  <c:v>CM04</c:v>
                </c:pt>
                <c:pt idx="4">
                  <c:v>CM05</c:v>
                </c:pt>
                <c:pt idx="5">
                  <c:v>CM05 mod</c:v>
                </c:pt>
              </c:strCache>
            </c:strRef>
          </c:cat>
          <c:val>
            <c:numRef>
              <c:f>Sheet1!$D$8:$D$13</c:f>
              <c:numCache>
                <c:formatCode>0.0000</c:formatCode>
                <c:ptCount val="6"/>
                <c:pt idx="0">
                  <c:v>4.7915000000000001</c:v>
                </c:pt>
                <c:pt idx="1">
                  <c:v>4.7912999999999997</c:v>
                </c:pt>
                <c:pt idx="2">
                  <c:v>4.7942</c:v>
                </c:pt>
                <c:pt idx="3">
                  <c:v>4.7927999999999997</c:v>
                </c:pt>
                <c:pt idx="4">
                  <c:v>4.7843</c:v>
                </c:pt>
                <c:pt idx="5">
                  <c:v>4.7873000000000001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5A1-4C09-A58D-96975DD349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5478544"/>
        <c:axId val="725477104"/>
      </c:lineChart>
      <c:catAx>
        <c:axId val="72547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477104"/>
        <c:crosses val="autoZero"/>
        <c:auto val="1"/>
        <c:lblAlgn val="ctr"/>
        <c:lblOffset val="100"/>
        <c:noMultiLvlLbl val="0"/>
      </c:catAx>
      <c:valAx>
        <c:axId val="72547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47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MC</a:t>
            </a:r>
            <a:r>
              <a:rPr lang="en-US" baseline="0"/>
              <a:t> separation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Sheet1!$C$8:$C$15</c:f>
              <c:strCache>
                <c:ptCount val="8"/>
                <c:pt idx="0">
                  <c:v>CM01</c:v>
                </c:pt>
                <c:pt idx="1">
                  <c:v>CM02</c:v>
                </c:pt>
                <c:pt idx="2">
                  <c:v>CM03</c:v>
                </c:pt>
                <c:pt idx="3">
                  <c:v>CM04</c:v>
                </c:pt>
                <c:pt idx="4">
                  <c:v>CM05</c:v>
                </c:pt>
                <c:pt idx="5">
                  <c:v>CM05 mod</c:v>
                </c:pt>
                <c:pt idx="6">
                  <c:v>CM06</c:v>
                </c:pt>
                <c:pt idx="7">
                  <c:v>CM06 mod</c:v>
                </c:pt>
              </c:strCache>
            </c:strRef>
          </c:cat>
          <c:val>
            <c:numRef>
              <c:f>Sheet1!$D$8:$D$15</c:f>
              <c:numCache>
                <c:formatCode>0.0000</c:formatCode>
                <c:ptCount val="8"/>
                <c:pt idx="0">
                  <c:v>4.7915000000000001</c:v>
                </c:pt>
                <c:pt idx="1">
                  <c:v>4.7912999999999997</c:v>
                </c:pt>
                <c:pt idx="2">
                  <c:v>4.7942</c:v>
                </c:pt>
                <c:pt idx="3">
                  <c:v>4.7927999999999997</c:v>
                </c:pt>
                <c:pt idx="4">
                  <c:v>4.7843</c:v>
                </c:pt>
                <c:pt idx="5">
                  <c:v>4.7873000000000001</c:v>
                </c:pt>
                <c:pt idx="6" formatCode="General">
                  <c:v>4.7968199999999994</c:v>
                </c:pt>
                <c:pt idx="7">
                  <c:v>4.7938199999999993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791-4867-8774-261B139477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5478544"/>
        <c:axId val="725477104"/>
      </c:lineChart>
      <c:catAx>
        <c:axId val="725478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477104"/>
        <c:crosses val="autoZero"/>
        <c:auto val="1"/>
        <c:lblAlgn val="ctr"/>
        <c:lblOffset val="100"/>
        <c:noMultiLvlLbl val="0"/>
      </c:catAx>
      <c:valAx>
        <c:axId val="725477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547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CERN meeting – August 2nd, 2024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36000" y="631800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CERN meeting – August 2nd, 2024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CERN meeting – August 2nd, 2024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CERN meeting – August 2nd, 2024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CERN meeting – August 2nd, 2024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CERN meeting – August 2nd, 2024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CERN meeting – August 2nd, 2024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8914" y="2634657"/>
            <a:ext cx="7693566" cy="1286728"/>
          </a:xfrm>
        </p:spPr>
        <p:txBody>
          <a:bodyPr/>
          <a:lstStyle/>
          <a:p>
            <a:pPr algn="ctr"/>
            <a:r>
              <a:rPr lang="en-GB" sz="3600" dirty="0"/>
              <a:t>CM05 Magnetic Separation </a:t>
            </a:r>
            <a:r>
              <a:rPr lang="en-GB" sz="3600" dirty="0" err="1"/>
              <a:t>Center</a:t>
            </a:r>
            <a:r>
              <a:rPr lang="en-GB" sz="3600" dirty="0"/>
              <a:t> Non Conformity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Sandor Feher </a:t>
            </a:r>
            <a:r>
              <a:rPr lang="mr-IN" dirty="0"/>
              <a:t>–</a:t>
            </a:r>
            <a:r>
              <a:rPr lang="en-US" dirty="0"/>
              <a:t> HL-LHC AUP L2 manager, </a:t>
            </a:r>
            <a:r>
              <a:rPr lang="en-GB" dirty="0" err="1"/>
              <a:t>Fermilab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4AF0F87E-E465-4329-9EDC-6B5412563E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71600" y="5877272"/>
            <a:ext cx="6480000" cy="349250"/>
          </a:xfrm>
        </p:spPr>
        <p:txBody>
          <a:bodyPr>
            <a:normAutofit/>
          </a:bodyPr>
          <a:lstStyle/>
          <a:p>
            <a:r>
              <a:rPr lang="en-US" dirty="0"/>
              <a:t>CERN meeting – August 2</a:t>
            </a:r>
            <a:r>
              <a:rPr lang="en-US" baseline="30000" dirty="0"/>
              <a:t>nd</a:t>
            </a:r>
            <a:r>
              <a:rPr lang="en-US" dirty="0"/>
              <a:t>, 2024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39809-CDDF-1CC0-76C7-E6F59F3D3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Center Separation Requirement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C59BC1-7CE6-1BA9-CD49-F86484246E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798" y="938350"/>
            <a:ext cx="8623719" cy="7920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814D78-D660-6097-E5B6-C4E7910F9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824100-F7E3-2901-2DEE-2CAEE0D50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CERN meeting – August 2nd, 2024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3FE32AD-C3D7-99A5-3F26-3D2E872BC886}"/>
              </a:ext>
            </a:extLst>
          </p:cNvPr>
          <p:cNvSpPr txBox="1">
            <a:spLocks/>
          </p:cNvSpPr>
          <p:nvPr/>
        </p:nvSpPr>
        <p:spPr>
          <a:xfrm>
            <a:off x="482622" y="1857406"/>
            <a:ext cx="8481865" cy="409051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We have decided that this requirement needs a modification since during CA01 assembly we have observed that the measured Magnetic Center Separation (MCS) of the two magnets at room temperature was different:</a:t>
            </a:r>
          </a:p>
          <a:p>
            <a:pPr lvl="1"/>
            <a:r>
              <a:rPr lang="en-US" sz="1800" dirty="0"/>
              <a:t>It was 4792 mm (14 mm shorter)</a:t>
            </a:r>
          </a:p>
          <a:p>
            <a:r>
              <a:rPr lang="en-US" sz="2200" dirty="0"/>
              <a:t>Ezio contacted  CERN’s accelerator experts and according to them this is not an issue since the beam optics can be adjusted</a:t>
            </a:r>
          </a:p>
          <a:p>
            <a:r>
              <a:rPr lang="en-US" sz="2200" dirty="0"/>
              <a:t>We have created an NCR and we have decided that we will wait to have a few more CMs built and measured before we will pick the new target value for the MCS (Ezio’s request) and then we will update the FRS and the acceptance criteria</a:t>
            </a:r>
          </a:p>
          <a:p>
            <a:pPr marL="0" indent="0">
              <a:buNone/>
            </a:pPr>
            <a:endParaRPr lang="en-US" sz="2200" dirty="0"/>
          </a:p>
          <a:p>
            <a:pPr marL="400050" lvl="1" indent="0">
              <a:buNone/>
            </a:pP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66228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FFC7EC-CF00-0BD0-4E55-36C23AAF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99AC7-D746-6D1D-FE13-BAD0BF6558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meeting – August 2nd, 2024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48E768-C7FE-CEAD-759B-824E92C24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" y="1124744"/>
            <a:ext cx="903248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305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B447D-0B94-E15F-2EAC-F0D14F799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Center Separation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FD52A8-D333-E1AA-F69D-F090237D3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E03C4-E984-7CF0-DDAA-288C0FD390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meeting – August 2nd, 2024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904C11-AFE1-D92C-0E51-F4E26BF6E9AC}"/>
              </a:ext>
            </a:extLst>
          </p:cNvPr>
          <p:cNvSpPr txBox="1"/>
          <p:nvPr/>
        </p:nvSpPr>
        <p:spPr>
          <a:xfrm>
            <a:off x="431540" y="747339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Magnetic Center Separation (MCS) for 5 CMs have been measured so far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average separation of the magnetic centers for the first 4 CMs is 4.792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CM05  magnetic center separation is 8.1 mm shorter than the average for 4 CMs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6865AD-818F-8704-7F75-E00357CFE9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962340"/>
              </p:ext>
            </p:extLst>
          </p:nvPr>
        </p:nvGraphicFramePr>
        <p:xfrm>
          <a:off x="612000" y="1576175"/>
          <a:ext cx="6550799" cy="23286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03835">
                  <a:extLst>
                    <a:ext uri="{9D8B030D-6E8A-4147-A177-3AD203B41FA5}">
                      <a16:colId xmlns:a16="http://schemas.microsoft.com/office/drawing/2014/main" val="3568354068"/>
                    </a:ext>
                  </a:extLst>
                </a:gridCol>
                <a:gridCol w="1495650">
                  <a:extLst>
                    <a:ext uri="{9D8B030D-6E8A-4147-A177-3AD203B41FA5}">
                      <a16:colId xmlns:a16="http://schemas.microsoft.com/office/drawing/2014/main" val="1956021900"/>
                    </a:ext>
                  </a:extLst>
                </a:gridCol>
                <a:gridCol w="2012529">
                  <a:extLst>
                    <a:ext uri="{9D8B030D-6E8A-4147-A177-3AD203B41FA5}">
                      <a16:colId xmlns:a16="http://schemas.microsoft.com/office/drawing/2014/main" val="1184412348"/>
                    </a:ext>
                  </a:extLst>
                </a:gridCol>
                <a:gridCol w="945778">
                  <a:extLst>
                    <a:ext uri="{9D8B030D-6E8A-4147-A177-3AD203B41FA5}">
                      <a16:colId xmlns:a16="http://schemas.microsoft.com/office/drawing/2014/main" val="690044842"/>
                    </a:ext>
                  </a:extLst>
                </a:gridCol>
                <a:gridCol w="1393007">
                  <a:extLst>
                    <a:ext uri="{9D8B030D-6E8A-4147-A177-3AD203B41FA5}">
                      <a16:colId xmlns:a16="http://schemas.microsoft.com/office/drawing/2014/main" val="4153912336"/>
                    </a:ext>
                  </a:extLst>
                </a:gridCol>
              </a:tblGrid>
              <a:tr h="572968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300" u="none" strike="noStrike" dirty="0">
                          <a:effectLst/>
                        </a:rPr>
                        <a:t>Measured distances between magnets of each cold mass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78347613"/>
                  </a:ext>
                </a:extLst>
              </a:tr>
              <a:tr h="250204"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7278361"/>
                  </a:ext>
                </a:extLst>
              </a:tr>
              <a:tr h="254415"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initial (no shell)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before weld (shell tacked)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after weld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cold (rotatingCoil)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1443121"/>
                  </a:ext>
                </a:extLst>
              </a:tr>
              <a:tr h="25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CM01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4.7915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4.7898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4.7895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4.7721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76826003"/>
                  </a:ext>
                </a:extLst>
              </a:tr>
              <a:tr h="25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CM02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4.7913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4.7947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4.7930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22314642"/>
                  </a:ext>
                </a:extLst>
              </a:tr>
              <a:tr h="25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CM03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4.7942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4.7934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 dirty="0">
                          <a:effectLst/>
                        </a:rPr>
                        <a:t>4.7932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2909672"/>
                  </a:ext>
                </a:extLst>
              </a:tr>
              <a:tr h="25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CM04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4.7928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39155646"/>
                  </a:ext>
                </a:extLst>
              </a:tr>
              <a:tr h="250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CM05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u="none" strike="noStrike">
                          <a:effectLst/>
                        </a:rPr>
                        <a:t>4.7843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56057171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EDDE824-6038-D3DB-3F5C-15D5D708C9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8142694"/>
              </p:ext>
            </p:extLst>
          </p:nvPr>
        </p:nvGraphicFramePr>
        <p:xfrm>
          <a:off x="1776000" y="4075216"/>
          <a:ext cx="4444800" cy="2413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7FEDB1D-CF62-3E38-C7BB-2E504C3E3AA5}"/>
              </a:ext>
            </a:extLst>
          </p:cNvPr>
          <p:cNvCxnSpPr/>
          <p:nvPr/>
        </p:nvCxnSpPr>
        <p:spPr>
          <a:xfrm>
            <a:off x="4211960" y="4653136"/>
            <a:ext cx="367240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3F249C9-4222-9DD4-84C7-7818E991215D}"/>
              </a:ext>
            </a:extLst>
          </p:cNvPr>
          <p:cNvCxnSpPr/>
          <p:nvPr/>
        </p:nvCxnSpPr>
        <p:spPr>
          <a:xfrm>
            <a:off x="5724128" y="5589240"/>
            <a:ext cx="216024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3421273-344D-F549-4C27-5BE4054DBC14}"/>
              </a:ext>
            </a:extLst>
          </p:cNvPr>
          <p:cNvSpPr txBox="1"/>
          <p:nvPr/>
        </p:nvSpPr>
        <p:spPr>
          <a:xfrm>
            <a:off x="7439374" y="5009773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mm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8D8A597-9550-DAFB-04D7-6B151DAE6B96}"/>
              </a:ext>
            </a:extLst>
          </p:cNvPr>
          <p:cNvCxnSpPr/>
          <p:nvPr/>
        </p:nvCxnSpPr>
        <p:spPr>
          <a:xfrm>
            <a:off x="3131840" y="4936522"/>
            <a:ext cx="403095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2D5A0A-C279-BB66-5934-764817E3465E}"/>
              </a:ext>
            </a:extLst>
          </p:cNvPr>
          <p:cNvCxnSpPr/>
          <p:nvPr/>
        </p:nvCxnSpPr>
        <p:spPr>
          <a:xfrm flipV="1">
            <a:off x="7668344" y="4653136"/>
            <a:ext cx="0" cy="2833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9BDE9CE-FFA3-AFE4-7ABB-CD723CA6F2BE}"/>
              </a:ext>
            </a:extLst>
          </p:cNvPr>
          <p:cNvCxnSpPr/>
          <p:nvPr/>
        </p:nvCxnSpPr>
        <p:spPr>
          <a:xfrm>
            <a:off x="7668344" y="5379105"/>
            <a:ext cx="0" cy="2101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F39F0D2-9262-0519-25C9-8700FE8147CC}"/>
              </a:ext>
            </a:extLst>
          </p:cNvPr>
          <p:cNvSpPr txBox="1"/>
          <p:nvPr/>
        </p:nvSpPr>
        <p:spPr>
          <a:xfrm>
            <a:off x="6308765" y="508499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8.1 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76CC948-A78F-F299-115A-0B2D66BA6D42}"/>
              </a:ext>
            </a:extLst>
          </p:cNvPr>
          <p:cNvCxnSpPr/>
          <p:nvPr/>
        </p:nvCxnSpPr>
        <p:spPr>
          <a:xfrm flipV="1">
            <a:off x="6588224" y="4969506"/>
            <a:ext cx="0" cy="142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CFA15D0-D622-C452-C18D-D616D368478D}"/>
              </a:ext>
            </a:extLst>
          </p:cNvPr>
          <p:cNvCxnSpPr/>
          <p:nvPr/>
        </p:nvCxnSpPr>
        <p:spPr>
          <a:xfrm>
            <a:off x="6588224" y="5454331"/>
            <a:ext cx="0" cy="134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639B7E03-54E0-2EB9-2B84-55E96ED5174E}"/>
              </a:ext>
            </a:extLst>
          </p:cNvPr>
          <p:cNvSpPr/>
          <p:nvPr/>
        </p:nvSpPr>
        <p:spPr>
          <a:xfrm>
            <a:off x="1475656" y="2327154"/>
            <a:ext cx="1224136" cy="161597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4E1D580-F618-B950-66F4-54847E1B216E}"/>
              </a:ext>
            </a:extLst>
          </p:cNvPr>
          <p:cNvCxnSpPr/>
          <p:nvPr/>
        </p:nvCxnSpPr>
        <p:spPr>
          <a:xfrm flipV="1">
            <a:off x="2915816" y="4969506"/>
            <a:ext cx="1080120" cy="1555838"/>
          </a:xfrm>
          <a:prstGeom prst="straightConnector1">
            <a:avLst/>
          </a:prstGeom>
          <a:ln w="952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B63A232-3E23-7FE6-FCE4-8B8DF5CB8450}"/>
              </a:ext>
            </a:extLst>
          </p:cNvPr>
          <p:cNvSpPr txBox="1"/>
          <p:nvPr/>
        </p:nvSpPr>
        <p:spPr>
          <a:xfrm>
            <a:off x="2227029" y="6474202"/>
            <a:ext cx="292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 for the first 4 CMs</a:t>
            </a:r>
          </a:p>
        </p:txBody>
      </p:sp>
    </p:spTree>
    <p:extLst>
      <p:ext uri="{BB962C8B-B14F-4D97-AF65-F5344CB8AC3E}">
        <p14:creationId xmlns:p14="http://schemas.microsoft.com/office/powerpoint/2010/main" val="2295887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85894-7F32-4F39-8B6F-97DF93060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 adjustment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938F4-59ED-A082-8C2E-19761A3BA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913656"/>
          </a:xfrm>
        </p:spPr>
        <p:txBody>
          <a:bodyPr>
            <a:normAutofit/>
          </a:bodyPr>
          <a:lstStyle/>
          <a:p>
            <a:r>
              <a:rPr lang="en-US" sz="2000" dirty="0"/>
              <a:t>There is a possibility to move CM05 magnets further apart by 3 mm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621222-E377-0E58-7A8E-856BE38E8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B4321-FFC2-B31D-2112-C16B52031F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meeting – August 2nd, 2024</a:t>
            </a:r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EDDE824-6038-D3DB-3F5C-15D5D708C9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524942"/>
              </p:ext>
            </p:extLst>
          </p:nvPr>
        </p:nvGraphicFramePr>
        <p:xfrm>
          <a:off x="1259632" y="2132857"/>
          <a:ext cx="5040560" cy="2952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3313093-C2D1-D9AA-3B1A-CFD574CD9BBF}"/>
              </a:ext>
            </a:extLst>
          </p:cNvPr>
          <p:cNvCxnSpPr>
            <a:cxnSpLocks/>
          </p:cNvCxnSpPr>
          <p:nvPr/>
        </p:nvCxnSpPr>
        <p:spPr>
          <a:xfrm>
            <a:off x="2910167" y="3068960"/>
            <a:ext cx="46141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8570BD-2900-64D0-19BC-58FC8B466B9B}"/>
              </a:ext>
            </a:extLst>
          </p:cNvPr>
          <p:cNvCxnSpPr>
            <a:cxnSpLocks/>
          </p:cNvCxnSpPr>
          <p:nvPr/>
        </p:nvCxnSpPr>
        <p:spPr>
          <a:xfrm>
            <a:off x="3635896" y="2780928"/>
            <a:ext cx="475252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C4BE408-4691-4E6C-1968-948855E3EF9C}"/>
              </a:ext>
            </a:extLst>
          </p:cNvPr>
          <p:cNvCxnSpPr>
            <a:cxnSpLocks/>
          </p:cNvCxnSpPr>
          <p:nvPr/>
        </p:nvCxnSpPr>
        <p:spPr>
          <a:xfrm>
            <a:off x="5861006" y="3645024"/>
            <a:ext cx="259942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F3ED2A9-AE78-45B0-2707-401EFAF25826}"/>
              </a:ext>
            </a:extLst>
          </p:cNvPr>
          <p:cNvSpPr txBox="1"/>
          <p:nvPr/>
        </p:nvSpPr>
        <p:spPr>
          <a:xfrm>
            <a:off x="7902942" y="311020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 mm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B59F0F9-04C2-DD8C-E3B9-73F2C1015453}"/>
              </a:ext>
            </a:extLst>
          </p:cNvPr>
          <p:cNvCxnSpPr/>
          <p:nvPr/>
        </p:nvCxnSpPr>
        <p:spPr>
          <a:xfrm flipV="1">
            <a:off x="8131912" y="2753565"/>
            <a:ext cx="0" cy="2833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8FFC913-23EC-2252-49F6-4DAD1916D268}"/>
              </a:ext>
            </a:extLst>
          </p:cNvPr>
          <p:cNvCxnSpPr/>
          <p:nvPr/>
        </p:nvCxnSpPr>
        <p:spPr>
          <a:xfrm>
            <a:off x="8131912" y="3479534"/>
            <a:ext cx="0" cy="2101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EE960BD-F81B-2D49-72E7-A66EF03A93C3}"/>
              </a:ext>
            </a:extLst>
          </p:cNvPr>
          <p:cNvSpPr txBox="1"/>
          <p:nvPr/>
        </p:nvSpPr>
        <p:spPr>
          <a:xfrm>
            <a:off x="7063320" y="314221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4.1 mm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AADA96D-6059-315A-3E40-7F7ECB0D7101}"/>
              </a:ext>
            </a:extLst>
          </p:cNvPr>
          <p:cNvCxnSpPr/>
          <p:nvPr/>
        </p:nvCxnSpPr>
        <p:spPr>
          <a:xfrm flipV="1">
            <a:off x="7342779" y="3026719"/>
            <a:ext cx="0" cy="142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3E7E9B-58FD-E59F-3074-031D232BA942}"/>
              </a:ext>
            </a:extLst>
          </p:cNvPr>
          <p:cNvCxnSpPr/>
          <p:nvPr/>
        </p:nvCxnSpPr>
        <p:spPr>
          <a:xfrm>
            <a:off x="7342779" y="3511544"/>
            <a:ext cx="0" cy="134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0D8EF9C-4E04-FC8C-9D69-C5C0A6443D5D}"/>
              </a:ext>
            </a:extLst>
          </p:cNvPr>
          <p:cNvSpPr txBox="1"/>
          <p:nvPr/>
        </p:nvSpPr>
        <p:spPr>
          <a:xfrm>
            <a:off x="5797134" y="3272765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3.5 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F1CF754-5258-50E2-52EB-8358581ABFE7}"/>
              </a:ext>
            </a:extLst>
          </p:cNvPr>
          <p:cNvCxnSpPr/>
          <p:nvPr/>
        </p:nvCxnSpPr>
        <p:spPr>
          <a:xfrm flipV="1">
            <a:off x="6060153" y="3223527"/>
            <a:ext cx="0" cy="142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581F040-277A-5031-A7D7-DBA236E91555}"/>
              </a:ext>
            </a:extLst>
          </p:cNvPr>
          <p:cNvCxnSpPr/>
          <p:nvPr/>
        </p:nvCxnSpPr>
        <p:spPr>
          <a:xfrm>
            <a:off x="6060153" y="3511544"/>
            <a:ext cx="0" cy="134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CC0498C-2F8F-B11C-0625-F4B32467D7A7}"/>
              </a:ext>
            </a:extLst>
          </p:cNvPr>
          <p:cNvSpPr txBox="1"/>
          <p:nvPr/>
        </p:nvSpPr>
        <p:spPr>
          <a:xfrm>
            <a:off x="5773812" y="284335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3.5 mm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3C139AA-678C-D02A-210D-8DF5768C188D}"/>
              </a:ext>
            </a:extLst>
          </p:cNvPr>
          <p:cNvCxnSpPr/>
          <p:nvPr/>
        </p:nvCxnSpPr>
        <p:spPr>
          <a:xfrm flipV="1">
            <a:off x="6036831" y="2794121"/>
            <a:ext cx="0" cy="142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6817963-E779-D457-0EC8-988DFFC9C217}"/>
              </a:ext>
            </a:extLst>
          </p:cNvPr>
          <p:cNvCxnSpPr/>
          <p:nvPr/>
        </p:nvCxnSpPr>
        <p:spPr>
          <a:xfrm>
            <a:off x="6036831" y="3082138"/>
            <a:ext cx="0" cy="134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C3C99C9-BDD6-963F-2E12-7116824F4349}"/>
              </a:ext>
            </a:extLst>
          </p:cNvPr>
          <p:cNvCxnSpPr>
            <a:cxnSpLocks/>
          </p:cNvCxnSpPr>
          <p:nvPr/>
        </p:nvCxnSpPr>
        <p:spPr>
          <a:xfrm flipH="1">
            <a:off x="1773703" y="3243234"/>
            <a:ext cx="4294256" cy="21271"/>
          </a:xfrm>
          <a:prstGeom prst="line">
            <a:avLst/>
          </a:prstGeom>
          <a:ln w="1905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B41B25A7-B96C-BF0F-B343-63C0849B143E}"/>
              </a:ext>
            </a:extLst>
          </p:cNvPr>
          <p:cNvCxnSpPr/>
          <p:nvPr/>
        </p:nvCxnSpPr>
        <p:spPr>
          <a:xfrm flipV="1">
            <a:off x="1403648" y="3272765"/>
            <a:ext cx="2517183" cy="20284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737AE02-0D21-0ABE-5993-CDC7483BFDCB}"/>
              </a:ext>
            </a:extLst>
          </p:cNvPr>
          <p:cNvSpPr txBox="1"/>
          <p:nvPr/>
        </p:nvSpPr>
        <p:spPr>
          <a:xfrm>
            <a:off x="228115" y="5285183"/>
            <a:ext cx="7622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the new target MCS value the CMS values for all magnets would be </a:t>
            </a:r>
          </a:p>
          <a:p>
            <a:r>
              <a:rPr lang="en-US" dirty="0"/>
              <a:t>within ± 5 mm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E1F0594-2D51-E35E-4A92-CB9F30ECF90C}"/>
              </a:ext>
            </a:extLst>
          </p:cNvPr>
          <p:cNvSpPr/>
          <p:nvPr/>
        </p:nvSpPr>
        <p:spPr>
          <a:xfrm>
            <a:off x="4784707" y="3775945"/>
            <a:ext cx="504056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040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DD896-75F2-83C7-0788-508AC836E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MQXFA16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8CA81-7A67-B21E-47A6-EFFC69DEA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887391"/>
            <a:ext cx="8820472" cy="1670607"/>
          </a:xfrm>
        </p:spPr>
        <p:txBody>
          <a:bodyPr>
            <a:noAutofit/>
          </a:bodyPr>
          <a:lstStyle/>
          <a:p>
            <a:r>
              <a:rPr lang="en-US" sz="2000" dirty="0"/>
              <a:t>It turns out that MCS for MQXFA16 is 6 mm longer </a:t>
            </a:r>
          </a:p>
          <a:p>
            <a:r>
              <a:rPr lang="en-US" sz="2000" dirty="0"/>
              <a:t>Adjusting the distance by 3 mm at FNAL means that the tolerance will be within the requirement using the new target value for MCS </a:t>
            </a:r>
          </a:p>
          <a:p>
            <a:r>
              <a:rPr lang="en-US" sz="2000" dirty="0"/>
              <a:t>Even if would use for the target value of MCS the average value of the 6 CMs we would be within the ± 5 mm tolerance values (+ 2.4 mm – 4.5 mm)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88F633-777B-2134-DD11-FD0A60AAA3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60F74-6AB0-DB8B-8489-EE8AC3FA9E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 meeting – August 2nd, 2024</a:t>
            </a:r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EEDDE824-6038-D3DB-3F5C-15D5D708C9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0231898"/>
              </p:ext>
            </p:extLst>
          </p:nvPr>
        </p:nvGraphicFramePr>
        <p:xfrm>
          <a:off x="1576671" y="2889807"/>
          <a:ext cx="597666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A0D769DB-6DA7-EA66-8C7B-E930156B2670}"/>
              </a:ext>
            </a:extLst>
          </p:cNvPr>
          <p:cNvSpPr/>
          <p:nvPr/>
        </p:nvSpPr>
        <p:spPr>
          <a:xfrm>
            <a:off x="4860032" y="4941168"/>
            <a:ext cx="504056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D77D255-8DFE-59E2-BED4-D3572BB23363}"/>
              </a:ext>
            </a:extLst>
          </p:cNvPr>
          <p:cNvSpPr/>
          <p:nvPr/>
        </p:nvSpPr>
        <p:spPr>
          <a:xfrm>
            <a:off x="6156176" y="3292672"/>
            <a:ext cx="504056" cy="5040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4B96264-337C-D526-DCD6-E76E8399DAC4}"/>
              </a:ext>
            </a:extLst>
          </p:cNvPr>
          <p:cNvCxnSpPr>
            <a:cxnSpLocks/>
          </p:cNvCxnSpPr>
          <p:nvPr/>
        </p:nvCxnSpPr>
        <p:spPr>
          <a:xfrm>
            <a:off x="2686255" y="4149080"/>
            <a:ext cx="46141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9114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http://purl.org/dc/terms/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89718</TotalTime>
  <Words>396</Words>
  <Application>Microsoft Office PowerPoint</Application>
  <PresentationFormat>On-screen Show (4:3)</PresentationFormat>
  <Paragraphs>65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CM05 Magnetic Separation Center Non Conformity </vt:lpstr>
      <vt:lpstr>Magnetic Center Separation Requirement</vt:lpstr>
      <vt:lpstr>PowerPoint Presentation</vt:lpstr>
      <vt:lpstr>Magnetic Center Separation Measurements</vt:lpstr>
      <vt:lpstr>MCS adjustment</vt:lpstr>
      <vt:lpstr>MQXFA16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Sandor Feher x2240 11297N</cp:lastModifiedBy>
  <cp:revision>989</cp:revision>
  <cp:lastPrinted>2018-05-26T23:25:07Z</cp:lastPrinted>
  <dcterms:created xsi:type="dcterms:W3CDTF">2016-03-23T12:58:39Z</dcterms:created>
  <dcterms:modified xsi:type="dcterms:W3CDTF">2024-08-02T14:06:46Z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