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7"/>
  </p:notesMasterIdLst>
  <p:sldIdLst>
    <p:sldId id="256" r:id="rId2"/>
    <p:sldId id="312" r:id="rId3"/>
    <p:sldId id="311" r:id="rId4"/>
    <p:sldId id="313" r:id="rId5"/>
    <p:sldId id="314"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871A8"/>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172" autoAdjust="0"/>
    <p:restoredTop sz="89680" autoAdjust="0"/>
  </p:normalViewPr>
  <p:slideViewPr>
    <p:cSldViewPr snapToGrid="0">
      <p:cViewPr varScale="1">
        <p:scale>
          <a:sx n="195" d="100"/>
          <a:sy n="195" d="100"/>
        </p:scale>
        <p:origin x="1688"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9405FA-DCE1-4C8E-8BDE-9FDA6CD84E5A}" type="datetimeFigureOut">
              <a:rPr lang="en-US" smtClean="0"/>
              <a:t>11/29/24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71C842-290B-42D7-AF99-D1B7ED187289}" type="slidenum">
              <a:rPr lang="en-US" smtClean="0"/>
              <a:t>‹#›</a:t>
            </a:fld>
            <a:endParaRPr lang="en-US"/>
          </a:p>
        </p:txBody>
      </p:sp>
    </p:spTree>
    <p:extLst>
      <p:ext uri="{BB962C8B-B14F-4D97-AF65-F5344CB8AC3E}">
        <p14:creationId xmlns:p14="http://schemas.microsoft.com/office/powerpoint/2010/main" val="34385049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introduction</a:t>
            </a:r>
            <a:r>
              <a:rPr lang="en-US" baseline="0" dirty="0"/>
              <a:t> talk by Francesco we saw a first glimpse into the scope of FLUKA, as well as various applications, from accelerator problems to medical physics applications.</a:t>
            </a:r>
          </a:p>
          <a:p>
            <a:endParaRPr lang="en-US" baseline="0" dirty="0"/>
          </a:p>
          <a:p>
            <a:r>
              <a:rPr lang="en-US" baseline="0" dirty="0"/>
              <a:t>The aim of this talk is to put the wide variety of applications on a common basis.</a:t>
            </a:r>
          </a:p>
          <a:p>
            <a:endParaRPr lang="en-US" baseline="0" dirty="0"/>
          </a:p>
          <a:p>
            <a:r>
              <a:rPr lang="en-US" baseline="0" dirty="0"/>
              <a:t>We will discuss the generalities of the radiation transport problem, what equation governs it, how one can solve it, and we will make sure to stress not only the advantages of the method, but also its limitations</a:t>
            </a:r>
            <a:endParaRPr lang="en-GB"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F71C842-290B-42D7-AF99-D1B7ED187289}" type="slidenum">
              <a:rPr lang="en-US" smtClean="0"/>
              <a:t>1</a:t>
            </a:fld>
            <a:endParaRPr lang="en-US" dirty="0"/>
          </a:p>
        </p:txBody>
      </p:sp>
    </p:spTree>
    <p:extLst>
      <p:ext uri="{BB962C8B-B14F-4D97-AF65-F5344CB8AC3E}">
        <p14:creationId xmlns:p14="http://schemas.microsoft.com/office/powerpoint/2010/main" val="34936031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65201" y="1694533"/>
            <a:ext cx="10261598" cy="2191667"/>
          </a:xfrm>
        </p:spPr>
        <p:txBody>
          <a:bodyPr anchor="b">
            <a:normAutofit/>
          </a:bodyPr>
          <a:lstStyle>
            <a:lvl1pPr algn="l">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965201" y="3981450"/>
            <a:ext cx="10261598" cy="1848519"/>
          </a:xfrm>
        </p:spPr>
        <p:txBody>
          <a:bodyPr/>
          <a:lstStyle>
            <a:lvl1pPr marL="0" indent="0" algn="l">
              <a:buNone/>
              <a:defRPr sz="2400">
                <a:solidFill>
                  <a:srgbClr val="4D4D4D"/>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6800" y="415218"/>
            <a:ext cx="3739507" cy="796106"/>
          </a:xfrm>
          <a:prstGeom prst="rect">
            <a:avLst/>
          </a:prstGeom>
        </p:spPr>
      </p:pic>
      <p:sp>
        <p:nvSpPr>
          <p:cNvPr id="9" name="Subtitle 2"/>
          <p:cNvSpPr txBox="1">
            <a:spLocks/>
          </p:cNvSpPr>
          <p:nvPr userDrawn="1"/>
        </p:nvSpPr>
        <p:spPr>
          <a:xfrm>
            <a:off x="242046" y="6409509"/>
            <a:ext cx="11707908" cy="448490"/>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Clr>
                <a:srgbClr val="3871A8"/>
              </a:buClr>
              <a:buFont typeface="Arial" panose="020B0604020202020204" pitchFamily="34" charset="0"/>
              <a:buNone/>
              <a:defRPr sz="2400" kern="1200">
                <a:solidFill>
                  <a:srgbClr val="808080"/>
                </a:solidFill>
                <a:latin typeface="Arial" panose="020B0604020202020204" pitchFamily="34" charset="0"/>
                <a:ea typeface="+mn-ea"/>
                <a:cs typeface="Arial" panose="020B0604020202020204" pitchFamily="34" charset="0"/>
              </a:defRPr>
            </a:lvl1pPr>
            <a:lvl2pPr marL="457200" indent="0" algn="ctr" defTabSz="914400" rtl="0" eaLnBrk="1" latinLnBrk="0" hangingPunct="1">
              <a:lnSpc>
                <a:spcPct val="90000"/>
              </a:lnSpc>
              <a:spcBef>
                <a:spcPts val="500"/>
              </a:spcBef>
              <a:buClr>
                <a:srgbClr val="3871A8"/>
              </a:buClr>
              <a:buFont typeface="Arial" panose="020B0604020202020204" pitchFamily="34" charset="0"/>
              <a:buNone/>
              <a:defRPr sz="2000" kern="1200">
                <a:solidFill>
                  <a:srgbClr val="777777"/>
                </a:solidFill>
                <a:latin typeface="Arial" panose="020B0604020202020204" pitchFamily="34" charset="0"/>
                <a:ea typeface="+mn-ea"/>
                <a:cs typeface="Arial" panose="020B0604020202020204" pitchFamily="34" charset="0"/>
              </a:defRPr>
            </a:lvl2pPr>
            <a:lvl3pPr marL="914400" indent="0" algn="ctr" defTabSz="914400" rtl="0" eaLnBrk="1" latinLnBrk="0" hangingPunct="1">
              <a:lnSpc>
                <a:spcPct val="90000"/>
              </a:lnSpc>
              <a:spcBef>
                <a:spcPts val="500"/>
              </a:spcBef>
              <a:buClr>
                <a:srgbClr val="3871A8"/>
              </a:buClr>
              <a:buFont typeface="Arial" panose="020B0604020202020204" pitchFamily="34" charset="0"/>
              <a:buNone/>
              <a:defRPr sz="1800" kern="1200">
                <a:solidFill>
                  <a:srgbClr val="777777"/>
                </a:solidFill>
                <a:latin typeface="Arial" panose="020B0604020202020204" pitchFamily="34" charset="0"/>
                <a:ea typeface="+mn-ea"/>
                <a:cs typeface="Arial" panose="020B0604020202020204" pitchFamily="34" charset="0"/>
              </a:defRPr>
            </a:lvl3pPr>
            <a:lvl4pPr marL="1371600" indent="0" algn="ctr" defTabSz="914400" rtl="0" eaLnBrk="1" latinLnBrk="0" hangingPunct="1">
              <a:lnSpc>
                <a:spcPct val="90000"/>
              </a:lnSpc>
              <a:spcBef>
                <a:spcPts val="500"/>
              </a:spcBef>
              <a:buClr>
                <a:srgbClr val="3871A8"/>
              </a:buClr>
              <a:buFont typeface="Arial" panose="020B0604020202020204" pitchFamily="34" charset="0"/>
              <a:buNone/>
              <a:defRPr sz="1600" kern="1200">
                <a:solidFill>
                  <a:srgbClr val="777777"/>
                </a:solidFill>
                <a:latin typeface="Arial" panose="020B0604020202020204" pitchFamily="34" charset="0"/>
                <a:ea typeface="+mn-ea"/>
                <a:cs typeface="Arial" panose="020B0604020202020204" pitchFamily="34" charset="0"/>
              </a:defRPr>
            </a:lvl4pPr>
            <a:lvl5pPr marL="1828800" indent="0" algn="ctr" defTabSz="914400" rtl="0" eaLnBrk="1" latinLnBrk="0" hangingPunct="1">
              <a:lnSpc>
                <a:spcPct val="90000"/>
              </a:lnSpc>
              <a:spcBef>
                <a:spcPts val="500"/>
              </a:spcBef>
              <a:buClr>
                <a:srgbClr val="3871A8"/>
              </a:buClr>
              <a:buFont typeface="Arial" panose="020B0604020202020204" pitchFamily="34" charset="0"/>
              <a:buNone/>
              <a:defRPr sz="1600" kern="1200">
                <a:solidFill>
                  <a:srgbClr val="777777"/>
                </a:solidFill>
                <a:latin typeface="Arial" panose="020B0604020202020204" pitchFamily="34" charset="0"/>
                <a:ea typeface="+mn-ea"/>
                <a:cs typeface="Arial" panose="020B0604020202020204" pitchFamily="34" charset="0"/>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ctr"/>
            <a:endParaRPr lang="en-US" sz="1800" b="1" spc="250" baseline="0" dirty="0">
              <a:solidFill>
                <a:schemeClr val="bg1"/>
              </a:solidFill>
            </a:endParaRPr>
          </a:p>
        </p:txBody>
      </p:sp>
    </p:spTree>
    <p:extLst>
      <p:ext uri="{BB962C8B-B14F-4D97-AF65-F5344CB8AC3E}">
        <p14:creationId xmlns:p14="http://schemas.microsoft.com/office/powerpoint/2010/main" val="16841060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8600" y="240716"/>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4563979" y="240715"/>
            <a:ext cx="7399421" cy="6091476"/>
          </a:xfrm>
        </p:spPr>
        <p:txBody>
          <a:bodyPr>
            <a:normAutofit/>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8600" y="1840916"/>
            <a:ext cx="3932237" cy="4449432"/>
          </a:xfrm>
        </p:spPr>
        <p:txBody>
          <a:bodyPr/>
          <a:lstStyle>
            <a:lvl1pPr marL="0" indent="0">
              <a:buNone/>
              <a:defRPr sz="1600">
                <a:solidFill>
                  <a:srgbClr val="808080"/>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6" name="Footer Placeholder 5"/>
          <p:cNvSpPr>
            <a:spLocks noGrp="1"/>
          </p:cNvSpPr>
          <p:nvPr>
            <p:ph type="ftr" sz="quarter" idx="11"/>
          </p:nvPr>
        </p:nvSpPr>
        <p:spPr/>
        <p:txBody>
          <a:bodyPr/>
          <a:lstStyle/>
          <a:p>
            <a:r>
              <a:rPr lang="en-US"/>
              <a:t>Introduction to Monte Carlo</a:t>
            </a:r>
          </a:p>
        </p:txBody>
      </p:sp>
      <p:sp>
        <p:nvSpPr>
          <p:cNvPr id="7" name="Slide Number Placeholder 6"/>
          <p:cNvSpPr>
            <a:spLocks noGrp="1"/>
          </p:cNvSpPr>
          <p:nvPr>
            <p:ph type="sldNum" sz="quarter" idx="12"/>
          </p:nvPr>
        </p:nvSpPr>
        <p:spPr/>
        <p:txBody>
          <a:bodyPr/>
          <a:lstStyle/>
          <a:p>
            <a:fld id="{16D51F62-B7DC-4B26-BEC7-C9FF681BE15D}" type="slidenum">
              <a:rPr lang="en-US" smtClean="0"/>
              <a:t>‹#›</a:t>
            </a:fld>
            <a:endParaRPr lang="en-US"/>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8601" y="6474438"/>
            <a:ext cx="1373190" cy="292340"/>
          </a:xfrm>
          <a:prstGeom prst="rect">
            <a:avLst/>
          </a:prstGeom>
        </p:spPr>
      </p:pic>
    </p:spTree>
    <p:extLst>
      <p:ext uri="{BB962C8B-B14F-4D97-AF65-F5344CB8AC3E}">
        <p14:creationId xmlns:p14="http://schemas.microsoft.com/office/powerpoint/2010/main" val="18256145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8600" y="240715"/>
            <a:ext cx="454342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240716"/>
            <a:ext cx="6780212" cy="609367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228600" y="1840915"/>
            <a:ext cx="4543425" cy="4449433"/>
          </a:xfrm>
        </p:spPr>
        <p:txBody>
          <a:bodyPr/>
          <a:lstStyle>
            <a:lvl1pPr marL="0" indent="0">
              <a:buNone/>
              <a:defRPr sz="1600">
                <a:solidFill>
                  <a:srgbClr val="808080"/>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6" name="Footer Placeholder 5"/>
          <p:cNvSpPr>
            <a:spLocks noGrp="1"/>
          </p:cNvSpPr>
          <p:nvPr>
            <p:ph type="ftr" sz="quarter" idx="11"/>
          </p:nvPr>
        </p:nvSpPr>
        <p:spPr/>
        <p:txBody>
          <a:bodyPr/>
          <a:lstStyle/>
          <a:p>
            <a:r>
              <a:rPr lang="en-US"/>
              <a:t>Introduction to Monte Carlo</a:t>
            </a:r>
          </a:p>
        </p:txBody>
      </p:sp>
      <p:sp>
        <p:nvSpPr>
          <p:cNvPr id="7" name="Slide Number Placeholder 6"/>
          <p:cNvSpPr>
            <a:spLocks noGrp="1"/>
          </p:cNvSpPr>
          <p:nvPr>
            <p:ph type="sldNum" sz="quarter" idx="12"/>
          </p:nvPr>
        </p:nvSpPr>
        <p:spPr/>
        <p:txBody>
          <a:bodyPr/>
          <a:lstStyle/>
          <a:p>
            <a:fld id="{16D51F62-B7DC-4B26-BEC7-C9FF681BE15D}" type="slidenum">
              <a:rPr lang="en-US" smtClean="0"/>
              <a:t>‹#›</a:t>
            </a:fld>
            <a:endParaRPr lang="en-US"/>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8601" y="6474438"/>
            <a:ext cx="1373190" cy="292340"/>
          </a:xfrm>
          <a:prstGeom prst="rect">
            <a:avLst/>
          </a:prstGeom>
        </p:spPr>
      </p:pic>
    </p:spTree>
    <p:extLst>
      <p:ext uri="{BB962C8B-B14F-4D97-AF65-F5344CB8AC3E}">
        <p14:creationId xmlns:p14="http://schemas.microsoft.com/office/powerpoint/2010/main" val="29240105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lstStyle/>
          <a:p>
            <a:r>
              <a:rPr lang="en-US"/>
              <a:t>Introduction to Monte Carlo</a:t>
            </a:r>
          </a:p>
        </p:txBody>
      </p:sp>
      <p:sp>
        <p:nvSpPr>
          <p:cNvPr id="6" name="Slide Number Placeholder 5"/>
          <p:cNvSpPr>
            <a:spLocks noGrp="1"/>
          </p:cNvSpPr>
          <p:nvPr>
            <p:ph type="sldNum" sz="quarter" idx="12"/>
          </p:nvPr>
        </p:nvSpPr>
        <p:spPr/>
        <p:txBody>
          <a:bodyPr/>
          <a:lstStyle/>
          <a:p>
            <a:fld id="{16D51F62-B7DC-4B26-BEC7-C9FF681BE15D}" type="slidenum">
              <a:rPr lang="en-US" smtClean="0"/>
              <a:t>‹#›</a:t>
            </a:fld>
            <a:endParaRPr lang="en-US"/>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8601" y="6474438"/>
            <a:ext cx="1373190" cy="292340"/>
          </a:xfrm>
          <a:prstGeom prst="rect">
            <a:avLst/>
          </a:prstGeom>
        </p:spPr>
      </p:pic>
    </p:spTree>
    <p:extLst>
      <p:ext uri="{BB962C8B-B14F-4D97-AF65-F5344CB8AC3E}">
        <p14:creationId xmlns:p14="http://schemas.microsoft.com/office/powerpoint/2010/main" val="9276947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5200" y="1694534"/>
            <a:ext cx="10261599" cy="1889796"/>
          </a:xfrm>
        </p:spPr>
        <p:txBody>
          <a:bodyPr anchor="b">
            <a:normAutofit/>
          </a:bodyPr>
          <a:lstStyle>
            <a:lvl1pPr>
              <a:defRPr sz="3600">
                <a:solidFill>
                  <a:srgbClr val="5890C8"/>
                </a:solidFill>
              </a:defRPr>
            </a:lvl1pPr>
          </a:lstStyle>
          <a:p>
            <a:r>
              <a:rPr lang="en-US"/>
              <a:t>Click to edit Master title style</a:t>
            </a:r>
            <a:endParaRPr lang="en-US" dirty="0"/>
          </a:p>
        </p:txBody>
      </p:sp>
      <p:sp>
        <p:nvSpPr>
          <p:cNvPr id="3" name="Text Placeholder 2"/>
          <p:cNvSpPr>
            <a:spLocks noGrp="1"/>
          </p:cNvSpPr>
          <p:nvPr>
            <p:ph type="body" idx="1"/>
          </p:nvPr>
        </p:nvSpPr>
        <p:spPr>
          <a:xfrm>
            <a:off x="965200" y="3676406"/>
            <a:ext cx="10261598" cy="1655761"/>
          </a:xfrm>
        </p:spPr>
        <p:txBody>
          <a:bodyPr/>
          <a:lstStyle>
            <a:lvl1pPr marL="0" indent="0">
              <a:buNone/>
              <a:defRPr sz="2400">
                <a:solidFill>
                  <a:srgbClr val="5F5F5F"/>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5" name="Footer Placeholder 4"/>
          <p:cNvSpPr>
            <a:spLocks noGrp="1"/>
          </p:cNvSpPr>
          <p:nvPr>
            <p:ph type="ftr" sz="quarter" idx="11"/>
          </p:nvPr>
        </p:nvSpPr>
        <p:spPr/>
        <p:txBody>
          <a:bodyPr/>
          <a:lstStyle/>
          <a:p>
            <a:r>
              <a:rPr lang="en-US"/>
              <a:t>Introduction to Monte Carlo</a:t>
            </a:r>
          </a:p>
        </p:txBody>
      </p:sp>
      <p:sp>
        <p:nvSpPr>
          <p:cNvPr id="6" name="Slide Number Placeholder 5"/>
          <p:cNvSpPr>
            <a:spLocks noGrp="1"/>
          </p:cNvSpPr>
          <p:nvPr>
            <p:ph type="sldNum" sz="quarter" idx="12"/>
          </p:nvPr>
        </p:nvSpPr>
        <p:spPr/>
        <p:txBody>
          <a:bodyPr/>
          <a:lstStyle/>
          <a:p>
            <a:fld id="{16D51F62-B7DC-4B26-BEC7-C9FF681BE15D}" type="slidenum">
              <a:rPr lang="en-US" smtClean="0"/>
              <a:t>‹#›</a:t>
            </a:fld>
            <a:endParaRPr lang="en-US"/>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8601" y="6474438"/>
            <a:ext cx="1373190" cy="292340"/>
          </a:xfrm>
          <a:prstGeom prst="rect">
            <a:avLst/>
          </a:prstGeom>
        </p:spPr>
      </p:pic>
    </p:spTree>
    <p:extLst>
      <p:ext uri="{BB962C8B-B14F-4D97-AF65-F5344CB8AC3E}">
        <p14:creationId xmlns:p14="http://schemas.microsoft.com/office/powerpoint/2010/main" val="30381999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End slid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83722" y="2518109"/>
            <a:ext cx="6424556" cy="1383223"/>
          </a:xfrm>
          <a:prstGeom prst="rect">
            <a:avLst/>
          </a:prstGeom>
        </p:spPr>
      </p:pic>
    </p:spTree>
    <p:extLst>
      <p:ext uri="{BB962C8B-B14F-4D97-AF65-F5344CB8AC3E}">
        <p14:creationId xmlns:p14="http://schemas.microsoft.com/office/powerpoint/2010/main" val="34083059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o title">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lstStyle/>
          <a:p>
            <a:r>
              <a:rPr lang="en-US"/>
              <a:t>Introduction to Monte Carlo</a:t>
            </a:r>
          </a:p>
        </p:txBody>
      </p:sp>
      <p:sp>
        <p:nvSpPr>
          <p:cNvPr id="6" name="Slide Number Placeholder 5"/>
          <p:cNvSpPr>
            <a:spLocks noGrp="1"/>
          </p:cNvSpPr>
          <p:nvPr>
            <p:ph type="sldNum" sz="quarter" idx="12"/>
          </p:nvPr>
        </p:nvSpPr>
        <p:spPr/>
        <p:txBody>
          <a:bodyPr/>
          <a:lstStyle/>
          <a:p>
            <a:fld id="{16D51F62-B7DC-4B26-BEC7-C9FF681BE15D}" type="slidenum">
              <a:rPr lang="en-US" smtClean="0"/>
              <a:t>‹#›</a:t>
            </a:fld>
            <a:endParaRPr lang="en-US"/>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8601" y="6474438"/>
            <a:ext cx="1373190" cy="292340"/>
          </a:xfrm>
          <a:prstGeom prst="rect">
            <a:avLst/>
          </a:prstGeom>
        </p:spPr>
      </p:pic>
    </p:spTree>
    <p:extLst>
      <p:ext uri="{BB962C8B-B14F-4D97-AF65-F5344CB8AC3E}">
        <p14:creationId xmlns:p14="http://schemas.microsoft.com/office/powerpoint/2010/main" val="17005246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Footer Placeholder 3"/>
          <p:cNvSpPr>
            <a:spLocks noGrp="1"/>
          </p:cNvSpPr>
          <p:nvPr>
            <p:ph type="ftr" sz="quarter" idx="11"/>
          </p:nvPr>
        </p:nvSpPr>
        <p:spPr/>
        <p:txBody>
          <a:bodyPr/>
          <a:lstStyle/>
          <a:p>
            <a:r>
              <a:rPr lang="en-US"/>
              <a:t>Introduction to Monte Carlo</a:t>
            </a:r>
          </a:p>
        </p:txBody>
      </p:sp>
      <p:sp>
        <p:nvSpPr>
          <p:cNvPr id="5" name="Slide Number Placeholder 4"/>
          <p:cNvSpPr>
            <a:spLocks noGrp="1"/>
          </p:cNvSpPr>
          <p:nvPr>
            <p:ph type="sldNum" sz="quarter" idx="12"/>
          </p:nvPr>
        </p:nvSpPr>
        <p:spPr/>
        <p:txBody>
          <a:bodyPr/>
          <a:lstStyle/>
          <a:p>
            <a:fld id="{16D51F62-B7DC-4B26-BEC7-C9FF681BE15D}" type="slidenum">
              <a:rPr lang="en-US" smtClean="0"/>
              <a:t>‹#›</a:t>
            </a:fld>
            <a:endParaRPr lang="en-US"/>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8601" y="6474438"/>
            <a:ext cx="1373190" cy="292340"/>
          </a:xfrm>
          <a:prstGeom prst="rect">
            <a:avLst/>
          </a:prstGeom>
        </p:spPr>
      </p:pic>
    </p:spTree>
    <p:extLst>
      <p:ext uri="{BB962C8B-B14F-4D97-AF65-F5344CB8AC3E}">
        <p14:creationId xmlns:p14="http://schemas.microsoft.com/office/powerpoint/2010/main" val="33528585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a:t>Introduction to Monte Carlo</a:t>
            </a:r>
          </a:p>
        </p:txBody>
      </p:sp>
      <p:sp>
        <p:nvSpPr>
          <p:cNvPr id="4" name="Slide Number Placeholder 3"/>
          <p:cNvSpPr>
            <a:spLocks noGrp="1"/>
          </p:cNvSpPr>
          <p:nvPr>
            <p:ph type="sldNum" sz="quarter" idx="12"/>
          </p:nvPr>
        </p:nvSpPr>
        <p:spPr/>
        <p:txBody>
          <a:bodyPr/>
          <a:lstStyle/>
          <a:p>
            <a:fld id="{16D51F62-B7DC-4B26-BEC7-C9FF681BE15D}" type="slidenum">
              <a:rPr lang="en-US" smtClean="0"/>
              <a:t>‹#›</a:t>
            </a:fld>
            <a:endParaRPr lang="en-US"/>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8601" y="6474438"/>
            <a:ext cx="1373190" cy="292340"/>
          </a:xfrm>
          <a:prstGeom prst="rect">
            <a:avLst/>
          </a:prstGeom>
        </p:spPr>
      </p:pic>
    </p:spTree>
    <p:extLst>
      <p:ext uri="{BB962C8B-B14F-4D97-AF65-F5344CB8AC3E}">
        <p14:creationId xmlns:p14="http://schemas.microsoft.com/office/powerpoint/2010/main" val="23888327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8600" y="875336"/>
            <a:ext cx="5791200" cy="541501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875336"/>
            <a:ext cx="5791200" cy="541501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11"/>
          </p:nvPr>
        </p:nvSpPr>
        <p:spPr/>
        <p:txBody>
          <a:bodyPr/>
          <a:lstStyle/>
          <a:p>
            <a:r>
              <a:rPr lang="en-US"/>
              <a:t>Introduction to Monte Carlo</a:t>
            </a:r>
          </a:p>
        </p:txBody>
      </p:sp>
      <p:sp>
        <p:nvSpPr>
          <p:cNvPr id="7" name="Slide Number Placeholder 6"/>
          <p:cNvSpPr>
            <a:spLocks noGrp="1"/>
          </p:cNvSpPr>
          <p:nvPr>
            <p:ph type="sldNum" sz="quarter" idx="12"/>
          </p:nvPr>
        </p:nvSpPr>
        <p:spPr/>
        <p:txBody>
          <a:bodyPr/>
          <a:lstStyle/>
          <a:p>
            <a:fld id="{16D51F62-B7DC-4B26-BEC7-C9FF681BE15D}" type="slidenum">
              <a:rPr lang="en-US" smtClean="0"/>
              <a:t>‹#›</a:t>
            </a:fld>
            <a:endParaRPr lang="en-US"/>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8601" y="6474438"/>
            <a:ext cx="1373190" cy="292340"/>
          </a:xfrm>
          <a:prstGeom prst="rect">
            <a:avLst/>
          </a:prstGeom>
        </p:spPr>
      </p:pic>
    </p:spTree>
    <p:extLst>
      <p:ext uri="{BB962C8B-B14F-4D97-AF65-F5344CB8AC3E}">
        <p14:creationId xmlns:p14="http://schemas.microsoft.com/office/powerpoint/2010/main" val="37230136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4"/>
            <a:ext cx="11734800" cy="609548"/>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8600" y="877403"/>
            <a:ext cx="5768975" cy="823912"/>
          </a:xfrm>
        </p:spPr>
        <p:txBody>
          <a:bodyPr anchor="b"/>
          <a:lstStyle>
            <a:lvl1pPr marL="0" indent="0">
              <a:buNone/>
              <a:defRPr sz="2400" b="1">
                <a:solidFill>
                  <a:srgbClr val="3871A8"/>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228600" y="1701315"/>
            <a:ext cx="5768975" cy="458903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877403"/>
            <a:ext cx="5791200" cy="823912"/>
          </a:xfrm>
        </p:spPr>
        <p:txBody>
          <a:bodyPr anchor="b"/>
          <a:lstStyle>
            <a:lvl1pPr marL="0" indent="0">
              <a:buNone/>
              <a:defRPr sz="2400" b="1">
                <a:solidFill>
                  <a:srgbClr val="3871A8"/>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1701315"/>
            <a:ext cx="5791200" cy="458903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7"/>
          <p:cNvSpPr>
            <a:spLocks noGrp="1"/>
          </p:cNvSpPr>
          <p:nvPr>
            <p:ph type="ftr" sz="quarter" idx="11"/>
          </p:nvPr>
        </p:nvSpPr>
        <p:spPr/>
        <p:txBody>
          <a:bodyPr/>
          <a:lstStyle/>
          <a:p>
            <a:r>
              <a:rPr lang="en-US"/>
              <a:t>Introduction to Monte Carlo</a:t>
            </a:r>
          </a:p>
        </p:txBody>
      </p:sp>
      <p:sp>
        <p:nvSpPr>
          <p:cNvPr id="9" name="Slide Number Placeholder 8"/>
          <p:cNvSpPr>
            <a:spLocks noGrp="1"/>
          </p:cNvSpPr>
          <p:nvPr>
            <p:ph type="sldNum" sz="quarter" idx="12"/>
          </p:nvPr>
        </p:nvSpPr>
        <p:spPr/>
        <p:txBody>
          <a:bodyPr/>
          <a:lstStyle/>
          <a:p>
            <a:fld id="{16D51F62-B7DC-4B26-BEC7-C9FF681BE15D}" type="slidenum">
              <a:rPr lang="en-US" smtClean="0"/>
              <a:t>‹#›</a:t>
            </a:fld>
            <a:endParaRPr lang="en-US"/>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8601" y="6474438"/>
            <a:ext cx="1373190" cy="292340"/>
          </a:xfrm>
          <a:prstGeom prst="rect">
            <a:avLst/>
          </a:prstGeom>
        </p:spPr>
      </p:pic>
    </p:spTree>
    <p:extLst>
      <p:ext uri="{BB962C8B-B14F-4D97-AF65-F5344CB8AC3E}">
        <p14:creationId xmlns:p14="http://schemas.microsoft.com/office/powerpoint/2010/main" val="12671274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6400800"/>
            <a:ext cx="12191997" cy="457200"/>
          </a:xfrm>
          <a:prstGeom prst="rect">
            <a:avLst/>
          </a:prstGeom>
          <a:solidFill>
            <a:srgbClr val="3871A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dirty="0">
              <a:latin typeface="Arial" panose="020B0604020202020204" pitchFamily="34" charset="0"/>
              <a:cs typeface="Arial" panose="020B0604020202020204" pitchFamily="34" charset="0"/>
            </a:endParaRPr>
          </a:p>
        </p:txBody>
      </p:sp>
      <p:sp>
        <p:nvSpPr>
          <p:cNvPr id="2" name="Title Placeholder 1"/>
          <p:cNvSpPr>
            <a:spLocks noGrp="1"/>
          </p:cNvSpPr>
          <p:nvPr>
            <p:ph type="title"/>
          </p:nvPr>
        </p:nvSpPr>
        <p:spPr>
          <a:xfrm>
            <a:off x="228600" y="152402"/>
            <a:ext cx="11734800" cy="60954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8600" y="875336"/>
            <a:ext cx="11734800" cy="5414062"/>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1830393" y="6461005"/>
            <a:ext cx="9455228" cy="328733"/>
          </a:xfrm>
          <a:prstGeom prst="rect">
            <a:avLst/>
          </a:prstGeom>
        </p:spPr>
        <p:txBody>
          <a:bodyPr vert="horz" lIns="91440" tIns="45720" rIns="91440" bIns="45720" rtlCol="0" anchor="ctr"/>
          <a:lstStyle>
            <a:lvl1pPr algn="ctr">
              <a:defRPr sz="1400" b="1">
                <a:solidFill>
                  <a:schemeClr val="bg1"/>
                </a:solidFill>
                <a:latin typeface="Arial" panose="020B0604020202020204" pitchFamily="34" charset="0"/>
                <a:cs typeface="Arial" panose="020B0604020202020204" pitchFamily="34" charset="0"/>
              </a:defRPr>
            </a:lvl1pPr>
          </a:lstStyle>
          <a:p>
            <a:r>
              <a:rPr lang="en-US"/>
              <a:t>Introduction to Monte Carlo</a:t>
            </a:r>
            <a:endParaRPr lang="en-US" dirty="0"/>
          </a:p>
        </p:txBody>
      </p:sp>
      <p:sp>
        <p:nvSpPr>
          <p:cNvPr id="6" name="Slide Number Placeholder 5"/>
          <p:cNvSpPr>
            <a:spLocks noGrp="1"/>
          </p:cNvSpPr>
          <p:nvPr>
            <p:ph type="sldNum" sz="quarter" idx="4"/>
          </p:nvPr>
        </p:nvSpPr>
        <p:spPr>
          <a:xfrm>
            <a:off x="11430000" y="6461005"/>
            <a:ext cx="533400" cy="328733"/>
          </a:xfrm>
          <a:prstGeom prst="rect">
            <a:avLst/>
          </a:prstGeom>
        </p:spPr>
        <p:txBody>
          <a:bodyPr vert="horz" lIns="91440" tIns="45720" rIns="91440" bIns="45720" rtlCol="0" anchor="ctr"/>
          <a:lstStyle>
            <a:lvl1pPr algn="r">
              <a:defRPr sz="1400" b="1">
                <a:solidFill>
                  <a:schemeClr val="bg1"/>
                </a:solidFill>
                <a:latin typeface="Arial" panose="020B0604020202020204" pitchFamily="34" charset="0"/>
                <a:cs typeface="Arial" panose="020B0604020202020204" pitchFamily="34" charset="0"/>
              </a:defRPr>
            </a:lvl1pPr>
          </a:lstStyle>
          <a:p>
            <a:fld id="{16D51F62-B7DC-4B26-BEC7-C9FF681BE15D}" type="slidenum">
              <a:rPr lang="en-US" smtClean="0"/>
              <a:pPr/>
              <a:t>‹#›</a:t>
            </a:fld>
            <a:endParaRPr lang="en-US"/>
          </a:p>
        </p:txBody>
      </p:sp>
    </p:spTree>
    <p:extLst>
      <p:ext uri="{BB962C8B-B14F-4D97-AF65-F5344CB8AC3E}">
        <p14:creationId xmlns:p14="http://schemas.microsoft.com/office/powerpoint/2010/main" val="1700634819"/>
      </p:ext>
    </p:extLst>
  </p:cSld>
  <p:clrMap bg1="lt1" tx1="dk1" bg2="lt2" tx2="dk2" accent1="accent1" accent2="accent2" accent3="accent3" accent4="accent4" accent5="accent5" accent6="accent6" hlink="hlink" folHlink="folHlink"/>
  <p:sldLayoutIdLst>
    <p:sldLayoutId id="2147483660" r:id="rId1"/>
    <p:sldLayoutId id="2147483650" r:id="rId2"/>
    <p:sldLayoutId id="2147483651" r:id="rId3"/>
    <p:sldLayoutId id="2147483661" r:id="rId4"/>
    <p:sldLayoutId id="2147483662" r:id="rId5"/>
    <p:sldLayoutId id="2147483654" r:id="rId6"/>
    <p:sldLayoutId id="2147483655" r:id="rId7"/>
    <p:sldLayoutId id="2147483652" r:id="rId8"/>
    <p:sldLayoutId id="2147483653" r:id="rId9"/>
    <p:sldLayoutId id="2147483656" r:id="rId10"/>
    <p:sldLayoutId id="2147483657" r:id="rId11"/>
  </p:sldLayoutIdLst>
  <p:hf hdr="0" ftr="0" dt="0"/>
  <p:txStyles>
    <p:titleStyle>
      <a:lvl1pPr algn="l" defTabSz="914400" rtl="0" eaLnBrk="1" latinLnBrk="0" hangingPunct="1">
        <a:lnSpc>
          <a:spcPct val="90000"/>
        </a:lnSpc>
        <a:spcBef>
          <a:spcPct val="0"/>
        </a:spcBef>
        <a:buNone/>
        <a:defRPr sz="3600" b="1" kern="1200">
          <a:solidFill>
            <a:srgbClr val="3871A8"/>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100000"/>
        </a:lnSpc>
        <a:spcBef>
          <a:spcPts val="1000"/>
        </a:spcBef>
        <a:buClr>
          <a:srgbClr val="3871A8"/>
        </a:buClr>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Clr>
          <a:srgbClr val="3871A8"/>
        </a:buClr>
        <a:buFont typeface="Arial" panose="020B0604020202020204" pitchFamily="34" charset="0"/>
        <a:buChar char="•"/>
        <a:defRPr sz="2000" kern="1200">
          <a:solidFill>
            <a:srgbClr val="4D4D4D"/>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buClr>
          <a:srgbClr val="3871A8"/>
        </a:buClr>
        <a:buFont typeface="Arial" panose="020B0604020202020204" pitchFamily="34" charset="0"/>
        <a:buChar char="•"/>
        <a:defRPr sz="1800" kern="1200">
          <a:solidFill>
            <a:srgbClr val="4D4D4D"/>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0000"/>
        </a:lnSpc>
        <a:spcBef>
          <a:spcPts val="500"/>
        </a:spcBef>
        <a:buClr>
          <a:srgbClr val="3871A8"/>
        </a:buClr>
        <a:buFont typeface="Arial" panose="020B0604020202020204" pitchFamily="34" charset="0"/>
        <a:buChar char="•"/>
        <a:defRPr sz="1600" kern="1200">
          <a:solidFill>
            <a:srgbClr val="4D4D4D"/>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0000"/>
        </a:lnSpc>
        <a:spcBef>
          <a:spcPts val="500"/>
        </a:spcBef>
        <a:buClr>
          <a:srgbClr val="3871A8"/>
        </a:buClr>
        <a:buFont typeface="Arial" panose="020B0604020202020204" pitchFamily="34" charset="0"/>
        <a:buChar char="•"/>
        <a:defRPr sz="1600" kern="1200">
          <a:solidFill>
            <a:srgbClr val="4D4D4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965201" y="1455043"/>
            <a:ext cx="10261598" cy="2191667"/>
          </a:xfrm>
        </p:spPr>
        <p:txBody>
          <a:bodyPr/>
          <a:lstStyle/>
          <a:p>
            <a:r>
              <a:rPr lang="en-US" dirty="0"/>
              <a:t>Practical Info</a:t>
            </a:r>
          </a:p>
        </p:txBody>
      </p:sp>
      <p:sp>
        <p:nvSpPr>
          <p:cNvPr id="5" name="Subtitle 4"/>
          <p:cNvSpPr>
            <a:spLocks noGrp="1"/>
          </p:cNvSpPr>
          <p:nvPr>
            <p:ph type="subTitle" idx="1"/>
          </p:nvPr>
        </p:nvSpPr>
        <p:spPr>
          <a:xfrm>
            <a:off x="1789488" y="4097329"/>
            <a:ext cx="10261598" cy="1848519"/>
          </a:xfrm>
        </p:spPr>
        <p:txBody>
          <a:bodyPr>
            <a:normAutofit/>
          </a:bodyPr>
          <a:lstStyle/>
          <a:p>
            <a:r>
              <a:rPr lang="en-US" dirty="0"/>
              <a:t>FLUKA Beginner course – December 2024 – CERN</a:t>
            </a:r>
          </a:p>
        </p:txBody>
      </p:sp>
    </p:spTree>
    <p:extLst>
      <p:ext uri="{BB962C8B-B14F-4D97-AF65-F5344CB8AC3E}">
        <p14:creationId xmlns:p14="http://schemas.microsoft.com/office/powerpoint/2010/main" val="40322335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5D5351-6F6E-FA36-3988-726E04BBD4B9}"/>
              </a:ext>
            </a:extLst>
          </p:cNvPr>
          <p:cNvSpPr>
            <a:spLocks noGrp="1"/>
          </p:cNvSpPr>
          <p:nvPr>
            <p:ph type="title"/>
          </p:nvPr>
        </p:nvSpPr>
        <p:spPr/>
        <p:txBody>
          <a:bodyPr/>
          <a:lstStyle/>
          <a:p>
            <a:r>
              <a:rPr lang="en-GB" dirty="0"/>
              <a:t>Timetable</a:t>
            </a:r>
          </a:p>
        </p:txBody>
      </p:sp>
      <p:sp>
        <p:nvSpPr>
          <p:cNvPr id="3" name="Content Placeholder 2">
            <a:extLst>
              <a:ext uri="{FF2B5EF4-FFF2-40B4-BE49-F238E27FC236}">
                <a16:creationId xmlns:a16="http://schemas.microsoft.com/office/drawing/2014/main" id="{D5E528DB-9A1A-77FC-4AEA-EE9D6383E472}"/>
              </a:ext>
            </a:extLst>
          </p:cNvPr>
          <p:cNvSpPr>
            <a:spLocks noGrp="1"/>
          </p:cNvSpPr>
          <p:nvPr>
            <p:ph idx="1"/>
          </p:nvPr>
        </p:nvSpPr>
        <p:spPr>
          <a:xfrm>
            <a:off x="228600" y="802288"/>
            <a:ext cx="11734800" cy="5414062"/>
          </a:xfrm>
        </p:spPr>
        <p:txBody>
          <a:bodyPr/>
          <a:lstStyle/>
          <a:p>
            <a:r>
              <a:rPr lang="en-GB" sz="2000" dirty="0"/>
              <a:t>Beginner programme : varied topics useful for people picking up the software</a:t>
            </a:r>
          </a:p>
          <a:p>
            <a:r>
              <a:rPr lang="en-GB" sz="2000" dirty="0"/>
              <a:t>Start at 8.30 -&gt; End at 6.00pm</a:t>
            </a:r>
          </a:p>
          <a:p>
            <a:r>
              <a:rPr lang="en-GB" sz="2000" dirty="0"/>
              <a:t>Door to the room closes </a:t>
            </a:r>
            <a:r>
              <a:rPr lang="en-GB" sz="2000" dirty="0">
                <a:sym typeface="Wingdings" pitchFamily="2" charset="2"/>
              </a:rPr>
              <a:t> During lecture leave it against the doorframe, don’t close</a:t>
            </a:r>
          </a:p>
          <a:p>
            <a:r>
              <a:rPr lang="en-GB" sz="2000" dirty="0">
                <a:sym typeface="Wingdings" pitchFamily="2" charset="2"/>
              </a:rPr>
              <a:t>During breaks : Room will be (de facto) locked when no one is inside, you can leave your belongings</a:t>
            </a:r>
            <a:endParaRPr lang="en-GB" sz="2000" dirty="0"/>
          </a:p>
          <a:p>
            <a:endParaRPr lang="en-GB" dirty="0"/>
          </a:p>
        </p:txBody>
      </p:sp>
      <p:sp>
        <p:nvSpPr>
          <p:cNvPr id="4" name="Slide Number Placeholder 3">
            <a:extLst>
              <a:ext uri="{FF2B5EF4-FFF2-40B4-BE49-F238E27FC236}">
                <a16:creationId xmlns:a16="http://schemas.microsoft.com/office/drawing/2014/main" id="{E91506A7-36F3-53D9-8151-8F9C7B232005}"/>
              </a:ext>
            </a:extLst>
          </p:cNvPr>
          <p:cNvSpPr>
            <a:spLocks noGrp="1"/>
          </p:cNvSpPr>
          <p:nvPr>
            <p:ph type="sldNum" sz="quarter" idx="12"/>
          </p:nvPr>
        </p:nvSpPr>
        <p:spPr/>
        <p:txBody>
          <a:bodyPr/>
          <a:lstStyle/>
          <a:p>
            <a:fld id="{16D51F62-B7DC-4B26-BEC7-C9FF681BE15D}" type="slidenum">
              <a:rPr lang="en-US" smtClean="0"/>
              <a:t>2</a:t>
            </a:fld>
            <a:endParaRPr lang="en-US"/>
          </a:p>
        </p:txBody>
      </p:sp>
      <p:pic>
        <p:nvPicPr>
          <p:cNvPr id="6" name="Picture 5">
            <a:extLst>
              <a:ext uri="{FF2B5EF4-FFF2-40B4-BE49-F238E27FC236}">
                <a16:creationId xmlns:a16="http://schemas.microsoft.com/office/drawing/2014/main" id="{91CC964D-5CE2-E9E3-128E-56B19433C823}"/>
              </a:ext>
            </a:extLst>
          </p:cNvPr>
          <p:cNvPicPr>
            <a:picLocks noChangeAspect="1"/>
          </p:cNvPicPr>
          <p:nvPr/>
        </p:nvPicPr>
        <p:blipFill>
          <a:blip r:embed="rId2"/>
          <a:stretch>
            <a:fillRect/>
          </a:stretch>
        </p:blipFill>
        <p:spPr>
          <a:xfrm>
            <a:off x="10649599" y="5409169"/>
            <a:ext cx="1224643" cy="911015"/>
          </a:xfrm>
          <a:prstGeom prst="rect">
            <a:avLst/>
          </a:prstGeom>
        </p:spPr>
      </p:pic>
      <p:pic>
        <p:nvPicPr>
          <p:cNvPr id="5" name="Picture 4">
            <a:extLst>
              <a:ext uri="{FF2B5EF4-FFF2-40B4-BE49-F238E27FC236}">
                <a16:creationId xmlns:a16="http://schemas.microsoft.com/office/drawing/2014/main" id="{4F868688-A988-45B0-ED00-4ED7F4FD6CB9}"/>
              </a:ext>
            </a:extLst>
          </p:cNvPr>
          <p:cNvPicPr>
            <a:picLocks noChangeAspect="1"/>
          </p:cNvPicPr>
          <p:nvPr/>
        </p:nvPicPr>
        <p:blipFill>
          <a:blip r:embed="rId3"/>
          <a:stretch>
            <a:fillRect/>
          </a:stretch>
        </p:blipFill>
        <p:spPr>
          <a:xfrm>
            <a:off x="8838" y="2805291"/>
            <a:ext cx="12145643" cy="2563541"/>
          </a:xfrm>
          <a:prstGeom prst="rect">
            <a:avLst/>
          </a:prstGeom>
        </p:spPr>
      </p:pic>
    </p:spTree>
    <p:extLst>
      <p:ext uri="{BB962C8B-B14F-4D97-AF65-F5344CB8AC3E}">
        <p14:creationId xmlns:p14="http://schemas.microsoft.com/office/powerpoint/2010/main" val="34999421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365C77-CEE9-51BA-F547-225001190C35}"/>
              </a:ext>
            </a:extLst>
          </p:cNvPr>
          <p:cNvSpPr>
            <a:spLocks noGrp="1"/>
          </p:cNvSpPr>
          <p:nvPr>
            <p:ph type="title"/>
          </p:nvPr>
        </p:nvSpPr>
        <p:spPr/>
        <p:txBody>
          <a:bodyPr/>
          <a:lstStyle/>
          <a:p>
            <a:r>
              <a:rPr lang="en-GB" dirty="0"/>
              <a:t>Coffee Breaks</a:t>
            </a:r>
          </a:p>
        </p:txBody>
      </p:sp>
      <p:sp>
        <p:nvSpPr>
          <p:cNvPr id="3" name="Content Placeholder 2">
            <a:extLst>
              <a:ext uri="{FF2B5EF4-FFF2-40B4-BE49-F238E27FC236}">
                <a16:creationId xmlns:a16="http://schemas.microsoft.com/office/drawing/2014/main" id="{77FC80E7-9773-3331-7CB5-35AB8CC5BC57}"/>
              </a:ext>
            </a:extLst>
          </p:cNvPr>
          <p:cNvSpPr>
            <a:spLocks noGrp="1"/>
          </p:cNvSpPr>
          <p:nvPr>
            <p:ph idx="1"/>
          </p:nvPr>
        </p:nvSpPr>
        <p:spPr/>
        <p:txBody>
          <a:bodyPr/>
          <a:lstStyle/>
          <a:p>
            <a:r>
              <a:rPr lang="en-GB" dirty="0"/>
              <a:t>Taken in </a:t>
            </a:r>
            <a:r>
              <a:rPr lang="en-GB" dirty="0" err="1"/>
              <a:t>Blg</a:t>
            </a:r>
            <a:r>
              <a:rPr lang="en-GB" dirty="0"/>
              <a:t>. 54 (across the parking) </a:t>
            </a:r>
            <a:r>
              <a:rPr lang="en-GB" dirty="0" err="1"/>
              <a:t>groud</a:t>
            </a:r>
            <a:r>
              <a:rPr lang="en-GB" dirty="0"/>
              <a:t> floor, in/around Novae cafeteria</a:t>
            </a:r>
          </a:p>
          <a:p>
            <a:endParaRPr lang="en-GB" dirty="0"/>
          </a:p>
          <a:p>
            <a:endParaRPr lang="en-GB" dirty="0"/>
          </a:p>
        </p:txBody>
      </p:sp>
      <p:sp>
        <p:nvSpPr>
          <p:cNvPr id="4" name="Slide Number Placeholder 3">
            <a:extLst>
              <a:ext uri="{FF2B5EF4-FFF2-40B4-BE49-F238E27FC236}">
                <a16:creationId xmlns:a16="http://schemas.microsoft.com/office/drawing/2014/main" id="{C8514063-9E64-363E-42A4-3311B6CBCCDD}"/>
              </a:ext>
            </a:extLst>
          </p:cNvPr>
          <p:cNvSpPr>
            <a:spLocks noGrp="1"/>
          </p:cNvSpPr>
          <p:nvPr>
            <p:ph type="sldNum" sz="quarter" idx="12"/>
          </p:nvPr>
        </p:nvSpPr>
        <p:spPr/>
        <p:txBody>
          <a:bodyPr/>
          <a:lstStyle/>
          <a:p>
            <a:fld id="{16D51F62-B7DC-4B26-BEC7-C9FF681BE15D}" type="slidenum">
              <a:rPr lang="en-US" smtClean="0"/>
              <a:t>3</a:t>
            </a:fld>
            <a:endParaRPr lang="en-US"/>
          </a:p>
        </p:txBody>
      </p:sp>
      <p:grpSp>
        <p:nvGrpSpPr>
          <p:cNvPr id="8" name="Group 7">
            <a:extLst>
              <a:ext uri="{FF2B5EF4-FFF2-40B4-BE49-F238E27FC236}">
                <a16:creationId xmlns:a16="http://schemas.microsoft.com/office/drawing/2014/main" id="{EA037697-DD5A-5851-8E52-9D680973CB27}"/>
              </a:ext>
            </a:extLst>
          </p:cNvPr>
          <p:cNvGrpSpPr/>
          <p:nvPr/>
        </p:nvGrpSpPr>
        <p:grpSpPr>
          <a:xfrm>
            <a:off x="4191000" y="1823417"/>
            <a:ext cx="3810000" cy="3517900"/>
            <a:chOff x="7333342" y="1670050"/>
            <a:chExt cx="3810000" cy="3517900"/>
          </a:xfrm>
        </p:grpSpPr>
        <p:pic>
          <p:nvPicPr>
            <p:cNvPr id="5" name="Picture 4">
              <a:extLst>
                <a:ext uri="{FF2B5EF4-FFF2-40B4-BE49-F238E27FC236}">
                  <a16:creationId xmlns:a16="http://schemas.microsoft.com/office/drawing/2014/main" id="{A04ED557-190C-51AE-22F4-9BFB0F49820A}"/>
                </a:ext>
              </a:extLst>
            </p:cNvPr>
            <p:cNvPicPr>
              <a:picLocks noChangeAspect="1"/>
            </p:cNvPicPr>
            <p:nvPr/>
          </p:nvPicPr>
          <p:blipFill>
            <a:blip r:embed="rId2"/>
            <a:stretch>
              <a:fillRect/>
            </a:stretch>
          </p:blipFill>
          <p:spPr>
            <a:xfrm>
              <a:off x="7333342" y="1670050"/>
              <a:ext cx="3810000" cy="3517900"/>
            </a:xfrm>
            <a:prstGeom prst="rect">
              <a:avLst/>
            </a:prstGeom>
          </p:spPr>
        </p:pic>
        <p:cxnSp>
          <p:nvCxnSpPr>
            <p:cNvPr id="6" name="Straight Connector 5">
              <a:extLst>
                <a:ext uri="{FF2B5EF4-FFF2-40B4-BE49-F238E27FC236}">
                  <a16:creationId xmlns:a16="http://schemas.microsoft.com/office/drawing/2014/main" id="{F96FB200-E81A-DD3A-B679-F21AF3A43305}"/>
                </a:ext>
              </a:extLst>
            </p:cNvPr>
            <p:cNvCxnSpPr>
              <a:cxnSpLocks/>
            </p:cNvCxnSpPr>
            <p:nvPr/>
          </p:nvCxnSpPr>
          <p:spPr>
            <a:xfrm>
              <a:off x="8723086" y="2924629"/>
              <a:ext cx="1186090" cy="581376"/>
            </a:xfrm>
            <a:prstGeom prst="line">
              <a:avLst/>
            </a:prstGeom>
            <a:ln w="76200">
              <a:solidFill>
                <a:srgbClr val="FF0000"/>
              </a:solidFill>
            </a:ln>
          </p:spPr>
          <p:style>
            <a:lnRef idx="1">
              <a:schemeClr val="accent6"/>
            </a:lnRef>
            <a:fillRef idx="0">
              <a:schemeClr val="accent6"/>
            </a:fillRef>
            <a:effectRef idx="0">
              <a:schemeClr val="accent6"/>
            </a:effectRef>
            <a:fontRef idx="minor">
              <a:schemeClr val="tx1"/>
            </a:fontRef>
          </p:style>
        </p:cxnSp>
      </p:grpSp>
    </p:spTree>
    <p:extLst>
      <p:ext uri="{BB962C8B-B14F-4D97-AF65-F5344CB8AC3E}">
        <p14:creationId xmlns:p14="http://schemas.microsoft.com/office/powerpoint/2010/main" val="23469958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E77603-AEAF-9054-CBA0-31935D358F56}"/>
              </a:ext>
            </a:extLst>
          </p:cNvPr>
          <p:cNvSpPr>
            <a:spLocks noGrp="1"/>
          </p:cNvSpPr>
          <p:nvPr>
            <p:ph type="title"/>
          </p:nvPr>
        </p:nvSpPr>
        <p:spPr>
          <a:xfrm>
            <a:off x="228600" y="172655"/>
            <a:ext cx="11734800" cy="609549"/>
          </a:xfrm>
        </p:spPr>
        <p:txBody>
          <a:bodyPr/>
          <a:lstStyle/>
          <a:p>
            <a:r>
              <a:rPr lang="en-GB" dirty="0"/>
              <a:t>Lunch Breaks</a:t>
            </a:r>
          </a:p>
        </p:txBody>
      </p:sp>
      <p:sp>
        <p:nvSpPr>
          <p:cNvPr id="3" name="Content Placeholder 2">
            <a:extLst>
              <a:ext uri="{FF2B5EF4-FFF2-40B4-BE49-F238E27FC236}">
                <a16:creationId xmlns:a16="http://schemas.microsoft.com/office/drawing/2014/main" id="{E1AB8F89-339D-FC3C-0D85-F011825D8B3A}"/>
              </a:ext>
            </a:extLst>
          </p:cNvPr>
          <p:cNvSpPr>
            <a:spLocks noGrp="1"/>
          </p:cNvSpPr>
          <p:nvPr>
            <p:ph idx="1"/>
          </p:nvPr>
        </p:nvSpPr>
        <p:spPr>
          <a:xfrm>
            <a:off x="228600" y="875336"/>
            <a:ext cx="8001000" cy="5414062"/>
          </a:xfrm>
        </p:spPr>
        <p:txBody>
          <a:bodyPr>
            <a:normAutofit/>
          </a:bodyPr>
          <a:lstStyle/>
          <a:p>
            <a:r>
              <a:rPr lang="en-GB" sz="2200" dirty="0"/>
              <a:t>Taken at CERN Restaurant 2</a:t>
            </a:r>
          </a:p>
          <a:p>
            <a:r>
              <a:rPr lang="en-GB" sz="2200" dirty="0"/>
              <a:t>10 mins walking distance</a:t>
            </a:r>
          </a:p>
          <a:p>
            <a:r>
              <a:rPr lang="en-GB" sz="2200" dirty="0"/>
              <a:t>Use your vouchers, and ask for coffee with your meal</a:t>
            </a:r>
          </a:p>
        </p:txBody>
      </p:sp>
      <p:sp>
        <p:nvSpPr>
          <p:cNvPr id="4" name="Slide Number Placeholder 3">
            <a:extLst>
              <a:ext uri="{FF2B5EF4-FFF2-40B4-BE49-F238E27FC236}">
                <a16:creationId xmlns:a16="http://schemas.microsoft.com/office/drawing/2014/main" id="{A39623D3-41C4-99A2-B7BC-E57E6161F1F9}"/>
              </a:ext>
            </a:extLst>
          </p:cNvPr>
          <p:cNvSpPr>
            <a:spLocks noGrp="1"/>
          </p:cNvSpPr>
          <p:nvPr>
            <p:ph type="sldNum" sz="quarter" idx="12"/>
          </p:nvPr>
        </p:nvSpPr>
        <p:spPr/>
        <p:txBody>
          <a:bodyPr/>
          <a:lstStyle/>
          <a:p>
            <a:fld id="{16D51F62-B7DC-4B26-BEC7-C9FF681BE15D}" type="slidenum">
              <a:rPr lang="en-US" smtClean="0"/>
              <a:t>4</a:t>
            </a:fld>
            <a:endParaRPr lang="en-US"/>
          </a:p>
        </p:txBody>
      </p:sp>
      <p:pic>
        <p:nvPicPr>
          <p:cNvPr id="5" name="Picture 4">
            <a:extLst>
              <a:ext uri="{FF2B5EF4-FFF2-40B4-BE49-F238E27FC236}">
                <a16:creationId xmlns:a16="http://schemas.microsoft.com/office/drawing/2014/main" id="{27314FC1-5C2D-60AC-3F5C-CB8E37FA142B}"/>
              </a:ext>
            </a:extLst>
          </p:cNvPr>
          <p:cNvPicPr>
            <a:picLocks noChangeAspect="1"/>
          </p:cNvPicPr>
          <p:nvPr/>
        </p:nvPicPr>
        <p:blipFill>
          <a:blip r:embed="rId2"/>
          <a:stretch>
            <a:fillRect/>
          </a:stretch>
        </p:blipFill>
        <p:spPr>
          <a:xfrm>
            <a:off x="737057" y="2644945"/>
            <a:ext cx="5462814" cy="3337719"/>
          </a:xfrm>
          <a:prstGeom prst="rect">
            <a:avLst/>
          </a:prstGeom>
        </p:spPr>
      </p:pic>
      <p:pic>
        <p:nvPicPr>
          <p:cNvPr id="6" name="Picture 5">
            <a:extLst>
              <a:ext uri="{FF2B5EF4-FFF2-40B4-BE49-F238E27FC236}">
                <a16:creationId xmlns:a16="http://schemas.microsoft.com/office/drawing/2014/main" id="{0A1B9865-C74B-CE17-9ABF-493AC1894716}"/>
              </a:ext>
            </a:extLst>
          </p:cNvPr>
          <p:cNvPicPr>
            <a:picLocks noChangeAspect="1"/>
          </p:cNvPicPr>
          <p:nvPr/>
        </p:nvPicPr>
        <p:blipFill>
          <a:blip r:embed="rId3"/>
          <a:stretch>
            <a:fillRect/>
          </a:stretch>
        </p:blipFill>
        <p:spPr>
          <a:xfrm>
            <a:off x="7683097" y="365472"/>
            <a:ext cx="3688482" cy="5923926"/>
          </a:xfrm>
          <a:prstGeom prst="rect">
            <a:avLst/>
          </a:prstGeom>
        </p:spPr>
      </p:pic>
      <p:cxnSp>
        <p:nvCxnSpPr>
          <p:cNvPr id="11" name="Straight Connector 10">
            <a:extLst>
              <a:ext uri="{FF2B5EF4-FFF2-40B4-BE49-F238E27FC236}">
                <a16:creationId xmlns:a16="http://schemas.microsoft.com/office/drawing/2014/main" id="{728D621B-319D-442D-152D-4B107C60FFAD}"/>
              </a:ext>
            </a:extLst>
          </p:cNvPr>
          <p:cNvCxnSpPr>
            <a:cxnSpLocks/>
          </p:cNvCxnSpPr>
          <p:nvPr/>
        </p:nvCxnSpPr>
        <p:spPr>
          <a:xfrm>
            <a:off x="10498908" y="1843314"/>
            <a:ext cx="957489" cy="399948"/>
          </a:xfrm>
          <a:prstGeom prst="line">
            <a:avLst/>
          </a:prstGeom>
          <a:ln w="76200">
            <a:solidFill>
              <a:srgbClr val="FF0000"/>
            </a:solidFill>
          </a:ln>
        </p:spPr>
        <p:style>
          <a:lnRef idx="1">
            <a:schemeClr val="accent6"/>
          </a:lnRef>
          <a:fillRef idx="0">
            <a:schemeClr val="accent6"/>
          </a:fillRef>
          <a:effectRef idx="0">
            <a:schemeClr val="accent6"/>
          </a:effectRef>
          <a:fontRef idx="minor">
            <a:schemeClr val="tx1"/>
          </a:fontRef>
        </p:style>
      </p:cxnSp>
      <p:cxnSp>
        <p:nvCxnSpPr>
          <p:cNvPr id="12" name="Straight Connector 11">
            <a:extLst>
              <a:ext uri="{FF2B5EF4-FFF2-40B4-BE49-F238E27FC236}">
                <a16:creationId xmlns:a16="http://schemas.microsoft.com/office/drawing/2014/main" id="{450A7B08-8A71-7B60-879D-46B4768DC109}"/>
              </a:ext>
            </a:extLst>
          </p:cNvPr>
          <p:cNvCxnSpPr>
            <a:cxnSpLocks/>
          </p:cNvCxnSpPr>
          <p:nvPr/>
        </p:nvCxnSpPr>
        <p:spPr>
          <a:xfrm flipH="1">
            <a:off x="10074365" y="2232618"/>
            <a:ext cx="1382032" cy="2948982"/>
          </a:xfrm>
          <a:prstGeom prst="line">
            <a:avLst/>
          </a:prstGeom>
          <a:ln w="76200">
            <a:solidFill>
              <a:srgbClr val="FF0000"/>
            </a:solidFill>
          </a:ln>
        </p:spPr>
        <p:style>
          <a:lnRef idx="1">
            <a:schemeClr val="accent6"/>
          </a:lnRef>
          <a:fillRef idx="0">
            <a:schemeClr val="accent6"/>
          </a:fillRef>
          <a:effectRef idx="0">
            <a:schemeClr val="accent6"/>
          </a:effectRef>
          <a:fontRef idx="minor">
            <a:schemeClr val="tx1"/>
          </a:fontRef>
        </p:style>
      </p:cxnSp>
      <p:cxnSp>
        <p:nvCxnSpPr>
          <p:cNvPr id="16" name="Straight Connector 15">
            <a:extLst>
              <a:ext uri="{FF2B5EF4-FFF2-40B4-BE49-F238E27FC236}">
                <a16:creationId xmlns:a16="http://schemas.microsoft.com/office/drawing/2014/main" id="{E6A864D9-6F25-D841-F688-08BA452EAD0F}"/>
              </a:ext>
            </a:extLst>
          </p:cNvPr>
          <p:cNvCxnSpPr>
            <a:cxnSpLocks/>
          </p:cNvCxnSpPr>
          <p:nvPr/>
        </p:nvCxnSpPr>
        <p:spPr>
          <a:xfrm flipH="1">
            <a:off x="10498908" y="1451429"/>
            <a:ext cx="177800" cy="391885"/>
          </a:xfrm>
          <a:prstGeom prst="line">
            <a:avLst/>
          </a:prstGeom>
          <a:ln w="76200">
            <a:solidFill>
              <a:srgbClr val="FF0000"/>
            </a:solidFill>
          </a:ln>
        </p:spPr>
        <p:style>
          <a:lnRef idx="1">
            <a:schemeClr val="accent6"/>
          </a:lnRef>
          <a:fillRef idx="0">
            <a:schemeClr val="accent6"/>
          </a:fillRef>
          <a:effectRef idx="0">
            <a:schemeClr val="accent6"/>
          </a:effectRef>
          <a:fontRef idx="minor">
            <a:schemeClr val="tx1"/>
          </a:fontRef>
        </p:style>
      </p:cxnSp>
      <p:cxnSp>
        <p:nvCxnSpPr>
          <p:cNvPr id="17" name="Straight Connector 16">
            <a:extLst>
              <a:ext uri="{FF2B5EF4-FFF2-40B4-BE49-F238E27FC236}">
                <a16:creationId xmlns:a16="http://schemas.microsoft.com/office/drawing/2014/main" id="{53F4FF59-4C6B-FB4A-1B1A-3ABBA0156588}"/>
              </a:ext>
            </a:extLst>
          </p:cNvPr>
          <p:cNvCxnSpPr>
            <a:cxnSpLocks/>
          </p:cNvCxnSpPr>
          <p:nvPr/>
        </p:nvCxnSpPr>
        <p:spPr>
          <a:xfrm>
            <a:off x="8770345" y="5583747"/>
            <a:ext cx="716190" cy="454196"/>
          </a:xfrm>
          <a:prstGeom prst="line">
            <a:avLst/>
          </a:prstGeom>
          <a:ln w="76200">
            <a:solidFill>
              <a:srgbClr val="FF0000"/>
            </a:solidFill>
          </a:ln>
        </p:spPr>
        <p:style>
          <a:lnRef idx="1">
            <a:schemeClr val="accent6"/>
          </a:lnRef>
          <a:fillRef idx="0">
            <a:schemeClr val="accent6"/>
          </a:fillRef>
          <a:effectRef idx="0">
            <a:schemeClr val="accent6"/>
          </a:effectRef>
          <a:fontRef idx="minor">
            <a:schemeClr val="tx1"/>
          </a:fontRef>
        </p:style>
      </p:cxnSp>
      <p:cxnSp>
        <p:nvCxnSpPr>
          <p:cNvPr id="20" name="Straight Connector 19">
            <a:extLst>
              <a:ext uri="{FF2B5EF4-FFF2-40B4-BE49-F238E27FC236}">
                <a16:creationId xmlns:a16="http://schemas.microsoft.com/office/drawing/2014/main" id="{058F771E-B4D8-F96D-F0B1-7FE9DE800A0D}"/>
              </a:ext>
            </a:extLst>
          </p:cNvPr>
          <p:cNvCxnSpPr>
            <a:cxnSpLocks/>
          </p:cNvCxnSpPr>
          <p:nvPr/>
        </p:nvCxnSpPr>
        <p:spPr>
          <a:xfrm flipH="1">
            <a:off x="9421222" y="5087258"/>
            <a:ext cx="696685" cy="950685"/>
          </a:xfrm>
          <a:prstGeom prst="line">
            <a:avLst/>
          </a:prstGeom>
          <a:ln w="76200">
            <a:solidFill>
              <a:srgbClr val="FF0000"/>
            </a:solidFill>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19300321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C22E51-6EDB-DC50-9357-C0E51031BC87}"/>
              </a:ext>
            </a:extLst>
          </p:cNvPr>
          <p:cNvSpPr>
            <a:spLocks noGrp="1"/>
          </p:cNvSpPr>
          <p:nvPr>
            <p:ph type="title"/>
          </p:nvPr>
        </p:nvSpPr>
        <p:spPr/>
        <p:txBody>
          <a:bodyPr/>
          <a:lstStyle/>
          <a:p>
            <a:r>
              <a:rPr lang="en-GB" dirty="0"/>
              <a:t>Social Dinner</a:t>
            </a:r>
          </a:p>
        </p:txBody>
      </p:sp>
      <p:sp>
        <p:nvSpPr>
          <p:cNvPr id="4" name="Slide Number Placeholder 3">
            <a:extLst>
              <a:ext uri="{FF2B5EF4-FFF2-40B4-BE49-F238E27FC236}">
                <a16:creationId xmlns:a16="http://schemas.microsoft.com/office/drawing/2014/main" id="{EFE5D439-3CFF-C69D-D88D-11657466504A}"/>
              </a:ext>
            </a:extLst>
          </p:cNvPr>
          <p:cNvSpPr>
            <a:spLocks noGrp="1"/>
          </p:cNvSpPr>
          <p:nvPr>
            <p:ph type="sldNum" sz="quarter" idx="12"/>
          </p:nvPr>
        </p:nvSpPr>
        <p:spPr/>
        <p:txBody>
          <a:bodyPr/>
          <a:lstStyle/>
          <a:p>
            <a:fld id="{16D51F62-B7DC-4B26-BEC7-C9FF681BE15D}" type="slidenum">
              <a:rPr lang="en-US" smtClean="0"/>
              <a:t>5</a:t>
            </a:fld>
            <a:endParaRPr lang="en-US"/>
          </a:p>
        </p:txBody>
      </p:sp>
      <p:pic>
        <p:nvPicPr>
          <p:cNvPr id="8" name="Content Placeholder 7">
            <a:extLst>
              <a:ext uri="{FF2B5EF4-FFF2-40B4-BE49-F238E27FC236}">
                <a16:creationId xmlns:a16="http://schemas.microsoft.com/office/drawing/2014/main" id="{E9F81351-7B10-F638-4D18-F36C34236A95}"/>
              </a:ext>
            </a:extLst>
          </p:cNvPr>
          <p:cNvPicPr>
            <a:picLocks noGrp="1" noChangeAspect="1"/>
          </p:cNvPicPr>
          <p:nvPr>
            <p:ph idx="1"/>
          </p:nvPr>
        </p:nvPicPr>
        <p:blipFill>
          <a:blip r:embed="rId2"/>
          <a:stretch>
            <a:fillRect/>
          </a:stretch>
        </p:blipFill>
        <p:spPr>
          <a:xfrm>
            <a:off x="7844972" y="1139348"/>
            <a:ext cx="3924300" cy="2812793"/>
          </a:xfrm>
          <a:prstGeom prst="rect">
            <a:avLst/>
          </a:prstGeom>
        </p:spPr>
      </p:pic>
      <p:pic>
        <p:nvPicPr>
          <p:cNvPr id="9" name="Picture 8">
            <a:extLst>
              <a:ext uri="{FF2B5EF4-FFF2-40B4-BE49-F238E27FC236}">
                <a16:creationId xmlns:a16="http://schemas.microsoft.com/office/drawing/2014/main" id="{0B49CCA6-BF99-AAB3-DF6F-709167CF2F08}"/>
              </a:ext>
            </a:extLst>
          </p:cNvPr>
          <p:cNvPicPr>
            <a:picLocks noChangeAspect="1"/>
          </p:cNvPicPr>
          <p:nvPr/>
        </p:nvPicPr>
        <p:blipFill>
          <a:blip r:embed="rId3"/>
          <a:stretch>
            <a:fillRect/>
          </a:stretch>
        </p:blipFill>
        <p:spPr>
          <a:xfrm>
            <a:off x="9416142" y="4036262"/>
            <a:ext cx="2432958" cy="2152905"/>
          </a:xfrm>
          <a:prstGeom prst="rect">
            <a:avLst/>
          </a:prstGeom>
        </p:spPr>
      </p:pic>
      <p:pic>
        <p:nvPicPr>
          <p:cNvPr id="10" name="Picture 9">
            <a:extLst>
              <a:ext uri="{FF2B5EF4-FFF2-40B4-BE49-F238E27FC236}">
                <a16:creationId xmlns:a16="http://schemas.microsoft.com/office/drawing/2014/main" id="{DCD42005-4F43-A24E-003B-A84DC53DD0A8}"/>
              </a:ext>
            </a:extLst>
          </p:cNvPr>
          <p:cNvPicPr>
            <a:picLocks noChangeAspect="1"/>
          </p:cNvPicPr>
          <p:nvPr/>
        </p:nvPicPr>
        <p:blipFill>
          <a:blip r:embed="rId4"/>
          <a:stretch>
            <a:fillRect/>
          </a:stretch>
        </p:blipFill>
        <p:spPr>
          <a:xfrm>
            <a:off x="7785100" y="0"/>
            <a:ext cx="3911600" cy="1079500"/>
          </a:xfrm>
          <a:prstGeom prst="rect">
            <a:avLst/>
          </a:prstGeom>
        </p:spPr>
      </p:pic>
      <p:sp>
        <p:nvSpPr>
          <p:cNvPr id="11" name="Content Placeholder 2">
            <a:extLst>
              <a:ext uri="{FF2B5EF4-FFF2-40B4-BE49-F238E27FC236}">
                <a16:creationId xmlns:a16="http://schemas.microsoft.com/office/drawing/2014/main" id="{6FBEBBB9-8533-516E-41DF-C9FD22466D17}"/>
              </a:ext>
            </a:extLst>
          </p:cNvPr>
          <p:cNvSpPr txBox="1">
            <a:spLocks/>
          </p:cNvSpPr>
          <p:nvPr/>
        </p:nvSpPr>
        <p:spPr>
          <a:xfrm>
            <a:off x="228600" y="753913"/>
            <a:ext cx="7064829" cy="4366255"/>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1000"/>
              </a:spcBef>
              <a:buClr>
                <a:srgbClr val="3871A8"/>
              </a:buClr>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Clr>
                <a:srgbClr val="3871A8"/>
              </a:buClr>
              <a:buFont typeface="Arial" panose="020B0604020202020204" pitchFamily="34" charset="0"/>
              <a:buChar char="•"/>
              <a:defRPr sz="2000" kern="1200">
                <a:solidFill>
                  <a:srgbClr val="4D4D4D"/>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buClr>
                <a:srgbClr val="3871A8"/>
              </a:buClr>
              <a:buFont typeface="Arial" panose="020B0604020202020204" pitchFamily="34" charset="0"/>
              <a:buChar char="•"/>
              <a:defRPr sz="1800" kern="1200">
                <a:solidFill>
                  <a:srgbClr val="4D4D4D"/>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0000"/>
              </a:lnSpc>
              <a:spcBef>
                <a:spcPts val="500"/>
              </a:spcBef>
              <a:buClr>
                <a:srgbClr val="3871A8"/>
              </a:buClr>
              <a:buFont typeface="Arial" panose="020B0604020202020204" pitchFamily="34" charset="0"/>
              <a:buChar char="•"/>
              <a:defRPr sz="1600" kern="1200">
                <a:solidFill>
                  <a:srgbClr val="4D4D4D"/>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0000"/>
              </a:lnSpc>
              <a:spcBef>
                <a:spcPts val="500"/>
              </a:spcBef>
              <a:buClr>
                <a:srgbClr val="3871A8"/>
              </a:buClr>
              <a:buFont typeface="Arial" panose="020B0604020202020204" pitchFamily="34" charset="0"/>
              <a:buChar char="•"/>
              <a:defRPr sz="1600" kern="1200">
                <a:solidFill>
                  <a:srgbClr val="4D4D4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000" dirty="0"/>
              <a:t>On Wednesday, 7.30 pm</a:t>
            </a:r>
          </a:p>
          <a:p>
            <a:r>
              <a:rPr lang="en-GB" sz="2000" dirty="0"/>
              <a:t>Easily accessible by tram 18 from CERN (</a:t>
            </a:r>
            <a:r>
              <a:rPr lang="en-GB" sz="2000" dirty="0" err="1"/>
              <a:t>Blandonnet</a:t>
            </a:r>
            <a:r>
              <a:rPr lang="en-GB" sz="2000" dirty="0"/>
              <a:t> stop)</a:t>
            </a:r>
          </a:p>
          <a:p>
            <a:pPr lvl="1"/>
            <a:r>
              <a:rPr lang="en-GB" sz="1600" dirty="0"/>
              <a:t>2 menus : Beefsteak  or  ricotta/spinach panzerotti</a:t>
            </a:r>
          </a:p>
          <a:p>
            <a:pPr lvl="1"/>
            <a:r>
              <a:rPr lang="en-GB" sz="1600" dirty="0"/>
              <a:t>Based on your veggie choice in your registration form!</a:t>
            </a:r>
            <a:br>
              <a:rPr lang="en-GB" sz="1600" dirty="0"/>
            </a:br>
            <a:r>
              <a:rPr lang="en-GB" sz="1600" b="1" dirty="0"/>
              <a:t>Please check!!!</a:t>
            </a:r>
          </a:p>
        </p:txBody>
      </p:sp>
      <p:pic>
        <p:nvPicPr>
          <p:cNvPr id="12" name="Picture 11">
            <a:extLst>
              <a:ext uri="{FF2B5EF4-FFF2-40B4-BE49-F238E27FC236}">
                <a16:creationId xmlns:a16="http://schemas.microsoft.com/office/drawing/2014/main" id="{1DA614AA-D4C7-EF5F-4FB2-6684B9E8C020}"/>
              </a:ext>
            </a:extLst>
          </p:cNvPr>
          <p:cNvPicPr>
            <a:picLocks noChangeAspect="1"/>
          </p:cNvPicPr>
          <p:nvPr/>
        </p:nvPicPr>
        <p:blipFill>
          <a:blip r:embed="rId5"/>
          <a:stretch>
            <a:fillRect/>
          </a:stretch>
        </p:blipFill>
        <p:spPr>
          <a:xfrm>
            <a:off x="342900" y="2428782"/>
            <a:ext cx="7772400" cy="3801512"/>
          </a:xfrm>
          <a:prstGeom prst="rect">
            <a:avLst/>
          </a:prstGeom>
        </p:spPr>
      </p:pic>
      <p:cxnSp>
        <p:nvCxnSpPr>
          <p:cNvPr id="13" name="Straight Connector 12">
            <a:extLst>
              <a:ext uri="{FF2B5EF4-FFF2-40B4-BE49-F238E27FC236}">
                <a16:creationId xmlns:a16="http://schemas.microsoft.com/office/drawing/2014/main" id="{68526DA2-783A-0B87-AB57-990A9114FD18}"/>
              </a:ext>
            </a:extLst>
          </p:cNvPr>
          <p:cNvCxnSpPr>
            <a:cxnSpLocks/>
          </p:cNvCxnSpPr>
          <p:nvPr/>
        </p:nvCxnSpPr>
        <p:spPr>
          <a:xfrm>
            <a:off x="1411514" y="2937041"/>
            <a:ext cx="6703786" cy="2781611"/>
          </a:xfrm>
          <a:prstGeom prst="line">
            <a:avLst/>
          </a:prstGeom>
          <a:ln w="76200">
            <a:solidFill>
              <a:srgbClr val="FF0000"/>
            </a:solidFill>
          </a:ln>
        </p:spPr>
        <p:style>
          <a:lnRef idx="1">
            <a:schemeClr val="accent6"/>
          </a:lnRef>
          <a:fillRef idx="0">
            <a:schemeClr val="accent6"/>
          </a:fillRef>
          <a:effectRef idx="0">
            <a:schemeClr val="accent6"/>
          </a:effectRef>
          <a:fontRef idx="minor">
            <a:schemeClr val="tx1"/>
          </a:fontRef>
        </p:style>
      </p:cxnSp>
      <p:sp>
        <p:nvSpPr>
          <p:cNvPr id="15" name="TextBox 14">
            <a:extLst>
              <a:ext uri="{FF2B5EF4-FFF2-40B4-BE49-F238E27FC236}">
                <a16:creationId xmlns:a16="http://schemas.microsoft.com/office/drawing/2014/main" id="{9479897B-316A-E6DE-9EBE-F850DFA9475D}"/>
              </a:ext>
            </a:extLst>
          </p:cNvPr>
          <p:cNvSpPr txBox="1"/>
          <p:nvPr/>
        </p:nvSpPr>
        <p:spPr>
          <a:xfrm>
            <a:off x="673819" y="2553001"/>
            <a:ext cx="357790" cy="461665"/>
          </a:xfrm>
          <a:prstGeom prst="rect">
            <a:avLst/>
          </a:prstGeom>
          <a:noFill/>
        </p:spPr>
        <p:txBody>
          <a:bodyPr wrap="none" rtlCol="0">
            <a:spAutoFit/>
          </a:bodyPr>
          <a:lstStyle/>
          <a:p>
            <a:r>
              <a:rPr lang="en-GB" sz="2400" b="1" dirty="0">
                <a:solidFill>
                  <a:srgbClr val="FF0000"/>
                </a:solidFill>
              </a:rPr>
              <a:t>B</a:t>
            </a:r>
            <a:endParaRPr lang="en-GB" b="1" dirty="0">
              <a:solidFill>
                <a:srgbClr val="FF0000"/>
              </a:solidFill>
            </a:endParaRPr>
          </a:p>
        </p:txBody>
      </p:sp>
      <p:pic>
        <p:nvPicPr>
          <p:cNvPr id="16" name="Picture 15">
            <a:extLst>
              <a:ext uri="{FF2B5EF4-FFF2-40B4-BE49-F238E27FC236}">
                <a16:creationId xmlns:a16="http://schemas.microsoft.com/office/drawing/2014/main" id="{933ED3FD-7306-02CC-1347-40497520DDF9}"/>
              </a:ext>
            </a:extLst>
          </p:cNvPr>
          <p:cNvPicPr>
            <a:picLocks noChangeAspect="1"/>
          </p:cNvPicPr>
          <p:nvPr/>
        </p:nvPicPr>
        <p:blipFill>
          <a:blip r:embed="rId6"/>
          <a:stretch>
            <a:fillRect/>
          </a:stretch>
        </p:blipFill>
        <p:spPr>
          <a:xfrm>
            <a:off x="8115300" y="5611969"/>
            <a:ext cx="190500" cy="203200"/>
          </a:xfrm>
          <a:prstGeom prst="rect">
            <a:avLst/>
          </a:prstGeom>
        </p:spPr>
      </p:pic>
      <p:sp>
        <p:nvSpPr>
          <p:cNvPr id="17" name="TextBox 16">
            <a:extLst>
              <a:ext uri="{FF2B5EF4-FFF2-40B4-BE49-F238E27FC236}">
                <a16:creationId xmlns:a16="http://schemas.microsoft.com/office/drawing/2014/main" id="{3AED3710-B8BE-C00E-33E4-3495ED555415}"/>
              </a:ext>
            </a:extLst>
          </p:cNvPr>
          <p:cNvSpPr txBox="1"/>
          <p:nvPr/>
        </p:nvSpPr>
        <p:spPr>
          <a:xfrm>
            <a:off x="7670800" y="5530112"/>
            <a:ext cx="290286" cy="584775"/>
          </a:xfrm>
          <a:prstGeom prst="rect">
            <a:avLst/>
          </a:prstGeom>
          <a:noFill/>
        </p:spPr>
        <p:txBody>
          <a:bodyPr wrap="square" rtlCol="0">
            <a:spAutoFit/>
          </a:bodyPr>
          <a:lstStyle/>
          <a:p>
            <a:r>
              <a:rPr lang="en-GB" sz="3200" b="1" dirty="0">
                <a:solidFill>
                  <a:srgbClr val="FF0000"/>
                </a:solidFill>
              </a:rPr>
              <a:t>*</a:t>
            </a:r>
          </a:p>
        </p:txBody>
      </p:sp>
    </p:spTree>
    <p:extLst>
      <p:ext uri="{BB962C8B-B14F-4D97-AF65-F5344CB8AC3E}">
        <p14:creationId xmlns:p14="http://schemas.microsoft.com/office/powerpoint/2010/main" val="21424560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F4D0AFBD-E341-49ED-89D9-8807126E67DD}" vid="{87F7F789-9331-4AA5-8906-498A18A7F3D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FLUKA_course_template</Template>
  <TotalTime>32644</TotalTime>
  <Words>248</Words>
  <Application>Microsoft Macintosh PowerPoint</Application>
  <PresentationFormat>Widescreen</PresentationFormat>
  <Paragraphs>30</Paragraphs>
  <Slides>5</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Wingdings</vt:lpstr>
      <vt:lpstr>Office Theme</vt:lpstr>
      <vt:lpstr>Practical Info</vt:lpstr>
      <vt:lpstr>Timetable</vt:lpstr>
      <vt:lpstr>Coffee Breaks</vt:lpstr>
      <vt:lpstr>Lunch Breaks</vt:lpstr>
      <vt:lpstr>Social Dinner</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the Monte Carlo simulation of radiation transport</dc:title>
  <dc:creator>TSINGANIS Andrea (JRC-GEEL)</dc:creator>
  <cp:lastModifiedBy>Philippe Schoofs</cp:lastModifiedBy>
  <cp:revision>174</cp:revision>
  <cp:lastPrinted>2020-02-07T13:35:46Z</cp:lastPrinted>
  <dcterms:created xsi:type="dcterms:W3CDTF">2020-09-19T10:30:04Z</dcterms:created>
  <dcterms:modified xsi:type="dcterms:W3CDTF">2024-11-29T11:26:49Z</dcterms:modified>
</cp:coreProperties>
</file>