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21"/>
  </p:notesMasterIdLst>
  <p:sldIdLst>
    <p:sldId id="256" r:id="rId2"/>
    <p:sldId id="257" r:id="rId3"/>
    <p:sldId id="259" r:id="rId4"/>
    <p:sldId id="260" r:id="rId5"/>
    <p:sldId id="261" r:id="rId6"/>
    <p:sldId id="262" r:id="rId7"/>
    <p:sldId id="263" r:id="rId8"/>
    <p:sldId id="264" r:id="rId9"/>
    <p:sldId id="270" r:id="rId10"/>
    <p:sldId id="271" r:id="rId11"/>
    <p:sldId id="272" r:id="rId12"/>
    <p:sldId id="276" r:id="rId13"/>
    <p:sldId id="267" r:id="rId14"/>
    <p:sldId id="266" r:id="rId15"/>
    <p:sldId id="268" r:id="rId16"/>
    <p:sldId id="269" r:id="rId17"/>
    <p:sldId id="274" r:id="rId18"/>
    <p:sldId id="275" r:id="rId19"/>
    <p:sldId id="2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14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102" autoAdjust="0"/>
    <p:restoredTop sz="80795" autoAdjust="0"/>
  </p:normalViewPr>
  <p:slideViewPr>
    <p:cSldViewPr snapToGrid="0" showGuides="1">
      <p:cViewPr varScale="1">
        <p:scale>
          <a:sx n="74" d="100"/>
          <a:sy n="74" d="100"/>
        </p:scale>
        <p:origin x="96" y="17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B4F9FA-C4E4-4A3F-8B5C-EB11CA9C5B8C}" type="datetimeFigureOut">
              <a:rPr lang="en-GB" smtClean="0"/>
              <a:t>25/09/2024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2939FC-AA2F-46C0-BDCC-CC520A5F024D}" type="slidenum">
              <a:rPr lang="en-GB" smtClean="0"/>
              <a:t>‹#›</a:t>
            </a:fld>
            <a:endParaRPr lang="en-GB"/>
          </a:p>
        </p:txBody>
      </p:sp>
    </p:spTree>
    <p:extLst>
      <p:ext uri="{BB962C8B-B14F-4D97-AF65-F5344CB8AC3E}">
        <p14:creationId xmlns:p14="http://schemas.microsoft.com/office/powerpoint/2010/main" val="1926442041"/>
      </p:ext>
    </p:extLst>
  </p:cSld>
  <p:clrMap bg1="lt1" tx1="dk1" bg2="lt2" tx2="dk2" accent1="accent1" accent2="accent2" accent3="accent3" accent4="accent4" accent5="accent5" accent6="accent6" hlink="hlink" folHlink="folHlink"/>
  <p:notesStyle>
    <a:lvl1pPr marL="0" algn="l" defTabSz="1072866" rtl="0" eaLnBrk="1" latinLnBrk="0" hangingPunct="1">
      <a:defRPr sz="1408" kern="1200">
        <a:solidFill>
          <a:schemeClr val="tx1"/>
        </a:solidFill>
        <a:latin typeface="+mn-lt"/>
        <a:ea typeface="+mn-ea"/>
        <a:cs typeface="+mn-cs"/>
      </a:defRPr>
    </a:lvl1pPr>
    <a:lvl2pPr marL="536433" algn="l" defTabSz="1072866" rtl="0" eaLnBrk="1" latinLnBrk="0" hangingPunct="1">
      <a:defRPr sz="1408" kern="1200">
        <a:solidFill>
          <a:schemeClr val="tx1"/>
        </a:solidFill>
        <a:latin typeface="+mn-lt"/>
        <a:ea typeface="+mn-ea"/>
        <a:cs typeface="+mn-cs"/>
      </a:defRPr>
    </a:lvl2pPr>
    <a:lvl3pPr marL="1072866" algn="l" defTabSz="1072866" rtl="0" eaLnBrk="1" latinLnBrk="0" hangingPunct="1">
      <a:defRPr sz="1408" kern="1200">
        <a:solidFill>
          <a:schemeClr val="tx1"/>
        </a:solidFill>
        <a:latin typeface="+mn-lt"/>
        <a:ea typeface="+mn-ea"/>
        <a:cs typeface="+mn-cs"/>
      </a:defRPr>
    </a:lvl3pPr>
    <a:lvl4pPr marL="1609298" algn="l" defTabSz="1072866" rtl="0" eaLnBrk="1" latinLnBrk="0" hangingPunct="1">
      <a:defRPr sz="1408" kern="1200">
        <a:solidFill>
          <a:schemeClr val="tx1"/>
        </a:solidFill>
        <a:latin typeface="+mn-lt"/>
        <a:ea typeface="+mn-ea"/>
        <a:cs typeface="+mn-cs"/>
      </a:defRPr>
    </a:lvl4pPr>
    <a:lvl5pPr marL="2145731" algn="l" defTabSz="1072866" rtl="0" eaLnBrk="1" latinLnBrk="0" hangingPunct="1">
      <a:defRPr sz="1408" kern="1200">
        <a:solidFill>
          <a:schemeClr val="tx1"/>
        </a:solidFill>
        <a:latin typeface="+mn-lt"/>
        <a:ea typeface="+mn-ea"/>
        <a:cs typeface="+mn-cs"/>
      </a:defRPr>
    </a:lvl5pPr>
    <a:lvl6pPr marL="2682164" algn="l" defTabSz="1072866" rtl="0" eaLnBrk="1" latinLnBrk="0" hangingPunct="1">
      <a:defRPr sz="1408" kern="1200">
        <a:solidFill>
          <a:schemeClr val="tx1"/>
        </a:solidFill>
        <a:latin typeface="+mn-lt"/>
        <a:ea typeface="+mn-ea"/>
        <a:cs typeface="+mn-cs"/>
      </a:defRPr>
    </a:lvl6pPr>
    <a:lvl7pPr marL="3218597" algn="l" defTabSz="1072866" rtl="0" eaLnBrk="1" latinLnBrk="0" hangingPunct="1">
      <a:defRPr sz="1408" kern="1200">
        <a:solidFill>
          <a:schemeClr val="tx1"/>
        </a:solidFill>
        <a:latin typeface="+mn-lt"/>
        <a:ea typeface="+mn-ea"/>
        <a:cs typeface="+mn-cs"/>
      </a:defRPr>
    </a:lvl7pPr>
    <a:lvl8pPr marL="3755029" algn="l" defTabSz="1072866" rtl="0" eaLnBrk="1" latinLnBrk="0" hangingPunct="1">
      <a:defRPr sz="1408" kern="1200">
        <a:solidFill>
          <a:schemeClr val="tx1"/>
        </a:solidFill>
        <a:latin typeface="+mn-lt"/>
        <a:ea typeface="+mn-ea"/>
        <a:cs typeface="+mn-cs"/>
      </a:defRPr>
    </a:lvl8pPr>
    <a:lvl9pPr marL="4291462" algn="l" defTabSz="1072866" rtl="0" eaLnBrk="1" latinLnBrk="0" hangingPunct="1">
      <a:defRPr sz="14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2</a:t>
            </a:fld>
            <a:endParaRPr lang="en-GB"/>
          </a:p>
        </p:txBody>
      </p:sp>
    </p:spTree>
    <p:extLst>
      <p:ext uri="{BB962C8B-B14F-4D97-AF65-F5344CB8AC3E}">
        <p14:creationId xmlns:p14="http://schemas.microsoft.com/office/powerpoint/2010/main" val="3812840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11</a:t>
            </a:fld>
            <a:endParaRPr lang="en-GB"/>
          </a:p>
        </p:txBody>
      </p:sp>
    </p:spTree>
    <p:extLst>
      <p:ext uri="{BB962C8B-B14F-4D97-AF65-F5344CB8AC3E}">
        <p14:creationId xmlns:p14="http://schemas.microsoft.com/office/powerpoint/2010/main" val="3101962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12</a:t>
            </a:fld>
            <a:endParaRPr lang="en-GB"/>
          </a:p>
        </p:txBody>
      </p:sp>
    </p:spTree>
    <p:extLst>
      <p:ext uri="{BB962C8B-B14F-4D97-AF65-F5344CB8AC3E}">
        <p14:creationId xmlns:p14="http://schemas.microsoft.com/office/powerpoint/2010/main" val="3743274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13</a:t>
            </a:fld>
            <a:endParaRPr lang="en-GB"/>
          </a:p>
        </p:txBody>
      </p:sp>
    </p:spTree>
    <p:extLst>
      <p:ext uri="{BB962C8B-B14F-4D97-AF65-F5344CB8AC3E}">
        <p14:creationId xmlns:p14="http://schemas.microsoft.com/office/powerpoint/2010/main" val="2290048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14</a:t>
            </a:fld>
            <a:endParaRPr lang="en-GB"/>
          </a:p>
        </p:txBody>
      </p:sp>
    </p:spTree>
    <p:extLst>
      <p:ext uri="{BB962C8B-B14F-4D97-AF65-F5344CB8AC3E}">
        <p14:creationId xmlns:p14="http://schemas.microsoft.com/office/powerpoint/2010/main" val="2809648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15</a:t>
            </a:fld>
            <a:endParaRPr lang="en-GB"/>
          </a:p>
        </p:txBody>
      </p:sp>
    </p:spTree>
    <p:extLst>
      <p:ext uri="{BB962C8B-B14F-4D97-AF65-F5344CB8AC3E}">
        <p14:creationId xmlns:p14="http://schemas.microsoft.com/office/powerpoint/2010/main" val="561150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16</a:t>
            </a:fld>
            <a:endParaRPr lang="en-GB"/>
          </a:p>
        </p:txBody>
      </p:sp>
    </p:spTree>
    <p:extLst>
      <p:ext uri="{BB962C8B-B14F-4D97-AF65-F5344CB8AC3E}">
        <p14:creationId xmlns:p14="http://schemas.microsoft.com/office/powerpoint/2010/main" val="33873063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2939FC-AA2F-46C0-BDCC-CC520A5F024D}" type="slidenum">
              <a:rPr lang="en-GB" smtClean="0"/>
              <a:t>17</a:t>
            </a:fld>
            <a:endParaRPr lang="en-GB"/>
          </a:p>
        </p:txBody>
      </p:sp>
    </p:spTree>
    <p:extLst>
      <p:ext uri="{BB962C8B-B14F-4D97-AF65-F5344CB8AC3E}">
        <p14:creationId xmlns:p14="http://schemas.microsoft.com/office/powerpoint/2010/main" val="589515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19</a:t>
            </a:fld>
            <a:endParaRPr lang="en-GB"/>
          </a:p>
        </p:txBody>
      </p:sp>
    </p:spTree>
    <p:extLst>
      <p:ext uri="{BB962C8B-B14F-4D97-AF65-F5344CB8AC3E}">
        <p14:creationId xmlns:p14="http://schemas.microsoft.com/office/powerpoint/2010/main" val="626690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3</a:t>
            </a:fld>
            <a:endParaRPr lang="en-GB"/>
          </a:p>
        </p:txBody>
      </p:sp>
    </p:spTree>
    <p:extLst>
      <p:ext uri="{BB962C8B-B14F-4D97-AF65-F5344CB8AC3E}">
        <p14:creationId xmlns:p14="http://schemas.microsoft.com/office/powerpoint/2010/main" val="321747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4</a:t>
            </a:fld>
            <a:endParaRPr lang="en-GB"/>
          </a:p>
        </p:txBody>
      </p:sp>
    </p:spTree>
    <p:extLst>
      <p:ext uri="{BB962C8B-B14F-4D97-AF65-F5344CB8AC3E}">
        <p14:creationId xmlns:p14="http://schemas.microsoft.com/office/powerpoint/2010/main" val="1240480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5</a:t>
            </a:fld>
            <a:endParaRPr lang="en-GB"/>
          </a:p>
        </p:txBody>
      </p:sp>
    </p:spTree>
    <p:extLst>
      <p:ext uri="{BB962C8B-B14F-4D97-AF65-F5344CB8AC3E}">
        <p14:creationId xmlns:p14="http://schemas.microsoft.com/office/powerpoint/2010/main" val="3787419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6</a:t>
            </a:fld>
            <a:endParaRPr lang="en-GB"/>
          </a:p>
        </p:txBody>
      </p:sp>
    </p:spTree>
    <p:extLst>
      <p:ext uri="{BB962C8B-B14F-4D97-AF65-F5344CB8AC3E}">
        <p14:creationId xmlns:p14="http://schemas.microsoft.com/office/powerpoint/2010/main" val="420393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7</a:t>
            </a:fld>
            <a:endParaRPr lang="en-GB"/>
          </a:p>
        </p:txBody>
      </p:sp>
    </p:spTree>
    <p:extLst>
      <p:ext uri="{BB962C8B-B14F-4D97-AF65-F5344CB8AC3E}">
        <p14:creationId xmlns:p14="http://schemas.microsoft.com/office/powerpoint/2010/main" val="1032764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8</a:t>
            </a:fld>
            <a:endParaRPr lang="en-GB"/>
          </a:p>
        </p:txBody>
      </p:sp>
    </p:spTree>
    <p:extLst>
      <p:ext uri="{BB962C8B-B14F-4D97-AF65-F5344CB8AC3E}">
        <p14:creationId xmlns:p14="http://schemas.microsoft.com/office/powerpoint/2010/main" val="171069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9</a:t>
            </a:fld>
            <a:endParaRPr lang="en-GB"/>
          </a:p>
        </p:txBody>
      </p:sp>
    </p:spTree>
    <p:extLst>
      <p:ext uri="{BB962C8B-B14F-4D97-AF65-F5344CB8AC3E}">
        <p14:creationId xmlns:p14="http://schemas.microsoft.com/office/powerpoint/2010/main" val="221290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12939FC-AA2F-46C0-BDCC-CC520A5F024D}" type="slidenum">
              <a:rPr lang="en-GB" smtClean="0"/>
              <a:t>10</a:t>
            </a:fld>
            <a:endParaRPr lang="en-GB"/>
          </a:p>
        </p:txBody>
      </p:sp>
    </p:spTree>
    <p:extLst>
      <p:ext uri="{BB962C8B-B14F-4D97-AF65-F5344CB8AC3E}">
        <p14:creationId xmlns:p14="http://schemas.microsoft.com/office/powerpoint/2010/main" val="14999878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F199F5AC-E194-CCF6-245E-BE30829ED1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28557407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GB"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GB"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14245986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6612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1933835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27478237-35CE-499B-BECC-B0730DD9E3C8}"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566122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27478237-35CE-499B-BECC-B0730DD9E3C8}"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23651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GB"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GB"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27478237-35CE-499B-BECC-B0730DD9E3C8}" type="slidenum">
              <a:rPr lang="en-GB" smtClean="0"/>
              <a:t>‹#›</a:t>
            </a:fld>
            <a:endParaRPr lang="en-GB"/>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013103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29902"/>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9262" y="2429902"/>
            <a:ext cx="36734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GB"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420207217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GB"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27478237-35CE-499B-BECC-B0730DD9E3C8}"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057353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GB"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27478237-35CE-499B-BECC-B0730DD9E3C8}"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3561023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GB"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27478237-35CE-499B-BECC-B0730DD9E3C8}"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38369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GB"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2499516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GB"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3664329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GB"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781411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GB"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31562029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2" name="Picture 1">
            <a:extLst>
              <a:ext uri="{FF2B5EF4-FFF2-40B4-BE49-F238E27FC236}">
                <a16:creationId xmlns:a16="http://schemas.microsoft.com/office/drawing/2014/main" id="{B08C33B9-27C2-73E8-E37D-336ABF63A966}"/>
              </a:ext>
            </a:extLst>
          </p:cNvPr>
          <p:cNvPicPr>
            <a:picLocks noChangeAspect="1"/>
          </p:cNvPicPr>
          <p:nvPr/>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33667030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505339"/>
            <a:ext cx="9144000" cy="2004624"/>
          </a:xfrm>
        </p:spPr>
        <p:txBody>
          <a:bodyPr anchor="b"/>
          <a:lstStyle>
            <a:lvl1pPr algn="ctr">
              <a:defRPr sz="6000" b="0">
                <a:solidFill>
                  <a:schemeClr val="bg1"/>
                </a:solidFill>
                <a:latin typeface="ISOCP3_IV25" panose="00000400000000000000" pitchFamily="2" charset="0"/>
                <a:cs typeface="ISOCP3_IV25" panose="00000400000000000000" pitchFamily="2" charset="0"/>
              </a:defRPr>
            </a:lvl1pPr>
          </a:lstStyle>
          <a:p>
            <a:r>
              <a:rPr lang="en-US" dirty="0"/>
              <a:t>PRESENTATION TITLE HERE</a:t>
            </a:r>
          </a:p>
        </p:txBody>
      </p:sp>
      <p:sp>
        <p:nvSpPr>
          <p:cNvPr id="11" name="Rectangle 10">
            <a:extLst>
              <a:ext uri="{FF2B5EF4-FFF2-40B4-BE49-F238E27FC236}">
                <a16:creationId xmlns:a16="http://schemas.microsoft.com/office/drawing/2014/main" id="{F8C334D2-382E-8FC4-29B1-EAEC1E1B28DB}"/>
              </a:ext>
            </a:extLst>
          </p:cNvPr>
          <p:cNvSpPr/>
          <p:nvPr userDrawn="1"/>
        </p:nvSpPr>
        <p:spPr>
          <a:xfrm>
            <a:off x="0" y="1505339"/>
            <a:ext cx="12192000" cy="2936032"/>
          </a:xfrm>
          <a:prstGeom prst="rect">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hasCustomPrompt="1"/>
          </p:nvPr>
        </p:nvSpPr>
        <p:spPr>
          <a:xfrm>
            <a:off x="1524000" y="3602037"/>
            <a:ext cx="9144000" cy="397685"/>
          </a:xfrm>
        </p:spPr>
        <p:txBody>
          <a:bodyPr anchor="ctr"/>
          <a:lstStyle>
            <a:lvl1pPr marL="0" indent="0" algn="ctr">
              <a:buNone/>
              <a:defRPr sz="2800">
                <a:solidFill>
                  <a:schemeClr val="bg1"/>
                </a:solidFill>
                <a:latin typeface="ISOCP3_IV25" panose="00000400000000000000" pitchFamily="2" charset="0"/>
                <a:cs typeface="ISOCP3_IV25" panose="000004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STYLE</a:t>
            </a:r>
          </a:p>
        </p:txBody>
      </p:sp>
    </p:spTree>
    <p:extLst>
      <p:ext uri="{BB962C8B-B14F-4D97-AF65-F5344CB8AC3E}">
        <p14:creationId xmlns:p14="http://schemas.microsoft.com/office/powerpoint/2010/main" val="3970554995"/>
      </p:ext>
    </p:extLst>
  </p:cSld>
  <p:clrMapOvr>
    <a:masterClrMapping/>
  </p:clrMapOvr>
  <p:extLst>
    <p:ext uri="{DCECCB84-F9BA-43D5-87BE-67443E8EF086}">
      <p15:sldGuideLst xmlns:p15="http://schemas.microsoft.com/office/powerpoint/2012/main">
        <p15:guide id="1" orient="horz" pos="2727">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9072" y="136525"/>
            <a:ext cx="11868539" cy="518173"/>
          </a:xfrm>
        </p:spPr>
        <p:txBody>
          <a:bodyPr>
            <a:noAutofit/>
          </a:bodyPr>
          <a:lstStyle>
            <a:lvl1pPr>
              <a:defRPr sz="3200" b="1" u="none">
                <a:solidFill>
                  <a:srgbClr val="002147"/>
                </a:solidFill>
                <a:latin typeface="ISOCP3_IV25" panose="00000400000000000000" pitchFamily="2" charset="0"/>
                <a:cs typeface="ISOCP3_IV25" panose="00000400000000000000" pitchFamily="2" charset="0"/>
              </a:defRPr>
            </a:lvl1pPr>
          </a:lstStyle>
          <a:p>
            <a:r>
              <a:rPr lang="en-US" dirty="0"/>
              <a:t>CLICK TO EDIT TITLE </a:t>
            </a:r>
          </a:p>
        </p:txBody>
      </p:sp>
      <p:sp>
        <p:nvSpPr>
          <p:cNvPr id="3" name="Content Placeholder 2"/>
          <p:cNvSpPr>
            <a:spLocks noGrp="1"/>
          </p:cNvSpPr>
          <p:nvPr>
            <p:ph idx="1"/>
          </p:nvPr>
        </p:nvSpPr>
        <p:spPr>
          <a:xfrm>
            <a:off x="261257" y="737059"/>
            <a:ext cx="11644604" cy="53333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a:extLst>
              <a:ext uri="{FF2B5EF4-FFF2-40B4-BE49-F238E27FC236}">
                <a16:creationId xmlns:a16="http://schemas.microsoft.com/office/drawing/2014/main" id="{BED1E91D-5682-2E9A-5B9F-0A8AD289D0C5}"/>
              </a:ext>
            </a:extLst>
          </p:cNvPr>
          <p:cNvCxnSpPr>
            <a:cxnSpLocks/>
          </p:cNvCxnSpPr>
          <p:nvPr userDrawn="1"/>
        </p:nvCxnSpPr>
        <p:spPr>
          <a:xfrm>
            <a:off x="261257" y="578498"/>
            <a:ext cx="11644604" cy="0"/>
          </a:xfrm>
          <a:prstGeom prst="line">
            <a:avLst/>
          </a:prstGeom>
          <a:ln>
            <a:solidFill>
              <a:srgbClr val="00214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7450955"/>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F3B9A-2E9A-2B56-9791-99BB0A3F239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1B71C0-8998-9C99-2249-A0B400654003}"/>
              </a:ext>
            </a:extLst>
          </p:cNvPr>
          <p:cNvSpPr>
            <a:spLocks noGrp="1"/>
          </p:cNvSpPr>
          <p:nvPr>
            <p:ph type="dt" sz="half" idx="10"/>
          </p:nvPr>
        </p:nvSpPr>
        <p:spPr/>
        <p:txBody>
          <a:bodyPr/>
          <a:lstStyle/>
          <a:p>
            <a:endParaRPr lang="en-GB" dirty="0"/>
          </a:p>
        </p:txBody>
      </p:sp>
      <p:sp>
        <p:nvSpPr>
          <p:cNvPr id="4" name="Footer Placeholder 3">
            <a:extLst>
              <a:ext uri="{FF2B5EF4-FFF2-40B4-BE49-F238E27FC236}">
                <a16:creationId xmlns:a16="http://schemas.microsoft.com/office/drawing/2014/main" id="{B4FB75D6-86D2-6D61-BF23-F44C166B324B}"/>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E69099DB-A86B-A1D1-8814-0F31B2040ABD}"/>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2342826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61256" y="834085"/>
            <a:ext cx="5629471" cy="51561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01273" y="843351"/>
            <a:ext cx="5542384" cy="51469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CFB7C836-427A-F735-3223-44D7C7A4C87F}"/>
              </a:ext>
            </a:extLst>
          </p:cNvPr>
          <p:cNvSpPr txBox="1">
            <a:spLocks/>
          </p:cNvSpPr>
          <p:nvPr userDrawn="1"/>
        </p:nvSpPr>
        <p:spPr>
          <a:xfrm>
            <a:off x="129073" y="136525"/>
            <a:ext cx="11807890" cy="51817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u="none" kern="1200">
                <a:solidFill>
                  <a:srgbClr val="002147"/>
                </a:solidFill>
                <a:latin typeface="ISOCP3_IV25" panose="00000400000000000000" pitchFamily="2" charset="0"/>
                <a:ea typeface="+mj-ea"/>
                <a:cs typeface="ISOCP3_IV25" panose="00000400000000000000" pitchFamily="2" charset="0"/>
              </a:defRPr>
            </a:lvl1pPr>
          </a:lstStyle>
          <a:p>
            <a:r>
              <a:rPr lang="en-US" dirty="0"/>
              <a:t>CLICK TO EDIT MASTER TITLE STYLE</a:t>
            </a:r>
          </a:p>
        </p:txBody>
      </p:sp>
      <p:cxnSp>
        <p:nvCxnSpPr>
          <p:cNvPr id="9" name="Straight Connector 8">
            <a:extLst>
              <a:ext uri="{FF2B5EF4-FFF2-40B4-BE49-F238E27FC236}">
                <a16:creationId xmlns:a16="http://schemas.microsoft.com/office/drawing/2014/main" id="{68487461-13C6-E6F4-317B-5023932D22F2}"/>
              </a:ext>
            </a:extLst>
          </p:cNvPr>
          <p:cNvCxnSpPr/>
          <p:nvPr userDrawn="1"/>
        </p:nvCxnSpPr>
        <p:spPr>
          <a:xfrm>
            <a:off x="261257" y="578498"/>
            <a:ext cx="11582400" cy="0"/>
          </a:xfrm>
          <a:prstGeom prst="line">
            <a:avLst/>
          </a:prstGeom>
          <a:ln>
            <a:solidFill>
              <a:srgbClr val="00214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7724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4C68FD3-2669-9E2B-B63B-5B44F98A510D}"/>
              </a:ext>
            </a:extLst>
          </p:cNvPr>
          <p:cNvSpPr txBox="1">
            <a:spLocks/>
          </p:cNvSpPr>
          <p:nvPr userDrawn="1"/>
        </p:nvSpPr>
        <p:spPr>
          <a:xfrm>
            <a:off x="129073" y="136525"/>
            <a:ext cx="11807890" cy="51817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u="none" kern="1200">
                <a:solidFill>
                  <a:srgbClr val="002147"/>
                </a:solidFill>
                <a:latin typeface="ISOCP3_IV25" panose="00000400000000000000" pitchFamily="2" charset="0"/>
                <a:ea typeface="+mj-ea"/>
                <a:cs typeface="ISOCP3_IV25" panose="00000400000000000000" pitchFamily="2" charset="0"/>
              </a:defRPr>
            </a:lvl1pPr>
          </a:lstStyle>
          <a:p>
            <a:r>
              <a:rPr lang="en-US"/>
              <a:t>CLICK TO EDIT MASTER TITLE STYLE</a:t>
            </a:r>
            <a:endParaRPr lang="en-US" dirty="0"/>
          </a:p>
        </p:txBody>
      </p:sp>
      <p:cxnSp>
        <p:nvCxnSpPr>
          <p:cNvPr id="7" name="Straight Connector 6">
            <a:extLst>
              <a:ext uri="{FF2B5EF4-FFF2-40B4-BE49-F238E27FC236}">
                <a16:creationId xmlns:a16="http://schemas.microsoft.com/office/drawing/2014/main" id="{B9D2AA4D-3116-EC19-0F51-625D673353F8}"/>
              </a:ext>
            </a:extLst>
          </p:cNvPr>
          <p:cNvCxnSpPr/>
          <p:nvPr userDrawn="1"/>
        </p:nvCxnSpPr>
        <p:spPr>
          <a:xfrm>
            <a:off x="261257" y="578498"/>
            <a:ext cx="11582400" cy="0"/>
          </a:xfrm>
          <a:prstGeom prst="line">
            <a:avLst/>
          </a:prstGeom>
          <a:ln>
            <a:solidFill>
              <a:srgbClr val="00214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5144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DE33F2D-6F5B-CC01-1F85-741C7505EFF2}"/>
              </a:ext>
            </a:extLst>
          </p:cNvPr>
          <p:cNvSpPr txBox="1">
            <a:spLocks/>
          </p:cNvSpPr>
          <p:nvPr userDrawn="1"/>
        </p:nvSpPr>
        <p:spPr>
          <a:xfrm>
            <a:off x="129073" y="136525"/>
            <a:ext cx="11807890" cy="51817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u="none" kern="1200">
                <a:solidFill>
                  <a:srgbClr val="002147"/>
                </a:solidFill>
                <a:latin typeface="ISOCP3_IV25" panose="00000400000000000000" pitchFamily="2" charset="0"/>
                <a:ea typeface="+mj-ea"/>
                <a:cs typeface="ISOCP3_IV25" panose="00000400000000000000" pitchFamily="2" charset="0"/>
              </a:defRPr>
            </a:lvl1pPr>
          </a:lstStyle>
          <a:p>
            <a:r>
              <a:rPr lang="en-US"/>
              <a:t>CLICK TO EDIT MASTER TITLE STYLE</a:t>
            </a:r>
            <a:endParaRPr lang="en-US" dirty="0"/>
          </a:p>
        </p:txBody>
      </p:sp>
      <p:cxnSp>
        <p:nvCxnSpPr>
          <p:cNvPr id="9" name="Straight Connector 8">
            <a:extLst>
              <a:ext uri="{FF2B5EF4-FFF2-40B4-BE49-F238E27FC236}">
                <a16:creationId xmlns:a16="http://schemas.microsoft.com/office/drawing/2014/main" id="{8278CBBC-5977-730A-D0E9-EA705BBA929C}"/>
              </a:ext>
            </a:extLst>
          </p:cNvPr>
          <p:cNvCxnSpPr/>
          <p:nvPr userDrawn="1"/>
        </p:nvCxnSpPr>
        <p:spPr>
          <a:xfrm>
            <a:off x="261257" y="578498"/>
            <a:ext cx="11582400" cy="0"/>
          </a:xfrm>
          <a:prstGeom prst="line">
            <a:avLst/>
          </a:prstGeom>
          <a:ln>
            <a:solidFill>
              <a:srgbClr val="002147"/>
            </a:solidFill>
          </a:ln>
        </p:spPr>
        <p:style>
          <a:lnRef idx="2">
            <a:schemeClr val="accent1"/>
          </a:lnRef>
          <a:fillRef idx="0">
            <a:schemeClr val="accent1"/>
          </a:fillRef>
          <a:effectRef idx="1">
            <a:schemeClr val="accent1"/>
          </a:effectRef>
          <a:fontRef idx="minor">
            <a:schemeClr val="tx1"/>
          </a:fontRef>
        </p:style>
      </p:cxnSp>
      <p:graphicFrame>
        <p:nvGraphicFramePr>
          <p:cNvPr id="16" name="Table 15">
            <a:extLst>
              <a:ext uri="{FF2B5EF4-FFF2-40B4-BE49-F238E27FC236}">
                <a16:creationId xmlns:a16="http://schemas.microsoft.com/office/drawing/2014/main" id="{90CE125C-6ACF-D390-2D86-D8EC06891134}"/>
              </a:ext>
            </a:extLst>
          </p:cNvPr>
          <p:cNvGraphicFramePr>
            <a:graphicFrameLocks noGrp="1"/>
          </p:cNvGraphicFramePr>
          <p:nvPr userDrawn="1">
            <p:extLst>
              <p:ext uri="{D42A27DB-BD31-4B8C-83A1-F6EECF244321}">
                <p14:modId xmlns:p14="http://schemas.microsoft.com/office/powerpoint/2010/main" val="513390496"/>
              </p:ext>
            </p:extLst>
          </p:nvPr>
        </p:nvGraphicFramePr>
        <p:xfrm>
          <a:off x="2031999" y="934685"/>
          <a:ext cx="8128002" cy="259588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1919127479"/>
                    </a:ext>
                  </a:extLst>
                </a:gridCol>
                <a:gridCol w="1354667">
                  <a:extLst>
                    <a:ext uri="{9D8B030D-6E8A-4147-A177-3AD203B41FA5}">
                      <a16:colId xmlns:a16="http://schemas.microsoft.com/office/drawing/2014/main" val="2692907075"/>
                    </a:ext>
                  </a:extLst>
                </a:gridCol>
                <a:gridCol w="1354667">
                  <a:extLst>
                    <a:ext uri="{9D8B030D-6E8A-4147-A177-3AD203B41FA5}">
                      <a16:colId xmlns:a16="http://schemas.microsoft.com/office/drawing/2014/main" val="3715743286"/>
                    </a:ext>
                  </a:extLst>
                </a:gridCol>
                <a:gridCol w="1354667">
                  <a:extLst>
                    <a:ext uri="{9D8B030D-6E8A-4147-A177-3AD203B41FA5}">
                      <a16:colId xmlns:a16="http://schemas.microsoft.com/office/drawing/2014/main" val="2777539270"/>
                    </a:ext>
                  </a:extLst>
                </a:gridCol>
                <a:gridCol w="1354667">
                  <a:extLst>
                    <a:ext uri="{9D8B030D-6E8A-4147-A177-3AD203B41FA5}">
                      <a16:colId xmlns:a16="http://schemas.microsoft.com/office/drawing/2014/main" val="1869060415"/>
                    </a:ext>
                  </a:extLst>
                </a:gridCol>
                <a:gridCol w="1354667">
                  <a:extLst>
                    <a:ext uri="{9D8B030D-6E8A-4147-A177-3AD203B41FA5}">
                      <a16:colId xmlns:a16="http://schemas.microsoft.com/office/drawing/2014/main" val="3636527538"/>
                    </a:ext>
                  </a:extLst>
                </a:gridCol>
              </a:tblGrid>
              <a:tr h="370840">
                <a:tc>
                  <a:txBody>
                    <a:bodyPr/>
                    <a:lstStyle/>
                    <a:p>
                      <a:pPr algn="ctr"/>
                      <a:r>
                        <a:rPr lang="en-GB" b="0" dirty="0">
                          <a:solidFill>
                            <a:schemeClr val="bg1"/>
                          </a:solidFill>
                          <a:latin typeface="ISOCP3_IV25" panose="00000400000000000000" pitchFamily="2" charset="0"/>
                          <a:cs typeface="ISOCP3_IV25" panose="00000400000000000000" pitchFamily="2" charset="0"/>
                        </a:rPr>
                        <a:t>COLUMN 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bg1"/>
                          </a:solidFill>
                          <a:latin typeface="ISOCP3_IV25" panose="00000400000000000000" pitchFamily="2" charset="0"/>
                          <a:cs typeface="ISOCP3_IV25" panose="00000400000000000000" pitchFamily="2" charset="0"/>
                        </a:rPr>
                        <a:t>COLUMN 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bg1"/>
                          </a:solidFill>
                          <a:latin typeface="ISOCP3_IV25" panose="00000400000000000000" pitchFamily="2" charset="0"/>
                          <a:cs typeface="ISOCP3_IV25" panose="00000400000000000000" pitchFamily="2" charset="0"/>
                        </a:rPr>
                        <a:t>COLUMN 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bg1"/>
                          </a:solidFill>
                          <a:latin typeface="ISOCP3_IV25" panose="00000400000000000000" pitchFamily="2" charset="0"/>
                          <a:cs typeface="ISOCP3_IV25" panose="00000400000000000000" pitchFamily="2" charset="0"/>
                        </a:rPr>
                        <a:t>COLUMN 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bg1"/>
                          </a:solidFill>
                          <a:latin typeface="ISOCP3_IV25" panose="00000400000000000000" pitchFamily="2" charset="0"/>
                          <a:cs typeface="ISOCP3_IV25" panose="00000400000000000000" pitchFamily="2" charset="0"/>
                        </a:rPr>
                        <a:t>COLUMN 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bg1"/>
                          </a:solidFill>
                          <a:latin typeface="ISOCP3_IV25" panose="00000400000000000000" pitchFamily="2" charset="0"/>
                          <a:cs typeface="ISOCP3_IV25" panose="00000400000000000000" pitchFamily="2" charset="0"/>
                        </a:rPr>
                        <a:t>COLUMN 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147"/>
                    </a:solidFill>
                  </a:tcPr>
                </a:tc>
                <a:extLst>
                  <a:ext uri="{0D108BD9-81ED-4DB2-BD59-A6C34878D82A}">
                    <a16:rowId xmlns:a16="http://schemas.microsoft.com/office/drawing/2014/main" val="1738070451"/>
                  </a:ext>
                </a:extLst>
              </a:tr>
              <a:tr h="370840">
                <a:tc>
                  <a:txBody>
                    <a:bodyPr/>
                    <a:lstStyle/>
                    <a:p>
                      <a:pPr algn="ctr"/>
                      <a:r>
                        <a:rPr lang="en-GB" dirty="0">
                          <a:latin typeface="ISOCP3_IV25" panose="00000400000000000000" pitchFamily="2" charset="0"/>
                          <a:cs typeface="ISOCP3_IV25" panose="00000400000000000000" pitchFamily="2" charset="0"/>
                        </a:rPr>
                        <a:t>Cell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8573759"/>
                  </a:ext>
                </a:extLst>
              </a:tr>
              <a:tr h="370840">
                <a:tc>
                  <a:txBody>
                    <a:bodyPr/>
                    <a:lstStyle/>
                    <a:p>
                      <a:pPr algn="ctr"/>
                      <a:r>
                        <a:rPr lang="en-GB" dirty="0">
                          <a:latin typeface="ISOCP3_IV25" panose="00000400000000000000" pitchFamily="2" charset="0"/>
                          <a:cs typeface="ISOCP3_IV25" panose="00000400000000000000" pitchFamily="2" charset="0"/>
                        </a:rPr>
                        <a:t>Cell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960133"/>
                  </a:ext>
                </a:extLst>
              </a:tr>
              <a:tr h="370840">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588580"/>
                  </a:ext>
                </a:extLst>
              </a:tr>
              <a:tr h="370840">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8439480"/>
                  </a:ext>
                </a:extLst>
              </a:tr>
              <a:tr h="370840">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4147093"/>
                  </a:ext>
                </a:extLst>
              </a:tr>
              <a:tr h="370840">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dirty="0">
                        <a:latin typeface="ISOCP3_IV25" panose="00000400000000000000" pitchFamily="2" charset="0"/>
                        <a:cs typeface="ISOCP3_IV25" panose="000004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7692444"/>
                  </a:ext>
                </a:extLst>
              </a:tr>
            </a:tbl>
          </a:graphicData>
        </a:graphic>
      </p:graphicFrame>
    </p:spTree>
    <p:extLst>
      <p:ext uri="{BB962C8B-B14F-4D97-AF65-F5344CB8AC3E}">
        <p14:creationId xmlns:p14="http://schemas.microsoft.com/office/powerpoint/2010/main" val="1998657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2" name="Graphic 1">
            <a:extLst>
              <a:ext uri="{FF2B5EF4-FFF2-40B4-BE49-F238E27FC236}">
                <a16:creationId xmlns:a16="http://schemas.microsoft.com/office/drawing/2014/main" id="{A2679B87-F92D-91F6-69BF-481624EE6C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423799309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27478237-35CE-499B-BECC-B0730DD9E3C8}" type="slidenum">
              <a:rPr lang="en-GB" smtClean="0"/>
              <a:t>‹#›</a:t>
            </a:fld>
            <a:endParaRPr lang="en-GB"/>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2425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170567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27478237-35CE-499B-BECC-B0730DD9E3C8}"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95721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GB"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27478237-35CE-499B-BECC-B0730DD9E3C8}" type="slidenum">
              <a:rPr lang="en-GB" smtClean="0"/>
              <a:t>‹#›</a:t>
            </a:fld>
            <a:endParaRPr lang="en-GB"/>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GB" dirty="0"/>
          </a:p>
        </p:txBody>
      </p:sp>
      <p:cxnSp>
        <p:nvCxnSpPr>
          <p:cNvPr id="19" name="Straight Connector 18">
            <a:extLst>
              <a:ext uri="{FF2B5EF4-FFF2-40B4-BE49-F238E27FC236}">
                <a16:creationId xmlns:a16="http://schemas.microsoft.com/office/drawing/2014/main" id="{F1E223B3-FDCC-6949-9C0B-F052B97037C1}"/>
              </a:ext>
            </a:extLst>
          </p:cNvPr>
          <p:cNvCxnSpPr/>
          <p:nvPr/>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4183061939"/>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45605"/>
            <a:ext cx="12192000" cy="6339300"/>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64800"/>
            <a:ext cx="4116387" cy="635849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638707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GB"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GB"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27478237-35CE-499B-BECC-B0730DD9E3C8}" type="slidenum">
              <a:rPr lang="en-GB" smtClean="0"/>
              <a:t>‹#›</a:t>
            </a:fld>
            <a:endParaRPr lang="en-GB"/>
          </a:p>
        </p:txBody>
      </p:sp>
    </p:spTree>
    <p:extLst>
      <p:ext uri="{BB962C8B-B14F-4D97-AF65-F5344CB8AC3E}">
        <p14:creationId xmlns:p14="http://schemas.microsoft.com/office/powerpoint/2010/main" val="658978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27478237-35CE-499B-BECC-B0730DD9E3C8}"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850">
                <a:solidFill>
                  <a:schemeClr val="tx1"/>
                </a:solidFill>
              </a:defRPr>
            </a:lvl1pPr>
          </a:lstStyle>
          <a:p>
            <a:endParaRPr lang="en-GB" dirty="0"/>
          </a:p>
        </p:txBody>
      </p:sp>
      <p:cxnSp>
        <p:nvCxnSpPr>
          <p:cNvPr id="14" name="Straight Connector 13">
            <a:extLst>
              <a:ext uri="{FF2B5EF4-FFF2-40B4-BE49-F238E27FC236}">
                <a16:creationId xmlns:a16="http://schemas.microsoft.com/office/drawing/2014/main" id="{BD9C6532-AEDE-354E-83AD-7F67D706DF38}"/>
              </a:ext>
            </a:extLst>
          </p:cNvPr>
          <p:cNvCxnSpPr/>
          <p:nvPr/>
        </p:nvCxnSpPr>
        <p:spPr>
          <a:xfrm>
            <a:off x="407987" y="6266608"/>
            <a:ext cx="11376025"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p:nvPicPr>
        <p:blipFill>
          <a:blip r:embed="rId30"/>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97359725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03" r:id="rId25"/>
    <p:sldLayoutId id="2147483698" r:id="rId26"/>
    <p:sldLayoutId id="2147483700" r:id="rId27"/>
    <p:sldLayoutId id="2147483702" r:id="rId28"/>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guide id="19" orient="horz" pos="2160" userDrawn="1">
          <p15:clr>
            <a:srgbClr val="F26B43"/>
          </p15:clr>
        </p15:guide>
        <p15:guide id="20"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4.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1.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4.xml"/><Relationship Id="rId5" Type="http://schemas.openxmlformats.org/officeDocument/2006/relationships/image" Target="../media/image36.pn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image" Target="../media/image13.jpeg"/><Relationship Id="rId5" Type="http://schemas.openxmlformats.org/officeDocument/2006/relationships/image" Target="../media/image33.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BF040-BB4A-6E09-83DA-415CC033231C}"/>
              </a:ext>
            </a:extLst>
          </p:cNvPr>
          <p:cNvSpPr>
            <a:spLocks noGrp="1"/>
          </p:cNvSpPr>
          <p:nvPr>
            <p:ph type="ctrTitle"/>
          </p:nvPr>
        </p:nvSpPr>
        <p:spPr/>
        <p:txBody>
          <a:bodyPr>
            <a:noAutofit/>
          </a:bodyPr>
          <a:lstStyle/>
          <a:p>
            <a:r>
              <a:rPr lang="en-GB" sz="4800" dirty="0">
                <a:solidFill>
                  <a:schemeClr val="tx1"/>
                </a:solidFill>
              </a:rPr>
              <a:t>DRD8.WP2 Status and Proposed Projects</a:t>
            </a:r>
          </a:p>
        </p:txBody>
      </p:sp>
      <p:sp>
        <p:nvSpPr>
          <p:cNvPr id="3" name="Subtitle 2">
            <a:extLst>
              <a:ext uri="{FF2B5EF4-FFF2-40B4-BE49-F238E27FC236}">
                <a16:creationId xmlns:a16="http://schemas.microsoft.com/office/drawing/2014/main" id="{B735CB89-B995-8C59-3B74-FCCA7D784562}"/>
              </a:ext>
            </a:extLst>
          </p:cNvPr>
          <p:cNvSpPr>
            <a:spLocks noGrp="1"/>
          </p:cNvSpPr>
          <p:nvPr>
            <p:ph type="subTitle" idx="1"/>
          </p:nvPr>
        </p:nvSpPr>
        <p:spPr/>
        <p:txBody>
          <a:bodyPr>
            <a:normAutofit fontScale="92500" lnSpcReduction="20000"/>
          </a:bodyPr>
          <a:lstStyle/>
          <a:p>
            <a:r>
              <a:rPr lang="en-GB" dirty="0">
                <a:solidFill>
                  <a:schemeClr val="tx1"/>
                </a:solidFill>
              </a:rPr>
              <a:t>Adam Lowe &amp; Sushrut Karmarkar on behalf of DRD8.WP2</a:t>
            </a:r>
          </a:p>
          <a:p>
            <a:r>
              <a:rPr lang="en-GB" dirty="0">
                <a:solidFill>
                  <a:schemeClr val="tx1"/>
                </a:solidFill>
              </a:rPr>
              <a:t>25 Sept 2024</a:t>
            </a:r>
          </a:p>
          <a:p>
            <a:r>
              <a:rPr lang="en-GB" dirty="0">
                <a:solidFill>
                  <a:schemeClr val="tx1"/>
                </a:solidFill>
              </a:rPr>
              <a:t>DRD8 Community Meeting for Proposal Preparation</a:t>
            </a:r>
          </a:p>
          <a:p>
            <a:endParaRPr lang="en-GB" dirty="0">
              <a:solidFill>
                <a:schemeClr val="tx1"/>
              </a:solidFill>
            </a:endParaRPr>
          </a:p>
        </p:txBody>
      </p:sp>
    </p:spTree>
    <p:extLst>
      <p:ext uri="{BB962C8B-B14F-4D97-AF65-F5344CB8AC3E}">
        <p14:creationId xmlns:p14="http://schemas.microsoft.com/office/powerpoint/2010/main" val="3223657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1 Proposed Milestone Timeline – Year 3</a:t>
            </a:r>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graphicFrame>
        <p:nvGraphicFramePr>
          <p:cNvPr id="7" name="Table 9">
            <a:extLst>
              <a:ext uri="{FF2B5EF4-FFF2-40B4-BE49-F238E27FC236}">
                <a16:creationId xmlns:a16="http://schemas.microsoft.com/office/drawing/2014/main" id="{FCDE1E6E-B9E1-4954-8909-C7AFE4D16E6B}"/>
              </a:ext>
            </a:extLst>
          </p:cNvPr>
          <p:cNvGraphicFramePr>
            <a:graphicFrameLocks noGrp="1"/>
          </p:cNvGraphicFramePr>
          <p:nvPr/>
        </p:nvGraphicFramePr>
        <p:xfrm>
          <a:off x="1101683" y="1538452"/>
          <a:ext cx="9923316" cy="3781096"/>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384165">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Y3.M1-2</a:t>
                      </a:r>
                    </a:p>
                  </a:txBody>
                  <a:tcPr/>
                </a:tc>
                <a:tc>
                  <a:txBody>
                    <a:bodyPr/>
                    <a:lstStyle/>
                    <a:p>
                      <a:r>
                        <a:rPr lang="en-US" sz="1400" kern="1200" dirty="0">
                          <a:solidFill>
                            <a:schemeClr val="dk1"/>
                          </a:solidFill>
                          <a:effectLst/>
                          <a:latin typeface="ISOCP3_IV25" panose="00000400000000000000"/>
                          <a:ea typeface="+mn-ea"/>
                          <a:cs typeface="+mn-cs"/>
                        </a:rPr>
                        <a:t>Reconvene after Y2.M11-12 and plan Y3 tasks and tasks owners, updating the simple project plan so all are aware of timelines.</a:t>
                      </a:r>
                      <a:endParaRPr lang="en-GB" sz="1400" dirty="0">
                        <a:latin typeface="ISOCP3_IV25" panose="00000400000000000000"/>
                      </a:endParaRP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Y3.M2-5</a:t>
                      </a:r>
                    </a:p>
                  </a:txBody>
                  <a:tcPr/>
                </a:tc>
                <a:tc>
                  <a:txBody>
                    <a:bodyPr/>
                    <a:lstStyle/>
                    <a:p>
                      <a:r>
                        <a:rPr lang="en-US" sz="1400" kern="1200" dirty="0">
                          <a:solidFill>
                            <a:schemeClr val="dk1"/>
                          </a:solidFill>
                          <a:effectLst/>
                          <a:latin typeface="ISOCP3_IV25" panose="00000400000000000000"/>
                          <a:ea typeface="+mn-ea"/>
                          <a:cs typeface="+mn-cs"/>
                        </a:rPr>
                        <a:t>Final design and analysis of proposed parts and sub-systems for manufacture.</a:t>
                      </a:r>
                      <a:endParaRPr lang="en-GB" sz="1400" dirty="0">
                        <a:latin typeface="ISOCP3_IV25" panose="00000400000000000000"/>
                      </a:endParaRP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Y3.M4-5</a:t>
                      </a:r>
                    </a:p>
                  </a:txBody>
                  <a:tcPr/>
                </a:tc>
                <a:tc>
                  <a:txBody>
                    <a:bodyPr/>
                    <a:lstStyle/>
                    <a:p>
                      <a:r>
                        <a:rPr lang="en-GB" sz="1400" dirty="0">
                          <a:latin typeface="ISOCP3_IV25" panose="00000400000000000000"/>
                        </a:rPr>
                        <a:t>Feed material testing requirements based on maturing work into ‘project 2’</a:t>
                      </a: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Y3.M2-6</a:t>
                      </a:r>
                    </a:p>
                  </a:txBody>
                  <a:tcPr/>
                </a:tc>
                <a:tc>
                  <a:txBody>
                    <a:bodyPr/>
                    <a:lstStyle/>
                    <a:p>
                      <a:r>
                        <a:rPr lang="en-GB" sz="1400" dirty="0">
                          <a:latin typeface="ISOCP3_IV25" panose="00000400000000000000"/>
                        </a:rPr>
                        <a:t>Begin manufacture of relevant prototypes for testing and designs mature.</a:t>
                      </a:r>
                    </a:p>
                  </a:txBody>
                  <a:tcPr/>
                </a:tc>
                <a:extLst>
                  <a:ext uri="{0D108BD9-81ED-4DB2-BD59-A6C34878D82A}">
                    <a16:rowId xmlns:a16="http://schemas.microsoft.com/office/drawing/2014/main" val="712597611"/>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Y3.M3-9</a:t>
                      </a:r>
                    </a:p>
                  </a:txBody>
                  <a:tcPr/>
                </a:tc>
                <a:tc>
                  <a:txBody>
                    <a:bodyPr/>
                    <a:lstStyle/>
                    <a:p>
                      <a:r>
                        <a:rPr lang="en-GB" sz="1400" dirty="0">
                          <a:latin typeface="ISOCP3_IV25" panose="00000400000000000000"/>
                        </a:rPr>
                        <a:t>Final proposal and development of NDT and QC techniques for prototype based on maturing designs and analysis</a:t>
                      </a:r>
                    </a:p>
                  </a:txBody>
                  <a:tcPr/>
                </a:tc>
                <a:extLst>
                  <a:ext uri="{0D108BD9-81ED-4DB2-BD59-A6C34878D82A}">
                    <a16:rowId xmlns:a16="http://schemas.microsoft.com/office/drawing/2014/main" val="1143079924"/>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Y3.M10-11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ISOCP3_IV25" panose="00000400000000000000"/>
                        </a:rPr>
                        <a:t>Fully define scope, definition and terms of reference for the internal </a:t>
                      </a:r>
                      <a:r>
                        <a:rPr lang="en-GB" sz="1400" dirty="0" err="1">
                          <a:latin typeface="ISOCP3_IV25" panose="00000400000000000000"/>
                        </a:rPr>
                        <a:t>CrDR</a:t>
                      </a:r>
                      <a:r>
                        <a:rPr lang="en-GB" sz="1400" dirty="0">
                          <a:latin typeface="ISOCP3_IV25" panose="00000400000000000000"/>
                        </a:rPr>
                        <a:t> (Critical Design Review)</a:t>
                      </a:r>
                    </a:p>
                  </a:txBody>
                  <a:tcPr/>
                </a:tc>
                <a:extLst>
                  <a:ext uri="{0D108BD9-81ED-4DB2-BD59-A6C34878D82A}">
                    <a16:rowId xmlns:a16="http://schemas.microsoft.com/office/drawing/2014/main" val="3715882469"/>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Y3.M11-12</a:t>
                      </a:r>
                    </a:p>
                  </a:txBody>
                  <a:tcPr/>
                </a:tc>
                <a:tc>
                  <a:txBody>
                    <a:bodyPr/>
                    <a:lstStyle/>
                    <a:p>
                      <a:r>
                        <a:rPr lang="en-GB" sz="1400" dirty="0">
                          <a:latin typeface="ISOCP3_IV25" panose="00000400000000000000"/>
                        </a:rPr>
                        <a:t>Conduct an internal </a:t>
                      </a:r>
                      <a:r>
                        <a:rPr lang="en-GB" sz="1400" dirty="0" err="1">
                          <a:latin typeface="ISOCP3_IV25" panose="00000400000000000000"/>
                        </a:rPr>
                        <a:t>CrDR</a:t>
                      </a:r>
                      <a:r>
                        <a:rPr lang="en-GB" sz="1400" dirty="0">
                          <a:latin typeface="ISOCP3_IV25" panose="00000400000000000000"/>
                        </a:rPr>
                        <a:t>, evaluating the close off of suggestions from the </a:t>
                      </a:r>
                      <a:r>
                        <a:rPr lang="en-GB" sz="1400" dirty="0" err="1">
                          <a:latin typeface="ISOCP3_IV25" panose="00000400000000000000"/>
                        </a:rPr>
                        <a:t>CrDR</a:t>
                      </a:r>
                      <a:r>
                        <a:rPr lang="en-GB" sz="1400" dirty="0">
                          <a:latin typeface="ISOCP3_IV25" panose="00000400000000000000"/>
                        </a:rPr>
                        <a:t> as well as realised testing and performance of the prototypes manufactured and effectivity of the material qualification, NDT test and thermal and structural testing</a:t>
                      </a:r>
                    </a:p>
                  </a:txBody>
                  <a:tcPr/>
                </a:tc>
                <a:extLst>
                  <a:ext uri="{0D108BD9-81ED-4DB2-BD59-A6C34878D82A}">
                    <a16:rowId xmlns:a16="http://schemas.microsoft.com/office/drawing/2014/main" val="3915343629"/>
                  </a:ext>
                </a:extLst>
              </a:tr>
            </a:tbl>
          </a:graphicData>
        </a:graphic>
      </p:graphicFrame>
    </p:spTree>
    <p:extLst>
      <p:ext uri="{BB962C8B-B14F-4D97-AF65-F5344CB8AC3E}">
        <p14:creationId xmlns:p14="http://schemas.microsoft.com/office/powerpoint/2010/main" val="1238054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1 – Immediate Next Steps</a:t>
            </a:r>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sp>
        <p:nvSpPr>
          <p:cNvPr id="4" name="Content Placeholder 2">
            <a:extLst>
              <a:ext uri="{FF2B5EF4-FFF2-40B4-BE49-F238E27FC236}">
                <a16:creationId xmlns:a16="http://schemas.microsoft.com/office/drawing/2014/main" id="{9A33DF4F-8E6B-43B6-96A3-828DD05F2E82}"/>
              </a:ext>
            </a:extLst>
          </p:cNvPr>
          <p:cNvSpPr txBox="1">
            <a:spLocks/>
          </p:cNvSpPr>
          <p:nvPr/>
        </p:nvSpPr>
        <p:spPr>
          <a:xfrm>
            <a:off x="261257" y="2516957"/>
            <a:ext cx="11616516" cy="3613678"/>
          </a:xfrm>
          <a:prstGeom prst="rect">
            <a:avLst/>
          </a:prstGeom>
        </p:spPr>
        <p:txBody>
          <a:bodyPr>
            <a:normAutofit fontScale="77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solidFill>
                  <a:schemeClr val="tx1"/>
                </a:solidFill>
              </a:rPr>
              <a:t>Project 1 – Immediate Next Steps – October to December 2024 </a:t>
            </a:r>
          </a:p>
          <a:p>
            <a:endParaRPr lang="en-GB" sz="2000" dirty="0">
              <a:solidFill>
                <a:schemeClr val="tx1"/>
              </a:solidFill>
            </a:endParaRPr>
          </a:p>
          <a:p>
            <a:r>
              <a:rPr lang="en-GB" sz="2000" dirty="0">
                <a:solidFill>
                  <a:schemeClr val="tx1"/>
                </a:solidFill>
              </a:rPr>
              <a:t>1.    Agree on exact definition of the project for submission into the DRD8 proposal document (required prior to proposal submission – </a:t>
            </a:r>
            <a:r>
              <a:rPr lang="en-GB" sz="2000" dirty="0">
                <a:solidFill>
                  <a:srgbClr val="FF0000"/>
                </a:solidFill>
              </a:rPr>
              <a:t>28</a:t>
            </a:r>
            <a:r>
              <a:rPr lang="en-GB" sz="2000" baseline="30000" dirty="0">
                <a:solidFill>
                  <a:srgbClr val="FF0000"/>
                </a:solidFill>
              </a:rPr>
              <a:t>th</a:t>
            </a:r>
            <a:r>
              <a:rPr lang="en-GB" sz="2000" dirty="0">
                <a:solidFill>
                  <a:srgbClr val="FF0000"/>
                </a:solidFill>
              </a:rPr>
              <a:t> October.</a:t>
            </a:r>
          </a:p>
          <a:p>
            <a:pPr marL="457200" indent="-457200">
              <a:buAutoNum type="arabicPeriod" startAt="2"/>
            </a:pPr>
            <a:r>
              <a:rPr lang="en-GB" sz="2000" dirty="0">
                <a:solidFill>
                  <a:schemeClr val="tx1"/>
                </a:solidFill>
              </a:rPr>
              <a:t>Document and publish design, analysis and QC testing capabilities across the collaboration that are appropriate to project 1.</a:t>
            </a:r>
          </a:p>
          <a:p>
            <a:pPr marL="457200" indent="-457200">
              <a:buAutoNum type="arabicPeriod" startAt="2"/>
            </a:pPr>
            <a:r>
              <a:rPr lang="en-GB" sz="2000" dirty="0">
                <a:solidFill>
                  <a:schemeClr val="tx1"/>
                </a:solidFill>
              </a:rPr>
              <a:t>Begin work on appropriate specification/design brief for project 1, including clear definition of any tie-ins with other DRDs.</a:t>
            </a:r>
          </a:p>
          <a:p>
            <a:pPr marL="457200" indent="-457200">
              <a:buAutoNum type="arabicPeriod" startAt="2"/>
            </a:pPr>
            <a:endParaRPr lang="en-GB" sz="2000" dirty="0">
              <a:solidFill>
                <a:schemeClr val="tx1"/>
              </a:solidFill>
            </a:endParaRPr>
          </a:p>
          <a:p>
            <a:r>
              <a:rPr lang="en-GB" sz="2000" dirty="0">
                <a:solidFill>
                  <a:schemeClr val="tx1"/>
                </a:solidFill>
              </a:rPr>
              <a:t>An email will be sent out immediately after this meeting to DRD8.WP2 requesting feedback and discussion around the specification shown here.</a:t>
            </a:r>
          </a:p>
          <a:p>
            <a:r>
              <a:rPr lang="en-GB" sz="2000" dirty="0">
                <a:solidFill>
                  <a:schemeClr val="tx1"/>
                </a:solidFill>
              </a:rPr>
              <a:t>In early October a call email will be sent out for indications of interest in the various parts of project 1.</a:t>
            </a:r>
          </a:p>
          <a:p>
            <a:r>
              <a:rPr lang="en-GB" sz="2000" dirty="0">
                <a:solidFill>
                  <a:schemeClr val="tx1"/>
                </a:solidFill>
              </a:rPr>
              <a:t>By January 2025 a timeline and plan will be distributed outlining scope of individual tasks, owners and required timeline for completion.</a:t>
            </a:r>
          </a:p>
        </p:txBody>
      </p:sp>
      <p:pic>
        <p:nvPicPr>
          <p:cNvPr id="3" name="Picture 2">
            <a:extLst>
              <a:ext uri="{FF2B5EF4-FFF2-40B4-BE49-F238E27FC236}">
                <a16:creationId xmlns:a16="http://schemas.microsoft.com/office/drawing/2014/main" id="{DBE4ABB0-097D-431B-8018-4DAF590E7581}"/>
              </a:ext>
            </a:extLst>
          </p:cNvPr>
          <p:cNvPicPr>
            <a:picLocks noChangeAspect="1"/>
          </p:cNvPicPr>
          <p:nvPr/>
        </p:nvPicPr>
        <p:blipFill>
          <a:blip r:embed="rId3"/>
          <a:stretch>
            <a:fillRect/>
          </a:stretch>
        </p:blipFill>
        <p:spPr>
          <a:xfrm>
            <a:off x="342900" y="766435"/>
            <a:ext cx="2103956" cy="1638785"/>
          </a:xfrm>
          <a:prstGeom prst="rect">
            <a:avLst/>
          </a:prstGeom>
        </p:spPr>
      </p:pic>
      <p:pic>
        <p:nvPicPr>
          <p:cNvPr id="5" name="Picture 4">
            <a:extLst>
              <a:ext uri="{FF2B5EF4-FFF2-40B4-BE49-F238E27FC236}">
                <a16:creationId xmlns:a16="http://schemas.microsoft.com/office/drawing/2014/main" id="{9CF49CBE-E8A0-42A8-B968-45AA00A3947B}"/>
              </a:ext>
            </a:extLst>
          </p:cNvPr>
          <p:cNvPicPr>
            <a:picLocks noChangeAspect="1"/>
          </p:cNvPicPr>
          <p:nvPr/>
        </p:nvPicPr>
        <p:blipFill>
          <a:blip r:embed="rId4"/>
          <a:stretch>
            <a:fillRect/>
          </a:stretch>
        </p:blipFill>
        <p:spPr>
          <a:xfrm>
            <a:off x="2446856" y="1009204"/>
            <a:ext cx="2994513" cy="967923"/>
          </a:xfrm>
          <a:prstGeom prst="rect">
            <a:avLst/>
          </a:prstGeom>
        </p:spPr>
      </p:pic>
      <p:pic>
        <p:nvPicPr>
          <p:cNvPr id="10" name="Picture 9">
            <a:extLst>
              <a:ext uri="{FF2B5EF4-FFF2-40B4-BE49-F238E27FC236}">
                <a16:creationId xmlns:a16="http://schemas.microsoft.com/office/drawing/2014/main" id="{1F62104B-8BBC-482F-A16E-524F5FD9138E}"/>
              </a:ext>
            </a:extLst>
          </p:cNvPr>
          <p:cNvPicPr>
            <a:picLocks noChangeAspect="1"/>
          </p:cNvPicPr>
          <p:nvPr/>
        </p:nvPicPr>
        <p:blipFill>
          <a:blip r:embed="rId5"/>
          <a:stretch>
            <a:fillRect/>
          </a:stretch>
        </p:blipFill>
        <p:spPr>
          <a:xfrm>
            <a:off x="5934576" y="717801"/>
            <a:ext cx="6063035" cy="1736053"/>
          </a:xfrm>
          <a:prstGeom prst="rect">
            <a:avLst/>
          </a:prstGeom>
        </p:spPr>
      </p:pic>
    </p:spTree>
    <p:extLst>
      <p:ext uri="{BB962C8B-B14F-4D97-AF65-F5344CB8AC3E}">
        <p14:creationId xmlns:p14="http://schemas.microsoft.com/office/powerpoint/2010/main" val="4204151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1 – Medium Term Next Steps</a:t>
            </a:r>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1"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sp>
        <p:nvSpPr>
          <p:cNvPr id="4" name="Content Placeholder 2">
            <a:extLst>
              <a:ext uri="{FF2B5EF4-FFF2-40B4-BE49-F238E27FC236}">
                <a16:creationId xmlns:a16="http://schemas.microsoft.com/office/drawing/2014/main" id="{9A33DF4F-8E6B-43B6-96A3-828DD05F2E82}"/>
              </a:ext>
            </a:extLst>
          </p:cNvPr>
          <p:cNvSpPr txBox="1">
            <a:spLocks/>
          </p:cNvSpPr>
          <p:nvPr/>
        </p:nvSpPr>
        <p:spPr>
          <a:xfrm>
            <a:off x="261257" y="2516957"/>
            <a:ext cx="11616516" cy="3613678"/>
          </a:xfrm>
          <a:prstGeom prst="rect">
            <a:avLst/>
          </a:prstGeom>
        </p:spPr>
        <p:txBody>
          <a:bodyPr>
            <a:normAutofit fontScale="77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solidFill>
                  <a:schemeClr val="tx1"/>
                </a:solidFill>
              </a:rPr>
              <a:t>Project 1 – Medium Term Next Steps – January 2025 Onwards</a:t>
            </a:r>
          </a:p>
          <a:p>
            <a:endParaRPr lang="en-GB" sz="2000" dirty="0">
              <a:solidFill>
                <a:schemeClr val="tx1"/>
              </a:solidFill>
            </a:endParaRPr>
          </a:p>
          <a:p>
            <a:pPr marL="457200" indent="-457200">
              <a:buAutoNum type="arabicPeriod"/>
            </a:pPr>
            <a:r>
              <a:rPr lang="en-GB" sz="2000" dirty="0">
                <a:solidFill>
                  <a:schemeClr val="tx1"/>
                </a:solidFill>
              </a:rPr>
              <a:t>Finalise specifications and design brief of project 1,</a:t>
            </a:r>
          </a:p>
          <a:p>
            <a:pPr marL="457200" indent="-457200">
              <a:buAutoNum type="arabicPeriod"/>
            </a:pPr>
            <a:r>
              <a:rPr lang="en-GB" sz="2000" dirty="0">
                <a:solidFill>
                  <a:schemeClr val="tx1"/>
                </a:solidFill>
              </a:rPr>
              <a:t>Begin allocation of immediate tasks within project 1,</a:t>
            </a:r>
          </a:p>
          <a:p>
            <a:pPr marL="457200" indent="-457200">
              <a:buAutoNum type="arabicPeriod"/>
            </a:pPr>
            <a:r>
              <a:rPr lang="en-GB" sz="2000" dirty="0">
                <a:solidFill>
                  <a:schemeClr val="tx1"/>
                </a:solidFill>
              </a:rPr>
              <a:t>Start conceptual design work (Feb/March onwards)</a:t>
            </a:r>
          </a:p>
          <a:p>
            <a:pPr marL="457200" indent="-457200">
              <a:buAutoNum type="arabicPeriod" startAt="2"/>
            </a:pPr>
            <a:endParaRPr lang="en-GB" sz="2000" dirty="0">
              <a:solidFill>
                <a:schemeClr val="tx1"/>
              </a:solidFill>
            </a:endParaRPr>
          </a:p>
          <a:p>
            <a:r>
              <a:rPr lang="en-GB" sz="2000" dirty="0">
                <a:solidFill>
                  <a:schemeClr val="tx1"/>
                </a:solidFill>
              </a:rPr>
              <a:t>Effort in the immediate short term will be concentrated on the information required for the proposal documentation.</a:t>
            </a:r>
          </a:p>
          <a:p>
            <a:endParaRPr lang="en-GB" sz="2000" dirty="0">
              <a:solidFill>
                <a:schemeClr val="tx1"/>
              </a:solidFill>
            </a:endParaRPr>
          </a:p>
          <a:p>
            <a:r>
              <a:rPr lang="en-GB" sz="2000" dirty="0">
                <a:solidFill>
                  <a:schemeClr val="tx1"/>
                </a:solidFill>
              </a:rPr>
              <a:t>Following proposal submission effort will be concentrated on establishing logical tasks and exact deliverables based on infrastructure and personnel within the work package.</a:t>
            </a:r>
          </a:p>
          <a:p>
            <a:endParaRPr lang="en-GB" sz="2000" dirty="0">
              <a:solidFill>
                <a:schemeClr val="tx1"/>
              </a:solidFill>
            </a:endParaRPr>
          </a:p>
          <a:p>
            <a:r>
              <a:rPr lang="en-GB" sz="2000" dirty="0">
                <a:solidFill>
                  <a:schemeClr val="tx1"/>
                </a:solidFill>
              </a:rPr>
              <a:t>Once tasks, timelines and owners are understood – design work can begin.</a:t>
            </a:r>
          </a:p>
        </p:txBody>
      </p:sp>
      <p:pic>
        <p:nvPicPr>
          <p:cNvPr id="9" name="Picture 8">
            <a:extLst>
              <a:ext uri="{FF2B5EF4-FFF2-40B4-BE49-F238E27FC236}">
                <a16:creationId xmlns:a16="http://schemas.microsoft.com/office/drawing/2014/main" id="{79CF1302-04E0-4736-8009-D9FA0E72570A}"/>
              </a:ext>
            </a:extLst>
          </p:cNvPr>
          <p:cNvPicPr>
            <a:picLocks noChangeAspect="1"/>
          </p:cNvPicPr>
          <p:nvPr/>
        </p:nvPicPr>
        <p:blipFill>
          <a:blip r:embed="rId3"/>
          <a:stretch>
            <a:fillRect/>
          </a:stretch>
        </p:blipFill>
        <p:spPr>
          <a:xfrm>
            <a:off x="6463678" y="370835"/>
            <a:ext cx="5533933" cy="3829247"/>
          </a:xfrm>
          <a:prstGeom prst="rect">
            <a:avLst/>
          </a:prstGeom>
        </p:spPr>
      </p:pic>
      <p:pic>
        <p:nvPicPr>
          <p:cNvPr id="11" name="Picture 10">
            <a:extLst>
              <a:ext uri="{FF2B5EF4-FFF2-40B4-BE49-F238E27FC236}">
                <a16:creationId xmlns:a16="http://schemas.microsoft.com/office/drawing/2014/main" id="{601B235A-EC26-4447-B58E-37EAE7B77562}"/>
              </a:ext>
            </a:extLst>
          </p:cNvPr>
          <p:cNvPicPr>
            <a:picLocks noChangeAspect="1"/>
          </p:cNvPicPr>
          <p:nvPr/>
        </p:nvPicPr>
        <p:blipFill>
          <a:blip r:embed="rId4"/>
          <a:stretch>
            <a:fillRect/>
          </a:stretch>
        </p:blipFill>
        <p:spPr>
          <a:xfrm>
            <a:off x="1496292" y="727365"/>
            <a:ext cx="3203883" cy="1696173"/>
          </a:xfrm>
          <a:prstGeom prst="rect">
            <a:avLst/>
          </a:prstGeom>
        </p:spPr>
      </p:pic>
      <p:pic>
        <p:nvPicPr>
          <p:cNvPr id="12" name="Picture 11">
            <a:extLst>
              <a:ext uri="{FF2B5EF4-FFF2-40B4-BE49-F238E27FC236}">
                <a16:creationId xmlns:a16="http://schemas.microsoft.com/office/drawing/2014/main" id="{F27943EB-3872-4765-B5EE-992F3655EC2C}"/>
              </a:ext>
            </a:extLst>
          </p:cNvPr>
          <p:cNvPicPr>
            <a:picLocks noChangeAspect="1"/>
          </p:cNvPicPr>
          <p:nvPr/>
        </p:nvPicPr>
        <p:blipFill>
          <a:blip r:embed="rId5"/>
          <a:stretch>
            <a:fillRect/>
          </a:stretch>
        </p:blipFill>
        <p:spPr>
          <a:xfrm>
            <a:off x="8754091" y="5165781"/>
            <a:ext cx="2743200" cy="1640264"/>
          </a:xfrm>
          <a:prstGeom prst="rect">
            <a:avLst/>
          </a:prstGeom>
        </p:spPr>
      </p:pic>
    </p:spTree>
    <p:extLst>
      <p:ext uri="{BB962C8B-B14F-4D97-AF65-F5344CB8AC3E}">
        <p14:creationId xmlns:p14="http://schemas.microsoft.com/office/powerpoint/2010/main" val="2135974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2 Proposed Definition</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11366170" cy="5393577"/>
          </a:xfrm>
        </p:spPr>
        <p:txBody>
          <a:bodyPr>
            <a:normAutofit/>
          </a:bodyPr>
          <a:lstStyle/>
          <a:p>
            <a:r>
              <a:rPr lang="en-GB" sz="1800" b="1" dirty="0">
                <a:solidFill>
                  <a:srgbClr val="FF0000"/>
                </a:solidFill>
                <a:latin typeface="ISOCP3_IV25" panose="00000400000000000000"/>
              </a:rPr>
              <a:t>…[see overleaf document for full definition] </a:t>
            </a:r>
            <a:r>
              <a:rPr lang="en-US" sz="1800" kern="100" dirty="0">
                <a:effectLst/>
                <a:latin typeface="ISOCP3_IV25" panose="00000400000000000000"/>
                <a:ea typeface="Aptos"/>
                <a:cs typeface="Times New Roman" panose="02020603050405020304" pitchFamily="18" charset="0"/>
              </a:rPr>
              <a:t>The goal of this project is to create a collaborative community for material characterization across countries and institutions. It is crucial to establish standardized procedures for testing and reporting material properties. Standardizing material testing for thermal and mechanical properties requires establishing clear protocols and guidelines that ensure consistency, reproducibility, and accuracy across different laboratories and institutions. This project will pursue a structured approach that could help achieve standardization:</a:t>
            </a:r>
            <a:endParaRPr lang="en-GB" sz="1600" kern="100" dirty="0">
              <a:effectLst/>
              <a:latin typeface="ISOCP3_IV25" panose="00000400000000000000"/>
              <a:ea typeface="Aptos"/>
              <a:cs typeface="Times New Roman" panose="02020603050405020304" pitchFamily="18" charset="0"/>
            </a:endParaRPr>
          </a:p>
          <a:p>
            <a:pPr lvl="1"/>
            <a:r>
              <a:rPr lang="en-US" sz="1600" b="1" kern="100" dirty="0">
                <a:effectLst/>
                <a:latin typeface="ISOCP3_IV25" panose="00000400000000000000"/>
                <a:ea typeface="Aptos"/>
                <a:cs typeface="Times New Roman" panose="02020603050405020304" pitchFamily="18" charset="0"/>
              </a:rPr>
              <a:t>Develop Unified Testing Protocols - </a:t>
            </a:r>
            <a:r>
              <a:rPr lang="en-US" sz="1600" kern="100" dirty="0">
                <a:effectLst/>
                <a:latin typeface="ISOCP3_IV25" panose="00000400000000000000"/>
                <a:ea typeface="Aptos"/>
                <a:cs typeface="Times New Roman" panose="02020603050405020304" pitchFamily="18" charset="0"/>
              </a:rPr>
              <a:t>Define Material Categories: Classify materials (e.g., adhesives, TIMs, polymers, composites) based on their specific thermal and mechanical properties to create tailored testing methods. Establish test procedures for each material category, document step-by-step testing procedures, including specimen preparation, testing equipment, environmental conditions, and measurement techniques that can be recreated across the labs in the HEP collaborations.</a:t>
            </a:r>
            <a:endParaRPr lang="en-GB" sz="1600" kern="100" dirty="0">
              <a:effectLst/>
              <a:latin typeface="ISOCP3_IV25" panose="00000400000000000000"/>
              <a:ea typeface="Aptos"/>
              <a:cs typeface="Times New Roman" panose="02020603050405020304" pitchFamily="18" charset="0"/>
            </a:endParaRPr>
          </a:p>
          <a:p>
            <a:pPr lvl="1"/>
            <a:r>
              <a:rPr lang="en-US" sz="1600" b="1" kern="100" dirty="0">
                <a:effectLst/>
                <a:latin typeface="ISOCP3_IV25" panose="00000400000000000000"/>
                <a:ea typeface="Aptos"/>
                <a:cs typeface="Times New Roman" panose="02020603050405020304" pitchFamily="18" charset="0"/>
              </a:rPr>
              <a:t>Standardize Environmental Conditions – </a:t>
            </a:r>
            <a:r>
              <a:rPr lang="en-US" sz="1600" kern="100" dirty="0">
                <a:effectLst/>
                <a:latin typeface="ISOCP3_IV25" panose="00000400000000000000"/>
                <a:ea typeface="Aptos"/>
                <a:cs typeface="Times New Roman" panose="02020603050405020304" pitchFamily="18" charset="0"/>
              </a:rPr>
              <a:t>Controlled/known temperature &amp; humidity for both thermal and mechanical test campaigns. For radiation dependent material properties, cataloguing baseline as well as irradiated material properties to build degradation models using available irradiation facilities in EU and USA. </a:t>
            </a:r>
            <a:endParaRPr lang="en-GB" sz="1600" kern="100" dirty="0">
              <a:effectLst/>
              <a:latin typeface="ISOCP3_IV25" panose="00000400000000000000"/>
              <a:ea typeface="Aptos"/>
              <a:cs typeface="Times New Roman" panose="02020603050405020304" pitchFamily="18" charset="0"/>
            </a:endParaRPr>
          </a:p>
          <a:p>
            <a:pPr lvl="1"/>
            <a:r>
              <a:rPr lang="en-US" sz="1600" b="1" dirty="0">
                <a:effectLst/>
                <a:latin typeface="ISOCP3_IV25" panose="00000400000000000000"/>
                <a:ea typeface="Aptos"/>
                <a:cs typeface="Times New Roman" panose="02020603050405020304" pitchFamily="18" charset="0"/>
              </a:rPr>
              <a:t>Use Standardized Test Equipment and Instruments</a:t>
            </a:r>
            <a:r>
              <a:rPr lang="en-US" sz="1600" dirty="0">
                <a:effectLst/>
                <a:latin typeface="ISOCP3_IV25" panose="00000400000000000000"/>
                <a:ea typeface="Aptos"/>
                <a:cs typeface="Times New Roman" panose="02020603050405020304" pitchFamily="18" charset="0"/>
              </a:rPr>
              <a:t> or calibrate and prove repeatability in custom built test equipment – having a calibration certificate is encouraged but not needed as long as calibration can be proven.</a:t>
            </a:r>
          </a:p>
          <a:p>
            <a:pPr lvl="1">
              <a:lnSpc>
                <a:spcPct val="107000"/>
              </a:lnSpc>
              <a:spcAft>
                <a:spcPts val="800"/>
              </a:spcAft>
            </a:pPr>
            <a:r>
              <a:rPr lang="en-US" sz="1600" b="1" kern="100" dirty="0">
                <a:effectLst/>
                <a:latin typeface="ISOCP3_IV25" panose="00000400000000000000"/>
                <a:ea typeface="Aptos" panose="02110004020202020204"/>
                <a:cs typeface="Times New Roman" panose="02020603050405020304" pitchFamily="18" charset="0"/>
              </a:rPr>
              <a:t>Identifying Critical Material Parameters &amp; Testing Standards</a:t>
            </a:r>
            <a:endParaRPr lang="en-GB" sz="1600" kern="100" dirty="0">
              <a:effectLst/>
              <a:latin typeface="ISOCP3_IV25" panose="00000400000000000000"/>
              <a:ea typeface="Aptos" panose="02110004020202020204"/>
              <a:cs typeface="Times New Roman" panose="02020603050405020304" pitchFamily="18" charset="0"/>
            </a:endParaRPr>
          </a:p>
          <a:p>
            <a:pPr lvl="2">
              <a:lnSpc>
                <a:spcPct val="107000"/>
              </a:lnSpc>
              <a:spcAft>
                <a:spcPts val="800"/>
              </a:spcAft>
              <a:tabLst>
                <a:tab pos="457200" algn="l"/>
              </a:tabLst>
            </a:pPr>
            <a:r>
              <a:rPr lang="en-US" sz="1600" b="1" kern="100" dirty="0">
                <a:effectLst/>
                <a:latin typeface="ISOCP3_IV25" panose="00000400000000000000"/>
                <a:ea typeface="Aptos" panose="02110004020202020204"/>
                <a:cs typeface="Times New Roman" panose="02020603050405020304" pitchFamily="18" charset="0"/>
              </a:rPr>
              <a:t>Thermal properties – </a:t>
            </a:r>
            <a:r>
              <a:rPr lang="en-GB" sz="1600" kern="100" dirty="0">
                <a:effectLst/>
                <a:latin typeface="ISOCP3_IV25" panose="00000400000000000000"/>
                <a:ea typeface="Aptos" panose="02110004020202020204"/>
                <a:cs typeface="Times New Roman" panose="02020603050405020304" pitchFamily="18" charset="0"/>
              </a:rPr>
              <a:t>Exact material properties still being discussed,</a:t>
            </a:r>
          </a:p>
          <a:p>
            <a:pPr lvl="2">
              <a:lnSpc>
                <a:spcPct val="107000"/>
              </a:lnSpc>
              <a:spcAft>
                <a:spcPts val="800"/>
              </a:spcAft>
              <a:tabLst>
                <a:tab pos="457200" algn="l"/>
              </a:tabLst>
            </a:pPr>
            <a:r>
              <a:rPr lang="en-US" sz="1600" b="1" kern="100" dirty="0">
                <a:effectLst/>
                <a:latin typeface="ISOCP3_IV25" panose="00000400000000000000"/>
                <a:ea typeface="Aptos" panose="02110004020202020204"/>
                <a:cs typeface="Times New Roman" panose="02020603050405020304" pitchFamily="18" charset="0"/>
              </a:rPr>
              <a:t>Mechanical Properties – </a:t>
            </a:r>
            <a:r>
              <a:rPr lang="en-GB" sz="1600" kern="100" dirty="0">
                <a:effectLst/>
                <a:latin typeface="ISOCP3_IV25" panose="00000400000000000000"/>
                <a:ea typeface="Aptos" panose="02110004020202020204"/>
                <a:cs typeface="Times New Roman" panose="02020603050405020304" pitchFamily="18" charset="0"/>
              </a:rPr>
              <a:t>Exact material properties still being discussed,</a:t>
            </a:r>
          </a:p>
          <a:p>
            <a:pPr lvl="1"/>
            <a:endParaRPr lang="en-GB" sz="1600" kern="100" dirty="0">
              <a:effectLst/>
              <a:latin typeface="ISOCP3_IV25" panose="00000400000000000000"/>
              <a:ea typeface="Aptos" panose="02110004020202020204"/>
              <a:cs typeface="Times New Roman" panose="02020603050405020304" pitchFamily="18" charset="0"/>
            </a:endParaRPr>
          </a:p>
        </p:txBody>
      </p:sp>
    </p:spTree>
    <p:extLst>
      <p:ext uri="{BB962C8B-B14F-4D97-AF65-F5344CB8AC3E}">
        <p14:creationId xmlns:p14="http://schemas.microsoft.com/office/powerpoint/2010/main" val="3417703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a:xfrm>
            <a:off x="129072" y="-29730"/>
            <a:ext cx="11868539" cy="518173"/>
          </a:xfrm>
        </p:spPr>
        <p:txBody>
          <a:bodyPr/>
          <a:lstStyle/>
          <a:p>
            <a:r>
              <a:rPr lang="en-GB" dirty="0"/>
              <a:t>Project 2 Proposed Milestone Timeline – Year 1</a:t>
            </a:r>
          </a:p>
        </p:txBody>
      </p:sp>
      <p:graphicFrame>
        <p:nvGraphicFramePr>
          <p:cNvPr id="9" name="Table 9">
            <a:extLst>
              <a:ext uri="{FF2B5EF4-FFF2-40B4-BE49-F238E27FC236}">
                <a16:creationId xmlns:a16="http://schemas.microsoft.com/office/drawing/2014/main" id="{B57FAFCD-0D02-4BE5-A68E-A1591CACE612}"/>
              </a:ext>
            </a:extLst>
          </p:cNvPr>
          <p:cNvGraphicFramePr>
            <a:graphicFrameLocks noGrp="1"/>
          </p:cNvGraphicFramePr>
          <p:nvPr>
            <p:extLst>
              <p:ext uri="{D42A27DB-BD31-4B8C-83A1-F6EECF244321}">
                <p14:modId xmlns:p14="http://schemas.microsoft.com/office/powerpoint/2010/main" val="3692339452"/>
              </p:ext>
            </p:extLst>
          </p:nvPr>
        </p:nvGraphicFramePr>
        <p:xfrm>
          <a:off x="1101683" y="1280160"/>
          <a:ext cx="9923316" cy="4297680"/>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384165">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Y1.M1-3</a:t>
                      </a:r>
                    </a:p>
                  </a:txBody>
                  <a:tcPr/>
                </a:tc>
                <a:tc>
                  <a:txBody>
                    <a:bodyPr/>
                    <a:lstStyle/>
                    <a:p>
                      <a:r>
                        <a:rPr lang="en-US" sz="1400" kern="1200" dirty="0">
                          <a:solidFill>
                            <a:schemeClr val="dk1"/>
                          </a:solidFill>
                          <a:effectLst/>
                          <a:latin typeface="ISOCP3_IV25" panose="00000400000000000000"/>
                          <a:ea typeface="+mn-ea"/>
                          <a:cs typeface="+mn-cs"/>
                        </a:rPr>
                        <a:t>Document testing capabilities of all participating institutions and availability and turn around time for a test series.</a:t>
                      </a:r>
                      <a:endParaRPr lang="en-GB" sz="1400" dirty="0">
                        <a:latin typeface="ISOCP3_IV25" panose="00000400000000000000"/>
                      </a:endParaRP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Y1.M2-9</a:t>
                      </a:r>
                    </a:p>
                  </a:txBody>
                  <a:tcPr/>
                </a:tc>
                <a:tc>
                  <a:txBody>
                    <a:bodyPr/>
                    <a:lstStyle/>
                    <a:p>
                      <a:r>
                        <a:rPr lang="en-US" sz="1400" kern="1200" dirty="0">
                          <a:solidFill>
                            <a:schemeClr val="dk1"/>
                          </a:solidFill>
                          <a:effectLst/>
                          <a:latin typeface="ISOCP3_IV25" panose="00000400000000000000"/>
                          <a:ea typeface="+mn-ea"/>
                          <a:cs typeface="+mn-cs"/>
                        </a:rPr>
                        <a:t> Conduct round-robin or inter-laboratory testing to verify the reproducibility of test results and provide cross-validation for </a:t>
                      </a:r>
                      <a:r>
                        <a:rPr lang="en-US" sz="1400" b="1" u="sng" kern="1200" dirty="0">
                          <a:solidFill>
                            <a:schemeClr val="dk1"/>
                          </a:solidFill>
                          <a:effectLst/>
                          <a:latin typeface="ISOCP3_IV25" panose="00000400000000000000"/>
                          <a:ea typeface="+mn-ea"/>
                          <a:cs typeface="+mn-cs"/>
                        </a:rPr>
                        <a:t>TWO</a:t>
                      </a:r>
                      <a:r>
                        <a:rPr lang="en-US" sz="1400" kern="1200" dirty="0">
                          <a:solidFill>
                            <a:schemeClr val="dk1"/>
                          </a:solidFill>
                          <a:effectLst/>
                          <a:latin typeface="ISOCP3_IV25" panose="00000400000000000000"/>
                          <a:ea typeface="+mn-ea"/>
                          <a:cs typeface="+mn-cs"/>
                        </a:rPr>
                        <a:t> selected thermal and mechanical test materials of interest to the collaboration. </a:t>
                      </a:r>
                      <a:endParaRPr lang="en-GB" sz="1400" dirty="0">
                        <a:latin typeface="ISOCP3_IV25" panose="00000400000000000000"/>
                      </a:endParaRP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Y1.M1-10</a:t>
                      </a:r>
                    </a:p>
                  </a:txBody>
                  <a:tcPr/>
                </a:tc>
                <a:tc>
                  <a:txBody>
                    <a:bodyPr/>
                    <a:lstStyle/>
                    <a:p>
                      <a:r>
                        <a:rPr lang="en-GB" sz="1400" dirty="0">
                          <a:latin typeface="ISOCP3_IV25" panose="00000400000000000000"/>
                        </a:rPr>
                        <a:t>Implement Material Data Management</a:t>
                      </a:r>
                    </a:p>
                    <a:p>
                      <a:r>
                        <a:rPr lang="en-GB" sz="1400" dirty="0">
                          <a:latin typeface="ISOCP3_IV25" panose="00000400000000000000"/>
                        </a:rPr>
                        <a:t>•	Centralized Database: Create a globally accessible material property database where participating institutions upload their test results. All data entries should follow a standardized format that includes test conditions, specimen details, equipment used, and results. Need to explore expanding the currently established CERN / UK databases, IT policies and making the database open source.</a:t>
                      </a:r>
                    </a:p>
                    <a:p>
                      <a:r>
                        <a:rPr lang="en-GB" sz="1400" dirty="0">
                          <a:latin typeface="ISOCP3_IV25" panose="00000400000000000000"/>
                        </a:rPr>
                        <a:t>•	Data Verification: Establish a peer-review process for validating and approving the data before it is added to the centralized database to ensure reliability and consistency.</a:t>
                      </a:r>
                    </a:p>
                    <a:p>
                      <a:endParaRPr lang="en-GB" sz="1400" dirty="0">
                        <a:latin typeface="ISOCP3_IV25" panose="00000400000000000000"/>
                      </a:endParaRP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Y1.M11-12</a:t>
                      </a:r>
                    </a:p>
                  </a:txBody>
                  <a:tcPr/>
                </a:tc>
                <a:tc>
                  <a:txBody>
                    <a:bodyPr/>
                    <a:lstStyle/>
                    <a:p>
                      <a:r>
                        <a:rPr lang="en-GB" sz="1400" dirty="0">
                          <a:latin typeface="ISOCP3_IV25" panose="00000400000000000000"/>
                        </a:rPr>
                        <a:t>Float + Reconvene to finalize the database and start implementing changes and features requested by users to the database GUI. </a:t>
                      </a:r>
                      <a:r>
                        <a:rPr lang="en-GB" sz="1400" dirty="0" err="1">
                          <a:latin typeface="ISOCP3_IV25" panose="00000400000000000000"/>
                        </a:rPr>
                        <a:t>Analyze</a:t>
                      </a:r>
                      <a:r>
                        <a:rPr lang="en-GB" sz="1400" dirty="0">
                          <a:latin typeface="ISOCP3_IV25" panose="00000400000000000000"/>
                        </a:rPr>
                        <a:t> results produced with round robin testing and set out what the documentation guidelines can be.</a:t>
                      </a:r>
                    </a:p>
                  </a:txBody>
                  <a:tcPr/>
                </a:tc>
                <a:extLst>
                  <a:ext uri="{0D108BD9-81ED-4DB2-BD59-A6C34878D82A}">
                    <a16:rowId xmlns:a16="http://schemas.microsoft.com/office/drawing/2014/main" val="1143079924"/>
                  </a:ext>
                </a:extLst>
              </a:tr>
            </a:tbl>
          </a:graphicData>
        </a:graphic>
      </p:graphicFrame>
    </p:spTree>
    <p:extLst>
      <p:ext uri="{BB962C8B-B14F-4D97-AF65-F5344CB8AC3E}">
        <p14:creationId xmlns:p14="http://schemas.microsoft.com/office/powerpoint/2010/main" val="330781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a:xfrm>
            <a:off x="129072" y="-29730"/>
            <a:ext cx="11868539" cy="518173"/>
          </a:xfrm>
        </p:spPr>
        <p:txBody>
          <a:bodyPr/>
          <a:lstStyle/>
          <a:p>
            <a:r>
              <a:rPr lang="en-GB" dirty="0"/>
              <a:t>Project 2 Proposed Milestone Timeline – Year 2</a:t>
            </a:r>
          </a:p>
        </p:txBody>
      </p:sp>
      <p:graphicFrame>
        <p:nvGraphicFramePr>
          <p:cNvPr id="9" name="Table 9">
            <a:extLst>
              <a:ext uri="{FF2B5EF4-FFF2-40B4-BE49-F238E27FC236}">
                <a16:creationId xmlns:a16="http://schemas.microsoft.com/office/drawing/2014/main" id="{B57FAFCD-0D02-4BE5-A68E-A1591CACE612}"/>
              </a:ext>
            </a:extLst>
          </p:cNvPr>
          <p:cNvGraphicFramePr>
            <a:graphicFrameLocks noGrp="1"/>
          </p:cNvGraphicFramePr>
          <p:nvPr>
            <p:extLst>
              <p:ext uri="{D42A27DB-BD31-4B8C-83A1-F6EECF244321}">
                <p14:modId xmlns:p14="http://schemas.microsoft.com/office/powerpoint/2010/main" val="1160517634"/>
              </p:ext>
            </p:extLst>
          </p:nvPr>
        </p:nvGraphicFramePr>
        <p:xfrm>
          <a:off x="1101683" y="1413313"/>
          <a:ext cx="9923316" cy="4031374"/>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384165">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Y2.M1-3</a:t>
                      </a:r>
                    </a:p>
                  </a:txBody>
                  <a:tcPr/>
                </a:tc>
                <a:tc>
                  <a:txBody>
                    <a:bodyPr/>
                    <a:lstStyle/>
                    <a:p>
                      <a:r>
                        <a:rPr lang="en-GB" sz="1400" dirty="0">
                          <a:latin typeface="ISOCP3_IV25" panose="00000400000000000000"/>
                        </a:rPr>
                        <a:t>Set Reporting and Documentation Guidelines</a:t>
                      </a:r>
                    </a:p>
                    <a:p>
                      <a:r>
                        <a:rPr lang="en-GB" sz="1400" dirty="0">
                          <a:latin typeface="ISOCP3_IV25" panose="00000400000000000000"/>
                        </a:rPr>
                        <a:t>•	Comprehensive Reporting: Require standardized reporting formats for all test results, which should include test methods, equipment details, calibration status, test conditions (temperature, humidity, load, etc.), and observed outcomes.</a:t>
                      </a:r>
                    </a:p>
                    <a:p>
                      <a:r>
                        <a:rPr lang="en-GB" sz="1400" dirty="0">
                          <a:latin typeface="ISOCP3_IV25" panose="00000400000000000000"/>
                        </a:rPr>
                        <a:t>•	Data Units: Ensure all measurements are reported using internationally accepted SI units to avoid discrepancies in data interpretation.</a:t>
                      </a:r>
                    </a:p>
                    <a:p>
                      <a:endParaRPr lang="en-GB" sz="1400" dirty="0">
                        <a:latin typeface="ISOCP3_IV25" panose="00000400000000000000"/>
                      </a:endParaRP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Y2.M1-10</a:t>
                      </a:r>
                    </a:p>
                  </a:txBody>
                  <a:tcPr/>
                </a:tc>
                <a:tc>
                  <a:txBody>
                    <a:bodyPr/>
                    <a:lstStyle/>
                    <a:p>
                      <a:r>
                        <a:rPr lang="en-GB" sz="1400" kern="1200" dirty="0">
                          <a:solidFill>
                            <a:schemeClr val="dk1"/>
                          </a:solidFill>
                          <a:effectLst/>
                          <a:latin typeface="ISOCP3_IV25" panose="00000400000000000000"/>
                          <a:ea typeface="+mn-ea"/>
                          <a:cs typeface="+mn-cs"/>
                        </a:rPr>
                        <a:t>Expand round robin testing / targeted testing to multiple materials and explore irradiation of samples and pre- &amp; post- radiation studies for material properties.</a:t>
                      </a:r>
                      <a:endParaRPr lang="en-GB" sz="1400" dirty="0">
                        <a:latin typeface="ISOCP3_IV25" panose="00000400000000000000"/>
                      </a:endParaRP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Y2.M6-10</a:t>
                      </a:r>
                    </a:p>
                  </a:txBody>
                  <a:tcPr/>
                </a:tc>
                <a:tc>
                  <a:txBody>
                    <a:bodyPr/>
                    <a:lstStyle/>
                    <a:p>
                      <a:r>
                        <a:rPr lang="en-GB" sz="1400" dirty="0">
                          <a:latin typeface="ISOCP3_IV25" panose="00000400000000000000"/>
                        </a:rPr>
                        <a:t>Create framework for inter-laboratory material testing facilities (who has what capabilities and who to contact for what test). </a:t>
                      </a: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Y2.M1-11</a:t>
                      </a:r>
                    </a:p>
                  </a:txBody>
                  <a:tcPr/>
                </a:tc>
                <a:tc>
                  <a:txBody>
                    <a:bodyPr/>
                    <a:lstStyle/>
                    <a:p>
                      <a:r>
                        <a:rPr lang="en-GB" sz="1400" dirty="0">
                          <a:latin typeface="ISOCP3_IV25" panose="00000400000000000000"/>
                        </a:rPr>
                        <a:t>Database GUI and backend development. </a:t>
                      </a:r>
                    </a:p>
                  </a:txBody>
                  <a:tcPr/>
                </a:tc>
                <a:extLst>
                  <a:ext uri="{0D108BD9-81ED-4DB2-BD59-A6C34878D82A}">
                    <a16:rowId xmlns:a16="http://schemas.microsoft.com/office/drawing/2014/main" val="1143079924"/>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Y2.M12</a:t>
                      </a:r>
                    </a:p>
                  </a:txBody>
                  <a:tcPr/>
                </a:tc>
                <a:tc>
                  <a:txBody>
                    <a:bodyPr/>
                    <a:lstStyle/>
                    <a:p>
                      <a:r>
                        <a:rPr lang="en-GB" sz="1400" dirty="0">
                          <a:latin typeface="ISOCP3_IV25" panose="00000400000000000000"/>
                        </a:rPr>
                        <a:t> Float + Beta version of Database released for users. Exploring capabilities to add new tests and standards.</a:t>
                      </a:r>
                    </a:p>
                  </a:txBody>
                  <a:tcPr/>
                </a:tc>
                <a:extLst>
                  <a:ext uri="{0D108BD9-81ED-4DB2-BD59-A6C34878D82A}">
                    <a16:rowId xmlns:a16="http://schemas.microsoft.com/office/drawing/2014/main" val="2597772834"/>
                  </a:ext>
                </a:extLst>
              </a:tr>
            </a:tbl>
          </a:graphicData>
        </a:graphic>
      </p:graphicFrame>
    </p:spTree>
    <p:extLst>
      <p:ext uri="{BB962C8B-B14F-4D97-AF65-F5344CB8AC3E}">
        <p14:creationId xmlns:p14="http://schemas.microsoft.com/office/powerpoint/2010/main" val="1183275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a:xfrm>
            <a:off x="129072" y="-29730"/>
            <a:ext cx="11868539" cy="518173"/>
          </a:xfrm>
        </p:spPr>
        <p:txBody>
          <a:bodyPr/>
          <a:lstStyle/>
          <a:p>
            <a:r>
              <a:rPr lang="en-GB" dirty="0"/>
              <a:t>Project 2 Proposed Milestone Timeline – Year 3</a:t>
            </a:r>
          </a:p>
        </p:txBody>
      </p:sp>
      <p:graphicFrame>
        <p:nvGraphicFramePr>
          <p:cNvPr id="9" name="Table 9">
            <a:extLst>
              <a:ext uri="{FF2B5EF4-FFF2-40B4-BE49-F238E27FC236}">
                <a16:creationId xmlns:a16="http://schemas.microsoft.com/office/drawing/2014/main" id="{B57FAFCD-0D02-4BE5-A68E-A1591CACE612}"/>
              </a:ext>
            </a:extLst>
          </p:cNvPr>
          <p:cNvGraphicFramePr>
            <a:graphicFrameLocks noGrp="1"/>
          </p:cNvGraphicFramePr>
          <p:nvPr>
            <p:extLst>
              <p:ext uri="{D42A27DB-BD31-4B8C-83A1-F6EECF244321}">
                <p14:modId xmlns:p14="http://schemas.microsoft.com/office/powerpoint/2010/main" val="2443200971"/>
              </p:ext>
            </p:extLst>
          </p:nvPr>
        </p:nvGraphicFramePr>
        <p:xfrm>
          <a:off x="1101683" y="1093273"/>
          <a:ext cx="9923316" cy="4671454"/>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384165">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Y3.M1-4</a:t>
                      </a:r>
                    </a:p>
                  </a:txBody>
                  <a:tcPr/>
                </a:tc>
                <a:tc>
                  <a:txBody>
                    <a:bodyPr/>
                    <a:lstStyle/>
                    <a:p>
                      <a:r>
                        <a:rPr lang="en-GB" sz="1400" dirty="0">
                          <a:latin typeface="ISOCP3_IV25" panose="00000400000000000000"/>
                        </a:rPr>
                        <a:t>Development of material models for simulation packages. </a:t>
                      </a: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Y3.M4-6</a:t>
                      </a:r>
                    </a:p>
                  </a:txBody>
                  <a:tcPr/>
                </a:tc>
                <a:tc>
                  <a:txBody>
                    <a:bodyPr/>
                    <a:lstStyle/>
                    <a:p>
                      <a:r>
                        <a:rPr lang="en-GB" sz="1400" dirty="0">
                          <a:latin typeface="ISOCP3_IV25" panose="00000400000000000000"/>
                        </a:rPr>
                        <a:t>Implementation of materials models and validation of the same with collaborative projects within DRD8. WG2. Project 1 or other DRD collaborations. </a:t>
                      </a: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Y3.M9</a:t>
                      </a:r>
                    </a:p>
                  </a:txBody>
                  <a:tcPr/>
                </a:tc>
                <a:tc>
                  <a:txBody>
                    <a:bodyPr/>
                    <a:lstStyle/>
                    <a:p>
                      <a:r>
                        <a:rPr lang="en-GB" sz="1400" dirty="0">
                          <a:latin typeface="ISOCP3_IV25" panose="00000400000000000000"/>
                        </a:rPr>
                        <a:t>Review and Updates</a:t>
                      </a:r>
                    </a:p>
                    <a:p>
                      <a:r>
                        <a:rPr lang="en-GB" sz="1400" dirty="0">
                          <a:latin typeface="ISOCP3_IV25" panose="00000400000000000000"/>
                        </a:rPr>
                        <a:t>•	Update Testing Standards: Periodically review and update the standard procedures to incorporate advancements in testing technology and techniques.</a:t>
                      </a:r>
                    </a:p>
                    <a:p>
                      <a:r>
                        <a:rPr lang="en-GB" sz="1400" dirty="0">
                          <a:latin typeface="ISOCP3_IV25" panose="00000400000000000000"/>
                        </a:rPr>
                        <a:t>•	Feedback from Users: Collect feedback from institutions performing tests to refine procedures and ensure they meet the needs of evolving materials and applications.</a:t>
                      </a:r>
                    </a:p>
                    <a:p>
                      <a:endParaRPr lang="en-GB" sz="1400" dirty="0">
                        <a:latin typeface="ISOCP3_IV25" panose="00000400000000000000"/>
                      </a:endParaRP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Y3.M10</a:t>
                      </a:r>
                    </a:p>
                  </a:txBody>
                  <a:tcPr/>
                </a:tc>
                <a:tc>
                  <a:txBody>
                    <a:bodyPr/>
                    <a:lstStyle/>
                    <a:p>
                      <a:r>
                        <a:rPr lang="en-GB" sz="1400" dirty="0">
                          <a:latin typeface="ISOCP3_IV25" panose="00000400000000000000"/>
                        </a:rPr>
                        <a:t>Training and Certification for Personnel</a:t>
                      </a:r>
                    </a:p>
                    <a:p>
                      <a:r>
                        <a:rPr lang="en-GB" sz="1400" dirty="0">
                          <a:latin typeface="ISOCP3_IV25" panose="00000400000000000000"/>
                        </a:rPr>
                        <a:t>•	Standardized Training Programs: Develop a training program for laboratory personnel to ensure they are proficient in the standardized testing protocols.</a:t>
                      </a:r>
                    </a:p>
                    <a:p>
                      <a:r>
                        <a:rPr lang="en-GB" sz="1400" dirty="0">
                          <a:latin typeface="ISOCP3_IV25" panose="00000400000000000000"/>
                        </a:rPr>
                        <a:t>•	Certification of Technicians: Provide guidelines for technicians to ensure that material testing is conducted consistently and correctly across institutions.</a:t>
                      </a:r>
                    </a:p>
                    <a:p>
                      <a:endParaRPr lang="en-GB" sz="1400" dirty="0">
                        <a:latin typeface="ISOCP3_IV25" panose="00000400000000000000"/>
                      </a:endParaRPr>
                    </a:p>
                  </a:txBody>
                  <a:tcPr/>
                </a:tc>
                <a:extLst>
                  <a:ext uri="{0D108BD9-81ED-4DB2-BD59-A6C34878D82A}">
                    <a16:rowId xmlns:a16="http://schemas.microsoft.com/office/drawing/2014/main" val="1143079924"/>
                  </a:ext>
                </a:extLst>
              </a:tr>
              <a:tr h="373774">
                <a:tc>
                  <a:txBody>
                    <a:bodyPr/>
                    <a:lstStyle/>
                    <a:p>
                      <a:pPr algn="ctr"/>
                      <a:r>
                        <a:rPr lang="en-GB" sz="1400" dirty="0">
                          <a:latin typeface="ISOCP3_IV25" panose="00000400000000000000"/>
                        </a:rPr>
                        <a:t>Y3</a:t>
                      </a:r>
                    </a:p>
                  </a:txBody>
                  <a:tcPr/>
                </a:tc>
                <a:tc>
                  <a:txBody>
                    <a:bodyPr/>
                    <a:lstStyle/>
                    <a:p>
                      <a:pPr algn="ctr"/>
                      <a:r>
                        <a:rPr lang="en-GB" sz="1400" dirty="0">
                          <a:latin typeface="ISOCP3_IV25" panose="00000400000000000000"/>
                        </a:rPr>
                        <a:t>Y3.M11-12</a:t>
                      </a:r>
                    </a:p>
                  </a:txBody>
                  <a:tcPr/>
                </a:tc>
                <a:tc>
                  <a:txBody>
                    <a:bodyPr/>
                    <a:lstStyle/>
                    <a:p>
                      <a:r>
                        <a:rPr lang="en-GB" sz="1400" dirty="0">
                          <a:latin typeface="ISOCP3_IV25" panose="00000400000000000000"/>
                        </a:rPr>
                        <a:t> Float + Public Release of material database and simulation models. Decision on a central authority responsible on the upkeep of the database and the collaboration efforts for the future. </a:t>
                      </a:r>
                    </a:p>
                  </a:txBody>
                  <a:tcPr/>
                </a:tc>
                <a:extLst>
                  <a:ext uri="{0D108BD9-81ED-4DB2-BD59-A6C34878D82A}">
                    <a16:rowId xmlns:a16="http://schemas.microsoft.com/office/drawing/2014/main" val="2597772834"/>
                  </a:ext>
                </a:extLst>
              </a:tr>
            </a:tbl>
          </a:graphicData>
        </a:graphic>
      </p:graphicFrame>
    </p:spTree>
    <p:extLst>
      <p:ext uri="{BB962C8B-B14F-4D97-AF65-F5344CB8AC3E}">
        <p14:creationId xmlns:p14="http://schemas.microsoft.com/office/powerpoint/2010/main" val="92708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a:extLst>
              <a:ext uri="{FF2B5EF4-FFF2-40B4-BE49-F238E27FC236}">
                <a16:creationId xmlns:a16="http://schemas.microsoft.com/office/drawing/2014/main" id="{70DEA9C8-0F1A-67E0-75EE-E8E80E4940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005" y="139933"/>
            <a:ext cx="5043340" cy="2120929"/>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CBF5C59D-6D1C-5810-9C27-76D5BBB1D24A}"/>
              </a:ext>
            </a:extLst>
          </p:cNvPr>
          <p:cNvPicPr>
            <a:picLocks noChangeAspect="1"/>
          </p:cNvPicPr>
          <p:nvPr/>
        </p:nvPicPr>
        <p:blipFill>
          <a:blip r:embed="rId4"/>
          <a:stretch>
            <a:fillRect/>
          </a:stretch>
        </p:blipFill>
        <p:spPr>
          <a:xfrm>
            <a:off x="5963322" y="727365"/>
            <a:ext cx="5766344" cy="1514339"/>
          </a:xfrm>
          <a:prstGeom prst="rect">
            <a:avLst/>
          </a:prstGeom>
        </p:spPr>
      </p:pic>
      <p:sp>
        <p:nvSpPr>
          <p:cNvPr id="2" name="Content Placeholder 2">
            <a:extLst>
              <a:ext uri="{FF2B5EF4-FFF2-40B4-BE49-F238E27FC236}">
                <a16:creationId xmlns:a16="http://schemas.microsoft.com/office/drawing/2014/main" id="{0B8E9B18-4CE4-EC36-CD43-92F599DA2D44}"/>
              </a:ext>
            </a:extLst>
          </p:cNvPr>
          <p:cNvSpPr txBox="1">
            <a:spLocks/>
          </p:cNvSpPr>
          <p:nvPr/>
        </p:nvSpPr>
        <p:spPr>
          <a:xfrm>
            <a:off x="261257" y="2516957"/>
            <a:ext cx="11616516" cy="3613678"/>
          </a:xfrm>
          <a:prstGeom prst="rect">
            <a:avLst/>
          </a:prstGeom>
        </p:spPr>
        <p:txBody>
          <a:bodyPr>
            <a:normAutofit lnSpcReduction="1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solidFill>
                  <a:schemeClr val="tx1"/>
                </a:solidFill>
              </a:rPr>
              <a:t>Project 2 – Immediate Next Steps – October to December 2024 </a:t>
            </a:r>
          </a:p>
          <a:p>
            <a:pPr marL="342900" indent="-342900">
              <a:buFont typeface="+mj-lt"/>
              <a:buAutoNum type="arabicPeriod"/>
            </a:pPr>
            <a:r>
              <a:rPr lang="en-GB" sz="2000" dirty="0">
                <a:solidFill>
                  <a:schemeClr val="tx1"/>
                </a:solidFill>
                <a:latin typeface="ISOCP3_IV25" panose="00000400000000000000"/>
              </a:rPr>
              <a:t>Select control sample material – Proposed material – </a:t>
            </a:r>
          </a:p>
          <a:p>
            <a:pPr marL="666750" lvl="1" indent="-342900">
              <a:buFont typeface="+mj-lt"/>
              <a:buAutoNum type="alphaLcPeriod"/>
            </a:pPr>
            <a:r>
              <a:rPr lang="en-GB" sz="1700" dirty="0">
                <a:solidFill>
                  <a:schemeClr val="tx1"/>
                </a:solidFill>
                <a:latin typeface="ISOCP3_IV25" panose="00000400000000000000"/>
              </a:rPr>
              <a:t>Patz F6 / IM7 plain weave – (</a:t>
            </a:r>
            <a:r>
              <a:rPr lang="en-GB" sz="1700" dirty="0" err="1">
                <a:solidFill>
                  <a:schemeClr val="tx1"/>
                </a:solidFill>
                <a:latin typeface="ISOCP3_IV25" panose="00000400000000000000"/>
              </a:rPr>
              <a:t>cyanante</a:t>
            </a:r>
            <a:r>
              <a:rPr lang="en-GB" sz="1700" dirty="0">
                <a:solidFill>
                  <a:schemeClr val="tx1"/>
                </a:solidFill>
                <a:latin typeface="ISOCP3_IV25" panose="00000400000000000000"/>
              </a:rPr>
              <a:t> ester). Purdue can supply materials and samples in required dimensions to all participating institutes ( Contact – Sushrut Karmarkar )</a:t>
            </a:r>
          </a:p>
          <a:p>
            <a:pPr marL="666750" lvl="1" indent="-342900">
              <a:buFont typeface="+mj-lt"/>
              <a:buAutoNum type="alphaLcPeriod"/>
            </a:pPr>
            <a:r>
              <a:rPr lang="en-GB" sz="1700" dirty="0" err="1">
                <a:solidFill>
                  <a:schemeClr val="tx1"/>
                </a:solidFill>
                <a:latin typeface="ISOCP3_IV25" panose="00000400000000000000"/>
              </a:rPr>
              <a:t>Skyflex</a:t>
            </a:r>
            <a:r>
              <a:rPr lang="en-GB" sz="1700" dirty="0">
                <a:solidFill>
                  <a:schemeClr val="tx1"/>
                </a:solidFill>
                <a:latin typeface="ISOCP3_IV25" panose="00000400000000000000"/>
              </a:rPr>
              <a:t> USN020 – K51 resin system, </a:t>
            </a:r>
            <a:r>
              <a:rPr lang="en-GB" sz="1700" dirty="0" err="1">
                <a:solidFill>
                  <a:schemeClr val="tx1"/>
                </a:solidFill>
                <a:latin typeface="ISOCP3_IV25" panose="00000400000000000000"/>
              </a:rPr>
              <a:t>Pryofil</a:t>
            </a:r>
            <a:r>
              <a:rPr lang="en-GB" sz="1700" dirty="0">
                <a:solidFill>
                  <a:schemeClr val="tx1"/>
                </a:solidFill>
                <a:latin typeface="ISOCP3_IV25" panose="00000400000000000000"/>
              </a:rPr>
              <a:t> TR50S (</a:t>
            </a:r>
            <a:r>
              <a:rPr lang="en-GB" sz="1700" dirty="0" err="1">
                <a:solidFill>
                  <a:schemeClr val="tx1"/>
                </a:solidFill>
                <a:latin typeface="ISOCP3_IV25" panose="00000400000000000000"/>
              </a:rPr>
              <a:t>cyanante</a:t>
            </a:r>
            <a:r>
              <a:rPr lang="en-GB" sz="1700" dirty="0">
                <a:solidFill>
                  <a:schemeClr val="tx1"/>
                </a:solidFill>
                <a:latin typeface="ISOCP3_IV25" panose="00000400000000000000"/>
              </a:rPr>
              <a:t> ester). Oxford can </a:t>
            </a:r>
            <a:r>
              <a:rPr lang="en-GB" sz="1700" dirty="0" err="1">
                <a:solidFill>
                  <a:schemeClr val="tx1"/>
                </a:solidFill>
                <a:latin typeface="ISOCP3_IV25" panose="00000400000000000000"/>
              </a:rPr>
              <a:t>suppy</a:t>
            </a:r>
            <a:r>
              <a:rPr lang="en-GB" sz="1700" dirty="0">
                <a:solidFill>
                  <a:schemeClr val="tx1"/>
                </a:solidFill>
                <a:latin typeface="ISOCP3_IV25" panose="00000400000000000000"/>
              </a:rPr>
              <a:t> material and samples in required dimensions to all participating institutes ( Contact – Adam Lowe )</a:t>
            </a:r>
            <a:endParaRPr lang="en-GB" sz="1300" dirty="0">
              <a:solidFill>
                <a:schemeClr val="tx1"/>
              </a:solidFill>
              <a:latin typeface="ISOCP3_IV25" panose="00000400000000000000"/>
            </a:endParaRPr>
          </a:p>
          <a:p>
            <a:pPr marL="342900" indent="-342900">
              <a:buFont typeface="+mj-lt"/>
              <a:buAutoNum type="arabicPeriod"/>
            </a:pPr>
            <a:r>
              <a:rPr lang="en-GB" sz="2000" dirty="0">
                <a:solidFill>
                  <a:schemeClr val="tx1"/>
                </a:solidFill>
                <a:latin typeface="ISOCP3_IV25" panose="00000400000000000000"/>
              </a:rPr>
              <a:t>Collect specimen dimensions and number of specimen for thermal conductivity and tensile modulus measurements. </a:t>
            </a:r>
          </a:p>
          <a:p>
            <a:pPr marL="342900" indent="-342900">
              <a:buFont typeface="+mj-lt"/>
              <a:buAutoNum type="arabicPeriod"/>
            </a:pPr>
            <a:endParaRPr lang="en-GB" sz="2000" dirty="0">
              <a:solidFill>
                <a:schemeClr val="tx1"/>
              </a:solidFill>
              <a:latin typeface="ISOCP3_IV25" panose="00000400000000000000"/>
            </a:endParaRPr>
          </a:p>
          <a:p>
            <a:r>
              <a:rPr lang="en-GB" sz="2000" dirty="0">
                <a:solidFill>
                  <a:schemeClr val="tx1"/>
                </a:solidFill>
                <a:latin typeface="ISOCP3_IV25" panose="00000400000000000000"/>
              </a:rPr>
              <a:t>Will send out email for the call for participating in first round-robin test campaign for calibration of measurements in early October 2024. </a:t>
            </a:r>
            <a:endParaRPr lang="en-GB" sz="1400" dirty="0">
              <a:solidFill>
                <a:schemeClr val="tx1"/>
              </a:solidFill>
              <a:latin typeface="ISOCP3_IV25" panose="00000400000000000000"/>
            </a:endParaRPr>
          </a:p>
        </p:txBody>
      </p:sp>
    </p:spTree>
    <p:extLst>
      <p:ext uri="{BB962C8B-B14F-4D97-AF65-F5344CB8AC3E}">
        <p14:creationId xmlns:p14="http://schemas.microsoft.com/office/powerpoint/2010/main" val="597684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F841F1-CE42-D77E-9390-187BCC8DBC0A}"/>
              </a:ext>
            </a:extLst>
          </p:cNvPr>
          <p:cNvGrpSpPr/>
          <p:nvPr/>
        </p:nvGrpSpPr>
        <p:grpSpPr>
          <a:xfrm>
            <a:off x="6096000" y="3749040"/>
            <a:ext cx="2657029" cy="2921573"/>
            <a:chOff x="129578" y="763325"/>
            <a:chExt cx="5698728" cy="5579168"/>
          </a:xfrm>
        </p:grpSpPr>
        <p:pic>
          <p:nvPicPr>
            <p:cNvPr id="5" name="Picture 4">
              <a:extLst>
                <a:ext uri="{FF2B5EF4-FFF2-40B4-BE49-F238E27FC236}">
                  <a16:creationId xmlns:a16="http://schemas.microsoft.com/office/drawing/2014/main" id="{6EE855FF-80EF-C0D1-10AA-C1BE46C6E34E}"/>
                </a:ext>
              </a:extLst>
            </p:cNvPr>
            <p:cNvPicPr>
              <a:picLocks noChangeAspect="1"/>
            </p:cNvPicPr>
            <p:nvPr/>
          </p:nvPicPr>
          <p:blipFill rotWithShape="1">
            <a:blip r:embed="rId2"/>
            <a:srcRect t="1104"/>
            <a:stretch/>
          </p:blipFill>
          <p:spPr>
            <a:xfrm>
              <a:off x="129578" y="763325"/>
              <a:ext cx="5455310" cy="5579168"/>
            </a:xfrm>
            <a:prstGeom prst="rect">
              <a:avLst/>
            </a:prstGeom>
          </p:spPr>
        </p:pic>
        <p:sp>
          <p:nvSpPr>
            <p:cNvPr id="6" name="Rectangle 5">
              <a:extLst>
                <a:ext uri="{FF2B5EF4-FFF2-40B4-BE49-F238E27FC236}">
                  <a16:creationId xmlns:a16="http://schemas.microsoft.com/office/drawing/2014/main" id="{597C109B-DE81-2B2E-68D8-C4E7044CF55F}"/>
                </a:ext>
              </a:extLst>
            </p:cNvPr>
            <p:cNvSpPr/>
            <p:nvPr/>
          </p:nvSpPr>
          <p:spPr>
            <a:xfrm>
              <a:off x="5208104" y="3689404"/>
              <a:ext cx="620202" cy="6520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grpSp>
      <p:pic>
        <p:nvPicPr>
          <p:cNvPr id="64" name="Picture 63">
            <a:extLst>
              <a:ext uri="{FF2B5EF4-FFF2-40B4-BE49-F238E27FC236}">
                <a16:creationId xmlns:a16="http://schemas.microsoft.com/office/drawing/2014/main" id="{6E2A4155-A07C-0F78-A7F5-B1B5088CFAAD}"/>
              </a:ext>
            </a:extLst>
          </p:cNvPr>
          <p:cNvPicPr/>
          <p:nvPr/>
        </p:nvPicPr>
        <p:blipFill rotWithShape="1">
          <a:blip r:embed="rId3">
            <a:extLst>
              <a:ext uri="{28A0092B-C50C-407E-A947-70E740481C1C}">
                <a14:useLocalDpi xmlns:a14="http://schemas.microsoft.com/office/drawing/2010/main" val="0"/>
              </a:ext>
            </a:extLst>
          </a:blip>
          <a:srcRect b="15724"/>
          <a:stretch/>
        </p:blipFill>
        <p:spPr bwMode="auto">
          <a:xfrm>
            <a:off x="6492397" y="977947"/>
            <a:ext cx="5354164" cy="1640529"/>
          </a:xfrm>
          <a:prstGeom prst="rect">
            <a:avLst/>
          </a:prstGeom>
          <a:noFill/>
          <a:ln>
            <a:noFill/>
          </a:ln>
          <a:extLst>
            <a:ext uri="{53640926-AAD7-44D8-BBD7-CCE9431645EC}">
              <a14:shadowObscured xmlns:a14="http://schemas.microsoft.com/office/drawing/2010/main"/>
            </a:ext>
          </a:extLst>
        </p:spPr>
      </p:pic>
      <p:pic>
        <p:nvPicPr>
          <p:cNvPr id="65" name="Picture 2" descr="DMA 850 – TA Instruments">
            <a:extLst>
              <a:ext uri="{FF2B5EF4-FFF2-40B4-BE49-F238E27FC236}">
                <a16:creationId xmlns:a16="http://schemas.microsoft.com/office/drawing/2014/main" id="{4D161C34-08E5-C447-9B22-0CA0EE9DC5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3366" y="3016930"/>
            <a:ext cx="2850212" cy="365368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6983E71-B899-68B7-4F58-3350449AC7FD}"/>
              </a:ext>
            </a:extLst>
          </p:cNvPr>
          <p:cNvPicPr>
            <a:picLocks noChangeAspect="1"/>
          </p:cNvPicPr>
          <p:nvPr/>
        </p:nvPicPr>
        <p:blipFill>
          <a:blip r:embed="rId5"/>
          <a:stretch>
            <a:fillRect/>
          </a:stretch>
        </p:blipFill>
        <p:spPr>
          <a:xfrm>
            <a:off x="1093429" y="4190628"/>
            <a:ext cx="4870655" cy="2479985"/>
          </a:xfrm>
          <a:prstGeom prst="rect">
            <a:avLst/>
          </a:prstGeom>
        </p:spPr>
      </p:pic>
      <p:sp>
        <p:nvSpPr>
          <p:cNvPr id="3" name="Content Placeholder 2">
            <a:extLst>
              <a:ext uri="{FF2B5EF4-FFF2-40B4-BE49-F238E27FC236}">
                <a16:creationId xmlns:a16="http://schemas.microsoft.com/office/drawing/2014/main" id="{E66B886E-215B-3875-C038-0E6F64901139}"/>
              </a:ext>
            </a:extLst>
          </p:cNvPr>
          <p:cNvSpPr txBox="1">
            <a:spLocks/>
          </p:cNvSpPr>
          <p:nvPr/>
        </p:nvSpPr>
        <p:spPr>
          <a:xfrm>
            <a:off x="287742" y="726155"/>
            <a:ext cx="6052098" cy="3613678"/>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solidFill>
                  <a:schemeClr val="tx1"/>
                </a:solidFill>
              </a:rPr>
              <a:t>Project 2 – Immediate Next Steps – October to December 2024 </a:t>
            </a:r>
          </a:p>
          <a:p>
            <a:endParaRPr lang="en-GB" sz="2000" dirty="0">
              <a:solidFill>
                <a:schemeClr val="tx1"/>
              </a:solidFill>
              <a:latin typeface="ISOCP3_IV25" panose="00000400000000000000"/>
            </a:endParaRPr>
          </a:p>
          <a:p>
            <a:r>
              <a:rPr lang="en-GB" sz="2000" dirty="0">
                <a:solidFill>
                  <a:schemeClr val="tx1"/>
                </a:solidFill>
                <a:latin typeface="ISOCP3_IV25" panose="00000400000000000000"/>
              </a:rPr>
              <a:t>Document and publish available test capabilities of all labs and participating institutes including point of contact; test costs/timelines (if available) and create a pathway for easy access to such tests within collaboration.</a:t>
            </a:r>
          </a:p>
          <a:p>
            <a:r>
              <a:rPr lang="en-GB" sz="2000" dirty="0">
                <a:solidFill>
                  <a:schemeClr val="tx1"/>
                </a:solidFill>
                <a:latin typeface="ISOCP3_IV25" panose="00000400000000000000"/>
              </a:rPr>
              <a:t>Expect emails for this early October 2024 (Sushrut)</a:t>
            </a:r>
            <a:endParaRPr lang="en-GB" sz="1400" dirty="0">
              <a:solidFill>
                <a:schemeClr val="tx1"/>
              </a:solidFill>
              <a:latin typeface="ISOCP3_IV25" panose="00000400000000000000"/>
            </a:endParaRPr>
          </a:p>
        </p:txBody>
      </p:sp>
    </p:spTree>
    <p:extLst>
      <p:ext uri="{BB962C8B-B14F-4D97-AF65-F5344CB8AC3E}">
        <p14:creationId xmlns:p14="http://schemas.microsoft.com/office/powerpoint/2010/main" val="3577056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6B886E-215B-3875-C038-0E6F64901139}"/>
              </a:ext>
            </a:extLst>
          </p:cNvPr>
          <p:cNvSpPr txBox="1">
            <a:spLocks/>
          </p:cNvSpPr>
          <p:nvPr/>
        </p:nvSpPr>
        <p:spPr>
          <a:xfrm>
            <a:off x="287742" y="726155"/>
            <a:ext cx="11578676" cy="3613678"/>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solidFill>
                  <a:schemeClr val="tx1"/>
                </a:solidFill>
              </a:rPr>
              <a:t>DRD8.WP2</a:t>
            </a:r>
          </a:p>
          <a:p>
            <a:endParaRPr lang="en-GB" sz="2000" dirty="0">
              <a:solidFill>
                <a:schemeClr val="tx1"/>
              </a:solidFill>
              <a:latin typeface="ISOCP3_IV25" panose="00000400000000000000"/>
            </a:endParaRPr>
          </a:p>
          <a:p>
            <a:r>
              <a:rPr lang="en-GB" sz="2000" dirty="0">
                <a:solidFill>
                  <a:schemeClr val="tx1"/>
                </a:solidFill>
                <a:latin typeface="ISOCP3_IV25" panose="00000400000000000000"/>
              </a:rPr>
              <a:t>DRD8.WP2’s goal is to deliver a meaningful technical step forward in low mass mechanics and integrated thermal management – it is believed that the combination of these two harmonious and complimentary projects will deliver that.  </a:t>
            </a:r>
          </a:p>
          <a:p>
            <a:endParaRPr lang="en-GB" sz="2000" dirty="0">
              <a:solidFill>
                <a:schemeClr val="tx1"/>
              </a:solidFill>
              <a:latin typeface="ISOCP3_IV25" panose="00000400000000000000"/>
            </a:endParaRPr>
          </a:p>
          <a:p>
            <a:r>
              <a:rPr lang="en-GB" sz="2000" dirty="0">
                <a:solidFill>
                  <a:schemeClr val="tx1"/>
                </a:solidFill>
                <a:latin typeface="ISOCP3_IV25" panose="00000400000000000000"/>
              </a:rPr>
              <a:t>Thank you for your time.</a:t>
            </a:r>
            <a:endParaRPr lang="en-GB" sz="1400" dirty="0">
              <a:solidFill>
                <a:schemeClr val="tx1"/>
              </a:solidFill>
              <a:latin typeface="ISOCP3_IV25" panose="00000400000000000000"/>
            </a:endParaRPr>
          </a:p>
        </p:txBody>
      </p:sp>
      <p:pic>
        <p:nvPicPr>
          <p:cNvPr id="9" name="Picture 8">
            <a:extLst>
              <a:ext uri="{FF2B5EF4-FFF2-40B4-BE49-F238E27FC236}">
                <a16:creationId xmlns:a16="http://schemas.microsoft.com/office/drawing/2014/main" id="{2BA407DD-B665-4B19-AFDF-0D83DC7781AF}"/>
              </a:ext>
            </a:extLst>
          </p:cNvPr>
          <p:cNvPicPr>
            <a:picLocks noChangeAspect="1"/>
          </p:cNvPicPr>
          <p:nvPr/>
        </p:nvPicPr>
        <p:blipFill>
          <a:blip r:embed="rId3"/>
          <a:stretch>
            <a:fillRect/>
          </a:stretch>
        </p:blipFill>
        <p:spPr>
          <a:xfrm>
            <a:off x="379534" y="3229151"/>
            <a:ext cx="4194902" cy="2902694"/>
          </a:xfrm>
          <a:prstGeom prst="rect">
            <a:avLst/>
          </a:prstGeom>
        </p:spPr>
      </p:pic>
      <p:pic>
        <p:nvPicPr>
          <p:cNvPr id="10" name="Picture 9">
            <a:extLst>
              <a:ext uri="{FF2B5EF4-FFF2-40B4-BE49-F238E27FC236}">
                <a16:creationId xmlns:a16="http://schemas.microsoft.com/office/drawing/2014/main" id="{7FE0758A-0FA9-4632-9109-EA14201369AE}"/>
              </a:ext>
            </a:extLst>
          </p:cNvPr>
          <p:cNvPicPr>
            <a:picLocks noChangeAspect="1"/>
          </p:cNvPicPr>
          <p:nvPr/>
        </p:nvPicPr>
        <p:blipFill>
          <a:blip r:embed="rId4"/>
          <a:stretch>
            <a:fillRect/>
          </a:stretch>
        </p:blipFill>
        <p:spPr>
          <a:xfrm>
            <a:off x="4724400" y="2299295"/>
            <a:ext cx="2743200" cy="1640264"/>
          </a:xfrm>
          <a:prstGeom prst="rect">
            <a:avLst/>
          </a:prstGeom>
        </p:spPr>
      </p:pic>
      <p:grpSp>
        <p:nvGrpSpPr>
          <p:cNvPr id="11" name="Group 10">
            <a:extLst>
              <a:ext uri="{FF2B5EF4-FFF2-40B4-BE49-F238E27FC236}">
                <a16:creationId xmlns:a16="http://schemas.microsoft.com/office/drawing/2014/main" id="{C7FDF2ED-D363-427F-9D84-325D41DA33D6}"/>
              </a:ext>
            </a:extLst>
          </p:cNvPr>
          <p:cNvGrpSpPr/>
          <p:nvPr/>
        </p:nvGrpSpPr>
        <p:grpSpPr>
          <a:xfrm>
            <a:off x="9534971" y="3210272"/>
            <a:ext cx="2657029" cy="2921573"/>
            <a:chOff x="129578" y="763325"/>
            <a:chExt cx="5698728" cy="5579168"/>
          </a:xfrm>
        </p:grpSpPr>
        <p:pic>
          <p:nvPicPr>
            <p:cNvPr id="12" name="Picture 11">
              <a:extLst>
                <a:ext uri="{FF2B5EF4-FFF2-40B4-BE49-F238E27FC236}">
                  <a16:creationId xmlns:a16="http://schemas.microsoft.com/office/drawing/2014/main" id="{86C7727F-31B8-4E5A-8371-DB23DF659776}"/>
                </a:ext>
              </a:extLst>
            </p:cNvPr>
            <p:cNvPicPr>
              <a:picLocks noChangeAspect="1"/>
            </p:cNvPicPr>
            <p:nvPr/>
          </p:nvPicPr>
          <p:blipFill rotWithShape="1">
            <a:blip r:embed="rId5"/>
            <a:srcRect t="1104"/>
            <a:stretch/>
          </p:blipFill>
          <p:spPr>
            <a:xfrm>
              <a:off x="129578" y="763325"/>
              <a:ext cx="5455310" cy="5579168"/>
            </a:xfrm>
            <a:prstGeom prst="rect">
              <a:avLst/>
            </a:prstGeom>
          </p:spPr>
        </p:pic>
        <p:sp>
          <p:nvSpPr>
            <p:cNvPr id="13" name="Rectangle 12">
              <a:extLst>
                <a:ext uri="{FF2B5EF4-FFF2-40B4-BE49-F238E27FC236}">
                  <a16:creationId xmlns:a16="http://schemas.microsoft.com/office/drawing/2014/main" id="{FC81C654-050F-4994-97FB-D1D591217A11}"/>
                </a:ext>
              </a:extLst>
            </p:cNvPr>
            <p:cNvSpPr/>
            <p:nvPr/>
          </p:nvSpPr>
          <p:spPr>
            <a:xfrm>
              <a:off x="5208104" y="3689404"/>
              <a:ext cx="620202" cy="6520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grpSp>
      <p:pic>
        <p:nvPicPr>
          <p:cNvPr id="14" name="Picture 2">
            <a:extLst>
              <a:ext uri="{FF2B5EF4-FFF2-40B4-BE49-F238E27FC236}">
                <a16:creationId xmlns:a16="http://schemas.microsoft.com/office/drawing/2014/main" id="{F323FACD-7FC9-4CA1-8ACC-B103478348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8010" y="4011776"/>
            <a:ext cx="2553467" cy="19224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9B116632-013E-438A-AE59-9F3A0FBFC4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3717" y="4583447"/>
            <a:ext cx="1938949" cy="1454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103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Contents</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p:txBody>
          <a:bodyPr>
            <a:normAutofit/>
          </a:bodyPr>
          <a:lstStyle/>
          <a:p>
            <a:r>
              <a:rPr lang="en-GB" dirty="0"/>
              <a:t>Initially selected DRD8.WP2 Projects</a:t>
            </a:r>
          </a:p>
          <a:p>
            <a:pPr lvl="1"/>
            <a:r>
              <a:rPr lang="en-GB" dirty="0"/>
              <a:t>‘Project 1’</a:t>
            </a:r>
          </a:p>
          <a:p>
            <a:pPr lvl="2"/>
            <a:r>
              <a:rPr lang="en-GB" dirty="0"/>
              <a:t>Initial definition,</a:t>
            </a:r>
          </a:p>
          <a:p>
            <a:pPr lvl="2"/>
            <a:r>
              <a:rPr lang="en-GB" dirty="0"/>
              <a:t>Intended output/delivery,</a:t>
            </a:r>
          </a:p>
          <a:p>
            <a:pPr lvl="2"/>
            <a:r>
              <a:rPr lang="en-GB" dirty="0"/>
              <a:t>Issues with definition,</a:t>
            </a:r>
          </a:p>
          <a:p>
            <a:pPr lvl="1"/>
            <a:r>
              <a:rPr lang="en-GB" dirty="0"/>
              <a:t>‘Project 2’</a:t>
            </a:r>
          </a:p>
          <a:p>
            <a:pPr lvl="2"/>
            <a:r>
              <a:rPr lang="en-GB" dirty="0"/>
              <a:t>Initial definition,</a:t>
            </a:r>
          </a:p>
          <a:p>
            <a:pPr lvl="2"/>
            <a:r>
              <a:rPr lang="en-GB" dirty="0"/>
              <a:t>Intended output/delivery,</a:t>
            </a:r>
          </a:p>
          <a:p>
            <a:pPr lvl="2"/>
            <a:r>
              <a:rPr lang="en-GB" dirty="0"/>
              <a:t>Issues with definition,</a:t>
            </a:r>
          </a:p>
          <a:p>
            <a:r>
              <a:rPr lang="en-GB" dirty="0"/>
              <a:t>Proposed Definitions and Timelines</a:t>
            </a:r>
          </a:p>
          <a:p>
            <a:pPr lvl="1"/>
            <a:r>
              <a:rPr lang="en-GB" dirty="0"/>
              <a:t>Project 1</a:t>
            </a:r>
          </a:p>
          <a:p>
            <a:pPr lvl="2"/>
            <a:r>
              <a:rPr lang="en-GB" dirty="0"/>
              <a:t>Proposed Definition</a:t>
            </a:r>
          </a:p>
          <a:p>
            <a:pPr lvl="2"/>
            <a:r>
              <a:rPr lang="en-GB" dirty="0"/>
              <a:t>Proposed Timeline</a:t>
            </a:r>
          </a:p>
          <a:p>
            <a:pPr lvl="1"/>
            <a:r>
              <a:rPr lang="en-GB" dirty="0"/>
              <a:t>Project 2</a:t>
            </a:r>
          </a:p>
          <a:p>
            <a:pPr lvl="2"/>
            <a:r>
              <a:rPr lang="en-GB" dirty="0"/>
              <a:t>Proposed Definition</a:t>
            </a:r>
          </a:p>
          <a:p>
            <a:pPr lvl="2"/>
            <a:r>
              <a:rPr lang="en-GB" dirty="0"/>
              <a:t>Proposed Timeline</a:t>
            </a:r>
          </a:p>
          <a:p>
            <a:pPr lvl="1"/>
            <a:endParaRPr lang="en-GB" dirty="0"/>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spTree>
    <p:extLst>
      <p:ext uri="{BB962C8B-B14F-4D97-AF65-F5344CB8AC3E}">
        <p14:creationId xmlns:p14="http://schemas.microsoft.com/office/powerpoint/2010/main" val="3243380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The 2 initially selected projects for within DRD8.WP2</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6181107" cy="5393577"/>
          </a:xfrm>
        </p:spPr>
        <p:txBody>
          <a:bodyPr>
            <a:normAutofit fontScale="92500" lnSpcReduction="10000"/>
          </a:bodyPr>
          <a:lstStyle/>
          <a:p>
            <a:r>
              <a:rPr lang="en-GB" sz="2000" b="1" dirty="0">
                <a:solidFill>
                  <a:srgbClr val="FF0000"/>
                </a:solidFill>
              </a:rPr>
              <a:t>Project 1</a:t>
            </a:r>
          </a:p>
          <a:p>
            <a:pPr lvl="1"/>
            <a:r>
              <a:rPr lang="en-GB" sz="1800" dirty="0"/>
              <a:t>Initially coarsely defined as;</a:t>
            </a:r>
          </a:p>
          <a:p>
            <a:pPr lvl="2"/>
            <a:r>
              <a:rPr lang="en-US" sz="1600" dirty="0">
                <a:effectLst/>
                <a:latin typeface="ISOCP3_IV25" panose="00000400000000000000"/>
                <a:ea typeface="Times New Roman" panose="02020603050405020304" pitchFamily="18" charset="0"/>
              </a:rPr>
              <a:t>3-dimensional tracker structures: Non-planar structures and sensors, spaceframes, curved and lattice composite structures, structures optimized in tensile stress direction, individual modules in space-frame etc. Development of design and optimization approaches and tools. Integration of services (co-cured cooling channels, electrical services, </a:t>
            </a:r>
            <a:r>
              <a:rPr lang="en-US" sz="1600" dirty="0" err="1">
                <a:effectLst/>
                <a:latin typeface="ISOCP3_IV25" panose="00000400000000000000"/>
                <a:ea typeface="Times New Roman" panose="02020603050405020304" pitchFamily="18" charset="0"/>
              </a:rPr>
              <a:t>fibres</a:t>
            </a:r>
            <a:r>
              <a:rPr lang="en-US" sz="1600" dirty="0">
                <a:effectLst/>
                <a:latin typeface="ISOCP3_IV25" panose="00000400000000000000"/>
                <a:ea typeface="Times New Roman" panose="02020603050405020304" pitchFamily="18" charset="0"/>
              </a:rPr>
              <a:t>, structural power busses, etc.).</a:t>
            </a:r>
          </a:p>
          <a:p>
            <a:pPr lvl="1"/>
            <a:r>
              <a:rPr lang="en-GB" sz="1800" dirty="0">
                <a:latin typeface="ISOCP3_IV25" panose="00000400000000000000"/>
              </a:rPr>
              <a:t>Desired output;</a:t>
            </a:r>
          </a:p>
          <a:p>
            <a:pPr lvl="2"/>
            <a:r>
              <a:rPr lang="en-GB" sz="1600" dirty="0">
                <a:latin typeface="ISOCP3_IV25" panose="00000400000000000000"/>
              </a:rPr>
              <a:t>A more blue-skies design process that would hopefully output any potential fundamentally different approached to detector design in the future this may include;</a:t>
            </a:r>
          </a:p>
          <a:p>
            <a:pPr lvl="3"/>
            <a:r>
              <a:rPr lang="en-GB" sz="1500" dirty="0">
                <a:latin typeface="ISOCP3_IV25" panose="00000400000000000000"/>
              </a:rPr>
              <a:t>Idealised geometry and material reduction based on the use of orthotropic materials,</a:t>
            </a:r>
          </a:p>
          <a:p>
            <a:pPr lvl="3"/>
            <a:r>
              <a:rPr lang="en-GB" sz="1500" dirty="0">
                <a:latin typeface="ISOCP3_IV25" panose="00000400000000000000"/>
              </a:rPr>
              <a:t>Non-standard use of novel materials such as tow-spread composites,</a:t>
            </a:r>
          </a:p>
          <a:p>
            <a:pPr lvl="3"/>
            <a:r>
              <a:rPr lang="en-GB" sz="1500" dirty="0">
                <a:latin typeface="ISOCP3_IV25" panose="00000400000000000000"/>
              </a:rPr>
              <a:t>Analytical and design tools required to carry out such work,</a:t>
            </a:r>
          </a:p>
          <a:p>
            <a:pPr lvl="3"/>
            <a:r>
              <a:rPr lang="en-GB" sz="1500" dirty="0">
                <a:latin typeface="ISOCP3_IV25" panose="00000400000000000000"/>
              </a:rPr>
              <a:t>Increased understanding of the importance of material properties for novel materials,</a:t>
            </a:r>
          </a:p>
          <a:p>
            <a:pPr lvl="3"/>
            <a:r>
              <a:rPr lang="en-GB" sz="1500" dirty="0">
                <a:latin typeface="ISOCP3_IV25" panose="00000400000000000000"/>
              </a:rPr>
              <a:t>Novel manufacturing techniques and it’s effect on achievable geometry,</a:t>
            </a:r>
          </a:p>
          <a:p>
            <a:pPr lvl="3"/>
            <a:r>
              <a:rPr lang="en-GB" sz="1500" dirty="0">
                <a:latin typeface="ISOCP3_IV25" panose="00000400000000000000"/>
              </a:rPr>
              <a:t>NDT procedures and other test procedures for confirmation of quality and mapping this back to standardised testing and material property investigation (project 2),</a:t>
            </a:r>
          </a:p>
          <a:p>
            <a:pPr lvl="3"/>
            <a:endParaRPr lang="en-GB" sz="1600" dirty="0">
              <a:latin typeface="ISOCP3_IV25" panose="00000400000000000000"/>
            </a:endParaRPr>
          </a:p>
          <a:p>
            <a:pPr lvl="3"/>
            <a:endParaRPr lang="en-GB" dirty="0">
              <a:latin typeface="ISc"/>
            </a:endParaRPr>
          </a:p>
          <a:p>
            <a:pPr marL="457200" lvl="1" indent="0">
              <a:buNone/>
            </a:pPr>
            <a:endParaRPr lang="en-GB" dirty="0"/>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pic>
        <p:nvPicPr>
          <p:cNvPr id="4" name="Picture 3">
            <a:extLst>
              <a:ext uri="{FF2B5EF4-FFF2-40B4-BE49-F238E27FC236}">
                <a16:creationId xmlns:a16="http://schemas.microsoft.com/office/drawing/2014/main" id="{C73FEA20-840F-43A2-9B0D-58A349CFDF5B}"/>
              </a:ext>
            </a:extLst>
          </p:cNvPr>
          <p:cNvPicPr>
            <a:picLocks noChangeAspect="1"/>
          </p:cNvPicPr>
          <p:nvPr/>
        </p:nvPicPr>
        <p:blipFill rotWithShape="1">
          <a:blip r:embed="rId3"/>
          <a:srcRect t="14091" b="45000"/>
          <a:stretch/>
        </p:blipFill>
        <p:spPr>
          <a:xfrm>
            <a:off x="7732841" y="1098794"/>
            <a:ext cx="4197902" cy="2289026"/>
          </a:xfrm>
          <a:prstGeom prst="rect">
            <a:avLst/>
          </a:prstGeom>
        </p:spPr>
      </p:pic>
      <p:pic>
        <p:nvPicPr>
          <p:cNvPr id="5" name="Picture 4">
            <a:extLst>
              <a:ext uri="{FF2B5EF4-FFF2-40B4-BE49-F238E27FC236}">
                <a16:creationId xmlns:a16="http://schemas.microsoft.com/office/drawing/2014/main" id="{076D61DD-27EB-44AA-9164-EF6169D420E7}"/>
              </a:ext>
            </a:extLst>
          </p:cNvPr>
          <p:cNvPicPr>
            <a:picLocks noChangeAspect="1"/>
          </p:cNvPicPr>
          <p:nvPr/>
        </p:nvPicPr>
        <p:blipFill rotWithShape="1">
          <a:blip r:embed="rId4"/>
          <a:srcRect t="26362" b="32426"/>
          <a:stretch/>
        </p:blipFill>
        <p:spPr>
          <a:xfrm>
            <a:off x="6908062" y="3831916"/>
            <a:ext cx="5022681" cy="1555100"/>
          </a:xfrm>
          <a:prstGeom prst="rect">
            <a:avLst/>
          </a:prstGeom>
        </p:spPr>
      </p:pic>
    </p:spTree>
    <p:extLst>
      <p:ext uri="{BB962C8B-B14F-4D97-AF65-F5344CB8AC3E}">
        <p14:creationId xmlns:p14="http://schemas.microsoft.com/office/powerpoint/2010/main" val="248241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The 2 initially selected projects for within DRD8.WP2</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6181107" cy="5393577"/>
          </a:xfrm>
        </p:spPr>
        <p:txBody>
          <a:bodyPr>
            <a:normAutofit fontScale="92500" lnSpcReduction="10000"/>
          </a:bodyPr>
          <a:lstStyle/>
          <a:p>
            <a:r>
              <a:rPr lang="en-GB" sz="2000" b="1" dirty="0">
                <a:solidFill>
                  <a:srgbClr val="FF0000"/>
                </a:solidFill>
              </a:rPr>
              <a:t>Project 1</a:t>
            </a:r>
          </a:p>
          <a:p>
            <a:pPr lvl="1"/>
            <a:r>
              <a:rPr lang="en-GB" sz="1800" dirty="0"/>
              <a:t>Initially coarsely defined as;</a:t>
            </a:r>
          </a:p>
          <a:p>
            <a:pPr lvl="2"/>
            <a:r>
              <a:rPr lang="en-US" sz="1600" dirty="0">
                <a:effectLst/>
                <a:latin typeface="ISOCP3_IV25" panose="00000400000000000000"/>
                <a:ea typeface="Times New Roman" panose="02020603050405020304" pitchFamily="18" charset="0"/>
              </a:rPr>
              <a:t>3-dimensional tracker structures: Non-planar structures and sensors, spaceframes, curved and lattice composite structures, structures optimized in tensile stress direction, individual modules in space-frame etc. Development of design and optimization approaches and tools. Integration of services (co-cured cooling channels, electrical services, </a:t>
            </a:r>
            <a:r>
              <a:rPr lang="en-US" sz="1600" dirty="0" err="1">
                <a:effectLst/>
                <a:latin typeface="ISOCP3_IV25" panose="00000400000000000000"/>
                <a:ea typeface="Times New Roman" panose="02020603050405020304" pitchFamily="18" charset="0"/>
              </a:rPr>
              <a:t>fibres</a:t>
            </a:r>
            <a:r>
              <a:rPr lang="en-US" sz="1600" dirty="0">
                <a:effectLst/>
                <a:latin typeface="ISOCP3_IV25" panose="00000400000000000000"/>
                <a:ea typeface="Times New Roman" panose="02020603050405020304" pitchFamily="18" charset="0"/>
              </a:rPr>
              <a:t>, structural power busses, etc.).</a:t>
            </a:r>
          </a:p>
          <a:p>
            <a:pPr lvl="1"/>
            <a:r>
              <a:rPr lang="en-GB" sz="1800" dirty="0">
                <a:latin typeface="ISOCP3_IV25" panose="00000400000000000000"/>
              </a:rPr>
              <a:t>Issues with project definition</a:t>
            </a:r>
          </a:p>
          <a:p>
            <a:pPr lvl="2"/>
            <a:r>
              <a:rPr lang="en-GB" sz="1600" dirty="0">
                <a:latin typeface="ISOCP3_IV25" panose="00000400000000000000"/>
              </a:rPr>
              <a:t>The desired blue-sky nature of this project makes it tricky to define measurable and quantifiable output;</a:t>
            </a:r>
          </a:p>
          <a:p>
            <a:pPr lvl="3"/>
            <a:r>
              <a:rPr lang="en-GB" sz="1500" dirty="0">
                <a:latin typeface="ISOCP3_IV25" panose="00000400000000000000"/>
              </a:rPr>
              <a:t>For a geometry, material, manufacturing technique etc to be deemed relevant, it must be guided by some requirements,</a:t>
            </a:r>
          </a:p>
          <a:p>
            <a:pPr lvl="3"/>
            <a:r>
              <a:rPr lang="en-GB" sz="1500" dirty="0">
                <a:latin typeface="ISOCP3_IV25" panose="00000400000000000000"/>
              </a:rPr>
              <a:t>Do we use existing detector requirements and re-design and analyse an existing detector as an exercise?  Comparing project performance against a baseline?</a:t>
            </a:r>
          </a:p>
          <a:p>
            <a:pPr lvl="3"/>
            <a:r>
              <a:rPr lang="en-GB" sz="1500" dirty="0">
                <a:latin typeface="ISOCP3_IV25" panose="00000400000000000000"/>
              </a:rPr>
              <a:t>Do we take a stab at some informed detector requirements for the next generation, this could be what would inform the ‘demonstrator’ outputs we’ve previously spoken about.</a:t>
            </a:r>
          </a:p>
          <a:p>
            <a:pPr lvl="4"/>
            <a:r>
              <a:rPr lang="en-GB" sz="1500" dirty="0">
                <a:latin typeface="ISOCP3_IV25" panose="00000400000000000000"/>
              </a:rPr>
              <a:t>I’m not sure if the latter is feasible in time for our proposal submission in October.</a:t>
            </a:r>
          </a:p>
          <a:p>
            <a:pPr lvl="3"/>
            <a:r>
              <a:rPr lang="en-GB" sz="1500" dirty="0">
                <a:latin typeface="ISOCP3_IV25" panose="00000400000000000000"/>
              </a:rPr>
              <a:t>It’s important the community feeds in to this, to ensure output is as relevant as possible.</a:t>
            </a:r>
          </a:p>
          <a:p>
            <a:pPr lvl="3"/>
            <a:endParaRPr lang="en-GB" sz="1600" dirty="0">
              <a:latin typeface="ISOCP3_IV25" panose="00000400000000000000"/>
            </a:endParaRPr>
          </a:p>
          <a:p>
            <a:pPr lvl="3"/>
            <a:endParaRPr lang="en-GB" dirty="0">
              <a:latin typeface="ISc"/>
            </a:endParaRPr>
          </a:p>
          <a:p>
            <a:pPr marL="457200" lvl="1" indent="0">
              <a:buNone/>
            </a:pPr>
            <a:endParaRPr lang="en-GB" dirty="0"/>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pic>
        <p:nvPicPr>
          <p:cNvPr id="7" name="Picture 6">
            <a:extLst>
              <a:ext uri="{FF2B5EF4-FFF2-40B4-BE49-F238E27FC236}">
                <a16:creationId xmlns:a16="http://schemas.microsoft.com/office/drawing/2014/main" id="{953DFC65-830B-4537-83F9-33E444B542E1}"/>
              </a:ext>
            </a:extLst>
          </p:cNvPr>
          <p:cNvPicPr>
            <a:picLocks noChangeAspect="1"/>
          </p:cNvPicPr>
          <p:nvPr/>
        </p:nvPicPr>
        <p:blipFill rotWithShape="1">
          <a:blip r:embed="rId3"/>
          <a:srcRect t="8757" b="19869"/>
          <a:stretch/>
        </p:blipFill>
        <p:spPr>
          <a:xfrm>
            <a:off x="6830606" y="971201"/>
            <a:ext cx="5167005" cy="4915597"/>
          </a:xfrm>
          <a:prstGeom prst="rect">
            <a:avLst/>
          </a:prstGeom>
        </p:spPr>
      </p:pic>
    </p:spTree>
    <p:extLst>
      <p:ext uri="{BB962C8B-B14F-4D97-AF65-F5344CB8AC3E}">
        <p14:creationId xmlns:p14="http://schemas.microsoft.com/office/powerpoint/2010/main" val="571724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The 2 initially selected projects for within DRD8.WP2</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6181107" cy="5393577"/>
          </a:xfrm>
        </p:spPr>
        <p:txBody>
          <a:bodyPr>
            <a:normAutofit lnSpcReduction="10000"/>
          </a:bodyPr>
          <a:lstStyle/>
          <a:p>
            <a:r>
              <a:rPr lang="en-GB" sz="2000" b="1" dirty="0">
                <a:solidFill>
                  <a:srgbClr val="FF0000"/>
                </a:solidFill>
              </a:rPr>
              <a:t>Project 2</a:t>
            </a:r>
          </a:p>
          <a:p>
            <a:pPr lvl="1"/>
            <a:r>
              <a:rPr lang="en-GB" sz="1800" dirty="0"/>
              <a:t>Initially coarsely defined as;</a:t>
            </a:r>
          </a:p>
          <a:p>
            <a:pPr lvl="2"/>
            <a:r>
              <a:rPr lang="en-US" sz="1700" dirty="0">
                <a:effectLst/>
                <a:latin typeface="ISOCP3_IV25" panose="00000400000000000000"/>
                <a:ea typeface="Times New Roman" panose="02020603050405020304" pitchFamily="18" charset="0"/>
              </a:rPr>
              <a:t>Materials database. Starting from the proposed X0 measurements and database, but also pulling together all HEP-relevant material data (structural performance, heat conductivity and CTE/CME, radiation hardness, health &amp; safety relevant properties, flammability etc.)</a:t>
            </a:r>
          </a:p>
          <a:p>
            <a:pPr lvl="1"/>
            <a:r>
              <a:rPr lang="en-GB" sz="1800" dirty="0">
                <a:latin typeface="ISOCP3_IV25" panose="00000400000000000000"/>
              </a:rPr>
              <a:t>Desired output;</a:t>
            </a:r>
          </a:p>
          <a:p>
            <a:pPr lvl="2"/>
            <a:r>
              <a:rPr lang="en-GB" sz="1600" dirty="0">
                <a:latin typeface="ISOCP3_IV25" panose="00000400000000000000"/>
              </a:rPr>
              <a:t>A more easily defined tangible output.  A functioning materials database containing HEP relevant data.  This could go further, however and include;</a:t>
            </a:r>
          </a:p>
          <a:p>
            <a:pPr lvl="3"/>
            <a:r>
              <a:rPr lang="en-GB" sz="1400" dirty="0">
                <a:latin typeface="ISOCP3_IV25" panose="00000400000000000000"/>
              </a:rPr>
              <a:t>Identify critical material properties (tie-in to project 1),</a:t>
            </a:r>
          </a:p>
          <a:p>
            <a:pPr lvl="3"/>
            <a:r>
              <a:rPr lang="en-GB" sz="1400" dirty="0">
                <a:latin typeface="ISOCP3_IV25" panose="00000400000000000000"/>
              </a:rPr>
              <a:t>Develop unified testing protocol for aforementioned material properties, including, environmental control, standardised equipment etc.</a:t>
            </a:r>
          </a:p>
          <a:p>
            <a:pPr lvl="3"/>
            <a:r>
              <a:rPr lang="en-GB" sz="1400" dirty="0">
                <a:latin typeface="ISOCP3_IV25" panose="00000400000000000000"/>
              </a:rPr>
              <a:t>Through round-robin testing ensure test results are repeatable across different labs,</a:t>
            </a:r>
          </a:p>
          <a:p>
            <a:pPr lvl="3"/>
            <a:r>
              <a:rPr lang="en-GB" sz="1400" dirty="0">
                <a:latin typeface="ISOCP3_IV25" panose="00000400000000000000"/>
              </a:rPr>
              <a:t>Create frame work of inter-lab test facilities, proposed streamlined processes utilising multiple labs,</a:t>
            </a:r>
          </a:p>
          <a:p>
            <a:pPr lvl="3"/>
            <a:r>
              <a:rPr lang="en-GB" sz="1400" dirty="0">
                <a:latin typeface="ISOCP3_IV25" panose="00000400000000000000"/>
              </a:rPr>
              <a:t>Development of models for simulation packages (tie-in to project 1),</a:t>
            </a:r>
          </a:p>
          <a:p>
            <a:pPr lvl="3"/>
            <a:r>
              <a:rPr lang="en-GB" sz="1400" dirty="0">
                <a:latin typeface="ISOCP3_IV25" panose="00000400000000000000"/>
              </a:rPr>
              <a:t>Certification of lab-technicians to ensure on-going uniform material testing.</a:t>
            </a:r>
          </a:p>
          <a:p>
            <a:pPr lvl="3"/>
            <a:endParaRPr lang="en-GB" sz="1300" dirty="0">
              <a:latin typeface="ISOCP3_IV25" panose="00000400000000000000"/>
            </a:endParaRPr>
          </a:p>
          <a:p>
            <a:pPr lvl="3"/>
            <a:endParaRPr lang="en-GB" sz="1600" dirty="0">
              <a:latin typeface="ISOCP3_IV25" panose="00000400000000000000"/>
            </a:endParaRPr>
          </a:p>
          <a:p>
            <a:pPr lvl="3"/>
            <a:endParaRPr lang="en-GB" dirty="0">
              <a:latin typeface="ISc"/>
            </a:endParaRPr>
          </a:p>
          <a:p>
            <a:pPr marL="457200" lvl="1" indent="0">
              <a:buNone/>
            </a:pPr>
            <a:endParaRPr lang="en-GB" dirty="0"/>
          </a:p>
        </p:txBody>
      </p:sp>
      <p:pic>
        <p:nvPicPr>
          <p:cNvPr id="7" name="Picture 6">
            <a:extLst>
              <a:ext uri="{FF2B5EF4-FFF2-40B4-BE49-F238E27FC236}">
                <a16:creationId xmlns:a16="http://schemas.microsoft.com/office/drawing/2014/main" id="{AF0F1207-0A89-4F14-86C4-07BC0EA0FE10}"/>
              </a:ext>
            </a:extLst>
          </p:cNvPr>
          <p:cNvPicPr>
            <a:picLocks noChangeAspect="1"/>
          </p:cNvPicPr>
          <p:nvPr/>
        </p:nvPicPr>
        <p:blipFill rotWithShape="1">
          <a:blip r:embed="rId3"/>
          <a:srcRect t="19091" b="39848"/>
          <a:stretch/>
        </p:blipFill>
        <p:spPr>
          <a:xfrm>
            <a:off x="9395331" y="437870"/>
            <a:ext cx="2657072" cy="1454211"/>
          </a:xfrm>
          <a:prstGeom prst="rect">
            <a:avLst/>
          </a:prstGeom>
        </p:spPr>
      </p:pic>
      <p:pic>
        <p:nvPicPr>
          <p:cNvPr id="8" name="Picture 7">
            <a:extLst>
              <a:ext uri="{FF2B5EF4-FFF2-40B4-BE49-F238E27FC236}">
                <a16:creationId xmlns:a16="http://schemas.microsoft.com/office/drawing/2014/main" id="{E7C9FB29-5F3C-46EB-8597-627D6207BDB7}"/>
              </a:ext>
            </a:extLst>
          </p:cNvPr>
          <p:cNvPicPr>
            <a:picLocks noChangeAspect="1"/>
          </p:cNvPicPr>
          <p:nvPr/>
        </p:nvPicPr>
        <p:blipFill>
          <a:blip r:embed="rId4"/>
          <a:stretch>
            <a:fillRect/>
          </a:stretch>
        </p:blipFill>
        <p:spPr>
          <a:xfrm>
            <a:off x="8206656" y="876693"/>
            <a:ext cx="1362029" cy="1809054"/>
          </a:xfrm>
          <a:prstGeom prst="rect">
            <a:avLst/>
          </a:prstGeom>
        </p:spPr>
      </p:pic>
      <p:pic>
        <p:nvPicPr>
          <p:cNvPr id="4" name="Content Placeholder 6">
            <a:extLst>
              <a:ext uri="{FF2B5EF4-FFF2-40B4-BE49-F238E27FC236}">
                <a16:creationId xmlns:a16="http://schemas.microsoft.com/office/drawing/2014/main" id="{9F05E2B9-3231-3113-6D7F-84F4FD66D465}"/>
              </a:ext>
            </a:extLst>
          </p:cNvPr>
          <p:cNvPicPr>
            <a:picLocks noChangeAspect="1"/>
          </p:cNvPicPr>
          <p:nvPr/>
        </p:nvPicPr>
        <p:blipFill rotWithShape="1">
          <a:blip r:embed="rId5" cstate="print">
            <a:extLst>
              <a:ext uri="{28A0092B-C50C-407E-A947-70E740481C1C}">
                <a14:useLocalDpi xmlns:a14="http://schemas.microsoft.com/office/drawing/2010/main" val="0"/>
              </a:ext>
            </a:extLst>
          </a:blip>
          <a:stretch/>
        </p:blipFill>
        <p:spPr>
          <a:xfrm>
            <a:off x="6648755" y="4036519"/>
            <a:ext cx="5181600" cy="2915051"/>
          </a:xfrm>
          <a:prstGeom prst="rect">
            <a:avLst/>
          </a:prstGeom>
        </p:spPr>
      </p:pic>
      <p:pic>
        <p:nvPicPr>
          <p:cNvPr id="5" name="Picture 2">
            <a:extLst>
              <a:ext uri="{FF2B5EF4-FFF2-40B4-BE49-F238E27FC236}">
                <a16:creationId xmlns:a16="http://schemas.microsoft.com/office/drawing/2014/main" id="{4BFB8366-4002-17FC-6A83-EBED96EB03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98936" y="2114076"/>
            <a:ext cx="2553467" cy="19224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5B651C9-A4D7-EB3E-5D5E-A812791ACAB2}"/>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15825" t="11891" r="6058" b="13360"/>
          <a:stretch/>
        </p:blipFill>
        <p:spPr>
          <a:xfrm>
            <a:off x="6648755" y="2367903"/>
            <a:ext cx="948017" cy="907155"/>
          </a:xfrm>
          <a:prstGeom prst="rect">
            <a:avLst/>
          </a:prstGeom>
        </p:spPr>
      </p:pic>
      <p:sp>
        <p:nvSpPr>
          <p:cNvPr id="11" name="Rounded Rectangle 10">
            <a:extLst>
              <a:ext uri="{FF2B5EF4-FFF2-40B4-BE49-F238E27FC236}">
                <a16:creationId xmlns:a16="http://schemas.microsoft.com/office/drawing/2014/main" id="{B5ADA961-5774-6DF7-B609-999550283B50}"/>
              </a:ext>
            </a:extLst>
          </p:cNvPr>
          <p:cNvSpPr/>
          <p:nvPr/>
        </p:nvSpPr>
        <p:spPr>
          <a:xfrm>
            <a:off x="6819059" y="1532081"/>
            <a:ext cx="720000" cy="720000"/>
          </a:xfrm>
          <a:prstGeom prst="round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pic>
        <p:nvPicPr>
          <p:cNvPr id="29" name="Picture 2" descr="Is ionizing radiation always harmful? | Science Questions with Surprising  Answers">
            <a:extLst>
              <a:ext uri="{FF2B5EF4-FFF2-40B4-BE49-F238E27FC236}">
                <a16:creationId xmlns:a16="http://schemas.microsoft.com/office/drawing/2014/main" id="{3889A124-EB7F-CD6E-E945-1DFB7876C34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9059" y="668078"/>
            <a:ext cx="720000" cy="720000"/>
          </a:xfrm>
          <a:prstGeom prst="roundRect">
            <a:avLst>
              <a:gd name="adj" fmla="val 16667"/>
            </a:avLst>
          </a:prstGeom>
          <a:ln>
            <a:noFill/>
          </a:ln>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47" name="Picture 46">
            <a:extLst>
              <a:ext uri="{FF2B5EF4-FFF2-40B4-BE49-F238E27FC236}">
                <a16:creationId xmlns:a16="http://schemas.microsoft.com/office/drawing/2014/main" id="{7BD3FAE7-9DE6-B4DD-7EB4-8CBE817E8A61}"/>
              </a:ext>
            </a:extLst>
          </p:cNvPr>
          <p:cNvPicPr>
            <a:picLocks noChangeAspect="1"/>
          </p:cNvPicPr>
          <p:nvPr/>
        </p:nvPicPr>
        <p:blipFill>
          <a:blip r:embed="rId10"/>
          <a:stretch>
            <a:fillRect/>
          </a:stretch>
        </p:blipFill>
        <p:spPr>
          <a:xfrm>
            <a:off x="6712633" y="3370407"/>
            <a:ext cx="884139" cy="913720"/>
          </a:xfrm>
          <a:prstGeom prst="rect">
            <a:avLst/>
          </a:prstGeom>
        </p:spPr>
      </p:pic>
      <p:pic>
        <p:nvPicPr>
          <p:cNvPr id="1030" name="Picture 6">
            <a:extLst>
              <a:ext uri="{FF2B5EF4-FFF2-40B4-BE49-F238E27FC236}">
                <a16:creationId xmlns:a16="http://schemas.microsoft.com/office/drawing/2014/main" id="{67EC0811-0FAA-1898-AA92-F4088291B6B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34643" y="2685747"/>
            <a:ext cx="1938949" cy="1454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644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The 2 initially selected projects for within DRD8.WP2</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6181107" cy="5393577"/>
          </a:xfrm>
        </p:spPr>
        <p:txBody>
          <a:bodyPr>
            <a:normAutofit/>
          </a:bodyPr>
          <a:lstStyle/>
          <a:p>
            <a:r>
              <a:rPr lang="en-GB" sz="2000" b="1" dirty="0">
                <a:solidFill>
                  <a:srgbClr val="FF0000"/>
                </a:solidFill>
              </a:rPr>
              <a:t>Project 2</a:t>
            </a:r>
          </a:p>
          <a:p>
            <a:pPr lvl="1"/>
            <a:r>
              <a:rPr lang="en-GB" sz="1800" dirty="0"/>
              <a:t>Initially coarsely defined as;</a:t>
            </a:r>
          </a:p>
          <a:p>
            <a:pPr lvl="2"/>
            <a:r>
              <a:rPr lang="en-US" sz="1700" dirty="0">
                <a:effectLst/>
                <a:latin typeface="ISOCP3_IV25" panose="00000400000000000000"/>
                <a:ea typeface="Times New Roman" panose="02020603050405020304" pitchFamily="18" charset="0"/>
              </a:rPr>
              <a:t>Materials database. Starting from the proposed X0 measurements and database, but also pulling together all HEP-relevant material data (structural performance, heat conductivity and CTE/CME, radiation hardness, health &amp; safety relevant properties, flammability etc.)</a:t>
            </a:r>
          </a:p>
          <a:p>
            <a:pPr lvl="1"/>
            <a:r>
              <a:rPr lang="en-GB" sz="1800" dirty="0">
                <a:latin typeface="ISOCP3_IV25" panose="00000400000000000000"/>
              </a:rPr>
              <a:t>Issues with project definition</a:t>
            </a:r>
          </a:p>
          <a:p>
            <a:pPr lvl="2"/>
            <a:r>
              <a:rPr lang="en-GB" sz="1600" dirty="0">
                <a:latin typeface="ISOCP3_IV25" panose="00000400000000000000"/>
              </a:rPr>
              <a:t>This is a much easier to define project based on the nature of the quantifiable output.  In it’s rawest sense; a material database containing HEP relevant data.  However somethings to consider during definition;</a:t>
            </a:r>
          </a:p>
          <a:p>
            <a:pPr lvl="3"/>
            <a:r>
              <a:rPr lang="en-GB" sz="1400" dirty="0">
                <a:latin typeface="ISOCP3_IV25" panose="00000400000000000000"/>
              </a:rPr>
              <a:t>“HEP relevant data” must be defined by both existing knowledge but also the blue-sky thinking of project 1,</a:t>
            </a:r>
          </a:p>
          <a:p>
            <a:pPr lvl="3"/>
            <a:r>
              <a:rPr lang="en-GB" sz="1400" dirty="0">
                <a:latin typeface="ISOCP3_IV25" panose="00000400000000000000"/>
              </a:rPr>
              <a:t>Before material data is collected, testing standards and controls must be agreed upon, and repeatability proven out across multiple labs,</a:t>
            </a:r>
          </a:p>
          <a:p>
            <a:pPr lvl="3"/>
            <a:endParaRPr lang="en-GB" sz="1400" dirty="0">
              <a:latin typeface="ISOCP3_IV25" panose="00000400000000000000"/>
            </a:endParaRPr>
          </a:p>
          <a:p>
            <a:pPr lvl="3"/>
            <a:endParaRPr lang="en-GB" sz="1300" dirty="0">
              <a:latin typeface="ISOCP3_IV25" panose="00000400000000000000"/>
            </a:endParaRPr>
          </a:p>
          <a:p>
            <a:pPr lvl="3"/>
            <a:endParaRPr lang="en-GB" sz="1600" dirty="0">
              <a:latin typeface="ISOCP3_IV25" panose="00000400000000000000"/>
            </a:endParaRPr>
          </a:p>
          <a:p>
            <a:pPr lvl="3"/>
            <a:endParaRPr lang="en-GB" dirty="0">
              <a:latin typeface="ISc"/>
            </a:endParaRPr>
          </a:p>
          <a:p>
            <a:pPr marL="457200" lvl="1" indent="0">
              <a:buNone/>
            </a:pPr>
            <a:endParaRPr lang="en-GB" dirty="0"/>
          </a:p>
        </p:txBody>
      </p:sp>
      <p:pic>
        <p:nvPicPr>
          <p:cNvPr id="5" name="Picture 4">
            <a:extLst>
              <a:ext uri="{FF2B5EF4-FFF2-40B4-BE49-F238E27FC236}">
                <a16:creationId xmlns:a16="http://schemas.microsoft.com/office/drawing/2014/main" id="{2A265B1A-C864-45FA-9B51-E0817366E926}"/>
              </a:ext>
            </a:extLst>
          </p:cNvPr>
          <p:cNvPicPr>
            <a:picLocks noChangeAspect="1"/>
          </p:cNvPicPr>
          <p:nvPr/>
        </p:nvPicPr>
        <p:blipFill>
          <a:blip r:embed="rId3"/>
          <a:stretch>
            <a:fillRect/>
          </a:stretch>
        </p:blipFill>
        <p:spPr>
          <a:xfrm>
            <a:off x="9407647" y="2219501"/>
            <a:ext cx="2655281" cy="1732766"/>
          </a:xfrm>
          <a:prstGeom prst="rect">
            <a:avLst/>
          </a:prstGeom>
        </p:spPr>
      </p:pic>
      <p:pic>
        <p:nvPicPr>
          <p:cNvPr id="8" name="Picture 7">
            <a:extLst>
              <a:ext uri="{FF2B5EF4-FFF2-40B4-BE49-F238E27FC236}">
                <a16:creationId xmlns:a16="http://schemas.microsoft.com/office/drawing/2014/main" id="{347F2151-7596-46B3-8121-CA2DB462EA1D}"/>
              </a:ext>
            </a:extLst>
          </p:cNvPr>
          <p:cNvPicPr>
            <a:picLocks noChangeAspect="1"/>
          </p:cNvPicPr>
          <p:nvPr/>
        </p:nvPicPr>
        <p:blipFill>
          <a:blip r:embed="rId4"/>
          <a:stretch>
            <a:fillRect/>
          </a:stretch>
        </p:blipFill>
        <p:spPr>
          <a:xfrm>
            <a:off x="9391859" y="306543"/>
            <a:ext cx="2671069" cy="1742940"/>
          </a:xfrm>
          <a:prstGeom prst="rect">
            <a:avLst/>
          </a:prstGeom>
        </p:spPr>
      </p:pic>
      <p:pic>
        <p:nvPicPr>
          <p:cNvPr id="4" name="Picture 3">
            <a:extLst>
              <a:ext uri="{FF2B5EF4-FFF2-40B4-BE49-F238E27FC236}">
                <a16:creationId xmlns:a16="http://schemas.microsoft.com/office/drawing/2014/main" id="{48072296-8091-4087-24D6-5F120D9C2175}"/>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40391" y="3807303"/>
            <a:ext cx="2775444" cy="209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7FF9AA98-139F-9B6A-7326-1AA785C0B8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6965" y="737058"/>
            <a:ext cx="2242297" cy="2987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306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1 Proposed Definition</a:t>
            </a:r>
          </a:p>
        </p:txBody>
      </p:sp>
      <p:sp>
        <p:nvSpPr>
          <p:cNvPr id="3" name="Content Placeholder 2">
            <a:extLst>
              <a:ext uri="{FF2B5EF4-FFF2-40B4-BE49-F238E27FC236}">
                <a16:creationId xmlns:a16="http://schemas.microsoft.com/office/drawing/2014/main" id="{7309BB07-46E4-1BF8-63E8-7E51C5E76D2F}"/>
              </a:ext>
            </a:extLst>
          </p:cNvPr>
          <p:cNvSpPr>
            <a:spLocks noGrp="1"/>
          </p:cNvSpPr>
          <p:nvPr>
            <p:ph idx="1"/>
          </p:nvPr>
        </p:nvSpPr>
        <p:spPr>
          <a:xfrm>
            <a:off x="261257" y="737058"/>
            <a:ext cx="8238507" cy="5393577"/>
          </a:xfrm>
        </p:spPr>
        <p:txBody>
          <a:bodyPr>
            <a:normAutofit fontScale="85000" lnSpcReduction="20000"/>
          </a:bodyPr>
          <a:lstStyle/>
          <a:p>
            <a:r>
              <a:rPr lang="en-GB" sz="2000" b="1" dirty="0">
                <a:solidFill>
                  <a:srgbClr val="FF0000"/>
                </a:solidFill>
              </a:rPr>
              <a:t>…[see overleaf document for full definition. </a:t>
            </a:r>
            <a:r>
              <a:rPr lang="en-GB" sz="2000" dirty="0">
                <a:solidFill>
                  <a:srgbClr val="002147"/>
                </a:solidFill>
              </a:rPr>
              <a:t>The goal of this project is to facilitate the conceptual design of particle physics tracking detectors to be re-visited at the most fundamental level.  The traditional, standard approach of simplistic, planar geometry and homogeneous, isotropic materials should be revisited.   Working from simple design parameters that must be respected, this project will aim to investigate how detector structures can be improved when embracing advances in materials, manufacturing techniques and resultingly the design and analysis that should accompany this.  Splitting design, analysis and testing tasks across the work package, this project will aim to holistically address the following potentially large improvements in tracking detector mechanics;</a:t>
            </a:r>
          </a:p>
          <a:p>
            <a:pPr lvl="1"/>
            <a:r>
              <a:rPr lang="en-GB" sz="2000" dirty="0">
                <a:latin typeface="ISOCP3_IV25" panose="00000400000000000000"/>
              </a:rPr>
              <a:t>Orthotropic materials and exploitation of optimised mechanical and thermal performance in each direction whilst minimising material budget,</a:t>
            </a:r>
          </a:p>
          <a:p>
            <a:pPr lvl="1"/>
            <a:r>
              <a:rPr lang="en-GB" sz="2000" dirty="0">
                <a:latin typeface="ISOCP3_IV25" panose="00000400000000000000"/>
              </a:rPr>
              <a:t>Non-planar structures utilising geometry for stiffness rather than increased material budget,</a:t>
            </a:r>
          </a:p>
          <a:p>
            <a:pPr lvl="1"/>
            <a:r>
              <a:rPr lang="en-GB" sz="2000" dirty="0">
                <a:latin typeface="ISOCP3_IV25" panose="00000400000000000000"/>
              </a:rPr>
              <a:t>Complex (non-traditionally manufacturable) geometry utilising advanced manufacturing techniques,</a:t>
            </a:r>
          </a:p>
          <a:p>
            <a:pPr lvl="1"/>
            <a:r>
              <a:rPr lang="en-GB" sz="2000" dirty="0">
                <a:latin typeface="ISOCP3_IV25" panose="00000400000000000000"/>
              </a:rPr>
              <a:t>Integration of services into mechanical structures to reduce overall material budget and increase mechanical performance,</a:t>
            </a:r>
          </a:p>
          <a:p>
            <a:pPr lvl="1"/>
            <a:r>
              <a:rPr lang="en-GB" sz="2000" dirty="0">
                <a:latin typeface="ISOCP3_IV25" panose="00000400000000000000"/>
              </a:rPr>
              <a:t>Development, where appropriate, of design and analysis tools to help facilitate this direction of design for future detectors,</a:t>
            </a:r>
          </a:p>
          <a:p>
            <a:pPr lvl="1"/>
            <a:r>
              <a:rPr lang="en-GB" sz="2000" dirty="0">
                <a:latin typeface="ISOCP3_IV25" panose="00000400000000000000"/>
              </a:rPr>
              <a:t>NDT testing and other forms of QA/QC that will guarantee quality of non-traditional, homogenous or isotropic structures.</a:t>
            </a:r>
          </a:p>
          <a:p>
            <a:pPr lvl="1"/>
            <a:r>
              <a:rPr lang="en-GB" sz="2000" dirty="0">
                <a:latin typeface="ISOCP3_IV25" panose="00000400000000000000"/>
              </a:rPr>
              <a:t>Potential tie-in with (especially DRD4) other DRDs should be investigated, to help inform the design work.</a:t>
            </a:r>
          </a:p>
          <a:p>
            <a:pPr lvl="1"/>
            <a:endParaRPr lang="en-GB" sz="2000" dirty="0">
              <a:latin typeface="ISOCP3_IV25" panose="00000400000000000000"/>
            </a:endParaRPr>
          </a:p>
          <a:p>
            <a:pPr lvl="1"/>
            <a:endParaRPr lang="en-GB" sz="2000" dirty="0">
              <a:latin typeface="ISOCP3_IV25" panose="00000400000000000000"/>
            </a:endParaRPr>
          </a:p>
          <a:p>
            <a:pPr lvl="1"/>
            <a:endParaRPr lang="en-GB" sz="2000" dirty="0">
              <a:latin typeface="ISOCP3_IV25" panose="00000400000000000000"/>
            </a:endParaRPr>
          </a:p>
          <a:p>
            <a:pPr lvl="3"/>
            <a:endParaRPr lang="en-GB" sz="1600" dirty="0">
              <a:latin typeface="ISOCP3_IV25" panose="00000400000000000000"/>
            </a:endParaRPr>
          </a:p>
          <a:p>
            <a:pPr lvl="3"/>
            <a:endParaRPr lang="en-GB" dirty="0">
              <a:latin typeface="ISc"/>
            </a:endParaRPr>
          </a:p>
          <a:p>
            <a:pPr marL="457200" lvl="1" indent="0">
              <a:buNone/>
            </a:pPr>
            <a:endParaRPr lang="en-GB" dirty="0"/>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pic>
        <p:nvPicPr>
          <p:cNvPr id="7" name="Picture 6">
            <a:extLst>
              <a:ext uri="{FF2B5EF4-FFF2-40B4-BE49-F238E27FC236}">
                <a16:creationId xmlns:a16="http://schemas.microsoft.com/office/drawing/2014/main" id="{BC6B4E7A-6FC1-4A19-AB84-5ADCAEB87A62}"/>
              </a:ext>
            </a:extLst>
          </p:cNvPr>
          <p:cNvPicPr>
            <a:picLocks noChangeAspect="1"/>
          </p:cNvPicPr>
          <p:nvPr/>
        </p:nvPicPr>
        <p:blipFill>
          <a:blip r:embed="rId3"/>
          <a:stretch>
            <a:fillRect/>
          </a:stretch>
        </p:blipFill>
        <p:spPr>
          <a:xfrm>
            <a:off x="8593543" y="3429000"/>
            <a:ext cx="2844028" cy="2701635"/>
          </a:xfrm>
          <a:prstGeom prst="rect">
            <a:avLst/>
          </a:prstGeom>
        </p:spPr>
      </p:pic>
      <p:pic>
        <p:nvPicPr>
          <p:cNvPr id="8" name="Picture 7">
            <a:extLst>
              <a:ext uri="{FF2B5EF4-FFF2-40B4-BE49-F238E27FC236}">
                <a16:creationId xmlns:a16="http://schemas.microsoft.com/office/drawing/2014/main" id="{20730255-A3FC-406B-8341-471FEB661E9A}"/>
              </a:ext>
            </a:extLst>
          </p:cNvPr>
          <p:cNvPicPr>
            <a:picLocks noChangeAspect="1"/>
          </p:cNvPicPr>
          <p:nvPr/>
        </p:nvPicPr>
        <p:blipFill>
          <a:blip r:embed="rId4"/>
          <a:stretch>
            <a:fillRect/>
          </a:stretch>
        </p:blipFill>
        <p:spPr>
          <a:xfrm>
            <a:off x="8593543" y="651171"/>
            <a:ext cx="2944658" cy="2706545"/>
          </a:xfrm>
          <a:prstGeom prst="rect">
            <a:avLst/>
          </a:prstGeom>
        </p:spPr>
      </p:pic>
    </p:spTree>
    <p:extLst>
      <p:ext uri="{BB962C8B-B14F-4D97-AF65-F5344CB8AC3E}">
        <p14:creationId xmlns:p14="http://schemas.microsoft.com/office/powerpoint/2010/main" val="2584965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p:txBody>
          <a:bodyPr/>
          <a:lstStyle/>
          <a:p>
            <a:r>
              <a:rPr lang="en-GB" dirty="0"/>
              <a:t>Project 1 Proposed Milestone Timeline – Year 1</a:t>
            </a:r>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graphicFrame>
        <p:nvGraphicFramePr>
          <p:cNvPr id="7" name="Table 9">
            <a:extLst>
              <a:ext uri="{FF2B5EF4-FFF2-40B4-BE49-F238E27FC236}">
                <a16:creationId xmlns:a16="http://schemas.microsoft.com/office/drawing/2014/main" id="{FCDE1E6E-B9E1-4954-8909-C7AFE4D16E6B}"/>
              </a:ext>
            </a:extLst>
          </p:cNvPr>
          <p:cNvGraphicFramePr>
            <a:graphicFrameLocks noGrp="1"/>
          </p:cNvGraphicFramePr>
          <p:nvPr/>
        </p:nvGraphicFramePr>
        <p:xfrm>
          <a:off x="1101683" y="1280160"/>
          <a:ext cx="9923316" cy="4122814"/>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384165">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Y1.M1-3</a:t>
                      </a:r>
                    </a:p>
                  </a:txBody>
                  <a:tcPr/>
                </a:tc>
                <a:tc>
                  <a:txBody>
                    <a:bodyPr/>
                    <a:lstStyle/>
                    <a:p>
                      <a:r>
                        <a:rPr lang="en-US" sz="1400" kern="1200" dirty="0">
                          <a:solidFill>
                            <a:schemeClr val="dk1"/>
                          </a:solidFill>
                          <a:effectLst/>
                          <a:latin typeface="ISOCP3_IV25" panose="00000400000000000000"/>
                          <a:ea typeface="+mn-ea"/>
                          <a:cs typeface="+mn-cs"/>
                        </a:rPr>
                        <a:t>Document design, analysis and testing capabilities of all participating institutions and availability and turn around time for design, analysis and testing tasks.</a:t>
                      </a:r>
                      <a:endParaRPr lang="en-GB" sz="1400" dirty="0">
                        <a:latin typeface="ISOCP3_IV25" panose="00000400000000000000"/>
                      </a:endParaRP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Y1.M1-4</a:t>
                      </a:r>
                    </a:p>
                  </a:txBody>
                  <a:tcPr/>
                </a:tc>
                <a:tc>
                  <a:txBody>
                    <a:bodyPr/>
                    <a:lstStyle/>
                    <a:p>
                      <a:r>
                        <a:rPr lang="en-US" sz="1400" kern="1200" dirty="0">
                          <a:solidFill>
                            <a:schemeClr val="dk1"/>
                          </a:solidFill>
                          <a:effectLst/>
                          <a:latin typeface="ISOCP3_IV25" panose="00000400000000000000"/>
                          <a:ea typeface="+mn-ea"/>
                          <a:cs typeface="+mn-cs"/>
                        </a:rPr>
                        <a:t>Work on a clear, but simple specification for a tracking detector.  Guidance should come from the DRD8 steering committee who will inform where specifications should be guided by current generation detectors and where new, theoretical specifications are appropriate.</a:t>
                      </a:r>
                      <a:endParaRPr lang="en-GB" sz="1400" dirty="0">
                        <a:latin typeface="ISOCP3_IV25" panose="00000400000000000000"/>
                      </a:endParaRP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Y1.M2-6</a:t>
                      </a:r>
                    </a:p>
                  </a:txBody>
                  <a:tcPr/>
                </a:tc>
                <a:tc>
                  <a:txBody>
                    <a:bodyPr/>
                    <a:lstStyle/>
                    <a:p>
                      <a:r>
                        <a:rPr lang="en-GB" sz="1400" dirty="0">
                          <a:latin typeface="ISOCP3_IV25" panose="00000400000000000000"/>
                        </a:rPr>
                        <a:t>Agree on the distribution of design, analysis and testing tasks based on the evolving specifications being produced.  Produce a simple project plan to depict timeline and task owners clearly.</a:t>
                      </a:r>
                    </a:p>
                    <a:p>
                      <a:endParaRPr lang="en-GB" sz="1400" dirty="0">
                        <a:latin typeface="ISOCP3_IV25" panose="00000400000000000000"/>
                      </a:endParaRP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Y1.M6-11</a:t>
                      </a:r>
                    </a:p>
                  </a:txBody>
                  <a:tcPr/>
                </a:tc>
                <a:tc>
                  <a:txBody>
                    <a:bodyPr/>
                    <a:lstStyle/>
                    <a:p>
                      <a:r>
                        <a:rPr lang="en-GB" sz="1400" dirty="0">
                          <a:latin typeface="ISOCP3_IV25" panose="00000400000000000000"/>
                        </a:rPr>
                        <a:t>Embark on design and analysis campaign targeting an informal, internal pre-CDR (pre-Conceptual Design Review) level of maturity.  Evaluating detector performance gains against </a:t>
                      </a:r>
                    </a:p>
                  </a:txBody>
                  <a:tcPr/>
                </a:tc>
                <a:extLst>
                  <a:ext uri="{0D108BD9-81ED-4DB2-BD59-A6C34878D82A}">
                    <a16:rowId xmlns:a16="http://schemas.microsoft.com/office/drawing/2014/main" val="1143079924"/>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Y1.M9-10</a:t>
                      </a:r>
                    </a:p>
                  </a:txBody>
                  <a:tcPr/>
                </a:tc>
                <a:tc>
                  <a:txBody>
                    <a:bodyPr/>
                    <a:lstStyle/>
                    <a:p>
                      <a:r>
                        <a:rPr lang="en-GB" sz="1400" dirty="0">
                          <a:latin typeface="ISOCP3_IV25" panose="00000400000000000000"/>
                        </a:rPr>
                        <a:t>Fully define scope, definition and terms of reference for the internal “Pre-CDR”</a:t>
                      </a:r>
                    </a:p>
                  </a:txBody>
                  <a:tcPr/>
                </a:tc>
                <a:extLst>
                  <a:ext uri="{0D108BD9-81ED-4DB2-BD59-A6C34878D82A}">
                    <a16:rowId xmlns:a16="http://schemas.microsoft.com/office/drawing/2014/main" val="171505240"/>
                  </a:ext>
                </a:extLst>
              </a:tr>
              <a:tr h="373774">
                <a:tc>
                  <a:txBody>
                    <a:bodyPr/>
                    <a:lstStyle/>
                    <a:p>
                      <a:pPr algn="ctr"/>
                      <a:r>
                        <a:rPr lang="en-GB" sz="1400" dirty="0">
                          <a:latin typeface="ISOCP3_IV25" panose="00000400000000000000"/>
                        </a:rPr>
                        <a:t>Y1</a:t>
                      </a:r>
                    </a:p>
                  </a:txBody>
                  <a:tcPr/>
                </a:tc>
                <a:tc>
                  <a:txBody>
                    <a:bodyPr/>
                    <a:lstStyle/>
                    <a:p>
                      <a:pPr algn="ctr"/>
                      <a:r>
                        <a:rPr lang="en-GB" sz="1400" dirty="0">
                          <a:latin typeface="ISOCP3_IV25" panose="00000400000000000000"/>
                        </a:rPr>
                        <a:t>Y1.M11-12</a:t>
                      </a:r>
                    </a:p>
                  </a:txBody>
                  <a:tcPr/>
                </a:tc>
                <a:tc>
                  <a:txBody>
                    <a:bodyPr/>
                    <a:lstStyle/>
                    <a:p>
                      <a:r>
                        <a:rPr lang="en-GB" sz="1400" dirty="0">
                          <a:latin typeface="ISOCP3_IV25" panose="00000400000000000000"/>
                        </a:rPr>
                        <a:t>Conduct an internal design review, evaluating proposed performance of the concept or individual concepts, against a benchmark of current generation performance.  Clearly document advised next steps from internal review panel.</a:t>
                      </a:r>
                    </a:p>
                  </a:txBody>
                  <a:tcPr/>
                </a:tc>
                <a:extLst>
                  <a:ext uri="{0D108BD9-81ED-4DB2-BD59-A6C34878D82A}">
                    <a16:rowId xmlns:a16="http://schemas.microsoft.com/office/drawing/2014/main" val="3915343629"/>
                  </a:ext>
                </a:extLst>
              </a:tr>
            </a:tbl>
          </a:graphicData>
        </a:graphic>
      </p:graphicFrame>
    </p:spTree>
    <p:extLst>
      <p:ext uri="{BB962C8B-B14F-4D97-AF65-F5344CB8AC3E}">
        <p14:creationId xmlns:p14="http://schemas.microsoft.com/office/powerpoint/2010/main" val="2702068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9996-851B-BAF7-2B5D-24EC7038B204}"/>
              </a:ext>
            </a:extLst>
          </p:cNvPr>
          <p:cNvSpPr>
            <a:spLocks noGrp="1"/>
          </p:cNvSpPr>
          <p:nvPr>
            <p:ph type="title"/>
          </p:nvPr>
        </p:nvSpPr>
        <p:spPr>
          <a:xfrm>
            <a:off x="129072" y="136525"/>
            <a:ext cx="11868539" cy="518173"/>
          </a:xfrm>
        </p:spPr>
        <p:txBody>
          <a:bodyPr/>
          <a:lstStyle/>
          <a:p>
            <a:r>
              <a:rPr lang="en-GB" dirty="0"/>
              <a:t>Project 1 Proposed Milestone Timeline – Year 2</a:t>
            </a:r>
          </a:p>
        </p:txBody>
      </p:sp>
      <p:sp>
        <p:nvSpPr>
          <p:cNvPr id="6" name="Date Placeholder 5">
            <a:extLst>
              <a:ext uri="{FF2B5EF4-FFF2-40B4-BE49-F238E27FC236}">
                <a16:creationId xmlns:a16="http://schemas.microsoft.com/office/drawing/2014/main" id="{D1042C07-EE26-2036-3F9D-0A8E814F9968}"/>
              </a:ext>
            </a:extLst>
          </p:cNvPr>
          <p:cNvSpPr>
            <a:spLocks noGrp="1"/>
          </p:cNvSpPr>
          <p:nvPr>
            <p:ph type="dt" sz="half" idx="10"/>
          </p:nvPr>
        </p:nvSpPr>
        <p:spPr>
          <a:xfrm>
            <a:off x="9254412" y="6593633"/>
            <a:ext cx="2743200" cy="264367"/>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bg1"/>
                </a:solidFill>
                <a:latin typeface="ISOCP3_IV25" panose="00000400000000000000" pitchFamily="2" charset="0"/>
                <a:ea typeface="+mn-ea"/>
                <a:cs typeface="ISOCP3_IV25" panose="000004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8B6294F-21B4-4974-ACD5-ED6B476BF39E}" type="datetime3">
              <a:rPr lang="en-US" smtClean="0"/>
              <a:pPr/>
              <a:t>25 September 2024</a:t>
            </a:fld>
            <a:endParaRPr lang="en-GB" dirty="0"/>
          </a:p>
        </p:txBody>
      </p:sp>
      <p:graphicFrame>
        <p:nvGraphicFramePr>
          <p:cNvPr id="7" name="Table 9">
            <a:extLst>
              <a:ext uri="{FF2B5EF4-FFF2-40B4-BE49-F238E27FC236}">
                <a16:creationId xmlns:a16="http://schemas.microsoft.com/office/drawing/2014/main" id="{FCDE1E6E-B9E1-4954-8909-C7AFE4D16E6B}"/>
              </a:ext>
            </a:extLst>
          </p:cNvPr>
          <p:cNvGraphicFramePr>
            <a:graphicFrameLocks noGrp="1"/>
          </p:cNvGraphicFramePr>
          <p:nvPr/>
        </p:nvGraphicFramePr>
        <p:xfrm>
          <a:off x="1134342" y="1428553"/>
          <a:ext cx="9923316" cy="4000894"/>
        </p:xfrm>
        <a:graphic>
          <a:graphicData uri="http://schemas.openxmlformats.org/drawingml/2006/table">
            <a:tbl>
              <a:tblPr firstRow="1" bandRow="1">
                <a:tableStyleId>{5C22544A-7EE6-4342-B048-85BDC9FD1C3A}</a:tableStyleId>
              </a:tblPr>
              <a:tblGrid>
                <a:gridCol w="727362">
                  <a:extLst>
                    <a:ext uri="{9D8B030D-6E8A-4147-A177-3AD203B41FA5}">
                      <a16:colId xmlns:a16="http://schemas.microsoft.com/office/drawing/2014/main" val="367397319"/>
                    </a:ext>
                  </a:extLst>
                </a:gridCol>
                <a:gridCol w="1496291">
                  <a:extLst>
                    <a:ext uri="{9D8B030D-6E8A-4147-A177-3AD203B41FA5}">
                      <a16:colId xmlns:a16="http://schemas.microsoft.com/office/drawing/2014/main" val="4178993279"/>
                    </a:ext>
                  </a:extLst>
                </a:gridCol>
                <a:gridCol w="7699663">
                  <a:extLst>
                    <a:ext uri="{9D8B030D-6E8A-4147-A177-3AD203B41FA5}">
                      <a16:colId xmlns:a16="http://schemas.microsoft.com/office/drawing/2014/main" val="3142640146"/>
                    </a:ext>
                  </a:extLst>
                </a:gridCol>
              </a:tblGrid>
              <a:tr h="450816">
                <a:tc>
                  <a:txBody>
                    <a:bodyPr/>
                    <a:lstStyle/>
                    <a:p>
                      <a:pPr algn="ctr"/>
                      <a:r>
                        <a:rPr lang="en-GB" sz="1400" dirty="0"/>
                        <a:t>Year</a:t>
                      </a:r>
                    </a:p>
                  </a:txBody>
                  <a:tcPr/>
                </a:tc>
                <a:tc>
                  <a:txBody>
                    <a:bodyPr/>
                    <a:lstStyle/>
                    <a:p>
                      <a:pPr algn="ctr"/>
                      <a:r>
                        <a:rPr lang="en-GB" sz="1400" dirty="0"/>
                        <a:t>Milestone Designation</a:t>
                      </a:r>
                    </a:p>
                  </a:txBody>
                  <a:tcPr/>
                </a:tc>
                <a:tc>
                  <a:txBody>
                    <a:bodyPr/>
                    <a:lstStyle/>
                    <a:p>
                      <a:pPr algn="ctr"/>
                      <a:r>
                        <a:rPr lang="en-GB" sz="1400" dirty="0"/>
                        <a:t>Description</a:t>
                      </a:r>
                    </a:p>
                  </a:txBody>
                  <a:tcPr/>
                </a:tc>
                <a:extLst>
                  <a:ext uri="{0D108BD9-81ED-4DB2-BD59-A6C34878D82A}">
                    <a16:rowId xmlns:a16="http://schemas.microsoft.com/office/drawing/2014/main" val="1438612939"/>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Y2.M1-2</a:t>
                      </a:r>
                    </a:p>
                  </a:txBody>
                  <a:tcPr/>
                </a:tc>
                <a:tc>
                  <a:txBody>
                    <a:bodyPr/>
                    <a:lstStyle/>
                    <a:p>
                      <a:r>
                        <a:rPr lang="en-US" sz="1400" kern="1200" dirty="0">
                          <a:solidFill>
                            <a:schemeClr val="dk1"/>
                          </a:solidFill>
                          <a:effectLst/>
                          <a:latin typeface="ISOCP3_IV25" panose="00000400000000000000"/>
                          <a:ea typeface="+mn-ea"/>
                          <a:cs typeface="+mn-cs"/>
                        </a:rPr>
                        <a:t>Reconvene after Y1.M11-12 and plan Y2 tasks and tasks owners, updating the simple project plan so all are aware of timelines.</a:t>
                      </a:r>
                      <a:endParaRPr lang="en-GB" sz="1400" dirty="0">
                        <a:latin typeface="ISOCP3_IV25" panose="00000400000000000000"/>
                      </a:endParaRPr>
                    </a:p>
                  </a:txBody>
                  <a:tcPr/>
                </a:tc>
                <a:extLst>
                  <a:ext uri="{0D108BD9-81ED-4DB2-BD59-A6C34878D82A}">
                    <a16:rowId xmlns:a16="http://schemas.microsoft.com/office/drawing/2014/main" val="3701921861"/>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Y2.M2-11</a:t>
                      </a:r>
                    </a:p>
                  </a:txBody>
                  <a:tcPr/>
                </a:tc>
                <a:tc>
                  <a:txBody>
                    <a:bodyPr/>
                    <a:lstStyle/>
                    <a:p>
                      <a:r>
                        <a:rPr lang="en-US" sz="1400" kern="1200" dirty="0">
                          <a:solidFill>
                            <a:schemeClr val="dk1"/>
                          </a:solidFill>
                          <a:effectLst/>
                          <a:latin typeface="ISOCP3_IV25" panose="00000400000000000000"/>
                          <a:ea typeface="+mn-ea"/>
                          <a:cs typeface="+mn-cs"/>
                        </a:rPr>
                        <a:t>Continue design and analysis work based on “pre-CDR” feedback. Evolving design or designs to a CDR (Conceptual Design Review) level of maturity.</a:t>
                      </a:r>
                      <a:endParaRPr lang="en-GB" sz="1400" dirty="0">
                        <a:latin typeface="ISOCP3_IV25" panose="00000400000000000000"/>
                      </a:endParaRPr>
                    </a:p>
                  </a:txBody>
                  <a:tcPr/>
                </a:tc>
                <a:extLst>
                  <a:ext uri="{0D108BD9-81ED-4DB2-BD59-A6C34878D82A}">
                    <a16:rowId xmlns:a16="http://schemas.microsoft.com/office/drawing/2014/main" val="2434329668"/>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Y2.M2-12</a:t>
                      </a:r>
                    </a:p>
                  </a:txBody>
                  <a:tcPr/>
                </a:tc>
                <a:tc>
                  <a:txBody>
                    <a:bodyPr/>
                    <a:lstStyle/>
                    <a:p>
                      <a:r>
                        <a:rPr lang="en-GB" sz="1400" dirty="0">
                          <a:latin typeface="ISOCP3_IV25" panose="00000400000000000000"/>
                        </a:rPr>
                        <a:t>Feed material testing requirements based on maturing work into ‘project 2’</a:t>
                      </a:r>
                    </a:p>
                    <a:p>
                      <a:endParaRPr lang="en-GB" sz="1400" dirty="0">
                        <a:latin typeface="ISOCP3_IV25" panose="00000400000000000000"/>
                      </a:endParaRPr>
                    </a:p>
                  </a:txBody>
                  <a:tcPr/>
                </a:tc>
                <a:extLst>
                  <a:ext uri="{0D108BD9-81ED-4DB2-BD59-A6C34878D82A}">
                    <a16:rowId xmlns:a16="http://schemas.microsoft.com/office/drawing/2014/main" val="1121085141"/>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Y2.M5-11</a:t>
                      </a:r>
                    </a:p>
                  </a:txBody>
                  <a:tcPr/>
                </a:tc>
                <a:tc>
                  <a:txBody>
                    <a:bodyPr/>
                    <a:lstStyle/>
                    <a:p>
                      <a:r>
                        <a:rPr lang="en-GB" sz="1400" dirty="0">
                          <a:latin typeface="ISOCP3_IV25" panose="00000400000000000000"/>
                        </a:rPr>
                        <a:t>Propose and begin to develop NDT and QC procedures for the bespoke structures.  These techniques will be reviewed at CDR.</a:t>
                      </a:r>
                    </a:p>
                  </a:txBody>
                  <a:tcPr/>
                </a:tc>
                <a:extLst>
                  <a:ext uri="{0D108BD9-81ED-4DB2-BD59-A6C34878D82A}">
                    <a16:rowId xmlns:a16="http://schemas.microsoft.com/office/drawing/2014/main" val="1850310495"/>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Y2.M10-11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ISOCP3_IV25" panose="00000400000000000000"/>
                        </a:rPr>
                        <a:t>Fully define scope, definition and terms of reference for the internal CDR</a:t>
                      </a:r>
                    </a:p>
                  </a:txBody>
                  <a:tcPr/>
                </a:tc>
                <a:extLst>
                  <a:ext uri="{0D108BD9-81ED-4DB2-BD59-A6C34878D82A}">
                    <a16:rowId xmlns:a16="http://schemas.microsoft.com/office/drawing/2014/main" val="3715882469"/>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Y2.M11-12</a:t>
                      </a:r>
                    </a:p>
                  </a:txBody>
                  <a:tcPr/>
                </a:tc>
                <a:tc>
                  <a:txBody>
                    <a:bodyPr/>
                    <a:lstStyle/>
                    <a:p>
                      <a:r>
                        <a:rPr lang="en-GB" sz="1400" dirty="0">
                          <a:latin typeface="ISOCP3_IV25" panose="00000400000000000000"/>
                        </a:rPr>
                        <a:t>Conduct an internal CDR, evaluating proposed performance of the concept or individual concepts, against a benchmark of current generation performance.</a:t>
                      </a:r>
                    </a:p>
                  </a:txBody>
                  <a:tcPr/>
                </a:tc>
                <a:extLst>
                  <a:ext uri="{0D108BD9-81ED-4DB2-BD59-A6C34878D82A}">
                    <a16:rowId xmlns:a16="http://schemas.microsoft.com/office/drawing/2014/main" val="3915343629"/>
                  </a:ext>
                </a:extLst>
              </a:tr>
              <a:tr h="373774">
                <a:tc>
                  <a:txBody>
                    <a:bodyPr/>
                    <a:lstStyle/>
                    <a:p>
                      <a:pPr algn="ctr"/>
                      <a:r>
                        <a:rPr lang="en-GB" sz="1400" dirty="0">
                          <a:latin typeface="ISOCP3_IV25" panose="00000400000000000000"/>
                        </a:rPr>
                        <a:t>Y2</a:t>
                      </a:r>
                    </a:p>
                  </a:txBody>
                  <a:tcPr/>
                </a:tc>
                <a:tc>
                  <a:txBody>
                    <a:bodyPr/>
                    <a:lstStyle/>
                    <a:p>
                      <a:pPr algn="ctr"/>
                      <a:r>
                        <a:rPr lang="en-GB" sz="1400" dirty="0">
                          <a:latin typeface="ISOCP3_IV25" panose="00000400000000000000"/>
                        </a:rPr>
                        <a:t>Y2.M12</a:t>
                      </a:r>
                    </a:p>
                  </a:txBody>
                  <a:tcPr/>
                </a:tc>
                <a:tc>
                  <a:txBody>
                    <a:bodyPr/>
                    <a:lstStyle/>
                    <a:p>
                      <a:r>
                        <a:rPr lang="en-GB" sz="1400" dirty="0">
                          <a:latin typeface="ISOCP3_IV25" panose="00000400000000000000"/>
                        </a:rPr>
                        <a:t>As a part of the outcome of the CDR, the review panel will decided which demonstrator prototype parts could be manufactured and tested in year 3.</a:t>
                      </a:r>
                    </a:p>
                  </a:txBody>
                  <a:tcPr/>
                </a:tc>
                <a:extLst>
                  <a:ext uri="{0D108BD9-81ED-4DB2-BD59-A6C34878D82A}">
                    <a16:rowId xmlns:a16="http://schemas.microsoft.com/office/drawing/2014/main" val="2190333496"/>
                  </a:ext>
                </a:extLst>
              </a:tr>
            </a:tbl>
          </a:graphicData>
        </a:graphic>
      </p:graphicFrame>
    </p:spTree>
    <p:extLst>
      <p:ext uri="{BB962C8B-B14F-4D97-AF65-F5344CB8AC3E}">
        <p14:creationId xmlns:p14="http://schemas.microsoft.com/office/powerpoint/2010/main" val="318873718"/>
      </p:ext>
    </p:extLst>
  </p:cSld>
  <p:clrMapOvr>
    <a:masterClrMapping/>
  </p:clrMapOvr>
</p:sld>
</file>

<file path=ppt/theme/theme1.xml><?xml version="1.0" encoding="utf-8"?>
<a:theme xmlns:a="http://schemas.openxmlformats.org/drawingml/2006/main" name="CERN Cobranding_16x9 PPT_v2024">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_16x9 PPT_v2024.pptx" id="{DFBC6625-1CCB-9E43-8DAE-BEFAD74E24A0}" vid="{9CD4E85F-30DA-2443-B3AE-B766ED3BC7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 Cobranding_16x9 PPT_v2024</Template>
  <TotalTime>1665</TotalTime>
  <Words>2961</Words>
  <Application>Microsoft Office PowerPoint</Application>
  <PresentationFormat>Widescreen</PresentationFormat>
  <Paragraphs>290</Paragraphs>
  <Slides>19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Aptos</vt:lpstr>
      <vt:lpstr>Arial</vt:lpstr>
      <vt:lpstr>Calibri</vt:lpstr>
      <vt:lpstr>ISc</vt:lpstr>
      <vt:lpstr>ISOCP3_IV25</vt:lpstr>
      <vt:lpstr>Verdana</vt:lpstr>
      <vt:lpstr>CERN Cobranding_16x9 PPT_v2024</vt:lpstr>
      <vt:lpstr>DRD8.WP2 Status and Proposed Projects</vt:lpstr>
      <vt:lpstr>Contents</vt:lpstr>
      <vt:lpstr>The 2 initially selected projects for within DRD8.WP2</vt:lpstr>
      <vt:lpstr>The 2 initially selected projects for within DRD8.WP2</vt:lpstr>
      <vt:lpstr>The 2 initially selected projects for within DRD8.WP2</vt:lpstr>
      <vt:lpstr>The 2 initially selected projects for within DRD8.WP2</vt:lpstr>
      <vt:lpstr>Project 1 Proposed Definition</vt:lpstr>
      <vt:lpstr>Project 1 Proposed Milestone Timeline – Year 1</vt:lpstr>
      <vt:lpstr>Project 1 Proposed Milestone Timeline – Year 2</vt:lpstr>
      <vt:lpstr>Project 1 Proposed Milestone Timeline – Year 3</vt:lpstr>
      <vt:lpstr>Project 1 – Immediate Next Steps</vt:lpstr>
      <vt:lpstr>Project 1 – Medium Term Next Steps</vt:lpstr>
      <vt:lpstr>Project 2 Proposed Definition</vt:lpstr>
      <vt:lpstr>Project 2 Proposed Milestone Timeline – Year 1</vt:lpstr>
      <vt:lpstr>Project 2 Proposed Milestone Timeline – Year 2</vt:lpstr>
      <vt:lpstr>Project 2 Proposed Milestone Timeline – Year 3</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Adam Lowe</dc:creator>
  <cp:lastModifiedBy>Adam Lowe</cp:lastModifiedBy>
  <cp:revision>292</cp:revision>
  <dcterms:created xsi:type="dcterms:W3CDTF">2024-06-10T19:43:52Z</dcterms:created>
  <dcterms:modified xsi:type="dcterms:W3CDTF">2024-09-25T11:46:41Z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044bd30-2ed7-4c9d-9d12-46200872a97b_Enabled">
    <vt:lpwstr>true</vt:lpwstr>
  </property>
  <property fmtid="{D5CDD505-2E9C-101B-9397-08002B2CF9AE}" pid="3" name="MSIP_Label_4044bd30-2ed7-4c9d-9d12-46200872a97b_SetDate">
    <vt:lpwstr>2024-09-25T09:59:54Z</vt:lpwstr>
  </property>
  <property fmtid="{D5CDD505-2E9C-101B-9397-08002B2CF9AE}" pid="4" name="MSIP_Label_4044bd30-2ed7-4c9d-9d12-46200872a97b_Method">
    <vt:lpwstr>Standard</vt:lpwstr>
  </property>
  <property fmtid="{D5CDD505-2E9C-101B-9397-08002B2CF9AE}" pid="5" name="MSIP_Label_4044bd30-2ed7-4c9d-9d12-46200872a97b_Name">
    <vt:lpwstr>defa4170-0d19-0005-0004-bc88714345d2</vt:lpwstr>
  </property>
  <property fmtid="{D5CDD505-2E9C-101B-9397-08002B2CF9AE}" pid="6" name="MSIP_Label_4044bd30-2ed7-4c9d-9d12-46200872a97b_SiteId">
    <vt:lpwstr>4130bd39-7c53-419c-b1e5-8758d6d63f21</vt:lpwstr>
  </property>
  <property fmtid="{D5CDD505-2E9C-101B-9397-08002B2CF9AE}" pid="7" name="MSIP_Label_4044bd30-2ed7-4c9d-9d12-46200872a97b_ActionId">
    <vt:lpwstr>d8080c1f-3fe8-4ff1-9e1b-6ead46cbd085</vt:lpwstr>
  </property>
  <property fmtid="{D5CDD505-2E9C-101B-9397-08002B2CF9AE}" pid="8" name="MSIP_Label_4044bd30-2ed7-4c9d-9d12-46200872a97b_ContentBits">
    <vt:lpwstr>0</vt:lpwstr>
  </property>
</Properties>
</file>