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8" r:id="rId2"/>
    <p:sldId id="1404" r:id="rId3"/>
    <p:sldId id="1405" r:id="rId4"/>
    <p:sldId id="1410" r:id="rId5"/>
    <p:sldId id="1406" r:id="rId6"/>
    <p:sldId id="1408" r:id="rId7"/>
    <p:sldId id="1407" r:id="rId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835F"/>
    <a:srgbClr val="0055A0"/>
    <a:srgbClr val="8BFFBF"/>
    <a:srgbClr val="5DFFA6"/>
    <a:srgbClr val="008000"/>
    <a:srgbClr val="34FA55"/>
    <a:srgbClr val="F868F8"/>
    <a:srgbClr val="50AEC8"/>
    <a:srgbClr val="2000E2"/>
    <a:srgbClr val="D0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 autoAdjust="0"/>
    <p:restoredTop sz="91088" autoAdjust="0"/>
  </p:normalViewPr>
  <p:slideViewPr>
    <p:cSldViewPr>
      <p:cViewPr varScale="1">
        <p:scale>
          <a:sx n="116" d="100"/>
          <a:sy n="116" d="100"/>
        </p:scale>
        <p:origin x="1296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25/09/2024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25/09/2024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8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803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386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50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208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89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926370-B5C5-B3D7-FB54-162E75F4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6C3ADE-D7F7-EC99-36DB-B031AFB19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BEE922-4132-24CF-BE96-3FBD05001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1A635-675C-3FB9-7AF9-C5974D966E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26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9/25/24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36746/contributions/5923178/attachments/2868411/5021349/DRD8%20WG8_4%2031%2005%202024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" y="6221426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2575"/>
            <a:ext cx="12192000" cy="2232025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DRD8 Proposal Preparation: </a:t>
            </a:r>
            <a:br>
              <a:rPr lang="en-GB" sz="6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5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WP4 – Design &amp; Qualification Tools</a:t>
            </a:r>
            <a:endParaRPr lang="en-GB" sz="6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208327"/>
            <a:ext cx="12192000" cy="243047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42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Batista Lopes; D. Alvarez</a:t>
            </a:r>
            <a:endParaRPr lang="en-GB" altLang="x-none" sz="4200" baseline="30000" dirty="0">
              <a:solidFill>
                <a:srgbClr val="01835F"/>
              </a:solidFill>
              <a:latin typeface="Arial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11277600" y="6374607"/>
            <a:ext cx="9144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6400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25/09/2024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2590800" y="4685525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25</a:t>
            </a:r>
            <a:r>
              <a:rPr lang="en-GB" sz="4000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428307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805D6A6-2669-72F4-BD3B-A7846F1F2D82}"/>
              </a:ext>
            </a:extLst>
          </p:cNvPr>
          <p:cNvSpPr txBox="1">
            <a:spLocks/>
          </p:cNvSpPr>
          <p:nvPr/>
        </p:nvSpPr>
        <p:spPr>
          <a:xfrm>
            <a:off x="0" y="7248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WP4 aims to develop new tools and approaches to improve how we design and build detectors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 the entire design cycle for detectors, from the early conceptual phase to the final installation, maintenance and decommissioning</a:t>
            </a:r>
          </a:p>
          <a:p>
            <a:pPr>
              <a:spcBef>
                <a:spcPts val="18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potential activities initially identified in the </a:t>
            </a:r>
            <a:r>
              <a:rPr lang="en-GB" sz="24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LoI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(see 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link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 of CAD tools to physics simulation software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Open-source software &amp; parallel computing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 learning-driven topology optimisation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Virtual/augmented reality aided design</a:t>
            </a:r>
          </a:p>
          <a:p>
            <a:pPr lvl="1">
              <a:spcBef>
                <a:spcPts val="3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Design of complex geometries (e.g. services)</a:t>
            </a:r>
          </a:p>
          <a:p>
            <a:pPr>
              <a:spcBef>
                <a:spcPts val="18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to focus on two activities for the next 3 years:</a:t>
            </a:r>
          </a:p>
          <a:p>
            <a:pPr marL="914400" lvl="1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Reality (XR) Development for Detector Design</a:t>
            </a:r>
          </a:p>
          <a:p>
            <a:pPr marL="914400" lvl="1" indent="-457200">
              <a:spcBef>
                <a:spcPts val="300"/>
              </a:spcBef>
              <a:buFont typeface="+mj-lt"/>
              <a:buAutoNum type="arabicPeriod"/>
            </a:pPr>
            <a:r>
              <a:rPr lang="en-GB" sz="24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 of Engineering Design Tools with Physics Simulation Software </a:t>
            </a:r>
          </a:p>
        </p:txBody>
      </p:sp>
    </p:spTree>
    <p:extLst>
      <p:ext uri="{BB962C8B-B14F-4D97-AF65-F5344CB8AC3E}">
        <p14:creationId xmlns:p14="http://schemas.microsoft.com/office/powerpoint/2010/main" val="35432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4.1: Extended Reality Development Programme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5A9120E0-A9B9-79AC-C4DC-9A37F5CE34AA}"/>
              </a:ext>
            </a:extLst>
          </p:cNvPr>
          <p:cNvSpPr txBox="1">
            <a:spLocks/>
          </p:cNvSpPr>
          <p:nvPr/>
        </p:nvSpPr>
        <p:spPr>
          <a:xfrm>
            <a:off x="0" y="8010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 Investigate the adoption of Extended Reality (XR) technologies for the design, construction and interaction with detectors </a:t>
            </a: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design, and particularly activities in experimental areas </a:t>
            </a: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installation, maintenance, decommissioning)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could benefit greatly of Augmented Reality (AR), Virtual reality (VR) and Mixed Reality (MR) technologies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8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 synergies with Project 1.2)</a:t>
            </a:r>
            <a:endParaRPr lang="en-GB" sz="24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organised in 2 phases: </a:t>
            </a:r>
          </a:p>
          <a:p>
            <a:pPr lvl="1">
              <a:spcBef>
                <a:spcPts val="1200"/>
              </a:spcBef>
            </a:pP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1: Research and evaluation of current XR technologies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off-the-shelf XR solutions/platforms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Procurement of initial software &amp; hardware and training</a:t>
            </a: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1200"/>
              </a:spcBef>
            </a:pP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2: Implementation of XR technologies for in detector application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evaluation in lab environment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Application of XR technologies in an ongoing project at one of CERN’s experimental areas, including the necessary digital content to build a demonstrator</a:t>
            </a:r>
            <a:endParaRPr lang="en-GB" sz="1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582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66384E2-3A82-2F6E-7927-31E08FD803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57" b="9712"/>
          <a:stretch/>
        </p:blipFill>
        <p:spPr>
          <a:xfrm>
            <a:off x="588210" y="71978"/>
            <a:ext cx="5164746" cy="249936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undefined">
            <a:extLst>
              <a:ext uri="{FF2B5EF4-FFF2-40B4-BE49-F238E27FC236}">
                <a16:creationId xmlns:a16="http://schemas.microsoft.com/office/drawing/2014/main" id="{3E90311D-52B3-C3C6-6F99-E8B6731B3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8034" y="1321658"/>
            <a:ext cx="5426764" cy="407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96F7E7-7EF9-F8B5-F343-30AF1DBD2CCD}"/>
              </a:ext>
            </a:extLst>
          </p:cNvPr>
          <p:cNvSpPr txBox="1"/>
          <p:nvPr/>
        </p:nvSpPr>
        <p:spPr>
          <a:xfrm>
            <a:off x="6288278" y="5397252"/>
            <a:ext cx="5291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Researchers at ESA, Darmstadt, using a VR headset &amp; motion controllers to train to extinguish a fire inside a lunar habitat. Source: ESA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8BEF0-380B-E5FF-F1A5-B7953A259BC1}"/>
              </a:ext>
            </a:extLst>
          </p:cNvPr>
          <p:cNvSpPr txBox="1"/>
          <p:nvPr/>
        </p:nvSpPr>
        <p:spPr>
          <a:xfrm>
            <a:off x="228600" y="6135469"/>
            <a:ext cx="5738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Collaboration from anywhere - Microsoft HoloLens 2. Source: Microsoft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91CB70-23A8-3A8E-10A2-C4E39C5E703F}"/>
              </a:ext>
            </a:extLst>
          </p:cNvPr>
          <p:cNvSpPr txBox="1"/>
          <p:nvPr/>
        </p:nvSpPr>
        <p:spPr>
          <a:xfrm>
            <a:off x="466177" y="2514600"/>
            <a:ext cx="5417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Europa Clipper engineers using mixed reality headsets to examine Europa Clipper’s avionics module assembly. Source: NASA/JPL-Caltech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D80BD7-07A9-8E75-8375-96EA280FFE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981" y="3554968"/>
            <a:ext cx="5607141" cy="258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6200" y="228600"/>
            <a:ext cx="3048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6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4.2: 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B034B01-D1AE-32AC-B019-5F25649F4EB6}"/>
              </a:ext>
            </a:extLst>
          </p:cNvPr>
          <p:cNvSpPr txBox="1">
            <a:spLocks/>
          </p:cNvSpPr>
          <p:nvPr/>
        </p:nvSpPr>
        <p:spPr>
          <a:xfrm>
            <a:off x="2819400" y="228600"/>
            <a:ext cx="8915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3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 between Engineering Tools &amp; Physics Simulation Software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36247CD-DC52-4EC4-5AED-F5CD9DC8EAA9}"/>
              </a:ext>
            </a:extLst>
          </p:cNvPr>
          <p:cNvSpPr txBox="1">
            <a:spLocks/>
          </p:cNvSpPr>
          <p:nvPr/>
        </p:nvSpPr>
        <p:spPr>
          <a:xfrm>
            <a:off x="0" y="11820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Objective: Automatise data transfer between CAD design tools and physics simulation software (e.g. GEANT4, FLUKA) </a:t>
            </a: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Eliminating the need to introduce manually the detector geometry and material information in physics software will shorten the design times, minimise errors and allow for more realistic detector descriptions </a:t>
            </a:r>
          </a:p>
          <a:p>
            <a:pPr>
              <a:spcBef>
                <a:spcPts val="1200"/>
              </a:spcBef>
            </a:pP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organised in 2 phases: </a:t>
            </a:r>
          </a:p>
          <a:p>
            <a:pPr lvl="1">
              <a:spcBef>
                <a:spcPts val="1200"/>
              </a:spcBef>
            </a:pP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1: Requirement definition</a:t>
            </a:r>
          </a:p>
          <a:p>
            <a:pPr lvl="2">
              <a:spcBef>
                <a:spcPts val="1200"/>
              </a:spcBef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Interface with designers and physicists to define needs and identify input/output formats of both the engineering tools and physics simulation software </a:t>
            </a:r>
          </a:p>
          <a:p>
            <a:pPr lvl="1">
              <a:spcBef>
                <a:spcPts val="1200"/>
              </a:spcBef>
            </a:pP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2: Development software tools to extract and transfer relevant data </a:t>
            </a:r>
            <a:r>
              <a:rPr lang="en-GB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(e.g. geometry, material) </a:t>
            </a:r>
            <a:r>
              <a:rPr lang="en-GB" sz="2400" b="1" u="sng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applications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36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40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Comments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805D6A6-2669-72F4-BD3B-A7846F1F2D82}"/>
              </a:ext>
            </a:extLst>
          </p:cNvPr>
          <p:cNvSpPr txBox="1">
            <a:spLocks/>
          </p:cNvSpPr>
          <p:nvPr/>
        </p:nvSpPr>
        <p:spPr>
          <a:xfrm>
            <a:off x="0" y="72484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Relatively modest funding would be needed to launch Project 4.1 (dedicated primarily to the acquisition of XR systems</a:t>
            </a:r>
            <a:r>
              <a:rPr lang="en-US" sz="24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while no </a:t>
            </a:r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 hardware costs are anticipated for Project 4.2</a:t>
            </a:r>
          </a:p>
          <a:p>
            <a:pPr>
              <a:spcBef>
                <a:spcPts val="300"/>
              </a:spcBef>
            </a:pPr>
            <a:endParaRPr lang="en-US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 power will have to be secured for both activities!</a:t>
            </a:r>
          </a:p>
          <a:p>
            <a:pPr>
              <a:spcBef>
                <a:spcPts val="300"/>
              </a:spcBef>
            </a:pPr>
            <a:endParaRPr lang="en-US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en-GB" sz="2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Please, get in touch if you are interested in collaborating in any of these projects!!!</a:t>
            </a:r>
          </a:p>
        </p:txBody>
      </p:sp>
    </p:spTree>
    <p:extLst>
      <p:ext uri="{BB962C8B-B14F-4D97-AF65-F5344CB8AC3E}">
        <p14:creationId xmlns:p14="http://schemas.microsoft.com/office/powerpoint/2010/main" val="3514772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790DD-44EE-B4C5-2303-0DFDEF47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AC7F8-A2C5-91F8-5A0B-36FEEBB3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180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GB" sz="72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881EBF86-378F-5BEE-2CD7-A5C2CBA69E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27CCF21-3DE5-462D-57AA-CC858D6919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244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546</Words>
  <Application>Microsoft Macintosh PowerPoint</Application>
  <PresentationFormat>Widescreen</PresentationFormat>
  <Paragraphs>57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DRD8 Proposal Preparation:  WP4 – Design &amp; Qualification Tools</vt:lpstr>
      <vt:lpstr>Introduction</vt:lpstr>
      <vt:lpstr>Project 4.1: Extended Reality Development Programme</vt:lpstr>
      <vt:lpstr>PowerPoint Presentation</vt:lpstr>
      <vt:lpstr>Project 4.2: </vt:lpstr>
      <vt:lpstr>Final Comments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Joao Batista Lopes</cp:lastModifiedBy>
  <cp:revision>2503</cp:revision>
  <cp:lastPrinted>2014-04-23T12:08:29Z</cp:lastPrinted>
  <dcterms:created xsi:type="dcterms:W3CDTF">2006-08-16T00:00:00Z</dcterms:created>
  <dcterms:modified xsi:type="dcterms:W3CDTF">2024-09-25T13:28:27Z</dcterms:modified>
</cp:coreProperties>
</file>