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3654" r:id="rId3"/>
    <p:sldId id="3655" r:id="rId4"/>
    <p:sldId id="36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5BC6F-6401-447A-BBF0-5F554950FD5A}" type="datetimeFigureOut">
              <a:rPr lang="en-GB" smtClean="0"/>
              <a:t>25/09/2024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4CE49-61D9-42D4-BC8E-7859367A17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671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8F5B7-A1DF-4E72-997F-64FA3AD8DF28}" type="datetime1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16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76EAB-38CE-4B76-8B63-6E927E29E600}" type="datetime1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574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ADFC-50B3-4C3D-B952-C09B969C263F}" type="datetime1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773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E144-D56A-4D33-A8B4-2DE7E92636A3}" type="datetime1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964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CECF-29FC-413C-914D-7DCFCA571355}" type="datetime1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926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87DF-89D8-470B-8BA8-D737DD5E569F}" type="datetime1">
              <a:rPr lang="en-GB" smtClean="0"/>
              <a:t>25/09/2024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85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39CD-6A6E-40DC-9C1D-35C74C6FEBE9}" type="datetime1">
              <a:rPr lang="en-GB" smtClean="0"/>
              <a:t>25/09/2024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93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05CB-43CE-44AB-8694-44EBF46C3EC4}" type="datetime1">
              <a:rPr lang="en-GB" smtClean="0"/>
              <a:t>25/09/2024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354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7A2E-CE8D-4D31-98CB-920FC358FE7C}" type="datetime1">
              <a:rPr lang="en-GB" smtClean="0"/>
              <a:t>25/09/2024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935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A4C00-660B-4976-BFD3-FC4D23CB9C23}" type="datetime1">
              <a:rPr lang="en-GB" smtClean="0"/>
              <a:t>25/09/2024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831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EA7F-38ED-4C83-BE85-39EE46E6D29F}" type="datetime1">
              <a:rPr lang="en-GB" smtClean="0"/>
              <a:t>25/09/2024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868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6C99F-B209-4BA0-9712-F5109B8FBED9}" type="datetime1">
              <a:rPr lang="en-GB" smtClean="0"/>
              <a:t>25/09/2024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5EB2A-D79A-4EBC-8D41-D3E244EB9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2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57771"/>
            <a:ext cx="7772400" cy="2471230"/>
          </a:xfrm>
          <a:solidFill>
            <a:srgbClr val="002060"/>
          </a:solidFill>
        </p:spPr>
        <p:txBody>
          <a:bodyPr anchor="ctr">
            <a:normAutofit/>
          </a:bodyPr>
          <a:lstStyle/>
          <a:p>
            <a:r>
              <a:rPr lang="en-US" sz="5300" dirty="0">
                <a:solidFill>
                  <a:schemeClr val="bg1">
                    <a:lumMod val="95000"/>
                  </a:schemeClr>
                </a:solidFill>
              </a:rPr>
              <a:t>Proposal for the Governance of DRD8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3504" y="3874706"/>
            <a:ext cx="7936992" cy="2471230"/>
          </a:xfrm>
        </p:spPr>
        <p:txBody>
          <a:bodyPr anchor="ctr">
            <a:normAutofit/>
          </a:bodyPr>
          <a:lstStyle/>
          <a:p>
            <a:r>
              <a:rPr lang="en-GB" dirty="0"/>
              <a:t>September 25, 2024</a:t>
            </a:r>
          </a:p>
          <a:p>
            <a:endParaRPr lang="en-GB" sz="2000" dirty="0"/>
          </a:p>
          <a:p>
            <a:r>
              <a:rPr lang="en-GB" sz="2000" dirty="0"/>
              <a:t>Burkhard Schmidt </a:t>
            </a:r>
          </a:p>
          <a:p>
            <a:r>
              <a:rPr lang="en-GB" sz="2000" dirty="0"/>
              <a:t>for the DRD8 Steering Committee </a:t>
            </a:r>
          </a:p>
          <a:p>
            <a:r>
              <a:rPr lang="en-GB" sz="1900" dirty="0"/>
              <a:t>(</a:t>
            </a:r>
            <a:r>
              <a:rPr lang="de-DE" sz="19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C. Gargiulo, A. Jung, A. Mussgiller, P. Petagna, B. Schmidt, G. Viehhauser)</a:t>
            </a:r>
            <a:endParaRPr lang="en-GB" sz="19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6760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3EF74-8227-B50F-9CB6-EF7C049C4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9217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Basic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ADCF1-19C2-C119-443E-140C47711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690" y="1772285"/>
            <a:ext cx="805053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The proposal for the Governance of DRD8 is very similar to the one suggested by and implemented for DRD7 (R&amp;D on Electronics and On-Detector processing).</a:t>
            </a:r>
          </a:p>
          <a:p>
            <a:r>
              <a:rPr lang="en-GB" sz="2400" dirty="0"/>
              <a:t>Section 2 of the DRD8 proposal outlines the concept – which is of course open for comments and suggestions.</a:t>
            </a:r>
          </a:p>
          <a:p>
            <a:r>
              <a:rPr lang="en-GB" sz="2400" dirty="0"/>
              <a:t>Note that at present DRD8 is not an approved collaboration. Therefore, we are in a transition phase, which is reflected in Section 2 of the proposal.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A903F-4469-AA95-693E-EB6686EA1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466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4D99F-31F0-D7AC-75BD-F322D968C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76933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Governance of DRD8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984B6-0B73-C1CE-CF7F-BC099B1B4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40" y="2993576"/>
            <a:ext cx="6294159" cy="1848030"/>
          </a:xfrm>
          <a:solidFill>
            <a:schemeClr val="accent6">
              <a:lumMod val="60000"/>
              <a:lumOff val="40000"/>
            </a:schemeClr>
          </a:solidFill>
        </p:spPr>
        <p:txBody>
          <a:bodyPr anchor="ctr"/>
          <a:lstStyle/>
          <a:p>
            <a:pPr marL="0" indent="0" algn="ctr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4F447-87D0-8A9F-59A5-A8F26F5C1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09DF89-A584-80C5-3F5C-49BE0C4BB767}"/>
              </a:ext>
            </a:extLst>
          </p:cNvPr>
          <p:cNvSpPr txBox="1"/>
          <p:nvPr/>
        </p:nvSpPr>
        <p:spPr>
          <a:xfrm>
            <a:off x="1463040" y="1965960"/>
            <a:ext cx="2117246" cy="58477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Collaboration Board</a:t>
            </a:r>
          </a:p>
          <a:p>
            <a:r>
              <a:rPr lang="en-GB" sz="1400" dirty="0"/>
              <a:t>(Institute Representatives)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1FEABB-3913-ED68-8D80-87DA7FA1B54E}"/>
              </a:ext>
            </a:extLst>
          </p:cNvPr>
          <p:cNvSpPr txBox="1"/>
          <p:nvPr/>
        </p:nvSpPr>
        <p:spPr>
          <a:xfrm>
            <a:off x="5468752" y="1965959"/>
            <a:ext cx="2288447" cy="58477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      Resource Board     </a:t>
            </a:r>
          </a:p>
          <a:p>
            <a:pPr algn="ctr"/>
            <a:r>
              <a:rPr lang="en-GB" sz="1400" dirty="0"/>
              <a:t>(FA Representatives)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D50DAE-C4F7-9DE6-E9DE-381A9AF12EB9}"/>
              </a:ext>
            </a:extLst>
          </p:cNvPr>
          <p:cNvSpPr txBox="1"/>
          <p:nvPr/>
        </p:nvSpPr>
        <p:spPr>
          <a:xfrm>
            <a:off x="3738181" y="2733974"/>
            <a:ext cx="157267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Spokespersons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A2E193-B7DB-2B06-45CF-2165B2912429}"/>
              </a:ext>
            </a:extLst>
          </p:cNvPr>
          <p:cNvSpPr txBox="1"/>
          <p:nvPr/>
        </p:nvSpPr>
        <p:spPr>
          <a:xfrm>
            <a:off x="3247607" y="3163031"/>
            <a:ext cx="2780698" cy="8156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GB" sz="2000" dirty="0"/>
              <a:t>Steering Committee</a:t>
            </a:r>
          </a:p>
          <a:p>
            <a:r>
              <a:rPr lang="en-GB" sz="1600" dirty="0"/>
              <a:t>(Evolved from OC of the FTDM)</a:t>
            </a:r>
          </a:p>
          <a:p>
            <a:endParaRPr lang="en-GB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29771E-C101-0225-9DBD-4724287161EC}"/>
              </a:ext>
            </a:extLst>
          </p:cNvPr>
          <p:cNvSpPr txBox="1"/>
          <p:nvPr/>
        </p:nvSpPr>
        <p:spPr>
          <a:xfrm>
            <a:off x="2079146" y="4143674"/>
            <a:ext cx="116846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WG 8.1</a:t>
            </a:r>
          </a:p>
          <a:p>
            <a:pPr algn="ctr"/>
            <a:r>
              <a:rPr lang="en-GB" dirty="0"/>
              <a:t>Conveners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A722B1-ACCB-C1A9-0F48-A7B7A9D31A3A}"/>
              </a:ext>
            </a:extLst>
          </p:cNvPr>
          <p:cNvSpPr txBox="1"/>
          <p:nvPr/>
        </p:nvSpPr>
        <p:spPr>
          <a:xfrm>
            <a:off x="3344066" y="4143674"/>
            <a:ext cx="116846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WG 8.2</a:t>
            </a:r>
          </a:p>
          <a:p>
            <a:pPr algn="ctr"/>
            <a:r>
              <a:rPr lang="en-GB" dirty="0"/>
              <a:t>Conveners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538AFE-9F0E-E616-D230-728E742A0B3F}"/>
              </a:ext>
            </a:extLst>
          </p:cNvPr>
          <p:cNvSpPr txBox="1"/>
          <p:nvPr/>
        </p:nvSpPr>
        <p:spPr>
          <a:xfrm>
            <a:off x="5874947" y="4141531"/>
            <a:ext cx="116846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WG 8.4</a:t>
            </a:r>
          </a:p>
          <a:p>
            <a:pPr algn="ctr"/>
            <a:r>
              <a:rPr lang="en-GB" dirty="0"/>
              <a:t>Conveners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44CBEC-4224-3BCD-8969-BE89E581B5D7}"/>
              </a:ext>
            </a:extLst>
          </p:cNvPr>
          <p:cNvSpPr txBox="1"/>
          <p:nvPr/>
        </p:nvSpPr>
        <p:spPr>
          <a:xfrm>
            <a:off x="4608986" y="4141531"/>
            <a:ext cx="116846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WG 8.3</a:t>
            </a:r>
          </a:p>
          <a:p>
            <a:pPr algn="ctr"/>
            <a:r>
              <a:rPr lang="en-GB" dirty="0"/>
              <a:t>Conveners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0141E8-1F40-1743-3617-3A4E790CFEFB}"/>
              </a:ext>
            </a:extLst>
          </p:cNvPr>
          <p:cNvSpPr txBox="1"/>
          <p:nvPr/>
        </p:nvSpPr>
        <p:spPr>
          <a:xfrm>
            <a:off x="2162941" y="4989494"/>
            <a:ext cx="1016112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WG 8.1</a:t>
            </a:r>
          </a:p>
          <a:p>
            <a:pPr algn="ctr"/>
            <a:endParaRPr lang="en-GB" dirty="0"/>
          </a:p>
          <a:p>
            <a:pPr algn="ctr"/>
            <a:r>
              <a:rPr lang="en-GB" dirty="0">
                <a:highlight>
                  <a:srgbClr val="808080"/>
                </a:highlight>
              </a:rPr>
              <a:t>Project 1</a:t>
            </a:r>
          </a:p>
          <a:p>
            <a:pPr algn="ctr"/>
            <a:r>
              <a:rPr lang="en-GB" dirty="0">
                <a:highlight>
                  <a:srgbClr val="808080"/>
                </a:highlight>
              </a:rPr>
              <a:t>Project 2</a:t>
            </a:r>
          </a:p>
          <a:p>
            <a:pPr algn="ctr"/>
            <a:r>
              <a:rPr lang="en-GB" dirty="0">
                <a:highlight>
                  <a:srgbClr val="808080"/>
                </a:highlight>
              </a:rPr>
              <a:t>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F0DF40-16EF-AC49-F542-5059341539B7}"/>
              </a:ext>
            </a:extLst>
          </p:cNvPr>
          <p:cNvSpPr txBox="1"/>
          <p:nvPr/>
        </p:nvSpPr>
        <p:spPr>
          <a:xfrm>
            <a:off x="3412621" y="4989494"/>
            <a:ext cx="1016112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WG 8.2</a:t>
            </a:r>
          </a:p>
          <a:p>
            <a:pPr algn="ctr"/>
            <a:endParaRPr lang="en-GB" dirty="0"/>
          </a:p>
          <a:p>
            <a:pPr algn="ctr"/>
            <a:r>
              <a:rPr lang="en-GB" dirty="0">
                <a:highlight>
                  <a:srgbClr val="808080"/>
                </a:highlight>
              </a:rPr>
              <a:t>Project 1</a:t>
            </a:r>
          </a:p>
          <a:p>
            <a:pPr algn="ctr"/>
            <a:r>
              <a:rPr lang="en-GB" dirty="0">
                <a:highlight>
                  <a:srgbClr val="808080"/>
                </a:highlight>
              </a:rPr>
              <a:t>Project 2</a:t>
            </a:r>
          </a:p>
          <a:p>
            <a:pPr algn="ctr"/>
            <a:r>
              <a:rPr lang="en-GB" dirty="0">
                <a:highlight>
                  <a:srgbClr val="808080"/>
                </a:highlight>
              </a:rPr>
              <a:t>…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932149-DF29-A4C3-0B00-FD24727B6BA0}"/>
              </a:ext>
            </a:extLst>
          </p:cNvPr>
          <p:cNvSpPr txBox="1"/>
          <p:nvPr/>
        </p:nvSpPr>
        <p:spPr>
          <a:xfrm>
            <a:off x="4692781" y="4981874"/>
            <a:ext cx="1016112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WG 8.3</a:t>
            </a:r>
          </a:p>
          <a:p>
            <a:pPr algn="ctr"/>
            <a:endParaRPr lang="en-GB" dirty="0"/>
          </a:p>
          <a:p>
            <a:pPr algn="ctr"/>
            <a:r>
              <a:rPr lang="en-GB" dirty="0">
                <a:highlight>
                  <a:srgbClr val="808080"/>
                </a:highlight>
              </a:rPr>
              <a:t>Project 1</a:t>
            </a:r>
          </a:p>
          <a:p>
            <a:pPr algn="ctr"/>
            <a:r>
              <a:rPr lang="en-GB" dirty="0">
                <a:highlight>
                  <a:srgbClr val="808080"/>
                </a:highlight>
              </a:rPr>
              <a:t>Project 2</a:t>
            </a:r>
          </a:p>
          <a:p>
            <a:pPr algn="ctr"/>
            <a:r>
              <a:rPr lang="en-GB" dirty="0">
                <a:highlight>
                  <a:srgbClr val="808080"/>
                </a:highlight>
              </a:rPr>
              <a:t>…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557D0F-CF18-69E7-6F12-C9552BD43F56}"/>
              </a:ext>
            </a:extLst>
          </p:cNvPr>
          <p:cNvSpPr txBox="1"/>
          <p:nvPr/>
        </p:nvSpPr>
        <p:spPr>
          <a:xfrm>
            <a:off x="5942461" y="4989494"/>
            <a:ext cx="1016112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WG 8.4</a:t>
            </a:r>
          </a:p>
          <a:p>
            <a:pPr algn="ctr"/>
            <a:endParaRPr lang="en-GB" dirty="0"/>
          </a:p>
          <a:p>
            <a:pPr algn="ctr"/>
            <a:r>
              <a:rPr lang="en-GB" dirty="0">
                <a:highlight>
                  <a:srgbClr val="808080"/>
                </a:highlight>
              </a:rPr>
              <a:t>Project 1</a:t>
            </a:r>
          </a:p>
          <a:p>
            <a:pPr algn="ctr"/>
            <a:r>
              <a:rPr lang="en-GB" dirty="0">
                <a:highlight>
                  <a:srgbClr val="808080"/>
                </a:highlight>
              </a:rPr>
              <a:t>Project 2</a:t>
            </a:r>
          </a:p>
          <a:p>
            <a:pPr algn="ctr"/>
            <a:r>
              <a:rPr lang="en-GB" dirty="0">
                <a:highlight>
                  <a:srgbClr val="808080"/>
                </a:highlight>
              </a:rPr>
              <a:t>…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46C6F29-1D75-95ED-8D6B-26A1E0D3816A}"/>
              </a:ext>
            </a:extLst>
          </p:cNvPr>
          <p:cNvCxnSpPr>
            <a:stCxn id="10" idx="2"/>
            <a:endCxn id="14" idx="0"/>
          </p:cNvCxnSpPr>
          <p:nvPr/>
        </p:nvCxnSpPr>
        <p:spPr>
          <a:xfrm>
            <a:off x="2663377" y="4790005"/>
            <a:ext cx="7620" cy="19948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A7ABED5-41D5-C56B-DBA5-2A6B3F2EA39F}"/>
              </a:ext>
            </a:extLst>
          </p:cNvPr>
          <p:cNvCxnSpPr/>
          <p:nvPr/>
        </p:nvCxnSpPr>
        <p:spPr>
          <a:xfrm>
            <a:off x="3928297" y="4782385"/>
            <a:ext cx="7620" cy="19948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CC5D2A7-6A69-D5E6-9C23-7E0737CF8367}"/>
              </a:ext>
            </a:extLst>
          </p:cNvPr>
          <p:cNvCxnSpPr/>
          <p:nvPr/>
        </p:nvCxnSpPr>
        <p:spPr>
          <a:xfrm>
            <a:off x="5216077" y="4774765"/>
            <a:ext cx="7620" cy="19948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972281F-24E3-3AA2-9E5D-E6E49ED8253E}"/>
              </a:ext>
            </a:extLst>
          </p:cNvPr>
          <p:cNvCxnSpPr/>
          <p:nvPr/>
        </p:nvCxnSpPr>
        <p:spPr>
          <a:xfrm>
            <a:off x="6458137" y="4782385"/>
            <a:ext cx="7620" cy="19948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671CE2D-628A-5A12-B29E-5CAF38A11DF4}"/>
              </a:ext>
            </a:extLst>
          </p:cNvPr>
          <p:cNvSpPr txBox="1"/>
          <p:nvPr/>
        </p:nvSpPr>
        <p:spPr>
          <a:xfrm>
            <a:off x="2833650" y="3561877"/>
            <a:ext cx="3521477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Proposal Preparation team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8EAC474-D735-760E-474F-C609884F4161}"/>
              </a:ext>
            </a:extLst>
          </p:cNvPr>
          <p:cNvSpPr txBox="1"/>
          <p:nvPr/>
        </p:nvSpPr>
        <p:spPr>
          <a:xfrm>
            <a:off x="2079146" y="3610112"/>
            <a:ext cx="519717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Review Manager     Technical Committee 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6F500D2-DCF5-A5B6-8E65-3A539B9A9AEB}"/>
              </a:ext>
            </a:extLst>
          </p:cNvPr>
          <p:cNvCxnSpPr>
            <a:stCxn id="5" idx="2"/>
            <a:endCxn id="7" idx="1"/>
          </p:cNvCxnSpPr>
          <p:nvPr/>
        </p:nvCxnSpPr>
        <p:spPr>
          <a:xfrm>
            <a:off x="2521663" y="2550735"/>
            <a:ext cx="1216518" cy="36790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6F75D87-C8AD-75C8-6DDE-0C7DA0D8A3E2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2521663" y="2550735"/>
            <a:ext cx="374507" cy="113031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26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BD2E3-8C25-D963-E3B1-8FB238EB7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24412"/>
          </a:xfrm>
          <a:solidFill>
            <a:srgbClr val="002060"/>
          </a:solidFill>
        </p:spPr>
        <p:txBody>
          <a:bodyPr/>
          <a:lstStyle/>
          <a:p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8848E-6502-F923-F06C-4CFA954F2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239" y="1825625"/>
            <a:ext cx="8155840" cy="4351338"/>
          </a:xfrm>
        </p:spPr>
        <p:txBody>
          <a:bodyPr/>
          <a:lstStyle/>
          <a:p>
            <a:r>
              <a:rPr lang="en-GB" dirty="0"/>
              <a:t>We have to update the list of collaborating institutes with their intended contributions.</a:t>
            </a:r>
          </a:p>
          <a:p>
            <a:r>
              <a:rPr lang="en-GB" dirty="0"/>
              <a:t>The list will be included as Section 2.6 of the proposal</a:t>
            </a:r>
          </a:p>
          <a:p>
            <a:endParaRPr lang="en-GB" dirty="0"/>
          </a:p>
          <a:p>
            <a:r>
              <a:rPr lang="en-GB" dirty="0"/>
              <a:t>We have foreseen two editing sessions of the proposal next week, driven by the availability of  people.</a:t>
            </a:r>
          </a:p>
          <a:p>
            <a:r>
              <a:rPr lang="en-GB" dirty="0"/>
              <a:t>The plan is to circulate the proposal for comments by the end of next week</a:t>
            </a:r>
            <a:r>
              <a:rPr lang="en-GB"/>
              <a:t>, October 4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2A61DE-F4CB-19FC-8EDA-DF7056E3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EB2A-D79A-4EBC-8D41-D3E244EB970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09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923</TotalTime>
  <Words>266</Words>
  <Application>Microsoft Office PowerPoint</Application>
  <PresentationFormat>On-screen Show (4:3)</PresentationFormat>
  <Paragraphs>57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Office Theme</vt:lpstr>
      <vt:lpstr>Proposal for the Governance of DRD8</vt:lpstr>
      <vt:lpstr> Basic idea</vt:lpstr>
      <vt:lpstr>Governance of DRD8</vt:lpstr>
      <vt:lpstr> 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Burkhard Schmidt</dc:creator>
  <cp:lastModifiedBy>Burkhard Schmidt</cp:lastModifiedBy>
  <cp:revision>70</cp:revision>
  <dcterms:created xsi:type="dcterms:W3CDTF">2023-06-02T07:58:08Z</dcterms:created>
  <dcterms:modified xsi:type="dcterms:W3CDTF">2024-09-25T10:16:40Z</dcterms:modified>
</cp:coreProperties>
</file>