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7"/>
  </p:notesMasterIdLst>
  <p:handoutMasterIdLst>
    <p:handoutMasterId r:id="rId58"/>
  </p:handoutMasterIdLst>
  <p:sldIdLst>
    <p:sldId id="264" r:id="rId2"/>
    <p:sldId id="21201" r:id="rId3"/>
    <p:sldId id="21200" r:id="rId4"/>
    <p:sldId id="21235" r:id="rId5"/>
    <p:sldId id="21236" r:id="rId6"/>
    <p:sldId id="21237" r:id="rId7"/>
    <p:sldId id="21180" r:id="rId8"/>
    <p:sldId id="688" r:id="rId9"/>
    <p:sldId id="21215" r:id="rId10"/>
    <p:sldId id="692" r:id="rId11"/>
    <p:sldId id="21230" r:id="rId12"/>
    <p:sldId id="697" r:id="rId13"/>
    <p:sldId id="21221" r:id="rId14"/>
    <p:sldId id="21223" r:id="rId15"/>
    <p:sldId id="21226" r:id="rId16"/>
    <p:sldId id="21222" r:id="rId17"/>
    <p:sldId id="21228" r:id="rId18"/>
    <p:sldId id="21220" r:id="rId19"/>
    <p:sldId id="21229" r:id="rId20"/>
    <p:sldId id="21216" r:id="rId21"/>
    <p:sldId id="21204" r:id="rId22"/>
    <p:sldId id="21170" r:id="rId23"/>
    <p:sldId id="21208" r:id="rId24"/>
    <p:sldId id="1513" r:id="rId25"/>
    <p:sldId id="21205" r:id="rId26"/>
    <p:sldId id="21193" r:id="rId27"/>
    <p:sldId id="21192" r:id="rId28"/>
    <p:sldId id="21191" r:id="rId29"/>
    <p:sldId id="21177" r:id="rId30"/>
    <p:sldId id="21166" r:id="rId31"/>
    <p:sldId id="21195" r:id="rId32"/>
    <p:sldId id="21231" r:id="rId33"/>
    <p:sldId id="21233" r:id="rId34"/>
    <p:sldId id="21232" r:id="rId35"/>
    <p:sldId id="21197" r:id="rId36"/>
    <p:sldId id="21190" r:id="rId37"/>
    <p:sldId id="21150" r:id="rId38"/>
    <p:sldId id="21198" r:id="rId39"/>
    <p:sldId id="21189" r:id="rId40"/>
    <p:sldId id="21120" r:id="rId41"/>
    <p:sldId id="21134" r:id="rId42"/>
    <p:sldId id="21144" r:id="rId43"/>
    <p:sldId id="21139" r:id="rId44"/>
    <p:sldId id="21101" r:id="rId45"/>
    <p:sldId id="1501" r:id="rId46"/>
    <p:sldId id="681" r:id="rId47"/>
    <p:sldId id="682" r:id="rId48"/>
    <p:sldId id="21083" r:id="rId49"/>
    <p:sldId id="21171" r:id="rId50"/>
    <p:sldId id="21079" r:id="rId51"/>
    <p:sldId id="21184" r:id="rId52"/>
    <p:sldId id="673" r:id="rId53"/>
    <p:sldId id="21167" r:id="rId54"/>
    <p:sldId id="1508" r:id="rId55"/>
    <p:sldId id="21178" r:id="rId56"/>
  </p:sldIdLst>
  <p:sldSz cx="9144000" cy="5143500" type="screen16x9"/>
  <p:notesSz cx="9144000" cy="6858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9FFBD"/>
    <a:srgbClr val="C8FCF4"/>
    <a:srgbClr val="FFE221"/>
    <a:srgbClr val="FFDB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611" autoAdjust="0"/>
    <p:restoredTop sz="96281" autoAdjust="0"/>
  </p:normalViewPr>
  <p:slideViewPr>
    <p:cSldViewPr snapToObjects="1" showGuides="1">
      <p:cViewPr varScale="1">
        <p:scale>
          <a:sx n="100" d="100"/>
          <a:sy n="100" d="100"/>
        </p:scale>
        <p:origin x="168" y="125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BF78DC-893B-3240-8646-29CE9678F606}" type="doc">
      <dgm:prSet loTypeId="urn:microsoft.com/office/officeart/2009/3/layout/HorizontalOrganizationChart" loCatId="" qsTypeId="urn:microsoft.com/office/officeart/2005/8/quickstyle/simple1" qsCatId="simple" csTypeId="urn:microsoft.com/office/officeart/2005/8/colors/accent1_2" csCatId="accent1" phldr="1"/>
      <dgm:spPr/>
      <dgm:t>
        <a:bodyPr/>
        <a:lstStyle/>
        <a:p>
          <a:endParaRPr lang="en-US"/>
        </a:p>
      </dgm:t>
    </dgm:pt>
    <dgm:pt modelId="{9E80963D-EF6E-9D48-B664-4A649FAFBC46}">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vert="horz"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WP9 – Test Infrastructures </a:t>
          </a:r>
        </a:p>
        <a:p>
          <a:pPr marL="0" algn="ctr"/>
          <a:r>
            <a:rPr lang="en-US" sz="1200" dirty="0">
              <a:solidFill>
                <a:schemeClr val="tx1"/>
              </a:solidFill>
              <a:latin typeface="Calibri" panose="020F0502020204030204" pitchFamily="34" charset="0"/>
              <a:cs typeface="Calibri" panose="020F0502020204030204" pitchFamily="34" charset="0"/>
            </a:rPr>
            <a:t>(G. </a:t>
          </a:r>
          <a:r>
            <a:rPr lang="en-US" sz="1200" dirty="0" err="1">
              <a:solidFill>
                <a:schemeClr val="tx1"/>
              </a:solidFill>
              <a:latin typeface="Calibri" panose="020F0502020204030204" pitchFamily="34" charset="0"/>
              <a:cs typeface="Calibri" panose="020F0502020204030204" pitchFamily="34" charset="0"/>
            </a:rPr>
            <a:t>Willering</a:t>
          </a:r>
          <a:r>
            <a:rPr lang="en-US" sz="1200" dirty="0">
              <a:solidFill>
                <a:schemeClr val="tx1"/>
              </a:solidFill>
              <a:latin typeface="Calibri" panose="020F0502020204030204" pitchFamily="34" charset="0"/>
              <a:cs typeface="Calibri" panose="020F0502020204030204" pitchFamily="34" charset="0"/>
            </a:rPr>
            <a:t>, E. </a:t>
          </a:r>
          <a:r>
            <a:rPr lang="en-US" sz="1200" dirty="0" err="1">
              <a:solidFill>
                <a:schemeClr val="tx1"/>
              </a:solidFill>
              <a:latin typeface="Calibri" panose="020F0502020204030204" pitchFamily="34" charset="0"/>
              <a:cs typeface="Calibri" panose="020F0502020204030204" pitchFamily="34" charset="0"/>
            </a:rPr>
            <a:t>Beneduce</a:t>
          </a:r>
          <a:r>
            <a:rPr lang="en-US" sz="1200" dirty="0">
              <a:solidFill>
                <a:schemeClr val="tx1"/>
              </a:solidFill>
              <a:latin typeface="Calibri" panose="020F0502020204030204" pitchFamily="34" charset="0"/>
              <a:cs typeface="Calibri" panose="020F0502020204030204" pitchFamily="34" charset="0"/>
            </a:rPr>
            <a:t>)</a:t>
          </a:r>
        </a:p>
      </dgm:t>
    </dgm:pt>
    <dgm:pt modelId="{E5FB3C1D-5F55-FD4A-A8C7-2BAE6AC0E2D3}" type="parTrans" cxnId="{CD3DB482-8F74-654D-BA70-3C1766925660}">
      <dgm:prSet/>
      <dgm:spPr/>
      <dgm:t>
        <a:bodyPr/>
        <a:lstStyle/>
        <a:p>
          <a:endParaRPr lang="en-US" sz="2400">
            <a:solidFill>
              <a:schemeClr val="tx1"/>
            </a:solidFill>
          </a:endParaRPr>
        </a:p>
      </dgm:t>
    </dgm:pt>
    <dgm:pt modelId="{35C6AD1B-1238-314D-AEA5-8B53D8B2E64F}" type="sibTrans" cxnId="{CD3DB482-8F74-654D-BA70-3C1766925660}">
      <dgm:prSet/>
      <dgm:spPr/>
      <dgm:t>
        <a:bodyPr/>
        <a:lstStyle/>
        <a:p>
          <a:endParaRPr lang="en-US" sz="2400">
            <a:solidFill>
              <a:schemeClr val="tx1"/>
            </a:solidFill>
          </a:endParaRPr>
        </a:p>
      </dgm:t>
    </dgm:pt>
    <dgm:pt modelId="{41177EDE-B70A-3547-BDAB-2E738C7EC8EF}">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WP6 – 40T-class all-HTS solenoid </a:t>
          </a:r>
        </a:p>
        <a:p>
          <a:pPr marL="0" algn="ctr"/>
          <a:r>
            <a:rPr lang="en-US" sz="1200" dirty="0">
              <a:solidFill>
                <a:schemeClr val="tx1"/>
              </a:solidFill>
              <a:latin typeface="Calibri" panose="020F0502020204030204" pitchFamily="34" charset="0"/>
              <a:cs typeface="Calibri" panose="020F0502020204030204" pitchFamily="34" charset="0"/>
            </a:rPr>
            <a:t>(B. </a:t>
          </a:r>
          <a:r>
            <a:rPr lang="en-US" sz="1200" dirty="0" err="1">
              <a:solidFill>
                <a:schemeClr val="tx1"/>
              </a:solidFill>
              <a:latin typeface="Calibri" panose="020F0502020204030204" pitchFamily="34" charset="0"/>
              <a:cs typeface="Calibri" panose="020F0502020204030204" pitchFamily="34" charset="0"/>
            </a:rPr>
            <a:t>Bordini</a:t>
          </a:r>
          <a:r>
            <a:rPr lang="en-US" sz="1200" dirty="0">
              <a:solidFill>
                <a:schemeClr val="tx1"/>
              </a:solidFill>
              <a:latin typeface="Calibri" panose="020F0502020204030204" pitchFamily="34" charset="0"/>
              <a:cs typeface="Calibri" panose="020F0502020204030204" pitchFamily="34" charset="0"/>
            </a:rPr>
            <a:t>, P. Vedrine)</a:t>
          </a:r>
        </a:p>
      </dgm:t>
    </dgm:pt>
    <dgm:pt modelId="{4EA4BE35-27FD-B448-83AC-92ABAB4420B6}" type="parTrans" cxnId="{B0C12963-79DA-8F42-BA01-54E519EFCE0C}">
      <dgm:prSet/>
      <dgm:spPr/>
      <dgm:t>
        <a:bodyPr/>
        <a:lstStyle/>
        <a:p>
          <a:endParaRPr lang="en-US" sz="2400">
            <a:solidFill>
              <a:schemeClr val="tx1"/>
            </a:solidFill>
          </a:endParaRPr>
        </a:p>
      </dgm:t>
    </dgm:pt>
    <dgm:pt modelId="{C1ED6A1B-B869-2642-B7C3-3CF3E76A6534}" type="sibTrans" cxnId="{B0C12963-79DA-8F42-BA01-54E519EFCE0C}">
      <dgm:prSet/>
      <dgm:spPr/>
      <dgm:t>
        <a:bodyPr/>
        <a:lstStyle/>
        <a:p>
          <a:endParaRPr lang="en-US" sz="2400">
            <a:solidFill>
              <a:schemeClr val="tx1"/>
            </a:solidFill>
          </a:endParaRPr>
        </a:p>
      </dgm:t>
    </dgm:pt>
    <dgm:pt modelId="{8786A9E9-5B1F-654B-B6D0-13D4DD7754EF}">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WP5 – Materials and Technologies </a:t>
          </a:r>
        </a:p>
        <a:p>
          <a:pPr marL="0" algn="ctr"/>
          <a:r>
            <a:rPr lang="en-US" sz="1200" dirty="0">
              <a:solidFill>
                <a:schemeClr val="tx1"/>
              </a:solidFill>
              <a:latin typeface="Calibri" panose="020F0502020204030204" pitchFamily="34" charset="0"/>
              <a:cs typeface="Calibri" panose="020F0502020204030204" pitchFamily="34" charset="0"/>
            </a:rPr>
            <a:t>(D. </a:t>
          </a:r>
          <a:r>
            <a:rPr lang="en-US" sz="1200" dirty="0" err="1">
              <a:solidFill>
                <a:schemeClr val="tx1"/>
              </a:solidFill>
              <a:latin typeface="Calibri" panose="020F0502020204030204" pitchFamily="34" charset="0"/>
              <a:cs typeface="Calibri" panose="020F0502020204030204" pitchFamily="34" charset="0"/>
            </a:rPr>
            <a:t>Bocjan</a:t>
          </a:r>
          <a:r>
            <a:rPr lang="en-US" sz="1200" dirty="0">
              <a:solidFill>
                <a:schemeClr val="tx1"/>
              </a:solidFill>
              <a:latin typeface="Calibri" panose="020F0502020204030204" pitchFamily="34" charset="0"/>
              <a:cs typeface="Calibri" panose="020F0502020204030204" pitchFamily="34" charset="0"/>
            </a:rPr>
            <a:t>, A. </a:t>
          </a:r>
          <a:r>
            <a:rPr lang="en-US" sz="1200" dirty="0" err="1">
              <a:solidFill>
                <a:schemeClr val="tx1"/>
              </a:solidFill>
              <a:latin typeface="Calibri" panose="020F0502020204030204" pitchFamily="34" charset="0"/>
              <a:cs typeface="Calibri" panose="020F0502020204030204" pitchFamily="34" charset="0"/>
            </a:rPr>
            <a:t>Bersani</a:t>
          </a:r>
          <a:r>
            <a:rPr lang="en-US" sz="1200" dirty="0">
              <a:solidFill>
                <a:schemeClr val="tx1"/>
              </a:solidFill>
              <a:latin typeface="Calibri" panose="020F0502020204030204" pitchFamily="34" charset="0"/>
              <a:cs typeface="Calibri" panose="020F0502020204030204" pitchFamily="34" charset="0"/>
            </a:rPr>
            <a:t>)</a:t>
          </a:r>
        </a:p>
      </dgm:t>
    </dgm:pt>
    <dgm:pt modelId="{39C71533-582D-6A4F-8CE6-A3F03C7C1E0B}" type="parTrans" cxnId="{41F00510-113C-2C41-87FE-F928364F8B20}">
      <dgm:prSet/>
      <dgm:spPr/>
      <dgm:t>
        <a:bodyPr/>
        <a:lstStyle/>
        <a:p>
          <a:endParaRPr lang="en-US" sz="2400">
            <a:solidFill>
              <a:schemeClr val="tx1"/>
            </a:solidFill>
          </a:endParaRPr>
        </a:p>
      </dgm:t>
    </dgm:pt>
    <dgm:pt modelId="{2638C799-3B6A-4C41-AB23-33A4784BA66E}" type="sibTrans" cxnId="{41F00510-113C-2C41-87FE-F928364F8B20}">
      <dgm:prSet/>
      <dgm:spPr/>
      <dgm:t>
        <a:bodyPr/>
        <a:lstStyle/>
        <a:p>
          <a:endParaRPr lang="en-US" sz="2400">
            <a:solidFill>
              <a:schemeClr val="tx1"/>
            </a:solidFill>
          </a:endParaRPr>
        </a:p>
      </dgm:t>
    </dgm:pt>
    <dgm:pt modelId="{8C37442B-7BFE-A145-B243-2D2B0878EED6}">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WP2 – Strategic Roadmap </a:t>
          </a:r>
        </a:p>
        <a:p>
          <a:pPr marL="0" algn="ctr"/>
          <a:r>
            <a:rPr lang="en-US" sz="1200" dirty="0">
              <a:solidFill>
                <a:schemeClr val="tx1"/>
              </a:solidFill>
              <a:latin typeface="Calibri" panose="020F0502020204030204" pitchFamily="34" charset="0"/>
              <a:cs typeface="Calibri" panose="020F0502020204030204" pitchFamily="34" charset="0"/>
            </a:rPr>
            <a:t>(A. Ballarino, L. Rossi)</a:t>
          </a:r>
        </a:p>
      </dgm:t>
    </dgm:pt>
    <dgm:pt modelId="{7196D1CD-C458-BA47-9DD4-1B728F23AE25}" type="sibTrans" cxnId="{C81FCF46-B1D0-C141-A0D5-B0270E79B0AF}">
      <dgm:prSet/>
      <dgm:spPr/>
      <dgm:t>
        <a:bodyPr/>
        <a:lstStyle/>
        <a:p>
          <a:endParaRPr lang="en-US" sz="4000">
            <a:solidFill>
              <a:schemeClr val="tx1"/>
            </a:solidFill>
          </a:endParaRPr>
        </a:p>
      </dgm:t>
    </dgm:pt>
    <dgm:pt modelId="{D7E9D169-7C80-B44B-B07E-0B255517F9CB}" type="parTrans" cxnId="{C81FCF46-B1D0-C141-A0D5-B0270E79B0AF}">
      <dgm:prSet/>
      <dgm:spPr/>
      <dgm:t>
        <a:bodyPr/>
        <a:lstStyle/>
        <a:p>
          <a:endParaRPr lang="en-US" sz="4000">
            <a:solidFill>
              <a:schemeClr val="tx1"/>
            </a:solidFill>
          </a:endParaRPr>
        </a:p>
      </dgm:t>
    </dgm:pt>
    <dgm:pt modelId="{73E94A31-6829-854A-ABE9-C2461D973E9F}">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WP1 - Coordination and Communication </a:t>
          </a:r>
        </a:p>
        <a:p>
          <a:pPr marL="0" algn="ctr"/>
          <a:r>
            <a:rPr lang="en-US" sz="1200" dirty="0">
              <a:solidFill>
                <a:schemeClr val="tx1"/>
              </a:solidFill>
              <a:latin typeface="Calibri" panose="020F0502020204030204" pitchFamily="34" charset="0"/>
              <a:cs typeface="Calibri" panose="020F0502020204030204" pitchFamily="34" charset="0"/>
            </a:rPr>
            <a:t>(L. </a:t>
          </a:r>
          <a:r>
            <a:rPr lang="en-US" sz="1200" dirty="0" err="1">
              <a:solidFill>
                <a:schemeClr val="tx1"/>
              </a:solidFill>
              <a:latin typeface="Calibri" panose="020F0502020204030204" pitchFamily="34" charset="0"/>
              <a:cs typeface="Calibri" panose="020F0502020204030204" pitchFamily="34" charset="0"/>
            </a:rPr>
            <a:t>Bottura</a:t>
          </a:r>
          <a:r>
            <a:rPr lang="en-US" sz="1200" dirty="0">
              <a:solidFill>
                <a:schemeClr val="tx1"/>
              </a:solidFill>
              <a:latin typeface="Calibri" panose="020F0502020204030204" pitchFamily="34" charset="0"/>
              <a:cs typeface="Calibri" panose="020F0502020204030204" pitchFamily="34" charset="0"/>
            </a:rPr>
            <a:t>, P. Vedrine)</a:t>
          </a:r>
        </a:p>
      </dgm:t>
    </dgm:pt>
    <dgm:pt modelId="{18950926-282A-C845-8898-1CF4A54C6E53}" type="parTrans" cxnId="{47183A62-3EAE-7F49-8E2D-446551208F86}">
      <dgm:prSet/>
      <dgm:spPr/>
      <dgm:t>
        <a:bodyPr/>
        <a:lstStyle/>
        <a:p>
          <a:endParaRPr lang="en-US"/>
        </a:p>
      </dgm:t>
    </dgm:pt>
    <dgm:pt modelId="{1CFB04D0-928D-D647-B5DE-A9A822C38D57}" type="sibTrans" cxnId="{47183A62-3EAE-7F49-8E2D-446551208F86}">
      <dgm:prSet/>
      <dgm:spPr/>
      <dgm:t>
        <a:bodyPr/>
        <a:lstStyle/>
        <a:p>
          <a:endParaRPr lang="en-US"/>
        </a:p>
      </dgm:t>
    </dgm:pt>
    <dgm:pt modelId="{CE99073B-80B2-3F42-B239-9E077FC4F2D6}">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tabLst/>
          </a:pPr>
          <a:r>
            <a:rPr lang="en-US" sz="1200" dirty="0">
              <a:solidFill>
                <a:schemeClr val="tx1"/>
              </a:solidFill>
              <a:latin typeface="Calibri" panose="020F0502020204030204" pitchFamily="34" charset="0"/>
              <a:cs typeface="Calibri" panose="020F0502020204030204" pitchFamily="34" charset="0"/>
            </a:rPr>
            <a:t>WP4 – HTS Magnets Applications Studies </a:t>
          </a:r>
        </a:p>
        <a:p>
          <a:pPr marL="0" algn="ctr">
            <a:tabLst/>
          </a:pPr>
          <a:r>
            <a:rPr lang="en-US" sz="1200" dirty="0">
              <a:solidFill>
                <a:schemeClr val="tx1"/>
              </a:solidFill>
              <a:latin typeface="Calibri" panose="020F0502020204030204" pitchFamily="34" charset="0"/>
              <a:cs typeface="Calibri" panose="020F0502020204030204" pitchFamily="34" charset="0"/>
            </a:rPr>
            <a:t>(P. Vedrine, M. </a:t>
          </a:r>
          <a:r>
            <a:rPr lang="en-US" sz="1200" dirty="0" err="1">
              <a:solidFill>
                <a:schemeClr val="tx1"/>
              </a:solidFill>
              <a:latin typeface="Calibri" panose="020F0502020204030204" pitchFamily="34" charset="0"/>
              <a:cs typeface="Calibri" panose="020F0502020204030204" pitchFamily="34" charset="0"/>
            </a:rPr>
            <a:t>Statera</a:t>
          </a:r>
          <a:r>
            <a:rPr lang="en-US" sz="1200" dirty="0">
              <a:solidFill>
                <a:schemeClr val="tx1"/>
              </a:solidFill>
              <a:latin typeface="Calibri" panose="020F0502020204030204" pitchFamily="34" charset="0"/>
              <a:cs typeface="Calibri" panose="020F0502020204030204" pitchFamily="34" charset="0"/>
            </a:rPr>
            <a:t>)</a:t>
          </a:r>
        </a:p>
      </dgm:t>
    </dgm:pt>
    <dgm:pt modelId="{DB32D0F1-A4B8-CF4A-B96F-62F459B36785}" type="parTrans" cxnId="{959A95B1-1386-0E45-B0DC-17BFFC7FA53C}">
      <dgm:prSet/>
      <dgm:spPr/>
      <dgm:t>
        <a:bodyPr/>
        <a:lstStyle/>
        <a:p>
          <a:endParaRPr lang="en-US"/>
        </a:p>
      </dgm:t>
    </dgm:pt>
    <dgm:pt modelId="{A5D4109D-4261-4347-914A-BB52813AA188}" type="sibTrans" cxnId="{959A95B1-1386-0E45-B0DC-17BFFC7FA53C}">
      <dgm:prSet/>
      <dgm:spPr/>
      <dgm:t>
        <a:bodyPr/>
        <a:lstStyle/>
        <a:p>
          <a:endParaRPr lang="en-US"/>
        </a:p>
      </dgm:t>
    </dgm:pt>
    <dgm:pt modelId="{D6310317-8EE3-4246-AEC4-AAABBF5D66A9}">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WP3 – Industry Co-innovation </a:t>
          </a:r>
        </a:p>
        <a:p>
          <a:pPr marL="0" algn="ctr"/>
          <a:r>
            <a:rPr lang="en-US" sz="1200" dirty="0">
              <a:solidFill>
                <a:schemeClr val="tx1"/>
              </a:solidFill>
              <a:latin typeface="Calibri" panose="020F0502020204030204" pitchFamily="34" charset="0"/>
              <a:cs typeface="Calibri" panose="020F0502020204030204" pitchFamily="34" charset="0"/>
            </a:rPr>
            <a:t>(J.M. Perez, S. </a:t>
          </a:r>
          <a:r>
            <a:rPr lang="en-US" sz="1200" dirty="0" err="1">
              <a:solidFill>
                <a:schemeClr val="tx1"/>
              </a:solidFill>
              <a:latin typeface="Calibri" panose="020F0502020204030204" pitchFamily="34" charset="0"/>
              <a:cs typeface="Calibri" panose="020F0502020204030204" pitchFamily="34" charset="0"/>
            </a:rPr>
            <a:t>Leray</a:t>
          </a:r>
          <a:r>
            <a:rPr lang="en-US" sz="1200" dirty="0">
              <a:solidFill>
                <a:schemeClr val="tx1"/>
              </a:solidFill>
              <a:latin typeface="Calibri" panose="020F0502020204030204" pitchFamily="34" charset="0"/>
              <a:cs typeface="Calibri" panose="020F0502020204030204" pitchFamily="34" charset="0"/>
            </a:rPr>
            <a:t>)</a:t>
          </a:r>
        </a:p>
      </dgm:t>
    </dgm:pt>
    <dgm:pt modelId="{E13C01F1-E346-D040-83FD-80FB82DBD358}" type="parTrans" cxnId="{D7F41A31-1FEE-9C4E-A157-5C2693B9D462}">
      <dgm:prSet/>
      <dgm:spPr/>
      <dgm:t>
        <a:bodyPr/>
        <a:lstStyle/>
        <a:p>
          <a:endParaRPr lang="en-US"/>
        </a:p>
      </dgm:t>
    </dgm:pt>
    <dgm:pt modelId="{45EB9897-9649-1B43-ACAC-FE89BD71E8FB}" type="sibTrans" cxnId="{D7F41A31-1FEE-9C4E-A157-5C2693B9D462}">
      <dgm:prSet/>
      <dgm:spPr/>
      <dgm:t>
        <a:bodyPr/>
        <a:lstStyle/>
        <a:p>
          <a:endParaRPr lang="en-US"/>
        </a:p>
      </dgm:t>
    </dgm:pt>
    <dgm:pt modelId="{6F863D50-03C3-B744-BC46-1D0F2729A4D1}">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WP7 – 10T/10MJ-class all-HTS solenoid </a:t>
          </a:r>
        </a:p>
        <a:p>
          <a:pPr marL="0" algn="ctr"/>
          <a:r>
            <a:rPr lang="en-US" sz="1200" dirty="0">
              <a:solidFill>
                <a:schemeClr val="tx1"/>
              </a:solidFill>
              <a:latin typeface="Calibri" panose="020F0502020204030204" pitchFamily="34" charset="0"/>
              <a:cs typeface="Calibri" panose="020F0502020204030204" pitchFamily="34" charset="0"/>
            </a:rPr>
            <a:t>(S. </a:t>
          </a:r>
          <a:r>
            <a:rPr lang="en-US" sz="1200" dirty="0" err="1">
              <a:solidFill>
                <a:schemeClr val="tx1"/>
              </a:solidFill>
              <a:latin typeface="Calibri" panose="020F0502020204030204" pitchFamily="34" charset="0"/>
              <a:cs typeface="Calibri" panose="020F0502020204030204" pitchFamily="34" charset="0"/>
            </a:rPr>
            <a:t>Sorti</a:t>
          </a:r>
          <a:r>
            <a:rPr lang="en-US" sz="1200" dirty="0">
              <a:solidFill>
                <a:schemeClr val="tx1"/>
              </a:solidFill>
              <a:latin typeface="Calibri" panose="020F0502020204030204" pitchFamily="34" charset="0"/>
              <a:cs typeface="Calibri" panose="020F0502020204030204" pitchFamily="34" charset="0"/>
            </a:rPr>
            <a:t>, C. Santini)</a:t>
          </a:r>
        </a:p>
      </dgm:t>
    </dgm:pt>
    <dgm:pt modelId="{5340D1D8-A6E0-4A45-A487-CF42FE123D39}" type="parTrans" cxnId="{00265312-33B2-BA45-8C04-0B77B45F3F97}">
      <dgm:prSet/>
      <dgm:spPr/>
      <dgm:t>
        <a:bodyPr/>
        <a:lstStyle/>
        <a:p>
          <a:endParaRPr lang="en-US"/>
        </a:p>
      </dgm:t>
    </dgm:pt>
    <dgm:pt modelId="{D7116565-501D-A544-8D22-D2C10C366757}" type="sibTrans" cxnId="{00265312-33B2-BA45-8C04-0B77B45F3F97}">
      <dgm:prSet/>
      <dgm:spPr/>
      <dgm:t>
        <a:bodyPr/>
        <a:lstStyle/>
        <a:p>
          <a:endParaRPr lang="en-US"/>
        </a:p>
      </dgm:t>
    </dgm:pt>
    <dgm:pt modelId="{F02038F1-C9D1-F74C-AC61-2F8F9ABF5E1C}">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WP8 – K=2 all-HTS undulator </a:t>
          </a:r>
        </a:p>
        <a:p>
          <a:pPr marL="0" algn="ctr"/>
          <a:r>
            <a:rPr lang="en-US" sz="1200" dirty="0">
              <a:solidFill>
                <a:schemeClr val="tx1"/>
              </a:solidFill>
              <a:latin typeface="Calibri" panose="020F0502020204030204" pitchFamily="34" charset="0"/>
              <a:cs typeface="Calibri" panose="020F0502020204030204" pitchFamily="34" charset="0"/>
            </a:rPr>
            <a:t>(S. </a:t>
          </a:r>
          <a:r>
            <a:rPr lang="en-US" sz="1200" dirty="0" err="1">
              <a:solidFill>
                <a:schemeClr val="tx1"/>
              </a:solidFill>
              <a:latin typeface="Calibri" panose="020F0502020204030204" pitchFamily="34" charset="0"/>
              <a:cs typeface="Calibri" panose="020F0502020204030204" pitchFamily="34" charset="0"/>
            </a:rPr>
            <a:t>Casalbuoni</a:t>
          </a:r>
          <a:r>
            <a:rPr lang="en-US" sz="1200" dirty="0">
              <a:solidFill>
                <a:schemeClr val="tx1"/>
              </a:solidFill>
              <a:latin typeface="Calibri" panose="020F0502020204030204" pitchFamily="34" charset="0"/>
              <a:cs typeface="Calibri" panose="020F0502020204030204" pitchFamily="34" charset="0"/>
            </a:rPr>
            <a:t>, M. </a:t>
          </a:r>
          <a:r>
            <a:rPr lang="en-US" sz="1200" dirty="0" err="1">
              <a:solidFill>
                <a:schemeClr val="tx1"/>
              </a:solidFill>
              <a:latin typeface="Calibri" panose="020F0502020204030204" pitchFamily="34" charset="0"/>
              <a:cs typeface="Calibri" panose="020F0502020204030204" pitchFamily="34" charset="0"/>
            </a:rPr>
            <a:t>Calvi</a:t>
          </a:r>
          <a:r>
            <a:rPr lang="en-US" sz="1200" dirty="0">
              <a:solidFill>
                <a:schemeClr val="tx1"/>
              </a:solidFill>
              <a:latin typeface="Calibri" panose="020F0502020204030204" pitchFamily="34" charset="0"/>
              <a:cs typeface="Calibri" panose="020F0502020204030204" pitchFamily="34" charset="0"/>
            </a:rPr>
            <a:t>)</a:t>
          </a:r>
        </a:p>
      </dgm:t>
    </dgm:pt>
    <dgm:pt modelId="{A0EFE1DD-30B2-284B-A029-6F4594CF1756}" type="parTrans" cxnId="{3D7B6F40-3306-E841-875C-0F09D59C59F3}">
      <dgm:prSet/>
      <dgm:spPr/>
      <dgm:t>
        <a:bodyPr/>
        <a:lstStyle/>
        <a:p>
          <a:endParaRPr lang="en-US"/>
        </a:p>
      </dgm:t>
    </dgm:pt>
    <dgm:pt modelId="{D80D1FC5-0AB5-C14B-8883-E70573B2FA3D}" type="sibTrans" cxnId="{3D7B6F40-3306-E841-875C-0F09D59C59F3}">
      <dgm:prSet/>
      <dgm:spPr/>
      <dgm:t>
        <a:bodyPr/>
        <a:lstStyle/>
        <a:p>
          <a:endParaRPr lang="en-US"/>
        </a:p>
      </dgm:t>
    </dgm:pt>
    <dgm:pt modelId="{ABED2745-FE35-0F42-8DA3-624F818B75E0}" type="pres">
      <dgm:prSet presAssocID="{8BBF78DC-893B-3240-8646-29CE9678F606}" presName="hierChild1" presStyleCnt="0">
        <dgm:presLayoutVars>
          <dgm:orgChart val="1"/>
          <dgm:chPref val="1"/>
          <dgm:dir/>
          <dgm:animOne val="branch"/>
          <dgm:animLvl val="lvl"/>
          <dgm:resizeHandles/>
        </dgm:presLayoutVars>
      </dgm:prSet>
      <dgm:spPr/>
    </dgm:pt>
    <dgm:pt modelId="{E6292A8F-FA43-4749-AC53-FE80133167F3}" type="pres">
      <dgm:prSet presAssocID="{73E94A31-6829-854A-ABE9-C2461D973E9F}" presName="hierRoot1" presStyleCnt="0">
        <dgm:presLayoutVars>
          <dgm:hierBranch val="init"/>
        </dgm:presLayoutVars>
      </dgm:prSet>
      <dgm:spPr/>
    </dgm:pt>
    <dgm:pt modelId="{09801A09-194A-C745-BA9B-0D931FF9A0D4}" type="pres">
      <dgm:prSet presAssocID="{73E94A31-6829-854A-ABE9-C2461D973E9F}" presName="rootComposite1" presStyleCnt="0"/>
      <dgm:spPr/>
    </dgm:pt>
    <dgm:pt modelId="{FBA68A1E-EA65-B340-80A7-6A68618BC83F}" type="pres">
      <dgm:prSet presAssocID="{73E94A31-6829-854A-ABE9-C2461D973E9F}" presName="rootText1" presStyleLbl="node0" presStyleIdx="0" presStyleCnt="1" custScaleX="2000000" custScaleY="902933" custLinFactX="1000000" custLinFactY="-2105533" custLinFactNeighborX="1020307" custLinFactNeighborY="-2200000">
        <dgm:presLayoutVars>
          <dgm:chPref val="3"/>
        </dgm:presLayoutVars>
      </dgm:prSet>
      <dgm:spPr/>
    </dgm:pt>
    <dgm:pt modelId="{9C0D5AEF-E237-9946-B01A-A1E9244394B1}" type="pres">
      <dgm:prSet presAssocID="{73E94A31-6829-854A-ABE9-C2461D973E9F}" presName="rootConnector1" presStyleLbl="node1" presStyleIdx="0" presStyleCnt="0"/>
      <dgm:spPr/>
    </dgm:pt>
    <dgm:pt modelId="{2C83A04F-F801-FF41-A0A6-6D8AE9058F04}" type="pres">
      <dgm:prSet presAssocID="{73E94A31-6829-854A-ABE9-C2461D973E9F}" presName="hierChild2" presStyleCnt="0"/>
      <dgm:spPr/>
    </dgm:pt>
    <dgm:pt modelId="{6F6DD85E-34F1-DA42-A992-06FF91DA5567}" type="pres">
      <dgm:prSet presAssocID="{D7E9D169-7C80-B44B-B07E-0B255517F9CB}" presName="Name64" presStyleLbl="parChTrans1D2" presStyleIdx="0" presStyleCnt="8"/>
      <dgm:spPr/>
    </dgm:pt>
    <dgm:pt modelId="{3572340C-151D-3A41-8496-6EE349DC5E56}" type="pres">
      <dgm:prSet presAssocID="{8C37442B-7BFE-A145-B243-2D2B0878EED6}" presName="hierRoot2" presStyleCnt="0">
        <dgm:presLayoutVars>
          <dgm:hierBranch val="init"/>
        </dgm:presLayoutVars>
      </dgm:prSet>
      <dgm:spPr/>
    </dgm:pt>
    <dgm:pt modelId="{CC5887DF-2102-1541-9668-E7CBDB3C37E8}" type="pres">
      <dgm:prSet presAssocID="{8C37442B-7BFE-A145-B243-2D2B0878EED6}" presName="rootComposite" presStyleCnt="0"/>
      <dgm:spPr/>
    </dgm:pt>
    <dgm:pt modelId="{03CC4C40-4F9A-8B4C-BA22-7E33B94D2CC6}" type="pres">
      <dgm:prSet presAssocID="{8C37442B-7BFE-A145-B243-2D2B0878EED6}" presName="rootText" presStyleLbl="node2" presStyleIdx="0" presStyleCnt="8" custScaleX="2000000" custScaleY="918614" custLinFactNeighborX="0">
        <dgm:presLayoutVars>
          <dgm:chPref val="3"/>
        </dgm:presLayoutVars>
      </dgm:prSet>
      <dgm:spPr/>
    </dgm:pt>
    <dgm:pt modelId="{A453102A-3912-DB4A-BAA4-2E8937CDD7B6}" type="pres">
      <dgm:prSet presAssocID="{8C37442B-7BFE-A145-B243-2D2B0878EED6}" presName="rootConnector" presStyleLbl="node2" presStyleIdx="0" presStyleCnt="8"/>
      <dgm:spPr/>
    </dgm:pt>
    <dgm:pt modelId="{2D72323A-0AB3-D749-A9BE-0FC5FB50F04A}" type="pres">
      <dgm:prSet presAssocID="{8C37442B-7BFE-A145-B243-2D2B0878EED6}" presName="hierChild4" presStyleCnt="0"/>
      <dgm:spPr/>
    </dgm:pt>
    <dgm:pt modelId="{27506BA9-C00D-844E-99EB-EDCF59AA1975}" type="pres">
      <dgm:prSet presAssocID="{8C37442B-7BFE-A145-B243-2D2B0878EED6}" presName="hierChild5" presStyleCnt="0"/>
      <dgm:spPr/>
    </dgm:pt>
    <dgm:pt modelId="{D93762E7-70D0-8047-B542-83B0BBAF0924}" type="pres">
      <dgm:prSet presAssocID="{E13C01F1-E346-D040-83FD-80FB82DBD358}" presName="Name64" presStyleLbl="parChTrans1D2" presStyleIdx="1" presStyleCnt="8"/>
      <dgm:spPr/>
    </dgm:pt>
    <dgm:pt modelId="{380D9271-AF3E-ED45-91CD-E5F3844071E6}" type="pres">
      <dgm:prSet presAssocID="{D6310317-8EE3-4246-AEC4-AAABBF5D66A9}" presName="hierRoot2" presStyleCnt="0">
        <dgm:presLayoutVars>
          <dgm:hierBranch val="init"/>
        </dgm:presLayoutVars>
      </dgm:prSet>
      <dgm:spPr/>
    </dgm:pt>
    <dgm:pt modelId="{373B4E94-3F18-AB44-ACD2-C8158C8E2713}" type="pres">
      <dgm:prSet presAssocID="{D6310317-8EE3-4246-AEC4-AAABBF5D66A9}" presName="rootComposite" presStyleCnt="0"/>
      <dgm:spPr/>
    </dgm:pt>
    <dgm:pt modelId="{73E5BD1D-1E62-EC44-B00F-0E6C1976C6B9}" type="pres">
      <dgm:prSet presAssocID="{D6310317-8EE3-4246-AEC4-AAABBF5D66A9}" presName="rootText" presStyleLbl="node2" presStyleIdx="1" presStyleCnt="8" custScaleX="2000000" custScaleY="917286">
        <dgm:presLayoutVars>
          <dgm:chPref val="3"/>
        </dgm:presLayoutVars>
      </dgm:prSet>
      <dgm:spPr/>
    </dgm:pt>
    <dgm:pt modelId="{B6D9E2D9-657F-CB4A-8F52-C464E1559B7C}" type="pres">
      <dgm:prSet presAssocID="{D6310317-8EE3-4246-AEC4-AAABBF5D66A9}" presName="rootConnector" presStyleLbl="node2" presStyleIdx="1" presStyleCnt="8"/>
      <dgm:spPr/>
    </dgm:pt>
    <dgm:pt modelId="{CDE5E9D5-0F94-7D45-9D6A-B519DDDE1515}" type="pres">
      <dgm:prSet presAssocID="{D6310317-8EE3-4246-AEC4-AAABBF5D66A9}" presName="hierChild4" presStyleCnt="0"/>
      <dgm:spPr/>
    </dgm:pt>
    <dgm:pt modelId="{7D69E817-7C51-C648-94BF-081313B2ECA6}" type="pres">
      <dgm:prSet presAssocID="{D6310317-8EE3-4246-AEC4-AAABBF5D66A9}" presName="hierChild5" presStyleCnt="0"/>
      <dgm:spPr/>
    </dgm:pt>
    <dgm:pt modelId="{92A2A79E-4781-1447-AD74-FED5A81AACCD}" type="pres">
      <dgm:prSet presAssocID="{DB32D0F1-A4B8-CF4A-B96F-62F459B36785}" presName="Name64" presStyleLbl="parChTrans1D2" presStyleIdx="2" presStyleCnt="8"/>
      <dgm:spPr/>
    </dgm:pt>
    <dgm:pt modelId="{6BF74A63-E101-E042-81DA-1A71B927C0B4}" type="pres">
      <dgm:prSet presAssocID="{CE99073B-80B2-3F42-B239-9E077FC4F2D6}" presName="hierRoot2" presStyleCnt="0">
        <dgm:presLayoutVars>
          <dgm:hierBranch val="init"/>
        </dgm:presLayoutVars>
      </dgm:prSet>
      <dgm:spPr/>
    </dgm:pt>
    <dgm:pt modelId="{FBC2CE46-A3F8-604D-B11A-E6FC41C075B0}" type="pres">
      <dgm:prSet presAssocID="{CE99073B-80B2-3F42-B239-9E077FC4F2D6}" presName="rootComposite" presStyleCnt="0"/>
      <dgm:spPr/>
    </dgm:pt>
    <dgm:pt modelId="{4A346B2F-F27A-A740-8998-8B95A3FF0A2C}" type="pres">
      <dgm:prSet presAssocID="{CE99073B-80B2-3F42-B239-9E077FC4F2D6}" presName="rootText" presStyleLbl="node2" presStyleIdx="2" presStyleCnt="8" custScaleX="2000000" custScaleY="915963">
        <dgm:presLayoutVars>
          <dgm:chPref val="3"/>
        </dgm:presLayoutVars>
      </dgm:prSet>
      <dgm:spPr/>
    </dgm:pt>
    <dgm:pt modelId="{858B2988-4373-374C-9D16-38469A5415DC}" type="pres">
      <dgm:prSet presAssocID="{CE99073B-80B2-3F42-B239-9E077FC4F2D6}" presName="rootConnector" presStyleLbl="node2" presStyleIdx="2" presStyleCnt="8"/>
      <dgm:spPr/>
    </dgm:pt>
    <dgm:pt modelId="{3B9A8E18-0CE3-0644-9E9B-A307F75F7B07}" type="pres">
      <dgm:prSet presAssocID="{CE99073B-80B2-3F42-B239-9E077FC4F2D6}" presName="hierChild4" presStyleCnt="0"/>
      <dgm:spPr/>
    </dgm:pt>
    <dgm:pt modelId="{116FF127-176C-3340-80FC-77D351FBC22C}" type="pres">
      <dgm:prSet presAssocID="{CE99073B-80B2-3F42-B239-9E077FC4F2D6}" presName="hierChild5" presStyleCnt="0"/>
      <dgm:spPr/>
    </dgm:pt>
    <dgm:pt modelId="{0E20FA6A-B3A4-134C-BCDC-614CF0636798}" type="pres">
      <dgm:prSet presAssocID="{39C71533-582D-6A4F-8CE6-A3F03C7C1E0B}" presName="Name64" presStyleLbl="parChTrans1D2" presStyleIdx="3" presStyleCnt="8"/>
      <dgm:spPr/>
    </dgm:pt>
    <dgm:pt modelId="{DF75ECFF-E39E-6140-A387-4431A309EDD3}" type="pres">
      <dgm:prSet presAssocID="{8786A9E9-5B1F-654B-B6D0-13D4DD7754EF}" presName="hierRoot2" presStyleCnt="0">
        <dgm:presLayoutVars>
          <dgm:hierBranch val="init"/>
        </dgm:presLayoutVars>
      </dgm:prSet>
      <dgm:spPr/>
    </dgm:pt>
    <dgm:pt modelId="{C270CEE9-927A-8B40-99AF-F17982199616}" type="pres">
      <dgm:prSet presAssocID="{8786A9E9-5B1F-654B-B6D0-13D4DD7754EF}" presName="rootComposite" presStyleCnt="0"/>
      <dgm:spPr/>
    </dgm:pt>
    <dgm:pt modelId="{9A44EDF1-BFF3-3F4D-83DC-A1D1F0F9EE59}" type="pres">
      <dgm:prSet presAssocID="{8786A9E9-5B1F-654B-B6D0-13D4DD7754EF}" presName="rootText" presStyleLbl="node2" presStyleIdx="3" presStyleCnt="8" custScaleX="2000000" custScaleY="918401">
        <dgm:presLayoutVars>
          <dgm:chPref val="3"/>
        </dgm:presLayoutVars>
      </dgm:prSet>
      <dgm:spPr/>
    </dgm:pt>
    <dgm:pt modelId="{C085B827-80A5-2642-A335-6F498BA79C93}" type="pres">
      <dgm:prSet presAssocID="{8786A9E9-5B1F-654B-B6D0-13D4DD7754EF}" presName="rootConnector" presStyleLbl="node2" presStyleIdx="3" presStyleCnt="8"/>
      <dgm:spPr/>
    </dgm:pt>
    <dgm:pt modelId="{2527BC6D-DBA2-9542-A83D-39C98946436A}" type="pres">
      <dgm:prSet presAssocID="{8786A9E9-5B1F-654B-B6D0-13D4DD7754EF}" presName="hierChild4" presStyleCnt="0"/>
      <dgm:spPr/>
    </dgm:pt>
    <dgm:pt modelId="{98C5C6E1-8A18-3840-B75F-A6334AEF35C5}" type="pres">
      <dgm:prSet presAssocID="{8786A9E9-5B1F-654B-B6D0-13D4DD7754EF}" presName="hierChild5" presStyleCnt="0"/>
      <dgm:spPr/>
    </dgm:pt>
    <dgm:pt modelId="{45BFDA53-6EB8-F146-8D80-91E75A3F8EF5}" type="pres">
      <dgm:prSet presAssocID="{4EA4BE35-27FD-B448-83AC-92ABAB4420B6}" presName="Name64" presStyleLbl="parChTrans1D2" presStyleIdx="4" presStyleCnt="8"/>
      <dgm:spPr/>
    </dgm:pt>
    <dgm:pt modelId="{8BD40CD2-0CF1-1E4F-92DC-2F0363C5195C}" type="pres">
      <dgm:prSet presAssocID="{41177EDE-B70A-3547-BDAB-2E738C7EC8EF}" presName="hierRoot2" presStyleCnt="0">
        <dgm:presLayoutVars>
          <dgm:hierBranch val="init"/>
        </dgm:presLayoutVars>
      </dgm:prSet>
      <dgm:spPr/>
    </dgm:pt>
    <dgm:pt modelId="{574E5013-6520-424B-B147-EFE91E13DF77}" type="pres">
      <dgm:prSet presAssocID="{41177EDE-B70A-3547-BDAB-2E738C7EC8EF}" presName="rootComposite" presStyleCnt="0"/>
      <dgm:spPr/>
    </dgm:pt>
    <dgm:pt modelId="{E30CD277-695A-8D49-884C-028BA76BDF38}" type="pres">
      <dgm:prSet presAssocID="{41177EDE-B70A-3547-BDAB-2E738C7EC8EF}" presName="rootText" presStyleLbl="node2" presStyleIdx="4" presStyleCnt="8" custScaleX="2000000" custScaleY="914453">
        <dgm:presLayoutVars>
          <dgm:chPref val="3"/>
        </dgm:presLayoutVars>
      </dgm:prSet>
      <dgm:spPr/>
    </dgm:pt>
    <dgm:pt modelId="{214B6B1C-2A4F-1846-A6C4-39919A9838FA}" type="pres">
      <dgm:prSet presAssocID="{41177EDE-B70A-3547-BDAB-2E738C7EC8EF}" presName="rootConnector" presStyleLbl="node2" presStyleIdx="4" presStyleCnt="8"/>
      <dgm:spPr/>
    </dgm:pt>
    <dgm:pt modelId="{9D0601EE-E6B0-6446-879D-27E15754ECFC}" type="pres">
      <dgm:prSet presAssocID="{41177EDE-B70A-3547-BDAB-2E738C7EC8EF}" presName="hierChild4" presStyleCnt="0"/>
      <dgm:spPr/>
    </dgm:pt>
    <dgm:pt modelId="{DDDF38EF-28E4-E947-8B2A-19F0395F95B1}" type="pres">
      <dgm:prSet presAssocID="{41177EDE-B70A-3547-BDAB-2E738C7EC8EF}" presName="hierChild5" presStyleCnt="0"/>
      <dgm:spPr/>
    </dgm:pt>
    <dgm:pt modelId="{0EDEE68C-135F-EF48-96BD-500025E41C71}" type="pres">
      <dgm:prSet presAssocID="{5340D1D8-A6E0-4A45-A487-CF42FE123D39}" presName="Name64" presStyleLbl="parChTrans1D2" presStyleIdx="5" presStyleCnt="8"/>
      <dgm:spPr/>
    </dgm:pt>
    <dgm:pt modelId="{6F673DA1-2225-2A41-A65F-626C5E86E4A8}" type="pres">
      <dgm:prSet presAssocID="{6F863D50-03C3-B744-BC46-1D0F2729A4D1}" presName="hierRoot2" presStyleCnt="0">
        <dgm:presLayoutVars>
          <dgm:hierBranch val="init"/>
        </dgm:presLayoutVars>
      </dgm:prSet>
      <dgm:spPr/>
    </dgm:pt>
    <dgm:pt modelId="{7C52F864-4633-4243-80A2-4BC08AAB6A66}" type="pres">
      <dgm:prSet presAssocID="{6F863D50-03C3-B744-BC46-1D0F2729A4D1}" presName="rootComposite" presStyleCnt="0"/>
      <dgm:spPr/>
    </dgm:pt>
    <dgm:pt modelId="{DD0E924A-DEF9-8646-8365-D18632AFDC39}" type="pres">
      <dgm:prSet presAssocID="{6F863D50-03C3-B744-BC46-1D0F2729A4D1}" presName="rootText" presStyleLbl="node2" presStyleIdx="5" presStyleCnt="8" custScaleX="2000000" custScaleY="910540">
        <dgm:presLayoutVars>
          <dgm:chPref val="3"/>
        </dgm:presLayoutVars>
      </dgm:prSet>
      <dgm:spPr/>
    </dgm:pt>
    <dgm:pt modelId="{7E2E197D-2C2D-134D-9FDC-0E3E342822DE}" type="pres">
      <dgm:prSet presAssocID="{6F863D50-03C3-B744-BC46-1D0F2729A4D1}" presName="rootConnector" presStyleLbl="node2" presStyleIdx="5" presStyleCnt="8"/>
      <dgm:spPr/>
    </dgm:pt>
    <dgm:pt modelId="{56FABEC3-DF8E-3E4D-9E1F-B34749EE208F}" type="pres">
      <dgm:prSet presAssocID="{6F863D50-03C3-B744-BC46-1D0F2729A4D1}" presName="hierChild4" presStyleCnt="0"/>
      <dgm:spPr/>
    </dgm:pt>
    <dgm:pt modelId="{9F291A69-059C-5E40-8DA1-E016EA536850}" type="pres">
      <dgm:prSet presAssocID="{6F863D50-03C3-B744-BC46-1D0F2729A4D1}" presName="hierChild5" presStyleCnt="0"/>
      <dgm:spPr/>
    </dgm:pt>
    <dgm:pt modelId="{B5D56CBB-0307-444D-9B4A-39AC327C16D9}" type="pres">
      <dgm:prSet presAssocID="{A0EFE1DD-30B2-284B-A029-6F4594CF1756}" presName="Name64" presStyleLbl="parChTrans1D2" presStyleIdx="6" presStyleCnt="8"/>
      <dgm:spPr/>
    </dgm:pt>
    <dgm:pt modelId="{127FD65B-86CB-BB44-9321-F27DB85EFB4A}" type="pres">
      <dgm:prSet presAssocID="{F02038F1-C9D1-F74C-AC61-2F8F9ABF5E1C}" presName="hierRoot2" presStyleCnt="0">
        <dgm:presLayoutVars>
          <dgm:hierBranch val="init"/>
        </dgm:presLayoutVars>
      </dgm:prSet>
      <dgm:spPr/>
    </dgm:pt>
    <dgm:pt modelId="{53DEB77D-8107-7D46-BBF5-0680957EA165}" type="pres">
      <dgm:prSet presAssocID="{F02038F1-C9D1-F74C-AC61-2F8F9ABF5E1C}" presName="rootComposite" presStyleCnt="0"/>
      <dgm:spPr/>
    </dgm:pt>
    <dgm:pt modelId="{A8A8B4D5-2393-564F-9CA0-CCB58633423C}" type="pres">
      <dgm:prSet presAssocID="{F02038F1-C9D1-F74C-AC61-2F8F9ABF5E1C}" presName="rootText" presStyleLbl="node2" presStyleIdx="6" presStyleCnt="8" custScaleX="2000000" custScaleY="906660">
        <dgm:presLayoutVars>
          <dgm:chPref val="3"/>
        </dgm:presLayoutVars>
      </dgm:prSet>
      <dgm:spPr/>
    </dgm:pt>
    <dgm:pt modelId="{93E2014F-678F-474E-B925-1D2FA17ABB7C}" type="pres">
      <dgm:prSet presAssocID="{F02038F1-C9D1-F74C-AC61-2F8F9ABF5E1C}" presName="rootConnector" presStyleLbl="node2" presStyleIdx="6" presStyleCnt="8"/>
      <dgm:spPr/>
    </dgm:pt>
    <dgm:pt modelId="{DEB9B8ED-8DAC-994E-AAC3-1DC6AEE7800B}" type="pres">
      <dgm:prSet presAssocID="{F02038F1-C9D1-F74C-AC61-2F8F9ABF5E1C}" presName="hierChild4" presStyleCnt="0"/>
      <dgm:spPr/>
    </dgm:pt>
    <dgm:pt modelId="{38B88899-5294-4844-B9D9-DC33C3C94199}" type="pres">
      <dgm:prSet presAssocID="{F02038F1-C9D1-F74C-AC61-2F8F9ABF5E1C}" presName="hierChild5" presStyleCnt="0"/>
      <dgm:spPr/>
    </dgm:pt>
    <dgm:pt modelId="{6211684C-56E9-5442-90B5-5757616AC0E4}" type="pres">
      <dgm:prSet presAssocID="{E5FB3C1D-5F55-FD4A-A8C7-2BAE6AC0E2D3}" presName="Name64" presStyleLbl="parChTrans1D2" presStyleIdx="7" presStyleCnt="8"/>
      <dgm:spPr/>
    </dgm:pt>
    <dgm:pt modelId="{248D0D08-7D7B-9445-BE6D-08836EEE4CFE}" type="pres">
      <dgm:prSet presAssocID="{9E80963D-EF6E-9D48-B664-4A649FAFBC46}" presName="hierRoot2" presStyleCnt="0">
        <dgm:presLayoutVars>
          <dgm:hierBranch val="init"/>
        </dgm:presLayoutVars>
      </dgm:prSet>
      <dgm:spPr/>
    </dgm:pt>
    <dgm:pt modelId="{35563D2A-5514-E648-8449-5B7461AF2D62}" type="pres">
      <dgm:prSet presAssocID="{9E80963D-EF6E-9D48-B664-4A649FAFBC46}" presName="rootComposite" presStyleCnt="0"/>
      <dgm:spPr/>
    </dgm:pt>
    <dgm:pt modelId="{FCF41883-CD67-474E-AB2C-ACE1FF56E440}" type="pres">
      <dgm:prSet presAssocID="{9E80963D-EF6E-9D48-B664-4A649FAFBC46}" presName="rootText" presStyleLbl="node2" presStyleIdx="7" presStyleCnt="8" custScaleX="2000000" custScaleY="900266">
        <dgm:presLayoutVars>
          <dgm:chPref val="3"/>
        </dgm:presLayoutVars>
      </dgm:prSet>
      <dgm:spPr/>
    </dgm:pt>
    <dgm:pt modelId="{4BE942C5-4D27-6A44-8CF8-E3F0781B4F6E}" type="pres">
      <dgm:prSet presAssocID="{9E80963D-EF6E-9D48-B664-4A649FAFBC46}" presName="rootConnector" presStyleLbl="node2" presStyleIdx="7" presStyleCnt="8"/>
      <dgm:spPr/>
    </dgm:pt>
    <dgm:pt modelId="{66D0D332-A6A8-5D4B-B672-8F5B91893838}" type="pres">
      <dgm:prSet presAssocID="{9E80963D-EF6E-9D48-B664-4A649FAFBC46}" presName="hierChild4" presStyleCnt="0"/>
      <dgm:spPr/>
    </dgm:pt>
    <dgm:pt modelId="{C2A75369-5A40-914A-9098-D902DCEA97AB}" type="pres">
      <dgm:prSet presAssocID="{9E80963D-EF6E-9D48-B664-4A649FAFBC46}" presName="hierChild5" presStyleCnt="0"/>
      <dgm:spPr/>
    </dgm:pt>
    <dgm:pt modelId="{82E3E19D-2991-D642-8F0F-9F3AE28402BA}" type="pres">
      <dgm:prSet presAssocID="{73E94A31-6829-854A-ABE9-C2461D973E9F}" presName="hierChild3" presStyleCnt="0"/>
      <dgm:spPr/>
    </dgm:pt>
  </dgm:ptLst>
  <dgm:cxnLst>
    <dgm:cxn modelId="{49C5B300-3C91-624F-BAD7-ADAA3B79A157}" type="presOf" srcId="{E13C01F1-E346-D040-83FD-80FB82DBD358}" destId="{D93762E7-70D0-8047-B542-83B0BBAF0924}" srcOrd="0" destOrd="0" presId="urn:microsoft.com/office/officeart/2009/3/layout/HorizontalOrganizationChart"/>
    <dgm:cxn modelId="{3519920C-81AE-C346-AE9B-B09844F27346}" type="presOf" srcId="{CE99073B-80B2-3F42-B239-9E077FC4F2D6}" destId="{4A346B2F-F27A-A740-8998-8B95A3FF0A2C}" srcOrd="0" destOrd="0" presId="urn:microsoft.com/office/officeart/2009/3/layout/HorizontalOrganizationChart"/>
    <dgm:cxn modelId="{57660A0D-1261-9D4C-8E82-F28105053518}" type="presOf" srcId="{DB32D0F1-A4B8-CF4A-B96F-62F459B36785}" destId="{92A2A79E-4781-1447-AD74-FED5A81AACCD}" srcOrd="0" destOrd="0" presId="urn:microsoft.com/office/officeart/2009/3/layout/HorizontalOrganizationChart"/>
    <dgm:cxn modelId="{41F00510-113C-2C41-87FE-F928364F8B20}" srcId="{73E94A31-6829-854A-ABE9-C2461D973E9F}" destId="{8786A9E9-5B1F-654B-B6D0-13D4DD7754EF}" srcOrd="3" destOrd="0" parTransId="{39C71533-582D-6A4F-8CE6-A3F03C7C1E0B}" sibTransId="{2638C799-3B6A-4C41-AB23-33A4784BA66E}"/>
    <dgm:cxn modelId="{8816A911-F80A-5B42-B7E5-6C10B03AF540}" type="presOf" srcId="{6F863D50-03C3-B744-BC46-1D0F2729A4D1}" destId="{7E2E197D-2C2D-134D-9FDC-0E3E342822DE}" srcOrd="1" destOrd="0" presId="urn:microsoft.com/office/officeart/2009/3/layout/HorizontalOrganizationChart"/>
    <dgm:cxn modelId="{00265312-33B2-BA45-8C04-0B77B45F3F97}" srcId="{73E94A31-6829-854A-ABE9-C2461D973E9F}" destId="{6F863D50-03C3-B744-BC46-1D0F2729A4D1}" srcOrd="5" destOrd="0" parTransId="{5340D1D8-A6E0-4A45-A487-CF42FE123D39}" sibTransId="{D7116565-501D-A544-8D22-D2C10C366757}"/>
    <dgm:cxn modelId="{D7F41A31-1FEE-9C4E-A157-5C2693B9D462}" srcId="{73E94A31-6829-854A-ABE9-C2461D973E9F}" destId="{D6310317-8EE3-4246-AEC4-AAABBF5D66A9}" srcOrd="1" destOrd="0" parTransId="{E13C01F1-E346-D040-83FD-80FB82DBD358}" sibTransId="{45EB9897-9649-1B43-ACAC-FE89BD71E8FB}"/>
    <dgm:cxn modelId="{CFC7C733-1109-7E4D-B669-F025AB212962}" type="presOf" srcId="{8786A9E9-5B1F-654B-B6D0-13D4DD7754EF}" destId="{9A44EDF1-BFF3-3F4D-83DC-A1D1F0F9EE59}" srcOrd="0" destOrd="0" presId="urn:microsoft.com/office/officeart/2009/3/layout/HorizontalOrganizationChart"/>
    <dgm:cxn modelId="{9443DB35-52C2-9243-AC28-4A4118A18E43}" type="presOf" srcId="{6F863D50-03C3-B744-BC46-1D0F2729A4D1}" destId="{DD0E924A-DEF9-8646-8365-D18632AFDC39}" srcOrd="0" destOrd="0" presId="urn:microsoft.com/office/officeart/2009/3/layout/HorizontalOrganizationChart"/>
    <dgm:cxn modelId="{3D7B6F40-3306-E841-875C-0F09D59C59F3}" srcId="{73E94A31-6829-854A-ABE9-C2461D973E9F}" destId="{F02038F1-C9D1-F74C-AC61-2F8F9ABF5E1C}" srcOrd="6" destOrd="0" parTransId="{A0EFE1DD-30B2-284B-A029-6F4594CF1756}" sibTransId="{D80D1FC5-0AB5-C14B-8883-E70573B2FA3D}"/>
    <dgm:cxn modelId="{819B5C43-CDDA-5841-85EA-53C949066130}" type="presOf" srcId="{8C37442B-7BFE-A145-B243-2D2B0878EED6}" destId="{A453102A-3912-DB4A-BAA4-2E8937CDD7B6}" srcOrd="1" destOrd="0" presId="urn:microsoft.com/office/officeart/2009/3/layout/HorizontalOrganizationChart"/>
    <dgm:cxn modelId="{C81FCF46-B1D0-C141-A0D5-B0270E79B0AF}" srcId="{73E94A31-6829-854A-ABE9-C2461D973E9F}" destId="{8C37442B-7BFE-A145-B243-2D2B0878EED6}" srcOrd="0" destOrd="0" parTransId="{D7E9D169-7C80-B44B-B07E-0B255517F9CB}" sibTransId="{7196D1CD-C458-BA47-9DD4-1B728F23AE25}"/>
    <dgm:cxn modelId="{0456A548-8531-724F-BBB1-F7583E01547B}" type="presOf" srcId="{73E94A31-6829-854A-ABE9-C2461D973E9F}" destId="{9C0D5AEF-E237-9946-B01A-A1E9244394B1}" srcOrd="1" destOrd="0" presId="urn:microsoft.com/office/officeart/2009/3/layout/HorizontalOrganizationChart"/>
    <dgm:cxn modelId="{4D33A54A-A539-9847-B9A9-1B298DAA4BAF}" type="presOf" srcId="{A0EFE1DD-30B2-284B-A029-6F4594CF1756}" destId="{B5D56CBB-0307-444D-9B4A-39AC327C16D9}" srcOrd="0" destOrd="0" presId="urn:microsoft.com/office/officeart/2009/3/layout/HorizontalOrganizationChart"/>
    <dgm:cxn modelId="{412B8C4C-7996-CE40-A067-41B369CC987B}" type="presOf" srcId="{41177EDE-B70A-3547-BDAB-2E738C7EC8EF}" destId="{E30CD277-695A-8D49-884C-028BA76BDF38}" srcOrd="0" destOrd="0" presId="urn:microsoft.com/office/officeart/2009/3/layout/HorizontalOrganizationChart"/>
    <dgm:cxn modelId="{6A1FAA4F-2A60-234D-AD44-E8950A580178}" type="presOf" srcId="{CE99073B-80B2-3F42-B239-9E077FC4F2D6}" destId="{858B2988-4373-374C-9D16-38469A5415DC}" srcOrd="1" destOrd="0" presId="urn:microsoft.com/office/officeart/2009/3/layout/HorizontalOrganizationChart"/>
    <dgm:cxn modelId="{ED377558-0D14-4D4B-973B-CB4E777CBE9D}" type="presOf" srcId="{39C71533-582D-6A4F-8CE6-A3F03C7C1E0B}" destId="{0E20FA6A-B3A4-134C-BCDC-614CF0636798}" srcOrd="0" destOrd="0" presId="urn:microsoft.com/office/officeart/2009/3/layout/HorizontalOrganizationChart"/>
    <dgm:cxn modelId="{78CE8C5A-F595-B046-A1BB-DAC0328CB233}" type="presOf" srcId="{D6310317-8EE3-4246-AEC4-AAABBF5D66A9}" destId="{73E5BD1D-1E62-EC44-B00F-0E6C1976C6B9}" srcOrd="0" destOrd="0" presId="urn:microsoft.com/office/officeart/2009/3/layout/HorizontalOrganizationChart"/>
    <dgm:cxn modelId="{47183A62-3EAE-7F49-8E2D-446551208F86}" srcId="{8BBF78DC-893B-3240-8646-29CE9678F606}" destId="{73E94A31-6829-854A-ABE9-C2461D973E9F}" srcOrd="0" destOrd="0" parTransId="{18950926-282A-C845-8898-1CF4A54C6E53}" sibTransId="{1CFB04D0-928D-D647-B5DE-A9A822C38D57}"/>
    <dgm:cxn modelId="{B0C12963-79DA-8F42-BA01-54E519EFCE0C}" srcId="{73E94A31-6829-854A-ABE9-C2461D973E9F}" destId="{41177EDE-B70A-3547-BDAB-2E738C7EC8EF}" srcOrd="4" destOrd="0" parTransId="{4EA4BE35-27FD-B448-83AC-92ABAB4420B6}" sibTransId="{C1ED6A1B-B869-2642-B7C3-3CF3E76A6534}"/>
    <dgm:cxn modelId="{1A52866C-D1D0-044F-A55A-2390D62FBE04}" type="presOf" srcId="{9E80963D-EF6E-9D48-B664-4A649FAFBC46}" destId="{FCF41883-CD67-474E-AB2C-ACE1FF56E440}" srcOrd="0" destOrd="0" presId="urn:microsoft.com/office/officeart/2009/3/layout/HorizontalOrganizationChart"/>
    <dgm:cxn modelId="{C8AD0875-9EE1-9645-967C-E6CD9ACE899C}" type="presOf" srcId="{D7E9D169-7C80-B44B-B07E-0B255517F9CB}" destId="{6F6DD85E-34F1-DA42-A992-06FF91DA5567}" srcOrd="0" destOrd="0" presId="urn:microsoft.com/office/officeart/2009/3/layout/HorizontalOrganizationChart"/>
    <dgm:cxn modelId="{CD3DB482-8F74-654D-BA70-3C1766925660}" srcId="{73E94A31-6829-854A-ABE9-C2461D973E9F}" destId="{9E80963D-EF6E-9D48-B664-4A649FAFBC46}" srcOrd="7" destOrd="0" parTransId="{E5FB3C1D-5F55-FD4A-A8C7-2BAE6AC0E2D3}" sibTransId="{35C6AD1B-1238-314D-AEA5-8B53D8B2E64F}"/>
    <dgm:cxn modelId="{2E5E4F85-BCBA-F24C-95A0-CDDA6B696A8C}" type="presOf" srcId="{F02038F1-C9D1-F74C-AC61-2F8F9ABF5E1C}" destId="{A8A8B4D5-2393-564F-9CA0-CCB58633423C}" srcOrd="0" destOrd="0" presId="urn:microsoft.com/office/officeart/2009/3/layout/HorizontalOrganizationChart"/>
    <dgm:cxn modelId="{68FE9185-5A09-6549-B846-319E74F43139}" type="presOf" srcId="{D6310317-8EE3-4246-AEC4-AAABBF5D66A9}" destId="{B6D9E2D9-657F-CB4A-8F52-C464E1559B7C}" srcOrd="1" destOrd="0" presId="urn:microsoft.com/office/officeart/2009/3/layout/HorizontalOrganizationChart"/>
    <dgm:cxn modelId="{A77466A2-1393-0C4E-8984-1A9D9A81601C}" type="presOf" srcId="{41177EDE-B70A-3547-BDAB-2E738C7EC8EF}" destId="{214B6B1C-2A4F-1846-A6C4-39919A9838FA}" srcOrd="1" destOrd="0" presId="urn:microsoft.com/office/officeart/2009/3/layout/HorizontalOrganizationChart"/>
    <dgm:cxn modelId="{D00D5EA5-906A-694F-AA1F-1E8FC7E5F16F}" type="presOf" srcId="{73E94A31-6829-854A-ABE9-C2461D973E9F}" destId="{FBA68A1E-EA65-B340-80A7-6A68618BC83F}" srcOrd="0" destOrd="0" presId="urn:microsoft.com/office/officeart/2009/3/layout/HorizontalOrganizationChart"/>
    <dgm:cxn modelId="{7A2515B0-646D-8349-BA00-66DCB51C47B9}" type="presOf" srcId="{9E80963D-EF6E-9D48-B664-4A649FAFBC46}" destId="{4BE942C5-4D27-6A44-8CF8-E3F0781B4F6E}" srcOrd="1" destOrd="0" presId="urn:microsoft.com/office/officeart/2009/3/layout/HorizontalOrganizationChart"/>
    <dgm:cxn modelId="{58A02DB0-F668-0845-AB43-6E3E5C23F393}" type="presOf" srcId="{F02038F1-C9D1-F74C-AC61-2F8F9ABF5E1C}" destId="{93E2014F-678F-474E-B925-1D2FA17ABB7C}" srcOrd="1" destOrd="0" presId="urn:microsoft.com/office/officeart/2009/3/layout/HorizontalOrganizationChart"/>
    <dgm:cxn modelId="{959A95B1-1386-0E45-B0DC-17BFFC7FA53C}" srcId="{73E94A31-6829-854A-ABE9-C2461D973E9F}" destId="{CE99073B-80B2-3F42-B239-9E077FC4F2D6}" srcOrd="2" destOrd="0" parTransId="{DB32D0F1-A4B8-CF4A-B96F-62F459B36785}" sibTransId="{A5D4109D-4261-4347-914A-BB52813AA188}"/>
    <dgm:cxn modelId="{8D755ACE-91E1-4E41-99B5-A306785C4859}" type="presOf" srcId="{8786A9E9-5B1F-654B-B6D0-13D4DD7754EF}" destId="{C085B827-80A5-2642-A335-6F498BA79C93}" srcOrd="1" destOrd="0" presId="urn:microsoft.com/office/officeart/2009/3/layout/HorizontalOrganizationChart"/>
    <dgm:cxn modelId="{CF4A47D0-D893-DC4E-9C30-B4A25E138DA8}" type="presOf" srcId="{4EA4BE35-27FD-B448-83AC-92ABAB4420B6}" destId="{45BFDA53-6EB8-F146-8D80-91E75A3F8EF5}" srcOrd="0" destOrd="0" presId="urn:microsoft.com/office/officeart/2009/3/layout/HorizontalOrganizationChart"/>
    <dgm:cxn modelId="{8B0F7BDA-3EF7-FA45-84B6-0C3E856A1A61}" type="presOf" srcId="{E5FB3C1D-5F55-FD4A-A8C7-2BAE6AC0E2D3}" destId="{6211684C-56E9-5442-90B5-5757616AC0E4}" srcOrd="0" destOrd="0" presId="urn:microsoft.com/office/officeart/2009/3/layout/HorizontalOrganizationChart"/>
    <dgm:cxn modelId="{719BCFEC-54D4-A040-B7D8-6592C68BCB0F}" type="presOf" srcId="{5340D1D8-A6E0-4A45-A487-CF42FE123D39}" destId="{0EDEE68C-135F-EF48-96BD-500025E41C71}" srcOrd="0" destOrd="0" presId="urn:microsoft.com/office/officeart/2009/3/layout/HorizontalOrganizationChart"/>
    <dgm:cxn modelId="{5D073AF0-1C6E-3B4D-B7AE-D923E842E0D7}" type="presOf" srcId="{8BBF78DC-893B-3240-8646-29CE9678F606}" destId="{ABED2745-FE35-0F42-8DA3-624F818B75E0}" srcOrd="0" destOrd="0" presId="urn:microsoft.com/office/officeart/2009/3/layout/HorizontalOrganizationChart"/>
    <dgm:cxn modelId="{36F575F2-147E-DC40-AEAC-B02EDAFB2A13}" type="presOf" srcId="{8C37442B-7BFE-A145-B243-2D2B0878EED6}" destId="{03CC4C40-4F9A-8B4C-BA22-7E33B94D2CC6}" srcOrd="0" destOrd="0" presId="urn:microsoft.com/office/officeart/2009/3/layout/HorizontalOrganizationChart"/>
    <dgm:cxn modelId="{C5C63C22-0F75-3549-801A-5378D24833C0}" type="presParOf" srcId="{ABED2745-FE35-0F42-8DA3-624F818B75E0}" destId="{E6292A8F-FA43-4749-AC53-FE80133167F3}" srcOrd="0" destOrd="0" presId="urn:microsoft.com/office/officeart/2009/3/layout/HorizontalOrganizationChart"/>
    <dgm:cxn modelId="{DC2C059D-404C-3E4D-A386-A64A41239A90}" type="presParOf" srcId="{E6292A8F-FA43-4749-AC53-FE80133167F3}" destId="{09801A09-194A-C745-BA9B-0D931FF9A0D4}" srcOrd="0" destOrd="0" presId="urn:microsoft.com/office/officeart/2009/3/layout/HorizontalOrganizationChart"/>
    <dgm:cxn modelId="{7641B207-87E4-CF40-A032-C10A3F284C48}" type="presParOf" srcId="{09801A09-194A-C745-BA9B-0D931FF9A0D4}" destId="{FBA68A1E-EA65-B340-80A7-6A68618BC83F}" srcOrd="0" destOrd="0" presId="urn:microsoft.com/office/officeart/2009/3/layout/HorizontalOrganizationChart"/>
    <dgm:cxn modelId="{F0F79044-6803-5E43-A77E-46AA36B7A4E7}" type="presParOf" srcId="{09801A09-194A-C745-BA9B-0D931FF9A0D4}" destId="{9C0D5AEF-E237-9946-B01A-A1E9244394B1}" srcOrd="1" destOrd="0" presId="urn:microsoft.com/office/officeart/2009/3/layout/HorizontalOrganizationChart"/>
    <dgm:cxn modelId="{16FBFF22-5C2F-4748-AC69-79B270CCBFD3}" type="presParOf" srcId="{E6292A8F-FA43-4749-AC53-FE80133167F3}" destId="{2C83A04F-F801-FF41-A0A6-6D8AE9058F04}" srcOrd="1" destOrd="0" presId="urn:microsoft.com/office/officeart/2009/3/layout/HorizontalOrganizationChart"/>
    <dgm:cxn modelId="{02E5BDF8-290F-E648-A651-E9F323C71BFE}" type="presParOf" srcId="{2C83A04F-F801-FF41-A0A6-6D8AE9058F04}" destId="{6F6DD85E-34F1-DA42-A992-06FF91DA5567}" srcOrd="0" destOrd="0" presId="urn:microsoft.com/office/officeart/2009/3/layout/HorizontalOrganizationChart"/>
    <dgm:cxn modelId="{7CECF43C-A042-DE4D-898B-48F8CEDEB910}" type="presParOf" srcId="{2C83A04F-F801-FF41-A0A6-6D8AE9058F04}" destId="{3572340C-151D-3A41-8496-6EE349DC5E56}" srcOrd="1" destOrd="0" presId="urn:microsoft.com/office/officeart/2009/3/layout/HorizontalOrganizationChart"/>
    <dgm:cxn modelId="{3F1EB6C1-6CCE-8844-9120-84F625A799E6}" type="presParOf" srcId="{3572340C-151D-3A41-8496-6EE349DC5E56}" destId="{CC5887DF-2102-1541-9668-E7CBDB3C37E8}" srcOrd="0" destOrd="0" presId="urn:microsoft.com/office/officeart/2009/3/layout/HorizontalOrganizationChart"/>
    <dgm:cxn modelId="{2B08BBF8-BD6B-AA4B-92E1-BE8B2D4C8B02}" type="presParOf" srcId="{CC5887DF-2102-1541-9668-E7CBDB3C37E8}" destId="{03CC4C40-4F9A-8B4C-BA22-7E33B94D2CC6}" srcOrd="0" destOrd="0" presId="urn:microsoft.com/office/officeart/2009/3/layout/HorizontalOrganizationChart"/>
    <dgm:cxn modelId="{7E12BA07-8593-B940-BE8A-9E3597C38D6D}" type="presParOf" srcId="{CC5887DF-2102-1541-9668-E7CBDB3C37E8}" destId="{A453102A-3912-DB4A-BAA4-2E8937CDD7B6}" srcOrd="1" destOrd="0" presId="urn:microsoft.com/office/officeart/2009/3/layout/HorizontalOrganizationChart"/>
    <dgm:cxn modelId="{CC505E1C-0F42-DD48-B1F6-3916D5E856B9}" type="presParOf" srcId="{3572340C-151D-3A41-8496-6EE349DC5E56}" destId="{2D72323A-0AB3-D749-A9BE-0FC5FB50F04A}" srcOrd="1" destOrd="0" presId="urn:microsoft.com/office/officeart/2009/3/layout/HorizontalOrganizationChart"/>
    <dgm:cxn modelId="{6AF4587B-435B-D44E-89C5-9AFF933923E1}" type="presParOf" srcId="{3572340C-151D-3A41-8496-6EE349DC5E56}" destId="{27506BA9-C00D-844E-99EB-EDCF59AA1975}" srcOrd="2" destOrd="0" presId="urn:microsoft.com/office/officeart/2009/3/layout/HorizontalOrganizationChart"/>
    <dgm:cxn modelId="{653BCAC4-ECD5-E745-AF73-3A0D171ECC90}" type="presParOf" srcId="{2C83A04F-F801-FF41-A0A6-6D8AE9058F04}" destId="{D93762E7-70D0-8047-B542-83B0BBAF0924}" srcOrd="2" destOrd="0" presId="urn:microsoft.com/office/officeart/2009/3/layout/HorizontalOrganizationChart"/>
    <dgm:cxn modelId="{B5717361-E5AE-074A-8354-B6EA81AB8FAC}" type="presParOf" srcId="{2C83A04F-F801-FF41-A0A6-6D8AE9058F04}" destId="{380D9271-AF3E-ED45-91CD-E5F3844071E6}" srcOrd="3" destOrd="0" presId="urn:microsoft.com/office/officeart/2009/3/layout/HorizontalOrganizationChart"/>
    <dgm:cxn modelId="{D3B3CBA7-36D1-1147-847D-1D327926AB0D}" type="presParOf" srcId="{380D9271-AF3E-ED45-91CD-E5F3844071E6}" destId="{373B4E94-3F18-AB44-ACD2-C8158C8E2713}" srcOrd="0" destOrd="0" presId="urn:microsoft.com/office/officeart/2009/3/layout/HorizontalOrganizationChart"/>
    <dgm:cxn modelId="{117D3C55-9B39-1144-878B-B097FE06FB27}" type="presParOf" srcId="{373B4E94-3F18-AB44-ACD2-C8158C8E2713}" destId="{73E5BD1D-1E62-EC44-B00F-0E6C1976C6B9}" srcOrd="0" destOrd="0" presId="urn:microsoft.com/office/officeart/2009/3/layout/HorizontalOrganizationChart"/>
    <dgm:cxn modelId="{251B4D92-338A-BD49-B009-285BBBB694A7}" type="presParOf" srcId="{373B4E94-3F18-AB44-ACD2-C8158C8E2713}" destId="{B6D9E2D9-657F-CB4A-8F52-C464E1559B7C}" srcOrd="1" destOrd="0" presId="urn:microsoft.com/office/officeart/2009/3/layout/HorizontalOrganizationChart"/>
    <dgm:cxn modelId="{6E24E615-6F86-5A4A-88B1-9DC8D576932E}" type="presParOf" srcId="{380D9271-AF3E-ED45-91CD-E5F3844071E6}" destId="{CDE5E9D5-0F94-7D45-9D6A-B519DDDE1515}" srcOrd="1" destOrd="0" presId="urn:microsoft.com/office/officeart/2009/3/layout/HorizontalOrganizationChart"/>
    <dgm:cxn modelId="{9BAC7F18-275D-0143-AE14-52EAB402A7E7}" type="presParOf" srcId="{380D9271-AF3E-ED45-91CD-E5F3844071E6}" destId="{7D69E817-7C51-C648-94BF-081313B2ECA6}" srcOrd="2" destOrd="0" presId="urn:microsoft.com/office/officeart/2009/3/layout/HorizontalOrganizationChart"/>
    <dgm:cxn modelId="{A594C107-5A3E-8F48-B0BE-BEA97DFFA786}" type="presParOf" srcId="{2C83A04F-F801-FF41-A0A6-6D8AE9058F04}" destId="{92A2A79E-4781-1447-AD74-FED5A81AACCD}" srcOrd="4" destOrd="0" presId="urn:microsoft.com/office/officeart/2009/3/layout/HorizontalOrganizationChart"/>
    <dgm:cxn modelId="{D19931BC-C99F-8841-B9A3-15666C940274}" type="presParOf" srcId="{2C83A04F-F801-FF41-A0A6-6D8AE9058F04}" destId="{6BF74A63-E101-E042-81DA-1A71B927C0B4}" srcOrd="5" destOrd="0" presId="urn:microsoft.com/office/officeart/2009/3/layout/HorizontalOrganizationChart"/>
    <dgm:cxn modelId="{DC789438-6F27-2149-8E31-AEF987CCE00B}" type="presParOf" srcId="{6BF74A63-E101-E042-81DA-1A71B927C0B4}" destId="{FBC2CE46-A3F8-604D-B11A-E6FC41C075B0}" srcOrd="0" destOrd="0" presId="urn:microsoft.com/office/officeart/2009/3/layout/HorizontalOrganizationChart"/>
    <dgm:cxn modelId="{C1781463-B1E9-834F-872D-E17D469F55E6}" type="presParOf" srcId="{FBC2CE46-A3F8-604D-B11A-E6FC41C075B0}" destId="{4A346B2F-F27A-A740-8998-8B95A3FF0A2C}" srcOrd="0" destOrd="0" presId="urn:microsoft.com/office/officeart/2009/3/layout/HorizontalOrganizationChart"/>
    <dgm:cxn modelId="{6F977117-C3AF-954A-BDFB-832E7CB86C89}" type="presParOf" srcId="{FBC2CE46-A3F8-604D-B11A-E6FC41C075B0}" destId="{858B2988-4373-374C-9D16-38469A5415DC}" srcOrd="1" destOrd="0" presId="urn:microsoft.com/office/officeart/2009/3/layout/HorizontalOrganizationChart"/>
    <dgm:cxn modelId="{BD34BBFB-0226-4843-803D-DC7CE843B74E}" type="presParOf" srcId="{6BF74A63-E101-E042-81DA-1A71B927C0B4}" destId="{3B9A8E18-0CE3-0644-9E9B-A307F75F7B07}" srcOrd="1" destOrd="0" presId="urn:microsoft.com/office/officeart/2009/3/layout/HorizontalOrganizationChart"/>
    <dgm:cxn modelId="{9EDECF1A-E6F3-C449-8D34-F4ED3641144C}" type="presParOf" srcId="{6BF74A63-E101-E042-81DA-1A71B927C0B4}" destId="{116FF127-176C-3340-80FC-77D351FBC22C}" srcOrd="2" destOrd="0" presId="urn:microsoft.com/office/officeart/2009/3/layout/HorizontalOrganizationChart"/>
    <dgm:cxn modelId="{0ED4ADD4-15FD-D145-AFCC-66C3FDEAC864}" type="presParOf" srcId="{2C83A04F-F801-FF41-A0A6-6D8AE9058F04}" destId="{0E20FA6A-B3A4-134C-BCDC-614CF0636798}" srcOrd="6" destOrd="0" presId="urn:microsoft.com/office/officeart/2009/3/layout/HorizontalOrganizationChart"/>
    <dgm:cxn modelId="{CD16DA94-34EE-414A-81CA-A7A0013870C4}" type="presParOf" srcId="{2C83A04F-F801-FF41-A0A6-6D8AE9058F04}" destId="{DF75ECFF-E39E-6140-A387-4431A309EDD3}" srcOrd="7" destOrd="0" presId="urn:microsoft.com/office/officeart/2009/3/layout/HorizontalOrganizationChart"/>
    <dgm:cxn modelId="{BD1BE026-42F6-9843-A7B3-BB603EE27314}" type="presParOf" srcId="{DF75ECFF-E39E-6140-A387-4431A309EDD3}" destId="{C270CEE9-927A-8B40-99AF-F17982199616}" srcOrd="0" destOrd="0" presId="urn:microsoft.com/office/officeart/2009/3/layout/HorizontalOrganizationChart"/>
    <dgm:cxn modelId="{8387AA93-68C6-FB48-9171-FFDC443FB308}" type="presParOf" srcId="{C270CEE9-927A-8B40-99AF-F17982199616}" destId="{9A44EDF1-BFF3-3F4D-83DC-A1D1F0F9EE59}" srcOrd="0" destOrd="0" presId="urn:microsoft.com/office/officeart/2009/3/layout/HorizontalOrganizationChart"/>
    <dgm:cxn modelId="{288D59D4-5000-E942-BF44-750E4F5DB587}" type="presParOf" srcId="{C270CEE9-927A-8B40-99AF-F17982199616}" destId="{C085B827-80A5-2642-A335-6F498BA79C93}" srcOrd="1" destOrd="0" presId="urn:microsoft.com/office/officeart/2009/3/layout/HorizontalOrganizationChart"/>
    <dgm:cxn modelId="{2C737165-34C2-FB41-85DA-8CDB48C2342E}" type="presParOf" srcId="{DF75ECFF-E39E-6140-A387-4431A309EDD3}" destId="{2527BC6D-DBA2-9542-A83D-39C98946436A}" srcOrd="1" destOrd="0" presId="urn:microsoft.com/office/officeart/2009/3/layout/HorizontalOrganizationChart"/>
    <dgm:cxn modelId="{AE457AA2-BCA5-A54A-A857-CE4CF7C9AE99}" type="presParOf" srcId="{DF75ECFF-E39E-6140-A387-4431A309EDD3}" destId="{98C5C6E1-8A18-3840-B75F-A6334AEF35C5}" srcOrd="2" destOrd="0" presId="urn:microsoft.com/office/officeart/2009/3/layout/HorizontalOrganizationChart"/>
    <dgm:cxn modelId="{63E9C97A-2C33-6241-A346-17A44888ADDC}" type="presParOf" srcId="{2C83A04F-F801-FF41-A0A6-6D8AE9058F04}" destId="{45BFDA53-6EB8-F146-8D80-91E75A3F8EF5}" srcOrd="8" destOrd="0" presId="urn:microsoft.com/office/officeart/2009/3/layout/HorizontalOrganizationChart"/>
    <dgm:cxn modelId="{726F42EF-B99D-A24D-AEC8-C14102F9C947}" type="presParOf" srcId="{2C83A04F-F801-FF41-A0A6-6D8AE9058F04}" destId="{8BD40CD2-0CF1-1E4F-92DC-2F0363C5195C}" srcOrd="9" destOrd="0" presId="urn:microsoft.com/office/officeart/2009/3/layout/HorizontalOrganizationChart"/>
    <dgm:cxn modelId="{898AD4A8-10B6-3345-82AC-5E0FCA70366C}" type="presParOf" srcId="{8BD40CD2-0CF1-1E4F-92DC-2F0363C5195C}" destId="{574E5013-6520-424B-B147-EFE91E13DF77}" srcOrd="0" destOrd="0" presId="urn:microsoft.com/office/officeart/2009/3/layout/HorizontalOrganizationChart"/>
    <dgm:cxn modelId="{6920694A-A2D6-4240-B1F1-6FAD9793F8C8}" type="presParOf" srcId="{574E5013-6520-424B-B147-EFE91E13DF77}" destId="{E30CD277-695A-8D49-884C-028BA76BDF38}" srcOrd="0" destOrd="0" presId="urn:microsoft.com/office/officeart/2009/3/layout/HorizontalOrganizationChart"/>
    <dgm:cxn modelId="{5200CF3A-E07B-154B-AB18-E5FD04FB9804}" type="presParOf" srcId="{574E5013-6520-424B-B147-EFE91E13DF77}" destId="{214B6B1C-2A4F-1846-A6C4-39919A9838FA}" srcOrd="1" destOrd="0" presId="urn:microsoft.com/office/officeart/2009/3/layout/HorizontalOrganizationChart"/>
    <dgm:cxn modelId="{D6711535-51A8-8949-87A3-6CDA310E76FA}" type="presParOf" srcId="{8BD40CD2-0CF1-1E4F-92DC-2F0363C5195C}" destId="{9D0601EE-E6B0-6446-879D-27E15754ECFC}" srcOrd="1" destOrd="0" presId="urn:microsoft.com/office/officeart/2009/3/layout/HorizontalOrganizationChart"/>
    <dgm:cxn modelId="{924584F2-83BB-7F40-9E87-03785F23416B}" type="presParOf" srcId="{8BD40CD2-0CF1-1E4F-92DC-2F0363C5195C}" destId="{DDDF38EF-28E4-E947-8B2A-19F0395F95B1}" srcOrd="2" destOrd="0" presId="urn:microsoft.com/office/officeart/2009/3/layout/HorizontalOrganizationChart"/>
    <dgm:cxn modelId="{BFF94C1E-C49F-3043-9C00-105A78B7B6F6}" type="presParOf" srcId="{2C83A04F-F801-FF41-A0A6-6D8AE9058F04}" destId="{0EDEE68C-135F-EF48-96BD-500025E41C71}" srcOrd="10" destOrd="0" presId="urn:microsoft.com/office/officeart/2009/3/layout/HorizontalOrganizationChart"/>
    <dgm:cxn modelId="{823C54E3-AB5B-BA49-8666-22EDFC3D7527}" type="presParOf" srcId="{2C83A04F-F801-FF41-A0A6-6D8AE9058F04}" destId="{6F673DA1-2225-2A41-A65F-626C5E86E4A8}" srcOrd="11" destOrd="0" presId="urn:microsoft.com/office/officeart/2009/3/layout/HorizontalOrganizationChart"/>
    <dgm:cxn modelId="{0EB0FB19-87C8-5E45-80E3-803B231D1FF4}" type="presParOf" srcId="{6F673DA1-2225-2A41-A65F-626C5E86E4A8}" destId="{7C52F864-4633-4243-80A2-4BC08AAB6A66}" srcOrd="0" destOrd="0" presId="urn:microsoft.com/office/officeart/2009/3/layout/HorizontalOrganizationChart"/>
    <dgm:cxn modelId="{DCB9AC1C-A964-A047-A82D-5C872DF516A9}" type="presParOf" srcId="{7C52F864-4633-4243-80A2-4BC08AAB6A66}" destId="{DD0E924A-DEF9-8646-8365-D18632AFDC39}" srcOrd="0" destOrd="0" presId="urn:microsoft.com/office/officeart/2009/3/layout/HorizontalOrganizationChart"/>
    <dgm:cxn modelId="{6F0EA1CA-9E14-694B-9D5C-6F84923C412C}" type="presParOf" srcId="{7C52F864-4633-4243-80A2-4BC08AAB6A66}" destId="{7E2E197D-2C2D-134D-9FDC-0E3E342822DE}" srcOrd="1" destOrd="0" presId="urn:microsoft.com/office/officeart/2009/3/layout/HorizontalOrganizationChart"/>
    <dgm:cxn modelId="{A977F293-BF11-F54F-8ABB-F3DF98CE3450}" type="presParOf" srcId="{6F673DA1-2225-2A41-A65F-626C5E86E4A8}" destId="{56FABEC3-DF8E-3E4D-9E1F-B34749EE208F}" srcOrd="1" destOrd="0" presId="urn:microsoft.com/office/officeart/2009/3/layout/HorizontalOrganizationChart"/>
    <dgm:cxn modelId="{69B7F79A-9444-D041-8DA3-8F2C2C559545}" type="presParOf" srcId="{6F673DA1-2225-2A41-A65F-626C5E86E4A8}" destId="{9F291A69-059C-5E40-8DA1-E016EA536850}" srcOrd="2" destOrd="0" presId="urn:microsoft.com/office/officeart/2009/3/layout/HorizontalOrganizationChart"/>
    <dgm:cxn modelId="{63413F5A-571C-6C49-81D1-7695060A69D2}" type="presParOf" srcId="{2C83A04F-F801-FF41-A0A6-6D8AE9058F04}" destId="{B5D56CBB-0307-444D-9B4A-39AC327C16D9}" srcOrd="12" destOrd="0" presId="urn:microsoft.com/office/officeart/2009/3/layout/HorizontalOrganizationChart"/>
    <dgm:cxn modelId="{3403FD25-69EB-9A44-898F-4BF4CA93E906}" type="presParOf" srcId="{2C83A04F-F801-FF41-A0A6-6D8AE9058F04}" destId="{127FD65B-86CB-BB44-9321-F27DB85EFB4A}" srcOrd="13" destOrd="0" presId="urn:microsoft.com/office/officeart/2009/3/layout/HorizontalOrganizationChart"/>
    <dgm:cxn modelId="{30E57C6B-3315-074F-A125-9F64162FB6E9}" type="presParOf" srcId="{127FD65B-86CB-BB44-9321-F27DB85EFB4A}" destId="{53DEB77D-8107-7D46-BBF5-0680957EA165}" srcOrd="0" destOrd="0" presId="urn:microsoft.com/office/officeart/2009/3/layout/HorizontalOrganizationChart"/>
    <dgm:cxn modelId="{117448AD-894D-0E46-9E67-F8569F0C7BCA}" type="presParOf" srcId="{53DEB77D-8107-7D46-BBF5-0680957EA165}" destId="{A8A8B4D5-2393-564F-9CA0-CCB58633423C}" srcOrd="0" destOrd="0" presId="urn:microsoft.com/office/officeart/2009/3/layout/HorizontalOrganizationChart"/>
    <dgm:cxn modelId="{1037C271-7D0F-FD48-AF02-3160DAB916EC}" type="presParOf" srcId="{53DEB77D-8107-7D46-BBF5-0680957EA165}" destId="{93E2014F-678F-474E-B925-1D2FA17ABB7C}" srcOrd="1" destOrd="0" presId="urn:microsoft.com/office/officeart/2009/3/layout/HorizontalOrganizationChart"/>
    <dgm:cxn modelId="{330BD0E1-6FEC-0843-99AA-07C6196257C8}" type="presParOf" srcId="{127FD65B-86CB-BB44-9321-F27DB85EFB4A}" destId="{DEB9B8ED-8DAC-994E-AAC3-1DC6AEE7800B}" srcOrd="1" destOrd="0" presId="urn:microsoft.com/office/officeart/2009/3/layout/HorizontalOrganizationChart"/>
    <dgm:cxn modelId="{33C603D0-0981-7A44-8FAE-37E36BCE1D9B}" type="presParOf" srcId="{127FD65B-86CB-BB44-9321-F27DB85EFB4A}" destId="{38B88899-5294-4844-B9D9-DC33C3C94199}" srcOrd="2" destOrd="0" presId="urn:microsoft.com/office/officeart/2009/3/layout/HorizontalOrganizationChart"/>
    <dgm:cxn modelId="{DA9ED77D-716F-FE49-893E-6E2A977BA060}" type="presParOf" srcId="{2C83A04F-F801-FF41-A0A6-6D8AE9058F04}" destId="{6211684C-56E9-5442-90B5-5757616AC0E4}" srcOrd="14" destOrd="0" presId="urn:microsoft.com/office/officeart/2009/3/layout/HorizontalOrganizationChart"/>
    <dgm:cxn modelId="{4D085A53-32FB-7249-9F74-DF64A21F4AC3}" type="presParOf" srcId="{2C83A04F-F801-FF41-A0A6-6D8AE9058F04}" destId="{248D0D08-7D7B-9445-BE6D-08836EEE4CFE}" srcOrd="15" destOrd="0" presId="urn:microsoft.com/office/officeart/2009/3/layout/HorizontalOrganizationChart"/>
    <dgm:cxn modelId="{E25383EF-E894-114C-B743-DB4A2FA1E88A}" type="presParOf" srcId="{248D0D08-7D7B-9445-BE6D-08836EEE4CFE}" destId="{35563D2A-5514-E648-8449-5B7461AF2D62}" srcOrd="0" destOrd="0" presId="urn:microsoft.com/office/officeart/2009/3/layout/HorizontalOrganizationChart"/>
    <dgm:cxn modelId="{3198AAAC-8323-9A47-BF64-6E27130A5E69}" type="presParOf" srcId="{35563D2A-5514-E648-8449-5B7461AF2D62}" destId="{FCF41883-CD67-474E-AB2C-ACE1FF56E440}" srcOrd="0" destOrd="0" presId="urn:microsoft.com/office/officeart/2009/3/layout/HorizontalOrganizationChart"/>
    <dgm:cxn modelId="{3866596C-B19C-4F49-8849-0D7C5F644EE6}" type="presParOf" srcId="{35563D2A-5514-E648-8449-5B7461AF2D62}" destId="{4BE942C5-4D27-6A44-8CF8-E3F0781B4F6E}" srcOrd="1" destOrd="0" presId="urn:microsoft.com/office/officeart/2009/3/layout/HorizontalOrganizationChart"/>
    <dgm:cxn modelId="{EAF367BE-74D8-4342-B2DA-B3549ACE0D89}" type="presParOf" srcId="{248D0D08-7D7B-9445-BE6D-08836EEE4CFE}" destId="{66D0D332-A6A8-5D4B-B672-8F5B91893838}" srcOrd="1" destOrd="0" presId="urn:microsoft.com/office/officeart/2009/3/layout/HorizontalOrganizationChart"/>
    <dgm:cxn modelId="{4D7CA3D7-EBE7-B24E-B9E6-5B0ACCCCD550}" type="presParOf" srcId="{248D0D08-7D7B-9445-BE6D-08836EEE4CFE}" destId="{C2A75369-5A40-914A-9098-D902DCEA97AB}" srcOrd="2" destOrd="0" presId="urn:microsoft.com/office/officeart/2009/3/layout/HorizontalOrganizationChart"/>
    <dgm:cxn modelId="{FCBE8B29-5EC7-9B41-93D4-E4AC20CF31E6}" type="presParOf" srcId="{E6292A8F-FA43-4749-AC53-FE80133167F3}" destId="{82E3E19D-2991-D642-8F0F-9F3AE28402BA}"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11684C-56E9-5442-90B5-5757616AC0E4}">
      <dsp:nvSpPr>
        <dsp:cNvPr id="0" name=""/>
        <dsp:cNvSpPr/>
      </dsp:nvSpPr>
      <dsp:spPr>
        <a:xfrm>
          <a:off x="2883924" y="394606"/>
          <a:ext cx="2855375" cy="3330612"/>
        </a:xfrm>
        <a:custGeom>
          <a:avLst/>
          <a:gdLst/>
          <a:ahLst/>
          <a:cxnLst/>
          <a:rect l="0" t="0" r="0" b="0"/>
          <a:pathLst>
            <a:path>
              <a:moveTo>
                <a:pt x="2855375" y="0"/>
              </a:moveTo>
              <a:lnTo>
                <a:pt x="0" y="33306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D56CBB-0307-444D-9B4A-39AC327C16D9}">
      <dsp:nvSpPr>
        <dsp:cNvPr id="0" name=""/>
        <dsp:cNvSpPr/>
      </dsp:nvSpPr>
      <dsp:spPr>
        <a:xfrm>
          <a:off x="2883924" y="394606"/>
          <a:ext cx="2855375" cy="2919421"/>
        </a:xfrm>
        <a:custGeom>
          <a:avLst/>
          <a:gdLst/>
          <a:ahLst/>
          <a:cxnLst/>
          <a:rect l="0" t="0" r="0" b="0"/>
          <a:pathLst>
            <a:path>
              <a:moveTo>
                <a:pt x="2855375" y="0"/>
              </a:moveTo>
              <a:lnTo>
                <a:pt x="0" y="29194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DEE68C-135F-EF48-96BD-500025E41C71}">
      <dsp:nvSpPr>
        <dsp:cNvPr id="0" name=""/>
        <dsp:cNvSpPr/>
      </dsp:nvSpPr>
      <dsp:spPr>
        <a:xfrm>
          <a:off x="2883924" y="394606"/>
          <a:ext cx="2855375" cy="2505993"/>
        </a:xfrm>
        <a:custGeom>
          <a:avLst/>
          <a:gdLst/>
          <a:ahLst/>
          <a:cxnLst/>
          <a:rect l="0" t="0" r="0" b="0"/>
          <a:pathLst>
            <a:path>
              <a:moveTo>
                <a:pt x="2855375" y="0"/>
              </a:moveTo>
              <a:lnTo>
                <a:pt x="0" y="25059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BFDA53-6EB8-F146-8D80-91E75A3F8EF5}">
      <dsp:nvSpPr>
        <dsp:cNvPr id="0" name=""/>
        <dsp:cNvSpPr/>
      </dsp:nvSpPr>
      <dsp:spPr>
        <a:xfrm>
          <a:off x="2883924" y="394606"/>
          <a:ext cx="2855375" cy="2090869"/>
        </a:xfrm>
        <a:custGeom>
          <a:avLst/>
          <a:gdLst/>
          <a:ahLst/>
          <a:cxnLst/>
          <a:rect l="0" t="0" r="0" b="0"/>
          <a:pathLst>
            <a:path>
              <a:moveTo>
                <a:pt x="2855375" y="0"/>
              </a:moveTo>
              <a:lnTo>
                <a:pt x="0" y="20908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20FA6A-B3A4-134C-BCDC-614CF0636798}">
      <dsp:nvSpPr>
        <dsp:cNvPr id="0" name=""/>
        <dsp:cNvSpPr/>
      </dsp:nvSpPr>
      <dsp:spPr>
        <a:xfrm>
          <a:off x="2883924" y="394606"/>
          <a:ext cx="2855375" cy="1674033"/>
        </a:xfrm>
        <a:custGeom>
          <a:avLst/>
          <a:gdLst/>
          <a:ahLst/>
          <a:cxnLst/>
          <a:rect l="0" t="0" r="0" b="0"/>
          <a:pathLst>
            <a:path>
              <a:moveTo>
                <a:pt x="2855375" y="0"/>
              </a:moveTo>
              <a:lnTo>
                <a:pt x="0" y="16740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A2A79E-4781-1447-AD74-FED5A81AACCD}">
      <dsp:nvSpPr>
        <dsp:cNvPr id="0" name=""/>
        <dsp:cNvSpPr/>
      </dsp:nvSpPr>
      <dsp:spPr>
        <a:xfrm>
          <a:off x="2883924" y="394606"/>
          <a:ext cx="2855375" cy="1256869"/>
        </a:xfrm>
        <a:custGeom>
          <a:avLst/>
          <a:gdLst/>
          <a:ahLst/>
          <a:cxnLst/>
          <a:rect l="0" t="0" r="0" b="0"/>
          <a:pathLst>
            <a:path>
              <a:moveTo>
                <a:pt x="2855375" y="0"/>
              </a:moveTo>
              <a:lnTo>
                <a:pt x="0" y="12568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3762E7-70D0-8047-B542-83B0BBAF0924}">
      <dsp:nvSpPr>
        <dsp:cNvPr id="0" name=""/>
        <dsp:cNvSpPr/>
      </dsp:nvSpPr>
      <dsp:spPr>
        <a:xfrm>
          <a:off x="2883924" y="394606"/>
          <a:ext cx="2855375" cy="839948"/>
        </a:xfrm>
        <a:custGeom>
          <a:avLst/>
          <a:gdLst/>
          <a:ahLst/>
          <a:cxnLst/>
          <a:rect l="0" t="0" r="0" b="0"/>
          <a:pathLst>
            <a:path>
              <a:moveTo>
                <a:pt x="2855375" y="0"/>
              </a:moveTo>
              <a:lnTo>
                <a:pt x="0" y="8399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6DD85E-34F1-DA42-A992-06FF91DA5567}">
      <dsp:nvSpPr>
        <dsp:cNvPr id="0" name=""/>
        <dsp:cNvSpPr/>
      </dsp:nvSpPr>
      <dsp:spPr>
        <a:xfrm>
          <a:off x="2883924" y="394606"/>
          <a:ext cx="2855375" cy="422449"/>
        </a:xfrm>
        <a:custGeom>
          <a:avLst/>
          <a:gdLst/>
          <a:ahLst/>
          <a:cxnLst/>
          <a:rect l="0" t="0" r="0" b="0"/>
          <a:pathLst>
            <a:path>
              <a:moveTo>
                <a:pt x="2855375" y="0"/>
              </a:moveTo>
              <a:lnTo>
                <a:pt x="0" y="4224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A68A1E-EA65-B340-80A7-6A68618BC83F}">
      <dsp:nvSpPr>
        <dsp:cNvPr id="0" name=""/>
        <dsp:cNvSpPr/>
      </dsp:nvSpPr>
      <dsp:spPr>
        <a:xfrm>
          <a:off x="2884362" y="198047"/>
          <a:ext cx="2854937" cy="393117"/>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WP1 - Coordination and Communication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(L. </a:t>
          </a:r>
          <a:r>
            <a:rPr lang="en-US" sz="1200" kern="1200" dirty="0" err="1">
              <a:solidFill>
                <a:schemeClr val="tx1"/>
              </a:solidFill>
              <a:latin typeface="Calibri" panose="020F0502020204030204" pitchFamily="34" charset="0"/>
              <a:cs typeface="Calibri" panose="020F0502020204030204" pitchFamily="34" charset="0"/>
            </a:rPr>
            <a:t>Bottura</a:t>
          </a:r>
          <a:r>
            <a:rPr lang="en-US" sz="1200" kern="1200" dirty="0">
              <a:solidFill>
                <a:schemeClr val="tx1"/>
              </a:solidFill>
              <a:latin typeface="Calibri" panose="020F0502020204030204" pitchFamily="34" charset="0"/>
              <a:cs typeface="Calibri" panose="020F0502020204030204" pitchFamily="34" charset="0"/>
            </a:rPr>
            <a:t>, P. Vedrine)</a:t>
          </a:r>
        </a:p>
      </dsp:txBody>
      <dsp:txXfrm>
        <a:off x="2884362" y="198047"/>
        <a:ext cx="2854937" cy="393117"/>
      </dsp:txXfrm>
    </dsp:sp>
    <dsp:sp modelId="{03CC4C40-4F9A-8B4C-BA22-7E33B94D2CC6}">
      <dsp:nvSpPr>
        <dsp:cNvPr id="0" name=""/>
        <dsp:cNvSpPr/>
      </dsp:nvSpPr>
      <dsp:spPr>
        <a:xfrm>
          <a:off x="2883924" y="617083"/>
          <a:ext cx="2854937" cy="399944"/>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WP2 – Strategic Roadmap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(A. Ballarino, L. Rossi)</a:t>
          </a:r>
        </a:p>
      </dsp:txBody>
      <dsp:txXfrm>
        <a:off x="2883924" y="617083"/>
        <a:ext cx="2854937" cy="399944"/>
      </dsp:txXfrm>
    </dsp:sp>
    <dsp:sp modelId="{73E5BD1D-1E62-EC44-B00F-0E6C1976C6B9}">
      <dsp:nvSpPr>
        <dsp:cNvPr id="0" name=""/>
        <dsp:cNvSpPr/>
      </dsp:nvSpPr>
      <dsp:spPr>
        <a:xfrm>
          <a:off x="2883924" y="1034871"/>
          <a:ext cx="2854937" cy="399366"/>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WP3 – Industry Co-innovation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(J.M. Perez, S. </a:t>
          </a:r>
          <a:r>
            <a:rPr lang="en-US" sz="1200" kern="1200" dirty="0" err="1">
              <a:solidFill>
                <a:schemeClr val="tx1"/>
              </a:solidFill>
              <a:latin typeface="Calibri" panose="020F0502020204030204" pitchFamily="34" charset="0"/>
              <a:cs typeface="Calibri" panose="020F0502020204030204" pitchFamily="34" charset="0"/>
            </a:rPr>
            <a:t>Leray</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1034871"/>
        <a:ext cx="2854937" cy="399366"/>
      </dsp:txXfrm>
    </dsp:sp>
    <dsp:sp modelId="{4A346B2F-F27A-A740-8998-8B95A3FF0A2C}">
      <dsp:nvSpPr>
        <dsp:cNvPr id="0" name=""/>
        <dsp:cNvSpPr/>
      </dsp:nvSpPr>
      <dsp:spPr>
        <a:xfrm>
          <a:off x="2883924" y="1452081"/>
          <a:ext cx="2854937" cy="398790"/>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tabLst/>
          </a:pPr>
          <a:r>
            <a:rPr lang="en-US" sz="1200" kern="1200" dirty="0">
              <a:solidFill>
                <a:schemeClr val="tx1"/>
              </a:solidFill>
              <a:latin typeface="Calibri" panose="020F0502020204030204" pitchFamily="34" charset="0"/>
              <a:cs typeface="Calibri" panose="020F0502020204030204" pitchFamily="34" charset="0"/>
            </a:rPr>
            <a:t>WP4 – HTS Magnets Applications Studies </a:t>
          </a:r>
        </a:p>
        <a:p>
          <a:pPr marL="0" lvl="0" indent="0" algn="ctr" defTabSz="533400">
            <a:lnSpc>
              <a:spcPct val="90000"/>
            </a:lnSpc>
            <a:spcBef>
              <a:spcPct val="0"/>
            </a:spcBef>
            <a:spcAft>
              <a:spcPct val="35000"/>
            </a:spcAft>
            <a:buNone/>
            <a:tabLst/>
          </a:pPr>
          <a:r>
            <a:rPr lang="en-US" sz="1200" kern="1200" dirty="0">
              <a:solidFill>
                <a:schemeClr val="tx1"/>
              </a:solidFill>
              <a:latin typeface="Calibri" panose="020F0502020204030204" pitchFamily="34" charset="0"/>
              <a:cs typeface="Calibri" panose="020F0502020204030204" pitchFamily="34" charset="0"/>
            </a:rPr>
            <a:t>(P. Vedrine, M. </a:t>
          </a:r>
          <a:r>
            <a:rPr lang="en-US" sz="1200" kern="1200" dirty="0" err="1">
              <a:solidFill>
                <a:schemeClr val="tx1"/>
              </a:solidFill>
              <a:latin typeface="Calibri" panose="020F0502020204030204" pitchFamily="34" charset="0"/>
              <a:cs typeface="Calibri" panose="020F0502020204030204" pitchFamily="34" charset="0"/>
            </a:rPr>
            <a:t>Statera</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1452081"/>
        <a:ext cx="2854937" cy="398790"/>
      </dsp:txXfrm>
    </dsp:sp>
    <dsp:sp modelId="{9A44EDF1-BFF3-3F4D-83DC-A1D1F0F9EE59}">
      <dsp:nvSpPr>
        <dsp:cNvPr id="0" name=""/>
        <dsp:cNvSpPr/>
      </dsp:nvSpPr>
      <dsp:spPr>
        <a:xfrm>
          <a:off x="2883924" y="1868714"/>
          <a:ext cx="2854937" cy="399851"/>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WP5 – Materials and Technologies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(D. </a:t>
          </a:r>
          <a:r>
            <a:rPr lang="en-US" sz="1200" kern="1200" dirty="0" err="1">
              <a:solidFill>
                <a:schemeClr val="tx1"/>
              </a:solidFill>
              <a:latin typeface="Calibri" panose="020F0502020204030204" pitchFamily="34" charset="0"/>
              <a:cs typeface="Calibri" panose="020F0502020204030204" pitchFamily="34" charset="0"/>
            </a:rPr>
            <a:t>Bocjan</a:t>
          </a:r>
          <a:r>
            <a:rPr lang="en-US" sz="1200" kern="1200" dirty="0">
              <a:solidFill>
                <a:schemeClr val="tx1"/>
              </a:solidFill>
              <a:latin typeface="Calibri" panose="020F0502020204030204" pitchFamily="34" charset="0"/>
              <a:cs typeface="Calibri" panose="020F0502020204030204" pitchFamily="34" charset="0"/>
            </a:rPr>
            <a:t>, A. </a:t>
          </a:r>
          <a:r>
            <a:rPr lang="en-US" sz="1200" kern="1200" dirty="0" err="1">
              <a:solidFill>
                <a:schemeClr val="tx1"/>
              </a:solidFill>
              <a:latin typeface="Calibri" panose="020F0502020204030204" pitchFamily="34" charset="0"/>
              <a:cs typeface="Calibri" panose="020F0502020204030204" pitchFamily="34" charset="0"/>
            </a:rPr>
            <a:t>Bersani</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1868714"/>
        <a:ext cx="2854937" cy="399851"/>
      </dsp:txXfrm>
    </dsp:sp>
    <dsp:sp modelId="{E30CD277-695A-8D49-884C-028BA76BDF38}">
      <dsp:nvSpPr>
        <dsp:cNvPr id="0" name=""/>
        <dsp:cNvSpPr/>
      </dsp:nvSpPr>
      <dsp:spPr>
        <a:xfrm>
          <a:off x="2883924" y="2286409"/>
          <a:ext cx="2854937" cy="398132"/>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WP6 – 40T-class all-HTS solenoid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(B. </a:t>
          </a:r>
          <a:r>
            <a:rPr lang="en-US" sz="1200" kern="1200" dirty="0" err="1">
              <a:solidFill>
                <a:schemeClr val="tx1"/>
              </a:solidFill>
              <a:latin typeface="Calibri" panose="020F0502020204030204" pitchFamily="34" charset="0"/>
              <a:cs typeface="Calibri" panose="020F0502020204030204" pitchFamily="34" charset="0"/>
            </a:rPr>
            <a:t>Bordini</a:t>
          </a:r>
          <a:r>
            <a:rPr lang="en-US" sz="1200" kern="1200" dirty="0">
              <a:solidFill>
                <a:schemeClr val="tx1"/>
              </a:solidFill>
              <a:latin typeface="Calibri" panose="020F0502020204030204" pitchFamily="34" charset="0"/>
              <a:cs typeface="Calibri" panose="020F0502020204030204" pitchFamily="34" charset="0"/>
            </a:rPr>
            <a:t>, P. Vedrine)</a:t>
          </a:r>
        </a:p>
      </dsp:txBody>
      <dsp:txXfrm>
        <a:off x="2883924" y="2286409"/>
        <a:ext cx="2854937" cy="398132"/>
      </dsp:txXfrm>
    </dsp:sp>
    <dsp:sp modelId="{DD0E924A-DEF9-8646-8365-D18632AFDC39}">
      <dsp:nvSpPr>
        <dsp:cNvPr id="0" name=""/>
        <dsp:cNvSpPr/>
      </dsp:nvSpPr>
      <dsp:spPr>
        <a:xfrm>
          <a:off x="2883924" y="2702385"/>
          <a:ext cx="2854937" cy="396429"/>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WP7 – 10T/10MJ-class all-HTS solenoid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(S. </a:t>
          </a:r>
          <a:r>
            <a:rPr lang="en-US" sz="1200" kern="1200" dirty="0" err="1">
              <a:solidFill>
                <a:schemeClr val="tx1"/>
              </a:solidFill>
              <a:latin typeface="Calibri" panose="020F0502020204030204" pitchFamily="34" charset="0"/>
              <a:cs typeface="Calibri" panose="020F0502020204030204" pitchFamily="34" charset="0"/>
            </a:rPr>
            <a:t>Sorti</a:t>
          </a:r>
          <a:r>
            <a:rPr lang="en-US" sz="1200" kern="1200" dirty="0">
              <a:solidFill>
                <a:schemeClr val="tx1"/>
              </a:solidFill>
              <a:latin typeface="Calibri" panose="020F0502020204030204" pitchFamily="34" charset="0"/>
              <a:cs typeface="Calibri" panose="020F0502020204030204" pitchFamily="34" charset="0"/>
            </a:rPr>
            <a:t>, C. Santini)</a:t>
          </a:r>
        </a:p>
      </dsp:txBody>
      <dsp:txXfrm>
        <a:off x="2883924" y="2702385"/>
        <a:ext cx="2854937" cy="396429"/>
      </dsp:txXfrm>
    </dsp:sp>
    <dsp:sp modelId="{A8A8B4D5-2393-564F-9CA0-CCB58633423C}">
      <dsp:nvSpPr>
        <dsp:cNvPr id="0" name=""/>
        <dsp:cNvSpPr/>
      </dsp:nvSpPr>
      <dsp:spPr>
        <a:xfrm>
          <a:off x="2883924" y="3116657"/>
          <a:ext cx="2854937" cy="394739"/>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WP8 – K=2 all-HTS undulator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(S. </a:t>
          </a:r>
          <a:r>
            <a:rPr lang="en-US" sz="1200" kern="1200" dirty="0" err="1">
              <a:solidFill>
                <a:schemeClr val="tx1"/>
              </a:solidFill>
              <a:latin typeface="Calibri" panose="020F0502020204030204" pitchFamily="34" charset="0"/>
              <a:cs typeface="Calibri" panose="020F0502020204030204" pitchFamily="34" charset="0"/>
            </a:rPr>
            <a:t>Casalbuoni</a:t>
          </a:r>
          <a:r>
            <a:rPr lang="en-US" sz="1200" kern="1200" dirty="0">
              <a:solidFill>
                <a:schemeClr val="tx1"/>
              </a:solidFill>
              <a:latin typeface="Calibri" panose="020F0502020204030204" pitchFamily="34" charset="0"/>
              <a:cs typeface="Calibri" panose="020F0502020204030204" pitchFamily="34" charset="0"/>
            </a:rPr>
            <a:t>, M. </a:t>
          </a:r>
          <a:r>
            <a:rPr lang="en-US" sz="1200" kern="1200" dirty="0" err="1">
              <a:solidFill>
                <a:schemeClr val="tx1"/>
              </a:solidFill>
              <a:latin typeface="Calibri" panose="020F0502020204030204" pitchFamily="34" charset="0"/>
              <a:cs typeface="Calibri" panose="020F0502020204030204" pitchFamily="34" charset="0"/>
            </a:rPr>
            <a:t>Calvi</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3116657"/>
        <a:ext cx="2854937" cy="394739"/>
      </dsp:txXfrm>
    </dsp:sp>
    <dsp:sp modelId="{FCF41883-CD67-474E-AB2C-ACE1FF56E440}">
      <dsp:nvSpPr>
        <dsp:cNvPr id="0" name=""/>
        <dsp:cNvSpPr/>
      </dsp:nvSpPr>
      <dsp:spPr>
        <a:xfrm>
          <a:off x="2883924" y="3529241"/>
          <a:ext cx="2854937" cy="391955"/>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WP9 – Test Infrastructures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(G. </a:t>
          </a:r>
          <a:r>
            <a:rPr lang="en-US" sz="1200" kern="1200" dirty="0" err="1">
              <a:solidFill>
                <a:schemeClr val="tx1"/>
              </a:solidFill>
              <a:latin typeface="Calibri" panose="020F0502020204030204" pitchFamily="34" charset="0"/>
              <a:cs typeface="Calibri" panose="020F0502020204030204" pitchFamily="34" charset="0"/>
            </a:rPr>
            <a:t>Willering</a:t>
          </a:r>
          <a:r>
            <a:rPr lang="en-US" sz="1200" kern="1200" dirty="0">
              <a:solidFill>
                <a:schemeClr val="tx1"/>
              </a:solidFill>
              <a:latin typeface="Calibri" panose="020F0502020204030204" pitchFamily="34" charset="0"/>
              <a:cs typeface="Calibri" panose="020F0502020204030204" pitchFamily="34" charset="0"/>
            </a:rPr>
            <a:t>, E. </a:t>
          </a:r>
          <a:r>
            <a:rPr lang="en-US" sz="1200" kern="1200" dirty="0" err="1">
              <a:solidFill>
                <a:schemeClr val="tx1"/>
              </a:solidFill>
              <a:latin typeface="Calibri" panose="020F0502020204030204" pitchFamily="34" charset="0"/>
              <a:cs typeface="Calibri" panose="020F0502020204030204" pitchFamily="34" charset="0"/>
            </a:rPr>
            <a:t>Beneduce</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3529241"/>
        <a:ext cx="2854937" cy="391955"/>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49D03EEF-9089-C744-8C93-EE73F8B15776}" type="datetimeFigureOut">
              <a:rPr lang="fr-FR" smtClean="0"/>
              <a:pPr/>
              <a:t>31/07/2024</a:t>
            </a:fld>
            <a:endParaRPr lang="en-GB"/>
          </a:p>
        </p:txBody>
      </p:sp>
      <p:sp>
        <p:nvSpPr>
          <p:cNvPr id="4" name="Espace réservé du pied de page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5557F9A8-E4A4-1C40-93CC-37CDF0C3283E}" type="datetimeFigureOut">
              <a:rPr lang="fr-FR" smtClean="0"/>
              <a:pPr/>
              <a:t>31/07/2024</a:t>
            </a:fld>
            <a:endParaRPr lang="en-GB"/>
          </a:p>
        </p:txBody>
      </p:sp>
      <p:sp>
        <p:nvSpPr>
          <p:cNvPr id="4" name="Espace réservé de l'image des diapositives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79512" y="4918374"/>
            <a:ext cx="7237312" cy="245664"/>
          </a:xfrm>
          <a:prstGeom prst="rect">
            <a:avLst/>
          </a:prstGeom>
        </p:spPr>
        <p:txBody>
          <a:bodyPr lIns="0" tIns="0" rIns="0" bIns="0"/>
          <a:lstStyle>
            <a:lvl1pPr algn="ctr">
              <a:defRPr sz="1200">
                <a:latin typeface="Calibri"/>
                <a:cs typeface="Calibri"/>
              </a:defRPr>
            </a:lvl1pPr>
          </a:lstStyle>
          <a:p>
            <a:pPr algn="l"/>
            <a:r>
              <a:rPr lang="en-US"/>
              <a:t>D. Schulte, IMCC, US Inaguration Meeting, FNAL, August 2024</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lvl1pPr marL="342900" indent="-3429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1pPr>
            <a:lvl2pPr marL="742950" indent="-28575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2pPr>
            <a:lvl3pPr marL="11430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3pPr>
            <a:lvl4pPr marL="16002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4pPr>
            <a:lvl5pPr marL="20574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IMCC, US Inaguration Meeting, FNAL, August 2024</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181100" y="1"/>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dirty="0"/>
          </a:p>
        </p:txBody>
      </p:sp>
      <p:sp>
        <p:nvSpPr>
          <p:cNvPr id="5" name="Espace réservé du pied de page 4"/>
          <p:cNvSpPr>
            <a:spLocks noGrp="1"/>
          </p:cNvSpPr>
          <p:nvPr>
            <p:ph type="ftr" sz="quarter" idx="3"/>
          </p:nvPr>
        </p:nvSpPr>
        <p:spPr>
          <a:xfrm>
            <a:off x="251520" y="4948014"/>
            <a:ext cx="6324600" cy="273844"/>
          </a:xfrm>
          <a:prstGeom prst="rect">
            <a:avLst/>
          </a:prstGeom>
        </p:spPr>
        <p:txBody>
          <a:bodyPr lIns="0" tIns="0" rIns="0" bIns="0"/>
          <a:lstStyle>
            <a:lvl1pPr>
              <a:defRPr sz="1200">
                <a:latin typeface="Calibri"/>
                <a:cs typeface="Calibri"/>
              </a:defRPr>
            </a:lvl1pPr>
          </a:lstStyle>
          <a:p>
            <a:r>
              <a:rPr lang="en-US"/>
              <a:t>D. Schulte, IMCC, US Inaguration Meeting, FNAL, August 2024</a:t>
            </a:r>
            <a:endParaRPr lang="en-GB" dirty="0"/>
          </a:p>
        </p:txBody>
      </p:sp>
      <p:sp>
        <p:nvSpPr>
          <p:cNvPr id="6" name="Espace réservé du numéro de diapositive 5"/>
          <p:cNvSpPr>
            <a:spLocks noGrp="1"/>
          </p:cNvSpPr>
          <p:nvPr>
            <p:ph type="sldNum" sz="quarter" idx="4"/>
          </p:nvPr>
        </p:nvSpPr>
        <p:spPr>
          <a:xfrm>
            <a:off x="7848600" y="4948014"/>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538"/>
            <a:ext cx="6781800" cy="504056"/>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305339" y="0"/>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lvl1pPr marL="342900" indent="-342900">
              <a:buClr>
                <a:schemeClr val="tx1"/>
              </a:buClr>
              <a:buFont typeface="Arial" panose="020B0604020202020204" pitchFamily="34" charset="0"/>
              <a:buChar char="•"/>
              <a:defRPr sz="2000">
                <a:latin typeface="Calibri" panose="020F0502020204030204" pitchFamily="34" charset="0"/>
                <a:cs typeface="Calibri" panose="020F0502020204030204" pitchFamily="34" charset="0"/>
              </a:defRPr>
            </a:lvl1pPr>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lvl1pPr marL="457200" indent="-4572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1pPr>
            <a:lvl2pPr marL="8001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2pPr>
            <a:lvl3pPr marL="12573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3pPr>
            <a:lvl4pPr marL="17145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4pPr>
            <a:lvl5pPr marL="21717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07504" y="4948015"/>
            <a:ext cx="6324600" cy="216023"/>
          </a:xfrm>
          <a:prstGeom prst="rect">
            <a:avLst/>
          </a:prstGeom>
        </p:spPr>
        <p:txBody>
          <a:bodyPr lIns="0" tIns="0" rIns="0" bIns="0"/>
          <a:lstStyle>
            <a:lvl1pPr>
              <a:defRPr sz="1200">
                <a:latin typeface="Calibri" panose="020F0502020204030204" pitchFamily="34" charset="0"/>
                <a:cs typeface="Calibri" panose="020F0502020204030204" pitchFamily="34" charset="0"/>
              </a:defRPr>
            </a:lvl1pPr>
          </a:lstStyle>
          <a:p>
            <a:r>
              <a:rPr lang="en-US"/>
              <a:t>D. Schulte, IMCC, US Inaguration Meeting, FNAL, August 2024</a:t>
            </a:r>
            <a:endParaRPr lang="en-GB" dirty="0"/>
          </a:p>
        </p:txBody>
      </p:sp>
      <p:sp>
        <p:nvSpPr>
          <p:cNvPr id="7" name="Espace réservé du numéro de diapositive 5"/>
          <p:cNvSpPr>
            <a:spLocks noGrp="1"/>
          </p:cNvSpPr>
          <p:nvPr>
            <p:ph type="sldNum" sz="quarter" idx="4"/>
          </p:nvPr>
        </p:nvSpPr>
        <p:spPr>
          <a:xfrm>
            <a:off x="7848600" y="4948013"/>
            <a:ext cx="457200" cy="230015"/>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876007"/>
            <a:ext cx="9144000" cy="337344"/>
          </a:xfrm>
          <a:prstGeom prst="rect">
            <a:avLst/>
          </a:prstGeom>
        </p:spPr>
      </p:pic>
      <p:sp>
        <p:nvSpPr>
          <p:cNvPr id="2" name="Title 1"/>
          <p:cNvSpPr>
            <a:spLocks noGrp="1"/>
          </p:cNvSpPr>
          <p:nvPr>
            <p:ph type="title"/>
          </p:nvPr>
        </p:nvSpPr>
        <p:spPr>
          <a:xfrm>
            <a:off x="457201" y="-20538"/>
            <a:ext cx="8229600" cy="432048"/>
          </a:xfrm>
          <a:prstGeom prst="rect">
            <a:avLst/>
          </a:prstGeom>
        </p:spPr>
        <p:txBody>
          <a:bodyPr lIns="74258" tIns="37129" rIns="74258" bIns="37129"/>
          <a:lstStyle>
            <a:lvl1pPr>
              <a:defRPr sz="3200" b="0">
                <a:latin typeface="Calibri" panose="020F0502020204030204" pitchFamily="34" charset="0"/>
                <a:cs typeface="Calibri" panose="020F0502020204030204" pitchFamily="34" charset="0"/>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3" name="Content Placeholder 2"/>
          <p:cNvSpPr>
            <a:spLocks noGrp="1"/>
          </p:cNvSpPr>
          <p:nvPr>
            <p:ph idx="1"/>
          </p:nvPr>
        </p:nvSpPr>
        <p:spPr>
          <a:xfrm>
            <a:off x="457201" y="1200154"/>
            <a:ext cx="8229600" cy="3394472"/>
          </a:xfrm>
          <a:prstGeom prst="rect">
            <a:avLst/>
          </a:prstGeom>
        </p:spPr>
        <p:txBody>
          <a:bodyPr lIns="74258" tIns="37129" rIns="74258" bIns="37129"/>
          <a:lstStyle>
            <a:lvl1pPr>
              <a:defRPr sz="2000">
                <a:latin typeface="Calibri" panose="020F0502020204030204" pitchFamily="34" charset="0"/>
                <a:cs typeface="Calibri" panose="020F0502020204030204" pitchFamily="34" charset="0"/>
              </a:defRPr>
            </a:lvl1pPr>
            <a:lvl2pPr>
              <a:defRPr sz="2000">
                <a:latin typeface="Calibri" panose="020F0502020204030204" pitchFamily="34" charset="0"/>
                <a:cs typeface="Calibri" panose="020F0502020204030204" pitchFamily="34" charset="0"/>
              </a:defRPr>
            </a:lvl2pPr>
            <a:lvl3pPr>
              <a:defRPr sz="20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a:defRPr sz="2000">
                <a:latin typeface="Calibri" panose="020F0502020204030204" pitchFamily="34" charset="0"/>
                <a:cs typeface="Calibri" panose="020F0502020204030204" pitchFamily="34" charset="0"/>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en-US" dirty="0"/>
          </a:p>
        </p:txBody>
      </p:sp>
      <p:sp>
        <p:nvSpPr>
          <p:cNvPr id="5" name="Footer Placeholder 4"/>
          <p:cNvSpPr>
            <a:spLocks noGrp="1"/>
          </p:cNvSpPr>
          <p:nvPr>
            <p:ph type="ftr" sz="quarter" idx="11"/>
          </p:nvPr>
        </p:nvSpPr>
        <p:spPr>
          <a:xfrm>
            <a:off x="35496" y="4948013"/>
            <a:ext cx="5616624" cy="265337"/>
          </a:xfrm>
          <a:prstGeom prst="rect">
            <a:avLst/>
          </a:prstGeom>
        </p:spPr>
        <p:txBody>
          <a:bodyPr lIns="74258" tIns="37129" rIns="74258" bIns="37129"/>
          <a:lstStyle>
            <a:lvl1pPr algn="l">
              <a:defRPr sz="1200">
                <a:latin typeface="Calibri"/>
                <a:cs typeface="Calibri"/>
              </a:defRPr>
            </a:lvl1pPr>
          </a:lstStyle>
          <a:p>
            <a:r>
              <a:rPr lang="en-US"/>
              <a:t>D. Schulte, IMCC, US Inaguration Meeting, FNAL, August 2024</a:t>
            </a:r>
            <a:endParaRPr lang="en-US" dirty="0"/>
          </a:p>
        </p:txBody>
      </p:sp>
      <p:sp>
        <p:nvSpPr>
          <p:cNvPr id="6" name="Slide Number Placeholder 5"/>
          <p:cNvSpPr>
            <a:spLocks noGrp="1"/>
          </p:cNvSpPr>
          <p:nvPr>
            <p:ph type="sldNum" sz="quarter" idx="12"/>
          </p:nvPr>
        </p:nvSpPr>
        <p:spPr>
          <a:xfrm>
            <a:off x="7956376" y="4948014"/>
            <a:ext cx="406399" cy="192882"/>
          </a:xfrm>
          <a:prstGeom prst="rect">
            <a:avLst/>
          </a:prstGeom>
        </p:spPr>
        <p:txBody>
          <a:bodyPr lIns="74258" tIns="37129" rIns="74258" bIns="37129"/>
          <a:lstStyle/>
          <a:p>
            <a:fld id="{3478A56A-6164-B14D-A8F7-980D09C4DD92}" type="slidenum">
              <a:rPr lang="en-US" smtClean="0"/>
              <a:pPr/>
              <a:t>‹#›</a:t>
            </a:fld>
            <a:endParaRPr lang="en-US" dirty="0"/>
          </a:p>
        </p:txBody>
      </p:sp>
    </p:spTree>
    <p:extLst>
      <p:ext uri="{BB962C8B-B14F-4D97-AF65-F5344CB8AC3E}">
        <p14:creationId xmlns:p14="http://schemas.microsoft.com/office/powerpoint/2010/main" val="3742201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876006"/>
            <a:ext cx="9144000" cy="337345"/>
          </a:xfrm>
          <a:prstGeom prst="rect">
            <a:avLst/>
          </a:prstGeom>
        </p:spPr>
      </p:pic>
      <p:sp>
        <p:nvSpPr>
          <p:cNvPr id="2" name="Title 1"/>
          <p:cNvSpPr>
            <a:spLocks noGrp="1"/>
          </p:cNvSpPr>
          <p:nvPr>
            <p:ph type="title"/>
          </p:nvPr>
        </p:nvSpPr>
        <p:spPr>
          <a:xfrm>
            <a:off x="457201" y="-20538"/>
            <a:ext cx="8229600" cy="432048"/>
          </a:xfrm>
          <a:prstGeom prst="rect">
            <a:avLst/>
          </a:prstGeom>
        </p:spPr>
        <p:txBody>
          <a:bodyPr lIns="74258" tIns="37129" rIns="74258" bIns="37129"/>
          <a:lstStyle>
            <a:lvl1pPr>
              <a:defRPr sz="3200" b="0">
                <a:latin typeface="Calibri" panose="020F0502020204030204" pitchFamily="34" charset="0"/>
                <a:cs typeface="Calibri" panose="020F0502020204030204" pitchFamily="34" charset="0"/>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5" name="Footer Placeholder 4"/>
          <p:cNvSpPr>
            <a:spLocks noGrp="1"/>
          </p:cNvSpPr>
          <p:nvPr>
            <p:ph type="ftr" sz="quarter" idx="11"/>
          </p:nvPr>
        </p:nvSpPr>
        <p:spPr>
          <a:xfrm>
            <a:off x="35496" y="4948013"/>
            <a:ext cx="5616624" cy="265337"/>
          </a:xfrm>
          <a:prstGeom prst="rect">
            <a:avLst/>
          </a:prstGeom>
        </p:spPr>
        <p:txBody>
          <a:bodyPr lIns="74258" tIns="37129" rIns="74258" bIns="37129"/>
          <a:lstStyle>
            <a:lvl1pPr algn="l">
              <a:defRPr sz="1200">
                <a:latin typeface="Calibri"/>
                <a:cs typeface="Calibri"/>
              </a:defRPr>
            </a:lvl1pPr>
          </a:lstStyle>
          <a:p>
            <a:r>
              <a:rPr lang="en-US"/>
              <a:t>D. Schulte, IMCC, US Inaguration Meeting, FNAL, August 2024</a:t>
            </a:r>
            <a:endParaRPr lang="en-US" dirty="0"/>
          </a:p>
        </p:txBody>
      </p:sp>
      <p:sp>
        <p:nvSpPr>
          <p:cNvPr id="6" name="Slide Number Placeholder 5"/>
          <p:cNvSpPr>
            <a:spLocks noGrp="1"/>
          </p:cNvSpPr>
          <p:nvPr>
            <p:ph type="sldNum" sz="quarter" idx="12"/>
          </p:nvPr>
        </p:nvSpPr>
        <p:spPr>
          <a:xfrm>
            <a:off x="7956376" y="4948014"/>
            <a:ext cx="406399" cy="192882"/>
          </a:xfrm>
          <a:prstGeom prst="rect">
            <a:avLst/>
          </a:prstGeom>
        </p:spPr>
        <p:txBody>
          <a:bodyPr lIns="74258" tIns="37129" rIns="74258" bIns="37129"/>
          <a:lstStyle/>
          <a:p>
            <a:fld id="{3478A56A-6164-B14D-A8F7-980D09C4DD92}" type="slidenum">
              <a:rPr lang="en-US" smtClean="0"/>
              <a:pPr/>
              <a:t>‹#›</a:t>
            </a:fld>
            <a:endParaRPr lang="en-US" dirty="0"/>
          </a:p>
        </p:txBody>
      </p:sp>
    </p:spTree>
    <p:extLst>
      <p:ext uri="{BB962C8B-B14F-4D97-AF65-F5344CB8AC3E}">
        <p14:creationId xmlns:p14="http://schemas.microsoft.com/office/powerpoint/2010/main" val="2583726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y empty">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876007"/>
            <a:ext cx="9144000" cy="337344"/>
          </a:xfrm>
          <a:prstGeom prst="rect">
            <a:avLst/>
          </a:prstGeom>
        </p:spPr>
      </p:pic>
      <p:sp>
        <p:nvSpPr>
          <p:cNvPr id="5" name="Footer Placeholder 4"/>
          <p:cNvSpPr>
            <a:spLocks noGrp="1"/>
          </p:cNvSpPr>
          <p:nvPr>
            <p:ph type="ftr" sz="quarter" idx="11"/>
          </p:nvPr>
        </p:nvSpPr>
        <p:spPr>
          <a:xfrm>
            <a:off x="35496" y="4948013"/>
            <a:ext cx="5616624" cy="265337"/>
          </a:xfrm>
          <a:prstGeom prst="rect">
            <a:avLst/>
          </a:prstGeom>
        </p:spPr>
        <p:txBody>
          <a:bodyPr lIns="74258" tIns="37129" rIns="74258" bIns="37129"/>
          <a:lstStyle>
            <a:lvl1pPr algn="l">
              <a:defRPr sz="1200">
                <a:latin typeface="Calibri"/>
                <a:cs typeface="Calibri"/>
              </a:defRPr>
            </a:lvl1pPr>
          </a:lstStyle>
          <a:p>
            <a:r>
              <a:rPr lang="en-US"/>
              <a:t>D. Schulte, IMCC, US Inaguration Meeting, FNAL, August 2024</a:t>
            </a:r>
            <a:endParaRPr lang="en-US" dirty="0"/>
          </a:p>
        </p:txBody>
      </p:sp>
      <p:sp>
        <p:nvSpPr>
          <p:cNvPr id="6" name="Slide Number Placeholder 5"/>
          <p:cNvSpPr>
            <a:spLocks noGrp="1"/>
          </p:cNvSpPr>
          <p:nvPr>
            <p:ph type="sldNum" sz="quarter" idx="12"/>
          </p:nvPr>
        </p:nvSpPr>
        <p:spPr>
          <a:xfrm>
            <a:off x="7956376" y="4948014"/>
            <a:ext cx="406399" cy="192882"/>
          </a:xfrm>
          <a:prstGeom prst="rect">
            <a:avLst/>
          </a:prstGeom>
        </p:spPr>
        <p:txBody>
          <a:bodyPr lIns="74258" tIns="37129" rIns="74258" bIns="37129"/>
          <a:lstStyle/>
          <a:p>
            <a:fld id="{3478A56A-6164-B14D-A8F7-980D09C4DD92}" type="slidenum">
              <a:rPr lang="en-US" smtClean="0"/>
              <a:pPr/>
              <a:t>‹#›</a:t>
            </a:fld>
            <a:endParaRPr lang="en-US" dirty="0"/>
          </a:p>
        </p:txBody>
      </p:sp>
    </p:spTree>
    <p:extLst>
      <p:ext uri="{BB962C8B-B14F-4D97-AF65-F5344CB8AC3E}">
        <p14:creationId xmlns:p14="http://schemas.microsoft.com/office/powerpoint/2010/main" val="3780586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9"/>
          <a:stretch>
            <a:fillRect/>
          </a:stretch>
        </p:blipFill>
        <p:spPr>
          <a:xfrm>
            <a:off x="0" y="4803998"/>
            <a:ext cx="9144000" cy="409352"/>
          </a:xfrm>
          <a:prstGeom prst="rect">
            <a:avLst/>
          </a:prstGeom>
        </p:spPr>
      </p:pic>
      <p:pic>
        <p:nvPicPr>
          <p:cNvPr id="7" name="Image 6" descr="MCC-inernational-finalV01.png"/>
          <p:cNvPicPr>
            <a:picLocks noChangeAspect="1"/>
          </p:cNvPicPr>
          <p:nvPr userDrawn="1"/>
        </p:nvPicPr>
        <p:blipFill>
          <a:blip r:embed="rId10"/>
          <a:stretch>
            <a:fillRect/>
          </a:stretch>
        </p:blipFill>
        <p:spPr>
          <a:xfrm>
            <a:off x="8245033" y="36001"/>
            <a:ext cx="879566" cy="879566"/>
          </a:xfrm>
          <a:prstGeom prst="rect">
            <a:avLst/>
          </a:prstGeom>
        </p:spPr>
      </p:pic>
      <p:sp>
        <p:nvSpPr>
          <p:cNvPr id="4"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pic>
        <p:nvPicPr>
          <p:cNvPr id="2" name="Picture 1" descr="A picture containing text, font, graphics, design&#10;&#10;Description automatically generated">
            <a:extLst>
              <a:ext uri="{FF2B5EF4-FFF2-40B4-BE49-F238E27FC236}">
                <a16:creationId xmlns:a16="http://schemas.microsoft.com/office/drawing/2014/main" id="{2D90069C-07BF-F22E-2883-85650F37071F}"/>
              </a:ext>
            </a:extLst>
          </p:cNvPr>
          <p:cNvPicPr>
            <a:picLocks noChangeAspect="1"/>
          </p:cNvPicPr>
          <p:nvPr userDrawn="1"/>
        </p:nvPicPr>
        <p:blipFill>
          <a:blip r:embed="rId11"/>
          <a:stretch>
            <a:fillRect/>
          </a:stretch>
        </p:blipFill>
        <p:spPr>
          <a:xfrm>
            <a:off x="35497" y="36001"/>
            <a:ext cx="792088" cy="90999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 id="2147483671" r:id="rId5"/>
    <p:sldLayoutId id="2147483677" r:id="rId6"/>
    <p:sldLayoutId id="2147483678" r:id="rId7"/>
  </p:sldLayoutIdLst>
  <p:hf sldNum="0"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 Id="rId5" Type="http://schemas.openxmlformats.org/officeDocument/2006/relationships/image" Target="../media/image23.emf"/><Relationship Id="rId4" Type="http://schemas.openxmlformats.org/officeDocument/2006/relationships/image" Target="../media/image22.emf"/></Relationships>
</file>

<file path=ppt/slides/_rels/slide1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26.emf"/></Relationships>
</file>

<file path=ppt/slides/_rels/slide1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 Id="rId5" Type="http://schemas.openxmlformats.org/officeDocument/2006/relationships/image" Target="../media/image31.emf"/><Relationship Id="rId4" Type="http://schemas.openxmlformats.org/officeDocument/2006/relationships/image" Target="../media/image30.emf"/></Relationships>
</file>

<file path=ppt/slides/_rels/slide1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 Id="rId5" Type="http://schemas.openxmlformats.org/officeDocument/2006/relationships/image" Target="../media/image35.emf"/><Relationship Id="rId4" Type="http://schemas.openxmlformats.org/officeDocument/2006/relationships/image" Target="../media/image34.emf"/></Relationships>
</file>

<file path=ppt/slides/_rels/slide1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tiff"/><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emf"/></Relationships>
</file>

<file path=ppt/slides/_rels/slide37.xml.rels><?xml version="1.0" encoding="UTF-8" standalone="yes"?>
<Relationships xmlns="http://schemas.openxmlformats.org/package/2006/relationships"><Relationship Id="rId2" Type="http://schemas.openxmlformats.org/officeDocument/2006/relationships/image" Target="../media/image50.tif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3.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4.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5.xml"/><Relationship Id="rId6" Type="http://schemas.openxmlformats.org/officeDocument/2006/relationships/image" Target="../media/image59.gif"/><Relationship Id="rId11" Type="http://schemas.openxmlformats.org/officeDocument/2006/relationships/image" Target="../media/image64.tiff"/><Relationship Id="rId5" Type="http://schemas.openxmlformats.org/officeDocument/2006/relationships/image" Target="../media/image58.jp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s>
</file>

<file path=ppt/slides/_rels/slide46.xml.rels><?xml version="1.0" encoding="UTF-8" standalone="yes"?>
<Relationships xmlns="http://schemas.openxmlformats.org/package/2006/relationships"><Relationship Id="rId3" Type="http://schemas.openxmlformats.org/officeDocument/2006/relationships/image" Target="../media/image66.tiff"/><Relationship Id="rId2" Type="http://schemas.openxmlformats.org/officeDocument/2006/relationships/image" Target="../media/image65.emf"/><Relationship Id="rId1" Type="http://schemas.openxmlformats.org/officeDocument/2006/relationships/slideLayout" Target="../slideLayouts/slideLayout2.xml"/><Relationship Id="rId5" Type="http://schemas.openxmlformats.org/officeDocument/2006/relationships/image" Target="../media/image67.jpg"/><Relationship Id="rId4" Type="http://schemas.openxmlformats.org/officeDocument/2006/relationships/image" Target="../media/image10.tiff"/></Relationships>
</file>

<file path=ppt/slides/_rels/slide4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emf"/><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4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49.emf"/><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49.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hyperlink" Target="http://arxiv.org/abs/2201.07895"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54.xml.rels><?xml version="1.0" encoding="UTF-8" standalone="yes"?>
<Relationships xmlns="http://schemas.openxmlformats.org/package/2006/relationships"><Relationship Id="rId3" Type="http://schemas.openxmlformats.org/officeDocument/2006/relationships/image" Target="../media/image48.tiff"/><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emf"/></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a:stretch>
            <a:fillRect/>
          </a:stretch>
        </p:blipFill>
        <p:spPr>
          <a:xfrm>
            <a:off x="132503" y="57150"/>
            <a:ext cx="1391497" cy="1391497"/>
          </a:xfrm>
          <a:prstGeom prst="rect">
            <a:avLst/>
          </a:prstGeom>
        </p:spPr>
      </p:pic>
      <p:sp>
        <p:nvSpPr>
          <p:cNvPr id="87" name="ZoneTexte 86"/>
          <p:cNvSpPr txBox="1"/>
          <p:nvPr/>
        </p:nvSpPr>
        <p:spPr>
          <a:xfrm>
            <a:off x="4860032" y="415592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FNAL, August, 2024    </a:t>
            </a:r>
            <a:endParaRPr lang="en-GB" dirty="0">
              <a:latin typeface="Calibri"/>
              <a:cs typeface="Calibri"/>
            </a:endParaRPr>
          </a:p>
        </p:txBody>
      </p:sp>
      <p:sp>
        <p:nvSpPr>
          <p:cNvPr id="11" name="ZoneTexte 10"/>
          <p:cNvSpPr txBox="1"/>
          <p:nvPr/>
        </p:nvSpPr>
        <p:spPr>
          <a:xfrm>
            <a:off x="2123728" y="1779662"/>
            <a:ext cx="4666978" cy="584775"/>
          </a:xfrm>
          <a:prstGeom prst="rect">
            <a:avLst/>
          </a:prstGeom>
          <a:noFill/>
        </p:spPr>
        <p:txBody>
          <a:bodyPr wrap="square" rtlCol="0">
            <a:spAutoFit/>
          </a:bodyPr>
          <a:lstStyle/>
          <a:p>
            <a:pPr algn="ctr"/>
            <a:r>
              <a:rPr lang="en-GB" sz="3200" dirty="0">
                <a:latin typeface="Calibri"/>
                <a:cs typeface="Calibri"/>
              </a:rPr>
              <a:t>IMCC</a:t>
            </a:r>
          </a:p>
        </p:txBody>
      </p:sp>
      <p:sp>
        <p:nvSpPr>
          <p:cNvPr id="9" name="ZoneTexte 86"/>
          <p:cNvSpPr txBox="1"/>
          <p:nvPr/>
        </p:nvSpPr>
        <p:spPr>
          <a:xfrm>
            <a:off x="1691680" y="2715766"/>
            <a:ext cx="5472608" cy="584776"/>
          </a:xfrm>
          <a:prstGeom prst="rect">
            <a:avLst/>
          </a:prstGeom>
          <a:noFill/>
        </p:spPr>
        <p:txBody>
          <a:bodyPr wrap="square" rtlCol="0">
            <a:spAutoFit/>
          </a:bodyPr>
          <a:lstStyle/>
          <a:p>
            <a:pPr algn="ctr"/>
            <a:r>
              <a:rPr lang="en-US" sz="1600" dirty="0">
                <a:latin typeface="Calibri"/>
                <a:cs typeface="Calibri"/>
              </a:rPr>
              <a:t>D. Schulte</a:t>
            </a:r>
          </a:p>
          <a:p>
            <a:pPr algn="ctr"/>
            <a:r>
              <a:rPr lang="en-US" sz="16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7812360" y="94453"/>
            <a:ext cx="1278826" cy="1469185"/>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
            <a:ext cx="8229600" cy="355022"/>
          </a:xfrm>
        </p:spPr>
        <p:txBody>
          <a:bodyPr>
            <a:noAutofit/>
          </a:bodyPr>
          <a:lstStyle/>
          <a:p>
            <a:r>
              <a:rPr lang="en-US" sz="3200" b="0" dirty="0">
                <a:latin typeface="Calibri"/>
                <a:cs typeface="Calibri"/>
              </a:rPr>
              <a:t>Coordination Committee Members</a:t>
            </a:r>
          </a:p>
        </p:txBody>
      </p:sp>
      <p:sp>
        <p:nvSpPr>
          <p:cNvPr id="5" name="Footer Placeholder 4"/>
          <p:cNvSpPr>
            <a:spLocks noGrp="1"/>
          </p:cNvSpPr>
          <p:nvPr>
            <p:ph type="ftr" sz="quarter" idx="11"/>
          </p:nvPr>
        </p:nvSpPr>
        <p:spPr>
          <a:xfrm>
            <a:off x="35496" y="4922048"/>
            <a:ext cx="5521544" cy="221452"/>
          </a:xfrm>
        </p:spPr>
        <p:txBody>
          <a:bodyPr/>
          <a:lstStyle/>
          <a:p>
            <a:r>
              <a:rPr lang="en-US"/>
              <a:t>D. Schulte, IMCC, US Inaguration Meeting, FNAL, August 2024</a:t>
            </a:r>
            <a:endParaRPr lang="en-US" dirty="0"/>
          </a:p>
        </p:txBody>
      </p:sp>
      <p:graphicFrame>
        <p:nvGraphicFramePr>
          <p:cNvPr id="8" name="Table 7"/>
          <p:cNvGraphicFramePr>
            <a:graphicFrameLocks noGrp="1"/>
          </p:cNvGraphicFramePr>
          <p:nvPr/>
        </p:nvGraphicFramePr>
        <p:xfrm>
          <a:off x="184902" y="915566"/>
          <a:ext cx="4010070" cy="505690"/>
        </p:xfrm>
        <a:graphic>
          <a:graphicData uri="http://schemas.openxmlformats.org/drawingml/2006/table">
            <a:tbl>
              <a:tblPr firstRow="1" bandRow="1">
                <a:tableStyleId>{2D5ABB26-0587-4C30-8999-92F81FD0307C}</a:tableStyleId>
              </a:tblPr>
              <a:tblGrid>
                <a:gridCol w="2005035">
                  <a:extLst>
                    <a:ext uri="{9D8B030D-6E8A-4147-A177-3AD203B41FA5}">
                      <a16:colId xmlns:a16="http://schemas.microsoft.com/office/drawing/2014/main" val="20000"/>
                    </a:ext>
                  </a:extLst>
                </a:gridCol>
                <a:gridCol w="2005035">
                  <a:extLst>
                    <a:ext uri="{9D8B030D-6E8A-4147-A177-3AD203B41FA5}">
                      <a16:colId xmlns:a16="http://schemas.microsoft.com/office/drawing/2014/main" val="20001"/>
                    </a:ext>
                  </a:extLst>
                </a:gridCol>
              </a:tblGrid>
              <a:tr h="252845">
                <a:tc>
                  <a:txBody>
                    <a:bodyPr/>
                    <a:lstStyle/>
                    <a:p>
                      <a:r>
                        <a:rPr lang="en-US" sz="1200" dirty="0"/>
                        <a:t>Physics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Andrea </a:t>
                      </a:r>
                      <a:r>
                        <a:rPr lang="en-US" sz="1200" dirty="0" err="1"/>
                        <a:t>Wulzer</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dirty="0"/>
                        <a:t>Detector and MDI</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Donatella</a:t>
                      </a:r>
                      <a:r>
                        <a:rPr lang="en-US" sz="1200" baseline="0" dirty="0"/>
                        <a:t> </a:t>
                      </a:r>
                      <a:r>
                        <a:rPr lang="en-US" sz="1200" baseline="0" dirty="0" err="1"/>
                        <a:t>Lucchesi</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nvGraphicFramePr>
        <p:xfrm>
          <a:off x="184902" y="1528630"/>
          <a:ext cx="4010070" cy="1194953"/>
        </p:xfrm>
        <a:graphic>
          <a:graphicData uri="http://schemas.openxmlformats.org/drawingml/2006/table">
            <a:tbl>
              <a:tblPr firstRow="1" bandRow="1">
                <a:tableStyleId>{2D5ABB26-0587-4C30-8999-92F81FD0307C}</a:tableStyleId>
              </a:tblPr>
              <a:tblGrid>
                <a:gridCol w="2005035">
                  <a:extLst>
                    <a:ext uri="{9D8B030D-6E8A-4147-A177-3AD203B41FA5}">
                      <a16:colId xmlns:a16="http://schemas.microsoft.com/office/drawing/2014/main" val="20000"/>
                    </a:ext>
                  </a:extLst>
                </a:gridCol>
                <a:gridCol w="2005035">
                  <a:extLst>
                    <a:ext uri="{9D8B030D-6E8A-4147-A177-3AD203B41FA5}">
                      <a16:colId xmlns:a16="http://schemas.microsoft.com/office/drawing/2014/main" val="20001"/>
                    </a:ext>
                  </a:extLst>
                </a:gridCol>
              </a:tblGrid>
              <a:tr h="252845">
                <a:tc>
                  <a:txBody>
                    <a:bodyPr/>
                    <a:lstStyle/>
                    <a:p>
                      <a:r>
                        <a:rPr lang="en-US" sz="1200" dirty="0"/>
                        <a:t>Protons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Natalia </a:t>
                      </a:r>
                      <a:r>
                        <a:rPr lang="en-US" sz="1200" dirty="0" err="1"/>
                        <a:t>Milas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436418">
                <a:tc>
                  <a:txBody>
                    <a:bodyPr/>
                    <a:lstStyle/>
                    <a:p>
                      <a:r>
                        <a:rPr lang="en-US" sz="1200" dirty="0" err="1"/>
                        <a:t>Muon</a:t>
                      </a:r>
                      <a:r>
                        <a:rPr lang="en-US" sz="1200" dirty="0"/>
                        <a:t> production</a:t>
                      </a:r>
                      <a:r>
                        <a:rPr lang="en-US" sz="1200" baseline="0" dirty="0"/>
                        <a:t> and cooling</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Chris Rogers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252845">
                <a:tc>
                  <a:txBody>
                    <a:bodyPr/>
                    <a:lstStyle/>
                    <a:p>
                      <a:r>
                        <a:rPr lang="en-US" sz="1200" dirty="0" err="1"/>
                        <a:t>Muon</a:t>
                      </a:r>
                      <a:r>
                        <a:rPr lang="en-US" sz="1200" dirty="0"/>
                        <a:t> acceleration</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Antoine Chance</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252845">
                <a:tc>
                  <a:txBody>
                    <a:bodyPr/>
                    <a:lstStyle/>
                    <a:p>
                      <a:r>
                        <a:rPr lang="en-US" sz="1200" dirty="0"/>
                        <a:t>Collider</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Christian </a:t>
                      </a:r>
                      <a:r>
                        <a:rPr lang="en-US" sz="1200" dirty="0" err="1"/>
                        <a:t>Carli</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10" name="Table 9"/>
          <p:cNvGraphicFramePr>
            <a:graphicFrameLocks noGrp="1"/>
          </p:cNvGraphicFramePr>
          <p:nvPr/>
        </p:nvGraphicFramePr>
        <p:xfrm>
          <a:off x="184902" y="2818834"/>
          <a:ext cx="4010070" cy="1370214"/>
        </p:xfrm>
        <a:graphic>
          <a:graphicData uri="http://schemas.openxmlformats.org/drawingml/2006/table">
            <a:tbl>
              <a:tblPr firstRow="1" bandRow="1">
                <a:tableStyleId>{2D5ABB26-0587-4C30-8999-92F81FD0307C}</a:tableStyleId>
              </a:tblPr>
              <a:tblGrid>
                <a:gridCol w="2005035">
                  <a:extLst>
                    <a:ext uri="{9D8B030D-6E8A-4147-A177-3AD203B41FA5}">
                      <a16:colId xmlns:a16="http://schemas.microsoft.com/office/drawing/2014/main" val="20000"/>
                    </a:ext>
                  </a:extLst>
                </a:gridCol>
                <a:gridCol w="2005035">
                  <a:extLst>
                    <a:ext uri="{9D8B030D-6E8A-4147-A177-3AD203B41FA5}">
                      <a16:colId xmlns:a16="http://schemas.microsoft.com/office/drawing/2014/main" val="20001"/>
                    </a:ext>
                  </a:extLst>
                </a:gridCol>
              </a:tblGrid>
              <a:tr h="252845">
                <a:tc>
                  <a:txBody>
                    <a:bodyPr/>
                    <a:lstStyle/>
                    <a:p>
                      <a:r>
                        <a:rPr lang="en-US" sz="1200" dirty="0"/>
                        <a:t>Magnets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Luca</a:t>
                      </a:r>
                      <a:r>
                        <a:rPr lang="en-US" sz="1200" b="0" baseline="0" dirty="0"/>
                        <a:t> </a:t>
                      </a:r>
                      <a:r>
                        <a:rPr lang="en-US" sz="1200" b="0" baseline="0" dirty="0" err="1"/>
                        <a:t>Bottura</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b="0" dirty="0"/>
                        <a:t>RF</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t>Alexej</a:t>
                      </a:r>
                      <a:r>
                        <a:rPr lang="en-US" sz="1200" b="0" baseline="0" dirty="0"/>
                        <a:t> </a:t>
                      </a:r>
                      <a:r>
                        <a:rPr lang="en-US" sz="1200" b="0" baseline="0" dirty="0" err="1"/>
                        <a:t>Grudiev</a:t>
                      </a:r>
                      <a:r>
                        <a:rPr lang="en-US" sz="1200" b="0" baseline="0" dirty="0"/>
                        <a:t>, Dario </a:t>
                      </a:r>
                      <a:r>
                        <a:rPr lang="en-US" sz="1200" b="0" baseline="0" dirty="0" err="1"/>
                        <a:t>Giove</a:t>
                      </a:r>
                      <a:endParaRPr lang="en-US" sz="1200" b="0" baseline="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436418">
                <a:tc>
                  <a:txBody>
                    <a:bodyPr/>
                    <a:lstStyle/>
                    <a:p>
                      <a:r>
                        <a:rPr lang="en-US" sz="1200" b="0" dirty="0"/>
                        <a:t>Beam-matter</a:t>
                      </a:r>
                      <a:r>
                        <a:rPr lang="en-US" sz="1200" b="0" baseline="0" dirty="0"/>
                        <a:t> int.</a:t>
                      </a:r>
                    </a:p>
                    <a:p>
                      <a:r>
                        <a:rPr lang="en-US" sz="1200" b="0" baseline="0" dirty="0"/>
                        <a:t>target systems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Anton</a:t>
                      </a:r>
                      <a:r>
                        <a:rPr lang="en-US" sz="1200" b="0" baseline="0" dirty="0"/>
                        <a:t> </a:t>
                      </a:r>
                      <a:r>
                        <a:rPr lang="en-US" sz="1200" b="0" baseline="0" dirty="0" err="1"/>
                        <a:t>Lechner</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252845">
                <a:tc>
                  <a:txBody>
                    <a:bodyPr/>
                    <a:lstStyle/>
                    <a:p>
                      <a:r>
                        <a:rPr lang="en-US" sz="1200" dirty="0"/>
                        <a:t>Collective</a:t>
                      </a:r>
                      <a:r>
                        <a:rPr lang="en-US" sz="1200" baseline="0" dirty="0"/>
                        <a:t> effects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Elias</a:t>
                      </a:r>
                      <a:r>
                        <a:rPr lang="en-US" sz="1200" b="0" baseline="0" dirty="0"/>
                        <a:t> </a:t>
                      </a:r>
                      <a:r>
                        <a:rPr lang="en-US" sz="1200" b="0" baseline="0" dirty="0" err="1"/>
                        <a:t>Metral</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11" name="Table 10"/>
          <p:cNvGraphicFramePr>
            <a:graphicFrameLocks noGrp="1"/>
          </p:cNvGraphicFramePr>
          <p:nvPr/>
        </p:nvGraphicFramePr>
        <p:xfrm>
          <a:off x="4689390" y="915566"/>
          <a:ext cx="4010072" cy="1264225"/>
        </p:xfrm>
        <a:graphic>
          <a:graphicData uri="http://schemas.openxmlformats.org/drawingml/2006/table">
            <a:tbl>
              <a:tblPr firstRow="1" bandRow="1">
                <a:tableStyleId>{2D5ABB26-0587-4C30-8999-92F81FD0307C}</a:tableStyleId>
              </a:tblPr>
              <a:tblGrid>
                <a:gridCol w="2005036">
                  <a:extLst>
                    <a:ext uri="{9D8B030D-6E8A-4147-A177-3AD203B41FA5}">
                      <a16:colId xmlns:a16="http://schemas.microsoft.com/office/drawing/2014/main" val="20000"/>
                    </a:ext>
                  </a:extLst>
                </a:gridCol>
                <a:gridCol w="2005036">
                  <a:extLst>
                    <a:ext uri="{9D8B030D-6E8A-4147-A177-3AD203B41FA5}">
                      <a16:colId xmlns:a16="http://schemas.microsoft.com/office/drawing/2014/main" val="20001"/>
                    </a:ext>
                  </a:extLst>
                </a:gridCol>
              </a:tblGrid>
              <a:tr h="252845">
                <a:tc>
                  <a:txBody>
                    <a:bodyPr/>
                    <a:lstStyle/>
                    <a:p>
                      <a:r>
                        <a:rPr lang="en-US" sz="1200" b="0" dirty="0"/>
                        <a:t>US</a:t>
                      </a:r>
                      <a:r>
                        <a:rPr lang="en-US" sz="1200" b="0" baseline="0" dirty="0"/>
                        <a:t> (detector)</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solidFill>
                            <a:srgbClr val="FF0000"/>
                          </a:solidFill>
                        </a:rPr>
                        <a:t>Sergo</a:t>
                      </a:r>
                      <a:r>
                        <a:rPr lang="en-US" sz="1200" b="0" baseline="0" dirty="0">
                          <a:solidFill>
                            <a:srgbClr val="FF0000"/>
                          </a:solidFill>
                        </a:rPr>
                        <a:t> </a:t>
                      </a:r>
                      <a:r>
                        <a:rPr lang="en-US" sz="1200" b="0" baseline="0" dirty="0" err="1">
                          <a:solidFill>
                            <a:srgbClr val="FF0000"/>
                          </a:solidFill>
                        </a:rPr>
                        <a:t>Jindariani</a:t>
                      </a:r>
                      <a:endParaRPr lang="en-US" sz="1200" b="0" dirty="0">
                        <a:solidFill>
                          <a:srgbClr val="FF0000"/>
                        </a:solidFill>
                      </a:endParaRP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b="0" dirty="0"/>
                        <a:t>US</a:t>
                      </a:r>
                      <a:r>
                        <a:rPr lang="en-US" sz="1200" b="0" baseline="0" dirty="0"/>
                        <a:t> (accelerator)</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solidFill>
                            <a:srgbClr val="FF0000"/>
                          </a:solidFill>
                        </a:rPr>
                        <a:t>Mark</a:t>
                      </a:r>
                      <a:r>
                        <a:rPr lang="en-US" sz="1200" b="0" baseline="0" dirty="0">
                          <a:solidFill>
                            <a:srgbClr val="FF0000"/>
                          </a:solidFill>
                        </a:rPr>
                        <a:t> Palmer</a:t>
                      </a:r>
                      <a:endParaRPr lang="en-US" sz="1200" b="0" dirty="0">
                        <a:solidFill>
                          <a:srgbClr val="FF0000"/>
                        </a:solidFill>
                      </a:endParaRP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25284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t>US</a:t>
                      </a:r>
                      <a:r>
                        <a:rPr lang="en-US" sz="1200" b="0" baseline="0" dirty="0"/>
                        <a:t> (accelerator)</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solidFill>
                            <a:srgbClr val="FF0000"/>
                          </a:solidFill>
                        </a:rPr>
                        <a:t>Diktys</a:t>
                      </a:r>
                      <a:r>
                        <a:rPr lang="en-US" sz="1200" b="0" dirty="0">
                          <a:solidFill>
                            <a:srgbClr val="FF0000"/>
                          </a:solidFill>
                        </a:rPr>
                        <a:t> </a:t>
                      </a:r>
                      <a:r>
                        <a:rPr lang="en-US" sz="1200" b="0" dirty="0" err="1">
                          <a:solidFill>
                            <a:srgbClr val="FF0000"/>
                          </a:solidFill>
                        </a:rPr>
                        <a:t>Stratakis</a:t>
                      </a:r>
                      <a:endParaRPr lang="en-US" sz="1200" b="0" dirty="0">
                        <a:solidFill>
                          <a:srgbClr val="FF0000"/>
                        </a:solidFill>
                      </a:endParaRP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355093459"/>
                  </a:ext>
                </a:extLst>
              </a:tr>
              <a:tr h="252845">
                <a:tc>
                  <a:txBody>
                    <a:bodyPr/>
                    <a:lstStyle/>
                    <a:p>
                      <a:r>
                        <a:rPr lang="en-US" sz="1200" b="0" dirty="0"/>
                        <a:t>Asia (China)</a:t>
                      </a:r>
                      <a:r>
                        <a:rPr lang="en-US" sz="1200" b="0" baseline="0" dirty="0"/>
                        <a:t> </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t>Jingyu</a:t>
                      </a:r>
                      <a:r>
                        <a:rPr lang="en-US" sz="1200" b="0" baseline="0" dirty="0"/>
                        <a:t> Tang</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252845">
                <a:tc>
                  <a:txBody>
                    <a:bodyPr/>
                    <a:lstStyle/>
                    <a:p>
                      <a:r>
                        <a:rPr lang="en-US" sz="1200" b="0" dirty="0"/>
                        <a:t>Asia (Japan)</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t>tbd</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12" name="Table 11"/>
          <p:cNvGraphicFramePr>
            <a:graphicFrameLocks noGrp="1"/>
          </p:cNvGraphicFramePr>
          <p:nvPr/>
        </p:nvGraphicFramePr>
        <p:xfrm>
          <a:off x="184902" y="4303539"/>
          <a:ext cx="4010070" cy="500459"/>
        </p:xfrm>
        <a:graphic>
          <a:graphicData uri="http://schemas.openxmlformats.org/drawingml/2006/table">
            <a:tbl>
              <a:tblPr firstRow="1" bandRow="1">
                <a:tableStyleId>{2D5ABB26-0587-4C30-8999-92F81FD0307C}</a:tableStyleId>
              </a:tblPr>
              <a:tblGrid>
                <a:gridCol w="2005035">
                  <a:extLst>
                    <a:ext uri="{9D8B030D-6E8A-4147-A177-3AD203B41FA5}">
                      <a16:colId xmlns:a16="http://schemas.microsoft.com/office/drawing/2014/main" val="20000"/>
                    </a:ext>
                  </a:extLst>
                </a:gridCol>
                <a:gridCol w="2005035">
                  <a:extLst>
                    <a:ext uri="{9D8B030D-6E8A-4147-A177-3AD203B41FA5}">
                      <a16:colId xmlns:a16="http://schemas.microsoft.com/office/drawing/2014/main" val="20001"/>
                    </a:ext>
                  </a:extLst>
                </a:gridCol>
              </a:tblGrid>
              <a:tr h="247614">
                <a:tc>
                  <a:txBody>
                    <a:bodyPr/>
                    <a:lstStyle/>
                    <a:p>
                      <a:r>
                        <a:rPr lang="en-US" sz="1200" b="0" dirty="0"/>
                        <a:t>Cooling</a:t>
                      </a:r>
                      <a:r>
                        <a:rPr lang="en-US" sz="1200" b="0" baseline="0" dirty="0"/>
                        <a:t> cell design</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t>Lucio</a:t>
                      </a:r>
                      <a:r>
                        <a:rPr lang="en-US" sz="1200" b="0" baseline="0" dirty="0"/>
                        <a:t> Rossi</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b="0" dirty="0"/>
                        <a:t>Demonstrator</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Roberto</a:t>
                      </a:r>
                      <a:r>
                        <a:rPr lang="en-US" sz="1200" b="0" baseline="0" dirty="0"/>
                        <a:t> </a:t>
                      </a:r>
                      <a:r>
                        <a:rPr lang="en-US" sz="1200" b="0" baseline="0" dirty="0" err="1"/>
                        <a:t>Losito</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6" name="Table 5">
            <a:extLst>
              <a:ext uri="{FF2B5EF4-FFF2-40B4-BE49-F238E27FC236}">
                <a16:creationId xmlns:a16="http://schemas.microsoft.com/office/drawing/2014/main" id="{F8607E0D-514F-F712-91B0-4F77F3AD422E}"/>
              </a:ext>
            </a:extLst>
          </p:cNvPr>
          <p:cNvGraphicFramePr>
            <a:graphicFrameLocks noGrp="1"/>
          </p:cNvGraphicFramePr>
          <p:nvPr/>
        </p:nvGraphicFramePr>
        <p:xfrm>
          <a:off x="4678851" y="2349190"/>
          <a:ext cx="4010072" cy="758535"/>
        </p:xfrm>
        <a:graphic>
          <a:graphicData uri="http://schemas.openxmlformats.org/drawingml/2006/table">
            <a:tbl>
              <a:tblPr firstRow="1" bandRow="1">
                <a:tableStyleId>{2D5ABB26-0587-4C30-8999-92F81FD0307C}</a:tableStyleId>
              </a:tblPr>
              <a:tblGrid>
                <a:gridCol w="2005036">
                  <a:extLst>
                    <a:ext uri="{9D8B030D-6E8A-4147-A177-3AD203B41FA5}">
                      <a16:colId xmlns:a16="http://schemas.microsoft.com/office/drawing/2014/main" val="20000"/>
                    </a:ext>
                  </a:extLst>
                </a:gridCol>
                <a:gridCol w="2005036">
                  <a:extLst>
                    <a:ext uri="{9D8B030D-6E8A-4147-A177-3AD203B41FA5}">
                      <a16:colId xmlns:a16="http://schemas.microsoft.com/office/drawing/2014/main" val="20001"/>
                    </a:ext>
                  </a:extLst>
                </a:gridCol>
              </a:tblGrid>
              <a:tr h="252845">
                <a:tc>
                  <a:txBody>
                    <a:bodyPr/>
                    <a:lstStyle/>
                    <a:p>
                      <a:r>
                        <a:rPr lang="en-US" sz="1200" b="0" dirty="0"/>
                        <a:t>Cost</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Carlo Rossi</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b="0" dirty="0"/>
                        <a:t>Publications</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Elias </a:t>
                      </a:r>
                      <a:r>
                        <a:rPr lang="en-US" sz="1200" b="0" dirty="0" err="1"/>
                        <a:t>Metral</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252845">
                <a:tc>
                  <a:txBody>
                    <a:bodyPr/>
                    <a:lstStyle/>
                    <a:p>
                      <a:r>
                        <a:rPr lang="en-US" sz="1200" b="0" dirty="0"/>
                        <a:t>Gender Advisor</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solidFill>
                            <a:srgbClr val="FF0000"/>
                          </a:solidFill>
                        </a:rPr>
                        <a:t>Ej</a:t>
                      </a:r>
                      <a:r>
                        <a:rPr lang="en-US" sz="1200" b="0" dirty="0">
                          <a:solidFill>
                            <a:srgbClr val="FF0000"/>
                          </a:solidFill>
                        </a:rPr>
                        <a:t> </a:t>
                      </a:r>
                      <a:r>
                        <a:rPr lang="en-US" sz="1200" b="0" dirty="0" err="1">
                          <a:solidFill>
                            <a:srgbClr val="FF0000"/>
                          </a:solidFill>
                        </a:rPr>
                        <a:t>Bahng</a:t>
                      </a:r>
                      <a:endParaRPr lang="en-US" sz="1200" b="0" dirty="0">
                        <a:solidFill>
                          <a:srgbClr val="FF0000"/>
                        </a:solidFill>
                      </a:endParaRP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355093459"/>
                  </a:ext>
                </a:extLst>
              </a:tr>
            </a:tbl>
          </a:graphicData>
        </a:graphic>
      </p:graphicFrame>
      <p:graphicFrame>
        <p:nvGraphicFramePr>
          <p:cNvPr id="7" name="Table 6">
            <a:extLst>
              <a:ext uri="{FF2B5EF4-FFF2-40B4-BE49-F238E27FC236}">
                <a16:creationId xmlns:a16="http://schemas.microsoft.com/office/drawing/2014/main" id="{FD5FD60A-A39D-BC00-7A4A-DAB83DE053AF}"/>
              </a:ext>
            </a:extLst>
          </p:cNvPr>
          <p:cNvGraphicFramePr>
            <a:graphicFrameLocks noGrp="1"/>
          </p:cNvGraphicFramePr>
          <p:nvPr/>
        </p:nvGraphicFramePr>
        <p:xfrm>
          <a:off x="4674075" y="3333998"/>
          <a:ext cx="4010072" cy="505690"/>
        </p:xfrm>
        <a:graphic>
          <a:graphicData uri="http://schemas.openxmlformats.org/drawingml/2006/table">
            <a:tbl>
              <a:tblPr firstRow="1" bandRow="1">
                <a:tableStyleId>{2D5ABB26-0587-4C30-8999-92F81FD0307C}</a:tableStyleId>
              </a:tblPr>
              <a:tblGrid>
                <a:gridCol w="2005036">
                  <a:extLst>
                    <a:ext uri="{9D8B030D-6E8A-4147-A177-3AD203B41FA5}">
                      <a16:colId xmlns:a16="http://schemas.microsoft.com/office/drawing/2014/main" val="20000"/>
                    </a:ext>
                  </a:extLst>
                </a:gridCol>
                <a:gridCol w="2005036">
                  <a:extLst>
                    <a:ext uri="{9D8B030D-6E8A-4147-A177-3AD203B41FA5}">
                      <a16:colId xmlns:a16="http://schemas.microsoft.com/office/drawing/2014/main" val="20001"/>
                    </a:ext>
                  </a:extLst>
                </a:gridCol>
              </a:tblGrid>
              <a:tr h="252845">
                <a:tc>
                  <a:txBody>
                    <a:bodyPr/>
                    <a:lstStyle/>
                    <a:p>
                      <a:r>
                        <a:rPr lang="en-US" sz="1200" b="0" dirty="0"/>
                        <a:t>Collaboration Board Chair</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Nadia </a:t>
                      </a:r>
                      <a:r>
                        <a:rPr lang="en-US" sz="1200" b="0" dirty="0" err="1"/>
                        <a:t>Pastrone</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b="0" dirty="0"/>
                        <a:t>Steering Board Chair</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Steinar </a:t>
                      </a:r>
                      <a:r>
                        <a:rPr lang="en-US" sz="1200" b="0" dirty="0" err="1"/>
                        <a:t>Stapnes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232959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
            <a:ext cx="8229600" cy="355022"/>
          </a:xfrm>
        </p:spPr>
        <p:txBody>
          <a:bodyPr>
            <a:noAutofit/>
          </a:bodyPr>
          <a:lstStyle/>
          <a:p>
            <a:r>
              <a:rPr lang="en-US" sz="3200" b="0" dirty="0">
                <a:latin typeface="Calibri"/>
                <a:cs typeface="Calibri"/>
              </a:rPr>
              <a:t>Coordination Committee Members</a:t>
            </a:r>
          </a:p>
        </p:txBody>
      </p:sp>
      <p:sp>
        <p:nvSpPr>
          <p:cNvPr id="5" name="Footer Placeholder 4"/>
          <p:cNvSpPr>
            <a:spLocks noGrp="1"/>
          </p:cNvSpPr>
          <p:nvPr>
            <p:ph type="ftr" sz="quarter" idx="11"/>
          </p:nvPr>
        </p:nvSpPr>
        <p:spPr>
          <a:xfrm>
            <a:off x="35496" y="4922048"/>
            <a:ext cx="5521544" cy="221452"/>
          </a:xfrm>
        </p:spPr>
        <p:txBody>
          <a:bodyPr/>
          <a:lstStyle/>
          <a:p>
            <a:r>
              <a:rPr lang="en-US"/>
              <a:t>D. Schulte, IMCC, US Inaguration Meeting, FNAL, August 2024</a:t>
            </a:r>
            <a:endParaRPr lang="en-US" dirty="0"/>
          </a:p>
        </p:txBody>
      </p:sp>
      <p:graphicFrame>
        <p:nvGraphicFramePr>
          <p:cNvPr id="8" name="Table 7"/>
          <p:cNvGraphicFramePr>
            <a:graphicFrameLocks noGrp="1"/>
          </p:cNvGraphicFramePr>
          <p:nvPr/>
        </p:nvGraphicFramePr>
        <p:xfrm>
          <a:off x="184902" y="915566"/>
          <a:ext cx="4010070" cy="505690"/>
        </p:xfrm>
        <a:graphic>
          <a:graphicData uri="http://schemas.openxmlformats.org/drawingml/2006/table">
            <a:tbl>
              <a:tblPr firstRow="1" bandRow="1">
                <a:tableStyleId>{2D5ABB26-0587-4C30-8999-92F81FD0307C}</a:tableStyleId>
              </a:tblPr>
              <a:tblGrid>
                <a:gridCol w="2005035">
                  <a:extLst>
                    <a:ext uri="{9D8B030D-6E8A-4147-A177-3AD203B41FA5}">
                      <a16:colId xmlns:a16="http://schemas.microsoft.com/office/drawing/2014/main" val="20000"/>
                    </a:ext>
                  </a:extLst>
                </a:gridCol>
                <a:gridCol w="2005035">
                  <a:extLst>
                    <a:ext uri="{9D8B030D-6E8A-4147-A177-3AD203B41FA5}">
                      <a16:colId xmlns:a16="http://schemas.microsoft.com/office/drawing/2014/main" val="20001"/>
                    </a:ext>
                  </a:extLst>
                </a:gridCol>
              </a:tblGrid>
              <a:tr h="252845">
                <a:tc>
                  <a:txBody>
                    <a:bodyPr/>
                    <a:lstStyle/>
                    <a:p>
                      <a:r>
                        <a:rPr lang="en-US" sz="1200" dirty="0"/>
                        <a:t>Physics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Andrea </a:t>
                      </a:r>
                      <a:r>
                        <a:rPr lang="en-US" sz="1200" dirty="0" err="1"/>
                        <a:t>Wulzer</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dirty="0"/>
                        <a:t>Detector and MDI</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Donatella</a:t>
                      </a:r>
                      <a:r>
                        <a:rPr lang="en-US" sz="1200" baseline="0" dirty="0"/>
                        <a:t> </a:t>
                      </a:r>
                      <a:r>
                        <a:rPr lang="en-US" sz="1200" baseline="0" dirty="0" err="1"/>
                        <a:t>Lucchesi</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nvGraphicFramePr>
        <p:xfrm>
          <a:off x="184902" y="1528630"/>
          <a:ext cx="4010070" cy="1194953"/>
        </p:xfrm>
        <a:graphic>
          <a:graphicData uri="http://schemas.openxmlformats.org/drawingml/2006/table">
            <a:tbl>
              <a:tblPr firstRow="1" bandRow="1">
                <a:tableStyleId>{2D5ABB26-0587-4C30-8999-92F81FD0307C}</a:tableStyleId>
              </a:tblPr>
              <a:tblGrid>
                <a:gridCol w="2005035">
                  <a:extLst>
                    <a:ext uri="{9D8B030D-6E8A-4147-A177-3AD203B41FA5}">
                      <a16:colId xmlns:a16="http://schemas.microsoft.com/office/drawing/2014/main" val="20000"/>
                    </a:ext>
                  </a:extLst>
                </a:gridCol>
                <a:gridCol w="2005035">
                  <a:extLst>
                    <a:ext uri="{9D8B030D-6E8A-4147-A177-3AD203B41FA5}">
                      <a16:colId xmlns:a16="http://schemas.microsoft.com/office/drawing/2014/main" val="20001"/>
                    </a:ext>
                  </a:extLst>
                </a:gridCol>
              </a:tblGrid>
              <a:tr h="252845">
                <a:tc>
                  <a:txBody>
                    <a:bodyPr/>
                    <a:lstStyle/>
                    <a:p>
                      <a:r>
                        <a:rPr lang="en-US" sz="1200" dirty="0"/>
                        <a:t>Protons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Natalia </a:t>
                      </a:r>
                      <a:r>
                        <a:rPr lang="en-US" sz="1200" dirty="0" err="1"/>
                        <a:t>Milas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436418">
                <a:tc>
                  <a:txBody>
                    <a:bodyPr/>
                    <a:lstStyle/>
                    <a:p>
                      <a:r>
                        <a:rPr lang="en-US" sz="1200" dirty="0" err="1"/>
                        <a:t>Muon</a:t>
                      </a:r>
                      <a:r>
                        <a:rPr lang="en-US" sz="1200" dirty="0"/>
                        <a:t> production</a:t>
                      </a:r>
                      <a:r>
                        <a:rPr lang="en-US" sz="1200" baseline="0" dirty="0"/>
                        <a:t> and cooling</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Chris Rogers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252845">
                <a:tc>
                  <a:txBody>
                    <a:bodyPr/>
                    <a:lstStyle/>
                    <a:p>
                      <a:r>
                        <a:rPr lang="en-US" sz="1200" dirty="0" err="1"/>
                        <a:t>Muon</a:t>
                      </a:r>
                      <a:r>
                        <a:rPr lang="en-US" sz="1200" dirty="0"/>
                        <a:t> acceleration</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Antoine Chance</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252845">
                <a:tc>
                  <a:txBody>
                    <a:bodyPr/>
                    <a:lstStyle/>
                    <a:p>
                      <a:r>
                        <a:rPr lang="en-US" sz="1200" dirty="0"/>
                        <a:t>Collider</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a:t>Christian </a:t>
                      </a:r>
                      <a:r>
                        <a:rPr lang="en-US" sz="1200" dirty="0" err="1"/>
                        <a:t>Carli</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10" name="Table 9"/>
          <p:cNvGraphicFramePr>
            <a:graphicFrameLocks noGrp="1"/>
          </p:cNvGraphicFramePr>
          <p:nvPr/>
        </p:nvGraphicFramePr>
        <p:xfrm>
          <a:off x="184902" y="2818834"/>
          <a:ext cx="4010070" cy="1623059"/>
        </p:xfrm>
        <a:graphic>
          <a:graphicData uri="http://schemas.openxmlformats.org/drawingml/2006/table">
            <a:tbl>
              <a:tblPr firstRow="1" bandRow="1">
                <a:tableStyleId>{2D5ABB26-0587-4C30-8999-92F81FD0307C}</a:tableStyleId>
              </a:tblPr>
              <a:tblGrid>
                <a:gridCol w="2005035">
                  <a:extLst>
                    <a:ext uri="{9D8B030D-6E8A-4147-A177-3AD203B41FA5}">
                      <a16:colId xmlns:a16="http://schemas.microsoft.com/office/drawing/2014/main" val="20000"/>
                    </a:ext>
                  </a:extLst>
                </a:gridCol>
                <a:gridCol w="2005035">
                  <a:extLst>
                    <a:ext uri="{9D8B030D-6E8A-4147-A177-3AD203B41FA5}">
                      <a16:colId xmlns:a16="http://schemas.microsoft.com/office/drawing/2014/main" val="20001"/>
                    </a:ext>
                  </a:extLst>
                </a:gridCol>
              </a:tblGrid>
              <a:tr h="252845">
                <a:tc>
                  <a:txBody>
                    <a:bodyPr/>
                    <a:lstStyle/>
                    <a:p>
                      <a:r>
                        <a:rPr lang="en-US" sz="1200" dirty="0"/>
                        <a:t>Magnets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Luca</a:t>
                      </a:r>
                      <a:r>
                        <a:rPr lang="en-US" sz="1200" b="0" baseline="0" dirty="0"/>
                        <a:t> </a:t>
                      </a:r>
                      <a:r>
                        <a:rPr lang="en-US" sz="1200" b="0" baseline="0" dirty="0" err="1"/>
                        <a:t>Bottura</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b="0" dirty="0"/>
                        <a:t>RF</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t>Alexej</a:t>
                      </a:r>
                      <a:r>
                        <a:rPr lang="en-US" sz="1200" b="0" baseline="0" dirty="0"/>
                        <a:t> </a:t>
                      </a:r>
                      <a:r>
                        <a:rPr lang="en-US" sz="1200" b="0" baseline="0" dirty="0" err="1"/>
                        <a:t>Grudiev</a:t>
                      </a:r>
                      <a:r>
                        <a:rPr lang="en-US" sz="1200" b="0" baseline="0" dirty="0"/>
                        <a:t>, Dario </a:t>
                      </a:r>
                      <a:r>
                        <a:rPr lang="en-US" sz="1200" b="0" baseline="0" dirty="0" err="1"/>
                        <a:t>Giove</a:t>
                      </a:r>
                      <a:endParaRPr lang="en-US" sz="1200" b="0" baseline="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436418">
                <a:tc>
                  <a:txBody>
                    <a:bodyPr/>
                    <a:lstStyle/>
                    <a:p>
                      <a:r>
                        <a:rPr lang="en-US" sz="1200" b="0" dirty="0"/>
                        <a:t>Beam-matter</a:t>
                      </a:r>
                      <a:r>
                        <a:rPr lang="en-US" sz="1200" b="0" baseline="0" dirty="0"/>
                        <a:t> int.</a:t>
                      </a:r>
                    </a:p>
                    <a:p>
                      <a:r>
                        <a:rPr lang="en-US" sz="1200" b="0" baseline="0" dirty="0"/>
                        <a:t>target systems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Anton</a:t>
                      </a:r>
                      <a:r>
                        <a:rPr lang="en-US" sz="1200" b="0" baseline="0" dirty="0"/>
                        <a:t> </a:t>
                      </a:r>
                      <a:r>
                        <a:rPr lang="en-US" sz="1200" b="0" baseline="0" dirty="0" err="1"/>
                        <a:t>Lechner</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252845">
                <a:tc>
                  <a:txBody>
                    <a:bodyPr/>
                    <a:lstStyle/>
                    <a:p>
                      <a:r>
                        <a:rPr lang="en-US" sz="1200" dirty="0"/>
                        <a:t>Collective</a:t>
                      </a:r>
                      <a:r>
                        <a:rPr lang="en-US" sz="1200" baseline="0" dirty="0"/>
                        <a:t> effects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Elias</a:t>
                      </a:r>
                      <a:r>
                        <a:rPr lang="en-US" sz="1200" b="0" baseline="0" dirty="0"/>
                        <a:t> </a:t>
                      </a:r>
                      <a:r>
                        <a:rPr lang="en-US" sz="1200" b="0" baseline="0" dirty="0" err="1"/>
                        <a:t>Metral</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252845">
                <a:tc>
                  <a:txBody>
                    <a:bodyPr/>
                    <a:lstStyle/>
                    <a:p>
                      <a:r>
                        <a:rPr lang="en-US" sz="1200" b="0" dirty="0"/>
                        <a:t>Cooling</a:t>
                      </a:r>
                      <a:r>
                        <a:rPr lang="en-US" sz="1200" b="0" baseline="0" dirty="0"/>
                        <a:t> cell design</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t>Lucio</a:t>
                      </a:r>
                      <a:r>
                        <a:rPr lang="en-US" sz="1200" b="0" baseline="0" dirty="0"/>
                        <a:t> Rossi</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220870670"/>
                  </a:ext>
                </a:extLst>
              </a:tr>
            </a:tbl>
          </a:graphicData>
        </a:graphic>
      </p:graphicFrame>
      <p:graphicFrame>
        <p:nvGraphicFramePr>
          <p:cNvPr id="11" name="Table 10"/>
          <p:cNvGraphicFramePr>
            <a:graphicFrameLocks noGrp="1"/>
          </p:cNvGraphicFramePr>
          <p:nvPr/>
        </p:nvGraphicFramePr>
        <p:xfrm>
          <a:off x="4689390" y="915566"/>
          <a:ext cx="4010072" cy="1264225"/>
        </p:xfrm>
        <a:graphic>
          <a:graphicData uri="http://schemas.openxmlformats.org/drawingml/2006/table">
            <a:tbl>
              <a:tblPr firstRow="1" bandRow="1">
                <a:tableStyleId>{2D5ABB26-0587-4C30-8999-92F81FD0307C}</a:tableStyleId>
              </a:tblPr>
              <a:tblGrid>
                <a:gridCol w="2005036">
                  <a:extLst>
                    <a:ext uri="{9D8B030D-6E8A-4147-A177-3AD203B41FA5}">
                      <a16:colId xmlns:a16="http://schemas.microsoft.com/office/drawing/2014/main" val="20000"/>
                    </a:ext>
                  </a:extLst>
                </a:gridCol>
                <a:gridCol w="2005036">
                  <a:extLst>
                    <a:ext uri="{9D8B030D-6E8A-4147-A177-3AD203B41FA5}">
                      <a16:colId xmlns:a16="http://schemas.microsoft.com/office/drawing/2014/main" val="20001"/>
                    </a:ext>
                  </a:extLst>
                </a:gridCol>
              </a:tblGrid>
              <a:tr h="252845">
                <a:tc>
                  <a:txBody>
                    <a:bodyPr/>
                    <a:lstStyle/>
                    <a:p>
                      <a:r>
                        <a:rPr lang="en-US" sz="1200" b="0" dirty="0"/>
                        <a:t>Demonstrator CERN</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b="0" dirty="0"/>
                        <a:t>Demonstrator FNAL</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25284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t>Site study CERN</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355093459"/>
                  </a:ext>
                </a:extLst>
              </a:tr>
              <a:tr h="252845">
                <a:tc>
                  <a:txBody>
                    <a:bodyPr/>
                    <a:lstStyle/>
                    <a:p>
                      <a:r>
                        <a:rPr lang="en-US" sz="1200" b="0" dirty="0"/>
                        <a:t>Site study FNAL</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252845">
                <a:tc>
                  <a:txBody>
                    <a:bodyPr/>
                    <a:lstStyle/>
                    <a:p>
                      <a:r>
                        <a:rPr lang="en-US" sz="1200" b="0" dirty="0"/>
                        <a:t>Potential other site</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6" name="Table 5">
            <a:extLst>
              <a:ext uri="{FF2B5EF4-FFF2-40B4-BE49-F238E27FC236}">
                <a16:creationId xmlns:a16="http://schemas.microsoft.com/office/drawing/2014/main" id="{F8607E0D-514F-F712-91B0-4F77F3AD422E}"/>
              </a:ext>
            </a:extLst>
          </p:cNvPr>
          <p:cNvGraphicFramePr>
            <a:graphicFrameLocks noGrp="1"/>
          </p:cNvGraphicFramePr>
          <p:nvPr/>
        </p:nvGraphicFramePr>
        <p:xfrm>
          <a:off x="4678851" y="2349190"/>
          <a:ext cx="4010072" cy="1186641"/>
        </p:xfrm>
        <a:graphic>
          <a:graphicData uri="http://schemas.openxmlformats.org/drawingml/2006/table">
            <a:tbl>
              <a:tblPr firstRow="1" bandRow="1">
                <a:tableStyleId>{2D5ABB26-0587-4C30-8999-92F81FD0307C}</a:tableStyleId>
              </a:tblPr>
              <a:tblGrid>
                <a:gridCol w="2005036">
                  <a:extLst>
                    <a:ext uri="{9D8B030D-6E8A-4147-A177-3AD203B41FA5}">
                      <a16:colId xmlns:a16="http://schemas.microsoft.com/office/drawing/2014/main" val="20000"/>
                    </a:ext>
                  </a:extLst>
                </a:gridCol>
                <a:gridCol w="2005036">
                  <a:extLst>
                    <a:ext uri="{9D8B030D-6E8A-4147-A177-3AD203B41FA5}">
                      <a16:colId xmlns:a16="http://schemas.microsoft.com/office/drawing/2014/main" val="20001"/>
                    </a:ext>
                  </a:extLst>
                </a:gridCol>
              </a:tblGrid>
              <a:tr h="252845">
                <a:tc>
                  <a:txBody>
                    <a:bodyPr/>
                    <a:lstStyle/>
                    <a:p>
                      <a:r>
                        <a:rPr lang="en-US" sz="1200" b="0" dirty="0"/>
                        <a:t>Cost</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Carlo Rossi</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b="0" dirty="0"/>
                        <a:t>Publications</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Elias </a:t>
                      </a:r>
                      <a:r>
                        <a:rPr lang="en-US" sz="1200" b="0" dirty="0" err="1"/>
                        <a:t>Metral</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252845">
                <a:tc>
                  <a:txBody>
                    <a:bodyPr/>
                    <a:lstStyle/>
                    <a:p>
                      <a:r>
                        <a:rPr lang="en-US" sz="1200" b="0" dirty="0"/>
                        <a:t>Gender Advisor</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err="1"/>
                        <a:t>Ej</a:t>
                      </a:r>
                      <a:r>
                        <a:rPr lang="en-US" sz="1200" b="0" dirty="0"/>
                        <a:t> </a:t>
                      </a:r>
                      <a:r>
                        <a:rPr lang="en-US" sz="1200" b="0" dirty="0" err="1"/>
                        <a:t>Bahng</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355093459"/>
                  </a:ext>
                </a:extLst>
              </a:tr>
              <a:tr h="252845">
                <a:tc>
                  <a:txBody>
                    <a:bodyPr/>
                    <a:lstStyle/>
                    <a:p>
                      <a:r>
                        <a:rPr lang="en-US" sz="1200" b="0" dirty="0"/>
                        <a:t>Other package (e.g. computing?)</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412714799"/>
                  </a:ext>
                </a:extLst>
              </a:tr>
            </a:tbl>
          </a:graphicData>
        </a:graphic>
      </p:graphicFrame>
      <p:graphicFrame>
        <p:nvGraphicFramePr>
          <p:cNvPr id="7" name="Table 6">
            <a:extLst>
              <a:ext uri="{FF2B5EF4-FFF2-40B4-BE49-F238E27FC236}">
                <a16:creationId xmlns:a16="http://schemas.microsoft.com/office/drawing/2014/main" id="{FD5FD60A-A39D-BC00-7A4A-DAB83DE053AF}"/>
              </a:ext>
            </a:extLst>
          </p:cNvPr>
          <p:cNvGraphicFramePr>
            <a:graphicFrameLocks noGrp="1"/>
          </p:cNvGraphicFramePr>
          <p:nvPr/>
        </p:nvGraphicFramePr>
        <p:xfrm>
          <a:off x="4674075" y="3938268"/>
          <a:ext cx="4010072" cy="505690"/>
        </p:xfrm>
        <a:graphic>
          <a:graphicData uri="http://schemas.openxmlformats.org/drawingml/2006/table">
            <a:tbl>
              <a:tblPr firstRow="1" bandRow="1">
                <a:tableStyleId>{2D5ABB26-0587-4C30-8999-92F81FD0307C}</a:tableStyleId>
              </a:tblPr>
              <a:tblGrid>
                <a:gridCol w="2005036">
                  <a:extLst>
                    <a:ext uri="{9D8B030D-6E8A-4147-A177-3AD203B41FA5}">
                      <a16:colId xmlns:a16="http://schemas.microsoft.com/office/drawing/2014/main" val="20000"/>
                    </a:ext>
                  </a:extLst>
                </a:gridCol>
                <a:gridCol w="2005036">
                  <a:extLst>
                    <a:ext uri="{9D8B030D-6E8A-4147-A177-3AD203B41FA5}">
                      <a16:colId xmlns:a16="http://schemas.microsoft.com/office/drawing/2014/main" val="20001"/>
                    </a:ext>
                  </a:extLst>
                </a:gridCol>
              </a:tblGrid>
              <a:tr h="252845">
                <a:tc>
                  <a:txBody>
                    <a:bodyPr/>
                    <a:lstStyle/>
                    <a:p>
                      <a:r>
                        <a:rPr lang="en-US" sz="1200" b="0" dirty="0"/>
                        <a:t>Collaboration Board Chair</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Nadia </a:t>
                      </a:r>
                      <a:r>
                        <a:rPr lang="en-US" sz="1200" b="0" dirty="0" err="1"/>
                        <a:t>Pastrone</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52845">
                <a:tc>
                  <a:txBody>
                    <a:bodyPr/>
                    <a:lstStyle/>
                    <a:p>
                      <a:r>
                        <a:rPr lang="en-US" sz="1200" b="0" dirty="0"/>
                        <a:t>Steering Board Chair</a:t>
                      </a:r>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0" dirty="0"/>
                        <a:t>Steinar </a:t>
                      </a:r>
                      <a:r>
                        <a:rPr lang="en-US" sz="1200" b="0" dirty="0" err="1"/>
                        <a:t>Stapnes</a:t>
                      </a:r>
                      <a:endParaRPr lang="en-US" sz="1200" b="0" dirty="0"/>
                    </a:p>
                  </a:txBody>
                  <a:tcPr marL="83206" marR="83206" marT="31173" marB="3117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2C496DEC-F528-7362-ECAF-C004D599E9FC}"/>
              </a:ext>
            </a:extLst>
          </p:cNvPr>
          <p:cNvSpPr txBox="1"/>
          <p:nvPr/>
        </p:nvSpPr>
        <p:spPr>
          <a:xfrm rot="16200000">
            <a:off x="2201415" y="2494063"/>
            <a:ext cx="3526327" cy="369332"/>
          </a:xfrm>
          <a:prstGeom prst="rect">
            <a:avLst/>
          </a:prstGeom>
          <a:solidFill>
            <a:schemeClr val="bg2"/>
          </a:solidFill>
        </p:spPr>
        <p:txBody>
          <a:bodyPr wrap="square" rtlCol="0">
            <a:spAutoFit/>
          </a:bodyPr>
          <a:lstStyle/>
          <a:p>
            <a:pPr algn="ctr"/>
            <a:r>
              <a:rPr lang="en-CH" dirty="0">
                <a:solidFill>
                  <a:schemeClr val="accent2">
                    <a:lumMod val="60000"/>
                    <a:lumOff val="40000"/>
                  </a:schemeClr>
                </a:solidFill>
              </a:rPr>
              <a:t>Additional US coordinators</a:t>
            </a:r>
          </a:p>
        </p:txBody>
      </p:sp>
      <p:sp>
        <p:nvSpPr>
          <p:cNvPr id="13" name="TextBox 12">
            <a:extLst>
              <a:ext uri="{FF2B5EF4-FFF2-40B4-BE49-F238E27FC236}">
                <a16:creationId xmlns:a16="http://schemas.microsoft.com/office/drawing/2014/main" id="{991B7EB9-97F0-F5E0-282B-FC5E687C31AD}"/>
              </a:ext>
            </a:extLst>
          </p:cNvPr>
          <p:cNvSpPr txBox="1"/>
          <p:nvPr/>
        </p:nvSpPr>
        <p:spPr>
          <a:xfrm rot="16200000">
            <a:off x="7023318" y="2207064"/>
            <a:ext cx="2952328" cy="369332"/>
          </a:xfrm>
          <a:prstGeom prst="rect">
            <a:avLst/>
          </a:prstGeom>
          <a:solidFill>
            <a:schemeClr val="bg2"/>
          </a:solidFill>
        </p:spPr>
        <p:txBody>
          <a:bodyPr wrap="square" rtlCol="0">
            <a:spAutoFit/>
          </a:bodyPr>
          <a:lstStyle/>
          <a:p>
            <a:pPr algn="ctr"/>
            <a:r>
              <a:rPr lang="en-CH" dirty="0">
                <a:solidFill>
                  <a:schemeClr val="accent2">
                    <a:lumMod val="60000"/>
                    <a:lumOff val="40000"/>
                  </a:schemeClr>
                </a:solidFill>
              </a:rPr>
              <a:t>Additional US coordinators</a:t>
            </a:r>
          </a:p>
        </p:txBody>
      </p:sp>
    </p:spTree>
    <p:extLst>
      <p:ext uri="{BB962C8B-B14F-4D97-AF65-F5344CB8AC3E}">
        <p14:creationId xmlns:p14="http://schemas.microsoft.com/office/powerpoint/2010/main" val="90396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Key Challenges</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12</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pic>
        <p:nvPicPr>
          <p:cNvPr id="7" name="image2.png">
            <a:extLst>
              <a:ext uri="{FF2B5EF4-FFF2-40B4-BE49-F238E27FC236}">
                <a16:creationId xmlns:a16="http://schemas.microsoft.com/office/drawing/2014/main" id="{460D35FC-A939-0F44-99A1-EF13C47784B9}"/>
              </a:ext>
            </a:extLst>
          </p:cNvPr>
          <p:cNvPicPr/>
          <p:nvPr/>
        </p:nvPicPr>
        <p:blipFill>
          <a:blip r:embed="rId2"/>
          <a:srcRect/>
          <a:stretch>
            <a:fillRect/>
          </a:stretch>
        </p:blipFill>
        <p:spPr>
          <a:xfrm>
            <a:off x="668974" y="627534"/>
            <a:ext cx="6855354" cy="3221222"/>
          </a:xfrm>
          <a:prstGeom prst="rect">
            <a:avLst/>
          </a:prstGeom>
          <a:ln/>
        </p:spPr>
      </p:pic>
      <p:sp>
        <p:nvSpPr>
          <p:cNvPr id="8" name="TextBox 7"/>
          <p:cNvSpPr txBox="1"/>
          <p:nvPr/>
        </p:nvSpPr>
        <p:spPr>
          <a:xfrm>
            <a:off x="69784" y="4155926"/>
            <a:ext cx="4574224" cy="840175"/>
          </a:xfrm>
          <a:prstGeom prst="rect">
            <a:avLst/>
          </a:prstGeom>
          <a:solidFill>
            <a:schemeClr val="accent5">
              <a:lumMod val="20000"/>
              <a:lumOff val="80000"/>
            </a:schemeClr>
          </a:solidFill>
        </p:spPr>
        <p:txBody>
          <a:bodyPr wrap="square" lIns="100529" tIns="50265" rIns="100529" bIns="50265" rtlCol="0">
            <a:spAutoFit/>
          </a:bodyPr>
          <a:lstStyle/>
          <a:p>
            <a:r>
              <a:rPr lang="en-US" sz="1600" b="1" dirty="0"/>
              <a:t>3</a:t>
            </a:r>
            <a:r>
              <a:rPr lang="en-US" sz="1600" b="1" dirty="0">
                <a:latin typeface="Calibri"/>
                <a:cs typeface="Calibri"/>
              </a:rPr>
              <a:t>) Cost</a:t>
            </a:r>
            <a:r>
              <a:rPr lang="en-US" sz="1600" dirty="0">
                <a:latin typeface="Calibri"/>
                <a:cs typeface="Calibri"/>
              </a:rPr>
              <a:t> and </a:t>
            </a:r>
            <a:r>
              <a:rPr lang="en-US" sz="1600" b="1" dirty="0">
                <a:latin typeface="Calibri"/>
                <a:cs typeface="Calibri"/>
              </a:rPr>
              <a:t>power</a:t>
            </a:r>
            <a:r>
              <a:rPr lang="en-US" sz="1600" dirty="0">
                <a:latin typeface="Calibri"/>
                <a:cs typeface="Calibri"/>
              </a:rPr>
              <a:t> consumption limit energy reach</a:t>
            </a:r>
          </a:p>
          <a:p>
            <a:r>
              <a:rPr lang="en-US" sz="1600" dirty="0">
                <a:latin typeface="Calibri"/>
                <a:cs typeface="Calibri"/>
              </a:rPr>
              <a:t>e.g. 35 km accelerator for 10 </a:t>
            </a:r>
            <a:r>
              <a:rPr lang="en-US" sz="1600" dirty="0" err="1">
                <a:latin typeface="Calibri"/>
                <a:cs typeface="Calibri"/>
              </a:rPr>
              <a:t>TeV</a:t>
            </a:r>
            <a:r>
              <a:rPr lang="en-US" sz="1600" dirty="0">
                <a:latin typeface="Calibri"/>
                <a:cs typeface="Calibri"/>
              </a:rPr>
              <a:t>, 10 km collider ring</a:t>
            </a:r>
          </a:p>
          <a:p>
            <a:r>
              <a:rPr lang="en-US" sz="1600" dirty="0">
                <a:latin typeface="Calibri"/>
                <a:cs typeface="Calibri"/>
              </a:rPr>
              <a:t>Also impacts </a:t>
            </a:r>
            <a:r>
              <a:rPr lang="en-US" sz="1600" b="1" dirty="0">
                <a:latin typeface="Calibri"/>
                <a:cs typeface="Calibri"/>
              </a:rPr>
              <a:t>beam quality</a:t>
            </a:r>
          </a:p>
        </p:txBody>
      </p:sp>
      <p:sp>
        <p:nvSpPr>
          <p:cNvPr id="9" name="TextBox 8"/>
          <p:cNvSpPr txBox="1"/>
          <p:nvPr/>
        </p:nvSpPr>
        <p:spPr>
          <a:xfrm>
            <a:off x="429824" y="1083503"/>
            <a:ext cx="2990048" cy="840175"/>
          </a:xfrm>
          <a:prstGeom prst="rect">
            <a:avLst/>
          </a:prstGeom>
          <a:solidFill>
            <a:srgbClr val="FCD5B5"/>
          </a:solidFill>
        </p:spPr>
        <p:txBody>
          <a:bodyPr wrap="square" lIns="100529" tIns="50265" rIns="100529" bIns="50265" rtlCol="0">
            <a:spAutoFit/>
          </a:bodyPr>
          <a:lstStyle/>
          <a:p>
            <a:r>
              <a:rPr lang="en-US" sz="1600" dirty="0">
                <a:latin typeface="Calibri"/>
                <a:cs typeface="Calibri"/>
              </a:rPr>
              <a:t>4) Drives the </a:t>
            </a:r>
            <a:r>
              <a:rPr lang="en-US" sz="1600" b="1" dirty="0">
                <a:latin typeface="Calibri"/>
                <a:cs typeface="Calibri"/>
              </a:rPr>
              <a:t>beam quality</a:t>
            </a:r>
          </a:p>
          <a:p>
            <a:r>
              <a:rPr lang="en-US" sz="1600" dirty="0">
                <a:latin typeface="Calibri"/>
                <a:cs typeface="Calibri"/>
              </a:rPr>
              <a:t>MAP put much effort in design</a:t>
            </a:r>
          </a:p>
          <a:p>
            <a:r>
              <a:rPr lang="en-US" sz="1600" i="1" dirty="0" err="1">
                <a:latin typeface="Calibri"/>
                <a:cs typeface="Calibri"/>
              </a:rPr>
              <a:t>optimise</a:t>
            </a:r>
            <a:r>
              <a:rPr lang="en-US" sz="1600" i="1" dirty="0">
                <a:latin typeface="Calibri"/>
                <a:cs typeface="Calibri"/>
              </a:rPr>
              <a:t> as much as possible</a:t>
            </a:r>
          </a:p>
        </p:txBody>
      </p:sp>
      <p:cxnSp>
        <p:nvCxnSpPr>
          <p:cNvPr id="10" name="Straight Arrow Connector 9"/>
          <p:cNvCxnSpPr/>
          <p:nvPr/>
        </p:nvCxnSpPr>
        <p:spPr>
          <a:xfrm>
            <a:off x="1907704" y="1923678"/>
            <a:ext cx="648072" cy="3600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8" idx="0"/>
          </p:cNvCxnSpPr>
          <p:nvPr/>
        </p:nvCxnSpPr>
        <p:spPr>
          <a:xfrm flipV="1">
            <a:off x="2356896" y="3573848"/>
            <a:ext cx="2431128" cy="58207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8" idx="0"/>
          </p:cNvCxnSpPr>
          <p:nvPr/>
        </p:nvCxnSpPr>
        <p:spPr>
          <a:xfrm flipV="1">
            <a:off x="2356896" y="3795888"/>
            <a:ext cx="3295224" cy="3600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476008" y="3795886"/>
            <a:ext cx="2661716" cy="840175"/>
          </a:xfrm>
          <a:prstGeom prst="rect">
            <a:avLst/>
          </a:prstGeom>
          <a:solidFill>
            <a:schemeClr val="accent1">
              <a:lumMod val="40000"/>
              <a:lumOff val="60000"/>
            </a:schemeClr>
          </a:solidFill>
        </p:spPr>
        <p:txBody>
          <a:bodyPr wrap="square" lIns="100529" tIns="50265" rIns="100529" bIns="50265" rtlCol="0">
            <a:spAutoFit/>
          </a:bodyPr>
          <a:lstStyle/>
          <a:p>
            <a:r>
              <a:rPr lang="en-US" sz="1600" b="1" dirty="0">
                <a:latin typeface="Calibri"/>
                <a:cs typeface="Calibri"/>
              </a:rPr>
              <a:t>1) Dense neutrino flux</a:t>
            </a:r>
          </a:p>
          <a:p>
            <a:r>
              <a:rPr lang="en-US" sz="1600" dirty="0">
                <a:latin typeface="Calibri"/>
                <a:cs typeface="Calibri"/>
              </a:rPr>
              <a:t>mitigated by mover system and </a:t>
            </a:r>
            <a:r>
              <a:rPr lang="en-US" sz="1600" b="1" dirty="0">
                <a:latin typeface="Calibri"/>
                <a:cs typeface="Calibri"/>
              </a:rPr>
              <a:t>site selection</a:t>
            </a:r>
          </a:p>
        </p:txBody>
      </p:sp>
      <p:sp>
        <p:nvSpPr>
          <p:cNvPr id="15" name="TextBox 14"/>
          <p:cNvSpPr txBox="1"/>
          <p:nvPr/>
        </p:nvSpPr>
        <p:spPr>
          <a:xfrm>
            <a:off x="7164288" y="1041692"/>
            <a:ext cx="1938429" cy="593954"/>
          </a:xfrm>
          <a:prstGeom prst="rect">
            <a:avLst/>
          </a:prstGeom>
          <a:solidFill>
            <a:schemeClr val="accent3">
              <a:lumMod val="40000"/>
              <a:lumOff val="60000"/>
            </a:schemeClr>
          </a:solidFill>
        </p:spPr>
        <p:txBody>
          <a:bodyPr wrap="square" lIns="100529" tIns="50265" rIns="100529" bIns="50265" rtlCol="0">
            <a:spAutoFit/>
          </a:bodyPr>
          <a:lstStyle/>
          <a:p>
            <a:r>
              <a:rPr lang="en-US" sz="1600" b="1" dirty="0">
                <a:latin typeface="Calibri"/>
                <a:cs typeface="Calibri"/>
              </a:rPr>
              <a:t>2) Beam-induced background</a:t>
            </a:r>
          </a:p>
        </p:txBody>
      </p:sp>
      <p:cxnSp>
        <p:nvCxnSpPr>
          <p:cNvPr id="16" name="Straight Arrow Connector 15"/>
          <p:cNvCxnSpPr/>
          <p:nvPr/>
        </p:nvCxnSpPr>
        <p:spPr>
          <a:xfrm flipH="1" flipV="1">
            <a:off x="5436096" y="3291830"/>
            <a:ext cx="1039912" cy="5141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5" idx="1"/>
          </p:cNvCxnSpPr>
          <p:nvPr/>
        </p:nvCxnSpPr>
        <p:spPr>
          <a:xfrm flipH="1" flipV="1">
            <a:off x="5436096" y="1131592"/>
            <a:ext cx="1728192" cy="2070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259632" y="537638"/>
            <a:ext cx="1938429" cy="347733"/>
          </a:xfrm>
          <a:prstGeom prst="rect">
            <a:avLst/>
          </a:prstGeom>
          <a:solidFill>
            <a:schemeClr val="accent4">
              <a:lumMod val="40000"/>
              <a:lumOff val="60000"/>
            </a:schemeClr>
          </a:solidFill>
        </p:spPr>
        <p:txBody>
          <a:bodyPr wrap="square" lIns="100529" tIns="50265" rIns="100529" bIns="50265" rtlCol="0">
            <a:spAutoFit/>
          </a:bodyPr>
          <a:lstStyle/>
          <a:p>
            <a:r>
              <a:rPr lang="en-US" sz="1600" b="1" dirty="0">
                <a:latin typeface="Calibri"/>
                <a:cs typeface="Calibri"/>
              </a:rPr>
              <a:t>0) Physics case</a:t>
            </a:r>
          </a:p>
        </p:txBody>
      </p:sp>
    </p:spTree>
    <p:extLst>
      <p:ext uri="{BB962C8B-B14F-4D97-AF65-F5344CB8AC3E}">
        <p14:creationId xmlns:p14="http://schemas.microsoft.com/office/powerpoint/2010/main" val="914306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2" name="TextBox 1">
            <a:extLst>
              <a:ext uri="{FF2B5EF4-FFF2-40B4-BE49-F238E27FC236}">
                <a16:creationId xmlns:a16="http://schemas.microsoft.com/office/drawing/2014/main" id="{CB8E45B6-93F4-1425-5D9B-95774C74720D}"/>
              </a:ext>
            </a:extLst>
          </p:cNvPr>
          <p:cNvSpPr txBox="1"/>
          <p:nvPr/>
        </p:nvSpPr>
        <p:spPr>
          <a:xfrm>
            <a:off x="942934" y="663133"/>
            <a:ext cx="2994922" cy="646331"/>
          </a:xfrm>
          <a:prstGeom prst="rect">
            <a:avLst/>
          </a:prstGeom>
          <a:solidFill>
            <a:schemeClr val="bg1"/>
          </a:solidFill>
        </p:spPr>
        <p:txBody>
          <a:bodyPr wrap="none" rtlCol="0">
            <a:spAutoFit/>
          </a:bodyPr>
          <a:lstStyle/>
          <a:p>
            <a:r>
              <a:rPr lang="en-CH" dirty="0">
                <a:latin typeface="Calibri" panose="020F0502020204030204" pitchFamily="34" charset="0"/>
                <a:cs typeface="Calibri" panose="020F0502020204030204" pitchFamily="34" charset="0"/>
              </a:rPr>
              <a:t>Important technical progress</a:t>
            </a:r>
          </a:p>
          <a:p>
            <a:r>
              <a:rPr lang="en-CH" dirty="0">
                <a:latin typeface="Calibri" panose="020F0502020204030204" pitchFamily="34" charset="0"/>
                <a:cs typeface="Calibri" panose="020F0502020204030204" pitchFamily="34" charset="0"/>
              </a:rPr>
              <a:t>But cannot cover it here</a:t>
            </a:r>
          </a:p>
        </p:txBody>
      </p:sp>
      <p:pic>
        <p:nvPicPr>
          <p:cNvPr id="10" name="Picture 9">
            <a:extLst>
              <a:ext uri="{FF2B5EF4-FFF2-40B4-BE49-F238E27FC236}">
                <a16:creationId xmlns:a16="http://schemas.microsoft.com/office/drawing/2014/main" id="{BF949367-6D81-AA00-CD9D-AE48BD3480D7}"/>
              </a:ext>
            </a:extLst>
          </p:cNvPr>
          <p:cNvPicPr>
            <a:picLocks noChangeAspect="1"/>
          </p:cNvPicPr>
          <p:nvPr/>
        </p:nvPicPr>
        <p:blipFill>
          <a:blip r:embed="rId2"/>
          <a:stretch>
            <a:fillRect/>
          </a:stretch>
        </p:blipFill>
        <p:spPr>
          <a:xfrm>
            <a:off x="4815404" y="-254394"/>
            <a:ext cx="4330286" cy="3060000"/>
          </a:xfrm>
          <a:prstGeom prst="rect">
            <a:avLst/>
          </a:prstGeom>
        </p:spPr>
      </p:pic>
      <p:pic>
        <p:nvPicPr>
          <p:cNvPr id="16" name="Picture 15">
            <a:extLst>
              <a:ext uri="{FF2B5EF4-FFF2-40B4-BE49-F238E27FC236}">
                <a16:creationId xmlns:a16="http://schemas.microsoft.com/office/drawing/2014/main" id="{A078D013-1348-674A-2B98-75970CAD9E2E}"/>
              </a:ext>
            </a:extLst>
          </p:cNvPr>
          <p:cNvPicPr>
            <a:picLocks noChangeAspect="1"/>
          </p:cNvPicPr>
          <p:nvPr/>
        </p:nvPicPr>
        <p:blipFill>
          <a:blip r:embed="rId3"/>
          <a:stretch>
            <a:fillRect/>
          </a:stretch>
        </p:blipFill>
        <p:spPr>
          <a:xfrm>
            <a:off x="46344" y="2248054"/>
            <a:ext cx="4330286" cy="3060000"/>
          </a:xfrm>
          <a:prstGeom prst="rect">
            <a:avLst/>
          </a:prstGeom>
        </p:spPr>
      </p:pic>
      <p:pic>
        <p:nvPicPr>
          <p:cNvPr id="23" name="Picture 22">
            <a:extLst>
              <a:ext uri="{FF2B5EF4-FFF2-40B4-BE49-F238E27FC236}">
                <a16:creationId xmlns:a16="http://schemas.microsoft.com/office/drawing/2014/main" id="{513DB67F-552A-5028-C5AE-F42E12D0A8D5}"/>
              </a:ext>
            </a:extLst>
          </p:cNvPr>
          <p:cNvPicPr>
            <a:picLocks noChangeAspect="1"/>
          </p:cNvPicPr>
          <p:nvPr/>
        </p:nvPicPr>
        <p:blipFill>
          <a:blip r:embed="rId4"/>
          <a:stretch>
            <a:fillRect/>
          </a:stretch>
        </p:blipFill>
        <p:spPr>
          <a:xfrm>
            <a:off x="4719508" y="2551211"/>
            <a:ext cx="4388996" cy="2468811"/>
          </a:xfrm>
          <a:prstGeom prst="rect">
            <a:avLst/>
          </a:prstGeom>
        </p:spPr>
      </p:pic>
      <p:sp>
        <p:nvSpPr>
          <p:cNvPr id="25" name="TextBox 24">
            <a:extLst>
              <a:ext uri="{FF2B5EF4-FFF2-40B4-BE49-F238E27FC236}">
                <a16:creationId xmlns:a16="http://schemas.microsoft.com/office/drawing/2014/main" id="{726500AB-5028-C069-F303-A304F40BBD23}"/>
              </a:ext>
            </a:extLst>
          </p:cNvPr>
          <p:cNvSpPr txBox="1"/>
          <p:nvPr/>
        </p:nvSpPr>
        <p:spPr>
          <a:xfrm rot="2116547">
            <a:off x="3226255" y="2332061"/>
            <a:ext cx="3595190" cy="584775"/>
          </a:xfrm>
          <a:prstGeom prst="rect">
            <a:avLst/>
          </a:prstGeom>
          <a:noFill/>
        </p:spPr>
        <p:txBody>
          <a:bodyPr wrap="square" rtlCol="0">
            <a:spAutoFit/>
          </a:bodyPr>
          <a:lstStyle/>
          <a:p>
            <a:r>
              <a:rPr lang="en-CH" sz="3200" dirty="0">
                <a:solidFill>
                  <a:schemeClr val="accent1">
                    <a:lumMod val="40000"/>
                    <a:lumOff val="60000"/>
                  </a:schemeClr>
                </a:solidFill>
                <a:latin typeface="Calibri" panose="020F0502020204030204" pitchFamily="34" charset="0"/>
                <a:cs typeface="Calibri" panose="020F0502020204030204" pitchFamily="34" charset="0"/>
              </a:rPr>
              <a:t>Technical progress</a:t>
            </a:r>
          </a:p>
        </p:txBody>
      </p:sp>
    </p:spTree>
    <p:extLst>
      <p:ext uri="{BB962C8B-B14F-4D97-AF65-F5344CB8AC3E}">
        <p14:creationId xmlns:p14="http://schemas.microsoft.com/office/powerpoint/2010/main" val="4146200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pic>
        <p:nvPicPr>
          <p:cNvPr id="24" name="Picture 23">
            <a:extLst>
              <a:ext uri="{FF2B5EF4-FFF2-40B4-BE49-F238E27FC236}">
                <a16:creationId xmlns:a16="http://schemas.microsoft.com/office/drawing/2014/main" id="{7A668DAF-6088-72B6-9485-336BC1BB9D2D}"/>
              </a:ext>
            </a:extLst>
          </p:cNvPr>
          <p:cNvPicPr>
            <a:picLocks noChangeAspect="1"/>
          </p:cNvPicPr>
          <p:nvPr/>
        </p:nvPicPr>
        <p:blipFill>
          <a:blip r:embed="rId2"/>
          <a:stretch>
            <a:fillRect/>
          </a:stretch>
        </p:blipFill>
        <p:spPr>
          <a:xfrm>
            <a:off x="4788024" y="2176046"/>
            <a:ext cx="4330283" cy="3060000"/>
          </a:xfrm>
          <a:prstGeom prst="rect">
            <a:avLst/>
          </a:prstGeom>
        </p:spPr>
      </p:pic>
      <p:pic>
        <p:nvPicPr>
          <p:cNvPr id="26" name="Picture 25">
            <a:extLst>
              <a:ext uri="{FF2B5EF4-FFF2-40B4-BE49-F238E27FC236}">
                <a16:creationId xmlns:a16="http://schemas.microsoft.com/office/drawing/2014/main" id="{87576931-6BC9-1AB5-A441-97FAB903FCA1}"/>
              </a:ext>
            </a:extLst>
          </p:cNvPr>
          <p:cNvPicPr>
            <a:picLocks noChangeAspect="1"/>
          </p:cNvPicPr>
          <p:nvPr/>
        </p:nvPicPr>
        <p:blipFill>
          <a:blip r:embed="rId3"/>
          <a:stretch>
            <a:fillRect/>
          </a:stretch>
        </p:blipFill>
        <p:spPr>
          <a:xfrm>
            <a:off x="25693" y="2176046"/>
            <a:ext cx="4330283" cy="3060000"/>
          </a:xfrm>
          <a:prstGeom prst="rect">
            <a:avLst/>
          </a:prstGeom>
        </p:spPr>
      </p:pic>
      <p:pic>
        <p:nvPicPr>
          <p:cNvPr id="7" name="Picture 6">
            <a:extLst>
              <a:ext uri="{FF2B5EF4-FFF2-40B4-BE49-F238E27FC236}">
                <a16:creationId xmlns:a16="http://schemas.microsoft.com/office/drawing/2014/main" id="{44A0DE7F-C2C7-AB3B-E9E5-A481D298F815}"/>
              </a:ext>
            </a:extLst>
          </p:cNvPr>
          <p:cNvPicPr>
            <a:picLocks noChangeAspect="1"/>
          </p:cNvPicPr>
          <p:nvPr/>
        </p:nvPicPr>
        <p:blipFill>
          <a:blip r:embed="rId4"/>
          <a:stretch>
            <a:fillRect/>
          </a:stretch>
        </p:blipFill>
        <p:spPr>
          <a:xfrm>
            <a:off x="4850224" y="-272226"/>
            <a:ext cx="4330288" cy="3060000"/>
          </a:xfrm>
          <a:prstGeom prst="rect">
            <a:avLst/>
          </a:prstGeom>
        </p:spPr>
      </p:pic>
      <p:pic>
        <p:nvPicPr>
          <p:cNvPr id="9" name="Picture 8">
            <a:extLst>
              <a:ext uri="{FF2B5EF4-FFF2-40B4-BE49-F238E27FC236}">
                <a16:creationId xmlns:a16="http://schemas.microsoft.com/office/drawing/2014/main" id="{47AC01F8-443E-21C5-C410-4AEDCD96E86C}"/>
              </a:ext>
            </a:extLst>
          </p:cNvPr>
          <p:cNvPicPr>
            <a:picLocks noChangeAspect="1"/>
          </p:cNvPicPr>
          <p:nvPr/>
        </p:nvPicPr>
        <p:blipFill>
          <a:blip r:embed="rId5"/>
          <a:stretch>
            <a:fillRect/>
          </a:stretch>
        </p:blipFill>
        <p:spPr>
          <a:xfrm>
            <a:off x="35496" y="-272906"/>
            <a:ext cx="4330289" cy="3060000"/>
          </a:xfrm>
          <a:prstGeom prst="rect">
            <a:avLst/>
          </a:prstGeom>
        </p:spPr>
      </p:pic>
      <p:sp>
        <p:nvSpPr>
          <p:cNvPr id="10" name="TextBox 9">
            <a:extLst>
              <a:ext uri="{FF2B5EF4-FFF2-40B4-BE49-F238E27FC236}">
                <a16:creationId xmlns:a16="http://schemas.microsoft.com/office/drawing/2014/main" id="{6CFD3175-94EC-02F6-DD55-5CB01F99572B}"/>
              </a:ext>
            </a:extLst>
          </p:cNvPr>
          <p:cNvSpPr txBox="1"/>
          <p:nvPr/>
        </p:nvSpPr>
        <p:spPr>
          <a:xfrm rot="2116547">
            <a:off x="3226255" y="2332061"/>
            <a:ext cx="3595190" cy="584775"/>
          </a:xfrm>
          <a:prstGeom prst="rect">
            <a:avLst/>
          </a:prstGeom>
          <a:noFill/>
        </p:spPr>
        <p:txBody>
          <a:bodyPr wrap="square" rtlCol="0">
            <a:spAutoFit/>
          </a:bodyPr>
          <a:lstStyle/>
          <a:p>
            <a:r>
              <a:rPr lang="en-CH" sz="3200" dirty="0">
                <a:solidFill>
                  <a:schemeClr val="accent1">
                    <a:lumMod val="40000"/>
                    <a:lumOff val="60000"/>
                  </a:schemeClr>
                </a:solidFill>
                <a:latin typeface="Calibri" panose="020F0502020204030204" pitchFamily="34" charset="0"/>
                <a:cs typeface="Calibri" panose="020F0502020204030204" pitchFamily="34" charset="0"/>
              </a:rPr>
              <a:t>Technical progress</a:t>
            </a:r>
          </a:p>
        </p:txBody>
      </p:sp>
    </p:spTree>
    <p:extLst>
      <p:ext uri="{BB962C8B-B14F-4D97-AF65-F5344CB8AC3E}">
        <p14:creationId xmlns:p14="http://schemas.microsoft.com/office/powerpoint/2010/main" val="3240316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pic>
        <p:nvPicPr>
          <p:cNvPr id="12" name="Picture 11">
            <a:extLst>
              <a:ext uri="{FF2B5EF4-FFF2-40B4-BE49-F238E27FC236}">
                <a16:creationId xmlns:a16="http://schemas.microsoft.com/office/drawing/2014/main" id="{91D81A1D-C28C-4116-3E0A-DDA3F92ECBA1}"/>
              </a:ext>
            </a:extLst>
          </p:cNvPr>
          <p:cNvPicPr>
            <a:picLocks noChangeAspect="1"/>
          </p:cNvPicPr>
          <p:nvPr/>
        </p:nvPicPr>
        <p:blipFill>
          <a:blip r:embed="rId2"/>
          <a:stretch>
            <a:fillRect/>
          </a:stretch>
        </p:blipFill>
        <p:spPr>
          <a:xfrm>
            <a:off x="4788024" y="2211710"/>
            <a:ext cx="4330286" cy="3060000"/>
          </a:xfrm>
          <a:prstGeom prst="rect">
            <a:avLst/>
          </a:prstGeom>
        </p:spPr>
      </p:pic>
      <p:pic>
        <p:nvPicPr>
          <p:cNvPr id="16" name="Picture 15">
            <a:extLst>
              <a:ext uri="{FF2B5EF4-FFF2-40B4-BE49-F238E27FC236}">
                <a16:creationId xmlns:a16="http://schemas.microsoft.com/office/drawing/2014/main" id="{2BDD33B8-CED7-CB02-CD25-8864453A8810}"/>
              </a:ext>
            </a:extLst>
          </p:cNvPr>
          <p:cNvPicPr>
            <a:picLocks noChangeAspect="1"/>
          </p:cNvPicPr>
          <p:nvPr/>
        </p:nvPicPr>
        <p:blipFill>
          <a:blip r:embed="rId3"/>
          <a:stretch>
            <a:fillRect/>
          </a:stretch>
        </p:blipFill>
        <p:spPr>
          <a:xfrm>
            <a:off x="4778218" y="-236562"/>
            <a:ext cx="4330286" cy="3060000"/>
          </a:xfrm>
          <a:prstGeom prst="rect">
            <a:avLst/>
          </a:prstGeom>
        </p:spPr>
      </p:pic>
      <p:pic>
        <p:nvPicPr>
          <p:cNvPr id="20" name="Picture 19">
            <a:extLst>
              <a:ext uri="{FF2B5EF4-FFF2-40B4-BE49-F238E27FC236}">
                <a16:creationId xmlns:a16="http://schemas.microsoft.com/office/drawing/2014/main" id="{72230751-8F98-C357-30B9-5689A70CCE7C}"/>
              </a:ext>
            </a:extLst>
          </p:cNvPr>
          <p:cNvPicPr>
            <a:picLocks noChangeAspect="1"/>
          </p:cNvPicPr>
          <p:nvPr/>
        </p:nvPicPr>
        <p:blipFill>
          <a:blip r:embed="rId4"/>
          <a:stretch>
            <a:fillRect/>
          </a:stretch>
        </p:blipFill>
        <p:spPr>
          <a:xfrm>
            <a:off x="107504" y="2139702"/>
            <a:ext cx="4330286" cy="3060000"/>
          </a:xfrm>
          <a:prstGeom prst="rect">
            <a:avLst/>
          </a:prstGeom>
        </p:spPr>
      </p:pic>
      <p:pic>
        <p:nvPicPr>
          <p:cNvPr id="6" name="Picture 5">
            <a:extLst>
              <a:ext uri="{FF2B5EF4-FFF2-40B4-BE49-F238E27FC236}">
                <a16:creationId xmlns:a16="http://schemas.microsoft.com/office/drawing/2014/main" id="{4B91019F-44DE-91C5-0214-D86A7EA26FDB}"/>
              </a:ext>
            </a:extLst>
          </p:cNvPr>
          <p:cNvPicPr>
            <a:picLocks noChangeAspect="1"/>
          </p:cNvPicPr>
          <p:nvPr/>
        </p:nvPicPr>
        <p:blipFill>
          <a:blip r:embed="rId5"/>
          <a:stretch>
            <a:fillRect/>
          </a:stretch>
        </p:blipFill>
        <p:spPr>
          <a:xfrm>
            <a:off x="35496" y="-308570"/>
            <a:ext cx="4330286" cy="3060000"/>
          </a:xfrm>
          <a:prstGeom prst="rect">
            <a:avLst/>
          </a:prstGeom>
        </p:spPr>
      </p:pic>
      <p:sp>
        <p:nvSpPr>
          <p:cNvPr id="2" name="TextBox 1">
            <a:extLst>
              <a:ext uri="{FF2B5EF4-FFF2-40B4-BE49-F238E27FC236}">
                <a16:creationId xmlns:a16="http://schemas.microsoft.com/office/drawing/2014/main" id="{605B7513-233C-43BA-8E9E-257FD0076ADC}"/>
              </a:ext>
            </a:extLst>
          </p:cNvPr>
          <p:cNvSpPr txBox="1"/>
          <p:nvPr/>
        </p:nvSpPr>
        <p:spPr>
          <a:xfrm rot="2116547">
            <a:off x="3226255" y="2332061"/>
            <a:ext cx="3595190" cy="584775"/>
          </a:xfrm>
          <a:prstGeom prst="rect">
            <a:avLst/>
          </a:prstGeom>
          <a:noFill/>
        </p:spPr>
        <p:txBody>
          <a:bodyPr wrap="square" rtlCol="0">
            <a:spAutoFit/>
          </a:bodyPr>
          <a:lstStyle/>
          <a:p>
            <a:r>
              <a:rPr lang="en-CH" sz="3200" dirty="0">
                <a:solidFill>
                  <a:schemeClr val="accent1">
                    <a:lumMod val="40000"/>
                    <a:lumOff val="60000"/>
                  </a:schemeClr>
                </a:solidFill>
                <a:latin typeface="Calibri" panose="020F0502020204030204" pitchFamily="34" charset="0"/>
                <a:cs typeface="Calibri" panose="020F0502020204030204" pitchFamily="34" charset="0"/>
              </a:rPr>
              <a:t>Technical progress</a:t>
            </a:r>
          </a:p>
        </p:txBody>
      </p:sp>
    </p:spTree>
    <p:extLst>
      <p:ext uri="{BB962C8B-B14F-4D97-AF65-F5344CB8AC3E}">
        <p14:creationId xmlns:p14="http://schemas.microsoft.com/office/powerpoint/2010/main" val="3747560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pic>
        <p:nvPicPr>
          <p:cNvPr id="15" name="Picture 14">
            <a:extLst>
              <a:ext uri="{FF2B5EF4-FFF2-40B4-BE49-F238E27FC236}">
                <a16:creationId xmlns:a16="http://schemas.microsoft.com/office/drawing/2014/main" id="{41485B0A-5C73-0682-7A22-E9B02455A74F}"/>
              </a:ext>
            </a:extLst>
          </p:cNvPr>
          <p:cNvPicPr>
            <a:picLocks noChangeAspect="1"/>
          </p:cNvPicPr>
          <p:nvPr/>
        </p:nvPicPr>
        <p:blipFill>
          <a:blip r:embed="rId2"/>
          <a:stretch>
            <a:fillRect/>
          </a:stretch>
        </p:blipFill>
        <p:spPr>
          <a:xfrm>
            <a:off x="4778218" y="-272226"/>
            <a:ext cx="4330286" cy="3060000"/>
          </a:xfrm>
          <a:prstGeom prst="rect">
            <a:avLst/>
          </a:prstGeom>
        </p:spPr>
      </p:pic>
      <p:pic>
        <p:nvPicPr>
          <p:cNvPr id="6" name="Picture 5">
            <a:extLst>
              <a:ext uri="{FF2B5EF4-FFF2-40B4-BE49-F238E27FC236}">
                <a16:creationId xmlns:a16="http://schemas.microsoft.com/office/drawing/2014/main" id="{C7FBEB68-8A09-9DF4-FABD-3F6AE28F28EC}"/>
              </a:ext>
            </a:extLst>
          </p:cNvPr>
          <p:cNvPicPr>
            <a:picLocks noChangeAspect="1"/>
          </p:cNvPicPr>
          <p:nvPr/>
        </p:nvPicPr>
        <p:blipFill>
          <a:blip r:embed="rId3"/>
          <a:stretch>
            <a:fillRect/>
          </a:stretch>
        </p:blipFill>
        <p:spPr>
          <a:xfrm>
            <a:off x="4788024" y="2211710"/>
            <a:ext cx="4330286" cy="3060000"/>
          </a:xfrm>
          <a:prstGeom prst="rect">
            <a:avLst/>
          </a:prstGeom>
        </p:spPr>
      </p:pic>
      <p:pic>
        <p:nvPicPr>
          <p:cNvPr id="2" name="Picture 1">
            <a:extLst>
              <a:ext uri="{FF2B5EF4-FFF2-40B4-BE49-F238E27FC236}">
                <a16:creationId xmlns:a16="http://schemas.microsoft.com/office/drawing/2014/main" id="{D58B478A-2A6B-00D3-5D1F-666A89159673}"/>
              </a:ext>
            </a:extLst>
          </p:cNvPr>
          <p:cNvPicPr>
            <a:picLocks noChangeAspect="1"/>
          </p:cNvPicPr>
          <p:nvPr/>
        </p:nvPicPr>
        <p:blipFill>
          <a:blip r:embed="rId4"/>
          <a:stretch>
            <a:fillRect/>
          </a:stretch>
        </p:blipFill>
        <p:spPr>
          <a:xfrm>
            <a:off x="0" y="-308570"/>
            <a:ext cx="4330286" cy="3060000"/>
          </a:xfrm>
          <a:prstGeom prst="rect">
            <a:avLst/>
          </a:prstGeom>
        </p:spPr>
      </p:pic>
      <p:pic>
        <p:nvPicPr>
          <p:cNvPr id="5" name="Picture 4">
            <a:extLst>
              <a:ext uri="{FF2B5EF4-FFF2-40B4-BE49-F238E27FC236}">
                <a16:creationId xmlns:a16="http://schemas.microsoft.com/office/drawing/2014/main" id="{8F06E0F3-164C-815A-23D0-732E03F91167}"/>
              </a:ext>
            </a:extLst>
          </p:cNvPr>
          <p:cNvPicPr>
            <a:picLocks noChangeAspect="1"/>
          </p:cNvPicPr>
          <p:nvPr/>
        </p:nvPicPr>
        <p:blipFill>
          <a:blip r:embed="rId5"/>
          <a:stretch>
            <a:fillRect/>
          </a:stretch>
        </p:blipFill>
        <p:spPr>
          <a:xfrm>
            <a:off x="25690" y="2176046"/>
            <a:ext cx="4330286" cy="3060000"/>
          </a:xfrm>
          <a:prstGeom prst="rect">
            <a:avLst/>
          </a:prstGeom>
        </p:spPr>
      </p:pic>
      <p:sp>
        <p:nvSpPr>
          <p:cNvPr id="7" name="TextBox 6">
            <a:extLst>
              <a:ext uri="{FF2B5EF4-FFF2-40B4-BE49-F238E27FC236}">
                <a16:creationId xmlns:a16="http://schemas.microsoft.com/office/drawing/2014/main" id="{09921FA5-7B57-A2EC-FD42-D9F1A9B80EEC}"/>
              </a:ext>
            </a:extLst>
          </p:cNvPr>
          <p:cNvSpPr txBox="1"/>
          <p:nvPr/>
        </p:nvSpPr>
        <p:spPr>
          <a:xfrm rot="2116547">
            <a:off x="3226255" y="2332061"/>
            <a:ext cx="3595190" cy="584775"/>
          </a:xfrm>
          <a:prstGeom prst="rect">
            <a:avLst/>
          </a:prstGeom>
          <a:noFill/>
        </p:spPr>
        <p:txBody>
          <a:bodyPr wrap="square" rtlCol="0">
            <a:spAutoFit/>
          </a:bodyPr>
          <a:lstStyle/>
          <a:p>
            <a:r>
              <a:rPr lang="en-CH" sz="3200" dirty="0">
                <a:solidFill>
                  <a:schemeClr val="accent1">
                    <a:lumMod val="40000"/>
                    <a:lumOff val="60000"/>
                  </a:schemeClr>
                </a:solidFill>
                <a:latin typeface="Calibri" panose="020F0502020204030204" pitchFamily="34" charset="0"/>
                <a:cs typeface="Calibri" panose="020F0502020204030204" pitchFamily="34" charset="0"/>
              </a:rPr>
              <a:t>Technical progress</a:t>
            </a:r>
          </a:p>
        </p:txBody>
      </p:sp>
    </p:spTree>
    <p:extLst>
      <p:ext uri="{BB962C8B-B14F-4D97-AF65-F5344CB8AC3E}">
        <p14:creationId xmlns:p14="http://schemas.microsoft.com/office/powerpoint/2010/main" val="169970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pic>
        <p:nvPicPr>
          <p:cNvPr id="8" name="Picture 7">
            <a:extLst>
              <a:ext uri="{FF2B5EF4-FFF2-40B4-BE49-F238E27FC236}">
                <a16:creationId xmlns:a16="http://schemas.microsoft.com/office/drawing/2014/main" id="{74A58714-B874-8C19-A237-3373962359D5}"/>
              </a:ext>
            </a:extLst>
          </p:cNvPr>
          <p:cNvPicPr>
            <a:picLocks noChangeAspect="1"/>
          </p:cNvPicPr>
          <p:nvPr/>
        </p:nvPicPr>
        <p:blipFill>
          <a:blip r:embed="rId2"/>
          <a:stretch>
            <a:fillRect/>
          </a:stretch>
        </p:blipFill>
        <p:spPr>
          <a:xfrm>
            <a:off x="-36512" y="2176046"/>
            <a:ext cx="4330286" cy="3060000"/>
          </a:xfrm>
          <a:prstGeom prst="rect">
            <a:avLst/>
          </a:prstGeom>
        </p:spPr>
      </p:pic>
      <p:pic>
        <p:nvPicPr>
          <p:cNvPr id="12" name="Picture 11">
            <a:extLst>
              <a:ext uri="{FF2B5EF4-FFF2-40B4-BE49-F238E27FC236}">
                <a16:creationId xmlns:a16="http://schemas.microsoft.com/office/drawing/2014/main" id="{83351476-41F4-9C69-92E8-57B21A36B823}"/>
              </a:ext>
            </a:extLst>
          </p:cNvPr>
          <p:cNvPicPr>
            <a:picLocks noChangeAspect="1"/>
          </p:cNvPicPr>
          <p:nvPr/>
        </p:nvPicPr>
        <p:blipFill>
          <a:blip r:embed="rId3"/>
          <a:stretch>
            <a:fillRect/>
          </a:stretch>
        </p:blipFill>
        <p:spPr>
          <a:xfrm>
            <a:off x="4848738" y="2176046"/>
            <a:ext cx="4330286" cy="3060000"/>
          </a:xfrm>
          <a:prstGeom prst="rect">
            <a:avLst/>
          </a:prstGeom>
        </p:spPr>
      </p:pic>
      <p:pic>
        <p:nvPicPr>
          <p:cNvPr id="5" name="Picture 4">
            <a:extLst>
              <a:ext uri="{FF2B5EF4-FFF2-40B4-BE49-F238E27FC236}">
                <a16:creationId xmlns:a16="http://schemas.microsoft.com/office/drawing/2014/main" id="{9AAD5260-AA70-A6EA-2DB4-B70B721F73C9}"/>
              </a:ext>
            </a:extLst>
          </p:cNvPr>
          <p:cNvPicPr>
            <a:picLocks noChangeAspect="1"/>
          </p:cNvPicPr>
          <p:nvPr/>
        </p:nvPicPr>
        <p:blipFill>
          <a:blip r:embed="rId4"/>
          <a:stretch>
            <a:fillRect/>
          </a:stretch>
        </p:blipFill>
        <p:spPr>
          <a:xfrm>
            <a:off x="35496" y="-272226"/>
            <a:ext cx="4330286" cy="3060000"/>
          </a:xfrm>
          <a:prstGeom prst="rect">
            <a:avLst/>
          </a:prstGeom>
        </p:spPr>
      </p:pic>
      <p:pic>
        <p:nvPicPr>
          <p:cNvPr id="6" name="Picture 5">
            <a:extLst>
              <a:ext uri="{FF2B5EF4-FFF2-40B4-BE49-F238E27FC236}">
                <a16:creationId xmlns:a16="http://schemas.microsoft.com/office/drawing/2014/main" id="{B31F3BD7-AAE4-7EF2-D6CD-33888E25301C}"/>
              </a:ext>
            </a:extLst>
          </p:cNvPr>
          <p:cNvPicPr>
            <a:picLocks noChangeAspect="1"/>
          </p:cNvPicPr>
          <p:nvPr/>
        </p:nvPicPr>
        <p:blipFill>
          <a:blip r:embed="rId5"/>
          <a:stretch>
            <a:fillRect/>
          </a:stretch>
        </p:blipFill>
        <p:spPr>
          <a:xfrm>
            <a:off x="4778218" y="-308570"/>
            <a:ext cx="4330286" cy="3060000"/>
          </a:xfrm>
          <a:prstGeom prst="rect">
            <a:avLst/>
          </a:prstGeom>
        </p:spPr>
      </p:pic>
      <p:sp>
        <p:nvSpPr>
          <p:cNvPr id="7" name="TextBox 6">
            <a:extLst>
              <a:ext uri="{FF2B5EF4-FFF2-40B4-BE49-F238E27FC236}">
                <a16:creationId xmlns:a16="http://schemas.microsoft.com/office/drawing/2014/main" id="{E72748B6-5A9D-4AAB-D282-6463B46C2AE9}"/>
              </a:ext>
            </a:extLst>
          </p:cNvPr>
          <p:cNvSpPr txBox="1"/>
          <p:nvPr/>
        </p:nvSpPr>
        <p:spPr>
          <a:xfrm rot="2116547">
            <a:off x="3226255" y="2332061"/>
            <a:ext cx="3595190" cy="584775"/>
          </a:xfrm>
          <a:prstGeom prst="rect">
            <a:avLst/>
          </a:prstGeom>
          <a:noFill/>
        </p:spPr>
        <p:txBody>
          <a:bodyPr wrap="square" rtlCol="0">
            <a:spAutoFit/>
          </a:bodyPr>
          <a:lstStyle/>
          <a:p>
            <a:r>
              <a:rPr lang="en-CH" sz="3200" dirty="0">
                <a:solidFill>
                  <a:schemeClr val="accent1">
                    <a:lumMod val="40000"/>
                    <a:lumOff val="60000"/>
                  </a:schemeClr>
                </a:solidFill>
                <a:latin typeface="Calibri" panose="020F0502020204030204" pitchFamily="34" charset="0"/>
                <a:cs typeface="Calibri" panose="020F0502020204030204" pitchFamily="34" charset="0"/>
              </a:rPr>
              <a:t>Technical progress</a:t>
            </a:r>
          </a:p>
        </p:txBody>
      </p:sp>
    </p:spTree>
    <p:extLst>
      <p:ext uri="{BB962C8B-B14F-4D97-AF65-F5344CB8AC3E}">
        <p14:creationId xmlns:p14="http://schemas.microsoft.com/office/powerpoint/2010/main" val="2210702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pic>
        <p:nvPicPr>
          <p:cNvPr id="16" name="Picture 15">
            <a:extLst>
              <a:ext uri="{FF2B5EF4-FFF2-40B4-BE49-F238E27FC236}">
                <a16:creationId xmlns:a16="http://schemas.microsoft.com/office/drawing/2014/main" id="{61BB4C8E-2D71-34E6-840D-4483107A0C23}"/>
              </a:ext>
            </a:extLst>
          </p:cNvPr>
          <p:cNvPicPr>
            <a:picLocks noChangeAspect="1"/>
          </p:cNvPicPr>
          <p:nvPr/>
        </p:nvPicPr>
        <p:blipFill>
          <a:blip r:embed="rId2"/>
          <a:stretch>
            <a:fillRect/>
          </a:stretch>
        </p:blipFill>
        <p:spPr>
          <a:xfrm>
            <a:off x="25690" y="2211710"/>
            <a:ext cx="4330286" cy="3060000"/>
          </a:xfrm>
          <a:prstGeom prst="rect">
            <a:avLst/>
          </a:prstGeom>
        </p:spPr>
      </p:pic>
      <p:pic>
        <p:nvPicPr>
          <p:cNvPr id="5" name="Picture 4">
            <a:extLst>
              <a:ext uri="{FF2B5EF4-FFF2-40B4-BE49-F238E27FC236}">
                <a16:creationId xmlns:a16="http://schemas.microsoft.com/office/drawing/2014/main" id="{BCFEF4CF-9875-2B12-AE0D-DD18DC78E731}"/>
              </a:ext>
            </a:extLst>
          </p:cNvPr>
          <p:cNvPicPr>
            <a:picLocks noChangeAspect="1"/>
          </p:cNvPicPr>
          <p:nvPr/>
        </p:nvPicPr>
        <p:blipFill>
          <a:blip r:embed="rId3"/>
          <a:stretch>
            <a:fillRect/>
          </a:stretch>
        </p:blipFill>
        <p:spPr>
          <a:xfrm>
            <a:off x="4125" y="-308570"/>
            <a:ext cx="4330286" cy="3060000"/>
          </a:xfrm>
          <a:prstGeom prst="rect">
            <a:avLst/>
          </a:prstGeom>
        </p:spPr>
      </p:pic>
      <p:pic>
        <p:nvPicPr>
          <p:cNvPr id="7" name="Picture 6">
            <a:extLst>
              <a:ext uri="{FF2B5EF4-FFF2-40B4-BE49-F238E27FC236}">
                <a16:creationId xmlns:a16="http://schemas.microsoft.com/office/drawing/2014/main" id="{F48AA444-A023-133B-6E41-A6E14E461D95}"/>
              </a:ext>
            </a:extLst>
          </p:cNvPr>
          <p:cNvPicPr>
            <a:picLocks noChangeAspect="1"/>
          </p:cNvPicPr>
          <p:nvPr/>
        </p:nvPicPr>
        <p:blipFill>
          <a:blip r:embed="rId4"/>
          <a:stretch>
            <a:fillRect/>
          </a:stretch>
        </p:blipFill>
        <p:spPr>
          <a:xfrm>
            <a:off x="4860032" y="2176046"/>
            <a:ext cx="4330286" cy="3060000"/>
          </a:xfrm>
          <a:prstGeom prst="rect">
            <a:avLst/>
          </a:prstGeom>
        </p:spPr>
      </p:pic>
      <p:pic>
        <p:nvPicPr>
          <p:cNvPr id="10" name="Picture 9">
            <a:extLst>
              <a:ext uri="{FF2B5EF4-FFF2-40B4-BE49-F238E27FC236}">
                <a16:creationId xmlns:a16="http://schemas.microsoft.com/office/drawing/2014/main" id="{A53B3FEE-FAEC-9196-BF21-A4CDCA2CC666}"/>
              </a:ext>
            </a:extLst>
          </p:cNvPr>
          <p:cNvPicPr>
            <a:picLocks noChangeAspect="1"/>
          </p:cNvPicPr>
          <p:nvPr/>
        </p:nvPicPr>
        <p:blipFill>
          <a:blip r:embed="rId5"/>
          <a:stretch>
            <a:fillRect/>
          </a:stretch>
        </p:blipFill>
        <p:spPr>
          <a:xfrm>
            <a:off x="4788024" y="-308570"/>
            <a:ext cx="4330286" cy="3060000"/>
          </a:xfrm>
          <a:prstGeom prst="rect">
            <a:avLst/>
          </a:prstGeom>
        </p:spPr>
      </p:pic>
      <p:sp>
        <p:nvSpPr>
          <p:cNvPr id="11" name="TextBox 10">
            <a:extLst>
              <a:ext uri="{FF2B5EF4-FFF2-40B4-BE49-F238E27FC236}">
                <a16:creationId xmlns:a16="http://schemas.microsoft.com/office/drawing/2014/main" id="{88C92ED4-9122-DF1E-45D5-05BB28318ED5}"/>
              </a:ext>
            </a:extLst>
          </p:cNvPr>
          <p:cNvSpPr txBox="1"/>
          <p:nvPr/>
        </p:nvSpPr>
        <p:spPr>
          <a:xfrm rot="2116547">
            <a:off x="3226255" y="2332061"/>
            <a:ext cx="3595190" cy="584775"/>
          </a:xfrm>
          <a:prstGeom prst="rect">
            <a:avLst/>
          </a:prstGeom>
          <a:noFill/>
        </p:spPr>
        <p:txBody>
          <a:bodyPr wrap="square" rtlCol="0">
            <a:spAutoFit/>
          </a:bodyPr>
          <a:lstStyle/>
          <a:p>
            <a:r>
              <a:rPr lang="en-CH" sz="3200" dirty="0">
                <a:solidFill>
                  <a:schemeClr val="accent1">
                    <a:lumMod val="40000"/>
                    <a:lumOff val="60000"/>
                  </a:schemeClr>
                </a:solidFill>
                <a:latin typeface="Calibri" panose="020F0502020204030204" pitchFamily="34" charset="0"/>
                <a:cs typeface="Calibri" panose="020F0502020204030204" pitchFamily="34" charset="0"/>
              </a:rPr>
              <a:t>Technical progress</a:t>
            </a:r>
          </a:p>
        </p:txBody>
      </p:sp>
    </p:spTree>
    <p:extLst>
      <p:ext uri="{BB962C8B-B14F-4D97-AF65-F5344CB8AC3E}">
        <p14:creationId xmlns:p14="http://schemas.microsoft.com/office/powerpoint/2010/main" val="6340097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Muon Decay and Neutrino Flux</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pic>
        <p:nvPicPr>
          <p:cNvPr id="14" name="Picture 13" descr="p1.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15971" y="1714118"/>
            <a:ext cx="1793694" cy="517070"/>
          </a:xfrm>
          <a:prstGeom prst="rect">
            <a:avLst/>
          </a:prstGeom>
        </p:spPr>
      </p:pic>
      <p:pic>
        <p:nvPicPr>
          <p:cNvPr id="24" name="Picture 23">
            <a:extLst>
              <a:ext uri="{FF2B5EF4-FFF2-40B4-BE49-F238E27FC236}">
                <a16:creationId xmlns:a16="http://schemas.microsoft.com/office/drawing/2014/main" id="{4D5A71B4-D010-DABF-60F6-60018DB76C4D}"/>
              </a:ext>
            </a:extLst>
          </p:cNvPr>
          <p:cNvPicPr>
            <a:picLocks noChangeAspect="1"/>
          </p:cNvPicPr>
          <p:nvPr/>
        </p:nvPicPr>
        <p:blipFill rotWithShape="1">
          <a:blip r:embed="rId3"/>
          <a:srcRect l="2968" t="29000" r="72303" b="13600"/>
          <a:stretch/>
        </p:blipFill>
        <p:spPr>
          <a:xfrm rot="5400000">
            <a:off x="6080111" y="2591226"/>
            <a:ext cx="1799930" cy="2952328"/>
          </a:xfrm>
          <a:prstGeom prst="rect">
            <a:avLst/>
          </a:prstGeom>
        </p:spPr>
      </p:pic>
      <p:sp>
        <p:nvSpPr>
          <p:cNvPr id="25" name="Content Placeholder 2">
            <a:extLst>
              <a:ext uri="{FF2B5EF4-FFF2-40B4-BE49-F238E27FC236}">
                <a16:creationId xmlns:a16="http://schemas.microsoft.com/office/drawing/2014/main" id="{36814B0B-D6EA-195C-979E-E38C56D10C63}"/>
              </a:ext>
            </a:extLst>
          </p:cNvPr>
          <p:cNvSpPr txBox="1">
            <a:spLocks/>
          </p:cNvSpPr>
          <p:nvPr/>
        </p:nvSpPr>
        <p:spPr>
          <a:xfrm>
            <a:off x="179512" y="857485"/>
            <a:ext cx="3041515" cy="778161"/>
          </a:xfrm>
          <a:prstGeom prst="rect">
            <a:avLst/>
          </a:prstGeom>
          <a:solidFill>
            <a:srgbClr val="FCD5B5"/>
          </a:solidFill>
        </p:spPr>
        <p:txBody>
          <a:bodyPr vert="horz" lIns="100477" tIns="50240" rIns="100477" bIns="5024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latin typeface="Calibri"/>
                <a:cs typeface="Calibri"/>
              </a:rPr>
              <a:t>Muon decays in collider ring</a:t>
            </a:r>
          </a:p>
          <a:p>
            <a:r>
              <a:rPr lang="en-US" sz="1400" dirty="0">
                <a:latin typeface="Calibri"/>
                <a:cs typeface="Calibri"/>
              </a:rPr>
              <a:t>Impact on detector</a:t>
            </a:r>
          </a:p>
          <a:p>
            <a:r>
              <a:rPr lang="en-US" sz="1400" dirty="0">
                <a:latin typeface="Calibri"/>
                <a:cs typeface="Calibri"/>
              </a:rPr>
              <a:t>Have to avoid dense neutrino flux</a:t>
            </a:r>
          </a:p>
        </p:txBody>
      </p:sp>
      <p:pic>
        <p:nvPicPr>
          <p:cNvPr id="5" name="Picture 4">
            <a:extLst>
              <a:ext uri="{FF2B5EF4-FFF2-40B4-BE49-F238E27FC236}">
                <a16:creationId xmlns:a16="http://schemas.microsoft.com/office/drawing/2014/main" id="{278F02CD-8A7B-8FB6-AC87-E68D708594C7}"/>
              </a:ext>
            </a:extLst>
          </p:cNvPr>
          <p:cNvPicPr>
            <a:picLocks noChangeAspect="1"/>
          </p:cNvPicPr>
          <p:nvPr/>
        </p:nvPicPr>
        <p:blipFill>
          <a:blip r:embed="rId4"/>
          <a:stretch>
            <a:fillRect/>
          </a:stretch>
        </p:blipFill>
        <p:spPr>
          <a:xfrm>
            <a:off x="3221027" y="2211710"/>
            <a:ext cx="2073288" cy="1544803"/>
          </a:xfrm>
          <a:prstGeom prst="rect">
            <a:avLst/>
          </a:prstGeom>
        </p:spPr>
      </p:pic>
      <p:sp>
        <p:nvSpPr>
          <p:cNvPr id="4" name="TextBox 3">
            <a:extLst>
              <a:ext uri="{FF2B5EF4-FFF2-40B4-BE49-F238E27FC236}">
                <a16:creationId xmlns:a16="http://schemas.microsoft.com/office/drawing/2014/main" id="{7A50E4BA-99AA-5125-6548-DEE89EBD4E5A}"/>
              </a:ext>
            </a:extLst>
          </p:cNvPr>
          <p:cNvSpPr txBox="1"/>
          <p:nvPr/>
        </p:nvSpPr>
        <p:spPr>
          <a:xfrm>
            <a:off x="107504" y="1707654"/>
            <a:ext cx="3308467" cy="1600438"/>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Aim for </a:t>
            </a:r>
            <a:r>
              <a:rPr lang="en-CH" sz="1400" b="1" dirty="0">
                <a:latin typeface="Calibri" panose="020F0502020204030204" pitchFamily="34" charset="0"/>
                <a:cs typeface="Calibri" panose="020F0502020204030204" pitchFamily="34" charset="0"/>
              </a:rPr>
              <a:t>negligible impact from arcs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a:t>
            </a:r>
            <a:r>
              <a:rPr lang="en-CH" sz="1400" dirty="0">
                <a:latin typeface="Calibri" panose="020F0502020204030204" pitchFamily="34" charset="0"/>
                <a:cs typeface="Calibri" panose="020F0502020204030204" pitchFamily="34" charset="0"/>
              </a:rPr>
              <a:t>imilar impact as LHC</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At 10 TeV go from acceptable to negligible with mover system</a:t>
            </a:r>
          </a:p>
          <a:p>
            <a:pPr marL="742950" lvl="1"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Mockup of mover system planned</a:t>
            </a:r>
          </a:p>
          <a:p>
            <a:pPr marL="742950" lvl="1"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Impact on beam to be checked</a:t>
            </a:r>
          </a:p>
        </p:txBody>
      </p:sp>
      <p:sp>
        <p:nvSpPr>
          <p:cNvPr id="7" name="TextBox 6">
            <a:extLst>
              <a:ext uri="{FF2B5EF4-FFF2-40B4-BE49-F238E27FC236}">
                <a16:creationId xmlns:a16="http://schemas.microsoft.com/office/drawing/2014/main" id="{845EC2A9-8B40-CEB2-4496-EB581E1A0331}"/>
              </a:ext>
            </a:extLst>
          </p:cNvPr>
          <p:cNvSpPr txBox="1"/>
          <p:nvPr/>
        </p:nvSpPr>
        <p:spPr>
          <a:xfrm>
            <a:off x="118679" y="3567877"/>
            <a:ext cx="5516447" cy="1169551"/>
          </a:xfrm>
          <a:prstGeom prst="rect">
            <a:avLst/>
          </a:prstGeom>
          <a:noFill/>
        </p:spPr>
        <p:txBody>
          <a:bodyPr wrap="none" rtlCol="0">
            <a:spAutoFit/>
          </a:bodyPr>
          <a:lstStyle/>
          <a:p>
            <a:r>
              <a:rPr lang="en-CH" sz="1400" b="1" dirty="0">
                <a:latin typeface="Calibri" panose="020F0502020204030204" pitchFamily="34" charset="0"/>
                <a:cs typeface="Calibri" panose="020F0502020204030204" pitchFamily="34" charset="0"/>
              </a:rPr>
              <a:t>Impact of experimental insertions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3 TeV design acceptable with no further work</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But better acquire land in direction of straights, also for 10 </a:t>
            </a:r>
            <a:r>
              <a:rPr lang="en-US" sz="1400" dirty="0" err="1">
                <a:latin typeface="Calibri" panose="020F0502020204030204" pitchFamily="34" charset="0"/>
                <a:cs typeface="Calibri" panose="020F0502020204030204" pitchFamily="34" charset="0"/>
              </a:rPr>
              <a:t>TeV</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Detailed studies identified first location and orientation close to CERN</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a:t>
            </a:r>
            <a:r>
              <a:rPr lang="en-CH" sz="1400" dirty="0">
                <a:latin typeface="Calibri" panose="020F0502020204030204" pitchFamily="34" charset="0"/>
                <a:cs typeface="Calibri" panose="020F0502020204030204" pitchFamily="34" charset="0"/>
              </a:rPr>
              <a:t>oiint to uninhabited area in Jura and Mediterranian sea</a:t>
            </a:r>
          </a:p>
        </p:txBody>
      </p:sp>
      <p:sp>
        <p:nvSpPr>
          <p:cNvPr id="9" name="TextBox 8">
            <a:extLst>
              <a:ext uri="{FF2B5EF4-FFF2-40B4-BE49-F238E27FC236}">
                <a16:creationId xmlns:a16="http://schemas.microsoft.com/office/drawing/2014/main" id="{E01E13F1-0AAB-7C27-C2E2-E97054CF6A84}"/>
              </a:ext>
            </a:extLst>
          </p:cNvPr>
          <p:cNvSpPr txBox="1"/>
          <p:nvPr/>
        </p:nvSpPr>
        <p:spPr>
          <a:xfrm>
            <a:off x="3415971" y="843558"/>
            <a:ext cx="3244261" cy="738664"/>
          </a:xfrm>
          <a:prstGeom prst="rect">
            <a:avLst/>
          </a:prstGeom>
          <a:noFill/>
        </p:spPr>
        <p:txBody>
          <a:bodyPr wrap="square" rtlCol="0">
            <a:spAutoFit/>
          </a:bodyPr>
          <a:lstStyle/>
          <a:p>
            <a:r>
              <a:rPr lang="en-CH" sz="1400" b="1" dirty="0">
                <a:latin typeface="Calibri" panose="020F0502020204030204" pitchFamily="34" charset="0"/>
                <a:cs typeface="Calibri" panose="020F0502020204030204" pitchFamily="34" charset="0"/>
              </a:rPr>
              <a:t>Detailed studies by RP and FLUKA experts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Impact on surface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Considering buildings</a:t>
            </a:r>
            <a:endParaRPr lang="en-CH" sz="1400" dirty="0">
              <a:latin typeface="Calibri" panose="020F0502020204030204" pitchFamily="34" charset="0"/>
              <a:cs typeface="Calibri" panose="020F0502020204030204" pitchFamily="34" charset="0"/>
            </a:endParaRPr>
          </a:p>
        </p:txBody>
      </p:sp>
      <p:pic>
        <p:nvPicPr>
          <p:cNvPr id="11" name="Picture 10" descr="A screenshot of a computer screen&#10;&#10;Description automatically generated">
            <a:extLst>
              <a:ext uri="{FF2B5EF4-FFF2-40B4-BE49-F238E27FC236}">
                <a16:creationId xmlns:a16="http://schemas.microsoft.com/office/drawing/2014/main" id="{85013401-A0F8-5673-1F23-C756F6E25C9B}"/>
              </a:ext>
            </a:extLst>
          </p:cNvPr>
          <p:cNvPicPr>
            <a:picLocks noChangeAspect="1"/>
          </p:cNvPicPr>
          <p:nvPr/>
        </p:nvPicPr>
        <p:blipFill>
          <a:blip r:embed="rId5"/>
          <a:stretch>
            <a:fillRect/>
          </a:stretch>
        </p:blipFill>
        <p:spPr>
          <a:xfrm>
            <a:off x="5676017" y="1131590"/>
            <a:ext cx="3360479" cy="1833890"/>
          </a:xfrm>
          <a:prstGeom prst="rect">
            <a:avLst/>
          </a:prstGeom>
        </p:spPr>
      </p:pic>
    </p:spTree>
    <p:extLst>
      <p:ext uri="{BB962C8B-B14F-4D97-AF65-F5344CB8AC3E}">
        <p14:creationId xmlns:p14="http://schemas.microsoft.com/office/powerpoint/2010/main" val="4057244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115616" y="51470"/>
            <a:ext cx="7190184" cy="432048"/>
          </a:xfrm>
        </p:spPr>
        <p:txBody>
          <a:bodyPr/>
          <a:lstStyle/>
          <a:p>
            <a:r>
              <a:rPr lang="en-GB" dirty="0">
                <a:latin typeface="Calibri"/>
                <a:cs typeface="Calibri"/>
              </a:rPr>
              <a:t>IMCC Goals</a:t>
            </a:r>
            <a:endParaRPr lang="en-GB"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4" name="TextBox 3">
            <a:extLst>
              <a:ext uri="{FF2B5EF4-FFF2-40B4-BE49-F238E27FC236}">
                <a16:creationId xmlns:a16="http://schemas.microsoft.com/office/drawing/2014/main" id="{406B39C9-1591-6553-976C-62608691E77F}"/>
              </a:ext>
            </a:extLst>
          </p:cNvPr>
          <p:cNvSpPr txBox="1"/>
          <p:nvPr/>
        </p:nvSpPr>
        <p:spPr>
          <a:xfrm>
            <a:off x="683568" y="843558"/>
            <a:ext cx="7416824" cy="4031873"/>
          </a:xfrm>
          <a:prstGeom prst="rect">
            <a:avLst/>
          </a:prstGeom>
          <a:noFill/>
        </p:spPr>
        <p:txBody>
          <a:bodyPr wrap="square" rtlCol="0">
            <a:spAutoFit/>
          </a:bodyPr>
          <a:lstStyle/>
          <a:p>
            <a:r>
              <a:rPr lang="en-US" sz="1600" dirty="0">
                <a:latin typeface="Calibri"/>
                <a:cs typeface="Calibri"/>
              </a:rPr>
              <a:t>Motivation to develop high-energy muon collider as option for particle physics:</a:t>
            </a:r>
          </a:p>
          <a:p>
            <a:pPr marL="285750" indent="-285750">
              <a:buFont typeface="Arial" panose="020B0604020202020204" pitchFamily="34" charset="0"/>
              <a:buChar char="•"/>
            </a:pPr>
            <a:r>
              <a:rPr lang="en-US" sz="1600" dirty="0">
                <a:latin typeface="Calibri"/>
                <a:cs typeface="Calibri"/>
              </a:rPr>
              <a:t>Muon collider promises </a:t>
            </a:r>
            <a:r>
              <a:rPr lang="en-US" sz="1600" b="1" dirty="0">
                <a:latin typeface="Calibri"/>
                <a:cs typeface="Calibri"/>
              </a:rPr>
              <a:t>sustainable</a:t>
            </a:r>
            <a:r>
              <a:rPr lang="en-US" sz="1600" dirty="0">
                <a:latin typeface="Calibri"/>
                <a:cs typeface="Calibri"/>
              </a:rPr>
              <a:t> approach to the </a:t>
            </a:r>
            <a:r>
              <a:rPr lang="en-US" sz="1600" b="1" dirty="0">
                <a:latin typeface="Calibri"/>
                <a:cs typeface="Calibri"/>
              </a:rPr>
              <a:t>energy frontier</a:t>
            </a:r>
          </a:p>
          <a:p>
            <a:pPr marL="742950" lvl="1" indent="-285750">
              <a:buFont typeface="Arial"/>
              <a:buChar char="•"/>
            </a:pPr>
            <a:r>
              <a:rPr lang="en-US" sz="1600" dirty="0">
                <a:latin typeface="Calibri"/>
                <a:cs typeface="Calibri"/>
              </a:rPr>
              <a:t>limited power consumption, cost and land use</a:t>
            </a:r>
            <a:endParaRPr lang="en-US" sz="1600" b="1" dirty="0">
              <a:latin typeface="Calibri"/>
              <a:cs typeface="Calibri"/>
            </a:endParaRPr>
          </a:p>
          <a:p>
            <a:pPr marL="285750" indent="-285750">
              <a:buFont typeface="Arial" panose="020B0604020202020204" pitchFamily="34" charset="0"/>
              <a:buChar char="•"/>
            </a:pPr>
            <a:r>
              <a:rPr lang="en-US" sz="1600" b="1" dirty="0">
                <a:latin typeface="Calibri"/>
                <a:cs typeface="Calibri"/>
              </a:rPr>
              <a:t>Technology</a:t>
            </a:r>
            <a:r>
              <a:rPr lang="en-US" sz="1600" dirty="0">
                <a:latin typeface="Calibri"/>
                <a:cs typeface="Calibri"/>
              </a:rPr>
              <a:t> and </a:t>
            </a:r>
            <a:r>
              <a:rPr lang="en-US" sz="1600" b="1" dirty="0">
                <a:latin typeface="Calibri"/>
                <a:cs typeface="Calibri"/>
              </a:rPr>
              <a:t>design advances </a:t>
            </a:r>
            <a:r>
              <a:rPr lang="en-US" sz="1600" dirty="0">
                <a:latin typeface="Calibri"/>
                <a:cs typeface="Calibri"/>
              </a:rPr>
              <a:t>in past years</a:t>
            </a:r>
          </a:p>
          <a:p>
            <a:pPr marL="285750" indent="-285750">
              <a:buFont typeface="Arial"/>
              <a:buChar char="•"/>
            </a:pPr>
            <a:r>
              <a:rPr lang="en-US" sz="1600" dirty="0">
                <a:latin typeface="Calibri"/>
                <a:cs typeface="Calibri"/>
              </a:rPr>
              <a:t>Reviews in Europe and US found </a:t>
            </a:r>
            <a:r>
              <a:rPr lang="en-US" sz="1600" b="1" dirty="0">
                <a:latin typeface="Calibri"/>
                <a:cs typeface="Calibri"/>
              </a:rPr>
              <a:t>no unsurmountable obstacle</a:t>
            </a:r>
          </a:p>
          <a:p>
            <a:endParaRPr lang="en-US" sz="1600" b="1" dirty="0">
              <a:latin typeface="Calibri"/>
              <a:cs typeface="Calibri"/>
            </a:endParaRPr>
          </a:p>
          <a:p>
            <a:r>
              <a:rPr lang="en-US" sz="1600" dirty="0">
                <a:latin typeface="Calibri"/>
                <a:cs typeface="Calibri"/>
              </a:rPr>
              <a:t>Accelerator R&amp;D Roadmap identifies the required work</a:t>
            </a:r>
          </a:p>
          <a:p>
            <a:pPr marL="285750" indent="-285750">
              <a:buFont typeface="Arial" panose="020B0604020202020204" pitchFamily="34" charset="0"/>
              <a:buChar char="•"/>
            </a:pPr>
            <a:r>
              <a:rPr lang="en-US" sz="1600" dirty="0">
                <a:latin typeface="Calibri"/>
                <a:cs typeface="Calibri"/>
              </a:rPr>
              <a:t>Has been developed with the global community</a:t>
            </a:r>
          </a:p>
          <a:p>
            <a:pPr marL="285750" indent="-285750">
              <a:buFont typeface="Arial"/>
              <a:buChar char="•"/>
            </a:pPr>
            <a:endParaRPr lang="en-US" sz="1600" dirty="0">
              <a:latin typeface="Calibri"/>
              <a:cs typeface="Calibri"/>
            </a:endParaRPr>
          </a:p>
          <a:p>
            <a:r>
              <a:rPr lang="en-US" sz="1600" dirty="0">
                <a:latin typeface="Calibri"/>
                <a:cs typeface="Calibri"/>
              </a:rPr>
              <a:t>Goals are</a:t>
            </a:r>
          </a:p>
          <a:p>
            <a:pPr marL="285750" indent="-285750">
              <a:buFont typeface="Arial" panose="020B0604020202020204" pitchFamily="34" charset="0"/>
              <a:buChar char="•"/>
            </a:pPr>
            <a:r>
              <a:rPr lang="en-US" sz="1600" dirty="0">
                <a:latin typeface="Calibri"/>
                <a:cs typeface="Calibri"/>
              </a:rPr>
              <a:t>Assess and develop the muon collider concept for a O(10 </a:t>
            </a:r>
            <a:r>
              <a:rPr lang="en-US" sz="1600" dirty="0" err="1">
                <a:latin typeface="Calibri"/>
                <a:cs typeface="Calibri"/>
              </a:rPr>
              <a:t>TeV</a:t>
            </a:r>
            <a:r>
              <a:rPr lang="en-US" sz="1600" dirty="0">
                <a:latin typeface="Calibri"/>
                <a:cs typeface="Calibri"/>
              </a:rPr>
              <a:t>) facility</a:t>
            </a:r>
          </a:p>
          <a:p>
            <a:pPr marL="285750" indent="-285750">
              <a:buFont typeface="Arial" panose="020B0604020202020204" pitchFamily="34" charset="0"/>
              <a:buChar char="•"/>
            </a:pPr>
            <a:r>
              <a:rPr lang="en-US" sz="1600" dirty="0">
                <a:latin typeface="Calibri"/>
                <a:cs typeface="Calibri"/>
              </a:rPr>
              <a:t>Identify potential sites to implement the collider</a:t>
            </a:r>
          </a:p>
          <a:p>
            <a:pPr marL="285750" indent="-285750">
              <a:buFont typeface="Arial" panose="020B0604020202020204" pitchFamily="34" charset="0"/>
              <a:buChar char="•"/>
            </a:pPr>
            <a:r>
              <a:rPr lang="en-US" sz="1600" dirty="0">
                <a:latin typeface="Calibri"/>
                <a:cs typeface="Calibri"/>
              </a:rPr>
              <a:t>Develop an initial muon collider stage that can start operation around 2050</a:t>
            </a:r>
          </a:p>
          <a:p>
            <a:pPr marL="285750" indent="-285750">
              <a:buFont typeface="Arial" panose="020B0604020202020204" pitchFamily="34" charset="0"/>
              <a:buChar char="•"/>
            </a:pPr>
            <a:r>
              <a:rPr lang="en-US" sz="1600" dirty="0">
                <a:latin typeface="Calibri"/>
                <a:cs typeface="Calibri"/>
              </a:rPr>
              <a:t>Develop an R&amp;D roadmap toward the collider</a:t>
            </a:r>
          </a:p>
          <a:p>
            <a:pPr marL="285750" indent="-285750">
              <a:buFont typeface="Arial" panose="020B0604020202020204" pitchFamily="34" charset="0"/>
              <a:buChar char="•"/>
            </a:pPr>
            <a:endParaRPr lang="en-US" sz="1600" dirty="0">
              <a:latin typeface="Calibri"/>
              <a:cs typeface="Calibri"/>
            </a:endParaRPr>
          </a:p>
          <a:p>
            <a:r>
              <a:rPr lang="en-US" sz="1600" dirty="0">
                <a:latin typeface="Calibri"/>
                <a:cs typeface="Calibri"/>
              </a:rPr>
              <a:t>IMCC is based on </a:t>
            </a:r>
            <a:r>
              <a:rPr lang="en-US" sz="1600" dirty="0" err="1">
                <a:latin typeface="Calibri"/>
                <a:cs typeface="Calibri"/>
              </a:rPr>
              <a:t>MoC</a:t>
            </a:r>
            <a:r>
              <a:rPr lang="en-US" sz="1600" dirty="0">
                <a:latin typeface="Calibri"/>
                <a:cs typeface="Calibri"/>
              </a:rPr>
              <a:t>, current host lab is CERN but can be changed later</a:t>
            </a:r>
          </a:p>
        </p:txBody>
      </p:sp>
    </p:spTree>
    <p:extLst>
      <p:ext uri="{BB962C8B-B14F-4D97-AF65-F5344CB8AC3E}">
        <p14:creationId xmlns:p14="http://schemas.microsoft.com/office/powerpoint/2010/main" val="20444355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Technology Maturity</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IMCC, US Inaguration Meeting, FNAL, August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
        <p:nvSpPr>
          <p:cNvPr id="6" name="TextBox 5">
            <a:extLst>
              <a:ext uri="{FF2B5EF4-FFF2-40B4-BE49-F238E27FC236}">
                <a16:creationId xmlns:a16="http://schemas.microsoft.com/office/drawing/2014/main" id="{EDCC3BA1-647D-2B4D-C759-AD23E7AA123D}"/>
              </a:ext>
            </a:extLst>
          </p:cNvPr>
          <p:cNvSpPr txBox="1"/>
          <p:nvPr/>
        </p:nvSpPr>
        <p:spPr>
          <a:xfrm>
            <a:off x="179511" y="1002534"/>
            <a:ext cx="8507289" cy="3539430"/>
          </a:xfrm>
          <a:prstGeom prst="rect">
            <a:avLst/>
          </a:prstGeom>
          <a:noFill/>
        </p:spPr>
        <p:txBody>
          <a:bodyPr wrap="square" rtlCol="0">
            <a:spAutoFit/>
          </a:bodyPr>
          <a:lstStyle/>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Important timeline drivers:</a:t>
            </a:r>
          </a:p>
          <a:p>
            <a:pPr marL="285750" indent="-285750">
              <a:lnSpc>
                <a:spcPct val="100000"/>
              </a:lnSpc>
              <a:buFont typeface="Arial" panose="020B0604020202020204" pitchFamily="34" charset="0"/>
              <a:buChar char="•"/>
            </a:pPr>
            <a:r>
              <a:rPr lang="en-US" sz="1400" b="1" spc="-1" dirty="0">
                <a:solidFill>
                  <a:srgbClr val="000000"/>
                </a:solidFill>
                <a:latin typeface="Calibri" panose="020F0502020204030204" pitchFamily="34" charset="0"/>
                <a:ea typeface="DejaVu Sans"/>
                <a:cs typeface="Calibri" panose="020F0502020204030204" pitchFamily="34" charset="0"/>
              </a:rPr>
              <a:t>Magnets</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HTS technology available for solenoids (expect mature for production in 15 years)</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Nb</a:t>
            </a:r>
            <a:r>
              <a:rPr lang="en-US" sz="1400" spc="-1" baseline="-25000" dirty="0">
                <a:solidFill>
                  <a:srgbClr val="000000"/>
                </a:solidFill>
                <a:latin typeface="Calibri" panose="020F0502020204030204" pitchFamily="34" charset="0"/>
                <a:ea typeface="DejaVu Sans"/>
                <a:cs typeface="Calibri" panose="020F0502020204030204" pitchFamily="34" charset="0"/>
              </a:rPr>
              <a:t>3</a:t>
            </a:r>
            <a:r>
              <a:rPr lang="en-US" sz="1400" spc="-1" dirty="0">
                <a:solidFill>
                  <a:srgbClr val="000000"/>
                </a:solidFill>
                <a:latin typeface="Calibri" panose="020F0502020204030204" pitchFamily="34" charset="0"/>
                <a:ea typeface="DejaVu Sans"/>
                <a:cs typeface="Calibri" panose="020F0502020204030204" pitchFamily="34" charset="0"/>
              </a:rPr>
              <a:t>Sn available for collider ring, maybe lower performance HTS (expect in 15 years)</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High performance HTS available for collider ring (may take more than 15 years)</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ea typeface="DejaVu Sans"/>
                <a:cs typeface="Calibri" panose="020F0502020204030204" pitchFamily="34" charset="0"/>
              </a:rPr>
              <a:t>Muon cooling technology and demonstrator </a:t>
            </a:r>
            <a:r>
              <a:rPr lang="en-US" sz="1400" spc="-1" dirty="0">
                <a:solidFill>
                  <a:srgbClr val="000000"/>
                </a:solidFill>
                <a:latin typeface="Calibri" panose="020F0502020204030204" pitchFamily="34" charset="0"/>
                <a:ea typeface="DejaVu Sans"/>
                <a:cs typeface="Calibri" panose="020F0502020204030204" pitchFamily="34" charset="0"/>
              </a:rPr>
              <a:t>(expect demonstrator operational in &lt;10 years, with enough resources, allows to perform final optimization of cooling technology)</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ea typeface="DejaVu Sans"/>
                <a:cs typeface="Calibri" panose="020F0502020204030204" pitchFamily="34" charset="0"/>
              </a:rPr>
              <a:t>Detector technologies and design </a:t>
            </a:r>
            <a:r>
              <a:rPr lang="en-US" sz="1400" spc="-1" dirty="0">
                <a:solidFill>
                  <a:srgbClr val="000000"/>
                </a:solidFill>
                <a:latin typeface="Calibri" panose="020F0502020204030204" pitchFamily="34" charset="0"/>
                <a:ea typeface="DejaVu Sans"/>
                <a:cs typeface="Calibri" panose="020F0502020204030204" pitchFamily="34" charset="0"/>
              </a:rPr>
              <a:t>(expect in 15 years)</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ea typeface="DejaVu Sans"/>
              <a:cs typeface="Calibri" panose="020F0502020204030204" pitchFamily="34" charset="0"/>
            </a:endParaRPr>
          </a:p>
          <a:p>
            <a:r>
              <a:rPr lang="en-US" sz="1400" spc="-1" dirty="0">
                <a:solidFill>
                  <a:srgbClr val="000000"/>
                </a:solidFill>
                <a:latin typeface="Calibri" panose="020F0502020204030204" pitchFamily="34" charset="0"/>
                <a:ea typeface="DejaVu Sans"/>
                <a:cs typeface="Calibri" panose="020F0502020204030204" pitchFamily="34" charset="0"/>
              </a:rPr>
              <a:t>Other technologies are also instrumental for performance, cost, power consumption and risk mitigation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but believe that sufficient funding can accelerate their development sufficiently</a:t>
            </a:r>
          </a:p>
          <a:p>
            <a:endParaRPr lang="en-US" sz="1400" spc="-1" dirty="0">
              <a:solidFill>
                <a:srgbClr val="000000"/>
              </a:solidFill>
              <a:latin typeface="Calibri" panose="020F0502020204030204" pitchFamily="34" charset="0"/>
              <a:ea typeface="DejaVu Sans"/>
              <a:cs typeface="Calibri" panose="020F0502020204030204" pitchFamily="34" charset="0"/>
            </a:endParaRPr>
          </a:p>
          <a:p>
            <a:r>
              <a:rPr lang="en-US" sz="1400" spc="-1" dirty="0">
                <a:solidFill>
                  <a:srgbClr val="000000"/>
                </a:solidFill>
                <a:latin typeface="Calibri" panose="020F0502020204030204" pitchFamily="34" charset="0"/>
                <a:ea typeface="DejaVu Sans"/>
                <a:cs typeface="Calibri" panose="020F0502020204030204" pitchFamily="34" charset="0"/>
              </a:rPr>
              <a:t>Other important considerations for the timeline are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Civil engineering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Decision making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Administrative procedures</a:t>
            </a:r>
          </a:p>
        </p:txBody>
      </p:sp>
    </p:spTree>
    <p:extLst>
      <p:ext uri="{BB962C8B-B14F-4D97-AF65-F5344CB8AC3E}">
        <p14:creationId xmlns:p14="http://schemas.microsoft.com/office/powerpoint/2010/main" val="2402256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Staging</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IMCC, US Inaguration Meeting, FNAL, August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pic>
        <p:nvPicPr>
          <p:cNvPr id="3" name="Picture 2">
            <a:extLst>
              <a:ext uri="{FF2B5EF4-FFF2-40B4-BE49-F238E27FC236}">
                <a16:creationId xmlns:a16="http://schemas.microsoft.com/office/drawing/2014/main" id="{8E42D949-B901-E469-ACBA-08BFF54E5F1A}"/>
              </a:ext>
            </a:extLst>
          </p:cNvPr>
          <p:cNvPicPr>
            <a:picLocks noChangeAspect="1"/>
          </p:cNvPicPr>
          <p:nvPr/>
        </p:nvPicPr>
        <p:blipFill>
          <a:blip r:embed="rId3"/>
          <a:stretch>
            <a:fillRect/>
          </a:stretch>
        </p:blipFill>
        <p:spPr>
          <a:xfrm>
            <a:off x="4572000" y="1347614"/>
            <a:ext cx="4544309" cy="3029539"/>
          </a:xfrm>
          <a:prstGeom prst="rect">
            <a:avLst/>
          </a:prstGeom>
        </p:spPr>
      </p:pic>
      <p:sp>
        <p:nvSpPr>
          <p:cNvPr id="9" name="TextBox 1">
            <a:extLst>
              <a:ext uri="{FF2B5EF4-FFF2-40B4-BE49-F238E27FC236}">
                <a16:creationId xmlns:a16="http://schemas.microsoft.com/office/drawing/2014/main" id="{65E241F0-5453-590D-8466-A5193971E9F7}"/>
              </a:ext>
            </a:extLst>
          </p:cNvPr>
          <p:cNvSpPr/>
          <p:nvPr/>
        </p:nvSpPr>
        <p:spPr>
          <a:xfrm>
            <a:off x="63657" y="1022167"/>
            <a:ext cx="4292319" cy="3275760"/>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Energy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Start at lower energy</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Current 3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design takes lower performance into account</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Splits cost, little increase in integrated cost</a:t>
            </a:r>
          </a:p>
          <a:p>
            <a:pPr>
              <a:lnSpc>
                <a:spcPct val="100000"/>
              </a:lnSpc>
            </a:pPr>
            <a:endParaRPr lang="en-US" sz="14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Luminosity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Start at with full energy, but lower luminosity</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Main luminosity loss sources are  arcs and interaction region</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Can later upgrade interaction region (as in HL-LHC</a:t>
            </a:r>
            <a:r>
              <a:rPr lang="en-US" sz="1200" spc="-1" dirty="0">
                <a:solidFill>
                  <a:srgbClr val="000000"/>
                </a:solidFill>
                <a:latin typeface="Calibri" panose="020F0502020204030204" pitchFamily="34" charset="0"/>
                <a:ea typeface="DejaVu Sans"/>
                <a:cs typeface="Calibri" panose="020F0502020204030204" pitchFamily="34" charset="0"/>
              </a:rPr>
              <a:t>)</a:t>
            </a:r>
          </a:p>
          <a:p>
            <a:endParaRPr lang="en-US" sz="1200" spc="-1" dirty="0">
              <a:solidFill>
                <a:srgbClr val="000000"/>
              </a:solidFill>
              <a:latin typeface="Calibri" panose="020F0502020204030204" pitchFamily="34" charset="0"/>
              <a:ea typeface="DejaVu Sans"/>
              <a:cs typeface="Calibri" panose="020F0502020204030204" pitchFamily="34" charset="0"/>
            </a:endParaRPr>
          </a:p>
          <a:p>
            <a:r>
              <a:rPr lang="en-US" sz="1400" spc="-1" dirty="0">
                <a:solidFill>
                  <a:srgbClr val="000000"/>
                </a:solidFill>
                <a:latin typeface="Calibri" panose="020F0502020204030204" pitchFamily="34" charset="0"/>
                <a:ea typeface="DejaVu Sans"/>
                <a:cs typeface="Calibri" panose="020F0502020204030204" pitchFamily="34" charset="0"/>
              </a:rPr>
              <a:t>Start considering reuse of existing infrastructures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But maintain green field</a:t>
            </a:r>
          </a:p>
        </p:txBody>
      </p:sp>
    </p:spTree>
    <p:extLst>
      <p:ext uri="{BB962C8B-B14F-4D97-AF65-F5344CB8AC3E}">
        <p14:creationId xmlns:p14="http://schemas.microsoft.com/office/powerpoint/2010/main" val="20575548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Tentative Timeline (Fast-track 10 </a:t>
            </a:r>
            <a:r>
              <a:rPr lang="en-US" sz="3200" b="0" spc="-1" dirty="0" err="1">
                <a:solidFill>
                  <a:srgbClr val="000000"/>
                </a:solidFill>
                <a:latin typeface="Calibri" panose="020F0502020204030204" pitchFamily="34" charset="0"/>
                <a:cs typeface="Calibri" panose="020F0502020204030204" pitchFamily="34" charset="0"/>
              </a:rPr>
              <a:t>TeV</a:t>
            </a:r>
            <a:r>
              <a:rPr lang="en-US" sz="3200" b="0" spc="-1" dirty="0">
                <a:solidFill>
                  <a:srgbClr val="000000"/>
                </a:solidFill>
                <a:latin typeface="Calibri" panose="020F0502020204030204" pitchFamily="34" charset="0"/>
                <a:cs typeface="Calibri" panose="020F0502020204030204" pitchFamily="34" charset="0"/>
              </a:rPr>
              <a:t>)</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IMCC, US Inaguration Meeting, FNAL, August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pic>
        <p:nvPicPr>
          <p:cNvPr id="4" name="Picture 3">
            <a:extLst>
              <a:ext uri="{FF2B5EF4-FFF2-40B4-BE49-F238E27FC236}">
                <a16:creationId xmlns:a16="http://schemas.microsoft.com/office/drawing/2014/main" id="{84018B59-6D2C-4AFF-6568-0DDC4764E0E0}"/>
              </a:ext>
            </a:extLst>
          </p:cNvPr>
          <p:cNvPicPr>
            <a:picLocks noChangeAspect="1"/>
          </p:cNvPicPr>
          <p:nvPr/>
        </p:nvPicPr>
        <p:blipFill>
          <a:blip r:embed="rId3"/>
          <a:stretch>
            <a:fillRect/>
          </a:stretch>
        </p:blipFill>
        <p:spPr>
          <a:xfrm>
            <a:off x="-10886" y="914383"/>
            <a:ext cx="9419617" cy="3777894"/>
          </a:xfrm>
          <a:prstGeom prst="rect">
            <a:avLst/>
          </a:prstGeom>
        </p:spPr>
      </p:pic>
      <p:sp>
        <p:nvSpPr>
          <p:cNvPr id="6" name="TextBox 5">
            <a:extLst>
              <a:ext uri="{FF2B5EF4-FFF2-40B4-BE49-F238E27FC236}">
                <a16:creationId xmlns:a16="http://schemas.microsoft.com/office/drawing/2014/main" id="{CF36767E-330D-16A8-F75F-7AB584ED8AC3}"/>
              </a:ext>
            </a:extLst>
          </p:cNvPr>
          <p:cNvSpPr txBox="1"/>
          <p:nvPr/>
        </p:nvSpPr>
        <p:spPr>
          <a:xfrm>
            <a:off x="5220072" y="1275606"/>
            <a:ext cx="3154407" cy="738664"/>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N</a:t>
            </a:r>
            <a:r>
              <a:rPr lang="en-CH" sz="1400" dirty="0">
                <a:latin typeface="Calibri" panose="020F0502020204030204" pitchFamily="34" charset="0"/>
                <a:cs typeface="Calibri" panose="020F0502020204030204" pitchFamily="34" charset="0"/>
              </a:rPr>
              <a:t>eed at least two years of demonstrator operation (better more)</a:t>
            </a:r>
          </a:p>
          <a:p>
            <a:r>
              <a:rPr lang="en-CH" sz="1400" dirty="0">
                <a:latin typeface="Calibri" panose="020F0502020204030204" pitchFamily="34" charset="0"/>
                <a:cs typeface="Calibri" panose="020F0502020204030204" pitchFamily="34" charset="0"/>
              </a:rPr>
              <a:t>Need RF test stand before</a:t>
            </a:r>
          </a:p>
        </p:txBody>
      </p:sp>
      <p:sp>
        <p:nvSpPr>
          <p:cNvPr id="8" name="TextBox 7">
            <a:extLst>
              <a:ext uri="{FF2B5EF4-FFF2-40B4-BE49-F238E27FC236}">
                <a16:creationId xmlns:a16="http://schemas.microsoft.com/office/drawing/2014/main" id="{DDCF2A83-4FB4-3206-EF2F-521025F9625B}"/>
              </a:ext>
            </a:extLst>
          </p:cNvPr>
          <p:cNvSpPr txBox="1"/>
          <p:nvPr/>
        </p:nvSpPr>
        <p:spPr>
          <a:xfrm>
            <a:off x="5220072" y="2093175"/>
            <a:ext cx="1983876" cy="307777"/>
          </a:xfrm>
          <a:prstGeom prst="rect">
            <a:avLst/>
          </a:prstGeom>
          <a:solidFill>
            <a:schemeClr val="accent6">
              <a:lumMod val="20000"/>
              <a:lumOff val="80000"/>
            </a:schemeClr>
          </a:solidFill>
        </p:spPr>
        <p:txBody>
          <a:bodyPr wrap="none" rtlCol="0">
            <a:spAutoFit/>
          </a:bodyPr>
          <a:lstStyle/>
          <a:p>
            <a:r>
              <a:rPr lang="en-US" sz="1400" dirty="0">
                <a:latin typeface="Calibri" panose="020F0502020204030204" pitchFamily="34" charset="0"/>
                <a:cs typeface="Calibri" panose="020F0502020204030204" pitchFamily="34" charset="0"/>
              </a:rPr>
              <a:t>Decision starting in 2036</a:t>
            </a:r>
            <a:endParaRPr lang="en-CH" sz="1400"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E7B47FC-01BF-F463-2920-AF854082D88C}"/>
              </a:ext>
            </a:extLst>
          </p:cNvPr>
          <p:cNvSpPr txBox="1"/>
          <p:nvPr/>
        </p:nvSpPr>
        <p:spPr>
          <a:xfrm>
            <a:off x="5724128" y="3024702"/>
            <a:ext cx="1983876"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Estimated10 </a:t>
            </a:r>
            <a:r>
              <a:rPr lang="en-US" sz="1400" dirty="0" err="1">
                <a:latin typeface="Calibri" panose="020F0502020204030204" pitchFamily="34" charset="0"/>
                <a:cs typeface="Calibri" panose="020F0502020204030204" pitchFamily="34" charset="0"/>
              </a:rPr>
              <a:t>TeV</a:t>
            </a:r>
            <a:r>
              <a:rPr lang="en-US" sz="1400" dirty="0">
                <a:latin typeface="Calibri" panose="020F0502020204030204" pitchFamily="34" charset="0"/>
                <a:cs typeface="Calibri" panose="020F0502020204030204" pitchFamily="34" charset="0"/>
              </a:rPr>
              <a:t> construction/installation</a:t>
            </a:r>
            <a:endParaRPr lang="en-CH" sz="1400"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12AB67B9-E050-9B7C-7876-56B9C49500CE}"/>
              </a:ext>
            </a:extLst>
          </p:cNvPr>
          <p:cNvSpPr txBox="1"/>
          <p:nvPr/>
        </p:nvSpPr>
        <p:spPr>
          <a:xfrm>
            <a:off x="2051720" y="649020"/>
            <a:ext cx="4795287" cy="338554"/>
          </a:xfrm>
          <a:prstGeom prst="rect">
            <a:avLst/>
          </a:prstGeom>
          <a:noFill/>
        </p:spPr>
        <p:txBody>
          <a:bodyPr wrap="none" rtlCol="0">
            <a:spAutoFit/>
          </a:bodyPr>
          <a:lstStyle/>
          <a:p>
            <a:r>
              <a:rPr lang="en-CH" sz="1600" dirty="0">
                <a:solidFill>
                  <a:srgbClr val="FF0000"/>
                </a:solidFill>
                <a:latin typeface="Calibri" panose="020F0502020204030204" pitchFamily="34" charset="0"/>
                <a:cs typeface="Calibri" panose="020F0502020204030204" pitchFamily="34" charset="0"/>
              </a:rPr>
              <a:t>Only a basis to start the discussion, will review this year</a:t>
            </a:r>
          </a:p>
        </p:txBody>
      </p:sp>
      <p:sp>
        <p:nvSpPr>
          <p:cNvPr id="12" name="TextBox 11">
            <a:extLst>
              <a:ext uri="{FF2B5EF4-FFF2-40B4-BE49-F238E27FC236}">
                <a16:creationId xmlns:a16="http://schemas.microsoft.com/office/drawing/2014/main" id="{98C1F4BB-4403-B6A8-7DB7-01850AB0F2FC}"/>
              </a:ext>
            </a:extLst>
          </p:cNvPr>
          <p:cNvSpPr txBox="1"/>
          <p:nvPr/>
        </p:nvSpPr>
        <p:spPr>
          <a:xfrm>
            <a:off x="1907704" y="4083918"/>
            <a:ext cx="4752527" cy="738664"/>
          </a:xfrm>
          <a:prstGeom prst="rect">
            <a:avLst/>
          </a:prstGeom>
          <a:solidFill>
            <a:schemeClr val="accent6">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Different initial estimates for detector</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seem to be fast enough</a:t>
            </a:r>
          </a:p>
          <a:p>
            <a:r>
              <a:rPr lang="en-CH" sz="1400" dirty="0">
                <a:latin typeface="Calibri" panose="020F0502020204030204" pitchFamily="34" charset="0"/>
                <a:cs typeface="Calibri" panose="020F0502020204030204" pitchFamily="34" charset="0"/>
              </a:rPr>
              <a:t>Buit need to develop robust timeline</a:t>
            </a:r>
          </a:p>
        </p:txBody>
      </p:sp>
    </p:spTree>
    <p:extLst>
      <p:ext uri="{BB962C8B-B14F-4D97-AF65-F5344CB8AC3E}">
        <p14:creationId xmlns:p14="http://schemas.microsoft.com/office/powerpoint/2010/main" val="469199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FC961-3C87-C87F-B53E-BEC120B03657}"/>
              </a:ext>
            </a:extLst>
          </p:cNvPr>
          <p:cNvSpPr>
            <a:spLocks noGrp="1"/>
          </p:cNvSpPr>
          <p:nvPr>
            <p:ph type="title"/>
          </p:nvPr>
        </p:nvSpPr>
        <p:spPr>
          <a:xfrm>
            <a:off x="457201" y="-20538"/>
            <a:ext cx="8229600" cy="432048"/>
          </a:xfrm>
        </p:spPr>
        <p:txBody>
          <a:bodyPr/>
          <a:lstStyle/>
          <a:p>
            <a:r>
              <a:rPr lang="en-CH" dirty="0"/>
              <a:t>T</a:t>
            </a:r>
            <a:r>
              <a:rPr lang="en-US" dirty="0" err="1"/>
              <a:t>i</a:t>
            </a:r>
            <a:r>
              <a:rPr lang="en-CH" dirty="0"/>
              <a:t>meline with Magnets</a:t>
            </a:r>
          </a:p>
        </p:txBody>
      </p:sp>
      <p:sp>
        <p:nvSpPr>
          <p:cNvPr id="3" name="Footer Placeholder 2">
            <a:extLst>
              <a:ext uri="{FF2B5EF4-FFF2-40B4-BE49-F238E27FC236}">
                <a16:creationId xmlns:a16="http://schemas.microsoft.com/office/drawing/2014/main" id="{391B295E-2586-4EC2-13D0-806F2F33425D}"/>
              </a:ext>
            </a:extLst>
          </p:cNvPr>
          <p:cNvSpPr>
            <a:spLocks noGrp="1"/>
          </p:cNvSpPr>
          <p:nvPr>
            <p:ph type="ftr" sz="quarter" idx="11"/>
          </p:nvPr>
        </p:nvSpPr>
        <p:spPr/>
        <p:txBody>
          <a:bodyPr/>
          <a:lstStyle/>
          <a:p>
            <a:r>
              <a:rPr lang="en-US"/>
              <a:t>D. Schulte, IMCC, US Inaguration Meeting, FNAL, August 2024</a:t>
            </a:r>
            <a:endParaRPr lang="en-US" dirty="0"/>
          </a:p>
        </p:txBody>
      </p:sp>
      <p:sp>
        <p:nvSpPr>
          <p:cNvPr id="4" name="TextBox 3">
            <a:extLst>
              <a:ext uri="{FF2B5EF4-FFF2-40B4-BE49-F238E27FC236}">
                <a16:creationId xmlns:a16="http://schemas.microsoft.com/office/drawing/2014/main" id="{46EBF1DF-6ACC-FD24-B868-117820972E5B}"/>
              </a:ext>
            </a:extLst>
          </p:cNvPr>
          <p:cNvSpPr txBox="1"/>
          <p:nvPr/>
        </p:nvSpPr>
        <p:spPr>
          <a:xfrm>
            <a:off x="2051720" y="555526"/>
            <a:ext cx="4795287" cy="338554"/>
          </a:xfrm>
          <a:prstGeom prst="rect">
            <a:avLst/>
          </a:prstGeom>
          <a:noFill/>
        </p:spPr>
        <p:txBody>
          <a:bodyPr wrap="none" rtlCol="0">
            <a:spAutoFit/>
          </a:bodyPr>
          <a:lstStyle/>
          <a:p>
            <a:r>
              <a:rPr lang="en-CH" sz="1600" dirty="0">
                <a:solidFill>
                  <a:srgbClr val="FF0000"/>
                </a:solidFill>
                <a:latin typeface="Calibri" panose="020F0502020204030204" pitchFamily="34" charset="0"/>
                <a:cs typeface="Calibri" panose="020F0502020204030204" pitchFamily="34" charset="0"/>
              </a:rPr>
              <a:t>Only a basis to start the discussion, will review this year</a:t>
            </a:r>
          </a:p>
        </p:txBody>
      </p:sp>
      <p:pic>
        <p:nvPicPr>
          <p:cNvPr id="10" name="Picture 9">
            <a:extLst>
              <a:ext uri="{FF2B5EF4-FFF2-40B4-BE49-F238E27FC236}">
                <a16:creationId xmlns:a16="http://schemas.microsoft.com/office/drawing/2014/main" id="{18D5DCF7-9DA5-7E4F-3B4E-6029798689AE}"/>
              </a:ext>
            </a:extLst>
          </p:cNvPr>
          <p:cNvPicPr>
            <a:picLocks noChangeAspect="1"/>
          </p:cNvPicPr>
          <p:nvPr/>
        </p:nvPicPr>
        <p:blipFill>
          <a:blip r:embed="rId2"/>
          <a:stretch>
            <a:fillRect/>
          </a:stretch>
        </p:blipFill>
        <p:spPr>
          <a:xfrm>
            <a:off x="747463" y="771550"/>
            <a:ext cx="8001001" cy="4169054"/>
          </a:xfrm>
          <a:prstGeom prst="rect">
            <a:avLst/>
          </a:prstGeom>
        </p:spPr>
      </p:pic>
      <p:sp>
        <p:nvSpPr>
          <p:cNvPr id="11" name="TextBox 10">
            <a:extLst>
              <a:ext uri="{FF2B5EF4-FFF2-40B4-BE49-F238E27FC236}">
                <a16:creationId xmlns:a16="http://schemas.microsoft.com/office/drawing/2014/main" id="{A73E0A6F-83C6-3DDE-DE1D-830049488067}"/>
              </a:ext>
            </a:extLst>
          </p:cNvPr>
          <p:cNvSpPr txBox="1"/>
          <p:nvPr/>
        </p:nvSpPr>
        <p:spPr>
          <a:xfrm>
            <a:off x="5364088" y="3920738"/>
            <a:ext cx="2808312"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14-16 T Magnets in time for collider</a:t>
            </a:r>
          </a:p>
          <a:p>
            <a:r>
              <a:rPr lang="en-US" sz="1400" dirty="0">
                <a:latin typeface="Calibri" panose="020F0502020204030204" pitchFamily="34" charset="0"/>
                <a:cs typeface="Calibri" panose="020F0502020204030204" pitchFamily="34" charset="0"/>
              </a:rPr>
              <a:t>But only 11 T for decision</a:t>
            </a:r>
          </a:p>
        </p:txBody>
      </p:sp>
      <p:sp>
        <p:nvSpPr>
          <p:cNvPr id="12" name="TextBox 11">
            <a:extLst>
              <a:ext uri="{FF2B5EF4-FFF2-40B4-BE49-F238E27FC236}">
                <a16:creationId xmlns:a16="http://schemas.microsoft.com/office/drawing/2014/main" id="{58C19F12-F283-3DCE-7632-BB3F4BA85997}"/>
              </a:ext>
            </a:extLst>
          </p:cNvPr>
          <p:cNvSpPr txBox="1"/>
          <p:nvPr/>
        </p:nvSpPr>
        <p:spPr>
          <a:xfrm>
            <a:off x="4703272" y="3147814"/>
            <a:ext cx="3109088" cy="307777"/>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First magnets in time for demonstrator</a:t>
            </a:r>
            <a:endParaRPr lang="en-CH" sz="1400" dirty="0">
              <a:latin typeface="Calibri" panose="020F0502020204030204" pitchFamily="34" charset="0"/>
              <a:cs typeface="Calibri" panose="020F0502020204030204" pitchFamily="34" charset="0"/>
            </a:endParaRPr>
          </a:p>
        </p:txBody>
      </p:sp>
      <p:cxnSp>
        <p:nvCxnSpPr>
          <p:cNvPr id="13" name="Straight Arrow Connector 12">
            <a:extLst>
              <a:ext uri="{FF2B5EF4-FFF2-40B4-BE49-F238E27FC236}">
                <a16:creationId xmlns:a16="http://schemas.microsoft.com/office/drawing/2014/main" id="{E6461189-353D-578E-21F7-A294DB08C6F0}"/>
              </a:ext>
            </a:extLst>
          </p:cNvPr>
          <p:cNvCxnSpPr>
            <a:cxnSpLocks/>
            <a:stCxn id="12" idx="1"/>
          </p:cNvCxnSpPr>
          <p:nvPr/>
        </p:nvCxnSpPr>
        <p:spPr>
          <a:xfrm flipH="1">
            <a:off x="2699792" y="3301703"/>
            <a:ext cx="2003480" cy="7102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0C9125DA-C1EE-4D3D-CD81-98EA1DF18F74}"/>
              </a:ext>
            </a:extLst>
          </p:cNvPr>
          <p:cNvCxnSpPr>
            <a:cxnSpLocks/>
          </p:cNvCxnSpPr>
          <p:nvPr/>
        </p:nvCxnSpPr>
        <p:spPr>
          <a:xfrm flipH="1">
            <a:off x="3995936" y="4164310"/>
            <a:ext cx="1368152" cy="4236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13811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IMCC Plans</a:t>
            </a:r>
            <a:endParaRPr lang="en-US" sz="3200" dirty="0">
              <a:latin typeface="Calibri"/>
              <a:cs typeface="Calibri"/>
            </a:endParaRPr>
          </a:p>
        </p:txBody>
      </p:sp>
      <p:sp>
        <p:nvSpPr>
          <p:cNvPr id="8" name="TextBox 4">
            <a:extLst>
              <a:ext uri="{FF2B5EF4-FFF2-40B4-BE49-F238E27FC236}">
                <a16:creationId xmlns:a16="http://schemas.microsoft.com/office/drawing/2014/main" id="{F2A0F830-781A-9F66-8314-A5BB76104D29}"/>
              </a:ext>
            </a:extLst>
          </p:cNvPr>
          <p:cNvSpPr/>
          <p:nvPr/>
        </p:nvSpPr>
        <p:spPr>
          <a:xfrm>
            <a:off x="107503" y="843558"/>
            <a:ext cx="8928993" cy="401442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000000"/>
                </a:solidFill>
                <a:latin typeface="Calibri" panose="020F0502020204030204" pitchFamily="34" charset="0"/>
                <a:cs typeface="Calibri" panose="020F0502020204030204" pitchFamily="34" charset="0"/>
              </a:rPr>
              <a:t>IMCC is a world-wide collaboration</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Provide input to all regional processes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Roadmap has been developed with global community</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We want a muon collider</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Where it will be hosted will be in the hands of funding agencies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One lesson to take from ILC</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Medium-term plans: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For the </a:t>
            </a:r>
            <a:r>
              <a:rPr lang="en-US" sz="1600" b="1" spc="-1" dirty="0">
                <a:solidFill>
                  <a:srgbClr val="000000"/>
                </a:solidFill>
                <a:latin typeface="Calibri" panose="020F0502020204030204" pitchFamily="34" charset="0"/>
                <a:cs typeface="Calibri" panose="020F0502020204030204" pitchFamily="34" charset="0"/>
              </a:rPr>
              <a:t>ESPPU (March 2025),</a:t>
            </a:r>
            <a:r>
              <a:rPr lang="en-US" sz="1600" spc="-1" dirty="0">
                <a:solidFill>
                  <a:srgbClr val="000000"/>
                </a:solidFill>
                <a:latin typeface="Calibri" panose="020F0502020204030204" pitchFamily="34" charset="0"/>
                <a:cs typeface="Calibri" panose="020F0502020204030204" pitchFamily="34" charset="0"/>
              </a:rPr>
              <a:t> will deliver planned reports to ensure support in Europe</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Will fulfill </a:t>
            </a:r>
            <a:r>
              <a:rPr lang="en-US" sz="1600" b="1" spc="-1" dirty="0">
                <a:solidFill>
                  <a:srgbClr val="000000"/>
                </a:solidFill>
                <a:latin typeface="Calibri" panose="020F0502020204030204" pitchFamily="34" charset="0"/>
                <a:cs typeface="Calibri" panose="020F0502020204030204" pitchFamily="34" charset="0"/>
              </a:rPr>
              <a:t>EU contract (February 2027)</a:t>
            </a:r>
          </a:p>
          <a:p>
            <a:pPr marL="742950" lvl="1" indent="-285750">
              <a:buFont typeface="Arial" panose="020B0604020202020204" pitchFamily="34" charset="0"/>
              <a:buChar char="•"/>
            </a:pPr>
            <a:r>
              <a:rPr lang="en-US" sz="1600" b="1" spc="-1" dirty="0">
                <a:solidFill>
                  <a:srgbClr val="000000"/>
                </a:solidFill>
                <a:latin typeface="Calibri" panose="020F0502020204030204" pitchFamily="34" charset="0"/>
                <a:cs typeface="Calibri" panose="020F0502020204030204" pitchFamily="34" charset="0"/>
              </a:rPr>
              <a:t>Final deliverable is report on all R&amp;D</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Will provide the required input to the process in the US that follows the ESPPU according to P5 recommendations (</a:t>
            </a:r>
            <a:r>
              <a:rPr lang="en-US" sz="1600" b="1" spc="-1" dirty="0">
                <a:solidFill>
                  <a:srgbClr val="000000"/>
                </a:solidFill>
                <a:latin typeface="Calibri" panose="020F0502020204030204" pitchFamily="34" charset="0"/>
                <a:cs typeface="Calibri" panose="020F0502020204030204" pitchFamily="34" charset="0"/>
              </a:rPr>
              <a:t>2027?</a:t>
            </a:r>
            <a:r>
              <a:rPr lang="en-US" sz="1600" spc="-1" dirty="0">
                <a:solidFill>
                  <a:srgbClr val="000000"/>
                </a:solidFill>
                <a:latin typeface="Calibri" panose="020F0502020204030204" pitchFamily="34" charset="0"/>
                <a:cs typeface="Calibri" panose="020F0502020204030204" pitchFamily="34" charset="0"/>
              </a:rPr>
              <a:t>)</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Likely requires </a:t>
            </a:r>
            <a:r>
              <a:rPr lang="en-US" sz="1600" b="1" spc="-1" dirty="0">
                <a:solidFill>
                  <a:srgbClr val="000000"/>
                </a:solidFill>
                <a:latin typeface="Calibri" panose="020F0502020204030204" pitchFamily="34" charset="0"/>
                <a:cs typeface="Calibri" panose="020F0502020204030204" pitchFamily="34" charset="0"/>
              </a:rPr>
              <a:t>Reference Design</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Will provide input to any other processes</a:t>
            </a:r>
          </a:p>
        </p:txBody>
      </p:sp>
    </p:spTree>
    <p:extLst>
      <p:ext uri="{BB962C8B-B14F-4D97-AF65-F5344CB8AC3E}">
        <p14:creationId xmlns:p14="http://schemas.microsoft.com/office/powerpoint/2010/main" val="14996169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Plan for ESPPU</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25</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21" name="TextBox 20"/>
          <p:cNvSpPr txBox="1"/>
          <p:nvPr/>
        </p:nvSpPr>
        <p:spPr>
          <a:xfrm>
            <a:off x="251520" y="843558"/>
            <a:ext cx="6192688" cy="3754874"/>
          </a:xfrm>
          <a:prstGeom prst="rect">
            <a:avLst/>
          </a:prstGeom>
          <a:noFill/>
        </p:spPr>
        <p:txBody>
          <a:bodyPr wrap="square" rtlCol="0">
            <a:spAutoFit/>
          </a:bodyPr>
          <a:lstStyle/>
          <a:p>
            <a:r>
              <a:rPr lang="en-US" sz="1400" b="1" dirty="0">
                <a:latin typeface="Calibri"/>
                <a:cs typeface="Calibri"/>
              </a:rPr>
              <a:t>March 2025</a:t>
            </a:r>
            <a:r>
              <a:rPr lang="en-US" sz="1400" dirty="0">
                <a:latin typeface="Calibri"/>
                <a:cs typeface="Calibri"/>
              </a:rPr>
              <a:t> deliver promised ESPPU reports</a:t>
            </a:r>
          </a:p>
          <a:p>
            <a:pPr marL="285750" indent="-285750">
              <a:buFont typeface="Arial" panose="020B0604020202020204" pitchFamily="34" charset="0"/>
              <a:buChar char="•"/>
            </a:pPr>
            <a:r>
              <a:rPr lang="en-US" sz="1400" b="1" dirty="0">
                <a:latin typeface="Calibri"/>
                <a:cs typeface="Calibri"/>
              </a:rPr>
              <a:t>Evaluation report</a:t>
            </a:r>
            <a:r>
              <a:rPr lang="en-US" sz="1400" dirty="0">
                <a:latin typeface="Calibri"/>
                <a:cs typeface="Calibri"/>
              </a:rPr>
              <a:t>, including tentative cost and power consumption scale</a:t>
            </a:r>
          </a:p>
          <a:p>
            <a:pPr marL="285750" indent="-285750">
              <a:buFont typeface="Arial" panose="020B0604020202020204" pitchFamily="34" charset="0"/>
              <a:buChar char="•"/>
            </a:pPr>
            <a:r>
              <a:rPr lang="en-US" sz="1400" dirty="0">
                <a:latin typeface="Calibri"/>
                <a:cs typeface="Calibri"/>
              </a:rPr>
              <a:t>R&amp;D plan, including scenarios and timelines</a:t>
            </a:r>
          </a:p>
          <a:p>
            <a:r>
              <a:rPr lang="en-US" sz="1400" dirty="0">
                <a:latin typeface="Calibri"/>
                <a:cs typeface="Calibri"/>
              </a:rPr>
              <a:t>This requires to push as hard as possible with existing resources</a:t>
            </a:r>
          </a:p>
          <a:p>
            <a:pPr marL="285750" indent="-285750">
              <a:buFont typeface="Arial" panose="020B0604020202020204" pitchFamily="34" charset="0"/>
              <a:buChar char="•"/>
            </a:pPr>
            <a:endParaRPr lang="en-US" sz="1400" dirty="0">
              <a:latin typeface="Calibri"/>
              <a:cs typeface="Calibri"/>
            </a:endParaRPr>
          </a:p>
          <a:p>
            <a:r>
              <a:rPr lang="en-US" sz="1400" dirty="0">
                <a:latin typeface="Calibri"/>
                <a:cs typeface="Calibri"/>
              </a:rPr>
              <a:t>Continue to perform studies on </a:t>
            </a:r>
            <a:r>
              <a:rPr lang="en-US" sz="1400" b="1" dirty="0">
                <a:latin typeface="Calibri"/>
                <a:cs typeface="Calibri"/>
              </a:rPr>
              <a:t>green field </a:t>
            </a:r>
            <a:r>
              <a:rPr lang="en-US" sz="1400" dirty="0">
                <a:latin typeface="Calibri"/>
                <a:cs typeface="Calibri"/>
              </a:rPr>
              <a:t>designs</a:t>
            </a:r>
          </a:p>
          <a:p>
            <a:pPr marL="285750" indent="-285750">
              <a:buFont typeface="Arial" panose="020B0604020202020204" pitchFamily="34" charset="0"/>
              <a:buChar char="•"/>
            </a:pPr>
            <a:r>
              <a:rPr lang="en-US" sz="1400" dirty="0">
                <a:latin typeface="Calibri"/>
                <a:cs typeface="Calibri"/>
              </a:rPr>
              <a:t>International collaboration</a:t>
            </a:r>
          </a:p>
          <a:p>
            <a:pPr marL="285750" indent="-285750">
              <a:buFont typeface="Arial" panose="020B0604020202020204" pitchFamily="34" charset="0"/>
              <a:buChar char="•"/>
            </a:pPr>
            <a:r>
              <a:rPr lang="en-US" sz="1400" dirty="0">
                <a:latin typeface="Calibri"/>
                <a:cs typeface="Calibri"/>
              </a:rPr>
              <a:t>Parameters, lattice designs, component designs, beam dynamics, cost, …</a:t>
            </a:r>
          </a:p>
          <a:p>
            <a:r>
              <a:rPr lang="en-US" sz="1400" dirty="0">
                <a:latin typeface="Calibri"/>
                <a:cs typeface="Calibri"/>
              </a:rPr>
              <a:t> </a:t>
            </a:r>
          </a:p>
          <a:p>
            <a:r>
              <a:rPr lang="en-US" sz="1400" dirty="0">
                <a:latin typeface="Calibri"/>
                <a:cs typeface="Calibri"/>
              </a:rPr>
              <a:t>Perform example </a:t>
            </a:r>
            <a:r>
              <a:rPr lang="en-US" sz="1400" b="1" dirty="0">
                <a:latin typeface="Calibri"/>
                <a:cs typeface="Calibri"/>
              </a:rPr>
              <a:t>civil engineering studies</a:t>
            </a:r>
          </a:p>
          <a:p>
            <a:pPr marL="285750" indent="-285750">
              <a:buFont typeface="Arial" panose="020B0604020202020204" pitchFamily="34" charset="0"/>
              <a:buChar char="•"/>
            </a:pPr>
            <a:r>
              <a:rPr lang="en-US" sz="1400" dirty="0">
                <a:latin typeface="Calibri"/>
                <a:cs typeface="Calibri"/>
              </a:rPr>
              <a:t>CERN (collider and demonstrator)</a:t>
            </a:r>
          </a:p>
          <a:p>
            <a:pPr marL="285750" indent="-285750">
              <a:buFont typeface="Arial" panose="020B0604020202020204" pitchFamily="34" charset="0"/>
              <a:buChar char="•"/>
            </a:pPr>
            <a:r>
              <a:rPr lang="en-US" sz="1400" dirty="0">
                <a:latin typeface="Calibri"/>
                <a:cs typeface="Calibri"/>
              </a:rPr>
              <a:t>The US started doing similar studies for FNAL</a:t>
            </a:r>
          </a:p>
          <a:p>
            <a:pPr marL="285750" indent="-285750">
              <a:buFont typeface="Arial" panose="020B0604020202020204" pitchFamily="34" charset="0"/>
              <a:buChar char="•"/>
            </a:pPr>
            <a:endParaRPr lang="en-US" sz="1400" dirty="0">
              <a:latin typeface="Calibri"/>
              <a:cs typeface="Calibri"/>
            </a:endParaRPr>
          </a:p>
          <a:p>
            <a:r>
              <a:rPr lang="en-US" sz="1400" dirty="0">
                <a:latin typeface="Calibri"/>
                <a:cs typeface="Calibri"/>
              </a:rPr>
              <a:t>Provide parameters tables for the implementation at existing sites (FNAL, CERN, …)</a:t>
            </a:r>
          </a:p>
          <a:p>
            <a:pPr marL="285750" indent="-285750">
              <a:buFont typeface="Arial" panose="020B0604020202020204" pitchFamily="34" charset="0"/>
              <a:buChar char="•"/>
            </a:pPr>
            <a:r>
              <a:rPr lang="en-US" sz="1400" dirty="0">
                <a:latin typeface="Calibri"/>
                <a:cs typeface="Calibri"/>
              </a:rPr>
              <a:t>Scaled from green field design</a:t>
            </a:r>
          </a:p>
          <a:p>
            <a:pPr marL="285750" indent="-285750">
              <a:buFont typeface="Arial" panose="020B0604020202020204" pitchFamily="34" charset="0"/>
              <a:buChar char="•"/>
            </a:pPr>
            <a:r>
              <a:rPr lang="en-US" sz="1400" dirty="0">
                <a:latin typeface="Calibri"/>
                <a:cs typeface="Calibri"/>
              </a:rPr>
              <a:t>Do not have the resources and time to make detailed designs for CERN and FNAL for ESPPU</a:t>
            </a:r>
          </a:p>
        </p:txBody>
      </p:sp>
      <p:pic>
        <p:nvPicPr>
          <p:cNvPr id="2" name="Picture 1">
            <a:extLst>
              <a:ext uri="{FF2B5EF4-FFF2-40B4-BE49-F238E27FC236}">
                <a16:creationId xmlns:a16="http://schemas.microsoft.com/office/drawing/2014/main" id="{9534A60E-0BD7-DD04-D725-3490E619B503}"/>
              </a:ext>
            </a:extLst>
          </p:cNvPr>
          <p:cNvPicPr>
            <a:picLocks noChangeAspect="1"/>
          </p:cNvPicPr>
          <p:nvPr/>
        </p:nvPicPr>
        <p:blipFill>
          <a:blip r:embed="rId2"/>
          <a:stretch>
            <a:fillRect/>
          </a:stretch>
        </p:blipFill>
        <p:spPr>
          <a:xfrm>
            <a:off x="6421842" y="933401"/>
            <a:ext cx="2534001" cy="1771464"/>
          </a:xfrm>
          <a:prstGeom prst="rect">
            <a:avLst/>
          </a:prstGeom>
        </p:spPr>
      </p:pic>
      <p:pic>
        <p:nvPicPr>
          <p:cNvPr id="3" name="Picture 2" descr="A map of a city&#10;&#10;Description automatically generated">
            <a:extLst>
              <a:ext uri="{FF2B5EF4-FFF2-40B4-BE49-F238E27FC236}">
                <a16:creationId xmlns:a16="http://schemas.microsoft.com/office/drawing/2014/main" id="{44A5B4E6-5396-B9DE-12CF-89F216151852}"/>
              </a:ext>
            </a:extLst>
          </p:cNvPr>
          <p:cNvPicPr>
            <a:picLocks noChangeAspect="1"/>
          </p:cNvPicPr>
          <p:nvPr/>
        </p:nvPicPr>
        <p:blipFill>
          <a:blip r:embed="rId3"/>
          <a:stretch>
            <a:fillRect/>
          </a:stretch>
        </p:blipFill>
        <p:spPr>
          <a:xfrm>
            <a:off x="6540656" y="2787774"/>
            <a:ext cx="2017407" cy="2005423"/>
          </a:xfrm>
          <a:prstGeom prst="rect">
            <a:avLst/>
          </a:prstGeom>
        </p:spPr>
      </p:pic>
    </p:spTree>
    <p:extLst>
      <p:ext uri="{BB962C8B-B14F-4D97-AF65-F5344CB8AC3E}">
        <p14:creationId xmlns:p14="http://schemas.microsoft.com/office/powerpoint/2010/main" val="2200359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R&amp;D Plan</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26</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6" name="Content Placeholder 2"/>
          <p:cNvSpPr>
            <a:spLocks noGrp="1"/>
          </p:cNvSpPr>
          <p:nvPr>
            <p:ph idx="4294967295"/>
          </p:nvPr>
        </p:nvSpPr>
        <p:spPr>
          <a:xfrm>
            <a:off x="146845" y="555526"/>
            <a:ext cx="6153347" cy="2664296"/>
          </a:xfrm>
          <a:prstGeom prst="rect">
            <a:avLst/>
          </a:prstGeom>
        </p:spPr>
        <p:txBody>
          <a:bodyPr>
            <a:noAutofit/>
          </a:bodyPr>
          <a:lstStyle/>
          <a:p>
            <a:pPr marL="0" indent="0">
              <a:buNone/>
            </a:pPr>
            <a:endParaRPr lang="en-US" sz="1400" dirty="0">
              <a:latin typeface="Calibri"/>
              <a:cs typeface="Calibri"/>
            </a:endParaRPr>
          </a:p>
          <a:p>
            <a:pPr marL="0" indent="0">
              <a:buClr>
                <a:schemeClr val="tx1"/>
              </a:buClr>
              <a:buNone/>
            </a:pPr>
            <a:endParaRPr lang="en-US" sz="1400" dirty="0">
              <a:latin typeface="Calibri"/>
              <a:cs typeface="Calibri"/>
            </a:endParaRPr>
          </a:p>
        </p:txBody>
      </p:sp>
      <p:sp>
        <p:nvSpPr>
          <p:cNvPr id="7" name="Rectangle 1">
            <a:extLst>
              <a:ext uri="{FF2B5EF4-FFF2-40B4-BE49-F238E27FC236}">
                <a16:creationId xmlns:a16="http://schemas.microsoft.com/office/drawing/2014/main" id="{5EB9B3E3-9222-BA50-0E70-E8356704E5E0}"/>
              </a:ext>
            </a:extLst>
          </p:cNvPr>
          <p:cNvSpPr>
            <a:spLocks noChangeArrowheads="1"/>
          </p:cNvSpPr>
          <p:nvPr/>
        </p:nvSpPr>
        <p:spPr bwMode="auto">
          <a:xfrm>
            <a:off x="90268" y="998021"/>
            <a:ext cx="885031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sz="1600" b="1" dirty="0">
                <a:latin typeface="Calibri" panose="020F0502020204030204" pitchFamily="34" charset="0"/>
                <a:cs typeface="Calibri" panose="020F0502020204030204" pitchFamily="34" charset="0"/>
              </a:rPr>
              <a:t>Plan is to submit an R&amp;D plan to ESPPU</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Allows to maintain momentum during and after the process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Should be a global </a:t>
            </a:r>
            <a:r>
              <a:rPr lang="en-US" sz="1600" dirty="0" err="1">
                <a:latin typeface="Calibri" panose="020F0502020204030204" pitchFamily="34" charset="0"/>
                <a:cs typeface="Calibri" panose="020F0502020204030204" pitchFamily="34" charset="0"/>
              </a:rPr>
              <a:t>programme</a:t>
            </a:r>
            <a:endParaRPr lang="en-US" sz="16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endParaRPr lang="en-US" sz="16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600" b="1" dirty="0">
                <a:latin typeface="Calibri" panose="020F0502020204030204" pitchFamily="34" charset="0"/>
                <a:cs typeface="Calibri" panose="020F0502020204030204" pitchFamily="34" charset="0"/>
              </a:rPr>
              <a:t>A common plan with the US</a:t>
            </a:r>
          </a:p>
          <a:p>
            <a:pPr marR="0" lvl="0" algn="l" defTabSz="914400" rtl="0" eaLnBrk="0" fontAlgn="base" latinLnBrk="0" hangingPunct="0">
              <a:lnSpc>
                <a:spcPct val="100000"/>
              </a:lnSpc>
              <a:spcBef>
                <a:spcPct val="0"/>
              </a:spcBef>
              <a:spcAft>
                <a:spcPct val="0"/>
              </a:spcAft>
              <a:buClrTx/>
              <a:buSzTx/>
              <a:tabLst/>
            </a:pPr>
            <a:endParaRPr lang="en-US" sz="1600" b="1"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600" b="1" dirty="0">
                <a:latin typeface="Calibri" panose="020F0502020204030204" pitchFamily="34" charset="0"/>
                <a:cs typeface="Calibri" panose="020F0502020204030204" pitchFamily="34" charset="0"/>
              </a:rPr>
              <a:t>Defining the scope of the R&amp;D is critical</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Need to have realistic scope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Address what is important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But do not include non-essential items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Each work areas should propose the scope for that field</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Followed by an arbitration on a higher level</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16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600" b="1" dirty="0">
                <a:latin typeface="Calibri" panose="020F0502020204030204" pitchFamily="34" charset="0"/>
                <a:cs typeface="Calibri" panose="020F0502020204030204" pitchFamily="34" charset="0"/>
              </a:rPr>
              <a:t>Identify the required resources and potential distribution of work</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Based on the estimates of the different work areas</a:t>
            </a:r>
          </a:p>
        </p:txBody>
      </p:sp>
    </p:spTree>
    <p:extLst>
      <p:ext uri="{BB962C8B-B14F-4D97-AF65-F5344CB8AC3E}">
        <p14:creationId xmlns:p14="http://schemas.microsoft.com/office/powerpoint/2010/main" val="2232019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Schedule</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27</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6" name="Content Placeholder 2"/>
          <p:cNvSpPr>
            <a:spLocks noGrp="1"/>
          </p:cNvSpPr>
          <p:nvPr>
            <p:ph idx="4294967295"/>
          </p:nvPr>
        </p:nvSpPr>
        <p:spPr>
          <a:xfrm>
            <a:off x="146845" y="555526"/>
            <a:ext cx="6153347" cy="2664296"/>
          </a:xfrm>
          <a:prstGeom prst="rect">
            <a:avLst/>
          </a:prstGeom>
        </p:spPr>
        <p:txBody>
          <a:bodyPr>
            <a:noAutofit/>
          </a:bodyPr>
          <a:lstStyle/>
          <a:p>
            <a:pPr marL="0" indent="0">
              <a:buNone/>
            </a:pPr>
            <a:endParaRPr lang="en-US" sz="1400" dirty="0">
              <a:latin typeface="Calibri"/>
              <a:cs typeface="Calibri"/>
            </a:endParaRPr>
          </a:p>
          <a:p>
            <a:pPr marL="0" indent="0">
              <a:buClr>
                <a:schemeClr val="tx1"/>
              </a:buClr>
              <a:buNone/>
            </a:pPr>
            <a:endParaRPr lang="en-US" sz="1400" dirty="0">
              <a:latin typeface="Calibri"/>
              <a:cs typeface="Calibri"/>
            </a:endParaRPr>
          </a:p>
        </p:txBody>
      </p:sp>
      <p:sp>
        <p:nvSpPr>
          <p:cNvPr id="7" name="Rectangle 1">
            <a:extLst>
              <a:ext uri="{FF2B5EF4-FFF2-40B4-BE49-F238E27FC236}">
                <a16:creationId xmlns:a16="http://schemas.microsoft.com/office/drawing/2014/main" id="{5EB9B3E3-9222-BA50-0E70-E8356704E5E0}"/>
              </a:ext>
            </a:extLst>
          </p:cNvPr>
          <p:cNvSpPr>
            <a:spLocks noChangeArrowheads="1"/>
          </p:cNvSpPr>
          <p:nvPr/>
        </p:nvSpPr>
        <p:spPr bwMode="auto">
          <a:xfrm>
            <a:off x="146845" y="916721"/>
            <a:ext cx="8850310"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lang="en-US" sz="1600" b="1" dirty="0">
                <a:latin typeface="Calibri" panose="020F0502020204030204" pitchFamily="34" charset="0"/>
                <a:cs typeface="Calibri" panose="020F0502020204030204" pitchFamily="34" charset="0"/>
              </a:rPr>
              <a:t>Important to establish that technically a timescale consistent with young peoples’ careers can be envisaged</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Ideally have a common technically limited timeline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Needs to critically review proposed tentative timeline </a:t>
            </a:r>
          </a:p>
          <a:p>
            <a:pPr defTabSz="914400" eaLnBrk="0" fontAlgn="base" hangingPunct="0">
              <a:spcBef>
                <a:spcPct val="0"/>
              </a:spcBef>
              <a:spcAft>
                <a:spcPct val="0"/>
              </a:spcAft>
            </a:pPr>
            <a:endParaRPr lang="en-US" sz="1600" b="1" dirty="0">
              <a:latin typeface="Calibri" panose="020F0502020204030204" pitchFamily="34" charset="0"/>
              <a:cs typeface="Calibri" panose="020F0502020204030204" pitchFamily="34" charset="0"/>
            </a:endParaRPr>
          </a:p>
          <a:p>
            <a:pPr defTabSz="914400" eaLnBrk="0" fontAlgn="base" hangingPunct="0">
              <a:spcBef>
                <a:spcPct val="0"/>
              </a:spcBef>
              <a:spcAft>
                <a:spcPct val="0"/>
              </a:spcAft>
            </a:pPr>
            <a:r>
              <a:rPr lang="en-US" sz="1600" b="1" dirty="0">
                <a:latin typeface="Calibri" panose="020F0502020204030204" pitchFamily="34" charset="0"/>
                <a:cs typeface="Calibri" panose="020F0502020204030204" pitchFamily="34" charset="0"/>
              </a:rPr>
              <a:t>Critical to agree on common technically limited timeline</a:t>
            </a: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Implementation considerations may later change the implementation in the US and in Europe</a:t>
            </a: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E.g. political developments, budgets, other projects, strategy decisions, …</a:t>
            </a:r>
          </a:p>
          <a:p>
            <a:pPr defTabSz="914400" eaLnBrk="0" fontAlgn="base" hangingPunct="0">
              <a:spcBef>
                <a:spcPct val="0"/>
              </a:spcBef>
              <a:spcAft>
                <a:spcPct val="0"/>
              </a:spcAft>
            </a:pPr>
            <a:endParaRPr lang="en-US" sz="1600" b="1" dirty="0">
              <a:latin typeface="Calibri" panose="020F0502020204030204" pitchFamily="34" charset="0"/>
              <a:cs typeface="Calibri" panose="020F0502020204030204" pitchFamily="34" charset="0"/>
            </a:endParaRPr>
          </a:p>
          <a:p>
            <a:pPr defTabSz="914400" eaLnBrk="0" fontAlgn="base" hangingPunct="0">
              <a:spcBef>
                <a:spcPct val="0"/>
              </a:spcBef>
              <a:spcAft>
                <a:spcPct val="0"/>
              </a:spcAft>
            </a:pPr>
            <a:r>
              <a:rPr lang="en-US" sz="1600" b="1" dirty="0">
                <a:latin typeface="Calibri" panose="020F0502020204030204" pitchFamily="34" charset="0"/>
                <a:cs typeface="Calibri" panose="020F0502020204030204" pitchFamily="34" charset="0"/>
              </a:rPr>
              <a:t>Main technical areas to be considered for the timeline</a:t>
            </a:r>
            <a:endParaRPr lang="en-US" sz="1600" dirty="0">
              <a:latin typeface="Calibri" panose="020F0502020204030204" pitchFamily="34" charset="0"/>
              <a:cs typeface="Calibri" panose="020F0502020204030204" pitchFamily="34" charset="0"/>
            </a:endParaRP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The muon cooling technology and the demonstrator</a:t>
            </a: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The magnet technology</a:t>
            </a: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The detector</a:t>
            </a: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Start-to-end model of the collider</a:t>
            </a: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Other technologies</a:t>
            </a: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Site specific studies</a:t>
            </a:r>
          </a:p>
          <a:p>
            <a:pPr marL="285750" indent="-285750" defTabSz="914400" eaLnBrk="0" fontAlgn="base" hangingPunct="0">
              <a:spcBef>
                <a:spcPct val="0"/>
              </a:spcBef>
              <a:spcAft>
                <a:spcPct val="0"/>
              </a:spcAft>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514351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Organisation</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28</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7" name="Rectangle 1">
            <a:extLst>
              <a:ext uri="{FF2B5EF4-FFF2-40B4-BE49-F238E27FC236}">
                <a16:creationId xmlns:a16="http://schemas.microsoft.com/office/drawing/2014/main" id="{5EB9B3E3-9222-BA50-0E70-E8356704E5E0}"/>
              </a:ext>
            </a:extLst>
          </p:cNvPr>
          <p:cNvSpPr>
            <a:spLocks noChangeArrowheads="1"/>
          </p:cNvSpPr>
          <p:nvPr/>
        </p:nvSpPr>
        <p:spPr bwMode="auto">
          <a:xfrm>
            <a:off x="0" y="1018346"/>
            <a:ext cx="885031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sz="1600" b="1" dirty="0">
                <a:latin typeface="Calibri" panose="020F0502020204030204" pitchFamily="34" charset="0"/>
                <a:cs typeface="Calibri" panose="020F0502020204030204" pitchFamily="34" charset="0"/>
              </a:rPr>
              <a:t>Longer run: Full merging of US effort with IMCC</a:t>
            </a:r>
          </a:p>
          <a:p>
            <a:pPr marR="0" lvl="0" algn="l" defTabSz="914400" rtl="0" eaLnBrk="0" fontAlgn="base" latinLnBrk="0" hangingPunct="0">
              <a:lnSpc>
                <a:spcPct val="100000"/>
              </a:lnSpc>
              <a:spcBef>
                <a:spcPct val="0"/>
              </a:spcBef>
              <a:spcAft>
                <a:spcPct val="0"/>
              </a:spcAft>
              <a:buClrTx/>
              <a:buSzTx/>
              <a:tabLst/>
            </a:pPr>
            <a:endParaRPr lang="en-US" sz="1600" b="1"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600" b="1" dirty="0">
                <a:latin typeface="Calibri" panose="020F0502020204030204" pitchFamily="34" charset="0"/>
                <a:cs typeface="Calibri" panose="020F0502020204030204" pitchFamily="34" charset="0"/>
              </a:rPr>
              <a:t>Short-time: Fast contributions to the ESPPU</a:t>
            </a:r>
          </a:p>
          <a:p>
            <a:pPr marL="285750" indent="-285750" defTabSz="914400" eaLnBrk="0" fontAlgn="base" hangingPunct="0">
              <a:spcBef>
                <a:spcPct val="0"/>
              </a:spcBef>
              <a:spcAft>
                <a:spcPct val="0"/>
              </a:spcAft>
              <a:buFont typeface="Arial" panose="020B0604020202020204" pitchFamily="34" charset="0"/>
              <a:buChar char="•"/>
            </a:pPr>
            <a:r>
              <a:rPr lang="en-US" sz="1600" b="1" dirty="0">
                <a:latin typeface="Calibri" panose="020F0502020204030204" pitchFamily="34" charset="0"/>
                <a:cs typeface="Calibri" panose="020F0502020204030204" pitchFamily="34" charset="0"/>
              </a:rPr>
              <a:t>Physics case</a:t>
            </a: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Make a </a:t>
            </a:r>
            <a:r>
              <a:rPr lang="en-US" sz="1600" b="1" dirty="0">
                <a:latin typeface="Calibri" panose="020F0502020204030204" pitchFamily="34" charset="0"/>
                <a:cs typeface="Calibri" panose="020F0502020204030204" pitchFamily="34" charset="0"/>
              </a:rPr>
              <a:t>common schedule </a:t>
            </a:r>
            <a:r>
              <a:rPr lang="en-US" sz="1600" dirty="0">
                <a:latin typeface="Calibri" panose="020F0502020204030204" pitchFamily="34" charset="0"/>
                <a:cs typeface="Calibri" panose="020F0502020204030204" pitchFamily="34" charset="0"/>
              </a:rPr>
              <a:t>and </a:t>
            </a:r>
            <a:r>
              <a:rPr lang="en-US" sz="1600" b="1" dirty="0">
                <a:latin typeface="Calibri" panose="020F0502020204030204" pitchFamily="34" charset="0"/>
                <a:cs typeface="Calibri" panose="020F0502020204030204" pitchFamily="34" charset="0"/>
              </a:rPr>
              <a:t>R&amp;D plan</a:t>
            </a:r>
          </a:p>
          <a:p>
            <a:pPr marL="742950" lvl="1"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In particular specific items</a:t>
            </a:r>
          </a:p>
          <a:p>
            <a:pPr marL="1200150" lvl="2"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Demonstrator development</a:t>
            </a:r>
          </a:p>
          <a:p>
            <a:pPr marL="1200150" lvl="2"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Magnet development</a:t>
            </a:r>
          </a:p>
          <a:p>
            <a:pPr marL="1200150" lvl="2"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Detector design</a:t>
            </a:r>
          </a:p>
          <a:p>
            <a:pPr marL="1200150" lvl="2"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Other areas</a:t>
            </a:r>
          </a:p>
          <a:p>
            <a:pPr marL="742950" lvl="1" indent="-285750" defTabSz="914400" eaLnBrk="0" fontAlgn="base" hangingPunct="0">
              <a:spcBef>
                <a:spcPct val="0"/>
              </a:spcBef>
              <a:spcAft>
                <a:spcPct val="0"/>
              </a:spcAft>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600" b="1" dirty="0">
                <a:latin typeface="Calibri" panose="020F0502020204030204" pitchFamily="34" charset="0"/>
                <a:cs typeface="Calibri" panose="020F0502020204030204" pitchFamily="34" charset="0"/>
              </a:rPr>
              <a:t>Potential </a:t>
            </a:r>
            <a:r>
              <a:rPr lang="en-US" sz="1600" b="1" dirty="0" err="1">
                <a:latin typeface="Calibri" panose="020F0502020204030204" pitchFamily="34" charset="0"/>
                <a:cs typeface="Calibri" panose="020F0502020204030204" pitchFamily="34" charset="0"/>
              </a:rPr>
              <a:t>organisation</a:t>
            </a:r>
            <a:r>
              <a:rPr lang="en-US" sz="1600" b="1" dirty="0">
                <a:latin typeface="Calibri" panose="020F0502020204030204" pitchFamily="34" charset="0"/>
                <a:cs typeface="Calibri" panose="020F050202020403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Appoint a </a:t>
            </a:r>
            <a:r>
              <a:rPr lang="en-US" sz="1600" b="1" dirty="0">
                <a:latin typeface="Calibri" panose="020F0502020204030204" pitchFamily="34" charset="0"/>
                <a:cs typeface="Calibri" panose="020F0502020204030204" pitchFamily="34" charset="0"/>
              </a:rPr>
              <a:t>European</a:t>
            </a:r>
            <a:r>
              <a:rPr lang="en-US" sz="1600" dirty="0">
                <a:latin typeface="Calibri" panose="020F0502020204030204" pitchFamily="34" charset="0"/>
                <a:cs typeface="Calibri" panose="020F0502020204030204" pitchFamily="34" charset="0"/>
              </a:rPr>
              <a:t> and a </a:t>
            </a:r>
            <a:r>
              <a:rPr lang="en-US" sz="1600" b="1" dirty="0">
                <a:latin typeface="Calibri" panose="020F0502020204030204" pitchFamily="34" charset="0"/>
                <a:cs typeface="Calibri" panose="020F0502020204030204" pitchFamily="34" charset="0"/>
              </a:rPr>
              <a:t>US coordinator </a:t>
            </a:r>
            <a:r>
              <a:rPr lang="en-US" sz="1600" dirty="0">
                <a:latin typeface="Calibri" panose="020F0502020204030204" pitchFamily="34" charset="0"/>
                <a:cs typeface="Calibri" panose="020F0502020204030204" pitchFamily="34" charset="0"/>
              </a:rPr>
              <a:t>for each area of the R&amp;D report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600" dirty="0">
                <a:latin typeface="Calibri" panose="020F0502020204030204" pitchFamily="34" charset="0"/>
                <a:cs typeface="Calibri" panose="020F0502020204030204" pitchFamily="34" charset="0"/>
              </a:rPr>
              <a:t>A small task force reviews and updates the current schedule</a:t>
            </a:r>
          </a:p>
          <a:p>
            <a:pPr marL="285750" indent="-285750" defTabSz="914400" eaLnBrk="0" fontAlgn="base" hangingPunct="0">
              <a:spcBef>
                <a:spcPct val="0"/>
              </a:spcBef>
              <a:spcAft>
                <a:spcPct val="0"/>
              </a:spcAft>
              <a:buFont typeface="Arial" panose="020B0604020202020204" pitchFamily="34" charset="0"/>
              <a:buChar char="•"/>
            </a:pPr>
            <a:r>
              <a:rPr lang="en-US" sz="1600" dirty="0">
                <a:latin typeface="Calibri" panose="020F0502020204030204" pitchFamily="34" charset="0"/>
                <a:cs typeface="Calibri" panose="020F0502020204030204" pitchFamily="34" charset="0"/>
              </a:rPr>
              <a:t>The R&amp;D plan coordinators review the schedule in more depth</a:t>
            </a:r>
          </a:p>
        </p:txBody>
      </p:sp>
    </p:spTree>
    <p:extLst>
      <p:ext uri="{BB962C8B-B14F-4D97-AF65-F5344CB8AC3E}">
        <p14:creationId xmlns:p14="http://schemas.microsoft.com/office/powerpoint/2010/main" val="35452164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Conclusion</a:t>
            </a:r>
            <a:endParaRPr lang="en-US" sz="3200" dirty="0">
              <a:latin typeface="Calibri"/>
              <a:cs typeface="Calibri"/>
            </a:endParaRPr>
          </a:p>
        </p:txBody>
      </p:sp>
      <p:sp>
        <p:nvSpPr>
          <p:cNvPr id="8" name="TextBox 4">
            <a:extLst>
              <a:ext uri="{FF2B5EF4-FFF2-40B4-BE49-F238E27FC236}">
                <a16:creationId xmlns:a16="http://schemas.microsoft.com/office/drawing/2014/main" id="{F2A0F830-781A-9F66-8314-A5BB76104D29}"/>
              </a:ext>
            </a:extLst>
          </p:cNvPr>
          <p:cNvSpPr/>
          <p:nvPr/>
        </p:nvSpPr>
        <p:spPr>
          <a:xfrm>
            <a:off x="179512" y="915566"/>
            <a:ext cx="8712968" cy="2537097"/>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000000"/>
                </a:solidFill>
                <a:latin typeface="Calibri" panose="020F0502020204030204" pitchFamily="34" charset="0"/>
                <a:cs typeface="Calibri" panose="020F0502020204030204" pitchFamily="34" charset="0"/>
              </a:rPr>
              <a:t>Muon collider has a compelling physics case</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R&amp;D progress is increasing confidence that the collider is a unique, sustainable path to the future </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Now integrate the US at eye level</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Urgent key issues is preparation of ESPPU</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Then preparation of US process</a:t>
            </a:r>
          </a:p>
          <a:p>
            <a:endParaRPr lang="en-US" sz="1600" spc="-1" dirty="0">
              <a:solidFill>
                <a:srgbClr val="000000"/>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382A22A3-612B-67BD-32CB-7CE65204F21C}"/>
              </a:ext>
            </a:extLst>
          </p:cNvPr>
          <p:cNvSpPr txBox="1"/>
          <p:nvPr/>
        </p:nvSpPr>
        <p:spPr>
          <a:xfrm>
            <a:off x="4968552" y="4105152"/>
            <a:ext cx="3923928" cy="738664"/>
          </a:xfrm>
          <a:prstGeom prst="rect">
            <a:avLst/>
          </a:prstGeom>
          <a:noFill/>
        </p:spPr>
        <p:txBody>
          <a:bodyPr wrap="square" rtlCol="0">
            <a:spAutoFit/>
          </a:bodyPr>
          <a:lstStyle/>
          <a:p>
            <a:r>
              <a:rPr lang="en-US" sz="1400" dirty="0">
                <a:solidFill>
                  <a:srgbClr val="0000FF"/>
                </a:solidFill>
                <a:latin typeface="Calibri"/>
                <a:cs typeface="Calibri"/>
              </a:rPr>
              <a:t>Many thanks to the collaboration for all the work</a:t>
            </a:r>
          </a:p>
          <a:p>
            <a:endParaRPr lang="en-US" sz="1400" dirty="0">
              <a:solidFill>
                <a:srgbClr val="0000FF"/>
              </a:solidFill>
              <a:latin typeface="Calibri"/>
              <a:cs typeface="Calibri"/>
            </a:endParaRPr>
          </a:p>
          <a:p>
            <a:r>
              <a:rPr lang="en-US" sz="1400" dirty="0">
                <a:solidFill>
                  <a:srgbClr val="0000FF"/>
                </a:solidFill>
                <a:latin typeface="Calibri"/>
                <a:cs typeface="Calibri"/>
              </a:rPr>
              <a:t>To join contact </a:t>
            </a:r>
            <a:r>
              <a:rPr lang="en-US" sz="1400" dirty="0" err="1">
                <a:solidFill>
                  <a:srgbClr val="0000FF"/>
                </a:solidFill>
                <a:latin typeface="Calibri"/>
                <a:cs typeface="Calibri"/>
              </a:rPr>
              <a:t>muon.collider.secretariat@cern.ch</a:t>
            </a:r>
            <a:endParaRPr lang="en-CH" sz="1400" dirty="0"/>
          </a:p>
        </p:txBody>
      </p:sp>
    </p:spTree>
    <p:extLst>
      <p:ext uri="{BB962C8B-B14F-4D97-AF65-F5344CB8AC3E}">
        <p14:creationId xmlns:p14="http://schemas.microsoft.com/office/powerpoint/2010/main" val="509140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lstStyle/>
          <a:p>
            <a:r>
              <a:rPr lang="en-GB" sz="3200" dirty="0" err="1">
                <a:latin typeface="Calibri"/>
                <a:cs typeface="Calibri"/>
              </a:rPr>
              <a:t>MoC</a:t>
            </a:r>
            <a:r>
              <a:rPr lang="en-GB" sz="3200" dirty="0">
                <a:latin typeface="Calibri"/>
                <a:cs typeface="Calibri"/>
              </a:rPr>
              <a:t> and </a:t>
            </a:r>
            <a:r>
              <a:rPr lang="en-GB" sz="3200" dirty="0" err="1">
                <a:latin typeface="Calibri"/>
                <a:cs typeface="Calibri"/>
              </a:rPr>
              <a:t>MuCol</a:t>
            </a:r>
            <a:r>
              <a:rPr lang="en-GB" sz="3200" dirty="0">
                <a:latin typeface="Calibri"/>
                <a:cs typeface="Calibri"/>
              </a:rPr>
              <a:t>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IMCC, US Inaguration Meeting, FNAL, August 2024</a:t>
            </a:r>
            <a:endParaRPr lang="en-GB" dirty="0">
              <a:latin typeface="Calibri"/>
              <a:cs typeface="Calibri"/>
            </a:endParaRPr>
          </a:p>
        </p:txBody>
      </p:sp>
      <p:graphicFrame>
        <p:nvGraphicFramePr>
          <p:cNvPr id="6" name="Table 5"/>
          <p:cNvGraphicFramePr>
            <a:graphicFrameLocks noGrp="1"/>
          </p:cNvGraphicFramePr>
          <p:nvPr>
            <p:extLst>
              <p:ext uri="{D42A27DB-BD31-4B8C-83A1-F6EECF244321}">
                <p14:modId xmlns:p14="http://schemas.microsoft.com/office/powerpoint/2010/main" val="1913430087"/>
              </p:ext>
            </p:extLst>
          </p:nvPr>
        </p:nvGraphicFramePr>
        <p:xfrm>
          <a:off x="107504" y="885508"/>
          <a:ext cx="2160240" cy="4053840"/>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0149">
                <a:tc>
                  <a:txBody>
                    <a:bodyPr/>
                    <a:lstStyle/>
                    <a:p>
                      <a:r>
                        <a:rPr lang="en-US" sz="800" dirty="0">
                          <a:latin typeface="Calibri"/>
                          <a:cs typeface="Calibri"/>
                        </a:rPr>
                        <a:t>IEIO</a:t>
                      </a:r>
                    </a:p>
                  </a:txBody>
                  <a:tcPr/>
                </a:tc>
                <a:tc>
                  <a:txBody>
                    <a:bodyPr/>
                    <a:lstStyle/>
                    <a:p>
                      <a:r>
                        <a:rPr lang="en-US" sz="800" b="1" dirty="0">
                          <a:solidFill>
                            <a:schemeClr val="tx1"/>
                          </a:solidFill>
                          <a:latin typeface="Calibri"/>
                          <a:cs typeface="Calibri"/>
                        </a:rPr>
                        <a:t>CERN</a:t>
                      </a:r>
                    </a:p>
                  </a:txBody>
                  <a:tcPr/>
                </a:tc>
                <a:extLst>
                  <a:ext uri="{0D108BD9-81ED-4DB2-BD59-A6C34878D82A}">
                    <a16:rowId xmlns:a16="http://schemas.microsoft.com/office/drawing/2014/main" val="10000"/>
                  </a:ext>
                </a:extLst>
              </a:tr>
              <a:tr h="200149">
                <a:tc>
                  <a:txBody>
                    <a:bodyPr/>
                    <a:lstStyle/>
                    <a:p>
                      <a:r>
                        <a:rPr lang="en-US" sz="800" dirty="0">
                          <a:latin typeface="Calibri"/>
                          <a:cs typeface="Calibri"/>
                        </a:rPr>
                        <a:t>FR</a:t>
                      </a:r>
                    </a:p>
                  </a:txBody>
                  <a:tcPr/>
                </a:tc>
                <a:tc>
                  <a:txBody>
                    <a:bodyPr/>
                    <a:lstStyle/>
                    <a:p>
                      <a:r>
                        <a:rPr lang="en-US" sz="800" b="1" dirty="0">
                          <a:solidFill>
                            <a:schemeClr val="tx1"/>
                          </a:solidFill>
                          <a:latin typeface="Calibri"/>
                          <a:cs typeface="Calibri"/>
                        </a:rPr>
                        <a:t>CEA-IRFU</a:t>
                      </a:r>
                    </a:p>
                  </a:txBody>
                  <a:tcPr/>
                </a:tc>
                <a:extLst>
                  <a:ext uri="{0D108BD9-81ED-4DB2-BD59-A6C34878D82A}">
                    <a16:rowId xmlns:a16="http://schemas.microsoft.com/office/drawing/2014/main" val="10001"/>
                  </a:ext>
                </a:extLst>
              </a:tr>
              <a:tr h="200149">
                <a:tc>
                  <a:txBody>
                    <a:bodyPr/>
                    <a:lstStyle/>
                    <a:p>
                      <a:endParaRPr lang="en-US" sz="800" dirty="0">
                        <a:latin typeface="Calibri"/>
                        <a:cs typeface="Calibri"/>
                      </a:endParaRPr>
                    </a:p>
                  </a:txBody>
                  <a:tcPr/>
                </a:tc>
                <a:tc>
                  <a:txBody>
                    <a:bodyPr/>
                    <a:lstStyle/>
                    <a:p>
                      <a:r>
                        <a:rPr lang="en-US" sz="800" dirty="0">
                          <a:solidFill>
                            <a:schemeClr val="tx1"/>
                          </a:solidFill>
                          <a:latin typeface="Calibri"/>
                          <a:cs typeface="Calibri"/>
                        </a:rPr>
                        <a:t>CNRS-LNCMI</a:t>
                      </a:r>
                    </a:p>
                  </a:txBody>
                  <a:tcPr/>
                </a:tc>
                <a:extLst>
                  <a:ext uri="{0D108BD9-81ED-4DB2-BD59-A6C34878D82A}">
                    <a16:rowId xmlns:a16="http://schemas.microsoft.com/office/drawing/2014/main" val="10002"/>
                  </a:ext>
                </a:extLst>
              </a:tr>
              <a:tr h="200149">
                <a:tc>
                  <a:txBody>
                    <a:bodyPr/>
                    <a:lstStyle/>
                    <a:p>
                      <a:r>
                        <a:rPr lang="en-US" sz="800" dirty="0">
                          <a:latin typeface="Calibri"/>
                          <a:cs typeface="Calibri"/>
                        </a:rPr>
                        <a:t>DE</a:t>
                      </a:r>
                    </a:p>
                  </a:txBody>
                  <a:tcPr/>
                </a:tc>
                <a:tc>
                  <a:txBody>
                    <a:bodyPr/>
                    <a:lstStyle/>
                    <a:p>
                      <a:r>
                        <a:rPr lang="en-US" sz="800" dirty="0">
                          <a:solidFill>
                            <a:schemeClr val="tx1"/>
                          </a:solidFill>
                          <a:latin typeface="Calibri"/>
                          <a:cs typeface="Calibri"/>
                        </a:rPr>
                        <a:t>DESY</a:t>
                      </a:r>
                    </a:p>
                  </a:txBody>
                  <a:tcPr/>
                </a:tc>
                <a:extLst>
                  <a:ext uri="{0D108BD9-81ED-4DB2-BD59-A6C34878D82A}">
                    <a16:rowId xmlns:a16="http://schemas.microsoft.com/office/drawing/2014/main" val="10003"/>
                  </a:ext>
                </a:extLst>
              </a:tr>
              <a:tr h="208280">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Technical University of Darmstadt</a:t>
                      </a:r>
                    </a:p>
                  </a:txBody>
                  <a:tcPr/>
                </a:tc>
                <a:extLst>
                  <a:ext uri="{0D108BD9-81ED-4DB2-BD59-A6C34878D82A}">
                    <a16:rowId xmlns:a16="http://schemas.microsoft.com/office/drawing/2014/main" val="10004"/>
                  </a:ext>
                </a:extLst>
              </a:tr>
              <a:tr h="200149">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Rostock</a:t>
                      </a:r>
                    </a:p>
                  </a:txBody>
                  <a:tcPr/>
                </a:tc>
                <a:extLst>
                  <a:ext uri="{0D108BD9-81ED-4DB2-BD59-A6C34878D82A}">
                    <a16:rowId xmlns:a16="http://schemas.microsoft.com/office/drawing/2014/main" val="10005"/>
                  </a:ext>
                </a:extLst>
              </a:tr>
              <a:tr h="200149">
                <a:tc>
                  <a:txBody>
                    <a:bodyPr/>
                    <a:lstStyle/>
                    <a:p>
                      <a:endParaRPr lang="en-US" sz="800" dirty="0">
                        <a:latin typeface="Calibri"/>
                        <a:cs typeface="Calibri"/>
                      </a:endParaRPr>
                    </a:p>
                  </a:txBody>
                  <a:tcPr/>
                </a:tc>
                <a:tc>
                  <a:txBody>
                    <a:bodyPr/>
                    <a:lstStyle/>
                    <a:p>
                      <a:r>
                        <a:rPr lang="en-US" sz="800" baseline="0" dirty="0">
                          <a:solidFill>
                            <a:schemeClr val="tx1"/>
                          </a:solidFill>
                          <a:latin typeface="Calibri"/>
                          <a:cs typeface="Calibri"/>
                        </a:rPr>
                        <a:t>KIT</a:t>
                      </a:r>
                    </a:p>
                  </a:txBody>
                  <a:tcPr/>
                </a:tc>
                <a:extLst>
                  <a:ext uri="{0D108BD9-81ED-4DB2-BD59-A6C34878D82A}">
                    <a16:rowId xmlns:a16="http://schemas.microsoft.com/office/drawing/2014/main" val="10006"/>
                  </a:ext>
                </a:extLst>
              </a:tr>
              <a:tr h="200149">
                <a:tc>
                  <a:txBody>
                    <a:bodyPr/>
                    <a:lstStyle/>
                    <a:p>
                      <a:r>
                        <a:rPr lang="en-US" sz="800" dirty="0">
                          <a:latin typeface="Calibri"/>
                          <a:cs typeface="Calibri"/>
                        </a:rPr>
                        <a:t>UK</a:t>
                      </a:r>
                    </a:p>
                  </a:txBody>
                  <a:tcPr/>
                </a:tc>
                <a:tc>
                  <a:txBody>
                    <a:bodyPr/>
                    <a:lstStyle/>
                    <a:p>
                      <a:r>
                        <a:rPr lang="en-US" sz="800" b="1" i="0" dirty="0">
                          <a:solidFill>
                            <a:schemeClr val="tx1"/>
                          </a:solidFill>
                          <a:latin typeface="Calibri"/>
                          <a:cs typeface="Calibri"/>
                        </a:rPr>
                        <a:t>RAL</a:t>
                      </a:r>
                    </a:p>
                  </a:txBody>
                  <a:tcPr/>
                </a:tc>
                <a:extLst>
                  <a:ext uri="{0D108BD9-81ED-4DB2-BD59-A6C34878D82A}">
                    <a16:rowId xmlns:a16="http://schemas.microsoft.com/office/drawing/2014/main" val="10007"/>
                  </a:ext>
                </a:extLst>
              </a:tr>
              <a:tr h="200149">
                <a:tc>
                  <a:txBody>
                    <a:bodyPr/>
                    <a:lstStyle/>
                    <a:p>
                      <a:endParaRPr lang="en-US" sz="800" dirty="0">
                        <a:latin typeface="Calibri"/>
                        <a:cs typeface="Calibri"/>
                      </a:endParaRPr>
                    </a:p>
                  </a:txBody>
                  <a:tcPr/>
                </a:tc>
                <a:tc>
                  <a:txBody>
                    <a:bodyPr/>
                    <a:lstStyle/>
                    <a:p>
                      <a:r>
                        <a:rPr lang="en-US" sz="800" baseline="0" dirty="0">
                          <a:solidFill>
                            <a:schemeClr val="tx1"/>
                          </a:solidFill>
                          <a:latin typeface="Calibri"/>
                          <a:cs typeface="Calibri"/>
                        </a:rPr>
                        <a:t>UK Research and Innovation</a:t>
                      </a:r>
                    </a:p>
                  </a:txBody>
                  <a:tcPr/>
                </a:tc>
                <a:extLst>
                  <a:ext uri="{0D108BD9-81ED-4DB2-BD59-A6C34878D82A}">
                    <a16:rowId xmlns:a16="http://schemas.microsoft.com/office/drawing/2014/main" val="4109021610"/>
                  </a:ext>
                </a:extLst>
              </a:tr>
              <a:tr h="200149">
                <a:tc>
                  <a:txBody>
                    <a:bodyPr/>
                    <a:lstStyle/>
                    <a:p>
                      <a:endParaRPr lang="en-US" sz="800" dirty="0">
                        <a:latin typeface="Calibri"/>
                        <a:cs typeface="Calibri"/>
                      </a:endParaRPr>
                    </a:p>
                  </a:txBody>
                  <a:tcPr/>
                </a:tc>
                <a:tc>
                  <a:txBody>
                    <a:bodyPr/>
                    <a:lstStyle/>
                    <a:p>
                      <a:r>
                        <a:rPr lang="en-US" sz="800" b="1" i="1" baseline="0" dirty="0">
                          <a:solidFill>
                            <a:schemeClr val="tx1"/>
                          </a:solidFill>
                          <a:latin typeface="Calibri"/>
                          <a:cs typeface="Calibri"/>
                        </a:rPr>
                        <a:t>University of Lancaster</a:t>
                      </a:r>
                    </a:p>
                  </a:txBody>
                  <a:tcPr/>
                </a:tc>
                <a:extLst>
                  <a:ext uri="{0D108BD9-81ED-4DB2-BD59-A6C34878D82A}">
                    <a16:rowId xmlns:a16="http://schemas.microsoft.com/office/drawing/2014/main" val="10008"/>
                  </a:ext>
                </a:extLst>
              </a:tr>
              <a:tr h="200149">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University of Southampton</a:t>
                      </a:r>
                    </a:p>
                  </a:txBody>
                  <a:tcPr/>
                </a:tc>
                <a:extLst>
                  <a:ext uri="{0D108BD9-81ED-4DB2-BD59-A6C34878D82A}">
                    <a16:rowId xmlns:a16="http://schemas.microsoft.com/office/drawing/2014/main" val="10009"/>
                  </a:ext>
                </a:extLst>
              </a:tr>
              <a:tr h="200149">
                <a:tc>
                  <a:txBody>
                    <a:bodyPr/>
                    <a:lstStyle/>
                    <a:p>
                      <a:endParaRPr lang="en-US" sz="800" dirty="0">
                        <a:latin typeface="Calibri"/>
                        <a:cs typeface="Calibri"/>
                      </a:endParaRPr>
                    </a:p>
                  </a:txBody>
                  <a:tcPr/>
                </a:tc>
                <a:tc>
                  <a:txBody>
                    <a:bodyPr/>
                    <a:lstStyle/>
                    <a:p>
                      <a:r>
                        <a:rPr lang="en-US" sz="800" b="1" i="0" baseline="0" dirty="0">
                          <a:solidFill>
                            <a:schemeClr val="tx1"/>
                          </a:solidFill>
                          <a:latin typeface="Calibri"/>
                          <a:cs typeface="Calibri"/>
                        </a:rPr>
                        <a:t>University of </a:t>
                      </a:r>
                      <a:r>
                        <a:rPr lang="en-US" sz="800" b="1" i="0" baseline="0" dirty="0" err="1">
                          <a:solidFill>
                            <a:schemeClr val="tx1"/>
                          </a:solidFill>
                          <a:latin typeface="Calibri"/>
                          <a:cs typeface="Calibri"/>
                        </a:rPr>
                        <a:t>Strathclyde</a:t>
                      </a:r>
                      <a:endParaRPr lang="en-US" sz="800" b="1" i="0" baseline="0" dirty="0">
                        <a:solidFill>
                          <a:schemeClr val="tx1"/>
                        </a:solidFill>
                        <a:latin typeface="Calibri"/>
                        <a:cs typeface="Calibri"/>
                      </a:endParaRPr>
                    </a:p>
                  </a:txBody>
                  <a:tcPr/>
                </a:tc>
                <a:extLst>
                  <a:ext uri="{0D108BD9-81ED-4DB2-BD59-A6C34878D82A}">
                    <a16:rowId xmlns:a16="http://schemas.microsoft.com/office/drawing/2014/main" val="10010"/>
                  </a:ext>
                </a:extLst>
              </a:tr>
              <a:tr h="200149">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University of Sussex</a:t>
                      </a:r>
                    </a:p>
                  </a:txBody>
                  <a:tcPr/>
                </a:tc>
                <a:extLst>
                  <a:ext uri="{0D108BD9-81ED-4DB2-BD59-A6C34878D82A}">
                    <a16:rowId xmlns:a16="http://schemas.microsoft.com/office/drawing/2014/main" val="10011"/>
                  </a:ext>
                </a:extLst>
              </a:tr>
              <a:tr h="200149">
                <a:tc>
                  <a:txBody>
                    <a:bodyPr/>
                    <a:lstStyle/>
                    <a:p>
                      <a:endParaRPr lang="en-US" sz="800">
                        <a:latin typeface="Calibri"/>
                        <a:cs typeface="Calibri"/>
                      </a:endParaRPr>
                    </a:p>
                  </a:txBody>
                  <a:tcPr/>
                </a:tc>
                <a:tc>
                  <a:txBody>
                    <a:bodyPr/>
                    <a:lstStyle/>
                    <a:p>
                      <a:r>
                        <a:rPr lang="en-US" sz="800" b="1" baseline="0" dirty="0">
                          <a:solidFill>
                            <a:schemeClr val="tx1"/>
                          </a:solidFill>
                          <a:latin typeface="Calibri"/>
                          <a:cs typeface="Calibri"/>
                        </a:rPr>
                        <a:t>Imperial College London</a:t>
                      </a:r>
                    </a:p>
                  </a:txBody>
                  <a:tcPr/>
                </a:tc>
                <a:extLst>
                  <a:ext uri="{0D108BD9-81ED-4DB2-BD59-A6C34878D82A}">
                    <a16:rowId xmlns:a16="http://schemas.microsoft.com/office/drawing/2014/main" val="10012"/>
                  </a:ext>
                </a:extLst>
              </a:tr>
              <a:tr h="200149">
                <a:tc>
                  <a:txBody>
                    <a:bodyPr/>
                    <a:lstStyle/>
                    <a:p>
                      <a:endParaRPr lang="en-US" sz="800">
                        <a:latin typeface="Calibri"/>
                        <a:cs typeface="Calibri"/>
                      </a:endParaRPr>
                    </a:p>
                  </a:txBody>
                  <a:tcPr/>
                </a:tc>
                <a:tc>
                  <a:txBody>
                    <a:bodyPr/>
                    <a:lstStyle/>
                    <a:p>
                      <a:r>
                        <a:rPr lang="en-US" sz="800" b="1" dirty="0">
                          <a:solidFill>
                            <a:schemeClr val="tx1"/>
                          </a:solidFill>
                          <a:latin typeface="Calibri"/>
                          <a:cs typeface="Calibri"/>
                        </a:rPr>
                        <a:t>Royal Holloway</a:t>
                      </a:r>
                    </a:p>
                  </a:txBody>
                  <a:tcPr/>
                </a:tc>
                <a:extLst>
                  <a:ext uri="{0D108BD9-81ED-4DB2-BD59-A6C34878D82A}">
                    <a16:rowId xmlns:a16="http://schemas.microsoft.com/office/drawing/2014/main" val="10013"/>
                  </a:ext>
                </a:extLst>
              </a:tr>
              <a:tr h="200149">
                <a:tc>
                  <a:txBody>
                    <a:bodyPr/>
                    <a:lstStyle/>
                    <a:p>
                      <a:endParaRPr lang="en-US" sz="800">
                        <a:latin typeface="Calibri"/>
                        <a:cs typeface="Calibri"/>
                      </a:endParaRPr>
                    </a:p>
                  </a:txBody>
                  <a:tcPr/>
                </a:tc>
                <a:tc>
                  <a:txBody>
                    <a:bodyPr/>
                    <a:lstStyle/>
                    <a:p>
                      <a:r>
                        <a:rPr lang="en-US" sz="800" b="1" dirty="0">
                          <a:solidFill>
                            <a:schemeClr val="tx1"/>
                          </a:solidFill>
                          <a:latin typeface="Calibri"/>
                          <a:cs typeface="Calibri"/>
                        </a:rPr>
                        <a:t>University of </a:t>
                      </a:r>
                      <a:r>
                        <a:rPr lang="en-US" sz="800" b="1" dirty="0" err="1">
                          <a:solidFill>
                            <a:schemeClr val="tx1"/>
                          </a:solidFill>
                          <a:latin typeface="Calibri"/>
                          <a:cs typeface="Calibri"/>
                        </a:rPr>
                        <a:t>Huddersfield</a:t>
                      </a:r>
                      <a:endParaRPr lang="en-US" sz="800" b="1" dirty="0">
                        <a:solidFill>
                          <a:schemeClr val="tx1"/>
                        </a:solidFill>
                        <a:latin typeface="Calibri"/>
                        <a:cs typeface="Calibri"/>
                      </a:endParaRPr>
                    </a:p>
                  </a:txBody>
                  <a:tcPr/>
                </a:tc>
                <a:extLst>
                  <a:ext uri="{0D108BD9-81ED-4DB2-BD59-A6C34878D82A}">
                    <a16:rowId xmlns:a16="http://schemas.microsoft.com/office/drawing/2014/main" val="10014"/>
                  </a:ext>
                </a:extLst>
              </a:tr>
              <a:tr h="200149">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University of Oxford</a:t>
                      </a:r>
                    </a:p>
                  </a:txBody>
                  <a:tcPr/>
                </a:tc>
                <a:extLst>
                  <a:ext uri="{0D108BD9-81ED-4DB2-BD59-A6C34878D82A}">
                    <a16:rowId xmlns:a16="http://schemas.microsoft.com/office/drawing/2014/main" val="10015"/>
                  </a:ext>
                </a:extLst>
              </a:tr>
              <a:tr h="200149">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University of</a:t>
                      </a:r>
                      <a:r>
                        <a:rPr lang="en-US" sz="800" b="1" baseline="0" dirty="0">
                          <a:solidFill>
                            <a:schemeClr val="tx1"/>
                          </a:solidFill>
                          <a:latin typeface="Calibri"/>
                          <a:cs typeface="Calibri"/>
                        </a:rPr>
                        <a:t> Warwick</a:t>
                      </a:r>
                      <a:endParaRPr lang="en-US" sz="800" b="1" dirty="0">
                        <a:solidFill>
                          <a:schemeClr val="tx1"/>
                        </a:solidFill>
                        <a:latin typeface="Calibri"/>
                        <a:cs typeface="Calibri"/>
                      </a:endParaRPr>
                    </a:p>
                  </a:txBody>
                  <a:tcPr/>
                </a:tc>
                <a:extLst>
                  <a:ext uri="{0D108BD9-81ED-4DB2-BD59-A6C34878D82A}">
                    <a16:rowId xmlns:a16="http://schemas.microsoft.com/office/drawing/2014/main" val="10016"/>
                  </a:ext>
                </a:extLst>
              </a:tr>
              <a:tr h="200149">
                <a:tc>
                  <a:txBody>
                    <a:bodyPr/>
                    <a:lstStyle/>
                    <a:p>
                      <a:endParaRPr lang="en-US" sz="800">
                        <a:latin typeface="Calibri"/>
                        <a:cs typeface="Calibri"/>
                      </a:endParaRPr>
                    </a:p>
                  </a:txBody>
                  <a:tcPr/>
                </a:tc>
                <a:tc>
                  <a:txBody>
                    <a:bodyPr/>
                    <a:lstStyle/>
                    <a:p>
                      <a:r>
                        <a:rPr lang="en-US" sz="800" b="1" i="0" dirty="0">
                          <a:latin typeface="Calibri"/>
                          <a:cs typeface="Calibri"/>
                        </a:rPr>
                        <a:t>University of Durham</a:t>
                      </a:r>
                    </a:p>
                  </a:txBody>
                  <a:tcPr/>
                </a:tc>
                <a:extLst>
                  <a:ext uri="{0D108BD9-81ED-4DB2-BD59-A6C34878D82A}">
                    <a16:rowId xmlns:a16="http://schemas.microsoft.com/office/drawing/2014/main" val="124844471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893318944"/>
              </p:ext>
            </p:extLst>
          </p:nvPr>
        </p:nvGraphicFramePr>
        <p:xfrm>
          <a:off x="4572000" y="699542"/>
          <a:ext cx="2160240" cy="4267200"/>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182534">
                <a:tc>
                  <a:txBody>
                    <a:bodyPr/>
                    <a:lstStyle/>
                    <a:p>
                      <a:r>
                        <a:rPr lang="en-US" sz="800" dirty="0">
                          <a:latin typeface="Calibri"/>
                          <a:cs typeface="Calibri"/>
                        </a:rPr>
                        <a:t>SE</a:t>
                      </a:r>
                    </a:p>
                  </a:txBody>
                  <a:tcPr/>
                </a:tc>
                <a:tc>
                  <a:txBody>
                    <a:bodyPr/>
                    <a:lstStyle/>
                    <a:p>
                      <a:r>
                        <a:rPr lang="en-US" sz="800" b="1" i="0" dirty="0">
                          <a:solidFill>
                            <a:schemeClr val="tx1"/>
                          </a:solidFill>
                          <a:latin typeface="Calibri"/>
                          <a:cs typeface="Calibri"/>
                        </a:rPr>
                        <a:t>ESS</a:t>
                      </a:r>
                    </a:p>
                  </a:txBody>
                  <a:tcPr/>
                </a:tc>
                <a:extLst>
                  <a:ext uri="{0D108BD9-81ED-4DB2-BD59-A6C34878D82A}">
                    <a16:rowId xmlns:a16="http://schemas.microsoft.com/office/drawing/2014/main" val="10000"/>
                  </a:ext>
                </a:extLst>
              </a:tr>
              <a:tr h="182534">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Uppsala</a:t>
                      </a:r>
                    </a:p>
                  </a:txBody>
                  <a:tcPr/>
                </a:tc>
                <a:extLst>
                  <a:ext uri="{0D108BD9-81ED-4DB2-BD59-A6C34878D82A}">
                    <a16:rowId xmlns:a16="http://schemas.microsoft.com/office/drawing/2014/main" val="10001"/>
                  </a:ext>
                </a:extLst>
              </a:tr>
              <a:tr h="182534">
                <a:tc>
                  <a:txBody>
                    <a:bodyPr/>
                    <a:lstStyle/>
                    <a:p>
                      <a:r>
                        <a:rPr lang="en-US" sz="800" dirty="0">
                          <a:latin typeface="Calibri"/>
                          <a:cs typeface="Calibri"/>
                        </a:rPr>
                        <a:t>PT</a:t>
                      </a:r>
                    </a:p>
                  </a:txBody>
                  <a:tcPr/>
                </a:tc>
                <a:tc>
                  <a:txBody>
                    <a:bodyPr/>
                    <a:lstStyle/>
                    <a:p>
                      <a:r>
                        <a:rPr lang="en-US" sz="800" b="1" i="0" dirty="0">
                          <a:solidFill>
                            <a:schemeClr val="tx1"/>
                          </a:solidFill>
                          <a:latin typeface="Calibri"/>
                          <a:cs typeface="Calibri"/>
                        </a:rPr>
                        <a:t>LIP</a:t>
                      </a:r>
                    </a:p>
                  </a:txBody>
                  <a:tcPr/>
                </a:tc>
                <a:extLst>
                  <a:ext uri="{0D108BD9-81ED-4DB2-BD59-A6C34878D82A}">
                    <a16:rowId xmlns:a16="http://schemas.microsoft.com/office/drawing/2014/main" val="10002"/>
                  </a:ext>
                </a:extLst>
              </a:tr>
              <a:tr h="198465">
                <a:tc>
                  <a:txBody>
                    <a:bodyPr/>
                    <a:lstStyle/>
                    <a:p>
                      <a:r>
                        <a:rPr lang="en-US" sz="800" dirty="0">
                          <a:latin typeface="Calibri"/>
                          <a:cs typeface="Calibri"/>
                        </a:rPr>
                        <a:t>NL</a:t>
                      </a:r>
                    </a:p>
                  </a:txBody>
                  <a:tcPr/>
                </a:tc>
                <a:tc>
                  <a:txBody>
                    <a:bodyPr/>
                    <a:lstStyle/>
                    <a:p>
                      <a:r>
                        <a:rPr lang="en-US" sz="800" b="1" dirty="0">
                          <a:solidFill>
                            <a:schemeClr val="tx1"/>
                          </a:solidFill>
                          <a:latin typeface="Calibri"/>
                          <a:cs typeface="Calibri"/>
                        </a:rPr>
                        <a:t>University of Twente</a:t>
                      </a:r>
                    </a:p>
                  </a:txBody>
                  <a:tcPr/>
                </a:tc>
                <a:extLst>
                  <a:ext uri="{0D108BD9-81ED-4DB2-BD59-A6C34878D82A}">
                    <a16:rowId xmlns:a16="http://schemas.microsoft.com/office/drawing/2014/main" val="10003"/>
                  </a:ext>
                </a:extLst>
              </a:tr>
              <a:tr h="182534">
                <a:tc>
                  <a:txBody>
                    <a:bodyPr/>
                    <a:lstStyle/>
                    <a:p>
                      <a:r>
                        <a:rPr lang="en-US" sz="800" dirty="0">
                          <a:latin typeface="Calibri"/>
                          <a:cs typeface="Calibri"/>
                        </a:rPr>
                        <a:t>FI</a:t>
                      </a:r>
                    </a:p>
                  </a:txBody>
                  <a:tcPr/>
                </a:tc>
                <a:tc>
                  <a:txBody>
                    <a:bodyPr/>
                    <a:lstStyle/>
                    <a:p>
                      <a:r>
                        <a:rPr lang="en-US" sz="800" b="1" dirty="0">
                          <a:solidFill>
                            <a:schemeClr val="tx1"/>
                          </a:solidFill>
                          <a:latin typeface="Calibri"/>
                          <a:cs typeface="Calibri"/>
                        </a:rPr>
                        <a:t>Tampere</a:t>
                      </a:r>
                      <a:r>
                        <a:rPr lang="en-US" sz="800" b="1" baseline="0" dirty="0">
                          <a:solidFill>
                            <a:schemeClr val="tx1"/>
                          </a:solidFill>
                          <a:latin typeface="Calibri"/>
                          <a:cs typeface="Calibri"/>
                        </a:rPr>
                        <a:t> University</a:t>
                      </a:r>
                      <a:endParaRPr lang="en-US" sz="800" b="1" dirty="0">
                        <a:solidFill>
                          <a:schemeClr val="tx1"/>
                        </a:solidFill>
                        <a:latin typeface="Calibri"/>
                        <a:cs typeface="Calibri"/>
                      </a:endParaRPr>
                    </a:p>
                  </a:txBody>
                  <a:tcPr/>
                </a:tc>
                <a:extLst>
                  <a:ext uri="{0D108BD9-81ED-4DB2-BD59-A6C34878D82A}">
                    <a16:rowId xmlns:a16="http://schemas.microsoft.com/office/drawing/2014/main" val="10004"/>
                  </a:ext>
                </a:extLst>
              </a:tr>
              <a:tr h="182534">
                <a:tc>
                  <a:txBody>
                    <a:bodyPr/>
                    <a:lstStyle/>
                    <a:p>
                      <a:r>
                        <a:rPr lang="en-US" sz="800" dirty="0">
                          <a:latin typeface="Calibri"/>
                          <a:cs typeface="Calibri"/>
                        </a:rPr>
                        <a:t>LAT</a:t>
                      </a:r>
                    </a:p>
                  </a:txBody>
                  <a:tcPr/>
                </a:tc>
                <a:tc>
                  <a:txBody>
                    <a:bodyPr/>
                    <a:lstStyle/>
                    <a:p>
                      <a:r>
                        <a:rPr lang="en-US" sz="800" b="1" i="0" dirty="0">
                          <a:solidFill>
                            <a:schemeClr val="tx1"/>
                          </a:solidFill>
                          <a:latin typeface="Calibri"/>
                          <a:cs typeface="Calibri"/>
                        </a:rPr>
                        <a:t>Riga Technical University</a:t>
                      </a:r>
                    </a:p>
                  </a:txBody>
                  <a:tcPr/>
                </a:tc>
                <a:extLst>
                  <a:ext uri="{0D108BD9-81ED-4DB2-BD59-A6C34878D82A}">
                    <a16:rowId xmlns:a16="http://schemas.microsoft.com/office/drawing/2014/main" val="10005"/>
                  </a:ext>
                </a:extLst>
              </a:tr>
              <a:tr h="182534">
                <a:tc>
                  <a:txBody>
                    <a:bodyPr/>
                    <a:lstStyle/>
                    <a:p>
                      <a:r>
                        <a:rPr lang="en-US" sz="800" dirty="0">
                          <a:latin typeface="Calibri"/>
                          <a:cs typeface="Calibri"/>
                        </a:rPr>
                        <a:t>CH</a:t>
                      </a:r>
                    </a:p>
                  </a:txBody>
                  <a:tcPr/>
                </a:tc>
                <a:tc>
                  <a:txBody>
                    <a:bodyPr/>
                    <a:lstStyle/>
                    <a:p>
                      <a:r>
                        <a:rPr lang="en-US" sz="800" b="1" i="0" dirty="0">
                          <a:solidFill>
                            <a:schemeClr val="tx1"/>
                          </a:solidFill>
                          <a:latin typeface="Calibri"/>
                          <a:cs typeface="Calibri"/>
                        </a:rPr>
                        <a:t>PSI</a:t>
                      </a:r>
                    </a:p>
                  </a:txBody>
                  <a:tcPr/>
                </a:tc>
                <a:extLst>
                  <a:ext uri="{0D108BD9-81ED-4DB2-BD59-A6C34878D82A}">
                    <a16:rowId xmlns:a16="http://schemas.microsoft.com/office/drawing/2014/main" val="10006"/>
                  </a:ext>
                </a:extLst>
              </a:tr>
              <a:tr h="182534">
                <a:tc>
                  <a:txBody>
                    <a:bodyPr/>
                    <a:lstStyle/>
                    <a:p>
                      <a:endParaRPr lang="en-US" sz="800" dirty="0">
                        <a:latin typeface="Calibri"/>
                        <a:cs typeface="Calibri"/>
                      </a:endParaRPr>
                    </a:p>
                  </a:txBody>
                  <a:tcPr/>
                </a:tc>
                <a:tc>
                  <a:txBody>
                    <a:bodyPr/>
                    <a:lstStyle/>
                    <a:p>
                      <a:r>
                        <a:rPr lang="en-US" sz="800" b="1" i="0" dirty="0">
                          <a:solidFill>
                            <a:schemeClr val="tx1"/>
                          </a:solidFill>
                          <a:latin typeface="Calibri"/>
                          <a:cs typeface="Calibri"/>
                        </a:rPr>
                        <a:t>University of Geneva</a:t>
                      </a:r>
                    </a:p>
                  </a:txBody>
                  <a:tcPr/>
                </a:tc>
                <a:extLst>
                  <a:ext uri="{0D108BD9-81ED-4DB2-BD59-A6C34878D82A}">
                    <a16:rowId xmlns:a16="http://schemas.microsoft.com/office/drawing/2014/main" val="10007"/>
                  </a:ext>
                </a:extLst>
              </a:tr>
              <a:tr h="182534">
                <a:tc>
                  <a:txBody>
                    <a:bodyPr/>
                    <a:lstStyle/>
                    <a:p>
                      <a:endParaRPr lang="en-US" sz="800" dirty="0">
                        <a:latin typeface="Calibri"/>
                        <a:cs typeface="Calibri"/>
                      </a:endParaRPr>
                    </a:p>
                  </a:txBody>
                  <a:tcPr/>
                </a:tc>
                <a:tc>
                  <a:txBody>
                    <a:bodyPr/>
                    <a:lstStyle/>
                    <a:p>
                      <a:r>
                        <a:rPr lang="en-US" sz="800" b="0" i="0" dirty="0">
                          <a:solidFill>
                            <a:schemeClr val="tx1"/>
                          </a:solidFill>
                          <a:latin typeface="Calibri"/>
                          <a:cs typeface="Calibri"/>
                        </a:rPr>
                        <a:t>EPFL</a:t>
                      </a:r>
                    </a:p>
                  </a:txBody>
                  <a:tcPr/>
                </a:tc>
                <a:extLst>
                  <a:ext uri="{0D108BD9-81ED-4DB2-BD59-A6C34878D82A}">
                    <a16:rowId xmlns:a16="http://schemas.microsoft.com/office/drawing/2014/main" val="10008"/>
                  </a:ext>
                </a:extLst>
              </a:tr>
              <a:tr h="182534">
                <a:tc>
                  <a:txBody>
                    <a:bodyPr/>
                    <a:lstStyle/>
                    <a:p>
                      <a:r>
                        <a:rPr lang="en-US" sz="800" dirty="0">
                          <a:latin typeface="Calibri"/>
                          <a:cs typeface="Calibri"/>
                        </a:rPr>
                        <a:t>BE</a:t>
                      </a:r>
                    </a:p>
                  </a:txBody>
                  <a:tcPr/>
                </a:tc>
                <a:tc>
                  <a:txBody>
                    <a:bodyPr/>
                    <a:lstStyle/>
                    <a:p>
                      <a:r>
                        <a:rPr lang="en-US" sz="800" b="1" i="0" baseline="0" dirty="0">
                          <a:solidFill>
                            <a:schemeClr val="tx1"/>
                          </a:solidFill>
                          <a:latin typeface="Calibri"/>
                          <a:cs typeface="Calibri"/>
                        </a:rPr>
                        <a:t>Univ. Louvain</a:t>
                      </a:r>
                    </a:p>
                  </a:txBody>
                  <a:tcPr/>
                </a:tc>
                <a:extLst>
                  <a:ext uri="{0D108BD9-81ED-4DB2-BD59-A6C34878D82A}">
                    <a16:rowId xmlns:a16="http://schemas.microsoft.com/office/drawing/2014/main" val="10009"/>
                  </a:ext>
                </a:extLst>
              </a:tr>
              <a:tr h="182534">
                <a:tc>
                  <a:txBody>
                    <a:bodyPr/>
                    <a:lstStyle/>
                    <a:p>
                      <a:r>
                        <a:rPr lang="en-US" sz="800" dirty="0">
                          <a:latin typeface="Calibri"/>
                          <a:cs typeface="Calibri"/>
                        </a:rPr>
                        <a:t>AU</a:t>
                      </a:r>
                    </a:p>
                  </a:txBody>
                  <a:tcPr/>
                </a:tc>
                <a:tc>
                  <a:txBody>
                    <a:bodyPr/>
                    <a:lstStyle/>
                    <a:p>
                      <a:r>
                        <a:rPr lang="en-US" sz="800" b="1" i="0" dirty="0">
                          <a:solidFill>
                            <a:schemeClr val="tx1"/>
                          </a:solidFill>
                          <a:latin typeface="Calibri"/>
                          <a:cs typeface="Calibri"/>
                        </a:rPr>
                        <a:t>HEPHY</a:t>
                      </a:r>
                    </a:p>
                  </a:txBody>
                  <a:tcPr/>
                </a:tc>
                <a:extLst>
                  <a:ext uri="{0D108BD9-81ED-4DB2-BD59-A6C34878D82A}">
                    <a16:rowId xmlns:a16="http://schemas.microsoft.com/office/drawing/2014/main" val="1440785232"/>
                  </a:ext>
                </a:extLst>
              </a:tr>
              <a:tr h="182534">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TU Wien</a:t>
                      </a:r>
                    </a:p>
                  </a:txBody>
                  <a:tcPr/>
                </a:tc>
                <a:extLst>
                  <a:ext uri="{0D108BD9-81ED-4DB2-BD59-A6C34878D82A}">
                    <a16:rowId xmlns:a16="http://schemas.microsoft.com/office/drawing/2014/main" val="413738934"/>
                  </a:ext>
                </a:extLst>
              </a:tr>
              <a:tr h="182534">
                <a:tc>
                  <a:txBody>
                    <a:bodyPr/>
                    <a:lstStyle/>
                    <a:p>
                      <a:r>
                        <a:rPr lang="en-US" sz="800" dirty="0">
                          <a:latin typeface="Calibri"/>
                          <a:cs typeface="Calibri"/>
                        </a:rPr>
                        <a:t>ES</a:t>
                      </a:r>
                    </a:p>
                  </a:txBody>
                  <a:tcPr/>
                </a:tc>
                <a:tc>
                  <a:txBody>
                    <a:bodyPr/>
                    <a:lstStyle/>
                    <a:p>
                      <a:r>
                        <a:rPr lang="en-US" sz="800" b="1" i="0" dirty="0">
                          <a:solidFill>
                            <a:schemeClr val="tx1"/>
                          </a:solidFill>
                          <a:latin typeface="Calibri"/>
                          <a:cs typeface="Calibri"/>
                        </a:rPr>
                        <a:t>I3M</a:t>
                      </a:r>
                    </a:p>
                  </a:txBody>
                  <a:tcPr/>
                </a:tc>
                <a:extLst>
                  <a:ext uri="{0D108BD9-81ED-4DB2-BD59-A6C34878D82A}">
                    <a16:rowId xmlns:a16="http://schemas.microsoft.com/office/drawing/2014/main" val="2438587973"/>
                  </a:ext>
                </a:extLst>
              </a:tr>
              <a:tr h="182534">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CIEMAT</a:t>
                      </a:r>
                    </a:p>
                  </a:txBody>
                  <a:tcPr/>
                </a:tc>
                <a:extLst>
                  <a:ext uri="{0D108BD9-81ED-4DB2-BD59-A6C34878D82A}">
                    <a16:rowId xmlns:a16="http://schemas.microsoft.com/office/drawing/2014/main" val="2453880346"/>
                  </a:ext>
                </a:extLst>
              </a:tr>
              <a:tr h="182534">
                <a:tc>
                  <a:txBody>
                    <a:bodyPr/>
                    <a:lstStyle/>
                    <a:p>
                      <a:endParaRPr lang="en-US" sz="800" dirty="0">
                        <a:latin typeface="Calibri"/>
                        <a:cs typeface="Calibri"/>
                      </a:endParaRPr>
                    </a:p>
                  </a:txBody>
                  <a:tcPr/>
                </a:tc>
                <a:tc>
                  <a:txBody>
                    <a:bodyPr/>
                    <a:lstStyle/>
                    <a:p>
                      <a:r>
                        <a:rPr lang="en-US" sz="800" b="1" i="0" dirty="0">
                          <a:solidFill>
                            <a:schemeClr val="tx1"/>
                          </a:solidFill>
                          <a:latin typeface="Calibri"/>
                          <a:cs typeface="Calibri"/>
                        </a:rPr>
                        <a:t>ICMAB</a:t>
                      </a:r>
                    </a:p>
                  </a:txBody>
                  <a:tcPr/>
                </a:tc>
                <a:extLst>
                  <a:ext uri="{0D108BD9-81ED-4DB2-BD59-A6C34878D82A}">
                    <a16:rowId xmlns:a16="http://schemas.microsoft.com/office/drawing/2014/main" val="3862688765"/>
                  </a:ext>
                </a:extLst>
              </a:tr>
              <a:tr h="182534">
                <a:tc>
                  <a:txBody>
                    <a:bodyPr/>
                    <a:lstStyle/>
                    <a:p>
                      <a:r>
                        <a:rPr lang="en-US" sz="800" dirty="0">
                          <a:latin typeface="Calibri"/>
                          <a:cs typeface="Calibri"/>
                        </a:rPr>
                        <a:t>China</a:t>
                      </a:r>
                    </a:p>
                  </a:txBody>
                  <a:tcPr/>
                </a:tc>
                <a:tc>
                  <a:txBody>
                    <a:bodyPr/>
                    <a:lstStyle/>
                    <a:p>
                      <a:r>
                        <a:rPr lang="en-US" sz="800" b="1" i="1" dirty="0">
                          <a:solidFill>
                            <a:schemeClr val="tx1"/>
                          </a:solidFill>
                          <a:latin typeface="Calibri"/>
                          <a:cs typeface="Calibri"/>
                        </a:rPr>
                        <a:t>Sun </a:t>
                      </a:r>
                      <a:r>
                        <a:rPr lang="en-US" sz="800" b="1" i="1" dirty="0" err="1">
                          <a:solidFill>
                            <a:schemeClr val="tx1"/>
                          </a:solidFill>
                          <a:latin typeface="Calibri"/>
                          <a:cs typeface="Calibri"/>
                        </a:rPr>
                        <a:t>Yat-sen</a:t>
                      </a:r>
                      <a:r>
                        <a:rPr lang="en-US" sz="800" b="1" i="1" dirty="0">
                          <a:solidFill>
                            <a:schemeClr val="tx1"/>
                          </a:solidFill>
                          <a:latin typeface="Calibri"/>
                          <a:cs typeface="Calibri"/>
                        </a:rPr>
                        <a:t> University</a:t>
                      </a:r>
                    </a:p>
                  </a:txBody>
                  <a:tcPr/>
                </a:tc>
                <a:extLst>
                  <a:ext uri="{0D108BD9-81ED-4DB2-BD59-A6C34878D82A}">
                    <a16:rowId xmlns:a16="http://schemas.microsoft.com/office/drawing/2014/main" val="521554852"/>
                  </a:ext>
                </a:extLst>
              </a:tr>
              <a:tr h="182534">
                <a:tc>
                  <a:txBody>
                    <a:bodyPr/>
                    <a:lstStyle/>
                    <a:p>
                      <a:endParaRPr lang="en-US" sz="800" dirty="0">
                        <a:latin typeface="Calibri"/>
                        <a:cs typeface="Calibri"/>
                      </a:endParaRPr>
                    </a:p>
                  </a:txBody>
                  <a:tcPr/>
                </a:tc>
                <a:tc>
                  <a:txBody>
                    <a:bodyPr/>
                    <a:lstStyle/>
                    <a:p>
                      <a:r>
                        <a:rPr lang="en-US" sz="800" b="1" dirty="0">
                          <a:latin typeface="Calibri"/>
                          <a:cs typeface="Calibri"/>
                        </a:rPr>
                        <a:t>IHEP</a:t>
                      </a:r>
                    </a:p>
                  </a:txBody>
                  <a:tcPr/>
                </a:tc>
                <a:extLst>
                  <a:ext uri="{0D108BD9-81ED-4DB2-BD59-A6C34878D82A}">
                    <a16:rowId xmlns:a16="http://schemas.microsoft.com/office/drawing/2014/main" val="10010"/>
                  </a:ext>
                </a:extLst>
              </a:tr>
              <a:tr h="182534">
                <a:tc>
                  <a:txBody>
                    <a:bodyPr/>
                    <a:lstStyle/>
                    <a:p>
                      <a:endParaRPr lang="en-US" sz="800" dirty="0">
                        <a:latin typeface="Calibri"/>
                        <a:cs typeface="Calibri"/>
                      </a:endParaRPr>
                    </a:p>
                  </a:txBody>
                  <a:tcPr/>
                </a:tc>
                <a:tc>
                  <a:txBody>
                    <a:bodyPr/>
                    <a:lstStyle/>
                    <a:p>
                      <a:r>
                        <a:rPr lang="en-US" sz="800" b="1" i="0" dirty="0">
                          <a:latin typeface="Calibri"/>
                          <a:cs typeface="Calibri"/>
                        </a:rPr>
                        <a:t>Peking University</a:t>
                      </a:r>
                    </a:p>
                  </a:txBody>
                  <a:tcPr/>
                </a:tc>
                <a:extLst>
                  <a:ext uri="{0D108BD9-81ED-4DB2-BD59-A6C34878D82A}">
                    <a16:rowId xmlns:a16="http://schemas.microsoft.com/office/drawing/2014/main" val="10011"/>
                  </a:ext>
                </a:extLst>
              </a:tr>
              <a:tr h="182534">
                <a:tc>
                  <a:txBody>
                    <a:bodyPr/>
                    <a:lstStyle/>
                    <a:p>
                      <a:r>
                        <a:rPr lang="en-US" sz="800" dirty="0">
                          <a:latin typeface="Calibri"/>
                          <a:cs typeface="Calibri"/>
                        </a:rPr>
                        <a:t>KO</a:t>
                      </a:r>
                    </a:p>
                  </a:txBody>
                  <a:tcPr/>
                </a:tc>
                <a:tc>
                  <a:txBody>
                    <a:bodyPr/>
                    <a:lstStyle/>
                    <a:p>
                      <a:r>
                        <a:rPr lang="en-US" sz="800" b="1" dirty="0">
                          <a:latin typeface="Calibri"/>
                          <a:cs typeface="Calibri"/>
                        </a:rPr>
                        <a:t>KEU</a:t>
                      </a:r>
                    </a:p>
                  </a:txBody>
                  <a:tcPr/>
                </a:tc>
                <a:extLst>
                  <a:ext uri="{0D108BD9-81ED-4DB2-BD59-A6C34878D82A}">
                    <a16:rowId xmlns:a16="http://schemas.microsoft.com/office/drawing/2014/main" val="1076425111"/>
                  </a:ext>
                </a:extLst>
              </a:tr>
              <a:tr h="182534">
                <a:tc>
                  <a:txBody>
                    <a:bodyPr/>
                    <a:lstStyle/>
                    <a:p>
                      <a:endParaRPr lang="en-US" sz="800" dirty="0">
                        <a:latin typeface="Calibri"/>
                        <a:cs typeface="Calibri"/>
                      </a:endParaRPr>
                    </a:p>
                  </a:txBody>
                  <a:tcPr/>
                </a:tc>
                <a:tc>
                  <a:txBody>
                    <a:bodyPr/>
                    <a:lstStyle/>
                    <a:p>
                      <a:r>
                        <a:rPr lang="en-US" sz="800" b="1" dirty="0">
                          <a:latin typeface="Calibri"/>
                          <a:cs typeface="Calibri"/>
                        </a:rPr>
                        <a:t>Yonsei University</a:t>
                      </a:r>
                    </a:p>
                  </a:txBody>
                  <a:tcPr/>
                </a:tc>
                <a:extLst>
                  <a:ext uri="{0D108BD9-81ED-4DB2-BD59-A6C34878D82A}">
                    <a16:rowId xmlns:a16="http://schemas.microsoft.com/office/drawing/2014/main" val="812576897"/>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035765019"/>
              </p:ext>
            </p:extLst>
          </p:nvPr>
        </p:nvGraphicFramePr>
        <p:xfrm>
          <a:off x="6876256" y="947534"/>
          <a:ext cx="2160240" cy="2560320"/>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11384">
                <a:tc>
                  <a:txBody>
                    <a:bodyPr/>
                    <a:lstStyle/>
                    <a:p>
                      <a:r>
                        <a:rPr lang="en-US" sz="800" dirty="0">
                          <a:latin typeface="Calibri"/>
                          <a:cs typeface="Calibri"/>
                        </a:rPr>
                        <a:t>US</a:t>
                      </a:r>
                    </a:p>
                  </a:txBody>
                  <a:tcPr/>
                </a:tc>
                <a:tc>
                  <a:txBody>
                    <a:bodyPr/>
                    <a:lstStyle/>
                    <a:p>
                      <a:r>
                        <a:rPr lang="en-US" sz="800" b="1" dirty="0">
                          <a:solidFill>
                            <a:schemeClr val="tx1"/>
                          </a:solidFill>
                          <a:latin typeface="Calibri"/>
                          <a:cs typeface="Calibri"/>
                        </a:rPr>
                        <a:t>Iowa State University</a:t>
                      </a:r>
                    </a:p>
                  </a:txBody>
                  <a:tcPr/>
                </a:tc>
                <a:extLst>
                  <a:ext uri="{0D108BD9-81ED-4DB2-BD59-A6C34878D82A}">
                    <a16:rowId xmlns:a16="http://schemas.microsoft.com/office/drawing/2014/main" val="906101337"/>
                  </a:ext>
                </a:extLst>
              </a:tr>
              <a:tr h="211384">
                <a:tc>
                  <a:txBody>
                    <a:bodyPr/>
                    <a:lstStyle/>
                    <a:p>
                      <a:endParaRPr lang="en-US" sz="800" dirty="0">
                        <a:latin typeface="Calibri"/>
                        <a:cs typeface="Calibri"/>
                      </a:endParaRPr>
                    </a:p>
                  </a:txBody>
                  <a:tcPr/>
                </a:tc>
                <a:tc>
                  <a:txBody>
                    <a:bodyPr/>
                    <a:lstStyle/>
                    <a:p>
                      <a:r>
                        <a:rPr lang="en-US" sz="800" b="1" i="1" dirty="0">
                          <a:latin typeface="Calibri"/>
                          <a:cs typeface="Calibri"/>
                        </a:rPr>
                        <a:t>University of Iowa</a:t>
                      </a:r>
                    </a:p>
                  </a:txBody>
                  <a:tcPr/>
                </a:tc>
                <a:extLst>
                  <a:ext uri="{0D108BD9-81ED-4DB2-BD59-A6C34878D82A}">
                    <a16:rowId xmlns:a16="http://schemas.microsoft.com/office/drawing/2014/main" val="10005"/>
                  </a:ext>
                </a:extLst>
              </a:tr>
              <a:tr h="211384">
                <a:tc>
                  <a:txBody>
                    <a:bodyPr/>
                    <a:lstStyle/>
                    <a:p>
                      <a:endParaRPr lang="en-US" sz="800" dirty="0">
                        <a:latin typeface="Calibri"/>
                        <a:cs typeface="Calibri"/>
                      </a:endParaRPr>
                    </a:p>
                  </a:txBody>
                  <a:tcPr/>
                </a:tc>
                <a:tc>
                  <a:txBody>
                    <a:bodyPr/>
                    <a:lstStyle/>
                    <a:p>
                      <a:r>
                        <a:rPr lang="en-US" sz="800" b="1" dirty="0">
                          <a:latin typeface="Calibri"/>
                          <a:cs typeface="Calibri"/>
                        </a:rPr>
                        <a:t>Wisconsin-Madison</a:t>
                      </a:r>
                    </a:p>
                  </a:txBody>
                  <a:tcPr/>
                </a:tc>
                <a:extLst>
                  <a:ext uri="{0D108BD9-81ED-4DB2-BD59-A6C34878D82A}">
                    <a16:rowId xmlns:a16="http://schemas.microsoft.com/office/drawing/2014/main" val="10006"/>
                  </a:ext>
                </a:extLst>
              </a:tr>
              <a:tr h="211384">
                <a:tc>
                  <a:txBody>
                    <a:bodyPr/>
                    <a:lstStyle/>
                    <a:p>
                      <a:endParaRPr lang="en-US" sz="800" dirty="0">
                        <a:latin typeface="Calibri"/>
                        <a:cs typeface="Calibri"/>
                      </a:endParaRPr>
                    </a:p>
                  </a:txBody>
                  <a:tcPr/>
                </a:tc>
                <a:tc>
                  <a:txBody>
                    <a:bodyPr/>
                    <a:lstStyle/>
                    <a:p>
                      <a:r>
                        <a:rPr lang="en-US" sz="800" b="1" i="1" dirty="0">
                          <a:latin typeface="Calibri"/>
                          <a:cs typeface="Calibri"/>
                        </a:rPr>
                        <a:t>Pittsburg University</a:t>
                      </a:r>
                    </a:p>
                  </a:txBody>
                  <a:tcPr/>
                </a:tc>
                <a:extLst>
                  <a:ext uri="{0D108BD9-81ED-4DB2-BD59-A6C34878D82A}">
                    <a16:rowId xmlns:a16="http://schemas.microsoft.com/office/drawing/2014/main" val="10007"/>
                  </a:ext>
                </a:extLst>
              </a:tr>
              <a:tr h="211384">
                <a:tc>
                  <a:txBody>
                    <a:bodyPr/>
                    <a:lstStyle/>
                    <a:p>
                      <a:endParaRPr lang="en-US" sz="800" dirty="0">
                        <a:latin typeface="Calibri"/>
                        <a:cs typeface="Calibri"/>
                      </a:endParaRPr>
                    </a:p>
                  </a:txBody>
                  <a:tcPr/>
                </a:tc>
                <a:tc>
                  <a:txBody>
                    <a:bodyPr/>
                    <a:lstStyle/>
                    <a:p>
                      <a:r>
                        <a:rPr lang="en-US" sz="800" b="1" i="0" dirty="0">
                          <a:latin typeface="Calibri"/>
                          <a:cs typeface="Calibri"/>
                        </a:rPr>
                        <a:t>Old Dominion</a:t>
                      </a:r>
                    </a:p>
                  </a:txBody>
                  <a:tcPr/>
                </a:tc>
                <a:extLst>
                  <a:ext uri="{0D108BD9-81ED-4DB2-BD59-A6C34878D82A}">
                    <a16:rowId xmlns:a16="http://schemas.microsoft.com/office/drawing/2014/main" val="10010"/>
                  </a:ext>
                </a:extLst>
              </a:tr>
              <a:tr h="211384">
                <a:tc>
                  <a:txBody>
                    <a:bodyPr/>
                    <a:lstStyle/>
                    <a:p>
                      <a:endParaRPr lang="en-US" sz="800" dirty="0">
                        <a:latin typeface="Calibri"/>
                        <a:cs typeface="Calibri"/>
                      </a:endParaRPr>
                    </a:p>
                  </a:txBody>
                  <a:tcPr/>
                </a:tc>
                <a:tc>
                  <a:txBody>
                    <a:bodyPr/>
                    <a:lstStyle/>
                    <a:p>
                      <a:r>
                        <a:rPr lang="en-US" sz="800" b="1" dirty="0">
                          <a:latin typeface="Calibri"/>
                          <a:cs typeface="Calibri"/>
                        </a:rPr>
                        <a:t>Chicago University</a:t>
                      </a:r>
                    </a:p>
                  </a:txBody>
                  <a:tcPr/>
                </a:tc>
                <a:extLst>
                  <a:ext uri="{0D108BD9-81ED-4DB2-BD59-A6C34878D82A}">
                    <a16:rowId xmlns:a16="http://schemas.microsoft.com/office/drawing/2014/main" val="10011"/>
                  </a:ext>
                </a:extLst>
              </a:tr>
              <a:tr h="211384">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Florida State University</a:t>
                      </a:r>
                    </a:p>
                  </a:txBody>
                  <a:tcPr/>
                </a:tc>
                <a:extLst>
                  <a:ext uri="{0D108BD9-81ED-4DB2-BD59-A6C34878D82A}">
                    <a16:rowId xmlns:a16="http://schemas.microsoft.com/office/drawing/2014/main" val="10012"/>
                  </a:ext>
                </a:extLst>
              </a:tr>
              <a:tr h="211384">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RICE University</a:t>
                      </a:r>
                    </a:p>
                  </a:txBody>
                  <a:tcPr/>
                </a:tc>
                <a:extLst>
                  <a:ext uri="{0D108BD9-81ED-4DB2-BD59-A6C34878D82A}">
                    <a16:rowId xmlns:a16="http://schemas.microsoft.com/office/drawing/2014/main" val="2550055002"/>
                  </a:ext>
                </a:extLst>
              </a:tr>
              <a:tr h="211384">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Tennessee University</a:t>
                      </a:r>
                    </a:p>
                  </a:txBody>
                  <a:tcPr/>
                </a:tc>
                <a:extLst>
                  <a:ext uri="{0D108BD9-81ED-4DB2-BD59-A6C34878D82A}">
                    <a16:rowId xmlns:a16="http://schemas.microsoft.com/office/drawing/2014/main" val="1654320342"/>
                  </a:ext>
                </a:extLst>
              </a:tr>
              <a:tr h="211384">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MIT Plasma science center</a:t>
                      </a:r>
                    </a:p>
                  </a:txBody>
                  <a:tcPr/>
                </a:tc>
                <a:extLst>
                  <a:ext uri="{0D108BD9-81ED-4DB2-BD59-A6C34878D82A}">
                    <a16:rowId xmlns:a16="http://schemas.microsoft.com/office/drawing/2014/main" val="3861876254"/>
                  </a:ext>
                </a:extLst>
              </a:tr>
              <a:tr h="211384">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Pittsburgh PAC</a:t>
                      </a:r>
                    </a:p>
                  </a:txBody>
                  <a:tcPr/>
                </a:tc>
                <a:extLst>
                  <a:ext uri="{0D108BD9-81ED-4DB2-BD59-A6C34878D82A}">
                    <a16:rowId xmlns:a16="http://schemas.microsoft.com/office/drawing/2014/main" val="883181929"/>
                  </a:ext>
                </a:extLst>
              </a:tr>
              <a:tr h="211384">
                <a:tc>
                  <a:txBody>
                    <a:bodyPr/>
                    <a:lstStyle/>
                    <a:p>
                      <a:r>
                        <a:rPr lang="en-US" sz="800" dirty="0">
                          <a:latin typeface="Calibri"/>
                          <a:cs typeface="Calibri"/>
                        </a:rPr>
                        <a:t>India</a:t>
                      </a:r>
                    </a:p>
                  </a:txBody>
                  <a:tcPr/>
                </a:tc>
                <a:tc>
                  <a:txBody>
                    <a:bodyPr/>
                    <a:lstStyle/>
                    <a:p>
                      <a:r>
                        <a:rPr lang="en-US" sz="800" b="1" i="1" dirty="0">
                          <a:latin typeface="Calibri"/>
                          <a:cs typeface="Calibri"/>
                        </a:rPr>
                        <a:t>CHEP</a:t>
                      </a:r>
                    </a:p>
                  </a:txBody>
                  <a:tcPr/>
                </a:tc>
                <a:extLst>
                  <a:ext uri="{0D108BD9-81ED-4DB2-BD59-A6C34878D82A}">
                    <a16:rowId xmlns:a16="http://schemas.microsoft.com/office/drawing/2014/main" val="776689500"/>
                  </a:ext>
                </a:extLst>
              </a:tr>
            </a:tbl>
          </a:graphicData>
        </a:graphic>
      </p:graphicFrame>
      <p:graphicFrame>
        <p:nvGraphicFramePr>
          <p:cNvPr id="9" name="Table 8"/>
          <p:cNvGraphicFramePr>
            <a:graphicFrameLocks noGrp="1"/>
          </p:cNvGraphicFramePr>
          <p:nvPr/>
        </p:nvGraphicFramePr>
        <p:xfrm>
          <a:off x="6876256" y="3662526"/>
          <a:ext cx="2160240" cy="853440"/>
        </p:xfrm>
        <a:graphic>
          <a:graphicData uri="http://schemas.openxmlformats.org/drawingml/2006/table">
            <a:tbl>
              <a:tblPr bandRow="1">
                <a:tableStyleId>{7DF18680-E054-41AD-8BC1-D1AEF772440D}</a:tableStyleId>
              </a:tblPr>
              <a:tblGrid>
                <a:gridCol w="576064">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tblGrid>
              <a:tr h="190242">
                <a:tc>
                  <a:txBody>
                    <a:bodyPr/>
                    <a:lstStyle/>
                    <a:p>
                      <a:r>
                        <a:rPr lang="en-US" sz="800" dirty="0">
                          <a:latin typeface="Calibri"/>
                          <a:cs typeface="Calibri"/>
                        </a:rPr>
                        <a:t>US</a:t>
                      </a:r>
                    </a:p>
                  </a:txBody>
                  <a:tcPr/>
                </a:tc>
                <a:tc>
                  <a:txBody>
                    <a:bodyPr/>
                    <a:lstStyle/>
                    <a:p>
                      <a:r>
                        <a:rPr lang="en-US" sz="800" dirty="0">
                          <a:latin typeface="Calibri"/>
                          <a:cs typeface="Calibri"/>
                        </a:rPr>
                        <a:t>FNAL</a:t>
                      </a:r>
                    </a:p>
                  </a:txBody>
                  <a:tcPr/>
                </a:tc>
                <a:extLst>
                  <a:ext uri="{0D108BD9-81ED-4DB2-BD59-A6C34878D82A}">
                    <a16:rowId xmlns:a16="http://schemas.microsoft.com/office/drawing/2014/main" val="10008"/>
                  </a:ext>
                </a:extLst>
              </a:tr>
              <a:tr h="190242">
                <a:tc>
                  <a:txBody>
                    <a:bodyPr/>
                    <a:lstStyle/>
                    <a:p>
                      <a:endParaRPr lang="en-US" sz="800" dirty="0">
                        <a:latin typeface="Calibri"/>
                        <a:cs typeface="Calibri"/>
                      </a:endParaRPr>
                    </a:p>
                  </a:txBody>
                  <a:tcPr/>
                </a:tc>
                <a:tc>
                  <a:txBody>
                    <a:bodyPr/>
                    <a:lstStyle/>
                    <a:p>
                      <a:r>
                        <a:rPr lang="en-US" sz="800" dirty="0">
                          <a:latin typeface="Calibri"/>
                          <a:cs typeface="Calibri"/>
                        </a:rPr>
                        <a:t>LBL</a:t>
                      </a:r>
                    </a:p>
                  </a:txBody>
                  <a:tcPr/>
                </a:tc>
                <a:extLst>
                  <a:ext uri="{0D108BD9-81ED-4DB2-BD59-A6C34878D82A}">
                    <a16:rowId xmlns:a16="http://schemas.microsoft.com/office/drawing/2014/main" val="10009"/>
                  </a:ext>
                </a:extLst>
              </a:tr>
              <a:tr h="190242">
                <a:tc>
                  <a:txBody>
                    <a:bodyPr/>
                    <a:lstStyle/>
                    <a:p>
                      <a:endParaRPr lang="en-US" sz="800" dirty="0">
                        <a:latin typeface="Calibri"/>
                        <a:cs typeface="Calibri"/>
                      </a:endParaRPr>
                    </a:p>
                  </a:txBody>
                  <a:tcPr/>
                </a:tc>
                <a:tc>
                  <a:txBody>
                    <a:bodyPr/>
                    <a:lstStyle/>
                    <a:p>
                      <a:r>
                        <a:rPr lang="en-US" sz="800" dirty="0">
                          <a:latin typeface="Calibri"/>
                          <a:cs typeface="Calibri"/>
                        </a:rPr>
                        <a:t>JLAB</a:t>
                      </a:r>
                    </a:p>
                  </a:txBody>
                  <a:tcPr/>
                </a:tc>
                <a:extLst>
                  <a:ext uri="{0D108BD9-81ED-4DB2-BD59-A6C34878D82A}">
                    <a16:rowId xmlns:a16="http://schemas.microsoft.com/office/drawing/2014/main" val="10010"/>
                  </a:ext>
                </a:extLst>
              </a:tr>
              <a:tr h="190242">
                <a:tc>
                  <a:txBody>
                    <a:bodyPr/>
                    <a:lstStyle/>
                    <a:p>
                      <a:endParaRPr lang="en-US" sz="800" dirty="0">
                        <a:latin typeface="Calibri"/>
                        <a:cs typeface="Calibri"/>
                      </a:endParaRPr>
                    </a:p>
                  </a:txBody>
                  <a:tcPr/>
                </a:tc>
                <a:tc>
                  <a:txBody>
                    <a:bodyPr/>
                    <a:lstStyle/>
                    <a:p>
                      <a:r>
                        <a:rPr lang="en-US" sz="800" b="0" i="0" dirty="0">
                          <a:latin typeface="Calibri"/>
                          <a:cs typeface="Calibri"/>
                        </a:rPr>
                        <a:t>BNL</a:t>
                      </a:r>
                    </a:p>
                  </a:txBody>
                  <a:tcPr/>
                </a:tc>
                <a:extLst>
                  <a:ext uri="{0D108BD9-81ED-4DB2-BD59-A6C34878D82A}">
                    <a16:rowId xmlns:a16="http://schemas.microsoft.com/office/drawing/2014/main" val="10011"/>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extLst>
              <p:ext uri="{D42A27DB-BD31-4B8C-83A1-F6EECF244321}">
                <p14:modId xmlns:p14="http://schemas.microsoft.com/office/powerpoint/2010/main" val="2220321371"/>
              </p:ext>
            </p:extLst>
          </p:nvPr>
        </p:nvGraphicFramePr>
        <p:xfrm>
          <a:off x="2317092" y="680814"/>
          <a:ext cx="2160240" cy="4267200"/>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156391">
                <a:tc>
                  <a:txBody>
                    <a:bodyPr/>
                    <a:lstStyle/>
                    <a:p>
                      <a:r>
                        <a:rPr lang="en-US" sz="800" dirty="0">
                          <a:latin typeface="Calibri"/>
                          <a:cs typeface="Calibri"/>
                        </a:rPr>
                        <a:t>IT</a:t>
                      </a:r>
                    </a:p>
                  </a:txBody>
                  <a:tcPr/>
                </a:tc>
                <a:tc>
                  <a:txBody>
                    <a:bodyPr/>
                    <a:lstStyle/>
                    <a:p>
                      <a:r>
                        <a:rPr lang="en-US" sz="800" b="1" baseline="0" dirty="0">
                          <a:solidFill>
                            <a:schemeClr val="tx1"/>
                          </a:solidFill>
                          <a:latin typeface="Calibri"/>
                          <a:cs typeface="Calibri"/>
                        </a:rPr>
                        <a:t>INFN</a:t>
                      </a:r>
                    </a:p>
                  </a:txBody>
                  <a:tcPr/>
                </a:tc>
                <a:extLst>
                  <a:ext uri="{0D108BD9-81ED-4DB2-BD59-A6C34878D82A}">
                    <a16:rowId xmlns:a16="http://schemas.microsoft.com/office/drawing/2014/main" val="10014"/>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Univ., Polit. Torino</a:t>
                      </a:r>
                    </a:p>
                  </a:txBody>
                  <a:tcPr/>
                </a:tc>
                <a:extLst>
                  <a:ext uri="{0D108BD9-81ED-4DB2-BD59-A6C34878D82A}">
                    <a16:rowId xmlns:a16="http://schemas.microsoft.com/office/drawing/2014/main" val="1466787135"/>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Univ. Milano</a:t>
                      </a:r>
                    </a:p>
                  </a:txBody>
                  <a:tcPr/>
                </a:tc>
                <a:extLst>
                  <a:ext uri="{0D108BD9-81ED-4DB2-BD59-A6C34878D82A}">
                    <a16:rowId xmlns:a16="http://schemas.microsoft.com/office/drawing/2014/main" val="596251503"/>
                  </a:ext>
                </a:extLst>
              </a:tr>
              <a:tr h="156391">
                <a:tc>
                  <a:txBody>
                    <a:bodyPr/>
                    <a:lstStyle/>
                    <a:p>
                      <a:endParaRPr lang="en-US" sz="800" dirty="0">
                        <a:latin typeface="Calibri"/>
                        <a:cs typeface="Calibri"/>
                      </a:endParaRPr>
                    </a:p>
                  </a:txBody>
                  <a:tcPr/>
                </a:tc>
                <a:tc>
                  <a:txBody>
                    <a:bodyPr/>
                    <a:lstStyle/>
                    <a:p>
                      <a:r>
                        <a:rPr lang="en-US" sz="800" b="1" i="0" baseline="0" dirty="0">
                          <a:solidFill>
                            <a:schemeClr val="tx1"/>
                          </a:solidFill>
                          <a:latin typeface="Calibri"/>
                          <a:cs typeface="Calibri"/>
                        </a:rPr>
                        <a:t>INFN, Univ. </a:t>
                      </a:r>
                      <a:r>
                        <a:rPr lang="en-US" sz="800" b="1" i="0" baseline="0" dirty="0" err="1">
                          <a:solidFill>
                            <a:schemeClr val="tx1"/>
                          </a:solidFill>
                          <a:latin typeface="Calibri"/>
                          <a:cs typeface="Calibri"/>
                        </a:rPr>
                        <a:t>Padova</a:t>
                      </a:r>
                      <a:endParaRPr lang="en-US" sz="800" b="1" i="0" baseline="0" dirty="0">
                        <a:solidFill>
                          <a:schemeClr val="tx1"/>
                        </a:solidFill>
                        <a:latin typeface="Calibri"/>
                        <a:cs typeface="Calibri"/>
                      </a:endParaRPr>
                    </a:p>
                  </a:txBody>
                  <a:tcPr/>
                </a:tc>
                <a:extLst>
                  <a:ext uri="{0D108BD9-81ED-4DB2-BD59-A6C34878D82A}">
                    <a16:rowId xmlns:a16="http://schemas.microsoft.com/office/drawing/2014/main" val="2749660043"/>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INFN,</a:t>
                      </a:r>
                      <a:r>
                        <a:rPr lang="en-US" sz="800" b="1" baseline="0" dirty="0">
                          <a:solidFill>
                            <a:schemeClr val="tx1"/>
                          </a:solidFill>
                          <a:latin typeface="Calibri"/>
                          <a:cs typeface="Calibri"/>
                        </a:rPr>
                        <a:t> </a:t>
                      </a:r>
                      <a:r>
                        <a:rPr lang="en-US" sz="800" b="1" dirty="0">
                          <a:solidFill>
                            <a:schemeClr val="tx1"/>
                          </a:solidFill>
                          <a:latin typeface="Calibri"/>
                          <a:cs typeface="Calibri"/>
                        </a:rPr>
                        <a:t>Univ. Pavia</a:t>
                      </a:r>
                    </a:p>
                  </a:txBody>
                  <a:tcPr/>
                </a:tc>
                <a:extLst>
                  <a:ext uri="{0D108BD9-81ED-4DB2-BD59-A6C34878D82A}">
                    <a16:rowId xmlns:a16="http://schemas.microsoft.com/office/drawing/2014/main" val="2397572815"/>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Univ. Bologna</a:t>
                      </a:r>
                    </a:p>
                  </a:txBody>
                  <a:tcPr/>
                </a:tc>
                <a:extLst>
                  <a:ext uri="{0D108BD9-81ED-4DB2-BD59-A6C34878D82A}">
                    <a16:rowId xmlns:a16="http://schemas.microsoft.com/office/drawing/2014/main" val="864121970"/>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Trieste</a:t>
                      </a:r>
                    </a:p>
                  </a:txBody>
                  <a:tcPr/>
                </a:tc>
                <a:extLst>
                  <a:ext uri="{0D108BD9-81ED-4DB2-BD59-A6C34878D82A}">
                    <a16:rowId xmlns:a16="http://schemas.microsoft.com/office/drawing/2014/main" val="1780186167"/>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Univ. Bari</a:t>
                      </a:r>
                    </a:p>
                  </a:txBody>
                  <a:tcPr/>
                </a:tc>
                <a:extLst>
                  <a:ext uri="{0D108BD9-81ED-4DB2-BD59-A6C34878D82A}">
                    <a16:rowId xmlns:a16="http://schemas.microsoft.com/office/drawing/2014/main" val="3366357214"/>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Univ. Roma 1</a:t>
                      </a:r>
                    </a:p>
                  </a:txBody>
                  <a:tcPr/>
                </a:tc>
                <a:extLst>
                  <a:ext uri="{0D108BD9-81ED-4DB2-BD59-A6C34878D82A}">
                    <a16:rowId xmlns:a16="http://schemas.microsoft.com/office/drawing/2014/main" val="10015"/>
                  </a:ext>
                </a:extLst>
              </a:tr>
              <a:tr h="156391">
                <a:tc>
                  <a:txBody>
                    <a:bodyPr/>
                    <a:lstStyle/>
                    <a:p>
                      <a:endParaRPr lang="en-US" sz="800" dirty="0">
                        <a:latin typeface="Calibri"/>
                        <a:cs typeface="Calibri"/>
                      </a:endParaRPr>
                    </a:p>
                  </a:txBody>
                  <a:tcPr/>
                </a:tc>
                <a:tc>
                  <a:txBody>
                    <a:bodyPr/>
                    <a:lstStyle/>
                    <a:p>
                      <a:r>
                        <a:rPr lang="en-US" sz="800" b="1" i="1" baseline="0" dirty="0">
                          <a:solidFill>
                            <a:schemeClr val="tx1"/>
                          </a:solidFill>
                          <a:latin typeface="Calibri"/>
                          <a:cs typeface="Calibri"/>
                        </a:rPr>
                        <a:t>ENEA</a:t>
                      </a:r>
                    </a:p>
                  </a:txBody>
                  <a:tcPr/>
                </a:tc>
                <a:extLst>
                  <a:ext uri="{0D108BD9-81ED-4DB2-BD59-A6C34878D82A}">
                    <a16:rowId xmlns:a16="http://schemas.microsoft.com/office/drawing/2014/main" val="1371950143"/>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3770034224"/>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Univ. Ferrara</a:t>
                      </a:r>
                    </a:p>
                  </a:txBody>
                  <a:tcPr/>
                </a:tc>
                <a:extLst>
                  <a:ext uri="{0D108BD9-81ED-4DB2-BD59-A6C34878D82A}">
                    <a16:rowId xmlns:a16="http://schemas.microsoft.com/office/drawing/2014/main" val="320798771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a:tc>
                <a:extLst>
                  <a:ext uri="{0D108BD9-81ED-4DB2-BD59-A6C34878D82A}">
                    <a16:rowId xmlns:a16="http://schemas.microsoft.com/office/drawing/2014/main" val="161029400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a:t>
                      </a:r>
                      <a:r>
                        <a:rPr lang="en-US" sz="800" baseline="0" dirty="0" err="1">
                          <a:latin typeface="Calibri"/>
                          <a:cs typeface="Calibri"/>
                        </a:rPr>
                        <a:t>Legnaro</a:t>
                      </a:r>
                      <a:endParaRPr lang="en-US" sz="800" b="0" baseline="0" dirty="0">
                        <a:latin typeface="Calibri"/>
                        <a:cs typeface="Calibri"/>
                      </a:endParaRPr>
                    </a:p>
                  </a:txBody>
                  <a:tcPr/>
                </a:tc>
                <a:extLst>
                  <a:ext uri="{0D108BD9-81ED-4DB2-BD59-A6C34878D82A}">
                    <a16:rowId xmlns:a16="http://schemas.microsoft.com/office/drawing/2014/main" val="2334309705"/>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70602899"/>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208996339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2296806218"/>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Napoli</a:t>
                      </a:r>
                      <a:endParaRPr lang="en-US" sz="800" b="0" baseline="0" dirty="0">
                        <a:latin typeface="Calibri"/>
                        <a:cs typeface="Calibri"/>
                      </a:endParaRPr>
                    </a:p>
                  </a:txBody>
                  <a:tcPr/>
                </a:tc>
                <a:extLst>
                  <a:ext uri="{0D108BD9-81ED-4DB2-BD59-A6C34878D82A}">
                    <a16:rowId xmlns:a16="http://schemas.microsoft.com/office/drawing/2014/main" val="2313380880"/>
                  </a:ext>
                </a:extLst>
              </a:tr>
              <a:tr h="156391">
                <a:tc>
                  <a:txBody>
                    <a:bodyPr/>
                    <a:lstStyle/>
                    <a:p>
                      <a:r>
                        <a:rPr lang="en-US" sz="800" dirty="0">
                          <a:latin typeface="Calibri"/>
                          <a:cs typeface="Calibri"/>
                        </a:rPr>
                        <a:t>Mal</a:t>
                      </a:r>
                    </a:p>
                  </a:txBody>
                  <a:tcPr/>
                </a:tc>
                <a:tc>
                  <a:txBody>
                    <a:bodyPr/>
                    <a:lstStyle/>
                    <a:p>
                      <a:r>
                        <a:rPr lang="en-US" sz="800" b="1" i="0" baseline="0" dirty="0">
                          <a:latin typeface="Calibri"/>
                          <a:cs typeface="Calibri"/>
                        </a:rPr>
                        <a:t>Univ. of Malta</a:t>
                      </a:r>
                    </a:p>
                  </a:txBody>
                  <a:tcPr/>
                </a:tc>
                <a:extLst>
                  <a:ext uri="{0D108BD9-81ED-4DB2-BD59-A6C34878D82A}">
                    <a16:rowId xmlns:a16="http://schemas.microsoft.com/office/drawing/2014/main" val="993831096"/>
                  </a:ext>
                </a:extLst>
              </a:tr>
              <a:tr h="156391">
                <a:tc>
                  <a:txBody>
                    <a:bodyPr/>
                    <a:lstStyle/>
                    <a:p>
                      <a:r>
                        <a:rPr lang="en-US" sz="800" dirty="0">
                          <a:latin typeface="Calibri"/>
                          <a:cs typeface="Calibri"/>
                        </a:rPr>
                        <a:t>EST</a:t>
                      </a:r>
                    </a:p>
                  </a:txBody>
                  <a:tcPr/>
                </a:tc>
                <a:tc>
                  <a:txBody>
                    <a:bodyPr/>
                    <a:lstStyle/>
                    <a:p>
                      <a:r>
                        <a:rPr lang="en-US" sz="800" b="1" i="1" dirty="0">
                          <a:latin typeface="Calibri"/>
                          <a:cs typeface="Calibri"/>
                        </a:rPr>
                        <a:t>Tartu University</a:t>
                      </a:r>
                    </a:p>
                  </a:txBody>
                  <a:tcPr/>
                </a:tc>
                <a:extLst>
                  <a:ext uri="{0D108BD9-81ED-4DB2-BD59-A6C34878D82A}">
                    <a16:rowId xmlns:a16="http://schemas.microsoft.com/office/drawing/2014/main" val="1257867401"/>
                  </a:ext>
                </a:extLst>
              </a:tr>
            </a:tbl>
          </a:graphicData>
        </a:graphic>
      </p:graphicFrame>
    </p:spTree>
    <p:extLst>
      <p:ext uri="{BB962C8B-B14F-4D97-AF65-F5344CB8AC3E}">
        <p14:creationId xmlns:p14="http://schemas.microsoft.com/office/powerpoint/2010/main" val="2822599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Reserve</a:t>
            </a:r>
            <a:endParaRPr lang="en-US" sz="3200" dirty="0">
              <a:latin typeface="Calibri"/>
              <a:cs typeface="Calibri"/>
            </a:endParaRPr>
          </a:p>
        </p:txBody>
      </p:sp>
    </p:spTree>
    <p:extLst>
      <p:ext uri="{BB962C8B-B14F-4D97-AF65-F5344CB8AC3E}">
        <p14:creationId xmlns:p14="http://schemas.microsoft.com/office/powerpoint/2010/main" val="14321988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R&amp;D Plan Considerations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31</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7" name="Rectangle 1">
            <a:extLst>
              <a:ext uri="{FF2B5EF4-FFF2-40B4-BE49-F238E27FC236}">
                <a16:creationId xmlns:a16="http://schemas.microsoft.com/office/drawing/2014/main" id="{5EB9B3E3-9222-BA50-0E70-E8356704E5E0}"/>
              </a:ext>
            </a:extLst>
          </p:cNvPr>
          <p:cNvSpPr>
            <a:spLocks noChangeArrowheads="1"/>
          </p:cNvSpPr>
          <p:nvPr/>
        </p:nvSpPr>
        <p:spPr bwMode="auto">
          <a:xfrm>
            <a:off x="146845" y="929137"/>
            <a:ext cx="8850310"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sz="1400" dirty="0">
                <a:latin typeface="Calibri" panose="020F0502020204030204" pitchFamily="34" charset="0"/>
                <a:cs typeface="Calibri" panose="020F0502020204030204" pitchFamily="34" charset="0"/>
              </a:rPr>
              <a:t>I do not think that we have the resources to make a full plan until the implementation of the project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Focus on the next few years, a little less detailed for the longer term</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Include the items that technically drive the timeline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Or that are important for the decision process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14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400" dirty="0">
                <a:latin typeface="Calibri" panose="020F0502020204030204" pitchFamily="34" charset="0"/>
                <a:cs typeface="Calibri" panose="020F0502020204030204" pitchFamily="34" charset="0"/>
              </a:rPr>
              <a:t>R&amp;D reduces the risk of a project</a:t>
            </a:r>
          </a:p>
          <a:p>
            <a:pPr marL="285750" lvl="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Will have diverging opinions about the importance of some items</a:t>
            </a:r>
          </a:p>
          <a:p>
            <a:pPr marL="285750" lvl="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I expect that we need to define risk classes</a:t>
            </a:r>
          </a:p>
          <a:p>
            <a:pPr lvl="0" defTabSz="914400" eaLnBrk="0" fontAlgn="base" hangingPunct="0">
              <a:spcBef>
                <a:spcPct val="0"/>
              </a:spcBef>
              <a:spcAft>
                <a:spcPct val="0"/>
              </a:spcAft>
            </a:pPr>
            <a:endParaRPr lang="en-US" sz="1400" dirty="0">
              <a:latin typeface="Calibri" panose="020F0502020204030204" pitchFamily="34" charset="0"/>
              <a:cs typeface="Calibri" panose="020F0502020204030204" pitchFamily="34" charset="0"/>
            </a:endParaRPr>
          </a:p>
          <a:p>
            <a:pPr lvl="0" defTabSz="914400" eaLnBrk="0" fontAlgn="base" hangingPunct="0">
              <a:spcBef>
                <a:spcPct val="0"/>
              </a:spcBef>
              <a:spcAft>
                <a:spcPct val="0"/>
              </a:spcAft>
            </a:pPr>
            <a:r>
              <a:rPr lang="en-US" sz="1400" dirty="0">
                <a:latin typeface="Calibri" panose="020F0502020204030204" pitchFamily="34" charset="0"/>
                <a:cs typeface="Calibri" panose="020F0502020204030204" pitchFamily="34" charset="0"/>
              </a:rPr>
              <a:t>Some key questions: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What does the demonstrator really need to demonstrate?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Do we need a demonstration of a hybrid synchrotron or is a demonstration of a cell sufficient?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Which alternatives should be included?</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What is the path toward the magnets?</a:t>
            </a:r>
          </a:p>
        </p:txBody>
      </p:sp>
    </p:spTree>
    <p:extLst>
      <p:ext uri="{BB962C8B-B14F-4D97-AF65-F5344CB8AC3E}">
        <p14:creationId xmlns:p14="http://schemas.microsoft.com/office/powerpoint/2010/main" val="13140534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32</a:t>
            </a:fld>
            <a:endParaRPr lang="en-GB" dirty="0"/>
          </a:p>
        </p:txBody>
      </p:sp>
      <p:pic>
        <p:nvPicPr>
          <p:cNvPr id="3" name="Picture 2">
            <a:extLst>
              <a:ext uri="{FF2B5EF4-FFF2-40B4-BE49-F238E27FC236}">
                <a16:creationId xmlns:a16="http://schemas.microsoft.com/office/drawing/2014/main" id="{F04383B7-3F18-1AB4-7EE8-CC42E0238032}"/>
              </a:ext>
            </a:extLst>
          </p:cNvPr>
          <p:cNvPicPr>
            <a:picLocks noChangeAspect="1"/>
          </p:cNvPicPr>
          <p:nvPr/>
        </p:nvPicPr>
        <p:blipFill rotWithShape="1">
          <a:blip r:embed="rId2"/>
          <a:srcRect b="63637"/>
          <a:stretch/>
        </p:blipFill>
        <p:spPr>
          <a:xfrm>
            <a:off x="234000" y="123478"/>
            <a:ext cx="8676000" cy="4464496"/>
          </a:xfrm>
          <a:prstGeom prst="rect">
            <a:avLst/>
          </a:prstGeom>
        </p:spPr>
      </p:pic>
      <p:sp>
        <p:nvSpPr>
          <p:cNvPr id="2" name="Footer Placeholder 1">
            <a:extLst>
              <a:ext uri="{FF2B5EF4-FFF2-40B4-BE49-F238E27FC236}">
                <a16:creationId xmlns:a16="http://schemas.microsoft.com/office/drawing/2014/main" id="{F0A4DF68-F91D-AD7D-9887-AFD9BA756D23}"/>
              </a:ext>
            </a:extLst>
          </p:cNvPr>
          <p:cNvSpPr>
            <a:spLocks noGrp="1"/>
          </p:cNvSpPr>
          <p:nvPr>
            <p:ph type="ftr" sz="quarter" idx="3"/>
          </p:nvPr>
        </p:nvSpPr>
        <p:spPr/>
        <p:txBody>
          <a:bodyPr/>
          <a:lstStyle/>
          <a:p>
            <a:pPr algn="l"/>
            <a:r>
              <a:rPr lang="en-US"/>
              <a:t>D. Schulte, IMCC, US Inaguration Meeting, FNAL, August 2024</a:t>
            </a:r>
            <a:endParaRPr lang="en-GB" dirty="0"/>
          </a:p>
        </p:txBody>
      </p:sp>
    </p:spTree>
    <p:extLst>
      <p:ext uri="{BB962C8B-B14F-4D97-AF65-F5344CB8AC3E}">
        <p14:creationId xmlns:p14="http://schemas.microsoft.com/office/powerpoint/2010/main" val="12785571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33</a:t>
            </a:fld>
            <a:endParaRPr lang="en-GB" dirty="0"/>
          </a:p>
        </p:txBody>
      </p:sp>
      <p:pic>
        <p:nvPicPr>
          <p:cNvPr id="3" name="Picture 2">
            <a:extLst>
              <a:ext uri="{FF2B5EF4-FFF2-40B4-BE49-F238E27FC236}">
                <a16:creationId xmlns:a16="http://schemas.microsoft.com/office/drawing/2014/main" id="{F04383B7-3F18-1AB4-7EE8-CC42E0238032}"/>
              </a:ext>
            </a:extLst>
          </p:cNvPr>
          <p:cNvPicPr>
            <a:picLocks noChangeAspect="1"/>
          </p:cNvPicPr>
          <p:nvPr/>
        </p:nvPicPr>
        <p:blipFill rotWithShape="1">
          <a:blip r:embed="rId2"/>
          <a:srcRect t="36035" b="31109"/>
          <a:stretch/>
        </p:blipFill>
        <p:spPr>
          <a:xfrm>
            <a:off x="216480" y="699542"/>
            <a:ext cx="8676000" cy="3939235"/>
          </a:xfrm>
          <a:prstGeom prst="rect">
            <a:avLst/>
          </a:prstGeom>
        </p:spPr>
      </p:pic>
      <p:sp>
        <p:nvSpPr>
          <p:cNvPr id="2" name="Footer Placeholder 1">
            <a:extLst>
              <a:ext uri="{FF2B5EF4-FFF2-40B4-BE49-F238E27FC236}">
                <a16:creationId xmlns:a16="http://schemas.microsoft.com/office/drawing/2014/main" id="{029B32D2-8071-54DE-D3FE-ACBCA1CEC6F0}"/>
              </a:ext>
            </a:extLst>
          </p:cNvPr>
          <p:cNvSpPr>
            <a:spLocks noGrp="1"/>
          </p:cNvSpPr>
          <p:nvPr>
            <p:ph type="ftr" sz="quarter" idx="3"/>
          </p:nvPr>
        </p:nvSpPr>
        <p:spPr/>
        <p:txBody>
          <a:bodyPr/>
          <a:lstStyle/>
          <a:p>
            <a:pPr algn="l"/>
            <a:r>
              <a:rPr lang="en-US"/>
              <a:t>D. Schulte, IMCC, US Inaguration Meeting, FNAL, August 2024</a:t>
            </a:r>
            <a:endParaRPr lang="en-GB" dirty="0"/>
          </a:p>
        </p:txBody>
      </p:sp>
    </p:spTree>
    <p:extLst>
      <p:ext uri="{BB962C8B-B14F-4D97-AF65-F5344CB8AC3E}">
        <p14:creationId xmlns:p14="http://schemas.microsoft.com/office/powerpoint/2010/main" val="28148297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34</a:t>
            </a:fld>
            <a:endParaRPr lang="en-GB" dirty="0"/>
          </a:p>
        </p:txBody>
      </p:sp>
      <p:pic>
        <p:nvPicPr>
          <p:cNvPr id="3" name="Picture 2">
            <a:extLst>
              <a:ext uri="{FF2B5EF4-FFF2-40B4-BE49-F238E27FC236}">
                <a16:creationId xmlns:a16="http://schemas.microsoft.com/office/drawing/2014/main" id="{F04383B7-3F18-1AB4-7EE8-CC42E0238032}"/>
              </a:ext>
            </a:extLst>
          </p:cNvPr>
          <p:cNvPicPr>
            <a:picLocks noChangeAspect="1"/>
          </p:cNvPicPr>
          <p:nvPr/>
        </p:nvPicPr>
        <p:blipFill rotWithShape="1">
          <a:blip r:embed="rId2"/>
          <a:srcRect t="68467"/>
          <a:stretch/>
        </p:blipFill>
        <p:spPr>
          <a:xfrm>
            <a:off x="216480" y="1062453"/>
            <a:ext cx="8676000" cy="3780688"/>
          </a:xfrm>
          <a:prstGeom prst="rect">
            <a:avLst/>
          </a:prstGeom>
        </p:spPr>
      </p:pic>
      <p:sp>
        <p:nvSpPr>
          <p:cNvPr id="2" name="Footer Placeholder 1">
            <a:extLst>
              <a:ext uri="{FF2B5EF4-FFF2-40B4-BE49-F238E27FC236}">
                <a16:creationId xmlns:a16="http://schemas.microsoft.com/office/drawing/2014/main" id="{00F4F3EB-EC1A-0A97-69D1-F6A5B85FD139}"/>
              </a:ext>
            </a:extLst>
          </p:cNvPr>
          <p:cNvSpPr>
            <a:spLocks noGrp="1"/>
          </p:cNvSpPr>
          <p:nvPr>
            <p:ph type="ftr" sz="quarter" idx="3"/>
          </p:nvPr>
        </p:nvSpPr>
        <p:spPr/>
        <p:txBody>
          <a:bodyPr/>
          <a:lstStyle/>
          <a:p>
            <a:pPr algn="l"/>
            <a:r>
              <a:rPr lang="en-US"/>
              <a:t>D. Schulte, IMCC, US Inaguration Meeting, FNAL, August 2024</a:t>
            </a:r>
            <a:endParaRPr lang="en-GB" dirty="0"/>
          </a:p>
        </p:txBody>
      </p:sp>
    </p:spTree>
    <p:extLst>
      <p:ext uri="{BB962C8B-B14F-4D97-AF65-F5344CB8AC3E}">
        <p14:creationId xmlns:p14="http://schemas.microsoft.com/office/powerpoint/2010/main" val="31127330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Areas of US Contribution</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35</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7" name="Rectangle 1">
            <a:extLst>
              <a:ext uri="{FF2B5EF4-FFF2-40B4-BE49-F238E27FC236}">
                <a16:creationId xmlns:a16="http://schemas.microsoft.com/office/drawing/2014/main" id="{5EB9B3E3-9222-BA50-0E70-E8356704E5E0}"/>
              </a:ext>
            </a:extLst>
          </p:cNvPr>
          <p:cNvSpPr>
            <a:spLocks noChangeArrowheads="1"/>
          </p:cNvSpPr>
          <p:nvPr/>
        </p:nvSpPr>
        <p:spPr bwMode="auto">
          <a:xfrm>
            <a:off x="146845" y="903367"/>
            <a:ext cx="8850310"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Need a start-to-end model of the muon collider</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More accelerator physicists</a:t>
            </a:r>
          </a:p>
          <a:p>
            <a:pPr marR="0" lvl="0" algn="l" defTabSz="914400" rtl="0" eaLnBrk="0" fontAlgn="base" latinLnBrk="0" hangingPunct="0">
              <a:lnSpc>
                <a:spcPct val="100000"/>
              </a:lnSpc>
              <a:spcBef>
                <a:spcPct val="0"/>
              </a:spcBef>
              <a:spcAft>
                <a:spcPct val="0"/>
              </a:spcAft>
              <a:buClrTx/>
              <a:buSzTx/>
              <a:tabLst/>
            </a:pPr>
            <a:endParaRPr lang="en-US" sz="14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Need contributions to the key technology lines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Muon cooling technology and demonstrator</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Magnets</a:t>
            </a:r>
          </a:p>
          <a:p>
            <a:pPr marR="0" lvl="0" algn="l" defTabSz="914400" rtl="0" eaLnBrk="0" fontAlgn="base" latinLnBrk="0" hangingPunct="0">
              <a:lnSpc>
                <a:spcPct val="100000"/>
              </a:lnSpc>
              <a:spcBef>
                <a:spcPct val="0"/>
              </a:spcBef>
              <a:spcAft>
                <a:spcPct val="0"/>
              </a:spcAft>
              <a:buClrTx/>
              <a:buSzTx/>
              <a:tabLst/>
            </a:pPr>
            <a:endParaRPr lang="en-US" sz="14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Need contributions to the full range of accelerator technologies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Neutrino flux mitigation, target, instrumentation, vacuum,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14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Need to increase the effort on at least two detector designs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Also considering the technologies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14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Site specific studies (demonstrator and collider)</a:t>
            </a:r>
          </a:p>
        </p:txBody>
      </p:sp>
    </p:spTree>
    <p:extLst>
      <p:ext uri="{BB962C8B-B14F-4D97-AF65-F5344CB8AC3E}">
        <p14:creationId xmlns:p14="http://schemas.microsoft.com/office/powerpoint/2010/main" val="20750661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R&amp;D </a:t>
            </a:r>
            <a:r>
              <a:rPr lang="en-US" sz="3200" b="0" strike="noStrike" spc="-1" dirty="0" err="1">
                <a:solidFill>
                  <a:srgbClr val="000000"/>
                </a:solidFill>
                <a:latin typeface="Calibri" panose="020F0502020204030204" pitchFamily="34" charset="0"/>
                <a:cs typeface="Calibri" panose="020F0502020204030204" pitchFamily="34" charset="0"/>
              </a:rPr>
              <a:t>Programme</a:t>
            </a:r>
            <a:endParaRPr lang="en-US" sz="3200" dirty="0">
              <a:latin typeface="Calibri"/>
              <a:cs typeface="Calibri"/>
            </a:endParaRPr>
          </a:p>
        </p:txBody>
      </p:sp>
      <p:sp>
        <p:nvSpPr>
          <p:cNvPr id="8" name="TextBox 4">
            <a:extLst>
              <a:ext uri="{FF2B5EF4-FFF2-40B4-BE49-F238E27FC236}">
                <a16:creationId xmlns:a16="http://schemas.microsoft.com/office/drawing/2014/main" id="{F2A0F830-781A-9F66-8314-A5BB76104D29}"/>
              </a:ext>
            </a:extLst>
          </p:cNvPr>
          <p:cNvSpPr/>
          <p:nvPr/>
        </p:nvSpPr>
        <p:spPr>
          <a:xfrm>
            <a:off x="216259" y="843558"/>
            <a:ext cx="4803032" cy="158298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Muon cooling technology</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RF test stand </a:t>
            </a:r>
            <a:r>
              <a:rPr lang="en-US" sz="1400" spc="-1" dirty="0">
                <a:solidFill>
                  <a:srgbClr val="000000"/>
                </a:solidFill>
                <a:latin typeface="Calibri" panose="020F0502020204030204" pitchFamily="34" charset="0"/>
                <a:cs typeface="Calibri" panose="020F0502020204030204" pitchFamily="34" charset="0"/>
              </a:rPr>
              <a:t>to test cavities in magnetic field</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Muon cooling cell </a:t>
            </a:r>
            <a:r>
              <a:rPr lang="en-US" sz="1400" spc="-1" dirty="0">
                <a:solidFill>
                  <a:srgbClr val="000000"/>
                </a:solidFill>
                <a:latin typeface="Calibri" panose="020F0502020204030204" pitchFamily="34" charset="0"/>
                <a:cs typeface="Calibri" panose="020F0502020204030204" pitchFamily="34" charset="0"/>
              </a:rPr>
              <a:t>test infrastructure</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Demonstrator</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At CERN, FNAL, ESS, JPARC, …</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Workshop in October at FNAL</a:t>
            </a:r>
          </a:p>
          <a:p>
            <a:pPr marL="742950" lvl="1"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p:txBody>
      </p:sp>
      <p:pic>
        <p:nvPicPr>
          <p:cNvPr id="6" name="Picture 5" descr="A picture containing LEGO&#10;&#10;Description automatically generated">
            <a:extLst>
              <a:ext uri="{FF2B5EF4-FFF2-40B4-BE49-F238E27FC236}">
                <a16:creationId xmlns:a16="http://schemas.microsoft.com/office/drawing/2014/main" id="{904FBCBF-22CD-2DFB-D5CA-1BD9C2A265F9}"/>
              </a:ext>
            </a:extLst>
          </p:cNvPr>
          <p:cNvPicPr>
            <a:picLocks noChangeAspect="1"/>
          </p:cNvPicPr>
          <p:nvPr/>
        </p:nvPicPr>
        <p:blipFill rotWithShape="1">
          <a:blip r:embed="rId2"/>
          <a:srcRect l="13299" t="12532" r="18337" b="13339"/>
          <a:stretch/>
        </p:blipFill>
        <p:spPr>
          <a:xfrm>
            <a:off x="5193589" y="843558"/>
            <a:ext cx="1106603" cy="959932"/>
          </a:xfrm>
          <a:prstGeom prst="rect">
            <a:avLst/>
          </a:prstGeom>
        </p:spPr>
      </p:pic>
      <p:pic>
        <p:nvPicPr>
          <p:cNvPr id="7" name="Picture 6" descr="p0.tiff">
            <a:extLst>
              <a:ext uri="{FF2B5EF4-FFF2-40B4-BE49-F238E27FC236}">
                <a16:creationId xmlns:a16="http://schemas.microsoft.com/office/drawing/2014/main" id="{1BB21983-CBE5-58A4-9C72-1176FF72BB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8215" y="1986897"/>
            <a:ext cx="3926273" cy="1304933"/>
          </a:xfrm>
          <a:prstGeom prst="rect">
            <a:avLst/>
          </a:prstGeom>
        </p:spPr>
      </p:pic>
      <p:sp>
        <p:nvSpPr>
          <p:cNvPr id="9" name="TextBox 4">
            <a:extLst>
              <a:ext uri="{FF2B5EF4-FFF2-40B4-BE49-F238E27FC236}">
                <a16:creationId xmlns:a16="http://schemas.microsoft.com/office/drawing/2014/main" id="{6343F7FC-1B19-8B12-96CC-6D233071A225}"/>
              </a:ext>
            </a:extLst>
          </p:cNvPr>
          <p:cNvSpPr/>
          <p:nvPr/>
        </p:nvSpPr>
        <p:spPr>
          <a:xfrm>
            <a:off x="235182" y="2283718"/>
            <a:ext cx="8657297" cy="244476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Magnet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solenoids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Collider ring magnets with Nb3Sn or HTS</a:t>
            </a:r>
          </a:p>
          <a:p>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Detector technology and design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Can do the important physics with near-term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But available time will allow to improve further and exploit AI, MI and new technologies</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Many</a:t>
            </a:r>
            <a:r>
              <a:rPr lang="en-US" sz="1400" b="1" spc="-1" dirty="0">
                <a:solidFill>
                  <a:srgbClr val="000000"/>
                </a:solidFill>
                <a:latin typeface="Calibri" panose="020F0502020204030204" pitchFamily="34" charset="0"/>
                <a:cs typeface="Calibri" panose="020F0502020204030204" pitchFamily="34" charset="0"/>
              </a:rPr>
              <a:t> other technologies </a:t>
            </a:r>
            <a:r>
              <a:rPr lang="en-US" sz="1400" spc="-1" dirty="0">
                <a:solidFill>
                  <a:srgbClr val="000000"/>
                </a:solidFill>
                <a:latin typeface="Calibri" panose="020F0502020204030204" pitchFamily="34" charset="0"/>
                <a:cs typeface="Calibri" panose="020F0502020204030204" pitchFamily="34" charset="0"/>
              </a:rPr>
              <a:t>are equally important now to support that the muon collider can be done and perform</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Training of </a:t>
            </a:r>
            <a:r>
              <a:rPr lang="en-US" sz="1400" b="1" spc="-1" dirty="0">
                <a:solidFill>
                  <a:srgbClr val="000000"/>
                </a:solidFill>
                <a:latin typeface="Calibri" panose="020F0502020204030204" pitchFamily="34" charset="0"/>
                <a:cs typeface="Calibri" panose="020F0502020204030204" pitchFamily="34" charset="0"/>
              </a:rPr>
              <a:t>young people</a:t>
            </a:r>
          </a:p>
        </p:txBody>
      </p:sp>
      <p:pic>
        <p:nvPicPr>
          <p:cNvPr id="10" name="Picture 9" descr="p0.pdf">
            <a:extLst>
              <a:ext uri="{FF2B5EF4-FFF2-40B4-BE49-F238E27FC236}">
                <a16:creationId xmlns:a16="http://schemas.microsoft.com/office/drawing/2014/main" id="{B5614AA9-8E00-8CC6-636C-AAE4D240085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305" t="51848" r="54572" b="4036"/>
          <a:stretch/>
        </p:blipFill>
        <p:spPr>
          <a:xfrm rot="16200000">
            <a:off x="6657667" y="264929"/>
            <a:ext cx="1356123" cy="1961374"/>
          </a:xfrm>
          <a:prstGeom prst="rect">
            <a:avLst/>
          </a:prstGeom>
        </p:spPr>
      </p:pic>
      <p:sp>
        <p:nvSpPr>
          <p:cNvPr id="2" name="TextBox 1">
            <a:extLst>
              <a:ext uri="{FF2B5EF4-FFF2-40B4-BE49-F238E27FC236}">
                <a16:creationId xmlns:a16="http://schemas.microsoft.com/office/drawing/2014/main" id="{2B33FB48-B340-0827-E36A-1F178ECD6E2F}"/>
              </a:ext>
            </a:extLst>
          </p:cNvPr>
          <p:cNvSpPr txBox="1"/>
          <p:nvPr/>
        </p:nvSpPr>
        <p:spPr>
          <a:xfrm>
            <a:off x="841495" y="483518"/>
            <a:ext cx="4378577" cy="307777"/>
          </a:xfrm>
          <a:prstGeom prst="rect">
            <a:avLst/>
          </a:prstGeom>
          <a:noFill/>
        </p:spPr>
        <p:txBody>
          <a:bodyPr wrap="square" rtlCol="0">
            <a:spAutoFit/>
          </a:bodyPr>
          <a:lstStyle/>
          <a:p>
            <a:r>
              <a:rPr lang="en-US" sz="1400" b="1" dirty="0">
                <a:latin typeface="Calibri"/>
                <a:cs typeface="Calibri"/>
              </a:rPr>
              <a:t>Broad R&amp;D </a:t>
            </a:r>
            <a:r>
              <a:rPr lang="en-US" sz="1400" b="1" dirty="0" err="1">
                <a:latin typeface="Calibri"/>
                <a:cs typeface="Calibri"/>
              </a:rPr>
              <a:t>programme</a:t>
            </a:r>
            <a:r>
              <a:rPr lang="en-US" sz="1400" b="1" dirty="0">
                <a:latin typeface="Calibri"/>
                <a:cs typeface="Calibri"/>
              </a:rPr>
              <a:t> </a:t>
            </a:r>
            <a:r>
              <a:rPr lang="en-US" sz="1400" dirty="0">
                <a:latin typeface="Calibri"/>
                <a:cs typeface="Calibri"/>
              </a:rPr>
              <a:t>can be distributed world-wide</a:t>
            </a:r>
          </a:p>
        </p:txBody>
      </p:sp>
      <p:sp>
        <p:nvSpPr>
          <p:cNvPr id="4" name="TextBox 3">
            <a:extLst>
              <a:ext uri="{FF2B5EF4-FFF2-40B4-BE49-F238E27FC236}">
                <a16:creationId xmlns:a16="http://schemas.microsoft.com/office/drawing/2014/main" id="{DD0C6689-E79E-3D05-D1C2-B6A3DE615514}"/>
              </a:ext>
            </a:extLst>
          </p:cNvPr>
          <p:cNvSpPr txBox="1"/>
          <p:nvPr/>
        </p:nvSpPr>
        <p:spPr>
          <a:xfrm>
            <a:off x="5760132" y="4365356"/>
            <a:ext cx="2232248" cy="523220"/>
          </a:xfrm>
          <a:prstGeom prst="rect">
            <a:avLst/>
          </a:prstGeom>
          <a:solidFill>
            <a:schemeClr val="accent1">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Strong synergy with HFM Roadmap and RF efforts</a:t>
            </a:r>
          </a:p>
        </p:txBody>
      </p:sp>
    </p:spTree>
    <p:extLst>
      <p:ext uri="{BB962C8B-B14F-4D97-AF65-F5344CB8AC3E}">
        <p14:creationId xmlns:p14="http://schemas.microsoft.com/office/powerpoint/2010/main" val="24873946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dirty="0">
                <a:latin typeface="Calibri"/>
                <a:cs typeface="Calibri"/>
              </a:rPr>
              <a:t>Tentative</a:t>
            </a:r>
            <a:r>
              <a:rPr lang="en-GB" sz="3200" b="0" dirty="0">
                <a:latin typeface="Calibri"/>
                <a:cs typeface="Calibri"/>
              </a:rPr>
              <a:t> Staged Target Parameters</a:t>
            </a:r>
          </a:p>
        </p:txBody>
      </p:sp>
      <p:sp>
        <p:nvSpPr>
          <p:cNvPr id="5" name="Espace réservé du numéro de diapositive 3"/>
          <p:cNvSpPr txBox="1">
            <a:spLocks/>
          </p:cNvSpPr>
          <p:nvPr/>
        </p:nvSpPr>
        <p:spPr>
          <a:xfrm>
            <a:off x="7632576" y="4627315"/>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37</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IMCC, US Inaguration Meeting, FNAL, August 2024</a:t>
            </a:r>
            <a:endParaRPr lang="en-GB" dirty="0">
              <a:latin typeface="Calibri"/>
              <a:cs typeface="Calibri"/>
            </a:endParaRPr>
          </a:p>
        </p:txBody>
      </p:sp>
      <p:graphicFrame>
        <p:nvGraphicFramePr>
          <p:cNvPr id="6" name="Table 5"/>
          <p:cNvGraphicFramePr>
            <a:graphicFrameLocks noGrp="1"/>
          </p:cNvGraphicFramePr>
          <p:nvPr/>
        </p:nvGraphicFramePr>
        <p:xfrm>
          <a:off x="3143563" y="771550"/>
          <a:ext cx="5369062" cy="4081272"/>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864096">
                  <a:extLst>
                    <a:ext uri="{9D8B030D-6E8A-4147-A177-3AD203B41FA5}">
                      <a16:colId xmlns:a16="http://schemas.microsoft.com/office/drawing/2014/main" val="20002"/>
                    </a:ext>
                  </a:extLst>
                </a:gridCol>
                <a:gridCol w="726948">
                  <a:extLst>
                    <a:ext uri="{9D8B030D-6E8A-4147-A177-3AD203B41FA5}">
                      <a16:colId xmlns:a16="http://schemas.microsoft.com/office/drawing/2014/main" val="20003"/>
                    </a:ext>
                  </a:extLst>
                </a:gridCol>
                <a:gridCol w="887671">
                  <a:extLst>
                    <a:ext uri="{9D8B030D-6E8A-4147-A177-3AD203B41FA5}">
                      <a16:colId xmlns:a16="http://schemas.microsoft.com/office/drawing/2014/main" val="20004"/>
                    </a:ext>
                  </a:extLst>
                </a:gridCol>
                <a:gridCol w="802115">
                  <a:extLst>
                    <a:ext uri="{9D8B030D-6E8A-4147-A177-3AD203B41FA5}">
                      <a16:colId xmlns:a16="http://schemas.microsoft.com/office/drawing/2014/main" val="2833354472"/>
                    </a:ext>
                  </a:extLst>
                </a:gridCol>
              </a:tblGrid>
              <a:tr h="0">
                <a:tc>
                  <a:txBody>
                    <a:bodyPr/>
                    <a:lstStyle/>
                    <a:p>
                      <a:pPr algn="ctr"/>
                      <a:r>
                        <a:rPr lang="en-US" sz="1400" dirty="0">
                          <a:latin typeface="Calibri"/>
                          <a:cs typeface="Calibri"/>
                        </a:rPr>
                        <a:t>Parameter</a:t>
                      </a:r>
                    </a:p>
                  </a:txBody>
                  <a:tcPr marL="100489" marR="100489" marT="50292" marB="50292"/>
                </a:tc>
                <a:tc>
                  <a:txBody>
                    <a:bodyPr/>
                    <a:lstStyle/>
                    <a:p>
                      <a:pPr algn="ctr"/>
                      <a:r>
                        <a:rPr lang="en-US" sz="1400" dirty="0">
                          <a:latin typeface="Calibri"/>
                          <a:cs typeface="Calibri"/>
                        </a:rPr>
                        <a:t>Unit</a:t>
                      </a:r>
                    </a:p>
                  </a:txBody>
                  <a:tcPr marL="100489" marR="100489" marT="50292" marB="50292"/>
                </a:tc>
                <a:tc>
                  <a:txBody>
                    <a:bodyPr/>
                    <a:lstStyle/>
                    <a:p>
                      <a:pPr algn="ctr"/>
                      <a:r>
                        <a:rPr lang="en-US" sz="1400" dirty="0">
                          <a:solidFill>
                            <a:srgbClr val="000000"/>
                          </a:solidFill>
                          <a:latin typeface="Calibri"/>
                          <a:cs typeface="Calibri"/>
                        </a:rPr>
                        <a:t>3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C8FCF4"/>
                    </a:solidFill>
                  </a:tcPr>
                </a:tc>
                <a:extLst>
                  <a:ext uri="{0D108BD9-81ED-4DB2-BD59-A6C34878D82A}">
                    <a16:rowId xmlns:a16="http://schemas.microsoft.com/office/drawing/2014/main" val="10000"/>
                  </a:ext>
                </a:extLst>
              </a:tr>
              <a:tr h="288032">
                <a:tc>
                  <a:txBody>
                    <a:bodyPr/>
                    <a:lstStyle/>
                    <a:p>
                      <a:pPr algn="ctr"/>
                      <a:r>
                        <a:rPr lang="en-US" sz="1400" b="1" dirty="0">
                          <a:latin typeface="Calibri"/>
                          <a:cs typeface="Calibri"/>
                        </a:rPr>
                        <a:t>L</a:t>
                      </a:r>
                    </a:p>
                  </a:txBody>
                  <a:tcPr marL="100489" marR="100489" marT="50292" marB="50292"/>
                </a:tc>
                <a:tc>
                  <a:txBody>
                    <a:bodyPr/>
                    <a:lstStyle/>
                    <a:p>
                      <a:pPr algn="ctr"/>
                      <a:r>
                        <a:rPr lang="en-US" sz="1400" b="1" dirty="0">
                          <a:latin typeface="Calibri"/>
                          <a:cs typeface="Calibri"/>
                        </a:rPr>
                        <a:t>10</a:t>
                      </a:r>
                      <a:r>
                        <a:rPr lang="en-US" sz="1400" b="1" baseline="30000" dirty="0">
                          <a:latin typeface="Calibri"/>
                          <a:cs typeface="Calibri"/>
                        </a:rPr>
                        <a:t>34</a:t>
                      </a:r>
                      <a:r>
                        <a:rPr lang="en-US" sz="1400" b="1" baseline="0" dirty="0">
                          <a:latin typeface="Calibri"/>
                          <a:cs typeface="Calibri"/>
                        </a:rPr>
                        <a:t> cm</a:t>
                      </a:r>
                      <a:r>
                        <a:rPr lang="en-US" sz="1400" b="1" baseline="30000" dirty="0">
                          <a:latin typeface="Calibri"/>
                          <a:cs typeface="Calibri"/>
                        </a:rPr>
                        <a:t>-2</a:t>
                      </a:r>
                      <a:r>
                        <a:rPr lang="en-US" sz="1400" b="1" baseline="0" dirty="0">
                          <a:latin typeface="Calibri"/>
                          <a:cs typeface="Calibri"/>
                        </a:rPr>
                        <a:t>s</a:t>
                      </a:r>
                      <a:r>
                        <a:rPr lang="en-US" sz="1400" b="1" baseline="30000" dirty="0">
                          <a:latin typeface="Calibri"/>
                          <a:cs typeface="Calibri"/>
                        </a:rPr>
                        <a:t>-1</a:t>
                      </a:r>
                      <a:endParaRPr lang="en-US" sz="1400" b="1" dirty="0">
                        <a:latin typeface="Calibri"/>
                        <a:cs typeface="Calibri"/>
                      </a:endParaRPr>
                    </a:p>
                  </a:txBody>
                  <a:tcPr marL="100489" marR="100489" marT="50292" marB="50292"/>
                </a:tc>
                <a:tc>
                  <a:txBody>
                    <a:bodyPr/>
                    <a:lstStyle/>
                    <a:p>
                      <a:pPr algn="ctr"/>
                      <a:r>
                        <a:rPr lang="en-US" sz="1400" b="1" dirty="0">
                          <a:latin typeface="Calibri"/>
                          <a:cs typeface="Calibri"/>
                        </a:rPr>
                        <a:t>1.8</a:t>
                      </a:r>
                    </a:p>
                  </a:txBody>
                  <a:tcPr marL="100489" marR="100489" marT="50292" marB="50292">
                    <a:solidFill>
                      <a:srgbClr val="FDEADA"/>
                    </a:solidFill>
                  </a:tcPr>
                </a:tc>
                <a:tc>
                  <a:txBody>
                    <a:bodyPr/>
                    <a:lstStyle/>
                    <a:p>
                      <a:pPr algn="ctr"/>
                      <a:r>
                        <a:rPr lang="en-US" sz="1400" b="1" dirty="0">
                          <a:latin typeface="Calibri"/>
                          <a:cs typeface="Calibri"/>
                        </a:rPr>
                        <a:t>20</a:t>
                      </a:r>
                    </a:p>
                  </a:txBody>
                  <a:tcPr marL="100489" marR="100489" marT="50292" marB="50292">
                    <a:solidFill>
                      <a:srgbClr val="FDEADA"/>
                    </a:solidFill>
                  </a:tcPr>
                </a:tc>
                <a:tc>
                  <a:txBody>
                    <a:bodyPr/>
                    <a:lstStyle/>
                    <a:p>
                      <a:pPr algn="ctr"/>
                      <a:r>
                        <a:rPr lang="en-US" sz="1400" b="1" dirty="0" err="1">
                          <a:latin typeface="Calibri"/>
                          <a:cs typeface="Calibri"/>
                        </a:rPr>
                        <a:t>tbd</a:t>
                      </a:r>
                      <a:endParaRPr lang="en-US" sz="1400" b="1" dirty="0">
                        <a:latin typeface="Calibri"/>
                        <a:cs typeface="Calibri"/>
                      </a:endParaRPr>
                    </a:p>
                  </a:txBody>
                  <a:tcPr marL="100489" marR="100489" marT="50292" marB="50292">
                    <a:solidFill>
                      <a:srgbClr val="C8FCF4"/>
                    </a:solidFill>
                  </a:tcPr>
                </a:tc>
                <a:tc>
                  <a:txBody>
                    <a:bodyPr/>
                    <a:lstStyle/>
                    <a:p>
                      <a:pPr algn="ctr"/>
                      <a:r>
                        <a:rPr lang="en-US" sz="1400" b="1" dirty="0">
                          <a:latin typeface="Calibri"/>
                          <a:cs typeface="Calibri"/>
                        </a:rPr>
                        <a:t>13</a:t>
                      </a:r>
                    </a:p>
                  </a:txBody>
                  <a:tcPr marL="100489" marR="100489" marT="50292" marB="50292">
                    <a:solidFill>
                      <a:srgbClr val="C8FCF4"/>
                    </a:solidFill>
                  </a:tcPr>
                </a:tc>
                <a:extLst>
                  <a:ext uri="{0D108BD9-81ED-4DB2-BD59-A6C34878D82A}">
                    <a16:rowId xmlns:a16="http://schemas.microsoft.com/office/drawing/2014/main" val="10001"/>
                  </a:ext>
                </a:extLst>
              </a:tr>
              <a:tr h="288032">
                <a:tc>
                  <a:txBody>
                    <a:bodyPr/>
                    <a:lstStyle/>
                    <a:p>
                      <a:pPr algn="ctr"/>
                      <a:r>
                        <a:rPr lang="en-US" sz="1400" dirty="0">
                          <a:solidFill>
                            <a:srgbClr val="0000FF"/>
                          </a:solidFill>
                          <a:latin typeface="Calibri"/>
                          <a:cs typeface="Calibri"/>
                        </a:rPr>
                        <a:t>N</a:t>
                      </a:r>
                    </a:p>
                  </a:txBody>
                  <a:tcPr marL="100489" marR="100489" marT="50292" marB="50292"/>
                </a:tc>
                <a:tc>
                  <a:txBody>
                    <a:bodyPr/>
                    <a:lstStyle/>
                    <a:p>
                      <a:pPr algn="ctr"/>
                      <a:r>
                        <a:rPr lang="en-US" sz="1400" dirty="0">
                          <a:solidFill>
                            <a:srgbClr val="0000FF"/>
                          </a:solidFill>
                          <a:latin typeface="Calibri"/>
                          <a:cs typeface="Calibri"/>
                        </a:rPr>
                        <a:t>10</a:t>
                      </a:r>
                      <a:r>
                        <a:rPr lang="en-US" sz="1400" baseline="30000" dirty="0">
                          <a:solidFill>
                            <a:srgbClr val="0000FF"/>
                          </a:solidFill>
                          <a:latin typeface="Calibri"/>
                          <a:cs typeface="Calibri"/>
                        </a:rPr>
                        <a:t>12</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C8FCF4"/>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C8FCF4"/>
                    </a:solidFill>
                  </a:tcPr>
                </a:tc>
                <a:extLst>
                  <a:ext uri="{0D108BD9-81ED-4DB2-BD59-A6C34878D82A}">
                    <a16:rowId xmlns:a16="http://schemas.microsoft.com/office/drawing/2014/main" val="10002"/>
                  </a:ext>
                </a:extLst>
              </a:tr>
              <a:tr h="288032">
                <a:tc>
                  <a:txBody>
                    <a:bodyPr/>
                    <a:lstStyle/>
                    <a:p>
                      <a:pPr algn="ctr"/>
                      <a:r>
                        <a:rPr lang="en-US" sz="1400" dirty="0" err="1">
                          <a:solidFill>
                            <a:srgbClr val="0000FF"/>
                          </a:solidFill>
                          <a:latin typeface="Calibri"/>
                          <a:cs typeface="Calibri"/>
                        </a:rPr>
                        <a:t>f</a:t>
                      </a:r>
                      <a:r>
                        <a:rPr lang="en-US" sz="1400" baseline="-25000" dirty="0" err="1">
                          <a:solidFill>
                            <a:srgbClr val="0000FF"/>
                          </a:solidFill>
                          <a:latin typeface="Calibri"/>
                          <a:cs typeface="Calibri"/>
                        </a:rPr>
                        <a:t>r</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Hz</a:t>
                      </a:r>
                    </a:p>
                  </a:txBody>
                  <a:tcPr marL="100489" marR="100489" marT="50292" marB="50292"/>
                </a:tc>
                <a:tc>
                  <a:txBody>
                    <a:bodyPr/>
                    <a:lstStyle/>
                    <a:p>
                      <a:pPr algn="ctr"/>
                      <a:r>
                        <a:rPr lang="en-US" sz="1400" strike="noStrike" baseline="0" dirty="0">
                          <a:solidFill>
                            <a:srgbClr val="0000FF"/>
                          </a:solidFill>
                          <a:latin typeface="Calibri"/>
                          <a:cs typeface="Calibri"/>
                        </a:rPr>
                        <a:t>5</a:t>
                      </a:r>
                      <a:endParaRPr lang="en-US" sz="14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C8FCF4"/>
                    </a:solidFill>
                  </a:tcPr>
                </a:tc>
                <a:tc>
                  <a:txBody>
                    <a:bodyPr/>
                    <a:lstStyle/>
                    <a:p>
                      <a:pPr algn="ctr"/>
                      <a:r>
                        <a:rPr lang="en-US" sz="1400" dirty="0">
                          <a:solidFill>
                            <a:srgbClr val="0000FF"/>
                          </a:solidFill>
                          <a:latin typeface="Calibri"/>
                          <a:cs typeface="Calibri"/>
                        </a:rPr>
                        <a:t>5</a:t>
                      </a:r>
                    </a:p>
                  </a:txBody>
                  <a:tcPr marL="100489" marR="100489" marT="50292" marB="50292">
                    <a:solidFill>
                      <a:srgbClr val="C8FCF4"/>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err="1">
                          <a:solidFill>
                            <a:srgbClr val="0000FF"/>
                          </a:solidFill>
                          <a:latin typeface="Calibri"/>
                          <a:cs typeface="Calibri"/>
                        </a:rPr>
                        <a:t>P</a:t>
                      </a:r>
                      <a:r>
                        <a:rPr lang="en-US" sz="1400" b="1" baseline="-25000" dirty="0" err="1">
                          <a:solidFill>
                            <a:srgbClr val="0000FF"/>
                          </a:solidFill>
                          <a:latin typeface="Calibri"/>
                          <a:cs typeface="Calibri"/>
                        </a:rPr>
                        <a:t>beam</a:t>
                      </a:r>
                      <a:endParaRPr lang="en-US" sz="1400" b="1" dirty="0">
                        <a:solidFill>
                          <a:srgbClr val="0000FF"/>
                        </a:solidFill>
                        <a:latin typeface="Calibri"/>
                        <a:cs typeface="Calibri"/>
                      </a:endParaRPr>
                    </a:p>
                  </a:txBody>
                  <a:tcPr marL="100489" marR="100489" marT="50292" marB="50292"/>
                </a:tc>
                <a:tc>
                  <a:txBody>
                    <a:bodyPr/>
                    <a:lstStyle/>
                    <a:p>
                      <a:pPr algn="ctr"/>
                      <a:r>
                        <a:rPr lang="en-US" sz="1400" b="1" dirty="0">
                          <a:solidFill>
                            <a:srgbClr val="0000FF"/>
                          </a:solidFill>
                          <a:latin typeface="Calibri"/>
                          <a:cs typeface="Calibri"/>
                        </a:rPr>
                        <a:t>MW</a:t>
                      </a:r>
                    </a:p>
                  </a:txBody>
                  <a:tcPr marL="100489" marR="100489" marT="50292" marB="50292"/>
                </a:tc>
                <a:tc>
                  <a:txBody>
                    <a:bodyPr/>
                    <a:lstStyle/>
                    <a:p>
                      <a:pPr algn="ctr"/>
                      <a:r>
                        <a:rPr lang="en-US" sz="1400" b="1" dirty="0">
                          <a:solidFill>
                            <a:srgbClr val="0000FF"/>
                          </a:solidFill>
                          <a:latin typeface="Calibri"/>
                          <a:cs typeface="Calibri"/>
                        </a:rPr>
                        <a:t>5.3</a:t>
                      </a: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endParaRPr lang="en-US" sz="1400" b="1"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endParaRPr lang="en-US" sz="1400" b="1" strike="sngStrike" dirty="0">
                        <a:solidFill>
                          <a:srgbClr val="0000FF"/>
                        </a:solidFill>
                        <a:latin typeface="Calibri"/>
                        <a:cs typeface="Calibri"/>
                      </a:endParaRPr>
                    </a:p>
                  </a:txBody>
                  <a:tcPr marL="100489" marR="100489" marT="50292" marB="50292">
                    <a:solidFill>
                      <a:srgbClr val="C8FCF4"/>
                    </a:solidFill>
                  </a:tcPr>
                </a:tc>
                <a:tc>
                  <a:txBody>
                    <a:bodyPr/>
                    <a:lstStyle/>
                    <a:p>
                      <a:pPr algn="ctr"/>
                      <a:r>
                        <a:rPr lang="en-US" sz="1400" b="1" strike="noStrike" dirty="0">
                          <a:solidFill>
                            <a:srgbClr val="0000FF"/>
                          </a:solidFill>
                          <a:latin typeface="Calibri"/>
                          <a:cs typeface="Calibri"/>
                        </a:rPr>
                        <a:t>14.4</a:t>
                      </a:r>
                    </a:p>
                  </a:txBody>
                  <a:tcPr marL="100489" marR="100489" marT="50292" marB="50292">
                    <a:solidFill>
                      <a:srgbClr val="C8FCF4"/>
                    </a:solidFill>
                  </a:tcPr>
                </a:tc>
                <a:extLst>
                  <a:ext uri="{0D108BD9-81ED-4DB2-BD59-A6C34878D82A}">
                    <a16:rowId xmlns:a16="http://schemas.microsoft.com/office/drawing/2014/main" val="10004"/>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C</a:t>
                      </a:r>
                    </a:p>
                  </a:txBody>
                  <a:tcPr marL="100489" marR="100489" marT="50292" marB="50292"/>
                </a:tc>
                <a:tc>
                  <a:txBody>
                    <a:bodyPr/>
                    <a:lstStyle/>
                    <a:p>
                      <a:pPr algn="ctr"/>
                      <a:r>
                        <a:rPr lang="en-US" sz="1400" dirty="0">
                          <a:solidFill>
                            <a:srgbClr val="000000"/>
                          </a:solidFill>
                          <a:latin typeface="Calibri"/>
                          <a:cs typeface="Calibri"/>
                        </a:rPr>
                        <a:t>km</a:t>
                      </a:r>
                    </a:p>
                  </a:txBody>
                  <a:tcPr marL="100489" marR="100489" marT="50292" marB="50292"/>
                </a:tc>
                <a:tc>
                  <a:txBody>
                    <a:bodyPr/>
                    <a:lstStyle/>
                    <a:p>
                      <a:pPr algn="ctr"/>
                      <a:r>
                        <a:rPr lang="en-US" sz="140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15</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15</a:t>
                      </a:r>
                    </a:p>
                  </a:txBody>
                  <a:tcPr marL="100489" marR="100489" marT="50292" marB="50292">
                    <a:solidFill>
                      <a:srgbClr val="C8FCF4"/>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&lt;B&gt;</a:t>
                      </a:r>
                    </a:p>
                  </a:txBody>
                  <a:tcPr marL="100489" marR="100489" marT="50292" marB="50292"/>
                </a:tc>
                <a:tc>
                  <a:txBody>
                    <a:bodyPr/>
                    <a:lstStyle/>
                    <a:p>
                      <a:pPr algn="ctr"/>
                      <a:r>
                        <a:rPr lang="en-US" sz="1400" dirty="0">
                          <a:solidFill>
                            <a:srgbClr val="000000"/>
                          </a:solidFill>
                          <a:latin typeface="Calibri"/>
                          <a:cs typeface="Calibri"/>
                        </a:rPr>
                        <a:t>T</a:t>
                      </a:r>
                    </a:p>
                  </a:txBody>
                  <a:tcPr marL="100489" marR="100489" marT="50292" marB="50292"/>
                </a:tc>
                <a:tc>
                  <a:txBody>
                    <a:bodyPr/>
                    <a:lstStyle/>
                    <a:p>
                      <a:pPr algn="ctr"/>
                      <a:r>
                        <a:rPr lang="en-US" sz="1400" dirty="0">
                          <a:solidFill>
                            <a:srgbClr val="000000"/>
                          </a:solidFill>
                          <a:latin typeface="Calibri"/>
                          <a:cs typeface="Calibri"/>
                        </a:rPr>
                        <a:t>7</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7</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7</a:t>
                      </a:r>
                    </a:p>
                  </a:txBody>
                  <a:tcPr marL="100489" marR="100489" marT="50292" marB="50292">
                    <a:solidFill>
                      <a:srgbClr val="C8FCF4"/>
                    </a:solidFill>
                  </a:tcPr>
                </a:tc>
                <a:extLst>
                  <a:ext uri="{0D108BD9-81ED-4DB2-BD59-A6C34878D82A}">
                    <a16:rowId xmlns:a16="http://schemas.microsoft.com/office/drawing/2014/main" val="10006"/>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a:solidFill>
                            <a:srgbClr val="FF0000"/>
                          </a:solidFill>
                          <a:latin typeface="Calibri"/>
                          <a:cs typeface="Calibri"/>
                        </a:rPr>
                        <a:t>ε</a:t>
                      </a:r>
                      <a:r>
                        <a:rPr lang="en-US" sz="1400" baseline="-25000" dirty="0" err="1">
                          <a:solidFill>
                            <a:srgbClr val="FF0000"/>
                          </a:solidFill>
                          <a:latin typeface="Calibri"/>
                          <a:cs typeface="Calibri"/>
                        </a:rPr>
                        <a:t>L</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MeV m</a:t>
                      </a:r>
                    </a:p>
                  </a:txBody>
                  <a:tcPr marL="100489" marR="100489" marT="50292" marB="50292"/>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C8FCF4"/>
                    </a:solidFill>
                  </a:tcPr>
                </a:tc>
                <a:extLst>
                  <a:ext uri="{0D108BD9-81ED-4DB2-BD59-A6C34878D82A}">
                    <a16:rowId xmlns:a16="http://schemas.microsoft.com/office/drawing/2014/main" val="10007"/>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E</a:t>
                      </a:r>
                      <a:r>
                        <a:rPr lang="en-US" sz="1400" baseline="0" dirty="0">
                          <a:solidFill>
                            <a:srgbClr val="FF0000"/>
                          </a:solidFill>
                          <a:latin typeface="Calibri"/>
                          <a:cs typeface="Calibri"/>
                        </a:rPr>
                        <a:t> / E</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a:t>
                      </a:r>
                    </a:p>
                  </a:txBody>
                  <a:tcPr marL="100489" marR="100489" marT="50292" marB="50292"/>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tc>
                  <a:txBody>
                    <a:bodyPr/>
                    <a:lstStyle/>
                    <a:p>
                      <a:pPr algn="ctr"/>
                      <a:r>
                        <a:rPr lang="en-US" sz="1400" dirty="0" err="1">
                          <a:solidFill>
                            <a:srgbClr val="FF0000"/>
                          </a:solidFill>
                          <a:latin typeface="Calibri"/>
                          <a:cs typeface="Calibri"/>
                        </a:rPr>
                        <a:t>tbd</a:t>
                      </a:r>
                      <a:endParaRPr lang="en-US" sz="1400" dirty="0">
                        <a:solidFill>
                          <a:srgbClr val="FF0000"/>
                        </a:solidFill>
                        <a:latin typeface="Calibri"/>
                        <a:cs typeface="Calibri"/>
                      </a:endParaRP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0.1</a:t>
                      </a:r>
                    </a:p>
                  </a:txBody>
                  <a:tcPr marL="100489" marR="100489" marT="50292" marB="50292">
                    <a:solidFill>
                      <a:srgbClr val="C8FCF4"/>
                    </a:solidFill>
                  </a:tcPr>
                </a:tc>
                <a:extLst>
                  <a:ext uri="{0D108BD9-81ED-4DB2-BD59-A6C34878D82A}">
                    <a16:rowId xmlns:a16="http://schemas.microsoft.com/office/drawing/2014/main" val="10008"/>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z</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tc>
                  <a:txBody>
                    <a:bodyPr/>
                    <a:lstStyle/>
                    <a:p>
                      <a:pPr algn="ctr"/>
                      <a:r>
                        <a:rPr lang="en-US" sz="1400" dirty="0" err="1">
                          <a:solidFill>
                            <a:srgbClr val="FF0000"/>
                          </a:solidFill>
                          <a:latin typeface="Calibri"/>
                          <a:cs typeface="Calibri"/>
                        </a:rPr>
                        <a:t>tbd</a:t>
                      </a:r>
                      <a:endParaRPr lang="en-US" sz="1400" dirty="0">
                        <a:solidFill>
                          <a:srgbClr val="FF0000"/>
                        </a:solidFill>
                        <a:latin typeface="Calibri"/>
                        <a:cs typeface="Calibri"/>
                      </a:endParaRP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C8FCF4"/>
                    </a:solidFill>
                  </a:tcPr>
                </a:tc>
                <a:extLst>
                  <a:ext uri="{0D108BD9-81ED-4DB2-BD59-A6C34878D82A}">
                    <a16:rowId xmlns:a16="http://schemas.microsoft.com/office/drawing/2014/main" val="10009"/>
                  </a:ext>
                </a:extLst>
              </a:tr>
              <a:tr h="288032">
                <a:tc>
                  <a:txBody>
                    <a:bodyPr/>
                    <a:lstStyle/>
                    <a:p>
                      <a:pPr algn="ctr"/>
                      <a:r>
                        <a:rPr lang="en-US" sz="1400" dirty="0">
                          <a:solidFill>
                            <a:srgbClr val="FF0000"/>
                          </a:solidFill>
                          <a:latin typeface="Calibri"/>
                          <a:cs typeface="Calibri"/>
                        </a:rPr>
                        <a:t>β</a:t>
                      </a: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tc>
                  <a:txBody>
                    <a:bodyPr/>
                    <a:lstStyle/>
                    <a:p>
                      <a:pPr algn="ctr"/>
                      <a:r>
                        <a:rPr lang="en-US" sz="1400" dirty="0" err="1">
                          <a:solidFill>
                            <a:srgbClr val="FF0000"/>
                          </a:solidFill>
                          <a:latin typeface="Calibri"/>
                          <a:cs typeface="Calibri"/>
                        </a:rPr>
                        <a:t>tbd</a:t>
                      </a:r>
                      <a:endParaRPr lang="en-US" sz="1400" dirty="0">
                        <a:solidFill>
                          <a:srgbClr val="FF0000"/>
                        </a:solidFill>
                        <a:latin typeface="Calibri"/>
                        <a:cs typeface="Calibri"/>
                      </a:endParaRP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C8FCF4"/>
                    </a:solidFill>
                  </a:tcPr>
                </a:tc>
                <a:extLst>
                  <a:ext uri="{0D108BD9-81ED-4DB2-BD59-A6C34878D82A}">
                    <a16:rowId xmlns:a16="http://schemas.microsoft.com/office/drawing/2014/main" val="10010"/>
                  </a:ext>
                </a:extLst>
              </a:tr>
              <a:tr h="288032">
                <a:tc>
                  <a:txBody>
                    <a:bodyPr/>
                    <a:lstStyle/>
                    <a:p>
                      <a:pPr algn="ctr"/>
                      <a:r>
                        <a:rPr lang="en-US" sz="1400" dirty="0" err="1">
                          <a:solidFill>
                            <a:srgbClr val="FF0000"/>
                          </a:solidFill>
                          <a:latin typeface="Calibri"/>
                          <a:cs typeface="Calibri"/>
                        </a:rPr>
                        <a:t>ε</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C8FCF4"/>
                    </a:solidFill>
                  </a:tcPr>
                </a:tc>
                <a:extLst>
                  <a:ext uri="{0D108BD9-81ED-4DB2-BD59-A6C34878D82A}">
                    <a16:rowId xmlns:a16="http://schemas.microsoft.com/office/drawing/2014/main" val="10011"/>
                  </a:ext>
                </a:extLst>
              </a:tr>
              <a:tr h="288032">
                <a:tc>
                  <a:txBody>
                    <a:bodyPr/>
                    <a:lstStyle/>
                    <a:p>
                      <a:pPr algn="ctr"/>
                      <a:r>
                        <a:rPr lang="en-US" sz="1400" baseline="0" dirty="0" err="1">
                          <a:solidFill>
                            <a:srgbClr val="FF0000"/>
                          </a:solidFill>
                          <a:latin typeface="Calibri"/>
                          <a:cs typeface="Calibri"/>
                        </a:rPr>
                        <a:t>σ</a:t>
                      </a:r>
                      <a:r>
                        <a:rPr lang="en-US" sz="1400" baseline="-25000" dirty="0" err="1">
                          <a:solidFill>
                            <a:srgbClr val="FF0000"/>
                          </a:solidFill>
                          <a:latin typeface="Calibri"/>
                          <a:cs typeface="Calibri"/>
                        </a:rPr>
                        <a:t>x,y</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3.0</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0.9</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1.3</a:t>
                      </a: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0.9</a:t>
                      </a:r>
                    </a:p>
                  </a:txBody>
                  <a:tcPr marL="100489" marR="100489" marT="50292" marB="50292">
                    <a:solidFill>
                      <a:srgbClr val="C8FCF4"/>
                    </a:solidFill>
                  </a:tcPr>
                </a:tc>
                <a:extLst>
                  <a:ext uri="{0D108BD9-81ED-4DB2-BD59-A6C34878D82A}">
                    <a16:rowId xmlns:a16="http://schemas.microsoft.com/office/drawing/2014/main" val="10012"/>
                  </a:ext>
                </a:extLst>
              </a:tr>
            </a:tbl>
          </a:graphicData>
        </a:graphic>
      </p:graphicFrame>
      <p:sp>
        <p:nvSpPr>
          <p:cNvPr id="7" name="TextBox 6"/>
          <p:cNvSpPr txBox="1"/>
          <p:nvPr/>
        </p:nvSpPr>
        <p:spPr>
          <a:xfrm>
            <a:off x="167789" y="1182871"/>
            <a:ext cx="2820035" cy="3117651"/>
          </a:xfrm>
          <a:prstGeom prst="rect">
            <a:avLst/>
          </a:prstGeom>
          <a:solidFill>
            <a:schemeClr val="accent5">
              <a:lumMod val="20000"/>
              <a:lumOff val="80000"/>
            </a:schemeClr>
          </a:solidFill>
        </p:spPr>
        <p:txBody>
          <a:bodyPr wrap="square" lIns="100459" tIns="50230" rIns="100459" bIns="50230" rtlCol="0">
            <a:spAutoFit/>
          </a:bodyPr>
          <a:lstStyle/>
          <a:p>
            <a:pPr algn="ctr"/>
            <a:r>
              <a:rPr lang="en-US" sz="1400" b="1" dirty="0">
                <a:latin typeface="Calibri"/>
                <a:cs typeface="Calibri"/>
              </a:rPr>
              <a:t>Target integrated luminosities</a:t>
            </a: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b="1" dirty="0">
              <a:latin typeface="Calibri"/>
              <a:cs typeface="Calibri"/>
            </a:endParaRPr>
          </a:p>
          <a:p>
            <a:r>
              <a:rPr lang="en-US" sz="1400" b="1" dirty="0">
                <a:latin typeface="Calibri"/>
                <a:cs typeface="Calibri"/>
              </a:rPr>
              <a:t>Need to spell out scenarios</a:t>
            </a:r>
          </a:p>
          <a:p>
            <a:endParaRPr lang="en-US" sz="1400" b="1" dirty="0">
              <a:latin typeface="Calibri"/>
              <a:cs typeface="Calibri"/>
            </a:endParaRPr>
          </a:p>
          <a:p>
            <a:r>
              <a:rPr lang="en-US" sz="1400" b="1" dirty="0">
                <a:latin typeface="Calibri"/>
                <a:cs typeface="Calibri"/>
              </a:rPr>
              <a:t>Need to integrate potential performance limitations for technical risk, cost, power, …</a:t>
            </a:r>
            <a:endParaRPr lang="en-US" sz="1400" dirty="0">
              <a:latin typeface="Calibri"/>
              <a:cs typeface="Calibri"/>
            </a:endParaRPr>
          </a:p>
        </p:txBody>
      </p:sp>
      <p:pic>
        <p:nvPicPr>
          <p:cNvPr id="8" name="Picture 7" descr="p0.tif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23528" y="1540414"/>
            <a:ext cx="2454495" cy="1370649"/>
          </a:xfrm>
          <a:prstGeom prst="rect">
            <a:avLst/>
          </a:prstGeom>
        </p:spPr>
      </p:pic>
      <p:sp>
        <p:nvSpPr>
          <p:cNvPr id="3" name="TextBox 2">
            <a:extLst>
              <a:ext uri="{FF2B5EF4-FFF2-40B4-BE49-F238E27FC236}">
                <a16:creationId xmlns:a16="http://schemas.microsoft.com/office/drawing/2014/main" id="{1DB7D35E-96EC-F47A-DAC3-F6C602157919}"/>
              </a:ext>
            </a:extLst>
          </p:cNvPr>
          <p:cNvSpPr txBox="1"/>
          <p:nvPr/>
        </p:nvSpPr>
        <p:spPr>
          <a:xfrm rot="2700000">
            <a:off x="4489757" y="2372455"/>
            <a:ext cx="4769832" cy="1077218"/>
          </a:xfrm>
          <a:prstGeom prst="rect">
            <a:avLst/>
          </a:prstGeom>
          <a:noFill/>
        </p:spPr>
        <p:txBody>
          <a:bodyPr wrap="none" rtlCol="0">
            <a:spAutoFit/>
          </a:bodyPr>
          <a:lstStyle/>
          <a:p>
            <a:pPr algn="ctr"/>
            <a:r>
              <a:rPr lang="en-CH" sz="3200" dirty="0">
                <a:solidFill>
                  <a:schemeClr val="accent2">
                    <a:lumMod val="40000"/>
                    <a:lumOff val="60000"/>
                  </a:schemeClr>
                </a:solidFill>
                <a:latin typeface="Calibri" panose="020F0502020204030204" pitchFamily="34" charset="0"/>
                <a:cs typeface="Calibri" panose="020F0502020204030204" pitchFamily="34" charset="0"/>
              </a:rPr>
              <a:t>Example as discussion basis</a:t>
            </a:r>
          </a:p>
          <a:p>
            <a:pPr algn="ctr"/>
            <a:r>
              <a:rPr lang="en-US" sz="3200" dirty="0">
                <a:solidFill>
                  <a:schemeClr val="accent2">
                    <a:lumMod val="40000"/>
                    <a:lumOff val="60000"/>
                  </a:schemeClr>
                </a:solidFill>
                <a:latin typeface="Calibri" panose="020F0502020204030204" pitchFamily="34" charset="0"/>
                <a:cs typeface="Calibri" panose="020F0502020204030204" pitchFamily="34" charset="0"/>
              </a:rPr>
              <a:t>n</a:t>
            </a:r>
            <a:r>
              <a:rPr lang="en-CH" sz="3200" dirty="0">
                <a:solidFill>
                  <a:schemeClr val="accent2">
                    <a:lumMod val="40000"/>
                    <a:lumOff val="60000"/>
                  </a:schemeClr>
                </a:solidFill>
                <a:latin typeface="Calibri" panose="020F0502020204030204" pitchFamily="34" charset="0"/>
                <a:cs typeface="Calibri" panose="020F0502020204030204" pitchFamily="34" charset="0"/>
              </a:rPr>
              <a:t>umbers will change</a:t>
            </a:r>
          </a:p>
        </p:txBody>
      </p:sp>
    </p:spTree>
    <p:extLst>
      <p:ext uri="{BB962C8B-B14F-4D97-AF65-F5344CB8AC3E}">
        <p14:creationId xmlns:p14="http://schemas.microsoft.com/office/powerpoint/2010/main" val="16749407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err="1">
                <a:solidFill>
                  <a:srgbClr val="000000"/>
                </a:solidFill>
                <a:latin typeface="Calibri" panose="020F0502020204030204" pitchFamily="34" charset="0"/>
                <a:cs typeface="Calibri" panose="020F0502020204030204" pitchFamily="34" charset="0"/>
              </a:rPr>
              <a:t>Organisation</a:t>
            </a:r>
            <a:r>
              <a:rPr lang="en-US" sz="3200" b="0" strike="noStrike" spc="-1" dirty="0">
                <a:solidFill>
                  <a:srgbClr val="000000"/>
                </a:solidFill>
                <a:latin typeface="Calibri" panose="020F0502020204030204" pitchFamily="34" charset="0"/>
                <a:cs typeface="Calibri" panose="020F0502020204030204" pitchFamily="34" charset="0"/>
              </a:rPr>
              <a:t> Form</a:t>
            </a:r>
            <a:endParaRPr lang="en-US" sz="3200" dirty="0">
              <a:latin typeface="Calibri"/>
              <a:cs typeface="Calibri"/>
            </a:endParaRPr>
          </a:p>
        </p:txBody>
      </p:sp>
      <p:sp>
        <p:nvSpPr>
          <p:cNvPr id="2" name="TextBox 1">
            <a:extLst>
              <a:ext uri="{FF2B5EF4-FFF2-40B4-BE49-F238E27FC236}">
                <a16:creationId xmlns:a16="http://schemas.microsoft.com/office/drawing/2014/main" id="{8234D98B-DE86-3D00-5ADD-CFC5F97C8A6E}"/>
              </a:ext>
            </a:extLst>
          </p:cNvPr>
          <p:cNvSpPr txBox="1"/>
          <p:nvPr/>
        </p:nvSpPr>
        <p:spPr>
          <a:xfrm>
            <a:off x="323528" y="987574"/>
            <a:ext cx="8496944" cy="3539430"/>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USMCC appears to focus on finding resources and monitor their use</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Would like to have US participate to the leadership</a:t>
            </a:r>
          </a:p>
          <a:p>
            <a:pPr marL="285750" indent="-285750">
              <a:buFont typeface="Arial" panose="020B0604020202020204" pitchFamily="34" charset="0"/>
              <a:buChar char="•"/>
            </a:pPr>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Almost everyone prefers to have the project in their region</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But better to have the project in a different region that not at all</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Site will be will decided by funding agencies of the different regions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 strong effort in other regions will help to convince funding agencies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Actually, a competition between funding agencies is best for everybody</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Best setup is one coherent collaboration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Addresses all challenges of the muon collider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Establish its benefits for science and society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Promote it toward society and funding agencies</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Only a sub-part should focus on local implementation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Not two project studies that collaborate but a collaboration that considers two or more sites</a:t>
            </a:r>
            <a:endParaRPr lang="en-CH"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63286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dirty="0">
                <a:latin typeface="Calibri"/>
                <a:cs typeface="Calibri"/>
              </a:rPr>
              <a:t>Very Short-term Plan</a:t>
            </a:r>
          </a:p>
        </p:txBody>
      </p:sp>
      <p:sp>
        <p:nvSpPr>
          <p:cNvPr id="8" name="TextBox 4">
            <a:extLst>
              <a:ext uri="{FF2B5EF4-FFF2-40B4-BE49-F238E27FC236}">
                <a16:creationId xmlns:a16="http://schemas.microsoft.com/office/drawing/2014/main" id="{4C4AB211-B1A5-2674-E6AB-9A3AA64AC1E0}"/>
              </a:ext>
            </a:extLst>
          </p:cNvPr>
          <p:cNvSpPr/>
          <p:nvPr/>
        </p:nvSpPr>
        <p:spPr>
          <a:xfrm>
            <a:off x="83528" y="2409756"/>
            <a:ext cx="3442397" cy="2106210"/>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dirty="0">
                <a:effectLst/>
                <a:latin typeface="Calibri" panose="020F0502020204030204" pitchFamily="34" charset="0"/>
                <a:cs typeface="Calibri" panose="020F0502020204030204" pitchFamily="34" charset="0"/>
              </a:rPr>
              <a:t>IAC </a:t>
            </a:r>
            <a:r>
              <a:rPr lang="en-US" sz="1400" dirty="0">
                <a:effectLst/>
                <a:latin typeface="Calibri" panose="020F0502020204030204" pitchFamily="34" charset="0"/>
                <a:cs typeface="Calibri" panose="020F0502020204030204" pitchFamily="34" charset="0"/>
              </a:rPr>
              <a:t>has been </a:t>
            </a:r>
            <a:r>
              <a:rPr lang="en-US" sz="1400" b="1" dirty="0">
                <a:effectLst/>
                <a:latin typeface="Calibri" panose="020F0502020204030204" pitchFamily="34" charset="0"/>
                <a:cs typeface="Calibri" panose="020F0502020204030204" pitchFamily="34" charset="0"/>
              </a:rPr>
              <a:t>formed </a:t>
            </a:r>
            <a:r>
              <a:rPr lang="en-US" sz="1400" dirty="0">
                <a:effectLst/>
                <a:latin typeface="Calibri" panose="020F0502020204030204" pitchFamily="34" charset="0"/>
                <a:cs typeface="Calibri" panose="020F0502020204030204" pitchFamily="34" charset="0"/>
              </a:rPr>
              <a:t>and</a:t>
            </a:r>
            <a:r>
              <a:rPr lang="en-US" sz="1400" b="1" dirty="0">
                <a:effectLst/>
                <a:latin typeface="Calibri" panose="020F0502020204030204" pitchFamily="34" charset="0"/>
                <a:cs typeface="Calibri" panose="020F0502020204030204" pitchFamily="34" charset="0"/>
              </a:rPr>
              <a:t> reviewed interim report </a:t>
            </a:r>
            <a:r>
              <a:rPr lang="en-US" sz="1400" dirty="0">
                <a:effectLst/>
                <a:latin typeface="Calibri" panose="020F0502020204030204" pitchFamily="34" charset="0"/>
                <a:cs typeface="Calibri" panose="020F0502020204030204" pitchFamily="34" charset="0"/>
              </a:rPr>
              <a:t>as a first task</a:t>
            </a:r>
          </a:p>
          <a:p>
            <a:endParaRPr lang="en-US" sz="1400" dirty="0">
              <a:effectLst/>
              <a:latin typeface="Calibri" panose="020F0502020204030204" pitchFamily="34" charset="0"/>
              <a:cs typeface="Calibri" panose="020F0502020204030204" pitchFamily="34" charset="0"/>
            </a:endParaRPr>
          </a:p>
          <a:p>
            <a:r>
              <a:rPr lang="en-US" sz="1000" b="1" dirty="0">
                <a:effectLst/>
                <a:latin typeface="Calibri" panose="020F0502020204030204" pitchFamily="34" charset="0"/>
                <a:cs typeface="Calibri" panose="020F0502020204030204" pitchFamily="34" charset="0"/>
              </a:rPr>
              <a:t>IAC regular members:</a:t>
            </a:r>
          </a:p>
          <a:p>
            <a:r>
              <a:rPr lang="en-US" sz="1000" dirty="0">
                <a:effectLst/>
                <a:latin typeface="Calibri" panose="020F0502020204030204" pitchFamily="34" charset="0"/>
                <a:cs typeface="Calibri" panose="020F0502020204030204" pitchFamily="34" charset="0"/>
              </a:rPr>
              <a:t>Ursula </a:t>
            </a:r>
            <a:r>
              <a:rPr lang="en-US" sz="1000" dirty="0" err="1">
                <a:effectLst/>
                <a:latin typeface="Calibri" panose="020F0502020204030204" pitchFamily="34" charset="0"/>
                <a:cs typeface="Calibri" panose="020F0502020204030204" pitchFamily="34" charset="0"/>
              </a:rPr>
              <a:t>Bassler</a:t>
            </a:r>
            <a:r>
              <a:rPr lang="en-US" sz="1000" dirty="0">
                <a:effectLst/>
                <a:latin typeface="Calibri" panose="020F0502020204030204" pitchFamily="34" charset="0"/>
                <a:cs typeface="Calibri" panose="020F0502020204030204" pitchFamily="34" charset="0"/>
              </a:rPr>
              <a:t> (IN2P3, interim Chair), Mauro </a:t>
            </a:r>
            <a:r>
              <a:rPr lang="en-US" sz="1000" dirty="0" err="1">
                <a:effectLst/>
                <a:latin typeface="Calibri" panose="020F0502020204030204" pitchFamily="34" charset="0"/>
                <a:cs typeface="Calibri" panose="020F0502020204030204" pitchFamily="34" charset="0"/>
              </a:rPr>
              <a:t>Mezzetto</a:t>
            </a:r>
            <a:r>
              <a:rPr lang="en-US" sz="1000" dirty="0">
                <a:effectLst/>
                <a:latin typeface="Calibri" panose="020F0502020204030204" pitchFamily="34" charset="0"/>
                <a:cs typeface="Calibri" panose="020F0502020204030204" pitchFamily="34" charset="0"/>
              </a:rPr>
              <a:t> (INFN)</a:t>
            </a:r>
            <a:br>
              <a:rPr lang="en-US" sz="1000" dirty="0">
                <a:latin typeface="Calibri" panose="020F0502020204030204" pitchFamily="34" charset="0"/>
                <a:cs typeface="Calibri" panose="020F0502020204030204" pitchFamily="34" charset="0"/>
              </a:rPr>
            </a:br>
            <a:r>
              <a:rPr lang="en-US" sz="1000" dirty="0">
                <a:effectLst/>
                <a:latin typeface="Calibri" panose="020F0502020204030204" pitchFamily="34" charset="0"/>
                <a:cs typeface="Calibri" panose="020F0502020204030204" pitchFamily="34" charset="0"/>
              </a:rPr>
              <a:t>Hongwei Zhao (Inst. of Modern Physics, IMP), Akira Yamamoto (KEK), Maurizio </a:t>
            </a:r>
            <a:r>
              <a:rPr lang="en-US" sz="1000" dirty="0" err="1">
                <a:effectLst/>
                <a:latin typeface="Calibri" panose="020F0502020204030204" pitchFamily="34" charset="0"/>
                <a:cs typeface="Calibri" panose="020F0502020204030204" pitchFamily="34" charset="0"/>
              </a:rPr>
              <a:t>Vretenar</a:t>
            </a:r>
            <a:r>
              <a:rPr lang="en-US" sz="1000" dirty="0">
                <a:effectLst/>
                <a:latin typeface="Calibri" panose="020F0502020204030204" pitchFamily="34" charset="0"/>
                <a:cs typeface="Calibri" panose="020F0502020204030204" pitchFamily="34" charset="0"/>
              </a:rPr>
              <a:t> (CERN), Stewart </a:t>
            </a:r>
            <a:r>
              <a:rPr lang="en-US" sz="1000" dirty="0" err="1">
                <a:effectLst/>
                <a:latin typeface="Calibri" panose="020F0502020204030204" pitchFamily="34" charset="0"/>
                <a:cs typeface="Calibri" panose="020F0502020204030204" pitchFamily="34" charset="0"/>
              </a:rPr>
              <a:t>Boogert</a:t>
            </a:r>
            <a:r>
              <a:rPr lang="en-US" sz="1000" dirty="0">
                <a:effectLst/>
                <a:latin typeface="Calibri" panose="020F0502020204030204" pitchFamily="34" charset="0"/>
                <a:cs typeface="Calibri" panose="020F0502020204030204" pitchFamily="34" charset="0"/>
              </a:rPr>
              <a:t> (Cockcroft), Sarah Demers (Yale), Giorgio </a:t>
            </a:r>
            <a:r>
              <a:rPr lang="en-US" sz="1000" dirty="0" err="1">
                <a:effectLst/>
                <a:latin typeface="Calibri" panose="020F0502020204030204" pitchFamily="34" charset="0"/>
                <a:cs typeface="Calibri" panose="020F0502020204030204" pitchFamily="34" charset="0"/>
              </a:rPr>
              <a:t>Apollinari</a:t>
            </a:r>
            <a:r>
              <a:rPr lang="en-US" sz="1000" dirty="0">
                <a:effectLst/>
                <a:latin typeface="Calibri" panose="020F0502020204030204" pitchFamily="34" charset="0"/>
                <a:cs typeface="Calibri" panose="020F0502020204030204" pitchFamily="34" charset="0"/>
              </a:rPr>
              <a:t> (FNAL)</a:t>
            </a:r>
            <a:endParaRPr lang="en-US" sz="1000" dirty="0">
              <a:latin typeface="Calibri" panose="020F0502020204030204" pitchFamily="34" charset="0"/>
              <a:cs typeface="Calibri" panose="020F0502020204030204" pitchFamily="34" charset="0"/>
            </a:endParaRPr>
          </a:p>
          <a:p>
            <a:r>
              <a:rPr lang="en-US" sz="1000" b="1" dirty="0">
                <a:effectLst/>
                <a:latin typeface="Calibri" panose="020F0502020204030204" pitchFamily="34" charset="0"/>
                <a:cs typeface="Calibri" panose="020F0502020204030204" pitchFamily="34" charset="0"/>
              </a:rPr>
              <a:t>Experts for </a:t>
            </a:r>
            <a:r>
              <a:rPr lang="en-US" sz="1000" b="1" dirty="0">
                <a:latin typeface="Calibri" panose="020F0502020204030204" pitchFamily="34" charset="0"/>
                <a:cs typeface="Calibri" panose="020F0502020204030204" pitchFamily="34" charset="0"/>
              </a:rPr>
              <a:t>Interim Report</a:t>
            </a:r>
            <a:r>
              <a:rPr lang="en-US" sz="1000" b="1" dirty="0">
                <a:effectLst/>
                <a:latin typeface="Calibri" panose="020F0502020204030204" pitchFamily="34" charset="0"/>
                <a:cs typeface="Calibri" panose="020F0502020204030204" pitchFamily="34" charset="0"/>
              </a:rPr>
              <a:t> review</a:t>
            </a:r>
          </a:p>
          <a:p>
            <a:r>
              <a:rPr lang="en-US" sz="1000" dirty="0">
                <a:effectLst/>
                <a:latin typeface="Calibri" panose="020F0502020204030204" pitchFamily="34" charset="0"/>
                <a:cs typeface="Calibri" panose="020F0502020204030204" pitchFamily="34" charset="0"/>
              </a:rPr>
              <a:t>Marica </a:t>
            </a:r>
            <a:r>
              <a:rPr lang="en-US" sz="1000" dirty="0" err="1">
                <a:effectLst/>
                <a:latin typeface="Calibri" panose="020F0502020204030204" pitchFamily="34" charset="0"/>
                <a:cs typeface="Calibri" panose="020F0502020204030204" pitchFamily="34" charset="0"/>
              </a:rPr>
              <a:t>Biagini</a:t>
            </a:r>
            <a:r>
              <a:rPr lang="en-US" sz="1000" dirty="0">
                <a:effectLst/>
                <a:latin typeface="Calibri" panose="020F0502020204030204" pitchFamily="34" charset="0"/>
                <a:cs typeface="Calibri" panose="020F0502020204030204" pitchFamily="34" charset="0"/>
              </a:rPr>
              <a:t> (INFN), Luis </a:t>
            </a:r>
            <a:r>
              <a:rPr lang="en-US" sz="1000" dirty="0" err="1">
                <a:effectLst/>
                <a:latin typeface="Calibri" panose="020F0502020204030204" pitchFamily="34" charset="0"/>
                <a:cs typeface="Calibri" panose="020F0502020204030204" pitchFamily="34" charset="0"/>
              </a:rPr>
              <a:t>Tabarez</a:t>
            </a:r>
            <a:r>
              <a:rPr lang="en-US" sz="1000" dirty="0">
                <a:effectLst/>
                <a:latin typeface="Calibri" panose="020F0502020204030204" pitchFamily="34" charset="0"/>
                <a:cs typeface="Calibri" panose="020F0502020204030204" pitchFamily="34" charset="0"/>
              </a:rPr>
              <a:t> (CIEMAT), Giovanni </a:t>
            </a:r>
            <a:r>
              <a:rPr lang="en-US" sz="1000" dirty="0" err="1">
                <a:effectLst/>
                <a:latin typeface="Calibri" panose="020F0502020204030204" pitchFamily="34" charset="0"/>
                <a:cs typeface="Calibri" panose="020F0502020204030204" pitchFamily="34" charset="0"/>
              </a:rPr>
              <a:t>Bisoffi</a:t>
            </a:r>
            <a:r>
              <a:rPr lang="en-US" sz="1000" dirty="0">
                <a:effectLst/>
                <a:latin typeface="Calibri" panose="020F0502020204030204" pitchFamily="34" charset="0"/>
                <a:cs typeface="Calibri" panose="020F0502020204030204" pitchFamily="34" charset="0"/>
              </a:rPr>
              <a:t> (INFN), Jenny List (DESY), Halina </a:t>
            </a:r>
            <a:r>
              <a:rPr lang="en-US" sz="1000" dirty="0" err="1">
                <a:effectLst/>
                <a:latin typeface="Calibri" panose="020F0502020204030204" pitchFamily="34" charset="0"/>
                <a:cs typeface="Calibri" panose="020F0502020204030204" pitchFamily="34" charset="0"/>
              </a:rPr>
              <a:t>Abramowicz</a:t>
            </a:r>
            <a:r>
              <a:rPr lang="en-US" sz="1000" dirty="0">
                <a:effectLst/>
                <a:latin typeface="Calibri" panose="020F0502020204030204" pitchFamily="34" charset="0"/>
                <a:cs typeface="Calibri" panose="020F0502020204030204" pitchFamily="34" charset="0"/>
              </a:rPr>
              <a:t> (Tel Aviv), Lyn Evans (CERN)</a:t>
            </a:r>
            <a:endParaRPr lang="en-US" sz="1000" spc="-1" dirty="0">
              <a:solidFill>
                <a:srgbClr val="000000"/>
              </a:solidFill>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F52AD6A1-CB33-F84B-CAB4-6E7EE96321A8}"/>
              </a:ext>
            </a:extLst>
          </p:cNvPr>
          <p:cNvPicPr>
            <a:picLocks noChangeAspect="1"/>
          </p:cNvPicPr>
          <p:nvPr/>
        </p:nvPicPr>
        <p:blipFill>
          <a:blip r:embed="rId2"/>
          <a:stretch>
            <a:fillRect/>
          </a:stretch>
        </p:blipFill>
        <p:spPr>
          <a:xfrm>
            <a:off x="3519077" y="555526"/>
            <a:ext cx="1714594" cy="2426366"/>
          </a:xfrm>
          <a:prstGeom prst="rect">
            <a:avLst/>
          </a:prstGeom>
        </p:spPr>
      </p:pic>
      <p:pic>
        <p:nvPicPr>
          <p:cNvPr id="6" name="Picture 5">
            <a:extLst>
              <a:ext uri="{FF2B5EF4-FFF2-40B4-BE49-F238E27FC236}">
                <a16:creationId xmlns:a16="http://schemas.microsoft.com/office/drawing/2014/main" id="{A7B4AA88-14C4-F645-21F0-36EDA6FA2F77}"/>
              </a:ext>
            </a:extLst>
          </p:cNvPr>
          <p:cNvPicPr>
            <a:picLocks noChangeAspect="1"/>
          </p:cNvPicPr>
          <p:nvPr/>
        </p:nvPicPr>
        <p:blipFill>
          <a:blip r:embed="rId3"/>
          <a:stretch>
            <a:fillRect/>
          </a:stretch>
        </p:blipFill>
        <p:spPr>
          <a:xfrm>
            <a:off x="5089654" y="565795"/>
            <a:ext cx="1714594" cy="2426366"/>
          </a:xfrm>
          <a:prstGeom prst="rect">
            <a:avLst/>
          </a:prstGeom>
        </p:spPr>
      </p:pic>
      <p:sp>
        <p:nvSpPr>
          <p:cNvPr id="2" name="TextBox 4">
            <a:extLst>
              <a:ext uri="{FF2B5EF4-FFF2-40B4-BE49-F238E27FC236}">
                <a16:creationId xmlns:a16="http://schemas.microsoft.com/office/drawing/2014/main" id="{A36BDAB4-B2C7-A119-681B-664F9FDF253B}"/>
              </a:ext>
            </a:extLst>
          </p:cNvPr>
          <p:cNvSpPr/>
          <p:nvPr/>
        </p:nvSpPr>
        <p:spPr>
          <a:xfrm>
            <a:off x="3995936" y="3220428"/>
            <a:ext cx="4790963" cy="1367546"/>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Will focus on advanced </a:t>
            </a:r>
            <a:r>
              <a:rPr lang="en-US" sz="1400" b="1" spc="-1" dirty="0">
                <a:solidFill>
                  <a:srgbClr val="000000"/>
                </a:solidFill>
                <a:latin typeface="Calibri" panose="020F0502020204030204" pitchFamily="34" charset="0"/>
                <a:cs typeface="Calibri" panose="020F0502020204030204" pitchFamily="34" charset="0"/>
              </a:rPr>
              <a:t>ESPPU:</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March 2025</a:t>
            </a:r>
            <a:r>
              <a:rPr lang="en-US" sz="1400" spc="-1" dirty="0">
                <a:solidFill>
                  <a:srgbClr val="000000"/>
                </a:solidFill>
                <a:latin typeface="Calibri" panose="020F0502020204030204" pitchFamily="34" charset="0"/>
                <a:cs typeface="Calibri" panose="020F0502020204030204" pitchFamily="34" charset="0"/>
              </a:rPr>
              <a:t>, deliver promised ESPPU reports</a:t>
            </a:r>
          </a:p>
          <a:p>
            <a:pPr marL="742950" lvl="1"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Evaluation report</a:t>
            </a:r>
            <a:r>
              <a:rPr lang="en-US" sz="1400" spc="-1" dirty="0">
                <a:solidFill>
                  <a:srgbClr val="000000"/>
                </a:solidFill>
                <a:latin typeface="Calibri" panose="020F0502020204030204" pitchFamily="34" charset="0"/>
                <a:cs typeface="Calibri" panose="020F0502020204030204" pitchFamily="34" charset="0"/>
              </a:rPr>
              <a:t>, including tentative cost and power consumption scale estimate</a:t>
            </a:r>
          </a:p>
          <a:p>
            <a:pPr marL="742950" lvl="1"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R&amp;D plan</a:t>
            </a:r>
            <a:r>
              <a:rPr lang="en-US" sz="1400" spc="-1" dirty="0">
                <a:solidFill>
                  <a:srgbClr val="000000"/>
                </a:solidFill>
                <a:latin typeface="Calibri" panose="020F0502020204030204" pitchFamily="34" charset="0"/>
                <a:cs typeface="Calibri" panose="020F0502020204030204" pitchFamily="34" charset="0"/>
              </a:rPr>
              <a:t>, including some scenarios and timelines</a:t>
            </a:r>
          </a:p>
          <a:p>
            <a:r>
              <a:rPr lang="en-US" sz="1400" spc="-1" dirty="0">
                <a:solidFill>
                  <a:srgbClr val="000000"/>
                </a:solidFill>
                <a:latin typeface="Calibri" panose="020F0502020204030204" pitchFamily="34" charset="0"/>
                <a:cs typeface="Calibri" panose="020F0502020204030204" pitchFamily="34" charset="0"/>
              </a:rPr>
              <a:t>This requires to push as hard as possible with existing resources</a:t>
            </a:r>
          </a:p>
        </p:txBody>
      </p:sp>
      <p:sp>
        <p:nvSpPr>
          <p:cNvPr id="7" name="TextBox 6">
            <a:extLst>
              <a:ext uri="{FF2B5EF4-FFF2-40B4-BE49-F238E27FC236}">
                <a16:creationId xmlns:a16="http://schemas.microsoft.com/office/drawing/2014/main" id="{D8F864A3-18A9-5510-9B3B-648B77D981F5}"/>
              </a:ext>
            </a:extLst>
          </p:cNvPr>
          <p:cNvSpPr txBox="1"/>
          <p:nvPr/>
        </p:nvSpPr>
        <p:spPr>
          <a:xfrm>
            <a:off x="899559" y="843558"/>
            <a:ext cx="2527872" cy="1323439"/>
          </a:xfrm>
          <a:prstGeom prst="rect">
            <a:avLst/>
          </a:prstGeom>
          <a:noFill/>
        </p:spPr>
        <p:txBody>
          <a:bodyPr wrap="none" rtlCol="0">
            <a:spAutoFit/>
          </a:bodyPr>
          <a:lstStyle/>
          <a:p>
            <a:r>
              <a:rPr lang="en-CH" sz="1600" dirty="0">
                <a:latin typeface="Calibri" panose="020F0502020204030204" pitchFamily="34" charset="0"/>
                <a:cs typeface="Calibri" panose="020F0502020204030204" pitchFamily="34" charset="0"/>
              </a:rPr>
              <a:t>Just finished Interim Report</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Design</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C</a:t>
            </a:r>
            <a:r>
              <a:rPr lang="en-US" sz="1600" dirty="0">
                <a:latin typeface="Calibri" panose="020F0502020204030204" pitchFamily="34" charset="0"/>
                <a:cs typeface="Calibri" panose="020F0502020204030204" pitchFamily="34" charset="0"/>
              </a:rPr>
              <a:t>h</a:t>
            </a:r>
            <a:r>
              <a:rPr lang="en-CH" sz="1600" dirty="0">
                <a:latin typeface="Calibri" panose="020F0502020204030204" pitchFamily="34" charset="0"/>
                <a:cs typeface="Calibri" panose="020F0502020204030204" pitchFamily="34" charset="0"/>
              </a:rPr>
              <a:t>allenges</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Plan until 2026</a:t>
            </a:r>
          </a:p>
          <a:p>
            <a:pPr marL="285750" indent="-285750">
              <a:buFont typeface="Arial" panose="020B0604020202020204" pitchFamily="34" charset="0"/>
              <a:buChar char="•"/>
            </a:pPr>
            <a:endParaRPr lang="en-CH"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98329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251520" y="-20538"/>
            <a:ext cx="8064896" cy="432048"/>
          </a:xfrm>
        </p:spPr>
        <p:txBody>
          <a:bodyPr/>
          <a:lstStyle/>
          <a:p>
            <a:r>
              <a:rPr lang="en-GB" sz="3200" b="0" dirty="0">
                <a:latin typeface="Calibri"/>
                <a:cs typeface="Calibri"/>
              </a:rPr>
              <a:t>US P5: The Muon Shot</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IMCC, US Inaguration Meeting, FNAL, August 2024</a:t>
            </a:r>
            <a:endParaRPr lang="en-GB" dirty="0">
              <a:latin typeface="Calibri"/>
              <a:cs typeface="Calibri"/>
            </a:endParaRPr>
          </a:p>
        </p:txBody>
      </p:sp>
      <p:sp>
        <p:nvSpPr>
          <p:cNvPr id="10" name="TextBox 9">
            <a:extLst>
              <a:ext uri="{FF2B5EF4-FFF2-40B4-BE49-F238E27FC236}">
                <a16:creationId xmlns:a16="http://schemas.microsoft.com/office/drawing/2014/main" id="{FB1847DE-6622-E367-0852-B78414544E6C}"/>
              </a:ext>
            </a:extLst>
          </p:cNvPr>
          <p:cNvSpPr txBox="1"/>
          <p:nvPr/>
        </p:nvSpPr>
        <p:spPr>
          <a:xfrm>
            <a:off x="251520" y="3562439"/>
            <a:ext cx="5256584" cy="1169551"/>
          </a:xfrm>
          <a:prstGeom prst="rect">
            <a:avLst/>
          </a:prstGeom>
          <a:solidFill>
            <a:schemeClr val="accent2">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Informal discussion with DoE (Regina Rameika, Abid Patwa):</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DoE wants to maintain IMCC as a </a:t>
            </a:r>
            <a:r>
              <a:rPr lang="en-CH" sz="1400" b="1" dirty="0">
                <a:latin typeface="Calibri" panose="020F0502020204030204" pitchFamily="34" charset="0"/>
                <a:cs typeface="Calibri" panose="020F0502020204030204" pitchFamily="34" charset="0"/>
              </a:rPr>
              <a:t>global collaboration</a:t>
            </a:r>
          </a:p>
          <a:p>
            <a:pPr marL="285750" indent="-285750">
              <a:buFont typeface="Arial" panose="020B0604020202020204" pitchFamily="34" charset="0"/>
              <a:buChar char="•"/>
            </a:pPr>
            <a:r>
              <a:rPr lang="en-CH" sz="1400" b="1" dirty="0">
                <a:latin typeface="Calibri" panose="020F0502020204030204" pitchFamily="34" charset="0"/>
                <a:cs typeface="Calibri" panose="020F0502020204030204" pitchFamily="34" charset="0"/>
              </a:rPr>
              <a:t>Addendum to CERN-DoE-NSF agreement </a:t>
            </a:r>
            <a:r>
              <a:rPr lang="en-CH" sz="1400" dirty="0">
                <a:latin typeface="Calibri" panose="020F0502020204030204" pitchFamily="34" charset="0"/>
                <a:cs typeface="Calibri" panose="020F0502020204030204" pitchFamily="34" charset="0"/>
              </a:rPr>
              <a:t>should be in preparation</a:t>
            </a:r>
          </a:p>
          <a:p>
            <a:pPr marL="285750" indent="-285750">
              <a:buFont typeface="Arial" panose="020B0604020202020204" pitchFamily="34" charset="0"/>
              <a:buChar char="•"/>
            </a:pPr>
            <a:endParaRPr lang="en-CH" sz="1400" dirty="0">
              <a:latin typeface="Calibri" panose="020F0502020204030204" pitchFamily="34" charset="0"/>
              <a:cs typeface="Calibri" panose="020F0502020204030204" pitchFamily="34" charset="0"/>
            </a:endParaRPr>
          </a:p>
          <a:p>
            <a:r>
              <a:rPr lang="en-CH" sz="1400" b="1" dirty="0">
                <a:latin typeface="Calibri" panose="020F0502020204030204" pitchFamily="34" charset="0"/>
                <a:cs typeface="Calibri" panose="020F0502020204030204" pitchFamily="34" charset="0"/>
              </a:rPr>
              <a:t>IMCC prepares options for Europe and for the US in parallel</a:t>
            </a:r>
          </a:p>
        </p:txBody>
      </p:sp>
      <p:sp>
        <p:nvSpPr>
          <p:cNvPr id="4" name="TextBox 3">
            <a:extLst>
              <a:ext uri="{FF2B5EF4-FFF2-40B4-BE49-F238E27FC236}">
                <a16:creationId xmlns:a16="http://schemas.microsoft.com/office/drawing/2014/main" id="{D806EE38-50C7-2807-7EE8-3CF36FC3B7D4}"/>
              </a:ext>
            </a:extLst>
          </p:cNvPr>
          <p:cNvSpPr txBox="1"/>
          <p:nvPr/>
        </p:nvSpPr>
        <p:spPr>
          <a:xfrm>
            <a:off x="251520" y="905693"/>
            <a:ext cx="8640960" cy="1815882"/>
          </a:xfrm>
          <a:prstGeom prst="rect">
            <a:avLst/>
          </a:prstGeom>
          <a:solidFill>
            <a:schemeClr val="accent6">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US has been instrumental in advancing the muon collider during Snowmass process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See the contributions even increase after the process</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Particle Physics Project Prioritisation Panel (P5) supports US ambition to host a 10 TeV parton-parton collider</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Endorses muon collider R&amp;D: </a:t>
            </a:r>
            <a:r>
              <a:rPr lang="en-US" sz="1400" dirty="0">
                <a:latin typeface="Calibri" panose="020F0502020204030204" pitchFamily="34" charset="0"/>
                <a:cs typeface="Calibri" panose="020F0502020204030204" pitchFamily="34" charset="0"/>
              </a:rPr>
              <a:t>”This is our muon shot”</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Recommend joining the IMCC and consider FNAL as a host candidate</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Warmly welcome the US</a:t>
            </a:r>
          </a:p>
        </p:txBody>
      </p:sp>
      <p:pic>
        <p:nvPicPr>
          <p:cNvPr id="2" name="Picture 1" descr="A map of a city&#10;&#10;Description automatically generated">
            <a:extLst>
              <a:ext uri="{FF2B5EF4-FFF2-40B4-BE49-F238E27FC236}">
                <a16:creationId xmlns:a16="http://schemas.microsoft.com/office/drawing/2014/main" id="{31C424FD-F44D-71BA-B7EC-57E239091648}"/>
              </a:ext>
            </a:extLst>
          </p:cNvPr>
          <p:cNvPicPr>
            <a:picLocks noChangeAspect="1"/>
          </p:cNvPicPr>
          <p:nvPr/>
        </p:nvPicPr>
        <p:blipFill>
          <a:blip r:embed="rId2"/>
          <a:stretch>
            <a:fillRect/>
          </a:stretch>
        </p:blipFill>
        <p:spPr>
          <a:xfrm>
            <a:off x="5809909" y="2098068"/>
            <a:ext cx="2794539" cy="2777938"/>
          </a:xfrm>
          <a:prstGeom prst="rect">
            <a:avLst/>
          </a:prstGeom>
        </p:spPr>
      </p:pic>
    </p:spTree>
    <p:extLst>
      <p:ext uri="{BB962C8B-B14F-4D97-AF65-F5344CB8AC3E}">
        <p14:creationId xmlns:p14="http://schemas.microsoft.com/office/powerpoint/2010/main" val="35371517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Synergies and Outreach</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40</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6" name="Content Placeholder 2"/>
          <p:cNvSpPr>
            <a:spLocks noGrp="1"/>
          </p:cNvSpPr>
          <p:nvPr>
            <p:ph idx="4294967295"/>
          </p:nvPr>
        </p:nvSpPr>
        <p:spPr>
          <a:xfrm>
            <a:off x="146845" y="555526"/>
            <a:ext cx="6153347" cy="2664296"/>
          </a:xfrm>
          <a:prstGeom prst="rect">
            <a:avLst/>
          </a:prstGeom>
        </p:spPr>
        <p:txBody>
          <a:bodyPr>
            <a:noAutofit/>
          </a:bodyPr>
          <a:lstStyle/>
          <a:p>
            <a:pPr marL="0" indent="0">
              <a:buNone/>
            </a:pPr>
            <a:endParaRPr lang="en-US" sz="1400" dirty="0">
              <a:latin typeface="Calibri"/>
              <a:cs typeface="Calibri"/>
            </a:endParaRPr>
          </a:p>
          <a:p>
            <a:pPr marL="0" indent="0">
              <a:buClr>
                <a:schemeClr val="tx1"/>
              </a:buClr>
              <a:buNone/>
            </a:pPr>
            <a:endParaRPr lang="en-US" sz="1400" dirty="0">
              <a:latin typeface="Calibri"/>
              <a:cs typeface="Calibri"/>
            </a:endParaRPr>
          </a:p>
        </p:txBody>
      </p:sp>
      <p:sp>
        <p:nvSpPr>
          <p:cNvPr id="7" name="Rectangle 1">
            <a:extLst>
              <a:ext uri="{FF2B5EF4-FFF2-40B4-BE49-F238E27FC236}">
                <a16:creationId xmlns:a16="http://schemas.microsoft.com/office/drawing/2014/main" id="{5EB9B3E3-9222-BA50-0E70-E8356704E5E0}"/>
              </a:ext>
            </a:extLst>
          </p:cNvPr>
          <p:cNvSpPr>
            <a:spLocks noChangeArrowheads="1"/>
          </p:cNvSpPr>
          <p:nvPr/>
        </p:nvSpPr>
        <p:spPr bwMode="auto">
          <a:xfrm>
            <a:off x="258194" y="834261"/>
            <a:ext cx="8850310"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Training of young people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Novel concept is particularly challenging and motivating for them</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1400" dirty="0">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Technologies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effectLst/>
                <a:latin typeface="Calibri" panose="020F0502020204030204" pitchFamily="34" charset="0"/>
                <a:cs typeface="Calibri" panose="020F0502020204030204" pitchFamily="34" charset="0"/>
              </a:rPr>
              <a:t>Muon collider needs HTS, in particular solenoids</a:t>
            </a:r>
          </a:p>
          <a:p>
            <a:pPr marL="28575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Fusion reactors</a:t>
            </a:r>
          </a:p>
          <a:p>
            <a:pPr marL="28575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Power generators</a:t>
            </a:r>
          </a:p>
          <a:p>
            <a:pPr marL="28575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Nuclear Magnetic Resonance (NMR)</a:t>
            </a:r>
          </a:p>
          <a:p>
            <a:pPr marL="28575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Magnetic Resonance Imaging (MRI)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Magnets for other uses (neutron spectroscopy, detector solenoids, hadron collider magnets)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Target is synergetic with neutron spallation sources, in particular liquid metal target (also FCC-</a:t>
            </a:r>
            <a:r>
              <a:rPr lang="en-US" sz="1400" dirty="0" err="1">
                <a:latin typeface="Calibri" panose="020F0502020204030204" pitchFamily="34" charset="0"/>
                <a:cs typeface="Calibri" panose="020F0502020204030204" pitchFamily="34" charset="0"/>
              </a:rPr>
              <a:t>ee</a:t>
            </a:r>
            <a:r>
              <a:rPr lang="en-US" sz="1400" dirty="0">
                <a:latin typeface="Calibri" panose="020F0502020204030204" pitchFamily="34" charset="0"/>
                <a:cs typeface="Calibri" panose="020F050202020403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High-efficiency RF power sources and power converter</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RF in magnetic field can be relevant for some fusion reactors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High-power proton facility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Facilities such as </a:t>
            </a:r>
            <a:r>
              <a:rPr lang="en-US" sz="1400" dirty="0" err="1">
                <a:latin typeface="Calibri" panose="020F0502020204030204" pitchFamily="34" charset="0"/>
                <a:cs typeface="Calibri" panose="020F0502020204030204" pitchFamily="34" charset="0"/>
              </a:rPr>
              <a:t>NuStorm</a:t>
            </a:r>
            <a:r>
              <a:rPr lang="en-US" sz="1400" dirty="0">
                <a:latin typeface="Calibri" panose="020F0502020204030204" pitchFamily="34" charset="0"/>
                <a:cs typeface="Calibri" panose="020F0502020204030204" pitchFamily="34" charset="0"/>
              </a:rPr>
              <a:t>, mu2e, COMET, highly polarized low-energy muon beams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Detector technologies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AI and ML</a:t>
            </a:r>
          </a:p>
          <a:p>
            <a:pPr marR="0" lvl="0" algn="l" defTabSz="914400" rtl="0" eaLnBrk="0" fontAlgn="base" latinLnBrk="0" hangingPunct="0">
              <a:lnSpc>
                <a:spcPct val="100000"/>
              </a:lnSpc>
              <a:spcBef>
                <a:spcPct val="0"/>
              </a:spcBef>
              <a:spcAft>
                <a:spcPct val="0"/>
              </a:spcAft>
              <a:buClrTx/>
              <a:buSzTx/>
              <a:tabLst/>
            </a:pPr>
            <a:endParaRPr lang="en-US" sz="14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Physics</a:t>
            </a:r>
          </a:p>
        </p:txBody>
      </p:sp>
    </p:spTree>
    <p:extLst>
      <p:ext uri="{BB962C8B-B14F-4D97-AF65-F5344CB8AC3E}">
        <p14:creationId xmlns:p14="http://schemas.microsoft.com/office/powerpoint/2010/main" val="9024869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r>
              <a:rPr lang="en-US" sz="3200" dirty="0">
                <a:latin typeface="Calibri"/>
                <a:cs typeface="Calibri"/>
              </a:rPr>
              <a:t>Role of Higgs Factory</a:t>
            </a:r>
          </a:p>
        </p:txBody>
      </p:sp>
      <p:sp>
        <p:nvSpPr>
          <p:cNvPr id="4" name="TextBox 7">
            <a:extLst>
              <a:ext uri="{FF2B5EF4-FFF2-40B4-BE49-F238E27FC236}">
                <a16:creationId xmlns:a16="http://schemas.microsoft.com/office/drawing/2014/main" id="{45F55EB9-21EA-6446-98FE-FEF3ABA31BC3}"/>
              </a:ext>
            </a:extLst>
          </p:cNvPr>
          <p:cNvSpPr>
            <a:spLocks noGrp="1"/>
          </p:cNvSpPr>
          <p:nvPr>
            <p:ph sz="quarter" idx="12"/>
          </p:nvPr>
        </p:nvSpPr>
        <p:spPr>
          <a:xfrm>
            <a:off x="419100" y="843558"/>
            <a:ext cx="8305800" cy="3909780"/>
          </a:xfrm>
          <a:prstGeom prst="rect">
            <a:avLst/>
          </a:prstGeom>
          <a:noFill/>
          <a:ln w="0">
            <a:noFill/>
          </a:ln>
        </p:spPr>
        <p:style>
          <a:lnRef idx="0">
            <a:scrgbClr r="0" g="0" b="0"/>
          </a:lnRef>
          <a:fillRef idx="0">
            <a:scrgbClr r="0" g="0" b="0"/>
          </a:fillRef>
          <a:effectRef idx="0">
            <a:scrgbClr r="0" g="0" b="0"/>
          </a:effectRef>
          <a:fontRef idx="minor"/>
        </p:style>
        <p:txBody>
          <a:bodyPr lIns="74160" tIns="37080" rIns="74160" bIns="37080" anchor="t">
            <a:spAutoFit/>
          </a:bodyPr>
          <a:lstStyle/>
          <a:p>
            <a:pPr marL="0" indent="0">
              <a:lnSpc>
                <a:spcPct val="100000"/>
              </a:lnSpc>
              <a:buClr>
                <a:srgbClr val="000000"/>
              </a:buClr>
              <a:buNone/>
            </a:pPr>
            <a:r>
              <a:rPr lang="en-US" sz="1400" spc="-1" dirty="0">
                <a:latin typeface="Calibri" panose="020F0502020204030204" pitchFamily="34" charset="0"/>
                <a:ea typeface="DejaVu Sans"/>
                <a:cs typeface="Calibri" panose="020F0502020204030204" pitchFamily="34" charset="0"/>
              </a:rPr>
              <a:t>The community wants a </a:t>
            </a:r>
            <a:r>
              <a:rPr lang="en-US" sz="1400" spc="-1" dirty="0" err="1">
                <a:latin typeface="Calibri" panose="020F0502020204030204" pitchFamily="34" charset="0"/>
                <a:ea typeface="DejaVu Sans"/>
                <a:cs typeface="Calibri" panose="020F0502020204030204" pitchFamily="34" charset="0"/>
              </a:rPr>
              <a:t>higgs</a:t>
            </a:r>
            <a:r>
              <a:rPr lang="en-US" sz="1400" spc="-1" dirty="0">
                <a:latin typeface="Calibri" panose="020F0502020204030204" pitchFamily="34" charset="0"/>
                <a:ea typeface="DejaVu Sans"/>
                <a:cs typeface="Calibri" panose="020F0502020204030204" pitchFamily="34" charset="0"/>
              </a:rPr>
              <a:t> factory as a first step</a:t>
            </a:r>
          </a:p>
          <a:p>
            <a:pPr>
              <a:buClr>
                <a:srgbClr val="000000"/>
              </a:buClr>
            </a:pPr>
            <a:r>
              <a:rPr lang="en-US" sz="1400" spc="-1" dirty="0">
                <a:latin typeface="Calibri" panose="020F0502020204030204" pitchFamily="34" charset="0"/>
                <a:ea typeface="DejaVu Sans"/>
                <a:cs typeface="Calibri" panose="020F0502020204030204" pitchFamily="34" charset="0"/>
              </a:rPr>
              <a:t>Will explore important questions and may point to new physics</a:t>
            </a:r>
          </a:p>
          <a:p>
            <a:pPr>
              <a:buClr>
                <a:srgbClr val="000000"/>
              </a:buClr>
            </a:pPr>
            <a:r>
              <a:rPr lang="en-US" sz="1400" spc="-1" dirty="0">
                <a:latin typeface="Calibri" panose="020F0502020204030204" pitchFamily="34" charset="0"/>
                <a:ea typeface="DejaVu Sans"/>
                <a:cs typeface="Calibri" panose="020F0502020204030204" pitchFamily="34" charset="0"/>
              </a:rPr>
              <a:t>A </a:t>
            </a:r>
            <a:r>
              <a:rPr lang="en-US" sz="1400" spc="-1" dirty="0" err="1">
                <a:latin typeface="Calibri" panose="020F0502020204030204" pitchFamily="34" charset="0"/>
                <a:ea typeface="DejaVu Sans"/>
                <a:cs typeface="Calibri" panose="020F0502020204030204" pitchFamily="34" charset="0"/>
              </a:rPr>
              <a:t>higgs</a:t>
            </a:r>
            <a:r>
              <a:rPr lang="en-US" sz="1400" spc="-1" dirty="0">
                <a:latin typeface="Calibri" panose="020F0502020204030204" pitchFamily="34" charset="0"/>
                <a:ea typeface="DejaVu Sans"/>
                <a:cs typeface="Calibri" panose="020F0502020204030204" pitchFamily="34" charset="0"/>
              </a:rPr>
              <a:t> factory is currently considered in Japan (ILC), China (CEPC) and Europe (FCC-</a:t>
            </a:r>
            <a:r>
              <a:rPr lang="en-US" sz="1400" spc="-1" dirty="0" err="1">
                <a:latin typeface="Calibri" panose="020F0502020204030204" pitchFamily="34" charset="0"/>
                <a:ea typeface="DejaVu Sans"/>
                <a:cs typeface="Calibri" panose="020F0502020204030204" pitchFamily="34" charset="0"/>
              </a:rPr>
              <a:t>ee</a:t>
            </a:r>
            <a:r>
              <a:rPr lang="en-US" sz="1400" spc="-1" dirty="0">
                <a:latin typeface="Calibri" panose="020F0502020204030204" pitchFamily="34" charset="0"/>
                <a:ea typeface="DejaVu Sans"/>
                <a:cs typeface="Calibri" panose="020F0502020204030204" pitchFamily="34" charset="0"/>
              </a:rPr>
              <a:t>, LC at CERN)</a:t>
            </a:r>
          </a:p>
          <a:p>
            <a:pPr>
              <a:buClr>
                <a:srgbClr val="000000"/>
              </a:buClr>
            </a:pPr>
            <a:r>
              <a:rPr lang="en-US" sz="1400" spc="-1" dirty="0">
                <a:latin typeface="Calibri" panose="020F0502020204030204" pitchFamily="34" charset="0"/>
                <a:ea typeface="DejaVu Sans"/>
                <a:cs typeface="Calibri" panose="020F0502020204030204" pitchFamily="34" charset="0"/>
              </a:rPr>
              <a:t>Need additional budget for CEPC, ILC and FCC, but probably not for linear collider at CERN</a:t>
            </a:r>
          </a:p>
          <a:p>
            <a:pPr>
              <a:buClr>
                <a:srgbClr val="000000"/>
              </a:buClr>
            </a:pPr>
            <a:r>
              <a:rPr lang="en-US" sz="1400" spc="-1" dirty="0">
                <a:latin typeface="Calibri" panose="020F0502020204030204" pitchFamily="34" charset="0"/>
                <a:ea typeface="DejaVu Sans"/>
                <a:cs typeface="Calibri" panose="020F0502020204030204" pitchFamily="34" charset="0"/>
              </a:rPr>
              <a:t>The highest-energy facility would have to come after the </a:t>
            </a:r>
            <a:r>
              <a:rPr lang="en-US" sz="1400" spc="-1" dirty="0" err="1">
                <a:latin typeface="Calibri" panose="020F0502020204030204" pitchFamily="34" charset="0"/>
                <a:ea typeface="DejaVu Sans"/>
                <a:cs typeface="Calibri" panose="020F0502020204030204" pitchFamily="34" charset="0"/>
              </a:rPr>
              <a:t>higgs</a:t>
            </a:r>
            <a:r>
              <a:rPr lang="en-US" sz="1400" spc="-1" dirty="0">
                <a:latin typeface="Calibri" panose="020F0502020204030204" pitchFamily="34" charset="0"/>
                <a:ea typeface="DejaVu Sans"/>
                <a:cs typeface="Calibri" panose="020F0502020204030204" pitchFamily="34" charset="0"/>
              </a:rPr>
              <a:t> factory if it where in the same region</a:t>
            </a:r>
          </a:p>
          <a:p>
            <a:pPr marL="0" indent="0">
              <a:buClr>
                <a:srgbClr val="000000"/>
              </a:buClr>
              <a:buNone/>
            </a:pPr>
            <a:endParaRPr lang="en-US" sz="1400" spc="-1" dirty="0">
              <a:latin typeface="Calibri" panose="020F0502020204030204" pitchFamily="34" charset="0"/>
              <a:ea typeface="DejaVu Sans"/>
              <a:cs typeface="Calibri" panose="020F0502020204030204" pitchFamily="34" charset="0"/>
            </a:endParaRPr>
          </a:p>
          <a:p>
            <a:pPr marL="0" indent="0">
              <a:buClr>
                <a:srgbClr val="000000"/>
              </a:buClr>
              <a:buNone/>
            </a:pPr>
            <a:r>
              <a:rPr lang="en-US" sz="1400" spc="-1" dirty="0">
                <a:latin typeface="Calibri" panose="020F0502020204030204" pitchFamily="34" charset="0"/>
                <a:ea typeface="DejaVu Sans"/>
                <a:cs typeface="Calibri" panose="020F0502020204030204" pitchFamily="34" charset="0"/>
              </a:rPr>
              <a:t>Note: I think that Europe will strive to maintain CERN as a leading laboratory with continued or increased budget</a:t>
            </a:r>
          </a:p>
          <a:p>
            <a:pPr marL="0" indent="0">
              <a:buClr>
                <a:srgbClr val="000000"/>
              </a:buClr>
              <a:buNone/>
            </a:pPr>
            <a:endParaRPr lang="en-US" sz="1400" spc="-1" dirty="0">
              <a:latin typeface="Calibri" panose="020F0502020204030204" pitchFamily="34" charset="0"/>
              <a:ea typeface="DejaVu Sans"/>
              <a:cs typeface="Calibri" panose="020F0502020204030204" pitchFamily="34" charset="0"/>
            </a:endParaRPr>
          </a:p>
          <a:p>
            <a:pPr marL="0" indent="0">
              <a:buClr>
                <a:srgbClr val="000000"/>
              </a:buClr>
              <a:buNone/>
            </a:pPr>
            <a:r>
              <a:rPr lang="en-US" sz="1400" spc="-1" dirty="0">
                <a:latin typeface="Calibri" panose="020F0502020204030204" pitchFamily="34" charset="0"/>
                <a:ea typeface="DejaVu Sans"/>
                <a:cs typeface="Calibri" panose="020F0502020204030204" pitchFamily="34" charset="0"/>
              </a:rPr>
              <a:t>Catch:</a:t>
            </a:r>
          </a:p>
          <a:p>
            <a:pPr marL="0" indent="0">
              <a:buClr>
                <a:srgbClr val="000000"/>
              </a:buClr>
              <a:buNone/>
            </a:pPr>
            <a:r>
              <a:rPr lang="en-US" sz="1400" spc="-1" dirty="0">
                <a:latin typeface="Calibri" panose="020F0502020204030204" pitchFamily="34" charset="0"/>
                <a:ea typeface="DejaVu Sans"/>
                <a:cs typeface="Calibri" panose="020F0502020204030204" pitchFamily="34" charset="0"/>
              </a:rPr>
              <a:t>Higgs factory results are unlikely available when a decision for 10 </a:t>
            </a:r>
            <a:r>
              <a:rPr lang="en-US" sz="1400" spc="-1" dirty="0" err="1">
                <a:latin typeface="Calibri" panose="020F0502020204030204" pitchFamily="34" charset="0"/>
                <a:ea typeface="DejaVu Sans"/>
                <a:cs typeface="Calibri" panose="020F0502020204030204" pitchFamily="34" charset="0"/>
              </a:rPr>
              <a:t>TeV</a:t>
            </a:r>
            <a:r>
              <a:rPr lang="en-US" sz="1400" spc="-1" dirty="0">
                <a:latin typeface="Calibri" panose="020F0502020204030204" pitchFamily="34" charset="0"/>
                <a:ea typeface="DejaVu Sans"/>
                <a:cs typeface="Calibri" panose="020F0502020204030204" pitchFamily="34" charset="0"/>
              </a:rPr>
              <a:t> has to be taken</a:t>
            </a:r>
          </a:p>
          <a:p>
            <a:pPr>
              <a:buClr>
                <a:srgbClr val="000000"/>
              </a:buClr>
            </a:pPr>
            <a:r>
              <a:rPr lang="en-US" sz="1400" spc="-1" dirty="0">
                <a:latin typeface="Calibri" panose="020F0502020204030204" pitchFamily="34" charset="0"/>
                <a:ea typeface="DejaVu Sans"/>
                <a:cs typeface="Calibri" panose="020F0502020204030204" pitchFamily="34" charset="0"/>
              </a:rPr>
              <a:t>Aggressive lead time 15 years if sufficient preparation has been done</a:t>
            </a:r>
            <a:endParaRPr lang="en-US" sz="1400" b="1" spc="-1" dirty="0">
              <a:latin typeface="Calibri" panose="020F0502020204030204" pitchFamily="34" charset="0"/>
              <a:ea typeface="DejaVu Sans"/>
              <a:cs typeface="Calibri" panose="020F0502020204030204" pitchFamily="34" charset="0"/>
            </a:endParaRPr>
          </a:p>
          <a:p>
            <a:pPr>
              <a:buClr>
                <a:srgbClr val="000000"/>
              </a:buClr>
            </a:pPr>
            <a:r>
              <a:rPr lang="en-US" sz="1400" spc="-1" dirty="0">
                <a:latin typeface="Calibri" panose="020F0502020204030204" pitchFamily="34" charset="0"/>
                <a:ea typeface="DejaVu Sans"/>
                <a:cs typeface="Calibri" panose="020F0502020204030204" pitchFamily="34" charset="0"/>
              </a:rPr>
              <a:t>Earliest potential </a:t>
            </a:r>
            <a:r>
              <a:rPr lang="en-US" sz="1400" spc="-1" dirty="0" err="1">
                <a:latin typeface="Calibri" panose="020F0502020204030204" pitchFamily="34" charset="0"/>
                <a:ea typeface="DejaVu Sans"/>
                <a:cs typeface="Calibri" panose="020F0502020204030204" pitchFamily="34" charset="0"/>
              </a:rPr>
              <a:t>higgs</a:t>
            </a:r>
            <a:r>
              <a:rPr lang="en-US" sz="1400" spc="-1" dirty="0">
                <a:latin typeface="Calibri" panose="020F0502020204030204" pitchFamily="34" charset="0"/>
                <a:ea typeface="DejaVu Sans"/>
                <a:cs typeface="Calibri" panose="020F0502020204030204" pitchFamily="34" charset="0"/>
              </a:rPr>
              <a:t> factory is CEPC approved 2025, ready 2035, results 2040</a:t>
            </a:r>
          </a:p>
          <a:p>
            <a:pPr>
              <a:buClr>
                <a:srgbClr val="000000"/>
              </a:buClr>
            </a:pPr>
            <a:endParaRPr lang="en-US" sz="1400" spc="-1" dirty="0">
              <a:latin typeface="Calibri" panose="020F0502020204030204" pitchFamily="34" charset="0"/>
              <a:ea typeface="DejaVu Sans"/>
              <a:cs typeface="Calibri" panose="020F0502020204030204" pitchFamily="34" charset="0"/>
            </a:endParaRPr>
          </a:p>
          <a:p>
            <a:pPr marL="0" indent="0">
              <a:buClr>
                <a:srgbClr val="000000"/>
              </a:buClr>
              <a:buNone/>
            </a:pPr>
            <a:r>
              <a:rPr lang="en-US" sz="1400" spc="-1" dirty="0">
                <a:solidFill>
                  <a:srgbClr val="0070C0"/>
                </a:solidFill>
                <a:latin typeface="Calibri" panose="020F0502020204030204" pitchFamily="34" charset="0"/>
                <a:ea typeface="DejaVu Sans"/>
                <a:cs typeface="Calibri" panose="020F0502020204030204" pitchFamily="34" charset="0"/>
              </a:rPr>
              <a:t>Consideration:</a:t>
            </a:r>
          </a:p>
          <a:p>
            <a:pPr>
              <a:buClr>
                <a:srgbClr val="000000"/>
              </a:buClr>
            </a:pPr>
            <a:r>
              <a:rPr lang="en-US" sz="1400" spc="-1" dirty="0">
                <a:solidFill>
                  <a:srgbClr val="0070C0"/>
                </a:solidFill>
                <a:latin typeface="Calibri" panose="020F0502020204030204" pitchFamily="34" charset="0"/>
                <a:ea typeface="DejaVu Sans"/>
                <a:cs typeface="Calibri" panose="020F0502020204030204" pitchFamily="34" charset="0"/>
              </a:rPr>
              <a:t>We should strive to move toward the highest-energy facility with the largest discovery potential</a:t>
            </a:r>
          </a:p>
        </p:txBody>
      </p:sp>
    </p:spTree>
    <p:extLst>
      <p:ext uri="{BB962C8B-B14F-4D97-AF65-F5344CB8AC3E}">
        <p14:creationId xmlns:p14="http://schemas.microsoft.com/office/powerpoint/2010/main" val="11767781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dirty="0">
                <a:latin typeface="Calibri"/>
                <a:cs typeface="Calibri"/>
              </a:rPr>
              <a:t>Recent Results: Interim Report</a:t>
            </a:r>
          </a:p>
        </p:txBody>
      </p:sp>
      <p:sp>
        <p:nvSpPr>
          <p:cNvPr id="8" name="TextBox 4">
            <a:extLst>
              <a:ext uri="{FF2B5EF4-FFF2-40B4-BE49-F238E27FC236}">
                <a16:creationId xmlns:a16="http://schemas.microsoft.com/office/drawing/2014/main" id="{4C4AB211-B1A5-2674-E6AB-9A3AA64AC1E0}"/>
              </a:ext>
            </a:extLst>
          </p:cNvPr>
          <p:cNvSpPr/>
          <p:nvPr/>
        </p:nvSpPr>
        <p:spPr>
          <a:xfrm>
            <a:off x="107504" y="994565"/>
            <a:ext cx="3456384" cy="373742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dirty="0">
                <a:effectLst/>
                <a:latin typeface="Calibri" panose="020F0502020204030204" pitchFamily="34" charset="0"/>
                <a:cs typeface="Calibri" panose="020F0502020204030204" pitchFamily="34" charset="0"/>
              </a:rPr>
              <a:t>IAC regular members:</a:t>
            </a:r>
          </a:p>
          <a:p>
            <a:r>
              <a:rPr lang="en-US" sz="1400" dirty="0">
                <a:effectLst/>
                <a:latin typeface="Calibri" panose="020F0502020204030204" pitchFamily="34" charset="0"/>
                <a:cs typeface="Calibri" panose="020F0502020204030204" pitchFamily="34" charset="0"/>
              </a:rPr>
              <a:t>Ursula </a:t>
            </a:r>
            <a:r>
              <a:rPr lang="en-US" sz="1400" dirty="0" err="1">
                <a:effectLst/>
                <a:latin typeface="Calibri" panose="020F0502020204030204" pitchFamily="34" charset="0"/>
                <a:cs typeface="Calibri" panose="020F0502020204030204" pitchFamily="34" charset="0"/>
              </a:rPr>
              <a:t>Bassler</a:t>
            </a:r>
            <a:r>
              <a:rPr lang="en-US" sz="1400" dirty="0">
                <a:effectLst/>
                <a:latin typeface="Calibri" panose="020F0502020204030204" pitchFamily="34" charset="0"/>
                <a:cs typeface="Calibri" panose="020F0502020204030204" pitchFamily="34" charset="0"/>
              </a:rPr>
              <a:t> (IN2P3, interim Chair)</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Mauro </a:t>
            </a:r>
            <a:r>
              <a:rPr lang="en-US" sz="1400" dirty="0" err="1">
                <a:effectLst/>
                <a:latin typeface="Calibri" panose="020F0502020204030204" pitchFamily="34" charset="0"/>
                <a:cs typeface="Calibri" panose="020F0502020204030204" pitchFamily="34" charset="0"/>
              </a:rPr>
              <a:t>Mezzetto</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Hongwei Zhao (Inst. of Modern Physics, IMP)</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Akira Yamamoto (KEK)</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Maurizio </a:t>
            </a:r>
            <a:r>
              <a:rPr lang="en-US" sz="1400" dirty="0" err="1">
                <a:effectLst/>
                <a:latin typeface="Calibri" panose="020F0502020204030204" pitchFamily="34" charset="0"/>
                <a:cs typeface="Calibri" panose="020F0502020204030204" pitchFamily="34" charset="0"/>
              </a:rPr>
              <a:t>Vretenar</a:t>
            </a:r>
            <a:r>
              <a:rPr lang="en-US" sz="1400" dirty="0">
                <a:effectLst/>
                <a:latin typeface="Calibri" panose="020F0502020204030204" pitchFamily="34" charset="0"/>
                <a:cs typeface="Calibri" panose="020F0502020204030204" pitchFamily="34" charset="0"/>
              </a:rPr>
              <a:t> (CERN)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Stewart </a:t>
            </a:r>
            <a:r>
              <a:rPr lang="en-US" sz="1400" dirty="0" err="1">
                <a:effectLst/>
                <a:latin typeface="Calibri" panose="020F0502020204030204" pitchFamily="34" charset="0"/>
                <a:cs typeface="Calibri" panose="020F0502020204030204" pitchFamily="34" charset="0"/>
              </a:rPr>
              <a:t>Boogert</a:t>
            </a:r>
            <a:r>
              <a:rPr lang="en-US" sz="1400" dirty="0">
                <a:effectLst/>
                <a:latin typeface="Calibri" panose="020F0502020204030204" pitchFamily="34" charset="0"/>
                <a:cs typeface="Calibri" panose="020F0502020204030204" pitchFamily="34" charset="0"/>
              </a:rPr>
              <a:t> (Cockcroft)</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Sarah Demers (Yale)</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Giorgio </a:t>
            </a:r>
            <a:r>
              <a:rPr lang="en-US" sz="1400" dirty="0" err="1">
                <a:effectLst/>
                <a:latin typeface="Calibri" panose="020F0502020204030204" pitchFamily="34" charset="0"/>
                <a:cs typeface="Calibri" panose="020F0502020204030204" pitchFamily="34" charset="0"/>
              </a:rPr>
              <a:t>Apollinari</a:t>
            </a:r>
            <a:r>
              <a:rPr lang="en-US" sz="1400" dirty="0">
                <a:effectLst/>
                <a:latin typeface="Calibri" panose="020F0502020204030204" pitchFamily="34" charset="0"/>
                <a:cs typeface="Calibri" panose="020F0502020204030204" pitchFamily="34" charset="0"/>
              </a:rPr>
              <a:t> (FNAL)</a:t>
            </a:r>
          </a:p>
          <a:p>
            <a:endParaRPr lang="en-US" sz="1400" dirty="0">
              <a:latin typeface="Calibri" panose="020F0502020204030204" pitchFamily="34" charset="0"/>
              <a:cs typeface="Calibri" panose="020F0502020204030204" pitchFamily="34" charset="0"/>
            </a:endParaRPr>
          </a:p>
          <a:p>
            <a:r>
              <a:rPr lang="en-US" sz="1400" b="1" dirty="0">
                <a:effectLst/>
                <a:latin typeface="Calibri" panose="020F0502020204030204" pitchFamily="34" charset="0"/>
                <a:cs typeface="Calibri" panose="020F0502020204030204" pitchFamily="34" charset="0"/>
              </a:rPr>
              <a:t>Experts for this review</a:t>
            </a:r>
          </a:p>
          <a:p>
            <a:r>
              <a:rPr lang="en-US" sz="1400" dirty="0">
                <a:effectLst/>
                <a:latin typeface="Calibri" panose="020F0502020204030204" pitchFamily="34" charset="0"/>
                <a:cs typeface="Calibri" panose="020F0502020204030204" pitchFamily="34" charset="0"/>
              </a:rPr>
              <a:t>Marica </a:t>
            </a:r>
            <a:r>
              <a:rPr lang="en-US" sz="1400" dirty="0" err="1">
                <a:effectLst/>
                <a:latin typeface="Calibri" panose="020F0502020204030204" pitchFamily="34" charset="0"/>
                <a:cs typeface="Calibri" panose="020F0502020204030204" pitchFamily="34" charset="0"/>
              </a:rPr>
              <a:t>Biagini</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Luis </a:t>
            </a:r>
            <a:r>
              <a:rPr lang="en-US" sz="1400" dirty="0" err="1">
                <a:effectLst/>
                <a:latin typeface="Calibri" panose="020F0502020204030204" pitchFamily="34" charset="0"/>
                <a:cs typeface="Calibri" panose="020F0502020204030204" pitchFamily="34" charset="0"/>
              </a:rPr>
              <a:t>Tabarez</a:t>
            </a:r>
            <a:r>
              <a:rPr lang="en-US" sz="1400" dirty="0">
                <a:effectLst/>
                <a:latin typeface="Calibri" panose="020F0502020204030204" pitchFamily="34" charset="0"/>
                <a:cs typeface="Calibri" panose="020F0502020204030204" pitchFamily="34" charset="0"/>
              </a:rPr>
              <a:t> (CIEMAT)</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Giovanni </a:t>
            </a:r>
            <a:r>
              <a:rPr lang="en-US" sz="1400" dirty="0" err="1">
                <a:effectLst/>
                <a:latin typeface="Calibri" panose="020F0502020204030204" pitchFamily="34" charset="0"/>
                <a:cs typeface="Calibri" panose="020F0502020204030204" pitchFamily="34" charset="0"/>
              </a:rPr>
              <a:t>Bisoffi</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Jenny List (DESY)</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Halina </a:t>
            </a:r>
            <a:r>
              <a:rPr lang="en-US" sz="1400" dirty="0" err="1">
                <a:effectLst/>
                <a:latin typeface="Calibri" panose="020F0502020204030204" pitchFamily="34" charset="0"/>
                <a:cs typeface="Calibri" panose="020F0502020204030204" pitchFamily="34" charset="0"/>
              </a:rPr>
              <a:t>Abramowicz</a:t>
            </a:r>
            <a:r>
              <a:rPr lang="en-US" sz="1400" dirty="0">
                <a:effectLst/>
                <a:latin typeface="Calibri" panose="020F0502020204030204" pitchFamily="34" charset="0"/>
                <a:cs typeface="Calibri" panose="020F0502020204030204" pitchFamily="34" charset="0"/>
              </a:rPr>
              <a:t> (Tel Aviv)</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Lyn Evans (CERN)</a:t>
            </a:r>
            <a:endParaRPr lang="en-US" sz="1400" spc="-1" dirty="0">
              <a:solidFill>
                <a:srgbClr val="000000"/>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148FF281-0427-9D81-3C20-47C6B59AD601}"/>
              </a:ext>
            </a:extLst>
          </p:cNvPr>
          <p:cNvSpPr txBox="1"/>
          <p:nvPr/>
        </p:nvSpPr>
        <p:spPr>
          <a:xfrm>
            <a:off x="3528392" y="1038671"/>
            <a:ext cx="5508104" cy="646331"/>
          </a:xfrm>
          <a:prstGeom prst="rect">
            <a:avLst/>
          </a:prstGeom>
          <a:noFill/>
        </p:spPr>
        <p:txBody>
          <a:bodyPr wrap="square" rtlCol="0">
            <a:spAutoFit/>
          </a:bodyPr>
          <a:lstStyle/>
          <a:p>
            <a:r>
              <a:rPr lang="en-CH" dirty="0">
                <a:latin typeface="Calibri" panose="020F0502020204030204" pitchFamily="34" charset="0"/>
                <a:cs typeface="Calibri" panose="020F0502020204030204" pitchFamily="34" charset="0"/>
              </a:rPr>
              <a:t>T</a:t>
            </a:r>
            <a:r>
              <a:rPr lang="en-US" dirty="0">
                <a:latin typeface="Calibri" panose="020F0502020204030204" pitchFamily="34" charset="0"/>
                <a:cs typeface="Calibri" panose="020F0502020204030204" pitchFamily="34" charset="0"/>
              </a:rPr>
              <a:t>h</a:t>
            </a:r>
            <a:r>
              <a:rPr lang="en-CH" dirty="0">
                <a:latin typeface="Calibri" panose="020F0502020204030204" pitchFamily="34" charset="0"/>
                <a:cs typeface="Calibri" panose="020F0502020204030204" pitchFamily="34" charset="0"/>
              </a:rPr>
              <a:t>e IAC reviewed the Interim Report and prepared an excellent report on their findings</a:t>
            </a:r>
          </a:p>
        </p:txBody>
      </p:sp>
      <p:pic>
        <p:nvPicPr>
          <p:cNvPr id="4" name="Picture 3">
            <a:extLst>
              <a:ext uri="{FF2B5EF4-FFF2-40B4-BE49-F238E27FC236}">
                <a16:creationId xmlns:a16="http://schemas.microsoft.com/office/drawing/2014/main" id="{F52AD6A1-CB33-F84B-CAB4-6E7EE96321A8}"/>
              </a:ext>
            </a:extLst>
          </p:cNvPr>
          <p:cNvPicPr>
            <a:picLocks noChangeAspect="1"/>
          </p:cNvPicPr>
          <p:nvPr/>
        </p:nvPicPr>
        <p:blipFill>
          <a:blip r:embed="rId2"/>
          <a:stretch>
            <a:fillRect/>
          </a:stretch>
        </p:blipFill>
        <p:spPr>
          <a:xfrm>
            <a:off x="4578385" y="1853740"/>
            <a:ext cx="2081847" cy="2946075"/>
          </a:xfrm>
          <a:prstGeom prst="rect">
            <a:avLst/>
          </a:prstGeom>
        </p:spPr>
      </p:pic>
      <p:pic>
        <p:nvPicPr>
          <p:cNvPr id="6" name="Picture 5">
            <a:extLst>
              <a:ext uri="{FF2B5EF4-FFF2-40B4-BE49-F238E27FC236}">
                <a16:creationId xmlns:a16="http://schemas.microsoft.com/office/drawing/2014/main" id="{A7B4AA88-14C4-F645-21F0-36EDA6FA2F77}"/>
              </a:ext>
            </a:extLst>
          </p:cNvPr>
          <p:cNvPicPr>
            <a:picLocks noChangeAspect="1"/>
          </p:cNvPicPr>
          <p:nvPr/>
        </p:nvPicPr>
        <p:blipFill>
          <a:blip r:embed="rId3"/>
          <a:stretch>
            <a:fillRect/>
          </a:stretch>
        </p:blipFill>
        <p:spPr>
          <a:xfrm>
            <a:off x="6746667" y="1859430"/>
            <a:ext cx="2073805" cy="2934695"/>
          </a:xfrm>
          <a:prstGeom prst="rect">
            <a:avLst/>
          </a:prstGeom>
        </p:spPr>
      </p:pic>
    </p:spTree>
    <p:extLst>
      <p:ext uri="{BB962C8B-B14F-4D97-AF65-F5344CB8AC3E}">
        <p14:creationId xmlns:p14="http://schemas.microsoft.com/office/powerpoint/2010/main" val="24823875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GB" sz="3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Proposal: </a:t>
            </a:r>
            <a:r>
              <a:rPr lang="en-GB" sz="32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EuMAHTS</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IMCC, US Inaguration Meeting, FNAL, August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
        <p:nvSpPr>
          <p:cNvPr id="2" name="TextBox 1">
            <a:extLst>
              <a:ext uri="{FF2B5EF4-FFF2-40B4-BE49-F238E27FC236}">
                <a16:creationId xmlns:a16="http://schemas.microsoft.com/office/drawing/2014/main" id="{72381068-02AB-0016-E932-147975A3FEC0}"/>
              </a:ext>
            </a:extLst>
          </p:cNvPr>
          <p:cNvSpPr/>
          <p:nvPr/>
        </p:nvSpPr>
        <p:spPr>
          <a:xfrm>
            <a:off x="2944736" y="699542"/>
            <a:ext cx="2923408" cy="290328"/>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CH" sz="1400" dirty="0">
                <a:latin typeface="Calibri" panose="020F0502020204030204" pitchFamily="34" charset="0"/>
                <a:cs typeface="Calibri" panose="020F0502020204030204" pitchFamily="34" charset="0"/>
              </a:rPr>
              <a:t>Submitted to INFRA-2024-TECH-01-01</a:t>
            </a:r>
          </a:p>
        </p:txBody>
      </p:sp>
      <p:pic>
        <p:nvPicPr>
          <p:cNvPr id="6" name="Picture 5" descr="A blue circle with a circle and lines&#10;&#10;Description automatically generated">
            <a:extLst>
              <a:ext uri="{FF2B5EF4-FFF2-40B4-BE49-F238E27FC236}">
                <a16:creationId xmlns:a16="http://schemas.microsoft.com/office/drawing/2014/main" id="{66C4A925-C97D-62DE-AAE6-5151F63F17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0929" y="-3160"/>
            <a:ext cx="792088" cy="726815"/>
          </a:xfrm>
          <a:prstGeom prst="rect">
            <a:avLst/>
          </a:prstGeom>
        </p:spPr>
      </p:pic>
      <p:graphicFrame>
        <p:nvGraphicFramePr>
          <p:cNvPr id="11" name="Table 10">
            <a:extLst>
              <a:ext uri="{FF2B5EF4-FFF2-40B4-BE49-F238E27FC236}">
                <a16:creationId xmlns:a16="http://schemas.microsoft.com/office/drawing/2014/main" id="{B7F27579-4083-2B70-E29E-97D731A2D9ED}"/>
              </a:ext>
            </a:extLst>
          </p:cNvPr>
          <p:cNvGraphicFramePr>
            <a:graphicFrameLocks noGrp="1"/>
          </p:cNvGraphicFramePr>
          <p:nvPr/>
        </p:nvGraphicFramePr>
        <p:xfrm>
          <a:off x="6373879" y="869533"/>
          <a:ext cx="2734625" cy="4294505"/>
        </p:xfrm>
        <a:graphic>
          <a:graphicData uri="http://schemas.openxmlformats.org/drawingml/2006/table">
            <a:tbl>
              <a:tblPr firstRow="1">
                <a:tableStyleId>{073A0DAA-6AF3-43AB-8588-CEC1D06C72B9}</a:tableStyleId>
              </a:tblPr>
              <a:tblGrid>
                <a:gridCol w="925392">
                  <a:extLst>
                    <a:ext uri="{9D8B030D-6E8A-4147-A177-3AD203B41FA5}">
                      <a16:colId xmlns:a16="http://schemas.microsoft.com/office/drawing/2014/main" val="76734762"/>
                    </a:ext>
                  </a:extLst>
                </a:gridCol>
                <a:gridCol w="1266931">
                  <a:extLst>
                    <a:ext uri="{9D8B030D-6E8A-4147-A177-3AD203B41FA5}">
                      <a16:colId xmlns:a16="http://schemas.microsoft.com/office/drawing/2014/main" val="2273697862"/>
                    </a:ext>
                  </a:extLst>
                </a:gridCol>
                <a:gridCol w="542302">
                  <a:extLst>
                    <a:ext uri="{9D8B030D-6E8A-4147-A177-3AD203B41FA5}">
                      <a16:colId xmlns:a16="http://schemas.microsoft.com/office/drawing/2014/main" val="4211255257"/>
                    </a:ext>
                  </a:extLst>
                </a:gridCol>
              </a:tblGrid>
              <a:tr h="124395">
                <a:tc>
                  <a:txBody>
                    <a:bodyPr/>
                    <a:lstStyle/>
                    <a:p>
                      <a:pPr algn="ctr"/>
                      <a:r>
                        <a:rPr lang="en-GB" sz="1200" dirty="0">
                          <a:effectLst/>
                          <a:latin typeface="Calibri" panose="020F0502020204030204" pitchFamily="34" charset="0"/>
                          <a:cs typeface="Calibri" panose="020F0502020204030204" pitchFamily="34" charset="0"/>
                        </a:rPr>
                        <a:t>Short name</a:t>
                      </a:r>
                      <a:endParaRPr lang="en-CH"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dirty="0">
                          <a:effectLst/>
                          <a:latin typeface="Calibri" panose="020F0502020204030204" pitchFamily="34" charset="0"/>
                          <a:cs typeface="Calibri" panose="020F0502020204030204" pitchFamily="34" charset="0"/>
                        </a:rPr>
                        <a:t>Country</a:t>
                      </a:r>
                      <a:endParaRPr lang="en-CH"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dirty="0">
                          <a:effectLst/>
                          <a:latin typeface="Calibri" panose="020F0502020204030204" pitchFamily="34" charset="0"/>
                          <a:cs typeface="Calibri" panose="020F0502020204030204" pitchFamily="34" charset="0"/>
                        </a:rPr>
                        <a:t>Status</a:t>
                      </a:r>
                      <a:endParaRPr lang="en-CH"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734747398"/>
                  </a:ext>
                </a:extLst>
              </a:tr>
              <a:tr h="43815">
                <a:tc>
                  <a:txBody>
                    <a:bodyPr/>
                    <a:lstStyle/>
                    <a:p>
                      <a:pPr algn="ctr"/>
                      <a:r>
                        <a:rPr lang="en-GB" sz="1200" b="1" u="none" dirty="0">
                          <a:effectLst/>
                          <a:latin typeface="Calibri" panose="020F0502020204030204" pitchFamily="34" charset="0"/>
                          <a:cs typeface="Calibri" panose="020F0502020204030204" pitchFamily="34" charset="0"/>
                        </a:rPr>
                        <a:t>CERN</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IERO</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538902123"/>
                  </a:ext>
                </a:extLst>
              </a:tr>
              <a:tr h="43815">
                <a:tc>
                  <a:txBody>
                    <a:bodyPr/>
                    <a:lstStyle/>
                    <a:p>
                      <a:pPr algn="ctr"/>
                      <a:r>
                        <a:rPr lang="en-GB" sz="1200" b="1" u="none" dirty="0">
                          <a:effectLst/>
                          <a:latin typeface="Calibri" panose="020F0502020204030204" pitchFamily="34" charset="0"/>
                          <a:cs typeface="Calibri" panose="020F0502020204030204" pitchFamily="34" charset="0"/>
                        </a:rPr>
                        <a:t>EMFL</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Belgium</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897609053"/>
                  </a:ext>
                </a:extLst>
              </a:tr>
              <a:tr h="43815">
                <a:tc>
                  <a:txBody>
                    <a:bodyPr/>
                    <a:lstStyle/>
                    <a:p>
                      <a:pPr algn="ctr"/>
                      <a:r>
                        <a:rPr lang="en-GB" sz="1200" u="none">
                          <a:effectLst/>
                          <a:latin typeface="Calibri" panose="020F0502020204030204" pitchFamily="34" charset="0"/>
                          <a:cs typeface="Calibri" panose="020F0502020204030204" pitchFamily="34" charset="0"/>
                        </a:rPr>
                        <a:t>TAU</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Finland</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851210996"/>
                  </a:ext>
                </a:extLst>
              </a:tr>
              <a:tr h="168910">
                <a:tc>
                  <a:txBody>
                    <a:bodyPr/>
                    <a:lstStyle/>
                    <a:p>
                      <a:pPr algn="ctr"/>
                      <a:r>
                        <a:rPr lang="en-GB" sz="1200" u="none" dirty="0">
                          <a:effectLst/>
                          <a:latin typeface="Calibri" panose="020F0502020204030204" pitchFamily="34" charset="0"/>
                          <a:cs typeface="Calibri" panose="020F0502020204030204" pitchFamily="34" charset="0"/>
                        </a:rPr>
                        <a:t>CEA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France</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64973449"/>
                  </a:ext>
                </a:extLst>
              </a:tr>
              <a:tr h="168910">
                <a:tc>
                  <a:txBody>
                    <a:bodyPr/>
                    <a:lstStyle/>
                    <a:p>
                      <a:pPr algn="ctr"/>
                      <a:r>
                        <a:rPr lang="en-GB" sz="1200" b="1" u="none" dirty="0">
                          <a:effectLst/>
                          <a:latin typeface="Calibri" panose="020F0502020204030204" pitchFamily="34" charset="0"/>
                          <a:cs typeface="Calibri" panose="020F0502020204030204" pitchFamily="34" charset="0"/>
                        </a:rPr>
                        <a:t>ESRF</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France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794631420"/>
                  </a:ext>
                </a:extLst>
              </a:tr>
              <a:tr h="168910">
                <a:tc>
                  <a:txBody>
                    <a:bodyPr/>
                    <a:lstStyle/>
                    <a:p>
                      <a:pPr algn="ctr"/>
                      <a:r>
                        <a:rPr lang="en-GB" sz="1200" b="1" u="none" dirty="0">
                          <a:effectLst/>
                          <a:latin typeface="Calibri" panose="020F0502020204030204" pitchFamily="34" charset="0"/>
                          <a:cs typeface="Calibri" panose="020F0502020204030204" pitchFamily="34" charset="0"/>
                        </a:rPr>
                        <a:t>EUXFEL</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Germany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675064120"/>
                  </a:ext>
                </a:extLst>
              </a:tr>
              <a:tr h="221615">
                <a:tc>
                  <a:txBody>
                    <a:bodyPr/>
                    <a:lstStyle/>
                    <a:p>
                      <a:pPr algn="ctr"/>
                      <a:r>
                        <a:rPr lang="en-GB" sz="1200" b="1" u="none" dirty="0">
                          <a:effectLst/>
                          <a:latin typeface="Calibri" panose="020F0502020204030204" pitchFamily="34" charset="0"/>
                          <a:cs typeface="Calibri" panose="020F0502020204030204" pitchFamily="34" charset="0"/>
                        </a:rPr>
                        <a:t>GSI</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Germany</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042767826"/>
                  </a:ext>
                </a:extLst>
              </a:tr>
              <a:tr h="221615">
                <a:tc>
                  <a:txBody>
                    <a:bodyPr/>
                    <a:lstStyle/>
                    <a:p>
                      <a:pPr algn="ctr"/>
                      <a:r>
                        <a:rPr lang="en-GB" sz="1200" u="none" dirty="0">
                          <a:effectLst/>
                          <a:latin typeface="Calibri" panose="020F0502020204030204" pitchFamily="34" charset="0"/>
                          <a:cs typeface="Calibri" panose="020F0502020204030204" pitchFamily="34" charset="0"/>
                        </a:rPr>
                        <a:t>KIT</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Germany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469805931"/>
                  </a:ext>
                </a:extLst>
              </a:tr>
              <a:tr h="221615">
                <a:tc>
                  <a:txBody>
                    <a:bodyPr/>
                    <a:lstStyle/>
                    <a:p>
                      <a:pPr algn="ctr"/>
                      <a:r>
                        <a:rPr lang="en-GB" sz="1200" u="none" dirty="0">
                          <a:effectLst/>
                          <a:latin typeface="Calibri" panose="020F0502020204030204" pitchFamily="34" charset="0"/>
                          <a:cs typeface="Calibri" panose="020F0502020204030204" pitchFamily="34" charset="0"/>
                        </a:rPr>
                        <a:t>INFN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Italy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280817656"/>
                  </a:ext>
                </a:extLst>
              </a:tr>
              <a:tr h="221615">
                <a:tc>
                  <a:txBody>
                    <a:bodyPr/>
                    <a:lstStyle/>
                    <a:p>
                      <a:pPr algn="ctr"/>
                      <a:r>
                        <a:rPr lang="en-GB" sz="1200" u="none" dirty="0">
                          <a:effectLst/>
                          <a:latin typeface="Calibri" panose="020F0502020204030204" pitchFamily="34" charset="0"/>
                          <a:cs typeface="Calibri" panose="020F0502020204030204" pitchFamily="34" charset="0"/>
                        </a:rPr>
                        <a:t>UMIL</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Italy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879142"/>
                  </a:ext>
                </a:extLst>
              </a:tr>
              <a:tr h="221615">
                <a:tc>
                  <a:txBody>
                    <a:bodyPr/>
                    <a:lstStyle/>
                    <a:p>
                      <a:pPr algn="ctr"/>
                      <a:r>
                        <a:rPr lang="en-GB" sz="1200" u="none" dirty="0">
                          <a:effectLst/>
                          <a:latin typeface="Calibri" panose="020F0502020204030204" pitchFamily="34" charset="0"/>
                          <a:cs typeface="Calibri" panose="020F0502020204030204" pitchFamily="34" charset="0"/>
                        </a:rPr>
                        <a:t>UTWENTE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Netherlands</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689941165"/>
                  </a:ext>
                </a:extLst>
              </a:tr>
              <a:tr h="221615">
                <a:tc>
                  <a:txBody>
                    <a:bodyPr/>
                    <a:lstStyle/>
                    <a:p>
                      <a:pPr algn="ctr"/>
                      <a:r>
                        <a:rPr lang="en-GB" sz="1200" u="none" dirty="0">
                          <a:effectLst/>
                          <a:latin typeface="Calibri" panose="020F0502020204030204" pitchFamily="34" charset="0"/>
                          <a:cs typeface="Calibri" panose="020F0502020204030204" pitchFamily="34" charset="0"/>
                        </a:rPr>
                        <a:t>IFJ-PAN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Poland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547702324"/>
                  </a:ext>
                </a:extLst>
              </a:tr>
              <a:tr h="221615">
                <a:tc>
                  <a:txBody>
                    <a:bodyPr/>
                    <a:lstStyle/>
                    <a:p>
                      <a:pPr algn="ctr"/>
                      <a:r>
                        <a:rPr lang="en-GB" sz="1200" u="none" dirty="0">
                          <a:effectLst/>
                          <a:latin typeface="Calibri" panose="020F0502020204030204" pitchFamily="34" charset="0"/>
                          <a:cs typeface="Calibri" panose="020F0502020204030204" pitchFamily="34" charset="0"/>
                        </a:rPr>
                        <a:t>PK</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Poland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231276887"/>
                  </a:ext>
                </a:extLst>
              </a:tr>
              <a:tr h="168910">
                <a:tc>
                  <a:txBody>
                    <a:bodyPr/>
                    <a:lstStyle/>
                    <a:p>
                      <a:pPr algn="ctr"/>
                      <a:r>
                        <a:rPr lang="en-GB" sz="1200" u="none" dirty="0">
                          <a:effectLst/>
                          <a:latin typeface="Calibri" panose="020F0502020204030204" pitchFamily="34" charset="0"/>
                          <a:cs typeface="Calibri" panose="020F0502020204030204" pitchFamily="34" charset="0"/>
                        </a:rPr>
                        <a:t>CIEMAT</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Spain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522506951"/>
                  </a:ext>
                </a:extLst>
              </a:tr>
              <a:tr h="168910">
                <a:tc>
                  <a:txBody>
                    <a:bodyPr/>
                    <a:lstStyle/>
                    <a:p>
                      <a:pPr algn="ctr"/>
                      <a:r>
                        <a:rPr lang="en-GB" sz="1200" u="none">
                          <a:effectLst/>
                          <a:latin typeface="Calibri" panose="020F0502020204030204" pitchFamily="34" charset="0"/>
                          <a:cs typeface="Calibri" panose="020F0502020204030204" pitchFamily="34" charset="0"/>
                        </a:rPr>
                        <a:t>CSIC</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Spain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709016120"/>
                  </a:ext>
                </a:extLst>
              </a:tr>
              <a:tr h="168910">
                <a:tc>
                  <a:txBody>
                    <a:bodyPr/>
                    <a:lstStyle/>
                    <a:p>
                      <a:pPr algn="ctr"/>
                      <a:r>
                        <a:rPr lang="en-GB" sz="1200" u="none" dirty="0">
                          <a:effectLst/>
                          <a:latin typeface="Calibri" panose="020F0502020204030204" pitchFamily="34" charset="0"/>
                          <a:cs typeface="Calibri" panose="020F0502020204030204" pitchFamily="34" charset="0"/>
                        </a:rPr>
                        <a:t>PSI</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Switzerland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441275153"/>
                  </a:ext>
                </a:extLst>
              </a:tr>
              <a:tr h="168910">
                <a:tc>
                  <a:txBody>
                    <a:bodyPr/>
                    <a:lstStyle/>
                    <a:p>
                      <a:pPr algn="ctr"/>
                      <a:r>
                        <a:rPr lang="en-GB" sz="1200" u="none">
                          <a:effectLst/>
                          <a:latin typeface="Calibri" panose="020F0502020204030204" pitchFamily="34" charset="0"/>
                          <a:cs typeface="Calibri" panose="020F0502020204030204" pitchFamily="34" charset="0"/>
                        </a:rPr>
                        <a:t>TERA-CARE</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Switzerland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142923962"/>
                  </a:ext>
                </a:extLst>
              </a:tr>
              <a:tr h="168910">
                <a:tc>
                  <a:txBody>
                    <a:bodyPr/>
                    <a:lstStyle/>
                    <a:p>
                      <a:pPr algn="ctr"/>
                      <a:r>
                        <a:rPr lang="en-GB" sz="1200" u="none" dirty="0">
                          <a:effectLst/>
                          <a:latin typeface="Calibri" panose="020F0502020204030204" pitchFamily="34" charset="0"/>
                          <a:cs typeface="Calibri" panose="020F0502020204030204" pitchFamily="34" charset="0"/>
                        </a:rPr>
                        <a:t>UNIGE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Switzerland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960854829"/>
                  </a:ext>
                </a:extLst>
              </a:tr>
              <a:tr h="178435">
                <a:tc>
                  <a:txBody>
                    <a:bodyPr/>
                    <a:lstStyle/>
                    <a:p>
                      <a:pPr algn="ctr"/>
                      <a:r>
                        <a:rPr lang="en-GB" sz="1200" u="none" dirty="0">
                          <a:effectLst/>
                          <a:latin typeface="Calibri" panose="020F0502020204030204" pitchFamily="34" charset="0"/>
                          <a:cs typeface="Calibri" panose="020F0502020204030204" pitchFamily="34" charset="0"/>
                        </a:rPr>
                        <a:t>CNRS</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France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120644468"/>
                  </a:ext>
                </a:extLst>
              </a:tr>
              <a:tr h="178435">
                <a:tc>
                  <a:txBody>
                    <a:bodyPr/>
                    <a:lstStyle/>
                    <a:p>
                      <a:pPr algn="ctr"/>
                      <a:r>
                        <a:rPr lang="en-GB" sz="1200" u="none" dirty="0">
                          <a:effectLst/>
                          <a:latin typeface="Calibri" panose="020F0502020204030204" pitchFamily="34" charset="0"/>
                          <a:cs typeface="Calibri" panose="020F0502020204030204" pitchFamily="34" charset="0"/>
                        </a:rPr>
                        <a:t>HZDR</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Germany</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550701229"/>
                  </a:ext>
                </a:extLst>
              </a:tr>
              <a:tr h="178435">
                <a:tc>
                  <a:txBody>
                    <a:bodyPr/>
                    <a:lstStyle/>
                    <a:p>
                      <a:pPr algn="ctr"/>
                      <a:r>
                        <a:rPr lang="en-GB" sz="1200" u="none" dirty="0">
                          <a:effectLst/>
                          <a:latin typeface="Calibri" panose="020F0502020204030204" pitchFamily="34" charset="0"/>
                          <a:cs typeface="Calibri" panose="020F0502020204030204" pitchFamily="34" charset="0"/>
                        </a:rPr>
                        <a:t>RU-NWO</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Netherlands</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783370613"/>
                  </a:ext>
                </a:extLst>
              </a:tr>
            </a:tbl>
          </a:graphicData>
        </a:graphic>
      </p:graphicFrame>
      <p:graphicFrame>
        <p:nvGraphicFramePr>
          <p:cNvPr id="12" name="Diagram 11">
            <a:extLst>
              <a:ext uri="{FF2B5EF4-FFF2-40B4-BE49-F238E27FC236}">
                <a16:creationId xmlns:a16="http://schemas.microsoft.com/office/drawing/2014/main" id="{F7D40845-4751-C423-B5B8-A83BAA11392E}"/>
              </a:ext>
            </a:extLst>
          </p:cNvPr>
          <p:cNvGraphicFramePr/>
          <p:nvPr/>
        </p:nvGraphicFramePr>
        <p:xfrm>
          <a:off x="560892" y="985797"/>
          <a:ext cx="5739300" cy="45382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12">
            <a:extLst>
              <a:ext uri="{FF2B5EF4-FFF2-40B4-BE49-F238E27FC236}">
                <a16:creationId xmlns:a16="http://schemas.microsoft.com/office/drawing/2014/main" id="{3D87AC94-3E78-402F-E17A-4AA84A822B98}"/>
              </a:ext>
            </a:extLst>
          </p:cNvPr>
          <p:cNvSpPr txBox="1"/>
          <p:nvPr/>
        </p:nvSpPr>
        <p:spPr>
          <a:xfrm>
            <a:off x="107504" y="985797"/>
            <a:ext cx="2442528" cy="584775"/>
          </a:xfrm>
          <a:prstGeom prst="rect">
            <a:avLst/>
          </a:prstGeom>
          <a:noFill/>
        </p:spPr>
        <p:txBody>
          <a:bodyPr wrap="none" rtlCol="0">
            <a:spAutoFit/>
          </a:bodyPr>
          <a:lstStyle/>
          <a:p>
            <a:r>
              <a:rPr lang="en-CH" sz="1600" dirty="0">
                <a:latin typeface="Calibri" panose="020F0502020204030204" pitchFamily="34" charset="0"/>
                <a:cs typeface="Calibri" panose="020F0502020204030204" pitchFamily="34" charset="0"/>
              </a:rPr>
              <a:t>Focus on HTS development</a:t>
            </a:r>
          </a:p>
          <a:p>
            <a:r>
              <a:rPr lang="en-CH" sz="1600" dirty="0">
                <a:latin typeface="Calibri" panose="020F0502020204030204" pitchFamily="34" charset="0"/>
                <a:cs typeface="Calibri" panose="020F0502020204030204" pitchFamily="34" charset="0"/>
              </a:rPr>
              <a:t>O(10 M</a:t>
            </a:r>
            <a:r>
              <a:rPr lang="en-US" sz="1600" dirty="0">
                <a:latin typeface="Calibri" panose="020F0502020204030204" pitchFamily="34" charset="0"/>
                <a:cs typeface="Calibri" panose="020F0502020204030204" pitchFamily="34" charset="0"/>
              </a:rPr>
              <a:t>e</a:t>
            </a:r>
            <a:r>
              <a:rPr lang="en-CH" sz="1600" dirty="0">
                <a:latin typeface="Calibri" panose="020F0502020204030204" pitchFamily="34" charset="0"/>
                <a:cs typeface="Calibri" panose="020F0502020204030204" pitchFamily="34" charset="0"/>
              </a:rPr>
              <a:t>ur) request</a:t>
            </a:r>
          </a:p>
        </p:txBody>
      </p:sp>
      <p:sp>
        <p:nvSpPr>
          <p:cNvPr id="14" name="TextBox 13">
            <a:extLst>
              <a:ext uri="{FF2B5EF4-FFF2-40B4-BE49-F238E27FC236}">
                <a16:creationId xmlns:a16="http://schemas.microsoft.com/office/drawing/2014/main" id="{5A6C9052-757F-3DAE-4657-BB4A1576BE82}"/>
              </a:ext>
            </a:extLst>
          </p:cNvPr>
          <p:cNvSpPr txBox="1"/>
          <p:nvPr/>
        </p:nvSpPr>
        <p:spPr>
          <a:xfrm>
            <a:off x="115719" y="3263726"/>
            <a:ext cx="3051285" cy="1077218"/>
          </a:xfrm>
          <a:prstGeom prst="rect">
            <a:avLst/>
          </a:prstGeom>
          <a:noFill/>
        </p:spPr>
        <p:txBody>
          <a:bodyPr wrap="none" rtlCol="0">
            <a:spAutoFit/>
          </a:bodyPr>
          <a:lstStyle/>
          <a:p>
            <a:r>
              <a:rPr lang="en-CH" sz="1600" dirty="0">
                <a:ln>
                  <a:solidFill>
                    <a:srgbClr val="FF0000"/>
                  </a:solidFill>
                </a:ln>
                <a:latin typeface="Calibri" panose="020F0502020204030204" pitchFamily="34" charset="0"/>
                <a:cs typeface="Calibri" panose="020F0502020204030204" pitchFamily="34" charset="0"/>
              </a:rPr>
              <a:t>Three core components (6 MEUR) </a:t>
            </a:r>
          </a:p>
          <a:p>
            <a:pPr marL="285750" indent="-285750">
              <a:buFont typeface="Arial" panose="020B0604020202020204" pitchFamily="34" charset="0"/>
              <a:buChar char="•"/>
            </a:pPr>
            <a:r>
              <a:rPr lang="en-CH" sz="1600" dirty="0">
                <a:ln>
                  <a:solidFill>
                    <a:srgbClr val="FF0000"/>
                  </a:solidFill>
                </a:ln>
                <a:latin typeface="Calibri" panose="020F0502020204030204" pitchFamily="34" charset="0"/>
                <a:cs typeface="Calibri" panose="020F0502020204030204" pitchFamily="34" charset="0"/>
              </a:rPr>
              <a:t>40 T solenoid, 50 mm bore</a:t>
            </a:r>
          </a:p>
          <a:p>
            <a:pPr marL="285750" indent="-285750">
              <a:buFont typeface="Arial" panose="020B0604020202020204" pitchFamily="34" charset="0"/>
              <a:buChar char="•"/>
            </a:pPr>
            <a:r>
              <a:rPr lang="en-CH" sz="1600" dirty="0">
                <a:ln>
                  <a:solidFill>
                    <a:srgbClr val="FF0000"/>
                  </a:solidFill>
                </a:ln>
                <a:latin typeface="Calibri" panose="020F0502020204030204" pitchFamily="34" charset="0"/>
                <a:cs typeface="Calibri" panose="020F0502020204030204" pitchFamily="34" charset="0"/>
              </a:rPr>
              <a:t>10 T/10 MJ/300 mm solenoid</a:t>
            </a:r>
          </a:p>
          <a:p>
            <a:pPr marL="285750" indent="-285750">
              <a:buFont typeface="Arial" panose="020B0604020202020204" pitchFamily="34" charset="0"/>
              <a:buChar char="•"/>
            </a:pPr>
            <a:r>
              <a:rPr lang="en-CH" sz="1600" dirty="0">
                <a:ln>
                  <a:solidFill>
                    <a:srgbClr val="FF0000"/>
                  </a:solidFill>
                </a:ln>
                <a:latin typeface="Calibri" panose="020F0502020204030204" pitchFamily="34" charset="0"/>
                <a:cs typeface="Calibri" panose="020F0502020204030204" pitchFamily="34" charset="0"/>
              </a:rPr>
              <a:t>HTS undulator </a:t>
            </a:r>
          </a:p>
        </p:txBody>
      </p:sp>
      <p:sp>
        <p:nvSpPr>
          <p:cNvPr id="15" name="Frame 14">
            <a:extLst>
              <a:ext uri="{FF2B5EF4-FFF2-40B4-BE49-F238E27FC236}">
                <a16:creationId xmlns:a16="http://schemas.microsoft.com/office/drawing/2014/main" id="{6F133ACF-902E-33FB-90E8-BE6122BAC503}"/>
              </a:ext>
            </a:extLst>
          </p:cNvPr>
          <p:cNvSpPr/>
          <p:nvPr/>
        </p:nvSpPr>
        <p:spPr>
          <a:xfrm>
            <a:off x="3419872" y="3219822"/>
            <a:ext cx="2907269" cy="1296144"/>
          </a:xfrm>
          <a:prstGeom prst="frame">
            <a:avLst>
              <a:gd name="adj1" fmla="val 212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16" name="TextBox 15">
            <a:extLst>
              <a:ext uri="{FF2B5EF4-FFF2-40B4-BE49-F238E27FC236}">
                <a16:creationId xmlns:a16="http://schemas.microsoft.com/office/drawing/2014/main" id="{C879FD0D-B181-7E9C-8DBF-A2E934F09957}"/>
              </a:ext>
            </a:extLst>
          </p:cNvPr>
          <p:cNvSpPr txBox="1"/>
          <p:nvPr/>
        </p:nvSpPr>
        <p:spPr>
          <a:xfrm>
            <a:off x="146300" y="1839087"/>
            <a:ext cx="1899238" cy="338554"/>
          </a:xfrm>
          <a:prstGeom prst="rect">
            <a:avLst/>
          </a:prstGeom>
          <a:noFill/>
        </p:spPr>
        <p:txBody>
          <a:bodyPr wrap="none" rtlCol="0">
            <a:spAutoFit/>
          </a:bodyPr>
          <a:lstStyle/>
          <a:p>
            <a:r>
              <a:rPr lang="en-CH" sz="1600" dirty="0">
                <a:ln>
                  <a:solidFill>
                    <a:srgbClr val="00B050"/>
                  </a:solidFill>
                </a:ln>
                <a:latin typeface="Calibri" panose="020F0502020204030204" pitchFamily="34" charset="0"/>
                <a:cs typeface="Calibri" panose="020F0502020204030204" pitchFamily="34" charset="0"/>
              </a:rPr>
              <a:t>Strategy and context</a:t>
            </a:r>
          </a:p>
        </p:txBody>
      </p:sp>
      <p:sp>
        <p:nvSpPr>
          <p:cNvPr id="17" name="TextBox 16">
            <a:extLst>
              <a:ext uri="{FF2B5EF4-FFF2-40B4-BE49-F238E27FC236}">
                <a16:creationId xmlns:a16="http://schemas.microsoft.com/office/drawing/2014/main" id="{DECFBD46-7578-B932-603A-0188923ADCF1}"/>
              </a:ext>
            </a:extLst>
          </p:cNvPr>
          <p:cNvSpPr txBox="1"/>
          <p:nvPr/>
        </p:nvSpPr>
        <p:spPr>
          <a:xfrm>
            <a:off x="146300" y="2714131"/>
            <a:ext cx="2217402" cy="338554"/>
          </a:xfrm>
          <a:prstGeom prst="rect">
            <a:avLst/>
          </a:prstGeom>
          <a:noFill/>
          <a:ln>
            <a:solidFill>
              <a:schemeClr val="accent2">
                <a:lumMod val="60000"/>
                <a:lumOff val="40000"/>
              </a:schemeClr>
            </a:solidFill>
          </a:ln>
        </p:spPr>
        <p:txBody>
          <a:bodyPr wrap="none" rtlCol="0">
            <a:spAutoFit/>
          </a:bodyPr>
          <a:lstStyle/>
          <a:p>
            <a:r>
              <a:rPr lang="en-CH" sz="1600" dirty="0">
                <a:ln>
                  <a:solidFill>
                    <a:schemeClr val="accent3">
                      <a:lumMod val="60000"/>
                      <a:lumOff val="40000"/>
                    </a:schemeClr>
                  </a:solidFill>
                </a:ln>
                <a:latin typeface="Calibri" panose="020F0502020204030204" pitchFamily="34" charset="0"/>
                <a:cs typeface="Calibri" panose="020F0502020204030204" pitchFamily="34" charset="0"/>
              </a:rPr>
              <a:t>Material and technology</a:t>
            </a:r>
          </a:p>
        </p:txBody>
      </p:sp>
      <p:sp>
        <p:nvSpPr>
          <p:cNvPr id="18" name="TextBox 17">
            <a:extLst>
              <a:ext uri="{FF2B5EF4-FFF2-40B4-BE49-F238E27FC236}">
                <a16:creationId xmlns:a16="http://schemas.microsoft.com/office/drawing/2014/main" id="{D7341A19-0CD4-936E-6DC5-5102B0AE867E}"/>
              </a:ext>
            </a:extLst>
          </p:cNvPr>
          <p:cNvSpPr txBox="1"/>
          <p:nvPr/>
        </p:nvSpPr>
        <p:spPr>
          <a:xfrm>
            <a:off x="146300" y="4515966"/>
            <a:ext cx="1703800" cy="338554"/>
          </a:xfrm>
          <a:prstGeom prst="rect">
            <a:avLst/>
          </a:prstGeom>
          <a:noFill/>
        </p:spPr>
        <p:txBody>
          <a:bodyPr wrap="none" rtlCol="0">
            <a:spAutoFit/>
          </a:bodyPr>
          <a:lstStyle/>
          <a:p>
            <a:r>
              <a:rPr lang="en-CH" sz="1600" dirty="0">
                <a:ln>
                  <a:solidFill>
                    <a:srgbClr val="0070C0"/>
                  </a:solidFill>
                </a:ln>
                <a:latin typeface="Calibri" panose="020F0502020204030204" pitchFamily="34" charset="0"/>
                <a:cs typeface="Calibri" panose="020F0502020204030204" pitchFamily="34" charset="0"/>
              </a:rPr>
              <a:t>Test infrastructure</a:t>
            </a:r>
          </a:p>
        </p:txBody>
      </p:sp>
      <p:sp>
        <p:nvSpPr>
          <p:cNvPr id="19" name="Frame 18">
            <a:extLst>
              <a:ext uri="{FF2B5EF4-FFF2-40B4-BE49-F238E27FC236}">
                <a16:creationId xmlns:a16="http://schemas.microsoft.com/office/drawing/2014/main" id="{13C38A94-6465-AF7E-9A5B-0D36D1A43E84}"/>
              </a:ext>
            </a:extLst>
          </p:cNvPr>
          <p:cNvSpPr/>
          <p:nvPr/>
        </p:nvSpPr>
        <p:spPr>
          <a:xfrm>
            <a:off x="3419872" y="4515966"/>
            <a:ext cx="2907269" cy="432048"/>
          </a:xfrm>
          <a:prstGeom prst="frame">
            <a:avLst>
              <a:gd name="adj1" fmla="val 7047"/>
            </a:avLst>
          </a:prstGeom>
          <a:solidFill>
            <a:schemeClr val="accent5">
              <a:lumMod val="60000"/>
              <a:lumOff val="40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0" name="Frame 19">
            <a:extLst>
              <a:ext uri="{FF2B5EF4-FFF2-40B4-BE49-F238E27FC236}">
                <a16:creationId xmlns:a16="http://schemas.microsoft.com/office/drawing/2014/main" id="{2CE99438-5DB8-9312-6FE5-B5BB6F10538A}"/>
              </a:ext>
            </a:extLst>
          </p:cNvPr>
          <p:cNvSpPr/>
          <p:nvPr/>
        </p:nvSpPr>
        <p:spPr>
          <a:xfrm>
            <a:off x="3406397" y="2811880"/>
            <a:ext cx="2907269" cy="432048"/>
          </a:xfrm>
          <a:prstGeom prst="frame">
            <a:avLst>
              <a:gd name="adj1" fmla="val 7047"/>
            </a:avLst>
          </a:prstGeom>
          <a:solidFill>
            <a:schemeClr val="accent3">
              <a:lumMod val="60000"/>
              <a:lumOff val="4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1" name="Frame 20">
            <a:extLst>
              <a:ext uri="{FF2B5EF4-FFF2-40B4-BE49-F238E27FC236}">
                <a16:creationId xmlns:a16="http://schemas.microsoft.com/office/drawing/2014/main" id="{0A8A424B-DB9A-E50A-5744-DE78323BF587}"/>
              </a:ext>
            </a:extLst>
          </p:cNvPr>
          <p:cNvSpPr/>
          <p:nvPr/>
        </p:nvSpPr>
        <p:spPr>
          <a:xfrm>
            <a:off x="3413134" y="1570572"/>
            <a:ext cx="2907269" cy="1241308"/>
          </a:xfrm>
          <a:prstGeom prst="frame">
            <a:avLst>
              <a:gd name="adj1" fmla="val 2125"/>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2" name="TextBox 21">
            <a:extLst>
              <a:ext uri="{FF2B5EF4-FFF2-40B4-BE49-F238E27FC236}">
                <a16:creationId xmlns:a16="http://schemas.microsoft.com/office/drawing/2014/main" id="{51525604-B439-A3AB-982C-8AAB8E1AC674}"/>
              </a:ext>
            </a:extLst>
          </p:cNvPr>
          <p:cNvSpPr txBox="1"/>
          <p:nvPr/>
        </p:nvSpPr>
        <p:spPr>
          <a:xfrm>
            <a:off x="1015947" y="579135"/>
            <a:ext cx="1514197" cy="307777"/>
          </a:xfrm>
          <a:prstGeom prst="rect">
            <a:avLst/>
          </a:prstGeom>
          <a:solidFill>
            <a:schemeClr val="bg2"/>
          </a:solidFill>
        </p:spPr>
        <p:txBody>
          <a:bodyPr wrap="none" rtlCol="0">
            <a:spAutoFit/>
          </a:bodyPr>
          <a:lstStyle/>
          <a:p>
            <a:r>
              <a:rPr lang="en-CH" sz="1400" dirty="0">
                <a:latin typeface="Calibri" panose="020F0502020204030204" pitchFamily="34" charset="0"/>
                <a:cs typeface="Calibri" panose="020F0502020204030204" pitchFamily="34" charset="0"/>
              </a:rPr>
              <a:t>Luca Botture et al.</a:t>
            </a:r>
          </a:p>
        </p:txBody>
      </p:sp>
    </p:spTree>
    <p:extLst>
      <p:ext uri="{BB962C8B-B14F-4D97-AF65-F5344CB8AC3E}">
        <p14:creationId xmlns:p14="http://schemas.microsoft.com/office/powerpoint/2010/main" val="15834972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Magnet Roadmap</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IMCC, US Inaguration Meeting, FNAL, August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
        <p:nvSpPr>
          <p:cNvPr id="4" name="TextBox 1">
            <a:extLst>
              <a:ext uri="{FF2B5EF4-FFF2-40B4-BE49-F238E27FC236}">
                <a16:creationId xmlns:a16="http://schemas.microsoft.com/office/drawing/2014/main" id="{EEA0D707-6106-EEB4-F0C9-E605DDF4D549}"/>
              </a:ext>
            </a:extLst>
          </p:cNvPr>
          <p:cNvSpPr/>
          <p:nvPr/>
        </p:nvSpPr>
        <p:spPr>
          <a:xfrm>
            <a:off x="179512" y="931250"/>
            <a:ext cx="5040560" cy="2875651"/>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Assume: Need prototype of magnets by decision process</a:t>
            </a:r>
          </a:p>
          <a:p>
            <a:pPr>
              <a:lnSpc>
                <a:spcPct val="100000"/>
              </a:lnSpc>
            </a:pPr>
            <a:endParaRPr lang="en-US" sz="14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Consensus of experts (review panel):</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Anticipate technology to be </a:t>
            </a:r>
            <a:r>
              <a:rPr lang="en-US" sz="1400" b="1" spc="-1" dirty="0">
                <a:solidFill>
                  <a:srgbClr val="000000"/>
                </a:solidFill>
                <a:latin typeface="Calibri" panose="020F0502020204030204" pitchFamily="34" charset="0"/>
                <a:ea typeface="DejaVu Sans"/>
                <a:cs typeface="Calibri" panose="020F0502020204030204" pitchFamily="34" charset="0"/>
              </a:rPr>
              <a:t>mature in O(15 years):</a:t>
            </a:r>
          </a:p>
          <a:p>
            <a:pPr marL="628650" lvl="1" indent="-171450">
              <a:buFont typeface="Arial" panose="020B0604020202020204" pitchFamily="34" charset="0"/>
              <a:buChar char="•"/>
            </a:pPr>
            <a:r>
              <a:rPr lang="en-US" sz="1400" b="1" spc="-1" dirty="0">
                <a:solidFill>
                  <a:srgbClr val="000000"/>
                </a:solidFill>
                <a:latin typeface="Calibri" panose="020F0502020204030204" pitchFamily="34" charset="0"/>
                <a:ea typeface="DejaVu Sans"/>
                <a:cs typeface="Calibri" panose="020F0502020204030204" pitchFamily="34" charset="0"/>
              </a:rPr>
              <a:t>HTS solenoids </a:t>
            </a:r>
            <a:r>
              <a:rPr lang="en-US" sz="1400" spc="-1" dirty="0">
                <a:solidFill>
                  <a:srgbClr val="000000"/>
                </a:solidFill>
                <a:latin typeface="Calibri" panose="020F0502020204030204" pitchFamily="34" charset="0"/>
                <a:ea typeface="DejaVu Sans"/>
                <a:cs typeface="Calibri" panose="020F0502020204030204" pitchFamily="34" charset="0"/>
              </a:rPr>
              <a:t>in muon production target, 6D cooling and final cooling</a:t>
            </a:r>
          </a:p>
          <a:p>
            <a:pPr marL="1085850" lvl="2"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HTS tape can be applied more easily in solenoids</a:t>
            </a:r>
          </a:p>
          <a:p>
            <a:pPr marL="1085850" lvl="2"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Strong synergy with society, e.g. fusion reactors</a:t>
            </a:r>
          </a:p>
          <a:p>
            <a:pPr marL="628650" lvl="1" indent="-171450">
              <a:buFont typeface="Arial" panose="020B0604020202020204" pitchFamily="34" charset="0"/>
              <a:buChar char="•"/>
            </a:pPr>
            <a:r>
              <a:rPr lang="en-US" sz="1400" b="1" spc="-1" dirty="0">
                <a:solidFill>
                  <a:srgbClr val="000000"/>
                </a:solidFill>
                <a:latin typeface="Calibri" panose="020F0502020204030204" pitchFamily="34" charset="0"/>
                <a:ea typeface="DejaVu Sans"/>
                <a:cs typeface="Calibri" panose="020F0502020204030204" pitchFamily="34" charset="0"/>
              </a:rPr>
              <a:t>Nb</a:t>
            </a:r>
            <a:r>
              <a:rPr lang="en-US" sz="1400" b="1" spc="-1" baseline="-25000" dirty="0">
                <a:solidFill>
                  <a:srgbClr val="000000"/>
                </a:solidFill>
                <a:latin typeface="Calibri" panose="020F0502020204030204" pitchFamily="34" charset="0"/>
                <a:ea typeface="DejaVu Sans"/>
                <a:cs typeface="Calibri" panose="020F0502020204030204" pitchFamily="34" charset="0"/>
              </a:rPr>
              <a:t>3</a:t>
            </a:r>
            <a:r>
              <a:rPr lang="en-US" sz="1400" b="1" spc="-1" dirty="0">
                <a:solidFill>
                  <a:srgbClr val="000000"/>
                </a:solidFill>
                <a:latin typeface="Calibri" panose="020F0502020204030204" pitchFamily="34" charset="0"/>
                <a:ea typeface="DejaVu Sans"/>
                <a:cs typeface="Calibri" panose="020F0502020204030204" pitchFamily="34" charset="0"/>
              </a:rPr>
              <a:t>Sn 11 T magnets </a:t>
            </a:r>
            <a:r>
              <a:rPr lang="en-US" sz="1400" spc="-1" dirty="0">
                <a:solidFill>
                  <a:srgbClr val="000000"/>
                </a:solidFill>
                <a:latin typeface="Calibri" panose="020F0502020204030204" pitchFamily="34" charset="0"/>
                <a:ea typeface="DejaVu Sans"/>
                <a:cs typeface="Calibri" panose="020F0502020204030204" pitchFamily="34" charset="0"/>
              </a:rPr>
              <a:t>for collider ring (or HTS if available): 150mm aperture, 4K</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This corresponds to 3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design</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Could build 10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with reduced luminosity performance</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Can recover some but not all luminosity later</a:t>
            </a:r>
          </a:p>
        </p:txBody>
      </p:sp>
      <p:sp>
        <p:nvSpPr>
          <p:cNvPr id="6" name="TextBox 5">
            <a:extLst>
              <a:ext uri="{FF2B5EF4-FFF2-40B4-BE49-F238E27FC236}">
                <a16:creationId xmlns:a16="http://schemas.microsoft.com/office/drawing/2014/main" id="{81DB5EDC-8FB1-05AA-777C-2488D28E2A81}"/>
              </a:ext>
            </a:extLst>
          </p:cNvPr>
          <p:cNvSpPr txBox="1"/>
          <p:nvPr/>
        </p:nvSpPr>
        <p:spPr>
          <a:xfrm>
            <a:off x="5367265" y="3706455"/>
            <a:ext cx="3527569" cy="1169551"/>
          </a:xfrm>
          <a:prstGeom prst="rect">
            <a:avLst/>
          </a:prstGeom>
          <a:solidFill>
            <a:schemeClr val="accent5">
              <a:lumMod val="20000"/>
              <a:lumOff val="80000"/>
            </a:schemeClr>
          </a:solidFill>
        </p:spPr>
        <p:txBody>
          <a:bodyPr wrap="none" rtlCol="0">
            <a:spAutoFit/>
          </a:bodyPr>
          <a:lstStyle/>
          <a:p>
            <a:r>
              <a:rPr lang="en-CH" sz="1400" dirty="0">
                <a:latin typeface="Calibri" panose="020F0502020204030204" pitchFamily="34" charset="0"/>
                <a:cs typeface="Calibri" panose="020F0502020204030204" pitchFamily="34" charset="0"/>
              </a:rPr>
              <a:t>Strategy:</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HTS solenoids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Nb</a:t>
            </a:r>
            <a:r>
              <a:rPr lang="en-CH" sz="1400" baseline="-25000" dirty="0">
                <a:latin typeface="Calibri" panose="020F0502020204030204" pitchFamily="34" charset="0"/>
                <a:cs typeface="Calibri" panose="020F0502020204030204" pitchFamily="34" charset="0"/>
              </a:rPr>
              <a:t>3</a:t>
            </a:r>
            <a:r>
              <a:rPr lang="en-CH" sz="1400" dirty="0">
                <a:latin typeface="Calibri" panose="020F0502020204030204" pitchFamily="34" charset="0"/>
                <a:cs typeface="Calibri" panose="020F0502020204030204" pitchFamily="34" charset="0"/>
              </a:rPr>
              <a:t>Sn accelerator magnets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HTS accelerator magnets</a:t>
            </a:r>
          </a:p>
          <a:p>
            <a:r>
              <a:rPr lang="en-US" sz="1400" dirty="0">
                <a:latin typeface="Calibri" panose="020F0502020204030204" pitchFamily="34" charset="0"/>
                <a:cs typeface="Calibri" panose="020F0502020204030204" pitchFamily="34" charset="0"/>
              </a:rPr>
              <a:t>S</a:t>
            </a:r>
            <a:r>
              <a:rPr lang="en-CH" sz="1400" dirty="0">
                <a:latin typeface="Calibri" panose="020F0502020204030204" pitchFamily="34" charset="0"/>
                <a:cs typeface="Calibri" panose="020F0502020204030204" pitchFamily="34" charset="0"/>
              </a:rPr>
              <a:t>eems technically good for any future project </a:t>
            </a:r>
          </a:p>
        </p:txBody>
      </p:sp>
      <p:sp>
        <p:nvSpPr>
          <p:cNvPr id="8" name="TextBox 1">
            <a:extLst>
              <a:ext uri="{FF2B5EF4-FFF2-40B4-BE49-F238E27FC236}">
                <a16:creationId xmlns:a16="http://schemas.microsoft.com/office/drawing/2014/main" id="{B0135DE0-4B85-EFF6-632F-556458F1CAFF}"/>
              </a:ext>
            </a:extLst>
          </p:cNvPr>
          <p:cNvSpPr/>
          <p:nvPr/>
        </p:nvSpPr>
        <p:spPr>
          <a:xfrm>
            <a:off x="185591" y="3651870"/>
            <a:ext cx="4779522" cy="967436"/>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Still under discussion:</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Timescale for 10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HTS/hybrid collider ring magnets</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For second stage can use </a:t>
            </a:r>
            <a:r>
              <a:rPr lang="en-US" sz="1400" b="1" spc="-1" dirty="0">
                <a:solidFill>
                  <a:srgbClr val="000000"/>
                </a:solidFill>
                <a:latin typeface="Calibri" panose="020F0502020204030204" pitchFamily="34" charset="0"/>
                <a:ea typeface="DejaVu Sans"/>
                <a:cs typeface="Calibri" panose="020F0502020204030204" pitchFamily="34" charset="0"/>
              </a:rPr>
              <a:t>HTS or hybrid collider ring magnets</a:t>
            </a:r>
          </a:p>
        </p:txBody>
      </p:sp>
      <p:pic>
        <p:nvPicPr>
          <p:cNvPr id="10" name="Picture 9">
            <a:extLst>
              <a:ext uri="{FF2B5EF4-FFF2-40B4-BE49-F238E27FC236}">
                <a16:creationId xmlns:a16="http://schemas.microsoft.com/office/drawing/2014/main" id="{6DB35A3E-3B94-365C-247A-DAD32244D845}"/>
              </a:ext>
            </a:extLst>
          </p:cNvPr>
          <p:cNvPicPr>
            <a:picLocks noChangeAspect="1"/>
          </p:cNvPicPr>
          <p:nvPr/>
        </p:nvPicPr>
        <p:blipFill rotWithShape="1">
          <a:blip r:embed="rId3"/>
          <a:srcRect r="39476"/>
          <a:stretch/>
        </p:blipFill>
        <p:spPr>
          <a:xfrm>
            <a:off x="5328084" y="784283"/>
            <a:ext cx="2952328" cy="2344008"/>
          </a:xfrm>
          <a:prstGeom prst="rect">
            <a:avLst/>
          </a:prstGeom>
        </p:spPr>
      </p:pic>
      <p:cxnSp>
        <p:nvCxnSpPr>
          <p:cNvPr id="11" name="Straight Arrow Connector 10">
            <a:extLst>
              <a:ext uri="{FF2B5EF4-FFF2-40B4-BE49-F238E27FC236}">
                <a16:creationId xmlns:a16="http://schemas.microsoft.com/office/drawing/2014/main" id="{7B71E379-E7EA-2D78-1F5A-6A0F33EA018C}"/>
              </a:ext>
            </a:extLst>
          </p:cNvPr>
          <p:cNvCxnSpPr>
            <a:cxnSpLocks/>
          </p:cNvCxnSpPr>
          <p:nvPr/>
        </p:nvCxnSpPr>
        <p:spPr>
          <a:xfrm flipV="1">
            <a:off x="4572000" y="2944520"/>
            <a:ext cx="2071044" cy="11393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B9270374-AAD9-C6DC-4EC3-C7D2E1230A29}"/>
              </a:ext>
            </a:extLst>
          </p:cNvPr>
          <p:cNvCxnSpPr>
            <a:cxnSpLocks/>
          </p:cNvCxnSpPr>
          <p:nvPr/>
        </p:nvCxnSpPr>
        <p:spPr>
          <a:xfrm flipV="1">
            <a:off x="5201193" y="1983281"/>
            <a:ext cx="666951" cy="207708"/>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69C87399-466A-1EE8-38AD-AC28E93D29BC}"/>
              </a:ext>
            </a:extLst>
          </p:cNvPr>
          <p:cNvCxnSpPr>
            <a:cxnSpLocks/>
          </p:cNvCxnSpPr>
          <p:nvPr/>
        </p:nvCxnSpPr>
        <p:spPr>
          <a:xfrm>
            <a:off x="6732240" y="674732"/>
            <a:ext cx="0" cy="2617098"/>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14" name="Donut 13">
            <a:extLst>
              <a:ext uri="{FF2B5EF4-FFF2-40B4-BE49-F238E27FC236}">
                <a16:creationId xmlns:a16="http://schemas.microsoft.com/office/drawing/2014/main" id="{639520ED-84D8-85FB-D3AD-6A1BEE354E79}"/>
              </a:ext>
            </a:extLst>
          </p:cNvPr>
          <p:cNvSpPr/>
          <p:nvPr/>
        </p:nvSpPr>
        <p:spPr>
          <a:xfrm>
            <a:off x="6012160" y="699542"/>
            <a:ext cx="914400" cy="2201499"/>
          </a:xfrm>
          <a:prstGeom prst="donut">
            <a:avLst>
              <a:gd name="adj" fmla="val 4261"/>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15" name="TextBox 14">
            <a:extLst>
              <a:ext uri="{FF2B5EF4-FFF2-40B4-BE49-F238E27FC236}">
                <a16:creationId xmlns:a16="http://schemas.microsoft.com/office/drawing/2014/main" id="{6556D6AE-2AE3-963C-B7B3-66D3A0549C01}"/>
              </a:ext>
            </a:extLst>
          </p:cNvPr>
          <p:cNvSpPr txBox="1"/>
          <p:nvPr/>
        </p:nvSpPr>
        <p:spPr>
          <a:xfrm>
            <a:off x="5724128" y="3416101"/>
            <a:ext cx="2243243" cy="307777"/>
          </a:xfrm>
          <a:prstGeom prst="rect">
            <a:avLst/>
          </a:prstGeom>
          <a:noFill/>
          <a:ln>
            <a:solidFill>
              <a:srgbClr val="0070C0"/>
            </a:solidFill>
          </a:ln>
        </p:spPr>
        <p:txBody>
          <a:bodyPr wrap="none" rtlCol="0">
            <a:spAutoFit/>
          </a:bodyPr>
          <a:lstStyle/>
          <a:p>
            <a:r>
              <a:rPr lang="en-CH" sz="1400" dirty="0">
                <a:ln>
                  <a:solidFill>
                    <a:srgbClr val="0070C0"/>
                  </a:solidFill>
                </a:ln>
                <a:latin typeface="Calibri" panose="020F0502020204030204" pitchFamily="34" charset="0"/>
                <a:cs typeface="Calibri" panose="020F0502020204030204" pitchFamily="34" charset="0"/>
              </a:rPr>
              <a:t>2036+2037 decision process</a:t>
            </a:r>
          </a:p>
        </p:txBody>
      </p:sp>
      <p:cxnSp>
        <p:nvCxnSpPr>
          <p:cNvPr id="16" name="Straight Connector 15">
            <a:extLst>
              <a:ext uri="{FF2B5EF4-FFF2-40B4-BE49-F238E27FC236}">
                <a16:creationId xmlns:a16="http://schemas.microsoft.com/office/drawing/2014/main" id="{BBE76726-50F3-8731-37E6-2B7798616C13}"/>
              </a:ext>
            </a:extLst>
          </p:cNvPr>
          <p:cNvCxnSpPr>
            <a:cxnSpLocks/>
          </p:cNvCxnSpPr>
          <p:nvPr/>
        </p:nvCxnSpPr>
        <p:spPr>
          <a:xfrm>
            <a:off x="6948264" y="674732"/>
            <a:ext cx="0" cy="2617098"/>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17" name="Donut 16">
            <a:extLst>
              <a:ext uri="{FF2B5EF4-FFF2-40B4-BE49-F238E27FC236}">
                <a16:creationId xmlns:a16="http://schemas.microsoft.com/office/drawing/2014/main" id="{90E2E441-6DFA-B69D-A791-DDA1C2B8E7E6}"/>
              </a:ext>
            </a:extLst>
          </p:cNvPr>
          <p:cNvSpPr/>
          <p:nvPr/>
        </p:nvSpPr>
        <p:spPr>
          <a:xfrm>
            <a:off x="6732240" y="2439942"/>
            <a:ext cx="914400" cy="481691"/>
          </a:xfrm>
          <a:prstGeom prst="donut">
            <a:avLst>
              <a:gd name="adj" fmla="val 7579"/>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cxnSp>
        <p:nvCxnSpPr>
          <p:cNvPr id="18" name="Straight Connector 17">
            <a:extLst>
              <a:ext uri="{FF2B5EF4-FFF2-40B4-BE49-F238E27FC236}">
                <a16:creationId xmlns:a16="http://schemas.microsoft.com/office/drawing/2014/main" id="{B25972E7-0191-5FC9-C441-1C4733F03EF8}"/>
              </a:ext>
            </a:extLst>
          </p:cNvPr>
          <p:cNvCxnSpPr>
            <a:cxnSpLocks/>
          </p:cNvCxnSpPr>
          <p:nvPr/>
        </p:nvCxnSpPr>
        <p:spPr>
          <a:xfrm>
            <a:off x="8244408" y="674732"/>
            <a:ext cx="0" cy="240107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53F83776-8B68-EA8D-9641-5D7358602CB9}"/>
              </a:ext>
            </a:extLst>
          </p:cNvPr>
          <p:cNvSpPr txBox="1"/>
          <p:nvPr/>
        </p:nvSpPr>
        <p:spPr>
          <a:xfrm>
            <a:off x="7596336" y="3056061"/>
            <a:ext cx="1300484" cy="307777"/>
          </a:xfrm>
          <a:prstGeom prst="rect">
            <a:avLst/>
          </a:prstGeom>
          <a:noFill/>
          <a:ln>
            <a:solidFill>
              <a:srgbClr val="FF0000"/>
            </a:solidFill>
          </a:ln>
        </p:spPr>
        <p:txBody>
          <a:bodyPr wrap="none" rtlCol="0">
            <a:spAutoFit/>
          </a:bodyPr>
          <a:lstStyle/>
          <a:p>
            <a:r>
              <a:rPr lang="en-CH" sz="1400" dirty="0">
                <a:ln>
                  <a:solidFill>
                    <a:srgbClr val="FF0000"/>
                  </a:solidFill>
                </a:ln>
                <a:latin typeface="Calibri" panose="020F0502020204030204" pitchFamily="34" charset="0"/>
                <a:cs typeface="Calibri" panose="020F0502020204030204" pitchFamily="34" charset="0"/>
              </a:rPr>
              <a:t>Operation start</a:t>
            </a:r>
          </a:p>
        </p:txBody>
      </p:sp>
    </p:spTree>
    <p:extLst>
      <p:ext uri="{BB962C8B-B14F-4D97-AF65-F5344CB8AC3E}">
        <p14:creationId xmlns:p14="http://schemas.microsoft.com/office/powerpoint/2010/main" val="41260583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311CCD89-F493-E4E8-B1A7-82D70476E87D}"/>
              </a:ext>
            </a:extLst>
          </p:cNvPr>
          <p:cNvGrpSpPr>
            <a:grpSpLocks noChangeAspect="1"/>
          </p:cNvGrpSpPr>
          <p:nvPr/>
        </p:nvGrpSpPr>
        <p:grpSpPr>
          <a:xfrm rot="21288596">
            <a:off x="-3389" y="4139144"/>
            <a:ext cx="2600452" cy="850183"/>
            <a:chOff x="-548699" y="2659897"/>
            <a:chExt cx="9720000" cy="3177823"/>
          </a:xfrm>
        </p:grpSpPr>
        <p:pic>
          <p:nvPicPr>
            <p:cNvPr id="17" name="Picture 16" descr="A picture containing chart&#10;&#10;Description automatically generated">
              <a:extLst>
                <a:ext uri="{FF2B5EF4-FFF2-40B4-BE49-F238E27FC236}">
                  <a16:creationId xmlns:a16="http://schemas.microsoft.com/office/drawing/2014/main" id="{4499CFC6-B450-2502-930B-9B77DAE8156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8699" y="2659897"/>
              <a:ext cx="9720000" cy="3102659"/>
            </a:xfrm>
            <a:prstGeom prst="rect">
              <a:avLst/>
            </a:prstGeom>
          </p:spPr>
        </p:pic>
        <p:pic>
          <p:nvPicPr>
            <p:cNvPr id="16" name="Picture 15">
              <a:extLst>
                <a:ext uri="{FF2B5EF4-FFF2-40B4-BE49-F238E27FC236}">
                  <a16:creationId xmlns:a16="http://schemas.microsoft.com/office/drawing/2014/main" id="{0B17B8B6-2538-F733-01F2-3ED4179E01D4}"/>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1120" y="2778034"/>
              <a:ext cx="9198223" cy="3059686"/>
            </a:xfrm>
            <a:prstGeom prst="rect">
              <a:avLst/>
            </a:prstGeom>
          </p:spPr>
        </p:pic>
      </p:grpSp>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a:xfrm>
            <a:off x="457201" y="-20538"/>
            <a:ext cx="8229600" cy="857250"/>
          </a:xfrm>
        </p:spPr>
        <p:txBody>
          <a:bodyPr>
            <a:normAutofit/>
          </a:bodyPr>
          <a:lstStyle/>
          <a:p>
            <a:r>
              <a:rPr lang="en-CH" sz="3200" b="0" dirty="0">
                <a:latin typeface="Calibri" panose="020F0502020204030204" pitchFamily="34" charset="0"/>
                <a:cs typeface="Calibri" panose="020F0502020204030204" pitchFamily="34" charset="0"/>
              </a:rPr>
              <a:t>Solenoid R&amp;D</a:t>
            </a:r>
            <a:endParaRPr lang="it-IT" sz="3200" b="0"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093C0696-64B4-6C04-7BC7-0CD7DC12FC78}"/>
              </a:ext>
            </a:extLst>
          </p:cNvPr>
          <p:cNvSpPr txBox="1"/>
          <p:nvPr/>
        </p:nvSpPr>
        <p:spPr>
          <a:xfrm>
            <a:off x="924356" y="4207490"/>
            <a:ext cx="2029082" cy="300082"/>
          </a:xfrm>
          <a:prstGeom prst="rect">
            <a:avLst/>
          </a:prstGeom>
          <a:noFill/>
        </p:spPr>
        <p:txBody>
          <a:bodyPr wrap="none" rtlCol="0">
            <a:spAutoFit/>
          </a:bodyPr>
          <a:lstStyle/>
          <a:p>
            <a:pPr defTabSz="623461">
              <a:defRPr/>
            </a:pPr>
            <a:r>
              <a:rPr lang="en-CH" sz="1350" b="1" dirty="0">
                <a:latin typeface="Calibri" panose="020F0502020204030204"/>
              </a:rPr>
              <a:t>Target solenoid, </a:t>
            </a:r>
            <a:r>
              <a:rPr lang="en-CH" sz="1350" dirty="0">
                <a:latin typeface="Calibri" panose="020F0502020204030204"/>
              </a:rPr>
              <a:t>20 T, 20 K</a:t>
            </a:r>
          </a:p>
        </p:txBody>
      </p:sp>
      <p:pic>
        <p:nvPicPr>
          <p:cNvPr id="110" name="Picture 109">
            <a:extLst>
              <a:ext uri="{FF2B5EF4-FFF2-40B4-BE49-F238E27FC236}">
                <a16:creationId xmlns:a16="http://schemas.microsoft.com/office/drawing/2014/main" id="{C6319CCC-75E1-D3F7-D797-AE807BC7D4AC}"/>
              </a:ext>
            </a:extLst>
          </p:cNvPr>
          <p:cNvPicPr>
            <a:picLocks noChangeAspect="1"/>
          </p:cNvPicPr>
          <p:nvPr/>
        </p:nvPicPr>
        <p:blipFill rotWithShape="1">
          <a:blip r:embed="rId4"/>
          <a:srcRect l="2065" t="1184" b="-444"/>
          <a:stretch/>
        </p:blipFill>
        <p:spPr>
          <a:xfrm>
            <a:off x="3132109" y="2520638"/>
            <a:ext cx="1652220" cy="1218460"/>
          </a:xfrm>
          <a:prstGeom prst="rect">
            <a:avLst/>
          </a:prstGeom>
        </p:spPr>
      </p:pic>
      <p:sp>
        <p:nvSpPr>
          <p:cNvPr id="113" name="TextBox 112">
            <a:extLst>
              <a:ext uri="{FF2B5EF4-FFF2-40B4-BE49-F238E27FC236}">
                <a16:creationId xmlns:a16="http://schemas.microsoft.com/office/drawing/2014/main" id="{9617E6B4-E190-E717-80EE-549068EEB601}"/>
              </a:ext>
            </a:extLst>
          </p:cNvPr>
          <p:cNvSpPr txBox="1"/>
          <p:nvPr/>
        </p:nvSpPr>
        <p:spPr>
          <a:xfrm>
            <a:off x="3059832" y="2759960"/>
            <a:ext cx="1808893" cy="281167"/>
          </a:xfrm>
          <a:prstGeom prst="rect">
            <a:avLst/>
          </a:prstGeom>
          <a:noFill/>
        </p:spPr>
        <p:txBody>
          <a:bodyPr wrap="none" rtlCol="0">
            <a:spAutoFit/>
          </a:bodyPr>
          <a:lstStyle/>
          <a:p>
            <a:pPr algn="ctr"/>
            <a:r>
              <a:rPr lang="en-CH" sz="1227" dirty="0">
                <a:solidFill>
                  <a:srgbClr val="FFFF00"/>
                </a:solidFill>
              </a:rPr>
              <a:t>MIT “VIPER” conductor</a:t>
            </a:r>
          </a:p>
        </p:txBody>
      </p:sp>
      <p:sp>
        <p:nvSpPr>
          <p:cNvPr id="10" name="TextBox 9">
            <a:extLst>
              <a:ext uri="{FF2B5EF4-FFF2-40B4-BE49-F238E27FC236}">
                <a16:creationId xmlns:a16="http://schemas.microsoft.com/office/drawing/2014/main" id="{F61D9300-A14F-3214-7256-C38AF3027074}"/>
              </a:ext>
            </a:extLst>
          </p:cNvPr>
          <p:cNvSpPr txBox="1"/>
          <p:nvPr/>
        </p:nvSpPr>
        <p:spPr>
          <a:xfrm>
            <a:off x="2608033" y="1418263"/>
            <a:ext cx="1592773" cy="461665"/>
          </a:xfrm>
          <a:prstGeom prst="rect">
            <a:avLst/>
          </a:prstGeom>
          <a:solidFill>
            <a:schemeClr val="bg2"/>
          </a:solidFill>
        </p:spPr>
        <p:txBody>
          <a:bodyPr wrap="square" rtlCol="0">
            <a:spAutoFit/>
          </a:bodyPr>
          <a:lstStyle/>
          <a:p>
            <a:r>
              <a:rPr lang="en-CH" sz="1200" dirty="0">
                <a:latin typeface="Calibri" panose="020F0502020204030204" pitchFamily="34" charset="0"/>
                <a:cs typeface="Calibri" panose="020F0502020204030204" pitchFamily="34" charset="0"/>
              </a:rPr>
              <a:t>A Portone, P. Testoni, J. Lorenzo Gomez, F4E</a:t>
            </a:r>
          </a:p>
        </p:txBody>
      </p:sp>
      <p:pic>
        <p:nvPicPr>
          <p:cNvPr id="13" name="Picture 12">
            <a:extLst>
              <a:ext uri="{FF2B5EF4-FFF2-40B4-BE49-F238E27FC236}">
                <a16:creationId xmlns:a16="http://schemas.microsoft.com/office/drawing/2014/main" id="{B54F7DC7-4A4A-9984-3088-C9B732599B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2109" y="3707163"/>
            <a:ext cx="1646929" cy="1096835"/>
          </a:xfrm>
          <a:prstGeom prst="rect">
            <a:avLst/>
          </a:prstGeom>
        </p:spPr>
      </p:pic>
      <p:sp>
        <p:nvSpPr>
          <p:cNvPr id="19" name="TextBox 18">
            <a:extLst>
              <a:ext uri="{FF2B5EF4-FFF2-40B4-BE49-F238E27FC236}">
                <a16:creationId xmlns:a16="http://schemas.microsoft.com/office/drawing/2014/main" id="{6390DF88-C5EF-C384-95D5-FEBCE97B4A6D}"/>
              </a:ext>
            </a:extLst>
          </p:cNvPr>
          <p:cNvSpPr txBox="1"/>
          <p:nvPr/>
        </p:nvSpPr>
        <p:spPr>
          <a:xfrm>
            <a:off x="3071641" y="3965034"/>
            <a:ext cx="1736374" cy="465833"/>
          </a:xfrm>
          <a:prstGeom prst="rect">
            <a:avLst/>
          </a:prstGeom>
          <a:noFill/>
        </p:spPr>
        <p:txBody>
          <a:bodyPr wrap="none" rtlCol="0">
            <a:spAutoFit/>
          </a:bodyPr>
          <a:lstStyle/>
          <a:p>
            <a:pPr algn="ctr"/>
            <a:r>
              <a:rPr lang="en-CH" sz="1227" dirty="0">
                <a:solidFill>
                  <a:srgbClr val="FFFF00"/>
                </a:solidFill>
              </a:rPr>
              <a:t>MuCol HTS conductor</a:t>
            </a:r>
          </a:p>
          <a:p>
            <a:pPr algn="ctr"/>
            <a:r>
              <a:rPr lang="en-CH" sz="1200" dirty="0">
                <a:solidFill>
                  <a:srgbClr val="FFFF00"/>
                </a:solidFill>
                <a:latin typeface="Calibri" panose="020F0502020204030204"/>
              </a:rPr>
              <a:t>Operating current: 61 kA</a:t>
            </a:r>
          </a:p>
        </p:txBody>
      </p:sp>
      <p:pic>
        <p:nvPicPr>
          <p:cNvPr id="42" name="Picture 41">
            <a:extLst>
              <a:ext uri="{FF2B5EF4-FFF2-40B4-BE49-F238E27FC236}">
                <a16:creationId xmlns:a16="http://schemas.microsoft.com/office/drawing/2014/main" id="{D9BF4AC0-6C00-B6CE-808D-B28E9B5420DB}"/>
              </a:ext>
            </a:extLst>
          </p:cNvPr>
          <p:cNvPicPr>
            <a:picLocks noChangeAspect="1"/>
          </p:cNvPicPr>
          <p:nvPr/>
        </p:nvPicPr>
        <p:blipFill>
          <a:blip r:embed="rId6"/>
          <a:stretch>
            <a:fillRect/>
          </a:stretch>
        </p:blipFill>
        <p:spPr>
          <a:xfrm>
            <a:off x="7049610" y="1071851"/>
            <a:ext cx="2202909" cy="3084075"/>
          </a:xfrm>
          <a:prstGeom prst="rect">
            <a:avLst/>
          </a:prstGeom>
        </p:spPr>
      </p:pic>
      <p:grpSp>
        <p:nvGrpSpPr>
          <p:cNvPr id="43" name="Group 42">
            <a:extLst>
              <a:ext uri="{FF2B5EF4-FFF2-40B4-BE49-F238E27FC236}">
                <a16:creationId xmlns:a16="http://schemas.microsoft.com/office/drawing/2014/main" id="{054791ED-1686-D90A-3188-DD91F6E239C8}"/>
              </a:ext>
            </a:extLst>
          </p:cNvPr>
          <p:cNvGrpSpPr>
            <a:grpSpLocks noChangeAspect="1"/>
          </p:cNvGrpSpPr>
          <p:nvPr/>
        </p:nvGrpSpPr>
        <p:grpSpPr>
          <a:xfrm>
            <a:off x="5429953" y="2584123"/>
            <a:ext cx="2238391" cy="2291883"/>
            <a:chOff x="7806675" y="1838042"/>
            <a:chExt cx="4356295" cy="4460400"/>
          </a:xfrm>
        </p:grpSpPr>
        <p:grpSp>
          <p:nvGrpSpPr>
            <p:cNvPr id="44" name="Group 43">
              <a:extLst>
                <a:ext uri="{FF2B5EF4-FFF2-40B4-BE49-F238E27FC236}">
                  <a16:creationId xmlns:a16="http://schemas.microsoft.com/office/drawing/2014/main" id="{977F1576-FDDB-E9EC-375E-D8753726A141}"/>
                </a:ext>
              </a:extLst>
            </p:cNvPr>
            <p:cNvGrpSpPr/>
            <p:nvPr/>
          </p:nvGrpSpPr>
          <p:grpSpPr>
            <a:xfrm>
              <a:off x="7806675" y="1838042"/>
              <a:ext cx="4356295" cy="4460400"/>
              <a:chOff x="7806675" y="1838042"/>
              <a:chExt cx="4356295" cy="4460400"/>
            </a:xfrm>
          </p:grpSpPr>
          <p:grpSp>
            <p:nvGrpSpPr>
              <p:cNvPr id="49" name="Group 48">
                <a:extLst>
                  <a:ext uri="{FF2B5EF4-FFF2-40B4-BE49-F238E27FC236}">
                    <a16:creationId xmlns:a16="http://schemas.microsoft.com/office/drawing/2014/main" id="{519456FB-456C-DE2E-4538-A3F588BFD972}"/>
                  </a:ext>
                </a:extLst>
              </p:cNvPr>
              <p:cNvGrpSpPr/>
              <p:nvPr/>
            </p:nvGrpSpPr>
            <p:grpSpPr>
              <a:xfrm>
                <a:off x="7806675" y="1838042"/>
                <a:ext cx="4356295" cy="4460400"/>
                <a:chOff x="7972146" y="2116716"/>
                <a:chExt cx="4356295" cy="4460400"/>
              </a:xfrm>
            </p:grpSpPr>
            <p:pic>
              <p:nvPicPr>
                <p:cNvPr id="56" name="Picture 55">
                  <a:extLst>
                    <a:ext uri="{FF2B5EF4-FFF2-40B4-BE49-F238E27FC236}">
                      <a16:creationId xmlns:a16="http://schemas.microsoft.com/office/drawing/2014/main" id="{5D5E8CC2-6698-288A-4958-78898721D701}"/>
                    </a:ext>
                  </a:extLst>
                </p:cNvPr>
                <p:cNvPicPr>
                  <a:picLocks noChangeAspect="1"/>
                </p:cNvPicPr>
                <p:nvPr/>
              </p:nvPicPr>
              <p:blipFill rotWithShape="1">
                <a:blip r:embed="rId7"/>
                <a:srcRect r="2334"/>
                <a:stretch/>
              </p:blipFill>
              <p:spPr>
                <a:xfrm>
                  <a:off x="7972146" y="2116716"/>
                  <a:ext cx="4356295" cy="4460400"/>
                </a:xfrm>
                <a:prstGeom prst="rect">
                  <a:avLst/>
                </a:prstGeom>
                <a:ln>
                  <a:solidFill>
                    <a:schemeClr val="tx1"/>
                  </a:solidFill>
                  <a:prstDash val="sysDash"/>
                </a:ln>
              </p:spPr>
            </p:pic>
            <p:grpSp>
              <p:nvGrpSpPr>
                <p:cNvPr id="57" name="Group 56">
                  <a:extLst>
                    <a:ext uri="{FF2B5EF4-FFF2-40B4-BE49-F238E27FC236}">
                      <a16:creationId xmlns:a16="http://schemas.microsoft.com/office/drawing/2014/main" id="{9D5F2D9C-AB90-B5BF-EAA6-30CCCF209E1F}"/>
                    </a:ext>
                  </a:extLst>
                </p:cNvPr>
                <p:cNvGrpSpPr/>
                <p:nvPr/>
              </p:nvGrpSpPr>
              <p:grpSpPr>
                <a:xfrm>
                  <a:off x="8405482" y="2465429"/>
                  <a:ext cx="764995" cy="846485"/>
                  <a:chOff x="8319069" y="2479380"/>
                  <a:chExt cx="764995" cy="846485"/>
                </a:xfrm>
              </p:grpSpPr>
              <p:sp>
                <p:nvSpPr>
                  <p:cNvPr id="67" name="TextBox 66">
                    <a:extLst>
                      <a:ext uri="{FF2B5EF4-FFF2-40B4-BE49-F238E27FC236}">
                        <a16:creationId xmlns:a16="http://schemas.microsoft.com/office/drawing/2014/main" id="{0DC6613D-50F7-E202-C465-609E4CDB1D50}"/>
                      </a:ext>
                    </a:extLst>
                  </p:cNvPr>
                  <p:cNvSpPr txBox="1"/>
                  <p:nvPr/>
                </p:nvSpPr>
                <p:spPr>
                  <a:xfrm rot="16200000">
                    <a:off x="8140062" y="2658387"/>
                    <a:ext cx="846485" cy="488471"/>
                  </a:xfrm>
                  <a:prstGeom prst="rect">
                    <a:avLst/>
                  </a:prstGeom>
                  <a:noFill/>
                  <a:ln>
                    <a:noFill/>
                    <a:prstDash val="solid"/>
                  </a:ln>
                </p:spPr>
                <p:txBody>
                  <a:bodyPr wrap="square" rtlCol="0">
                    <a:spAutoFit/>
                  </a:bodyPr>
                  <a:lstStyle/>
                  <a:p>
                    <a:r>
                      <a:rPr lang="en-US" sz="818" dirty="0"/>
                      <a:t>Inner Ring</a:t>
                    </a:r>
                    <a:endParaRPr lang="en-GB" sz="818" dirty="0"/>
                  </a:p>
                </p:txBody>
              </p:sp>
              <p:cxnSp>
                <p:nvCxnSpPr>
                  <p:cNvPr id="68" name="Straight Arrow Connector 67">
                    <a:extLst>
                      <a:ext uri="{FF2B5EF4-FFF2-40B4-BE49-F238E27FC236}">
                        <a16:creationId xmlns:a16="http://schemas.microsoft.com/office/drawing/2014/main" id="{5B8F95CF-C91A-8221-572B-D5F05783DA7D}"/>
                      </a:ext>
                    </a:extLst>
                  </p:cNvPr>
                  <p:cNvCxnSpPr>
                    <a:cxnSpLocks/>
                    <a:stCxn id="67" idx="2"/>
                  </p:cNvCxnSpPr>
                  <p:nvPr/>
                </p:nvCxnSpPr>
                <p:spPr bwMode="auto">
                  <a:xfrm>
                    <a:off x="8807540" y="2902623"/>
                    <a:ext cx="276524" cy="125432"/>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grpSp>
              <p:nvGrpSpPr>
                <p:cNvPr id="58" name="Group 57">
                  <a:extLst>
                    <a:ext uri="{FF2B5EF4-FFF2-40B4-BE49-F238E27FC236}">
                      <a16:creationId xmlns:a16="http://schemas.microsoft.com/office/drawing/2014/main" id="{27F0783F-778D-7BEC-97F4-EBB91CB9C821}"/>
                    </a:ext>
                  </a:extLst>
                </p:cNvPr>
                <p:cNvGrpSpPr/>
                <p:nvPr/>
              </p:nvGrpSpPr>
              <p:grpSpPr>
                <a:xfrm rot="10800000">
                  <a:off x="10124321" y="2972563"/>
                  <a:ext cx="1119217" cy="910211"/>
                  <a:chOff x="8527242" y="2596056"/>
                  <a:chExt cx="1119217" cy="910211"/>
                </a:xfrm>
              </p:grpSpPr>
              <p:sp>
                <p:nvSpPr>
                  <p:cNvPr id="65" name="TextBox 64">
                    <a:extLst>
                      <a:ext uri="{FF2B5EF4-FFF2-40B4-BE49-F238E27FC236}">
                        <a16:creationId xmlns:a16="http://schemas.microsoft.com/office/drawing/2014/main" id="{210B64C4-E560-D4E0-FA9B-310A37B1005F}"/>
                      </a:ext>
                    </a:extLst>
                  </p:cNvPr>
                  <p:cNvSpPr txBox="1"/>
                  <p:nvPr/>
                </p:nvSpPr>
                <p:spPr>
                  <a:xfrm rot="16200000">
                    <a:off x="8316371" y="2806927"/>
                    <a:ext cx="910211" cy="488470"/>
                  </a:xfrm>
                  <a:prstGeom prst="rect">
                    <a:avLst/>
                  </a:prstGeom>
                  <a:noFill/>
                  <a:ln>
                    <a:noFill/>
                    <a:prstDash val="sysDash"/>
                  </a:ln>
                </p:spPr>
                <p:txBody>
                  <a:bodyPr wrap="square" rtlCol="0">
                    <a:spAutoFit/>
                  </a:bodyPr>
                  <a:lstStyle/>
                  <a:p>
                    <a:r>
                      <a:rPr lang="en-US" sz="818" dirty="0"/>
                      <a:t>Outer Ring</a:t>
                    </a:r>
                    <a:endParaRPr lang="en-GB" sz="818" dirty="0"/>
                  </a:p>
                </p:txBody>
              </p:sp>
              <p:cxnSp>
                <p:nvCxnSpPr>
                  <p:cNvPr id="66" name="Straight Arrow Connector 65">
                    <a:extLst>
                      <a:ext uri="{FF2B5EF4-FFF2-40B4-BE49-F238E27FC236}">
                        <a16:creationId xmlns:a16="http://schemas.microsoft.com/office/drawing/2014/main" id="{A39C3640-BBDD-4016-77E2-86A03543FF46}"/>
                      </a:ext>
                    </a:extLst>
                  </p:cNvPr>
                  <p:cNvCxnSpPr>
                    <a:cxnSpLocks/>
                    <a:stCxn id="65" idx="2"/>
                  </p:cNvCxnSpPr>
                  <p:nvPr/>
                </p:nvCxnSpPr>
                <p:spPr bwMode="auto">
                  <a:xfrm rot="10800000" flipH="1" flipV="1">
                    <a:off x="9015712" y="3051161"/>
                    <a:ext cx="630747" cy="100751"/>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grpSp>
              <p:nvGrpSpPr>
                <p:cNvPr id="59" name="Group 58">
                  <a:extLst>
                    <a:ext uri="{FF2B5EF4-FFF2-40B4-BE49-F238E27FC236}">
                      <a16:creationId xmlns:a16="http://schemas.microsoft.com/office/drawing/2014/main" id="{8271CE34-BDA1-A6DD-4F84-5BE09A5D0965}"/>
                    </a:ext>
                  </a:extLst>
                </p:cNvPr>
                <p:cNvGrpSpPr/>
                <p:nvPr/>
              </p:nvGrpSpPr>
              <p:grpSpPr>
                <a:xfrm rot="10800000">
                  <a:off x="9701357" y="4063500"/>
                  <a:ext cx="1452832" cy="1183430"/>
                  <a:chOff x="8533254" y="2307323"/>
                  <a:chExt cx="1452832" cy="1183430"/>
                </a:xfrm>
              </p:grpSpPr>
              <p:sp>
                <p:nvSpPr>
                  <p:cNvPr id="63" name="TextBox 62">
                    <a:extLst>
                      <a:ext uri="{FF2B5EF4-FFF2-40B4-BE49-F238E27FC236}">
                        <a16:creationId xmlns:a16="http://schemas.microsoft.com/office/drawing/2014/main" id="{84D5C843-3B54-B05C-68FE-9B16F64ADA70}"/>
                      </a:ext>
                    </a:extLst>
                  </p:cNvPr>
                  <p:cNvSpPr txBox="1"/>
                  <p:nvPr/>
                </p:nvSpPr>
                <p:spPr>
                  <a:xfrm rot="16200000">
                    <a:off x="8096428" y="2744149"/>
                    <a:ext cx="1183430" cy="309777"/>
                  </a:xfrm>
                  <a:prstGeom prst="rect">
                    <a:avLst/>
                  </a:prstGeom>
                  <a:noFill/>
                  <a:ln>
                    <a:noFill/>
                    <a:prstDash val="sysDash"/>
                  </a:ln>
                </p:spPr>
                <p:txBody>
                  <a:bodyPr wrap="square" rtlCol="0">
                    <a:spAutoFit/>
                  </a:bodyPr>
                  <a:lstStyle/>
                  <a:p>
                    <a:r>
                      <a:rPr lang="en-US" sz="818" dirty="0"/>
                      <a:t>‘Modular’ Coil</a:t>
                    </a:r>
                    <a:endParaRPr lang="en-GB" sz="818" dirty="0"/>
                  </a:p>
                </p:txBody>
              </p:sp>
              <p:cxnSp>
                <p:nvCxnSpPr>
                  <p:cNvPr id="64" name="Straight Arrow Connector 63">
                    <a:extLst>
                      <a:ext uri="{FF2B5EF4-FFF2-40B4-BE49-F238E27FC236}">
                        <a16:creationId xmlns:a16="http://schemas.microsoft.com/office/drawing/2014/main" id="{226C5EE1-2441-6CCF-0B4F-7A51A0EEA730}"/>
                      </a:ext>
                    </a:extLst>
                  </p:cNvPr>
                  <p:cNvCxnSpPr>
                    <a:cxnSpLocks/>
                    <a:stCxn id="63" idx="2"/>
                  </p:cNvCxnSpPr>
                  <p:nvPr/>
                </p:nvCxnSpPr>
                <p:spPr bwMode="auto">
                  <a:xfrm rot="10800000" flipH="1" flipV="1">
                    <a:off x="8843031" y="2899037"/>
                    <a:ext cx="1143055" cy="313637"/>
                  </a:xfrm>
                  <a:prstGeom prst="straightConnector1">
                    <a:avLst/>
                  </a:prstGeom>
                  <a:solidFill>
                    <a:srgbClr val="FFFFFF"/>
                  </a:solidFill>
                  <a:ln w="9525" cap="flat" cmpd="sng" algn="ctr">
                    <a:solidFill>
                      <a:srgbClr val="FFC000"/>
                    </a:solidFill>
                    <a:prstDash val="solid"/>
                    <a:round/>
                    <a:headEnd type="none" w="med" len="med"/>
                    <a:tailEnd type="oval" w="sm" len="sm"/>
                  </a:ln>
                  <a:effectLst/>
                </p:spPr>
              </p:cxnSp>
            </p:grpSp>
            <p:grpSp>
              <p:nvGrpSpPr>
                <p:cNvPr id="60" name="Group 59">
                  <a:extLst>
                    <a:ext uri="{FF2B5EF4-FFF2-40B4-BE49-F238E27FC236}">
                      <a16:creationId xmlns:a16="http://schemas.microsoft.com/office/drawing/2014/main" id="{CD7F3F8F-8401-87C9-7347-88CB1A481D61}"/>
                    </a:ext>
                  </a:extLst>
                </p:cNvPr>
                <p:cNvGrpSpPr/>
                <p:nvPr/>
              </p:nvGrpSpPr>
              <p:grpSpPr>
                <a:xfrm>
                  <a:off x="8494828" y="4276635"/>
                  <a:ext cx="457580" cy="1961205"/>
                  <a:chOff x="8399029" y="4276635"/>
                  <a:chExt cx="457580" cy="1961205"/>
                </a:xfrm>
              </p:grpSpPr>
              <p:sp>
                <p:nvSpPr>
                  <p:cNvPr id="61" name="TextBox 60">
                    <a:extLst>
                      <a:ext uri="{FF2B5EF4-FFF2-40B4-BE49-F238E27FC236}">
                        <a16:creationId xmlns:a16="http://schemas.microsoft.com/office/drawing/2014/main" id="{3FBDEA13-282A-BAFD-0691-59B05E0CD304}"/>
                      </a:ext>
                    </a:extLst>
                  </p:cNvPr>
                  <p:cNvSpPr txBox="1"/>
                  <p:nvPr/>
                </p:nvSpPr>
                <p:spPr>
                  <a:xfrm rot="16200000">
                    <a:off x="7573315" y="5102349"/>
                    <a:ext cx="1961205" cy="309777"/>
                  </a:xfrm>
                  <a:prstGeom prst="rect">
                    <a:avLst/>
                  </a:prstGeom>
                  <a:noFill/>
                  <a:ln>
                    <a:noFill/>
                    <a:prstDash val="solid"/>
                  </a:ln>
                </p:spPr>
                <p:txBody>
                  <a:bodyPr wrap="square" rtlCol="0">
                    <a:spAutoFit/>
                  </a:bodyPr>
                  <a:lstStyle/>
                  <a:p>
                    <a:r>
                      <a:rPr lang="en-US" sz="818" dirty="0"/>
                      <a:t>1 %  Field Homogeneity</a:t>
                    </a:r>
                    <a:endParaRPr lang="en-GB" sz="818" dirty="0"/>
                  </a:p>
                </p:txBody>
              </p:sp>
              <p:cxnSp>
                <p:nvCxnSpPr>
                  <p:cNvPr id="62" name="Straight Arrow Connector 61">
                    <a:extLst>
                      <a:ext uri="{FF2B5EF4-FFF2-40B4-BE49-F238E27FC236}">
                        <a16:creationId xmlns:a16="http://schemas.microsoft.com/office/drawing/2014/main" id="{121038EB-ABF5-F73B-59C9-9D0B91E4CA41}"/>
                      </a:ext>
                    </a:extLst>
                  </p:cNvPr>
                  <p:cNvCxnSpPr>
                    <a:cxnSpLocks/>
                    <a:stCxn id="61" idx="2"/>
                  </p:cNvCxnSpPr>
                  <p:nvPr/>
                </p:nvCxnSpPr>
                <p:spPr bwMode="auto">
                  <a:xfrm flipV="1">
                    <a:off x="8708807" y="5042261"/>
                    <a:ext cx="147802" cy="214978"/>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grpSp>
          <p:grpSp>
            <p:nvGrpSpPr>
              <p:cNvPr id="50" name="Group 49">
                <a:extLst>
                  <a:ext uri="{FF2B5EF4-FFF2-40B4-BE49-F238E27FC236}">
                    <a16:creationId xmlns:a16="http://schemas.microsoft.com/office/drawing/2014/main" id="{A86638E1-3861-1CB2-7970-DF8650E2B916}"/>
                  </a:ext>
                </a:extLst>
              </p:cNvPr>
              <p:cNvGrpSpPr/>
              <p:nvPr/>
            </p:nvGrpSpPr>
            <p:grpSpPr>
              <a:xfrm>
                <a:off x="8322343" y="3077791"/>
                <a:ext cx="507528" cy="781779"/>
                <a:chOff x="8426850" y="3365184"/>
                <a:chExt cx="507528" cy="781779"/>
              </a:xfrm>
            </p:grpSpPr>
            <p:sp>
              <p:nvSpPr>
                <p:cNvPr id="53" name="TextBox 52">
                  <a:extLst>
                    <a:ext uri="{FF2B5EF4-FFF2-40B4-BE49-F238E27FC236}">
                      <a16:creationId xmlns:a16="http://schemas.microsoft.com/office/drawing/2014/main" id="{A7571454-93EF-38F4-6D27-D5774DBEE2B7}"/>
                    </a:ext>
                  </a:extLst>
                </p:cNvPr>
                <p:cNvSpPr txBox="1"/>
                <p:nvPr/>
              </p:nvSpPr>
              <p:spPr>
                <a:xfrm rot="16200000">
                  <a:off x="8274364" y="3684699"/>
                  <a:ext cx="614750" cy="309777"/>
                </a:xfrm>
                <a:prstGeom prst="rect">
                  <a:avLst/>
                </a:prstGeom>
                <a:noFill/>
              </p:spPr>
              <p:txBody>
                <a:bodyPr wrap="square" rtlCol="0">
                  <a:spAutoFit/>
                </a:bodyPr>
                <a:lstStyle/>
                <a:p>
                  <a:r>
                    <a:rPr lang="en-GB" sz="818" dirty="0"/>
                    <a:t>Bore</a:t>
                  </a:r>
                </a:p>
              </p:txBody>
            </p:sp>
            <p:cxnSp>
              <p:nvCxnSpPr>
                <p:cNvPr id="54" name="Straight Arrow Connector 53">
                  <a:extLst>
                    <a:ext uri="{FF2B5EF4-FFF2-40B4-BE49-F238E27FC236}">
                      <a16:creationId xmlns:a16="http://schemas.microsoft.com/office/drawing/2014/main" id="{3AD2FFD4-5B45-7C61-3297-FE9C10688D99}"/>
                    </a:ext>
                  </a:extLst>
                </p:cNvPr>
                <p:cNvCxnSpPr>
                  <a:cxnSpLocks/>
                  <a:stCxn id="53" idx="2"/>
                </p:cNvCxnSpPr>
                <p:nvPr/>
              </p:nvCxnSpPr>
              <p:spPr bwMode="auto">
                <a:xfrm flipV="1">
                  <a:off x="8736628" y="3365184"/>
                  <a:ext cx="197750" cy="474404"/>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cxnSp>
              <p:nvCxnSpPr>
                <p:cNvPr id="55" name="Straight Arrow Connector 54">
                  <a:extLst>
                    <a:ext uri="{FF2B5EF4-FFF2-40B4-BE49-F238E27FC236}">
                      <a16:creationId xmlns:a16="http://schemas.microsoft.com/office/drawing/2014/main" id="{31B8C8C1-3361-800C-51A7-C770B58AECDF}"/>
                    </a:ext>
                  </a:extLst>
                </p:cNvPr>
                <p:cNvCxnSpPr>
                  <a:cxnSpLocks/>
                  <a:stCxn id="53" idx="2"/>
                </p:cNvCxnSpPr>
                <p:nvPr/>
              </p:nvCxnSpPr>
              <p:spPr bwMode="auto">
                <a:xfrm>
                  <a:off x="8736628" y="3839588"/>
                  <a:ext cx="197750" cy="147335"/>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sp>
            <p:nvSpPr>
              <p:cNvPr id="51" name="TextBox 50">
                <a:extLst>
                  <a:ext uri="{FF2B5EF4-FFF2-40B4-BE49-F238E27FC236}">
                    <a16:creationId xmlns:a16="http://schemas.microsoft.com/office/drawing/2014/main" id="{C2E1BD5F-9754-2200-389C-D8AC411BE4A7}"/>
                  </a:ext>
                </a:extLst>
              </p:cNvPr>
              <p:cNvSpPr txBox="1"/>
              <p:nvPr/>
            </p:nvSpPr>
            <p:spPr>
              <a:xfrm rot="5400000">
                <a:off x="10312865" y="5275935"/>
                <a:ext cx="1041930" cy="488470"/>
              </a:xfrm>
              <a:prstGeom prst="rect">
                <a:avLst/>
              </a:prstGeom>
              <a:noFill/>
              <a:ln>
                <a:noFill/>
                <a:prstDash val="sysDash"/>
              </a:ln>
            </p:spPr>
            <p:txBody>
              <a:bodyPr wrap="square" rtlCol="0">
                <a:spAutoFit/>
              </a:bodyPr>
              <a:lstStyle/>
              <a:p>
                <a:r>
                  <a:rPr lang="en-US" sz="818" dirty="0"/>
                  <a:t>Support Plate</a:t>
                </a:r>
                <a:endParaRPr lang="en-GB" sz="818" dirty="0"/>
              </a:p>
            </p:txBody>
          </p:sp>
          <p:cxnSp>
            <p:nvCxnSpPr>
              <p:cNvPr id="52" name="Straight Arrow Connector 51">
                <a:extLst>
                  <a:ext uri="{FF2B5EF4-FFF2-40B4-BE49-F238E27FC236}">
                    <a16:creationId xmlns:a16="http://schemas.microsoft.com/office/drawing/2014/main" id="{435F845B-8A9B-1814-BA8D-FB017417351C}"/>
                  </a:ext>
                </a:extLst>
              </p:cNvPr>
              <p:cNvCxnSpPr>
                <a:cxnSpLocks/>
                <a:stCxn id="51" idx="2"/>
              </p:cNvCxnSpPr>
              <p:nvPr/>
            </p:nvCxnSpPr>
            <p:spPr bwMode="auto">
              <a:xfrm flipH="1" flipV="1">
                <a:off x="10026140" y="5111712"/>
                <a:ext cx="563454" cy="408458"/>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sp>
          <p:nvSpPr>
            <p:cNvPr id="45" name="TextBox 44">
              <a:extLst>
                <a:ext uri="{FF2B5EF4-FFF2-40B4-BE49-F238E27FC236}">
                  <a16:creationId xmlns:a16="http://schemas.microsoft.com/office/drawing/2014/main" id="{57894ADD-9D35-BAA8-5B5A-34597E9DD9E8}"/>
                </a:ext>
              </a:extLst>
            </p:cNvPr>
            <p:cNvSpPr txBox="1"/>
            <p:nvPr/>
          </p:nvSpPr>
          <p:spPr>
            <a:xfrm rot="5400000">
              <a:off x="10809923" y="2365763"/>
              <a:ext cx="1269645" cy="488470"/>
            </a:xfrm>
            <a:prstGeom prst="rect">
              <a:avLst/>
            </a:prstGeom>
            <a:noFill/>
            <a:ln>
              <a:noFill/>
              <a:prstDash val="sysDash"/>
            </a:ln>
          </p:spPr>
          <p:txBody>
            <a:bodyPr wrap="square" rtlCol="0">
              <a:spAutoFit/>
            </a:bodyPr>
            <a:lstStyle/>
            <a:p>
              <a:r>
                <a:rPr lang="en-US" sz="818" dirty="0"/>
                <a:t>‘Correction’ Coil</a:t>
              </a:r>
              <a:endParaRPr lang="en-GB" sz="818" dirty="0"/>
            </a:p>
          </p:txBody>
        </p:sp>
        <p:cxnSp>
          <p:nvCxnSpPr>
            <p:cNvPr id="46" name="Straight Arrow Connector 45">
              <a:extLst>
                <a:ext uri="{FF2B5EF4-FFF2-40B4-BE49-F238E27FC236}">
                  <a16:creationId xmlns:a16="http://schemas.microsoft.com/office/drawing/2014/main" id="{144105BA-0E3E-A6AA-BC1C-3689EC1EE592}"/>
                </a:ext>
              </a:extLst>
            </p:cNvPr>
            <p:cNvCxnSpPr>
              <a:cxnSpLocks/>
              <a:stCxn id="45" idx="2"/>
            </p:cNvCxnSpPr>
            <p:nvPr/>
          </p:nvCxnSpPr>
          <p:spPr bwMode="auto">
            <a:xfrm flipH="1" flipV="1">
              <a:off x="9535885" y="2472084"/>
              <a:ext cx="1664625" cy="137914"/>
            </a:xfrm>
            <a:prstGeom prst="straightConnector1">
              <a:avLst/>
            </a:prstGeom>
            <a:solidFill>
              <a:srgbClr val="FFFFFF"/>
            </a:solidFill>
            <a:ln w="9525" cap="flat" cmpd="sng" algn="ctr">
              <a:solidFill>
                <a:schemeClr val="accent4"/>
              </a:solidFill>
              <a:prstDash val="solid"/>
              <a:round/>
              <a:headEnd type="none" w="med" len="med"/>
              <a:tailEnd type="oval" w="sm" len="sm"/>
            </a:ln>
            <a:effectLst/>
          </p:spPr>
        </p:cxnSp>
        <p:cxnSp>
          <p:nvCxnSpPr>
            <p:cNvPr id="47" name="Straight Arrow Connector 46">
              <a:extLst>
                <a:ext uri="{FF2B5EF4-FFF2-40B4-BE49-F238E27FC236}">
                  <a16:creationId xmlns:a16="http://schemas.microsoft.com/office/drawing/2014/main" id="{17F0DACC-F2F5-3CEF-8F73-44CDAD839699}"/>
                </a:ext>
              </a:extLst>
            </p:cNvPr>
            <p:cNvCxnSpPr>
              <a:cxnSpLocks/>
              <a:stCxn id="45" idx="2"/>
            </p:cNvCxnSpPr>
            <p:nvPr/>
          </p:nvCxnSpPr>
          <p:spPr bwMode="auto">
            <a:xfrm flipH="1" flipV="1">
              <a:off x="9535885" y="2337140"/>
              <a:ext cx="1664625" cy="272858"/>
            </a:xfrm>
            <a:prstGeom prst="straightConnector1">
              <a:avLst/>
            </a:prstGeom>
            <a:solidFill>
              <a:srgbClr val="FFFFFF"/>
            </a:solidFill>
            <a:ln w="9525" cap="flat" cmpd="sng" algn="ctr">
              <a:solidFill>
                <a:schemeClr val="accent4"/>
              </a:solidFill>
              <a:prstDash val="solid"/>
              <a:round/>
              <a:headEnd type="none" w="med" len="med"/>
              <a:tailEnd type="oval" w="sm" len="sm"/>
            </a:ln>
            <a:effectLst/>
          </p:spPr>
        </p:cxnSp>
        <p:cxnSp>
          <p:nvCxnSpPr>
            <p:cNvPr id="48" name="Straight Arrow Connector 47">
              <a:extLst>
                <a:ext uri="{FF2B5EF4-FFF2-40B4-BE49-F238E27FC236}">
                  <a16:creationId xmlns:a16="http://schemas.microsoft.com/office/drawing/2014/main" id="{CE05FA91-D448-4400-D8CF-1DF7B2D181C0}"/>
                </a:ext>
              </a:extLst>
            </p:cNvPr>
            <p:cNvCxnSpPr>
              <a:cxnSpLocks/>
              <a:stCxn id="45" idx="2"/>
            </p:cNvCxnSpPr>
            <p:nvPr/>
          </p:nvCxnSpPr>
          <p:spPr bwMode="auto">
            <a:xfrm flipH="1">
              <a:off x="9493830" y="2609999"/>
              <a:ext cx="1706680" cy="10306"/>
            </a:xfrm>
            <a:prstGeom prst="straightConnector1">
              <a:avLst/>
            </a:prstGeom>
            <a:solidFill>
              <a:srgbClr val="FFFFFF"/>
            </a:solidFill>
            <a:ln w="9525" cap="flat" cmpd="sng" algn="ctr">
              <a:solidFill>
                <a:schemeClr val="accent4"/>
              </a:solidFill>
              <a:prstDash val="solid"/>
              <a:round/>
              <a:headEnd type="none" w="med" len="med"/>
              <a:tailEnd type="oval" w="sm" len="sm"/>
            </a:ln>
            <a:effectLst/>
          </p:spPr>
        </p:cxnSp>
      </p:grpSp>
      <p:pic>
        <p:nvPicPr>
          <p:cNvPr id="69" name="Picture 68">
            <a:extLst>
              <a:ext uri="{FF2B5EF4-FFF2-40B4-BE49-F238E27FC236}">
                <a16:creationId xmlns:a16="http://schemas.microsoft.com/office/drawing/2014/main" id="{E5A0F381-291F-CE67-9C11-F0755B222B47}"/>
              </a:ext>
            </a:extLst>
          </p:cNvPr>
          <p:cNvPicPr>
            <a:picLocks noChangeAspect="1"/>
          </p:cNvPicPr>
          <p:nvPr/>
        </p:nvPicPr>
        <p:blipFill rotWithShape="1">
          <a:blip r:embed="rId8"/>
          <a:srcRect l="21160" t="10050" r="37329" b="6573"/>
          <a:stretch/>
        </p:blipFill>
        <p:spPr>
          <a:xfrm>
            <a:off x="6136246" y="315197"/>
            <a:ext cx="1452060" cy="2184545"/>
          </a:xfrm>
          <a:prstGeom prst="rect">
            <a:avLst/>
          </a:prstGeom>
        </p:spPr>
      </p:pic>
      <p:sp>
        <p:nvSpPr>
          <p:cNvPr id="71" name="TextBox 70">
            <a:extLst>
              <a:ext uri="{FF2B5EF4-FFF2-40B4-BE49-F238E27FC236}">
                <a16:creationId xmlns:a16="http://schemas.microsoft.com/office/drawing/2014/main" id="{37B176C5-770C-0FC8-02CF-A96DEEDC05FD}"/>
              </a:ext>
            </a:extLst>
          </p:cNvPr>
          <p:cNvSpPr txBox="1"/>
          <p:nvPr/>
        </p:nvSpPr>
        <p:spPr>
          <a:xfrm>
            <a:off x="4125956" y="699542"/>
            <a:ext cx="1814920" cy="307777"/>
          </a:xfrm>
          <a:prstGeom prst="rect">
            <a:avLst/>
          </a:prstGeom>
          <a:noFill/>
        </p:spPr>
        <p:txBody>
          <a:bodyPr wrap="none" rtlCol="0">
            <a:spAutoFit/>
          </a:bodyPr>
          <a:lstStyle/>
          <a:p>
            <a:pPr defTabSz="623461">
              <a:defRPr/>
            </a:pPr>
            <a:r>
              <a:rPr lang="en-CH" sz="1400" b="1" dirty="0">
                <a:latin typeface="Calibri" panose="020F0502020204030204"/>
              </a:rPr>
              <a:t>Final Cooling solenoid</a:t>
            </a:r>
          </a:p>
        </p:txBody>
      </p:sp>
      <p:sp>
        <p:nvSpPr>
          <p:cNvPr id="72" name="TextBox 71">
            <a:extLst>
              <a:ext uri="{FF2B5EF4-FFF2-40B4-BE49-F238E27FC236}">
                <a16:creationId xmlns:a16="http://schemas.microsoft.com/office/drawing/2014/main" id="{E34ED394-6854-E241-169E-586007A5D8A5}"/>
              </a:ext>
            </a:extLst>
          </p:cNvPr>
          <p:cNvSpPr txBox="1"/>
          <p:nvPr/>
        </p:nvSpPr>
        <p:spPr>
          <a:xfrm>
            <a:off x="4870140" y="2312877"/>
            <a:ext cx="2821863" cy="276999"/>
          </a:xfrm>
          <a:prstGeom prst="rect">
            <a:avLst/>
          </a:prstGeom>
          <a:solidFill>
            <a:schemeClr val="bg2"/>
          </a:solidFill>
        </p:spPr>
        <p:txBody>
          <a:bodyPr wrap="none" rtlCol="0">
            <a:spAutoFit/>
          </a:bodyPr>
          <a:lstStyle/>
          <a:p>
            <a:r>
              <a:rPr lang="en-CH" sz="1200" dirty="0">
                <a:latin typeface="Calibri" panose="020F0502020204030204" pitchFamily="34" charset="0"/>
                <a:cs typeface="Calibri" panose="020F0502020204030204" pitchFamily="34" charset="0"/>
              </a:rPr>
              <a:t>A. Dudarev</a:t>
            </a:r>
            <a:r>
              <a:rPr lang="en-CH" sz="1200" dirty="0"/>
              <a:t>, </a:t>
            </a:r>
            <a:r>
              <a:rPr lang="en-CH" sz="1200" dirty="0">
                <a:latin typeface="Calibri" panose="020F0502020204030204" pitchFamily="34" charset="0"/>
                <a:cs typeface="Calibri" panose="020F0502020204030204" pitchFamily="34" charset="0"/>
              </a:rPr>
              <a:t>B. Bordini, T. Mulder, </a:t>
            </a:r>
            <a:r>
              <a:rPr lang="en-US" sz="1200" dirty="0">
                <a:latin typeface="Calibri" panose="020F0502020204030204" pitchFamily="34" charset="0"/>
                <a:cs typeface="Calibri" panose="020F0502020204030204" pitchFamily="34" charset="0"/>
              </a:rPr>
              <a:t>S. </a:t>
            </a:r>
            <a:r>
              <a:rPr lang="en-US" sz="1200" dirty="0" err="1">
                <a:latin typeface="Calibri" panose="020F0502020204030204" pitchFamily="34" charset="0"/>
                <a:cs typeface="Calibri" panose="020F0502020204030204" pitchFamily="34" charset="0"/>
              </a:rPr>
              <a:t>Fabbri</a:t>
            </a:r>
            <a:endParaRPr lang="en-CH" sz="1200" dirty="0">
              <a:latin typeface="Calibri" panose="020F0502020204030204" pitchFamily="34" charset="0"/>
              <a:cs typeface="Calibri" panose="020F0502020204030204" pitchFamily="34" charset="0"/>
            </a:endParaRPr>
          </a:p>
        </p:txBody>
      </p:sp>
      <p:pic>
        <p:nvPicPr>
          <p:cNvPr id="74" name="Picture 73" descr="A picture containing text, clipart&#10;&#10;Description automatically generated">
            <a:extLst>
              <a:ext uri="{FF2B5EF4-FFF2-40B4-BE49-F238E27FC236}">
                <a16:creationId xmlns:a16="http://schemas.microsoft.com/office/drawing/2014/main" id="{39E88CB4-705F-F813-0EEF-3E9DA44A973B}"/>
              </a:ext>
            </a:extLst>
          </p:cNvPr>
          <p:cNvPicPr>
            <a:picLocks noChangeAspect="1"/>
          </p:cNvPicPr>
          <p:nvPr/>
        </p:nvPicPr>
        <p:blipFill>
          <a:blip r:embed="rId9"/>
          <a:stretch>
            <a:fillRect/>
          </a:stretch>
        </p:blipFill>
        <p:spPr>
          <a:xfrm>
            <a:off x="4181997" y="974485"/>
            <a:ext cx="1721980" cy="408970"/>
          </a:xfrm>
          <a:prstGeom prst="rect">
            <a:avLst/>
          </a:prstGeom>
        </p:spPr>
      </p:pic>
      <p:pic>
        <p:nvPicPr>
          <p:cNvPr id="75" name="Picture 74" descr="Logo, company name&#10;&#10;Description automatically generated">
            <a:extLst>
              <a:ext uri="{FF2B5EF4-FFF2-40B4-BE49-F238E27FC236}">
                <a16:creationId xmlns:a16="http://schemas.microsoft.com/office/drawing/2014/main" id="{A1ECA758-F86A-243B-3A36-227815151D64}"/>
              </a:ext>
            </a:extLst>
          </p:cNvPr>
          <p:cNvPicPr>
            <a:picLocks noChangeAspect="1"/>
          </p:cNvPicPr>
          <p:nvPr/>
        </p:nvPicPr>
        <p:blipFill>
          <a:blip r:embed="rId10"/>
          <a:stretch>
            <a:fillRect/>
          </a:stretch>
        </p:blipFill>
        <p:spPr>
          <a:xfrm>
            <a:off x="4268388" y="1707579"/>
            <a:ext cx="1323377" cy="457930"/>
          </a:xfrm>
          <a:prstGeom prst="rect">
            <a:avLst/>
          </a:prstGeom>
        </p:spPr>
      </p:pic>
      <p:sp>
        <p:nvSpPr>
          <p:cNvPr id="76" name="TextBox 75">
            <a:extLst>
              <a:ext uri="{FF2B5EF4-FFF2-40B4-BE49-F238E27FC236}">
                <a16:creationId xmlns:a16="http://schemas.microsoft.com/office/drawing/2014/main" id="{1F1B1BC5-03E6-F610-7281-F224C1B7763C}"/>
              </a:ext>
            </a:extLst>
          </p:cNvPr>
          <p:cNvSpPr txBox="1"/>
          <p:nvPr/>
        </p:nvSpPr>
        <p:spPr>
          <a:xfrm>
            <a:off x="4174845" y="1415028"/>
            <a:ext cx="1287532" cy="281167"/>
          </a:xfrm>
          <a:prstGeom prst="rect">
            <a:avLst/>
          </a:prstGeom>
          <a:noFill/>
        </p:spPr>
        <p:txBody>
          <a:bodyPr wrap="none" rtlCol="0">
            <a:spAutoFit/>
          </a:bodyPr>
          <a:lstStyle/>
          <a:p>
            <a:r>
              <a:rPr lang="en-US" sz="1227" dirty="0">
                <a:latin typeface="Symbol" pitchFamily="2" charset="2"/>
              </a:rPr>
              <a:t>s</a:t>
            </a:r>
            <a:r>
              <a:rPr lang="en-CH" sz="1227" baseline="-25000" dirty="0"/>
              <a:t>max</a:t>
            </a:r>
            <a:r>
              <a:rPr lang="en-CH" sz="1227" dirty="0"/>
              <a:t> = 600 MPa</a:t>
            </a:r>
          </a:p>
        </p:txBody>
      </p:sp>
      <p:sp>
        <p:nvSpPr>
          <p:cNvPr id="77" name="Footer Placeholder 76">
            <a:extLst>
              <a:ext uri="{FF2B5EF4-FFF2-40B4-BE49-F238E27FC236}">
                <a16:creationId xmlns:a16="http://schemas.microsoft.com/office/drawing/2014/main" id="{3379BA91-115F-1FF0-2DE2-C4BB3926ABFD}"/>
              </a:ext>
            </a:extLst>
          </p:cNvPr>
          <p:cNvSpPr>
            <a:spLocks noGrp="1"/>
          </p:cNvSpPr>
          <p:nvPr>
            <p:ph type="ftr" sz="quarter" idx="11"/>
          </p:nvPr>
        </p:nvSpPr>
        <p:spPr>
          <a:xfrm>
            <a:off x="399349" y="4957394"/>
            <a:ext cx="5764238" cy="206644"/>
          </a:xfrm>
        </p:spPr>
        <p:txBody>
          <a:bodyPr/>
          <a:lstStyle/>
          <a:p>
            <a:r>
              <a:rPr lang="en-US"/>
              <a:t>D. Schulte, IMCC, US Inaguration Meeting, FNAL, August 2024</a:t>
            </a:r>
            <a:endParaRPr lang="en-US" dirty="0"/>
          </a:p>
        </p:txBody>
      </p:sp>
      <p:sp>
        <p:nvSpPr>
          <p:cNvPr id="3" name="TextBox 2">
            <a:extLst>
              <a:ext uri="{FF2B5EF4-FFF2-40B4-BE49-F238E27FC236}">
                <a16:creationId xmlns:a16="http://schemas.microsoft.com/office/drawing/2014/main" id="{2C55205F-3D5A-8158-E66D-8C224EB5086F}"/>
              </a:ext>
            </a:extLst>
          </p:cNvPr>
          <p:cNvSpPr txBox="1"/>
          <p:nvPr/>
        </p:nvSpPr>
        <p:spPr>
          <a:xfrm>
            <a:off x="39232" y="896982"/>
            <a:ext cx="3740680" cy="738664"/>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Started </a:t>
            </a:r>
            <a:r>
              <a:rPr lang="en-CH" sz="1400" b="1" dirty="0">
                <a:latin typeface="Calibri" panose="020F0502020204030204" pitchFamily="34" charset="0"/>
                <a:cs typeface="Calibri" panose="020F0502020204030204" pitchFamily="34" charset="0"/>
              </a:rPr>
              <a:t>HTS solenoid </a:t>
            </a:r>
            <a:r>
              <a:rPr lang="en-CH" sz="1400" dirty="0">
                <a:latin typeface="Calibri" panose="020F0502020204030204" pitchFamily="34" charset="0"/>
                <a:cs typeface="Calibri" panose="020F0502020204030204" pitchFamily="34" charset="0"/>
              </a:rPr>
              <a:t>development for high fields</a:t>
            </a:r>
          </a:p>
          <a:p>
            <a:r>
              <a:rPr lang="en-US" sz="1400" dirty="0">
                <a:latin typeface="Calibri" panose="020F0502020204030204" pitchFamily="34" charset="0"/>
                <a:cs typeface="Calibri" panose="020F0502020204030204" pitchFamily="34" charset="0"/>
              </a:rPr>
              <a:t>S</a:t>
            </a:r>
            <a:r>
              <a:rPr lang="en-CH" sz="1400" dirty="0">
                <a:latin typeface="Calibri" panose="020F0502020204030204" pitchFamily="34" charset="0"/>
                <a:cs typeface="Calibri" panose="020F0502020204030204" pitchFamily="34" charset="0"/>
              </a:rPr>
              <a:t>ynergies with fusion reactors, NRI, power generators for windmills, …</a:t>
            </a:r>
          </a:p>
        </p:txBody>
      </p:sp>
      <p:pic>
        <p:nvPicPr>
          <p:cNvPr id="6" name="Picture 5">
            <a:extLst>
              <a:ext uri="{FF2B5EF4-FFF2-40B4-BE49-F238E27FC236}">
                <a16:creationId xmlns:a16="http://schemas.microsoft.com/office/drawing/2014/main" id="{60C1D5E3-5267-C0ED-3ED7-AF40E94F05FF}"/>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336447" y="1779662"/>
            <a:ext cx="1196514" cy="2430697"/>
          </a:xfrm>
          <a:prstGeom prst="rect">
            <a:avLst/>
          </a:prstGeom>
        </p:spPr>
      </p:pic>
      <p:sp>
        <p:nvSpPr>
          <p:cNvPr id="8" name="TextBox 7">
            <a:extLst>
              <a:ext uri="{FF2B5EF4-FFF2-40B4-BE49-F238E27FC236}">
                <a16:creationId xmlns:a16="http://schemas.microsoft.com/office/drawing/2014/main" id="{2D17E16D-81E0-3B3C-110B-D66226DFCEE2}"/>
              </a:ext>
            </a:extLst>
          </p:cNvPr>
          <p:cNvSpPr txBox="1"/>
          <p:nvPr/>
        </p:nvSpPr>
        <p:spPr>
          <a:xfrm>
            <a:off x="1532961" y="2046475"/>
            <a:ext cx="1215296" cy="738664"/>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32 T LTS/HTS solenoid demonstrated</a:t>
            </a:r>
          </a:p>
        </p:txBody>
      </p:sp>
      <p:sp>
        <p:nvSpPr>
          <p:cNvPr id="9" name="TextBox 8">
            <a:extLst>
              <a:ext uri="{FF2B5EF4-FFF2-40B4-BE49-F238E27FC236}">
                <a16:creationId xmlns:a16="http://schemas.microsoft.com/office/drawing/2014/main" id="{AE63625B-C21D-3B10-A87E-F7C5DACE4207}"/>
              </a:ext>
            </a:extLst>
          </p:cNvPr>
          <p:cNvSpPr txBox="1"/>
          <p:nvPr/>
        </p:nvSpPr>
        <p:spPr>
          <a:xfrm>
            <a:off x="293346" y="3543975"/>
            <a:ext cx="1262018" cy="747772"/>
          </a:xfrm>
          <a:prstGeom prst="rect">
            <a:avLst/>
          </a:prstGeom>
          <a:noFill/>
        </p:spPr>
        <p:txBody>
          <a:bodyPr wrap="square" lIns="100459" tIns="50230" rIns="100459" bIns="50230" rtlCol="0">
            <a:spAutoFit/>
          </a:bodyPr>
          <a:lstStyle/>
          <a:p>
            <a:pPr lvl="0"/>
            <a:r>
              <a:rPr lang="en-US" sz="1400" b="1" dirty="0">
                <a:solidFill>
                  <a:srgbClr val="FFFF00"/>
                </a:solidFill>
                <a:latin typeface="Calibri"/>
                <a:cs typeface="Calibri"/>
              </a:rPr>
              <a:t>NHFML</a:t>
            </a:r>
          </a:p>
          <a:p>
            <a:r>
              <a:rPr lang="en-US" sz="1400" dirty="0">
                <a:solidFill>
                  <a:srgbClr val="FFFF00"/>
                </a:solidFill>
                <a:latin typeface="Calibri"/>
                <a:cs typeface="Calibri"/>
              </a:rPr>
              <a:t>32 T solenoid with HTS</a:t>
            </a:r>
          </a:p>
        </p:txBody>
      </p:sp>
    </p:spTree>
    <p:extLst>
      <p:ext uri="{BB962C8B-B14F-4D97-AF65-F5344CB8AC3E}">
        <p14:creationId xmlns:p14="http://schemas.microsoft.com/office/powerpoint/2010/main" val="14959709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err="1">
                <a:latin typeface="Calibri"/>
                <a:cs typeface="Calibri"/>
              </a:rPr>
              <a:t>Muon</a:t>
            </a:r>
            <a:r>
              <a:rPr lang="en-GB" sz="3200" b="0" dirty="0">
                <a:latin typeface="Calibri"/>
                <a:cs typeface="Calibri"/>
              </a:rPr>
              <a:t> Cooling Principle</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pic>
        <p:nvPicPr>
          <p:cNvPr id="24" name="Picture 23" descr="damping.eps"/>
          <p:cNvPicPr>
            <a:picLocks noChangeAspect="1"/>
          </p:cNvPicPr>
          <p:nvPr/>
        </p:nvPicPr>
        <p:blipFill rotWithShape="1">
          <a:blip r:embed="rId2"/>
          <a:srcRect t="25926" b="10091"/>
          <a:stretch/>
        </p:blipFill>
        <p:spPr>
          <a:xfrm>
            <a:off x="2677086" y="2524794"/>
            <a:ext cx="3767122" cy="911052"/>
          </a:xfrm>
          <a:prstGeom prst="rect">
            <a:avLst/>
          </a:prstGeom>
        </p:spPr>
      </p:pic>
      <p:pic>
        <p:nvPicPr>
          <p:cNvPr id="20" name="Picture 19" descr="p0.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526777"/>
            <a:ext cx="5408194" cy="1972965"/>
          </a:xfrm>
          <a:prstGeom prst="rect">
            <a:avLst/>
          </a:prstGeom>
        </p:spPr>
      </p:pic>
      <p:sp>
        <p:nvSpPr>
          <p:cNvPr id="15" name="TextBox 14"/>
          <p:cNvSpPr txBox="1"/>
          <p:nvPr/>
        </p:nvSpPr>
        <p:spPr>
          <a:xfrm>
            <a:off x="131746" y="2945920"/>
            <a:ext cx="1703950" cy="444315"/>
          </a:xfrm>
          <a:prstGeom prst="rect">
            <a:avLst/>
          </a:prstGeom>
          <a:solidFill>
            <a:srgbClr val="D9D9D9"/>
          </a:solidFill>
        </p:spPr>
        <p:txBody>
          <a:bodyPr wrap="square" lIns="74258" tIns="37129" rIns="74258" bIns="37129" rtlCol="0">
            <a:spAutoFit/>
          </a:bodyPr>
          <a:lstStyle/>
          <a:p>
            <a:r>
              <a:rPr lang="en-GB" sz="1200" dirty="0">
                <a:latin typeface="Calibri"/>
                <a:cs typeface="Calibri"/>
              </a:rPr>
              <a:t>C. Rogers, B. </a:t>
            </a:r>
            <a:r>
              <a:rPr lang="en-GB" sz="1200" dirty="0" err="1">
                <a:latin typeface="Calibri"/>
                <a:cs typeface="Calibri"/>
              </a:rPr>
              <a:t>Stechauner</a:t>
            </a:r>
            <a:r>
              <a:rPr lang="en-GB" sz="1200" dirty="0">
                <a:latin typeface="Calibri"/>
                <a:cs typeface="Calibri"/>
              </a:rPr>
              <a:t>, E. </a:t>
            </a:r>
            <a:r>
              <a:rPr lang="en-GB" sz="1200" dirty="0" err="1">
                <a:latin typeface="Calibri"/>
                <a:cs typeface="Calibri"/>
              </a:rPr>
              <a:t>Fol</a:t>
            </a:r>
            <a:r>
              <a:rPr lang="en-GB" sz="1200" dirty="0">
                <a:latin typeface="Calibri"/>
                <a:cs typeface="Calibri"/>
              </a:rPr>
              <a:t> et al. (RAL, CERN)</a:t>
            </a:r>
            <a:endParaRPr lang="en-US" sz="1200" dirty="0">
              <a:latin typeface="Calibri"/>
              <a:cs typeface="Calibri"/>
            </a:endParaRPr>
          </a:p>
        </p:txBody>
      </p:sp>
      <p:pic>
        <p:nvPicPr>
          <p:cNvPr id="22" name="Picture 21" descr="p4.tiff"/>
          <p:cNvPicPr>
            <a:picLocks noChangeAspect="1"/>
          </p:cNvPicPr>
          <p:nvPr/>
        </p:nvPicPr>
        <p:blipFill rotWithShape="1">
          <a:blip r:embed="rId4" cstate="print">
            <a:extLst>
              <a:ext uri="{28A0092B-C50C-407E-A947-70E740481C1C}">
                <a14:useLocalDpi xmlns:a14="http://schemas.microsoft.com/office/drawing/2010/main"/>
              </a:ext>
            </a:extLst>
          </a:blip>
          <a:srcRect l="35461" t="561" r="38987" b="49546"/>
          <a:stretch/>
        </p:blipFill>
        <p:spPr>
          <a:xfrm>
            <a:off x="131746" y="915566"/>
            <a:ext cx="2083026" cy="2016224"/>
          </a:xfrm>
          <a:prstGeom prst="rect">
            <a:avLst/>
          </a:prstGeom>
        </p:spPr>
      </p:pic>
      <p:pic>
        <p:nvPicPr>
          <p:cNvPr id="25" name="Picture 24" descr="vcc.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6357" y="3435846"/>
            <a:ext cx="4363715" cy="1522033"/>
          </a:xfrm>
          <a:prstGeom prst="rect">
            <a:avLst/>
          </a:prstGeom>
        </p:spPr>
      </p:pic>
      <p:sp>
        <p:nvSpPr>
          <p:cNvPr id="3" name="TextBox 2"/>
          <p:cNvSpPr txBox="1"/>
          <p:nvPr/>
        </p:nvSpPr>
        <p:spPr>
          <a:xfrm>
            <a:off x="6300192" y="3608122"/>
            <a:ext cx="2411760" cy="584776"/>
          </a:xfrm>
          <a:prstGeom prst="rect">
            <a:avLst/>
          </a:prstGeom>
          <a:noFill/>
        </p:spPr>
        <p:txBody>
          <a:bodyPr wrap="square" rtlCol="0">
            <a:spAutoFit/>
          </a:bodyPr>
          <a:lstStyle/>
          <a:p>
            <a:r>
              <a:rPr lang="en-US" sz="1600" dirty="0">
                <a:latin typeface="Calibri"/>
                <a:cs typeface="Calibri"/>
              </a:rPr>
              <a:t>High-field, superconducting solenoid</a:t>
            </a:r>
          </a:p>
        </p:txBody>
      </p:sp>
      <p:sp>
        <p:nvSpPr>
          <p:cNvPr id="31" name="TextBox 30"/>
          <p:cNvSpPr txBox="1"/>
          <p:nvPr/>
        </p:nvSpPr>
        <p:spPr>
          <a:xfrm>
            <a:off x="7092280" y="2283718"/>
            <a:ext cx="2107333" cy="584776"/>
          </a:xfrm>
          <a:prstGeom prst="rect">
            <a:avLst/>
          </a:prstGeom>
          <a:noFill/>
        </p:spPr>
        <p:txBody>
          <a:bodyPr wrap="square" rtlCol="0">
            <a:spAutoFit/>
          </a:bodyPr>
          <a:lstStyle/>
          <a:p>
            <a:r>
              <a:rPr lang="en-US" sz="1600" dirty="0">
                <a:latin typeface="Calibri"/>
                <a:cs typeface="Calibri"/>
              </a:rPr>
              <a:t>High-gradient normal-conducting cavities</a:t>
            </a:r>
          </a:p>
        </p:txBody>
      </p:sp>
      <p:sp>
        <p:nvSpPr>
          <p:cNvPr id="32" name="TextBox 31"/>
          <p:cNvSpPr txBox="1"/>
          <p:nvPr/>
        </p:nvSpPr>
        <p:spPr>
          <a:xfrm>
            <a:off x="6738168" y="3050545"/>
            <a:ext cx="1642998" cy="338554"/>
          </a:xfrm>
          <a:prstGeom prst="rect">
            <a:avLst/>
          </a:prstGeom>
          <a:noFill/>
        </p:spPr>
        <p:txBody>
          <a:bodyPr wrap="none" rtlCol="0">
            <a:spAutoFit/>
          </a:bodyPr>
          <a:lstStyle/>
          <a:p>
            <a:r>
              <a:rPr lang="en-US" sz="1600" dirty="0">
                <a:latin typeface="Calibri"/>
                <a:cs typeface="Calibri"/>
              </a:rPr>
              <a:t>Robust absorbers</a:t>
            </a:r>
          </a:p>
        </p:txBody>
      </p:sp>
      <p:cxnSp>
        <p:nvCxnSpPr>
          <p:cNvPr id="5" name="Straight Arrow Connector 4"/>
          <p:cNvCxnSpPr/>
          <p:nvPr/>
        </p:nvCxnSpPr>
        <p:spPr>
          <a:xfrm flipH="1" flipV="1">
            <a:off x="5724128" y="2283718"/>
            <a:ext cx="1152128" cy="1324404"/>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5220072" y="1707654"/>
            <a:ext cx="2232248" cy="144016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31" idx="0"/>
          </p:cNvCxnSpPr>
          <p:nvPr/>
        </p:nvCxnSpPr>
        <p:spPr>
          <a:xfrm flipH="1" flipV="1">
            <a:off x="7236296" y="1923678"/>
            <a:ext cx="909651" cy="36004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sp>
        <p:nvSpPr>
          <p:cNvPr id="4" name="Rectangle 3">
            <a:extLst>
              <a:ext uri="{FF2B5EF4-FFF2-40B4-BE49-F238E27FC236}">
                <a16:creationId xmlns:a16="http://schemas.microsoft.com/office/drawing/2014/main" id="{1478A6AF-9292-F18A-C518-069CC9895565}"/>
              </a:ext>
            </a:extLst>
          </p:cNvPr>
          <p:cNvSpPr/>
          <p:nvPr/>
        </p:nvSpPr>
        <p:spPr>
          <a:xfrm>
            <a:off x="5791254" y="4392032"/>
            <a:ext cx="3101225" cy="470793"/>
          </a:xfrm>
          <a:prstGeom prst="rect">
            <a:avLst/>
          </a:prstGeom>
          <a:solidFill>
            <a:srgbClr val="FDEADA"/>
          </a:solidFill>
        </p:spPr>
        <p:txBody>
          <a:bodyPr wrap="square" lIns="100477" tIns="50240" rIns="100477" bIns="50240">
            <a:spAutoFit/>
          </a:bodyPr>
          <a:lstStyle/>
          <a:p>
            <a:r>
              <a:rPr lang="en-US" sz="1200" dirty="0"/>
              <a:t>Principle has been demonstrated in MICE</a:t>
            </a:r>
          </a:p>
          <a:p>
            <a:r>
              <a:rPr lang="en-US" sz="1200" dirty="0"/>
              <a:t>Nature vol. 578, p. 53-59 (2020)</a:t>
            </a:r>
          </a:p>
        </p:txBody>
      </p:sp>
    </p:spTree>
    <p:extLst>
      <p:ext uri="{BB962C8B-B14F-4D97-AF65-F5344CB8AC3E}">
        <p14:creationId xmlns:p14="http://schemas.microsoft.com/office/powerpoint/2010/main" val="40275436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err="1">
                <a:latin typeface="Calibri"/>
                <a:cs typeface="Calibri"/>
              </a:rPr>
              <a:t>Muon</a:t>
            </a:r>
            <a:r>
              <a:rPr lang="en-GB" sz="3200" b="0" dirty="0">
                <a:latin typeface="Calibri"/>
                <a:cs typeface="Calibri"/>
              </a:rPr>
              <a:t> Cooling Performance</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pic>
        <p:nvPicPr>
          <p:cNvPr id="27" name="Picture 26" descr="cooling.pdf"/>
          <p:cNvPicPr>
            <a:picLocks noChangeAspect="1"/>
          </p:cNvPicPr>
          <p:nvPr/>
        </p:nvPicPr>
        <p:blipFill rotWithShape="1">
          <a:blip r:embed="rId2">
            <a:extLst>
              <a:ext uri="{28A0092B-C50C-407E-A947-70E740481C1C}">
                <a14:useLocalDpi xmlns:a14="http://schemas.microsoft.com/office/drawing/2010/main" val="0"/>
              </a:ext>
            </a:extLst>
          </a:blip>
          <a:srcRect l="3490" t="12345" r="3337" b="6112"/>
          <a:stretch/>
        </p:blipFill>
        <p:spPr>
          <a:xfrm>
            <a:off x="3275856" y="411510"/>
            <a:ext cx="5040560" cy="3117296"/>
          </a:xfrm>
          <a:prstGeom prst="rect">
            <a:avLst/>
          </a:prstGeom>
        </p:spPr>
      </p:pic>
      <p:sp>
        <p:nvSpPr>
          <p:cNvPr id="7" name="TextBox 6"/>
          <p:cNvSpPr txBox="1"/>
          <p:nvPr/>
        </p:nvSpPr>
        <p:spPr>
          <a:xfrm>
            <a:off x="870282" y="483518"/>
            <a:ext cx="2405574" cy="954107"/>
          </a:xfrm>
          <a:prstGeom prst="rect">
            <a:avLst/>
          </a:prstGeom>
          <a:noFill/>
        </p:spPr>
        <p:txBody>
          <a:bodyPr wrap="square" rtlCol="0">
            <a:spAutoFit/>
          </a:bodyPr>
          <a:lstStyle/>
          <a:p>
            <a:r>
              <a:rPr lang="en-US" sz="1400" dirty="0">
                <a:latin typeface="Calibri"/>
                <a:cs typeface="Calibri"/>
              </a:rPr>
              <a:t>MAP design achieved 55 um based on achieved fields</a:t>
            </a:r>
          </a:p>
          <a:p>
            <a:endParaRPr lang="en-US" sz="1400" dirty="0">
              <a:latin typeface="Calibri"/>
              <a:cs typeface="Calibri"/>
            </a:endParaRPr>
          </a:p>
          <a:p>
            <a:r>
              <a:rPr lang="en-US" sz="1400" dirty="0">
                <a:latin typeface="Calibri"/>
                <a:cs typeface="Calibri"/>
              </a:rPr>
              <a:t>Can expect better hardware</a:t>
            </a:r>
          </a:p>
        </p:txBody>
      </p:sp>
      <p:pic>
        <p:nvPicPr>
          <p:cNvPr id="4" name="Emitt_4D_inOptimized_solenoid_13 cells.png" descr="Emitt_4D_inOptimized_solenoid_13 cells.png">
            <a:extLst>
              <a:ext uri="{FF2B5EF4-FFF2-40B4-BE49-F238E27FC236}">
                <a16:creationId xmlns:a16="http://schemas.microsoft.com/office/drawing/2014/main" id="{DEB34803-E191-AC25-C0FB-07428E1AA7DE}"/>
              </a:ext>
            </a:extLst>
          </p:cNvPr>
          <p:cNvPicPr/>
          <p:nvPr/>
        </p:nvPicPr>
        <p:blipFill>
          <a:blip r:embed="rId3"/>
          <a:srcRect l="8128" b="2407"/>
          <a:stretch/>
        </p:blipFill>
        <p:spPr>
          <a:xfrm>
            <a:off x="6156176" y="3528806"/>
            <a:ext cx="2857128" cy="1449650"/>
          </a:xfrm>
          <a:prstGeom prst="rect">
            <a:avLst/>
          </a:prstGeom>
          <a:ln w="12600">
            <a:noFill/>
          </a:ln>
        </p:spPr>
      </p:pic>
      <p:pic>
        <p:nvPicPr>
          <p:cNvPr id="5" name="Grafik 18" descr="Grafik 18">
            <a:extLst>
              <a:ext uri="{FF2B5EF4-FFF2-40B4-BE49-F238E27FC236}">
                <a16:creationId xmlns:a16="http://schemas.microsoft.com/office/drawing/2014/main" id="{5BC96CDA-D2A8-BC94-7764-8728CEF86C5E}"/>
              </a:ext>
            </a:extLst>
          </p:cNvPr>
          <p:cNvPicPr/>
          <p:nvPr/>
        </p:nvPicPr>
        <p:blipFill>
          <a:blip r:embed="rId4"/>
          <a:stretch/>
        </p:blipFill>
        <p:spPr>
          <a:xfrm>
            <a:off x="141593" y="2499742"/>
            <a:ext cx="2870640" cy="2360610"/>
          </a:xfrm>
          <a:prstGeom prst="rect">
            <a:avLst/>
          </a:prstGeom>
          <a:ln w="12600">
            <a:noFill/>
          </a:ln>
        </p:spPr>
      </p:pic>
      <p:sp>
        <p:nvSpPr>
          <p:cNvPr id="9" name="TextBox 8">
            <a:extLst>
              <a:ext uri="{FF2B5EF4-FFF2-40B4-BE49-F238E27FC236}">
                <a16:creationId xmlns:a16="http://schemas.microsoft.com/office/drawing/2014/main" id="{2FC7D250-D7BD-182C-BDDA-45628DB186AE}"/>
              </a:ext>
            </a:extLst>
          </p:cNvPr>
          <p:cNvSpPr txBox="1"/>
          <p:nvPr/>
        </p:nvSpPr>
        <p:spPr>
          <a:xfrm>
            <a:off x="141593" y="1491339"/>
            <a:ext cx="3106403" cy="738664"/>
          </a:xfrm>
          <a:prstGeom prst="rect">
            <a:avLst/>
          </a:prstGeom>
          <a:noFill/>
        </p:spPr>
        <p:txBody>
          <a:bodyPr wrap="square" rtlCol="0">
            <a:spAutoFit/>
          </a:bodyPr>
          <a:lstStyle/>
          <a:p>
            <a:r>
              <a:rPr lang="en-US" sz="1400" dirty="0">
                <a:latin typeface="Calibri"/>
                <a:cs typeface="Calibri"/>
              </a:rPr>
              <a:t>Integrating physics into </a:t>
            </a:r>
            <a:r>
              <a:rPr lang="en-US" sz="1400" b="1" dirty="0">
                <a:latin typeface="Calibri"/>
                <a:cs typeface="Calibri"/>
              </a:rPr>
              <a:t>RFTRACK</a:t>
            </a:r>
            <a:r>
              <a:rPr lang="en-US" sz="1400" dirty="0">
                <a:latin typeface="Calibri"/>
                <a:cs typeface="Calibri"/>
              </a:rPr>
              <a:t>, a CERN simulation code with single-particle tracking, collective effects, …</a:t>
            </a:r>
          </a:p>
        </p:txBody>
      </p:sp>
      <p:sp>
        <p:nvSpPr>
          <p:cNvPr id="10" name="TextBox 9">
            <a:extLst>
              <a:ext uri="{FF2B5EF4-FFF2-40B4-BE49-F238E27FC236}">
                <a16:creationId xmlns:a16="http://schemas.microsoft.com/office/drawing/2014/main" id="{F6D17E87-4832-E1D3-2EF3-B8B9719E8332}"/>
              </a:ext>
            </a:extLst>
          </p:cNvPr>
          <p:cNvSpPr txBox="1"/>
          <p:nvPr/>
        </p:nvSpPr>
        <p:spPr>
          <a:xfrm>
            <a:off x="2771550" y="3507854"/>
            <a:ext cx="3744666" cy="1169551"/>
          </a:xfrm>
          <a:prstGeom prst="rect">
            <a:avLst/>
          </a:prstGeom>
          <a:noFill/>
        </p:spPr>
        <p:txBody>
          <a:bodyPr wrap="square" rtlCol="0">
            <a:spAutoFit/>
          </a:bodyPr>
          <a:lstStyle/>
          <a:p>
            <a:r>
              <a:rPr lang="en-US" sz="1400" dirty="0">
                <a:latin typeface="Calibri"/>
                <a:cs typeface="Calibri"/>
              </a:rPr>
              <a:t>Working on </a:t>
            </a:r>
            <a:r>
              <a:rPr lang="en-US" sz="1400" b="1" dirty="0">
                <a:latin typeface="Calibri"/>
                <a:cs typeface="Calibri"/>
              </a:rPr>
              <a:t>improved, systematic design</a:t>
            </a:r>
            <a:r>
              <a:rPr lang="en-US" sz="1400" dirty="0">
                <a:latin typeface="Calibri"/>
                <a:cs typeface="Calibri"/>
              </a:rPr>
              <a:t>, also using better magnets and RF</a:t>
            </a:r>
          </a:p>
          <a:p>
            <a:endParaRPr lang="en-US" sz="1400" dirty="0">
              <a:latin typeface="Calibri"/>
              <a:cs typeface="Calibri"/>
            </a:endParaRPr>
          </a:p>
          <a:p>
            <a:r>
              <a:rPr lang="en-US" sz="1400" dirty="0">
                <a:latin typeface="Calibri"/>
                <a:cs typeface="Calibri"/>
              </a:rPr>
              <a:t>Currently improved from 55 um to 33 um,</a:t>
            </a:r>
          </a:p>
          <a:p>
            <a:r>
              <a:rPr lang="en-US" sz="1400" dirty="0">
                <a:latin typeface="Calibri"/>
                <a:cs typeface="Calibri"/>
              </a:rPr>
              <a:t>25 um is the goal</a:t>
            </a:r>
          </a:p>
        </p:txBody>
      </p:sp>
      <p:sp>
        <p:nvSpPr>
          <p:cNvPr id="11" name="TextShape 3">
            <a:extLst>
              <a:ext uri="{FF2B5EF4-FFF2-40B4-BE49-F238E27FC236}">
                <a16:creationId xmlns:a16="http://schemas.microsoft.com/office/drawing/2014/main" id="{63819F40-8BE2-B8A4-1070-74F053EBB330}"/>
              </a:ext>
            </a:extLst>
          </p:cNvPr>
          <p:cNvSpPr txBox="1"/>
          <p:nvPr/>
        </p:nvSpPr>
        <p:spPr>
          <a:xfrm>
            <a:off x="323528" y="2283718"/>
            <a:ext cx="2376013" cy="238932"/>
          </a:xfrm>
          <a:prstGeom prst="rect">
            <a:avLst/>
          </a:prstGeom>
          <a:solidFill>
            <a:schemeClr val="bg2"/>
          </a:solidFill>
          <a:ln>
            <a:noFill/>
          </a:ln>
        </p:spPr>
        <p:txBody>
          <a:bodyPr lIns="67500" tIns="33750" rIns="67500" bIns="33750">
            <a:noAutofit/>
          </a:bodyPr>
          <a:lstStyle/>
          <a:p>
            <a:r>
              <a:rPr lang="en-GB" sz="1200" spc="-1" dirty="0">
                <a:solidFill>
                  <a:srgbClr val="000000"/>
                </a:solidFill>
                <a:latin typeface="Calibri" panose="020F0502020204030204" pitchFamily="34" charset="0"/>
                <a:cs typeface="Calibri" panose="020F0502020204030204" pitchFamily="34" charset="0"/>
              </a:rPr>
              <a:t>A. Latina, E. </a:t>
            </a:r>
            <a:r>
              <a:rPr lang="en-GB" sz="1200" spc="-1" dirty="0" err="1">
                <a:solidFill>
                  <a:srgbClr val="000000"/>
                </a:solidFill>
                <a:latin typeface="Calibri" panose="020F0502020204030204" pitchFamily="34" charset="0"/>
                <a:cs typeface="Calibri" panose="020F0502020204030204" pitchFamily="34" charset="0"/>
              </a:rPr>
              <a:t>Fol</a:t>
            </a:r>
            <a:r>
              <a:rPr lang="en-GB" sz="1200" spc="-1" dirty="0">
                <a:solidFill>
                  <a:srgbClr val="000000"/>
                </a:solidFill>
                <a:latin typeface="Calibri" panose="020F0502020204030204" pitchFamily="34" charset="0"/>
                <a:cs typeface="Calibri" panose="020F0502020204030204" pitchFamily="34" charset="0"/>
              </a:rPr>
              <a:t>, B. </a:t>
            </a:r>
            <a:r>
              <a:rPr lang="en-GB" sz="1200" spc="-1" dirty="0" err="1">
                <a:solidFill>
                  <a:srgbClr val="000000"/>
                </a:solidFill>
                <a:latin typeface="Calibri" panose="020F0502020204030204" pitchFamily="34" charset="0"/>
                <a:cs typeface="Calibri" panose="020F0502020204030204" pitchFamily="34" charset="0"/>
              </a:rPr>
              <a:t>Stechauner</a:t>
            </a:r>
            <a:r>
              <a:rPr lang="en-GB" sz="1200" spc="-1" dirty="0">
                <a:solidFill>
                  <a:srgbClr val="000000"/>
                </a:solidFill>
                <a:latin typeface="Calibri" panose="020F0502020204030204" pitchFamily="34" charset="0"/>
                <a:cs typeface="Calibri" panose="020F0502020204030204" pitchFamily="34" charset="0"/>
              </a:rPr>
              <a:t> at al.</a:t>
            </a:r>
          </a:p>
        </p:txBody>
      </p:sp>
      <p:sp>
        <p:nvSpPr>
          <p:cNvPr id="13" name="TextBox 12">
            <a:extLst>
              <a:ext uri="{FF2B5EF4-FFF2-40B4-BE49-F238E27FC236}">
                <a16:creationId xmlns:a16="http://schemas.microsoft.com/office/drawing/2014/main" id="{22AE28DD-F36B-99EE-3211-F90F848F1AA8}"/>
              </a:ext>
            </a:extLst>
          </p:cNvPr>
          <p:cNvSpPr txBox="1"/>
          <p:nvPr/>
        </p:nvSpPr>
        <p:spPr>
          <a:xfrm>
            <a:off x="2339752" y="4659982"/>
            <a:ext cx="3924200" cy="276999"/>
          </a:xfrm>
          <a:prstGeom prst="rect">
            <a:avLst/>
          </a:prstGeom>
          <a:solidFill>
            <a:schemeClr val="bg2"/>
          </a:solidFill>
        </p:spPr>
        <p:txBody>
          <a:bodyPr wrap="square" rtlCol="0">
            <a:spAutoFit/>
          </a:bodyPr>
          <a:lstStyle/>
          <a:p>
            <a:r>
              <a:rPr lang="en-CH" sz="1200" dirty="0">
                <a:latin typeface="Calibri" panose="020F0502020204030204" pitchFamily="34" charset="0"/>
                <a:cs typeface="Calibri" panose="020F0502020204030204" pitchFamily="34" charset="0"/>
              </a:rPr>
              <a:t>Ch. Rogers, </a:t>
            </a:r>
            <a:r>
              <a:rPr lang="en-GB" sz="1200" spc="-1" dirty="0">
                <a:solidFill>
                  <a:srgbClr val="000000"/>
                </a:solidFill>
                <a:latin typeface="Calibri" panose="020F0502020204030204" pitchFamily="34" charset="0"/>
                <a:cs typeface="Calibri" panose="020F0502020204030204" pitchFamily="34" charset="0"/>
              </a:rPr>
              <a:t>Zhu </a:t>
            </a:r>
            <a:r>
              <a:rPr lang="en-GB" sz="1200" spc="-1" dirty="0" err="1">
                <a:solidFill>
                  <a:srgbClr val="000000"/>
                </a:solidFill>
                <a:latin typeface="Calibri" panose="020F0502020204030204" pitchFamily="34" charset="0"/>
                <a:cs typeface="Calibri" panose="020F0502020204030204" pitchFamily="34" charset="0"/>
              </a:rPr>
              <a:t>Ruihu</a:t>
            </a:r>
            <a:r>
              <a:rPr lang="en-GB" sz="1200" spc="-1" dirty="0">
                <a:solidFill>
                  <a:srgbClr val="000000"/>
                </a:solidFill>
                <a:latin typeface="Calibri" panose="020F0502020204030204" pitchFamily="34" charset="0"/>
                <a:cs typeface="Calibri" panose="020F0502020204030204" pitchFamily="34" charset="0"/>
              </a:rPr>
              <a:t>, R. Taylor, B. </a:t>
            </a:r>
            <a:r>
              <a:rPr lang="en-GB" sz="1200" spc="-1" dirty="0" err="1">
                <a:solidFill>
                  <a:srgbClr val="000000"/>
                </a:solidFill>
                <a:latin typeface="Calibri" panose="020F0502020204030204" pitchFamily="34" charset="0"/>
                <a:cs typeface="Calibri" panose="020F0502020204030204" pitchFamily="34" charset="0"/>
              </a:rPr>
              <a:t>Stechauner</a:t>
            </a:r>
            <a:r>
              <a:rPr lang="en-GB" sz="1200" spc="-1" dirty="0">
                <a:solidFill>
                  <a:srgbClr val="000000"/>
                </a:solidFill>
                <a:latin typeface="Calibri" panose="020F0502020204030204" pitchFamily="34" charset="0"/>
                <a:cs typeface="Calibri" panose="020F0502020204030204" pitchFamily="34" charset="0"/>
              </a:rPr>
              <a:t>, E. Vol</a:t>
            </a:r>
            <a:r>
              <a:rPr lang="en-CH" sz="1200" dirty="0">
                <a:latin typeface="Calibri" panose="020F0502020204030204" pitchFamily="34" charset="0"/>
                <a:cs typeface="Calibri" panose="020F0502020204030204" pitchFamily="34" charset="0"/>
              </a:rPr>
              <a:t> et al.</a:t>
            </a:r>
          </a:p>
        </p:txBody>
      </p:sp>
    </p:spTree>
    <p:extLst>
      <p:ext uri="{BB962C8B-B14F-4D97-AF65-F5344CB8AC3E}">
        <p14:creationId xmlns:p14="http://schemas.microsoft.com/office/powerpoint/2010/main" val="12296943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Cooling Cell Technologies</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48</a:t>
            </a:fld>
            <a:endParaRPr lang="en-GB" dirty="0"/>
          </a:p>
        </p:txBody>
      </p:sp>
      <p:sp>
        <p:nvSpPr>
          <p:cNvPr id="52" name="Espace réservé du pied de page 4"/>
          <p:cNvSpPr>
            <a:spLocks noGrp="1"/>
          </p:cNvSpPr>
          <p:nvPr>
            <p:ph type="ftr" sz="quarter" idx="3"/>
          </p:nvPr>
        </p:nvSpPr>
        <p:spPr>
          <a:xfrm>
            <a:off x="395536" y="4964857"/>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2" name="TextBox 1"/>
          <p:cNvSpPr txBox="1"/>
          <p:nvPr/>
        </p:nvSpPr>
        <p:spPr>
          <a:xfrm>
            <a:off x="107504" y="899304"/>
            <a:ext cx="2776606" cy="1600438"/>
          </a:xfrm>
          <a:prstGeom prst="rect">
            <a:avLst/>
          </a:prstGeom>
          <a:solidFill>
            <a:schemeClr val="accent6">
              <a:lumMod val="20000"/>
              <a:lumOff val="80000"/>
            </a:schemeClr>
          </a:solidFill>
          <a:ln>
            <a:solidFill>
              <a:srgbClr val="FFFFFF"/>
            </a:solidFill>
          </a:ln>
        </p:spPr>
        <p:txBody>
          <a:bodyPr wrap="square" rtlCol="0">
            <a:spAutoFit/>
          </a:bodyPr>
          <a:lstStyle/>
          <a:p>
            <a:r>
              <a:rPr lang="en-US" sz="1400" dirty="0">
                <a:latin typeface="Calibri"/>
                <a:cs typeface="Calibri"/>
              </a:rPr>
              <a:t>Are developing example </a:t>
            </a:r>
            <a:r>
              <a:rPr lang="en-US" sz="1400" b="1" dirty="0">
                <a:latin typeface="Calibri"/>
                <a:cs typeface="Calibri"/>
              </a:rPr>
              <a:t>cooling cell with integration</a:t>
            </a:r>
          </a:p>
          <a:p>
            <a:pPr marL="285750" indent="-285750">
              <a:buFont typeface="Arial"/>
              <a:buChar char="•"/>
            </a:pPr>
            <a:r>
              <a:rPr lang="en-US" sz="1400" dirty="0">
                <a:latin typeface="Calibri"/>
                <a:cs typeface="Calibri"/>
              </a:rPr>
              <a:t>tight constraints</a:t>
            </a:r>
          </a:p>
          <a:p>
            <a:pPr marL="285750" indent="-285750">
              <a:buFont typeface="Arial"/>
              <a:buChar char="•"/>
            </a:pPr>
            <a:r>
              <a:rPr lang="en-US" sz="1400" dirty="0">
                <a:latin typeface="Calibri"/>
                <a:cs typeface="Calibri"/>
              </a:rPr>
              <a:t>additional technologies (</a:t>
            </a:r>
            <a:r>
              <a:rPr lang="en-US" sz="1400" b="1" dirty="0">
                <a:latin typeface="Calibri"/>
                <a:cs typeface="Calibri"/>
              </a:rPr>
              <a:t>absorbers</a:t>
            </a:r>
            <a:r>
              <a:rPr lang="en-US" sz="1400" dirty="0">
                <a:latin typeface="Calibri"/>
                <a:cs typeface="Calibri"/>
              </a:rPr>
              <a:t>, instrumentation,…)</a:t>
            </a:r>
          </a:p>
          <a:p>
            <a:pPr marL="285750" indent="-285750">
              <a:buFont typeface="Arial"/>
              <a:buChar char="•"/>
            </a:pPr>
            <a:r>
              <a:rPr lang="en-US" sz="1400" dirty="0">
                <a:latin typeface="Calibri"/>
                <a:cs typeface="Calibri"/>
              </a:rPr>
              <a:t>early preparation of </a:t>
            </a:r>
            <a:r>
              <a:rPr lang="en-US" sz="1400" b="1" dirty="0">
                <a:latin typeface="Calibri"/>
                <a:cs typeface="Calibri"/>
              </a:rPr>
              <a:t>demonstrator facility</a:t>
            </a:r>
          </a:p>
        </p:txBody>
      </p:sp>
      <p:sp>
        <p:nvSpPr>
          <p:cNvPr id="8" name="TextBox 7"/>
          <p:cNvSpPr txBox="1"/>
          <p:nvPr/>
        </p:nvSpPr>
        <p:spPr>
          <a:xfrm>
            <a:off x="107504" y="3059544"/>
            <a:ext cx="4176464" cy="1384995"/>
          </a:xfrm>
          <a:prstGeom prst="rect">
            <a:avLst/>
          </a:prstGeom>
          <a:solidFill>
            <a:schemeClr val="accent3">
              <a:lumMod val="20000"/>
              <a:lumOff val="80000"/>
            </a:schemeClr>
          </a:solidFill>
          <a:ln w="19050" cmpd="sng">
            <a:noFill/>
          </a:ln>
        </p:spPr>
        <p:txBody>
          <a:bodyPr wrap="square" rtlCol="0">
            <a:spAutoFit/>
          </a:bodyPr>
          <a:lstStyle/>
          <a:p>
            <a:r>
              <a:rPr lang="en-US" sz="1400" b="1" dirty="0">
                <a:latin typeface="Calibri"/>
                <a:cs typeface="Calibri"/>
              </a:rPr>
              <a:t>RF cavities in magnetic field</a:t>
            </a:r>
          </a:p>
          <a:p>
            <a:r>
              <a:rPr lang="en-US" sz="1400" dirty="0">
                <a:latin typeface="Calibri"/>
                <a:cs typeface="Calibri"/>
              </a:rPr>
              <a:t>Gradients above goal demonstrated by MAP</a:t>
            </a:r>
          </a:p>
          <a:p>
            <a:r>
              <a:rPr lang="en-US" sz="1400" b="1" dirty="0">
                <a:latin typeface="Calibri"/>
                <a:cs typeface="Calibri"/>
              </a:rPr>
              <a:t>New test stand </a:t>
            </a:r>
            <a:r>
              <a:rPr lang="en-US" sz="1400" dirty="0">
                <a:latin typeface="Calibri"/>
                <a:cs typeface="Calibri"/>
              </a:rPr>
              <a:t>is important</a:t>
            </a:r>
          </a:p>
          <a:p>
            <a:pPr marL="285750" indent="-285750">
              <a:buFont typeface="Arial" panose="020B0604020202020204" pitchFamily="34" charset="0"/>
              <a:buChar char="•"/>
            </a:pPr>
            <a:r>
              <a:rPr lang="en-US" sz="1400" dirty="0" err="1">
                <a:latin typeface="Calibri"/>
                <a:cs typeface="Calibri"/>
              </a:rPr>
              <a:t>Optimise</a:t>
            </a:r>
            <a:r>
              <a:rPr lang="en-US" sz="1400" dirty="0">
                <a:latin typeface="Calibri"/>
                <a:cs typeface="Calibri"/>
              </a:rPr>
              <a:t> and develop the RF</a:t>
            </a:r>
          </a:p>
          <a:p>
            <a:pPr marL="285750" indent="-285750">
              <a:buFont typeface="Arial" panose="020B0604020202020204" pitchFamily="34" charset="0"/>
              <a:buChar char="•"/>
            </a:pPr>
            <a:r>
              <a:rPr lang="en-US" sz="1400" dirty="0">
                <a:latin typeface="Calibri"/>
                <a:cs typeface="Calibri"/>
              </a:rPr>
              <a:t>Different options are being explored</a:t>
            </a:r>
          </a:p>
          <a:p>
            <a:pPr marL="285750" indent="-285750">
              <a:buFont typeface="Arial" panose="020B0604020202020204" pitchFamily="34" charset="0"/>
              <a:buChar char="•"/>
            </a:pPr>
            <a:r>
              <a:rPr lang="en-US" sz="1400" dirty="0">
                <a:latin typeface="Calibri"/>
                <a:cs typeface="Calibri"/>
              </a:rPr>
              <a:t>Need funding</a:t>
            </a:r>
          </a:p>
        </p:txBody>
      </p:sp>
      <p:sp>
        <p:nvSpPr>
          <p:cNvPr id="14" name="TextBox 13"/>
          <p:cNvSpPr txBox="1"/>
          <p:nvPr/>
        </p:nvSpPr>
        <p:spPr>
          <a:xfrm>
            <a:off x="2843808" y="483518"/>
            <a:ext cx="3569472" cy="2554545"/>
          </a:xfrm>
          <a:prstGeom prst="rect">
            <a:avLst/>
          </a:prstGeom>
          <a:solidFill>
            <a:schemeClr val="accent6">
              <a:lumMod val="20000"/>
              <a:lumOff val="80000"/>
            </a:schemeClr>
          </a:solidFill>
          <a:ln>
            <a:noFill/>
          </a:ln>
        </p:spPr>
        <p:txBody>
          <a:bodyPr wrap="square" rtlCol="0">
            <a:spAutoFit/>
          </a:bodyPr>
          <a:lstStyle/>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p:txBody>
      </p:sp>
      <p:pic>
        <p:nvPicPr>
          <p:cNvPr id="15" name="Picture 14" descr="p0.pdf"/>
          <p:cNvPicPr>
            <a:picLocks noChangeAspect="1"/>
          </p:cNvPicPr>
          <p:nvPr/>
        </p:nvPicPr>
        <p:blipFill rotWithShape="1">
          <a:blip r:embed="rId2" cstate="print">
            <a:extLst>
              <a:ext uri="{28A0092B-C50C-407E-A947-70E740481C1C}">
                <a14:useLocalDpi xmlns:a14="http://schemas.microsoft.com/office/drawing/2010/main"/>
              </a:ext>
            </a:extLst>
          </a:blip>
          <a:srcRect l="2305" t="51848" r="54572" b="4036"/>
          <a:stretch/>
        </p:blipFill>
        <p:spPr>
          <a:xfrm rot="16200000">
            <a:off x="3447414" y="66877"/>
            <a:ext cx="2382190" cy="3445385"/>
          </a:xfrm>
          <a:prstGeom prst="rect">
            <a:avLst/>
          </a:prstGeom>
        </p:spPr>
      </p:pic>
      <p:sp>
        <p:nvSpPr>
          <p:cNvPr id="16" name="TextBox 15"/>
          <p:cNvSpPr txBox="1"/>
          <p:nvPr/>
        </p:nvSpPr>
        <p:spPr>
          <a:xfrm>
            <a:off x="107504" y="4454991"/>
            <a:ext cx="4104456" cy="461665"/>
          </a:xfrm>
          <a:prstGeom prst="rect">
            <a:avLst/>
          </a:prstGeom>
          <a:solidFill>
            <a:schemeClr val="bg1">
              <a:lumMod val="85000"/>
            </a:schemeClr>
          </a:solidFill>
        </p:spPr>
        <p:txBody>
          <a:bodyPr wrap="square" rtlCol="0">
            <a:spAutoFit/>
          </a:bodyPr>
          <a:lstStyle/>
          <a:p>
            <a:r>
              <a:rPr lang="en-US" sz="1200" dirty="0">
                <a:latin typeface="Calibri"/>
                <a:cs typeface="Calibri"/>
              </a:rPr>
              <a:t>D. </a:t>
            </a:r>
            <a:r>
              <a:rPr lang="en-US" sz="1200" dirty="0" err="1">
                <a:latin typeface="Calibri"/>
                <a:cs typeface="Calibri"/>
              </a:rPr>
              <a:t>Giove</a:t>
            </a:r>
            <a:r>
              <a:rPr lang="en-US" sz="1200" dirty="0">
                <a:latin typeface="Calibri"/>
                <a:cs typeface="Calibri"/>
              </a:rPr>
              <a:t>, C. Marchand, </a:t>
            </a:r>
            <a:r>
              <a:rPr lang="en-US" sz="1200" dirty="0" err="1">
                <a:latin typeface="Calibri"/>
                <a:cs typeface="Calibri"/>
              </a:rPr>
              <a:t>Alexej</a:t>
            </a:r>
            <a:r>
              <a:rPr lang="en-US" sz="1200" dirty="0">
                <a:latin typeface="Calibri"/>
                <a:cs typeface="Calibri"/>
              </a:rPr>
              <a:t> </a:t>
            </a:r>
            <a:r>
              <a:rPr lang="en-US" sz="1200" dirty="0" err="1">
                <a:latin typeface="Calibri"/>
                <a:cs typeface="Calibri"/>
              </a:rPr>
              <a:t>Grudiev</a:t>
            </a:r>
            <a:r>
              <a:rPr lang="en-US" sz="1200" dirty="0">
                <a:latin typeface="Calibri"/>
                <a:cs typeface="Calibri"/>
              </a:rPr>
              <a:t> et al. (Milano, CEA, CERN, Tartu)</a:t>
            </a:r>
          </a:p>
        </p:txBody>
      </p:sp>
      <p:sp>
        <p:nvSpPr>
          <p:cNvPr id="22" name="TextBox 21"/>
          <p:cNvSpPr txBox="1"/>
          <p:nvPr/>
        </p:nvSpPr>
        <p:spPr>
          <a:xfrm>
            <a:off x="107504" y="2499742"/>
            <a:ext cx="2776606" cy="461665"/>
          </a:xfrm>
          <a:prstGeom prst="rect">
            <a:avLst/>
          </a:prstGeom>
          <a:solidFill>
            <a:schemeClr val="bg1">
              <a:lumMod val="85000"/>
            </a:schemeClr>
          </a:solidFill>
        </p:spPr>
        <p:txBody>
          <a:bodyPr wrap="square" rtlCol="0">
            <a:spAutoFit/>
          </a:bodyPr>
          <a:lstStyle/>
          <a:p>
            <a:r>
              <a:rPr lang="en-US" sz="1200" dirty="0">
                <a:latin typeface="Calibri"/>
                <a:cs typeface="Calibri"/>
              </a:rPr>
              <a:t>L. Rossi et al. (INFN, Milano, STFC, CERN),</a:t>
            </a:r>
          </a:p>
          <a:p>
            <a:r>
              <a:rPr lang="en-US" sz="1200" dirty="0">
                <a:latin typeface="Calibri"/>
                <a:cs typeface="Calibri"/>
              </a:rPr>
              <a:t>J. Ferreira Somoza et al.</a:t>
            </a:r>
          </a:p>
        </p:txBody>
      </p:sp>
      <p:sp>
        <p:nvSpPr>
          <p:cNvPr id="17" name="TextBox 16"/>
          <p:cNvSpPr txBox="1"/>
          <p:nvPr/>
        </p:nvSpPr>
        <p:spPr>
          <a:xfrm>
            <a:off x="4211960" y="3075805"/>
            <a:ext cx="2201320" cy="1584000"/>
          </a:xfrm>
          <a:prstGeom prst="rect">
            <a:avLst/>
          </a:prstGeom>
          <a:solidFill>
            <a:schemeClr val="accent3">
              <a:lumMod val="20000"/>
              <a:lumOff val="80000"/>
            </a:schemeClr>
          </a:solidFill>
          <a:ln w="19050" cmpd="sng">
            <a:noFill/>
          </a:ln>
        </p:spPr>
        <p:txBody>
          <a:bodyPr wrap="square" rtlCol="0">
            <a:spAutoFit/>
          </a:bodyPr>
          <a:lstStyle/>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p:txBody>
      </p:sp>
      <p:pic>
        <p:nvPicPr>
          <p:cNvPr id="23" name="Picture 22">
            <a:extLst>
              <a:ext uri="{FF2B5EF4-FFF2-40B4-BE49-F238E27FC236}">
                <a16:creationId xmlns:a16="http://schemas.microsoft.com/office/drawing/2014/main" id="{9AB7E28F-0043-EC44-B82C-53A100CA76B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83968" y="3075806"/>
            <a:ext cx="2016224" cy="1525200"/>
          </a:xfrm>
          <a:prstGeom prst="rect">
            <a:avLst/>
          </a:prstGeom>
          <a:ln>
            <a:solidFill>
              <a:schemeClr val="bg1">
                <a:lumMod val="75000"/>
              </a:schemeClr>
            </a:solidFill>
          </a:ln>
        </p:spPr>
      </p:pic>
      <p:sp>
        <p:nvSpPr>
          <p:cNvPr id="24" name="TextBox 23"/>
          <p:cNvSpPr txBox="1"/>
          <p:nvPr/>
        </p:nvSpPr>
        <p:spPr>
          <a:xfrm>
            <a:off x="4283968" y="3193548"/>
            <a:ext cx="2129312" cy="963215"/>
          </a:xfrm>
          <a:prstGeom prst="rect">
            <a:avLst/>
          </a:prstGeom>
          <a:noFill/>
        </p:spPr>
        <p:txBody>
          <a:bodyPr wrap="square" lIns="100459" tIns="50230" rIns="100459" bIns="50230" rtlCol="0">
            <a:spAutoFit/>
          </a:bodyPr>
          <a:lstStyle/>
          <a:p>
            <a:r>
              <a:rPr lang="en-US" sz="1400" b="1" dirty="0" err="1">
                <a:solidFill>
                  <a:schemeClr val="bg1"/>
                </a:solidFill>
                <a:latin typeface="Calibri"/>
                <a:cs typeface="Calibri"/>
              </a:rPr>
              <a:t>MuCool</a:t>
            </a:r>
            <a:r>
              <a:rPr lang="en-US" sz="1400" dirty="0">
                <a:solidFill>
                  <a:schemeClr val="bg1"/>
                </a:solidFill>
                <a:latin typeface="Calibri"/>
                <a:cs typeface="Calibri"/>
              </a:rPr>
              <a:t> demonstrated &gt;50 MV/m in 5 T</a:t>
            </a:r>
          </a:p>
          <a:p>
            <a:pPr marL="313936" indent="-313936">
              <a:buFont typeface="Arial"/>
              <a:buChar char="•"/>
            </a:pPr>
            <a:r>
              <a:rPr lang="en-US" sz="1400" dirty="0">
                <a:solidFill>
                  <a:schemeClr val="bg1"/>
                </a:solidFill>
                <a:latin typeface="Calibri"/>
                <a:cs typeface="Calibri"/>
              </a:rPr>
              <a:t>H2-filled copper</a:t>
            </a:r>
          </a:p>
          <a:p>
            <a:pPr marL="313936" indent="-313936">
              <a:buFont typeface="Arial"/>
              <a:buChar char="•"/>
            </a:pPr>
            <a:r>
              <a:rPr lang="en-US" sz="1400" dirty="0">
                <a:solidFill>
                  <a:schemeClr val="bg1"/>
                </a:solidFill>
                <a:latin typeface="Calibri"/>
                <a:cs typeface="Calibri"/>
              </a:rPr>
              <a:t>Be end caps</a:t>
            </a:r>
          </a:p>
        </p:txBody>
      </p:sp>
      <p:sp>
        <p:nvSpPr>
          <p:cNvPr id="6" name="TextBox 5">
            <a:extLst>
              <a:ext uri="{FF2B5EF4-FFF2-40B4-BE49-F238E27FC236}">
                <a16:creationId xmlns:a16="http://schemas.microsoft.com/office/drawing/2014/main" id="{FADDBD41-A08E-489E-9471-E4DB5FBB8C03}"/>
              </a:ext>
            </a:extLst>
          </p:cNvPr>
          <p:cNvSpPr txBox="1"/>
          <p:nvPr/>
        </p:nvSpPr>
        <p:spPr>
          <a:xfrm>
            <a:off x="6485288" y="1834247"/>
            <a:ext cx="2607412" cy="1169551"/>
          </a:xfrm>
          <a:prstGeom prst="rect">
            <a:avLst/>
          </a:prstGeom>
          <a:solidFill>
            <a:schemeClr val="accent1">
              <a:lumMod val="20000"/>
              <a:lumOff val="80000"/>
            </a:schemeClr>
          </a:solidFill>
        </p:spPr>
        <p:txBody>
          <a:bodyPr wrap="square" rtlCol="0">
            <a:spAutoFit/>
          </a:bodyPr>
          <a:lstStyle/>
          <a:p>
            <a:r>
              <a:rPr lang="en-CH" sz="1400" b="1" dirty="0">
                <a:latin typeface="Calibri" panose="020F0502020204030204" pitchFamily="34" charset="0"/>
                <a:cs typeface="Calibri" panose="020F0502020204030204" pitchFamily="34" charset="0"/>
              </a:rPr>
              <a:t>Windows and absorbers</a:t>
            </a:r>
          </a:p>
          <a:p>
            <a:pPr marL="285750" indent="-285750">
              <a:buFont typeface="Arial" panose="020B0604020202020204" pitchFamily="34" charset="0"/>
              <a:buChar char="•"/>
            </a:pPr>
            <a:r>
              <a:rPr lang="en-CH" sz="1400" b="1" dirty="0">
                <a:latin typeface="Calibri" panose="020F0502020204030204" pitchFamily="34" charset="0"/>
                <a:cs typeface="Calibri" panose="020F0502020204030204" pitchFamily="34" charset="0"/>
              </a:rPr>
              <a:t>H</a:t>
            </a:r>
            <a:r>
              <a:rPr lang="en-CH" sz="1400" dirty="0">
                <a:latin typeface="Calibri" panose="020F0502020204030204" pitchFamily="34" charset="0"/>
                <a:cs typeface="Calibri" panose="020F0502020204030204" pitchFamily="34" charset="0"/>
              </a:rPr>
              <a:t>igh-density muon beam</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a:t>
            </a:r>
            <a:r>
              <a:rPr lang="en-CH" sz="1400" dirty="0">
                <a:latin typeface="Calibri" panose="020F0502020204030204" pitchFamily="34" charset="0"/>
                <a:cs typeface="Calibri" panose="020F0502020204030204" pitchFamily="34" charset="0"/>
              </a:rPr>
              <a:t>ressure rise mitigated by vacuum density</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First tests in HiRadMat</a:t>
            </a:r>
          </a:p>
        </p:txBody>
      </p:sp>
      <p:sp>
        <p:nvSpPr>
          <p:cNvPr id="7" name="Rectangle 6">
            <a:extLst>
              <a:ext uri="{FF2B5EF4-FFF2-40B4-BE49-F238E27FC236}">
                <a16:creationId xmlns:a16="http://schemas.microsoft.com/office/drawing/2014/main" id="{27F5246A-D554-14FF-F67D-C1E62E8E4AC2}"/>
              </a:ext>
            </a:extLst>
          </p:cNvPr>
          <p:cNvSpPr/>
          <p:nvPr/>
        </p:nvSpPr>
        <p:spPr>
          <a:xfrm>
            <a:off x="6485288" y="2970693"/>
            <a:ext cx="2607411" cy="1905313"/>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pic>
        <p:nvPicPr>
          <p:cNvPr id="9" name="Grafik 2" descr="Grafik 2">
            <a:extLst>
              <a:ext uri="{FF2B5EF4-FFF2-40B4-BE49-F238E27FC236}">
                <a16:creationId xmlns:a16="http://schemas.microsoft.com/office/drawing/2014/main" id="{BE769E87-DBE2-2E5F-0469-BA0E108E0C25}"/>
              </a:ext>
            </a:extLst>
          </p:cNvPr>
          <p:cNvPicPr/>
          <p:nvPr/>
        </p:nvPicPr>
        <p:blipFill>
          <a:blip r:embed="rId4"/>
          <a:stretch/>
        </p:blipFill>
        <p:spPr>
          <a:xfrm>
            <a:off x="6670794" y="3020060"/>
            <a:ext cx="2355611" cy="1791935"/>
          </a:xfrm>
          <a:prstGeom prst="rect">
            <a:avLst/>
          </a:prstGeom>
          <a:ln w="12600">
            <a:noFill/>
          </a:ln>
        </p:spPr>
      </p:pic>
      <p:sp>
        <p:nvSpPr>
          <p:cNvPr id="10" name="TextBox 9">
            <a:extLst>
              <a:ext uri="{FF2B5EF4-FFF2-40B4-BE49-F238E27FC236}">
                <a16:creationId xmlns:a16="http://schemas.microsoft.com/office/drawing/2014/main" id="{814BE497-833C-5F14-A8E2-7FF00F700B20}"/>
              </a:ext>
            </a:extLst>
          </p:cNvPr>
          <p:cNvSpPr txBox="1"/>
          <p:nvPr/>
        </p:nvSpPr>
        <p:spPr>
          <a:xfrm>
            <a:off x="5940152" y="710575"/>
            <a:ext cx="1937582" cy="276999"/>
          </a:xfrm>
          <a:prstGeom prst="rect">
            <a:avLst/>
          </a:prstGeom>
          <a:solidFill>
            <a:schemeClr val="accent6">
              <a:lumMod val="20000"/>
              <a:lumOff val="80000"/>
            </a:schemeClr>
          </a:solidFill>
        </p:spPr>
        <p:txBody>
          <a:bodyPr wrap="none" rtlCol="0">
            <a:spAutoFit/>
          </a:bodyPr>
          <a:lstStyle/>
          <a:p>
            <a:r>
              <a:rPr lang="en-CH" sz="1200" dirty="0">
                <a:latin typeface="Calibri" panose="020F0502020204030204" pitchFamily="34" charset="0"/>
                <a:cs typeface="Calibri" panose="020F0502020204030204" pitchFamily="34" charset="0"/>
              </a:rPr>
              <a:t>Most complex example 12 T</a:t>
            </a:r>
          </a:p>
        </p:txBody>
      </p:sp>
      <p:sp>
        <p:nvSpPr>
          <p:cNvPr id="4" name="TextBox 3">
            <a:extLst>
              <a:ext uri="{FF2B5EF4-FFF2-40B4-BE49-F238E27FC236}">
                <a16:creationId xmlns:a16="http://schemas.microsoft.com/office/drawing/2014/main" id="{8F1896A2-5AF2-5631-348D-F0571E7DFDF6}"/>
              </a:ext>
            </a:extLst>
          </p:cNvPr>
          <p:cNvSpPr txBox="1"/>
          <p:nvPr/>
        </p:nvSpPr>
        <p:spPr>
          <a:xfrm>
            <a:off x="3447966" y="4099013"/>
            <a:ext cx="869149" cy="307777"/>
          </a:xfrm>
          <a:prstGeom prst="rect">
            <a:avLst/>
          </a:prstGeom>
          <a:solidFill>
            <a:srgbClr val="FFFF00"/>
          </a:solidFill>
        </p:spPr>
        <p:txBody>
          <a:bodyPr wrap="none" rtlCol="0">
            <a:spAutoFit/>
          </a:bodyPr>
          <a:lstStyle/>
          <a:p>
            <a:pPr marL="285750" indent="-285750">
              <a:buFont typeface="Symbol" pitchFamily="2" charset="2"/>
              <a:buChar char="Þ"/>
            </a:pPr>
            <a:r>
              <a:rPr lang="en-CH" sz="1400" dirty="0">
                <a:latin typeface="Calibri" panose="020F0502020204030204" pitchFamily="34" charset="0"/>
                <a:cs typeface="Calibri" panose="020F0502020204030204" pitchFamily="34" charset="0"/>
              </a:rPr>
              <a:t>Dario</a:t>
            </a:r>
          </a:p>
        </p:txBody>
      </p:sp>
      <p:sp>
        <p:nvSpPr>
          <p:cNvPr id="13" name="TextBox 12">
            <a:extLst>
              <a:ext uri="{FF2B5EF4-FFF2-40B4-BE49-F238E27FC236}">
                <a16:creationId xmlns:a16="http://schemas.microsoft.com/office/drawing/2014/main" id="{8493F0ED-C98A-178B-5C9C-5813828A65B0}"/>
              </a:ext>
            </a:extLst>
          </p:cNvPr>
          <p:cNvSpPr txBox="1"/>
          <p:nvPr/>
        </p:nvSpPr>
        <p:spPr>
          <a:xfrm>
            <a:off x="6485288" y="1059582"/>
            <a:ext cx="2355901" cy="738664"/>
          </a:xfrm>
          <a:prstGeom prst="rect">
            <a:avLst/>
          </a:prstGeom>
          <a:solidFill>
            <a:srgbClr val="A9FFBD"/>
          </a:solidFill>
        </p:spPr>
        <p:txBody>
          <a:bodyPr wrap="none" rtlCol="0">
            <a:spAutoFit/>
          </a:bodyPr>
          <a:lstStyle/>
          <a:p>
            <a:r>
              <a:rPr lang="en-CH" sz="1400" b="1" dirty="0">
                <a:latin typeface="Calibri" panose="020F0502020204030204" pitchFamily="34" charset="0"/>
                <a:cs typeface="Calibri" panose="020F0502020204030204" pitchFamily="34" charset="0"/>
              </a:rPr>
              <a:t>HTS solenoids</a:t>
            </a:r>
          </a:p>
          <a:p>
            <a:r>
              <a:rPr lang="en-US" sz="1400" dirty="0">
                <a:latin typeface="Calibri" panose="020F0502020204030204" pitchFamily="34" charset="0"/>
                <a:cs typeface="Calibri" panose="020F0502020204030204" pitchFamily="34" charset="0"/>
              </a:rPr>
              <a:t>Ultimate field for final cooling</a:t>
            </a:r>
          </a:p>
          <a:p>
            <a:r>
              <a:rPr lang="en-US" sz="1400" dirty="0">
                <a:latin typeface="Calibri" panose="020F0502020204030204" pitchFamily="34" charset="0"/>
                <a:cs typeface="Calibri" panose="020F0502020204030204" pitchFamily="34" charset="0"/>
              </a:rPr>
              <a:t>A</a:t>
            </a:r>
            <a:r>
              <a:rPr lang="en-CH" sz="1400" dirty="0">
                <a:latin typeface="Calibri" panose="020F0502020204030204" pitchFamily="34" charset="0"/>
                <a:cs typeface="Calibri" panose="020F0502020204030204" pitchFamily="34" charset="0"/>
              </a:rPr>
              <a:t>lso consider cost</a:t>
            </a:r>
          </a:p>
        </p:txBody>
      </p:sp>
      <p:sp>
        <p:nvSpPr>
          <p:cNvPr id="18" name="TextBox 17">
            <a:extLst>
              <a:ext uri="{FF2B5EF4-FFF2-40B4-BE49-F238E27FC236}">
                <a16:creationId xmlns:a16="http://schemas.microsoft.com/office/drawing/2014/main" id="{F642144A-E6EA-3900-7FF8-FD60678E8AA7}"/>
              </a:ext>
            </a:extLst>
          </p:cNvPr>
          <p:cNvSpPr txBox="1"/>
          <p:nvPr/>
        </p:nvSpPr>
        <p:spPr>
          <a:xfrm>
            <a:off x="8223550" y="970731"/>
            <a:ext cx="941989" cy="307777"/>
          </a:xfrm>
          <a:prstGeom prst="rect">
            <a:avLst/>
          </a:prstGeom>
          <a:solidFill>
            <a:srgbClr val="FFFF00"/>
          </a:solidFill>
        </p:spPr>
        <p:txBody>
          <a:bodyPr wrap="none" rtlCol="0">
            <a:spAutoFit/>
          </a:bodyPr>
          <a:lstStyle/>
          <a:p>
            <a:pPr marL="285750" indent="-285750">
              <a:buFont typeface="Symbol" pitchFamily="2" charset="2"/>
              <a:buChar char="Þ"/>
            </a:pPr>
            <a:r>
              <a:rPr lang="en-CH" sz="1400" dirty="0">
                <a:latin typeface="Calibri" panose="020F0502020204030204" pitchFamily="34" charset="0"/>
                <a:cs typeface="Calibri" panose="020F0502020204030204" pitchFamily="34" charset="0"/>
              </a:rPr>
              <a:t>Marco</a:t>
            </a:r>
          </a:p>
        </p:txBody>
      </p:sp>
    </p:spTree>
    <p:extLst>
      <p:ext uri="{BB962C8B-B14F-4D97-AF65-F5344CB8AC3E}">
        <p14:creationId xmlns:p14="http://schemas.microsoft.com/office/powerpoint/2010/main" val="30240607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115616" y="51470"/>
            <a:ext cx="7190184" cy="432048"/>
          </a:xfrm>
        </p:spPr>
        <p:txBody>
          <a:bodyPr/>
          <a:lstStyle/>
          <a:p>
            <a:r>
              <a:rPr lang="en-GB" sz="2800" dirty="0">
                <a:latin typeface="Calibri"/>
                <a:cs typeface="Calibri"/>
              </a:rPr>
              <a:t>International Muon Collider Collaboration (IMCC)</a:t>
            </a:r>
            <a:endParaRPr lang="en-GB" sz="28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49</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6" name="Content Placeholder 2"/>
          <p:cNvSpPr>
            <a:spLocks noGrp="1"/>
          </p:cNvSpPr>
          <p:nvPr>
            <p:ph idx="4294967295"/>
          </p:nvPr>
        </p:nvSpPr>
        <p:spPr>
          <a:xfrm>
            <a:off x="53595" y="915566"/>
            <a:ext cx="5670533" cy="1440159"/>
          </a:xfrm>
          <a:prstGeom prst="rect">
            <a:avLst/>
          </a:prstGeom>
        </p:spPr>
        <p:txBody>
          <a:bodyPr>
            <a:noAutofit/>
          </a:bodyPr>
          <a:lstStyle/>
          <a:p>
            <a:pPr marL="0" indent="0">
              <a:buNone/>
            </a:pPr>
            <a:r>
              <a:rPr lang="en-US" sz="1600" dirty="0">
                <a:latin typeface="Calibri"/>
                <a:cs typeface="Calibri"/>
              </a:rPr>
              <a:t>IMCC was founded in 2021 </a:t>
            </a:r>
          </a:p>
          <a:p>
            <a:pPr marL="285750" indent="-285750">
              <a:buClr>
                <a:schemeClr val="tx1"/>
              </a:buClr>
              <a:buFont typeface="Arial" panose="020B0604020202020204" pitchFamily="34" charset="0"/>
              <a:buChar char="•"/>
            </a:pPr>
            <a:r>
              <a:rPr lang="en-US" sz="1600" dirty="0">
                <a:latin typeface="Calibri"/>
                <a:cs typeface="Calibri"/>
              </a:rPr>
              <a:t>Reports to CERN Council</a:t>
            </a:r>
          </a:p>
          <a:p>
            <a:pPr marL="285750" indent="-285750">
              <a:buClr>
                <a:schemeClr val="tx1"/>
              </a:buClr>
              <a:buFont typeface="Arial" panose="020B0604020202020204" pitchFamily="34" charset="0"/>
              <a:buChar char="•"/>
            </a:pPr>
            <a:r>
              <a:rPr lang="en-US" sz="1600" dirty="0">
                <a:latin typeface="Calibri"/>
                <a:cs typeface="Calibri"/>
              </a:rPr>
              <a:t>Anticipate it will also report to DoE and other funding agencies</a:t>
            </a:r>
          </a:p>
          <a:p>
            <a:pPr marL="285750" indent="-285750">
              <a:buClr>
                <a:schemeClr val="tx1"/>
              </a:buClr>
              <a:buFont typeface="Arial" panose="020B0604020202020204" pitchFamily="34" charset="0"/>
              <a:buChar char="•"/>
            </a:pPr>
            <a:r>
              <a:rPr lang="en-US" sz="1600" dirty="0">
                <a:latin typeface="Calibri"/>
                <a:cs typeface="Calibri"/>
              </a:rPr>
              <a:t>50 full members, a few additional contributors</a:t>
            </a:r>
          </a:p>
          <a:p>
            <a:pPr marL="0" indent="0">
              <a:buClr>
                <a:schemeClr val="tx1"/>
              </a:buClr>
              <a:buNone/>
            </a:pPr>
            <a:endParaRPr lang="en-US" sz="1400" dirty="0">
              <a:latin typeface="Calibri"/>
              <a:cs typeface="Calibri"/>
            </a:endParaRPr>
          </a:p>
        </p:txBody>
      </p:sp>
      <p:pic>
        <p:nvPicPr>
          <p:cNvPr id="8" name="Picture 7">
            <a:extLst>
              <a:ext uri="{FF2B5EF4-FFF2-40B4-BE49-F238E27FC236}">
                <a16:creationId xmlns:a16="http://schemas.microsoft.com/office/drawing/2014/main" id="{AA7E2464-F19D-EE83-5A4F-AE29E4B5E20E}"/>
              </a:ext>
            </a:extLst>
          </p:cNvPr>
          <p:cNvPicPr>
            <a:picLocks noChangeAspect="1"/>
          </p:cNvPicPr>
          <p:nvPr/>
        </p:nvPicPr>
        <p:blipFill rotWithShape="1">
          <a:blip r:embed="rId2"/>
          <a:srcRect l="10347" t="3722" r="10583" b="7192"/>
          <a:stretch/>
        </p:blipFill>
        <p:spPr>
          <a:xfrm>
            <a:off x="5815295" y="714748"/>
            <a:ext cx="2357105" cy="2298068"/>
          </a:xfrm>
          <a:prstGeom prst="rect">
            <a:avLst/>
          </a:prstGeom>
        </p:spPr>
      </p:pic>
      <p:pic>
        <p:nvPicPr>
          <p:cNvPr id="10" name="Picture 9" descr="p0.pdf">
            <a:extLst>
              <a:ext uri="{FF2B5EF4-FFF2-40B4-BE49-F238E27FC236}">
                <a16:creationId xmlns:a16="http://schemas.microsoft.com/office/drawing/2014/main" id="{220E17F1-9DA3-BB13-6CE9-A3C8B26FAB34}"/>
              </a:ext>
            </a:extLst>
          </p:cNvPr>
          <p:cNvPicPr>
            <a:picLocks noChangeAspect="1"/>
          </p:cNvPicPr>
          <p:nvPr/>
        </p:nvPicPr>
        <p:blipFill rotWithShape="1">
          <a:blip r:embed="rId3">
            <a:extLst>
              <a:ext uri="{28A0092B-C50C-407E-A947-70E740481C1C}">
                <a14:useLocalDpi xmlns:a14="http://schemas.microsoft.com/office/drawing/2010/main" val="0"/>
              </a:ext>
            </a:extLst>
          </a:blip>
          <a:srcRect l="14220" t="17551" r="8731" b="16902"/>
          <a:stretch/>
        </p:blipFill>
        <p:spPr>
          <a:xfrm>
            <a:off x="313873" y="2508758"/>
            <a:ext cx="2085984" cy="2511264"/>
          </a:xfrm>
          <a:prstGeom prst="rect">
            <a:avLst/>
          </a:prstGeom>
        </p:spPr>
      </p:pic>
      <p:sp>
        <p:nvSpPr>
          <p:cNvPr id="11" name="Content Placeholder 2">
            <a:extLst>
              <a:ext uri="{FF2B5EF4-FFF2-40B4-BE49-F238E27FC236}">
                <a16:creationId xmlns:a16="http://schemas.microsoft.com/office/drawing/2014/main" id="{12EBBB6A-E41C-7EF2-C0A5-713A1C51BA5D}"/>
              </a:ext>
            </a:extLst>
          </p:cNvPr>
          <p:cNvSpPr txBox="1">
            <a:spLocks/>
          </p:cNvSpPr>
          <p:nvPr/>
        </p:nvSpPr>
        <p:spPr>
          <a:xfrm>
            <a:off x="2573259" y="2710509"/>
            <a:ext cx="6175205" cy="1844798"/>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latin typeface="Calibri"/>
                <a:cs typeface="Calibri"/>
              </a:rPr>
              <a:t>IMCC goals</a:t>
            </a:r>
          </a:p>
          <a:p>
            <a:pPr>
              <a:buClr>
                <a:schemeClr val="tx1"/>
              </a:buClr>
              <a:buFont typeface="Arial" panose="020B0604020202020204" pitchFamily="34" charset="0"/>
              <a:buChar char="•"/>
            </a:pPr>
            <a:r>
              <a:rPr lang="en-US" sz="1400" dirty="0">
                <a:latin typeface="Calibri"/>
                <a:cs typeface="Calibri"/>
              </a:rPr>
              <a:t>10 </a:t>
            </a:r>
            <a:r>
              <a:rPr lang="en-US" sz="1400" dirty="0" err="1">
                <a:latin typeface="Calibri"/>
                <a:cs typeface="Calibri"/>
              </a:rPr>
              <a:t>TeV</a:t>
            </a:r>
            <a:r>
              <a:rPr lang="en-US" sz="1400" dirty="0">
                <a:latin typeface="Calibri"/>
                <a:cs typeface="Calibri"/>
              </a:rPr>
              <a:t> high-luminosity collider</a:t>
            </a:r>
          </a:p>
          <a:p>
            <a:pPr lvl="1">
              <a:buClr>
                <a:schemeClr val="tx1"/>
              </a:buClr>
              <a:buFont typeface="Arial" panose="020B0604020202020204" pitchFamily="34" charset="0"/>
              <a:buChar char="•"/>
            </a:pPr>
            <a:r>
              <a:rPr lang="en-US" sz="1400" dirty="0">
                <a:latin typeface="Calibri"/>
                <a:cs typeface="Calibri"/>
              </a:rPr>
              <a:t>Higher energies to be explored later</a:t>
            </a:r>
          </a:p>
          <a:p>
            <a:pPr>
              <a:buClr>
                <a:schemeClr val="tx1"/>
              </a:buClr>
              <a:buFont typeface="Arial" panose="020B0604020202020204" pitchFamily="34" charset="0"/>
              <a:buChar char="•"/>
            </a:pPr>
            <a:r>
              <a:rPr lang="en-US" sz="1400" dirty="0">
                <a:latin typeface="Calibri"/>
                <a:cs typeface="Calibri"/>
              </a:rPr>
              <a:t>Develop initial stage to start operation by 2050</a:t>
            </a:r>
          </a:p>
          <a:p>
            <a:pPr lvl="1">
              <a:buClr>
                <a:schemeClr val="tx1"/>
              </a:buClr>
              <a:buFont typeface="Arial" panose="020B0604020202020204" pitchFamily="34" charset="0"/>
              <a:buChar char="•"/>
            </a:pPr>
            <a:r>
              <a:rPr lang="en-US" sz="1400" dirty="0">
                <a:latin typeface="Calibri"/>
                <a:cs typeface="Calibri"/>
              </a:rPr>
              <a:t>Lower energy or luminosity</a:t>
            </a:r>
          </a:p>
          <a:p>
            <a:pPr>
              <a:buClr>
                <a:schemeClr val="tx1"/>
              </a:buClr>
              <a:buFont typeface="Arial" panose="020B0604020202020204" pitchFamily="34" charset="0"/>
              <a:buChar char="•"/>
            </a:pPr>
            <a:r>
              <a:rPr lang="en-US" sz="1400" dirty="0">
                <a:latin typeface="Calibri"/>
                <a:cs typeface="Calibri"/>
              </a:rPr>
              <a:t>Identify potential sites </a:t>
            </a:r>
          </a:p>
          <a:p>
            <a:pPr>
              <a:buClr>
                <a:schemeClr val="tx1"/>
              </a:buClr>
              <a:buFont typeface="Arial" panose="020B0604020202020204" pitchFamily="34" charset="0"/>
              <a:buChar char="•"/>
            </a:pPr>
            <a:r>
              <a:rPr lang="en-US" sz="1400" dirty="0">
                <a:latin typeface="Calibri"/>
                <a:cs typeface="Calibri"/>
              </a:rPr>
              <a:t>Implementing workplan following priorities from Roadmap</a:t>
            </a:r>
          </a:p>
        </p:txBody>
      </p:sp>
      <p:sp>
        <p:nvSpPr>
          <p:cNvPr id="13" name="Rectangle 12">
            <a:extLst>
              <a:ext uri="{FF2B5EF4-FFF2-40B4-BE49-F238E27FC236}">
                <a16:creationId xmlns:a16="http://schemas.microsoft.com/office/drawing/2014/main" id="{0FC6E836-54B7-F86E-FB61-95CD1F3000CD}"/>
              </a:ext>
            </a:extLst>
          </p:cNvPr>
          <p:cNvSpPr/>
          <p:nvPr/>
        </p:nvSpPr>
        <p:spPr>
          <a:xfrm>
            <a:off x="319334" y="4743023"/>
            <a:ext cx="2236442" cy="276999"/>
          </a:xfrm>
          <a:prstGeom prst="rect">
            <a:avLst/>
          </a:prstGeom>
          <a:solidFill>
            <a:schemeClr val="bg1"/>
          </a:solidFill>
          <a:ln>
            <a:noFill/>
          </a:ln>
        </p:spPr>
        <p:txBody>
          <a:bodyPr wrap="square">
            <a:spAutoFit/>
          </a:bodyPr>
          <a:lstStyle/>
          <a:p>
            <a:r>
              <a:rPr lang="en-US" sz="1200" u="sng" dirty="0">
                <a:solidFill>
                  <a:srgbClr val="276FFF"/>
                </a:solidFill>
                <a:latin typeface="Calibri" panose="020F0502020204030204" pitchFamily="34" charset="0"/>
                <a:cs typeface="Calibri" panose="020F0502020204030204" pitchFamily="34" charset="0"/>
                <a:hlinkClick r:id="rId4"/>
              </a:rPr>
              <a:t>http://arxiv.org/abs/2201.07895</a:t>
            </a:r>
          </a:p>
        </p:txBody>
      </p:sp>
    </p:spTree>
    <p:extLst>
      <p:ext uri="{BB962C8B-B14F-4D97-AF65-F5344CB8AC3E}">
        <p14:creationId xmlns:p14="http://schemas.microsoft.com/office/powerpoint/2010/main" val="441823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251520" y="-20538"/>
            <a:ext cx="8064896" cy="432048"/>
          </a:xfrm>
        </p:spPr>
        <p:txBody>
          <a:bodyPr/>
          <a:lstStyle/>
          <a:p>
            <a:r>
              <a:rPr lang="en-GB" sz="3200" b="0" dirty="0">
                <a:latin typeface="Calibri"/>
                <a:cs typeface="Calibri"/>
              </a:rPr>
              <a:t>US P5: The Muon Shot</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IMCC, US Inaguration Meeting, FNAL, August 2024</a:t>
            </a:r>
            <a:endParaRPr lang="en-GB" dirty="0">
              <a:latin typeface="Calibri"/>
              <a:cs typeface="Calibri"/>
            </a:endParaRPr>
          </a:p>
        </p:txBody>
      </p:sp>
      <p:sp>
        <p:nvSpPr>
          <p:cNvPr id="10" name="TextBox 9">
            <a:extLst>
              <a:ext uri="{FF2B5EF4-FFF2-40B4-BE49-F238E27FC236}">
                <a16:creationId xmlns:a16="http://schemas.microsoft.com/office/drawing/2014/main" id="{FB1847DE-6622-E367-0852-B78414544E6C}"/>
              </a:ext>
            </a:extLst>
          </p:cNvPr>
          <p:cNvSpPr txBox="1"/>
          <p:nvPr/>
        </p:nvSpPr>
        <p:spPr>
          <a:xfrm>
            <a:off x="251520" y="3562439"/>
            <a:ext cx="5256584" cy="1169551"/>
          </a:xfrm>
          <a:prstGeom prst="rect">
            <a:avLst/>
          </a:prstGeom>
          <a:solidFill>
            <a:schemeClr val="accent2">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Informal discussion with DoE (Regina Rameika, Abid Patwa):</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DoE wants to maintain IMCC as a </a:t>
            </a:r>
            <a:r>
              <a:rPr lang="en-CH" sz="1400" b="1" dirty="0">
                <a:latin typeface="Calibri" panose="020F0502020204030204" pitchFamily="34" charset="0"/>
                <a:cs typeface="Calibri" panose="020F0502020204030204" pitchFamily="34" charset="0"/>
              </a:rPr>
              <a:t>global collaboration</a:t>
            </a:r>
          </a:p>
          <a:p>
            <a:pPr marL="285750" indent="-285750">
              <a:buFont typeface="Arial" panose="020B0604020202020204" pitchFamily="34" charset="0"/>
              <a:buChar char="•"/>
            </a:pPr>
            <a:r>
              <a:rPr lang="en-CH" sz="1400" b="1" dirty="0">
                <a:latin typeface="Calibri" panose="020F0502020204030204" pitchFamily="34" charset="0"/>
                <a:cs typeface="Calibri" panose="020F0502020204030204" pitchFamily="34" charset="0"/>
              </a:rPr>
              <a:t>Addendum to CERN-DoE-NSF agreement </a:t>
            </a:r>
            <a:r>
              <a:rPr lang="en-CH" sz="1400" dirty="0">
                <a:latin typeface="Calibri" panose="020F0502020204030204" pitchFamily="34" charset="0"/>
                <a:cs typeface="Calibri" panose="020F0502020204030204" pitchFamily="34" charset="0"/>
              </a:rPr>
              <a:t>should be in preparation</a:t>
            </a:r>
          </a:p>
          <a:p>
            <a:pPr marL="285750" indent="-285750">
              <a:buFont typeface="Arial" panose="020B0604020202020204" pitchFamily="34" charset="0"/>
              <a:buChar char="•"/>
            </a:pPr>
            <a:endParaRPr lang="en-CH" sz="1400" dirty="0">
              <a:latin typeface="Calibri" panose="020F0502020204030204" pitchFamily="34" charset="0"/>
              <a:cs typeface="Calibri" panose="020F0502020204030204" pitchFamily="34" charset="0"/>
            </a:endParaRPr>
          </a:p>
          <a:p>
            <a:r>
              <a:rPr lang="en-CH" sz="1400" b="1" dirty="0">
                <a:latin typeface="Calibri" panose="020F0502020204030204" pitchFamily="34" charset="0"/>
                <a:cs typeface="Calibri" panose="020F0502020204030204" pitchFamily="34" charset="0"/>
              </a:rPr>
              <a:t>IMCC prepares options for Europe and for the US in parallel</a:t>
            </a:r>
          </a:p>
        </p:txBody>
      </p:sp>
      <p:sp>
        <p:nvSpPr>
          <p:cNvPr id="4" name="TextBox 3">
            <a:extLst>
              <a:ext uri="{FF2B5EF4-FFF2-40B4-BE49-F238E27FC236}">
                <a16:creationId xmlns:a16="http://schemas.microsoft.com/office/drawing/2014/main" id="{D806EE38-50C7-2807-7EE8-3CF36FC3B7D4}"/>
              </a:ext>
            </a:extLst>
          </p:cNvPr>
          <p:cNvSpPr txBox="1"/>
          <p:nvPr/>
        </p:nvSpPr>
        <p:spPr>
          <a:xfrm>
            <a:off x="251520" y="905693"/>
            <a:ext cx="8640960" cy="1815882"/>
          </a:xfrm>
          <a:prstGeom prst="rect">
            <a:avLst/>
          </a:prstGeom>
          <a:solidFill>
            <a:schemeClr val="accent6">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US has been instrumental in advancing the muon collider during Snowmass process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See the contributions even increase after the process</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Particle Physics Project Prioritisation Panel (P5) supports US ambition to host a 10 TeV parton-parton collider</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Endorses muon collider R&amp;D: </a:t>
            </a:r>
            <a:r>
              <a:rPr lang="en-US" sz="1400" dirty="0">
                <a:latin typeface="Calibri" panose="020F0502020204030204" pitchFamily="34" charset="0"/>
                <a:cs typeface="Calibri" panose="020F0502020204030204" pitchFamily="34" charset="0"/>
              </a:rPr>
              <a:t>”This is our muon shot”</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Recommend joining the IMCC and consider FNAL as a host candidate</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Warmly welcome the US</a:t>
            </a:r>
          </a:p>
        </p:txBody>
      </p:sp>
      <p:pic>
        <p:nvPicPr>
          <p:cNvPr id="2" name="Picture 1" descr="A map of a city&#10;&#10;Description automatically generated">
            <a:extLst>
              <a:ext uri="{FF2B5EF4-FFF2-40B4-BE49-F238E27FC236}">
                <a16:creationId xmlns:a16="http://schemas.microsoft.com/office/drawing/2014/main" id="{31C424FD-F44D-71BA-B7EC-57E239091648}"/>
              </a:ext>
            </a:extLst>
          </p:cNvPr>
          <p:cNvPicPr>
            <a:picLocks noChangeAspect="1"/>
          </p:cNvPicPr>
          <p:nvPr/>
        </p:nvPicPr>
        <p:blipFill>
          <a:blip r:embed="rId2"/>
          <a:stretch>
            <a:fillRect/>
          </a:stretch>
        </p:blipFill>
        <p:spPr>
          <a:xfrm>
            <a:off x="5809909" y="2098068"/>
            <a:ext cx="2794539" cy="2777938"/>
          </a:xfrm>
          <a:prstGeom prst="rect">
            <a:avLst/>
          </a:prstGeom>
        </p:spPr>
      </p:pic>
      <p:sp>
        <p:nvSpPr>
          <p:cNvPr id="3" name="Content Placeholder 2">
            <a:extLst>
              <a:ext uri="{FF2B5EF4-FFF2-40B4-BE49-F238E27FC236}">
                <a16:creationId xmlns:a16="http://schemas.microsoft.com/office/drawing/2014/main" id="{196EABD3-4E55-D6E2-3901-A2326649D0EC}"/>
              </a:ext>
            </a:extLst>
          </p:cNvPr>
          <p:cNvSpPr txBox="1">
            <a:spLocks/>
          </p:cNvSpPr>
          <p:nvPr/>
        </p:nvSpPr>
        <p:spPr>
          <a:xfrm>
            <a:off x="179512" y="843558"/>
            <a:ext cx="8964488" cy="3777269"/>
          </a:xfrm>
          <a:prstGeom prst="rect">
            <a:avLst/>
          </a:prstGeom>
          <a:solidFill>
            <a:schemeClr val="bg1"/>
          </a:solidFill>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1400">
                <a:solidFill>
                  <a:srgbClr val="000000"/>
                </a:solidFill>
                <a:latin typeface="Calibri" panose="020F0502020204030204" pitchFamily="34" charset="0"/>
                <a:cs typeface="Calibri" panose="020F0502020204030204" pitchFamily="34" charset="0"/>
              </a:rPr>
              <a:t>It is great news that the P5 report makes so clear and prominent recommendations concerning muon collider R&amp;D, participation in the International Muon Collider Collaboration (IMCC), and taking a leading role in the muon collider design process. This is the fruit of your excellent work during the Snowmass process.</a:t>
            </a:r>
            <a:br>
              <a:rPr lang="en-US" sz="1400">
                <a:solidFill>
                  <a:srgbClr val="000000"/>
                </a:solidFill>
                <a:latin typeface="Calibri" panose="020F0502020204030204" pitchFamily="34" charset="0"/>
                <a:cs typeface="Calibri" panose="020F0502020204030204" pitchFamily="34" charset="0"/>
              </a:rPr>
            </a:br>
            <a:endParaRPr lang="en-US" sz="1400">
              <a:solidFill>
                <a:srgbClr val="000000"/>
              </a:solidFill>
              <a:latin typeface="Calibri" panose="020F0502020204030204" pitchFamily="34" charset="0"/>
              <a:cs typeface="Calibri" panose="020F0502020204030204" pitchFamily="34" charset="0"/>
            </a:endParaRPr>
          </a:p>
          <a:p>
            <a:pPr marL="0" indent="0">
              <a:buFont typeface="Wingdings" charset="2"/>
              <a:buNone/>
            </a:pPr>
            <a:r>
              <a:rPr lang="en-US" sz="1400">
                <a:solidFill>
                  <a:srgbClr val="000000"/>
                </a:solidFill>
                <a:latin typeface="Calibri" panose="020F0502020204030204" pitchFamily="34" charset="0"/>
                <a:cs typeface="Calibri" panose="020F0502020204030204" pitchFamily="34" charset="0"/>
              </a:rPr>
              <a:t>Several US institutes are already members of the IMCC and members of the US community are already engaged in important roles.</a:t>
            </a:r>
          </a:p>
          <a:p>
            <a:pPr marL="0" indent="0">
              <a:buFont typeface="Wingdings" charset="2"/>
              <a:buNone/>
            </a:pPr>
            <a:endParaRPr lang="en-US" sz="1400">
              <a:solidFill>
                <a:srgbClr val="000000"/>
              </a:solidFill>
              <a:latin typeface="Calibri" panose="020F0502020204030204" pitchFamily="34" charset="0"/>
              <a:cs typeface="Calibri" panose="020F0502020204030204" pitchFamily="34" charset="0"/>
            </a:endParaRPr>
          </a:p>
          <a:p>
            <a:pPr marL="0" indent="0">
              <a:buFont typeface="Wingdings" charset="2"/>
              <a:buNone/>
            </a:pPr>
            <a:r>
              <a:rPr lang="en-US" sz="1400">
                <a:solidFill>
                  <a:srgbClr val="000000"/>
                </a:solidFill>
                <a:latin typeface="Calibri" panose="020F0502020204030204" pitchFamily="34" charset="0"/>
                <a:cs typeface="Calibri" panose="020F0502020204030204" pitchFamily="34" charset="0"/>
              </a:rPr>
              <a:t>The US expertise in the different fields, including physics, detectors, accelerators, technologies and project leadership will be instrumental to the progress of the muon collider design. In particular, the ambition of the US to host such a facility is excellent news and strengthens the motivation for R&amp;D and demonstrator planning at a fast pace.</a:t>
            </a:r>
            <a:br>
              <a:rPr lang="en-US" sz="1400">
                <a:solidFill>
                  <a:srgbClr val="000000"/>
                </a:solidFill>
                <a:latin typeface="Calibri" panose="020F0502020204030204" pitchFamily="34" charset="0"/>
                <a:cs typeface="Calibri" panose="020F0502020204030204" pitchFamily="34" charset="0"/>
              </a:rPr>
            </a:br>
            <a:endParaRPr lang="en-US" sz="1400">
              <a:solidFill>
                <a:srgbClr val="000000"/>
              </a:solidFill>
              <a:latin typeface="Calibri" panose="020F0502020204030204" pitchFamily="34" charset="0"/>
              <a:cs typeface="Calibri" panose="020F0502020204030204" pitchFamily="34" charset="0"/>
            </a:endParaRPr>
          </a:p>
          <a:p>
            <a:pPr marL="0" indent="0">
              <a:buFont typeface="Wingdings" charset="2"/>
              <a:buNone/>
            </a:pPr>
            <a:r>
              <a:rPr lang="en-US" sz="1400">
                <a:solidFill>
                  <a:srgbClr val="000000"/>
                </a:solidFill>
                <a:latin typeface="Calibri" panose="020F0502020204030204" pitchFamily="34" charset="0"/>
                <a:cs typeface="Calibri" panose="020F0502020204030204" pitchFamily="34" charset="0"/>
              </a:rPr>
              <a:t>As already planed, we will revise the distribution of R&amp;D efforts and the organisation with your help in 2024, reflecting the US efforts and resources. This will enable us to move forward  in the most efficient way possible, with a much stronger collaboration, towards a muon collider design and hopefully implementation.</a:t>
            </a:r>
            <a:br>
              <a:rPr lang="en-US" sz="1400">
                <a:solidFill>
                  <a:srgbClr val="000000"/>
                </a:solidFill>
                <a:latin typeface="Calibri" panose="020F0502020204030204" pitchFamily="34" charset="0"/>
                <a:cs typeface="Calibri" panose="020F0502020204030204" pitchFamily="34" charset="0"/>
              </a:rPr>
            </a:br>
            <a:endParaRPr lang="en-US" sz="1400">
              <a:solidFill>
                <a:srgbClr val="000000"/>
              </a:solidFill>
              <a:latin typeface="Calibri" panose="020F0502020204030204" pitchFamily="34" charset="0"/>
              <a:cs typeface="Calibri" panose="020F0502020204030204" pitchFamily="34" charset="0"/>
            </a:endParaRPr>
          </a:p>
          <a:p>
            <a:pPr marL="0" indent="0">
              <a:buFont typeface="Wingdings" charset="2"/>
              <a:buNone/>
            </a:pPr>
            <a:r>
              <a:rPr lang="en-US" sz="1400">
                <a:solidFill>
                  <a:srgbClr val="000000"/>
                </a:solidFill>
                <a:latin typeface="Calibri" panose="020F0502020204030204" pitchFamily="34" charset="0"/>
                <a:cs typeface="Calibri" panose="020F0502020204030204" pitchFamily="34" charset="0"/>
              </a:rPr>
              <a:t>Welcome,</a:t>
            </a:r>
          </a:p>
          <a:p>
            <a:pPr marL="0" indent="0">
              <a:buFont typeface="Wingdings" charset="2"/>
              <a:buNone/>
            </a:pPr>
            <a:r>
              <a:rPr lang="en-US" sz="1400">
                <a:solidFill>
                  <a:srgbClr val="000000"/>
                </a:solidFill>
                <a:latin typeface="Calibri" panose="020F0502020204030204" pitchFamily="34" charset="0"/>
                <a:cs typeface="Calibri" panose="020F0502020204030204" pitchFamily="34" charset="0"/>
              </a:rPr>
              <a:t>Daniel, Nadia and Steinar.</a:t>
            </a:r>
            <a:endParaRPr lang="en-US" sz="14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371446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r>
              <a:rPr lang="en-US" sz="3200" dirty="0" err="1">
                <a:latin typeface="Calibri"/>
                <a:cs typeface="Calibri"/>
              </a:rPr>
              <a:t>MuCol</a:t>
            </a:r>
            <a:r>
              <a:rPr lang="en-US" sz="3200" dirty="0">
                <a:latin typeface="Calibri"/>
                <a:cs typeface="Calibri"/>
              </a:rPr>
              <a:t> (EU co-funded)</a:t>
            </a:r>
          </a:p>
        </p:txBody>
      </p:sp>
      <p:sp>
        <p:nvSpPr>
          <p:cNvPr id="6" name="TextBox 5">
            <a:extLst>
              <a:ext uri="{FF2B5EF4-FFF2-40B4-BE49-F238E27FC236}">
                <a16:creationId xmlns:a16="http://schemas.microsoft.com/office/drawing/2014/main" id="{BC21A27B-44AD-40FF-A734-A3B6277BAF3E}"/>
              </a:ext>
            </a:extLst>
          </p:cNvPr>
          <p:cNvSpPr txBox="1"/>
          <p:nvPr/>
        </p:nvSpPr>
        <p:spPr>
          <a:xfrm>
            <a:off x="3851920" y="627534"/>
            <a:ext cx="5288481" cy="1815882"/>
          </a:xfrm>
          <a:prstGeom prst="rect">
            <a:avLst/>
          </a:prstGeom>
          <a:noFill/>
        </p:spPr>
        <p:txBody>
          <a:bodyPr wrap="square" rtlCol="0">
            <a:spAutoFit/>
          </a:bodyPr>
          <a:lstStyle/>
          <a:p>
            <a:r>
              <a:rPr lang="en-CH" sz="1600" dirty="0">
                <a:latin typeface="Calibri" panose="020F0502020204030204" pitchFamily="34" charset="0"/>
                <a:cs typeface="Calibri" panose="020F0502020204030204" pitchFamily="34" charset="0"/>
              </a:rPr>
              <a:t>Started March 2023, lasts until early 2027</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3 MEUR from the EU, the UK and Switzerland, about 4 MEUR from the partners, CERN leads and contributes</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Final deliverable is a report on the full IMCC R&amp;D results</a:t>
            </a:r>
          </a:p>
          <a:p>
            <a:r>
              <a:rPr lang="en-CH" sz="1600" dirty="0">
                <a:latin typeface="Calibri" panose="020F0502020204030204" pitchFamily="34" charset="0"/>
                <a:cs typeface="Calibri" panose="020F0502020204030204" pitchFamily="34" charset="0"/>
              </a:rPr>
              <a:t>EU officer will come on 19th June.</a:t>
            </a:r>
          </a:p>
        </p:txBody>
      </p:sp>
      <p:pic>
        <p:nvPicPr>
          <p:cNvPr id="7" name="Picture 6">
            <a:extLst>
              <a:ext uri="{FF2B5EF4-FFF2-40B4-BE49-F238E27FC236}">
                <a16:creationId xmlns:a16="http://schemas.microsoft.com/office/drawing/2014/main" id="{51C023F5-AC95-2856-1DFF-4D61E69CDA6C}"/>
              </a:ext>
            </a:extLst>
          </p:cNvPr>
          <p:cNvPicPr>
            <a:picLocks noChangeAspect="1"/>
          </p:cNvPicPr>
          <p:nvPr/>
        </p:nvPicPr>
        <p:blipFill rotWithShape="1">
          <a:blip r:embed="rId2"/>
          <a:srcRect t="27033" b="27391"/>
          <a:stretch/>
        </p:blipFill>
        <p:spPr>
          <a:xfrm>
            <a:off x="179512" y="2514259"/>
            <a:ext cx="8568952" cy="2292656"/>
          </a:xfrm>
          <a:prstGeom prst="rect">
            <a:avLst/>
          </a:prstGeom>
        </p:spPr>
      </p:pic>
      <p:pic>
        <p:nvPicPr>
          <p:cNvPr id="10" name="Picture 9" descr="A picture containing text, font, diagram, rectangle&#10;&#10;Description automatically generated">
            <a:extLst>
              <a:ext uri="{FF2B5EF4-FFF2-40B4-BE49-F238E27FC236}">
                <a16:creationId xmlns:a16="http://schemas.microsoft.com/office/drawing/2014/main" id="{7C60CE2D-F743-B892-971B-065703B3924F}"/>
              </a:ext>
            </a:extLst>
          </p:cNvPr>
          <p:cNvPicPr>
            <a:picLocks noChangeAspect="1"/>
          </p:cNvPicPr>
          <p:nvPr/>
        </p:nvPicPr>
        <p:blipFill>
          <a:blip r:embed="rId3"/>
          <a:stretch>
            <a:fillRect/>
          </a:stretch>
        </p:blipFill>
        <p:spPr>
          <a:xfrm>
            <a:off x="107504" y="845080"/>
            <a:ext cx="3752630" cy="1788601"/>
          </a:xfrm>
          <a:prstGeom prst="rect">
            <a:avLst/>
          </a:prstGeom>
        </p:spPr>
      </p:pic>
    </p:spTree>
    <p:extLst>
      <p:ext uri="{BB962C8B-B14F-4D97-AF65-F5344CB8AC3E}">
        <p14:creationId xmlns:p14="http://schemas.microsoft.com/office/powerpoint/2010/main" val="24454510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Staging</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IMCC, US Inaguration Meeting, FNAL, August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pic>
        <p:nvPicPr>
          <p:cNvPr id="3" name="Picture 2">
            <a:extLst>
              <a:ext uri="{FF2B5EF4-FFF2-40B4-BE49-F238E27FC236}">
                <a16:creationId xmlns:a16="http://schemas.microsoft.com/office/drawing/2014/main" id="{8E42D949-B901-E469-ACBA-08BFF54E5F1A}"/>
              </a:ext>
            </a:extLst>
          </p:cNvPr>
          <p:cNvPicPr>
            <a:picLocks noChangeAspect="1"/>
          </p:cNvPicPr>
          <p:nvPr/>
        </p:nvPicPr>
        <p:blipFill>
          <a:blip r:embed="rId3"/>
          <a:stretch>
            <a:fillRect/>
          </a:stretch>
        </p:blipFill>
        <p:spPr>
          <a:xfrm>
            <a:off x="4716016" y="1909371"/>
            <a:ext cx="4544309" cy="3029539"/>
          </a:xfrm>
          <a:prstGeom prst="rect">
            <a:avLst/>
          </a:prstGeom>
        </p:spPr>
      </p:pic>
      <p:sp>
        <p:nvSpPr>
          <p:cNvPr id="9" name="TextBox 1">
            <a:extLst>
              <a:ext uri="{FF2B5EF4-FFF2-40B4-BE49-F238E27FC236}">
                <a16:creationId xmlns:a16="http://schemas.microsoft.com/office/drawing/2014/main" id="{65E241F0-5453-590D-8466-A5193971E9F7}"/>
              </a:ext>
            </a:extLst>
          </p:cNvPr>
          <p:cNvSpPr/>
          <p:nvPr/>
        </p:nvSpPr>
        <p:spPr>
          <a:xfrm>
            <a:off x="107504" y="2574678"/>
            <a:ext cx="4896544" cy="2229320"/>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Energy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Start at lower energy (e.g. 3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Build additional accelerator and collider ring later</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3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design takes lower performance into account</a:t>
            </a:r>
          </a:p>
          <a:p>
            <a:pPr>
              <a:lnSpc>
                <a:spcPct val="100000"/>
              </a:lnSpc>
            </a:pPr>
            <a:endParaRPr lang="en-US" sz="14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Luminosity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Start at with full energy, but less luminosity collider ring magnets</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Main luminosity loss sources are  arcs and interaction region</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Can later upgrade interaction region (as in HL-LHC</a:t>
            </a:r>
            <a:r>
              <a:rPr lang="en-US" sz="1200" spc="-1" dirty="0">
                <a:solidFill>
                  <a:srgbClr val="000000"/>
                </a:solidFill>
                <a:latin typeface="Calibri" panose="020F0502020204030204" pitchFamily="34" charset="0"/>
                <a:ea typeface="DejaVu Sans"/>
                <a:cs typeface="Calibri" panose="020F0502020204030204" pitchFamily="34" charset="0"/>
              </a:rPr>
              <a:t>)</a:t>
            </a:r>
          </a:p>
        </p:txBody>
      </p:sp>
      <p:sp>
        <p:nvSpPr>
          <p:cNvPr id="6" name="TextBox 5">
            <a:extLst>
              <a:ext uri="{FF2B5EF4-FFF2-40B4-BE49-F238E27FC236}">
                <a16:creationId xmlns:a16="http://schemas.microsoft.com/office/drawing/2014/main" id="{EDCC3BA1-647D-2B4D-C759-AD23E7AA123D}"/>
              </a:ext>
            </a:extLst>
          </p:cNvPr>
          <p:cNvSpPr txBox="1"/>
          <p:nvPr/>
        </p:nvSpPr>
        <p:spPr>
          <a:xfrm>
            <a:off x="899592" y="555526"/>
            <a:ext cx="3619211" cy="1815882"/>
          </a:xfrm>
          <a:prstGeom prst="rect">
            <a:avLst/>
          </a:prstGeom>
          <a:noFill/>
        </p:spPr>
        <p:txBody>
          <a:bodyPr wrap="square" rtlCol="0">
            <a:spAutoFit/>
          </a:bodyPr>
          <a:lstStyle/>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Important timeline drivers:</a:t>
            </a:r>
          </a:p>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Magnets:</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In O(15 years):</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HTS technology available for solenoids</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Nb</a:t>
            </a:r>
            <a:r>
              <a:rPr lang="en-US" sz="1400" spc="-1" baseline="-25000" dirty="0">
                <a:solidFill>
                  <a:srgbClr val="000000"/>
                </a:solidFill>
                <a:latin typeface="Calibri" panose="020F0502020204030204" pitchFamily="34" charset="0"/>
                <a:ea typeface="DejaVu Sans"/>
                <a:cs typeface="Calibri" panose="020F0502020204030204" pitchFamily="34" charset="0"/>
              </a:rPr>
              <a:t>3</a:t>
            </a:r>
            <a:r>
              <a:rPr lang="en-US" sz="1400" spc="-1" dirty="0">
                <a:solidFill>
                  <a:srgbClr val="000000"/>
                </a:solidFill>
                <a:latin typeface="Calibri" panose="020F0502020204030204" pitchFamily="34" charset="0"/>
                <a:ea typeface="DejaVu Sans"/>
                <a:cs typeface="Calibri" panose="020F0502020204030204" pitchFamily="34" charset="0"/>
              </a:rPr>
              <a:t>Sn available for collider ring, maybe lower performance HTS</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In O(25 years):</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HTS available for collider ring</a:t>
            </a:r>
          </a:p>
        </p:txBody>
      </p:sp>
      <p:sp>
        <p:nvSpPr>
          <p:cNvPr id="4" name="TextBox 3">
            <a:extLst>
              <a:ext uri="{FF2B5EF4-FFF2-40B4-BE49-F238E27FC236}">
                <a16:creationId xmlns:a16="http://schemas.microsoft.com/office/drawing/2014/main" id="{9549BBD2-F9DA-8789-467A-56807F875129}"/>
              </a:ext>
            </a:extLst>
          </p:cNvPr>
          <p:cNvSpPr txBox="1"/>
          <p:nvPr/>
        </p:nvSpPr>
        <p:spPr>
          <a:xfrm>
            <a:off x="4484046" y="749533"/>
            <a:ext cx="3675529" cy="1169551"/>
          </a:xfrm>
          <a:prstGeom prst="rect">
            <a:avLst/>
          </a:prstGeom>
          <a:noFill/>
        </p:spPr>
        <p:txBody>
          <a:bodyPr wrap="square" rtlCol="0">
            <a:spAutoFit/>
          </a:bodyPr>
          <a:lstStyle/>
          <a:p>
            <a:r>
              <a:rPr lang="en-US" sz="1400" b="1" spc="-1" dirty="0">
                <a:latin typeface="Calibri" panose="020F0502020204030204" pitchFamily="34" charset="0"/>
                <a:ea typeface="DejaVu Sans"/>
                <a:cs typeface="Calibri" panose="020F0502020204030204" pitchFamily="34" charset="0"/>
              </a:rPr>
              <a:t>Muon cooling technologies </a:t>
            </a:r>
            <a:r>
              <a:rPr lang="en-US" sz="1400" spc="-1" dirty="0">
                <a:latin typeface="Calibri" panose="020F0502020204030204" pitchFamily="34" charset="0"/>
                <a:ea typeface="DejaVu Sans"/>
                <a:cs typeface="Calibri" panose="020F0502020204030204" pitchFamily="34" charset="0"/>
              </a:rPr>
              <a:t>and integration</a:t>
            </a:r>
          </a:p>
          <a:p>
            <a:pPr marL="171450" indent="-171450">
              <a:buFont typeface="Arial" panose="020B0604020202020204" pitchFamily="34" charset="0"/>
              <a:buChar char="•"/>
            </a:pPr>
            <a:r>
              <a:rPr lang="en-US" sz="1400" spc="-1" dirty="0">
                <a:latin typeface="Calibri" panose="020F0502020204030204" pitchFamily="34" charset="0"/>
                <a:ea typeface="DejaVu Sans"/>
                <a:cs typeface="Calibri" panose="020F0502020204030204" pitchFamily="34" charset="0"/>
              </a:rPr>
              <a:t>Expect to be able  with enough resources</a:t>
            </a:r>
          </a:p>
          <a:p>
            <a:r>
              <a:rPr lang="en-US" sz="1400" b="1" spc="-1" dirty="0">
                <a:solidFill>
                  <a:srgbClr val="000000"/>
                </a:solidFill>
                <a:latin typeface="Calibri" panose="020F0502020204030204" pitchFamily="34" charset="0"/>
                <a:ea typeface="DejaVu Sans"/>
                <a:cs typeface="Calibri" panose="020F0502020204030204" pitchFamily="34" charset="0"/>
              </a:rPr>
              <a:t>Detector technologies and design</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Can do the important physics with near-term technology</a:t>
            </a:r>
          </a:p>
        </p:txBody>
      </p:sp>
    </p:spTree>
    <p:extLst>
      <p:ext uri="{BB962C8B-B14F-4D97-AF65-F5344CB8AC3E}">
        <p14:creationId xmlns:p14="http://schemas.microsoft.com/office/powerpoint/2010/main" val="42393552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err="1">
                <a:latin typeface="Calibri"/>
                <a:cs typeface="Calibri"/>
              </a:rPr>
              <a:t>Muon</a:t>
            </a:r>
            <a:r>
              <a:rPr lang="en-GB" sz="3200" b="0" dirty="0">
                <a:latin typeface="Calibri"/>
                <a:cs typeface="Calibri"/>
              </a:rPr>
              <a:t> Collider Overview</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52</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pic>
        <p:nvPicPr>
          <p:cNvPr id="7" name="Picture 6" descr="p4.tiff"/>
          <p:cNvPicPr>
            <a:picLocks noChangeAspect="1"/>
          </p:cNvPicPr>
          <p:nvPr/>
        </p:nvPicPr>
        <p:blipFill>
          <a:blip r:embed="rId2" cstate="print">
            <a:extLst>
              <a:ext uri="{28A0092B-C50C-407E-A947-70E740481C1C}">
                <a14:useLocalDpi xmlns:a14="http://schemas.microsoft.com/office/drawing/2010/main"/>
              </a:ext>
            </a:extLst>
          </a:blip>
          <a:srcRect b="50107"/>
          <a:stretch>
            <a:fillRect/>
          </a:stretch>
        </p:blipFill>
        <p:spPr>
          <a:xfrm>
            <a:off x="35496" y="1247309"/>
            <a:ext cx="9071992" cy="1944216"/>
          </a:xfrm>
          <a:prstGeom prst="rect">
            <a:avLst/>
          </a:prstGeom>
        </p:spPr>
      </p:pic>
      <p:sp>
        <p:nvSpPr>
          <p:cNvPr id="26" name="TextBox 25"/>
          <p:cNvSpPr txBox="1"/>
          <p:nvPr/>
        </p:nvSpPr>
        <p:spPr>
          <a:xfrm>
            <a:off x="112091" y="3408761"/>
            <a:ext cx="2195735" cy="513244"/>
          </a:xfrm>
          <a:prstGeom prst="rect">
            <a:avLst/>
          </a:prstGeom>
          <a:solidFill>
            <a:schemeClr val="bg1">
              <a:lumMod val="85000"/>
            </a:schemeClr>
          </a:solidFill>
        </p:spPr>
        <p:txBody>
          <a:bodyPr wrap="square" lIns="81560" tIns="40780" rIns="81560" bIns="40780" rtlCol="0">
            <a:spAutoFit/>
          </a:bodyPr>
          <a:lstStyle/>
          <a:p>
            <a:r>
              <a:rPr lang="en-US" sz="1400" dirty="0"/>
              <a:t>Short, intense proton bunch</a:t>
            </a:r>
          </a:p>
        </p:txBody>
      </p:sp>
      <p:sp>
        <p:nvSpPr>
          <p:cNvPr id="27" name="TextBox 26"/>
          <p:cNvSpPr txBox="1"/>
          <p:nvPr/>
        </p:nvSpPr>
        <p:spPr>
          <a:xfrm>
            <a:off x="3355567" y="3425446"/>
            <a:ext cx="2152537" cy="513244"/>
          </a:xfrm>
          <a:prstGeom prst="rect">
            <a:avLst/>
          </a:prstGeom>
          <a:solidFill>
            <a:srgbClr val="F1FF84"/>
          </a:solidFill>
        </p:spPr>
        <p:txBody>
          <a:bodyPr wrap="square" lIns="81560" tIns="40780" rIns="81560" bIns="40780" rtlCol="0">
            <a:spAutoFit/>
          </a:bodyPr>
          <a:lstStyle/>
          <a:p>
            <a:r>
              <a:rPr lang="en-US" sz="1400" dirty="0" err="1"/>
              <a:t>Ionisation</a:t>
            </a:r>
            <a:r>
              <a:rPr lang="en-US" sz="1400" dirty="0"/>
              <a:t> cooling of </a:t>
            </a:r>
            <a:r>
              <a:rPr lang="en-US" sz="1400" dirty="0" err="1"/>
              <a:t>muon</a:t>
            </a:r>
            <a:r>
              <a:rPr lang="en-US" sz="1400" dirty="0"/>
              <a:t> in matter</a:t>
            </a:r>
          </a:p>
        </p:txBody>
      </p:sp>
      <p:sp>
        <p:nvSpPr>
          <p:cNvPr id="28" name="TextBox 27"/>
          <p:cNvSpPr txBox="1"/>
          <p:nvPr/>
        </p:nvSpPr>
        <p:spPr>
          <a:xfrm>
            <a:off x="5580112" y="3425446"/>
            <a:ext cx="2160240" cy="513244"/>
          </a:xfrm>
          <a:prstGeom prst="rect">
            <a:avLst/>
          </a:prstGeom>
          <a:solidFill>
            <a:srgbClr val="FFAEB3"/>
          </a:solidFill>
        </p:spPr>
        <p:txBody>
          <a:bodyPr wrap="square" lIns="81560" tIns="40780" rIns="81560" bIns="40780" rtlCol="0">
            <a:spAutoFit/>
          </a:bodyPr>
          <a:lstStyle/>
          <a:p>
            <a:r>
              <a:rPr lang="en-US" sz="1400" dirty="0"/>
              <a:t>Acceleration to collision energy</a:t>
            </a:r>
          </a:p>
        </p:txBody>
      </p:sp>
      <p:sp>
        <p:nvSpPr>
          <p:cNvPr id="29" name="TextBox 28"/>
          <p:cNvSpPr txBox="1"/>
          <p:nvPr/>
        </p:nvSpPr>
        <p:spPr>
          <a:xfrm>
            <a:off x="7806291" y="3482084"/>
            <a:ext cx="1236033" cy="297800"/>
          </a:xfrm>
          <a:prstGeom prst="rect">
            <a:avLst/>
          </a:prstGeom>
          <a:solidFill>
            <a:srgbClr val="CCFFCC"/>
          </a:solidFill>
        </p:spPr>
        <p:txBody>
          <a:bodyPr wrap="square" lIns="81560" tIns="40780" rIns="81560" bIns="40780" rtlCol="0">
            <a:spAutoFit/>
          </a:bodyPr>
          <a:lstStyle/>
          <a:p>
            <a:r>
              <a:rPr lang="en-US" sz="1400" dirty="0"/>
              <a:t>Collision</a:t>
            </a:r>
          </a:p>
        </p:txBody>
      </p:sp>
      <p:sp>
        <p:nvSpPr>
          <p:cNvPr id="31" name="TextBox 30"/>
          <p:cNvSpPr txBox="1"/>
          <p:nvPr/>
        </p:nvSpPr>
        <p:spPr>
          <a:xfrm>
            <a:off x="2339753" y="555526"/>
            <a:ext cx="4392487" cy="628945"/>
          </a:xfrm>
          <a:prstGeom prst="rect">
            <a:avLst/>
          </a:prstGeom>
          <a:solidFill>
            <a:srgbClr val="FFDB32"/>
          </a:solidFill>
        </p:spPr>
        <p:txBody>
          <a:bodyPr wrap="square" lIns="74223" tIns="37111" rIns="74223" bIns="37111" rtlCol="0">
            <a:spAutoFit/>
          </a:bodyPr>
          <a:lstStyle/>
          <a:p>
            <a:r>
              <a:rPr lang="en-US" dirty="0"/>
              <a:t>Would be easy if the </a:t>
            </a:r>
            <a:r>
              <a:rPr lang="en-US" dirty="0" err="1"/>
              <a:t>muons</a:t>
            </a:r>
            <a:r>
              <a:rPr lang="en-US" dirty="0"/>
              <a:t> did not decay</a:t>
            </a:r>
          </a:p>
          <a:p>
            <a:r>
              <a:rPr lang="en-US" dirty="0"/>
              <a:t>Lifetime is </a:t>
            </a:r>
            <a:r>
              <a:rPr lang="en-US" dirty="0" err="1"/>
              <a:t>τ</a:t>
            </a:r>
            <a:r>
              <a:rPr lang="en-US" dirty="0"/>
              <a:t> = </a:t>
            </a:r>
            <a:r>
              <a:rPr lang="en-US" dirty="0" err="1"/>
              <a:t>γ</a:t>
            </a:r>
            <a:r>
              <a:rPr lang="en-US" dirty="0"/>
              <a:t> x 2.2 </a:t>
            </a:r>
            <a:r>
              <a:rPr lang="en-US" dirty="0" err="1"/>
              <a:t>μs</a:t>
            </a:r>
            <a:endParaRPr lang="en-US" dirty="0"/>
          </a:p>
        </p:txBody>
      </p:sp>
      <p:sp>
        <p:nvSpPr>
          <p:cNvPr id="33" name="TextBox 32"/>
          <p:cNvSpPr txBox="1"/>
          <p:nvPr/>
        </p:nvSpPr>
        <p:spPr>
          <a:xfrm>
            <a:off x="1581428" y="4010698"/>
            <a:ext cx="2498347" cy="721292"/>
          </a:xfrm>
          <a:prstGeom prst="rect">
            <a:avLst/>
          </a:prstGeom>
          <a:solidFill>
            <a:schemeClr val="accent5">
              <a:lumMod val="20000"/>
              <a:lumOff val="80000"/>
            </a:schemeClr>
          </a:solidFill>
        </p:spPr>
        <p:txBody>
          <a:bodyPr wrap="square" lIns="74237" tIns="37118" rIns="74237" bIns="37118" rtlCol="0">
            <a:spAutoFit/>
          </a:bodyPr>
          <a:lstStyle/>
          <a:p>
            <a:r>
              <a:rPr lang="en-US" sz="1400" dirty="0"/>
              <a:t>Protons produce </a:t>
            </a:r>
            <a:r>
              <a:rPr lang="en-US" sz="1400" dirty="0" err="1"/>
              <a:t>pions</a:t>
            </a:r>
            <a:r>
              <a:rPr lang="en-US" sz="1400" dirty="0"/>
              <a:t> which decay into </a:t>
            </a:r>
            <a:r>
              <a:rPr lang="en-US" sz="1400" dirty="0" err="1"/>
              <a:t>muons</a:t>
            </a:r>
            <a:endParaRPr lang="en-US" sz="1400" dirty="0"/>
          </a:p>
          <a:p>
            <a:r>
              <a:rPr lang="en-US" sz="1400" dirty="0" err="1"/>
              <a:t>muons</a:t>
            </a:r>
            <a:r>
              <a:rPr lang="en-US" sz="1400" dirty="0"/>
              <a:t> are captured</a:t>
            </a:r>
          </a:p>
        </p:txBody>
      </p:sp>
    </p:spTree>
    <p:extLst>
      <p:ext uri="{BB962C8B-B14F-4D97-AF65-F5344CB8AC3E}">
        <p14:creationId xmlns:p14="http://schemas.microsoft.com/office/powerpoint/2010/main" val="42082047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4" name="Title 3"/>
          <p:cNvSpPr>
            <a:spLocks noGrp="1"/>
          </p:cNvSpPr>
          <p:nvPr>
            <p:ph type="title"/>
          </p:nvPr>
        </p:nvSpPr>
        <p:spPr>
          <a:xfrm>
            <a:off x="755576" y="-20538"/>
            <a:ext cx="7321624" cy="565175"/>
          </a:xfrm>
        </p:spPr>
        <p:txBody>
          <a:bodyPr/>
          <a:lstStyle/>
          <a:p>
            <a:r>
              <a:rPr lang="en-US" sz="3200" dirty="0">
                <a:latin typeface="Calibri"/>
                <a:cs typeface="Calibri"/>
              </a:rPr>
              <a:t>CDR Phase, R&amp;D and Demonstrator Facility</a:t>
            </a:r>
          </a:p>
        </p:txBody>
      </p:sp>
      <p:sp>
        <p:nvSpPr>
          <p:cNvPr id="23" name="TextBox 22"/>
          <p:cNvSpPr txBox="1"/>
          <p:nvPr/>
        </p:nvSpPr>
        <p:spPr>
          <a:xfrm>
            <a:off x="143322" y="826715"/>
            <a:ext cx="4498042" cy="1169551"/>
          </a:xfrm>
          <a:prstGeom prst="rect">
            <a:avLst/>
          </a:prstGeom>
          <a:noFill/>
        </p:spPr>
        <p:txBody>
          <a:bodyPr wrap="square" rtlCol="0">
            <a:spAutoFit/>
          </a:bodyPr>
          <a:lstStyle/>
          <a:p>
            <a:r>
              <a:rPr lang="en-US" sz="1400" b="1" dirty="0">
                <a:latin typeface="Calibri"/>
                <a:cs typeface="Calibri"/>
              </a:rPr>
              <a:t>Broad R&amp;D </a:t>
            </a:r>
            <a:r>
              <a:rPr lang="en-US" sz="1400" b="1" dirty="0" err="1">
                <a:latin typeface="Calibri"/>
                <a:cs typeface="Calibri"/>
              </a:rPr>
              <a:t>programme</a:t>
            </a:r>
            <a:r>
              <a:rPr lang="en-US" sz="1400" b="1" dirty="0">
                <a:latin typeface="Calibri"/>
                <a:cs typeface="Calibri"/>
              </a:rPr>
              <a:t> </a:t>
            </a:r>
            <a:r>
              <a:rPr lang="en-US" sz="1400" dirty="0">
                <a:latin typeface="Calibri"/>
                <a:cs typeface="Calibri"/>
              </a:rPr>
              <a:t>can be distributed world-wide</a:t>
            </a:r>
          </a:p>
          <a:p>
            <a:pPr marL="285750" indent="-285750">
              <a:buFont typeface="Arial" panose="020B0604020202020204" pitchFamily="34" charset="0"/>
              <a:buChar char="•"/>
            </a:pPr>
            <a:r>
              <a:rPr lang="en-US" sz="1400" b="1" dirty="0">
                <a:latin typeface="Calibri"/>
                <a:cs typeface="Calibri"/>
              </a:rPr>
              <a:t>Models</a:t>
            </a:r>
            <a:r>
              <a:rPr lang="en-US" sz="1400" dirty="0">
                <a:latin typeface="Calibri"/>
                <a:cs typeface="Calibri"/>
              </a:rPr>
              <a:t> and </a:t>
            </a:r>
            <a:r>
              <a:rPr lang="en-US" sz="1400" b="1" dirty="0">
                <a:latin typeface="Calibri"/>
                <a:cs typeface="Calibri"/>
              </a:rPr>
              <a:t>prototypes</a:t>
            </a:r>
          </a:p>
          <a:p>
            <a:pPr marL="742950" lvl="1" indent="-285750">
              <a:buFont typeface="Arial" panose="020B0604020202020204" pitchFamily="34" charset="0"/>
              <a:buChar char="•"/>
            </a:pPr>
            <a:r>
              <a:rPr lang="en-US" sz="1400" dirty="0">
                <a:latin typeface="Calibri"/>
                <a:cs typeface="Calibri"/>
              </a:rPr>
              <a:t>Magnets, Target, RF systems, Absorbers, …</a:t>
            </a:r>
          </a:p>
          <a:p>
            <a:pPr marL="285750" indent="-285750">
              <a:buFont typeface="Arial" panose="020B0604020202020204" pitchFamily="34" charset="0"/>
              <a:buChar char="•"/>
            </a:pPr>
            <a:r>
              <a:rPr lang="en-US" sz="1400" b="1" dirty="0">
                <a:latin typeface="Calibri"/>
                <a:cs typeface="Calibri"/>
              </a:rPr>
              <a:t>CDR</a:t>
            </a:r>
            <a:r>
              <a:rPr lang="en-US" sz="1400" dirty="0">
                <a:latin typeface="Calibri"/>
                <a:cs typeface="Calibri"/>
              </a:rPr>
              <a:t> development</a:t>
            </a:r>
          </a:p>
          <a:p>
            <a:pPr marL="285750" indent="-285750">
              <a:buFont typeface="Arial" panose="020B0604020202020204" pitchFamily="34" charset="0"/>
              <a:buChar char="•"/>
            </a:pPr>
            <a:r>
              <a:rPr lang="en-US" sz="1400" b="1" dirty="0">
                <a:latin typeface="Calibri"/>
                <a:cs typeface="Calibri"/>
              </a:rPr>
              <a:t>Integrated tests</a:t>
            </a:r>
            <a:r>
              <a:rPr lang="en-US" sz="1400" dirty="0">
                <a:latin typeface="Calibri"/>
                <a:cs typeface="Calibri"/>
              </a:rPr>
              <a:t>, also with beam</a:t>
            </a:r>
          </a:p>
        </p:txBody>
      </p:sp>
      <p:sp>
        <p:nvSpPr>
          <p:cNvPr id="27" name="TextBox 26">
            <a:extLst>
              <a:ext uri="{FF2B5EF4-FFF2-40B4-BE49-F238E27FC236}">
                <a16:creationId xmlns:a16="http://schemas.microsoft.com/office/drawing/2014/main" id="{2ABF533A-59DF-283A-CE08-B21494D00DFD}"/>
              </a:ext>
            </a:extLst>
          </p:cNvPr>
          <p:cNvSpPr txBox="1"/>
          <p:nvPr/>
        </p:nvSpPr>
        <p:spPr>
          <a:xfrm>
            <a:off x="171386" y="2211710"/>
            <a:ext cx="3016305" cy="2677656"/>
          </a:xfrm>
          <a:prstGeom prst="rect">
            <a:avLst/>
          </a:prstGeom>
          <a:noFill/>
        </p:spPr>
        <p:txBody>
          <a:bodyPr wrap="square" rtlCol="0">
            <a:spAutoFit/>
          </a:bodyPr>
          <a:lstStyle/>
          <a:p>
            <a:r>
              <a:rPr lang="en-US" sz="1400" b="1" dirty="0">
                <a:latin typeface="Calibri"/>
                <a:cs typeface="Calibri"/>
              </a:rPr>
              <a:t>Cooling demonstrator </a:t>
            </a:r>
            <a:r>
              <a:rPr lang="en-US" sz="1400" dirty="0">
                <a:latin typeface="Calibri"/>
                <a:cs typeface="Calibri"/>
              </a:rPr>
              <a:t>is a key facility</a:t>
            </a:r>
          </a:p>
          <a:p>
            <a:pPr marL="285750" indent="-285750">
              <a:buFont typeface="Arial" panose="020B0604020202020204" pitchFamily="34" charset="0"/>
              <a:buChar char="•"/>
            </a:pPr>
            <a:r>
              <a:rPr lang="en-US" sz="1400" dirty="0">
                <a:latin typeface="Calibri"/>
                <a:cs typeface="Calibri"/>
              </a:rPr>
              <a:t>look for an existing proton beam with significant power</a:t>
            </a:r>
          </a:p>
          <a:p>
            <a:endParaRPr lang="en-US" sz="1400" dirty="0">
              <a:latin typeface="Calibri"/>
              <a:cs typeface="Calibri"/>
            </a:endParaRPr>
          </a:p>
          <a:p>
            <a:r>
              <a:rPr lang="en-US" sz="1400" dirty="0">
                <a:latin typeface="Calibri"/>
                <a:cs typeface="Calibri"/>
              </a:rPr>
              <a:t>Different sites are being considered</a:t>
            </a:r>
          </a:p>
          <a:p>
            <a:pPr marL="285750" indent="-285750">
              <a:buFont typeface="Arial"/>
              <a:buChar char="•"/>
            </a:pPr>
            <a:r>
              <a:rPr lang="en-US" sz="1400" dirty="0">
                <a:latin typeface="Calibri"/>
                <a:cs typeface="Calibri"/>
              </a:rPr>
              <a:t>CERN, FNAL, ESS …</a:t>
            </a:r>
          </a:p>
          <a:p>
            <a:pPr marL="285750" indent="-285750">
              <a:buFont typeface="Arial"/>
              <a:buChar char="•"/>
            </a:pPr>
            <a:r>
              <a:rPr lang="en-US" sz="1400" dirty="0">
                <a:latin typeface="Calibri"/>
                <a:cs typeface="Calibri"/>
              </a:rPr>
              <a:t>Two site options at CERN</a:t>
            </a:r>
          </a:p>
          <a:p>
            <a:pPr marL="285750" indent="-285750">
              <a:buFont typeface="Arial"/>
              <a:buChar char="•"/>
            </a:pPr>
            <a:endParaRPr lang="en-US" sz="1400" b="1" dirty="0">
              <a:latin typeface="Calibri"/>
              <a:cs typeface="Calibri"/>
            </a:endParaRPr>
          </a:p>
          <a:p>
            <a:r>
              <a:rPr lang="en-US" sz="1400" dirty="0">
                <a:latin typeface="Calibri"/>
                <a:cs typeface="Calibri"/>
              </a:rPr>
              <a:t>Muon cooling module test is important </a:t>
            </a:r>
          </a:p>
          <a:p>
            <a:pPr marL="285750" indent="-285750">
              <a:buFont typeface="Arial" panose="020B0604020202020204" pitchFamily="34" charset="0"/>
              <a:buChar char="•"/>
            </a:pPr>
            <a:r>
              <a:rPr lang="en-US" sz="1400" dirty="0">
                <a:latin typeface="Calibri"/>
                <a:cs typeface="Calibri"/>
              </a:rPr>
              <a:t>INFN is driving the work</a:t>
            </a:r>
          </a:p>
          <a:p>
            <a:pPr marL="285750" indent="-285750">
              <a:buFont typeface="Arial" panose="020B0604020202020204" pitchFamily="34" charset="0"/>
              <a:buChar char="•"/>
            </a:pPr>
            <a:r>
              <a:rPr lang="en-US" sz="1400" dirty="0">
                <a:latin typeface="Calibri"/>
                <a:cs typeface="Calibri"/>
              </a:rPr>
              <a:t>Could test it at CERN with proton beam</a:t>
            </a:r>
          </a:p>
        </p:txBody>
      </p:sp>
      <p:pic>
        <p:nvPicPr>
          <p:cNvPr id="33" name="Picture 32">
            <a:extLst>
              <a:ext uri="{FF2B5EF4-FFF2-40B4-BE49-F238E27FC236}">
                <a16:creationId xmlns:a16="http://schemas.microsoft.com/office/drawing/2014/main" id="{6521B364-EA15-7420-C7AB-C2B3C044DB74}"/>
              </a:ext>
            </a:extLst>
          </p:cNvPr>
          <p:cNvPicPr>
            <a:picLocks noChangeAspect="1"/>
          </p:cNvPicPr>
          <p:nvPr/>
        </p:nvPicPr>
        <p:blipFill>
          <a:blip r:embed="rId2"/>
          <a:stretch>
            <a:fillRect/>
          </a:stretch>
        </p:blipFill>
        <p:spPr>
          <a:xfrm>
            <a:off x="3131840" y="3131975"/>
            <a:ext cx="2635534" cy="1528007"/>
          </a:xfrm>
          <a:prstGeom prst="rect">
            <a:avLst/>
          </a:prstGeom>
        </p:spPr>
      </p:pic>
      <p:pic>
        <p:nvPicPr>
          <p:cNvPr id="6" name="Picture 5">
            <a:extLst>
              <a:ext uri="{FF2B5EF4-FFF2-40B4-BE49-F238E27FC236}">
                <a16:creationId xmlns:a16="http://schemas.microsoft.com/office/drawing/2014/main" id="{D8FB7FB4-269C-9A98-2858-9D6C4985A830}"/>
              </a:ext>
            </a:extLst>
          </p:cNvPr>
          <p:cNvPicPr>
            <a:picLocks noChangeAspect="1"/>
          </p:cNvPicPr>
          <p:nvPr/>
        </p:nvPicPr>
        <p:blipFill>
          <a:blip r:embed="rId3"/>
          <a:stretch>
            <a:fillRect/>
          </a:stretch>
        </p:blipFill>
        <p:spPr>
          <a:xfrm>
            <a:off x="4427984" y="746382"/>
            <a:ext cx="3107182" cy="1825368"/>
          </a:xfrm>
          <a:prstGeom prst="rect">
            <a:avLst/>
          </a:prstGeom>
        </p:spPr>
      </p:pic>
      <p:sp>
        <p:nvSpPr>
          <p:cNvPr id="7" name="TextBox 6">
            <a:extLst>
              <a:ext uri="{FF2B5EF4-FFF2-40B4-BE49-F238E27FC236}">
                <a16:creationId xmlns:a16="http://schemas.microsoft.com/office/drawing/2014/main" id="{7E6B1A90-66F6-7135-C6C7-6CFC28F1673B}"/>
              </a:ext>
            </a:extLst>
          </p:cNvPr>
          <p:cNvSpPr txBox="1"/>
          <p:nvPr/>
        </p:nvSpPr>
        <p:spPr>
          <a:xfrm>
            <a:off x="6254293" y="666818"/>
            <a:ext cx="1310431" cy="400110"/>
          </a:xfrm>
          <a:prstGeom prst="rect">
            <a:avLst/>
          </a:prstGeom>
          <a:solidFill>
            <a:schemeClr val="tx2">
              <a:lumMod val="20000"/>
              <a:lumOff val="80000"/>
            </a:schemeClr>
          </a:solidFill>
        </p:spPr>
        <p:txBody>
          <a:bodyPr wrap="square" rtlCol="0">
            <a:spAutoFit/>
          </a:bodyPr>
          <a:lstStyle/>
          <a:p>
            <a:r>
              <a:rPr lang="en-US" sz="1000" dirty="0">
                <a:latin typeface="Calibri" panose="020F0502020204030204" pitchFamily="34" charset="0"/>
                <a:cs typeface="Calibri" panose="020F0502020204030204" pitchFamily="34" charset="0"/>
              </a:rPr>
              <a:t>M. </a:t>
            </a:r>
            <a:r>
              <a:rPr lang="en-US" sz="1000" dirty="0" err="1">
                <a:latin typeface="Calibri" panose="020F0502020204030204" pitchFamily="34" charset="0"/>
                <a:cs typeface="Calibri" panose="020F0502020204030204" pitchFamily="34" charset="0"/>
              </a:rPr>
              <a:t>Calviani</a:t>
            </a:r>
            <a:r>
              <a:rPr lang="en-US" sz="1000" dirty="0">
                <a:latin typeface="Calibri" panose="020F0502020204030204" pitchFamily="34" charset="0"/>
                <a:cs typeface="Calibri" panose="020F0502020204030204" pitchFamily="34" charset="0"/>
              </a:rPr>
              <a:t>, R. </a:t>
            </a:r>
            <a:r>
              <a:rPr lang="en-US" sz="1000" dirty="0" err="1">
                <a:latin typeface="Calibri" panose="020F0502020204030204" pitchFamily="34" charset="0"/>
                <a:cs typeface="Calibri" panose="020F0502020204030204" pitchFamily="34" charset="0"/>
              </a:rPr>
              <a:t>Losito</a:t>
            </a:r>
            <a:r>
              <a:rPr lang="en-US" sz="1000" dirty="0">
                <a:latin typeface="Calibri" panose="020F0502020204030204" pitchFamily="34" charset="0"/>
                <a:cs typeface="Calibri" panose="020F0502020204030204" pitchFamily="34" charset="0"/>
              </a:rPr>
              <a:t>, J. Osborn et al.</a:t>
            </a:r>
          </a:p>
        </p:txBody>
      </p:sp>
      <p:pic>
        <p:nvPicPr>
          <p:cNvPr id="2" name="Picture 1" descr="A picture containing LEGO&#10;&#10;Description automatically generated">
            <a:extLst>
              <a:ext uri="{FF2B5EF4-FFF2-40B4-BE49-F238E27FC236}">
                <a16:creationId xmlns:a16="http://schemas.microsoft.com/office/drawing/2014/main" id="{3F400AA9-B4EC-3DBF-7FB4-D7D5FE3BC97E}"/>
              </a:ext>
            </a:extLst>
          </p:cNvPr>
          <p:cNvPicPr>
            <a:picLocks noChangeAspect="1"/>
          </p:cNvPicPr>
          <p:nvPr/>
        </p:nvPicPr>
        <p:blipFill rotWithShape="1">
          <a:blip r:embed="rId4"/>
          <a:srcRect l="13299" t="12532" r="18337" b="13339"/>
          <a:stretch/>
        </p:blipFill>
        <p:spPr>
          <a:xfrm>
            <a:off x="6290559" y="2849218"/>
            <a:ext cx="2010281" cy="1743835"/>
          </a:xfrm>
          <a:prstGeom prst="rect">
            <a:avLst/>
          </a:prstGeom>
        </p:spPr>
      </p:pic>
      <p:sp>
        <p:nvSpPr>
          <p:cNvPr id="8" name="TextBox 7">
            <a:extLst>
              <a:ext uri="{FF2B5EF4-FFF2-40B4-BE49-F238E27FC236}">
                <a16:creationId xmlns:a16="http://schemas.microsoft.com/office/drawing/2014/main" id="{9FDD0892-7685-00C3-757E-F0AC20B8DAAD}"/>
              </a:ext>
            </a:extLst>
          </p:cNvPr>
          <p:cNvSpPr txBox="1"/>
          <p:nvPr/>
        </p:nvSpPr>
        <p:spPr>
          <a:xfrm>
            <a:off x="5088510" y="2651181"/>
            <a:ext cx="1168269" cy="307777"/>
          </a:xfrm>
          <a:prstGeom prst="rect">
            <a:avLst/>
          </a:prstGeom>
          <a:noFill/>
        </p:spPr>
        <p:txBody>
          <a:bodyPr wrap="none" rtlCol="0">
            <a:spAutoFit/>
          </a:bodyPr>
          <a:lstStyle/>
          <a:p>
            <a:pPr algn="l"/>
            <a:r>
              <a:rPr lang="en-US" sz="1400" dirty="0">
                <a:latin typeface="Calibri" panose="020F0502020204030204" pitchFamily="34" charset="0"/>
                <a:cs typeface="Calibri" panose="020F0502020204030204" pitchFamily="34" charset="0"/>
              </a:rPr>
              <a:t>With cryostat</a:t>
            </a:r>
          </a:p>
        </p:txBody>
      </p:sp>
      <p:sp>
        <p:nvSpPr>
          <p:cNvPr id="9" name="TextBox 8">
            <a:extLst>
              <a:ext uri="{FF2B5EF4-FFF2-40B4-BE49-F238E27FC236}">
                <a16:creationId xmlns:a16="http://schemas.microsoft.com/office/drawing/2014/main" id="{17F40EAA-9B30-714D-FF43-72DDE67DA783}"/>
              </a:ext>
            </a:extLst>
          </p:cNvPr>
          <p:cNvSpPr txBox="1"/>
          <p:nvPr/>
        </p:nvSpPr>
        <p:spPr>
          <a:xfrm>
            <a:off x="6284234" y="4423492"/>
            <a:ext cx="926407" cy="276999"/>
          </a:xfrm>
          <a:prstGeom prst="rect">
            <a:avLst/>
          </a:prstGeom>
          <a:noFill/>
        </p:spPr>
        <p:txBody>
          <a:bodyPr wrap="none" rtlCol="0">
            <a:spAutoFit/>
          </a:bodyPr>
          <a:lstStyle/>
          <a:p>
            <a:pPr algn="l"/>
            <a:r>
              <a:rPr lang="en-US" sz="1200" dirty="0">
                <a:solidFill>
                  <a:srgbClr val="C83964"/>
                </a:solidFill>
                <a:latin typeface="Calibri" panose="020F0502020204030204" pitchFamily="34" charset="0"/>
                <a:cs typeface="Calibri" panose="020F0502020204030204" pitchFamily="34" charset="0"/>
              </a:rPr>
              <a:t>SC HTS coils</a:t>
            </a:r>
          </a:p>
        </p:txBody>
      </p:sp>
      <p:cxnSp>
        <p:nvCxnSpPr>
          <p:cNvPr id="10" name="Straight Arrow Connector 9">
            <a:extLst>
              <a:ext uri="{FF2B5EF4-FFF2-40B4-BE49-F238E27FC236}">
                <a16:creationId xmlns:a16="http://schemas.microsoft.com/office/drawing/2014/main" id="{66437FB6-AEF7-4AF2-7986-9662EC6A5243}"/>
              </a:ext>
            </a:extLst>
          </p:cNvPr>
          <p:cNvCxnSpPr>
            <a:cxnSpLocks/>
          </p:cNvCxnSpPr>
          <p:nvPr/>
        </p:nvCxnSpPr>
        <p:spPr>
          <a:xfrm flipV="1">
            <a:off x="6754562" y="4004710"/>
            <a:ext cx="337718" cy="4275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83166587-3445-5C0D-BEA7-71E3A0C5C7FD}"/>
              </a:ext>
            </a:extLst>
          </p:cNvPr>
          <p:cNvSpPr txBox="1"/>
          <p:nvPr/>
        </p:nvSpPr>
        <p:spPr>
          <a:xfrm>
            <a:off x="7567628" y="2427734"/>
            <a:ext cx="1542379" cy="276999"/>
          </a:xfrm>
          <a:prstGeom prst="rect">
            <a:avLst/>
          </a:prstGeom>
          <a:noFill/>
        </p:spPr>
        <p:txBody>
          <a:bodyPr wrap="square" rtlCol="0">
            <a:spAutoFit/>
          </a:bodyPr>
          <a:lstStyle/>
          <a:p>
            <a:pPr algn="l"/>
            <a:r>
              <a:rPr lang="en-US" sz="1200" dirty="0">
                <a:solidFill>
                  <a:schemeClr val="tx2">
                    <a:lumMod val="60000"/>
                    <a:lumOff val="40000"/>
                  </a:schemeClr>
                </a:solidFill>
                <a:latin typeface="Calibri" panose="020F0502020204030204" pitchFamily="34" charset="0"/>
                <a:cs typeface="Calibri" panose="020F0502020204030204" pitchFamily="34" charset="0"/>
              </a:rPr>
              <a:t>Two stage cryocooler</a:t>
            </a:r>
          </a:p>
        </p:txBody>
      </p:sp>
      <p:cxnSp>
        <p:nvCxnSpPr>
          <p:cNvPr id="12" name="Straight Arrow Connector 11">
            <a:extLst>
              <a:ext uri="{FF2B5EF4-FFF2-40B4-BE49-F238E27FC236}">
                <a16:creationId xmlns:a16="http://schemas.microsoft.com/office/drawing/2014/main" id="{B16EC0FC-C1FA-66B7-0E28-1E4F8CE93A93}"/>
              </a:ext>
            </a:extLst>
          </p:cNvPr>
          <p:cNvCxnSpPr>
            <a:cxnSpLocks/>
          </p:cNvCxnSpPr>
          <p:nvPr/>
        </p:nvCxnSpPr>
        <p:spPr>
          <a:xfrm flipH="1">
            <a:off x="7354581" y="2643500"/>
            <a:ext cx="320479" cy="36058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E213C303-EF96-B973-012B-35EF3E6D4378}"/>
              </a:ext>
            </a:extLst>
          </p:cNvPr>
          <p:cNvSpPr txBox="1"/>
          <p:nvPr/>
        </p:nvSpPr>
        <p:spPr>
          <a:xfrm>
            <a:off x="7893281" y="2814278"/>
            <a:ext cx="1106393" cy="276999"/>
          </a:xfrm>
          <a:prstGeom prst="rect">
            <a:avLst/>
          </a:prstGeom>
          <a:noFill/>
        </p:spPr>
        <p:txBody>
          <a:bodyPr wrap="none" rtlCol="0">
            <a:spAutoFit/>
          </a:bodyPr>
          <a:lstStyle/>
          <a:p>
            <a:pPr algn="l"/>
            <a:r>
              <a:rPr lang="en-US" sz="1200" dirty="0">
                <a:solidFill>
                  <a:schemeClr val="tx2">
                    <a:lumMod val="75000"/>
                  </a:schemeClr>
                </a:solidFill>
                <a:latin typeface="Calibri" panose="020F0502020204030204" pitchFamily="34" charset="0"/>
                <a:cs typeface="Calibri" panose="020F0502020204030204" pitchFamily="34" charset="0"/>
              </a:rPr>
              <a:t>Thermal shield</a:t>
            </a:r>
          </a:p>
        </p:txBody>
      </p:sp>
      <p:cxnSp>
        <p:nvCxnSpPr>
          <p:cNvPr id="14" name="Straight Arrow Connector 13">
            <a:extLst>
              <a:ext uri="{FF2B5EF4-FFF2-40B4-BE49-F238E27FC236}">
                <a16:creationId xmlns:a16="http://schemas.microsoft.com/office/drawing/2014/main" id="{E442097A-D9FF-065A-6AC0-82F9F37934F2}"/>
              </a:ext>
            </a:extLst>
          </p:cNvPr>
          <p:cNvCxnSpPr>
            <a:cxnSpLocks/>
          </p:cNvCxnSpPr>
          <p:nvPr/>
        </p:nvCxnSpPr>
        <p:spPr>
          <a:xfrm flipH="1">
            <a:off x="7542020" y="2995088"/>
            <a:ext cx="366086" cy="38501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Straight Arrow Connector 14">
            <a:extLst>
              <a:ext uri="{FF2B5EF4-FFF2-40B4-BE49-F238E27FC236}">
                <a16:creationId xmlns:a16="http://schemas.microsoft.com/office/drawing/2014/main" id="{4AE64F3C-8C3D-C436-0F65-985539CD28C9}"/>
              </a:ext>
            </a:extLst>
          </p:cNvPr>
          <p:cNvCxnSpPr>
            <a:cxnSpLocks/>
          </p:cNvCxnSpPr>
          <p:nvPr/>
        </p:nvCxnSpPr>
        <p:spPr>
          <a:xfrm flipH="1">
            <a:off x="7976829" y="3513071"/>
            <a:ext cx="488359" cy="8036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6" name="TextBox 15">
            <a:extLst>
              <a:ext uri="{FF2B5EF4-FFF2-40B4-BE49-F238E27FC236}">
                <a16:creationId xmlns:a16="http://schemas.microsoft.com/office/drawing/2014/main" id="{2C3E4548-9996-F6F1-1723-6FCD8D851517}"/>
              </a:ext>
            </a:extLst>
          </p:cNvPr>
          <p:cNvSpPr txBox="1"/>
          <p:nvPr/>
        </p:nvSpPr>
        <p:spPr>
          <a:xfrm>
            <a:off x="4727362" y="3156169"/>
            <a:ext cx="1583232" cy="276999"/>
          </a:xfrm>
          <a:prstGeom prst="rect">
            <a:avLst/>
          </a:prstGeom>
          <a:noFill/>
        </p:spPr>
        <p:txBody>
          <a:bodyPr wrap="square" rtlCol="0">
            <a:spAutoFit/>
          </a:bodyPr>
          <a:lstStyle/>
          <a:p>
            <a:pPr algn="l"/>
            <a:r>
              <a:rPr lang="en-US" sz="1200" dirty="0">
                <a:solidFill>
                  <a:srgbClr val="C83964"/>
                </a:solidFill>
                <a:latin typeface="Calibri" panose="020F0502020204030204" pitchFamily="34" charset="0"/>
                <a:cs typeface="Calibri" panose="020F0502020204030204" pitchFamily="34" charset="0"/>
              </a:rPr>
              <a:t>Coil support structure</a:t>
            </a:r>
          </a:p>
        </p:txBody>
      </p:sp>
      <p:cxnSp>
        <p:nvCxnSpPr>
          <p:cNvPr id="17" name="Straight Arrow Connector 16">
            <a:extLst>
              <a:ext uri="{FF2B5EF4-FFF2-40B4-BE49-F238E27FC236}">
                <a16:creationId xmlns:a16="http://schemas.microsoft.com/office/drawing/2014/main" id="{20669E99-AAB4-CC50-B9C6-A4ABE7015746}"/>
              </a:ext>
            </a:extLst>
          </p:cNvPr>
          <p:cNvCxnSpPr>
            <a:cxnSpLocks/>
          </p:cNvCxnSpPr>
          <p:nvPr/>
        </p:nvCxnSpPr>
        <p:spPr>
          <a:xfrm>
            <a:off x="6061153" y="3401187"/>
            <a:ext cx="456411" cy="1922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4EA50117-0250-08A6-2CF5-7A033B5ABDDB}"/>
              </a:ext>
            </a:extLst>
          </p:cNvPr>
          <p:cNvSpPr txBox="1"/>
          <p:nvPr/>
        </p:nvSpPr>
        <p:spPr>
          <a:xfrm>
            <a:off x="4717910" y="3950676"/>
            <a:ext cx="1656183" cy="461665"/>
          </a:xfrm>
          <a:prstGeom prst="rect">
            <a:avLst/>
          </a:prstGeom>
          <a:noFill/>
        </p:spPr>
        <p:txBody>
          <a:bodyPr wrap="square" rtlCol="0">
            <a:spAutoFit/>
          </a:bodyPr>
          <a:lstStyle/>
          <a:p>
            <a:pPr algn="l"/>
            <a:r>
              <a:rPr lang="en-US" sz="1200" dirty="0">
                <a:solidFill>
                  <a:schemeClr val="tx2">
                    <a:lumMod val="75000"/>
                  </a:schemeClr>
                </a:solidFill>
                <a:latin typeface="Calibri" panose="020F0502020204030204" pitchFamily="34" charset="0"/>
                <a:cs typeface="Calibri" panose="020F0502020204030204" pitchFamily="34" charset="0"/>
              </a:rPr>
              <a:t>Tie rods for repulsion and compression forces</a:t>
            </a:r>
          </a:p>
        </p:txBody>
      </p:sp>
      <p:cxnSp>
        <p:nvCxnSpPr>
          <p:cNvPr id="19" name="Straight Arrow Connector 18">
            <a:extLst>
              <a:ext uri="{FF2B5EF4-FFF2-40B4-BE49-F238E27FC236}">
                <a16:creationId xmlns:a16="http://schemas.microsoft.com/office/drawing/2014/main" id="{27E93D9F-3668-F984-9C72-70EC2B04DB75}"/>
              </a:ext>
            </a:extLst>
          </p:cNvPr>
          <p:cNvCxnSpPr>
            <a:cxnSpLocks/>
            <a:stCxn id="18" idx="3"/>
          </p:cNvCxnSpPr>
          <p:nvPr/>
        </p:nvCxnSpPr>
        <p:spPr>
          <a:xfrm flipV="1">
            <a:off x="6374093" y="3933424"/>
            <a:ext cx="380469" cy="2480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38418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IMCC, US Inaguration Meeting, FNAL, August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Time-critical Developments</a:t>
            </a:r>
            <a:endParaRPr lang="en-US" sz="3200" dirty="0">
              <a:latin typeface="Calibri"/>
              <a:cs typeface="Calibri"/>
            </a:endParaRPr>
          </a:p>
        </p:txBody>
      </p:sp>
      <p:sp>
        <p:nvSpPr>
          <p:cNvPr id="8" name="TextBox 4">
            <a:extLst>
              <a:ext uri="{FF2B5EF4-FFF2-40B4-BE49-F238E27FC236}">
                <a16:creationId xmlns:a16="http://schemas.microsoft.com/office/drawing/2014/main" id="{F2A0F830-781A-9F66-8314-A5BB76104D29}"/>
              </a:ext>
            </a:extLst>
          </p:cNvPr>
          <p:cNvSpPr/>
          <p:nvPr/>
        </p:nvSpPr>
        <p:spPr>
          <a:xfrm>
            <a:off x="235182" y="1172136"/>
            <a:ext cx="3760754" cy="1367546"/>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Muon cooling technology</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RF test stand </a:t>
            </a:r>
            <a:r>
              <a:rPr lang="en-US" sz="1400" spc="-1" dirty="0">
                <a:solidFill>
                  <a:srgbClr val="000000"/>
                </a:solidFill>
                <a:latin typeface="Calibri" panose="020F0502020204030204" pitchFamily="34" charset="0"/>
                <a:cs typeface="Calibri" panose="020F0502020204030204" pitchFamily="34" charset="0"/>
              </a:rPr>
              <a:t>to test cavities in magnetic field</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Muon cooling cell </a:t>
            </a:r>
            <a:r>
              <a:rPr lang="en-US" sz="1400" spc="-1" dirty="0">
                <a:solidFill>
                  <a:srgbClr val="000000"/>
                </a:solidFill>
                <a:latin typeface="Calibri" panose="020F0502020204030204" pitchFamily="34" charset="0"/>
                <a:cs typeface="Calibri" panose="020F0502020204030204" pitchFamily="34" charset="0"/>
              </a:rPr>
              <a:t>test infrastructure</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Demonstrator</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 beam production and cooling in several cells</a:t>
            </a:r>
          </a:p>
        </p:txBody>
      </p:sp>
      <p:pic>
        <p:nvPicPr>
          <p:cNvPr id="6" name="Picture 5" descr="A picture containing LEGO&#10;&#10;Description automatically generated">
            <a:extLst>
              <a:ext uri="{FF2B5EF4-FFF2-40B4-BE49-F238E27FC236}">
                <a16:creationId xmlns:a16="http://schemas.microsoft.com/office/drawing/2014/main" id="{904FBCBF-22CD-2DFB-D5CA-1BD9C2A265F9}"/>
              </a:ext>
            </a:extLst>
          </p:cNvPr>
          <p:cNvPicPr>
            <a:picLocks noChangeAspect="1"/>
          </p:cNvPicPr>
          <p:nvPr/>
        </p:nvPicPr>
        <p:blipFill rotWithShape="1">
          <a:blip r:embed="rId2"/>
          <a:srcRect l="13299" t="12532" r="18337" b="13339"/>
          <a:stretch/>
        </p:blipFill>
        <p:spPr>
          <a:xfrm>
            <a:off x="4122795" y="739158"/>
            <a:ext cx="1106603" cy="959932"/>
          </a:xfrm>
          <a:prstGeom prst="rect">
            <a:avLst/>
          </a:prstGeom>
        </p:spPr>
      </p:pic>
      <p:pic>
        <p:nvPicPr>
          <p:cNvPr id="7" name="Picture 6" descr="p0.tiff">
            <a:extLst>
              <a:ext uri="{FF2B5EF4-FFF2-40B4-BE49-F238E27FC236}">
                <a16:creationId xmlns:a16="http://schemas.microsoft.com/office/drawing/2014/main" id="{1BB21983-CBE5-58A4-9C72-1176FF72BB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1851670"/>
            <a:ext cx="3926273" cy="1304933"/>
          </a:xfrm>
          <a:prstGeom prst="rect">
            <a:avLst/>
          </a:prstGeom>
        </p:spPr>
      </p:pic>
      <p:sp>
        <p:nvSpPr>
          <p:cNvPr id="9" name="TextBox 4">
            <a:extLst>
              <a:ext uri="{FF2B5EF4-FFF2-40B4-BE49-F238E27FC236}">
                <a16:creationId xmlns:a16="http://schemas.microsoft.com/office/drawing/2014/main" id="{6343F7FC-1B19-8B12-96CC-6D233071A225}"/>
              </a:ext>
            </a:extLst>
          </p:cNvPr>
          <p:cNvSpPr/>
          <p:nvPr/>
        </p:nvSpPr>
        <p:spPr>
          <a:xfrm>
            <a:off x="235182" y="2571750"/>
            <a:ext cx="8657297" cy="2229320"/>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Magnet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solenoids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Collider ring magnets with Nb3Sn or HTS</a:t>
            </a:r>
          </a:p>
          <a:p>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Detector technology and design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Can do the important physics with near-term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But available time will allow to improve further and exploit AI, MI and new technologies</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Other technologies can be accelerated with sufficient funding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But they are equally important now to support that the muon collider can be done and perform</a:t>
            </a:r>
          </a:p>
        </p:txBody>
      </p:sp>
      <p:pic>
        <p:nvPicPr>
          <p:cNvPr id="10" name="Picture 9" descr="p0.pdf">
            <a:extLst>
              <a:ext uri="{FF2B5EF4-FFF2-40B4-BE49-F238E27FC236}">
                <a16:creationId xmlns:a16="http://schemas.microsoft.com/office/drawing/2014/main" id="{B5614AA9-8E00-8CC6-636C-AAE4D240085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305" t="51848" r="54572" b="4036"/>
          <a:stretch/>
        </p:blipFill>
        <p:spPr>
          <a:xfrm rot="16200000">
            <a:off x="6369635" y="192921"/>
            <a:ext cx="1356123" cy="1961374"/>
          </a:xfrm>
          <a:prstGeom prst="rect">
            <a:avLst/>
          </a:prstGeom>
        </p:spPr>
      </p:pic>
      <p:sp>
        <p:nvSpPr>
          <p:cNvPr id="2" name="TextBox 1">
            <a:extLst>
              <a:ext uri="{FF2B5EF4-FFF2-40B4-BE49-F238E27FC236}">
                <a16:creationId xmlns:a16="http://schemas.microsoft.com/office/drawing/2014/main" id="{2B33FB48-B340-0827-E36A-1F178ECD6E2F}"/>
              </a:ext>
            </a:extLst>
          </p:cNvPr>
          <p:cNvSpPr txBox="1"/>
          <p:nvPr/>
        </p:nvSpPr>
        <p:spPr>
          <a:xfrm>
            <a:off x="815012" y="544637"/>
            <a:ext cx="3258968" cy="523220"/>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Identified three main technologies that can limit the timeline</a:t>
            </a:r>
          </a:p>
        </p:txBody>
      </p:sp>
    </p:spTree>
    <p:extLst>
      <p:ext uri="{BB962C8B-B14F-4D97-AF65-F5344CB8AC3E}">
        <p14:creationId xmlns:p14="http://schemas.microsoft.com/office/powerpoint/2010/main" val="11260342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Site Studies</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IMCC, US Inaguration Meeting, FNAL, August 2024</a:t>
            </a:r>
            <a:endParaRPr lang="en-GB" dirty="0">
              <a:latin typeface="Calibri"/>
              <a:cs typeface="Calibri"/>
            </a:endParaRPr>
          </a:p>
        </p:txBody>
      </p:sp>
      <p:sp>
        <p:nvSpPr>
          <p:cNvPr id="5" name="TextBox 1">
            <a:extLst>
              <a:ext uri="{FF2B5EF4-FFF2-40B4-BE49-F238E27FC236}">
                <a16:creationId xmlns:a16="http://schemas.microsoft.com/office/drawing/2014/main" id="{100FF697-937C-769D-1F3D-19286CBCEF53}"/>
              </a:ext>
            </a:extLst>
          </p:cNvPr>
          <p:cNvSpPr/>
          <p:nvPr/>
        </p:nvSpPr>
        <p:spPr>
          <a:xfrm>
            <a:off x="827585" y="483518"/>
            <a:ext cx="4910315" cy="244476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ea typeface="DejaVu Sans"/>
                <a:cs typeface="Calibri" panose="020F0502020204030204" pitchFamily="34" charset="0"/>
              </a:rPr>
              <a:t>Candidate sites </a:t>
            </a:r>
            <a:r>
              <a:rPr lang="en-US" sz="1400" b="1" spc="-1" dirty="0">
                <a:solidFill>
                  <a:srgbClr val="000000"/>
                </a:solidFill>
                <a:latin typeface="Calibri" panose="020F0502020204030204" pitchFamily="34" charset="0"/>
                <a:ea typeface="DejaVu Sans"/>
                <a:cs typeface="Calibri" panose="020F0502020204030204" pitchFamily="34" charset="0"/>
              </a:rPr>
              <a:t>CERN, FNAL, </a:t>
            </a:r>
            <a:r>
              <a:rPr lang="en-US" sz="1400" spc="-1" dirty="0">
                <a:solidFill>
                  <a:srgbClr val="000000"/>
                </a:solidFill>
                <a:latin typeface="Calibri" panose="020F0502020204030204" pitchFamily="34" charset="0"/>
                <a:ea typeface="DejaVu Sans"/>
                <a:cs typeface="Calibri" panose="020F0502020204030204" pitchFamily="34" charset="0"/>
              </a:rPr>
              <a:t>potentially others</a:t>
            </a:r>
            <a:r>
              <a:rPr lang="en-US" sz="1400" b="1" spc="-1" dirty="0">
                <a:solidFill>
                  <a:srgbClr val="000000"/>
                </a:solidFill>
                <a:latin typeface="Calibri" panose="020F0502020204030204" pitchFamily="34" charset="0"/>
                <a:ea typeface="DejaVu Sans"/>
                <a:cs typeface="Calibri" panose="020F0502020204030204" pitchFamily="34" charset="0"/>
              </a:rPr>
              <a:t> (</a:t>
            </a:r>
            <a:r>
              <a:rPr lang="en-US" sz="1400" spc="-1" dirty="0">
                <a:solidFill>
                  <a:srgbClr val="000000"/>
                </a:solidFill>
                <a:latin typeface="Calibri" panose="020F0502020204030204" pitchFamily="34" charset="0"/>
                <a:ea typeface="DejaVu Sans"/>
                <a:cs typeface="Calibri" panose="020F0502020204030204" pitchFamily="34" charset="0"/>
              </a:rPr>
              <a:t>ESS, JPARC, … )</a:t>
            </a:r>
          </a:p>
          <a:p>
            <a:endParaRPr lang="en-US" sz="1400" b="1" spc="-1" dirty="0">
              <a:solidFill>
                <a:srgbClr val="000000"/>
              </a:solidFill>
              <a:latin typeface="Calibri" panose="020F0502020204030204" pitchFamily="34" charset="0"/>
              <a:ea typeface="DejaVu Sans"/>
              <a:cs typeface="Calibri" panose="020F0502020204030204" pitchFamily="34" charset="0"/>
            </a:endParaRPr>
          </a:p>
          <a:p>
            <a:r>
              <a:rPr lang="en-US" sz="1400" b="1" spc="-1" dirty="0">
                <a:solidFill>
                  <a:srgbClr val="000000"/>
                </a:solidFill>
                <a:latin typeface="Calibri" panose="020F0502020204030204" pitchFamily="34" charset="0"/>
                <a:ea typeface="DejaVu Sans"/>
                <a:cs typeface="Calibri" panose="020F0502020204030204" pitchFamily="34" charset="0"/>
              </a:rPr>
              <a:t>Study is mostly site independent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Main benefit is existing infrastructure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Want to avoid time consuming detailed studies and keep collaborative spirit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Will do more later</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ea typeface="DejaVu Sans"/>
              <a:cs typeface="Calibri" panose="020F0502020204030204" pitchFamily="34" charset="0"/>
            </a:endParaRPr>
          </a:p>
          <a:p>
            <a:r>
              <a:rPr lang="en-US" sz="1400" b="1" spc="-1" dirty="0">
                <a:solidFill>
                  <a:srgbClr val="000000"/>
                </a:solidFill>
                <a:latin typeface="Calibri" panose="020F0502020204030204" pitchFamily="34" charset="0"/>
                <a:ea typeface="DejaVu Sans"/>
                <a:cs typeface="Calibri" panose="020F0502020204030204" pitchFamily="34" charset="0"/>
              </a:rPr>
              <a:t>Some considerations are important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Neutrino flux mitigation at CERN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Accelerator ring fitting on FNAL site</a:t>
            </a:r>
          </a:p>
        </p:txBody>
      </p:sp>
      <p:pic>
        <p:nvPicPr>
          <p:cNvPr id="9" name="Picture 8" descr="Graphical user interface, diagram, application&#10;&#10;Description automatically generated">
            <a:extLst>
              <a:ext uri="{FF2B5EF4-FFF2-40B4-BE49-F238E27FC236}">
                <a16:creationId xmlns:a16="http://schemas.microsoft.com/office/drawing/2014/main" id="{6477F866-E1F4-32CB-53A7-455E841CF48F}"/>
              </a:ext>
            </a:extLst>
          </p:cNvPr>
          <p:cNvPicPr>
            <a:picLocks noChangeAspect="1"/>
          </p:cNvPicPr>
          <p:nvPr/>
        </p:nvPicPr>
        <p:blipFill>
          <a:blip r:embed="rId2"/>
          <a:stretch>
            <a:fillRect/>
          </a:stretch>
        </p:blipFill>
        <p:spPr>
          <a:xfrm>
            <a:off x="209725" y="3217020"/>
            <a:ext cx="4675501" cy="1580632"/>
          </a:xfrm>
          <a:prstGeom prst="rect">
            <a:avLst/>
          </a:prstGeom>
        </p:spPr>
      </p:pic>
      <p:sp>
        <p:nvSpPr>
          <p:cNvPr id="10" name="TextBox 1">
            <a:extLst>
              <a:ext uri="{FF2B5EF4-FFF2-40B4-BE49-F238E27FC236}">
                <a16:creationId xmlns:a16="http://schemas.microsoft.com/office/drawing/2014/main" id="{C9C8A5C7-A6AF-2389-4EA4-1C5104A93D8E}"/>
              </a:ext>
            </a:extLst>
          </p:cNvPr>
          <p:cNvSpPr/>
          <p:nvPr/>
        </p:nvSpPr>
        <p:spPr>
          <a:xfrm>
            <a:off x="4932040" y="3649068"/>
            <a:ext cx="3688040" cy="1152102"/>
          </a:xfrm>
          <a:prstGeom prst="rect">
            <a:avLst/>
          </a:prstGeom>
          <a:solidFill>
            <a:schemeClr val="accent6">
              <a:lumMod val="20000"/>
              <a:lumOff val="800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Potential site next to CERN identified</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Mitigates neutrino flux</a:t>
            </a:r>
            <a:endParaRPr lang="en-US" sz="1400" b="1" spc="-1" dirty="0">
              <a:solidFill>
                <a:srgbClr val="000000"/>
              </a:solidFill>
              <a:latin typeface="Calibri" panose="020F0502020204030204" pitchFamily="34" charset="0"/>
              <a:ea typeface="DejaVu Sans"/>
              <a:cs typeface="Calibri" panose="020F0502020204030204" pitchFamily="34" charset="0"/>
            </a:endParaRP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Points toward </a:t>
            </a:r>
            <a:r>
              <a:rPr lang="en-US" sz="1400" spc="-1" dirty="0" err="1">
                <a:solidFill>
                  <a:srgbClr val="000000"/>
                </a:solidFill>
                <a:latin typeface="Calibri" panose="020F0502020204030204" pitchFamily="34" charset="0"/>
                <a:ea typeface="DejaVu Sans"/>
                <a:cs typeface="Calibri" panose="020F0502020204030204" pitchFamily="34" charset="0"/>
              </a:rPr>
              <a:t>mediterranean</a:t>
            </a:r>
            <a:r>
              <a:rPr lang="en-US" sz="1400" spc="-1" dirty="0">
                <a:solidFill>
                  <a:srgbClr val="000000"/>
                </a:solidFill>
                <a:latin typeface="Calibri" panose="020F0502020204030204" pitchFamily="34" charset="0"/>
                <a:ea typeface="DejaVu Sans"/>
                <a:cs typeface="Calibri" panose="020F0502020204030204" pitchFamily="34" charset="0"/>
              </a:rPr>
              <a:t> and uninhabited area in Jura</a:t>
            </a:r>
          </a:p>
          <a:p>
            <a:pPr marL="171450" indent="-171450">
              <a:buFont typeface="Arial" panose="020B0604020202020204" pitchFamily="34" charset="0"/>
              <a:buChar char="•"/>
            </a:pPr>
            <a:r>
              <a:rPr lang="en-US" sz="1400" spc="-1" dirty="0">
                <a:solidFill>
                  <a:srgbClr val="FF0000"/>
                </a:solidFill>
                <a:latin typeface="Calibri" panose="020F0502020204030204" pitchFamily="34" charset="0"/>
                <a:ea typeface="DejaVu Sans"/>
                <a:cs typeface="Calibri" panose="020F0502020204030204" pitchFamily="34" charset="0"/>
              </a:rPr>
              <a:t>Detailed studies required </a:t>
            </a:r>
            <a:r>
              <a:rPr lang="en-US" sz="1400" spc="-1" dirty="0">
                <a:solidFill>
                  <a:srgbClr val="000000"/>
                </a:solidFill>
                <a:latin typeface="Calibri" panose="020F0502020204030204" pitchFamily="34" charset="0"/>
                <a:ea typeface="DejaVu Sans"/>
                <a:cs typeface="Calibri" panose="020F0502020204030204" pitchFamily="34" charset="0"/>
              </a:rPr>
              <a:t>(280 m deep)</a:t>
            </a:r>
          </a:p>
        </p:txBody>
      </p:sp>
      <p:pic>
        <p:nvPicPr>
          <p:cNvPr id="11" name="Picture 10" descr="A map of a city&#10;&#10;Description automatically generated">
            <a:extLst>
              <a:ext uri="{FF2B5EF4-FFF2-40B4-BE49-F238E27FC236}">
                <a16:creationId xmlns:a16="http://schemas.microsoft.com/office/drawing/2014/main" id="{4C28EB57-AA40-2C73-696D-C2E6A3E3DDF2}"/>
              </a:ext>
            </a:extLst>
          </p:cNvPr>
          <p:cNvPicPr>
            <a:picLocks noChangeAspect="1"/>
          </p:cNvPicPr>
          <p:nvPr/>
        </p:nvPicPr>
        <p:blipFill>
          <a:blip r:embed="rId3"/>
          <a:stretch>
            <a:fillRect/>
          </a:stretch>
        </p:blipFill>
        <p:spPr>
          <a:xfrm>
            <a:off x="5508104" y="727114"/>
            <a:ext cx="2794539" cy="2777938"/>
          </a:xfrm>
          <a:prstGeom prst="rect">
            <a:avLst/>
          </a:prstGeom>
        </p:spPr>
      </p:pic>
    </p:spTree>
    <p:extLst>
      <p:ext uri="{BB962C8B-B14F-4D97-AF65-F5344CB8AC3E}">
        <p14:creationId xmlns:p14="http://schemas.microsoft.com/office/powerpoint/2010/main" val="1758180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251520" y="-20538"/>
            <a:ext cx="8064896" cy="432048"/>
          </a:xfrm>
        </p:spPr>
        <p:txBody>
          <a:bodyPr/>
          <a:lstStyle/>
          <a:p>
            <a:r>
              <a:rPr lang="en-GB" sz="3200" b="0" dirty="0">
                <a:latin typeface="Calibri"/>
                <a:cs typeface="Calibri"/>
              </a:rPr>
              <a:t>US P5: The Muon Shot</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6</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IMCC, US Inaguration Meeting, FNAL, August 2024</a:t>
            </a:r>
            <a:endParaRPr lang="en-GB" dirty="0">
              <a:latin typeface="Calibri"/>
              <a:cs typeface="Calibri"/>
            </a:endParaRPr>
          </a:p>
        </p:txBody>
      </p:sp>
      <p:sp>
        <p:nvSpPr>
          <p:cNvPr id="10" name="TextBox 9">
            <a:extLst>
              <a:ext uri="{FF2B5EF4-FFF2-40B4-BE49-F238E27FC236}">
                <a16:creationId xmlns:a16="http://schemas.microsoft.com/office/drawing/2014/main" id="{FB1847DE-6622-E367-0852-B78414544E6C}"/>
              </a:ext>
            </a:extLst>
          </p:cNvPr>
          <p:cNvSpPr txBox="1"/>
          <p:nvPr/>
        </p:nvSpPr>
        <p:spPr>
          <a:xfrm>
            <a:off x="251520" y="3562439"/>
            <a:ext cx="5256584" cy="1169551"/>
          </a:xfrm>
          <a:prstGeom prst="rect">
            <a:avLst/>
          </a:prstGeom>
          <a:solidFill>
            <a:schemeClr val="accent2">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Informal discussion with DoE (Regina Rameika, Abid Patwa):</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DoE wants to maintain IMCC as a </a:t>
            </a:r>
            <a:r>
              <a:rPr lang="en-CH" sz="1400" b="1" dirty="0">
                <a:latin typeface="Calibri" panose="020F0502020204030204" pitchFamily="34" charset="0"/>
                <a:cs typeface="Calibri" panose="020F0502020204030204" pitchFamily="34" charset="0"/>
              </a:rPr>
              <a:t>global collaboration</a:t>
            </a:r>
          </a:p>
          <a:p>
            <a:pPr marL="285750" indent="-285750">
              <a:buFont typeface="Arial" panose="020B0604020202020204" pitchFamily="34" charset="0"/>
              <a:buChar char="•"/>
            </a:pPr>
            <a:r>
              <a:rPr lang="en-CH" sz="1400" b="1" dirty="0">
                <a:latin typeface="Calibri" panose="020F0502020204030204" pitchFamily="34" charset="0"/>
                <a:cs typeface="Calibri" panose="020F0502020204030204" pitchFamily="34" charset="0"/>
              </a:rPr>
              <a:t>Addendum to CERN-DoE-NSF agreement </a:t>
            </a:r>
            <a:r>
              <a:rPr lang="en-CH" sz="1400" dirty="0">
                <a:latin typeface="Calibri" panose="020F0502020204030204" pitchFamily="34" charset="0"/>
                <a:cs typeface="Calibri" panose="020F0502020204030204" pitchFamily="34" charset="0"/>
              </a:rPr>
              <a:t>should be in preparation</a:t>
            </a:r>
          </a:p>
          <a:p>
            <a:pPr marL="285750" indent="-285750">
              <a:buFont typeface="Arial" panose="020B0604020202020204" pitchFamily="34" charset="0"/>
              <a:buChar char="•"/>
            </a:pPr>
            <a:endParaRPr lang="en-CH" sz="1400" dirty="0">
              <a:latin typeface="Calibri" panose="020F0502020204030204" pitchFamily="34" charset="0"/>
              <a:cs typeface="Calibri" panose="020F0502020204030204" pitchFamily="34" charset="0"/>
            </a:endParaRPr>
          </a:p>
          <a:p>
            <a:r>
              <a:rPr lang="en-CH" sz="1400" b="1" dirty="0">
                <a:latin typeface="Calibri" panose="020F0502020204030204" pitchFamily="34" charset="0"/>
                <a:cs typeface="Calibri" panose="020F0502020204030204" pitchFamily="34" charset="0"/>
              </a:rPr>
              <a:t>IMCC prepares options for Europe and for the US in parallel</a:t>
            </a:r>
          </a:p>
        </p:txBody>
      </p:sp>
      <p:sp>
        <p:nvSpPr>
          <p:cNvPr id="4" name="TextBox 3">
            <a:extLst>
              <a:ext uri="{FF2B5EF4-FFF2-40B4-BE49-F238E27FC236}">
                <a16:creationId xmlns:a16="http://schemas.microsoft.com/office/drawing/2014/main" id="{D806EE38-50C7-2807-7EE8-3CF36FC3B7D4}"/>
              </a:ext>
            </a:extLst>
          </p:cNvPr>
          <p:cNvSpPr txBox="1"/>
          <p:nvPr/>
        </p:nvSpPr>
        <p:spPr>
          <a:xfrm>
            <a:off x="251520" y="905693"/>
            <a:ext cx="8640960" cy="1815882"/>
          </a:xfrm>
          <a:prstGeom prst="rect">
            <a:avLst/>
          </a:prstGeom>
          <a:solidFill>
            <a:schemeClr val="accent6">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US has been instrumental in advancing the muon collider during Snowmass process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See the contributions even increase after the process</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Particle Physics Project Prioritisation Panel (P5) supports US ambition to host a 10 TeV parton-parton collider</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Endorses muon collider R&amp;D: </a:t>
            </a:r>
            <a:r>
              <a:rPr lang="en-US" sz="1400" dirty="0">
                <a:latin typeface="Calibri" panose="020F0502020204030204" pitchFamily="34" charset="0"/>
                <a:cs typeface="Calibri" panose="020F0502020204030204" pitchFamily="34" charset="0"/>
              </a:rPr>
              <a:t>”This is our muon shot”</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Recommend joining the IMCC and consider FNAL as a host candidate</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Warmly welcome the US</a:t>
            </a:r>
          </a:p>
        </p:txBody>
      </p:sp>
      <p:pic>
        <p:nvPicPr>
          <p:cNvPr id="2" name="Picture 1" descr="A map of a city&#10;&#10;Description automatically generated">
            <a:extLst>
              <a:ext uri="{FF2B5EF4-FFF2-40B4-BE49-F238E27FC236}">
                <a16:creationId xmlns:a16="http://schemas.microsoft.com/office/drawing/2014/main" id="{31C424FD-F44D-71BA-B7EC-57E239091648}"/>
              </a:ext>
            </a:extLst>
          </p:cNvPr>
          <p:cNvPicPr>
            <a:picLocks noChangeAspect="1"/>
          </p:cNvPicPr>
          <p:nvPr/>
        </p:nvPicPr>
        <p:blipFill>
          <a:blip r:embed="rId2"/>
          <a:stretch>
            <a:fillRect/>
          </a:stretch>
        </p:blipFill>
        <p:spPr>
          <a:xfrm>
            <a:off x="5809909" y="2098068"/>
            <a:ext cx="2794539" cy="2777938"/>
          </a:xfrm>
          <a:prstGeom prst="rect">
            <a:avLst/>
          </a:prstGeom>
        </p:spPr>
      </p:pic>
    </p:spTree>
    <p:extLst>
      <p:ext uri="{BB962C8B-B14F-4D97-AF65-F5344CB8AC3E}">
        <p14:creationId xmlns:p14="http://schemas.microsoft.com/office/powerpoint/2010/main" val="1130292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p:cNvSpPr>
            <a:spLocks noGrp="1"/>
          </p:cNvSpPr>
          <p:nvPr>
            <p:ph type="ftr" sz="quarter" idx="4294967295"/>
          </p:nvPr>
        </p:nvSpPr>
        <p:spPr>
          <a:xfrm>
            <a:off x="4038600" y="6356350"/>
            <a:ext cx="4114800" cy="365125"/>
          </a:xfrm>
          <a:prstGeom prst="rect">
            <a:avLst/>
          </a:prstGeom>
        </p:spPr>
        <p:txBody>
          <a:bodyPr vert="horz" lIns="91440" tIns="45720" rIns="91440" bIns="45720" rtlCol="0" anchor="ctr"/>
          <a:lstStyle>
            <a:defPPr>
              <a:defRPr lang="en-CH"/>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atin typeface="Calibri"/>
                <a:cs typeface="Calibri"/>
              </a:rPr>
              <a:t>D. Schulte, IMCC, US Inaguration Meeting, FNAL, August 2024</a:t>
            </a:r>
            <a:endParaRPr lang="en-GB" dirty="0">
              <a:latin typeface="Calibri"/>
              <a:cs typeface="Calibri"/>
            </a:endParaRPr>
          </a:p>
        </p:txBody>
      </p:sp>
      <p:sp>
        <p:nvSpPr>
          <p:cNvPr id="8" name="TextBox 7"/>
          <p:cNvSpPr txBox="1"/>
          <p:nvPr/>
        </p:nvSpPr>
        <p:spPr>
          <a:xfrm>
            <a:off x="62665" y="1275606"/>
            <a:ext cx="4643786" cy="3737524"/>
          </a:xfrm>
          <a:prstGeom prst="rect">
            <a:avLst/>
          </a:prstGeom>
          <a:solidFill>
            <a:schemeClr val="bg1"/>
          </a:solidFill>
        </p:spPr>
        <p:txBody>
          <a:bodyPr wrap="square" lIns="74258" tIns="37129" rIns="74258" bIns="37129" rtlCol="0">
            <a:spAutoFit/>
          </a:bodyPr>
          <a:lstStyle/>
          <a:p>
            <a:r>
              <a:rPr lang="en-US" sz="1400" b="1" dirty="0">
                <a:latin typeface="Calibri"/>
                <a:cs typeface="Calibri"/>
              </a:rPr>
              <a:t>Steering Board (ISB)</a:t>
            </a:r>
            <a:endParaRPr lang="en-US" sz="1400" dirty="0">
              <a:latin typeface="Calibri"/>
              <a:cs typeface="Calibri"/>
            </a:endParaRPr>
          </a:p>
          <a:p>
            <a:pPr marL="285743" indent="-285743">
              <a:buFont typeface="Arial"/>
              <a:buChar char="•"/>
            </a:pPr>
            <a:r>
              <a:rPr lang="en-US" sz="1400" dirty="0">
                <a:latin typeface="Calibri"/>
                <a:cs typeface="Calibri"/>
              </a:rPr>
              <a:t>Chair </a:t>
            </a:r>
            <a:r>
              <a:rPr lang="en-US" sz="1400" b="1" dirty="0">
                <a:latin typeface="Calibri"/>
                <a:cs typeface="Calibri"/>
              </a:rPr>
              <a:t>Steinar </a:t>
            </a:r>
            <a:r>
              <a:rPr lang="en-US" sz="1400" b="1" dirty="0" err="1">
                <a:latin typeface="Calibri"/>
                <a:cs typeface="Calibri"/>
              </a:rPr>
              <a:t>Stapnes</a:t>
            </a:r>
            <a:endParaRPr lang="en-US" sz="1400" b="1" dirty="0">
              <a:latin typeface="Calibri"/>
              <a:cs typeface="Calibri"/>
            </a:endParaRPr>
          </a:p>
          <a:p>
            <a:pPr marL="285743" indent="-285743">
              <a:buFont typeface="Arial"/>
              <a:buChar char="•"/>
            </a:pPr>
            <a:r>
              <a:rPr lang="en-US" sz="1400" dirty="0">
                <a:latin typeface="Calibri"/>
                <a:cs typeface="Calibri"/>
              </a:rPr>
              <a:t>Members: Mike Lamont (CERN), Gianluigi </a:t>
            </a:r>
            <a:r>
              <a:rPr lang="en-US" sz="1400" dirty="0" err="1">
                <a:latin typeface="Calibri"/>
                <a:cs typeface="Calibri"/>
              </a:rPr>
              <a:t>Arduini</a:t>
            </a:r>
            <a:r>
              <a:rPr lang="en-US" sz="1400" dirty="0">
                <a:latin typeface="Calibri"/>
                <a:cs typeface="Calibri"/>
              </a:rPr>
              <a:t> (CERN), </a:t>
            </a:r>
            <a:r>
              <a:rPr lang="en-US" sz="1400" dirty="0">
                <a:latin typeface="Calibri" panose="020F0502020204030204" pitchFamily="34" charset="0"/>
                <a:cs typeface="Calibri" panose="020F0502020204030204" pitchFamily="34" charset="0"/>
              </a:rPr>
              <a:t>Dave Newbold (STFC), Mats </a:t>
            </a:r>
            <a:r>
              <a:rPr lang="en-US" sz="1400" dirty="0" err="1">
                <a:latin typeface="Calibri" panose="020F0502020204030204" pitchFamily="34" charset="0"/>
                <a:cs typeface="Calibri" panose="020F0502020204030204" pitchFamily="34" charset="0"/>
              </a:rPr>
              <a:t>Lindroos</a:t>
            </a:r>
            <a:r>
              <a:rPr lang="en-US" sz="1400" dirty="0">
                <a:latin typeface="Calibri" panose="020F0502020204030204" pitchFamily="34" charset="0"/>
                <a:cs typeface="Calibri" panose="020F0502020204030204" pitchFamily="34" charset="0"/>
              </a:rPr>
              <a:t> (ESS), Pierre Vedrine (CEA), N. </a:t>
            </a:r>
            <a:r>
              <a:rPr lang="en-US" sz="1400" dirty="0" err="1">
                <a:latin typeface="Calibri" panose="020F0502020204030204" pitchFamily="34" charset="0"/>
                <a:cs typeface="Calibri" panose="020F0502020204030204" pitchFamily="34" charset="0"/>
              </a:rPr>
              <a:t>Pastrone</a:t>
            </a:r>
            <a:r>
              <a:rPr lang="en-US" sz="1400" dirty="0">
                <a:latin typeface="Calibri" panose="020F0502020204030204" pitchFamily="34" charset="0"/>
                <a:cs typeface="Calibri" panose="020F0502020204030204" pitchFamily="34" charset="0"/>
              </a:rPr>
              <a:t> (INFN), </a:t>
            </a:r>
            <a:r>
              <a:rPr lang="en-US" sz="1400" dirty="0" err="1">
                <a:latin typeface="Calibri" panose="020F0502020204030204" pitchFamily="34" charset="0"/>
                <a:cs typeface="Calibri" panose="020F0502020204030204" pitchFamily="34" charset="0"/>
              </a:rPr>
              <a:t>Beate</a:t>
            </a:r>
            <a:r>
              <a:rPr lang="en-US" sz="1400" dirty="0">
                <a:latin typeface="Calibri" panose="020F0502020204030204" pitchFamily="34" charset="0"/>
                <a:cs typeface="Calibri" panose="020F0502020204030204" pitchFamily="34" charset="0"/>
              </a:rPr>
              <a:t> Heinemann (DESY)</a:t>
            </a:r>
            <a:endParaRPr lang="en-US" sz="1400" dirty="0">
              <a:latin typeface="Calibri"/>
              <a:cs typeface="Calibri"/>
            </a:endParaRPr>
          </a:p>
          <a:p>
            <a:pPr marL="285743" indent="-285743">
              <a:buFont typeface="Arial"/>
              <a:buChar char="•"/>
            </a:pPr>
            <a:r>
              <a:rPr lang="en-US" sz="1400" dirty="0">
                <a:latin typeface="Calibri"/>
                <a:cs typeface="Calibri"/>
              </a:rPr>
              <a:t>Study members: SL and deputies</a:t>
            </a:r>
          </a:p>
          <a:p>
            <a:pPr marL="285743" indent="-285743">
              <a:buFont typeface="Arial"/>
              <a:buChar char="•"/>
            </a:pPr>
            <a:r>
              <a:rPr lang="en-US" sz="1400" dirty="0">
                <a:solidFill>
                  <a:srgbClr val="FF0000"/>
                </a:solidFill>
                <a:latin typeface="Calibri"/>
                <a:cs typeface="Calibri"/>
              </a:rPr>
              <a:t>US contact experts: Mark Palmer, </a:t>
            </a:r>
            <a:r>
              <a:rPr lang="en-US" sz="1400" dirty="0" err="1">
                <a:solidFill>
                  <a:srgbClr val="FF0000"/>
                </a:solidFill>
                <a:latin typeface="Calibri"/>
                <a:cs typeface="Calibri"/>
              </a:rPr>
              <a:t>Sergo</a:t>
            </a:r>
            <a:r>
              <a:rPr lang="en-US" sz="1400" dirty="0">
                <a:solidFill>
                  <a:srgbClr val="FF0000"/>
                </a:solidFill>
                <a:latin typeface="Calibri"/>
                <a:cs typeface="Calibri"/>
              </a:rPr>
              <a:t> </a:t>
            </a:r>
            <a:r>
              <a:rPr lang="en-US" sz="1400" dirty="0" err="1">
                <a:solidFill>
                  <a:srgbClr val="FF0000"/>
                </a:solidFill>
                <a:latin typeface="Calibri"/>
                <a:cs typeface="Calibri"/>
              </a:rPr>
              <a:t>Jindariani</a:t>
            </a:r>
            <a:r>
              <a:rPr lang="en-US" sz="1400" dirty="0">
                <a:solidFill>
                  <a:srgbClr val="FF0000"/>
                </a:solidFill>
                <a:latin typeface="Calibri"/>
                <a:cs typeface="Calibri"/>
              </a:rPr>
              <a:t>, </a:t>
            </a:r>
            <a:r>
              <a:rPr lang="en-US" sz="1400" dirty="0" err="1">
                <a:solidFill>
                  <a:srgbClr val="FF0000"/>
                </a:solidFill>
                <a:latin typeface="Calibri"/>
                <a:cs typeface="Calibri"/>
              </a:rPr>
              <a:t>Diktys</a:t>
            </a:r>
            <a:r>
              <a:rPr lang="en-US" sz="1400" dirty="0">
                <a:solidFill>
                  <a:srgbClr val="FF0000"/>
                </a:solidFill>
                <a:latin typeface="Calibri"/>
                <a:cs typeface="Calibri"/>
              </a:rPr>
              <a:t> </a:t>
            </a:r>
            <a:r>
              <a:rPr lang="en-US" sz="1400" dirty="0" err="1">
                <a:solidFill>
                  <a:srgbClr val="FF0000"/>
                </a:solidFill>
                <a:latin typeface="Calibri"/>
                <a:cs typeface="Calibri"/>
              </a:rPr>
              <a:t>Stratakis</a:t>
            </a:r>
            <a:r>
              <a:rPr lang="en-US" sz="1400" dirty="0">
                <a:solidFill>
                  <a:srgbClr val="FF0000"/>
                </a:solidFill>
                <a:latin typeface="Calibri"/>
                <a:cs typeface="Calibri"/>
              </a:rPr>
              <a:t>, </a:t>
            </a:r>
            <a:r>
              <a:rPr lang="en-US" sz="1400" dirty="0" err="1">
                <a:solidFill>
                  <a:srgbClr val="FF0000"/>
                </a:solidFill>
                <a:latin typeface="Calibri"/>
                <a:cs typeface="Calibri"/>
              </a:rPr>
              <a:t>Sridhara</a:t>
            </a:r>
            <a:r>
              <a:rPr lang="en-US" sz="1400" dirty="0">
                <a:solidFill>
                  <a:srgbClr val="FF0000"/>
                </a:solidFill>
                <a:latin typeface="Calibri"/>
                <a:cs typeface="Calibri"/>
              </a:rPr>
              <a:t> Rao </a:t>
            </a:r>
            <a:r>
              <a:rPr lang="en-US" sz="1400" dirty="0" err="1">
                <a:solidFill>
                  <a:srgbClr val="FF0000"/>
                </a:solidFill>
                <a:latin typeface="Calibri"/>
                <a:cs typeface="Calibri"/>
              </a:rPr>
              <a:t>Dasu</a:t>
            </a:r>
            <a:endParaRPr lang="en-US" sz="1400" dirty="0">
              <a:solidFill>
                <a:srgbClr val="FF0000"/>
              </a:solidFill>
              <a:latin typeface="Calibri"/>
              <a:cs typeface="Calibri"/>
            </a:endParaRPr>
          </a:p>
          <a:p>
            <a:pPr marL="742931" lvl="1" indent="-285743">
              <a:buFont typeface="Arial"/>
              <a:buChar char="•"/>
            </a:pPr>
            <a:endParaRPr lang="en-US" sz="1400" dirty="0">
              <a:latin typeface="Calibri"/>
              <a:cs typeface="Calibri"/>
            </a:endParaRPr>
          </a:p>
          <a:p>
            <a:r>
              <a:rPr lang="en-US" sz="1400" b="1" dirty="0">
                <a:latin typeface="Calibri"/>
                <a:cs typeface="Calibri"/>
              </a:rPr>
              <a:t>Advisory Committee</a:t>
            </a:r>
          </a:p>
          <a:p>
            <a:pPr marL="457189" lvl="1"/>
            <a:endParaRPr lang="en-US" sz="1400" b="1" dirty="0">
              <a:latin typeface="Calibri"/>
              <a:cs typeface="Calibri"/>
            </a:endParaRPr>
          </a:p>
          <a:p>
            <a:r>
              <a:rPr lang="en-US" sz="1400" b="1" dirty="0">
                <a:latin typeface="Calibri"/>
                <a:cs typeface="Calibri"/>
              </a:rPr>
              <a:t>Coordination committee (CC)</a:t>
            </a:r>
            <a:endParaRPr lang="en-US" sz="1400" dirty="0">
              <a:latin typeface="Calibri"/>
              <a:cs typeface="Calibri"/>
            </a:endParaRPr>
          </a:p>
          <a:p>
            <a:pPr marL="285743" indent="-285743">
              <a:buFont typeface="Arial"/>
              <a:buChar char="•"/>
            </a:pPr>
            <a:r>
              <a:rPr lang="en-US" sz="1400" dirty="0">
                <a:latin typeface="Calibri"/>
                <a:cs typeface="Calibri"/>
              </a:rPr>
              <a:t>Study Leader: </a:t>
            </a:r>
            <a:r>
              <a:rPr lang="en-US" sz="1400" b="1" dirty="0">
                <a:latin typeface="Calibri"/>
                <a:cs typeface="Calibri"/>
              </a:rPr>
              <a:t>Daniel Schulte</a:t>
            </a:r>
          </a:p>
          <a:p>
            <a:pPr marL="285743" indent="-285743">
              <a:buFont typeface="Arial"/>
              <a:buChar char="•"/>
            </a:pPr>
            <a:r>
              <a:rPr lang="en-US" sz="1400" dirty="0">
                <a:latin typeface="Calibri"/>
                <a:cs typeface="Calibri"/>
              </a:rPr>
              <a:t>Deputies: Andrea </a:t>
            </a:r>
            <a:r>
              <a:rPr lang="en-US" sz="1400" dirty="0" err="1">
                <a:latin typeface="Calibri"/>
                <a:cs typeface="Calibri"/>
              </a:rPr>
              <a:t>Wulzer</a:t>
            </a:r>
            <a:r>
              <a:rPr lang="en-US" sz="1400" dirty="0">
                <a:latin typeface="Calibri"/>
                <a:cs typeface="Calibri"/>
              </a:rPr>
              <a:t>, Donatella </a:t>
            </a:r>
            <a:r>
              <a:rPr lang="en-US" sz="1400" dirty="0" err="1">
                <a:latin typeface="Calibri"/>
                <a:cs typeface="Calibri"/>
              </a:rPr>
              <a:t>Lucchesi</a:t>
            </a:r>
            <a:r>
              <a:rPr lang="en-US" sz="1400" dirty="0">
                <a:latin typeface="Calibri"/>
                <a:cs typeface="Calibri"/>
              </a:rPr>
              <a:t>, Chris Rogers</a:t>
            </a:r>
          </a:p>
          <a:p>
            <a:pPr marL="285743" indent="-285743">
              <a:buFont typeface="Arial"/>
              <a:buChar char="•"/>
            </a:pPr>
            <a:endParaRPr lang="en-US" sz="1400" dirty="0">
              <a:latin typeface="Calibri"/>
              <a:cs typeface="Calibri"/>
            </a:endParaRPr>
          </a:p>
          <a:p>
            <a:r>
              <a:rPr lang="en-US" sz="1400" b="1" dirty="0">
                <a:solidFill>
                  <a:srgbClr val="FF0000"/>
                </a:solidFill>
                <a:latin typeface="Calibri"/>
                <a:cs typeface="Calibri"/>
              </a:rPr>
              <a:t>Will integrated the US also in the leadership</a:t>
            </a:r>
          </a:p>
          <a:p>
            <a:pPr marL="285750" indent="-285750">
              <a:buFont typeface="Arial" panose="020B0604020202020204" pitchFamily="34" charset="0"/>
              <a:buChar char="•"/>
            </a:pPr>
            <a:r>
              <a:rPr lang="en-US" sz="1400" dirty="0">
                <a:solidFill>
                  <a:srgbClr val="FF0000"/>
                </a:solidFill>
                <a:latin typeface="Calibri"/>
                <a:cs typeface="Calibri"/>
              </a:rPr>
              <a:t>In particular the CC</a:t>
            </a:r>
          </a:p>
        </p:txBody>
      </p:sp>
      <p:sp>
        <p:nvSpPr>
          <p:cNvPr id="9" name="Titre 11"/>
          <p:cNvSpPr>
            <a:spLocks noGrp="1"/>
          </p:cNvSpPr>
          <p:nvPr>
            <p:ph type="title"/>
          </p:nvPr>
        </p:nvSpPr>
        <p:spPr>
          <a:xfrm>
            <a:off x="1295400" y="-5839"/>
            <a:ext cx="6781800" cy="432048"/>
          </a:xfrm>
        </p:spPr>
        <p:txBody>
          <a:bodyPr>
            <a:noAutofit/>
          </a:bodyPr>
          <a:lstStyle/>
          <a:p>
            <a:pPr algn="ctr"/>
            <a:r>
              <a:rPr lang="en-GB" dirty="0">
                <a:latin typeface="Calibri"/>
                <a:cs typeface="Calibri"/>
              </a:rPr>
              <a:t>IMCC Organisation</a:t>
            </a:r>
          </a:p>
        </p:txBody>
      </p:sp>
      <p:pic>
        <p:nvPicPr>
          <p:cNvPr id="3" name="Picture 2">
            <a:extLst>
              <a:ext uri="{FF2B5EF4-FFF2-40B4-BE49-F238E27FC236}">
                <a16:creationId xmlns:a16="http://schemas.microsoft.com/office/drawing/2014/main" id="{3BF3DF5B-7009-01BA-87DA-8509C85A0968}"/>
              </a:ext>
            </a:extLst>
          </p:cNvPr>
          <p:cNvPicPr>
            <a:picLocks noChangeAspect="1"/>
          </p:cNvPicPr>
          <p:nvPr/>
        </p:nvPicPr>
        <p:blipFill rotWithShape="1">
          <a:blip r:embed="rId2"/>
          <a:srcRect l="10347" t="3722" r="10583" b="7192"/>
          <a:stretch/>
        </p:blipFill>
        <p:spPr>
          <a:xfrm>
            <a:off x="4705672" y="915566"/>
            <a:ext cx="4114800" cy="4011738"/>
          </a:xfrm>
          <a:prstGeom prst="rect">
            <a:avLst/>
          </a:prstGeom>
        </p:spPr>
      </p:pic>
      <p:sp>
        <p:nvSpPr>
          <p:cNvPr id="2" name="TextBox 1">
            <a:extLst>
              <a:ext uri="{FF2B5EF4-FFF2-40B4-BE49-F238E27FC236}">
                <a16:creationId xmlns:a16="http://schemas.microsoft.com/office/drawing/2014/main" id="{DA621CCD-B6AC-EB0F-0E7C-A779879D9CBB}"/>
              </a:ext>
            </a:extLst>
          </p:cNvPr>
          <p:cNvSpPr txBox="1"/>
          <p:nvPr/>
        </p:nvSpPr>
        <p:spPr>
          <a:xfrm>
            <a:off x="899592" y="554909"/>
            <a:ext cx="4643786" cy="721314"/>
          </a:xfrm>
          <a:prstGeom prst="rect">
            <a:avLst/>
          </a:prstGeom>
          <a:solidFill>
            <a:schemeClr val="bg1"/>
          </a:solidFill>
        </p:spPr>
        <p:txBody>
          <a:bodyPr wrap="square" lIns="74258" tIns="37129" rIns="74258" bIns="37129" rtlCol="0">
            <a:spAutoFit/>
          </a:bodyPr>
          <a:lstStyle/>
          <a:p>
            <a:r>
              <a:rPr lang="en-US" sz="1400" b="1" dirty="0">
                <a:latin typeface="Calibri"/>
                <a:cs typeface="Calibri"/>
              </a:rPr>
              <a:t>Collaboration Board (ICB)</a:t>
            </a:r>
          </a:p>
          <a:p>
            <a:pPr marL="285743" indent="-285743">
              <a:buFont typeface="Arial"/>
              <a:buChar char="•"/>
            </a:pPr>
            <a:r>
              <a:rPr lang="en-US" sz="1400" dirty="0">
                <a:latin typeface="Calibri"/>
                <a:cs typeface="Calibri"/>
              </a:rPr>
              <a:t>Elected chair: </a:t>
            </a:r>
            <a:r>
              <a:rPr lang="en-US" sz="1400" b="1" dirty="0">
                <a:latin typeface="Calibri"/>
                <a:cs typeface="Calibri"/>
              </a:rPr>
              <a:t>Nadia </a:t>
            </a:r>
            <a:r>
              <a:rPr lang="en-US" sz="1400" b="1" dirty="0" err="1">
                <a:latin typeface="Calibri"/>
                <a:cs typeface="Calibri"/>
              </a:rPr>
              <a:t>Pastrone</a:t>
            </a:r>
            <a:endParaRPr lang="en-US" sz="1400" b="1" dirty="0">
              <a:latin typeface="Calibri"/>
              <a:cs typeface="Calibri"/>
            </a:endParaRPr>
          </a:p>
          <a:p>
            <a:pPr marL="285743" indent="-285743">
              <a:buFont typeface="Arial"/>
              <a:buChar char="•"/>
            </a:pPr>
            <a:r>
              <a:rPr lang="en-US" sz="1400" b="1" dirty="0">
                <a:latin typeface="Calibri"/>
                <a:cs typeface="Calibri"/>
              </a:rPr>
              <a:t>50 full members, 60+ total</a:t>
            </a:r>
          </a:p>
        </p:txBody>
      </p:sp>
      <p:sp>
        <p:nvSpPr>
          <p:cNvPr id="4" name="TextBox 3">
            <a:extLst>
              <a:ext uri="{FF2B5EF4-FFF2-40B4-BE49-F238E27FC236}">
                <a16:creationId xmlns:a16="http://schemas.microsoft.com/office/drawing/2014/main" id="{8F11860B-DEE8-4C05-2DFC-332928C065DD}"/>
              </a:ext>
            </a:extLst>
          </p:cNvPr>
          <p:cNvSpPr txBox="1"/>
          <p:nvPr/>
        </p:nvSpPr>
        <p:spPr>
          <a:xfrm>
            <a:off x="7551844" y="793036"/>
            <a:ext cx="548548" cy="338554"/>
          </a:xfrm>
          <a:prstGeom prst="rect">
            <a:avLst/>
          </a:prstGeom>
          <a:solidFill>
            <a:schemeClr val="accent4">
              <a:lumMod val="40000"/>
              <a:lumOff val="60000"/>
            </a:schemeClr>
          </a:solidFill>
        </p:spPr>
        <p:txBody>
          <a:bodyPr wrap="none" rtlCol="0">
            <a:spAutoFit/>
          </a:bodyPr>
          <a:lstStyle/>
          <a:p>
            <a:r>
              <a:rPr lang="en-CH" sz="1600" dirty="0">
                <a:latin typeface="Calibri" panose="020F0502020204030204" pitchFamily="34" charset="0"/>
                <a:cs typeface="Calibri" panose="020F0502020204030204" pitchFamily="34" charset="0"/>
              </a:rPr>
              <a:t>DOE</a:t>
            </a:r>
          </a:p>
        </p:txBody>
      </p:sp>
    </p:spTree>
    <p:extLst>
      <p:ext uri="{BB962C8B-B14F-4D97-AF65-F5344CB8AC3E}">
        <p14:creationId xmlns:p14="http://schemas.microsoft.com/office/powerpoint/2010/main" val="2643356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64908"/>
          </a:xfrm>
        </p:spPr>
        <p:txBody>
          <a:bodyPr>
            <a:noAutofit/>
          </a:bodyPr>
          <a:lstStyle/>
          <a:p>
            <a:r>
              <a:rPr lang="en-US" sz="3200" b="0" dirty="0" err="1">
                <a:latin typeface="Calibri"/>
                <a:cs typeface="Calibri"/>
              </a:rPr>
              <a:t>MuCol</a:t>
            </a:r>
            <a:endParaRPr lang="en-US" sz="3200" b="0" dirty="0">
              <a:latin typeface="Calibri"/>
              <a:cs typeface="Calibri"/>
            </a:endParaRPr>
          </a:p>
        </p:txBody>
      </p:sp>
      <p:sp>
        <p:nvSpPr>
          <p:cNvPr id="20" name="Footer Placeholder 19"/>
          <p:cNvSpPr>
            <a:spLocks noGrp="1"/>
          </p:cNvSpPr>
          <p:nvPr>
            <p:ph type="ftr" sz="quarter" idx="11"/>
          </p:nvPr>
        </p:nvSpPr>
        <p:spPr/>
        <p:txBody>
          <a:bodyPr/>
          <a:lstStyle/>
          <a:p>
            <a:r>
              <a:rPr lang="en-US"/>
              <a:t>D. Schulte, IMCC, US Inaguration Meeting, FNAL, August 2024</a:t>
            </a:r>
          </a:p>
        </p:txBody>
      </p:sp>
      <p:pic>
        <p:nvPicPr>
          <p:cNvPr id="4" name="Picture 3" descr="A diagram of a process&#10;&#10;Description automatically generated">
            <a:extLst>
              <a:ext uri="{FF2B5EF4-FFF2-40B4-BE49-F238E27FC236}">
                <a16:creationId xmlns:a16="http://schemas.microsoft.com/office/drawing/2014/main" id="{DA4C0B3A-6DEC-74F4-0639-9B6AAEF1662F}"/>
              </a:ext>
            </a:extLst>
          </p:cNvPr>
          <p:cNvPicPr>
            <a:picLocks noChangeAspect="1"/>
          </p:cNvPicPr>
          <p:nvPr/>
        </p:nvPicPr>
        <p:blipFill>
          <a:blip r:embed="rId2"/>
          <a:stretch>
            <a:fillRect/>
          </a:stretch>
        </p:blipFill>
        <p:spPr>
          <a:xfrm>
            <a:off x="3347315" y="990251"/>
            <a:ext cx="5693443" cy="3021659"/>
          </a:xfrm>
          <a:prstGeom prst="rect">
            <a:avLst/>
          </a:prstGeom>
        </p:spPr>
      </p:pic>
      <p:sp>
        <p:nvSpPr>
          <p:cNvPr id="10" name="TextBox 9">
            <a:extLst>
              <a:ext uri="{FF2B5EF4-FFF2-40B4-BE49-F238E27FC236}">
                <a16:creationId xmlns:a16="http://schemas.microsoft.com/office/drawing/2014/main" id="{7754AC5F-E5F8-949B-8C42-918EC99C5893}"/>
              </a:ext>
            </a:extLst>
          </p:cNvPr>
          <p:cNvSpPr txBox="1"/>
          <p:nvPr/>
        </p:nvSpPr>
        <p:spPr>
          <a:xfrm>
            <a:off x="35496" y="1025317"/>
            <a:ext cx="3460563" cy="2554545"/>
          </a:xfrm>
          <a:prstGeom prst="rect">
            <a:avLst/>
          </a:prstGeom>
          <a:noFill/>
        </p:spPr>
        <p:txBody>
          <a:bodyPr wrap="none" rtlCol="0">
            <a:spAutoFit/>
          </a:bodyPr>
          <a:lstStyle/>
          <a:p>
            <a:r>
              <a:rPr lang="en-CH" sz="1600" dirty="0">
                <a:latin typeface="Calibri" panose="020F0502020204030204" pitchFamily="34" charset="0"/>
                <a:cs typeface="Calibri" panose="020F0502020204030204" pitchFamily="34" charset="0"/>
              </a:rPr>
              <a:t>T</a:t>
            </a:r>
            <a:r>
              <a:rPr lang="en-US" sz="1600" dirty="0">
                <a:latin typeface="Calibri" panose="020F0502020204030204" pitchFamily="34" charset="0"/>
                <a:cs typeface="Calibri" panose="020F0502020204030204" pitchFamily="34" charset="0"/>
              </a:rPr>
              <a:t>h</a:t>
            </a:r>
            <a:r>
              <a:rPr lang="en-CH" sz="1600" dirty="0">
                <a:latin typeface="Calibri" panose="020F0502020204030204" pitchFamily="34" charset="0"/>
                <a:cs typeface="Calibri" panose="020F0502020204030204" pitchFamily="34" charset="0"/>
              </a:rPr>
              <a:t>e </a:t>
            </a:r>
            <a:r>
              <a:rPr lang="en-CH" sz="1600" b="1" dirty="0">
                <a:latin typeface="Calibri" panose="020F0502020204030204" pitchFamily="34" charset="0"/>
                <a:cs typeface="Calibri" panose="020F0502020204030204" pitchFamily="34" charset="0"/>
              </a:rPr>
              <a:t>backbone</a:t>
            </a:r>
            <a:r>
              <a:rPr lang="en-CH" sz="1600" dirty="0">
                <a:latin typeface="Calibri" panose="020F0502020204030204" pitchFamily="34" charset="0"/>
                <a:cs typeface="Calibri" panose="020F0502020204030204" pitchFamily="34" charset="0"/>
              </a:rPr>
              <a:t> of the study in Europe</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30 partners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a:t>
            </a:r>
            <a:r>
              <a:rPr lang="en-CH" sz="1600" dirty="0">
                <a:latin typeface="Calibri" panose="020F0502020204030204" pitchFamily="34" charset="0"/>
                <a:cs typeface="Calibri" panose="020F0502020204030204" pitchFamily="34" charset="0"/>
              </a:rPr>
              <a:t>trongly interweaved</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Share most meeting</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Similar management structure</a:t>
            </a:r>
            <a:endParaRPr lang="en-CH" sz="1600" dirty="0">
              <a:latin typeface="Calibri" panose="020F0502020204030204" pitchFamily="34" charset="0"/>
              <a:cs typeface="Calibri" panose="020F0502020204030204" pitchFamily="34" charset="0"/>
            </a:endParaRP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Instrumental to kick off collaboration</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Motivated partners to commit</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Added resources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Motivated CERN to commit more</a:t>
            </a:r>
            <a:endParaRPr lang="en-CH" sz="1600" dirty="0">
              <a:latin typeface="Calibri" panose="020F0502020204030204" pitchFamily="34" charset="0"/>
              <a:cs typeface="Calibri" panose="020F0502020204030204" pitchFamily="34" charset="0"/>
            </a:endParaRPr>
          </a:p>
        </p:txBody>
      </p:sp>
      <p:pic>
        <p:nvPicPr>
          <p:cNvPr id="3" name="Picture 2" descr="p4.tiff">
            <a:extLst>
              <a:ext uri="{FF2B5EF4-FFF2-40B4-BE49-F238E27FC236}">
                <a16:creationId xmlns:a16="http://schemas.microsoft.com/office/drawing/2014/main" id="{F6DA1F69-2643-DA72-67B1-7C2822CBE557}"/>
              </a:ext>
            </a:extLst>
          </p:cNvPr>
          <p:cNvPicPr>
            <a:picLocks noChangeAspect="1"/>
          </p:cNvPicPr>
          <p:nvPr/>
        </p:nvPicPr>
        <p:blipFill>
          <a:blip r:embed="rId3" cstate="print">
            <a:extLst>
              <a:ext uri="{28A0092B-C50C-407E-A947-70E740481C1C}">
                <a14:useLocalDpi xmlns:a14="http://schemas.microsoft.com/office/drawing/2010/main"/>
              </a:ext>
            </a:extLst>
          </a:blip>
          <a:srcRect b="50107"/>
          <a:stretch>
            <a:fillRect/>
          </a:stretch>
        </p:blipFill>
        <p:spPr>
          <a:xfrm>
            <a:off x="3276364" y="4087849"/>
            <a:ext cx="2591272" cy="654899"/>
          </a:xfrm>
          <a:prstGeom prst="rect">
            <a:avLst/>
          </a:prstGeom>
        </p:spPr>
      </p:pic>
      <p:pic>
        <p:nvPicPr>
          <p:cNvPr id="5" name="Picture 4" descr="A picture containing text, font, diagram, rectangle&#10;&#10;Description automatically generated">
            <a:extLst>
              <a:ext uri="{FF2B5EF4-FFF2-40B4-BE49-F238E27FC236}">
                <a16:creationId xmlns:a16="http://schemas.microsoft.com/office/drawing/2014/main" id="{C804DB00-463F-82F4-6353-E2951640D869}"/>
              </a:ext>
            </a:extLst>
          </p:cNvPr>
          <p:cNvPicPr>
            <a:picLocks noChangeAspect="1"/>
          </p:cNvPicPr>
          <p:nvPr/>
        </p:nvPicPr>
        <p:blipFill>
          <a:blip r:embed="rId4"/>
          <a:stretch>
            <a:fillRect/>
          </a:stretch>
        </p:blipFill>
        <p:spPr>
          <a:xfrm>
            <a:off x="6292400" y="3594147"/>
            <a:ext cx="2671072" cy="1273102"/>
          </a:xfrm>
          <a:prstGeom prst="rect">
            <a:avLst/>
          </a:prstGeom>
        </p:spPr>
      </p:pic>
      <p:sp>
        <p:nvSpPr>
          <p:cNvPr id="6" name="TextBox 5">
            <a:extLst>
              <a:ext uri="{FF2B5EF4-FFF2-40B4-BE49-F238E27FC236}">
                <a16:creationId xmlns:a16="http://schemas.microsoft.com/office/drawing/2014/main" id="{2A48ECFB-A8BF-2802-F84E-5FE04F615862}"/>
              </a:ext>
            </a:extLst>
          </p:cNvPr>
          <p:cNvSpPr txBox="1"/>
          <p:nvPr/>
        </p:nvSpPr>
        <p:spPr>
          <a:xfrm>
            <a:off x="858611" y="489979"/>
            <a:ext cx="6819367" cy="338554"/>
          </a:xfrm>
          <a:prstGeom prst="rect">
            <a:avLst/>
          </a:prstGeom>
          <a:noFill/>
        </p:spPr>
        <p:txBody>
          <a:bodyPr wrap="none" rtlCol="0">
            <a:spAutoFit/>
          </a:bodyPr>
          <a:lstStyle/>
          <a:p>
            <a:r>
              <a:rPr lang="en-CH" sz="1600" dirty="0">
                <a:latin typeface="Calibri" panose="020F0502020204030204" pitchFamily="34" charset="0"/>
                <a:cs typeface="Calibri" panose="020F0502020204030204" pitchFamily="34" charset="0"/>
              </a:rPr>
              <a:t>3 MEUR from the EU, the UK and Switzerland, about 4 MEUR from the partners </a:t>
            </a:r>
          </a:p>
        </p:txBody>
      </p:sp>
      <p:sp>
        <p:nvSpPr>
          <p:cNvPr id="7" name="TextBox 6">
            <a:extLst>
              <a:ext uri="{FF2B5EF4-FFF2-40B4-BE49-F238E27FC236}">
                <a16:creationId xmlns:a16="http://schemas.microsoft.com/office/drawing/2014/main" id="{20D59E0B-8BC4-6206-4405-AB9BB63208F0}"/>
              </a:ext>
            </a:extLst>
          </p:cNvPr>
          <p:cNvSpPr txBox="1"/>
          <p:nvPr/>
        </p:nvSpPr>
        <p:spPr>
          <a:xfrm>
            <a:off x="103242" y="4011213"/>
            <a:ext cx="2612382" cy="584775"/>
          </a:xfrm>
          <a:prstGeom prst="rect">
            <a:avLst/>
          </a:prstGeom>
          <a:noFill/>
        </p:spPr>
        <p:txBody>
          <a:bodyPr wrap="none" rtlCol="0">
            <a:spAutoFit/>
          </a:bodyPr>
          <a:lstStyle/>
          <a:p>
            <a:r>
              <a:rPr lang="en-CH" sz="1600" dirty="0">
                <a:latin typeface="Calibri" panose="020F0502020204030204" pitchFamily="34" charset="0"/>
                <a:cs typeface="Calibri" panose="020F0502020204030204" pitchFamily="34" charset="0"/>
              </a:rPr>
              <a:t>Management similar to IMCC</a:t>
            </a:r>
          </a:p>
          <a:p>
            <a:r>
              <a:rPr lang="en-US" sz="1600" dirty="0">
                <a:latin typeface="Calibri" panose="020F0502020204030204" pitchFamily="34" charset="0"/>
                <a:cs typeface="Calibri" panose="020F0502020204030204" pitchFamily="34" charset="0"/>
              </a:rPr>
              <a:t>D</a:t>
            </a:r>
            <a:r>
              <a:rPr lang="en-CH" sz="1600" dirty="0">
                <a:latin typeface="Calibri" panose="020F0502020204030204" pitchFamily="34" charset="0"/>
                <a:cs typeface="Calibri" panose="020F0502020204030204" pitchFamily="34" charset="0"/>
              </a:rPr>
              <a:t>eputy: Chris R</a:t>
            </a:r>
            <a:r>
              <a:rPr lang="en-US" sz="1600" dirty="0">
                <a:latin typeface="Calibri" panose="020F0502020204030204" pitchFamily="34" charset="0"/>
                <a:cs typeface="Calibri" panose="020F0502020204030204" pitchFamily="34" charset="0"/>
              </a:rPr>
              <a:t>o</a:t>
            </a:r>
            <a:r>
              <a:rPr lang="en-CH" sz="1600" dirty="0">
                <a:latin typeface="Calibri" panose="020F0502020204030204" pitchFamily="34" charset="0"/>
                <a:cs typeface="Calibri" panose="020F0502020204030204" pitchFamily="34" charset="0"/>
              </a:rPr>
              <a:t>gers</a:t>
            </a:r>
          </a:p>
        </p:txBody>
      </p:sp>
    </p:spTree>
    <p:extLst>
      <p:ext uri="{BB962C8B-B14F-4D97-AF65-F5344CB8AC3E}">
        <p14:creationId xmlns:p14="http://schemas.microsoft.com/office/powerpoint/2010/main" val="3020909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64908"/>
          </a:xfrm>
        </p:spPr>
        <p:txBody>
          <a:bodyPr>
            <a:noAutofit/>
          </a:bodyPr>
          <a:lstStyle/>
          <a:p>
            <a:r>
              <a:rPr lang="en-US" sz="3200" b="0" dirty="0" err="1">
                <a:latin typeface="Calibri"/>
                <a:cs typeface="Calibri"/>
              </a:rPr>
              <a:t>MuCol</a:t>
            </a:r>
            <a:r>
              <a:rPr lang="en-US" sz="3200" b="0" dirty="0">
                <a:latin typeface="Calibri"/>
                <a:cs typeface="Calibri"/>
              </a:rPr>
              <a:t> Integration</a:t>
            </a:r>
          </a:p>
        </p:txBody>
      </p:sp>
      <p:sp>
        <p:nvSpPr>
          <p:cNvPr id="20" name="Footer Placeholder 19"/>
          <p:cNvSpPr>
            <a:spLocks noGrp="1"/>
          </p:cNvSpPr>
          <p:nvPr>
            <p:ph type="ftr" sz="quarter" idx="11"/>
          </p:nvPr>
        </p:nvSpPr>
        <p:spPr/>
        <p:txBody>
          <a:bodyPr/>
          <a:lstStyle/>
          <a:p>
            <a:r>
              <a:rPr lang="en-US"/>
              <a:t>D. Schulte, IMCC, US Inaguration Meeting, FNAL, August 2024</a:t>
            </a:r>
          </a:p>
        </p:txBody>
      </p:sp>
      <p:sp>
        <p:nvSpPr>
          <p:cNvPr id="8" name="TextBox 7">
            <a:extLst>
              <a:ext uri="{FF2B5EF4-FFF2-40B4-BE49-F238E27FC236}">
                <a16:creationId xmlns:a16="http://schemas.microsoft.com/office/drawing/2014/main" id="{4184F744-A007-D8ED-CF60-2891A7674D88}"/>
              </a:ext>
            </a:extLst>
          </p:cNvPr>
          <p:cNvSpPr txBox="1"/>
          <p:nvPr/>
        </p:nvSpPr>
        <p:spPr>
          <a:xfrm>
            <a:off x="238216" y="843558"/>
            <a:ext cx="8798279" cy="4031873"/>
          </a:xfrm>
          <a:prstGeom prst="rect">
            <a:avLst/>
          </a:prstGeom>
          <a:noFill/>
        </p:spPr>
        <p:txBody>
          <a:bodyPr wrap="square" rtlCol="0">
            <a:spAutoFit/>
          </a:bodyPr>
          <a:lstStyle/>
          <a:p>
            <a:r>
              <a:rPr lang="en-CH" sz="1600" dirty="0">
                <a:latin typeface="Calibri" panose="020F0502020204030204" pitchFamily="34" charset="0"/>
                <a:cs typeface="Calibri" panose="020F0502020204030204" pitchFamily="34" charset="0"/>
              </a:rPr>
              <a:t>MuCol promises the IMCC Evalution and R&amp;D Plan reports as its main deliverables</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MuCol contributes some part of it, the rest comes from the other collaboration</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The IMCC Collaboration Board handles most decisions</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MuCol Governing Board is attending these meetings (even those that did not sign MoC)</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MuCol GB decides sperately on issues related to the EU contract</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The IMCC Coordination C</a:t>
            </a:r>
            <a:r>
              <a:rPr lang="en-US" sz="1600" dirty="0">
                <a:latin typeface="Calibri" panose="020F0502020204030204" pitchFamily="34" charset="0"/>
                <a:cs typeface="Calibri" panose="020F0502020204030204" pitchFamily="34" charset="0"/>
              </a:rPr>
              <a:t>o</a:t>
            </a:r>
            <a:r>
              <a:rPr lang="en-CH" sz="1600" dirty="0">
                <a:latin typeface="Calibri" panose="020F0502020204030204" pitchFamily="34" charset="0"/>
                <a:cs typeface="Calibri" panose="020F0502020204030204" pitchFamily="34" charset="0"/>
              </a:rPr>
              <a:t>mmittee is a superset of MuCol Manag</a:t>
            </a:r>
            <a:r>
              <a:rPr lang="en-US" sz="1600" dirty="0">
                <a:latin typeface="Calibri" panose="020F0502020204030204" pitchFamily="34" charset="0"/>
                <a:cs typeface="Calibri" panose="020F0502020204030204" pitchFamily="34" charset="0"/>
              </a:rPr>
              <a:t>e</a:t>
            </a:r>
            <a:r>
              <a:rPr lang="en-CH" sz="1600" dirty="0">
                <a:latin typeface="Calibri" panose="020F0502020204030204" pitchFamily="34" charset="0"/>
                <a:cs typeface="Calibri" panose="020F0502020204030204" pitchFamily="34" charset="0"/>
              </a:rPr>
              <a:t>ment committee</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E</a:t>
            </a:r>
            <a:r>
              <a:rPr lang="en-CH" sz="1600" dirty="0">
                <a:latin typeface="Calibri" panose="020F0502020204030204" pitchFamily="34" charset="0"/>
                <a:cs typeface="Calibri" panose="020F0502020204030204" pitchFamily="34" charset="0"/>
              </a:rPr>
              <a:t>.g. Gender Advisor of MuCol (who is from the US, by the way)</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MuCol endorses IMCC Advisory Committee as it own Advisory Committee</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Publications of IMCC and MuCol are handled by the same team</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IMCC publication rules take into account interest of sub-projects</a:t>
            </a:r>
          </a:p>
          <a:p>
            <a:pPr marL="285750" indent="-285750">
              <a:buFont typeface="Arial" panose="020B0604020202020204" pitchFamily="34" charset="0"/>
              <a:buChar char="•"/>
            </a:pPr>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MuCol partners put the logo on their talks, like any other logo from your funding agency, lab, …</a:t>
            </a:r>
          </a:p>
        </p:txBody>
      </p:sp>
    </p:spTree>
    <p:extLst>
      <p:ext uri="{BB962C8B-B14F-4D97-AF65-F5344CB8AC3E}">
        <p14:creationId xmlns:p14="http://schemas.microsoft.com/office/powerpoint/2010/main" val="1943842254"/>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484151</TotalTime>
  <Words>5880</Words>
  <Application>Microsoft Macintosh PowerPoint</Application>
  <PresentationFormat>On-screen Show (16:9)</PresentationFormat>
  <Paragraphs>1075</Paragraphs>
  <Slides>55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55</vt:i4>
      </vt:variant>
    </vt:vector>
  </HeadingPairs>
  <TitlesOfParts>
    <vt:vector size="62" baseType="lpstr">
      <vt:lpstr>Arial</vt:lpstr>
      <vt:lpstr>Arial Narrow</vt:lpstr>
      <vt:lpstr>Calibri</vt:lpstr>
      <vt:lpstr>Montserrat</vt:lpstr>
      <vt:lpstr>Symbol</vt:lpstr>
      <vt:lpstr>Wingdings</vt:lpstr>
      <vt:lpstr>IMCC - 1</vt:lpstr>
      <vt:lpstr>PowerPoint Presentation</vt:lpstr>
      <vt:lpstr>IMCC Goals</vt:lpstr>
      <vt:lpstr>MoC and MuCol Partners</vt:lpstr>
      <vt:lpstr>US P5: The Muon Shot</vt:lpstr>
      <vt:lpstr>US P5: The Muon Shot</vt:lpstr>
      <vt:lpstr>US P5: The Muon Shot</vt:lpstr>
      <vt:lpstr>IMCC Organisation</vt:lpstr>
      <vt:lpstr>MuCol</vt:lpstr>
      <vt:lpstr>MuCol Integration</vt:lpstr>
      <vt:lpstr>Coordination Committee Members</vt:lpstr>
      <vt:lpstr>Coordination Committee Members</vt:lpstr>
      <vt:lpstr>Key Challenges</vt:lpstr>
      <vt:lpstr>PowerPoint Presentation</vt:lpstr>
      <vt:lpstr>PowerPoint Presentation</vt:lpstr>
      <vt:lpstr>PowerPoint Presentation</vt:lpstr>
      <vt:lpstr>PowerPoint Presentation</vt:lpstr>
      <vt:lpstr>PowerPoint Presentation</vt:lpstr>
      <vt:lpstr>PowerPoint Presentation</vt:lpstr>
      <vt:lpstr>Muon Decay and Neutrino Flux</vt:lpstr>
      <vt:lpstr>Technology Maturity</vt:lpstr>
      <vt:lpstr>Staging</vt:lpstr>
      <vt:lpstr>Tentative Timeline (Fast-track 10 TeV)</vt:lpstr>
      <vt:lpstr>Timeline with Magnets</vt:lpstr>
      <vt:lpstr>IMCC Plans</vt:lpstr>
      <vt:lpstr>Plan for ESPPU</vt:lpstr>
      <vt:lpstr>R&amp;D Plan</vt:lpstr>
      <vt:lpstr>Schedule</vt:lpstr>
      <vt:lpstr>Organisation</vt:lpstr>
      <vt:lpstr>Conclusion</vt:lpstr>
      <vt:lpstr>Reserve</vt:lpstr>
      <vt:lpstr>R&amp;D Plan Considerations</vt:lpstr>
      <vt:lpstr>PowerPoint Presentation</vt:lpstr>
      <vt:lpstr>PowerPoint Presentation</vt:lpstr>
      <vt:lpstr>PowerPoint Presentation</vt:lpstr>
      <vt:lpstr>Areas of US Contribution</vt:lpstr>
      <vt:lpstr>R&amp;D Programme</vt:lpstr>
      <vt:lpstr>Tentative Staged Target Parameters</vt:lpstr>
      <vt:lpstr>Organisation Form</vt:lpstr>
      <vt:lpstr>Very Short-term Plan</vt:lpstr>
      <vt:lpstr>Synergies and Outreach</vt:lpstr>
      <vt:lpstr>Role of Higgs Factory</vt:lpstr>
      <vt:lpstr>Recent Results: Interim Report</vt:lpstr>
      <vt:lpstr>Proposal: EuMAHTS</vt:lpstr>
      <vt:lpstr>Magnet Roadmap</vt:lpstr>
      <vt:lpstr>Solenoid R&amp;D</vt:lpstr>
      <vt:lpstr>Muon Cooling Principle</vt:lpstr>
      <vt:lpstr>Muon Cooling Performance</vt:lpstr>
      <vt:lpstr>Cooling Cell Technologies</vt:lpstr>
      <vt:lpstr>International Muon Collider Collaboration (IMCC)</vt:lpstr>
      <vt:lpstr>MuCol (EU co-funded)</vt:lpstr>
      <vt:lpstr>Staging</vt:lpstr>
      <vt:lpstr>Muon Collider Overview</vt:lpstr>
      <vt:lpstr>CDR Phase, R&amp;D and Demonstrator Facility</vt:lpstr>
      <vt:lpstr>Time-critical Developments</vt:lpstr>
      <vt:lpstr>Site Studies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Daniel Schulte</cp:lastModifiedBy>
  <cp:revision>585</cp:revision>
  <cp:lastPrinted>2024-08-05T12:45:35Z</cp:lastPrinted>
  <dcterms:created xsi:type="dcterms:W3CDTF">2021-05-17T12:13:58Z</dcterms:created>
  <dcterms:modified xsi:type="dcterms:W3CDTF">2024-08-06T04:25:04Z</dcterms:modified>
</cp:coreProperties>
</file>