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comments/modernComment_118_5560E75.xml" ContentType="application/vnd.ms-powerpoint.comments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5.xml" ContentType="application/vnd.openxmlformats-officedocument.presentationml.notesSlide+xml"/>
  <Override PartName="/ppt/comments/modernComment_11E_8831AD03.xml" ContentType="application/vnd.ms-powerpoint.comments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6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7.xml" ContentType="application/vnd.openxmlformats-officedocument.presentationml.notesSlide+xml"/>
  <Override PartName="/ppt/comments/modernComment_10E_2B1E6850.xml" ContentType="application/vnd.ms-powerpoint.comments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18.xml" ContentType="application/vnd.openxmlformats-officedocument.presentationml.notesSlide+xml"/>
  <Override PartName="/ppt/comments/modernComment_104_0.xml" ContentType="application/vnd.ms-powerpoint.comments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9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20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21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22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23.xml" ContentType="application/vnd.openxmlformats-officedocument.presentationml.notesSlide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24.xml" ContentType="application/vnd.openxmlformats-officedocument.presentationml.notesSlide+xml"/>
  <Override PartName="/ppt/comments/modernComment_12E_F9D59839.xml" ContentType="application/vnd.ms-powerpoint.comments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25.xml" ContentType="application/vnd.openxmlformats-officedocument.presentationml.notesSlide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notesSlides/notesSlide26.xml" ContentType="application/vnd.openxmlformats-officedocument.presentationml.notesSlide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35"/>
  </p:notesMasterIdLst>
  <p:sldIdLst>
    <p:sldId id="314" r:id="rId2"/>
    <p:sldId id="299" r:id="rId3"/>
    <p:sldId id="305" r:id="rId4"/>
    <p:sldId id="273" r:id="rId5"/>
    <p:sldId id="265" r:id="rId6"/>
    <p:sldId id="266" r:id="rId7"/>
    <p:sldId id="315" r:id="rId8"/>
    <p:sldId id="280" r:id="rId9"/>
    <p:sldId id="281" r:id="rId10"/>
    <p:sldId id="316" r:id="rId11"/>
    <p:sldId id="284" r:id="rId12"/>
    <p:sldId id="325" r:id="rId13"/>
    <p:sldId id="301" r:id="rId14"/>
    <p:sldId id="267" r:id="rId15"/>
    <p:sldId id="286" r:id="rId16"/>
    <p:sldId id="318" r:id="rId17"/>
    <p:sldId id="270" r:id="rId18"/>
    <p:sldId id="260" r:id="rId19"/>
    <p:sldId id="259" r:id="rId20"/>
    <p:sldId id="287" r:id="rId21"/>
    <p:sldId id="296" r:id="rId22"/>
    <p:sldId id="317" r:id="rId23"/>
    <p:sldId id="295" r:id="rId24"/>
    <p:sldId id="302" r:id="rId25"/>
    <p:sldId id="319" r:id="rId26"/>
    <p:sldId id="310" r:id="rId27"/>
    <p:sldId id="289" r:id="rId28"/>
    <p:sldId id="324" r:id="rId29"/>
    <p:sldId id="297" r:id="rId30"/>
    <p:sldId id="291" r:id="rId31"/>
    <p:sldId id="323" r:id="rId32"/>
    <p:sldId id="322" r:id="rId33"/>
    <p:sldId id="311" r:id="rId34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36"/>
    </p:embeddedFont>
    <p:embeddedFont>
      <p:font typeface="Roboto" panose="02000000000000000000" pitchFamily="2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515E3CB-A589-41C0-D9AC-8424C2759D5B}" name="Vogt, Moritz" initials="MV" userId="S::mvogt@uni-mainz.de::bd32b99b-fe0b-48a0-9241-e25e026dafa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40"/>
    <p:restoredTop sz="86571"/>
  </p:normalViewPr>
  <p:slideViewPr>
    <p:cSldViewPr snapToGrid="0">
      <p:cViewPr>
        <p:scale>
          <a:sx n="140" d="100"/>
          <a:sy n="140" d="100"/>
        </p:scale>
        <p:origin x="384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378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omments/modernComment_104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A3E0C01-5ECC-5443-A730-B10A8E7C1745}" authorId="{8515E3CB-A589-41C0-D9AC-8424C2759D5B}" created="2024-08-16T14:25:40.10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60"/>
      <ac:spMk id="10" creationId="{7D221876-6D7F-274D-E0D4-E477CA157E71}"/>
    </ac:deMkLst>
    <p188:replyLst>
      <p188:reply id="{EE1AC67C-F606-3E4B-8081-2CFDDE343B1F}" authorId="{8515E3CB-A589-41C0-D9AC-8424C2759D5B}" created="2024-08-18T16:19:29.163">
        <p188:txBody>
          <a:bodyPr/>
          <a:lstStyle/>
          <a:p>
            <a:r>
              <a:rPr lang="en-DE"/>
              <a:t>That seems a bit too good</a:t>
            </a:r>
          </a:p>
        </p188:txBody>
      </p188:reply>
    </p188:replyLst>
    <p188:txBody>
      <a:bodyPr/>
      <a:lstStyle/>
      <a:p>
        <a:r>
          <a:rPr lang="en-DE"/>
          <a:t>Still need to check!</a:t>
        </a:r>
      </a:p>
    </p188:txBody>
  </p188:cm>
</p188:cmLst>
</file>

<file path=ppt/comments/modernComment_10E_2B1E685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42FE755-E040-3846-955B-C593122CCA20}" authorId="{8515E3CB-A589-41C0-D9AC-8424C2759D5B}" created="2024-08-18T19:44:42.97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723413072" sldId="270"/>
      <ac:spMk id="3" creationId="{E2FA2B05-BD7C-890B-B352-CA968C30F482}"/>
    </ac:deMkLst>
    <p188:txBody>
      <a:bodyPr/>
      <a:lstStyle/>
      <a:p>
        <a:r>
          <a:rPr lang="en-DE"/>
          <a:t>Dont like them</a:t>
        </a:r>
      </a:p>
    </p188:txBody>
  </p188:cm>
</p188:cmLst>
</file>

<file path=ppt/comments/modernComment_118_5560E7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DA36EA0-9ACE-EF42-B33E-F34099355F8A}" authorId="{8515E3CB-A589-41C0-D9AC-8424C2759D5B}" created="2024-08-18T19:36:32.36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89525877" sldId="280"/>
      <ac:graphicFrameMk id="22" creationId="{3E80E825-8C0F-DA92-1D26-2F4C52DA6876}"/>
    </ac:deMkLst>
    <p188:txBody>
      <a:bodyPr/>
      <a:lstStyle/>
      <a:p>
        <a:r>
          <a:rPr lang="en-DE"/>
          <a:t>Actually needed here?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4-08-21T14:41:12.407" authorId="{8515E3CB-A589-41C0-D9AC-8424C2759D5B}"/>
          </p223:rxn>
        </p223:reactions>
      </p:ext>
    </p188:extLst>
  </p188:cm>
</p188:cmLst>
</file>

<file path=ppt/comments/modernComment_11E_8831AD0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0F91B46-173B-D441-A604-027BBC6B485B}" authorId="{8515E3CB-A589-41C0-D9AC-8424C2759D5B}" created="2024-08-15T16:06:44.80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284956931" sldId="286"/>
      <ac:spMk id="12" creationId="{31398A14-2F6D-D33A-634F-1672785F1A33}"/>
    </ac:deMkLst>
    <p188:replyLst>
      <p188:reply id="{C33D650B-AA49-5E46-8806-4A144CDD5B6F}" authorId="{8515E3CB-A589-41C0-D9AC-8424C2759D5B}" created="2024-08-15T16:07:15.696">
        <p188:txBody>
          <a:bodyPr/>
          <a:lstStyle/>
          <a:p>
            <a:r>
              <a:rPr lang="en-DE"/>
              <a:t>Possible explanation?</a:t>
            </a:r>
          </a:p>
        </p188:txBody>
      </p188:reply>
    </p188:replyLst>
    <p188:txBody>
      <a:bodyPr/>
      <a:lstStyle/>
      <a:p>
        <a:r>
          <a:rPr lang="en-DE"/>
          <a:t>Discuss later</a:t>
        </a:r>
      </a:p>
    </p188:txBody>
  </p188:cm>
</p188:cmLst>
</file>

<file path=ppt/comments/modernComment_12E_F9D5983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F1FA885-F9FA-8449-9812-5E1EE9801CE5}" authorId="{8515E3CB-A589-41C0-D9AC-8424C2759D5B}" created="2024-08-16T15:00:35.41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191524921" sldId="302"/>
      <ac:picMk id="10" creationId="{3FDF142A-6D0F-89BF-0E4E-194D898E4760}"/>
    </ac:deMkLst>
    <p188:txBody>
      <a:bodyPr/>
      <a:lstStyle/>
      <a:p>
        <a:r>
          <a:rPr lang="en-DE"/>
          <a:t>Never explained charge but don’t really have the time for it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F9AF907-1D31-0D4E-89C6-18420407ECD2}">
      <dgm:prSet phldrT="[Text]"/>
      <dgm:spPr/>
      <dgm:t>
        <a:bodyPr/>
        <a:lstStyle/>
        <a:p>
          <a:r>
            <a:rPr lang="en-GB" dirty="0"/>
            <a:t>Quality Control</a:t>
          </a:r>
        </a:p>
      </dgm:t>
    </dgm:pt>
    <dgm:pt modelId="{40939758-95F4-E24D-8A29-77C4C7BE48C6}" type="parTrans" cxnId="{D1393EAA-45F2-FD47-AF36-1B7901C3D4FA}">
      <dgm:prSet/>
      <dgm:spPr/>
      <dgm:t>
        <a:bodyPr/>
        <a:lstStyle/>
        <a:p>
          <a:endParaRPr lang="en-GB"/>
        </a:p>
      </dgm:t>
    </dgm:pt>
    <dgm:pt modelId="{F9EEE655-4B58-B94A-B7E4-34D45175416D}" type="sibTrans" cxnId="{D1393EAA-45F2-FD47-AF36-1B7901C3D4FA}">
      <dgm:prSet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3E22D9E2-FF87-5144-A372-BCD3F3297890}">
      <dgm:prSet phldrT="[Text]"/>
      <dgm:spPr/>
      <dgm:t>
        <a:bodyPr/>
        <a:lstStyle/>
        <a:p>
          <a:r>
            <a:rPr lang="en-GB" dirty="0" err="1"/>
            <a:t>Testbeam</a:t>
          </a:r>
          <a:endParaRPr lang="en-GB" dirty="0"/>
        </a:p>
      </dgm:t>
    </dgm:pt>
    <dgm:pt modelId="{BA4A773F-4DF5-174C-A910-97ECDFF5EA82}" type="parTrans" cxnId="{371AB385-D3D2-7F45-B1B1-6D45772C4089}">
      <dgm:prSet/>
      <dgm:spPr/>
      <dgm:t>
        <a:bodyPr/>
        <a:lstStyle/>
        <a:p>
          <a:endParaRPr lang="en-GB"/>
        </a:p>
      </dgm:t>
    </dgm:pt>
    <dgm:pt modelId="{CB217A11-E139-9646-A6BE-DFDE10B72695}" type="sibTrans" cxnId="{371AB385-D3D2-7F45-B1B1-6D45772C4089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2CF2FC17-E294-C649-973A-8328FEA81D59}" type="pres">
      <dgm:prSet presAssocID="{FF9AF907-1D31-0D4E-89C6-18420407ECD2}" presName="node" presStyleLbl="node1" presStyleIdx="0" presStyleCnt="4">
        <dgm:presLayoutVars>
          <dgm:bulletEnabled val="1"/>
        </dgm:presLayoutVars>
      </dgm:prSet>
      <dgm:spPr/>
    </dgm:pt>
    <dgm:pt modelId="{C093C0B5-41C6-2740-8A11-E58198C1CD08}" type="pres">
      <dgm:prSet presAssocID="{FF9AF907-1D31-0D4E-89C6-18420407ECD2}" presName="spNode" presStyleCnt="0"/>
      <dgm:spPr/>
    </dgm:pt>
    <dgm:pt modelId="{A4F9A139-31E4-3348-BCD5-8E0B0BFDD760}" type="pres">
      <dgm:prSet presAssocID="{F9EEE655-4B58-B94A-B7E4-34D45175416D}" presName="sibTrans" presStyleLbl="sibTrans1D1" presStyleIdx="0" presStyleCnt="4"/>
      <dgm:spPr/>
    </dgm:pt>
    <dgm:pt modelId="{E3202EF8-3659-AB48-822B-D802E9D58865}" type="pres">
      <dgm:prSet presAssocID="{480BB46D-E6DA-3D4B-AD9B-3812FBCA6AB7}" presName="node" presStyleLbl="node1" presStyleIdx="1" presStyleCnt="4">
        <dgm:presLayoutVars>
          <dgm:bulletEnabled val="1"/>
        </dgm:presLayoutVars>
      </dgm:prSet>
      <dgm:spPr/>
    </dgm:pt>
    <dgm:pt modelId="{D9E6E90B-4ED7-3045-B739-698FEF160B07}" type="pres">
      <dgm:prSet presAssocID="{480BB46D-E6DA-3D4B-AD9B-3812FBCA6AB7}" presName="spNode" presStyleCnt="0"/>
      <dgm:spPr/>
    </dgm:pt>
    <dgm:pt modelId="{A478B043-73A8-DE40-AB41-93CBA2DD4079}" type="pres">
      <dgm:prSet presAssocID="{41BA0E7E-6BBA-1D42-9A31-4304EEE1B688}" presName="sibTrans" presStyleLbl="sibTrans1D1" presStyleIdx="1" presStyleCnt="4"/>
      <dgm:spPr/>
    </dgm:pt>
    <dgm:pt modelId="{CAE35DD0-06BB-AD40-898B-1EA6E7C74E84}" type="pres">
      <dgm:prSet presAssocID="{7772852A-85BD-B24B-B0D4-F0544A999EA6}" presName="node" presStyleLbl="node1" presStyleIdx="2" presStyleCnt="4">
        <dgm:presLayoutVars>
          <dgm:bulletEnabled val="1"/>
        </dgm:presLayoutVars>
      </dgm:prSet>
      <dgm:spPr/>
    </dgm:pt>
    <dgm:pt modelId="{3401EB7D-26F7-ED4C-B73F-7C9EFFAD3791}" type="pres">
      <dgm:prSet presAssocID="{7772852A-85BD-B24B-B0D4-F0544A999EA6}" presName="spNode" presStyleCnt="0"/>
      <dgm:spPr/>
    </dgm:pt>
    <dgm:pt modelId="{70DE44EF-C5F1-824B-ABD7-DA6C5D706A51}" type="pres">
      <dgm:prSet presAssocID="{FEB06720-25B8-9946-BC9A-D18B4AB80E9C}" presName="sibTrans" presStyleLbl="sibTrans1D1" presStyleIdx="2" presStyleCnt="4"/>
      <dgm:spPr/>
    </dgm:pt>
    <dgm:pt modelId="{A5264677-5C58-AC4F-B071-FEFEB6F3051F}" type="pres">
      <dgm:prSet presAssocID="{3E22D9E2-FF87-5144-A372-BCD3F3297890}" presName="node" presStyleLbl="node1" presStyleIdx="3" presStyleCnt="4">
        <dgm:presLayoutVars>
          <dgm:bulletEnabled val="1"/>
        </dgm:presLayoutVars>
      </dgm:prSet>
      <dgm:spPr/>
    </dgm:pt>
    <dgm:pt modelId="{74032CBA-8FDF-6B4E-A12B-E7C53A047C2C}" type="pres">
      <dgm:prSet presAssocID="{3E22D9E2-FF87-5144-A372-BCD3F3297890}" presName="spNode" presStyleCnt="0"/>
      <dgm:spPr/>
    </dgm:pt>
    <dgm:pt modelId="{66B24AE1-631D-3F40-B761-F345C10C293A}" type="pres">
      <dgm:prSet presAssocID="{CB217A11-E139-9646-A6BE-DFDE10B72695}" presName="sibTrans" presStyleLbl="sibTrans1D1" presStyleIdx="3" presStyleCnt="4"/>
      <dgm:spPr/>
    </dgm:pt>
  </dgm:ptLst>
  <dgm:cxnLst>
    <dgm:cxn modelId="{CDCA0A05-4214-8E48-B54A-90A2058B2AEA}" type="presOf" srcId="{FF9AF907-1D31-0D4E-89C6-18420407ECD2}" destId="{2CF2FC17-E294-C649-973A-8328FEA81D59}" srcOrd="0" destOrd="0" presId="urn:microsoft.com/office/officeart/2005/8/layout/cycle6"/>
    <dgm:cxn modelId="{22049219-E8AB-5147-B737-6C417A7C3F0C}" type="presOf" srcId="{FEB06720-25B8-9946-BC9A-D18B4AB80E9C}" destId="{70DE44EF-C5F1-824B-ABD7-DA6C5D706A51}" srcOrd="0" destOrd="0" presId="urn:microsoft.com/office/officeart/2005/8/layout/cycle6"/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4515B359-DAD8-7442-8359-868F333329AF}" type="presOf" srcId="{3E22D9E2-FF87-5144-A372-BCD3F3297890}" destId="{A5264677-5C58-AC4F-B071-FEFEB6F3051F}" srcOrd="0" destOrd="0" presId="urn:microsoft.com/office/officeart/2005/8/layout/cycle6"/>
    <dgm:cxn modelId="{DCE04860-2410-124E-B0FE-07473BA3F502}" type="presOf" srcId="{F9EEE655-4B58-B94A-B7E4-34D45175416D}" destId="{A4F9A139-31E4-3348-BCD5-8E0B0BFDD760}" srcOrd="0" destOrd="0" presId="urn:microsoft.com/office/officeart/2005/8/layout/cycle6"/>
    <dgm:cxn modelId="{54B25962-C5BD-9A48-AAE4-234B3C3C53D0}" type="presOf" srcId="{CB217A11-E139-9646-A6BE-DFDE10B72695}" destId="{66B24AE1-631D-3F40-B761-F345C10C293A}" srcOrd="0" destOrd="0" presId="urn:microsoft.com/office/officeart/2005/8/layout/cycle6"/>
    <dgm:cxn modelId="{B6879677-4F34-844A-B558-C2CDB428E852}" type="presOf" srcId="{41BA0E7E-6BBA-1D42-9A31-4304EEE1B688}" destId="{A478B043-73A8-DE40-AB41-93CBA2DD4079}" srcOrd="0" destOrd="0" presId="urn:microsoft.com/office/officeart/2005/8/layout/cycle6"/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371AB385-D3D2-7F45-B1B1-6D45772C4089}" srcId="{FA514CC8-E09E-1D4E-8FEA-2D80069732F9}" destId="{3E22D9E2-FF87-5144-A372-BCD3F3297890}" srcOrd="3" destOrd="0" parTransId="{BA4A773F-4DF5-174C-A910-97ECDFF5EA82}" sibTransId="{CB217A11-E139-9646-A6BE-DFDE10B72695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2" destOrd="0" parTransId="{9A04B140-3DF7-6D44-8AD6-736F2BCB9838}" sibTransId="{FEB06720-25B8-9946-BC9A-D18B4AB80E9C}"/>
    <dgm:cxn modelId="{D1393EAA-45F2-FD47-AF36-1B7901C3D4FA}" srcId="{FA514CC8-E09E-1D4E-8FEA-2D80069732F9}" destId="{FF9AF907-1D31-0D4E-89C6-18420407ECD2}" srcOrd="0" destOrd="0" parTransId="{40939758-95F4-E24D-8A29-77C4C7BE48C6}" sibTransId="{F9EEE655-4B58-B94A-B7E4-34D45175416D}"/>
    <dgm:cxn modelId="{3C8216DF-2E7E-F840-92CF-1F296D801EBC}" srcId="{FA514CC8-E09E-1D4E-8FEA-2D80069732F9}" destId="{480BB46D-E6DA-3D4B-AD9B-3812FBCA6AB7}" srcOrd="1" destOrd="0" parTransId="{A6343A0E-E9A8-A844-B3B0-833AC6B4EFB5}" sibTransId="{41BA0E7E-6BBA-1D42-9A31-4304EEE1B688}"/>
    <dgm:cxn modelId="{A79B3241-9FB8-5E43-9514-7B730CEFE720}" type="presParOf" srcId="{B79370D0-A571-C14D-BB37-FF93BBF6560D}" destId="{2CF2FC17-E294-C649-973A-8328FEA81D59}" srcOrd="0" destOrd="0" presId="urn:microsoft.com/office/officeart/2005/8/layout/cycle6"/>
    <dgm:cxn modelId="{C1B2A8AC-1BC9-F744-A5F7-C4D236CF7E37}" type="presParOf" srcId="{B79370D0-A571-C14D-BB37-FF93BBF6560D}" destId="{C093C0B5-41C6-2740-8A11-E58198C1CD08}" srcOrd="1" destOrd="0" presId="urn:microsoft.com/office/officeart/2005/8/layout/cycle6"/>
    <dgm:cxn modelId="{EC625BC2-5BAC-B546-B862-1C51FF6CA0DA}" type="presParOf" srcId="{B79370D0-A571-C14D-BB37-FF93BBF6560D}" destId="{A4F9A139-31E4-3348-BCD5-8E0B0BFDD760}" srcOrd="2" destOrd="0" presId="urn:microsoft.com/office/officeart/2005/8/layout/cycle6"/>
    <dgm:cxn modelId="{09137FCE-F4F0-D24D-BCB0-25DAEFD4FBBD}" type="presParOf" srcId="{B79370D0-A571-C14D-BB37-FF93BBF6560D}" destId="{E3202EF8-3659-AB48-822B-D802E9D58865}" srcOrd="3" destOrd="0" presId="urn:microsoft.com/office/officeart/2005/8/layout/cycle6"/>
    <dgm:cxn modelId="{30B93102-978D-3F4E-9F4A-2C5D7A389820}" type="presParOf" srcId="{B79370D0-A571-C14D-BB37-FF93BBF6560D}" destId="{D9E6E90B-4ED7-3045-B739-698FEF160B07}" srcOrd="4" destOrd="0" presId="urn:microsoft.com/office/officeart/2005/8/layout/cycle6"/>
    <dgm:cxn modelId="{762A3D30-2DE3-C848-B2E0-9200050EA472}" type="presParOf" srcId="{B79370D0-A571-C14D-BB37-FF93BBF6560D}" destId="{A478B043-73A8-DE40-AB41-93CBA2DD4079}" srcOrd="5" destOrd="0" presId="urn:microsoft.com/office/officeart/2005/8/layout/cycle6"/>
    <dgm:cxn modelId="{A3D03D4C-C95C-224F-860D-D9AB08A378BC}" type="presParOf" srcId="{B79370D0-A571-C14D-BB37-FF93BBF6560D}" destId="{CAE35DD0-06BB-AD40-898B-1EA6E7C74E84}" srcOrd="6" destOrd="0" presId="urn:microsoft.com/office/officeart/2005/8/layout/cycle6"/>
    <dgm:cxn modelId="{923EFA7A-C010-BF46-B580-BC73B0C4113E}" type="presParOf" srcId="{B79370D0-A571-C14D-BB37-FF93BBF6560D}" destId="{3401EB7D-26F7-ED4C-B73F-7C9EFFAD3791}" srcOrd="7" destOrd="0" presId="urn:microsoft.com/office/officeart/2005/8/layout/cycle6"/>
    <dgm:cxn modelId="{10D06123-0C78-9C49-9FCB-729CE64B5AED}" type="presParOf" srcId="{B79370D0-A571-C14D-BB37-FF93BBF6560D}" destId="{70DE44EF-C5F1-824B-ABD7-DA6C5D706A51}" srcOrd="8" destOrd="0" presId="urn:microsoft.com/office/officeart/2005/8/layout/cycle6"/>
    <dgm:cxn modelId="{B7D9BBDF-0A15-6F40-80FA-2B63E2AB2A1F}" type="presParOf" srcId="{B79370D0-A571-C14D-BB37-FF93BBF6560D}" destId="{A5264677-5C58-AC4F-B071-FEFEB6F3051F}" srcOrd="9" destOrd="0" presId="urn:microsoft.com/office/officeart/2005/8/layout/cycle6"/>
    <dgm:cxn modelId="{55797F0F-88F6-B343-BCC4-A7789717A08B}" type="presParOf" srcId="{B79370D0-A571-C14D-BB37-FF93BBF6560D}" destId="{74032CBA-8FDF-6B4E-A12B-E7C53A047C2C}" srcOrd="10" destOrd="0" presId="urn:microsoft.com/office/officeart/2005/8/layout/cycle6"/>
    <dgm:cxn modelId="{2E5F88F4-DAA3-3048-9FC1-930D3BFFC80A}" type="presParOf" srcId="{B79370D0-A571-C14D-BB37-FF93BBF6560D}" destId="{66B24AE1-631D-3F40-B761-F345C10C293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F9AF907-1D31-0D4E-89C6-18420407ECD2}">
      <dgm:prSet phldrT="[Text]"/>
      <dgm:spPr/>
      <dgm:t>
        <a:bodyPr/>
        <a:lstStyle/>
        <a:p>
          <a:r>
            <a:rPr lang="en-GB" dirty="0"/>
            <a:t>Quality Control</a:t>
          </a:r>
        </a:p>
      </dgm:t>
    </dgm:pt>
    <dgm:pt modelId="{F9EEE655-4B58-B94A-B7E4-34D45175416D}" type="sibTrans" cxnId="{D1393EAA-45F2-FD47-AF36-1B7901C3D4FA}">
      <dgm:prSet/>
      <dgm:spPr/>
      <dgm:t>
        <a:bodyPr/>
        <a:lstStyle/>
        <a:p>
          <a:endParaRPr lang="en-GB"/>
        </a:p>
      </dgm:t>
    </dgm:pt>
    <dgm:pt modelId="{40939758-95F4-E24D-8A29-77C4C7BE48C6}" type="parTrans" cxnId="{D1393EAA-45F2-FD47-AF36-1B7901C3D4FA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2CF2FC17-E294-C649-973A-8328FEA81D59}" type="pres">
      <dgm:prSet presAssocID="{FF9AF907-1D31-0D4E-89C6-18420407ECD2}" presName="node" presStyleLbl="node1" presStyleIdx="0" presStyleCnt="1" custScaleX="22189" custScaleY="23110" custRadScaleRad="77440" custRadScaleInc="3137">
        <dgm:presLayoutVars>
          <dgm:bulletEnabled val="1"/>
        </dgm:presLayoutVars>
      </dgm:prSet>
      <dgm:spPr/>
    </dgm:pt>
  </dgm:ptLst>
  <dgm:cxnLst>
    <dgm:cxn modelId="{CDCA0A05-4214-8E48-B54A-90A2058B2AEA}" type="presOf" srcId="{FF9AF907-1D31-0D4E-89C6-18420407ECD2}" destId="{2CF2FC17-E294-C649-973A-8328FEA81D59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D1393EAA-45F2-FD47-AF36-1B7901C3D4FA}" srcId="{FA514CC8-E09E-1D4E-8FEA-2D80069732F9}" destId="{FF9AF907-1D31-0D4E-89C6-18420407ECD2}" srcOrd="0" destOrd="0" parTransId="{40939758-95F4-E24D-8A29-77C4C7BE48C6}" sibTransId="{F9EEE655-4B58-B94A-B7E4-34D45175416D}"/>
    <dgm:cxn modelId="{A79B3241-9FB8-5E43-9514-7B730CEFE720}" type="presParOf" srcId="{B79370D0-A571-C14D-BB37-FF93BBF6560D}" destId="{2CF2FC17-E294-C649-973A-8328FEA81D59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F9AF907-1D31-0D4E-89C6-18420407ECD2}">
      <dgm:prSet phldrT="[Text]"/>
      <dgm:spPr/>
      <dgm:t>
        <a:bodyPr/>
        <a:lstStyle/>
        <a:p>
          <a:r>
            <a:rPr lang="en-GB" dirty="0"/>
            <a:t>Quality Control</a:t>
          </a:r>
        </a:p>
      </dgm:t>
    </dgm:pt>
    <dgm:pt modelId="{40939758-95F4-E24D-8A29-77C4C7BE48C6}" type="parTrans" cxnId="{D1393EAA-45F2-FD47-AF36-1B7901C3D4FA}">
      <dgm:prSet/>
      <dgm:spPr/>
      <dgm:t>
        <a:bodyPr/>
        <a:lstStyle/>
        <a:p>
          <a:endParaRPr lang="en-GB"/>
        </a:p>
      </dgm:t>
    </dgm:pt>
    <dgm:pt modelId="{F9EEE655-4B58-B94A-B7E4-34D45175416D}" type="sibTrans" cxnId="{D1393EAA-45F2-FD47-AF36-1B7901C3D4FA}">
      <dgm:prSet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3E22D9E2-FF87-5144-A372-BCD3F3297890}">
      <dgm:prSet phldrT="[Text]"/>
      <dgm:spPr/>
      <dgm:t>
        <a:bodyPr/>
        <a:lstStyle/>
        <a:p>
          <a:r>
            <a:rPr lang="en-GB" dirty="0" err="1"/>
            <a:t>Testbeam</a:t>
          </a:r>
          <a:endParaRPr lang="en-GB" dirty="0"/>
        </a:p>
      </dgm:t>
    </dgm:pt>
    <dgm:pt modelId="{BA4A773F-4DF5-174C-A910-97ECDFF5EA82}" type="parTrans" cxnId="{371AB385-D3D2-7F45-B1B1-6D45772C4089}">
      <dgm:prSet/>
      <dgm:spPr/>
      <dgm:t>
        <a:bodyPr/>
        <a:lstStyle/>
        <a:p>
          <a:endParaRPr lang="en-GB"/>
        </a:p>
      </dgm:t>
    </dgm:pt>
    <dgm:pt modelId="{CB217A11-E139-9646-A6BE-DFDE10B72695}" type="sibTrans" cxnId="{371AB385-D3D2-7F45-B1B1-6D45772C4089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2CF2FC17-E294-C649-973A-8328FEA81D59}" type="pres">
      <dgm:prSet presAssocID="{FF9AF907-1D31-0D4E-89C6-18420407ECD2}" presName="node" presStyleLbl="node1" presStyleIdx="0" presStyleCnt="4">
        <dgm:presLayoutVars>
          <dgm:bulletEnabled val="1"/>
        </dgm:presLayoutVars>
      </dgm:prSet>
      <dgm:spPr/>
    </dgm:pt>
    <dgm:pt modelId="{C093C0B5-41C6-2740-8A11-E58198C1CD08}" type="pres">
      <dgm:prSet presAssocID="{FF9AF907-1D31-0D4E-89C6-18420407ECD2}" presName="spNode" presStyleCnt="0"/>
      <dgm:spPr/>
    </dgm:pt>
    <dgm:pt modelId="{A4F9A139-31E4-3348-BCD5-8E0B0BFDD760}" type="pres">
      <dgm:prSet presAssocID="{F9EEE655-4B58-B94A-B7E4-34D45175416D}" presName="sibTrans" presStyleLbl="sibTrans1D1" presStyleIdx="0" presStyleCnt="4"/>
      <dgm:spPr/>
    </dgm:pt>
    <dgm:pt modelId="{E3202EF8-3659-AB48-822B-D802E9D58865}" type="pres">
      <dgm:prSet presAssocID="{480BB46D-E6DA-3D4B-AD9B-3812FBCA6AB7}" presName="node" presStyleLbl="node1" presStyleIdx="1" presStyleCnt="4">
        <dgm:presLayoutVars>
          <dgm:bulletEnabled val="1"/>
        </dgm:presLayoutVars>
      </dgm:prSet>
      <dgm:spPr/>
    </dgm:pt>
    <dgm:pt modelId="{D9E6E90B-4ED7-3045-B739-698FEF160B07}" type="pres">
      <dgm:prSet presAssocID="{480BB46D-E6DA-3D4B-AD9B-3812FBCA6AB7}" presName="spNode" presStyleCnt="0"/>
      <dgm:spPr/>
    </dgm:pt>
    <dgm:pt modelId="{A478B043-73A8-DE40-AB41-93CBA2DD4079}" type="pres">
      <dgm:prSet presAssocID="{41BA0E7E-6BBA-1D42-9A31-4304EEE1B688}" presName="sibTrans" presStyleLbl="sibTrans1D1" presStyleIdx="1" presStyleCnt="4"/>
      <dgm:spPr/>
    </dgm:pt>
    <dgm:pt modelId="{CAE35DD0-06BB-AD40-898B-1EA6E7C74E84}" type="pres">
      <dgm:prSet presAssocID="{7772852A-85BD-B24B-B0D4-F0544A999EA6}" presName="node" presStyleLbl="node1" presStyleIdx="2" presStyleCnt="4">
        <dgm:presLayoutVars>
          <dgm:bulletEnabled val="1"/>
        </dgm:presLayoutVars>
      </dgm:prSet>
      <dgm:spPr/>
    </dgm:pt>
    <dgm:pt modelId="{3401EB7D-26F7-ED4C-B73F-7C9EFFAD3791}" type="pres">
      <dgm:prSet presAssocID="{7772852A-85BD-B24B-B0D4-F0544A999EA6}" presName="spNode" presStyleCnt="0"/>
      <dgm:spPr/>
    </dgm:pt>
    <dgm:pt modelId="{70DE44EF-C5F1-824B-ABD7-DA6C5D706A51}" type="pres">
      <dgm:prSet presAssocID="{FEB06720-25B8-9946-BC9A-D18B4AB80E9C}" presName="sibTrans" presStyleLbl="sibTrans1D1" presStyleIdx="2" presStyleCnt="4"/>
      <dgm:spPr/>
    </dgm:pt>
    <dgm:pt modelId="{A5264677-5C58-AC4F-B071-FEFEB6F3051F}" type="pres">
      <dgm:prSet presAssocID="{3E22D9E2-FF87-5144-A372-BCD3F3297890}" presName="node" presStyleLbl="node1" presStyleIdx="3" presStyleCnt="4">
        <dgm:presLayoutVars>
          <dgm:bulletEnabled val="1"/>
        </dgm:presLayoutVars>
      </dgm:prSet>
      <dgm:spPr/>
    </dgm:pt>
    <dgm:pt modelId="{74032CBA-8FDF-6B4E-A12B-E7C53A047C2C}" type="pres">
      <dgm:prSet presAssocID="{3E22D9E2-FF87-5144-A372-BCD3F3297890}" presName="spNode" presStyleCnt="0"/>
      <dgm:spPr/>
    </dgm:pt>
    <dgm:pt modelId="{66B24AE1-631D-3F40-B761-F345C10C293A}" type="pres">
      <dgm:prSet presAssocID="{CB217A11-E139-9646-A6BE-DFDE10B72695}" presName="sibTrans" presStyleLbl="sibTrans1D1" presStyleIdx="3" presStyleCnt="4"/>
      <dgm:spPr/>
    </dgm:pt>
  </dgm:ptLst>
  <dgm:cxnLst>
    <dgm:cxn modelId="{CDCA0A05-4214-8E48-B54A-90A2058B2AEA}" type="presOf" srcId="{FF9AF907-1D31-0D4E-89C6-18420407ECD2}" destId="{2CF2FC17-E294-C649-973A-8328FEA81D59}" srcOrd="0" destOrd="0" presId="urn:microsoft.com/office/officeart/2005/8/layout/cycle6"/>
    <dgm:cxn modelId="{22049219-E8AB-5147-B737-6C417A7C3F0C}" type="presOf" srcId="{FEB06720-25B8-9946-BC9A-D18B4AB80E9C}" destId="{70DE44EF-C5F1-824B-ABD7-DA6C5D706A51}" srcOrd="0" destOrd="0" presId="urn:microsoft.com/office/officeart/2005/8/layout/cycle6"/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4515B359-DAD8-7442-8359-868F333329AF}" type="presOf" srcId="{3E22D9E2-FF87-5144-A372-BCD3F3297890}" destId="{A5264677-5C58-AC4F-B071-FEFEB6F3051F}" srcOrd="0" destOrd="0" presId="urn:microsoft.com/office/officeart/2005/8/layout/cycle6"/>
    <dgm:cxn modelId="{DCE04860-2410-124E-B0FE-07473BA3F502}" type="presOf" srcId="{F9EEE655-4B58-B94A-B7E4-34D45175416D}" destId="{A4F9A139-31E4-3348-BCD5-8E0B0BFDD760}" srcOrd="0" destOrd="0" presId="urn:microsoft.com/office/officeart/2005/8/layout/cycle6"/>
    <dgm:cxn modelId="{54B25962-C5BD-9A48-AAE4-234B3C3C53D0}" type="presOf" srcId="{CB217A11-E139-9646-A6BE-DFDE10B72695}" destId="{66B24AE1-631D-3F40-B761-F345C10C293A}" srcOrd="0" destOrd="0" presId="urn:microsoft.com/office/officeart/2005/8/layout/cycle6"/>
    <dgm:cxn modelId="{B6879677-4F34-844A-B558-C2CDB428E852}" type="presOf" srcId="{41BA0E7E-6BBA-1D42-9A31-4304EEE1B688}" destId="{A478B043-73A8-DE40-AB41-93CBA2DD4079}" srcOrd="0" destOrd="0" presId="urn:microsoft.com/office/officeart/2005/8/layout/cycle6"/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371AB385-D3D2-7F45-B1B1-6D45772C4089}" srcId="{FA514CC8-E09E-1D4E-8FEA-2D80069732F9}" destId="{3E22D9E2-FF87-5144-A372-BCD3F3297890}" srcOrd="3" destOrd="0" parTransId="{BA4A773F-4DF5-174C-A910-97ECDFF5EA82}" sibTransId="{CB217A11-E139-9646-A6BE-DFDE10B72695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2" destOrd="0" parTransId="{9A04B140-3DF7-6D44-8AD6-736F2BCB9838}" sibTransId="{FEB06720-25B8-9946-BC9A-D18B4AB80E9C}"/>
    <dgm:cxn modelId="{D1393EAA-45F2-FD47-AF36-1B7901C3D4FA}" srcId="{FA514CC8-E09E-1D4E-8FEA-2D80069732F9}" destId="{FF9AF907-1D31-0D4E-89C6-18420407ECD2}" srcOrd="0" destOrd="0" parTransId="{40939758-95F4-E24D-8A29-77C4C7BE48C6}" sibTransId="{F9EEE655-4B58-B94A-B7E4-34D45175416D}"/>
    <dgm:cxn modelId="{3C8216DF-2E7E-F840-92CF-1F296D801EBC}" srcId="{FA514CC8-E09E-1D4E-8FEA-2D80069732F9}" destId="{480BB46D-E6DA-3D4B-AD9B-3812FBCA6AB7}" srcOrd="1" destOrd="0" parTransId="{A6343A0E-E9A8-A844-B3B0-833AC6B4EFB5}" sibTransId="{41BA0E7E-6BBA-1D42-9A31-4304EEE1B688}"/>
    <dgm:cxn modelId="{A79B3241-9FB8-5E43-9514-7B730CEFE720}" type="presParOf" srcId="{B79370D0-A571-C14D-BB37-FF93BBF6560D}" destId="{2CF2FC17-E294-C649-973A-8328FEA81D59}" srcOrd="0" destOrd="0" presId="urn:microsoft.com/office/officeart/2005/8/layout/cycle6"/>
    <dgm:cxn modelId="{C1B2A8AC-1BC9-F744-A5F7-C4D236CF7E37}" type="presParOf" srcId="{B79370D0-A571-C14D-BB37-FF93BBF6560D}" destId="{C093C0B5-41C6-2740-8A11-E58198C1CD08}" srcOrd="1" destOrd="0" presId="urn:microsoft.com/office/officeart/2005/8/layout/cycle6"/>
    <dgm:cxn modelId="{EC625BC2-5BAC-B546-B862-1C51FF6CA0DA}" type="presParOf" srcId="{B79370D0-A571-C14D-BB37-FF93BBF6560D}" destId="{A4F9A139-31E4-3348-BCD5-8E0B0BFDD760}" srcOrd="2" destOrd="0" presId="urn:microsoft.com/office/officeart/2005/8/layout/cycle6"/>
    <dgm:cxn modelId="{09137FCE-F4F0-D24D-BCB0-25DAEFD4FBBD}" type="presParOf" srcId="{B79370D0-A571-C14D-BB37-FF93BBF6560D}" destId="{E3202EF8-3659-AB48-822B-D802E9D58865}" srcOrd="3" destOrd="0" presId="urn:microsoft.com/office/officeart/2005/8/layout/cycle6"/>
    <dgm:cxn modelId="{30B93102-978D-3F4E-9F4A-2C5D7A389820}" type="presParOf" srcId="{B79370D0-A571-C14D-BB37-FF93BBF6560D}" destId="{D9E6E90B-4ED7-3045-B739-698FEF160B07}" srcOrd="4" destOrd="0" presId="urn:microsoft.com/office/officeart/2005/8/layout/cycle6"/>
    <dgm:cxn modelId="{762A3D30-2DE3-C848-B2E0-9200050EA472}" type="presParOf" srcId="{B79370D0-A571-C14D-BB37-FF93BBF6560D}" destId="{A478B043-73A8-DE40-AB41-93CBA2DD4079}" srcOrd="5" destOrd="0" presId="urn:microsoft.com/office/officeart/2005/8/layout/cycle6"/>
    <dgm:cxn modelId="{A3D03D4C-C95C-224F-860D-D9AB08A378BC}" type="presParOf" srcId="{B79370D0-A571-C14D-BB37-FF93BBF6560D}" destId="{CAE35DD0-06BB-AD40-898B-1EA6E7C74E84}" srcOrd="6" destOrd="0" presId="urn:microsoft.com/office/officeart/2005/8/layout/cycle6"/>
    <dgm:cxn modelId="{923EFA7A-C010-BF46-B580-BC73B0C4113E}" type="presParOf" srcId="{B79370D0-A571-C14D-BB37-FF93BBF6560D}" destId="{3401EB7D-26F7-ED4C-B73F-7C9EFFAD3791}" srcOrd="7" destOrd="0" presId="urn:microsoft.com/office/officeart/2005/8/layout/cycle6"/>
    <dgm:cxn modelId="{10D06123-0C78-9C49-9FCB-729CE64B5AED}" type="presParOf" srcId="{B79370D0-A571-C14D-BB37-FF93BBF6560D}" destId="{70DE44EF-C5F1-824B-ABD7-DA6C5D706A51}" srcOrd="8" destOrd="0" presId="urn:microsoft.com/office/officeart/2005/8/layout/cycle6"/>
    <dgm:cxn modelId="{B7D9BBDF-0A15-6F40-80FA-2B63E2AB2A1F}" type="presParOf" srcId="{B79370D0-A571-C14D-BB37-FF93BBF6560D}" destId="{A5264677-5C58-AC4F-B071-FEFEB6F3051F}" srcOrd="9" destOrd="0" presId="urn:microsoft.com/office/officeart/2005/8/layout/cycle6"/>
    <dgm:cxn modelId="{55797F0F-88F6-B343-BCC4-A7789717A08B}" type="presParOf" srcId="{B79370D0-A571-C14D-BB37-FF93BBF6560D}" destId="{74032CBA-8FDF-6B4E-A12B-E7C53A047C2C}" srcOrd="10" destOrd="0" presId="urn:microsoft.com/office/officeart/2005/8/layout/cycle6"/>
    <dgm:cxn modelId="{2E5F88F4-DAA3-3048-9FC1-930D3BFFC80A}" type="presParOf" srcId="{B79370D0-A571-C14D-BB37-FF93BBF6560D}" destId="{66B24AE1-631D-3F40-B761-F345C10C293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 custT="1"/>
      <dgm:spPr/>
      <dgm:t>
        <a:bodyPr/>
        <a:lstStyle/>
        <a:p>
          <a:r>
            <a:rPr lang="en-GB" sz="2100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25217" custScaleY="25167" custRadScaleRad="90424" custRadScaleInc="1343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E3202EF8-3659-AB48-822B-D802E9D58865}" type="pres">
      <dgm:prSet presAssocID="{480BB46D-E6DA-3D4B-AD9B-3812FBCA6AB7}" presName="node" presStyleLbl="node1" presStyleIdx="0" presStyleCnt="1" custScaleX="76648" custScaleY="73405" custRadScaleRad="93941" custRadScaleInc="1569">
        <dgm:presLayoutVars>
          <dgm:bulletEnabled val="1"/>
        </dgm:presLayoutVars>
      </dgm:prSet>
      <dgm:spPr/>
    </dgm:pt>
  </dgm:ptLst>
  <dgm:cxnLst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3C8216DF-2E7E-F840-92CF-1F296D801EBC}" srcId="{FA514CC8-E09E-1D4E-8FEA-2D80069732F9}" destId="{480BB46D-E6DA-3D4B-AD9B-3812FBCA6AB7}" srcOrd="0" destOrd="0" parTransId="{A6343A0E-E9A8-A844-B3B0-833AC6B4EFB5}" sibTransId="{41BA0E7E-6BBA-1D42-9A31-4304EEE1B688}"/>
    <dgm:cxn modelId="{09137FCE-F4F0-D24D-BCB0-25DAEFD4FBBD}" type="presParOf" srcId="{B79370D0-A571-C14D-BB37-FF93BBF6560D}" destId="{E3202EF8-3659-AB48-822B-D802E9D58865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E3202EF8-3659-AB48-822B-D802E9D58865}" type="pres">
      <dgm:prSet presAssocID="{480BB46D-E6DA-3D4B-AD9B-3812FBCA6AB7}" presName="node" presStyleLbl="node1" presStyleIdx="0" presStyleCnt="1" custScaleX="76648" custScaleY="73405" custRadScaleRad="93941" custRadScaleInc="1569">
        <dgm:presLayoutVars>
          <dgm:bulletEnabled val="1"/>
        </dgm:presLayoutVars>
      </dgm:prSet>
      <dgm:spPr/>
    </dgm:pt>
  </dgm:ptLst>
  <dgm:cxnLst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3C8216DF-2E7E-F840-92CF-1F296D801EBC}" srcId="{FA514CC8-E09E-1D4E-8FEA-2D80069732F9}" destId="{480BB46D-E6DA-3D4B-AD9B-3812FBCA6AB7}" srcOrd="0" destOrd="0" parTransId="{A6343A0E-E9A8-A844-B3B0-833AC6B4EFB5}" sibTransId="{41BA0E7E-6BBA-1D42-9A31-4304EEE1B688}"/>
    <dgm:cxn modelId="{09137FCE-F4F0-D24D-BCB0-25DAEFD4FBBD}" type="presParOf" srcId="{B79370D0-A571-C14D-BB37-FF93BBF6560D}" destId="{E3202EF8-3659-AB48-822B-D802E9D58865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E3202EF8-3659-AB48-822B-D802E9D58865}" type="pres">
      <dgm:prSet presAssocID="{480BB46D-E6DA-3D4B-AD9B-3812FBCA6AB7}" presName="node" presStyleLbl="node1" presStyleIdx="0" presStyleCnt="1" custScaleX="76648" custScaleY="73405" custRadScaleRad="93941" custRadScaleInc="1569">
        <dgm:presLayoutVars>
          <dgm:bulletEnabled val="1"/>
        </dgm:presLayoutVars>
      </dgm:prSet>
      <dgm:spPr/>
    </dgm:pt>
  </dgm:ptLst>
  <dgm:cxnLst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3C8216DF-2E7E-F840-92CF-1F296D801EBC}" srcId="{FA514CC8-E09E-1D4E-8FEA-2D80069732F9}" destId="{480BB46D-E6DA-3D4B-AD9B-3812FBCA6AB7}" srcOrd="0" destOrd="0" parTransId="{A6343A0E-E9A8-A844-B3B0-833AC6B4EFB5}" sibTransId="{41BA0E7E-6BBA-1D42-9A31-4304EEE1B688}"/>
    <dgm:cxn modelId="{09137FCE-F4F0-D24D-BCB0-25DAEFD4FBBD}" type="presParOf" srcId="{B79370D0-A571-C14D-BB37-FF93BBF6560D}" destId="{E3202EF8-3659-AB48-822B-D802E9D58865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E3202EF8-3659-AB48-822B-D802E9D58865}" type="pres">
      <dgm:prSet presAssocID="{480BB46D-E6DA-3D4B-AD9B-3812FBCA6AB7}" presName="node" presStyleLbl="node1" presStyleIdx="0" presStyleCnt="1" custScaleX="76648" custScaleY="73405" custRadScaleRad="93941" custRadScaleInc="1569">
        <dgm:presLayoutVars>
          <dgm:bulletEnabled val="1"/>
        </dgm:presLayoutVars>
      </dgm:prSet>
      <dgm:spPr/>
    </dgm:pt>
  </dgm:ptLst>
  <dgm:cxnLst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3C8216DF-2E7E-F840-92CF-1F296D801EBC}" srcId="{FA514CC8-E09E-1D4E-8FEA-2D80069732F9}" destId="{480BB46D-E6DA-3D4B-AD9B-3812FBCA6AB7}" srcOrd="0" destOrd="0" parTransId="{A6343A0E-E9A8-A844-B3B0-833AC6B4EFB5}" sibTransId="{41BA0E7E-6BBA-1D42-9A31-4304EEE1B688}"/>
    <dgm:cxn modelId="{09137FCE-F4F0-D24D-BCB0-25DAEFD4FBBD}" type="presParOf" srcId="{B79370D0-A571-C14D-BB37-FF93BBF6560D}" destId="{E3202EF8-3659-AB48-822B-D802E9D58865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E3202EF8-3659-AB48-822B-D802E9D58865}" type="pres">
      <dgm:prSet presAssocID="{480BB46D-E6DA-3D4B-AD9B-3812FBCA6AB7}" presName="node" presStyleLbl="node1" presStyleIdx="0" presStyleCnt="1" custScaleX="76648" custScaleY="73405" custRadScaleRad="93941" custRadScaleInc="1569">
        <dgm:presLayoutVars>
          <dgm:bulletEnabled val="1"/>
        </dgm:presLayoutVars>
      </dgm:prSet>
      <dgm:spPr/>
    </dgm:pt>
  </dgm:ptLst>
  <dgm:cxnLst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3C8216DF-2E7E-F840-92CF-1F296D801EBC}" srcId="{FA514CC8-E09E-1D4E-8FEA-2D80069732F9}" destId="{480BB46D-E6DA-3D4B-AD9B-3812FBCA6AB7}" srcOrd="0" destOrd="0" parTransId="{A6343A0E-E9A8-A844-B3B0-833AC6B4EFB5}" sibTransId="{41BA0E7E-6BBA-1D42-9A31-4304EEE1B688}"/>
    <dgm:cxn modelId="{09137FCE-F4F0-D24D-BCB0-25DAEFD4FBBD}" type="presParOf" srcId="{B79370D0-A571-C14D-BB37-FF93BBF6560D}" destId="{E3202EF8-3659-AB48-822B-D802E9D58865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F9AF907-1D31-0D4E-89C6-18420407ECD2}">
      <dgm:prSet phldrT="[Text]"/>
      <dgm:spPr/>
      <dgm:t>
        <a:bodyPr/>
        <a:lstStyle/>
        <a:p>
          <a:r>
            <a:rPr lang="en-GB" dirty="0"/>
            <a:t>Quality Control</a:t>
          </a:r>
        </a:p>
      </dgm:t>
    </dgm:pt>
    <dgm:pt modelId="{40939758-95F4-E24D-8A29-77C4C7BE48C6}" type="parTrans" cxnId="{D1393EAA-45F2-FD47-AF36-1B7901C3D4FA}">
      <dgm:prSet/>
      <dgm:spPr/>
      <dgm:t>
        <a:bodyPr/>
        <a:lstStyle/>
        <a:p>
          <a:endParaRPr lang="en-GB"/>
        </a:p>
      </dgm:t>
    </dgm:pt>
    <dgm:pt modelId="{F9EEE655-4B58-B94A-B7E4-34D45175416D}" type="sibTrans" cxnId="{D1393EAA-45F2-FD47-AF36-1B7901C3D4FA}">
      <dgm:prSet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3E22D9E2-FF87-5144-A372-BCD3F3297890}">
      <dgm:prSet phldrT="[Text]"/>
      <dgm:spPr/>
      <dgm:t>
        <a:bodyPr/>
        <a:lstStyle/>
        <a:p>
          <a:r>
            <a:rPr lang="en-GB" dirty="0" err="1"/>
            <a:t>Testbeam</a:t>
          </a:r>
          <a:endParaRPr lang="en-GB" dirty="0"/>
        </a:p>
      </dgm:t>
    </dgm:pt>
    <dgm:pt modelId="{BA4A773F-4DF5-174C-A910-97ECDFF5EA82}" type="parTrans" cxnId="{371AB385-D3D2-7F45-B1B1-6D45772C4089}">
      <dgm:prSet/>
      <dgm:spPr/>
      <dgm:t>
        <a:bodyPr/>
        <a:lstStyle/>
        <a:p>
          <a:endParaRPr lang="en-GB"/>
        </a:p>
      </dgm:t>
    </dgm:pt>
    <dgm:pt modelId="{CB217A11-E139-9646-A6BE-DFDE10B72695}" type="sibTrans" cxnId="{371AB385-D3D2-7F45-B1B1-6D45772C4089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2CF2FC17-E294-C649-973A-8328FEA81D59}" type="pres">
      <dgm:prSet presAssocID="{FF9AF907-1D31-0D4E-89C6-18420407ECD2}" presName="node" presStyleLbl="node1" presStyleIdx="0" presStyleCnt="4">
        <dgm:presLayoutVars>
          <dgm:bulletEnabled val="1"/>
        </dgm:presLayoutVars>
      </dgm:prSet>
      <dgm:spPr/>
    </dgm:pt>
    <dgm:pt modelId="{C093C0B5-41C6-2740-8A11-E58198C1CD08}" type="pres">
      <dgm:prSet presAssocID="{FF9AF907-1D31-0D4E-89C6-18420407ECD2}" presName="spNode" presStyleCnt="0"/>
      <dgm:spPr/>
    </dgm:pt>
    <dgm:pt modelId="{A4F9A139-31E4-3348-BCD5-8E0B0BFDD760}" type="pres">
      <dgm:prSet presAssocID="{F9EEE655-4B58-B94A-B7E4-34D45175416D}" presName="sibTrans" presStyleLbl="sibTrans1D1" presStyleIdx="0" presStyleCnt="4"/>
      <dgm:spPr/>
    </dgm:pt>
    <dgm:pt modelId="{E3202EF8-3659-AB48-822B-D802E9D58865}" type="pres">
      <dgm:prSet presAssocID="{480BB46D-E6DA-3D4B-AD9B-3812FBCA6AB7}" presName="node" presStyleLbl="node1" presStyleIdx="1" presStyleCnt="4">
        <dgm:presLayoutVars>
          <dgm:bulletEnabled val="1"/>
        </dgm:presLayoutVars>
      </dgm:prSet>
      <dgm:spPr/>
    </dgm:pt>
    <dgm:pt modelId="{D9E6E90B-4ED7-3045-B739-698FEF160B07}" type="pres">
      <dgm:prSet presAssocID="{480BB46D-E6DA-3D4B-AD9B-3812FBCA6AB7}" presName="spNode" presStyleCnt="0"/>
      <dgm:spPr/>
    </dgm:pt>
    <dgm:pt modelId="{A478B043-73A8-DE40-AB41-93CBA2DD4079}" type="pres">
      <dgm:prSet presAssocID="{41BA0E7E-6BBA-1D42-9A31-4304EEE1B688}" presName="sibTrans" presStyleLbl="sibTrans1D1" presStyleIdx="1" presStyleCnt="4"/>
      <dgm:spPr/>
    </dgm:pt>
    <dgm:pt modelId="{CAE35DD0-06BB-AD40-898B-1EA6E7C74E84}" type="pres">
      <dgm:prSet presAssocID="{7772852A-85BD-B24B-B0D4-F0544A999EA6}" presName="node" presStyleLbl="node1" presStyleIdx="2" presStyleCnt="4">
        <dgm:presLayoutVars>
          <dgm:bulletEnabled val="1"/>
        </dgm:presLayoutVars>
      </dgm:prSet>
      <dgm:spPr/>
    </dgm:pt>
    <dgm:pt modelId="{3401EB7D-26F7-ED4C-B73F-7C9EFFAD3791}" type="pres">
      <dgm:prSet presAssocID="{7772852A-85BD-B24B-B0D4-F0544A999EA6}" presName="spNode" presStyleCnt="0"/>
      <dgm:spPr/>
    </dgm:pt>
    <dgm:pt modelId="{70DE44EF-C5F1-824B-ABD7-DA6C5D706A51}" type="pres">
      <dgm:prSet presAssocID="{FEB06720-25B8-9946-BC9A-D18B4AB80E9C}" presName="sibTrans" presStyleLbl="sibTrans1D1" presStyleIdx="2" presStyleCnt="4"/>
      <dgm:spPr/>
    </dgm:pt>
    <dgm:pt modelId="{A5264677-5C58-AC4F-B071-FEFEB6F3051F}" type="pres">
      <dgm:prSet presAssocID="{3E22D9E2-FF87-5144-A372-BCD3F3297890}" presName="node" presStyleLbl="node1" presStyleIdx="3" presStyleCnt="4">
        <dgm:presLayoutVars>
          <dgm:bulletEnabled val="1"/>
        </dgm:presLayoutVars>
      </dgm:prSet>
      <dgm:spPr/>
    </dgm:pt>
    <dgm:pt modelId="{74032CBA-8FDF-6B4E-A12B-E7C53A047C2C}" type="pres">
      <dgm:prSet presAssocID="{3E22D9E2-FF87-5144-A372-BCD3F3297890}" presName="spNode" presStyleCnt="0"/>
      <dgm:spPr/>
    </dgm:pt>
    <dgm:pt modelId="{66B24AE1-631D-3F40-B761-F345C10C293A}" type="pres">
      <dgm:prSet presAssocID="{CB217A11-E139-9646-A6BE-DFDE10B72695}" presName="sibTrans" presStyleLbl="sibTrans1D1" presStyleIdx="3" presStyleCnt="4"/>
      <dgm:spPr/>
    </dgm:pt>
  </dgm:ptLst>
  <dgm:cxnLst>
    <dgm:cxn modelId="{CDCA0A05-4214-8E48-B54A-90A2058B2AEA}" type="presOf" srcId="{FF9AF907-1D31-0D4E-89C6-18420407ECD2}" destId="{2CF2FC17-E294-C649-973A-8328FEA81D59}" srcOrd="0" destOrd="0" presId="urn:microsoft.com/office/officeart/2005/8/layout/cycle6"/>
    <dgm:cxn modelId="{22049219-E8AB-5147-B737-6C417A7C3F0C}" type="presOf" srcId="{FEB06720-25B8-9946-BC9A-D18B4AB80E9C}" destId="{70DE44EF-C5F1-824B-ABD7-DA6C5D706A51}" srcOrd="0" destOrd="0" presId="urn:microsoft.com/office/officeart/2005/8/layout/cycle6"/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4515B359-DAD8-7442-8359-868F333329AF}" type="presOf" srcId="{3E22D9E2-FF87-5144-A372-BCD3F3297890}" destId="{A5264677-5C58-AC4F-B071-FEFEB6F3051F}" srcOrd="0" destOrd="0" presId="urn:microsoft.com/office/officeart/2005/8/layout/cycle6"/>
    <dgm:cxn modelId="{DCE04860-2410-124E-B0FE-07473BA3F502}" type="presOf" srcId="{F9EEE655-4B58-B94A-B7E4-34D45175416D}" destId="{A4F9A139-31E4-3348-BCD5-8E0B0BFDD760}" srcOrd="0" destOrd="0" presId="urn:microsoft.com/office/officeart/2005/8/layout/cycle6"/>
    <dgm:cxn modelId="{54B25962-C5BD-9A48-AAE4-234B3C3C53D0}" type="presOf" srcId="{CB217A11-E139-9646-A6BE-DFDE10B72695}" destId="{66B24AE1-631D-3F40-B761-F345C10C293A}" srcOrd="0" destOrd="0" presId="urn:microsoft.com/office/officeart/2005/8/layout/cycle6"/>
    <dgm:cxn modelId="{B6879677-4F34-844A-B558-C2CDB428E852}" type="presOf" srcId="{41BA0E7E-6BBA-1D42-9A31-4304EEE1B688}" destId="{A478B043-73A8-DE40-AB41-93CBA2DD4079}" srcOrd="0" destOrd="0" presId="urn:microsoft.com/office/officeart/2005/8/layout/cycle6"/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371AB385-D3D2-7F45-B1B1-6D45772C4089}" srcId="{FA514CC8-E09E-1D4E-8FEA-2D80069732F9}" destId="{3E22D9E2-FF87-5144-A372-BCD3F3297890}" srcOrd="3" destOrd="0" parTransId="{BA4A773F-4DF5-174C-A910-97ECDFF5EA82}" sibTransId="{CB217A11-E139-9646-A6BE-DFDE10B72695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2" destOrd="0" parTransId="{9A04B140-3DF7-6D44-8AD6-736F2BCB9838}" sibTransId="{FEB06720-25B8-9946-BC9A-D18B4AB80E9C}"/>
    <dgm:cxn modelId="{D1393EAA-45F2-FD47-AF36-1B7901C3D4FA}" srcId="{FA514CC8-E09E-1D4E-8FEA-2D80069732F9}" destId="{FF9AF907-1D31-0D4E-89C6-18420407ECD2}" srcOrd="0" destOrd="0" parTransId="{40939758-95F4-E24D-8A29-77C4C7BE48C6}" sibTransId="{F9EEE655-4B58-B94A-B7E4-34D45175416D}"/>
    <dgm:cxn modelId="{3C8216DF-2E7E-F840-92CF-1F296D801EBC}" srcId="{FA514CC8-E09E-1D4E-8FEA-2D80069732F9}" destId="{480BB46D-E6DA-3D4B-AD9B-3812FBCA6AB7}" srcOrd="1" destOrd="0" parTransId="{A6343A0E-E9A8-A844-B3B0-833AC6B4EFB5}" sibTransId="{41BA0E7E-6BBA-1D42-9A31-4304EEE1B688}"/>
    <dgm:cxn modelId="{A79B3241-9FB8-5E43-9514-7B730CEFE720}" type="presParOf" srcId="{B79370D0-A571-C14D-BB37-FF93BBF6560D}" destId="{2CF2FC17-E294-C649-973A-8328FEA81D59}" srcOrd="0" destOrd="0" presId="urn:microsoft.com/office/officeart/2005/8/layout/cycle6"/>
    <dgm:cxn modelId="{C1B2A8AC-1BC9-F744-A5F7-C4D236CF7E37}" type="presParOf" srcId="{B79370D0-A571-C14D-BB37-FF93BBF6560D}" destId="{C093C0B5-41C6-2740-8A11-E58198C1CD08}" srcOrd="1" destOrd="0" presId="urn:microsoft.com/office/officeart/2005/8/layout/cycle6"/>
    <dgm:cxn modelId="{EC625BC2-5BAC-B546-B862-1C51FF6CA0DA}" type="presParOf" srcId="{B79370D0-A571-C14D-BB37-FF93BBF6560D}" destId="{A4F9A139-31E4-3348-BCD5-8E0B0BFDD760}" srcOrd="2" destOrd="0" presId="urn:microsoft.com/office/officeart/2005/8/layout/cycle6"/>
    <dgm:cxn modelId="{09137FCE-F4F0-D24D-BCB0-25DAEFD4FBBD}" type="presParOf" srcId="{B79370D0-A571-C14D-BB37-FF93BBF6560D}" destId="{E3202EF8-3659-AB48-822B-D802E9D58865}" srcOrd="3" destOrd="0" presId="urn:microsoft.com/office/officeart/2005/8/layout/cycle6"/>
    <dgm:cxn modelId="{30B93102-978D-3F4E-9F4A-2C5D7A389820}" type="presParOf" srcId="{B79370D0-A571-C14D-BB37-FF93BBF6560D}" destId="{D9E6E90B-4ED7-3045-B739-698FEF160B07}" srcOrd="4" destOrd="0" presId="urn:microsoft.com/office/officeart/2005/8/layout/cycle6"/>
    <dgm:cxn modelId="{762A3D30-2DE3-C848-B2E0-9200050EA472}" type="presParOf" srcId="{B79370D0-A571-C14D-BB37-FF93BBF6560D}" destId="{A478B043-73A8-DE40-AB41-93CBA2DD4079}" srcOrd="5" destOrd="0" presId="urn:microsoft.com/office/officeart/2005/8/layout/cycle6"/>
    <dgm:cxn modelId="{A3D03D4C-C95C-224F-860D-D9AB08A378BC}" type="presParOf" srcId="{B79370D0-A571-C14D-BB37-FF93BBF6560D}" destId="{CAE35DD0-06BB-AD40-898B-1EA6E7C74E84}" srcOrd="6" destOrd="0" presId="urn:microsoft.com/office/officeart/2005/8/layout/cycle6"/>
    <dgm:cxn modelId="{923EFA7A-C010-BF46-B580-BC73B0C4113E}" type="presParOf" srcId="{B79370D0-A571-C14D-BB37-FF93BBF6560D}" destId="{3401EB7D-26F7-ED4C-B73F-7C9EFFAD3791}" srcOrd="7" destOrd="0" presId="urn:microsoft.com/office/officeart/2005/8/layout/cycle6"/>
    <dgm:cxn modelId="{10D06123-0C78-9C49-9FCB-729CE64B5AED}" type="presParOf" srcId="{B79370D0-A571-C14D-BB37-FF93BBF6560D}" destId="{70DE44EF-C5F1-824B-ABD7-DA6C5D706A51}" srcOrd="8" destOrd="0" presId="urn:microsoft.com/office/officeart/2005/8/layout/cycle6"/>
    <dgm:cxn modelId="{B7D9BBDF-0A15-6F40-80FA-2B63E2AB2A1F}" type="presParOf" srcId="{B79370D0-A571-C14D-BB37-FF93BBF6560D}" destId="{A5264677-5C58-AC4F-B071-FEFEB6F3051F}" srcOrd="9" destOrd="0" presId="urn:microsoft.com/office/officeart/2005/8/layout/cycle6"/>
    <dgm:cxn modelId="{55797F0F-88F6-B343-BCC4-A7789717A08B}" type="presParOf" srcId="{B79370D0-A571-C14D-BB37-FF93BBF6560D}" destId="{74032CBA-8FDF-6B4E-A12B-E7C53A047C2C}" srcOrd="10" destOrd="0" presId="urn:microsoft.com/office/officeart/2005/8/layout/cycle6"/>
    <dgm:cxn modelId="{2E5F88F4-DAA3-3048-9FC1-930D3BFFC80A}" type="presParOf" srcId="{B79370D0-A571-C14D-BB37-FF93BBF6560D}" destId="{66B24AE1-631D-3F40-B761-F345C10C293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 custT="1"/>
      <dgm:spPr/>
      <dgm:t>
        <a:bodyPr/>
        <a:lstStyle/>
        <a:p>
          <a:r>
            <a:rPr lang="en-GB" sz="2100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25217" custScaleY="25167" custRadScaleRad="90424" custRadScaleInc="1343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 custT="1"/>
      <dgm:spPr/>
      <dgm:t>
        <a:bodyPr/>
        <a:lstStyle/>
        <a:p>
          <a:r>
            <a:rPr lang="en-GB" sz="2100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25217" custScaleY="25167" custRadScaleRad="90424" custRadScaleInc="1343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AE35DD0-06BB-AD40-898B-1EA6E7C74E84}" type="pres">
      <dgm:prSet presAssocID="{7772852A-85BD-B24B-B0D4-F0544A999EA6}" presName="node" presStyleLbl="node1" presStyleIdx="0" presStyleCnt="1" custScaleX="14588" custScaleY="14547" custRadScaleRad="76238" custRadScaleInc="3546">
        <dgm:presLayoutVars>
          <dgm:bulletEnabled val="1"/>
        </dgm:presLayoutVars>
      </dgm:prSet>
      <dgm:spPr/>
    </dgm:pt>
  </dgm:ptLst>
  <dgm:cxnLst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0" destOrd="0" parTransId="{9A04B140-3DF7-6D44-8AD6-736F2BCB9838}" sibTransId="{FEB06720-25B8-9946-BC9A-D18B4AB80E9C}"/>
    <dgm:cxn modelId="{A3D03D4C-C95C-224F-860D-D9AB08A378BC}" type="presParOf" srcId="{B79370D0-A571-C14D-BB37-FF93BBF6560D}" destId="{CAE35DD0-06BB-AD40-898B-1EA6E7C74E84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AE35DD0-06BB-AD40-898B-1EA6E7C74E84}" type="pres">
      <dgm:prSet presAssocID="{7772852A-85BD-B24B-B0D4-F0544A999EA6}" presName="node" presStyleLbl="node1" presStyleIdx="0" presStyleCnt="1" custScaleX="14588" custScaleY="14547" custRadScaleRad="76238" custRadScaleInc="3546">
        <dgm:presLayoutVars>
          <dgm:bulletEnabled val="1"/>
        </dgm:presLayoutVars>
      </dgm:prSet>
      <dgm:spPr/>
    </dgm:pt>
  </dgm:ptLst>
  <dgm:cxnLst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0" destOrd="0" parTransId="{9A04B140-3DF7-6D44-8AD6-736F2BCB9838}" sibTransId="{FEB06720-25B8-9946-BC9A-D18B4AB80E9C}"/>
    <dgm:cxn modelId="{A3D03D4C-C95C-224F-860D-D9AB08A378BC}" type="presParOf" srcId="{B79370D0-A571-C14D-BB37-FF93BBF6560D}" destId="{CAE35DD0-06BB-AD40-898B-1EA6E7C74E84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AE35DD0-06BB-AD40-898B-1EA6E7C74E84}" type="pres">
      <dgm:prSet presAssocID="{7772852A-85BD-B24B-B0D4-F0544A999EA6}" presName="node" presStyleLbl="node1" presStyleIdx="0" presStyleCnt="1" custScaleX="14588" custScaleY="14547" custRadScaleRad="76238" custRadScaleInc="3546">
        <dgm:presLayoutVars>
          <dgm:bulletEnabled val="1"/>
        </dgm:presLayoutVars>
      </dgm:prSet>
      <dgm:spPr/>
    </dgm:pt>
  </dgm:ptLst>
  <dgm:cxnLst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0" destOrd="0" parTransId="{9A04B140-3DF7-6D44-8AD6-736F2BCB9838}" sibTransId="{FEB06720-25B8-9946-BC9A-D18B4AB80E9C}"/>
    <dgm:cxn modelId="{A3D03D4C-C95C-224F-860D-D9AB08A378BC}" type="presParOf" srcId="{B79370D0-A571-C14D-BB37-FF93BBF6560D}" destId="{CAE35DD0-06BB-AD40-898B-1EA6E7C74E84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AE35DD0-06BB-AD40-898B-1EA6E7C74E84}" type="pres">
      <dgm:prSet presAssocID="{7772852A-85BD-B24B-B0D4-F0544A999EA6}" presName="node" presStyleLbl="node1" presStyleIdx="0" presStyleCnt="1" custScaleX="14588" custScaleY="14547" custRadScaleRad="76238" custRadScaleInc="3546">
        <dgm:presLayoutVars>
          <dgm:bulletEnabled val="1"/>
        </dgm:presLayoutVars>
      </dgm:prSet>
      <dgm:spPr/>
    </dgm:pt>
  </dgm:ptLst>
  <dgm:cxnLst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0" destOrd="0" parTransId="{9A04B140-3DF7-6D44-8AD6-736F2BCB9838}" sibTransId="{FEB06720-25B8-9946-BC9A-D18B4AB80E9C}"/>
    <dgm:cxn modelId="{A3D03D4C-C95C-224F-860D-D9AB08A378BC}" type="presParOf" srcId="{B79370D0-A571-C14D-BB37-FF93BBF6560D}" destId="{CAE35DD0-06BB-AD40-898B-1EA6E7C74E84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AE35DD0-06BB-AD40-898B-1EA6E7C74E84}" type="pres">
      <dgm:prSet presAssocID="{7772852A-85BD-B24B-B0D4-F0544A999EA6}" presName="node" presStyleLbl="node1" presStyleIdx="0" presStyleCnt="1" custScaleX="14588" custScaleY="14547" custRadScaleRad="76238" custRadScaleInc="3546">
        <dgm:presLayoutVars>
          <dgm:bulletEnabled val="1"/>
        </dgm:presLayoutVars>
      </dgm:prSet>
      <dgm:spPr/>
    </dgm:pt>
  </dgm:ptLst>
  <dgm:cxnLst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0" destOrd="0" parTransId="{9A04B140-3DF7-6D44-8AD6-736F2BCB9838}" sibTransId="{FEB06720-25B8-9946-BC9A-D18B4AB80E9C}"/>
    <dgm:cxn modelId="{A3D03D4C-C95C-224F-860D-D9AB08A378BC}" type="presParOf" srcId="{B79370D0-A571-C14D-BB37-FF93BBF6560D}" destId="{CAE35DD0-06BB-AD40-898B-1EA6E7C74E84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F9AF907-1D31-0D4E-89C6-18420407ECD2}">
      <dgm:prSet phldrT="[Text]"/>
      <dgm:spPr/>
      <dgm:t>
        <a:bodyPr/>
        <a:lstStyle/>
        <a:p>
          <a:r>
            <a:rPr lang="en-GB" dirty="0"/>
            <a:t>Quality Control</a:t>
          </a:r>
        </a:p>
      </dgm:t>
    </dgm:pt>
    <dgm:pt modelId="{40939758-95F4-E24D-8A29-77C4C7BE48C6}" type="parTrans" cxnId="{D1393EAA-45F2-FD47-AF36-1B7901C3D4FA}">
      <dgm:prSet/>
      <dgm:spPr/>
      <dgm:t>
        <a:bodyPr/>
        <a:lstStyle/>
        <a:p>
          <a:endParaRPr lang="en-GB"/>
        </a:p>
      </dgm:t>
    </dgm:pt>
    <dgm:pt modelId="{F9EEE655-4B58-B94A-B7E4-34D45175416D}" type="sibTrans" cxnId="{D1393EAA-45F2-FD47-AF36-1B7901C3D4FA}">
      <dgm:prSet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3E22D9E2-FF87-5144-A372-BCD3F3297890}">
      <dgm:prSet phldrT="[Text]"/>
      <dgm:spPr/>
      <dgm:t>
        <a:bodyPr/>
        <a:lstStyle/>
        <a:p>
          <a:r>
            <a:rPr lang="en-GB" dirty="0" err="1"/>
            <a:t>Testbeam</a:t>
          </a:r>
          <a:endParaRPr lang="en-GB" dirty="0"/>
        </a:p>
      </dgm:t>
    </dgm:pt>
    <dgm:pt modelId="{BA4A773F-4DF5-174C-A910-97ECDFF5EA82}" type="parTrans" cxnId="{371AB385-D3D2-7F45-B1B1-6D45772C4089}">
      <dgm:prSet/>
      <dgm:spPr/>
      <dgm:t>
        <a:bodyPr/>
        <a:lstStyle/>
        <a:p>
          <a:endParaRPr lang="en-GB"/>
        </a:p>
      </dgm:t>
    </dgm:pt>
    <dgm:pt modelId="{CB217A11-E139-9646-A6BE-DFDE10B72695}" type="sibTrans" cxnId="{371AB385-D3D2-7F45-B1B1-6D45772C4089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2CF2FC17-E294-C649-973A-8328FEA81D59}" type="pres">
      <dgm:prSet presAssocID="{FF9AF907-1D31-0D4E-89C6-18420407ECD2}" presName="node" presStyleLbl="node1" presStyleIdx="0" presStyleCnt="4">
        <dgm:presLayoutVars>
          <dgm:bulletEnabled val="1"/>
        </dgm:presLayoutVars>
      </dgm:prSet>
      <dgm:spPr/>
    </dgm:pt>
    <dgm:pt modelId="{C093C0B5-41C6-2740-8A11-E58198C1CD08}" type="pres">
      <dgm:prSet presAssocID="{FF9AF907-1D31-0D4E-89C6-18420407ECD2}" presName="spNode" presStyleCnt="0"/>
      <dgm:spPr/>
    </dgm:pt>
    <dgm:pt modelId="{A4F9A139-31E4-3348-BCD5-8E0B0BFDD760}" type="pres">
      <dgm:prSet presAssocID="{F9EEE655-4B58-B94A-B7E4-34D45175416D}" presName="sibTrans" presStyleLbl="sibTrans1D1" presStyleIdx="0" presStyleCnt="4"/>
      <dgm:spPr/>
    </dgm:pt>
    <dgm:pt modelId="{E3202EF8-3659-AB48-822B-D802E9D58865}" type="pres">
      <dgm:prSet presAssocID="{480BB46D-E6DA-3D4B-AD9B-3812FBCA6AB7}" presName="node" presStyleLbl="node1" presStyleIdx="1" presStyleCnt="4">
        <dgm:presLayoutVars>
          <dgm:bulletEnabled val="1"/>
        </dgm:presLayoutVars>
      </dgm:prSet>
      <dgm:spPr/>
    </dgm:pt>
    <dgm:pt modelId="{D9E6E90B-4ED7-3045-B739-698FEF160B07}" type="pres">
      <dgm:prSet presAssocID="{480BB46D-E6DA-3D4B-AD9B-3812FBCA6AB7}" presName="spNode" presStyleCnt="0"/>
      <dgm:spPr/>
    </dgm:pt>
    <dgm:pt modelId="{A478B043-73A8-DE40-AB41-93CBA2DD4079}" type="pres">
      <dgm:prSet presAssocID="{41BA0E7E-6BBA-1D42-9A31-4304EEE1B688}" presName="sibTrans" presStyleLbl="sibTrans1D1" presStyleIdx="1" presStyleCnt="4"/>
      <dgm:spPr/>
    </dgm:pt>
    <dgm:pt modelId="{CAE35DD0-06BB-AD40-898B-1EA6E7C74E84}" type="pres">
      <dgm:prSet presAssocID="{7772852A-85BD-B24B-B0D4-F0544A999EA6}" presName="node" presStyleLbl="node1" presStyleIdx="2" presStyleCnt="4">
        <dgm:presLayoutVars>
          <dgm:bulletEnabled val="1"/>
        </dgm:presLayoutVars>
      </dgm:prSet>
      <dgm:spPr/>
    </dgm:pt>
    <dgm:pt modelId="{3401EB7D-26F7-ED4C-B73F-7C9EFFAD3791}" type="pres">
      <dgm:prSet presAssocID="{7772852A-85BD-B24B-B0D4-F0544A999EA6}" presName="spNode" presStyleCnt="0"/>
      <dgm:spPr/>
    </dgm:pt>
    <dgm:pt modelId="{70DE44EF-C5F1-824B-ABD7-DA6C5D706A51}" type="pres">
      <dgm:prSet presAssocID="{FEB06720-25B8-9946-BC9A-D18B4AB80E9C}" presName="sibTrans" presStyleLbl="sibTrans1D1" presStyleIdx="2" presStyleCnt="4"/>
      <dgm:spPr/>
    </dgm:pt>
    <dgm:pt modelId="{A5264677-5C58-AC4F-B071-FEFEB6F3051F}" type="pres">
      <dgm:prSet presAssocID="{3E22D9E2-FF87-5144-A372-BCD3F3297890}" presName="node" presStyleLbl="node1" presStyleIdx="3" presStyleCnt="4">
        <dgm:presLayoutVars>
          <dgm:bulletEnabled val="1"/>
        </dgm:presLayoutVars>
      </dgm:prSet>
      <dgm:spPr/>
    </dgm:pt>
    <dgm:pt modelId="{74032CBA-8FDF-6B4E-A12B-E7C53A047C2C}" type="pres">
      <dgm:prSet presAssocID="{3E22D9E2-FF87-5144-A372-BCD3F3297890}" presName="spNode" presStyleCnt="0"/>
      <dgm:spPr/>
    </dgm:pt>
    <dgm:pt modelId="{66B24AE1-631D-3F40-B761-F345C10C293A}" type="pres">
      <dgm:prSet presAssocID="{CB217A11-E139-9646-A6BE-DFDE10B72695}" presName="sibTrans" presStyleLbl="sibTrans1D1" presStyleIdx="3" presStyleCnt="4"/>
      <dgm:spPr/>
    </dgm:pt>
  </dgm:ptLst>
  <dgm:cxnLst>
    <dgm:cxn modelId="{CDCA0A05-4214-8E48-B54A-90A2058B2AEA}" type="presOf" srcId="{FF9AF907-1D31-0D4E-89C6-18420407ECD2}" destId="{2CF2FC17-E294-C649-973A-8328FEA81D59}" srcOrd="0" destOrd="0" presId="urn:microsoft.com/office/officeart/2005/8/layout/cycle6"/>
    <dgm:cxn modelId="{22049219-E8AB-5147-B737-6C417A7C3F0C}" type="presOf" srcId="{FEB06720-25B8-9946-BC9A-D18B4AB80E9C}" destId="{70DE44EF-C5F1-824B-ABD7-DA6C5D706A51}" srcOrd="0" destOrd="0" presId="urn:microsoft.com/office/officeart/2005/8/layout/cycle6"/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4515B359-DAD8-7442-8359-868F333329AF}" type="presOf" srcId="{3E22D9E2-FF87-5144-A372-BCD3F3297890}" destId="{A5264677-5C58-AC4F-B071-FEFEB6F3051F}" srcOrd="0" destOrd="0" presId="urn:microsoft.com/office/officeart/2005/8/layout/cycle6"/>
    <dgm:cxn modelId="{DCE04860-2410-124E-B0FE-07473BA3F502}" type="presOf" srcId="{F9EEE655-4B58-B94A-B7E4-34D45175416D}" destId="{A4F9A139-31E4-3348-BCD5-8E0B0BFDD760}" srcOrd="0" destOrd="0" presId="urn:microsoft.com/office/officeart/2005/8/layout/cycle6"/>
    <dgm:cxn modelId="{54B25962-C5BD-9A48-AAE4-234B3C3C53D0}" type="presOf" srcId="{CB217A11-E139-9646-A6BE-DFDE10B72695}" destId="{66B24AE1-631D-3F40-B761-F345C10C293A}" srcOrd="0" destOrd="0" presId="urn:microsoft.com/office/officeart/2005/8/layout/cycle6"/>
    <dgm:cxn modelId="{B6879677-4F34-844A-B558-C2CDB428E852}" type="presOf" srcId="{41BA0E7E-6BBA-1D42-9A31-4304EEE1B688}" destId="{A478B043-73A8-DE40-AB41-93CBA2DD4079}" srcOrd="0" destOrd="0" presId="urn:microsoft.com/office/officeart/2005/8/layout/cycle6"/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371AB385-D3D2-7F45-B1B1-6D45772C4089}" srcId="{FA514CC8-E09E-1D4E-8FEA-2D80069732F9}" destId="{3E22D9E2-FF87-5144-A372-BCD3F3297890}" srcOrd="3" destOrd="0" parTransId="{BA4A773F-4DF5-174C-A910-97ECDFF5EA82}" sibTransId="{CB217A11-E139-9646-A6BE-DFDE10B72695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2" destOrd="0" parTransId="{9A04B140-3DF7-6D44-8AD6-736F2BCB9838}" sibTransId="{FEB06720-25B8-9946-BC9A-D18B4AB80E9C}"/>
    <dgm:cxn modelId="{D1393EAA-45F2-FD47-AF36-1B7901C3D4FA}" srcId="{FA514CC8-E09E-1D4E-8FEA-2D80069732F9}" destId="{FF9AF907-1D31-0D4E-89C6-18420407ECD2}" srcOrd="0" destOrd="0" parTransId="{40939758-95F4-E24D-8A29-77C4C7BE48C6}" sibTransId="{F9EEE655-4B58-B94A-B7E4-34D45175416D}"/>
    <dgm:cxn modelId="{3C8216DF-2E7E-F840-92CF-1F296D801EBC}" srcId="{FA514CC8-E09E-1D4E-8FEA-2D80069732F9}" destId="{480BB46D-E6DA-3D4B-AD9B-3812FBCA6AB7}" srcOrd="1" destOrd="0" parTransId="{A6343A0E-E9A8-A844-B3B0-833AC6B4EFB5}" sibTransId="{41BA0E7E-6BBA-1D42-9A31-4304EEE1B688}"/>
    <dgm:cxn modelId="{A79B3241-9FB8-5E43-9514-7B730CEFE720}" type="presParOf" srcId="{B79370D0-A571-C14D-BB37-FF93BBF6560D}" destId="{2CF2FC17-E294-C649-973A-8328FEA81D59}" srcOrd="0" destOrd="0" presId="urn:microsoft.com/office/officeart/2005/8/layout/cycle6"/>
    <dgm:cxn modelId="{C1B2A8AC-1BC9-F744-A5F7-C4D236CF7E37}" type="presParOf" srcId="{B79370D0-A571-C14D-BB37-FF93BBF6560D}" destId="{C093C0B5-41C6-2740-8A11-E58198C1CD08}" srcOrd="1" destOrd="0" presId="urn:microsoft.com/office/officeart/2005/8/layout/cycle6"/>
    <dgm:cxn modelId="{EC625BC2-5BAC-B546-B862-1C51FF6CA0DA}" type="presParOf" srcId="{B79370D0-A571-C14D-BB37-FF93BBF6560D}" destId="{A4F9A139-31E4-3348-BCD5-8E0B0BFDD760}" srcOrd="2" destOrd="0" presId="urn:microsoft.com/office/officeart/2005/8/layout/cycle6"/>
    <dgm:cxn modelId="{09137FCE-F4F0-D24D-BCB0-25DAEFD4FBBD}" type="presParOf" srcId="{B79370D0-A571-C14D-BB37-FF93BBF6560D}" destId="{E3202EF8-3659-AB48-822B-D802E9D58865}" srcOrd="3" destOrd="0" presId="urn:microsoft.com/office/officeart/2005/8/layout/cycle6"/>
    <dgm:cxn modelId="{30B93102-978D-3F4E-9F4A-2C5D7A389820}" type="presParOf" srcId="{B79370D0-A571-C14D-BB37-FF93BBF6560D}" destId="{D9E6E90B-4ED7-3045-B739-698FEF160B07}" srcOrd="4" destOrd="0" presId="urn:microsoft.com/office/officeart/2005/8/layout/cycle6"/>
    <dgm:cxn modelId="{762A3D30-2DE3-C848-B2E0-9200050EA472}" type="presParOf" srcId="{B79370D0-A571-C14D-BB37-FF93BBF6560D}" destId="{A478B043-73A8-DE40-AB41-93CBA2DD4079}" srcOrd="5" destOrd="0" presId="urn:microsoft.com/office/officeart/2005/8/layout/cycle6"/>
    <dgm:cxn modelId="{A3D03D4C-C95C-224F-860D-D9AB08A378BC}" type="presParOf" srcId="{B79370D0-A571-C14D-BB37-FF93BBF6560D}" destId="{CAE35DD0-06BB-AD40-898B-1EA6E7C74E84}" srcOrd="6" destOrd="0" presId="urn:microsoft.com/office/officeart/2005/8/layout/cycle6"/>
    <dgm:cxn modelId="{923EFA7A-C010-BF46-B580-BC73B0C4113E}" type="presParOf" srcId="{B79370D0-A571-C14D-BB37-FF93BBF6560D}" destId="{3401EB7D-26F7-ED4C-B73F-7C9EFFAD3791}" srcOrd="7" destOrd="0" presId="urn:microsoft.com/office/officeart/2005/8/layout/cycle6"/>
    <dgm:cxn modelId="{10D06123-0C78-9C49-9FCB-729CE64B5AED}" type="presParOf" srcId="{B79370D0-A571-C14D-BB37-FF93BBF6560D}" destId="{70DE44EF-C5F1-824B-ABD7-DA6C5D706A51}" srcOrd="8" destOrd="0" presId="urn:microsoft.com/office/officeart/2005/8/layout/cycle6"/>
    <dgm:cxn modelId="{B7D9BBDF-0A15-6F40-80FA-2B63E2AB2A1F}" type="presParOf" srcId="{B79370D0-A571-C14D-BB37-FF93BBF6560D}" destId="{A5264677-5C58-AC4F-B071-FEFEB6F3051F}" srcOrd="9" destOrd="0" presId="urn:microsoft.com/office/officeart/2005/8/layout/cycle6"/>
    <dgm:cxn modelId="{55797F0F-88F6-B343-BCC4-A7789717A08B}" type="presParOf" srcId="{B79370D0-A571-C14D-BB37-FF93BBF6560D}" destId="{74032CBA-8FDF-6B4E-A12B-E7C53A047C2C}" srcOrd="10" destOrd="0" presId="urn:microsoft.com/office/officeart/2005/8/layout/cycle6"/>
    <dgm:cxn modelId="{2E5F88F4-DAA3-3048-9FC1-930D3BFFC80A}" type="presParOf" srcId="{B79370D0-A571-C14D-BB37-FF93BBF6560D}" destId="{66B24AE1-631D-3F40-B761-F345C10C293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 custT="1"/>
      <dgm:spPr/>
      <dgm:t>
        <a:bodyPr/>
        <a:lstStyle/>
        <a:p>
          <a:r>
            <a:rPr lang="en-GB" sz="2100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25217" custScaleY="25167" custRadScaleRad="90424" custRadScaleInc="1343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3E22D9E2-FF87-5144-A372-BCD3F3297890}">
      <dgm:prSet phldrT="[Text]"/>
      <dgm:spPr/>
      <dgm:t>
        <a:bodyPr/>
        <a:lstStyle/>
        <a:p>
          <a:r>
            <a:rPr lang="en-GB" dirty="0" err="1"/>
            <a:t>Testbeam</a:t>
          </a:r>
          <a:endParaRPr lang="en-GB" dirty="0"/>
        </a:p>
      </dgm:t>
    </dgm:pt>
    <dgm:pt modelId="{BA4A773F-4DF5-174C-A910-97ECDFF5EA82}" type="parTrans" cxnId="{371AB385-D3D2-7F45-B1B1-6D45772C4089}">
      <dgm:prSet/>
      <dgm:spPr/>
      <dgm:t>
        <a:bodyPr/>
        <a:lstStyle/>
        <a:p>
          <a:endParaRPr lang="en-GB"/>
        </a:p>
      </dgm:t>
    </dgm:pt>
    <dgm:pt modelId="{CB217A11-E139-9646-A6BE-DFDE10B72695}" type="sibTrans" cxnId="{371AB385-D3D2-7F45-B1B1-6D45772C4089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A5264677-5C58-AC4F-B071-FEFEB6F3051F}" type="pres">
      <dgm:prSet presAssocID="{3E22D9E2-FF87-5144-A372-BCD3F3297890}" presName="node" presStyleLbl="node1" presStyleIdx="0" presStyleCnt="1" custScaleX="24483" custScaleY="24570" custRadScaleRad="80289" custRadScaleInc="3011">
        <dgm:presLayoutVars>
          <dgm:bulletEnabled val="1"/>
        </dgm:presLayoutVars>
      </dgm:prSet>
      <dgm:spPr/>
    </dgm:pt>
  </dgm:ptLst>
  <dgm:cxnLst>
    <dgm:cxn modelId="{4515B359-DAD8-7442-8359-868F333329AF}" type="presOf" srcId="{3E22D9E2-FF87-5144-A372-BCD3F3297890}" destId="{A5264677-5C58-AC4F-B071-FEFEB6F3051F}" srcOrd="0" destOrd="0" presId="urn:microsoft.com/office/officeart/2005/8/layout/cycle6"/>
    <dgm:cxn modelId="{371AB385-D3D2-7F45-B1B1-6D45772C4089}" srcId="{FA514CC8-E09E-1D4E-8FEA-2D80069732F9}" destId="{3E22D9E2-FF87-5144-A372-BCD3F3297890}" srcOrd="0" destOrd="0" parTransId="{BA4A773F-4DF5-174C-A910-97ECDFF5EA82}" sibTransId="{CB217A11-E139-9646-A6BE-DFDE10B72695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B7D9BBDF-0A15-6F40-80FA-2B63E2AB2A1F}" type="presParOf" srcId="{B79370D0-A571-C14D-BB37-FF93BBF6560D}" destId="{A5264677-5C58-AC4F-B071-FEFEB6F3051F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3E22D9E2-FF87-5144-A372-BCD3F3297890}">
      <dgm:prSet phldrT="[Text]"/>
      <dgm:spPr/>
      <dgm:t>
        <a:bodyPr/>
        <a:lstStyle/>
        <a:p>
          <a:r>
            <a:rPr lang="en-GB" dirty="0" err="1"/>
            <a:t>Testbeam</a:t>
          </a:r>
          <a:endParaRPr lang="en-GB" dirty="0"/>
        </a:p>
      </dgm:t>
    </dgm:pt>
    <dgm:pt modelId="{BA4A773F-4DF5-174C-A910-97ECDFF5EA82}" type="parTrans" cxnId="{371AB385-D3D2-7F45-B1B1-6D45772C4089}">
      <dgm:prSet/>
      <dgm:spPr/>
      <dgm:t>
        <a:bodyPr/>
        <a:lstStyle/>
        <a:p>
          <a:endParaRPr lang="en-GB"/>
        </a:p>
      </dgm:t>
    </dgm:pt>
    <dgm:pt modelId="{CB217A11-E139-9646-A6BE-DFDE10B72695}" type="sibTrans" cxnId="{371AB385-D3D2-7F45-B1B1-6D45772C4089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A5264677-5C58-AC4F-B071-FEFEB6F3051F}" type="pres">
      <dgm:prSet presAssocID="{3E22D9E2-FF87-5144-A372-BCD3F3297890}" presName="node" presStyleLbl="node1" presStyleIdx="0" presStyleCnt="1" custScaleX="24483" custScaleY="24570" custRadScaleRad="80289" custRadScaleInc="3011">
        <dgm:presLayoutVars>
          <dgm:bulletEnabled val="1"/>
        </dgm:presLayoutVars>
      </dgm:prSet>
      <dgm:spPr/>
    </dgm:pt>
  </dgm:ptLst>
  <dgm:cxnLst>
    <dgm:cxn modelId="{4515B359-DAD8-7442-8359-868F333329AF}" type="presOf" srcId="{3E22D9E2-FF87-5144-A372-BCD3F3297890}" destId="{A5264677-5C58-AC4F-B071-FEFEB6F3051F}" srcOrd="0" destOrd="0" presId="urn:microsoft.com/office/officeart/2005/8/layout/cycle6"/>
    <dgm:cxn modelId="{371AB385-D3D2-7F45-B1B1-6D45772C4089}" srcId="{FA514CC8-E09E-1D4E-8FEA-2D80069732F9}" destId="{3E22D9E2-FF87-5144-A372-BCD3F3297890}" srcOrd="0" destOrd="0" parTransId="{BA4A773F-4DF5-174C-A910-97ECDFF5EA82}" sibTransId="{CB217A11-E139-9646-A6BE-DFDE10B72695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B7D9BBDF-0A15-6F40-80FA-2B63E2AB2A1F}" type="presParOf" srcId="{B79370D0-A571-C14D-BB37-FF93BBF6560D}" destId="{A5264677-5C58-AC4F-B071-FEFEB6F3051F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 custT="1"/>
      <dgm:spPr/>
      <dgm:t>
        <a:bodyPr/>
        <a:lstStyle/>
        <a:p>
          <a:r>
            <a:rPr lang="en-GB" sz="2100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25217" custScaleY="25167" custRadScaleRad="90424" custRadScaleInc="1343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/>
      <dgm:spPr/>
      <dgm:t>
        <a:bodyPr/>
        <a:lstStyle/>
        <a:p>
          <a:r>
            <a:rPr lang="en-GB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15496" custScaleY="15535" custRadScaleRad="76433" custRadScaleInc="3469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F9AF907-1D31-0D4E-89C6-18420407ECD2}">
      <dgm:prSet phldrT="[Text]"/>
      <dgm:spPr/>
      <dgm:t>
        <a:bodyPr/>
        <a:lstStyle/>
        <a:p>
          <a:r>
            <a:rPr lang="en-GB" dirty="0"/>
            <a:t>Quality Control</a:t>
          </a:r>
        </a:p>
      </dgm:t>
    </dgm:pt>
    <dgm:pt modelId="{40939758-95F4-E24D-8A29-77C4C7BE48C6}" type="parTrans" cxnId="{D1393EAA-45F2-FD47-AF36-1B7901C3D4FA}">
      <dgm:prSet/>
      <dgm:spPr/>
      <dgm:t>
        <a:bodyPr/>
        <a:lstStyle/>
        <a:p>
          <a:endParaRPr lang="en-GB"/>
        </a:p>
      </dgm:t>
    </dgm:pt>
    <dgm:pt modelId="{F9EEE655-4B58-B94A-B7E4-34D45175416D}" type="sibTrans" cxnId="{D1393EAA-45F2-FD47-AF36-1B7901C3D4FA}">
      <dgm:prSet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3E22D9E2-FF87-5144-A372-BCD3F3297890}">
      <dgm:prSet phldrT="[Text]"/>
      <dgm:spPr/>
      <dgm:t>
        <a:bodyPr/>
        <a:lstStyle/>
        <a:p>
          <a:r>
            <a:rPr lang="en-GB" dirty="0" err="1"/>
            <a:t>Testbeam</a:t>
          </a:r>
          <a:endParaRPr lang="en-GB" dirty="0"/>
        </a:p>
      </dgm:t>
    </dgm:pt>
    <dgm:pt modelId="{BA4A773F-4DF5-174C-A910-97ECDFF5EA82}" type="parTrans" cxnId="{371AB385-D3D2-7F45-B1B1-6D45772C4089}">
      <dgm:prSet/>
      <dgm:spPr/>
      <dgm:t>
        <a:bodyPr/>
        <a:lstStyle/>
        <a:p>
          <a:endParaRPr lang="en-GB"/>
        </a:p>
      </dgm:t>
    </dgm:pt>
    <dgm:pt modelId="{CB217A11-E139-9646-A6BE-DFDE10B72695}" type="sibTrans" cxnId="{371AB385-D3D2-7F45-B1B1-6D45772C4089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2CF2FC17-E294-C649-973A-8328FEA81D59}" type="pres">
      <dgm:prSet presAssocID="{FF9AF907-1D31-0D4E-89C6-18420407ECD2}" presName="node" presStyleLbl="node1" presStyleIdx="0" presStyleCnt="4">
        <dgm:presLayoutVars>
          <dgm:bulletEnabled val="1"/>
        </dgm:presLayoutVars>
      </dgm:prSet>
      <dgm:spPr/>
    </dgm:pt>
    <dgm:pt modelId="{C093C0B5-41C6-2740-8A11-E58198C1CD08}" type="pres">
      <dgm:prSet presAssocID="{FF9AF907-1D31-0D4E-89C6-18420407ECD2}" presName="spNode" presStyleCnt="0"/>
      <dgm:spPr/>
    </dgm:pt>
    <dgm:pt modelId="{A4F9A139-31E4-3348-BCD5-8E0B0BFDD760}" type="pres">
      <dgm:prSet presAssocID="{F9EEE655-4B58-B94A-B7E4-34D45175416D}" presName="sibTrans" presStyleLbl="sibTrans1D1" presStyleIdx="0" presStyleCnt="4"/>
      <dgm:spPr/>
    </dgm:pt>
    <dgm:pt modelId="{E3202EF8-3659-AB48-822B-D802E9D58865}" type="pres">
      <dgm:prSet presAssocID="{480BB46D-E6DA-3D4B-AD9B-3812FBCA6AB7}" presName="node" presStyleLbl="node1" presStyleIdx="1" presStyleCnt="4">
        <dgm:presLayoutVars>
          <dgm:bulletEnabled val="1"/>
        </dgm:presLayoutVars>
      </dgm:prSet>
      <dgm:spPr/>
    </dgm:pt>
    <dgm:pt modelId="{D9E6E90B-4ED7-3045-B739-698FEF160B07}" type="pres">
      <dgm:prSet presAssocID="{480BB46D-E6DA-3D4B-AD9B-3812FBCA6AB7}" presName="spNode" presStyleCnt="0"/>
      <dgm:spPr/>
    </dgm:pt>
    <dgm:pt modelId="{A478B043-73A8-DE40-AB41-93CBA2DD4079}" type="pres">
      <dgm:prSet presAssocID="{41BA0E7E-6BBA-1D42-9A31-4304EEE1B688}" presName="sibTrans" presStyleLbl="sibTrans1D1" presStyleIdx="1" presStyleCnt="4"/>
      <dgm:spPr/>
    </dgm:pt>
    <dgm:pt modelId="{CAE35DD0-06BB-AD40-898B-1EA6E7C74E84}" type="pres">
      <dgm:prSet presAssocID="{7772852A-85BD-B24B-B0D4-F0544A999EA6}" presName="node" presStyleLbl="node1" presStyleIdx="2" presStyleCnt="4">
        <dgm:presLayoutVars>
          <dgm:bulletEnabled val="1"/>
        </dgm:presLayoutVars>
      </dgm:prSet>
      <dgm:spPr/>
    </dgm:pt>
    <dgm:pt modelId="{3401EB7D-26F7-ED4C-B73F-7C9EFFAD3791}" type="pres">
      <dgm:prSet presAssocID="{7772852A-85BD-B24B-B0D4-F0544A999EA6}" presName="spNode" presStyleCnt="0"/>
      <dgm:spPr/>
    </dgm:pt>
    <dgm:pt modelId="{70DE44EF-C5F1-824B-ABD7-DA6C5D706A51}" type="pres">
      <dgm:prSet presAssocID="{FEB06720-25B8-9946-BC9A-D18B4AB80E9C}" presName="sibTrans" presStyleLbl="sibTrans1D1" presStyleIdx="2" presStyleCnt="4"/>
      <dgm:spPr/>
    </dgm:pt>
    <dgm:pt modelId="{A5264677-5C58-AC4F-B071-FEFEB6F3051F}" type="pres">
      <dgm:prSet presAssocID="{3E22D9E2-FF87-5144-A372-BCD3F3297890}" presName="node" presStyleLbl="node1" presStyleIdx="3" presStyleCnt="4">
        <dgm:presLayoutVars>
          <dgm:bulletEnabled val="1"/>
        </dgm:presLayoutVars>
      </dgm:prSet>
      <dgm:spPr/>
    </dgm:pt>
    <dgm:pt modelId="{74032CBA-8FDF-6B4E-A12B-E7C53A047C2C}" type="pres">
      <dgm:prSet presAssocID="{3E22D9E2-FF87-5144-A372-BCD3F3297890}" presName="spNode" presStyleCnt="0"/>
      <dgm:spPr/>
    </dgm:pt>
    <dgm:pt modelId="{66B24AE1-631D-3F40-B761-F345C10C293A}" type="pres">
      <dgm:prSet presAssocID="{CB217A11-E139-9646-A6BE-DFDE10B72695}" presName="sibTrans" presStyleLbl="sibTrans1D1" presStyleIdx="3" presStyleCnt="4"/>
      <dgm:spPr/>
    </dgm:pt>
  </dgm:ptLst>
  <dgm:cxnLst>
    <dgm:cxn modelId="{CDCA0A05-4214-8E48-B54A-90A2058B2AEA}" type="presOf" srcId="{FF9AF907-1D31-0D4E-89C6-18420407ECD2}" destId="{2CF2FC17-E294-C649-973A-8328FEA81D59}" srcOrd="0" destOrd="0" presId="urn:microsoft.com/office/officeart/2005/8/layout/cycle6"/>
    <dgm:cxn modelId="{22049219-E8AB-5147-B737-6C417A7C3F0C}" type="presOf" srcId="{FEB06720-25B8-9946-BC9A-D18B4AB80E9C}" destId="{70DE44EF-C5F1-824B-ABD7-DA6C5D706A51}" srcOrd="0" destOrd="0" presId="urn:microsoft.com/office/officeart/2005/8/layout/cycle6"/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4515B359-DAD8-7442-8359-868F333329AF}" type="presOf" srcId="{3E22D9E2-FF87-5144-A372-BCD3F3297890}" destId="{A5264677-5C58-AC4F-B071-FEFEB6F3051F}" srcOrd="0" destOrd="0" presId="urn:microsoft.com/office/officeart/2005/8/layout/cycle6"/>
    <dgm:cxn modelId="{DCE04860-2410-124E-B0FE-07473BA3F502}" type="presOf" srcId="{F9EEE655-4B58-B94A-B7E4-34D45175416D}" destId="{A4F9A139-31E4-3348-BCD5-8E0B0BFDD760}" srcOrd="0" destOrd="0" presId="urn:microsoft.com/office/officeart/2005/8/layout/cycle6"/>
    <dgm:cxn modelId="{54B25962-C5BD-9A48-AAE4-234B3C3C53D0}" type="presOf" srcId="{CB217A11-E139-9646-A6BE-DFDE10B72695}" destId="{66B24AE1-631D-3F40-B761-F345C10C293A}" srcOrd="0" destOrd="0" presId="urn:microsoft.com/office/officeart/2005/8/layout/cycle6"/>
    <dgm:cxn modelId="{B6879677-4F34-844A-B558-C2CDB428E852}" type="presOf" srcId="{41BA0E7E-6BBA-1D42-9A31-4304EEE1B688}" destId="{A478B043-73A8-DE40-AB41-93CBA2DD4079}" srcOrd="0" destOrd="0" presId="urn:microsoft.com/office/officeart/2005/8/layout/cycle6"/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371AB385-D3D2-7F45-B1B1-6D45772C4089}" srcId="{FA514CC8-E09E-1D4E-8FEA-2D80069732F9}" destId="{3E22D9E2-FF87-5144-A372-BCD3F3297890}" srcOrd="3" destOrd="0" parTransId="{BA4A773F-4DF5-174C-A910-97ECDFF5EA82}" sibTransId="{CB217A11-E139-9646-A6BE-DFDE10B72695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2" destOrd="0" parTransId="{9A04B140-3DF7-6D44-8AD6-736F2BCB9838}" sibTransId="{FEB06720-25B8-9946-BC9A-D18B4AB80E9C}"/>
    <dgm:cxn modelId="{D1393EAA-45F2-FD47-AF36-1B7901C3D4FA}" srcId="{FA514CC8-E09E-1D4E-8FEA-2D80069732F9}" destId="{FF9AF907-1D31-0D4E-89C6-18420407ECD2}" srcOrd="0" destOrd="0" parTransId="{40939758-95F4-E24D-8A29-77C4C7BE48C6}" sibTransId="{F9EEE655-4B58-B94A-B7E4-34D45175416D}"/>
    <dgm:cxn modelId="{3C8216DF-2E7E-F840-92CF-1F296D801EBC}" srcId="{FA514CC8-E09E-1D4E-8FEA-2D80069732F9}" destId="{480BB46D-E6DA-3D4B-AD9B-3812FBCA6AB7}" srcOrd="1" destOrd="0" parTransId="{A6343A0E-E9A8-A844-B3B0-833AC6B4EFB5}" sibTransId="{41BA0E7E-6BBA-1D42-9A31-4304EEE1B688}"/>
    <dgm:cxn modelId="{A79B3241-9FB8-5E43-9514-7B730CEFE720}" type="presParOf" srcId="{B79370D0-A571-C14D-BB37-FF93BBF6560D}" destId="{2CF2FC17-E294-C649-973A-8328FEA81D59}" srcOrd="0" destOrd="0" presId="urn:microsoft.com/office/officeart/2005/8/layout/cycle6"/>
    <dgm:cxn modelId="{C1B2A8AC-1BC9-F744-A5F7-C4D236CF7E37}" type="presParOf" srcId="{B79370D0-A571-C14D-BB37-FF93BBF6560D}" destId="{C093C0B5-41C6-2740-8A11-E58198C1CD08}" srcOrd="1" destOrd="0" presId="urn:microsoft.com/office/officeart/2005/8/layout/cycle6"/>
    <dgm:cxn modelId="{EC625BC2-5BAC-B546-B862-1C51FF6CA0DA}" type="presParOf" srcId="{B79370D0-A571-C14D-BB37-FF93BBF6560D}" destId="{A4F9A139-31E4-3348-BCD5-8E0B0BFDD760}" srcOrd="2" destOrd="0" presId="urn:microsoft.com/office/officeart/2005/8/layout/cycle6"/>
    <dgm:cxn modelId="{09137FCE-F4F0-D24D-BCB0-25DAEFD4FBBD}" type="presParOf" srcId="{B79370D0-A571-C14D-BB37-FF93BBF6560D}" destId="{E3202EF8-3659-AB48-822B-D802E9D58865}" srcOrd="3" destOrd="0" presId="urn:microsoft.com/office/officeart/2005/8/layout/cycle6"/>
    <dgm:cxn modelId="{30B93102-978D-3F4E-9F4A-2C5D7A389820}" type="presParOf" srcId="{B79370D0-A571-C14D-BB37-FF93BBF6560D}" destId="{D9E6E90B-4ED7-3045-B739-698FEF160B07}" srcOrd="4" destOrd="0" presId="urn:microsoft.com/office/officeart/2005/8/layout/cycle6"/>
    <dgm:cxn modelId="{762A3D30-2DE3-C848-B2E0-9200050EA472}" type="presParOf" srcId="{B79370D0-A571-C14D-BB37-FF93BBF6560D}" destId="{A478B043-73A8-DE40-AB41-93CBA2DD4079}" srcOrd="5" destOrd="0" presId="urn:microsoft.com/office/officeart/2005/8/layout/cycle6"/>
    <dgm:cxn modelId="{A3D03D4C-C95C-224F-860D-D9AB08A378BC}" type="presParOf" srcId="{B79370D0-A571-C14D-BB37-FF93BBF6560D}" destId="{CAE35DD0-06BB-AD40-898B-1EA6E7C74E84}" srcOrd="6" destOrd="0" presId="urn:microsoft.com/office/officeart/2005/8/layout/cycle6"/>
    <dgm:cxn modelId="{923EFA7A-C010-BF46-B580-BC73B0C4113E}" type="presParOf" srcId="{B79370D0-A571-C14D-BB37-FF93BBF6560D}" destId="{3401EB7D-26F7-ED4C-B73F-7C9EFFAD3791}" srcOrd="7" destOrd="0" presId="urn:microsoft.com/office/officeart/2005/8/layout/cycle6"/>
    <dgm:cxn modelId="{10D06123-0C78-9C49-9FCB-729CE64B5AED}" type="presParOf" srcId="{B79370D0-A571-C14D-BB37-FF93BBF6560D}" destId="{70DE44EF-C5F1-824B-ABD7-DA6C5D706A51}" srcOrd="8" destOrd="0" presId="urn:microsoft.com/office/officeart/2005/8/layout/cycle6"/>
    <dgm:cxn modelId="{B7D9BBDF-0A15-6F40-80FA-2B63E2AB2A1F}" type="presParOf" srcId="{B79370D0-A571-C14D-BB37-FF93BBF6560D}" destId="{A5264677-5C58-AC4F-B071-FEFEB6F3051F}" srcOrd="9" destOrd="0" presId="urn:microsoft.com/office/officeart/2005/8/layout/cycle6"/>
    <dgm:cxn modelId="{55797F0F-88F6-B343-BCC4-A7789717A08B}" type="presParOf" srcId="{B79370D0-A571-C14D-BB37-FF93BBF6560D}" destId="{74032CBA-8FDF-6B4E-A12B-E7C53A047C2C}" srcOrd="10" destOrd="0" presId="urn:microsoft.com/office/officeart/2005/8/layout/cycle6"/>
    <dgm:cxn modelId="{2E5F88F4-DAA3-3048-9FC1-930D3BFFC80A}" type="presParOf" srcId="{B79370D0-A571-C14D-BB37-FF93BBF6560D}" destId="{66B24AE1-631D-3F40-B761-F345C10C293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F9AF907-1D31-0D4E-89C6-18420407ECD2}">
      <dgm:prSet phldrT="[Text]"/>
      <dgm:spPr/>
      <dgm:t>
        <a:bodyPr/>
        <a:lstStyle/>
        <a:p>
          <a:r>
            <a:rPr lang="en-GB" dirty="0"/>
            <a:t>Quality Control</a:t>
          </a:r>
        </a:p>
      </dgm:t>
    </dgm:pt>
    <dgm:pt modelId="{40939758-95F4-E24D-8A29-77C4C7BE48C6}" type="parTrans" cxnId="{D1393EAA-45F2-FD47-AF36-1B7901C3D4FA}">
      <dgm:prSet/>
      <dgm:spPr/>
      <dgm:t>
        <a:bodyPr/>
        <a:lstStyle/>
        <a:p>
          <a:endParaRPr lang="en-GB"/>
        </a:p>
      </dgm:t>
    </dgm:pt>
    <dgm:pt modelId="{F9EEE655-4B58-B94A-B7E4-34D45175416D}" type="sibTrans" cxnId="{D1393EAA-45F2-FD47-AF36-1B7901C3D4FA}">
      <dgm:prSet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3E22D9E2-FF87-5144-A372-BCD3F3297890}">
      <dgm:prSet phldrT="[Text]"/>
      <dgm:spPr/>
      <dgm:t>
        <a:bodyPr/>
        <a:lstStyle/>
        <a:p>
          <a:r>
            <a:rPr lang="en-GB" dirty="0" err="1"/>
            <a:t>Testbeam</a:t>
          </a:r>
          <a:endParaRPr lang="en-GB" dirty="0"/>
        </a:p>
      </dgm:t>
    </dgm:pt>
    <dgm:pt modelId="{BA4A773F-4DF5-174C-A910-97ECDFF5EA82}" type="parTrans" cxnId="{371AB385-D3D2-7F45-B1B1-6D45772C4089}">
      <dgm:prSet/>
      <dgm:spPr/>
      <dgm:t>
        <a:bodyPr/>
        <a:lstStyle/>
        <a:p>
          <a:endParaRPr lang="en-GB"/>
        </a:p>
      </dgm:t>
    </dgm:pt>
    <dgm:pt modelId="{CB217A11-E139-9646-A6BE-DFDE10B72695}" type="sibTrans" cxnId="{371AB385-D3D2-7F45-B1B1-6D45772C4089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2CF2FC17-E294-C649-973A-8328FEA81D59}" type="pres">
      <dgm:prSet presAssocID="{FF9AF907-1D31-0D4E-89C6-18420407ECD2}" presName="node" presStyleLbl="node1" presStyleIdx="0" presStyleCnt="4">
        <dgm:presLayoutVars>
          <dgm:bulletEnabled val="1"/>
        </dgm:presLayoutVars>
      </dgm:prSet>
      <dgm:spPr/>
    </dgm:pt>
    <dgm:pt modelId="{C093C0B5-41C6-2740-8A11-E58198C1CD08}" type="pres">
      <dgm:prSet presAssocID="{FF9AF907-1D31-0D4E-89C6-18420407ECD2}" presName="spNode" presStyleCnt="0"/>
      <dgm:spPr/>
    </dgm:pt>
    <dgm:pt modelId="{A4F9A139-31E4-3348-BCD5-8E0B0BFDD760}" type="pres">
      <dgm:prSet presAssocID="{F9EEE655-4B58-B94A-B7E4-34D45175416D}" presName="sibTrans" presStyleLbl="sibTrans1D1" presStyleIdx="0" presStyleCnt="4"/>
      <dgm:spPr/>
    </dgm:pt>
    <dgm:pt modelId="{E3202EF8-3659-AB48-822B-D802E9D58865}" type="pres">
      <dgm:prSet presAssocID="{480BB46D-E6DA-3D4B-AD9B-3812FBCA6AB7}" presName="node" presStyleLbl="node1" presStyleIdx="1" presStyleCnt="4">
        <dgm:presLayoutVars>
          <dgm:bulletEnabled val="1"/>
        </dgm:presLayoutVars>
      </dgm:prSet>
      <dgm:spPr/>
    </dgm:pt>
    <dgm:pt modelId="{D9E6E90B-4ED7-3045-B739-698FEF160B07}" type="pres">
      <dgm:prSet presAssocID="{480BB46D-E6DA-3D4B-AD9B-3812FBCA6AB7}" presName="spNode" presStyleCnt="0"/>
      <dgm:spPr/>
    </dgm:pt>
    <dgm:pt modelId="{A478B043-73A8-DE40-AB41-93CBA2DD4079}" type="pres">
      <dgm:prSet presAssocID="{41BA0E7E-6BBA-1D42-9A31-4304EEE1B688}" presName="sibTrans" presStyleLbl="sibTrans1D1" presStyleIdx="1" presStyleCnt="4"/>
      <dgm:spPr/>
    </dgm:pt>
    <dgm:pt modelId="{CAE35DD0-06BB-AD40-898B-1EA6E7C74E84}" type="pres">
      <dgm:prSet presAssocID="{7772852A-85BD-B24B-B0D4-F0544A999EA6}" presName="node" presStyleLbl="node1" presStyleIdx="2" presStyleCnt="4">
        <dgm:presLayoutVars>
          <dgm:bulletEnabled val="1"/>
        </dgm:presLayoutVars>
      </dgm:prSet>
      <dgm:spPr/>
    </dgm:pt>
    <dgm:pt modelId="{3401EB7D-26F7-ED4C-B73F-7C9EFFAD3791}" type="pres">
      <dgm:prSet presAssocID="{7772852A-85BD-B24B-B0D4-F0544A999EA6}" presName="spNode" presStyleCnt="0"/>
      <dgm:spPr/>
    </dgm:pt>
    <dgm:pt modelId="{70DE44EF-C5F1-824B-ABD7-DA6C5D706A51}" type="pres">
      <dgm:prSet presAssocID="{FEB06720-25B8-9946-BC9A-D18B4AB80E9C}" presName="sibTrans" presStyleLbl="sibTrans1D1" presStyleIdx="2" presStyleCnt="4"/>
      <dgm:spPr/>
    </dgm:pt>
    <dgm:pt modelId="{A5264677-5C58-AC4F-B071-FEFEB6F3051F}" type="pres">
      <dgm:prSet presAssocID="{3E22D9E2-FF87-5144-A372-BCD3F3297890}" presName="node" presStyleLbl="node1" presStyleIdx="3" presStyleCnt="4">
        <dgm:presLayoutVars>
          <dgm:bulletEnabled val="1"/>
        </dgm:presLayoutVars>
      </dgm:prSet>
      <dgm:spPr/>
    </dgm:pt>
    <dgm:pt modelId="{74032CBA-8FDF-6B4E-A12B-E7C53A047C2C}" type="pres">
      <dgm:prSet presAssocID="{3E22D9E2-FF87-5144-A372-BCD3F3297890}" presName="spNode" presStyleCnt="0"/>
      <dgm:spPr/>
    </dgm:pt>
    <dgm:pt modelId="{66B24AE1-631D-3F40-B761-F345C10C293A}" type="pres">
      <dgm:prSet presAssocID="{CB217A11-E139-9646-A6BE-DFDE10B72695}" presName="sibTrans" presStyleLbl="sibTrans1D1" presStyleIdx="3" presStyleCnt="4"/>
      <dgm:spPr/>
    </dgm:pt>
  </dgm:ptLst>
  <dgm:cxnLst>
    <dgm:cxn modelId="{CDCA0A05-4214-8E48-B54A-90A2058B2AEA}" type="presOf" srcId="{FF9AF907-1D31-0D4E-89C6-18420407ECD2}" destId="{2CF2FC17-E294-C649-973A-8328FEA81D59}" srcOrd="0" destOrd="0" presId="urn:microsoft.com/office/officeart/2005/8/layout/cycle6"/>
    <dgm:cxn modelId="{22049219-E8AB-5147-B737-6C417A7C3F0C}" type="presOf" srcId="{FEB06720-25B8-9946-BC9A-D18B4AB80E9C}" destId="{70DE44EF-C5F1-824B-ABD7-DA6C5D706A51}" srcOrd="0" destOrd="0" presId="urn:microsoft.com/office/officeart/2005/8/layout/cycle6"/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4515B359-DAD8-7442-8359-868F333329AF}" type="presOf" srcId="{3E22D9E2-FF87-5144-A372-BCD3F3297890}" destId="{A5264677-5C58-AC4F-B071-FEFEB6F3051F}" srcOrd="0" destOrd="0" presId="urn:microsoft.com/office/officeart/2005/8/layout/cycle6"/>
    <dgm:cxn modelId="{DCE04860-2410-124E-B0FE-07473BA3F502}" type="presOf" srcId="{F9EEE655-4B58-B94A-B7E4-34D45175416D}" destId="{A4F9A139-31E4-3348-BCD5-8E0B0BFDD760}" srcOrd="0" destOrd="0" presId="urn:microsoft.com/office/officeart/2005/8/layout/cycle6"/>
    <dgm:cxn modelId="{54B25962-C5BD-9A48-AAE4-234B3C3C53D0}" type="presOf" srcId="{CB217A11-E139-9646-A6BE-DFDE10B72695}" destId="{66B24AE1-631D-3F40-B761-F345C10C293A}" srcOrd="0" destOrd="0" presId="urn:microsoft.com/office/officeart/2005/8/layout/cycle6"/>
    <dgm:cxn modelId="{B6879677-4F34-844A-B558-C2CDB428E852}" type="presOf" srcId="{41BA0E7E-6BBA-1D42-9A31-4304EEE1B688}" destId="{A478B043-73A8-DE40-AB41-93CBA2DD4079}" srcOrd="0" destOrd="0" presId="urn:microsoft.com/office/officeart/2005/8/layout/cycle6"/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371AB385-D3D2-7F45-B1B1-6D45772C4089}" srcId="{FA514CC8-E09E-1D4E-8FEA-2D80069732F9}" destId="{3E22D9E2-FF87-5144-A372-BCD3F3297890}" srcOrd="3" destOrd="0" parTransId="{BA4A773F-4DF5-174C-A910-97ECDFF5EA82}" sibTransId="{CB217A11-E139-9646-A6BE-DFDE10B72695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2" destOrd="0" parTransId="{9A04B140-3DF7-6D44-8AD6-736F2BCB9838}" sibTransId="{FEB06720-25B8-9946-BC9A-D18B4AB80E9C}"/>
    <dgm:cxn modelId="{D1393EAA-45F2-FD47-AF36-1B7901C3D4FA}" srcId="{FA514CC8-E09E-1D4E-8FEA-2D80069732F9}" destId="{FF9AF907-1D31-0D4E-89C6-18420407ECD2}" srcOrd="0" destOrd="0" parTransId="{40939758-95F4-E24D-8A29-77C4C7BE48C6}" sibTransId="{F9EEE655-4B58-B94A-B7E4-34D45175416D}"/>
    <dgm:cxn modelId="{3C8216DF-2E7E-F840-92CF-1F296D801EBC}" srcId="{FA514CC8-E09E-1D4E-8FEA-2D80069732F9}" destId="{480BB46D-E6DA-3D4B-AD9B-3812FBCA6AB7}" srcOrd="1" destOrd="0" parTransId="{A6343A0E-E9A8-A844-B3B0-833AC6B4EFB5}" sibTransId="{41BA0E7E-6BBA-1D42-9A31-4304EEE1B688}"/>
    <dgm:cxn modelId="{A79B3241-9FB8-5E43-9514-7B730CEFE720}" type="presParOf" srcId="{B79370D0-A571-C14D-BB37-FF93BBF6560D}" destId="{2CF2FC17-E294-C649-973A-8328FEA81D59}" srcOrd="0" destOrd="0" presId="urn:microsoft.com/office/officeart/2005/8/layout/cycle6"/>
    <dgm:cxn modelId="{C1B2A8AC-1BC9-F744-A5F7-C4D236CF7E37}" type="presParOf" srcId="{B79370D0-A571-C14D-BB37-FF93BBF6560D}" destId="{C093C0B5-41C6-2740-8A11-E58198C1CD08}" srcOrd="1" destOrd="0" presId="urn:microsoft.com/office/officeart/2005/8/layout/cycle6"/>
    <dgm:cxn modelId="{EC625BC2-5BAC-B546-B862-1C51FF6CA0DA}" type="presParOf" srcId="{B79370D0-A571-C14D-BB37-FF93BBF6560D}" destId="{A4F9A139-31E4-3348-BCD5-8E0B0BFDD760}" srcOrd="2" destOrd="0" presId="urn:microsoft.com/office/officeart/2005/8/layout/cycle6"/>
    <dgm:cxn modelId="{09137FCE-F4F0-D24D-BCB0-25DAEFD4FBBD}" type="presParOf" srcId="{B79370D0-A571-C14D-BB37-FF93BBF6560D}" destId="{E3202EF8-3659-AB48-822B-D802E9D58865}" srcOrd="3" destOrd="0" presId="urn:microsoft.com/office/officeart/2005/8/layout/cycle6"/>
    <dgm:cxn modelId="{30B93102-978D-3F4E-9F4A-2C5D7A389820}" type="presParOf" srcId="{B79370D0-A571-C14D-BB37-FF93BBF6560D}" destId="{D9E6E90B-4ED7-3045-B739-698FEF160B07}" srcOrd="4" destOrd="0" presId="urn:microsoft.com/office/officeart/2005/8/layout/cycle6"/>
    <dgm:cxn modelId="{762A3D30-2DE3-C848-B2E0-9200050EA472}" type="presParOf" srcId="{B79370D0-A571-C14D-BB37-FF93BBF6560D}" destId="{A478B043-73A8-DE40-AB41-93CBA2DD4079}" srcOrd="5" destOrd="0" presId="urn:microsoft.com/office/officeart/2005/8/layout/cycle6"/>
    <dgm:cxn modelId="{A3D03D4C-C95C-224F-860D-D9AB08A378BC}" type="presParOf" srcId="{B79370D0-A571-C14D-BB37-FF93BBF6560D}" destId="{CAE35DD0-06BB-AD40-898B-1EA6E7C74E84}" srcOrd="6" destOrd="0" presId="urn:microsoft.com/office/officeart/2005/8/layout/cycle6"/>
    <dgm:cxn modelId="{923EFA7A-C010-BF46-B580-BC73B0C4113E}" type="presParOf" srcId="{B79370D0-A571-C14D-BB37-FF93BBF6560D}" destId="{3401EB7D-26F7-ED4C-B73F-7C9EFFAD3791}" srcOrd="7" destOrd="0" presId="urn:microsoft.com/office/officeart/2005/8/layout/cycle6"/>
    <dgm:cxn modelId="{10D06123-0C78-9C49-9FCB-729CE64B5AED}" type="presParOf" srcId="{B79370D0-A571-C14D-BB37-FF93BBF6560D}" destId="{70DE44EF-C5F1-824B-ABD7-DA6C5D706A51}" srcOrd="8" destOrd="0" presId="urn:microsoft.com/office/officeart/2005/8/layout/cycle6"/>
    <dgm:cxn modelId="{B7D9BBDF-0A15-6F40-80FA-2B63E2AB2A1F}" type="presParOf" srcId="{B79370D0-A571-C14D-BB37-FF93BBF6560D}" destId="{A5264677-5C58-AC4F-B071-FEFEB6F3051F}" srcOrd="9" destOrd="0" presId="urn:microsoft.com/office/officeart/2005/8/layout/cycle6"/>
    <dgm:cxn modelId="{55797F0F-88F6-B343-BCC4-A7789717A08B}" type="presParOf" srcId="{B79370D0-A571-C14D-BB37-FF93BBF6560D}" destId="{74032CBA-8FDF-6B4E-A12B-E7C53A047C2C}" srcOrd="10" destOrd="0" presId="urn:microsoft.com/office/officeart/2005/8/layout/cycle6"/>
    <dgm:cxn modelId="{2E5F88F4-DAA3-3048-9FC1-930D3BFFC80A}" type="presParOf" srcId="{B79370D0-A571-C14D-BB37-FF93BBF6560D}" destId="{66B24AE1-631D-3F40-B761-F345C10C293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 custT="1"/>
      <dgm:spPr/>
      <dgm:t>
        <a:bodyPr/>
        <a:lstStyle/>
        <a:p>
          <a:r>
            <a:rPr lang="en-GB" sz="1600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19193" custScaleY="19170" custRadScaleRad="89802" custRadScaleInc="1346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/>
      <dgm:spPr/>
      <dgm:t>
        <a:bodyPr/>
        <a:lstStyle/>
        <a:p>
          <a:r>
            <a:rPr lang="en-GB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15496" custScaleY="15535" custRadScaleRad="76433" custRadScaleInc="3469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/>
      <dgm:spPr/>
      <dgm:t>
        <a:bodyPr/>
        <a:lstStyle/>
        <a:p>
          <a:r>
            <a:rPr lang="en-GB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15496" custScaleY="15535" custRadScaleRad="76433" custRadScaleInc="3469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/>
      <dgm:spPr/>
      <dgm:t>
        <a:bodyPr/>
        <a:lstStyle/>
        <a:p>
          <a:r>
            <a:rPr lang="en-GB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15496" custScaleY="15535" custRadScaleRad="76433" custRadScaleInc="3469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F9AF907-1D31-0D4E-89C6-18420407ECD2}">
      <dgm:prSet phldrT="[Text]"/>
      <dgm:spPr/>
      <dgm:t>
        <a:bodyPr/>
        <a:lstStyle/>
        <a:p>
          <a:r>
            <a:rPr lang="en-GB" dirty="0"/>
            <a:t>Quality Control</a:t>
          </a:r>
        </a:p>
      </dgm:t>
    </dgm:pt>
    <dgm:pt modelId="{40939758-95F4-E24D-8A29-77C4C7BE48C6}" type="parTrans" cxnId="{D1393EAA-45F2-FD47-AF36-1B7901C3D4FA}">
      <dgm:prSet/>
      <dgm:spPr/>
      <dgm:t>
        <a:bodyPr/>
        <a:lstStyle/>
        <a:p>
          <a:endParaRPr lang="en-GB"/>
        </a:p>
      </dgm:t>
    </dgm:pt>
    <dgm:pt modelId="{F9EEE655-4B58-B94A-B7E4-34D45175416D}" type="sibTrans" cxnId="{D1393EAA-45F2-FD47-AF36-1B7901C3D4FA}">
      <dgm:prSet/>
      <dgm:spPr/>
      <dgm:t>
        <a:bodyPr/>
        <a:lstStyle/>
        <a:p>
          <a:endParaRPr lang="en-GB"/>
        </a:p>
      </dgm:t>
    </dgm:pt>
    <dgm:pt modelId="{480BB46D-E6DA-3D4B-AD9B-3812FBCA6AB7}">
      <dgm:prSet phldrT="[Text]"/>
      <dgm:spPr/>
      <dgm:t>
        <a:bodyPr/>
        <a:lstStyle/>
        <a:p>
          <a:r>
            <a:rPr lang="en-GB" dirty="0"/>
            <a:t>Inter-pad resistance</a:t>
          </a:r>
        </a:p>
      </dgm:t>
    </dgm:pt>
    <dgm:pt modelId="{A6343A0E-E9A8-A844-B3B0-833AC6B4EFB5}" type="parTrans" cxnId="{3C8216DF-2E7E-F840-92CF-1F296D801EBC}">
      <dgm:prSet/>
      <dgm:spPr/>
      <dgm:t>
        <a:bodyPr/>
        <a:lstStyle/>
        <a:p>
          <a:endParaRPr lang="en-GB"/>
        </a:p>
      </dgm:t>
    </dgm:pt>
    <dgm:pt modelId="{41BA0E7E-6BBA-1D42-9A31-4304EEE1B688}" type="sibTrans" cxnId="{3C8216DF-2E7E-F840-92CF-1F296D801EBC}">
      <dgm:prSet/>
      <dgm:spPr/>
      <dgm:t>
        <a:bodyPr/>
        <a:lstStyle/>
        <a:p>
          <a:endParaRPr lang="en-GB"/>
        </a:p>
      </dgm:t>
    </dgm:pt>
    <dgm:pt modelId="{7772852A-85BD-B24B-B0D4-F0544A999EA6}">
      <dgm:prSet phldrT="[Text]"/>
      <dgm:spPr/>
      <dgm:t>
        <a:bodyPr/>
        <a:lstStyle/>
        <a:p>
          <a:r>
            <a:rPr lang="en-GB" dirty="0"/>
            <a:t>Sensor QC</a:t>
          </a:r>
        </a:p>
      </dgm:t>
    </dgm:pt>
    <dgm:pt modelId="{9A04B140-3DF7-6D44-8AD6-736F2BCB9838}" type="parTrans" cxnId="{0BAF72A8-18AC-7C4D-9CC3-774C3A2536A1}">
      <dgm:prSet/>
      <dgm:spPr/>
      <dgm:t>
        <a:bodyPr/>
        <a:lstStyle/>
        <a:p>
          <a:endParaRPr lang="en-GB"/>
        </a:p>
      </dgm:t>
    </dgm:pt>
    <dgm:pt modelId="{FEB06720-25B8-9946-BC9A-D18B4AB80E9C}" type="sibTrans" cxnId="{0BAF72A8-18AC-7C4D-9CC3-774C3A2536A1}">
      <dgm:prSet/>
      <dgm:spPr/>
      <dgm:t>
        <a:bodyPr/>
        <a:lstStyle/>
        <a:p>
          <a:endParaRPr lang="en-GB"/>
        </a:p>
      </dgm:t>
    </dgm:pt>
    <dgm:pt modelId="{3E22D9E2-FF87-5144-A372-BCD3F3297890}">
      <dgm:prSet phldrT="[Text]"/>
      <dgm:spPr/>
      <dgm:t>
        <a:bodyPr/>
        <a:lstStyle/>
        <a:p>
          <a:r>
            <a:rPr lang="en-GB" dirty="0" err="1"/>
            <a:t>Testbeam</a:t>
          </a:r>
          <a:endParaRPr lang="en-GB" dirty="0"/>
        </a:p>
      </dgm:t>
    </dgm:pt>
    <dgm:pt modelId="{BA4A773F-4DF5-174C-A910-97ECDFF5EA82}" type="parTrans" cxnId="{371AB385-D3D2-7F45-B1B1-6D45772C4089}">
      <dgm:prSet/>
      <dgm:spPr/>
      <dgm:t>
        <a:bodyPr/>
        <a:lstStyle/>
        <a:p>
          <a:endParaRPr lang="en-GB"/>
        </a:p>
      </dgm:t>
    </dgm:pt>
    <dgm:pt modelId="{CB217A11-E139-9646-A6BE-DFDE10B72695}" type="sibTrans" cxnId="{371AB385-D3D2-7F45-B1B1-6D45772C4089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2CF2FC17-E294-C649-973A-8328FEA81D59}" type="pres">
      <dgm:prSet presAssocID="{FF9AF907-1D31-0D4E-89C6-18420407ECD2}" presName="node" presStyleLbl="node1" presStyleIdx="0" presStyleCnt="4">
        <dgm:presLayoutVars>
          <dgm:bulletEnabled val="1"/>
        </dgm:presLayoutVars>
      </dgm:prSet>
      <dgm:spPr/>
    </dgm:pt>
    <dgm:pt modelId="{C093C0B5-41C6-2740-8A11-E58198C1CD08}" type="pres">
      <dgm:prSet presAssocID="{FF9AF907-1D31-0D4E-89C6-18420407ECD2}" presName="spNode" presStyleCnt="0"/>
      <dgm:spPr/>
    </dgm:pt>
    <dgm:pt modelId="{A4F9A139-31E4-3348-BCD5-8E0B0BFDD760}" type="pres">
      <dgm:prSet presAssocID="{F9EEE655-4B58-B94A-B7E4-34D45175416D}" presName="sibTrans" presStyleLbl="sibTrans1D1" presStyleIdx="0" presStyleCnt="4"/>
      <dgm:spPr/>
    </dgm:pt>
    <dgm:pt modelId="{E3202EF8-3659-AB48-822B-D802E9D58865}" type="pres">
      <dgm:prSet presAssocID="{480BB46D-E6DA-3D4B-AD9B-3812FBCA6AB7}" presName="node" presStyleLbl="node1" presStyleIdx="1" presStyleCnt="4">
        <dgm:presLayoutVars>
          <dgm:bulletEnabled val="1"/>
        </dgm:presLayoutVars>
      </dgm:prSet>
      <dgm:spPr/>
    </dgm:pt>
    <dgm:pt modelId="{D9E6E90B-4ED7-3045-B739-698FEF160B07}" type="pres">
      <dgm:prSet presAssocID="{480BB46D-E6DA-3D4B-AD9B-3812FBCA6AB7}" presName="spNode" presStyleCnt="0"/>
      <dgm:spPr/>
    </dgm:pt>
    <dgm:pt modelId="{A478B043-73A8-DE40-AB41-93CBA2DD4079}" type="pres">
      <dgm:prSet presAssocID="{41BA0E7E-6BBA-1D42-9A31-4304EEE1B688}" presName="sibTrans" presStyleLbl="sibTrans1D1" presStyleIdx="1" presStyleCnt="4"/>
      <dgm:spPr/>
    </dgm:pt>
    <dgm:pt modelId="{CAE35DD0-06BB-AD40-898B-1EA6E7C74E84}" type="pres">
      <dgm:prSet presAssocID="{7772852A-85BD-B24B-B0D4-F0544A999EA6}" presName="node" presStyleLbl="node1" presStyleIdx="2" presStyleCnt="4">
        <dgm:presLayoutVars>
          <dgm:bulletEnabled val="1"/>
        </dgm:presLayoutVars>
      </dgm:prSet>
      <dgm:spPr/>
    </dgm:pt>
    <dgm:pt modelId="{3401EB7D-26F7-ED4C-B73F-7C9EFFAD3791}" type="pres">
      <dgm:prSet presAssocID="{7772852A-85BD-B24B-B0D4-F0544A999EA6}" presName="spNode" presStyleCnt="0"/>
      <dgm:spPr/>
    </dgm:pt>
    <dgm:pt modelId="{70DE44EF-C5F1-824B-ABD7-DA6C5D706A51}" type="pres">
      <dgm:prSet presAssocID="{FEB06720-25B8-9946-BC9A-D18B4AB80E9C}" presName="sibTrans" presStyleLbl="sibTrans1D1" presStyleIdx="2" presStyleCnt="4"/>
      <dgm:spPr/>
    </dgm:pt>
    <dgm:pt modelId="{A5264677-5C58-AC4F-B071-FEFEB6F3051F}" type="pres">
      <dgm:prSet presAssocID="{3E22D9E2-FF87-5144-A372-BCD3F3297890}" presName="node" presStyleLbl="node1" presStyleIdx="3" presStyleCnt="4">
        <dgm:presLayoutVars>
          <dgm:bulletEnabled val="1"/>
        </dgm:presLayoutVars>
      </dgm:prSet>
      <dgm:spPr/>
    </dgm:pt>
    <dgm:pt modelId="{74032CBA-8FDF-6B4E-A12B-E7C53A047C2C}" type="pres">
      <dgm:prSet presAssocID="{3E22D9E2-FF87-5144-A372-BCD3F3297890}" presName="spNode" presStyleCnt="0"/>
      <dgm:spPr/>
    </dgm:pt>
    <dgm:pt modelId="{66B24AE1-631D-3F40-B761-F345C10C293A}" type="pres">
      <dgm:prSet presAssocID="{CB217A11-E139-9646-A6BE-DFDE10B72695}" presName="sibTrans" presStyleLbl="sibTrans1D1" presStyleIdx="3" presStyleCnt="4"/>
      <dgm:spPr/>
    </dgm:pt>
  </dgm:ptLst>
  <dgm:cxnLst>
    <dgm:cxn modelId="{CDCA0A05-4214-8E48-B54A-90A2058B2AEA}" type="presOf" srcId="{FF9AF907-1D31-0D4E-89C6-18420407ECD2}" destId="{2CF2FC17-E294-C649-973A-8328FEA81D59}" srcOrd="0" destOrd="0" presId="urn:microsoft.com/office/officeart/2005/8/layout/cycle6"/>
    <dgm:cxn modelId="{22049219-E8AB-5147-B737-6C417A7C3F0C}" type="presOf" srcId="{FEB06720-25B8-9946-BC9A-D18B4AB80E9C}" destId="{70DE44EF-C5F1-824B-ABD7-DA6C5D706A51}" srcOrd="0" destOrd="0" presId="urn:microsoft.com/office/officeart/2005/8/layout/cycle6"/>
    <dgm:cxn modelId="{E3BA1A1F-E8B5-BB49-8EFF-CBD23E76B39D}" type="presOf" srcId="{7772852A-85BD-B24B-B0D4-F0544A999EA6}" destId="{CAE35DD0-06BB-AD40-898B-1EA6E7C74E84}" srcOrd="0" destOrd="0" presId="urn:microsoft.com/office/officeart/2005/8/layout/cycle6"/>
    <dgm:cxn modelId="{4515B359-DAD8-7442-8359-868F333329AF}" type="presOf" srcId="{3E22D9E2-FF87-5144-A372-BCD3F3297890}" destId="{A5264677-5C58-AC4F-B071-FEFEB6F3051F}" srcOrd="0" destOrd="0" presId="urn:microsoft.com/office/officeart/2005/8/layout/cycle6"/>
    <dgm:cxn modelId="{DCE04860-2410-124E-B0FE-07473BA3F502}" type="presOf" srcId="{F9EEE655-4B58-B94A-B7E4-34D45175416D}" destId="{A4F9A139-31E4-3348-BCD5-8E0B0BFDD760}" srcOrd="0" destOrd="0" presId="urn:microsoft.com/office/officeart/2005/8/layout/cycle6"/>
    <dgm:cxn modelId="{54B25962-C5BD-9A48-AAE4-234B3C3C53D0}" type="presOf" srcId="{CB217A11-E139-9646-A6BE-DFDE10B72695}" destId="{66B24AE1-631D-3F40-B761-F345C10C293A}" srcOrd="0" destOrd="0" presId="urn:microsoft.com/office/officeart/2005/8/layout/cycle6"/>
    <dgm:cxn modelId="{B6879677-4F34-844A-B558-C2CDB428E852}" type="presOf" srcId="{41BA0E7E-6BBA-1D42-9A31-4304EEE1B688}" destId="{A478B043-73A8-DE40-AB41-93CBA2DD4079}" srcOrd="0" destOrd="0" presId="urn:microsoft.com/office/officeart/2005/8/layout/cycle6"/>
    <dgm:cxn modelId="{55B52A7A-94E3-F040-888A-7EDACB89F695}" type="presOf" srcId="{480BB46D-E6DA-3D4B-AD9B-3812FBCA6AB7}" destId="{E3202EF8-3659-AB48-822B-D802E9D58865}" srcOrd="0" destOrd="0" presId="urn:microsoft.com/office/officeart/2005/8/layout/cycle6"/>
    <dgm:cxn modelId="{371AB385-D3D2-7F45-B1B1-6D45772C4089}" srcId="{FA514CC8-E09E-1D4E-8FEA-2D80069732F9}" destId="{3E22D9E2-FF87-5144-A372-BCD3F3297890}" srcOrd="3" destOrd="0" parTransId="{BA4A773F-4DF5-174C-A910-97ECDFF5EA82}" sibTransId="{CB217A11-E139-9646-A6BE-DFDE10B72695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0BAF72A8-18AC-7C4D-9CC3-774C3A2536A1}" srcId="{FA514CC8-E09E-1D4E-8FEA-2D80069732F9}" destId="{7772852A-85BD-B24B-B0D4-F0544A999EA6}" srcOrd="2" destOrd="0" parTransId="{9A04B140-3DF7-6D44-8AD6-736F2BCB9838}" sibTransId="{FEB06720-25B8-9946-BC9A-D18B4AB80E9C}"/>
    <dgm:cxn modelId="{D1393EAA-45F2-FD47-AF36-1B7901C3D4FA}" srcId="{FA514CC8-E09E-1D4E-8FEA-2D80069732F9}" destId="{FF9AF907-1D31-0D4E-89C6-18420407ECD2}" srcOrd="0" destOrd="0" parTransId="{40939758-95F4-E24D-8A29-77C4C7BE48C6}" sibTransId="{F9EEE655-4B58-B94A-B7E4-34D45175416D}"/>
    <dgm:cxn modelId="{3C8216DF-2E7E-F840-92CF-1F296D801EBC}" srcId="{FA514CC8-E09E-1D4E-8FEA-2D80069732F9}" destId="{480BB46D-E6DA-3D4B-AD9B-3812FBCA6AB7}" srcOrd="1" destOrd="0" parTransId="{A6343A0E-E9A8-A844-B3B0-833AC6B4EFB5}" sibTransId="{41BA0E7E-6BBA-1D42-9A31-4304EEE1B688}"/>
    <dgm:cxn modelId="{A79B3241-9FB8-5E43-9514-7B730CEFE720}" type="presParOf" srcId="{B79370D0-A571-C14D-BB37-FF93BBF6560D}" destId="{2CF2FC17-E294-C649-973A-8328FEA81D59}" srcOrd="0" destOrd="0" presId="urn:microsoft.com/office/officeart/2005/8/layout/cycle6"/>
    <dgm:cxn modelId="{C1B2A8AC-1BC9-F744-A5F7-C4D236CF7E37}" type="presParOf" srcId="{B79370D0-A571-C14D-BB37-FF93BBF6560D}" destId="{C093C0B5-41C6-2740-8A11-E58198C1CD08}" srcOrd="1" destOrd="0" presId="urn:microsoft.com/office/officeart/2005/8/layout/cycle6"/>
    <dgm:cxn modelId="{EC625BC2-5BAC-B546-B862-1C51FF6CA0DA}" type="presParOf" srcId="{B79370D0-A571-C14D-BB37-FF93BBF6560D}" destId="{A4F9A139-31E4-3348-BCD5-8E0B0BFDD760}" srcOrd="2" destOrd="0" presId="urn:microsoft.com/office/officeart/2005/8/layout/cycle6"/>
    <dgm:cxn modelId="{09137FCE-F4F0-D24D-BCB0-25DAEFD4FBBD}" type="presParOf" srcId="{B79370D0-A571-C14D-BB37-FF93BBF6560D}" destId="{E3202EF8-3659-AB48-822B-D802E9D58865}" srcOrd="3" destOrd="0" presId="urn:microsoft.com/office/officeart/2005/8/layout/cycle6"/>
    <dgm:cxn modelId="{30B93102-978D-3F4E-9F4A-2C5D7A389820}" type="presParOf" srcId="{B79370D0-A571-C14D-BB37-FF93BBF6560D}" destId="{D9E6E90B-4ED7-3045-B739-698FEF160B07}" srcOrd="4" destOrd="0" presId="urn:microsoft.com/office/officeart/2005/8/layout/cycle6"/>
    <dgm:cxn modelId="{762A3D30-2DE3-C848-B2E0-9200050EA472}" type="presParOf" srcId="{B79370D0-A571-C14D-BB37-FF93BBF6560D}" destId="{A478B043-73A8-DE40-AB41-93CBA2DD4079}" srcOrd="5" destOrd="0" presId="urn:microsoft.com/office/officeart/2005/8/layout/cycle6"/>
    <dgm:cxn modelId="{A3D03D4C-C95C-224F-860D-D9AB08A378BC}" type="presParOf" srcId="{B79370D0-A571-C14D-BB37-FF93BBF6560D}" destId="{CAE35DD0-06BB-AD40-898B-1EA6E7C74E84}" srcOrd="6" destOrd="0" presId="urn:microsoft.com/office/officeart/2005/8/layout/cycle6"/>
    <dgm:cxn modelId="{923EFA7A-C010-BF46-B580-BC73B0C4113E}" type="presParOf" srcId="{B79370D0-A571-C14D-BB37-FF93BBF6560D}" destId="{3401EB7D-26F7-ED4C-B73F-7C9EFFAD3791}" srcOrd="7" destOrd="0" presId="urn:microsoft.com/office/officeart/2005/8/layout/cycle6"/>
    <dgm:cxn modelId="{10D06123-0C78-9C49-9FCB-729CE64B5AED}" type="presParOf" srcId="{B79370D0-A571-C14D-BB37-FF93BBF6560D}" destId="{70DE44EF-C5F1-824B-ABD7-DA6C5D706A51}" srcOrd="8" destOrd="0" presId="urn:microsoft.com/office/officeart/2005/8/layout/cycle6"/>
    <dgm:cxn modelId="{B7D9BBDF-0A15-6F40-80FA-2B63E2AB2A1F}" type="presParOf" srcId="{B79370D0-A571-C14D-BB37-FF93BBF6560D}" destId="{A5264677-5C58-AC4F-B071-FEFEB6F3051F}" srcOrd="9" destOrd="0" presId="urn:microsoft.com/office/officeart/2005/8/layout/cycle6"/>
    <dgm:cxn modelId="{55797F0F-88F6-B343-BCC4-A7789717A08B}" type="presParOf" srcId="{B79370D0-A571-C14D-BB37-FF93BBF6560D}" destId="{74032CBA-8FDF-6B4E-A12B-E7C53A047C2C}" srcOrd="10" destOrd="0" presId="urn:microsoft.com/office/officeart/2005/8/layout/cycle6"/>
    <dgm:cxn modelId="{2E5F88F4-DAA3-3048-9FC1-930D3BFFC80A}" type="presParOf" srcId="{B79370D0-A571-C14D-BB37-FF93BBF6560D}" destId="{66B24AE1-631D-3F40-B761-F345C10C293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BEF5050E-4933-F344-8C82-56DC0BDFC4FE}">
      <dgm:prSet phldrT="[Text]" custT="1"/>
      <dgm:spPr/>
      <dgm:t>
        <a:bodyPr/>
        <a:lstStyle/>
        <a:p>
          <a:r>
            <a:rPr lang="en-GB" sz="2100" dirty="0"/>
            <a:t>ATLAS HGTD</a:t>
          </a:r>
        </a:p>
      </dgm:t>
    </dgm:pt>
    <dgm:pt modelId="{75224B63-5E17-184A-AA79-8A2F39D7D50C}" type="parTrans" cxnId="{B681AA77-98B0-9E40-9600-D176EE0F4731}">
      <dgm:prSet/>
      <dgm:spPr/>
      <dgm:t>
        <a:bodyPr/>
        <a:lstStyle/>
        <a:p>
          <a:endParaRPr lang="en-GB"/>
        </a:p>
      </dgm:t>
    </dgm:pt>
    <dgm:pt modelId="{71739C9F-AB6F-164C-97FB-AAA9EDD820F9}" type="sibTrans" cxnId="{B681AA77-98B0-9E40-9600-D176EE0F4731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CD86DC7E-8302-F941-80F3-9A8A3CCC45B0}" type="pres">
      <dgm:prSet presAssocID="{BEF5050E-4933-F344-8C82-56DC0BDFC4FE}" presName="node" presStyleLbl="node1" presStyleIdx="0" presStyleCnt="1" custScaleX="25217" custScaleY="25167" custRadScaleRad="90424" custRadScaleInc="1343">
        <dgm:presLayoutVars>
          <dgm:bulletEnabled val="1"/>
        </dgm:presLayoutVars>
      </dgm:prSet>
      <dgm:spPr/>
    </dgm:pt>
  </dgm:ptLst>
  <dgm:cxnLst>
    <dgm:cxn modelId="{03A21558-E138-1347-AA13-565B19D8B302}" type="presOf" srcId="{BEF5050E-4933-F344-8C82-56DC0BDFC4FE}" destId="{CD86DC7E-8302-F941-80F3-9A8A3CCC45B0}" srcOrd="0" destOrd="0" presId="urn:microsoft.com/office/officeart/2005/8/layout/cycle6"/>
    <dgm:cxn modelId="{B681AA77-98B0-9E40-9600-D176EE0F4731}" srcId="{FA514CC8-E09E-1D4E-8FEA-2D80069732F9}" destId="{BEF5050E-4933-F344-8C82-56DC0BDFC4FE}" srcOrd="0" destOrd="0" parTransId="{75224B63-5E17-184A-AA79-8A2F39D7D50C}" sibTransId="{71739C9F-AB6F-164C-97FB-AAA9EDD820F9}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4BE7A661-3290-2341-BD8C-31604754518A}" type="presParOf" srcId="{B79370D0-A571-C14D-BB37-FF93BBF6560D}" destId="{CD86DC7E-8302-F941-80F3-9A8A3CCC45B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65BC0DD-073B-7A4B-A0CF-A4D0693067E3}" type="doc">
      <dgm:prSet loTypeId="urn:microsoft.com/office/officeart/2005/8/layout/cycle2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7E834A21-C0AB-B54F-BDCC-1EA8B73A5EDC}">
      <dgm:prSet phldrT="[Text]" custT="1"/>
      <dgm:spPr/>
      <dgm:t>
        <a:bodyPr/>
        <a:lstStyle/>
        <a:p>
          <a:r>
            <a:rPr lang="en-GB" sz="1800" dirty="0"/>
            <a:t>Establish quality benchmark</a:t>
          </a:r>
        </a:p>
      </dgm:t>
    </dgm:pt>
    <dgm:pt modelId="{B7F733A6-5044-ED48-9CB7-BDDB6C5E4C8F}" type="parTrans" cxnId="{437FF97C-3F5E-E345-9F04-E7E769FEC3E2}">
      <dgm:prSet/>
      <dgm:spPr/>
      <dgm:t>
        <a:bodyPr/>
        <a:lstStyle/>
        <a:p>
          <a:endParaRPr lang="en-GB"/>
        </a:p>
      </dgm:t>
    </dgm:pt>
    <dgm:pt modelId="{82028459-FE90-6745-BE14-F7422A6567BB}" type="sibTrans" cxnId="{437FF97C-3F5E-E345-9F04-E7E769FEC3E2}">
      <dgm:prSet/>
      <dgm:spPr/>
      <dgm:t>
        <a:bodyPr/>
        <a:lstStyle/>
        <a:p>
          <a:endParaRPr lang="en-GB"/>
        </a:p>
      </dgm:t>
    </dgm:pt>
    <dgm:pt modelId="{76D0EEAD-22F4-A245-B234-D70EB0BD5D8D}">
      <dgm:prSet phldrT="[Text]" custT="1"/>
      <dgm:spPr/>
      <dgm:t>
        <a:bodyPr/>
        <a:lstStyle/>
        <a:p>
          <a:r>
            <a:rPr lang="en-GB" sz="2000" dirty="0"/>
            <a:t>Check product quality</a:t>
          </a:r>
        </a:p>
      </dgm:t>
    </dgm:pt>
    <dgm:pt modelId="{D4CD5411-2FFB-574C-913B-4710A9051174}" type="parTrans" cxnId="{AE0E49B3-8A1B-2843-B205-5BF8F86946FF}">
      <dgm:prSet/>
      <dgm:spPr/>
      <dgm:t>
        <a:bodyPr/>
        <a:lstStyle/>
        <a:p>
          <a:endParaRPr lang="en-GB"/>
        </a:p>
      </dgm:t>
    </dgm:pt>
    <dgm:pt modelId="{4C81D0A1-44B0-4944-90F3-7C67D849D537}" type="sibTrans" cxnId="{AE0E49B3-8A1B-2843-B205-5BF8F86946FF}">
      <dgm:prSet/>
      <dgm:spPr/>
      <dgm:t>
        <a:bodyPr/>
        <a:lstStyle/>
        <a:p>
          <a:endParaRPr lang="en-GB"/>
        </a:p>
      </dgm:t>
    </dgm:pt>
    <dgm:pt modelId="{CEEE9444-AD94-704B-BBE4-032E7A6D4494}">
      <dgm:prSet phldrT="[Text]" custT="1"/>
      <dgm:spPr/>
      <dgm:t>
        <a:bodyPr/>
        <a:lstStyle/>
        <a:p>
          <a:r>
            <a:rPr lang="en-GB" sz="2000" dirty="0"/>
            <a:t>Contact with vendor</a:t>
          </a:r>
        </a:p>
      </dgm:t>
    </dgm:pt>
    <dgm:pt modelId="{6900E58D-474F-3D45-BEA8-1DE6A4C82487}" type="parTrans" cxnId="{286868E0-2871-5648-8C85-A55D260D26BA}">
      <dgm:prSet/>
      <dgm:spPr/>
      <dgm:t>
        <a:bodyPr/>
        <a:lstStyle/>
        <a:p>
          <a:endParaRPr lang="en-GB"/>
        </a:p>
      </dgm:t>
    </dgm:pt>
    <dgm:pt modelId="{DB53FF2E-8059-F347-8D39-94AE98D6F93C}" type="sibTrans" cxnId="{286868E0-2871-5648-8C85-A55D260D26BA}">
      <dgm:prSet/>
      <dgm:spPr/>
      <dgm:t>
        <a:bodyPr/>
        <a:lstStyle/>
        <a:p>
          <a:endParaRPr lang="en-GB"/>
        </a:p>
      </dgm:t>
    </dgm:pt>
    <dgm:pt modelId="{5E4AB7B1-840B-1B49-8149-90FB12657B7E}" type="pres">
      <dgm:prSet presAssocID="{E65BC0DD-073B-7A4B-A0CF-A4D0693067E3}" presName="cycle" presStyleCnt="0">
        <dgm:presLayoutVars>
          <dgm:dir/>
          <dgm:resizeHandles val="exact"/>
        </dgm:presLayoutVars>
      </dgm:prSet>
      <dgm:spPr/>
    </dgm:pt>
    <dgm:pt modelId="{1FC2ABC0-1EAE-B844-8998-650E47A6E0E8}" type="pres">
      <dgm:prSet presAssocID="{76D0EEAD-22F4-A245-B234-D70EB0BD5D8D}" presName="node" presStyleLbl="node1" presStyleIdx="0" presStyleCnt="3">
        <dgm:presLayoutVars>
          <dgm:bulletEnabled val="1"/>
        </dgm:presLayoutVars>
      </dgm:prSet>
      <dgm:spPr/>
    </dgm:pt>
    <dgm:pt modelId="{6D6C4FE3-0B0A-1E44-A351-CE440A6B405B}" type="pres">
      <dgm:prSet presAssocID="{4C81D0A1-44B0-4944-90F3-7C67D849D537}" presName="sibTrans" presStyleLbl="sibTrans2D1" presStyleIdx="0" presStyleCnt="3"/>
      <dgm:spPr/>
    </dgm:pt>
    <dgm:pt modelId="{69D7045D-D22C-0945-949C-3F24A429B4EF}" type="pres">
      <dgm:prSet presAssocID="{4C81D0A1-44B0-4944-90F3-7C67D849D537}" presName="connectorText" presStyleLbl="sibTrans2D1" presStyleIdx="0" presStyleCnt="3"/>
      <dgm:spPr/>
    </dgm:pt>
    <dgm:pt modelId="{038DE62D-A1EC-E146-88EC-80B9E3B6D6D6}" type="pres">
      <dgm:prSet presAssocID="{CEEE9444-AD94-704B-BBE4-032E7A6D4494}" presName="node" presStyleLbl="node1" presStyleIdx="1" presStyleCnt="3">
        <dgm:presLayoutVars>
          <dgm:bulletEnabled val="1"/>
        </dgm:presLayoutVars>
      </dgm:prSet>
      <dgm:spPr/>
    </dgm:pt>
    <dgm:pt modelId="{27B6C1AF-A66E-9B4C-B094-E362E260E04D}" type="pres">
      <dgm:prSet presAssocID="{DB53FF2E-8059-F347-8D39-94AE98D6F93C}" presName="sibTrans" presStyleLbl="sibTrans2D1" presStyleIdx="1" presStyleCnt="3"/>
      <dgm:spPr/>
    </dgm:pt>
    <dgm:pt modelId="{C171F4BD-B28A-4D4B-8AD3-1C011C6AA53A}" type="pres">
      <dgm:prSet presAssocID="{DB53FF2E-8059-F347-8D39-94AE98D6F93C}" presName="connectorText" presStyleLbl="sibTrans2D1" presStyleIdx="1" presStyleCnt="3"/>
      <dgm:spPr/>
    </dgm:pt>
    <dgm:pt modelId="{EA70824B-86BC-774A-B86C-194211AF0B21}" type="pres">
      <dgm:prSet presAssocID="{7E834A21-C0AB-B54F-BDCC-1EA8B73A5EDC}" presName="node" presStyleLbl="node1" presStyleIdx="2" presStyleCnt="3">
        <dgm:presLayoutVars>
          <dgm:bulletEnabled val="1"/>
        </dgm:presLayoutVars>
      </dgm:prSet>
      <dgm:spPr/>
    </dgm:pt>
    <dgm:pt modelId="{34B7891F-ACF3-3944-9E98-F73E51909BED}" type="pres">
      <dgm:prSet presAssocID="{82028459-FE90-6745-BE14-F7422A6567BB}" presName="sibTrans" presStyleLbl="sibTrans2D1" presStyleIdx="2" presStyleCnt="3"/>
      <dgm:spPr/>
    </dgm:pt>
    <dgm:pt modelId="{BD62F2AD-6638-564A-A9EB-83B43F02FDEA}" type="pres">
      <dgm:prSet presAssocID="{82028459-FE90-6745-BE14-F7422A6567BB}" presName="connectorText" presStyleLbl="sibTrans2D1" presStyleIdx="2" presStyleCnt="3"/>
      <dgm:spPr/>
    </dgm:pt>
  </dgm:ptLst>
  <dgm:cxnLst>
    <dgm:cxn modelId="{10847011-F47C-FD46-BD8E-808F52EE9E07}" type="presOf" srcId="{4C81D0A1-44B0-4944-90F3-7C67D849D537}" destId="{6D6C4FE3-0B0A-1E44-A351-CE440A6B405B}" srcOrd="0" destOrd="0" presId="urn:microsoft.com/office/officeart/2005/8/layout/cycle2"/>
    <dgm:cxn modelId="{854EC636-6F9B-D24C-A393-829AF48CD16D}" type="presOf" srcId="{CEEE9444-AD94-704B-BBE4-032E7A6D4494}" destId="{038DE62D-A1EC-E146-88EC-80B9E3B6D6D6}" srcOrd="0" destOrd="0" presId="urn:microsoft.com/office/officeart/2005/8/layout/cycle2"/>
    <dgm:cxn modelId="{361A2E3C-8C81-E74B-B9BF-E674CF996077}" type="presOf" srcId="{76D0EEAD-22F4-A245-B234-D70EB0BD5D8D}" destId="{1FC2ABC0-1EAE-B844-8998-650E47A6E0E8}" srcOrd="0" destOrd="0" presId="urn:microsoft.com/office/officeart/2005/8/layout/cycle2"/>
    <dgm:cxn modelId="{437FF97C-3F5E-E345-9F04-E7E769FEC3E2}" srcId="{E65BC0DD-073B-7A4B-A0CF-A4D0693067E3}" destId="{7E834A21-C0AB-B54F-BDCC-1EA8B73A5EDC}" srcOrd="2" destOrd="0" parTransId="{B7F733A6-5044-ED48-9CB7-BDDB6C5E4C8F}" sibTransId="{82028459-FE90-6745-BE14-F7422A6567BB}"/>
    <dgm:cxn modelId="{3AA06F91-34EC-3946-95A3-E94BE1458831}" type="presOf" srcId="{DB53FF2E-8059-F347-8D39-94AE98D6F93C}" destId="{27B6C1AF-A66E-9B4C-B094-E362E260E04D}" srcOrd="0" destOrd="0" presId="urn:microsoft.com/office/officeart/2005/8/layout/cycle2"/>
    <dgm:cxn modelId="{F89A9094-E37D-434D-8522-8E82B4FCFF91}" type="presOf" srcId="{7E834A21-C0AB-B54F-BDCC-1EA8B73A5EDC}" destId="{EA70824B-86BC-774A-B86C-194211AF0B21}" srcOrd="0" destOrd="0" presId="urn:microsoft.com/office/officeart/2005/8/layout/cycle2"/>
    <dgm:cxn modelId="{C3F8AC97-85C4-FE42-B528-D48AE37240E1}" type="presOf" srcId="{4C81D0A1-44B0-4944-90F3-7C67D849D537}" destId="{69D7045D-D22C-0945-949C-3F24A429B4EF}" srcOrd="1" destOrd="0" presId="urn:microsoft.com/office/officeart/2005/8/layout/cycle2"/>
    <dgm:cxn modelId="{0D2B6798-27BD-E842-A975-4AB72FD88ECA}" type="presOf" srcId="{E65BC0DD-073B-7A4B-A0CF-A4D0693067E3}" destId="{5E4AB7B1-840B-1B49-8149-90FB12657B7E}" srcOrd="0" destOrd="0" presId="urn:microsoft.com/office/officeart/2005/8/layout/cycle2"/>
    <dgm:cxn modelId="{6307BF9A-F307-704C-907C-C3498EB9B96F}" type="presOf" srcId="{DB53FF2E-8059-F347-8D39-94AE98D6F93C}" destId="{C171F4BD-B28A-4D4B-8AD3-1C011C6AA53A}" srcOrd="1" destOrd="0" presId="urn:microsoft.com/office/officeart/2005/8/layout/cycle2"/>
    <dgm:cxn modelId="{AE0E49B3-8A1B-2843-B205-5BF8F86946FF}" srcId="{E65BC0DD-073B-7A4B-A0CF-A4D0693067E3}" destId="{76D0EEAD-22F4-A245-B234-D70EB0BD5D8D}" srcOrd="0" destOrd="0" parTransId="{D4CD5411-2FFB-574C-913B-4710A9051174}" sibTransId="{4C81D0A1-44B0-4944-90F3-7C67D849D537}"/>
    <dgm:cxn modelId="{286868E0-2871-5648-8C85-A55D260D26BA}" srcId="{E65BC0DD-073B-7A4B-A0CF-A4D0693067E3}" destId="{CEEE9444-AD94-704B-BBE4-032E7A6D4494}" srcOrd="1" destOrd="0" parTransId="{6900E58D-474F-3D45-BEA8-1DE6A4C82487}" sibTransId="{DB53FF2E-8059-F347-8D39-94AE98D6F93C}"/>
    <dgm:cxn modelId="{5D885CE2-242C-3144-9678-585604B66B40}" type="presOf" srcId="{82028459-FE90-6745-BE14-F7422A6567BB}" destId="{BD62F2AD-6638-564A-A9EB-83B43F02FDEA}" srcOrd="1" destOrd="0" presId="urn:microsoft.com/office/officeart/2005/8/layout/cycle2"/>
    <dgm:cxn modelId="{8A9E71FD-DBD0-1A45-B141-427132C352BC}" type="presOf" srcId="{82028459-FE90-6745-BE14-F7422A6567BB}" destId="{34B7891F-ACF3-3944-9E98-F73E51909BED}" srcOrd="0" destOrd="0" presId="urn:microsoft.com/office/officeart/2005/8/layout/cycle2"/>
    <dgm:cxn modelId="{CD420A5C-BD68-BC42-98AD-E30D92EC0EF7}" type="presParOf" srcId="{5E4AB7B1-840B-1B49-8149-90FB12657B7E}" destId="{1FC2ABC0-1EAE-B844-8998-650E47A6E0E8}" srcOrd="0" destOrd="0" presId="urn:microsoft.com/office/officeart/2005/8/layout/cycle2"/>
    <dgm:cxn modelId="{ADE44A06-0C17-6141-934A-025295A87BE3}" type="presParOf" srcId="{5E4AB7B1-840B-1B49-8149-90FB12657B7E}" destId="{6D6C4FE3-0B0A-1E44-A351-CE440A6B405B}" srcOrd="1" destOrd="0" presId="urn:microsoft.com/office/officeart/2005/8/layout/cycle2"/>
    <dgm:cxn modelId="{81E8B0F8-794E-AC4A-B462-E68CF0DAF945}" type="presParOf" srcId="{6D6C4FE3-0B0A-1E44-A351-CE440A6B405B}" destId="{69D7045D-D22C-0945-949C-3F24A429B4EF}" srcOrd="0" destOrd="0" presId="urn:microsoft.com/office/officeart/2005/8/layout/cycle2"/>
    <dgm:cxn modelId="{EA0A3825-4896-7844-8734-624F36A4D330}" type="presParOf" srcId="{5E4AB7B1-840B-1B49-8149-90FB12657B7E}" destId="{038DE62D-A1EC-E146-88EC-80B9E3B6D6D6}" srcOrd="2" destOrd="0" presId="urn:microsoft.com/office/officeart/2005/8/layout/cycle2"/>
    <dgm:cxn modelId="{ABC92DC4-AEB3-7F4E-B55A-D841DC6698A0}" type="presParOf" srcId="{5E4AB7B1-840B-1B49-8149-90FB12657B7E}" destId="{27B6C1AF-A66E-9B4C-B094-E362E260E04D}" srcOrd="3" destOrd="0" presId="urn:microsoft.com/office/officeart/2005/8/layout/cycle2"/>
    <dgm:cxn modelId="{6BF70BD8-44B5-3E4D-952F-9E79BA624C49}" type="presParOf" srcId="{27B6C1AF-A66E-9B4C-B094-E362E260E04D}" destId="{C171F4BD-B28A-4D4B-8AD3-1C011C6AA53A}" srcOrd="0" destOrd="0" presId="urn:microsoft.com/office/officeart/2005/8/layout/cycle2"/>
    <dgm:cxn modelId="{E556332F-86E2-D340-B054-A35F54785875}" type="presParOf" srcId="{5E4AB7B1-840B-1B49-8149-90FB12657B7E}" destId="{EA70824B-86BC-774A-B86C-194211AF0B21}" srcOrd="4" destOrd="0" presId="urn:microsoft.com/office/officeart/2005/8/layout/cycle2"/>
    <dgm:cxn modelId="{006328CE-EA85-7B48-80AE-5E4FC198E990}" type="presParOf" srcId="{5E4AB7B1-840B-1B49-8149-90FB12657B7E}" destId="{34B7891F-ACF3-3944-9E98-F73E51909BED}" srcOrd="5" destOrd="0" presId="urn:microsoft.com/office/officeart/2005/8/layout/cycle2"/>
    <dgm:cxn modelId="{41725F25-029A-2E4C-8970-080175FA7297}" type="presParOf" srcId="{34B7891F-ACF3-3944-9E98-F73E51909BED}" destId="{BD62F2AD-6638-564A-A9EB-83B43F02FDE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A514CC8-E09E-1D4E-8FEA-2D80069732F9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F9AF907-1D31-0D4E-89C6-18420407ECD2}">
      <dgm:prSet phldrT="[Text]"/>
      <dgm:spPr/>
      <dgm:t>
        <a:bodyPr/>
        <a:lstStyle/>
        <a:p>
          <a:r>
            <a:rPr lang="en-GB" dirty="0"/>
            <a:t>Quality Control</a:t>
          </a:r>
        </a:p>
      </dgm:t>
    </dgm:pt>
    <dgm:pt modelId="{F9EEE655-4B58-B94A-B7E4-34D45175416D}" type="sibTrans" cxnId="{D1393EAA-45F2-FD47-AF36-1B7901C3D4FA}">
      <dgm:prSet/>
      <dgm:spPr/>
      <dgm:t>
        <a:bodyPr/>
        <a:lstStyle/>
        <a:p>
          <a:endParaRPr lang="en-GB"/>
        </a:p>
      </dgm:t>
    </dgm:pt>
    <dgm:pt modelId="{40939758-95F4-E24D-8A29-77C4C7BE48C6}" type="parTrans" cxnId="{D1393EAA-45F2-FD47-AF36-1B7901C3D4FA}">
      <dgm:prSet/>
      <dgm:spPr/>
      <dgm:t>
        <a:bodyPr/>
        <a:lstStyle/>
        <a:p>
          <a:endParaRPr lang="en-GB"/>
        </a:p>
      </dgm:t>
    </dgm:pt>
    <dgm:pt modelId="{B79370D0-A571-C14D-BB37-FF93BBF6560D}" type="pres">
      <dgm:prSet presAssocID="{FA514CC8-E09E-1D4E-8FEA-2D80069732F9}" presName="cycle" presStyleCnt="0">
        <dgm:presLayoutVars>
          <dgm:dir/>
          <dgm:resizeHandles val="exact"/>
        </dgm:presLayoutVars>
      </dgm:prSet>
      <dgm:spPr/>
    </dgm:pt>
    <dgm:pt modelId="{2CF2FC17-E294-C649-973A-8328FEA81D59}" type="pres">
      <dgm:prSet presAssocID="{FF9AF907-1D31-0D4E-89C6-18420407ECD2}" presName="node" presStyleLbl="node1" presStyleIdx="0" presStyleCnt="1" custScaleX="22189" custScaleY="23110" custRadScaleRad="77440" custRadScaleInc="3137">
        <dgm:presLayoutVars>
          <dgm:bulletEnabled val="1"/>
        </dgm:presLayoutVars>
      </dgm:prSet>
      <dgm:spPr/>
    </dgm:pt>
  </dgm:ptLst>
  <dgm:cxnLst>
    <dgm:cxn modelId="{CDCA0A05-4214-8E48-B54A-90A2058B2AEA}" type="presOf" srcId="{FF9AF907-1D31-0D4E-89C6-18420407ECD2}" destId="{2CF2FC17-E294-C649-973A-8328FEA81D59}" srcOrd="0" destOrd="0" presId="urn:microsoft.com/office/officeart/2005/8/layout/cycle6"/>
    <dgm:cxn modelId="{EE41E9A5-41F3-C941-913E-99765C02A2FB}" type="presOf" srcId="{FA514CC8-E09E-1D4E-8FEA-2D80069732F9}" destId="{B79370D0-A571-C14D-BB37-FF93BBF6560D}" srcOrd="0" destOrd="0" presId="urn:microsoft.com/office/officeart/2005/8/layout/cycle6"/>
    <dgm:cxn modelId="{D1393EAA-45F2-FD47-AF36-1B7901C3D4FA}" srcId="{FA514CC8-E09E-1D4E-8FEA-2D80069732F9}" destId="{FF9AF907-1D31-0D4E-89C6-18420407ECD2}" srcOrd="0" destOrd="0" parTransId="{40939758-95F4-E24D-8A29-77C4C7BE48C6}" sibTransId="{F9EEE655-4B58-B94A-B7E4-34D45175416D}"/>
    <dgm:cxn modelId="{A79B3241-9FB8-5E43-9514-7B730CEFE720}" type="presParOf" srcId="{B79370D0-A571-C14D-BB37-FF93BBF6560D}" destId="{2CF2FC17-E294-C649-973A-8328FEA81D59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2FC17-E294-C649-973A-8328FEA81D59}">
      <dsp:nvSpPr>
        <dsp:cNvPr id="0" name=""/>
        <dsp:cNvSpPr/>
      </dsp:nvSpPr>
      <dsp:spPr>
        <a:xfrm>
          <a:off x="2413673" y="1648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Quality Control</a:t>
          </a:r>
        </a:p>
      </dsp:txBody>
      <dsp:txXfrm>
        <a:off x="2462430" y="50405"/>
        <a:ext cx="1439095" cy="901282"/>
      </dsp:txXfrm>
    </dsp:sp>
    <dsp:sp modelId="{A4F9A139-31E4-3348-BCD5-8E0B0BFDD760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2429475" y="195655"/>
              </a:moveTo>
              <a:arcTo wR="1650102" hR="1650102" stAng="178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02EF8-3659-AB48-822B-D802E9D58865}">
      <dsp:nvSpPr>
        <dsp:cNvPr id="0" name=""/>
        <dsp:cNvSpPr/>
      </dsp:nvSpPr>
      <dsp:spPr>
        <a:xfrm>
          <a:off x="4063776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Inter-pad resistance</a:t>
          </a:r>
        </a:p>
      </dsp:txBody>
      <dsp:txXfrm>
        <a:off x="4112533" y="1700508"/>
        <a:ext cx="1439095" cy="901282"/>
      </dsp:txXfrm>
    </dsp:sp>
    <dsp:sp modelId="{A478B043-73A8-DE40-AB41-93CBA2DD4079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3218982" y="2161430"/>
              </a:moveTo>
              <a:arcTo wR="1650102" hR="1650102" stAng="10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35DD0-06BB-AD40-898B-1EA6E7C74E84}">
      <dsp:nvSpPr>
        <dsp:cNvPr id="0" name=""/>
        <dsp:cNvSpPr/>
      </dsp:nvSpPr>
      <dsp:spPr>
        <a:xfrm>
          <a:off x="2413673" y="3301854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Sensor QC</a:t>
          </a:r>
        </a:p>
      </dsp:txBody>
      <dsp:txXfrm>
        <a:off x="2462430" y="3350611"/>
        <a:ext cx="1439095" cy="901282"/>
      </dsp:txXfrm>
    </dsp:sp>
    <dsp:sp modelId="{70DE44EF-C5F1-824B-ABD7-DA6C5D706A51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70729" y="3104550"/>
              </a:moveTo>
              <a:arcTo wR="1650102" hR="1650102" stAng="70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64677-5C58-AC4F-B071-FEFEB6F3051F}">
      <dsp:nvSpPr>
        <dsp:cNvPr id="0" name=""/>
        <dsp:cNvSpPr/>
      </dsp:nvSpPr>
      <dsp:spPr>
        <a:xfrm>
          <a:off x="763570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Testbeam</a:t>
          </a:r>
          <a:endParaRPr lang="en-GB" sz="2100" kern="1200" dirty="0"/>
        </a:p>
      </dsp:txBody>
      <dsp:txXfrm>
        <a:off x="812327" y="1700508"/>
        <a:ext cx="1439095" cy="901282"/>
      </dsp:txXfrm>
    </dsp:sp>
    <dsp:sp modelId="{66B24AE1-631D-3F40-B761-F345C10C293A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1223" y="1138775"/>
              </a:moveTo>
              <a:arcTo wR="1650102" hR="1650102" stAng="118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2FC17-E294-C649-973A-8328FEA81D59}">
      <dsp:nvSpPr>
        <dsp:cNvPr id="0" name=""/>
        <dsp:cNvSpPr/>
      </dsp:nvSpPr>
      <dsp:spPr>
        <a:xfrm>
          <a:off x="3344360" y="0"/>
          <a:ext cx="931083" cy="63032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Quality Control</a:t>
          </a:r>
        </a:p>
      </dsp:txBody>
      <dsp:txXfrm>
        <a:off x="3375130" y="30770"/>
        <a:ext cx="869543" cy="56878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2FC17-E294-C649-973A-8328FEA81D59}">
      <dsp:nvSpPr>
        <dsp:cNvPr id="0" name=""/>
        <dsp:cNvSpPr/>
      </dsp:nvSpPr>
      <dsp:spPr>
        <a:xfrm>
          <a:off x="2413673" y="1648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Quality Control</a:t>
          </a:r>
        </a:p>
      </dsp:txBody>
      <dsp:txXfrm>
        <a:off x="2462430" y="50405"/>
        <a:ext cx="1439095" cy="901282"/>
      </dsp:txXfrm>
    </dsp:sp>
    <dsp:sp modelId="{A4F9A139-31E4-3348-BCD5-8E0B0BFDD760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2429475" y="195655"/>
              </a:moveTo>
              <a:arcTo wR="1650102" hR="1650102" stAng="178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02EF8-3659-AB48-822B-D802E9D58865}">
      <dsp:nvSpPr>
        <dsp:cNvPr id="0" name=""/>
        <dsp:cNvSpPr/>
      </dsp:nvSpPr>
      <dsp:spPr>
        <a:xfrm>
          <a:off x="4063776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Inter-pad resistance</a:t>
          </a:r>
        </a:p>
      </dsp:txBody>
      <dsp:txXfrm>
        <a:off x="4112533" y="1700508"/>
        <a:ext cx="1439095" cy="901282"/>
      </dsp:txXfrm>
    </dsp:sp>
    <dsp:sp modelId="{A478B043-73A8-DE40-AB41-93CBA2DD4079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3218982" y="2161430"/>
              </a:moveTo>
              <a:arcTo wR="1650102" hR="1650102" stAng="10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35DD0-06BB-AD40-898B-1EA6E7C74E84}">
      <dsp:nvSpPr>
        <dsp:cNvPr id="0" name=""/>
        <dsp:cNvSpPr/>
      </dsp:nvSpPr>
      <dsp:spPr>
        <a:xfrm>
          <a:off x="2413673" y="3301854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Sensor QC</a:t>
          </a:r>
        </a:p>
      </dsp:txBody>
      <dsp:txXfrm>
        <a:off x="2462430" y="3350611"/>
        <a:ext cx="1439095" cy="901282"/>
      </dsp:txXfrm>
    </dsp:sp>
    <dsp:sp modelId="{70DE44EF-C5F1-824B-ABD7-DA6C5D706A51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70729" y="3104550"/>
              </a:moveTo>
              <a:arcTo wR="1650102" hR="1650102" stAng="70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64677-5C58-AC4F-B071-FEFEB6F3051F}">
      <dsp:nvSpPr>
        <dsp:cNvPr id="0" name=""/>
        <dsp:cNvSpPr/>
      </dsp:nvSpPr>
      <dsp:spPr>
        <a:xfrm>
          <a:off x="763570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Testbeam</a:t>
          </a:r>
          <a:endParaRPr lang="en-GB" sz="2100" kern="1200" dirty="0"/>
        </a:p>
      </dsp:txBody>
      <dsp:txXfrm>
        <a:off x="812327" y="1700508"/>
        <a:ext cx="1439095" cy="901282"/>
      </dsp:txXfrm>
    </dsp:sp>
    <dsp:sp modelId="{66B24AE1-631D-3F40-B761-F345C10C293A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1223" y="1138775"/>
              </a:moveTo>
              <a:arcTo wR="1650102" hR="1650102" stAng="118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3284014" y="759832"/>
          <a:ext cx="1537228" cy="99721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ATLAS HGTD</a:t>
          </a:r>
        </a:p>
      </dsp:txBody>
      <dsp:txXfrm>
        <a:off x="3332694" y="808512"/>
        <a:ext cx="1439868" cy="89985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02EF8-3659-AB48-822B-D802E9D58865}">
      <dsp:nvSpPr>
        <dsp:cNvPr id="0" name=""/>
        <dsp:cNvSpPr/>
      </dsp:nvSpPr>
      <dsp:spPr>
        <a:xfrm>
          <a:off x="290584" y="0"/>
          <a:ext cx="953782" cy="5937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Inter-pad resistance</a:t>
          </a:r>
        </a:p>
      </dsp:txBody>
      <dsp:txXfrm>
        <a:off x="319567" y="28983"/>
        <a:ext cx="895816" cy="53576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02EF8-3659-AB48-822B-D802E9D58865}">
      <dsp:nvSpPr>
        <dsp:cNvPr id="0" name=""/>
        <dsp:cNvSpPr/>
      </dsp:nvSpPr>
      <dsp:spPr>
        <a:xfrm>
          <a:off x="290584" y="0"/>
          <a:ext cx="953782" cy="5937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Inter-pad resistance</a:t>
          </a:r>
        </a:p>
      </dsp:txBody>
      <dsp:txXfrm>
        <a:off x="319567" y="28983"/>
        <a:ext cx="895816" cy="53576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02EF8-3659-AB48-822B-D802E9D58865}">
      <dsp:nvSpPr>
        <dsp:cNvPr id="0" name=""/>
        <dsp:cNvSpPr/>
      </dsp:nvSpPr>
      <dsp:spPr>
        <a:xfrm>
          <a:off x="290584" y="0"/>
          <a:ext cx="953782" cy="5937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Inter-pad resistance</a:t>
          </a:r>
        </a:p>
      </dsp:txBody>
      <dsp:txXfrm>
        <a:off x="319567" y="28983"/>
        <a:ext cx="895816" cy="53576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02EF8-3659-AB48-822B-D802E9D58865}">
      <dsp:nvSpPr>
        <dsp:cNvPr id="0" name=""/>
        <dsp:cNvSpPr/>
      </dsp:nvSpPr>
      <dsp:spPr>
        <a:xfrm>
          <a:off x="290584" y="0"/>
          <a:ext cx="953782" cy="5937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Inter-pad resistance</a:t>
          </a:r>
        </a:p>
      </dsp:txBody>
      <dsp:txXfrm>
        <a:off x="319567" y="28983"/>
        <a:ext cx="895816" cy="53576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02EF8-3659-AB48-822B-D802E9D58865}">
      <dsp:nvSpPr>
        <dsp:cNvPr id="0" name=""/>
        <dsp:cNvSpPr/>
      </dsp:nvSpPr>
      <dsp:spPr>
        <a:xfrm>
          <a:off x="290584" y="0"/>
          <a:ext cx="953782" cy="5937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Inter-pad resistance</a:t>
          </a:r>
        </a:p>
      </dsp:txBody>
      <dsp:txXfrm>
        <a:off x="319567" y="28983"/>
        <a:ext cx="895816" cy="53576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2FC17-E294-C649-973A-8328FEA81D59}">
      <dsp:nvSpPr>
        <dsp:cNvPr id="0" name=""/>
        <dsp:cNvSpPr/>
      </dsp:nvSpPr>
      <dsp:spPr>
        <a:xfrm>
          <a:off x="2413673" y="1648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Quality Control</a:t>
          </a:r>
        </a:p>
      </dsp:txBody>
      <dsp:txXfrm>
        <a:off x="2462430" y="50405"/>
        <a:ext cx="1439095" cy="901282"/>
      </dsp:txXfrm>
    </dsp:sp>
    <dsp:sp modelId="{A4F9A139-31E4-3348-BCD5-8E0B0BFDD760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2429475" y="195655"/>
              </a:moveTo>
              <a:arcTo wR="1650102" hR="1650102" stAng="178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02EF8-3659-AB48-822B-D802E9D58865}">
      <dsp:nvSpPr>
        <dsp:cNvPr id="0" name=""/>
        <dsp:cNvSpPr/>
      </dsp:nvSpPr>
      <dsp:spPr>
        <a:xfrm>
          <a:off x="4063776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Inter-pad resistance</a:t>
          </a:r>
        </a:p>
      </dsp:txBody>
      <dsp:txXfrm>
        <a:off x="4112533" y="1700508"/>
        <a:ext cx="1439095" cy="901282"/>
      </dsp:txXfrm>
    </dsp:sp>
    <dsp:sp modelId="{A478B043-73A8-DE40-AB41-93CBA2DD4079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3218982" y="2161430"/>
              </a:moveTo>
              <a:arcTo wR="1650102" hR="1650102" stAng="10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35DD0-06BB-AD40-898B-1EA6E7C74E84}">
      <dsp:nvSpPr>
        <dsp:cNvPr id="0" name=""/>
        <dsp:cNvSpPr/>
      </dsp:nvSpPr>
      <dsp:spPr>
        <a:xfrm>
          <a:off x="2413673" y="3301854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Sensor QC</a:t>
          </a:r>
        </a:p>
      </dsp:txBody>
      <dsp:txXfrm>
        <a:off x="2462430" y="3350611"/>
        <a:ext cx="1439095" cy="901282"/>
      </dsp:txXfrm>
    </dsp:sp>
    <dsp:sp modelId="{70DE44EF-C5F1-824B-ABD7-DA6C5D706A51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70729" y="3104550"/>
              </a:moveTo>
              <a:arcTo wR="1650102" hR="1650102" stAng="70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64677-5C58-AC4F-B071-FEFEB6F3051F}">
      <dsp:nvSpPr>
        <dsp:cNvPr id="0" name=""/>
        <dsp:cNvSpPr/>
      </dsp:nvSpPr>
      <dsp:spPr>
        <a:xfrm>
          <a:off x="763570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Testbeam</a:t>
          </a:r>
          <a:endParaRPr lang="en-GB" sz="2100" kern="1200" dirty="0"/>
        </a:p>
      </dsp:txBody>
      <dsp:txXfrm>
        <a:off x="812327" y="1700508"/>
        <a:ext cx="1439095" cy="901282"/>
      </dsp:txXfrm>
    </dsp:sp>
    <dsp:sp modelId="{66B24AE1-631D-3F40-B761-F345C10C293A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1223" y="1138775"/>
              </a:moveTo>
              <a:arcTo wR="1650102" hR="1650102" stAng="118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3284014" y="759832"/>
          <a:ext cx="1537228" cy="99721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ATLAS HGTD</a:t>
          </a:r>
        </a:p>
      </dsp:txBody>
      <dsp:txXfrm>
        <a:off x="3332694" y="808512"/>
        <a:ext cx="1439868" cy="8998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3284014" y="759832"/>
          <a:ext cx="1537228" cy="99721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ATLAS HGTD</a:t>
          </a:r>
        </a:p>
      </dsp:txBody>
      <dsp:txXfrm>
        <a:off x="3332694" y="808512"/>
        <a:ext cx="1439868" cy="899857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35DD0-06BB-AD40-898B-1EA6E7C74E84}">
      <dsp:nvSpPr>
        <dsp:cNvPr id="0" name=""/>
        <dsp:cNvSpPr/>
      </dsp:nvSpPr>
      <dsp:spPr>
        <a:xfrm>
          <a:off x="5206491" y="33935"/>
          <a:ext cx="889284" cy="5764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Sensor QC</a:t>
          </a:r>
        </a:p>
      </dsp:txBody>
      <dsp:txXfrm>
        <a:off x="5234629" y="62073"/>
        <a:ext cx="833008" cy="52013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35DD0-06BB-AD40-898B-1EA6E7C74E84}">
      <dsp:nvSpPr>
        <dsp:cNvPr id="0" name=""/>
        <dsp:cNvSpPr/>
      </dsp:nvSpPr>
      <dsp:spPr>
        <a:xfrm>
          <a:off x="5206491" y="33935"/>
          <a:ext cx="889284" cy="5764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Sensor QC</a:t>
          </a:r>
        </a:p>
      </dsp:txBody>
      <dsp:txXfrm>
        <a:off x="5234629" y="62073"/>
        <a:ext cx="833008" cy="52013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35DD0-06BB-AD40-898B-1EA6E7C74E84}">
      <dsp:nvSpPr>
        <dsp:cNvPr id="0" name=""/>
        <dsp:cNvSpPr/>
      </dsp:nvSpPr>
      <dsp:spPr>
        <a:xfrm>
          <a:off x="5206491" y="33935"/>
          <a:ext cx="889284" cy="5764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Sensor QC</a:t>
          </a:r>
        </a:p>
      </dsp:txBody>
      <dsp:txXfrm>
        <a:off x="5234629" y="62073"/>
        <a:ext cx="833008" cy="520134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35DD0-06BB-AD40-898B-1EA6E7C74E84}">
      <dsp:nvSpPr>
        <dsp:cNvPr id="0" name=""/>
        <dsp:cNvSpPr/>
      </dsp:nvSpPr>
      <dsp:spPr>
        <a:xfrm>
          <a:off x="5206491" y="33935"/>
          <a:ext cx="889284" cy="5764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Sensor QC</a:t>
          </a:r>
        </a:p>
      </dsp:txBody>
      <dsp:txXfrm>
        <a:off x="5234629" y="62073"/>
        <a:ext cx="833008" cy="52013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35DD0-06BB-AD40-898B-1EA6E7C74E84}">
      <dsp:nvSpPr>
        <dsp:cNvPr id="0" name=""/>
        <dsp:cNvSpPr/>
      </dsp:nvSpPr>
      <dsp:spPr>
        <a:xfrm>
          <a:off x="5206491" y="33935"/>
          <a:ext cx="889284" cy="5764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Sensor QC</a:t>
          </a:r>
        </a:p>
      </dsp:txBody>
      <dsp:txXfrm>
        <a:off x="5234629" y="62073"/>
        <a:ext cx="833008" cy="520134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2FC17-E294-C649-973A-8328FEA81D59}">
      <dsp:nvSpPr>
        <dsp:cNvPr id="0" name=""/>
        <dsp:cNvSpPr/>
      </dsp:nvSpPr>
      <dsp:spPr>
        <a:xfrm>
          <a:off x="2413673" y="1648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Quality Control</a:t>
          </a:r>
        </a:p>
      </dsp:txBody>
      <dsp:txXfrm>
        <a:off x="2462430" y="50405"/>
        <a:ext cx="1439095" cy="901282"/>
      </dsp:txXfrm>
    </dsp:sp>
    <dsp:sp modelId="{A4F9A139-31E4-3348-BCD5-8E0B0BFDD760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2429475" y="195655"/>
              </a:moveTo>
              <a:arcTo wR="1650102" hR="1650102" stAng="178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02EF8-3659-AB48-822B-D802E9D58865}">
      <dsp:nvSpPr>
        <dsp:cNvPr id="0" name=""/>
        <dsp:cNvSpPr/>
      </dsp:nvSpPr>
      <dsp:spPr>
        <a:xfrm>
          <a:off x="4063776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Inter-pad resistance</a:t>
          </a:r>
        </a:p>
      </dsp:txBody>
      <dsp:txXfrm>
        <a:off x="4112533" y="1700508"/>
        <a:ext cx="1439095" cy="901282"/>
      </dsp:txXfrm>
    </dsp:sp>
    <dsp:sp modelId="{A478B043-73A8-DE40-AB41-93CBA2DD4079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3218982" y="2161430"/>
              </a:moveTo>
              <a:arcTo wR="1650102" hR="1650102" stAng="10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35DD0-06BB-AD40-898B-1EA6E7C74E84}">
      <dsp:nvSpPr>
        <dsp:cNvPr id="0" name=""/>
        <dsp:cNvSpPr/>
      </dsp:nvSpPr>
      <dsp:spPr>
        <a:xfrm>
          <a:off x="2413673" y="3301854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Sensor QC</a:t>
          </a:r>
        </a:p>
      </dsp:txBody>
      <dsp:txXfrm>
        <a:off x="2462430" y="3350611"/>
        <a:ext cx="1439095" cy="901282"/>
      </dsp:txXfrm>
    </dsp:sp>
    <dsp:sp modelId="{70DE44EF-C5F1-824B-ABD7-DA6C5D706A51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70729" y="3104550"/>
              </a:moveTo>
              <a:arcTo wR="1650102" hR="1650102" stAng="70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64677-5C58-AC4F-B071-FEFEB6F3051F}">
      <dsp:nvSpPr>
        <dsp:cNvPr id="0" name=""/>
        <dsp:cNvSpPr/>
      </dsp:nvSpPr>
      <dsp:spPr>
        <a:xfrm>
          <a:off x="763570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Testbeam</a:t>
          </a:r>
          <a:endParaRPr lang="en-GB" sz="2100" kern="1200" dirty="0"/>
        </a:p>
      </dsp:txBody>
      <dsp:txXfrm>
        <a:off x="812327" y="1700508"/>
        <a:ext cx="1439095" cy="901282"/>
      </dsp:txXfrm>
    </dsp:sp>
    <dsp:sp modelId="{66B24AE1-631D-3F40-B761-F345C10C293A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1223" y="1138775"/>
              </a:moveTo>
              <a:arcTo wR="1650102" hR="1650102" stAng="118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3284014" y="759832"/>
          <a:ext cx="1537228" cy="99721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ATLAS HGTD</a:t>
          </a:r>
        </a:p>
      </dsp:txBody>
      <dsp:txXfrm>
        <a:off x="3332694" y="808512"/>
        <a:ext cx="1439868" cy="899857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64677-5C58-AC4F-B071-FEFEB6F3051F}">
      <dsp:nvSpPr>
        <dsp:cNvPr id="0" name=""/>
        <dsp:cNvSpPr/>
      </dsp:nvSpPr>
      <dsp:spPr>
        <a:xfrm>
          <a:off x="2511358" y="32917"/>
          <a:ext cx="837449" cy="5462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Testbeam</a:t>
          </a:r>
          <a:endParaRPr lang="en-GB" sz="1200" kern="1200" dirty="0"/>
        </a:p>
      </dsp:txBody>
      <dsp:txXfrm>
        <a:off x="2538025" y="59584"/>
        <a:ext cx="784115" cy="492942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64677-5C58-AC4F-B071-FEFEB6F3051F}">
      <dsp:nvSpPr>
        <dsp:cNvPr id="0" name=""/>
        <dsp:cNvSpPr/>
      </dsp:nvSpPr>
      <dsp:spPr>
        <a:xfrm>
          <a:off x="2511358" y="32917"/>
          <a:ext cx="837449" cy="5462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Testbeam</a:t>
          </a:r>
          <a:endParaRPr lang="en-GB" sz="1200" kern="1200" dirty="0"/>
        </a:p>
      </dsp:txBody>
      <dsp:txXfrm>
        <a:off x="2538025" y="59584"/>
        <a:ext cx="784115" cy="49294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3284014" y="759832"/>
          <a:ext cx="1537228" cy="99721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ATLAS HGTD</a:t>
          </a:r>
        </a:p>
      </dsp:txBody>
      <dsp:txXfrm>
        <a:off x="3332694" y="808512"/>
        <a:ext cx="1439868" cy="8998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5151306" y="46613"/>
          <a:ext cx="944636" cy="61555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ATLAS HGTD</a:t>
          </a:r>
        </a:p>
      </dsp:txBody>
      <dsp:txXfrm>
        <a:off x="5181355" y="76662"/>
        <a:ext cx="884538" cy="555460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2FC17-E294-C649-973A-8328FEA81D59}">
      <dsp:nvSpPr>
        <dsp:cNvPr id="0" name=""/>
        <dsp:cNvSpPr/>
      </dsp:nvSpPr>
      <dsp:spPr>
        <a:xfrm>
          <a:off x="2413673" y="1648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Quality Control</a:t>
          </a:r>
        </a:p>
      </dsp:txBody>
      <dsp:txXfrm>
        <a:off x="2462430" y="50405"/>
        <a:ext cx="1439095" cy="901282"/>
      </dsp:txXfrm>
    </dsp:sp>
    <dsp:sp modelId="{A4F9A139-31E4-3348-BCD5-8E0B0BFDD760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2429475" y="195655"/>
              </a:moveTo>
              <a:arcTo wR="1650102" hR="1650102" stAng="178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02EF8-3659-AB48-822B-D802E9D58865}">
      <dsp:nvSpPr>
        <dsp:cNvPr id="0" name=""/>
        <dsp:cNvSpPr/>
      </dsp:nvSpPr>
      <dsp:spPr>
        <a:xfrm>
          <a:off x="4063776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Inter-pad resistance</a:t>
          </a:r>
        </a:p>
      </dsp:txBody>
      <dsp:txXfrm>
        <a:off x="4112533" y="1700508"/>
        <a:ext cx="1439095" cy="901282"/>
      </dsp:txXfrm>
    </dsp:sp>
    <dsp:sp modelId="{A478B043-73A8-DE40-AB41-93CBA2DD4079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3218982" y="2161430"/>
              </a:moveTo>
              <a:arcTo wR="1650102" hR="1650102" stAng="10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35DD0-06BB-AD40-898B-1EA6E7C74E84}">
      <dsp:nvSpPr>
        <dsp:cNvPr id="0" name=""/>
        <dsp:cNvSpPr/>
      </dsp:nvSpPr>
      <dsp:spPr>
        <a:xfrm>
          <a:off x="2413673" y="3301854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Sensor QC</a:t>
          </a:r>
        </a:p>
      </dsp:txBody>
      <dsp:txXfrm>
        <a:off x="2462430" y="3350611"/>
        <a:ext cx="1439095" cy="901282"/>
      </dsp:txXfrm>
    </dsp:sp>
    <dsp:sp modelId="{70DE44EF-C5F1-824B-ABD7-DA6C5D706A51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70729" y="3104550"/>
              </a:moveTo>
              <a:arcTo wR="1650102" hR="1650102" stAng="70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64677-5C58-AC4F-B071-FEFEB6F3051F}">
      <dsp:nvSpPr>
        <dsp:cNvPr id="0" name=""/>
        <dsp:cNvSpPr/>
      </dsp:nvSpPr>
      <dsp:spPr>
        <a:xfrm>
          <a:off x="763570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Testbeam</a:t>
          </a:r>
          <a:endParaRPr lang="en-GB" sz="2100" kern="1200" dirty="0"/>
        </a:p>
      </dsp:txBody>
      <dsp:txXfrm>
        <a:off x="812327" y="1700508"/>
        <a:ext cx="1439095" cy="901282"/>
      </dsp:txXfrm>
    </dsp:sp>
    <dsp:sp modelId="{66B24AE1-631D-3F40-B761-F345C10C293A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1223" y="1138775"/>
              </a:moveTo>
              <a:arcTo wR="1650102" hR="1650102" stAng="118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2FC17-E294-C649-973A-8328FEA81D59}">
      <dsp:nvSpPr>
        <dsp:cNvPr id="0" name=""/>
        <dsp:cNvSpPr/>
      </dsp:nvSpPr>
      <dsp:spPr>
        <a:xfrm>
          <a:off x="1934631" y="1504"/>
          <a:ext cx="1168404" cy="7594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Quality Control</a:t>
          </a:r>
        </a:p>
      </dsp:txBody>
      <dsp:txXfrm>
        <a:off x="1971705" y="38578"/>
        <a:ext cx="1094256" cy="685314"/>
      </dsp:txXfrm>
    </dsp:sp>
    <dsp:sp modelId="{A4F9A139-31E4-3348-BCD5-8E0B0BFDD760}">
      <dsp:nvSpPr>
        <dsp:cNvPr id="0" name=""/>
        <dsp:cNvSpPr/>
      </dsp:nvSpPr>
      <dsp:spPr>
        <a:xfrm>
          <a:off x="1262828" y="381236"/>
          <a:ext cx="2512010" cy="2512010"/>
        </a:xfrm>
        <a:custGeom>
          <a:avLst/>
          <a:gdLst/>
          <a:ahLst/>
          <a:cxnLst/>
          <a:rect l="0" t="0" r="0" b="0"/>
          <a:pathLst>
            <a:path>
              <a:moveTo>
                <a:pt x="1848643" y="148607"/>
              </a:moveTo>
              <a:arcTo wR="1256005" hR="1256005" stAng="17889243" swAng="2628756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02EF8-3659-AB48-822B-D802E9D58865}">
      <dsp:nvSpPr>
        <dsp:cNvPr id="0" name=""/>
        <dsp:cNvSpPr/>
      </dsp:nvSpPr>
      <dsp:spPr>
        <a:xfrm>
          <a:off x="3190636" y="1257510"/>
          <a:ext cx="1168404" cy="7594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Inter-pad resistance</a:t>
          </a:r>
        </a:p>
      </dsp:txBody>
      <dsp:txXfrm>
        <a:off x="3227710" y="1294584"/>
        <a:ext cx="1094256" cy="685314"/>
      </dsp:txXfrm>
    </dsp:sp>
    <dsp:sp modelId="{A478B043-73A8-DE40-AB41-93CBA2DD4079}">
      <dsp:nvSpPr>
        <dsp:cNvPr id="0" name=""/>
        <dsp:cNvSpPr/>
      </dsp:nvSpPr>
      <dsp:spPr>
        <a:xfrm>
          <a:off x="1262828" y="381236"/>
          <a:ext cx="2512010" cy="2512010"/>
        </a:xfrm>
        <a:custGeom>
          <a:avLst/>
          <a:gdLst/>
          <a:ahLst/>
          <a:cxnLst/>
          <a:rect l="0" t="0" r="0" b="0"/>
          <a:pathLst>
            <a:path>
              <a:moveTo>
                <a:pt x="2450311" y="1644827"/>
              </a:moveTo>
              <a:arcTo wR="1256005" hR="1256005" stAng="1082001" swAng="2628756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35DD0-06BB-AD40-898B-1EA6E7C74E84}">
      <dsp:nvSpPr>
        <dsp:cNvPr id="0" name=""/>
        <dsp:cNvSpPr/>
      </dsp:nvSpPr>
      <dsp:spPr>
        <a:xfrm>
          <a:off x="1934631" y="2513515"/>
          <a:ext cx="1168404" cy="7594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Sensor QC</a:t>
          </a:r>
        </a:p>
      </dsp:txBody>
      <dsp:txXfrm>
        <a:off x="1971705" y="2550589"/>
        <a:ext cx="1094256" cy="685314"/>
      </dsp:txXfrm>
    </dsp:sp>
    <dsp:sp modelId="{70DE44EF-C5F1-824B-ABD7-DA6C5D706A51}">
      <dsp:nvSpPr>
        <dsp:cNvPr id="0" name=""/>
        <dsp:cNvSpPr/>
      </dsp:nvSpPr>
      <dsp:spPr>
        <a:xfrm>
          <a:off x="1262828" y="381236"/>
          <a:ext cx="2512010" cy="2512010"/>
        </a:xfrm>
        <a:custGeom>
          <a:avLst/>
          <a:gdLst/>
          <a:ahLst/>
          <a:cxnLst/>
          <a:rect l="0" t="0" r="0" b="0"/>
          <a:pathLst>
            <a:path>
              <a:moveTo>
                <a:pt x="663367" y="2363402"/>
              </a:moveTo>
              <a:arcTo wR="1256005" hR="1256005" stAng="7089243" swAng="2628756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64677-5C58-AC4F-B071-FEFEB6F3051F}">
      <dsp:nvSpPr>
        <dsp:cNvPr id="0" name=""/>
        <dsp:cNvSpPr/>
      </dsp:nvSpPr>
      <dsp:spPr>
        <a:xfrm>
          <a:off x="678626" y="1257510"/>
          <a:ext cx="1168404" cy="7594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Testbeam</a:t>
          </a:r>
          <a:endParaRPr lang="en-GB" sz="1600" kern="1200" dirty="0"/>
        </a:p>
      </dsp:txBody>
      <dsp:txXfrm>
        <a:off x="715700" y="1294584"/>
        <a:ext cx="1094256" cy="685314"/>
      </dsp:txXfrm>
    </dsp:sp>
    <dsp:sp modelId="{66B24AE1-631D-3F40-B761-F345C10C293A}">
      <dsp:nvSpPr>
        <dsp:cNvPr id="0" name=""/>
        <dsp:cNvSpPr/>
      </dsp:nvSpPr>
      <dsp:spPr>
        <a:xfrm>
          <a:off x="1262828" y="381236"/>
          <a:ext cx="2512010" cy="2512010"/>
        </a:xfrm>
        <a:custGeom>
          <a:avLst/>
          <a:gdLst/>
          <a:ahLst/>
          <a:cxnLst/>
          <a:rect l="0" t="0" r="0" b="0"/>
          <a:pathLst>
            <a:path>
              <a:moveTo>
                <a:pt x="61699" y="867182"/>
              </a:moveTo>
              <a:arcTo wR="1256005" hR="1256005" stAng="11882001" swAng="2628756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3530679" y="882254"/>
          <a:ext cx="1170005" cy="7595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ATLAS HGTD</a:t>
          </a:r>
        </a:p>
      </dsp:txBody>
      <dsp:txXfrm>
        <a:off x="3567759" y="919334"/>
        <a:ext cx="1095845" cy="68543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5151306" y="46613"/>
          <a:ext cx="944636" cy="61555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ATLAS HGTD</a:t>
          </a:r>
        </a:p>
      </dsp:txBody>
      <dsp:txXfrm>
        <a:off x="5181355" y="76662"/>
        <a:ext cx="884538" cy="5554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5151306" y="46613"/>
          <a:ext cx="944636" cy="61555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ATLAS HGTD</a:t>
          </a:r>
        </a:p>
      </dsp:txBody>
      <dsp:txXfrm>
        <a:off x="5181355" y="76662"/>
        <a:ext cx="884538" cy="5554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5151306" y="46613"/>
          <a:ext cx="944636" cy="61555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ATLAS HGTD</a:t>
          </a:r>
        </a:p>
      </dsp:txBody>
      <dsp:txXfrm>
        <a:off x="5181355" y="76662"/>
        <a:ext cx="884538" cy="5554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2FC17-E294-C649-973A-8328FEA81D59}">
      <dsp:nvSpPr>
        <dsp:cNvPr id="0" name=""/>
        <dsp:cNvSpPr/>
      </dsp:nvSpPr>
      <dsp:spPr>
        <a:xfrm>
          <a:off x="2413673" y="1648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Quality Control</a:t>
          </a:r>
        </a:p>
      </dsp:txBody>
      <dsp:txXfrm>
        <a:off x="2462430" y="50405"/>
        <a:ext cx="1439095" cy="901282"/>
      </dsp:txXfrm>
    </dsp:sp>
    <dsp:sp modelId="{A4F9A139-31E4-3348-BCD5-8E0B0BFDD760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2429475" y="195655"/>
              </a:moveTo>
              <a:arcTo wR="1650102" hR="1650102" stAng="178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02EF8-3659-AB48-822B-D802E9D58865}">
      <dsp:nvSpPr>
        <dsp:cNvPr id="0" name=""/>
        <dsp:cNvSpPr/>
      </dsp:nvSpPr>
      <dsp:spPr>
        <a:xfrm>
          <a:off x="4063776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Inter-pad resistance</a:t>
          </a:r>
        </a:p>
      </dsp:txBody>
      <dsp:txXfrm>
        <a:off x="4112533" y="1700508"/>
        <a:ext cx="1439095" cy="901282"/>
      </dsp:txXfrm>
    </dsp:sp>
    <dsp:sp modelId="{A478B043-73A8-DE40-AB41-93CBA2DD4079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3218982" y="2161430"/>
              </a:moveTo>
              <a:arcTo wR="1650102" hR="1650102" stAng="10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35DD0-06BB-AD40-898B-1EA6E7C74E84}">
      <dsp:nvSpPr>
        <dsp:cNvPr id="0" name=""/>
        <dsp:cNvSpPr/>
      </dsp:nvSpPr>
      <dsp:spPr>
        <a:xfrm>
          <a:off x="2413673" y="3301854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Sensor QC</a:t>
          </a:r>
        </a:p>
      </dsp:txBody>
      <dsp:txXfrm>
        <a:off x="2462430" y="3350611"/>
        <a:ext cx="1439095" cy="901282"/>
      </dsp:txXfrm>
    </dsp:sp>
    <dsp:sp modelId="{70DE44EF-C5F1-824B-ABD7-DA6C5D706A51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70729" y="3104550"/>
              </a:moveTo>
              <a:arcTo wR="1650102" hR="1650102" stAng="7091092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64677-5C58-AC4F-B071-FEFEB6F3051F}">
      <dsp:nvSpPr>
        <dsp:cNvPr id="0" name=""/>
        <dsp:cNvSpPr/>
      </dsp:nvSpPr>
      <dsp:spPr>
        <a:xfrm>
          <a:off x="763570" y="1651751"/>
          <a:ext cx="1536609" cy="9987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Testbeam</a:t>
          </a:r>
          <a:endParaRPr lang="en-GB" sz="2100" kern="1200" dirty="0"/>
        </a:p>
      </dsp:txBody>
      <dsp:txXfrm>
        <a:off x="812327" y="1700508"/>
        <a:ext cx="1439095" cy="901282"/>
      </dsp:txXfrm>
    </dsp:sp>
    <dsp:sp modelId="{66B24AE1-631D-3F40-B761-F345C10C293A}">
      <dsp:nvSpPr>
        <dsp:cNvPr id="0" name=""/>
        <dsp:cNvSpPr/>
      </dsp:nvSpPr>
      <dsp:spPr>
        <a:xfrm>
          <a:off x="1531875" y="501046"/>
          <a:ext cx="3300205" cy="3300205"/>
        </a:xfrm>
        <a:custGeom>
          <a:avLst/>
          <a:gdLst/>
          <a:ahLst/>
          <a:cxnLst/>
          <a:rect l="0" t="0" r="0" b="0"/>
          <a:pathLst>
            <a:path>
              <a:moveTo>
                <a:pt x="81223" y="1138775"/>
              </a:moveTo>
              <a:arcTo wR="1650102" hR="1650102" stAng="11883106" swAng="262580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6DC7E-8302-F941-80F3-9A8A3CCC45B0}">
      <dsp:nvSpPr>
        <dsp:cNvPr id="0" name=""/>
        <dsp:cNvSpPr/>
      </dsp:nvSpPr>
      <dsp:spPr>
        <a:xfrm>
          <a:off x="3284014" y="759832"/>
          <a:ext cx="1537228" cy="99721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ATLAS HGTD</a:t>
          </a:r>
        </a:p>
      </dsp:txBody>
      <dsp:txXfrm>
        <a:off x="3332694" y="808512"/>
        <a:ext cx="1439868" cy="89985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C2ABC0-1EAE-B844-8998-650E47A6E0E8}">
      <dsp:nvSpPr>
        <dsp:cNvPr id="0" name=""/>
        <dsp:cNvSpPr/>
      </dsp:nvSpPr>
      <dsp:spPr>
        <a:xfrm>
          <a:off x="1969532" y="727"/>
          <a:ext cx="1698394" cy="16983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Check product quality</a:t>
          </a:r>
        </a:p>
      </dsp:txBody>
      <dsp:txXfrm>
        <a:off x="2218256" y="249451"/>
        <a:ext cx="1200946" cy="1200946"/>
      </dsp:txXfrm>
    </dsp:sp>
    <dsp:sp modelId="{6D6C4FE3-0B0A-1E44-A351-CE440A6B405B}">
      <dsp:nvSpPr>
        <dsp:cNvPr id="0" name=""/>
        <dsp:cNvSpPr/>
      </dsp:nvSpPr>
      <dsp:spPr>
        <a:xfrm rot="3600000">
          <a:off x="3224172" y="1656353"/>
          <a:ext cx="451240" cy="57320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600" kern="1200"/>
        </a:p>
      </dsp:txBody>
      <dsp:txXfrm>
        <a:off x="3258015" y="1712377"/>
        <a:ext cx="315868" cy="343924"/>
      </dsp:txXfrm>
    </dsp:sp>
    <dsp:sp modelId="{038DE62D-A1EC-E146-88EC-80B9E3B6D6D6}">
      <dsp:nvSpPr>
        <dsp:cNvPr id="0" name=""/>
        <dsp:cNvSpPr/>
      </dsp:nvSpPr>
      <dsp:spPr>
        <a:xfrm>
          <a:off x="3244428" y="2208912"/>
          <a:ext cx="1698394" cy="16983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Contact with vendor</a:t>
          </a:r>
        </a:p>
      </dsp:txBody>
      <dsp:txXfrm>
        <a:off x="3493152" y="2457636"/>
        <a:ext cx="1200946" cy="1200946"/>
      </dsp:txXfrm>
    </dsp:sp>
    <dsp:sp modelId="{27B6C1AF-A66E-9B4C-B094-E362E260E04D}">
      <dsp:nvSpPr>
        <dsp:cNvPr id="0" name=""/>
        <dsp:cNvSpPr/>
      </dsp:nvSpPr>
      <dsp:spPr>
        <a:xfrm rot="10800000">
          <a:off x="2605880" y="2771505"/>
          <a:ext cx="451240" cy="57320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600" kern="1200"/>
        </a:p>
      </dsp:txBody>
      <dsp:txXfrm rot="10800000">
        <a:off x="2741252" y="2886147"/>
        <a:ext cx="315868" cy="343924"/>
      </dsp:txXfrm>
    </dsp:sp>
    <dsp:sp modelId="{EA70824B-86BC-774A-B86C-194211AF0B21}">
      <dsp:nvSpPr>
        <dsp:cNvPr id="0" name=""/>
        <dsp:cNvSpPr/>
      </dsp:nvSpPr>
      <dsp:spPr>
        <a:xfrm>
          <a:off x="694636" y="2208912"/>
          <a:ext cx="1698394" cy="16983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Establish quality benchmark</a:t>
          </a:r>
        </a:p>
      </dsp:txBody>
      <dsp:txXfrm>
        <a:off x="943360" y="2457636"/>
        <a:ext cx="1200946" cy="1200946"/>
      </dsp:txXfrm>
    </dsp:sp>
    <dsp:sp modelId="{34B7891F-ACF3-3944-9E98-F73E51909BED}">
      <dsp:nvSpPr>
        <dsp:cNvPr id="0" name=""/>
        <dsp:cNvSpPr/>
      </dsp:nvSpPr>
      <dsp:spPr>
        <a:xfrm rot="18000000">
          <a:off x="1949276" y="1678473"/>
          <a:ext cx="451240" cy="57320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600" kern="1200"/>
        </a:p>
      </dsp:txBody>
      <dsp:txXfrm>
        <a:off x="1983119" y="1851733"/>
        <a:ext cx="315868" cy="3439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2FC17-E294-C649-973A-8328FEA81D59}">
      <dsp:nvSpPr>
        <dsp:cNvPr id="0" name=""/>
        <dsp:cNvSpPr/>
      </dsp:nvSpPr>
      <dsp:spPr>
        <a:xfrm>
          <a:off x="3344360" y="0"/>
          <a:ext cx="931083" cy="63032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Quality Control</a:t>
          </a:r>
        </a:p>
      </dsp:txBody>
      <dsp:txXfrm>
        <a:off x="3375130" y="30770"/>
        <a:ext cx="869543" cy="568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I did measurements and analysis in the Context of this Quality Control as my summer students project</a:t>
            </a: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801287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DE" dirty="0"/>
              <a:t>Continue with a measurement in the context of Process QC using test structures: probing resistance of the interpad region</a:t>
            </a:r>
          </a:p>
        </p:txBody>
      </p:sp>
    </p:spTree>
    <p:extLst>
      <p:ext uri="{BB962C8B-B14F-4D97-AF65-F5344CB8AC3E}">
        <p14:creationId xmlns:p14="http://schemas.microsoft.com/office/powerpoint/2010/main" val="3733365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Importance of inter-pad resistance: in general, mitigate influence of adjacent pixels on one another</a:t>
            </a:r>
          </a:p>
          <a:p>
            <a:pPr marL="158750" indent="0"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5875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test structure components and why: (maybe only name a few)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 PIN diode (same as single pad LGAD without gain layer) to check the bulk properties of the active layer (full depletion voltage and leakage current);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MOS capacitor to check the flat band voltage, oxide thickness and charge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Gated diodes to check the surface current;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Van der Pau structures to check sheet resistance of the implants (</a:t>
            </a:r>
            <a:r>
              <a:rPr lang="en-GB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n+,p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+) and aluminium lines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DE" dirty="0"/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Put plots of the statistics of parameters of the QC-TS (I don’t think there’s enough time)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731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Importance of inter-pad resistance: in general, mitigate influence of adjacent pixels on one another</a:t>
            </a:r>
          </a:p>
          <a:p>
            <a:pPr marL="158750" indent="0"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15875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test structure components and why: (maybe only name a few)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 PIN diode (same as single pad LGAD without gain layer) to check the bulk properties of the active layer (full depletion voltage and leakage current);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MOS capacitor to check the flat band voltage, oxide thickness and charge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Gated diodes to check the surface current;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Van der Pau structures to check sheet resistance of the implants (</a:t>
            </a:r>
            <a:r>
              <a:rPr lang="en-GB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n+,p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+) and aluminium lines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DE" dirty="0"/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Put plots of the statistics of parameters of the QC-TS (I don’t think there’s enough time)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62898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950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 dirty="0">
                <a:latin typeface="+mn-lt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+mn-lt"/>
              </a:rPr>
              <a:t>Structure of the 1x2 LGAD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+mn-lt"/>
              </a:rPr>
              <a:t>JTE: Junction Termination Extension: </a:t>
            </a:r>
            <a:r>
              <a:rPr lang="en-GB" dirty="0">
                <a:effectLst/>
                <a:latin typeface="+mn-lt"/>
              </a:rPr>
              <a:t>avoid early breakdown, of course also less efficiency</a:t>
            </a:r>
          </a:p>
          <a:p>
            <a:pPr lvl="1"/>
            <a:r>
              <a:rPr lang="en-GB" dirty="0">
                <a:effectLst/>
                <a:latin typeface="+mn-lt"/>
              </a:rPr>
              <a:t>Explain measurement: 3 source meters, set one bias voltage &amp; sweep with second SMU while measuring current</a:t>
            </a:r>
          </a:p>
          <a:p>
            <a:endParaRPr lang="en-GB" dirty="0">
              <a:solidFill>
                <a:srgbClr val="000000"/>
              </a:solidFill>
              <a:latin typeface="+mn-lt"/>
            </a:endParaRPr>
          </a:p>
          <a:p>
            <a:r>
              <a:rPr lang="de-DE" dirty="0" err="1">
                <a:latin typeface="+mn-lt"/>
              </a:rPr>
              <a:t>Equivalent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circuit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diagram</a:t>
            </a:r>
            <a:endParaRPr lang="de-DE" dirty="0">
              <a:latin typeface="+mn-lt"/>
            </a:endParaRPr>
          </a:p>
          <a:p>
            <a:pPr lvl="1"/>
            <a:r>
              <a:rPr lang="de-DE" dirty="0" err="1"/>
              <a:t>Mentioning</a:t>
            </a:r>
            <a:r>
              <a:rPr lang="de-DE" dirty="0"/>
              <a:t> </a:t>
            </a:r>
            <a:r>
              <a:rPr lang="de-DE" dirty="0" err="1"/>
              <a:t>approximations</a:t>
            </a:r>
            <a:endParaRPr lang="de-DE" dirty="0"/>
          </a:p>
          <a:p>
            <a:pPr lvl="1"/>
            <a:r>
              <a:rPr lang="de-DE" dirty="0" err="1"/>
              <a:t>Calculating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Kirchhoff </a:t>
            </a:r>
            <a:r>
              <a:rPr lang="de-DE" dirty="0" err="1"/>
              <a:t>rules</a:t>
            </a:r>
            <a:r>
              <a:rPr lang="de-DE" dirty="0"/>
              <a:t> --&gt; </a:t>
            </a:r>
            <a:r>
              <a:rPr lang="de-DE" dirty="0" err="1"/>
              <a:t>formula</a:t>
            </a:r>
            <a:r>
              <a:rPr lang="de-DE" dirty="0"/>
              <a:t> Inter-pad </a:t>
            </a:r>
            <a:r>
              <a:rPr lang="de-DE" dirty="0" err="1"/>
              <a:t>current</a:t>
            </a: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dirty="0"/>
              <a:t>(Look at Gregor’s slides and take note of his introduction)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28016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plot</a:t>
            </a:r>
            <a:r>
              <a:rPr lang="de-DE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/>
              <a:t>Visible linear </a:t>
            </a:r>
            <a:r>
              <a:rPr lang="de-DE" dirty="0" err="1"/>
              <a:t>correlation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voltage</a:t>
            </a:r>
            <a:r>
              <a:rPr lang="de-DE" dirty="0"/>
              <a:t> and inter-pad </a:t>
            </a:r>
            <a:r>
              <a:rPr lang="de-DE" dirty="0" err="1"/>
              <a:t>current</a:t>
            </a:r>
            <a:r>
              <a:rPr lang="de-DE" dirty="0"/>
              <a:t> -&gt; fit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different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voltage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find </a:t>
            </a:r>
            <a:r>
              <a:rPr lang="de-DE" dirty="0" err="1"/>
              <a:t>resistance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/>
              <a:t>Right </a:t>
            </a:r>
            <a:r>
              <a:rPr lang="de-DE" dirty="0" err="1"/>
              <a:t>plot</a:t>
            </a:r>
            <a:r>
              <a:rPr lang="de-DE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/>
              <a:t>V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50: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depletion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sensor</a:t>
            </a:r>
            <a:r>
              <a:rPr lang="de-DE" dirty="0"/>
              <a:t>, not </a:t>
            </a:r>
            <a:r>
              <a:rPr lang="de-DE" dirty="0" err="1"/>
              <a:t>constant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different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voltages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</a:t>
            </a:r>
            <a:r>
              <a:rPr lang="de-DE" dirty="0" err="1"/>
              <a:t>dropping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nearing</a:t>
            </a:r>
            <a:r>
              <a:rPr lang="de-DE" dirty="0"/>
              <a:t> breakdown </a:t>
            </a:r>
            <a:r>
              <a:rPr lang="de-DE" dirty="0" err="1"/>
              <a:t>voltage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 err="1"/>
              <a:t>Conclusion</a:t>
            </a:r>
            <a:r>
              <a:rPr lang="de-DE" dirty="0"/>
              <a:t>: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50158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lvl="0" indent="0">
              <a:buNone/>
            </a:pPr>
            <a:r>
              <a:rPr lang="en-DE" dirty="0"/>
              <a:t>Now moving from Process QC to Sensor QC, which is the testing of the actual sensors</a:t>
            </a:r>
          </a:p>
          <a:p>
            <a:pPr marL="158750" lvl="0" indent="0">
              <a:buNone/>
            </a:pPr>
            <a:endParaRPr lang="en-DE" dirty="0"/>
          </a:p>
          <a:p>
            <a:pPr marL="158750" lvl="0" indent="0">
              <a:buNone/>
            </a:pPr>
            <a:endParaRPr lang="en-DE" dirty="0"/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8274085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Sensors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HGTD in </a:t>
            </a:r>
            <a:r>
              <a:rPr lang="de-DE" dirty="0" err="1"/>
              <a:t>the</a:t>
            </a:r>
            <a:r>
              <a:rPr lang="de-DE" dirty="0"/>
              <a:t> end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/>
              <a:t>Concrete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I </a:t>
            </a:r>
            <a:r>
              <a:rPr lang="de-DE" dirty="0" err="1"/>
              <a:t>cover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DE" sz="1100" dirty="0"/>
              <a:t>Test breakdown voltage with I-V curve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LGAD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limited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lowest</a:t>
            </a:r>
            <a:r>
              <a:rPr lang="de-DE" dirty="0"/>
              <a:t> breakdown </a:t>
            </a:r>
            <a:r>
              <a:rPr lang="de-DE" dirty="0" err="1"/>
              <a:t>pad</a:t>
            </a:r>
            <a:r>
              <a:rPr lang="de-DE" dirty="0"/>
              <a:t> -&gt; </a:t>
            </a:r>
            <a:r>
              <a:rPr lang="de-DE" dirty="0" err="1"/>
              <a:t>performance</a:t>
            </a:r>
            <a:r>
              <a:rPr lang="de-DE" dirty="0"/>
              <a:t> will not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adequate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sensors</a:t>
            </a:r>
            <a:endParaRPr lang="de-DE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è"/>
            </a:pPr>
            <a:r>
              <a:rPr lang="de-DE" dirty="0" err="1"/>
              <a:t>Uniformity</a:t>
            </a:r>
            <a:r>
              <a:rPr lang="de-DE" dirty="0"/>
              <a:t> and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benchmarks</a:t>
            </a:r>
            <a:endParaRPr lang="de-DE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è"/>
            </a:pPr>
            <a:r>
              <a:rPr lang="de-DE" dirty="0"/>
              <a:t>Test </a:t>
            </a:r>
            <a:r>
              <a:rPr lang="de-DE" dirty="0" err="1"/>
              <a:t>for</a:t>
            </a:r>
            <a:r>
              <a:rPr lang="de-DE" dirty="0"/>
              <a:t> different </a:t>
            </a:r>
            <a:r>
              <a:rPr lang="de-DE" dirty="0" err="1"/>
              <a:t>temperatures</a:t>
            </a:r>
            <a:r>
              <a:rPr lang="de-DE" dirty="0"/>
              <a:t> </a:t>
            </a:r>
            <a:r>
              <a:rPr lang="de-DE" dirty="0" err="1"/>
              <a:t>especially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foreseen</a:t>
            </a:r>
            <a:r>
              <a:rPr lang="de-DE" dirty="0"/>
              <a:t> </a:t>
            </a:r>
            <a:r>
              <a:rPr lang="de-DE" dirty="0" err="1"/>
              <a:t>operating</a:t>
            </a:r>
            <a:r>
              <a:rPr lang="de-DE" dirty="0"/>
              <a:t> </a:t>
            </a:r>
            <a:r>
              <a:rPr lang="de-DE" dirty="0" err="1"/>
              <a:t>temperature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173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f0918502c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f0918502c0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Sensor, 15x15 </a:t>
            </a:r>
            <a:r>
              <a:rPr lang="de-DE" dirty="0" err="1"/>
              <a:t>pads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plots</a:t>
            </a:r>
            <a:r>
              <a:rPr lang="de-DE" dirty="0"/>
              <a:t>? -&gt; </a:t>
            </a:r>
            <a:r>
              <a:rPr lang="de-DE" dirty="0" err="1"/>
              <a:t>temperature</a:t>
            </a:r>
            <a:r>
              <a:rPr lang="de-DE" dirty="0"/>
              <a:t> -&gt; still,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shape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breakdown </a:t>
            </a:r>
            <a:r>
              <a:rPr lang="de-DE" dirty="0" err="1"/>
              <a:t>voltage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/>
              <a:t>Conclusion</a:t>
            </a:r>
            <a:r>
              <a:rPr lang="de-DE" dirty="0"/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On </a:t>
            </a:r>
            <a:r>
              <a:rPr lang="de-DE" dirty="0" err="1"/>
              <a:t>average</a:t>
            </a:r>
            <a:r>
              <a:rPr lang="de-DE" dirty="0"/>
              <a:t> 60V </a:t>
            </a:r>
            <a:r>
              <a:rPr lang="de-DE" dirty="0" err="1"/>
              <a:t>decrease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temperatures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Sensor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meet</a:t>
            </a:r>
            <a:r>
              <a:rPr lang="de-DE" dirty="0"/>
              <a:t> </a:t>
            </a:r>
            <a:r>
              <a:rPr lang="de-DE" dirty="0" err="1"/>
              <a:t>requirement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breakdown </a:t>
            </a:r>
            <a:r>
              <a:rPr lang="de-DE" dirty="0" err="1"/>
              <a:t>voltage</a:t>
            </a:r>
            <a:r>
              <a:rPr lang="de-DE" dirty="0"/>
              <a:t>,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meet</a:t>
            </a:r>
            <a:r>
              <a:rPr lang="de-DE" dirty="0"/>
              <a:t> </a:t>
            </a:r>
            <a:r>
              <a:rPr lang="de-DE" dirty="0" err="1"/>
              <a:t>requirement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uniformity</a:t>
            </a:r>
            <a:r>
              <a:rPr lang="de-DE" dirty="0"/>
              <a:t> </a:t>
            </a:r>
            <a:r>
              <a:rPr lang="de-DE" dirty="0" err="1"/>
              <a:t>though</a:t>
            </a:r>
            <a:endParaRPr lang="de-DE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2" indent="-285750">
              <a:buFontTx/>
              <a:buChar char="-"/>
            </a:pPr>
            <a:r>
              <a:rPr lang="en-DE" dirty="0"/>
              <a:t>Conclusion:</a:t>
            </a:r>
          </a:p>
          <a:p>
            <a:pPr marL="742950" lvl="3" indent="-285750">
              <a:buFontTx/>
              <a:buChar char="-"/>
            </a:pPr>
            <a:r>
              <a:rPr lang="en-GB" dirty="0"/>
              <a:t>O</a:t>
            </a:r>
            <a:r>
              <a:rPr lang="en-DE" dirty="0"/>
              <a:t>n average, they agree well</a:t>
            </a:r>
          </a:p>
          <a:p>
            <a:pPr marL="285750" lvl="2" indent="-285750">
              <a:buFontTx/>
              <a:buChar char="-"/>
            </a:pPr>
            <a:r>
              <a:rPr lang="en-DE" dirty="0"/>
              <a:t>Temperature during IV scan from vendor not with controlled temperature</a:t>
            </a:r>
          </a:p>
          <a:p>
            <a:pPr marL="285750" lvl="2" indent="-285750">
              <a:buFontTx/>
              <a:buChar char="-"/>
            </a:pPr>
            <a:r>
              <a:rPr lang="en-DE" dirty="0"/>
              <a:t>-&gt; try to estimate it wi</a:t>
            </a:r>
            <a:r>
              <a:rPr lang="en-GB" dirty="0" err="1"/>
              <a:t>th</a:t>
            </a:r>
            <a:r>
              <a:rPr lang="en-DE" dirty="0"/>
              <a:t> own temperature controlled measurement at different temperatures</a:t>
            </a:r>
          </a:p>
          <a:p>
            <a:pPr marL="285750" lvl="2" indent="-285750">
              <a:buFontTx/>
              <a:buChar char="-"/>
            </a:pPr>
            <a:r>
              <a:rPr lang="en-GB" dirty="0"/>
              <a:t>A</a:t>
            </a:r>
            <a:r>
              <a:rPr lang="en-DE" dirty="0"/>
              <a:t>nd also look at the difference more closely!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918502c0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918502c0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A </a:t>
            </a:r>
            <a:r>
              <a:rPr lang="de-DE" dirty="0" err="1"/>
              <a:t>bit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me</a:t>
            </a:r>
            <a:r>
              <a:rPr lang="de-DE" dirty="0"/>
              <a:t> I am </a:t>
            </a: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studying</a:t>
            </a:r>
            <a:r>
              <a:rPr lang="de-DE" dirty="0"/>
              <a:t>…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Bachelor‘s</a:t>
            </a:r>
            <a:r>
              <a:rPr lang="de-DE" dirty="0"/>
              <a:t> </a:t>
            </a:r>
            <a:r>
              <a:rPr lang="de-DE" dirty="0" err="1"/>
              <a:t>thesis</a:t>
            </a:r>
            <a:r>
              <a:rPr lang="de-DE" dirty="0"/>
              <a:t> I </a:t>
            </a:r>
            <a:r>
              <a:rPr lang="de-DE" dirty="0" err="1"/>
              <a:t>worked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ATLAS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figuring</a:t>
            </a:r>
            <a:r>
              <a:rPr lang="de-DE" dirty="0"/>
              <a:t> out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possibility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including</a:t>
            </a:r>
            <a:r>
              <a:rPr lang="de-DE" dirty="0"/>
              <a:t> </a:t>
            </a:r>
            <a:r>
              <a:rPr lang="de-DE" dirty="0" err="1"/>
              <a:t>neural</a:t>
            </a:r>
            <a:r>
              <a:rPr lang="de-DE" dirty="0"/>
              <a:t> </a:t>
            </a:r>
            <a:r>
              <a:rPr lang="de-DE" dirty="0" err="1"/>
              <a:t>networks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trigger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 </a:t>
            </a:r>
            <a:r>
              <a:rPr lang="de-DE" dirty="0" err="1"/>
              <a:t>region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0891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Highlight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slope</a:t>
            </a:r>
            <a:r>
              <a:rPr lang="de-DE" dirty="0"/>
              <a:t> + </a:t>
            </a:r>
            <a:r>
              <a:rPr lang="de-DE" dirty="0" err="1"/>
              <a:t>fitting</a:t>
            </a:r>
            <a:r>
              <a:rPr lang="de-DE" dirty="0"/>
              <a:t> </a:t>
            </a:r>
            <a:r>
              <a:rPr lang="de-DE" dirty="0" err="1"/>
              <a:t>error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-&gt; In </a:t>
            </a:r>
            <a:r>
              <a:rPr lang="de-DE" dirty="0" err="1"/>
              <a:t>general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agree</a:t>
            </a:r>
            <a:r>
              <a:rPr lang="de-DE" dirty="0"/>
              <a:t>,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average</a:t>
            </a:r>
            <a:r>
              <a:rPr lang="de-DE" dirty="0"/>
              <a:t> </a:t>
            </a: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0.5 K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-&gt; </a:t>
            </a:r>
            <a:r>
              <a:rPr lang="de-DE" dirty="0" err="1"/>
              <a:t>Seems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pixels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 was </a:t>
            </a:r>
            <a:r>
              <a:rPr lang="de-DE" dirty="0" err="1"/>
              <a:t>inaccurate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85602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/>
              <a:t>Conclusion</a:t>
            </a:r>
            <a:r>
              <a:rPr lang="de-DE" dirty="0"/>
              <a:t>: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agree</a:t>
            </a:r>
            <a:r>
              <a:rPr lang="de-DE" dirty="0"/>
              <a:t> </a:t>
            </a:r>
            <a:r>
              <a:rPr lang="de-DE" dirty="0" err="1"/>
              <a:t>precicesly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and after </a:t>
            </a:r>
            <a:r>
              <a:rPr lang="de-DE" dirty="0" err="1"/>
              <a:t>hybridization</a:t>
            </a:r>
            <a:r>
              <a:rPr lang="de-DE" dirty="0"/>
              <a:t> -&gt;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expect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7674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DE" dirty="0"/>
              <a:t>Another major part in Sensor testing: Testbeam</a:t>
            </a:r>
          </a:p>
          <a:p>
            <a:pPr lvl="0"/>
            <a:r>
              <a:rPr lang="en-DE" dirty="0"/>
              <a:t>Actual testing of timing of the detector</a:t>
            </a: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9137027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Cooling box </a:t>
            </a:r>
            <a:r>
              <a:rPr lang="de-DE" dirty="0" err="1"/>
              <a:t>with</a:t>
            </a:r>
            <a:r>
              <a:rPr lang="de-DE" dirty="0"/>
              <a:t> Hybrids on </a:t>
            </a:r>
            <a:r>
              <a:rPr lang="de-DE" dirty="0" err="1"/>
              <a:t>testboard</a:t>
            </a:r>
            <a:r>
              <a:rPr lang="de-DE" dirty="0"/>
              <a:t> </a:t>
            </a:r>
            <a:r>
              <a:rPr lang="de-DE" dirty="0" err="1"/>
              <a:t>inside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/>
              <a:t>Telescope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tracking</a:t>
            </a:r>
            <a:r>
              <a:rPr lang="de-DE" dirty="0"/>
              <a:t>, SIPM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timing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,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MCU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Reference 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details</a:t>
            </a:r>
            <a:r>
              <a:rPr lang="de-DE" dirty="0"/>
              <a:t> in </a:t>
            </a:r>
            <a:r>
              <a:rPr lang="de-DE" dirty="0" err="1"/>
              <a:t>conference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 (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/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?)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6403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/>
              <a:t>Left</a:t>
            </a:r>
            <a:r>
              <a:rPr lang="de-DE" dirty="0"/>
              <a:t>: </a:t>
            </a:r>
            <a:r>
              <a:rPr lang="de-DE" dirty="0" err="1"/>
              <a:t>y</a:t>
            </a:r>
            <a:r>
              <a:rPr lang="de-DE" dirty="0"/>
              <a:t> </a:t>
            </a:r>
            <a:r>
              <a:rPr lang="de-DE" dirty="0" err="1"/>
              <a:t>axis</a:t>
            </a:r>
            <a:r>
              <a:rPr lang="de-DE" dirty="0"/>
              <a:t> </a:t>
            </a:r>
            <a:r>
              <a:rPr lang="de-DE" dirty="0" err="1"/>
              <a:t>timing</a:t>
            </a:r>
            <a:r>
              <a:rPr lang="de-DE" dirty="0"/>
              <a:t> and x-</a:t>
            </a:r>
            <a:r>
              <a:rPr lang="de-DE" dirty="0" err="1"/>
              <a:t>axis</a:t>
            </a:r>
            <a:r>
              <a:rPr lang="de-DE" dirty="0"/>
              <a:t>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voltage</a:t>
            </a:r>
            <a:r>
              <a:rPr lang="de-DE" dirty="0"/>
              <a:t> -&gt; different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different </a:t>
            </a:r>
            <a:r>
              <a:rPr lang="de-DE" dirty="0" err="1"/>
              <a:t>irradiation</a:t>
            </a:r>
            <a:r>
              <a:rPr lang="de-DE" dirty="0"/>
              <a:t> </a:t>
            </a:r>
            <a:r>
              <a:rPr lang="de-DE" dirty="0" err="1"/>
              <a:t>degrees</a:t>
            </a:r>
            <a:r>
              <a:rPr lang="de-DE" dirty="0"/>
              <a:t>, </a:t>
            </a:r>
            <a:r>
              <a:rPr lang="de-DE" dirty="0" err="1"/>
              <a:t>sensors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different </a:t>
            </a:r>
            <a:r>
              <a:rPr lang="de-DE" dirty="0" err="1"/>
              <a:t>wafers</a:t>
            </a:r>
            <a:r>
              <a:rPr lang="de-DE" dirty="0"/>
              <a:t> </a:t>
            </a:r>
            <a:r>
              <a:rPr lang="de-DE" dirty="0" err="1"/>
              <a:t>tested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Can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voltage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irradiation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Right: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plot</a:t>
            </a:r>
            <a:r>
              <a:rPr lang="de-DE" dirty="0"/>
              <a:t>, </a:t>
            </a:r>
            <a:r>
              <a:rPr lang="de-DE" dirty="0" err="1"/>
              <a:t>this</a:t>
            </a:r>
            <a:r>
              <a:rPr lang="de-DE" dirty="0"/>
              <a:t> time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collected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in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specifications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marked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dotted</a:t>
            </a:r>
            <a:r>
              <a:rPr lang="de-DE" dirty="0"/>
              <a:t>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81158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5321423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0995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072008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Put logo of university &amp; logo of atlas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2273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918502c0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Google Shape;77;g2f0918502c0_2_5:notes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685800" y="4343400"/>
                <a:ext cx="5486400" cy="4114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r>
                  <a:rPr lang="en-DE" sz="1100" dirty="0"/>
                  <a:t>Infrastructure around the Sensor, together form a module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de-DE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dirty="0"/>
                  <a:t>ASIC: </a:t>
                </a:r>
                <a:r>
                  <a:rPr lang="de-DE" dirty="0" err="1"/>
                  <a:t>frontend</a:t>
                </a:r>
                <a:r>
                  <a:rPr lang="de-DE" dirty="0"/>
                  <a:t> </a:t>
                </a:r>
                <a:r>
                  <a:rPr lang="de-DE" dirty="0" err="1"/>
                  <a:t>readout</a:t>
                </a:r>
                <a:r>
                  <a:rPr lang="de-DE" dirty="0"/>
                  <a:t> electronic &amp; </a:t>
                </a:r>
                <a:r>
                  <a:rPr lang="de-DE" dirty="0" err="1"/>
                  <a:t>logic</a:t>
                </a:r>
                <a:r>
                  <a:rPr lang="de-DE" dirty="0"/>
                  <a:t>, </a:t>
                </a:r>
                <a:r>
                  <a:rPr lang="de-DE" dirty="0" err="1"/>
                  <a:t>bump</a:t>
                </a:r>
                <a:r>
                  <a:rPr lang="de-DE" dirty="0"/>
                  <a:t> </a:t>
                </a:r>
                <a:r>
                  <a:rPr lang="de-DE" dirty="0" err="1"/>
                  <a:t>bonded</a:t>
                </a:r>
                <a:r>
                  <a:rPr lang="de-DE" dirty="0"/>
                  <a:t> </a:t>
                </a:r>
                <a:r>
                  <a:rPr lang="de-DE" dirty="0" err="1"/>
                  <a:t>onto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sensor</a:t>
                </a:r>
                <a:endParaRPr lang="de-DE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dirty="0"/>
                  <a:t>Module flex: </a:t>
                </a:r>
                <a:r>
                  <a:rPr lang="de-DE" dirty="0" err="1"/>
                  <a:t>readout</a:t>
                </a:r>
                <a:r>
                  <a:rPr lang="de-DE" dirty="0"/>
                  <a:t> &amp; High </a:t>
                </a:r>
                <a:r>
                  <a:rPr lang="de-DE" dirty="0" err="1"/>
                  <a:t>voltage</a:t>
                </a:r>
                <a:r>
                  <a:rPr lang="de-DE" dirty="0"/>
                  <a:t>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dirty="0" err="1"/>
                  <a:t>Electrical</a:t>
                </a:r>
                <a:r>
                  <a:rPr lang="de-DE" dirty="0"/>
                  <a:t> </a:t>
                </a:r>
                <a:r>
                  <a:rPr lang="de-DE" dirty="0" err="1"/>
                  <a:t>connection</a:t>
                </a:r>
                <a:r>
                  <a:rPr lang="de-DE" dirty="0"/>
                  <a:t> via </a:t>
                </a:r>
                <a:r>
                  <a:rPr lang="de-DE" dirty="0" err="1"/>
                  <a:t>wire</a:t>
                </a:r>
                <a:r>
                  <a:rPr lang="de-DE" dirty="0"/>
                  <a:t> </a:t>
                </a:r>
                <a:r>
                  <a:rPr lang="de-DE" dirty="0" err="1"/>
                  <a:t>bonding</a:t>
                </a:r>
                <a:endParaRPr lang="de-DE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endParaRPr lang="de-DE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r>
                  <a:rPr lang="de-DE" dirty="0"/>
                  <a:t>-30°C </a:t>
                </a:r>
                <a:r>
                  <a:rPr lang="de-DE" dirty="0">
                    <a:latin typeface="+mn-lt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dirty="0" smtClean="0">
                            <a:latin typeface="Cambria Math" panose="02040503050406030204" pitchFamily="18" charset="0"/>
                          </a:rPr>
                          <m:t>CO</m:t>
                        </m:r>
                      </m:e>
                      <m:sub>
                        <m:r>
                          <a:rPr lang="de-DE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dirty="0">
                    <a:latin typeface="+mn-lt"/>
                  </a:rPr>
                  <a:t> dual </a:t>
                </a:r>
                <a:r>
                  <a:rPr lang="de-DE" dirty="0" err="1">
                    <a:latin typeface="+mn-lt"/>
                  </a:rPr>
                  <a:t>phase</a:t>
                </a:r>
                <a:r>
                  <a:rPr lang="de-DE" dirty="0">
                    <a:latin typeface="+mn-lt"/>
                  </a:rPr>
                  <a:t>)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mitigate</a:t>
                </a:r>
                <a:r>
                  <a:rPr lang="de-DE" dirty="0"/>
                  <a:t> high </a:t>
                </a:r>
                <a:r>
                  <a:rPr lang="de-DE" dirty="0" err="1"/>
                  <a:t>radiation</a:t>
                </a:r>
                <a:r>
                  <a:rPr lang="de-DE" dirty="0"/>
                  <a:t> </a:t>
                </a:r>
                <a:r>
                  <a:rPr lang="de-DE" dirty="0" err="1"/>
                  <a:t>effects</a:t>
                </a:r>
                <a:endParaRPr lang="de-DE" dirty="0"/>
              </a:p>
              <a:p>
                <a:pPr marL="0" indent="0">
                  <a:buNone/>
                  <a:defRPr/>
                </a:pPr>
                <a:r>
                  <a:rPr lang="en-GB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replacements of the inner (every 1000 fb-1) and middle rings (every 2000 fb-1)</a:t>
                </a:r>
                <a:endParaRPr lang="en-D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endParaRPr lang="de-DE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dirty="0"/>
                  <a:t>With </a:t>
                </a:r>
                <a:r>
                  <a:rPr lang="de-DE" dirty="0" err="1"/>
                  <a:t>technical</a:t>
                </a:r>
                <a:r>
                  <a:rPr lang="de-DE" dirty="0"/>
                  <a:t> </a:t>
                </a:r>
                <a:r>
                  <a:rPr lang="de-DE" dirty="0" err="1"/>
                  <a:t>details</a:t>
                </a:r>
                <a:r>
                  <a:rPr lang="de-DE" dirty="0"/>
                  <a:t> </a:t>
                </a:r>
                <a:r>
                  <a:rPr lang="de-DE" dirty="0" err="1"/>
                  <a:t>covered</a:t>
                </a:r>
                <a:r>
                  <a:rPr lang="de-DE" dirty="0"/>
                  <a:t>, </a:t>
                </a:r>
                <a:r>
                  <a:rPr lang="de-DE" dirty="0" err="1"/>
                  <a:t>move</a:t>
                </a:r>
                <a:r>
                  <a:rPr lang="de-DE" dirty="0"/>
                  <a:t> on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quality</a:t>
                </a:r>
                <a:r>
                  <a:rPr lang="de-DE" dirty="0"/>
                  <a:t> </a:t>
                </a:r>
                <a:r>
                  <a:rPr lang="de-DE" dirty="0" err="1"/>
                  <a:t>control</a:t>
                </a:r>
                <a:endParaRPr lang="en-DE" sz="1100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mc:Choice>
        <mc:Fallback xmlns="">
          <p:sp>
            <p:nvSpPr>
              <p:cNvPr id="77" name="Google Shape;77;g2f0918502c0_2_5:notes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685800" y="4343400"/>
                <a:ext cx="5486400" cy="4114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r>
                  <a:rPr lang="en-DE" sz="1100" dirty="0"/>
                  <a:t>Infrastructure around the Sensor, together form a module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de-DE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dirty="0"/>
                  <a:t>ASIC: </a:t>
                </a:r>
                <a:r>
                  <a:rPr lang="de-DE" dirty="0" err="1"/>
                  <a:t>frontend</a:t>
                </a:r>
                <a:r>
                  <a:rPr lang="de-DE" dirty="0"/>
                  <a:t> </a:t>
                </a:r>
                <a:r>
                  <a:rPr lang="de-DE" dirty="0" err="1"/>
                  <a:t>readout</a:t>
                </a:r>
                <a:r>
                  <a:rPr lang="de-DE" dirty="0"/>
                  <a:t> electronic &amp; </a:t>
                </a:r>
                <a:r>
                  <a:rPr lang="de-DE" dirty="0" err="1"/>
                  <a:t>logic</a:t>
                </a:r>
                <a:r>
                  <a:rPr lang="de-DE" dirty="0"/>
                  <a:t>, </a:t>
                </a:r>
                <a:r>
                  <a:rPr lang="de-DE" dirty="0" err="1"/>
                  <a:t>bump</a:t>
                </a:r>
                <a:r>
                  <a:rPr lang="de-DE" dirty="0"/>
                  <a:t> </a:t>
                </a:r>
                <a:r>
                  <a:rPr lang="de-DE" dirty="0" err="1"/>
                  <a:t>bonded</a:t>
                </a:r>
                <a:r>
                  <a:rPr lang="de-DE" dirty="0"/>
                  <a:t> </a:t>
                </a:r>
                <a:r>
                  <a:rPr lang="de-DE" dirty="0" err="1"/>
                  <a:t>onto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sensor</a:t>
                </a:r>
                <a:endParaRPr lang="de-DE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dirty="0"/>
                  <a:t>Module flex: </a:t>
                </a:r>
                <a:r>
                  <a:rPr lang="de-DE" dirty="0" err="1"/>
                  <a:t>readout</a:t>
                </a:r>
                <a:r>
                  <a:rPr lang="de-DE" dirty="0"/>
                  <a:t> &amp; High </a:t>
                </a:r>
                <a:r>
                  <a:rPr lang="de-DE" dirty="0" err="1"/>
                  <a:t>voltage</a:t>
                </a:r>
                <a:r>
                  <a:rPr lang="de-DE" dirty="0"/>
                  <a:t> </a:t>
                </a:r>
                <a:r>
                  <a:rPr lang="de-DE" dirty="0" err="1"/>
                  <a:t>bias</a:t>
                </a:r>
                <a:r>
                  <a:rPr lang="de-DE" dirty="0"/>
                  <a:t>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backside</a:t>
                </a:r>
                <a:r>
                  <a:rPr lang="de-DE" dirty="0"/>
                  <a:t>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sensor</a:t>
                </a:r>
                <a:endParaRPr lang="de-DE" dirty="0"/>
              </a:p>
              <a:p>
                <a:pPr marL="0" indent="0">
                  <a:buNone/>
                </a:pPr>
                <a:r>
                  <a:rPr lang="de-DE" dirty="0" err="1"/>
                  <a:t>Electrical</a:t>
                </a:r>
                <a:r>
                  <a:rPr lang="de-DE" dirty="0"/>
                  <a:t> </a:t>
                </a:r>
                <a:r>
                  <a:rPr lang="de-DE" dirty="0" err="1"/>
                  <a:t>connection</a:t>
                </a:r>
                <a:r>
                  <a:rPr lang="de-DE" dirty="0"/>
                  <a:t> via a </a:t>
                </a:r>
                <a:r>
                  <a:rPr lang="de-DE" dirty="0" err="1"/>
                  <a:t>delicate</a:t>
                </a:r>
                <a:r>
                  <a:rPr lang="de-DE" dirty="0"/>
                  <a:t> </a:t>
                </a:r>
                <a:r>
                  <a:rPr lang="de-DE" dirty="0" err="1"/>
                  <a:t>procedure</a:t>
                </a:r>
                <a:r>
                  <a:rPr lang="de-DE" dirty="0"/>
                  <a:t> </a:t>
                </a:r>
                <a:r>
                  <a:rPr lang="de-DE" dirty="0" err="1"/>
                  <a:t>called</a:t>
                </a:r>
                <a:r>
                  <a:rPr lang="de-DE" dirty="0"/>
                  <a:t> </a:t>
                </a:r>
                <a:r>
                  <a:rPr lang="de-DE" dirty="0" err="1"/>
                  <a:t>wire</a:t>
                </a:r>
                <a:r>
                  <a:rPr lang="de-DE" dirty="0"/>
                  <a:t> </a:t>
                </a:r>
                <a:r>
                  <a:rPr lang="de-DE" dirty="0" err="1"/>
                  <a:t>bonding</a:t>
                </a:r>
                <a:endParaRPr lang="de-DE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endParaRPr lang="de-DE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r>
                  <a:rPr lang="de-DE" dirty="0"/>
                  <a:t>-30°C </a:t>
                </a:r>
                <a:r>
                  <a:rPr lang="de-DE" dirty="0">
                    <a:latin typeface="+mn-lt"/>
                  </a:rPr>
                  <a:t>(</a:t>
                </a:r>
                <a:r>
                  <a:rPr lang="de-DE" i="0" dirty="0">
                    <a:latin typeface="Cambria Math" panose="02040503050406030204" pitchFamily="18" charset="0"/>
                  </a:rPr>
                  <a:t>CO_2</a:t>
                </a:r>
                <a:r>
                  <a:rPr lang="de-DE" dirty="0">
                    <a:latin typeface="+mn-lt"/>
                  </a:rPr>
                  <a:t> dual </a:t>
                </a:r>
                <a:r>
                  <a:rPr lang="de-DE" dirty="0" err="1">
                    <a:latin typeface="+mn-lt"/>
                  </a:rPr>
                  <a:t>phase</a:t>
                </a:r>
                <a:r>
                  <a:rPr lang="de-DE" dirty="0">
                    <a:latin typeface="+mn-lt"/>
                  </a:rPr>
                  <a:t>)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mitigate</a:t>
                </a:r>
                <a:r>
                  <a:rPr lang="de-DE" dirty="0"/>
                  <a:t> high </a:t>
                </a:r>
                <a:r>
                  <a:rPr lang="de-DE" dirty="0" err="1"/>
                  <a:t>radiation</a:t>
                </a:r>
                <a:r>
                  <a:rPr lang="de-DE" dirty="0"/>
                  <a:t> </a:t>
                </a:r>
                <a:r>
                  <a:rPr lang="de-DE" dirty="0" err="1"/>
                  <a:t>effects</a:t>
                </a:r>
                <a:r>
                  <a:rPr lang="de-DE" dirty="0"/>
                  <a:t>,</a:t>
                </a:r>
              </a:p>
              <a:p>
                <a:pPr marL="0" indent="0">
                  <a:buNone/>
                  <a:defRPr/>
                </a:pPr>
                <a:r>
                  <a:rPr lang="en-GB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replacements of the inner (every 1000 fb-1) and middle rings (every 2000 fb-1)</a:t>
                </a:r>
                <a:endParaRPr lang="en-D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  <a:tabLst/>
                  <a:defRPr/>
                </a:pPr>
                <a:endParaRPr lang="de-DE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dirty="0"/>
                  <a:t>With </a:t>
                </a:r>
                <a:r>
                  <a:rPr lang="de-DE" dirty="0" err="1"/>
                  <a:t>technical</a:t>
                </a:r>
                <a:r>
                  <a:rPr lang="de-DE" dirty="0"/>
                  <a:t> </a:t>
                </a:r>
                <a:r>
                  <a:rPr lang="de-DE" dirty="0" err="1"/>
                  <a:t>details</a:t>
                </a:r>
                <a:r>
                  <a:rPr lang="de-DE" dirty="0"/>
                  <a:t> </a:t>
                </a:r>
                <a:r>
                  <a:rPr lang="de-DE" dirty="0" err="1"/>
                  <a:t>covered</a:t>
                </a:r>
                <a:r>
                  <a:rPr lang="de-DE" dirty="0"/>
                  <a:t>, </a:t>
                </a:r>
                <a:r>
                  <a:rPr lang="de-DE" dirty="0" err="1"/>
                  <a:t>move</a:t>
                </a:r>
                <a:r>
                  <a:rPr lang="de-DE" dirty="0"/>
                  <a:t> on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quality</a:t>
                </a:r>
                <a:r>
                  <a:rPr lang="de-DE" dirty="0"/>
                  <a:t> </a:t>
                </a:r>
                <a:r>
                  <a:rPr lang="de-DE" dirty="0" err="1"/>
                  <a:t>control</a:t>
                </a:r>
                <a:endParaRPr lang="en-DE" sz="1100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7083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DE" dirty="0"/>
              <a:t>Just a quick glance at the outline of my talk</a:t>
            </a:r>
          </a:p>
          <a:p>
            <a:r>
              <a:rPr lang="en-DE" dirty="0"/>
              <a:t>Introduction on ATLAS HGTD and LGAD sensors</a:t>
            </a:r>
          </a:p>
          <a:p>
            <a:r>
              <a:rPr lang="en-DE" dirty="0"/>
              <a:t>C</a:t>
            </a:r>
            <a:r>
              <a:rPr lang="en-GB" dirty="0"/>
              <a:t>o</a:t>
            </a:r>
            <a:r>
              <a:rPr lang="en-DE" dirty="0"/>
              <a:t>ntinue with remark on quality control in context of these sensors</a:t>
            </a:r>
          </a:p>
          <a:p>
            <a:r>
              <a:rPr lang="en-DE" dirty="0"/>
              <a:t>Look at actual measurements and quality control tests…</a:t>
            </a:r>
          </a:p>
          <a:p>
            <a:pPr lvl="0"/>
            <a:endParaRPr lang="en-DE" dirty="0"/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4266335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332598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f0918502c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f0918502c0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20WS1004000708 at 20: </a:t>
            </a:r>
            <a:r>
              <a:rPr lang="en-GB" dirty="0" err="1"/>
              <a:t>min_vbd</a:t>
            </a:r>
            <a:r>
              <a:rPr lang="en-GB" dirty="0"/>
              <a:t> = 162.08, spread (%) = 0.0058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20WS1004000708 at -30: </a:t>
            </a:r>
            <a:r>
              <a:rPr lang="en-GB" dirty="0" err="1"/>
              <a:t>min_vbd</a:t>
            </a:r>
            <a:r>
              <a:rPr lang="en-GB" dirty="0"/>
              <a:t> = 101.01, spread (%) = 0.0141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20WS1004000708 at nan: </a:t>
            </a:r>
            <a:r>
              <a:rPr lang="en-GB" dirty="0" err="1"/>
              <a:t>min_vbd</a:t>
            </a:r>
            <a:r>
              <a:rPr lang="en-GB" dirty="0"/>
              <a:t> = 170.23, spread (%) = 0.0057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20WS1004001204 at 20: </a:t>
            </a:r>
            <a:r>
              <a:rPr lang="en-GB" dirty="0" err="1"/>
              <a:t>min_vbd</a:t>
            </a:r>
            <a:r>
              <a:rPr lang="en-GB" dirty="0"/>
              <a:t> = 158.5, spread (%) = 0.0043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20WS1004001204 at -30: </a:t>
            </a:r>
            <a:r>
              <a:rPr lang="en-GB" dirty="0" err="1"/>
              <a:t>min_vbd</a:t>
            </a:r>
            <a:r>
              <a:rPr lang="en-GB" dirty="0"/>
              <a:t> = 98.0, spread (%) = 0.0118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 20WS1004001204 at nan: </a:t>
            </a:r>
            <a:r>
              <a:rPr lang="en-GB" dirty="0" err="1"/>
              <a:t>min_vbd</a:t>
            </a:r>
            <a:r>
              <a:rPr lang="en-GB" dirty="0"/>
              <a:t> = 157.87, spread (%) = 0.0075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 20WS1004001204 at 30: </a:t>
            </a:r>
            <a:r>
              <a:rPr lang="en-GB" dirty="0" err="1"/>
              <a:t>min_vbd</a:t>
            </a:r>
            <a:r>
              <a:rPr lang="en-GB" dirty="0"/>
              <a:t> = 170.07, spread (%) = 0.0039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20WS1004001204 at 25: </a:t>
            </a:r>
            <a:r>
              <a:rPr lang="en-GB" dirty="0" err="1"/>
              <a:t>min_vbd</a:t>
            </a:r>
            <a:r>
              <a:rPr lang="en-GB" dirty="0"/>
              <a:t> = 164.19, spread (%) = 0.004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20WS1004001204 at 15: </a:t>
            </a:r>
            <a:r>
              <a:rPr lang="en-GB" dirty="0" err="1"/>
              <a:t>min_vbd</a:t>
            </a:r>
            <a:r>
              <a:rPr lang="en-GB" dirty="0"/>
              <a:t> = 153.08, spread (%) = 0.0047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20WS3001000312 at 20: </a:t>
            </a:r>
            <a:r>
              <a:rPr lang="en-GB" dirty="0" err="1"/>
              <a:t>min_vbd</a:t>
            </a:r>
            <a:r>
              <a:rPr lang="en-GB" dirty="0"/>
              <a:t> = 170.04, spread (%) = 0.0144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20WS3001000312 at -30: </a:t>
            </a:r>
            <a:r>
              <a:rPr lang="en-GB" dirty="0" err="1"/>
              <a:t>min_vbd</a:t>
            </a:r>
            <a:r>
              <a:rPr lang="en-GB" dirty="0"/>
              <a:t> = 110.39, spread (%) = 0.0318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20WS3001000312 at nan: </a:t>
            </a:r>
            <a:r>
              <a:rPr lang="en-GB" dirty="0" err="1"/>
              <a:t>min_vbd</a:t>
            </a:r>
            <a:r>
              <a:rPr lang="en-GB" dirty="0"/>
              <a:t> = 180.56, spread (%) = 0.0131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20WS3001000412 at 20: </a:t>
            </a:r>
            <a:r>
              <a:rPr lang="en-GB" dirty="0" err="1"/>
              <a:t>min_vbd</a:t>
            </a:r>
            <a:r>
              <a:rPr lang="en-GB" dirty="0"/>
              <a:t> = 166.6, spread (%) = 0.0201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20WS3001000412 at -30: </a:t>
            </a:r>
            <a:r>
              <a:rPr lang="en-GB" dirty="0" err="1"/>
              <a:t>min_vbd</a:t>
            </a:r>
            <a:r>
              <a:rPr lang="en-GB" dirty="0"/>
              <a:t> = 107.03, spread (%) = 0.0438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20WS3001000412 at nan: </a:t>
            </a:r>
            <a:r>
              <a:rPr lang="en-GB" dirty="0" err="1"/>
              <a:t>min_vbd</a:t>
            </a:r>
            <a:r>
              <a:rPr lang="en-GB" dirty="0"/>
              <a:t> = 175.79, spread (%) = 0.0145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40549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2440323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58233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918502c0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918502c0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Part of ATLAS detector Phase-</a:t>
            </a:r>
            <a:r>
              <a:rPr lang="en-GB" dirty="0">
                <a:latin typeface="Arial" panose="020B0604020202020204" pitchFamily="34" charset="0"/>
              </a:rPr>
              <a:t>II Upgrade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Placed between the updated Inner Tracker (</a:t>
            </a:r>
            <a:r>
              <a:rPr lang="en-GB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ITk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 and the Liquid Argon Calorimeter, </a:t>
            </a:r>
            <a:r>
              <a:rPr lang="de-DE" sz="1100" dirty="0" err="1">
                <a:solidFill>
                  <a:srgbClr val="000000"/>
                </a:solidFill>
                <a:effectLst/>
                <a:latin typeface="+mn-lt"/>
              </a:rPr>
              <a:t>o</a:t>
            </a:r>
            <a:r>
              <a:rPr lang="de-DE" sz="1100" dirty="0" err="1">
                <a:latin typeface="+mn-lt"/>
              </a:rPr>
              <a:t>ne</a:t>
            </a:r>
            <a:r>
              <a:rPr lang="de-DE" sz="1100" dirty="0">
                <a:latin typeface="+mn-lt"/>
              </a:rPr>
              <a:t> </a:t>
            </a:r>
            <a:r>
              <a:rPr lang="de-DE" sz="1100" dirty="0" err="1">
                <a:latin typeface="+mn-lt"/>
              </a:rPr>
              <a:t>wheel</a:t>
            </a:r>
            <a:r>
              <a:rPr lang="de-DE" sz="1100" dirty="0">
                <a:latin typeface="+mn-lt"/>
              </a:rPr>
              <a:t> </a:t>
            </a:r>
            <a:r>
              <a:rPr lang="de-DE" sz="1100" dirty="0" err="1">
                <a:latin typeface="+mn-lt"/>
              </a:rPr>
              <a:t>for</a:t>
            </a:r>
            <a:r>
              <a:rPr lang="de-DE" sz="1100" dirty="0">
                <a:latin typeface="+mn-lt"/>
              </a:rPr>
              <a:t> </a:t>
            </a:r>
            <a:r>
              <a:rPr lang="de-DE" sz="1100" dirty="0" err="1">
                <a:latin typeface="+mn-lt"/>
              </a:rPr>
              <a:t>each</a:t>
            </a:r>
            <a:r>
              <a:rPr lang="de-DE" sz="1100" dirty="0">
                <a:latin typeface="+mn-lt"/>
              </a:rPr>
              <a:t> </a:t>
            </a:r>
            <a:r>
              <a:rPr lang="de-DE" sz="1100" dirty="0" err="1">
                <a:latin typeface="+mn-lt"/>
              </a:rPr>
              <a:t>side</a:t>
            </a: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/>
              <a:t>extreme </a:t>
            </a:r>
            <a:r>
              <a:rPr lang="de-DE" dirty="0" err="1"/>
              <a:t>conditions</a:t>
            </a:r>
            <a:r>
              <a:rPr lang="de-DE" dirty="0"/>
              <a:t> in </a:t>
            </a:r>
            <a:r>
              <a:rPr lang="de-DE" dirty="0" err="1"/>
              <a:t>terms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radiation</a:t>
            </a:r>
            <a:r>
              <a:rPr lang="de-DE" dirty="0"/>
              <a:t> so </a:t>
            </a:r>
            <a:r>
              <a:rPr lang="de-DE" dirty="0" err="1"/>
              <a:t>close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beam </a:t>
            </a:r>
            <a:r>
              <a:rPr lang="de-DE" dirty="0" err="1"/>
              <a:t>line</a:t>
            </a:r>
            <a:r>
              <a:rPr lang="de-DE" dirty="0"/>
              <a:t> (not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interaction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)</a:t>
            </a: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/>
              <a:t>As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 </a:t>
            </a:r>
            <a:r>
              <a:rPr lang="de-DE" dirty="0" err="1"/>
              <a:t>suggests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meant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time </a:t>
            </a:r>
            <a:r>
              <a:rPr lang="de-DE" dirty="0" err="1"/>
              <a:t>tracks</a:t>
            </a:r>
            <a:r>
              <a:rPr lang="de-DE" dirty="0"/>
              <a:t>,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useful</a:t>
            </a:r>
            <a:r>
              <a:rPr lang="de-DE" dirty="0"/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de-DE" dirty="0"/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(Plot that shows simulation of radiation)</a:t>
            </a: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(range of timing resolution: changes during the lifetime -&gt; maybe this will come as a question)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GB" sz="1100" dirty="0">
              <a:solidFill>
                <a:srgbClr val="000000"/>
              </a:solidFill>
              <a:effectLst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GB" sz="1100" dirty="0">
                <a:solidFill>
                  <a:srgbClr val="000000"/>
                </a:solidFill>
                <a:effectLst/>
                <a:latin typeface="Arial"/>
              </a:rPr>
              <a:t>Different for particle hits: 50-70 </a:t>
            </a:r>
            <a:r>
              <a:rPr lang="en-GB" sz="1100" dirty="0" err="1">
                <a:solidFill>
                  <a:srgbClr val="000000"/>
                </a:solidFill>
                <a:effectLst/>
                <a:latin typeface="Arial"/>
              </a:rPr>
              <a:t>ps</a:t>
            </a:r>
            <a:r>
              <a:rPr lang="en-GB" sz="1100" dirty="0">
                <a:solidFill>
                  <a:srgbClr val="000000"/>
                </a:solidFill>
                <a:effectLst/>
                <a:latin typeface="Arial"/>
              </a:rPr>
              <a:t> (worse than for the tracks!)</a:t>
            </a: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221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918502c0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918502c0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-171450"/>
            <a:r>
              <a:rPr lang="de-DE" dirty="0" err="1"/>
              <a:t>define</a:t>
            </a:r>
            <a:r>
              <a:rPr lang="de-DE" dirty="0"/>
              <a:t> pile-</a:t>
            </a:r>
            <a:r>
              <a:rPr lang="de-DE" dirty="0" err="1"/>
              <a:t>up</a:t>
            </a:r>
            <a:r>
              <a:rPr lang="de-DE" dirty="0"/>
              <a:t>: </a:t>
            </a:r>
            <a:r>
              <a:rPr lang="de-DE" dirty="0" err="1"/>
              <a:t>collision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different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simultaneous</a:t>
            </a:r>
            <a:endParaRPr lang="de-DE" dirty="0"/>
          </a:p>
          <a:p>
            <a:pPr marL="171450" indent="-171450"/>
            <a:endParaRPr lang="de-DE" dirty="0"/>
          </a:p>
          <a:p>
            <a:pPr marL="171450" indent="-171450"/>
            <a:r>
              <a:rPr lang="de-DE" dirty="0"/>
              <a:t>The ATLAS Phase-II upgrade </a:t>
            </a:r>
            <a:r>
              <a:rPr lang="de-DE" dirty="0" err="1"/>
              <a:t>is</a:t>
            </a:r>
            <a:r>
              <a:rPr lang="de-DE" dirty="0"/>
              <a:t> like an „</a:t>
            </a:r>
            <a:r>
              <a:rPr lang="de-DE" dirty="0" err="1"/>
              <a:t>answer</a:t>
            </a:r>
            <a:r>
              <a:rPr lang="de-DE" dirty="0"/>
              <a:t>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High </a:t>
            </a:r>
            <a:r>
              <a:rPr lang="de-DE" dirty="0" err="1"/>
              <a:t>luminosity</a:t>
            </a:r>
            <a:r>
              <a:rPr lang="de-DE" dirty="0"/>
              <a:t> LHC Upgrade</a:t>
            </a:r>
          </a:p>
          <a:p>
            <a:pPr marL="628650" lvl="1" indent="-171450"/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plot</a:t>
            </a:r>
            <a:endParaRPr lang="de-DE" dirty="0"/>
          </a:p>
          <a:p>
            <a:pPr marL="171450" indent="-171450"/>
            <a:endParaRPr lang="de-DE" dirty="0"/>
          </a:p>
          <a:p>
            <a:pPr marL="171450" indent="-171450"/>
            <a:r>
              <a:rPr lang="de-DE" dirty="0"/>
              <a:t>HGTD </a:t>
            </a:r>
            <a:r>
              <a:rPr lang="de-DE" dirty="0" err="1"/>
              <a:t>aims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spatial</a:t>
            </a:r>
            <a:r>
              <a:rPr lang="de-DE" dirty="0"/>
              <a:t> and temporal </a:t>
            </a:r>
            <a:r>
              <a:rPr lang="de-DE" dirty="0" err="1"/>
              <a:t>resolution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reconstruction</a:t>
            </a:r>
            <a:r>
              <a:rPr lang="de-DE" dirty="0"/>
              <a:t> -&gt;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 &amp; </a:t>
            </a:r>
            <a:r>
              <a:rPr lang="de-DE" dirty="0" err="1"/>
              <a:t>enhance</a:t>
            </a:r>
            <a:r>
              <a:rPr lang="de-DE" dirty="0"/>
              <a:t> </a:t>
            </a:r>
            <a:r>
              <a:rPr lang="de-DE" dirty="0" err="1"/>
              <a:t>precision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endParaRPr lang="de-DE" dirty="0"/>
          </a:p>
          <a:p>
            <a:pPr marL="628650" lvl="1" indent="-171450"/>
            <a:r>
              <a:rPr lang="de-DE" dirty="0"/>
              <a:t>Right Plot</a:t>
            </a:r>
          </a:p>
          <a:p>
            <a:pPr marL="171450" indent="-171450"/>
            <a:endParaRPr lang="de-DE" dirty="0"/>
          </a:p>
          <a:p>
            <a:pPr marL="171450" indent="-171450"/>
            <a:r>
              <a:rPr lang="de-DE" dirty="0"/>
              <a:t>Forward </a:t>
            </a:r>
            <a:r>
              <a:rPr lang="de-DE" dirty="0" err="1"/>
              <a:t>region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A_FB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/>
              <a:t>Let‘s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technical</a:t>
            </a:r>
            <a:r>
              <a:rPr lang="de-DE" dirty="0"/>
              <a:t> </a:t>
            </a:r>
            <a:r>
              <a:rPr lang="de-DE" dirty="0" err="1"/>
              <a:t>details</a:t>
            </a:r>
            <a:r>
              <a:rPr lang="de-DE" dirty="0"/>
              <a:t>,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precisely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sensors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</a:t>
            </a:r>
            <a:r>
              <a:rPr lang="de-DE" dirty="0" err="1"/>
              <a:t>module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(Maybe Include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plots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TDR (ITK + HGTD </a:t>
            </a:r>
            <a:r>
              <a:rPr lang="de-DE" dirty="0" err="1"/>
              <a:t>vs</a:t>
            </a:r>
            <a:r>
              <a:rPr lang="de-DE" dirty="0"/>
              <a:t> ITK))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0373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918502c0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918502c0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N-in-P diode structure with extra p-type gain layer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Moderate gain: 10 – 20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Extra gain layer: Fast rise time and larger signal-to-noise ratio → Excellent time resolution</a:t>
            </a:r>
            <a:endParaRPr lang="en-GB" dirty="0">
              <a:latin typeface="Arial" panose="020B0604020202020204" pitchFamily="34" charset="0"/>
            </a:endParaRPr>
          </a:p>
          <a:p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Sensor: Array of LGADs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de-D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Describe the wheel: active region, peripheral electronics, cooling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Collected charge requirement -&gt; adequate signal 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before /after irradiation: acceptor removal process</a:t>
            </a:r>
          </a:p>
          <a:p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36594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</a:t>
            </a:r>
            <a:r>
              <a:rPr lang="en-DE" dirty="0"/>
              <a:t>aybe put HGTD in middle and other 4 sections on the outside</a:t>
            </a:r>
          </a:p>
          <a:p>
            <a:r>
              <a:rPr lang="en-DE" dirty="0"/>
              <a:t>Quality Control split into three major parts:</a:t>
            </a:r>
          </a:p>
          <a:p>
            <a:pPr lvl="0"/>
            <a:r>
              <a:rPr lang="en-DE" dirty="0"/>
              <a:t>Do a distinguishment between the two quality control schemes</a:t>
            </a:r>
          </a:p>
          <a:p>
            <a:pPr lvl="0"/>
            <a:r>
              <a:rPr lang="en-DE" dirty="0"/>
              <a:t>Sensor: large LGAD array</a:t>
            </a:r>
          </a:p>
          <a:p>
            <a:pPr lvl="0"/>
            <a:r>
              <a:rPr lang="en-DE" dirty="0"/>
              <a:t>Short caption for plots</a:t>
            </a:r>
          </a:p>
          <a:p>
            <a:pPr lvl="0"/>
            <a:endParaRPr lang="en-DE" dirty="0"/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727986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de-DE" dirty="0"/>
              <a:t>In </a:t>
            </a:r>
            <a:r>
              <a:rPr lang="de-DE" dirty="0" err="1"/>
              <a:t>general</a:t>
            </a:r>
            <a:r>
              <a:rPr lang="de-DE" dirty="0"/>
              <a:t>: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detect</a:t>
            </a:r>
            <a:r>
              <a:rPr lang="de-DE" dirty="0"/>
              <a:t> </a:t>
            </a:r>
            <a:r>
              <a:rPr lang="de-DE" dirty="0" err="1"/>
              <a:t>manufacturing</a:t>
            </a:r>
            <a:r>
              <a:rPr lang="de-DE" dirty="0"/>
              <a:t> </a:t>
            </a:r>
            <a:r>
              <a:rPr lang="de-DE" dirty="0" err="1"/>
              <a:t>details</a:t>
            </a:r>
            <a:r>
              <a:rPr lang="de-DE" dirty="0"/>
              <a:t> but also </a:t>
            </a:r>
            <a:r>
              <a:rPr lang="de-DE" dirty="0" err="1"/>
              <a:t>ensure</a:t>
            </a:r>
            <a:r>
              <a:rPr lang="de-DE" dirty="0"/>
              <a:t> Long-term </a:t>
            </a:r>
            <a:r>
              <a:rPr lang="de-DE" dirty="0" err="1"/>
              <a:t>reliability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Final </a:t>
            </a:r>
            <a:r>
              <a:rPr lang="de-DE" dirty="0" err="1"/>
              <a:t>performance</a:t>
            </a:r>
            <a:r>
              <a:rPr lang="de-DE" dirty="0"/>
              <a:t> (HGTD)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governed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specifications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Wingdings" pitchFamily="2" charset="2"/>
              <a:buChar char="è"/>
              <a:tabLst/>
              <a:defRPr/>
            </a:pP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check: </a:t>
            </a:r>
            <a:r>
              <a:rPr lang="de-DE" dirty="0" err="1"/>
              <a:t>first</a:t>
            </a:r>
            <a:r>
              <a:rPr lang="de-DE" dirty="0"/>
              <a:t> 2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sensor</a:t>
            </a:r>
            <a:r>
              <a:rPr lang="de-DE" dirty="0"/>
              <a:t>, last </a:t>
            </a:r>
            <a:r>
              <a:rPr lang="de-DE" dirty="0" err="1"/>
              <a:t>one</a:t>
            </a:r>
            <a:r>
              <a:rPr lang="de-DE" dirty="0"/>
              <a:t> on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, (</a:t>
            </a:r>
            <a:r>
              <a:rPr lang="de-DE" dirty="0" err="1"/>
              <a:t>produced</a:t>
            </a:r>
            <a:r>
              <a:rPr lang="de-DE" dirty="0"/>
              <a:t> at same time and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sensor</a:t>
            </a:r>
            <a:r>
              <a:rPr lang="de-DE" dirty="0"/>
              <a:t>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Wingdings" pitchFamily="2" charset="2"/>
              <a:buChar char="è"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/>
              <a:t>In </a:t>
            </a:r>
            <a:r>
              <a:rPr lang="de-DE" dirty="0" err="1"/>
              <a:t>general</a:t>
            </a:r>
            <a:r>
              <a:rPr lang="de-DE" dirty="0"/>
              <a:t> I </a:t>
            </a:r>
            <a:r>
              <a:rPr lang="de-DE" dirty="0" err="1"/>
              <a:t>would</a:t>
            </a:r>
            <a:r>
              <a:rPr lang="de-DE" dirty="0"/>
              <a:t> like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focus</a:t>
            </a:r>
            <a:r>
              <a:rPr lang="de-DE" dirty="0"/>
              <a:t> on </a:t>
            </a:r>
            <a:r>
              <a:rPr lang="de-DE" dirty="0" err="1"/>
              <a:t>checking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consists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variety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on different </a:t>
            </a:r>
            <a:r>
              <a:rPr lang="de-DE" dirty="0" err="1"/>
              <a:t>setups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/>
              <a:t>But </a:t>
            </a:r>
            <a:r>
              <a:rPr lang="de-DE" dirty="0" err="1"/>
              <a:t>lets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time and </a:t>
            </a:r>
            <a:r>
              <a:rPr lang="de-DE" dirty="0" err="1"/>
              <a:t>quickly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a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benchmarks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LGAD </a:t>
            </a:r>
            <a:r>
              <a:rPr lang="de-DE" dirty="0" err="1"/>
              <a:t>sensors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8140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918502c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918502c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de-DE" dirty="0" err="1"/>
              <a:t>Quantities</a:t>
            </a:r>
            <a:r>
              <a:rPr lang="de-DE" dirty="0"/>
              <a:t> </a:t>
            </a:r>
            <a:r>
              <a:rPr lang="de-DE" dirty="0" err="1"/>
              <a:t>tied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performance</a:t>
            </a:r>
            <a:endParaRPr lang="de-DE" dirty="0"/>
          </a:p>
          <a:p>
            <a:pPr marL="0" indent="0">
              <a:buNone/>
            </a:pPr>
            <a:r>
              <a:rPr lang="de-DE" dirty="0" err="1"/>
              <a:t>characteristics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LGAD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respect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voltage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</a:p>
          <a:p>
            <a:pPr marL="0" indent="0">
              <a:buNone/>
            </a:pPr>
            <a:r>
              <a:rPr lang="de-DE" dirty="0"/>
              <a:t>In I-V (</a:t>
            </a:r>
            <a:r>
              <a:rPr lang="de-DE" dirty="0" err="1"/>
              <a:t>tracking</a:t>
            </a:r>
            <a:r>
              <a:rPr lang="de-DE" dirty="0"/>
              <a:t> </a:t>
            </a:r>
            <a:r>
              <a:rPr lang="de-DE" dirty="0" err="1"/>
              <a:t>leakage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varying</a:t>
            </a:r>
            <a:r>
              <a:rPr lang="de-DE" dirty="0"/>
              <a:t> </a:t>
            </a:r>
            <a:r>
              <a:rPr lang="de-DE" dirty="0" err="1"/>
              <a:t>bias</a:t>
            </a:r>
            <a:r>
              <a:rPr lang="de-DE" dirty="0"/>
              <a:t> </a:t>
            </a:r>
            <a:r>
              <a:rPr lang="de-DE" dirty="0" err="1"/>
              <a:t>voltage</a:t>
            </a:r>
            <a:r>
              <a:rPr lang="de-DE" dirty="0"/>
              <a:t>)</a:t>
            </a:r>
          </a:p>
          <a:p>
            <a:pPr marL="0" indent="0">
              <a:buNone/>
            </a:pPr>
            <a:r>
              <a:rPr lang="de-DE" dirty="0"/>
              <a:t>Breakdown: </a:t>
            </a:r>
            <a:r>
              <a:rPr lang="de-DE" dirty="0" err="1"/>
              <a:t>sensor</a:t>
            </a:r>
            <a:r>
              <a:rPr lang="de-DE" dirty="0"/>
              <a:t> </a:t>
            </a:r>
            <a:r>
              <a:rPr lang="de-DE" dirty="0" err="1"/>
              <a:t>conducting</a:t>
            </a:r>
            <a:r>
              <a:rPr lang="de-DE" dirty="0"/>
              <a:t> -&gt; </a:t>
            </a:r>
            <a:r>
              <a:rPr lang="de-DE" dirty="0" err="1"/>
              <a:t>agreed</a:t>
            </a:r>
            <a:r>
              <a:rPr lang="de-DE" dirty="0"/>
              <a:t> on </a:t>
            </a:r>
            <a:r>
              <a:rPr lang="de-DE" dirty="0" err="1"/>
              <a:t>limit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500nA in </a:t>
            </a:r>
            <a:r>
              <a:rPr lang="de-DE" dirty="0" err="1"/>
              <a:t>specifications</a:t>
            </a: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In C-V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depletion</a:t>
            </a:r>
            <a:r>
              <a:rPr lang="de-DE" dirty="0"/>
              <a:t> </a:t>
            </a:r>
            <a:r>
              <a:rPr lang="de-DE" dirty="0" err="1"/>
              <a:t>voltage</a:t>
            </a:r>
            <a:r>
              <a:rPr lang="de-DE" dirty="0"/>
              <a:t>: </a:t>
            </a:r>
            <a:r>
              <a:rPr lang="de-DE" sz="1100" dirty="0" err="1"/>
              <a:t>sensor</a:t>
            </a:r>
            <a:r>
              <a:rPr lang="de-DE" sz="1100" dirty="0"/>
              <a:t> fully </a:t>
            </a:r>
            <a:r>
              <a:rPr lang="de-DE" sz="1100" dirty="0" err="1"/>
              <a:t>depleted</a:t>
            </a:r>
            <a:endParaRPr lang="de-DE"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de-DE" dirty="0"/>
              <a:t>Mention </a:t>
            </a:r>
            <a:r>
              <a:rPr lang="de-DE" dirty="0" err="1"/>
              <a:t>Specifications</a:t>
            </a:r>
            <a:r>
              <a:rPr lang="de-DE" dirty="0"/>
              <a:t>: </a:t>
            </a:r>
            <a:r>
              <a:rPr lang="de-DE" dirty="0" err="1"/>
              <a:t>relation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depletion</a:t>
            </a:r>
            <a:r>
              <a:rPr lang="de-DE" dirty="0"/>
              <a:t> and </a:t>
            </a:r>
            <a:r>
              <a:rPr lang="de-DE" dirty="0" err="1"/>
              <a:t>thickness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breakdown (</a:t>
            </a:r>
            <a:r>
              <a:rPr lang="de-DE" dirty="0" err="1"/>
              <a:t>why</a:t>
            </a:r>
            <a:r>
              <a:rPr lang="de-DE" dirty="0"/>
              <a:t>?)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de-DE" dirty="0"/>
          </a:p>
          <a:p>
            <a:pPr marL="0" indent="0">
              <a:buNone/>
            </a:pPr>
            <a:r>
              <a:rPr lang="de-DE" dirty="0"/>
              <a:t>IV and CV </a:t>
            </a:r>
            <a:r>
              <a:rPr lang="de-DE" dirty="0" err="1"/>
              <a:t>measurement</a:t>
            </a:r>
            <a:r>
              <a:rPr lang="de-DE" dirty="0"/>
              <a:t>,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textbook</a:t>
            </a:r>
            <a:r>
              <a:rPr lang="de-DE" dirty="0"/>
              <a:t> (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textbook</a:t>
            </a:r>
            <a:r>
              <a:rPr lang="de-DE" dirty="0"/>
              <a:t>??)</a:t>
            </a:r>
          </a:p>
        </p:txBody>
      </p:sp>
    </p:spTree>
    <p:extLst>
      <p:ext uri="{BB962C8B-B14F-4D97-AF65-F5344CB8AC3E}">
        <p14:creationId xmlns:p14="http://schemas.microsoft.com/office/powerpoint/2010/main" val="511769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i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 b="0" i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 dirty="0"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b="0" i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0" i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 b="0" i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 b="0" i="0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Data" Target="../diagrams/data12.xml"/><Relationship Id="rId18" Type="http://schemas.openxmlformats.org/officeDocument/2006/relationships/image" Target="../media/image22.png"/><Relationship Id="rId3" Type="http://schemas.openxmlformats.org/officeDocument/2006/relationships/diagramData" Target="../diagrams/data11.xml"/><Relationship Id="rId21" Type="http://schemas.openxmlformats.org/officeDocument/2006/relationships/image" Target="../media/image10.png"/><Relationship Id="rId7" Type="http://schemas.microsoft.com/office/2007/relationships/diagramDrawing" Target="../diagrams/drawing11.xml"/><Relationship Id="rId12" Type="http://schemas.openxmlformats.org/officeDocument/2006/relationships/image" Target="../media/image9.jpg"/><Relationship Id="rId17" Type="http://schemas.microsoft.com/office/2007/relationships/diagramDrawing" Target="../diagrams/drawing12.xml"/><Relationship Id="rId2" Type="http://schemas.openxmlformats.org/officeDocument/2006/relationships/notesSlide" Target="../notesSlides/notesSlide10.xml"/><Relationship Id="rId16" Type="http://schemas.openxmlformats.org/officeDocument/2006/relationships/diagramColors" Target="../diagrams/colors12.xml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1.xml"/><Relationship Id="rId15" Type="http://schemas.openxmlformats.org/officeDocument/2006/relationships/diagramQuickStyle" Target="../diagrams/quickStyle12.xml"/><Relationship Id="rId10" Type="http://schemas.openxmlformats.org/officeDocument/2006/relationships/image" Target="../media/image7.png"/><Relationship Id="rId19" Type="http://schemas.openxmlformats.org/officeDocument/2006/relationships/image" Target="../media/image23.svg"/><Relationship Id="rId4" Type="http://schemas.openxmlformats.org/officeDocument/2006/relationships/diagramLayout" Target="../diagrams/layout11.xml"/><Relationship Id="rId9" Type="http://schemas.openxmlformats.org/officeDocument/2006/relationships/image" Target="../media/image6.png"/><Relationship Id="rId14" Type="http://schemas.openxmlformats.org/officeDocument/2006/relationships/diagramLayout" Target="../diagrams/layout12.xml"/><Relationship Id="rId22" Type="http://schemas.openxmlformats.org/officeDocument/2006/relationships/image" Target="../media/image11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3" Type="http://schemas.openxmlformats.org/officeDocument/2006/relationships/image" Target="../media/image31.png"/><Relationship Id="rId7" Type="http://schemas.openxmlformats.org/officeDocument/2006/relationships/diagramQuickStyle" Target="../diagrams/quickStyle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3.xml"/><Relationship Id="rId5" Type="http://schemas.openxmlformats.org/officeDocument/2006/relationships/diagramData" Target="../diagrams/data13.xml"/><Relationship Id="rId4" Type="http://schemas.openxmlformats.org/officeDocument/2006/relationships/image" Target="../media/image8.png"/><Relationship Id="rId9" Type="http://schemas.microsoft.com/office/2007/relationships/diagramDrawing" Target="../diagrams/drawing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image" Target="../media/image32.png"/><Relationship Id="rId7" Type="http://schemas.openxmlformats.org/officeDocument/2006/relationships/diagramData" Target="../diagrams/data1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11" Type="http://schemas.microsoft.com/office/2007/relationships/diagramDrawing" Target="../diagrams/drawing14.xml"/><Relationship Id="rId5" Type="http://schemas.openxmlformats.org/officeDocument/2006/relationships/image" Target="../media/image31.png"/><Relationship Id="rId10" Type="http://schemas.openxmlformats.org/officeDocument/2006/relationships/diagramColors" Target="../diagrams/colors14.xml"/><Relationship Id="rId4" Type="http://schemas.openxmlformats.org/officeDocument/2006/relationships/image" Target="../media/image8.png"/><Relationship Id="rId9" Type="http://schemas.openxmlformats.org/officeDocument/2006/relationships/diagramQuickStyle" Target="../diagrams/quickStyle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5.xml"/><Relationship Id="rId3" Type="http://schemas.openxmlformats.org/officeDocument/2006/relationships/image" Target="../media/image33.png"/><Relationship Id="rId7" Type="http://schemas.openxmlformats.org/officeDocument/2006/relationships/image" Target="../media/image27.png"/><Relationship Id="rId12" Type="http://schemas.microsoft.com/office/2007/relationships/diagramDrawing" Target="../diagrams/drawing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JPG"/><Relationship Id="rId11" Type="http://schemas.openxmlformats.org/officeDocument/2006/relationships/diagramColors" Target="../diagrams/colors15.xml"/><Relationship Id="rId5" Type="http://schemas.openxmlformats.org/officeDocument/2006/relationships/image" Target="../media/image34.jpg"/><Relationship Id="rId10" Type="http://schemas.openxmlformats.org/officeDocument/2006/relationships/diagramQuickStyle" Target="../diagrams/quickStyle15.xml"/><Relationship Id="rId4" Type="http://schemas.openxmlformats.org/officeDocument/2006/relationships/image" Target="../media/image8.png"/><Relationship Id="rId9" Type="http://schemas.openxmlformats.org/officeDocument/2006/relationships/diagramLayout" Target="../diagrams/layout15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13" Type="http://schemas.openxmlformats.org/officeDocument/2006/relationships/image" Target="../media/image40.png"/><Relationship Id="rId3" Type="http://schemas.openxmlformats.org/officeDocument/2006/relationships/image" Target="../media/image21.png"/><Relationship Id="rId7" Type="http://schemas.openxmlformats.org/officeDocument/2006/relationships/diagramColors" Target="../diagrams/colors16.xml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6.xml"/><Relationship Id="rId11" Type="http://schemas.openxmlformats.org/officeDocument/2006/relationships/image" Target="../media/image38.png"/><Relationship Id="rId5" Type="http://schemas.openxmlformats.org/officeDocument/2006/relationships/diagramLayout" Target="../diagrams/layout16.xml"/><Relationship Id="rId10" Type="http://schemas.openxmlformats.org/officeDocument/2006/relationships/image" Target="../media/image37.png"/><Relationship Id="rId4" Type="http://schemas.openxmlformats.org/officeDocument/2006/relationships/diagramData" Target="../diagrams/data16.xml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7.xml"/><Relationship Id="rId3" Type="http://schemas.microsoft.com/office/2018/10/relationships/comments" Target="../comments/modernComment_11E_8831AD03.xml"/><Relationship Id="rId7" Type="http://schemas.openxmlformats.org/officeDocument/2006/relationships/diagramQuickStyle" Target="../diagrams/quickStyle1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7.xml"/><Relationship Id="rId11" Type="http://schemas.openxmlformats.org/officeDocument/2006/relationships/image" Target="../media/image43.png"/><Relationship Id="rId5" Type="http://schemas.openxmlformats.org/officeDocument/2006/relationships/diagramData" Target="../diagrams/data17.xml"/><Relationship Id="rId10" Type="http://schemas.openxmlformats.org/officeDocument/2006/relationships/image" Target="../media/image42.png"/><Relationship Id="rId4" Type="http://schemas.openxmlformats.org/officeDocument/2006/relationships/image" Target="../media/image41.emf"/><Relationship Id="rId9" Type="http://schemas.microsoft.com/office/2007/relationships/diagramDrawing" Target="../diagrams/drawing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Data" Target="../diagrams/data19.xml"/><Relationship Id="rId18" Type="http://schemas.openxmlformats.org/officeDocument/2006/relationships/image" Target="../media/image22.png"/><Relationship Id="rId3" Type="http://schemas.openxmlformats.org/officeDocument/2006/relationships/diagramData" Target="../diagrams/data18.xml"/><Relationship Id="rId21" Type="http://schemas.openxmlformats.org/officeDocument/2006/relationships/image" Target="../media/image10.png"/><Relationship Id="rId7" Type="http://schemas.microsoft.com/office/2007/relationships/diagramDrawing" Target="../diagrams/drawing18.xml"/><Relationship Id="rId12" Type="http://schemas.openxmlformats.org/officeDocument/2006/relationships/image" Target="../media/image9.jpg"/><Relationship Id="rId17" Type="http://schemas.microsoft.com/office/2007/relationships/diagramDrawing" Target="../diagrams/drawing19.xml"/><Relationship Id="rId2" Type="http://schemas.openxmlformats.org/officeDocument/2006/relationships/notesSlide" Target="../notesSlides/notesSlide16.xml"/><Relationship Id="rId16" Type="http://schemas.openxmlformats.org/officeDocument/2006/relationships/diagramColors" Target="../diagrams/colors19.xml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8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8.xml"/><Relationship Id="rId15" Type="http://schemas.openxmlformats.org/officeDocument/2006/relationships/diagramQuickStyle" Target="../diagrams/quickStyle19.xml"/><Relationship Id="rId10" Type="http://schemas.openxmlformats.org/officeDocument/2006/relationships/image" Target="../media/image7.png"/><Relationship Id="rId19" Type="http://schemas.openxmlformats.org/officeDocument/2006/relationships/image" Target="../media/image23.svg"/><Relationship Id="rId4" Type="http://schemas.openxmlformats.org/officeDocument/2006/relationships/diagramLayout" Target="../diagrams/layout18.xml"/><Relationship Id="rId9" Type="http://schemas.openxmlformats.org/officeDocument/2006/relationships/image" Target="../media/image6.png"/><Relationship Id="rId14" Type="http://schemas.openxmlformats.org/officeDocument/2006/relationships/diagramLayout" Target="../diagrams/layout19.xml"/><Relationship Id="rId22" Type="http://schemas.openxmlformats.org/officeDocument/2006/relationships/image" Target="../media/image11.sv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3" Type="http://schemas.microsoft.com/office/2018/10/relationships/comments" Target="../comments/modernComment_10E_2B1E6850.xml"/><Relationship Id="rId7" Type="http://schemas.openxmlformats.org/officeDocument/2006/relationships/diagramColors" Target="../diagrams/colors2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0.xml"/><Relationship Id="rId5" Type="http://schemas.openxmlformats.org/officeDocument/2006/relationships/diagramLayout" Target="../diagrams/layout20.xml"/><Relationship Id="rId4" Type="http://schemas.openxmlformats.org/officeDocument/2006/relationships/diagramData" Target="../diagrams/data20.xml"/><Relationship Id="rId9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microsoft.com/office/2018/10/relationships/comments" Target="../comments/modernComment_104_0.xml"/><Relationship Id="rId7" Type="http://schemas.openxmlformats.org/officeDocument/2006/relationships/diagramColors" Target="../diagrams/colors2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1.xml"/><Relationship Id="rId5" Type="http://schemas.openxmlformats.org/officeDocument/2006/relationships/diagramLayout" Target="../diagrams/layout21.xml"/><Relationship Id="rId10" Type="http://schemas.openxmlformats.org/officeDocument/2006/relationships/image" Target="../media/image44.png"/><Relationship Id="rId4" Type="http://schemas.openxmlformats.org/officeDocument/2006/relationships/diagramData" Target="../diagrams/data21.xml"/><Relationship Id="rId9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Relationship Id="rId9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3.xml"/><Relationship Id="rId11" Type="http://schemas.openxmlformats.org/officeDocument/2006/relationships/image" Target="../media/image49.png"/><Relationship Id="rId5" Type="http://schemas.openxmlformats.org/officeDocument/2006/relationships/diagramQuickStyle" Target="../diagrams/quickStyle23.xml"/><Relationship Id="rId10" Type="http://schemas.openxmlformats.org/officeDocument/2006/relationships/image" Target="../media/image48.png"/><Relationship Id="rId4" Type="http://schemas.openxmlformats.org/officeDocument/2006/relationships/diagramLayout" Target="../diagrams/layout23.xml"/><Relationship Id="rId9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10" Type="http://schemas.openxmlformats.org/officeDocument/2006/relationships/image" Target="../media/image52.png"/><Relationship Id="rId4" Type="http://schemas.openxmlformats.org/officeDocument/2006/relationships/diagramLayout" Target="../diagrams/layout24.xml"/><Relationship Id="rId9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Data" Target="../diagrams/data26.xml"/><Relationship Id="rId18" Type="http://schemas.openxmlformats.org/officeDocument/2006/relationships/image" Target="../media/image22.png"/><Relationship Id="rId3" Type="http://schemas.openxmlformats.org/officeDocument/2006/relationships/diagramData" Target="../diagrams/data25.xml"/><Relationship Id="rId21" Type="http://schemas.openxmlformats.org/officeDocument/2006/relationships/image" Target="../media/image10.png"/><Relationship Id="rId7" Type="http://schemas.microsoft.com/office/2007/relationships/diagramDrawing" Target="../diagrams/drawing25.xml"/><Relationship Id="rId12" Type="http://schemas.openxmlformats.org/officeDocument/2006/relationships/image" Target="../media/image9.jpg"/><Relationship Id="rId17" Type="http://schemas.microsoft.com/office/2007/relationships/diagramDrawing" Target="../diagrams/drawing26.xml"/><Relationship Id="rId2" Type="http://schemas.openxmlformats.org/officeDocument/2006/relationships/notesSlide" Target="../notesSlides/notesSlide22.xml"/><Relationship Id="rId16" Type="http://schemas.openxmlformats.org/officeDocument/2006/relationships/diagramColors" Target="../diagrams/colors26.xml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5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25.xml"/><Relationship Id="rId15" Type="http://schemas.openxmlformats.org/officeDocument/2006/relationships/diagramQuickStyle" Target="../diagrams/quickStyle26.xml"/><Relationship Id="rId10" Type="http://schemas.openxmlformats.org/officeDocument/2006/relationships/image" Target="../media/image7.png"/><Relationship Id="rId19" Type="http://schemas.openxmlformats.org/officeDocument/2006/relationships/image" Target="../media/image23.svg"/><Relationship Id="rId4" Type="http://schemas.openxmlformats.org/officeDocument/2006/relationships/diagramLayout" Target="../diagrams/layout25.xml"/><Relationship Id="rId9" Type="http://schemas.openxmlformats.org/officeDocument/2006/relationships/image" Target="../media/image6.png"/><Relationship Id="rId14" Type="http://schemas.openxmlformats.org/officeDocument/2006/relationships/diagramLayout" Target="../diagrams/layout26.xml"/><Relationship Id="rId22" Type="http://schemas.openxmlformats.org/officeDocument/2006/relationships/image" Target="../media/image11.sv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7.xml"/><Relationship Id="rId3" Type="http://schemas.openxmlformats.org/officeDocument/2006/relationships/image" Target="../media/image12.jpeg"/><Relationship Id="rId7" Type="http://schemas.openxmlformats.org/officeDocument/2006/relationships/diagramColors" Target="../diagrams/colors27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7.xml"/><Relationship Id="rId5" Type="http://schemas.openxmlformats.org/officeDocument/2006/relationships/diagramLayout" Target="../diagrams/layout27.xml"/><Relationship Id="rId10" Type="http://schemas.openxmlformats.org/officeDocument/2006/relationships/image" Target="../media/image54.png"/><Relationship Id="rId4" Type="http://schemas.openxmlformats.org/officeDocument/2006/relationships/diagramData" Target="../diagrams/data27.xml"/><Relationship Id="rId9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8.xml"/><Relationship Id="rId3" Type="http://schemas.microsoft.com/office/2018/10/relationships/comments" Target="../comments/modernComment_12E_F9D59839.xml"/><Relationship Id="rId7" Type="http://schemas.openxmlformats.org/officeDocument/2006/relationships/diagramColors" Target="../diagrams/colors28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8.xml"/><Relationship Id="rId5" Type="http://schemas.openxmlformats.org/officeDocument/2006/relationships/diagramLayout" Target="../diagrams/layout28.xml"/><Relationship Id="rId10" Type="http://schemas.openxmlformats.org/officeDocument/2006/relationships/image" Target="../media/image56.png"/><Relationship Id="rId4" Type="http://schemas.openxmlformats.org/officeDocument/2006/relationships/diagramData" Target="../diagrams/data28.xml"/><Relationship Id="rId9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9.xml"/><Relationship Id="rId13" Type="http://schemas.microsoft.com/office/2007/relationships/diagramDrawing" Target="../diagrams/drawing30.xml"/><Relationship Id="rId18" Type="http://schemas.openxmlformats.org/officeDocument/2006/relationships/image" Target="../media/image22.png"/><Relationship Id="rId3" Type="http://schemas.openxmlformats.org/officeDocument/2006/relationships/image" Target="../media/image9.jpg"/><Relationship Id="rId7" Type="http://schemas.openxmlformats.org/officeDocument/2006/relationships/diagramColors" Target="../diagrams/colors29.xml"/><Relationship Id="rId12" Type="http://schemas.openxmlformats.org/officeDocument/2006/relationships/diagramColors" Target="../diagrams/colors30.xml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7.png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29.xml"/><Relationship Id="rId11" Type="http://schemas.openxmlformats.org/officeDocument/2006/relationships/diagramQuickStyle" Target="../diagrams/quickStyle30.xml"/><Relationship Id="rId5" Type="http://schemas.openxmlformats.org/officeDocument/2006/relationships/diagramLayout" Target="../diagrams/layout29.xml"/><Relationship Id="rId15" Type="http://schemas.openxmlformats.org/officeDocument/2006/relationships/image" Target="../media/image6.png"/><Relationship Id="rId10" Type="http://schemas.openxmlformats.org/officeDocument/2006/relationships/diagramLayout" Target="../diagrams/layout30.xml"/><Relationship Id="rId19" Type="http://schemas.openxmlformats.org/officeDocument/2006/relationships/image" Target="../media/image23.svg"/><Relationship Id="rId4" Type="http://schemas.openxmlformats.org/officeDocument/2006/relationships/diagramData" Target="../diagrams/data29.xml"/><Relationship Id="rId9" Type="http://schemas.openxmlformats.org/officeDocument/2006/relationships/diagramData" Target="../diagrams/data30.xml"/><Relationship Id="rId1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2.xml"/><Relationship Id="rId13" Type="http://schemas.openxmlformats.org/officeDocument/2006/relationships/image" Target="../media/image9.jpg"/><Relationship Id="rId18" Type="http://schemas.openxmlformats.org/officeDocument/2006/relationships/image" Target="../media/image12.jpeg"/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12" Type="http://schemas.microsoft.com/office/2007/relationships/diagramDrawing" Target="../diagrams/drawing32.xml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1.xml"/><Relationship Id="rId11" Type="http://schemas.openxmlformats.org/officeDocument/2006/relationships/diagramColors" Target="../diagrams/colors32.xml"/><Relationship Id="rId5" Type="http://schemas.openxmlformats.org/officeDocument/2006/relationships/diagramQuickStyle" Target="../diagrams/quickStyle31.xml"/><Relationship Id="rId15" Type="http://schemas.openxmlformats.org/officeDocument/2006/relationships/image" Target="../media/image6.png"/><Relationship Id="rId10" Type="http://schemas.openxmlformats.org/officeDocument/2006/relationships/diagramQuickStyle" Target="../diagrams/quickStyle32.xml"/><Relationship Id="rId4" Type="http://schemas.openxmlformats.org/officeDocument/2006/relationships/diagramLayout" Target="../diagrams/layout31.xml"/><Relationship Id="rId9" Type="http://schemas.openxmlformats.org/officeDocument/2006/relationships/diagramLayout" Target="../diagrams/layout32.xml"/><Relationship Id="rId1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33.xml"/><Relationship Id="rId7" Type="http://schemas.microsoft.com/office/2007/relationships/diagramDrawing" Target="../diagrams/drawing33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3.xml"/><Relationship Id="rId5" Type="http://schemas.openxmlformats.org/officeDocument/2006/relationships/diagramQuickStyle" Target="../diagrams/quickStyle33.xml"/><Relationship Id="rId10" Type="http://schemas.openxmlformats.org/officeDocument/2006/relationships/image" Target="../media/image18.png"/><Relationship Id="rId4" Type="http://schemas.openxmlformats.org/officeDocument/2006/relationships/diagramLayout" Target="../diagrams/layout33.xml"/><Relationship Id="rId9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Data" Target="../diagrams/data2.xml"/><Relationship Id="rId1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9.jpg"/><Relationship Id="rId1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2.xml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2.xml"/><Relationship Id="rId10" Type="http://schemas.openxmlformats.org/officeDocument/2006/relationships/image" Target="../media/image7.png"/><Relationship Id="rId19" Type="http://schemas.openxmlformats.org/officeDocument/2006/relationships/image" Target="../media/image11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Relationship Id="rId1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9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Data" Target="../diagrams/data7.xml"/><Relationship Id="rId18" Type="http://schemas.openxmlformats.org/officeDocument/2006/relationships/image" Target="../media/image22.png"/><Relationship Id="rId3" Type="http://schemas.openxmlformats.org/officeDocument/2006/relationships/diagramData" Target="../diagrams/data6.xml"/><Relationship Id="rId21" Type="http://schemas.openxmlformats.org/officeDocument/2006/relationships/image" Target="../media/image10.png"/><Relationship Id="rId7" Type="http://schemas.microsoft.com/office/2007/relationships/diagramDrawing" Target="../diagrams/drawing6.xml"/><Relationship Id="rId12" Type="http://schemas.openxmlformats.org/officeDocument/2006/relationships/image" Target="../media/image9.jpg"/><Relationship Id="rId1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6" Type="http://schemas.openxmlformats.org/officeDocument/2006/relationships/diagramColors" Target="../diagrams/colors7.xml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6.xml"/><Relationship Id="rId15" Type="http://schemas.openxmlformats.org/officeDocument/2006/relationships/diagramQuickStyle" Target="../diagrams/quickStyle7.xml"/><Relationship Id="rId10" Type="http://schemas.openxmlformats.org/officeDocument/2006/relationships/image" Target="../media/image7.png"/><Relationship Id="rId19" Type="http://schemas.openxmlformats.org/officeDocument/2006/relationships/image" Target="../media/image23.svg"/><Relationship Id="rId4" Type="http://schemas.openxmlformats.org/officeDocument/2006/relationships/diagramLayout" Target="../diagrams/layout6.xml"/><Relationship Id="rId9" Type="http://schemas.openxmlformats.org/officeDocument/2006/relationships/image" Target="../media/image6.png"/><Relationship Id="rId14" Type="http://schemas.openxmlformats.org/officeDocument/2006/relationships/diagramLayout" Target="../diagrams/layout7.xml"/><Relationship Id="rId22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13" Type="http://schemas.microsoft.com/office/2007/relationships/diagramDrawing" Target="../diagrams/drawing9.xml"/><Relationship Id="rId18" Type="http://schemas.openxmlformats.org/officeDocument/2006/relationships/image" Target="../media/image27.png"/><Relationship Id="rId3" Type="http://schemas.microsoft.com/office/2018/10/relationships/comments" Target="../comments/modernComment_118_5560E75.xml"/><Relationship Id="rId7" Type="http://schemas.openxmlformats.org/officeDocument/2006/relationships/diagramColors" Target="../diagrams/colors8.xml"/><Relationship Id="rId12" Type="http://schemas.openxmlformats.org/officeDocument/2006/relationships/diagramColors" Target="../diagrams/colors9.xml"/><Relationship Id="rId17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6.sv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8.xml"/><Relationship Id="rId11" Type="http://schemas.openxmlformats.org/officeDocument/2006/relationships/diagramQuickStyle" Target="../diagrams/quickStyle9.xml"/><Relationship Id="rId5" Type="http://schemas.openxmlformats.org/officeDocument/2006/relationships/diagramLayout" Target="../diagrams/layout8.xml"/><Relationship Id="rId15" Type="http://schemas.openxmlformats.org/officeDocument/2006/relationships/image" Target="../media/image25.png"/><Relationship Id="rId10" Type="http://schemas.openxmlformats.org/officeDocument/2006/relationships/diagramLayout" Target="../diagrams/layout9.xml"/><Relationship Id="rId4" Type="http://schemas.openxmlformats.org/officeDocument/2006/relationships/diagramData" Target="../diagrams/data8.xml"/><Relationship Id="rId9" Type="http://schemas.openxmlformats.org/officeDocument/2006/relationships/diagramData" Target="../diagrams/data9.xml"/><Relationship Id="rId1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30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67;p13">
            <a:extLst>
              <a:ext uri="{FF2B5EF4-FFF2-40B4-BE49-F238E27FC236}">
                <a16:creationId xmlns:a16="http://schemas.microsoft.com/office/drawing/2014/main" id="{E7449643-55E0-F9AB-9BD5-11147A65978B}"/>
              </a:ext>
            </a:extLst>
          </p:cNvPr>
          <p:cNvSpPr txBox="1">
            <a:spLocks/>
          </p:cNvSpPr>
          <p:nvPr/>
        </p:nvSpPr>
        <p:spPr>
          <a:xfrm>
            <a:off x="390525" y="2030289"/>
            <a:ext cx="8222100" cy="176282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3200" dirty="0">
                <a:latin typeface="+mj-lt"/>
              </a:rPr>
              <a:t>Quality-Control measurements for the LGAD silicon sensors of the ATLAS High-Granularity Timing Detector</a:t>
            </a:r>
          </a:p>
        </p:txBody>
      </p:sp>
      <p:sp>
        <p:nvSpPr>
          <p:cNvPr id="4" name="Google Shape;68;p13">
            <a:extLst>
              <a:ext uri="{FF2B5EF4-FFF2-40B4-BE49-F238E27FC236}">
                <a16:creationId xmlns:a16="http://schemas.microsoft.com/office/drawing/2014/main" id="{BF82F71B-101D-051D-1ECF-E8E32237F09F}"/>
              </a:ext>
            </a:extLst>
          </p:cNvPr>
          <p:cNvSpPr txBox="1">
            <a:spLocks/>
          </p:cNvSpPr>
          <p:nvPr/>
        </p:nvSpPr>
        <p:spPr>
          <a:xfrm>
            <a:off x="390525" y="3919778"/>
            <a:ext cx="8222100" cy="681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800" u="sng" dirty="0">
                <a:latin typeface="+mn-lt"/>
              </a:rPr>
              <a:t>Moritz Vogt</a:t>
            </a:r>
            <a:r>
              <a:rPr lang="en-GB" sz="1800" dirty="0">
                <a:latin typeface="+mn-lt"/>
              </a:rPr>
              <a:t>, Supervisors: Xiao Yang, Theodoros </a:t>
            </a:r>
            <a:r>
              <a:rPr lang="en-GB" sz="1800" dirty="0" err="1">
                <a:latin typeface="+mn-lt"/>
              </a:rPr>
              <a:t>Manoussos</a:t>
            </a:r>
            <a:endParaRPr lang="en-GB" sz="1800" dirty="0">
              <a:latin typeface="+mn-lt"/>
            </a:endParaRPr>
          </a:p>
          <a:p>
            <a:r>
              <a:rPr lang="en-GB" sz="1800" dirty="0">
                <a:latin typeface="+mn-lt"/>
              </a:rPr>
              <a:t>27.08.2024, EP-DT Summer Student Seminar</a:t>
            </a:r>
            <a:endParaRPr lang="en-GB" sz="1800" dirty="0"/>
          </a:p>
        </p:txBody>
      </p:sp>
      <p:pic>
        <p:nvPicPr>
          <p:cNvPr id="5" name="Picture 4" descr="A logo on a black background&#10;&#10;Description automatically generated">
            <a:extLst>
              <a:ext uri="{FF2B5EF4-FFF2-40B4-BE49-F238E27FC236}">
                <a16:creationId xmlns:a16="http://schemas.microsoft.com/office/drawing/2014/main" id="{8C8DC28D-23C7-D319-97A8-4C01E8BB5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473" y="143933"/>
            <a:ext cx="3161493" cy="2276274"/>
          </a:xfrm>
          <a:prstGeom prst="rect">
            <a:avLst/>
          </a:prstGeom>
        </p:spPr>
      </p:pic>
      <p:pic>
        <p:nvPicPr>
          <p:cNvPr id="9" name="Picture 8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A08407FA-6FA4-D834-7C65-9A509FCF6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525" y="402366"/>
            <a:ext cx="3475016" cy="143846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578D0C1-762E-510F-7173-B3C532B703B4}"/>
              </a:ext>
            </a:extLst>
          </p:cNvPr>
          <p:cNvSpPr/>
          <p:nvPr/>
        </p:nvSpPr>
        <p:spPr>
          <a:xfrm>
            <a:off x="-28752" y="-70880"/>
            <a:ext cx="186268" cy="52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30390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DD8510-BF99-19C3-6F34-1A130F6FEB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10</a:t>
            </a:fld>
            <a:endParaRPr lang="de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EFCBFD1-18C6-0F39-52CB-440C3B4457A6}"/>
              </a:ext>
            </a:extLst>
          </p:cNvPr>
          <p:cNvGraphicFramePr/>
          <p:nvPr/>
        </p:nvGraphicFramePr>
        <p:xfrm>
          <a:off x="1524000" y="301451"/>
          <a:ext cx="6363956" cy="4302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3C62B452-9A40-FC7F-785F-CB5B4D878C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1273" y="172415"/>
            <a:ext cx="2850968" cy="1584846"/>
          </a:xfrm>
          <a:prstGeom prst="rect">
            <a:avLst/>
          </a:prstGeom>
        </p:spPr>
      </p:pic>
      <p:pic>
        <p:nvPicPr>
          <p:cNvPr id="5" name="Picture 4" descr="A graph showing a curve&#10;&#10;Description automatically generated">
            <a:extLst>
              <a:ext uri="{FF2B5EF4-FFF2-40B4-BE49-F238E27FC236}">
                <a16:creationId xmlns:a16="http://schemas.microsoft.com/office/drawing/2014/main" id="{C73D2351-ACA3-6CE0-08FD-AF2A1BB17D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7912" y="3002143"/>
            <a:ext cx="2457976" cy="1601607"/>
          </a:xfrm>
          <a:prstGeom prst="rect">
            <a:avLst/>
          </a:prstGeom>
        </p:spPr>
      </p:pic>
      <p:pic>
        <p:nvPicPr>
          <p:cNvPr id="6" name="Google Shape;95;p17">
            <a:extLst>
              <a:ext uri="{FF2B5EF4-FFF2-40B4-BE49-F238E27FC236}">
                <a16:creationId xmlns:a16="http://schemas.microsoft.com/office/drawing/2014/main" id="{8D80E3F7-C0EF-6B83-B1EC-0415369505BE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t="8914" b="1"/>
          <a:stretch/>
        </p:blipFill>
        <p:spPr>
          <a:xfrm>
            <a:off x="559965" y="3002143"/>
            <a:ext cx="1928070" cy="1947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144520-1F1D-F433-6001-961913AF319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9815"/>
          <a:stretch/>
        </p:blipFill>
        <p:spPr>
          <a:xfrm>
            <a:off x="7231310" y="2282979"/>
            <a:ext cx="1694578" cy="577541"/>
          </a:xfrm>
          <a:prstGeom prst="rect">
            <a:avLst/>
          </a:prstGeom>
        </p:spPr>
      </p:pic>
      <p:pic>
        <p:nvPicPr>
          <p:cNvPr id="8" name="Picture 7" descr="A close-up of a thin metal sheet&#10;&#10;Description automatically generated">
            <a:extLst>
              <a:ext uri="{FF2B5EF4-FFF2-40B4-BE49-F238E27FC236}">
                <a16:creationId xmlns:a16="http://schemas.microsoft.com/office/drawing/2014/main" id="{45CDFF26-262A-F905-92A3-F5BED7B449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5694" y="1548485"/>
            <a:ext cx="1472578" cy="11073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C643FCD-BEC8-EA73-0C81-5D3B132207DC}"/>
              </a:ext>
            </a:extLst>
          </p:cNvPr>
          <p:cNvGraphicFramePr/>
          <p:nvPr/>
        </p:nvGraphicFramePr>
        <p:xfrm>
          <a:off x="653293" y="11944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3" name="Graphic 12" descr="Tick with solid fill">
            <a:extLst>
              <a:ext uri="{FF2B5EF4-FFF2-40B4-BE49-F238E27FC236}">
                <a16:creationId xmlns:a16="http://schemas.microsoft.com/office/drawing/2014/main" id="{DDCD9A00-F715-CE3E-EA1D-B45C8DAAFAA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90643" y="1734812"/>
            <a:ext cx="592526" cy="5925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2B0A7F-66CB-5E82-0316-C51EB1BE3ADB}"/>
              </a:ext>
            </a:extLst>
          </p:cNvPr>
          <p:cNvSpPr txBox="1"/>
          <p:nvPr/>
        </p:nvSpPr>
        <p:spPr>
          <a:xfrm>
            <a:off x="7663734" y="4147737"/>
            <a:ext cx="1408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/>
              <a:t>Sensor IV curve</a:t>
            </a:r>
          </a:p>
        </p:txBody>
      </p:sp>
      <p:pic>
        <p:nvPicPr>
          <p:cNvPr id="17" name="Picture 16" descr="A machine with many wires&#10;&#10;Description automatically generated">
            <a:extLst>
              <a:ext uri="{FF2B5EF4-FFF2-40B4-BE49-F238E27FC236}">
                <a16:creationId xmlns:a16="http://schemas.microsoft.com/office/drawing/2014/main" id="{2B02539E-3D36-09A9-D126-B7C3BCBDB12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1111" t="21070" r="14197"/>
          <a:stretch/>
        </p:blipFill>
        <p:spPr>
          <a:xfrm>
            <a:off x="1379275" y="136872"/>
            <a:ext cx="1689806" cy="1339277"/>
          </a:xfrm>
          <a:prstGeom prst="rect">
            <a:avLst/>
          </a:prstGeom>
        </p:spPr>
      </p:pic>
      <p:pic>
        <p:nvPicPr>
          <p:cNvPr id="9" name="Graphic 8" descr="Tick with solid fill">
            <a:extLst>
              <a:ext uri="{FF2B5EF4-FFF2-40B4-BE49-F238E27FC236}">
                <a16:creationId xmlns:a16="http://schemas.microsoft.com/office/drawing/2014/main" id="{8CA53741-46D0-6E3D-68FB-F3CAA891915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036988" y="73131"/>
            <a:ext cx="592526" cy="5925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AE30A7-96F4-F874-4487-C1028C035576}"/>
              </a:ext>
            </a:extLst>
          </p:cNvPr>
          <p:cNvSpPr txBox="1"/>
          <p:nvPr/>
        </p:nvSpPr>
        <p:spPr>
          <a:xfrm>
            <a:off x="167158" y="4800291"/>
            <a:ext cx="2713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 breakdown voltage map</a:t>
            </a:r>
          </a:p>
        </p:txBody>
      </p:sp>
      <p:pic>
        <p:nvPicPr>
          <p:cNvPr id="12" name="Graphic 11" descr="Play with solid fill">
            <a:extLst>
              <a:ext uri="{FF2B5EF4-FFF2-40B4-BE49-F238E27FC236}">
                <a16:creationId xmlns:a16="http://schemas.microsoft.com/office/drawing/2014/main" id="{3175F7FC-4CB6-40ED-9018-0E6F4093B4A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304213" y="2188150"/>
            <a:ext cx="528899" cy="52889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42A784B-A8E2-6DC2-B6BD-6AF996C5918B}"/>
              </a:ext>
            </a:extLst>
          </p:cNvPr>
          <p:cNvSpPr txBox="1"/>
          <p:nvPr/>
        </p:nvSpPr>
        <p:spPr>
          <a:xfrm>
            <a:off x="1648499" y="1409895"/>
            <a:ext cx="115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Testbeam setup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A06039-1B3F-B5F2-72AD-0A6FB7021A6B}"/>
              </a:ext>
            </a:extLst>
          </p:cNvPr>
          <p:cNvSpPr txBox="1"/>
          <p:nvPr/>
        </p:nvSpPr>
        <p:spPr>
          <a:xfrm>
            <a:off x="523017" y="2630382"/>
            <a:ext cx="1037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EEABD5-52C8-AD1F-EF81-E34D9F50552C}"/>
              </a:ext>
            </a:extLst>
          </p:cNvPr>
          <p:cNvSpPr txBox="1"/>
          <p:nvPr/>
        </p:nvSpPr>
        <p:spPr>
          <a:xfrm>
            <a:off x="6778923" y="1640727"/>
            <a:ext cx="1735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ATLAS detector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C8E1CC-A085-B5C2-99CD-41D4B9639C94}"/>
              </a:ext>
            </a:extLst>
          </p:cNvPr>
          <p:cNvSpPr txBox="1"/>
          <p:nvPr/>
        </p:nvSpPr>
        <p:spPr>
          <a:xfrm>
            <a:off x="7426156" y="2755543"/>
            <a:ext cx="1304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 structure</a:t>
            </a:r>
          </a:p>
        </p:txBody>
      </p:sp>
    </p:spTree>
    <p:extLst>
      <p:ext uri="{BB962C8B-B14F-4D97-AF65-F5344CB8AC3E}">
        <p14:creationId xmlns:p14="http://schemas.microsoft.com/office/powerpoint/2010/main" val="27528267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 err="1">
                <a:latin typeface="+mj-lt"/>
              </a:rPr>
              <a:t>What</a:t>
            </a:r>
            <a:r>
              <a:rPr lang="de-DE" sz="2400" dirty="0">
                <a:latin typeface="+mj-lt"/>
              </a:rPr>
              <a:t> </a:t>
            </a:r>
            <a:r>
              <a:rPr lang="de-DE" sz="2400" dirty="0" err="1">
                <a:latin typeface="+mj-lt"/>
              </a:rPr>
              <a:t>are</a:t>
            </a:r>
            <a:r>
              <a:rPr lang="de-DE" sz="2400" dirty="0">
                <a:latin typeface="+mj-lt"/>
              </a:rPr>
              <a:t> QC-TS (Quality Control Test </a:t>
            </a:r>
            <a:r>
              <a:rPr lang="de-DE" sz="2400" dirty="0" err="1">
                <a:latin typeface="+mj-lt"/>
              </a:rPr>
              <a:t>Structure</a:t>
            </a:r>
            <a:r>
              <a:rPr lang="de-DE" sz="2400" dirty="0">
                <a:latin typeface="+mj-lt"/>
              </a:rPr>
              <a:t>)?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11</a:t>
            </a:fld>
            <a:endParaRPr lang="d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884BB0-81E1-711E-7575-68006CC1A9FD}"/>
              </a:ext>
            </a:extLst>
          </p:cNvPr>
          <p:cNvSpPr txBox="1"/>
          <p:nvPr/>
        </p:nvSpPr>
        <p:spPr>
          <a:xfrm>
            <a:off x="1286398" y="4122469"/>
            <a:ext cx="63294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1800" dirty="0"/>
              <a:t>Technical drawing of QC-TS</a:t>
            </a:r>
          </a:p>
        </p:txBody>
      </p:sp>
      <p:pic>
        <p:nvPicPr>
          <p:cNvPr id="22" name="Picture 21" descr="A table with text and symbols&#10;&#10;Description automatically generated">
            <a:extLst>
              <a:ext uri="{FF2B5EF4-FFF2-40B4-BE49-F238E27FC236}">
                <a16:creationId xmlns:a16="http://schemas.microsoft.com/office/drawing/2014/main" id="{8A7EF292-3FFC-ACA1-A9D4-97C169270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849" y="-3199644"/>
            <a:ext cx="3625988" cy="1918095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1B8684B-6B40-BA50-DF27-9181CEC210E7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27009D-EE43-CAE0-5A43-18A6BFF729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866" y="2739407"/>
            <a:ext cx="8698278" cy="8948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4D617C-8D5A-6954-C716-9A605A8986C9}"/>
              </a:ext>
            </a:extLst>
          </p:cNvPr>
          <p:cNvSpPr txBox="1"/>
          <p:nvPr/>
        </p:nvSpPr>
        <p:spPr>
          <a:xfrm>
            <a:off x="6799028" y="3600569"/>
            <a:ext cx="1417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dirty="0"/>
              <a:t>1x2 LGAD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831C96-7C3F-70C8-29AB-EDA529D3722B}"/>
              </a:ext>
            </a:extLst>
          </p:cNvPr>
          <p:cNvSpPr txBox="1"/>
          <p:nvPr/>
        </p:nvSpPr>
        <p:spPr>
          <a:xfrm>
            <a:off x="2651380" y="3630301"/>
            <a:ext cx="618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MOS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CD6B24-F8BC-C6F0-B13E-E6C925B78DAE}"/>
              </a:ext>
            </a:extLst>
          </p:cNvPr>
          <p:cNvSpPr txBox="1"/>
          <p:nvPr/>
        </p:nvSpPr>
        <p:spPr>
          <a:xfrm>
            <a:off x="3924639" y="3645765"/>
            <a:ext cx="618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PIN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96D38D-D9D5-3F49-9770-F113DA339BAB}"/>
              </a:ext>
            </a:extLst>
          </p:cNvPr>
          <p:cNvSpPr txBox="1"/>
          <p:nvPr/>
        </p:nvSpPr>
        <p:spPr>
          <a:xfrm>
            <a:off x="5292140" y="3597574"/>
            <a:ext cx="770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LGAD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309D45-22D7-21A6-A6EA-044D6A0B8716}"/>
              </a:ext>
            </a:extLst>
          </p:cNvPr>
          <p:cNvSpPr txBox="1"/>
          <p:nvPr/>
        </p:nvSpPr>
        <p:spPr>
          <a:xfrm>
            <a:off x="1705717" y="3630301"/>
            <a:ext cx="618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VdP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768F447-9009-1CB5-9750-D034CB4FE10B}"/>
              </a:ext>
            </a:extLst>
          </p:cNvPr>
          <p:cNvSpPr txBox="1"/>
          <p:nvPr/>
        </p:nvSpPr>
        <p:spPr>
          <a:xfrm>
            <a:off x="492601" y="3599249"/>
            <a:ext cx="82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Gated diodes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7FB901-6AF8-0739-D0F9-8CAB34DED8D6}"/>
              </a:ext>
            </a:extLst>
          </p:cNvPr>
          <p:cNvSpPr txBox="1"/>
          <p:nvPr/>
        </p:nvSpPr>
        <p:spPr>
          <a:xfrm>
            <a:off x="5824571" y="4784701"/>
            <a:ext cx="336665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HGTD Technical Desing Report (2020)</a:t>
            </a:r>
          </a:p>
        </p:txBody>
      </p:sp>
      <p:graphicFrame>
        <p:nvGraphicFramePr>
          <p:cNvPr id="42" name="Diagram 41">
            <a:extLst>
              <a:ext uri="{FF2B5EF4-FFF2-40B4-BE49-F238E27FC236}">
                <a16:creationId xmlns:a16="http://schemas.microsoft.com/office/drawing/2014/main" id="{32860F70-6018-7F30-9EB2-1B20472B88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3274296"/>
              </p:ext>
            </p:extLst>
          </p:nvPr>
        </p:nvGraphicFramePr>
        <p:xfrm>
          <a:off x="7799018" y="30113"/>
          <a:ext cx="1244367" cy="988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438F4E0-E45C-01BF-A4A5-220F25FAB221}"/>
              </a:ext>
            </a:extLst>
          </p:cNvPr>
          <p:cNvSpPr txBox="1"/>
          <p:nvPr/>
        </p:nvSpPr>
        <p:spPr>
          <a:xfrm>
            <a:off x="254866" y="1352132"/>
            <a:ext cx="8392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Dedicated test structure placed adjacent to every sensor on the wafer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Measurement of </a:t>
            </a:r>
            <a:r>
              <a:rPr lang="en-DE" sz="1800" dirty="0">
                <a:solidFill>
                  <a:schemeClr val="accent3"/>
                </a:solidFill>
              </a:rPr>
              <a:t>technological parameters </a:t>
            </a:r>
            <a:r>
              <a:rPr lang="en-DE" sz="1800" dirty="0"/>
              <a:t>not accesible directly on sensors</a:t>
            </a:r>
          </a:p>
        </p:txBody>
      </p:sp>
    </p:spTree>
    <p:extLst>
      <p:ext uri="{BB962C8B-B14F-4D97-AF65-F5344CB8AC3E}">
        <p14:creationId xmlns:p14="http://schemas.microsoft.com/office/powerpoint/2010/main" val="12302031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 dirty="0" err="1">
                <a:latin typeface="+mj-lt"/>
              </a:rPr>
              <a:t>Why</a:t>
            </a:r>
            <a:r>
              <a:rPr lang="de" sz="2400" dirty="0">
                <a:latin typeface="+mj-lt"/>
              </a:rPr>
              <a:t> </a:t>
            </a:r>
            <a:r>
              <a:rPr lang="de" sz="2400" dirty="0" err="1">
                <a:latin typeface="+mj-lt"/>
              </a:rPr>
              <a:t>is</a:t>
            </a:r>
            <a:r>
              <a:rPr lang="de" sz="2400" dirty="0">
                <a:latin typeface="+mj-lt"/>
              </a:rPr>
              <a:t> </a:t>
            </a:r>
            <a:r>
              <a:rPr lang="de" sz="2400" dirty="0" err="1">
                <a:latin typeface="+mj-lt"/>
              </a:rPr>
              <a:t>the</a:t>
            </a:r>
            <a:r>
              <a:rPr lang="de" sz="2400" dirty="0">
                <a:latin typeface="+mj-lt"/>
              </a:rPr>
              <a:t> </a:t>
            </a:r>
            <a:r>
              <a:rPr lang="en-GB" sz="2400" dirty="0">
                <a:latin typeface="+mj-lt"/>
              </a:rPr>
              <a:t>Inter-pad</a:t>
            </a:r>
            <a:r>
              <a:rPr lang="de" sz="2400" dirty="0">
                <a:latin typeface="+mj-lt"/>
              </a:rPr>
              <a:t> </a:t>
            </a:r>
            <a:r>
              <a:rPr lang="de" sz="2400" dirty="0" err="1">
                <a:latin typeface="+mj-lt"/>
              </a:rPr>
              <a:t>resistance</a:t>
            </a:r>
            <a:r>
              <a:rPr lang="de" sz="2400" dirty="0">
                <a:latin typeface="+mj-lt"/>
              </a:rPr>
              <a:t> </a:t>
            </a:r>
            <a:r>
              <a:rPr lang="de" sz="2400" dirty="0" err="1">
                <a:latin typeface="+mj-lt"/>
              </a:rPr>
              <a:t>important</a:t>
            </a:r>
            <a:r>
              <a:rPr lang="de" sz="2400" dirty="0">
                <a:latin typeface="+mj-lt"/>
              </a:rPr>
              <a:t>?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12</a:t>
            </a:fld>
            <a:endParaRPr lang="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2FA2B05-BD7C-890B-B352-CA968C30F482}"/>
                  </a:ext>
                </a:extLst>
              </p:cNvPr>
              <p:cNvSpPr txBox="1"/>
              <p:nvPr/>
            </p:nvSpPr>
            <p:spPr>
              <a:xfrm>
                <a:off x="219150" y="715965"/>
                <a:ext cx="6575060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 sz="1800" dirty="0">
                    <a:latin typeface="+mn-lt"/>
                  </a:rPr>
                  <a:t>Specification: Inter-pad resistance: &gt; 1 G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GB" sz="1800" dirty="0"/>
              </a:p>
              <a:p>
                <a:endParaRPr lang="en-GB" sz="1800" dirty="0"/>
              </a:p>
              <a:p>
                <a:endParaRPr lang="en-GB" sz="18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Need estimation for leakage from adjacent pixels, resistance should exceed given limit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Protect from adjacent sensors that have different breakdown voltage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2FA2B05-BD7C-890B-B352-CA968C30F4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150" y="715965"/>
                <a:ext cx="6575060" cy="2062103"/>
              </a:xfrm>
              <a:prstGeom prst="rect">
                <a:avLst/>
              </a:prstGeom>
              <a:blipFill>
                <a:blip r:embed="rId3"/>
                <a:stretch>
                  <a:fillRect l="-771" t="-613" b="-429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5227009D-EE43-CAE0-5A43-18A6BFF729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150" y="3950825"/>
            <a:ext cx="7239699" cy="74479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4B5DFD5-37EC-37D7-3D61-F9335D237D0C}"/>
              </a:ext>
            </a:extLst>
          </p:cNvPr>
          <p:cNvSpPr/>
          <p:nvPr/>
        </p:nvSpPr>
        <p:spPr>
          <a:xfrm>
            <a:off x="6014907" y="4028024"/>
            <a:ext cx="2105636" cy="6027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4D617C-8D5A-6954-C716-9A605A8986C9}"/>
              </a:ext>
            </a:extLst>
          </p:cNvPr>
          <p:cNvSpPr txBox="1"/>
          <p:nvPr/>
        </p:nvSpPr>
        <p:spPr>
          <a:xfrm>
            <a:off x="6296398" y="3752998"/>
            <a:ext cx="1417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dirty="0"/>
              <a:t>1x2 LGAD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884BB0-81E1-711E-7575-68006CC1A9FD}"/>
              </a:ext>
            </a:extLst>
          </p:cNvPr>
          <p:cNvSpPr txBox="1"/>
          <p:nvPr/>
        </p:nvSpPr>
        <p:spPr>
          <a:xfrm>
            <a:off x="1346803" y="4630724"/>
            <a:ext cx="63294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2000" dirty="0"/>
              <a:t>Technical drawing of QC-TS</a:t>
            </a:r>
          </a:p>
        </p:txBody>
      </p:sp>
      <p:pic>
        <p:nvPicPr>
          <p:cNvPr id="22" name="Picture 21" descr="A table with text and symbols&#10;&#10;Description automatically generated">
            <a:extLst>
              <a:ext uri="{FF2B5EF4-FFF2-40B4-BE49-F238E27FC236}">
                <a16:creationId xmlns:a16="http://schemas.microsoft.com/office/drawing/2014/main" id="{8A7EF292-3FFC-ACA1-A9D4-97C169270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1849" y="-3199644"/>
            <a:ext cx="3625988" cy="1918095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1B8684B-6B40-BA50-DF27-9181CEC210E7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831C96-7C3F-70C8-29AB-EDA529D3722B}"/>
              </a:ext>
            </a:extLst>
          </p:cNvPr>
          <p:cNvSpPr txBox="1"/>
          <p:nvPr/>
        </p:nvSpPr>
        <p:spPr>
          <a:xfrm>
            <a:off x="2946354" y="3752999"/>
            <a:ext cx="618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MOS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CD6B24-F8BC-C6F0-B13E-E6C925B78DAE}"/>
              </a:ext>
            </a:extLst>
          </p:cNvPr>
          <p:cNvSpPr txBox="1"/>
          <p:nvPr/>
        </p:nvSpPr>
        <p:spPr>
          <a:xfrm>
            <a:off x="3859396" y="3752999"/>
            <a:ext cx="618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PIN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96D38D-D9D5-3F49-9770-F113DA339BAB}"/>
              </a:ext>
            </a:extLst>
          </p:cNvPr>
          <p:cNvSpPr txBox="1"/>
          <p:nvPr/>
        </p:nvSpPr>
        <p:spPr>
          <a:xfrm>
            <a:off x="5081472" y="3752998"/>
            <a:ext cx="770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LGAD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309D45-22D7-21A6-A6EA-044D6A0B8716}"/>
              </a:ext>
            </a:extLst>
          </p:cNvPr>
          <p:cNvSpPr txBox="1"/>
          <p:nvPr/>
        </p:nvSpPr>
        <p:spPr>
          <a:xfrm>
            <a:off x="2033312" y="3752998"/>
            <a:ext cx="618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VdP </a:t>
            </a:r>
          </a:p>
        </p:txBody>
      </p:sp>
      <p:pic>
        <p:nvPicPr>
          <p:cNvPr id="31" name="Picture 30" descr="A close-up of a metal grid&#10;&#10;Description automatically generated">
            <a:extLst>
              <a:ext uri="{FF2B5EF4-FFF2-40B4-BE49-F238E27FC236}">
                <a16:creationId xmlns:a16="http://schemas.microsoft.com/office/drawing/2014/main" id="{C294E583-7CB0-833C-5F56-BAAE70DDDDA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413" r="589"/>
          <a:stretch/>
        </p:blipFill>
        <p:spPr>
          <a:xfrm rot="5400000">
            <a:off x="6029175" y="895204"/>
            <a:ext cx="2871400" cy="26660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768F447-9009-1CB5-9750-D034CB4FE10B}"/>
              </a:ext>
            </a:extLst>
          </p:cNvPr>
          <p:cNvSpPr txBox="1"/>
          <p:nvPr/>
        </p:nvSpPr>
        <p:spPr>
          <a:xfrm>
            <a:off x="968339" y="3537555"/>
            <a:ext cx="82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Gated diodes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2A4C4C4-A8BC-0FB6-404D-61EF8548E491}"/>
              </a:ext>
            </a:extLst>
          </p:cNvPr>
          <p:cNvCxnSpPr>
            <a:cxnSpLocks/>
          </p:cNvCxnSpPr>
          <p:nvPr/>
        </p:nvCxnSpPr>
        <p:spPr>
          <a:xfrm flipV="1">
            <a:off x="6376524" y="2919431"/>
            <a:ext cx="531032" cy="8919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37FB901-6AF8-0739-D0F9-8CAB34DED8D6}"/>
              </a:ext>
            </a:extLst>
          </p:cNvPr>
          <p:cNvSpPr txBox="1"/>
          <p:nvPr/>
        </p:nvSpPr>
        <p:spPr>
          <a:xfrm>
            <a:off x="5824571" y="4784701"/>
            <a:ext cx="336665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HGTD Technical Desing Report (2020)</a:t>
            </a:r>
          </a:p>
        </p:txBody>
      </p:sp>
      <p:graphicFrame>
        <p:nvGraphicFramePr>
          <p:cNvPr id="42" name="Diagram 41">
            <a:extLst>
              <a:ext uri="{FF2B5EF4-FFF2-40B4-BE49-F238E27FC236}">
                <a16:creationId xmlns:a16="http://schemas.microsoft.com/office/drawing/2014/main" id="{32860F70-6018-7F30-9EB2-1B20472B88A4}"/>
              </a:ext>
            </a:extLst>
          </p:cNvPr>
          <p:cNvGraphicFramePr/>
          <p:nvPr/>
        </p:nvGraphicFramePr>
        <p:xfrm>
          <a:off x="7799018" y="30113"/>
          <a:ext cx="1244367" cy="988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039607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machine with a computer screen&#10;&#10;Description automatically generated">
            <a:extLst>
              <a:ext uri="{FF2B5EF4-FFF2-40B4-BE49-F238E27FC236}">
                <a16:creationId xmlns:a16="http://schemas.microsoft.com/office/drawing/2014/main" id="{C785E575-CAA5-E1D5-A167-12EB1F6D8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078" y="2238685"/>
            <a:ext cx="3639871" cy="2748194"/>
          </a:xfrm>
          <a:prstGeom prst="rect">
            <a:avLst/>
          </a:prstGeom>
        </p:spPr>
      </p:pic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r>
              <a:rPr lang="en-DE" sz="2400" dirty="0">
                <a:latin typeface="+mj-lt"/>
              </a:rPr>
              <a:t>Measurement of Test Structures (QC-TS)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13</a:t>
            </a:fld>
            <a:endParaRPr lang="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27009D-EE43-CAE0-5A43-18A6BFF729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930" t="7244" r="467" b="4640"/>
          <a:stretch/>
        </p:blipFill>
        <p:spPr>
          <a:xfrm>
            <a:off x="6097702" y="3643509"/>
            <a:ext cx="2880621" cy="882114"/>
          </a:xfrm>
          <a:prstGeom prst="rect">
            <a:avLst/>
          </a:prstGeom>
        </p:spPr>
      </p:pic>
      <p:pic>
        <p:nvPicPr>
          <p:cNvPr id="8" name="Picture 7" descr="A close up of a machine&#10;&#10;Description automatically generated">
            <a:extLst>
              <a:ext uri="{FF2B5EF4-FFF2-40B4-BE49-F238E27FC236}">
                <a16:creationId xmlns:a16="http://schemas.microsoft.com/office/drawing/2014/main" id="{34470F55-10FE-56DF-50A1-1D2F62B3DF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6594" y="689153"/>
            <a:ext cx="2029604" cy="2029604"/>
          </a:xfrm>
          <a:prstGeom prst="rect">
            <a:avLst/>
          </a:prstGeom>
        </p:spPr>
      </p:pic>
      <p:pic>
        <p:nvPicPr>
          <p:cNvPr id="11" name="Picture 10" descr="A close up of a circuit board&#10;&#10;Description automatically generated">
            <a:extLst>
              <a:ext uri="{FF2B5EF4-FFF2-40B4-BE49-F238E27FC236}">
                <a16:creationId xmlns:a16="http://schemas.microsoft.com/office/drawing/2014/main" id="{3C3674FC-F8C2-66E5-5C20-A4D08A02C8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867557" y="843080"/>
            <a:ext cx="1578219" cy="21042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EBA05E2-5F25-E69E-414A-A14C2A6F9BF0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23" name="Picture 22" descr="A close-up of a metal grid&#10;&#10;Description automatically generated">
            <a:extLst>
              <a:ext uri="{FF2B5EF4-FFF2-40B4-BE49-F238E27FC236}">
                <a16:creationId xmlns:a16="http://schemas.microsoft.com/office/drawing/2014/main" id="{2E4B510E-E12A-A8F1-4AB1-DD6B2A6796D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413" r="589"/>
          <a:stretch/>
        </p:blipFill>
        <p:spPr>
          <a:xfrm rot="5400000">
            <a:off x="311371" y="1442557"/>
            <a:ext cx="2432351" cy="22583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Down Arrow 23">
            <a:extLst>
              <a:ext uri="{FF2B5EF4-FFF2-40B4-BE49-F238E27FC236}">
                <a16:creationId xmlns:a16="http://schemas.microsoft.com/office/drawing/2014/main" id="{C7ED9185-9A81-34CE-B680-41D815D5D15F}"/>
              </a:ext>
            </a:extLst>
          </p:cNvPr>
          <p:cNvSpPr/>
          <p:nvPr/>
        </p:nvSpPr>
        <p:spPr>
          <a:xfrm rot="17450860">
            <a:off x="3403786" y="2461082"/>
            <a:ext cx="209725" cy="2153082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30A349-34FC-033B-EEFC-55AC21454DD4}"/>
              </a:ext>
            </a:extLst>
          </p:cNvPr>
          <p:cNvSpPr txBox="1"/>
          <p:nvPr/>
        </p:nvSpPr>
        <p:spPr>
          <a:xfrm>
            <a:off x="434472" y="863144"/>
            <a:ext cx="21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dirty="0"/>
              <a:t>Stencil with QC-TS loaded into probestation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14A02F-760F-3CFF-DE08-A2BF8D91607A}"/>
              </a:ext>
            </a:extLst>
          </p:cNvPr>
          <p:cNvSpPr txBox="1"/>
          <p:nvPr/>
        </p:nvSpPr>
        <p:spPr>
          <a:xfrm>
            <a:off x="3129778" y="644037"/>
            <a:ext cx="305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dirty="0"/>
              <a:t>Probecard, customized needles to match contacts of QC-TS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076CF4-B96D-85F3-CB42-8BDBE6174BC9}"/>
              </a:ext>
            </a:extLst>
          </p:cNvPr>
          <p:cNvSpPr txBox="1"/>
          <p:nvPr/>
        </p:nvSpPr>
        <p:spPr>
          <a:xfrm>
            <a:off x="6475101" y="2708886"/>
            <a:ext cx="2334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dirty="0"/>
              <a:t>1x2 LGAD of QC-TS under microscope with probecard needles (not aligned)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BB783E72-8C37-FD60-3CE8-9A224F2C53E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246069" y="2860820"/>
            <a:ext cx="2554944" cy="236074"/>
          </a:xfrm>
          <a:prstGeom prst="bentConnector4">
            <a:avLst>
              <a:gd name="adj1" fmla="val 30140"/>
              <a:gd name="adj2" fmla="val 196834"/>
            </a:avLst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41" name="Diagram 40">
            <a:extLst>
              <a:ext uri="{FF2B5EF4-FFF2-40B4-BE49-F238E27FC236}">
                <a16:creationId xmlns:a16="http://schemas.microsoft.com/office/drawing/2014/main" id="{080624E3-66DA-302B-F644-CDC2FB4457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510458"/>
              </p:ext>
            </p:extLst>
          </p:nvPr>
        </p:nvGraphicFramePr>
        <p:xfrm>
          <a:off x="7799018" y="30113"/>
          <a:ext cx="1244367" cy="988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08498DE-35EE-329B-5780-2799DF59D754}"/>
              </a:ext>
            </a:extLst>
          </p:cNvPr>
          <p:cNvSpPr txBox="1"/>
          <p:nvPr/>
        </p:nvSpPr>
        <p:spPr>
          <a:xfrm>
            <a:off x="228895" y="4504330"/>
            <a:ext cx="2657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Setup in HGTD integration hall (ISO 7 clean room) in hall 180</a:t>
            </a:r>
          </a:p>
        </p:txBody>
      </p:sp>
    </p:spTree>
    <p:extLst>
      <p:ext uri="{BB962C8B-B14F-4D97-AF65-F5344CB8AC3E}">
        <p14:creationId xmlns:p14="http://schemas.microsoft.com/office/powerpoint/2010/main" val="28762961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>
                <a:latin typeface="+mj-lt"/>
              </a:rPr>
              <a:t>Measurement </a:t>
            </a:r>
            <a:r>
              <a:rPr lang="de-DE" sz="2400" dirty="0" err="1">
                <a:latin typeface="+mj-lt"/>
              </a:rPr>
              <a:t>of</a:t>
            </a:r>
            <a:r>
              <a:rPr lang="de-DE" sz="2400" dirty="0">
                <a:latin typeface="+mj-lt"/>
              </a:rPr>
              <a:t> </a:t>
            </a:r>
            <a:r>
              <a:rPr lang="de-DE" sz="2400" dirty="0" err="1">
                <a:latin typeface="+mj-lt"/>
              </a:rPr>
              <a:t>resistance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14</a:t>
            </a:fld>
            <a:endParaRPr lang="de" dirty="0"/>
          </a:p>
        </p:txBody>
      </p:sp>
      <p:pic>
        <p:nvPicPr>
          <p:cNvPr id="6" name="Picture 5" descr="A diagram of a circuit&#10;&#10;Description automatically generated">
            <a:extLst>
              <a:ext uri="{FF2B5EF4-FFF2-40B4-BE49-F238E27FC236}">
                <a16:creationId xmlns:a16="http://schemas.microsoft.com/office/drawing/2014/main" id="{893723F7-F509-E536-089A-BBC3EE04B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57" y="795793"/>
            <a:ext cx="3932765" cy="4096630"/>
          </a:xfrm>
          <a:prstGeom prst="rect">
            <a:avLst/>
          </a:prstGeom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0A44AFD7-0027-4516-A7C7-95AE616540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0979042"/>
              </p:ext>
            </p:extLst>
          </p:nvPr>
        </p:nvGraphicFramePr>
        <p:xfrm>
          <a:off x="7799018" y="30113"/>
          <a:ext cx="1244367" cy="988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BD084498-7A0D-53AB-B6FE-D6DB02E6F98E}"/>
              </a:ext>
            </a:extLst>
          </p:cNvPr>
          <p:cNvSpPr/>
          <p:nvPr/>
        </p:nvSpPr>
        <p:spPr>
          <a:xfrm>
            <a:off x="1729467" y="1537764"/>
            <a:ext cx="1105949" cy="259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094032D-40E2-BBE6-0BB5-D89ABA45A565}"/>
              </a:ext>
            </a:extLst>
          </p:cNvPr>
          <p:cNvCxnSpPr>
            <a:cxnSpLocks/>
          </p:cNvCxnSpPr>
          <p:nvPr/>
        </p:nvCxnSpPr>
        <p:spPr>
          <a:xfrm>
            <a:off x="1465359" y="1720024"/>
            <a:ext cx="0" cy="68341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D29B244-2350-CE23-F042-EBE2640857E9}"/>
              </a:ext>
            </a:extLst>
          </p:cNvPr>
          <p:cNvSpPr txBox="1"/>
          <p:nvPr/>
        </p:nvSpPr>
        <p:spPr>
          <a:xfrm>
            <a:off x="111981" y="3842872"/>
            <a:ext cx="219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800" dirty="0"/>
              <a:t>Find current along this region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630D29F-0ABB-8655-F486-1B71EA2FC018}"/>
              </a:ext>
            </a:extLst>
          </p:cNvPr>
          <p:cNvCxnSpPr>
            <a:cxnSpLocks/>
          </p:cNvCxnSpPr>
          <p:nvPr/>
        </p:nvCxnSpPr>
        <p:spPr>
          <a:xfrm flipH="1">
            <a:off x="1559989" y="994856"/>
            <a:ext cx="424846" cy="1499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5DB4B5C-79AE-26B3-8690-BE882DE000A0}"/>
              </a:ext>
            </a:extLst>
          </p:cNvPr>
          <p:cNvSpPr txBox="1"/>
          <p:nvPr/>
        </p:nvSpPr>
        <p:spPr>
          <a:xfrm>
            <a:off x="1623491" y="651030"/>
            <a:ext cx="1678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800" dirty="0"/>
              <a:t>Sweep voltage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809AE36-0404-EB5E-4D40-742E102EBD26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68" name="Picture 67" descr="A diagram of a multi-layered structure&#10;&#10;Description automatically generated">
            <a:extLst>
              <a:ext uri="{FF2B5EF4-FFF2-40B4-BE49-F238E27FC236}">
                <a16:creationId xmlns:a16="http://schemas.microsoft.com/office/drawing/2014/main" id="{EF4A52A5-6CBC-6F71-26C7-54D9693B9C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2379"/>
          <a:stretch/>
        </p:blipFill>
        <p:spPr>
          <a:xfrm>
            <a:off x="778356" y="1729984"/>
            <a:ext cx="3008169" cy="1578731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3458A2B-CD24-575C-AE70-1E9F016968D5}"/>
              </a:ext>
            </a:extLst>
          </p:cNvPr>
          <p:cNvCxnSpPr>
            <a:cxnSpLocks/>
          </p:cNvCxnSpPr>
          <p:nvPr/>
        </p:nvCxnSpPr>
        <p:spPr>
          <a:xfrm flipV="1">
            <a:off x="1524769" y="2293110"/>
            <a:ext cx="757670" cy="15497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B0C257A3-82B9-437C-43A4-AD0266558F50}"/>
              </a:ext>
            </a:extLst>
          </p:cNvPr>
          <p:cNvCxnSpPr/>
          <p:nvPr/>
        </p:nvCxnSpPr>
        <p:spPr>
          <a:xfrm>
            <a:off x="1465359" y="1705389"/>
            <a:ext cx="307053" cy="34967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CF20DB7-EDD7-FB4D-8EC8-BE835915ECCA}"/>
              </a:ext>
            </a:extLst>
          </p:cNvPr>
          <p:cNvCxnSpPr>
            <a:cxnSpLocks/>
          </p:cNvCxnSpPr>
          <p:nvPr/>
        </p:nvCxnSpPr>
        <p:spPr>
          <a:xfrm flipH="1">
            <a:off x="2760560" y="1705389"/>
            <a:ext cx="338963" cy="32951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0C1B9503-099B-3830-5A9E-5528417DB472}"/>
              </a:ext>
            </a:extLst>
          </p:cNvPr>
          <p:cNvSpPr txBox="1"/>
          <p:nvPr/>
        </p:nvSpPr>
        <p:spPr>
          <a:xfrm>
            <a:off x="3912760" y="2293110"/>
            <a:ext cx="1679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C</a:t>
            </a:r>
            <a:r>
              <a:rPr lang="en-DE" sz="1800" dirty="0"/>
              <a:t>ross section of 1x2 LGAD</a:t>
            </a:r>
          </a:p>
        </p:txBody>
      </p:sp>
      <p:pic>
        <p:nvPicPr>
          <p:cNvPr id="90" name="Picture 89" descr="A black text with black text&#10;&#10;Description automatically generated">
            <a:extLst>
              <a:ext uri="{FF2B5EF4-FFF2-40B4-BE49-F238E27FC236}">
                <a16:creationId xmlns:a16="http://schemas.microsoft.com/office/drawing/2014/main" id="{930E112B-5CAD-387D-4EB2-A706F5EF1E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42504" y="4337554"/>
            <a:ext cx="3733800" cy="742745"/>
          </a:xfrm>
          <a:prstGeom prst="rect">
            <a:avLst/>
          </a:prstGeom>
        </p:spPr>
      </p:pic>
      <p:pic>
        <p:nvPicPr>
          <p:cNvPr id="4" name="Picture 3" descr="A diagram of a circuit&#10;&#10;Description automatically generated">
            <a:extLst>
              <a:ext uri="{FF2B5EF4-FFF2-40B4-BE49-F238E27FC236}">
                <a16:creationId xmlns:a16="http://schemas.microsoft.com/office/drawing/2014/main" id="{185385EA-0B38-8116-822B-3BF8084A75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02" t="6227" r="5595" b="87284"/>
          <a:stretch/>
        </p:blipFill>
        <p:spPr>
          <a:xfrm>
            <a:off x="5733212" y="974195"/>
            <a:ext cx="162362" cy="210916"/>
          </a:xfrm>
          <a:prstGeom prst="rect">
            <a:avLst/>
          </a:prstGeom>
        </p:spPr>
      </p:pic>
      <p:pic>
        <p:nvPicPr>
          <p:cNvPr id="5" name="Picture 4" descr="A diagram of a circuit&#10;&#10;Description automatically generated">
            <a:extLst>
              <a:ext uri="{FF2B5EF4-FFF2-40B4-BE49-F238E27FC236}">
                <a16:creationId xmlns:a16="http://schemas.microsoft.com/office/drawing/2014/main" id="{22811261-20C4-4FCD-4F66-01A25EDDF1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02" t="6227" r="5595" b="87284"/>
          <a:stretch/>
        </p:blipFill>
        <p:spPr>
          <a:xfrm>
            <a:off x="544957" y="1096219"/>
            <a:ext cx="201128" cy="26127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758E037-EABD-1E8D-0D7F-397FB5C8F050}"/>
              </a:ext>
            </a:extLst>
          </p:cNvPr>
          <p:cNvGrpSpPr/>
          <p:nvPr/>
        </p:nvGrpSpPr>
        <p:grpSpPr>
          <a:xfrm>
            <a:off x="5537396" y="698293"/>
            <a:ext cx="3272931" cy="3416971"/>
            <a:chOff x="5537396" y="698293"/>
            <a:chExt cx="3272931" cy="3416971"/>
          </a:xfrm>
        </p:grpSpPr>
        <p:pic>
          <p:nvPicPr>
            <p:cNvPr id="52" name="Picture 51" descr="A diagram of a circuit&#10;&#10;Description automatically generated">
              <a:extLst>
                <a:ext uri="{FF2B5EF4-FFF2-40B4-BE49-F238E27FC236}">
                  <a16:creationId xmlns:a16="http://schemas.microsoft.com/office/drawing/2014/main" id="{AC0B7D62-2C8F-9EE4-AB38-FACE36428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537396" y="698293"/>
              <a:ext cx="3272931" cy="3416971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6538B5A-D8DB-30DB-554A-62679D734B5C}"/>
                    </a:ext>
                  </a:extLst>
                </p:cNvPr>
                <p:cNvSpPr txBox="1"/>
                <p:nvPr/>
              </p:nvSpPr>
              <p:spPr>
                <a:xfrm>
                  <a:off x="6828488" y="1687095"/>
                  <a:ext cx="805551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DE" sz="1800" b="1" i="1" smtClean="0">
                                <a:solidFill>
                                  <a:schemeClr val="accent3"/>
                                </a:solidFill>
                                <a:latin typeface="+mn-lt"/>
                              </a:rPr>
                            </m:ctrlPr>
                          </m:sSubPr>
                          <m:e>
                            <m:r>
                              <a:rPr lang="de-DE" sz="1800" b="1" i="1" smtClean="0">
                                <a:solidFill>
                                  <a:schemeClr val="accent3"/>
                                </a:solidFill>
                                <a:latin typeface="+mn-lt"/>
                              </a:rPr>
                              <m:t>𝑰</m:t>
                            </m:r>
                          </m:e>
                          <m:sub>
                            <m:r>
                              <a:rPr lang="de-DE" sz="1800" b="1" i="1" smtClean="0">
                                <a:solidFill>
                                  <a:schemeClr val="accent3"/>
                                </a:solidFill>
                                <a:latin typeface="+mn-lt"/>
                              </a:rPr>
                              <m:t>𝒊</m:t>
                            </m:r>
                          </m:sub>
                        </m:sSub>
                      </m:oMath>
                    </m:oMathPara>
                  </a14:m>
                  <a:endParaRPr lang="en-DE" sz="1800" b="1" i="1" dirty="0">
                    <a:solidFill>
                      <a:schemeClr val="accent3"/>
                    </a:solidFill>
                    <a:latin typeface="+mn-lt"/>
                  </a:endParaRP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6538B5A-D8DB-30DB-554A-62679D734B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8488" y="1687095"/>
                  <a:ext cx="805551" cy="369332"/>
                </a:xfrm>
                <a:prstGeom prst="rect">
                  <a:avLst/>
                </a:prstGeom>
                <a:blipFill>
                  <a:blip r:embed="rId12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0C55A6A-C6AA-B312-7B59-B45B793C5D87}"/>
                  </a:ext>
                </a:extLst>
              </p:cNvPr>
              <p:cNvSpPr txBox="1"/>
              <p:nvPr/>
            </p:nvSpPr>
            <p:spPr>
              <a:xfrm>
                <a:off x="3365316" y="4547975"/>
                <a:ext cx="411456" cy="3847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1900" b="1" i="1" smtClean="0">
                              <a:solidFill>
                                <a:schemeClr val="accent3"/>
                              </a:solidFill>
                              <a:latin typeface="+mn-lt"/>
                            </a:rPr>
                          </m:ctrlPr>
                        </m:sSubPr>
                        <m:e>
                          <m:r>
                            <a:rPr lang="de-DE" sz="1900" b="1" i="1" smtClean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m:t>𝑰</m:t>
                          </m:r>
                        </m:e>
                        <m:sub>
                          <m:r>
                            <a:rPr lang="de-DE" sz="1900" b="1" i="1" smtClean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DE" sz="1900" b="1" i="1" dirty="0">
                  <a:solidFill>
                    <a:schemeClr val="accent3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0C55A6A-C6AA-B312-7B59-B45B793C5D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5316" y="4547975"/>
                <a:ext cx="411456" cy="38472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30452116-FCF5-A531-2004-188DF4E0C0B0}"/>
              </a:ext>
            </a:extLst>
          </p:cNvPr>
          <p:cNvSpPr txBox="1"/>
          <p:nvPr/>
        </p:nvSpPr>
        <p:spPr>
          <a:xfrm>
            <a:off x="2940498" y="3732842"/>
            <a:ext cx="5583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Approximating sensors as resistors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Assuming guard ring contributions are negligible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sz="1800" dirty="0"/>
          </a:p>
        </p:txBody>
      </p:sp>
    </p:spTree>
    <p:extLst>
      <p:ext uri="{BB962C8B-B14F-4D97-AF65-F5344CB8AC3E}">
        <p14:creationId xmlns:p14="http://schemas.microsoft.com/office/powerpoint/2010/main" val="2707220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7628011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 dirty="0" err="1">
                <a:latin typeface="+mj-lt"/>
              </a:rPr>
              <a:t>Results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15</a:t>
            </a:fld>
            <a:endParaRPr lang="de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866BAB5-7E00-A433-FBDA-0B089102A443}"/>
              </a:ext>
            </a:extLst>
          </p:cNvPr>
          <p:cNvGrpSpPr/>
          <p:nvPr/>
        </p:nvGrpSpPr>
        <p:grpSpPr>
          <a:xfrm>
            <a:off x="71759" y="929031"/>
            <a:ext cx="3048087" cy="4101129"/>
            <a:chOff x="5672242" y="791295"/>
            <a:chExt cx="3048087" cy="41011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A8FA16D-0AC4-1804-280D-2BC2E96EF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72242" y="791295"/>
              <a:ext cx="3048087" cy="410112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A1166B-38C5-A119-867D-7FE0FD0197B7}"/>
                </a:ext>
              </a:extLst>
            </p:cNvPr>
            <p:cNvSpPr/>
            <p:nvPr/>
          </p:nvSpPr>
          <p:spPr>
            <a:xfrm>
              <a:off x="6769916" y="3848280"/>
              <a:ext cx="1950413" cy="10441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1398A14-2F6D-D33A-634F-1672785F1A33}"/>
              </a:ext>
            </a:extLst>
          </p:cNvPr>
          <p:cNvSpPr txBox="1"/>
          <p:nvPr/>
        </p:nvSpPr>
        <p:spPr>
          <a:xfrm>
            <a:off x="6411295" y="-816851"/>
            <a:ext cx="1314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dirty="0"/>
              <a:t>Drop not fully understood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758CCF-7003-70B2-EC19-4A4220FC60A5}"/>
              </a:ext>
            </a:extLst>
          </p:cNvPr>
          <p:cNvSpPr/>
          <p:nvPr/>
        </p:nvSpPr>
        <p:spPr>
          <a:xfrm>
            <a:off x="3177009" y="0"/>
            <a:ext cx="186268" cy="52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CE4558B4-D41B-32D2-7F1A-8394B81ADE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510458"/>
              </p:ext>
            </p:extLst>
          </p:nvPr>
        </p:nvGraphicFramePr>
        <p:xfrm>
          <a:off x="7799018" y="30113"/>
          <a:ext cx="1244367" cy="988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14AFCC5-5007-D52B-DBD4-45028F694E98}"/>
                  </a:ext>
                </a:extLst>
              </p:cNvPr>
              <p:cNvSpPr txBox="1"/>
              <p:nvPr/>
            </p:nvSpPr>
            <p:spPr>
              <a:xfrm>
                <a:off x="3657409" y="635400"/>
                <a:ext cx="4572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DE" sz="1600" dirty="0">
                    <a:latin typeface="+mn-lt"/>
                  </a:rPr>
                  <a:t>Specification: Inter-pad resistance: &gt; 1 G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600" b="0" i="0" smtClean="0">
                        <a:latin typeface="+mn-lt"/>
                      </a:rPr>
                      <m:t>Ω</m:t>
                    </m:r>
                  </m:oMath>
                </a14:m>
                <a:r>
                  <a:rPr lang="en-GB" sz="1600" dirty="0">
                    <a:latin typeface="+mn-lt"/>
                  </a:rPr>
                  <a:t> (before irradiation)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14AFCC5-5007-D52B-DBD4-45028F694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409" y="635400"/>
                <a:ext cx="4572000" cy="584775"/>
              </a:xfrm>
              <a:prstGeom prst="rect">
                <a:avLst/>
              </a:prstGeom>
              <a:blipFill>
                <a:blip r:embed="rId10"/>
                <a:stretch>
                  <a:fillRect l="-833" t="-2128" b="-1489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03474A-5BD8-4027-4E69-EEDAB6276422}"/>
              </a:ext>
            </a:extLst>
          </p:cNvPr>
          <p:cNvSpPr txBox="1"/>
          <p:nvPr/>
        </p:nvSpPr>
        <p:spPr>
          <a:xfrm>
            <a:off x="460215" y="1115078"/>
            <a:ext cx="86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50 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F2AE67-C681-736F-1DAC-598FB31AFE92}"/>
              </a:ext>
            </a:extLst>
          </p:cNvPr>
          <p:cNvSpPr txBox="1"/>
          <p:nvPr/>
        </p:nvSpPr>
        <p:spPr>
          <a:xfrm>
            <a:off x="1595802" y="1108914"/>
            <a:ext cx="711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dirty="0"/>
              <a:t>6</a:t>
            </a:r>
            <a:r>
              <a:rPr lang="en-DE" sz="1400" dirty="0"/>
              <a:t>0 V</a:t>
            </a:r>
            <a:endParaRPr lang="en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0A079F-A2B0-248D-A61E-B5E49896FC18}"/>
              </a:ext>
            </a:extLst>
          </p:cNvPr>
          <p:cNvSpPr txBox="1"/>
          <p:nvPr/>
        </p:nvSpPr>
        <p:spPr>
          <a:xfrm>
            <a:off x="2575413" y="1111440"/>
            <a:ext cx="711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400" dirty="0"/>
              <a:t>70 V</a:t>
            </a:r>
            <a:endParaRPr lang="en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785BF7-E243-69AD-EDAD-15898ED512C2}"/>
              </a:ext>
            </a:extLst>
          </p:cNvPr>
          <p:cNvSpPr txBox="1"/>
          <p:nvPr/>
        </p:nvSpPr>
        <p:spPr>
          <a:xfrm>
            <a:off x="493213" y="2097771"/>
            <a:ext cx="711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400" dirty="0"/>
              <a:t>80 V</a:t>
            </a:r>
            <a:endParaRPr lang="en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7806E1-654B-C5BE-9901-80CDE98B9D93}"/>
              </a:ext>
            </a:extLst>
          </p:cNvPr>
          <p:cNvSpPr txBox="1"/>
          <p:nvPr/>
        </p:nvSpPr>
        <p:spPr>
          <a:xfrm>
            <a:off x="1595801" y="2097771"/>
            <a:ext cx="711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dirty="0"/>
              <a:t>9</a:t>
            </a:r>
            <a:r>
              <a:rPr lang="en-DE" sz="1400" dirty="0"/>
              <a:t>0 V</a:t>
            </a:r>
            <a:endParaRPr lang="en-D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3E930F-7A11-274F-7DA8-51DA2C288A4F}"/>
              </a:ext>
            </a:extLst>
          </p:cNvPr>
          <p:cNvSpPr txBox="1"/>
          <p:nvPr/>
        </p:nvSpPr>
        <p:spPr>
          <a:xfrm>
            <a:off x="2506489" y="2097771"/>
            <a:ext cx="711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dirty="0"/>
              <a:t>10</a:t>
            </a:r>
            <a:r>
              <a:rPr lang="en-DE" sz="1400" dirty="0"/>
              <a:t>0 V</a:t>
            </a:r>
            <a:endParaRPr lang="en-D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9DC37D-1269-F425-E400-1D5885F1D8B7}"/>
              </a:ext>
            </a:extLst>
          </p:cNvPr>
          <p:cNvSpPr txBox="1"/>
          <p:nvPr/>
        </p:nvSpPr>
        <p:spPr>
          <a:xfrm>
            <a:off x="464428" y="3089714"/>
            <a:ext cx="711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dirty="0"/>
              <a:t>11</a:t>
            </a:r>
            <a:r>
              <a:rPr lang="en-DE" sz="1400" dirty="0"/>
              <a:t>0 V</a:t>
            </a:r>
            <a:endParaRPr lang="en-D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501B36-D236-3808-0B5F-F29ED3B5E62B}"/>
              </a:ext>
            </a:extLst>
          </p:cNvPr>
          <p:cNvSpPr txBox="1"/>
          <p:nvPr/>
        </p:nvSpPr>
        <p:spPr>
          <a:xfrm>
            <a:off x="1426974" y="3089714"/>
            <a:ext cx="711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dirty="0"/>
              <a:t>12</a:t>
            </a:r>
            <a:r>
              <a:rPr lang="en-DE" sz="1400" dirty="0"/>
              <a:t>0 V</a:t>
            </a:r>
            <a:endParaRPr lang="en-D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578B9A-52CB-43E2-6DA2-921506516AD0}"/>
              </a:ext>
            </a:extLst>
          </p:cNvPr>
          <p:cNvSpPr txBox="1"/>
          <p:nvPr/>
        </p:nvSpPr>
        <p:spPr>
          <a:xfrm>
            <a:off x="2435535" y="3089713"/>
            <a:ext cx="711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dirty="0"/>
              <a:t>13</a:t>
            </a:r>
            <a:r>
              <a:rPr lang="en-DE" sz="1400" dirty="0"/>
              <a:t>0 V</a:t>
            </a:r>
            <a:endParaRPr lang="en-D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C7A235-C9E5-D380-29FE-20EEEEE520E1}"/>
              </a:ext>
            </a:extLst>
          </p:cNvPr>
          <p:cNvSpPr txBox="1"/>
          <p:nvPr/>
        </p:nvSpPr>
        <p:spPr>
          <a:xfrm>
            <a:off x="464427" y="4081657"/>
            <a:ext cx="711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dirty="0"/>
              <a:t>14</a:t>
            </a:r>
            <a:r>
              <a:rPr lang="en-DE" sz="1400" dirty="0"/>
              <a:t>0 V</a:t>
            </a:r>
            <a:endParaRPr lang="en-D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1AE4D8-E732-62C1-31F1-686F6580FED9}"/>
              </a:ext>
            </a:extLst>
          </p:cNvPr>
          <p:cNvSpPr txBox="1"/>
          <p:nvPr/>
        </p:nvSpPr>
        <p:spPr>
          <a:xfrm>
            <a:off x="57563" y="666927"/>
            <a:ext cx="3119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Linear fits for different bias voltages:</a:t>
            </a:r>
          </a:p>
        </p:txBody>
      </p:sp>
      <p:pic>
        <p:nvPicPr>
          <p:cNvPr id="26" name="Picture 25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F5636F36-8048-08EC-D2CB-61C39B1390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64729" y="1108914"/>
            <a:ext cx="5602918" cy="371782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084C184-AF6D-7040-99D0-DEF55F7B3E3F}"/>
              </a:ext>
            </a:extLst>
          </p:cNvPr>
          <p:cNvSpPr txBox="1"/>
          <p:nvPr/>
        </p:nvSpPr>
        <p:spPr>
          <a:xfrm>
            <a:off x="3715718" y="4757818"/>
            <a:ext cx="5227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/>
              <a:t>Conservative estimation, approximations valid?</a:t>
            </a:r>
          </a:p>
        </p:txBody>
      </p:sp>
    </p:spTree>
    <p:extLst>
      <p:ext uri="{BB962C8B-B14F-4D97-AF65-F5344CB8AC3E}">
        <p14:creationId xmlns:p14="http://schemas.microsoft.com/office/powerpoint/2010/main" val="228495693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DD8510-BF99-19C3-6F34-1A130F6FEB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16</a:t>
            </a:fld>
            <a:endParaRPr lang="de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EFCBFD1-18C6-0F39-52CB-440C3B4457A6}"/>
              </a:ext>
            </a:extLst>
          </p:cNvPr>
          <p:cNvGraphicFramePr/>
          <p:nvPr/>
        </p:nvGraphicFramePr>
        <p:xfrm>
          <a:off x="1524000" y="301451"/>
          <a:ext cx="6363956" cy="4302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3C62B452-9A40-FC7F-785F-CB5B4D878C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1273" y="172415"/>
            <a:ext cx="2850968" cy="1584846"/>
          </a:xfrm>
          <a:prstGeom prst="rect">
            <a:avLst/>
          </a:prstGeom>
        </p:spPr>
      </p:pic>
      <p:pic>
        <p:nvPicPr>
          <p:cNvPr id="5" name="Picture 4" descr="A graph showing a curve&#10;&#10;Description automatically generated">
            <a:extLst>
              <a:ext uri="{FF2B5EF4-FFF2-40B4-BE49-F238E27FC236}">
                <a16:creationId xmlns:a16="http://schemas.microsoft.com/office/drawing/2014/main" id="{C73D2351-ACA3-6CE0-08FD-AF2A1BB17D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7912" y="3002143"/>
            <a:ext cx="2457976" cy="1601607"/>
          </a:xfrm>
          <a:prstGeom prst="rect">
            <a:avLst/>
          </a:prstGeom>
        </p:spPr>
      </p:pic>
      <p:pic>
        <p:nvPicPr>
          <p:cNvPr id="6" name="Google Shape;95;p17">
            <a:extLst>
              <a:ext uri="{FF2B5EF4-FFF2-40B4-BE49-F238E27FC236}">
                <a16:creationId xmlns:a16="http://schemas.microsoft.com/office/drawing/2014/main" id="{8D80E3F7-C0EF-6B83-B1EC-0415369505BE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t="8914" b="1"/>
          <a:stretch/>
        </p:blipFill>
        <p:spPr>
          <a:xfrm>
            <a:off x="559965" y="3002143"/>
            <a:ext cx="1928070" cy="1947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144520-1F1D-F433-6001-961913AF319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9815"/>
          <a:stretch/>
        </p:blipFill>
        <p:spPr>
          <a:xfrm>
            <a:off x="7231310" y="2282979"/>
            <a:ext cx="1694578" cy="577541"/>
          </a:xfrm>
          <a:prstGeom prst="rect">
            <a:avLst/>
          </a:prstGeom>
        </p:spPr>
      </p:pic>
      <p:pic>
        <p:nvPicPr>
          <p:cNvPr id="8" name="Picture 7" descr="A close-up of a thin metal sheet&#10;&#10;Description automatically generated">
            <a:extLst>
              <a:ext uri="{FF2B5EF4-FFF2-40B4-BE49-F238E27FC236}">
                <a16:creationId xmlns:a16="http://schemas.microsoft.com/office/drawing/2014/main" id="{45CDFF26-262A-F905-92A3-F5BED7B449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5694" y="1548485"/>
            <a:ext cx="1472578" cy="11073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C643FCD-BEC8-EA73-0C81-5D3B132207DC}"/>
              </a:ext>
            </a:extLst>
          </p:cNvPr>
          <p:cNvGraphicFramePr/>
          <p:nvPr/>
        </p:nvGraphicFramePr>
        <p:xfrm>
          <a:off x="653293" y="11944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3" name="Graphic 12" descr="Tick with solid fill">
            <a:extLst>
              <a:ext uri="{FF2B5EF4-FFF2-40B4-BE49-F238E27FC236}">
                <a16:creationId xmlns:a16="http://schemas.microsoft.com/office/drawing/2014/main" id="{DDCD9A00-F715-CE3E-EA1D-B45C8DAAFAA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90643" y="1734812"/>
            <a:ext cx="592526" cy="5925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2B0A7F-66CB-5E82-0316-C51EB1BE3ADB}"/>
              </a:ext>
            </a:extLst>
          </p:cNvPr>
          <p:cNvSpPr txBox="1"/>
          <p:nvPr/>
        </p:nvSpPr>
        <p:spPr>
          <a:xfrm>
            <a:off x="7663734" y="4147737"/>
            <a:ext cx="1408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/>
              <a:t>Sensor IV curve</a:t>
            </a:r>
          </a:p>
        </p:txBody>
      </p:sp>
      <p:pic>
        <p:nvPicPr>
          <p:cNvPr id="17" name="Picture 16" descr="A machine with many wires&#10;&#10;Description automatically generated">
            <a:extLst>
              <a:ext uri="{FF2B5EF4-FFF2-40B4-BE49-F238E27FC236}">
                <a16:creationId xmlns:a16="http://schemas.microsoft.com/office/drawing/2014/main" id="{2B02539E-3D36-09A9-D126-B7C3BCBDB12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1111" t="21070" r="14197"/>
          <a:stretch/>
        </p:blipFill>
        <p:spPr>
          <a:xfrm>
            <a:off x="1379275" y="136872"/>
            <a:ext cx="1689806" cy="1339277"/>
          </a:xfrm>
          <a:prstGeom prst="rect">
            <a:avLst/>
          </a:prstGeom>
        </p:spPr>
      </p:pic>
      <p:pic>
        <p:nvPicPr>
          <p:cNvPr id="9" name="Graphic 8" descr="Tick with solid fill">
            <a:extLst>
              <a:ext uri="{FF2B5EF4-FFF2-40B4-BE49-F238E27FC236}">
                <a16:creationId xmlns:a16="http://schemas.microsoft.com/office/drawing/2014/main" id="{8CA53741-46D0-6E3D-68FB-F3CAA891915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036988" y="73131"/>
            <a:ext cx="592526" cy="592526"/>
          </a:xfrm>
          <a:prstGeom prst="rect">
            <a:avLst/>
          </a:prstGeom>
        </p:spPr>
      </p:pic>
      <p:pic>
        <p:nvPicPr>
          <p:cNvPr id="11" name="Graphic 10" descr="Tick with solid fill">
            <a:extLst>
              <a:ext uri="{FF2B5EF4-FFF2-40B4-BE49-F238E27FC236}">
                <a16:creationId xmlns:a16="http://schemas.microsoft.com/office/drawing/2014/main" id="{2B2566FE-3C9B-C140-6D54-6D9406598ED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80676" y="1743672"/>
            <a:ext cx="592526" cy="5925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A26B96-FDCB-A0E8-9D92-BE3D737C6043}"/>
              </a:ext>
            </a:extLst>
          </p:cNvPr>
          <p:cNvSpPr txBox="1"/>
          <p:nvPr/>
        </p:nvSpPr>
        <p:spPr>
          <a:xfrm>
            <a:off x="167158" y="4800291"/>
            <a:ext cx="2713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 breakdown voltage map</a:t>
            </a:r>
          </a:p>
        </p:txBody>
      </p:sp>
      <p:pic>
        <p:nvPicPr>
          <p:cNvPr id="14" name="Graphic 13" descr="Play with solid fill">
            <a:extLst>
              <a:ext uri="{FF2B5EF4-FFF2-40B4-BE49-F238E27FC236}">
                <a16:creationId xmlns:a16="http://schemas.microsoft.com/office/drawing/2014/main" id="{27C2026E-6D47-73D8-0F6B-59EA957941C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731775" y="3876199"/>
            <a:ext cx="528899" cy="5288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5DF44B-0EA4-F5BD-ECBB-CAB00F9E3636}"/>
              </a:ext>
            </a:extLst>
          </p:cNvPr>
          <p:cNvSpPr txBox="1"/>
          <p:nvPr/>
        </p:nvSpPr>
        <p:spPr>
          <a:xfrm>
            <a:off x="1648499" y="1409895"/>
            <a:ext cx="115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Testbeam setup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EA6A61-35A8-B84F-C54B-1B26576FC77A}"/>
              </a:ext>
            </a:extLst>
          </p:cNvPr>
          <p:cNvSpPr txBox="1"/>
          <p:nvPr/>
        </p:nvSpPr>
        <p:spPr>
          <a:xfrm>
            <a:off x="523017" y="2630382"/>
            <a:ext cx="1037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96283A-0721-A222-3869-B7209338A8C0}"/>
              </a:ext>
            </a:extLst>
          </p:cNvPr>
          <p:cNvSpPr txBox="1"/>
          <p:nvPr/>
        </p:nvSpPr>
        <p:spPr>
          <a:xfrm>
            <a:off x="6778923" y="1640727"/>
            <a:ext cx="1735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ATLAS detector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E05E73-4BC1-18F3-DD08-F727A1160F1D}"/>
              </a:ext>
            </a:extLst>
          </p:cNvPr>
          <p:cNvSpPr txBox="1"/>
          <p:nvPr/>
        </p:nvSpPr>
        <p:spPr>
          <a:xfrm>
            <a:off x="7426156" y="2755543"/>
            <a:ext cx="1304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 structure</a:t>
            </a:r>
          </a:p>
        </p:txBody>
      </p:sp>
    </p:spTree>
    <p:extLst>
      <p:ext uri="{BB962C8B-B14F-4D97-AF65-F5344CB8AC3E}">
        <p14:creationId xmlns:p14="http://schemas.microsoft.com/office/powerpoint/2010/main" val="16036400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AE617E7-C69A-5728-0668-218B79A75F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4374537"/>
              </p:ext>
            </p:extLst>
          </p:nvPr>
        </p:nvGraphicFramePr>
        <p:xfrm>
          <a:off x="2949750" y="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 err="1">
                <a:latin typeface="+mj-lt"/>
              </a:rPr>
              <a:t>Why</a:t>
            </a:r>
            <a:r>
              <a:rPr lang="de-DE" sz="2400" dirty="0">
                <a:latin typeface="+mj-lt"/>
              </a:rPr>
              <a:t> </a:t>
            </a:r>
            <a:r>
              <a:rPr lang="de-DE" sz="2400" dirty="0" err="1">
                <a:latin typeface="+mj-lt"/>
              </a:rPr>
              <a:t>is</a:t>
            </a:r>
            <a:r>
              <a:rPr lang="de-DE" sz="2400" dirty="0">
                <a:latin typeface="+mj-lt"/>
              </a:rPr>
              <a:t> Sensor QC </a:t>
            </a:r>
            <a:r>
              <a:rPr lang="de-DE" sz="2400" dirty="0" err="1">
                <a:latin typeface="+mj-lt"/>
              </a:rPr>
              <a:t>important</a:t>
            </a:r>
            <a:r>
              <a:rPr lang="de-DE" sz="2400" dirty="0">
                <a:latin typeface="+mj-lt"/>
              </a:rPr>
              <a:t>?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17</a:t>
            </a:fld>
            <a:endParaRPr lang="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FA2B05-BD7C-890B-B352-CA968C30F482}"/>
              </a:ext>
            </a:extLst>
          </p:cNvPr>
          <p:cNvSpPr txBox="1"/>
          <p:nvPr/>
        </p:nvSpPr>
        <p:spPr>
          <a:xfrm>
            <a:off x="191382" y="732890"/>
            <a:ext cx="67835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sz="1800" dirty="0"/>
              <a:t>Test uniformity of sensors: consistent detector response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sz="1800" dirty="0"/>
              <a:t>All 225 cells of one sensor biased in parallel → sensor performance limited by lowest breakdown pad!</a:t>
            </a:r>
          </a:p>
          <a:p>
            <a:pPr lvl="3"/>
            <a:endParaRPr lang="en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sz="1800" dirty="0"/>
              <a:t>V_BD shifts with temperature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29C97DD-4B54-99E5-83FF-80F1FCDDD90F}"/>
              </a:ext>
            </a:extLst>
          </p:cNvPr>
          <p:cNvGrpSpPr/>
          <p:nvPr/>
        </p:nvGrpSpPr>
        <p:grpSpPr>
          <a:xfrm>
            <a:off x="6474404" y="-1756949"/>
            <a:ext cx="3554662" cy="1243918"/>
            <a:chOff x="5055628" y="3519651"/>
            <a:chExt cx="3554662" cy="124391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4C18A44-174D-18A6-BCE4-325DD34D27DB}"/>
                </a:ext>
              </a:extLst>
            </p:cNvPr>
            <p:cNvSpPr/>
            <p:nvPr/>
          </p:nvSpPr>
          <p:spPr>
            <a:xfrm>
              <a:off x="5055628" y="4028965"/>
              <a:ext cx="3554662" cy="73460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1CF9517-93CA-E88F-6B94-74CE283A1D71}"/>
                </a:ext>
              </a:extLst>
            </p:cNvPr>
            <p:cNvSpPr/>
            <p:nvPr/>
          </p:nvSpPr>
          <p:spPr>
            <a:xfrm>
              <a:off x="5055629" y="3519651"/>
              <a:ext cx="3554661" cy="50931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pic>
        <p:nvPicPr>
          <p:cNvPr id="12" name="Picture 11" descr="A close-up of a thin metal sheet&#10;&#10;Description automatically generated">
            <a:extLst>
              <a:ext uri="{FF2B5EF4-FFF2-40B4-BE49-F238E27FC236}">
                <a16:creationId xmlns:a16="http://schemas.microsoft.com/office/drawing/2014/main" id="{830679CD-A3D1-BF04-395F-14F641F4BF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34952" y="1461159"/>
            <a:ext cx="3162939" cy="23785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ABB1417-A37A-9E23-CAB7-DF576D1A642C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EC667A6E-5875-684E-61F8-D14D1F3A2A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743967"/>
              </p:ext>
            </p:extLst>
          </p:nvPr>
        </p:nvGraphicFramePr>
        <p:xfrm>
          <a:off x="336707" y="3124583"/>
          <a:ext cx="4623860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6620">
                  <a:extLst>
                    <a:ext uri="{9D8B030D-6E8A-4147-A177-3AD203B41FA5}">
                      <a16:colId xmlns:a16="http://schemas.microsoft.com/office/drawing/2014/main" val="3493721554"/>
                    </a:ext>
                  </a:extLst>
                </a:gridCol>
                <a:gridCol w="2197240">
                  <a:extLst>
                    <a:ext uri="{9D8B030D-6E8A-4147-A177-3AD203B41FA5}">
                      <a16:colId xmlns:a16="http://schemas.microsoft.com/office/drawing/2014/main" val="3664786976"/>
                    </a:ext>
                  </a:extLst>
                </a:gridCol>
              </a:tblGrid>
              <a:tr h="351405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Peak leakage current (V_BD cond.)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&lt; 500 nA</a:t>
                      </a:r>
                    </a:p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(&lt; 200 nA @-30°C)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0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Breakdown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V_BD &gt; </a:t>
                      </a:r>
                    </a:p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V_fd + D * 2 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498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V_BD,lgad spread over Sensor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RMS(V_BD)/</a:t>
                      </a:r>
                    </a:p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&lt;V_BD&gt; &lt; 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904593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8C37520-41E1-A5C7-09CB-4905423506F2}"/>
              </a:ext>
            </a:extLst>
          </p:cNvPr>
          <p:cNvSpPr txBox="1"/>
          <p:nvPr/>
        </p:nvSpPr>
        <p:spPr>
          <a:xfrm>
            <a:off x="5208426" y="3858851"/>
            <a:ext cx="40159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1600" dirty="0"/>
              <a:t>4 sensors loaded into Probestation</a:t>
            </a:r>
          </a:p>
          <a:p>
            <a:pPr algn="ctr"/>
            <a:r>
              <a:rPr lang="en-DE" sz="1600" dirty="0"/>
              <a:t>I-V Measurement performed pad by pad (single needle)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DA652E-3233-0E3D-2005-2E1ED8B3DBAB}"/>
              </a:ext>
            </a:extLst>
          </p:cNvPr>
          <p:cNvSpPr txBox="1"/>
          <p:nvPr/>
        </p:nvSpPr>
        <p:spPr>
          <a:xfrm>
            <a:off x="336708" y="2723249"/>
            <a:ext cx="317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800" dirty="0"/>
              <a:t>Specifications:</a:t>
            </a:r>
          </a:p>
        </p:txBody>
      </p:sp>
    </p:spTree>
    <p:extLst>
      <p:ext uri="{BB962C8B-B14F-4D97-AF65-F5344CB8AC3E}">
        <p14:creationId xmlns:p14="http://schemas.microsoft.com/office/powerpoint/2010/main" val="7234130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3FE9F25-BE45-C8DD-C0CF-5E20D32A2A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7586111"/>
              </p:ext>
            </p:extLst>
          </p:nvPr>
        </p:nvGraphicFramePr>
        <p:xfrm>
          <a:off x="2949750" y="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4" name="Google Shape;94;p1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 dirty="0">
                <a:latin typeface="+mj-lt"/>
              </a:rPr>
              <a:t>Breakdown </a:t>
            </a:r>
            <a:r>
              <a:rPr lang="de" sz="2400" dirty="0" err="1">
                <a:latin typeface="+mj-lt"/>
              </a:rPr>
              <a:t>Voltage</a:t>
            </a:r>
            <a:r>
              <a:rPr lang="de" sz="2400" dirty="0">
                <a:latin typeface="+mj-lt"/>
              </a:rPr>
              <a:t> at different </a:t>
            </a:r>
            <a:r>
              <a:rPr lang="de" sz="2400" dirty="0" err="1">
                <a:latin typeface="+mj-lt"/>
              </a:rPr>
              <a:t>temperatures</a:t>
            </a:r>
            <a:endParaRPr sz="2400" dirty="0">
              <a:latin typeface="+mj-lt"/>
            </a:endParaRPr>
          </a:p>
        </p:txBody>
      </p:sp>
      <p:pic>
        <p:nvPicPr>
          <p:cNvPr id="95" name="Google Shape;95;p17"/>
          <p:cNvPicPr preferRelativeResize="0"/>
          <p:nvPr/>
        </p:nvPicPr>
        <p:blipFill rotWithShape="1">
          <a:blip r:embed="rId9">
            <a:alphaModFix/>
          </a:blip>
          <a:srcRect t="8914" b="1"/>
          <a:stretch/>
        </p:blipFill>
        <p:spPr>
          <a:xfrm>
            <a:off x="4436830" y="1012888"/>
            <a:ext cx="4306060" cy="3843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10">
            <a:alphaModFix/>
          </a:blip>
          <a:srcRect t="8915"/>
          <a:stretch/>
        </p:blipFill>
        <p:spPr>
          <a:xfrm>
            <a:off x="71759" y="1012888"/>
            <a:ext cx="4306060" cy="38434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BF4586-5761-D933-03F4-44B06108AE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18</a:t>
            </a:fld>
            <a:endParaRPr lang="de" dirty="0"/>
          </a:p>
        </p:txBody>
      </p:sp>
      <p:sp>
        <p:nvSpPr>
          <p:cNvPr id="3" name="Google Shape;89;p16">
            <a:extLst>
              <a:ext uri="{FF2B5EF4-FFF2-40B4-BE49-F238E27FC236}">
                <a16:creationId xmlns:a16="http://schemas.microsoft.com/office/drawing/2014/main" id="{44587A84-E806-439F-9726-04DB02E49B4E}"/>
              </a:ext>
            </a:extLst>
          </p:cNvPr>
          <p:cNvSpPr txBox="1"/>
          <p:nvPr/>
        </p:nvSpPr>
        <p:spPr>
          <a:xfrm>
            <a:off x="302511" y="568288"/>
            <a:ext cx="3737400" cy="4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000" dirty="0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CERN </a:t>
            </a:r>
            <a:r>
              <a:rPr lang="de" sz="2000" dirty="0" err="1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measurement</a:t>
            </a:r>
            <a:r>
              <a:rPr lang="de" sz="2000" dirty="0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 at 20°C</a:t>
            </a:r>
            <a:endParaRPr sz="2000" dirty="0">
              <a:solidFill>
                <a:schemeClr val="lt2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4" name="Google Shape;89;p16">
            <a:extLst>
              <a:ext uri="{FF2B5EF4-FFF2-40B4-BE49-F238E27FC236}">
                <a16:creationId xmlns:a16="http://schemas.microsoft.com/office/drawing/2014/main" id="{203F2C8D-4F80-CEE4-8601-F515213392E6}"/>
              </a:ext>
            </a:extLst>
          </p:cNvPr>
          <p:cNvSpPr txBox="1"/>
          <p:nvPr/>
        </p:nvSpPr>
        <p:spPr>
          <a:xfrm>
            <a:off x="4830230" y="635400"/>
            <a:ext cx="3737400" cy="4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000" dirty="0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CERN </a:t>
            </a:r>
            <a:r>
              <a:rPr lang="de" sz="2000" dirty="0" err="1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measurement</a:t>
            </a:r>
            <a:r>
              <a:rPr lang="de" sz="2000" dirty="0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 at -30°C</a:t>
            </a:r>
            <a:endParaRPr sz="2000" dirty="0">
              <a:solidFill>
                <a:schemeClr val="lt2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589999-A564-47DA-6AEB-F8430247924B}"/>
              </a:ext>
            </a:extLst>
          </p:cNvPr>
          <p:cNvSpPr/>
          <p:nvPr/>
        </p:nvSpPr>
        <p:spPr>
          <a:xfrm>
            <a:off x="7257143" y="1080000"/>
            <a:ext cx="626164" cy="21137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09C37-51AF-1076-75DF-3D4F40CD4106}"/>
              </a:ext>
            </a:extLst>
          </p:cNvPr>
          <p:cNvSpPr txBox="1"/>
          <p:nvPr/>
        </p:nvSpPr>
        <p:spPr>
          <a:xfrm rot="16200000">
            <a:off x="7541790" y="1987110"/>
            <a:ext cx="273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/>
              <a:t>M</a:t>
            </a:r>
            <a:r>
              <a:rPr lang="en-DE" sz="1800" dirty="0"/>
              <a:t>inimum requirement</a:t>
            </a:r>
            <a:endParaRPr lang="en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221876-6D7F-274D-E0D4-E477CA157E71}"/>
              </a:ext>
            </a:extLst>
          </p:cNvPr>
          <p:cNvSpPr txBox="1"/>
          <p:nvPr/>
        </p:nvSpPr>
        <p:spPr>
          <a:xfrm>
            <a:off x="4884411" y="4703271"/>
            <a:ext cx="3309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solidFill>
                  <a:schemeClr val="bg2">
                    <a:lumMod val="50000"/>
                  </a:schemeClr>
                </a:solidFill>
              </a:rPr>
              <a:t>RMS(V_BD)/&lt;V_BD&gt;  </a:t>
            </a:r>
            <a:r>
              <a:rPr lang="en-DE" sz="1600" dirty="0"/>
              <a:t>= 0.012 %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7E707B-F3AC-D9F9-1540-4A8B9C733A8A}"/>
              </a:ext>
            </a:extLst>
          </p:cNvPr>
          <p:cNvSpPr txBox="1"/>
          <p:nvPr/>
        </p:nvSpPr>
        <p:spPr>
          <a:xfrm>
            <a:off x="242937" y="4563964"/>
            <a:ext cx="458544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050" dirty="0"/>
              <a:t>Serial number: 20WS1004001204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C6F33B-18A7-614E-AB91-5E2A74AEDF54}"/>
              </a:ext>
            </a:extLst>
          </p:cNvPr>
          <p:cNvCxnSpPr>
            <a:cxnSpLocks/>
          </p:cNvCxnSpPr>
          <p:nvPr/>
        </p:nvCxnSpPr>
        <p:spPr>
          <a:xfrm flipH="1">
            <a:off x="8360967" y="1046756"/>
            <a:ext cx="2050" cy="1260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D1079B-8107-8753-7B56-3AB839E0DC15}"/>
              </a:ext>
            </a:extLst>
          </p:cNvPr>
          <p:cNvCxnSpPr>
            <a:cxnSpLocks/>
          </p:cNvCxnSpPr>
          <p:nvPr/>
        </p:nvCxnSpPr>
        <p:spPr>
          <a:xfrm>
            <a:off x="8363017" y="2294467"/>
            <a:ext cx="0" cy="214206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Right Arrow 5">
            <a:extLst>
              <a:ext uri="{FF2B5EF4-FFF2-40B4-BE49-F238E27FC236}">
                <a16:creationId xmlns:a16="http://schemas.microsoft.com/office/drawing/2014/main" id="{54A06C65-A625-D0F6-BB69-AB842F7D4A90}"/>
              </a:ext>
            </a:extLst>
          </p:cNvPr>
          <p:cNvSpPr/>
          <p:nvPr/>
        </p:nvSpPr>
        <p:spPr>
          <a:xfrm rot="10800000">
            <a:off x="8363017" y="2171776"/>
            <a:ext cx="444288" cy="238090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8A19CB93-ACC3-F78E-B9EA-C0EBCA607A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8737701"/>
              </p:ext>
            </p:extLst>
          </p:nvPr>
        </p:nvGraphicFramePr>
        <p:xfrm>
          <a:off x="2949750" y="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 err="1">
                <a:latin typeface="+mj-lt"/>
              </a:rPr>
              <a:t>Comparison</a:t>
            </a:r>
            <a:r>
              <a:rPr lang="de-DE" sz="2400" dirty="0">
                <a:latin typeface="+mj-lt"/>
              </a:rPr>
              <a:t>: Vendor and CERN</a:t>
            </a:r>
            <a:endParaRPr sz="2400" dirty="0">
              <a:latin typeface="+mj-lt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219150" y="549150"/>
            <a:ext cx="3429000" cy="4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2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19</a:t>
            </a:fld>
            <a:endParaRPr lang="de" dirty="0"/>
          </a:p>
        </p:txBody>
      </p:sp>
      <p:pic>
        <p:nvPicPr>
          <p:cNvPr id="6" name="Picture 5" descr="A chart of a number&#10;&#10;Description automatically generated with medium confidence">
            <a:extLst>
              <a:ext uri="{FF2B5EF4-FFF2-40B4-BE49-F238E27FC236}">
                <a16:creationId xmlns:a16="http://schemas.microsoft.com/office/drawing/2014/main" id="{3A148F4E-74FF-0AFE-5FBE-377C6C5D09F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894"/>
          <a:stretch/>
        </p:blipFill>
        <p:spPr>
          <a:xfrm>
            <a:off x="4430983" y="927909"/>
            <a:ext cx="4306060" cy="39287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5BFC84-2D70-CAAB-CC81-93DFC3A15EC5}"/>
              </a:ext>
            </a:extLst>
          </p:cNvPr>
          <p:cNvSpPr txBox="1"/>
          <p:nvPr/>
        </p:nvSpPr>
        <p:spPr>
          <a:xfrm>
            <a:off x="4814429" y="669268"/>
            <a:ext cx="33359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Vendor measurement ??°C</a:t>
            </a:r>
          </a:p>
        </p:txBody>
      </p:sp>
      <p:pic>
        <p:nvPicPr>
          <p:cNvPr id="9" name="Google Shape;96;p17">
            <a:extLst>
              <a:ext uri="{FF2B5EF4-FFF2-40B4-BE49-F238E27FC236}">
                <a16:creationId xmlns:a16="http://schemas.microsoft.com/office/drawing/2014/main" id="{E45CCFA4-783B-C5E0-F414-753903950604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t="8915"/>
          <a:stretch/>
        </p:blipFill>
        <p:spPr>
          <a:xfrm>
            <a:off x="71759" y="1012888"/>
            <a:ext cx="4306060" cy="384346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89;p16">
            <a:extLst>
              <a:ext uri="{FF2B5EF4-FFF2-40B4-BE49-F238E27FC236}">
                <a16:creationId xmlns:a16="http://schemas.microsoft.com/office/drawing/2014/main" id="{578DA316-7870-8E75-6D3E-CB33935929E1}"/>
              </a:ext>
            </a:extLst>
          </p:cNvPr>
          <p:cNvSpPr txBox="1"/>
          <p:nvPr/>
        </p:nvSpPr>
        <p:spPr>
          <a:xfrm>
            <a:off x="302511" y="568288"/>
            <a:ext cx="3737400" cy="4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000" dirty="0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CERN </a:t>
            </a:r>
            <a:r>
              <a:rPr lang="de" sz="2000" dirty="0" err="1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measurement</a:t>
            </a:r>
            <a:r>
              <a:rPr lang="de" sz="2000" dirty="0">
                <a:solidFill>
                  <a:schemeClr val="lt2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 at 20°C</a:t>
            </a:r>
            <a:endParaRPr sz="2000" dirty="0">
              <a:solidFill>
                <a:schemeClr val="lt2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 dirty="0">
                <a:latin typeface="+mj-lt"/>
              </a:rPr>
              <a:t>Personal </a:t>
            </a:r>
            <a:r>
              <a:rPr lang="en-US" sz="2400" dirty="0">
                <a:latin typeface="+mj-lt"/>
              </a:rPr>
              <a:t>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35969-DDC0-5BF7-0BC1-ED70FD3739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</a:t>
            </a:fld>
            <a:endParaRPr lang="de" dirty="0"/>
          </a:p>
        </p:txBody>
      </p:sp>
      <p:pic>
        <p:nvPicPr>
          <p:cNvPr id="13" name="Picture 12" descr="A building with trees and a stone building&#10;&#10;Description automatically generated with medium confidence">
            <a:extLst>
              <a:ext uri="{FF2B5EF4-FFF2-40B4-BE49-F238E27FC236}">
                <a16:creationId xmlns:a16="http://schemas.microsoft.com/office/drawing/2014/main" id="{F2E37648-7540-AE72-75A2-94A0F27C4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6482" y="3168095"/>
            <a:ext cx="5348368" cy="157776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A portrait of a person&#10;&#10;Description automatically generated">
            <a:extLst>
              <a:ext uri="{FF2B5EF4-FFF2-40B4-BE49-F238E27FC236}">
                <a16:creationId xmlns:a16="http://schemas.microsoft.com/office/drawing/2014/main" id="{D9054EE0-6578-822B-5874-F9681EBFC3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31" t="13701" r="12813" b="7523"/>
          <a:stretch/>
        </p:blipFill>
        <p:spPr>
          <a:xfrm>
            <a:off x="6923674" y="854076"/>
            <a:ext cx="1825022" cy="25850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068177-A084-8E9E-BF76-6170E80C7E41}"/>
              </a:ext>
            </a:extLst>
          </p:cNvPr>
          <p:cNvSpPr txBox="1"/>
          <p:nvPr/>
        </p:nvSpPr>
        <p:spPr>
          <a:xfrm>
            <a:off x="219149" y="724222"/>
            <a:ext cx="65031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Student at University of Mainz (Master’s in Physics)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Bachelor Thesis on “Trigger Algorithm with Neural Networks &amp; realisation on FPGA for ATLAS first level Trigger”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Skills: neural networks, FPGA programming with hls4ml, python and libraries (Keras, numpy, pyroot)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Hobbies: Piano, Badminton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2D5981-5474-88D2-E8FE-F399EDCD839E}"/>
              </a:ext>
            </a:extLst>
          </p:cNvPr>
          <p:cNvSpPr txBox="1"/>
          <p:nvPr/>
        </p:nvSpPr>
        <p:spPr>
          <a:xfrm>
            <a:off x="1958266" y="4873779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https://</a:t>
            </a:r>
            <a:r>
              <a:rPr lang="en-GB" sz="8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jl-netzwerk-rlp.de</a:t>
            </a:r>
            <a:r>
              <a:rPr lang="en-GB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/</a:t>
            </a:r>
            <a:r>
              <a:rPr lang="en-GB" sz="8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standorte-projekte</a:t>
            </a:r>
            <a:r>
              <a:rPr lang="en-GB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/</a:t>
            </a:r>
            <a:r>
              <a:rPr lang="en-GB" sz="8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mainz</a:t>
            </a:r>
            <a:r>
              <a:rPr lang="en-GB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/</a:t>
            </a:r>
            <a:r>
              <a:rPr lang="en-GB" sz="8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uni-mainz</a:t>
            </a:r>
            <a:r>
              <a:rPr lang="en-GB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/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6E342-D41E-5C04-D099-1538CDA17F81}"/>
              </a:ext>
            </a:extLst>
          </p:cNvPr>
          <p:cNvSpPr/>
          <p:nvPr/>
        </p:nvSpPr>
        <p:spPr>
          <a:xfrm>
            <a:off x="-28752" y="24817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036888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AE617E7-C69A-5728-0668-218B79A75F9F}"/>
              </a:ext>
            </a:extLst>
          </p:cNvPr>
          <p:cNvGraphicFramePr/>
          <p:nvPr/>
        </p:nvGraphicFramePr>
        <p:xfrm>
          <a:off x="2949750" y="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>
                <a:latin typeface="+mj-lt"/>
              </a:rPr>
              <a:t>Sensor IV </a:t>
            </a:r>
            <a:r>
              <a:rPr lang="de-DE" sz="2400" dirty="0" err="1">
                <a:latin typeface="+mj-lt"/>
              </a:rPr>
              <a:t>scan</a:t>
            </a:r>
            <a:r>
              <a:rPr lang="de-DE" sz="2400" dirty="0">
                <a:latin typeface="+mj-lt"/>
              </a:rPr>
              <a:t> at different </a:t>
            </a:r>
            <a:r>
              <a:rPr lang="de-DE" sz="2400" dirty="0" err="1">
                <a:latin typeface="+mj-lt"/>
              </a:rPr>
              <a:t>temperatures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20</a:t>
            </a:fld>
            <a:endParaRPr lang="de" dirty="0"/>
          </a:p>
        </p:txBody>
      </p:sp>
      <p:pic>
        <p:nvPicPr>
          <p:cNvPr id="6" name="Picture 5" descr="A graph of a temperature&#10;&#10;Description automatically generated with medium confidence">
            <a:extLst>
              <a:ext uri="{FF2B5EF4-FFF2-40B4-BE49-F238E27FC236}">
                <a16:creationId xmlns:a16="http://schemas.microsoft.com/office/drawing/2014/main" id="{9C17BFC7-3E7B-93D1-B1DD-83042D61974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52" t="8324" r="8891" b="2293"/>
          <a:stretch/>
        </p:blipFill>
        <p:spPr>
          <a:xfrm>
            <a:off x="262783" y="1000899"/>
            <a:ext cx="4631656" cy="337572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5DCF8F3-DFF7-FBB7-8FBF-D34A49804D02}"/>
              </a:ext>
            </a:extLst>
          </p:cNvPr>
          <p:cNvCxnSpPr>
            <a:cxnSpLocks/>
          </p:cNvCxnSpPr>
          <p:nvPr/>
        </p:nvCxnSpPr>
        <p:spPr>
          <a:xfrm flipH="1">
            <a:off x="940521" y="3595189"/>
            <a:ext cx="795355" cy="2139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CBC4CCA-6BD3-12F6-2E41-06A691B8F7BD}"/>
              </a:ext>
            </a:extLst>
          </p:cNvPr>
          <p:cNvSpPr txBox="1"/>
          <p:nvPr/>
        </p:nvSpPr>
        <p:spPr>
          <a:xfrm>
            <a:off x="1735876" y="3420636"/>
            <a:ext cx="1778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</a:t>
            </a:r>
            <a:r>
              <a:rPr lang="en-DE" dirty="0"/>
              <a:t>on-linear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683951-CC1D-8C52-3558-4B70C8391545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7" name="Picture 16" descr="A yellow and black chart&#10;&#10;Description automatically generated">
            <a:extLst>
              <a:ext uri="{FF2B5EF4-FFF2-40B4-BE49-F238E27FC236}">
                <a16:creationId xmlns:a16="http://schemas.microsoft.com/office/drawing/2014/main" id="{DA938494-C032-6347-9A7D-C345DF2EFDE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9122" b="2125"/>
          <a:stretch/>
        </p:blipFill>
        <p:spPr>
          <a:xfrm>
            <a:off x="4987435" y="901499"/>
            <a:ext cx="4110026" cy="35745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1B5921-E279-9823-028F-BE9CD8938526}"/>
              </a:ext>
            </a:extLst>
          </p:cNvPr>
          <p:cNvSpPr txBox="1"/>
          <p:nvPr/>
        </p:nvSpPr>
        <p:spPr>
          <a:xfrm>
            <a:off x="258980" y="4400020"/>
            <a:ext cx="4631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800" dirty="0"/>
              <a:t>Estimate unknown temperature during vendor’s measurement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E915E04-B241-2573-FEA0-BF247C6801B0}"/>
                  </a:ext>
                </a:extLst>
              </p:cNvPr>
              <p:cNvSpPr txBox="1"/>
              <p:nvPr/>
            </p:nvSpPr>
            <p:spPr>
              <a:xfrm>
                <a:off x="6170415" y="4380724"/>
                <a:ext cx="196137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0" smtClean="0">
                          <a:latin typeface="+mn-lt"/>
                        </a:rPr>
                        <m:t>&lt;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+mn-lt"/>
                        </a:rPr>
                        <m:t>ΔT</m:t>
                      </m:r>
                      <m:r>
                        <a:rPr lang="de-DE" sz="1600" b="0" i="0" smtClean="0">
                          <a:latin typeface="+mn-lt"/>
                        </a:rPr>
                        <m:t>&gt; =−0.49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+mn-lt"/>
                        </a:rPr>
                        <m:t>K</m:t>
                      </m:r>
                    </m:oMath>
                  </m:oMathPara>
                </a14:m>
                <a:endParaRPr lang="de-DE" sz="1600" b="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600" b="0" i="0" smtClean="0">
                          <a:latin typeface="+mn-lt"/>
                        </a:rPr>
                        <m:t>RMS</m:t>
                      </m:r>
                      <m:d>
                        <m:dPr>
                          <m:ctrlPr>
                            <a:rPr lang="de-DE" sz="1600" b="0" smtClean="0">
                              <a:latin typeface="+mn-lt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de-DE" sz="1600" b="0" i="0" smtClean="0">
                              <a:latin typeface="+mn-lt"/>
                            </a:rPr>
                            <m:t>ΔT</m:t>
                          </m:r>
                        </m:e>
                      </m:d>
                      <m:r>
                        <a:rPr lang="de-DE" sz="1600" b="0" i="0" smtClean="0">
                          <a:latin typeface="+mn-lt"/>
                        </a:rPr>
                        <m:t>=1.02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+mn-lt"/>
                        </a:rPr>
                        <m:t>K</m:t>
                      </m:r>
                    </m:oMath>
                  </m:oMathPara>
                </a14:m>
                <a:endParaRPr lang="de-DE" sz="1600" b="0" dirty="0">
                  <a:latin typeface="+mn-lt"/>
                </a:endParaRP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E915E04-B241-2573-FEA0-BF247C6801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415" y="4380724"/>
                <a:ext cx="1961376" cy="584775"/>
              </a:xfrm>
              <a:prstGeom prst="rect">
                <a:avLst/>
              </a:prstGeom>
              <a:blipFill>
                <a:blip r:embed="rId10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38CE5CB-4C1C-05FE-139A-CD36F3992153}"/>
                  </a:ext>
                </a:extLst>
              </p:cNvPr>
              <p:cNvSpPr txBox="1"/>
              <p:nvPr/>
            </p:nvSpPr>
            <p:spPr>
              <a:xfrm>
                <a:off x="765203" y="1111399"/>
                <a:ext cx="2749139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DE" sz="1600" dirty="0">
                    <a:latin typeface="+mn-lt"/>
                  </a:rPr>
                  <a:t>Linear fit: (1.13</a:t>
                </a:r>
                <a:r>
                  <a:rPr lang="en-DE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DE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DE" sz="1600" dirty="0">
                    <a:latin typeface="+mn-lt"/>
                  </a:rPr>
                  <a:t> 0.01) V/K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38CE5CB-4C1C-05FE-139A-CD36F3992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203" y="1111399"/>
                <a:ext cx="2749139" cy="338554"/>
              </a:xfrm>
              <a:prstGeom prst="rect">
                <a:avLst/>
              </a:prstGeom>
              <a:blipFill>
                <a:blip r:embed="rId11"/>
                <a:stretch>
                  <a:fillRect l="-1382" t="-7143" b="-2142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1184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AE617E7-C69A-5728-0668-218B79A75F9F}"/>
              </a:ext>
            </a:extLst>
          </p:cNvPr>
          <p:cNvGraphicFramePr/>
          <p:nvPr/>
        </p:nvGraphicFramePr>
        <p:xfrm>
          <a:off x="2949750" y="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49" y="16350"/>
            <a:ext cx="8022293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>
                <a:latin typeface="+mj-lt"/>
              </a:rPr>
              <a:t>IV Scan: Hybrid vs. Sensor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21</a:t>
            </a:fld>
            <a:endParaRPr lang="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8A787E-94DD-F88A-028D-E3FED69A6908}"/>
              </a:ext>
            </a:extLst>
          </p:cNvPr>
          <p:cNvSpPr txBox="1"/>
          <p:nvPr/>
        </p:nvSpPr>
        <p:spPr>
          <a:xfrm>
            <a:off x="5719846" y="3202066"/>
            <a:ext cx="31105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dirty="0"/>
              <a:t>Hybrid = ASIC + Sensor</a:t>
            </a:r>
          </a:p>
          <a:p>
            <a:pPr algn="ctr"/>
            <a:r>
              <a:rPr lang="en-GB" sz="2000" dirty="0"/>
              <a:t>b</a:t>
            </a:r>
            <a:r>
              <a:rPr lang="en-DE" sz="2000" dirty="0"/>
              <a:t>ump-bonded</a:t>
            </a:r>
          </a:p>
        </p:txBody>
      </p:sp>
      <p:pic>
        <p:nvPicPr>
          <p:cNvPr id="8" name="Picture 7" descr="A close-up of a piece of paper&#10;&#10;Description automatically generated">
            <a:extLst>
              <a:ext uri="{FF2B5EF4-FFF2-40B4-BE49-F238E27FC236}">
                <a16:creationId xmlns:a16="http://schemas.microsoft.com/office/drawing/2014/main" id="{641C429A-FA85-53B1-9F6D-9EBB9F802D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6166772" y="558125"/>
            <a:ext cx="2216707" cy="294774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901227A-9476-4309-FD75-5335E314EA72}"/>
              </a:ext>
            </a:extLst>
          </p:cNvPr>
          <p:cNvCxnSpPr>
            <a:cxnSpLocks/>
          </p:cNvCxnSpPr>
          <p:nvPr/>
        </p:nvCxnSpPr>
        <p:spPr>
          <a:xfrm flipV="1">
            <a:off x="7291059" y="2353733"/>
            <a:ext cx="376062" cy="8906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7365F7-A7EC-EAB1-FB2D-DCA06018ED92}"/>
              </a:ext>
            </a:extLst>
          </p:cNvPr>
          <p:cNvCxnSpPr>
            <a:cxnSpLocks/>
          </p:cNvCxnSpPr>
          <p:nvPr/>
        </p:nvCxnSpPr>
        <p:spPr>
          <a:xfrm flipH="1" flipV="1">
            <a:off x="7882467" y="2133600"/>
            <a:ext cx="347134" cy="11599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DE9B6129-9474-61F0-1198-BF1C270A7EDF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31022F0-84B9-1AF9-E144-8E9E04ED53E4}"/>
              </a:ext>
            </a:extLst>
          </p:cNvPr>
          <p:cNvSpPr txBox="1"/>
          <p:nvPr/>
        </p:nvSpPr>
        <p:spPr>
          <a:xfrm>
            <a:off x="220092" y="4424002"/>
            <a:ext cx="6765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800" dirty="0"/>
              <a:t>Total IV: Summed up current of each pad before hybridisation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G</a:t>
            </a:r>
            <a:r>
              <a:rPr lang="en-DE" sz="1800" dirty="0"/>
              <a:t>ood agreement between sensor &amp; hybrid measurement</a:t>
            </a:r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D9791A6-C20E-59B8-5E83-998D6DC7BD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8943" y="787174"/>
            <a:ext cx="5443686" cy="3547081"/>
          </a:xfrm>
          <a:prstGeom prst="rect">
            <a:avLst/>
          </a:prstGeom>
        </p:spPr>
      </p:pic>
      <p:pic>
        <p:nvPicPr>
          <p:cNvPr id="31" name="Picture 3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15CF80E-AA3E-6B91-BD6C-D2323CE2051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0790" t="2648" r="73867" b="72346"/>
          <a:stretch/>
        </p:blipFill>
        <p:spPr>
          <a:xfrm>
            <a:off x="909405" y="867200"/>
            <a:ext cx="1025541" cy="108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14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DD8510-BF99-19C3-6F34-1A130F6FEB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22</a:t>
            </a:fld>
            <a:endParaRPr lang="de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EFCBFD1-18C6-0F39-52CB-440C3B4457A6}"/>
              </a:ext>
            </a:extLst>
          </p:cNvPr>
          <p:cNvGraphicFramePr/>
          <p:nvPr/>
        </p:nvGraphicFramePr>
        <p:xfrm>
          <a:off x="1524000" y="301451"/>
          <a:ext cx="6363956" cy="4302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3C62B452-9A40-FC7F-785F-CB5B4D878C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1273" y="172415"/>
            <a:ext cx="2850968" cy="1584846"/>
          </a:xfrm>
          <a:prstGeom prst="rect">
            <a:avLst/>
          </a:prstGeom>
        </p:spPr>
      </p:pic>
      <p:pic>
        <p:nvPicPr>
          <p:cNvPr id="5" name="Picture 4" descr="A graph showing a curve&#10;&#10;Description automatically generated">
            <a:extLst>
              <a:ext uri="{FF2B5EF4-FFF2-40B4-BE49-F238E27FC236}">
                <a16:creationId xmlns:a16="http://schemas.microsoft.com/office/drawing/2014/main" id="{C73D2351-ACA3-6CE0-08FD-AF2A1BB17D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7912" y="3002143"/>
            <a:ext cx="2457976" cy="1601607"/>
          </a:xfrm>
          <a:prstGeom prst="rect">
            <a:avLst/>
          </a:prstGeom>
        </p:spPr>
      </p:pic>
      <p:pic>
        <p:nvPicPr>
          <p:cNvPr id="6" name="Google Shape;95;p17">
            <a:extLst>
              <a:ext uri="{FF2B5EF4-FFF2-40B4-BE49-F238E27FC236}">
                <a16:creationId xmlns:a16="http://schemas.microsoft.com/office/drawing/2014/main" id="{8D80E3F7-C0EF-6B83-B1EC-0415369505BE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t="8914" b="1"/>
          <a:stretch/>
        </p:blipFill>
        <p:spPr>
          <a:xfrm>
            <a:off x="559965" y="3002143"/>
            <a:ext cx="1928070" cy="1947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144520-1F1D-F433-6001-961913AF319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9815"/>
          <a:stretch/>
        </p:blipFill>
        <p:spPr>
          <a:xfrm>
            <a:off x="7231310" y="2282979"/>
            <a:ext cx="1694578" cy="577541"/>
          </a:xfrm>
          <a:prstGeom prst="rect">
            <a:avLst/>
          </a:prstGeom>
        </p:spPr>
      </p:pic>
      <p:pic>
        <p:nvPicPr>
          <p:cNvPr id="8" name="Picture 7" descr="A close-up of a thin metal sheet&#10;&#10;Description automatically generated">
            <a:extLst>
              <a:ext uri="{FF2B5EF4-FFF2-40B4-BE49-F238E27FC236}">
                <a16:creationId xmlns:a16="http://schemas.microsoft.com/office/drawing/2014/main" id="{45CDFF26-262A-F905-92A3-F5BED7B449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5694" y="1548485"/>
            <a:ext cx="1472578" cy="11073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C643FCD-BEC8-EA73-0C81-5D3B132207DC}"/>
              </a:ext>
            </a:extLst>
          </p:cNvPr>
          <p:cNvGraphicFramePr/>
          <p:nvPr/>
        </p:nvGraphicFramePr>
        <p:xfrm>
          <a:off x="653293" y="11944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3" name="Graphic 12" descr="Tick with solid fill">
            <a:extLst>
              <a:ext uri="{FF2B5EF4-FFF2-40B4-BE49-F238E27FC236}">
                <a16:creationId xmlns:a16="http://schemas.microsoft.com/office/drawing/2014/main" id="{DDCD9A00-F715-CE3E-EA1D-B45C8DAAFAA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90643" y="1734812"/>
            <a:ext cx="592526" cy="5925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2B0A7F-66CB-5E82-0316-C51EB1BE3ADB}"/>
              </a:ext>
            </a:extLst>
          </p:cNvPr>
          <p:cNvSpPr txBox="1"/>
          <p:nvPr/>
        </p:nvSpPr>
        <p:spPr>
          <a:xfrm>
            <a:off x="7663734" y="4147737"/>
            <a:ext cx="1408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/>
              <a:t>Sensor IV curve</a:t>
            </a:r>
          </a:p>
        </p:txBody>
      </p:sp>
      <p:pic>
        <p:nvPicPr>
          <p:cNvPr id="17" name="Picture 16" descr="A machine with many wires&#10;&#10;Description automatically generated">
            <a:extLst>
              <a:ext uri="{FF2B5EF4-FFF2-40B4-BE49-F238E27FC236}">
                <a16:creationId xmlns:a16="http://schemas.microsoft.com/office/drawing/2014/main" id="{2B02539E-3D36-09A9-D126-B7C3BCBDB12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1111" t="21070" r="14197"/>
          <a:stretch/>
        </p:blipFill>
        <p:spPr>
          <a:xfrm>
            <a:off x="1379275" y="136872"/>
            <a:ext cx="1689806" cy="1339277"/>
          </a:xfrm>
          <a:prstGeom prst="rect">
            <a:avLst/>
          </a:prstGeom>
        </p:spPr>
      </p:pic>
      <p:pic>
        <p:nvPicPr>
          <p:cNvPr id="9" name="Graphic 8" descr="Tick with solid fill">
            <a:extLst>
              <a:ext uri="{FF2B5EF4-FFF2-40B4-BE49-F238E27FC236}">
                <a16:creationId xmlns:a16="http://schemas.microsoft.com/office/drawing/2014/main" id="{8CA53741-46D0-6E3D-68FB-F3CAA891915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036988" y="73131"/>
            <a:ext cx="592526" cy="592526"/>
          </a:xfrm>
          <a:prstGeom prst="rect">
            <a:avLst/>
          </a:prstGeom>
        </p:spPr>
      </p:pic>
      <p:pic>
        <p:nvPicPr>
          <p:cNvPr id="11" name="Graphic 10" descr="Tick with solid fill">
            <a:extLst>
              <a:ext uri="{FF2B5EF4-FFF2-40B4-BE49-F238E27FC236}">
                <a16:creationId xmlns:a16="http://schemas.microsoft.com/office/drawing/2014/main" id="{65566B6F-8346-B638-57E2-C2C0110CDB1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94871" y="1734812"/>
            <a:ext cx="592526" cy="592526"/>
          </a:xfrm>
          <a:prstGeom prst="rect">
            <a:avLst/>
          </a:prstGeom>
        </p:spPr>
      </p:pic>
      <p:pic>
        <p:nvPicPr>
          <p:cNvPr id="12" name="Graphic 11" descr="Tick with solid fill">
            <a:extLst>
              <a:ext uri="{FF2B5EF4-FFF2-40B4-BE49-F238E27FC236}">
                <a16:creationId xmlns:a16="http://schemas.microsoft.com/office/drawing/2014/main" id="{D7D8642F-7466-969A-C3CD-8B33B0961BB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90643" y="3352327"/>
            <a:ext cx="592526" cy="5925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DF81BDA-8773-026F-DF9B-FA0C4B03B4E7}"/>
              </a:ext>
            </a:extLst>
          </p:cNvPr>
          <p:cNvSpPr txBox="1"/>
          <p:nvPr/>
        </p:nvSpPr>
        <p:spPr>
          <a:xfrm>
            <a:off x="167158" y="4800291"/>
            <a:ext cx="2713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 breakdown voltage map</a:t>
            </a:r>
          </a:p>
        </p:txBody>
      </p:sp>
      <p:pic>
        <p:nvPicPr>
          <p:cNvPr id="18" name="Graphic 17" descr="Play with solid fill">
            <a:extLst>
              <a:ext uri="{FF2B5EF4-FFF2-40B4-BE49-F238E27FC236}">
                <a16:creationId xmlns:a16="http://schemas.microsoft.com/office/drawing/2014/main" id="{610F7A35-680D-9A8E-8ABA-84C3B20EAD9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032788" y="2188150"/>
            <a:ext cx="528899" cy="5288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4AEF90-2417-750C-D2AA-56D4EEC00E7C}"/>
              </a:ext>
            </a:extLst>
          </p:cNvPr>
          <p:cNvSpPr txBox="1"/>
          <p:nvPr/>
        </p:nvSpPr>
        <p:spPr>
          <a:xfrm>
            <a:off x="1648499" y="1409895"/>
            <a:ext cx="115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Testbeam setup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5A15BD-76D8-E68D-0B56-DA4799475B38}"/>
              </a:ext>
            </a:extLst>
          </p:cNvPr>
          <p:cNvSpPr txBox="1"/>
          <p:nvPr/>
        </p:nvSpPr>
        <p:spPr>
          <a:xfrm>
            <a:off x="523017" y="2630382"/>
            <a:ext cx="1037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8CAD37-11E7-27D0-D5FA-37F350D41CF7}"/>
              </a:ext>
            </a:extLst>
          </p:cNvPr>
          <p:cNvSpPr txBox="1"/>
          <p:nvPr/>
        </p:nvSpPr>
        <p:spPr>
          <a:xfrm>
            <a:off x="6778923" y="1640727"/>
            <a:ext cx="1735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ATLAS detector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EF10BA-076E-DE37-7AF5-5713AC8917DC}"/>
              </a:ext>
            </a:extLst>
          </p:cNvPr>
          <p:cNvSpPr txBox="1"/>
          <p:nvPr/>
        </p:nvSpPr>
        <p:spPr>
          <a:xfrm>
            <a:off x="7426156" y="2755543"/>
            <a:ext cx="1304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 structure</a:t>
            </a:r>
          </a:p>
        </p:txBody>
      </p:sp>
    </p:spTree>
    <p:extLst>
      <p:ext uri="{BB962C8B-B14F-4D97-AF65-F5344CB8AC3E}">
        <p14:creationId xmlns:p14="http://schemas.microsoft.com/office/powerpoint/2010/main" val="29360015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chine with many wires&#10;&#10;Description automatically generated">
            <a:extLst>
              <a:ext uri="{FF2B5EF4-FFF2-40B4-BE49-F238E27FC236}">
                <a16:creationId xmlns:a16="http://schemas.microsoft.com/office/drawing/2014/main" id="{34C8DB3A-ED73-8531-2AE1-3514AF6898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11" t="21070" r="14197"/>
          <a:stretch/>
        </p:blipFill>
        <p:spPr>
          <a:xfrm>
            <a:off x="2053210" y="703026"/>
            <a:ext cx="5037579" cy="3992597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17EA242-31BE-2BE0-C35A-CECD079E915B}"/>
              </a:ext>
            </a:extLst>
          </p:cNvPr>
          <p:cNvCxnSpPr>
            <a:cxnSpLocks/>
          </p:cNvCxnSpPr>
          <p:nvPr/>
        </p:nvCxnSpPr>
        <p:spPr>
          <a:xfrm flipV="1">
            <a:off x="499533" y="2929795"/>
            <a:ext cx="7321198" cy="16746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>
                <a:latin typeface="+mj-lt"/>
              </a:rPr>
              <a:t>Setup at CERN (SPS)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23</a:t>
            </a:fld>
            <a:endParaRPr lang="de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379381B-8724-B3A9-575C-773115A3B9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2580032"/>
              </p:ext>
            </p:extLst>
          </p:nvPr>
        </p:nvGraphicFramePr>
        <p:xfrm>
          <a:off x="5723466" y="16350"/>
          <a:ext cx="3420533" cy="2354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" name="Picture 13" descr="A machine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66A08949-02CE-2B9B-D606-13802824AD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6671" y="-3276345"/>
            <a:ext cx="5437193" cy="279348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3C8D757-8EEB-E096-4DD0-F0144F7B826C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269D84-A777-8F01-0E77-EBD4C402FBD7}"/>
              </a:ext>
            </a:extLst>
          </p:cNvPr>
          <p:cNvSpPr/>
          <p:nvPr/>
        </p:nvSpPr>
        <p:spPr>
          <a:xfrm>
            <a:off x="5334002" y="2281967"/>
            <a:ext cx="1126065" cy="11430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799905-1EF7-5585-D74D-753CBB921FC9}"/>
              </a:ext>
            </a:extLst>
          </p:cNvPr>
          <p:cNvSpPr/>
          <p:nvPr/>
        </p:nvSpPr>
        <p:spPr>
          <a:xfrm>
            <a:off x="2053210" y="2218267"/>
            <a:ext cx="1496836" cy="12067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5803C6-9C64-1FCD-5D76-D7EB70A24F02}"/>
              </a:ext>
            </a:extLst>
          </p:cNvPr>
          <p:cNvSpPr/>
          <p:nvPr/>
        </p:nvSpPr>
        <p:spPr>
          <a:xfrm>
            <a:off x="3615267" y="1118256"/>
            <a:ext cx="1661981" cy="2844144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D9BF65-049C-8AA7-A249-EF06523041D4}"/>
              </a:ext>
            </a:extLst>
          </p:cNvPr>
          <p:cNvSpPr txBox="1"/>
          <p:nvPr/>
        </p:nvSpPr>
        <p:spPr>
          <a:xfrm>
            <a:off x="790842" y="3344688"/>
            <a:ext cx="1337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800" b="1" dirty="0">
                <a:solidFill>
                  <a:schemeClr val="accent2"/>
                </a:solidFill>
              </a:rPr>
              <a:t>Telescope (Tracking)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853651-4608-C1C5-EEBF-6DFC1EE2F5F5}"/>
              </a:ext>
            </a:extLst>
          </p:cNvPr>
          <p:cNvSpPr txBox="1"/>
          <p:nvPr/>
        </p:nvSpPr>
        <p:spPr>
          <a:xfrm>
            <a:off x="3605498" y="1118256"/>
            <a:ext cx="167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800" b="1" dirty="0">
                <a:solidFill>
                  <a:schemeClr val="accent6"/>
                </a:solidFill>
              </a:rPr>
              <a:t>Cooling box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A5B77C-D3E8-7B21-FF82-0619D4902A94}"/>
              </a:ext>
            </a:extLst>
          </p:cNvPr>
          <p:cNvSpPr/>
          <p:nvPr/>
        </p:nvSpPr>
        <p:spPr>
          <a:xfrm>
            <a:off x="4258733" y="2713798"/>
            <a:ext cx="406400" cy="1076809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399FC7-D891-1AF7-DCBC-CB38D5442ABC}"/>
              </a:ext>
            </a:extLst>
          </p:cNvPr>
          <p:cNvSpPr txBox="1"/>
          <p:nvPr/>
        </p:nvSpPr>
        <p:spPr>
          <a:xfrm>
            <a:off x="3835706" y="2067467"/>
            <a:ext cx="1351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800" b="1" dirty="0">
                <a:solidFill>
                  <a:schemeClr val="accent3"/>
                </a:solidFill>
              </a:rPr>
              <a:t>Device under Test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483571-F32D-24D3-9C9B-36BA860A3253}"/>
              </a:ext>
            </a:extLst>
          </p:cNvPr>
          <p:cNvSpPr/>
          <p:nvPr/>
        </p:nvSpPr>
        <p:spPr>
          <a:xfrm>
            <a:off x="6520167" y="2281967"/>
            <a:ext cx="529122" cy="1143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87D40B-8EA7-A332-D499-F2EE0666F701}"/>
              </a:ext>
            </a:extLst>
          </p:cNvPr>
          <p:cNvSpPr txBox="1"/>
          <p:nvPr/>
        </p:nvSpPr>
        <p:spPr>
          <a:xfrm>
            <a:off x="6851654" y="3413963"/>
            <a:ext cx="1962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800" b="1" dirty="0">
                <a:solidFill>
                  <a:schemeClr val="tx1"/>
                </a:solidFill>
              </a:rPr>
              <a:t>MCP (Timing Reference)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6F5938E-C35C-58C4-C376-16CB3207D72F}"/>
                  </a:ext>
                </a:extLst>
              </p:cNvPr>
              <p:cNvSpPr txBox="1"/>
              <p:nvPr/>
            </p:nvSpPr>
            <p:spPr>
              <a:xfrm>
                <a:off x="414422" y="2705821"/>
                <a:ext cx="227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800" b="1" dirty="0">
                    <a:solidFill>
                      <a:schemeClr val="accent5"/>
                    </a:solidFill>
                  </a:rPr>
                  <a:t>120 </a:t>
                </a:r>
                <a:r>
                  <a:rPr lang="de-DE" sz="1800" b="1" dirty="0" err="1">
                    <a:solidFill>
                      <a:schemeClr val="accent5"/>
                    </a:solidFill>
                  </a:rPr>
                  <a:t>GeV</a:t>
                </a:r>
                <a:r>
                  <a:rPr lang="de-DE" sz="1800" b="1" dirty="0">
                    <a:solidFill>
                      <a:schemeClr val="accent5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DE" sz="1800" b="1" i="0" smtClean="0">
                        <a:solidFill>
                          <a:schemeClr val="accent5"/>
                        </a:solidFill>
                        <a:latin typeface="+mn-lt"/>
                      </a:rPr>
                      <m:t>𝛑</m:t>
                    </m:r>
                  </m:oMath>
                </a14:m>
                <a:endParaRPr lang="en-DE" b="1" dirty="0">
                  <a:latin typeface="+mn-lt"/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6F5938E-C35C-58C4-C376-16CB3207D7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22" y="2705821"/>
                <a:ext cx="2272419" cy="369332"/>
              </a:xfrm>
              <a:prstGeom prst="rect">
                <a:avLst/>
              </a:prstGeom>
              <a:blipFill>
                <a:blip r:embed="rId10"/>
                <a:stretch>
                  <a:fillRect l="-2222" t="-10345" b="-3103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6AAEA5B3-1388-2ED4-E4F9-E1A50E58FE8D}"/>
              </a:ext>
            </a:extLst>
          </p:cNvPr>
          <p:cNvSpPr/>
          <p:nvPr/>
        </p:nvSpPr>
        <p:spPr>
          <a:xfrm>
            <a:off x="5975327" y="4090352"/>
            <a:ext cx="2142067" cy="898223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5CE94B-94FF-0C16-8C8D-1A236B0CD57D}"/>
              </a:ext>
            </a:extLst>
          </p:cNvPr>
          <p:cNvSpPr txBox="1"/>
          <p:nvPr/>
        </p:nvSpPr>
        <p:spPr>
          <a:xfrm>
            <a:off x="7058336" y="4643955"/>
            <a:ext cx="112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800" b="1" dirty="0">
                <a:solidFill>
                  <a:schemeClr val="tx2"/>
                </a:solidFill>
              </a:rPr>
              <a:t>Readout</a:t>
            </a:r>
            <a:endParaRPr lang="en-DE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098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 err="1">
                <a:latin typeface="+mj-lt"/>
              </a:rPr>
              <a:t>Results</a:t>
            </a:r>
            <a:r>
              <a:rPr lang="de-DE" sz="2400" dirty="0">
                <a:latin typeface="+mj-lt"/>
              </a:rPr>
              <a:t> (August 23)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24</a:t>
            </a:fld>
            <a:endParaRPr lang="de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379381B-8724-B3A9-575C-773115A3B951}"/>
              </a:ext>
            </a:extLst>
          </p:cNvPr>
          <p:cNvGraphicFramePr/>
          <p:nvPr/>
        </p:nvGraphicFramePr>
        <p:xfrm>
          <a:off x="5723466" y="16350"/>
          <a:ext cx="3420533" cy="2354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F9DB9AA-9B0C-0CE8-1044-F88418E414A5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C2D355-C3C6-9089-E4C5-AD45636586DE}"/>
              </a:ext>
            </a:extLst>
          </p:cNvPr>
          <p:cNvSpPr txBox="1"/>
          <p:nvPr/>
        </p:nvSpPr>
        <p:spPr>
          <a:xfrm rot="5400000">
            <a:off x="7309713" y="2665112"/>
            <a:ext cx="305130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Preproduction sensor test beam: Summary, Giulia Di Gregorio</a:t>
            </a:r>
          </a:p>
        </p:txBody>
      </p:sp>
      <p:pic>
        <p:nvPicPr>
          <p:cNvPr id="10" name="Picture 9" descr="A diagram of a charge voltage&#10;&#10;Description automatically generated">
            <a:extLst>
              <a:ext uri="{FF2B5EF4-FFF2-40B4-BE49-F238E27FC236}">
                <a16:creationId xmlns:a16="http://schemas.microsoft.com/office/drawing/2014/main" id="{3FDF142A-6D0F-89BF-0E4E-194D898E476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995"/>
          <a:stretch/>
        </p:blipFill>
        <p:spPr>
          <a:xfrm>
            <a:off x="4441260" y="971298"/>
            <a:ext cx="3385608" cy="34597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A252832-1279-5DFE-6C6D-474118CDF51C}"/>
              </a:ext>
            </a:extLst>
          </p:cNvPr>
          <p:cNvSpPr txBox="1"/>
          <p:nvPr/>
        </p:nvSpPr>
        <p:spPr>
          <a:xfrm>
            <a:off x="165982" y="640727"/>
            <a:ext cx="82231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600" dirty="0"/>
              <a:t>W24 is more carbonated (lower bias voltage to reach the required performance)</a:t>
            </a:r>
          </a:p>
        </p:txBody>
      </p:sp>
      <p:pic>
        <p:nvPicPr>
          <p:cNvPr id="14" name="Picture 13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B0F8381B-4CF0-F685-F0DD-D380DA91A5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7096" y="942923"/>
            <a:ext cx="3482552" cy="37527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D690C6-DE46-B43B-76AE-7E12CC2ABF40}"/>
              </a:ext>
            </a:extLst>
          </p:cNvPr>
          <p:cNvSpPr txBox="1"/>
          <p:nvPr/>
        </p:nvSpPr>
        <p:spPr>
          <a:xfrm>
            <a:off x="165983" y="4719891"/>
            <a:ext cx="7699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800" dirty="0"/>
              <a:t>All sensors meet specifications (&lt; 50 ps and &gt;4fC for irradiated)</a:t>
            </a:r>
          </a:p>
        </p:txBody>
      </p:sp>
    </p:spTree>
    <p:extLst>
      <p:ext uri="{BB962C8B-B14F-4D97-AF65-F5344CB8AC3E}">
        <p14:creationId xmlns:p14="http://schemas.microsoft.com/office/powerpoint/2010/main" val="419152492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thin metal sheet&#10;&#10;Description automatically generated">
            <a:extLst>
              <a:ext uri="{FF2B5EF4-FFF2-40B4-BE49-F238E27FC236}">
                <a16:creationId xmlns:a16="http://schemas.microsoft.com/office/drawing/2014/main" id="{45CDFF26-262A-F905-92A3-F5BED7B44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94" y="1548485"/>
            <a:ext cx="1472578" cy="11073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C643FCD-BEC8-EA73-0C81-5D3B132207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0217489"/>
              </p:ext>
            </p:extLst>
          </p:nvPr>
        </p:nvGraphicFramePr>
        <p:xfrm>
          <a:off x="653293" y="11944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DD8510-BF99-19C3-6F34-1A130F6FEB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25</a:t>
            </a:fld>
            <a:endParaRPr lang="de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EFCBFD1-18C6-0F39-52CB-440C3B4457A6}"/>
              </a:ext>
            </a:extLst>
          </p:cNvPr>
          <p:cNvGraphicFramePr/>
          <p:nvPr/>
        </p:nvGraphicFramePr>
        <p:xfrm>
          <a:off x="1524000" y="301451"/>
          <a:ext cx="6363956" cy="4302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3C62B452-9A40-FC7F-785F-CB5B4D878C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21273" y="172415"/>
            <a:ext cx="2850968" cy="1584846"/>
          </a:xfrm>
          <a:prstGeom prst="rect">
            <a:avLst/>
          </a:prstGeom>
        </p:spPr>
      </p:pic>
      <p:pic>
        <p:nvPicPr>
          <p:cNvPr id="5" name="Picture 4" descr="A graph showing a curve&#10;&#10;Description automatically generated">
            <a:extLst>
              <a:ext uri="{FF2B5EF4-FFF2-40B4-BE49-F238E27FC236}">
                <a16:creationId xmlns:a16="http://schemas.microsoft.com/office/drawing/2014/main" id="{C73D2351-ACA3-6CE0-08FD-AF2A1BB17DF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67912" y="3002143"/>
            <a:ext cx="2457976" cy="1601607"/>
          </a:xfrm>
          <a:prstGeom prst="rect">
            <a:avLst/>
          </a:prstGeom>
        </p:spPr>
      </p:pic>
      <p:pic>
        <p:nvPicPr>
          <p:cNvPr id="6" name="Google Shape;95;p17">
            <a:extLst>
              <a:ext uri="{FF2B5EF4-FFF2-40B4-BE49-F238E27FC236}">
                <a16:creationId xmlns:a16="http://schemas.microsoft.com/office/drawing/2014/main" id="{8D80E3F7-C0EF-6B83-B1EC-0415369505BE}"/>
              </a:ext>
            </a:extLst>
          </p:cNvPr>
          <p:cNvPicPr preferRelativeResize="0"/>
          <p:nvPr/>
        </p:nvPicPr>
        <p:blipFill rotWithShape="1">
          <a:blip r:embed="rId16">
            <a:alphaModFix/>
          </a:blip>
          <a:srcRect t="8914" b="1"/>
          <a:stretch/>
        </p:blipFill>
        <p:spPr>
          <a:xfrm>
            <a:off x="559965" y="3002143"/>
            <a:ext cx="1928070" cy="1947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144520-1F1D-F433-6001-961913AF3192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69815"/>
          <a:stretch/>
        </p:blipFill>
        <p:spPr>
          <a:xfrm>
            <a:off x="7231310" y="2282979"/>
            <a:ext cx="1694578" cy="577541"/>
          </a:xfrm>
          <a:prstGeom prst="rect">
            <a:avLst/>
          </a:prstGeom>
        </p:spPr>
      </p:pic>
      <p:pic>
        <p:nvPicPr>
          <p:cNvPr id="13" name="Graphic 12" descr="Tick with solid fill">
            <a:extLst>
              <a:ext uri="{FF2B5EF4-FFF2-40B4-BE49-F238E27FC236}">
                <a16:creationId xmlns:a16="http://schemas.microsoft.com/office/drawing/2014/main" id="{DDCD9A00-F715-CE3E-EA1D-B45C8DAAFAA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90643" y="1734812"/>
            <a:ext cx="592526" cy="5925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2B0A7F-66CB-5E82-0316-C51EB1BE3ADB}"/>
              </a:ext>
            </a:extLst>
          </p:cNvPr>
          <p:cNvSpPr txBox="1"/>
          <p:nvPr/>
        </p:nvSpPr>
        <p:spPr>
          <a:xfrm>
            <a:off x="7663734" y="4147737"/>
            <a:ext cx="1408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/>
              <a:t>Sensor IV curve</a:t>
            </a:r>
          </a:p>
        </p:txBody>
      </p:sp>
      <p:pic>
        <p:nvPicPr>
          <p:cNvPr id="17" name="Picture 16" descr="A machine with many wires&#10;&#10;Description automatically generated">
            <a:extLst>
              <a:ext uri="{FF2B5EF4-FFF2-40B4-BE49-F238E27FC236}">
                <a16:creationId xmlns:a16="http://schemas.microsoft.com/office/drawing/2014/main" id="{2B02539E-3D36-09A9-D126-B7C3BCBDB12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1111" t="21070" r="14197"/>
          <a:stretch/>
        </p:blipFill>
        <p:spPr>
          <a:xfrm>
            <a:off x="1379275" y="136872"/>
            <a:ext cx="1689806" cy="1339277"/>
          </a:xfrm>
          <a:prstGeom prst="rect">
            <a:avLst/>
          </a:prstGeom>
        </p:spPr>
      </p:pic>
      <p:pic>
        <p:nvPicPr>
          <p:cNvPr id="9" name="Graphic 8" descr="Tick with solid fill">
            <a:extLst>
              <a:ext uri="{FF2B5EF4-FFF2-40B4-BE49-F238E27FC236}">
                <a16:creationId xmlns:a16="http://schemas.microsoft.com/office/drawing/2014/main" id="{8CA53741-46D0-6E3D-68FB-F3CAA891915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036988" y="73131"/>
            <a:ext cx="592526" cy="592526"/>
          </a:xfrm>
          <a:prstGeom prst="rect">
            <a:avLst/>
          </a:prstGeom>
        </p:spPr>
      </p:pic>
      <p:pic>
        <p:nvPicPr>
          <p:cNvPr id="11" name="Graphic 10" descr="Tick with solid fill">
            <a:extLst>
              <a:ext uri="{FF2B5EF4-FFF2-40B4-BE49-F238E27FC236}">
                <a16:creationId xmlns:a16="http://schemas.microsoft.com/office/drawing/2014/main" id="{65566B6F-8346-B638-57E2-C2C0110CDB1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94871" y="1734812"/>
            <a:ext cx="592526" cy="592526"/>
          </a:xfrm>
          <a:prstGeom prst="rect">
            <a:avLst/>
          </a:prstGeom>
        </p:spPr>
      </p:pic>
      <p:pic>
        <p:nvPicPr>
          <p:cNvPr id="12" name="Graphic 11" descr="Tick with solid fill">
            <a:extLst>
              <a:ext uri="{FF2B5EF4-FFF2-40B4-BE49-F238E27FC236}">
                <a16:creationId xmlns:a16="http://schemas.microsoft.com/office/drawing/2014/main" id="{D7D8642F-7466-969A-C3CD-8B33B0961BB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90643" y="3352327"/>
            <a:ext cx="592526" cy="592526"/>
          </a:xfrm>
          <a:prstGeom prst="rect">
            <a:avLst/>
          </a:prstGeom>
        </p:spPr>
      </p:pic>
      <p:pic>
        <p:nvPicPr>
          <p:cNvPr id="14" name="Graphic 13" descr="Tick with solid fill">
            <a:extLst>
              <a:ext uri="{FF2B5EF4-FFF2-40B4-BE49-F238E27FC236}">
                <a16:creationId xmlns:a16="http://schemas.microsoft.com/office/drawing/2014/main" id="{DBD68903-8A5E-8B14-2579-A0CC073283C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360185" y="1734812"/>
            <a:ext cx="592526" cy="59252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9F5621D-BF8B-6D8F-7825-31ACA5020338}"/>
              </a:ext>
            </a:extLst>
          </p:cNvPr>
          <p:cNvSpPr txBox="1"/>
          <p:nvPr/>
        </p:nvSpPr>
        <p:spPr>
          <a:xfrm>
            <a:off x="167158" y="4800291"/>
            <a:ext cx="2713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 breakdown voltage map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08EB32-E730-A2E9-E526-B380E3A54545}"/>
              </a:ext>
            </a:extLst>
          </p:cNvPr>
          <p:cNvSpPr txBox="1"/>
          <p:nvPr/>
        </p:nvSpPr>
        <p:spPr>
          <a:xfrm>
            <a:off x="1648499" y="1409895"/>
            <a:ext cx="115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Testbeam setup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4ABF22-142E-13EE-316C-CC3794CC6968}"/>
              </a:ext>
            </a:extLst>
          </p:cNvPr>
          <p:cNvSpPr txBox="1"/>
          <p:nvPr/>
        </p:nvSpPr>
        <p:spPr>
          <a:xfrm>
            <a:off x="523017" y="2630382"/>
            <a:ext cx="1037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D3113C-1569-5119-78AD-0E034CF96581}"/>
              </a:ext>
            </a:extLst>
          </p:cNvPr>
          <p:cNvSpPr txBox="1"/>
          <p:nvPr/>
        </p:nvSpPr>
        <p:spPr>
          <a:xfrm>
            <a:off x="6778923" y="1640727"/>
            <a:ext cx="1735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ATLAS detector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8C59928-FCD6-EF8C-3854-CBDFA3189B4A}"/>
              </a:ext>
            </a:extLst>
          </p:cNvPr>
          <p:cNvSpPr txBox="1"/>
          <p:nvPr/>
        </p:nvSpPr>
        <p:spPr>
          <a:xfrm>
            <a:off x="7426156" y="2755543"/>
            <a:ext cx="1304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 structure</a:t>
            </a:r>
          </a:p>
        </p:txBody>
      </p:sp>
    </p:spTree>
    <p:extLst>
      <p:ext uri="{BB962C8B-B14F-4D97-AF65-F5344CB8AC3E}">
        <p14:creationId xmlns:p14="http://schemas.microsoft.com/office/powerpoint/2010/main" val="10627598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>
                <a:latin typeface="+mj-lt"/>
              </a:rPr>
              <a:t>Summary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26</a:t>
            </a:fld>
            <a:endParaRPr lang="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D322A8-6BC9-B1D4-B422-44FFD8CC550C}"/>
              </a:ext>
            </a:extLst>
          </p:cNvPr>
          <p:cNvSpPr txBox="1"/>
          <p:nvPr/>
        </p:nvSpPr>
        <p:spPr>
          <a:xfrm>
            <a:off x="121743" y="731189"/>
            <a:ext cx="352453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HGTD will improve pile-up rejection for ATLAS in HL-LHC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800" dirty="0"/>
              <a:t>QC plays critical role in HGTD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sz="1800" dirty="0"/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en-GB" sz="1800" dirty="0"/>
              <a:t>Preliminary results for electrical characterisations show sensor performance within specifications</a:t>
            </a:r>
          </a:p>
          <a:p>
            <a:pPr marL="285750" lvl="7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en-DE" sz="1800" dirty="0"/>
              <a:t>Ongoing test-beam on sensor performance: agreement with expectations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99701DA-023A-EA94-3210-2DFB2FCE76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2539432"/>
              </p:ext>
            </p:extLst>
          </p:nvPr>
        </p:nvGraphicFramePr>
        <p:xfrm>
          <a:off x="4572000" y="705340"/>
          <a:ext cx="5037667" cy="3274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D8758FDA-BB0F-5ADE-A3EA-666CA8B82B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5795078"/>
              </p:ext>
            </p:extLst>
          </p:nvPr>
        </p:nvGraphicFramePr>
        <p:xfrm>
          <a:off x="2976241" y="1079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5" name="Picture 14" descr="A close-up of a thin metal sheet&#10;&#10;Description automatically generated">
            <a:extLst>
              <a:ext uri="{FF2B5EF4-FFF2-40B4-BE49-F238E27FC236}">
                <a16:creationId xmlns:a16="http://schemas.microsoft.com/office/drawing/2014/main" id="{7670BE23-D04D-1331-8DD3-C1702F1C1B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1229" y="2124611"/>
            <a:ext cx="1349181" cy="10145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EF6438DE-3FB1-1A7B-BC64-AEE16254ED3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80580" y="731189"/>
            <a:ext cx="1085922" cy="603661"/>
          </a:xfrm>
          <a:prstGeom prst="rect">
            <a:avLst/>
          </a:prstGeom>
        </p:spPr>
      </p:pic>
      <p:pic>
        <p:nvPicPr>
          <p:cNvPr id="17" name="Picture 16" descr="A graph showing a curve&#10;&#10;Description automatically generated">
            <a:extLst>
              <a:ext uri="{FF2B5EF4-FFF2-40B4-BE49-F238E27FC236}">
                <a16:creationId xmlns:a16="http://schemas.microsoft.com/office/drawing/2014/main" id="{E23E3B93-25F6-4292-6AD1-5F1374006FD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83703" y="3702573"/>
            <a:ext cx="1318437" cy="859088"/>
          </a:xfrm>
          <a:prstGeom prst="rect">
            <a:avLst/>
          </a:prstGeom>
        </p:spPr>
      </p:pic>
      <p:pic>
        <p:nvPicPr>
          <p:cNvPr id="18" name="Google Shape;95;p17">
            <a:extLst>
              <a:ext uri="{FF2B5EF4-FFF2-40B4-BE49-F238E27FC236}">
                <a16:creationId xmlns:a16="http://schemas.microsoft.com/office/drawing/2014/main" id="{1A2BA9FF-9520-4DC9-540D-2B307EC05262}"/>
              </a:ext>
            </a:extLst>
          </p:cNvPr>
          <p:cNvPicPr preferRelativeResize="0"/>
          <p:nvPr/>
        </p:nvPicPr>
        <p:blipFill rotWithShape="1">
          <a:blip r:embed="rId16">
            <a:alphaModFix/>
          </a:blip>
          <a:srcRect t="8914" b="1"/>
          <a:stretch/>
        </p:blipFill>
        <p:spPr>
          <a:xfrm>
            <a:off x="4572000" y="3393049"/>
            <a:ext cx="1550694" cy="1566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73CC969-0C8E-086F-EA51-EDD3C41B18E1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69815"/>
          <a:stretch/>
        </p:blipFill>
        <p:spPr>
          <a:xfrm>
            <a:off x="8182192" y="1373983"/>
            <a:ext cx="945308" cy="322177"/>
          </a:xfrm>
          <a:prstGeom prst="rect">
            <a:avLst/>
          </a:prstGeom>
        </p:spPr>
      </p:pic>
      <p:pic>
        <p:nvPicPr>
          <p:cNvPr id="20" name="Picture 19" descr="A machine with many wires&#10;&#10;Description automatically generated">
            <a:extLst>
              <a:ext uri="{FF2B5EF4-FFF2-40B4-BE49-F238E27FC236}">
                <a16:creationId xmlns:a16="http://schemas.microsoft.com/office/drawing/2014/main" id="{3CEDE549-E7EC-7D0F-19BF-DC7A9FFB5FD0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1111" t="21070" r="14197"/>
          <a:stretch/>
        </p:blipFill>
        <p:spPr>
          <a:xfrm>
            <a:off x="4572000" y="754555"/>
            <a:ext cx="1256553" cy="99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4007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0F7AC-2964-89BF-BDEB-51C5BF973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>
                <a:latin typeface="+mj-lt"/>
              </a:rPr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37F800-A8B5-4B19-1EB8-548482BAB0C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27</a:t>
            </a:fld>
            <a:endParaRPr lang="d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A5DD34-99E6-4F5A-2207-AC20015A2714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AABA97-3105-C3A9-237A-3478A2C697E5}"/>
              </a:ext>
            </a:extLst>
          </p:cNvPr>
          <p:cNvSpPr txBox="1"/>
          <p:nvPr/>
        </p:nvSpPr>
        <p:spPr>
          <a:xfrm>
            <a:off x="294968" y="1863864"/>
            <a:ext cx="8023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n-lt"/>
              </a:rPr>
              <a:t>Thanks to Xiao Yang, Theodoros </a:t>
            </a:r>
            <a:r>
              <a:rPr lang="en-GB" sz="2000" dirty="0" err="1">
                <a:latin typeface="+mn-lt"/>
              </a:rPr>
              <a:t>Manoussos</a:t>
            </a:r>
            <a:r>
              <a:rPr lang="en-GB" sz="2000" dirty="0">
                <a:latin typeface="+mn-lt"/>
              </a:rPr>
              <a:t> and Dominik Dannheim for the supervision!</a:t>
            </a:r>
          </a:p>
        </p:txBody>
      </p:sp>
    </p:spTree>
    <p:extLst>
      <p:ext uri="{BB962C8B-B14F-4D97-AF65-F5344CB8AC3E}">
        <p14:creationId xmlns:p14="http://schemas.microsoft.com/office/powerpoint/2010/main" val="9786780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ECE196-5F7B-BA17-48D5-243CAB087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192" y="2104950"/>
            <a:ext cx="8222100" cy="933600"/>
          </a:xfrm>
        </p:spPr>
        <p:txBody>
          <a:bodyPr/>
          <a:lstStyle/>
          <a:p>
            <a:r>
              <a:rPr lang="en-DE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9899552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29">
            <a:extLst>
              <a:ext uri="{FF2B5EF4-FFF2-40B4-BE49-F238E27FC236}">
                <a16:creationId xmlns:a16="http://schemas.microsoft.com/office/drawing/2014/main" id="{FA7CBA48-9CD6-9677-2989-F59AC138AF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8438831"/>
              </p:ext>
            </p:extLst>
          </p:nvPr>
        </p:nvGraphicFramePr>
        <p:xfrm>
          <a:off x="3026409" y="-3224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4" name="Picture 63" descr="A circular object with a hole in the middle&#10;&#10;Description automatically generated">
            <a:extLst>
              <a:ext uri="{FF2B5EF4-FFF2-40B4-BE49-F238E27FC236}">
                <a16:creationId xmlns:a16="http://schemas.microsoft.com/office/drawing/2014/main" id="{6AE0E327-5FAA-62B7-77FE-7E09897517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9376" y="710453"/>
            <a:ext cx="3483033" cy="3473807"/>
          </a:xfrm>
          <a:prstGeom prst="rect">
            <a:avLst/>
          </a:prstGeom>
        </p:spPr>
      </p:pic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latin typeface="+mj-lt"/>
              </a:rPr>
              <a:t>Sensor infrastructure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35969-DDC0-5BF7-0BC1-ED70FD3739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29</a:t>
            </a:fld>
            <a:endParaRPr lang="de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4AA9BA2-4B48-BA56-F659-55E58FF1E7B7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B0977AB-2E01-EC4E-C85E-6F0225BBC887}"/>
              </a:ext>
            </a:extLst>
          </p:cNvPr>
          <p:cNvGrpSpPr/>
          <p:nvPr/>
        </p:nvGrpSpPr>
        <p:grpSpPr>
          <a:xfrm>
            <a:off x="343787" y="755752"/>
            <a:ext cx="4487559" cy="3510024"/>
            <a:chOff x="4336970" y="659954"/>
            <a:chExt cx="4487559" cy="3510024"/>
          </a:xfrm>
        </p:grpSpPr>
        <p:pic>
          <p:nvPicPr>
            <p:cNvPr id="38" name="Picture 37" descr="Diagram of a diagram of a computer chip&#10;&#10;Description automatically generated with medium confidence">
              <a:extLst>
                <a:ext uri="{FF2B5EF4-FFF2-40B4-BE49-F238E27FC236}">
                  <a16:creationId xmlns:a16="http://schemas.microsoft.com/office/drawing/2014/main" id="{CF6778A1-AFBC-F620-EA15-077B70B4D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36970" y="659954"/>
              <a:ext cx="4454449" cy="3510024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948C8F0-0F2B-A7DC-17E7-38008D3A4956}"/>
                </a:ext>
              </a:extLst>
            </p:cNvPr>
            <p:cNvSpPr txBox="1"/>
            <p:nvPr/>
          </p:nvSpPr>
          <p:spPr>
            <a:xfrm>
              <a:off x="7840133" y="3268598"/>
              <a:ext cx="98439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DE" sz="1100" dirty="0">
                  <a:solidFill>
                    <a:schemeClr val="bg2">
                      <a:lumMod val="50000"/>
                    </a:schemeClr>
                  </a:solidFill>
                </a:rPr>
                <a:t>LGADs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D05FB2C3-ED68-D06D-6ED1-01C7A1941DC6}"/>
              </a:ext>
            </a:extLst>
          </p:cNvPr>
          <p:cNvSpPr txBox="1"/>
          <p:nvPr/>
        </p:nvSpPr>
        <p:spPr>
          <a:xfrm rot="16200000">
            <a:off x="-1403875" y="2629963"/>
            <a:ext cx="336665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HGTD Technical Desing Report (2020)</a:t>
            </a:r>
          </a:p>
        </p:txBody>
      </p:sp>
      <p:pic>
        <p:nvPicPr>
          <p:cNvPr id="21" name="Picture 20" descr="A ruler and graph paper&#10;&#10;Description automatically generated">
            <a:extLst>
              <a:ext uri="{FF2B5EF4-FFF2-40B4-BE49-F238E27FC236}">
                <a16:creationId xmlns:a16="http://schemas.microsoft.com/office/drawing/2014/main" id="{E6B8E94D-D6C9-83D3-731F-369A14533B2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459" r="49450" b="39587"/>
          <a:stretch/>
        </p:blipFill>
        <p:spPr>
          <a:xfrm>
            <a:off x="3847213" y="3346158"/>
            <a:ext cx="993323" cy="1041590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5B0BC7F-7159-F1A7-C6EE-339B9A4C1B76}"/>
              </a:ext>
            </a:extLst>
          </p:cNvPr>
          <p:cNvCxnSpPr>
            <a:cxnSpLocks/>
          </p:cNvCxnSpPr>
          <p:nvPr/>
        </p:nvCxnSpPr>
        <p:spPr>
          <a:xfrm flipV="1">
            <a:off x="3388242" y="2715039"/>
            <a:ext cx="3138251" cy="1344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E9E972C-644A-F63D-8768-23FE1EBEBE9A}"/>
              </a:ext>
            </a:extLst>
          </p:cNvPr>
          <p:cNvCxnSpPr>
            <a:cxnSpLocks/>
          </p:cNvCxnSpPr>
          <p:nvPr/>
        </p:nvCxnSpPr>
        <p:spPr>
          <a:xfrm flipH="1" flipV="1">
            <a:off x="2778950" y="3231923"/>
            <a:ext cx="1084032" cy="2632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934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DD8510-BF99-19C3-6F34-1A130F6FEB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3</a:t>
            </a:fld>
            <a:endParaRPr lang="de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EFCBFD1-18C6-0F39-52CB-440C3B4457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8128040"/>
              </p:ext>
            </p:extLst>
          </p:nvPr>
        </p:nvGraphicFramePr>
        <p:xfrm>
          <a:off x="1524000" y="301451"/>
          <a:ext cx="6363956" cy="4302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3C62B452-9A40-FC7F-785F-CB5B4D878C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1273" y="172415"/>
            <a:ext cx="2850968" cy="1584846"/>
          </a:xfrm>
          <a:prstGeom prst="rect">
            <a:avLst/>
          </a:prstGeom>
        </p:spPr>
      </p:pic>
      <p:pic>
        <p:nvPicPr>
          <p:cNvPr id="5" name="Picture 4" descr="A graph showing a curve&#10;&#10;Description automatically generated">
            <a:extLst>
              <a:ext uri="{FF2B5EF4-FFF2-40B4-BE49-F238E27FC236}">
                <a16:creationId xmlns:a16="http://schemas.microsoft.com/office/drawing/2014/main" id="{C73D2351-ACA3-6CE0-08FD-AF2A1BB17D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7912" y="3002143"/>
            <a:ext cx="2457976" cy="1601607"/>
          </a:xfrm>
          <a:prstGeom prst="rect">
            <a:avLst/>
          </a:prstGeom>
        </p:spPr>
      </p:pic>
      <p:pic>
        <p:nvPicPr>
          <p:cNvPr id="6" name="Google Shape;95;p17">
            <a:extLst>
              <a:ext uri="{FF2B5EF4-FFF2-40B4-BE49-F238E27FC236}">
                <a16:creationId xmlns:a16="http://schemas.microsoft.com/office/drawing/2014/main" id="{8D80E3F7-C0EF-6B83-B1EC-0415369505BE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t="8914" b="1"/>
          <a:stretch/>
        </p:blipFill>
        <p:spPr>
          <a:xfrm>
            <a:off x="559965" y="3002143"/>
            <a:ext cx="1928070" cy="1947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144520-1F1D-F433-6001-961913AF319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9815"/>
          <a:stretch/>
        </p:blipFill>
        <p:spPr>
          <a:xfrm>
            <a:off x="7231310" y="2282979"/>
            <a:ext cx="1694578" cy="577541"/>
          </a:xfrm>
          <a:prstGeom prst="rect">
            <a:avLst/>
          </a:prstGeom>
        </p:spPr>
      </p:pic>
      <p:pic>
        <p:nvPicPr>
          <p:cNvPr id="8" name="Picture 7" descr="A close-up of a thin metal sheet&#10;&#10;Description automatically generated">
            <a:extLst>
              <a:ext uri="{FF2B5EF4-FFF2-40B4-BE49-F238E27FC236}">
                <a16:creationId xmlns:a16="http://schemas.microsoft.com/office/drawing/2014/main" id="{45CDFF26-262A-F905-92A3-F5BED7B449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5694" y="1548485"/>
            <a:ext cx="1472578" cy="11073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C643FCD-BEC8-EA73-0C81-5D3B132207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6286276"/>
              </p:ext>
            </p:extLst>
          </p:nvPr>
        </p:nvGraphicFramePr>
        <p:xfrm>
          <a:off x="653293" y="11944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5" name="Graphic 14" descr="Play with solid fill">
            <a:extLst>
              <a:ext uri="{FF2B5EF4-FFF2-40B4-BE49-F238E27FC236}">
                <a16:creationId xmlns:a16="http://schemas.microsoft.com/office/drawing/2014/main" id="{F26FB537-5301-22B9-7621-1D9F364985C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922183" y="2243112"/>
            <a:ext cx="412751" cy="4127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2B0A7F-66CB-5E82-0316-C51EB1BE3ADB}"/>
              </a:ext>
            </a:extLst>
          </p:cNvPr>
          <p:cNvSpPr txBox="1"/>
          <p:nvPr/>
        </p:nvSpPr>
        <p:spPr>
          <a:xfrm>
            <a:off x="7663734" y="4147737"/>
            <a:ext cx="1408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/>
              <a:t>Sensor IV curve</a:t>
            </a:r>
          </a:p>
        </p:txBody>
      </p:sp>
      <p:pic>
        <p:nvPicPr>
          <p:cNvPr id="17" name="Picture 16" descr="A machine with many wires&#10;&#10;Description automatically generated">
            <a:extLst>
              <a:ext uri="{FF2B5EF4-FFF2-40B4-BE49-F238E27FC236}">
                <a16:creationId xmlns:a16="http://schemas.microsoft.com/office/drawing/2014/main" id="{2B02539E-3D36-09A9-D126-B7C3BCBDB12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1111" t="21070" r="14197"/>
          <a:stretch/>
        </p:blipFill>
        <p:spPr>
          <a:xfrm>
            <a:off x="1379275" y="136872"/>
            <a:ext cx="1689806" cy="133927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7BDC6B1-E02E-07AB-9980-C8A6D2415FED}"/>
              </a:ext>
            </a:extLst>
          </p:cNvPr>
          <p:cNvSpPr txBox="1"/>
          <p:nvPr/>
        </p:nvSpPr>
        <p:spPr>
          <a:xfrm>
            <a:off x="167158" y="4829787"/>
            <a:ext cx="2713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 breakdown voltage map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CB9345-E839-C648-6FD3-3E10F755F301}"/>
              </a:ext>
            </a:extLst>
          </p:cNvPr>
          <p:cNvSpPr txBox="1"/>
          <p:nvPr/>
        </p:nvSpPr>
        <p:spPr>
          <a:xfrm>
            <a:off x="1648499" y="1409895"/>
            <a:ext cx="115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Testbeam setup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85A753-9914-24E5-D689-A58E3EEFB66E}"/>
              </a:ext>
            </a:extLst>
          </p:cNvPr>
          <p:cNvSpPr txBox="1"/>
          <p:nvPr/>
        </p:nvSpPr>
        <p:spPr>
          <a:xfrm>
            <a:off x="523017" y="2630382"/>
            <a:ext cx="1037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F266F7-C4E1-F585-64DF-FA314C7710AE}"/>
              </a:ext>
            </a:extLst>
          </p:cNvPr>
          <p:cNvSpPr txBox="1"/>
          <p:nvPr/>
        </p:nvSpPr>
        <p:spPr>
          <a:xfrm>
            <a:off x="6778923" y="1640727"/>
            <a:ext cx="1735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ATLAS detector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CFC00F-6B34-92DD-5BC0-F6DDCA57180F}"/>
              </a:ext>
            </a:extLst>
          </p:cNvPr>
          <p:cNvSpPr txBox="1"/>
          <p:nvPr/>
        </p:nvSpPr>
        <p:spPr>
          <a:xfrm>
            <a:off x="7426156" y="2755543"/>
            <a:ext cx="1304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 structure</a:t>
            </a:r>
          </a:p>
        </p:txBody>
      </p:sp>
    </p:spTree>
    <p:extLst>
      <p:ext uri="{BB962C8B-B14F-4D97-AF65-F5344CB8AC3E}">
        <p14:creationId xmlns:p14="http://schemas.microsoft.com/office/powerpoint/2010/main" val="40036212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08D6C-9D96-9E92-4FE4-C277A91A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sz="2400" dirty="0">
                <a:latin typeface="+mj-lt"/>
              </a:rPr>
              <a:t>Physics Processes for which HGTD will provide better precision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856C99-07E3-240F-4C47-0A0D5AFAF6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30</a:t>
            </a:fld>
            <a:endParaRPr lang="d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A88F2D-1CF6-465D-E4AB-75EBE5C72F25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9E341D-5ED8-15C0-6715-B742A5FFF4BB}"/>
              </a:ext>
            </a:extLst>
          </p:cNvPr>
          <p:cNvSpPr txBox="1"/>
          <p:nvPr/>
        </p:nvSpPr>
        <p:spPr>
          <a:xfrm>
            <a:off x="146109" y="1157725"/>
            <a:ext cx="413071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</a:rPr>
              <a:t>Improvement on jets and forward leptons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+mn-lt"/>
              </a:rPr>
              <a:t>Jets: vector boson fusion (VBF) &amp; vector boson scattering (VBS)</a:t>
            </a:r>
            <a:endParaRPr lang="en-GB" sz="1600" dirty="0">
              <a:effectLst/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+mn-lt"/>
            </a:endParaRPr>
          </a:p>
        </p:txBody>
      </p:sp>
      <p:pic>
        <p:nvPicPr>
          <p:cNvPr id="6" name="Picture 5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4896FB49-4B69-F111-A442-A914BACFB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6949" y="1011238"/>
            <a:ext cx="4815292" cy="312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060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 dirty="0">
                <a:latin typeface="+mj-lt"/>
              </a:rPr>
              <a:t>Quality Control </a:t>
            </a:r>
            <a:r>
              <a:rPr lang="de" sz="2400" dirty="0" err="1">
                <a:latin typeface="+mj-lt"/>
              </a:rPr>
              <a:t>for</a:t>
            </a:r>
            <a:r>
              <a:rPr lang="de" sz="2400" dirty="0">
                <a:latin typeface="+mj-lt"/>
              </a:rPr>
              <a:t> different </a:t>
            </a:r>
            <a:r>
              <a:rPr lang="de" sz="2400" dirty="0" err="1">
                <a:latin typeface="+mj-lt"/>
              </a:rPr>
              <a:t>sensors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BF4586-5761-D933-03F4-44B06108AE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31</a:t>
            </a:fld>
            <a:endParaRPr lang="de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C984E6-2E4C-EA23-18A0-DBC9CE2E4C07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FF7EB91-1E97-035A-23DD-4254F41A7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510265"/>
              </p:ext>
            </p:extLst>
          </p:nvPr>
        </p:nvGraphicFramePr>
        <p:xfrm>
          <a:off x="474133" y="1045942"/>
          <a:ext cx="5918199" cy="30516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5676">
                  <a:extLst>
                    <a:ext uri="{9D8B030D-6E8A-4147-A177-3AD203B41FA5}">
                      <a16:colId xmlns:a16="http://schemas.microsoft.com/office/drawing/2014/main" val="3776771956"/>
                    </a:ext>
                  </a:extLst>
                </a:gridCol>
                <a:gridCol w="1903107">
                  <a:extLst>
                    <a:ext uri="{9D8B030D-6E8A-4147-A177-3AD203B41FA5}">
                      <a16:colId xmlns:a16="http://schemas.microsoft.com/office/drawing/2014/main" val="304674675"/>
                    </a:ext>
                  </a:extLst>
                </a:gridCol>
                <a:gridCol w="1659416">
                  <a:extLst>
                    <a:ext uri="{9D8B030D-6E8A-4147-A177-3AD203B41FA5}">
                      <a16:colId xmlns:a16="http://schemas.microsoft.com/office/drawing/2014/main" val="3974350718"/>
                    </a:ext>
                  </a:extLst>
                </a:gridCol>
              </a:tblGrid>
              <a:tr h="610323">
                <a:tc>
                  <a:txBody>
                    <a:bodyPr/>
                    <a:lstStyle/>
                    <a:p>
                      <a:r>
                        <a:rPr lang="en-DE" b="1" dirty="0"/>
                        <a:t>Sensor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b="1" dirty="0"/>
                        <a:t>Lowest Breakdown voltage @ -30°C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b="1" dirty="0"/>
                        <a:t>Specifications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553547"/>
                  </a:ext>
                </a:extLst>
              </a:tr>
              <a:tr h="610323">
                <a:tc>
                  <a:txBody>
                    <a:bodyPr/>
                    <a:lstStyle/>
                    <a:p>
                      <a:r>
                        <a:rPr lang="en-GB" dirty="0"/>
                        <a:t>20WS1004000708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accent3"/>
                          </a:solidFill>
                        </a:rPr>
                        <a:t>101.0</a:t>
                      </a:r>
                      <a:endParaRPr lang="en-DE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dirty="0"/>
                        <a:t>102.6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524107"/>
                  </a:ext>
                </a:extLst>
              </a:tr>
              <a:tr h="610323">
                <a:tc>
                  <a:txBody>
                    <a:bodyPr/>
                    <a:lstStyle/>
                    <a:p>
                      <a:r>
                        <a:rPr lang="en-GB" dirty="0"/>
                        <a:t>20WS1004001204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accent3"/>
                          </a:solidFill>
                        </a:rPr>
                        <a:t>98.0</a:t>
                      </a:r>
                      <a:endParaRPr lang="en-DE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dirty="0"/>
                        <a:t>102.6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868408"/>
                  </a:ext>
                </a:extLst>
              </a:tr>
              <a:tr h="610323">
                <a:tc>
                  <a:txBody>
                    <a:bodyPr/>
                    <a:lstStyle/>
                    <a:p>
                      <a:r>
                        <a:rPr lang="en-GB" dirty="0"/>
                        <a:t>20WS3001000312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accent2"/>
                          </a:solidFill>
                        </a:rPr>
                        <a:t>110.4</a:t>
                      </a:r>
                      <a:endParaRPr lang="en-DE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dirty="0"/>
                        <a:t>99.9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485226"/>
                  </a:ext>
                </a:extLst>
              </a:tr>
              <a:tr h="610323">
                <a:tc>
                  <a:txBody>
                    <a:bodyPr/>
                    <a:lstStyle/>
                    <a:p>
                      <a:r>
                        <a:rPr lang="en-GB" dirty="0"/>
                        <a:t>20WS3001000412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accent2"/>
                          </a:solidFill>
                        </a:rPr>
                        <a:t>107.0</a:t>
                      </a:r>
                      <a:endParaRPr lang="en-DE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dirty="0"/>
                        <a:t>99.9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7185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67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08D6C-9D96-9E92-4FE4-C277A91A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Clr>
                <a:srgbClr val="000000"/>
              </a:buClr>
              <a:buSzPts val="1100"/>
              <a:defRPr/>
            </a:pPr>
            <a:r>
              <a:rPr lang="de-DE" sz="2400" dirty="0">
                <a:latin typeface="+mj-lt"/>
              </a:rPr>
              <a:t>Derivation: Inter-pad </a:t>
            </a:r>
            <a:r>
              <a:rPr lang="de-DE" sz="2400" dirty="0" err="1">
                <a:latin typeface="+mj-lt"/>
              </a:rPr>
              <a:t>current</a:t>
            </a:r>
            <a:endParaRPr lang="en-GB" sz="2400" dirty="0"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856C99-07E3-240F-4C47-0A0D5AFAF6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32</a:t>
            </a:fld>
            <a:endParaRPr lang="d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A88F2D-1CF6-465D-E4AB-75EBE5C72F25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5" name="Picture 4" descr="A diagram of a circuit&#10;&#10;Description automatically generated with medium confidence">
            <a:extLst>
              <a:ext uri="{FF2B5EF4-FFF2-40B4-BE49-F238E27FC236}">
                <a16:creationId xmlns:a16="http://schemas.microsoft.com/office/drawing/2014/main" id="{428C30B2-E96D-74FE-CDC8-FA5E7B1EED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380"/>
          <a:stretch/>
        </p:blipFill>
        <p:spPr>
          <a:xfrm>
            <a:off x="202624" y="889440"/>
            <a:ext cx="4369376" cy="3647117"/>
          </a:xfrm>
          <a:prstGeom prst="rect">
            <a:avLst/>
          </a:prstGeom>
        </p:spPr>
      </p:pic>
      <p:pic>
        <p:nvPicPr>
          <p:cNvPr id="6" name="Picture 5" descr="A diagram of a circuit&#10;&#10;Description automatically generated with medium confidence">
            <a:extLst>
              <a:ext uri="{FF2B5EF4-FFF2-40B4-BE49-F238E27FC236}">
                <a16:creationId xmlns:a16="http://schemas.microsoft.com/office/drawing/2014/main" id="{6719DAF7-0B8B-DD6D-6722-897CA435F9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858"/>
          <a:stretch/>
        </p:blipFill>
        <p:spPr>
          <a:xfrm>
            <a:off x="4572000" y="1087989"/>
            <a:ext cx="4524615" cy="325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8860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08D6C-9D96-9E92-4FE4-C277A91A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sz="2400" dirty="0">
                <a:latin typeface="+mj-lt"/>
              </a:rPr>
              <a:t>Importance of 4D resolution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856C99-07E3-240F-4C47-0A0D5AFAF6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33</a:t>
            </a:fld>
            <a:endParaRPr lang="de" dirty="0"/>
          </a:p>
        </p:txBody>
      </p:sp>
      <p:pic>
        <p:nvPicPr>
          <p:cNvPr id="5" name="Picture 4" descr="A diagram of different angles and lines&#10;&#10;Description automatically generated with medium confidence">
            <a:extLst>
              <a:ext uri="{FF2B5EF4-FFF2-40B4-BE49-F238E27FC236}">
                <a16:creationId xmlns:a16="http://schemas.microsoft.com/office/drawing/2014/main" id="{710B6250-AFB8-C58D-ED60-2ABCE096C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049" y="735835"/>
            <a:ext cx="6500418" cy="36718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CA19E1-D069-C79F-DC48-E8A83E0D2AB7}"/>
              </a:ext>
            </a:extLst>
          </p:cNvPr>
          <p:cNvSpPr txBox="1"/>
          <p:nvPr/>
        </p:nvSpPr>
        <p:spPr>
          <a:xfrm rot="5400000">
            <a:off x="5197884" y="2464027"/>
            <a:ext cx="33092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https://arxiv.org/ftp/arxiv/papers/1704/1704.08666.pdf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A88F2D-1CF6-465D-E4AB-75EBE5C72F25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55272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2E849671-DDEE-402D-8E96-2B8D31AA08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4992433"/>
              </p:ext>
            </p:extLst>
          </p:nvPr>
        </p:nvGraphicFramePr>
        <p:xfrm>
          <a:off x="3026409" y="-3224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 dirty="0" err="1">
                <a:latin typeface="+mj-lt"/>
              </a:rPr>
              <a:t>What</a:t>
            </a:r>
            <a:r>
              <a:rPr lang="de" sz="2400" dirty="0">
                <a:latin typeface="+mj-lt"/>
              </a:rPr>
              <a:t> </a:t>
            </a:r>
            <a:r>
              <a:rPr lang="de" sz="2400" dirty="0" err="1">
                <a:latin typeface="+mj-lt"/>
              </a:rPr>
              <a:t>is</a:t>
            </a:r>
            <a:r>
              <a:rPr lang="de" sz="2400" dirty="0">
                <a:latin typeface="+mj-lt"/>
              </a:rPr>
              <a:t> HGTD </a:t>
            </a:r>
            <a:r>
              <a:rPr lang="de" sz="2400" dirty="0" err="1">
                <a:latin typeface="+mj-lt"/>
              </a:rPr>
              <a:t>for</a:t>
            </a:r>
            <a:r>
              <a:rPr lang="de" sz="2400" dirty="0">
                <a:latin typeface="+mj-lt"/>
              </a:rPr>
              <a:t> ATLAS? And </a:t>
            </a:r>
            <a:r>
              <a:rPr lang="de" sz="2400" dirty="0" err="1">
                <a:latin typeface="+mj-lt"/>
              </a:rPr>
              <a:t>why</a:t>
            </a:r>
            <a:r>
              <a:rPr lang="de" sz="2400" dirty="0">
                <a:latin typeface="+mj-lt"/>
              </a:rPr>
              <a:t> do </a:t>
            </a:r>
            <a:r>
              <a:rPr lang="de" sz="2400" dirty="0" err="1">
                <a:latin typeface="+mj-lt"/>
              </a:rPr>
              <a:t>we</a:t>
            </a:r>
            <a:r>
              <a:rPr lang="de" sz="2400" dirty="0">
                <a:latin typeface="+mj-lt"/>
              </a:rPr>
              <a:t> </a:t>
            </a:r>
            <a:r>
              <a:rPr lang="de" sz="2400" dirty="0" err="1">
                <a:latin typeface="+mj-lt"/>
              </a:rPr>
              <a:t>need</a:t>
            </a:r>
            <a:r>
              <a:rPr lang="de" sz="2400" dirty="0">
                <a:latin typeface="+mj-lt"/>
              </a:rPr>
              <a:t> </a:t>
            </a:r>
            <a:r>
              <a:rPr lang="de" sz="2400" dirty="0" err="1">
                <a:latin typeface="+mj-lt"/>
              </a:rPr>
              <a:t>it</a:t>
            </a:r>
            <a:r>
              <a:rPr lang="de" sz="2400" dirty="0">
                <a:latin typeface="+mj-lt"/>
              </a:rPr>
              <a:t>?</a:t>
            </a:r>
            <a:endParaRPr sz="2400" dirty="0">
              <a:latin typeface="+mj-lt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165983" y="764166"/>
            <a:ext cx="5035505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</a:pPr>
            <a:r>
              <a:rPr lang="de" sz="2000" dirty="0">
                <a:solidFill>
                  <a:schemeClr val="accent3"/>
                </a:solidFill>
                <a:latin typeface="+mn-lt"/>
                <a:ea typeface="Roboto"/>
                <a:cs typeface="Arial" panose="020B0604020202020204" pitchFamily="34" charset="0"/>
                <a:sym typeface="Roboto"/>
              </a:rPr>
              <a:t>H</a:t>
            </a:r>
            <a:r>
              <a:rPr lang="de" sz="2000" dirty="0">
                <a:solidFill>
                  <a:schemeClr val="accent4">
                    <a:lumMod val="10000"/>
                  </a:schemeClr>
                </a:solidFill>
                <a:latin typeface="+mn-lt"/>
                <a:ea typeface="Roboto"/>
                <a:cs typeface="Arial" panose="020B0604020202020204" pitchFamily="34" charset="0"/>
                <a:sym typeface="Roboto"/>
              </a:rPr>
              <a:t>igh </a:t>
            </a:r>
            <a:r>
              <a:rPr lang="de" sz="2000" dirty="0" err="1">
                <a:solidFill>
                  <a:schemeClr val="accent3"/>
                </a:solidFill>
                <a:latin typeface="+mn-lt"/>
                <a:ea typeface="Roboto"/>
                <a:cs typeface="Arial" panose="020B0604020202020204" pitchFamily="34" charset="0"/>
                <a:sym typeface="Roboto"/>
              </a:rPr>
              <a:t>G</a:t>
            </a:r>
            <a:r>
              <a:rPr lang="de" sz="2000" dirty="0" err="1">
                <a:solidFill>
                  <a:schemeClr val="accent4">
                    <a:lumMod val="10000"/>
                  </a:schemeClr>
                </a:solidFill>
                <a:latin typeface="+mn-lt"/>
                <a:ea typeface="Roboto"/>
                <a:cs typeface="Arial" panose="020B0604020202020204" pitchFamily="34" charset="0"/>
                <a:sym typeface="Roboto"/>
              </a:rPr>
              <a:t>ranularity</a:t>
            </a:r>
            <a:r>
              <a:rPr lang="de" sz="2000" dirty="0">
                <a:solidFill>
                  <a:schemeClr val="accent4">
                    <a:lumMod val="10000"/>
                  </a:schemeClr>
                </a:solidFill>
                <a:latin typeface="+mn-lt"/>
                <a:ea typeface="Roboto"/>
                <a:cs typeface="Arial" panose="020B0604020202020204" pitchFamily="34" charset="0"/>
                <a:sym typeface="Roboto"/>
              </a:rPr>
              <a:t> </a:t>
            </a:r>
            <a:r>
              <a:rPr lang="de" sz="2000" dirty="0">
                <a:solidFill>
                  <a:schemeClr val="accent3"/>
                </a:solidFill>
                <a:latin typeface="+mn-lt"/>
                <a:ea typeface="Roboto"/>
                <a:cs typeface="Arial" panose="020B0604020202020204" pitchFamily="34" charset="0"/>
                <a:sym typeface="Roboto"/>
              </a:rPr>
              <a:t>T</a:t>
            </a:r>
            <a:r>
              <a:rPr lang="de" sz="2000" dirty="0">
                <a:solidFill>
                  <a:schemeClr val="accent4">
                    <a:lumMod val="10000"/>
                  </a:schemeClr>
                </a:solidFill>
                <a:latin typeface="+mn-lt"/>
                <a:ea typeface="Roboto"/>
                <a:cs typeface="Arial" panose="020B0604020202020204" pitchFamily="34" charset="0"/>
                <a:sym typeface="Roboto"/>
              </a:rPr>
              <a:t>iming </a:t>
            </a:r>
            <a:r>
              <a:rPr lang="de" sz="2000" dirty="0" err="1">
                <a:solidFill>
                  <a:schemeClr val="accent3"/>
                </a:solidFill>
                <a:latin typeface="+mn-lt"/>
                <a:ea typeface="Roboto"/>
                <a:cs typeface="Arial" panose="020B0604020202020204" pitchFamily="34" charset="0"/>
                <a:sym typeface="Roboto"/>
              </a:rPr>
              <a:t>D</a:t>
            </a:r>
            <a:r>
              <a:rPr lang="de" sz="2000" dirty="0" err="1">
                <a:solidFill>
                  <a:schemeClr val="accent4">
                    <a:lumMod val="10000"/>
                  </a:schemeClr>
                </a:solidFill>
                <a:latin typeface="+mn-lt"/>
                <a:ea typeface="Roboto"/>
                <a:cs typeface="Arial" panose="020B0604020202020204" pitchFamily="34" charset="0"/>
                <a:sym typeface="Roboto"/>
              </a:rPr>
              <a:t>etector</a:t>
            </a:r>
            <a:endParaRPr lang="de" sz="2000" dirty="0">
              <a:solidFill>
                <a:schemeClr val="accent4">
                  <a:lumMod val="10000"/>
                </a:schemeClr>
              </a:solidFill>
              <a:latin typeface="+mn-lt"/>
              <a:ea typeface="Roboto"/>
              <a:cs typeface="Arial" panose="020B0604020202020204" pitchFamily="34" charset="0"/>
              <a:sym typeface="Roboto"/>
            </a:endParaRP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</a:pPr>
            <a:endParaRPr lang="de" sz="1800" dirty="0">
              <a:solidFill>
                <a:schemeClr val="lt2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</a:pPr>
            <a:endParaRPr lang="de" sz="1800" dirty="0">
              <a:solidFill>
                <a:schemeClr val="lt2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B165C9C8-E404-38F6-9466-04195BDD18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4867" y="1177856"/>
            <a:ext cx="5295207" cy="29435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7F7768-C488-21D1-4902-B29E4E79CFFA}"/>
              </a:ext>
            </a:extLst>
          </p:cNvPr>
          <p:cNvSpPr txBox="1"/>
          <p:nvPr/>
        </p:nvSpPr>
        <p:spPr>
          <a:xfrm rot="5400000">
            <a:off x="6786241" y="2616817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ATLAS HGGTD Technical Design Report,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35969-DDC0-5BF7-0BC1-ED70FD3739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4</a:t>
            </a:fld>
            <a:endParaRPr lang="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3C6D97-A178-0D73-EDB3-65EEBBC8DC6A}"/>
              </a:ext>
            </a:extLst>
          </p:cNvPr>
          <p:cNvSpPr txBox="1"/>
          <p:nvPr/>
        </p:nvSpPr>
        <p:spPr>
          <a:xfrm>
            <a:off x="5255858" y="3853019"/>
            <a:ext cx="3493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indent="-285750">
              <a:buClr>
                <a:schemeClr val="lt2"/>
              </a:buClr>
              <a:buSzPts val="18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C</a:t>
            </a:r>
            <a:r>
              <a:rPr lang="de" sz="1800" dirty="0" err="1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overage</a:t>
            </a:r>
            <a:r>
              <a:rPr lang="de" sz="1800" dirty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: </a:t>
            </a:r>
            <a:r>
              <a:rPr lang="el-GR" sz="1800" dirty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2.4 &lt; |η| &lt; 4.0</a:t>
            </a:r>
            <a:endParaRPr lang="de-DE" sz="1800" dirty="0">
              <a:solidFill>
                <a:schemeClr val="accent4">
                  <a:lumMod val="10000"/>
                </a:schemeClr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  <a:p>
            <a:pPr marL="400050" indent="-285750">
              <a:buClr>
                <a:schemeClr val="lt2"/>
              </a:buClr>
              <a:buSzPts val="1800"/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3.5 m </a:t>
            </a:r>
            <a:r>
              <a:rPr lang="de-DE" sz="1800" dirty="0" err="1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from</a:t>
            </a:r>
            <a:r>
              <a:rPr lang="de-DE" sz="1800" dirty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interaction</a:t>
            </a:r>
            <a:r>
              <a:rPr lang="de-DE" sz="1800" dirty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 </a:t>
            </a:r>
            <a:r>
              <a:rPr lang="de-DE" sz="1800" dirty="0" err="1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point</a:t>
            </a:r>
            <a:endParaRPr lang="de-DE" sz="1800" dirty="0">
              <a:solidFill>
                <a:schemeClr val="accent4">
                  <a:lumMod val="10000"/>
                </a:schemeClr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43C08B-C1EE-F3DE-581D-F07941F204F6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6B3905F-3D3C-1BE1-3068-B581978473B5}"/>
                  </a:ext>
                </a:extLst>
              </p:cNvPr>
              <p:cNvSpPr txBox="1"/>
              <p:nvPr/>
            </p:nvSpPr>
            <p:spPr>
              <a:xfrm>
                <a:off x="165983" y="1457390"/>
                <a:ext cx="3730878" cy="31734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14300" lvl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lt2"/>
                  </a:buClr>
                  <a:buSzPts val="1800"/>
                </a:pPr>
                <a:r>
                  <a:rPr lang="de" sz="1800" dirty="0">
                    <a:solidFill>
                      <a:schemeClr val="accent4">
                        <a:lumMod val="1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Part </a:t>
                </a:r>
                <a:r>
                  <a:rPr lang="de" sz="1800" dirty="0" err="1">
                    <a:solidFill>
                      <a:schemeClr val="accent4">
                        <a:lumMod val="1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of</a:t>
                </a:r>
                <a:r>
                  <a:rPr lang="de" sz="1800" dirty="0">
                    <a:solidFill>
                      <a:schemeClr val="accent4">
                        <a:lumMod val="1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 </a:t>
                </a:r>
                <a:r>
                  <a:rPr lang="de" sz="1800" dirty="0" err="1">
                    <a:solidFill>
                      <a:schemeClr val="accent4">
                        <a:lumMod val="1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phase</a:t>
                </a:r>
                <a:r>
                  <a:rPr lang="de" sz="1800" dirty="0">
                    <a:solidFill>
                      <a:schemeClr val="accent4">
                        <a:lumMod val="1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-II upgrade </a:t>
                </a:r>
                <a:r>
                  <a:rPr lang="de" sz="1800" dirty="0" err="1">
                    <a:solidFill>
                      <a:schemeClr val="accent4">
                        <a:lumMod val="1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for</a:t>
                </a:r>
                <a:r>
                  <a:rPr lang="de" sz="1800" dirty="0">
                    <a:solidFill>
                      <a:schemeClr val="accent4">
                        <a:lumMod val="1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 ATLAS </a:t>
                </a:r>
                <a:r>
                  <a:rPr lang="de" sz="1800" dirty="0" err="1">
                    <a:solidFill>
                      <a:schemeClr val="accent4">
                        <a:lumMod val="1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detector</a:t>
                </a:r>
                <a:endParaRPr lang="de" sz="1800" dirty="0">
                  <a:solidFill>
                    <a:schemeClr val="accent4">
                      <a:lumMod val="10000"/>
                    </a:schemeClr>
                  </a:solidFill>
                  <a:latin typeface="+mn-lt"/>
                  <a:ea typeface="Roboto"/>
                  <a:cs typeface="Arial" panose="020B0604020202020204" pitchFamily="34" charset="0"/>
                  <a:sym typeface="Roboto"/>
                </a:endParaRPr>
              </a:p>
              <a:p>
                <a:pPr marL="114300">
                  <a:buClr>
                    <a:schemeClr val="lt2"/>
                  </a:buClr>
                  <a:buSzPts val="1800"/>
                </a:pPr>
                <a:endParaRPr lang="en-DE" sz="1800" dirty="0">
                  <a:latin typeface="+mn-lt"/>
                </a:endParaRPr>
              </a:p>
              <a:p>
                <a:pPr marL="114300">
                  <a:buClr>
                    <a:schemeClr val="lt2"/>
                  </a:buClr>
                  <a:buSzPts val="1800"/>
                </a:pPr>
                <a:endParaRPr lang="en-DE" sz="1800" dirty="0">
                  <a:latin typeface="+mn-lt"/>
                </a:endParaRPr>
              </a:p>
              <a:p>
                <a:pPr marL="114300">
                  <a:buClr>
                    <a:schemeClr val="lt2"/>
                  </a:buClr>
                  <a:buSzPts val="1800"/>
                </a:pPr>
                <a:r>
                  <a:rPr lang="de" sz="1800" dirty="0" err="1">
                    <a:solidFill>
                      <a:schemeClr val="bg2">
                        <a:lumMod val="5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Aim</a:t>
                </a:r>
                <a:r>
                  <a:rPr lang="de" sz="180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: </a:t>
                </a:r>
                <a:r>
                  <a:rPr lang="de" sz="1800" dirty="0" err="1">
                    <a:solidFill>
                      <a:schemeClr val="accent3"/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Precise</a:t>
                </a:r>
                <a:r>
                  <a:rPr lang="de" sz="1800" dirty="0">
                    <a:solidFill>
                      <a:schemeClr val="accent3"/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 </a:t>
                </a:r>
                <a:r>
                  <a:rPr lang="de" sz="1800" dirty="0" err="1">
                    <a:solidFill>
                      <a:schemeClr val="accent3"/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timing</a:t>
                </a:r>
                <a:r>
                  <a:rPr lang="de" sz="1800" dirty="0">
                    <a:solidFill>
                      <a:schemeClr val="accent3"/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 </a:t>
                </a:r>
                <a:r>
                  <a:rPr lang="de" sz="180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(35-50 ps) </a:t>
                </a:r>
                <a:r>
                  <a:rPr lang="de" sz="1800" dirty="0" err="1">
                    <a:solidFill>
                      <a:schemeClr val="bg2">
                        <a:lumMod val="5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of</a:t>
                </a:r>
                <a:r>
                  <a:rPr lang="de" sz="180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 </a:t>
                </a:r>
                <a:r>
                  <a:rPr lang="de" sz="1800" dirty="0" err="1">
                    <a:solidFill>
                      <a:schemeClr val="bg2">
                        <a:lumMod val="50000"/>
                      </a:schemeClr>
                    </a:solidFill>
                    <a:latin typeface="+mn-lt"/>
                    <a:ea typeface="Roboto"/>
                    <a:cs typeface="Arial" panose="020B0604020202020204" pitchFamily="34" charset="0"/>
                    <a:sym typeface="Roboto"/>
                  </a:rPr>
                  <a:t>tracks</a:t>
                </a:r>
                <a:endParaRPr lang="de" sz="1800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Roboto"/>
                  <a:cs typeface="Arial" panose="020B0604020202020204" pitchFamily="34" charset="0"/>
                  <a:sym typeface="Roboto"/>
                </a:endParaRPr>
              </a:p>
              <a:p>
                <a:pPr marL="114300">
                  <a:buClr>
                    <a:schemeClr val="lt2"/>
                  </a:buClr>
                  <a:buSzPts val="1800"/>
                </a:pPr>
                <a:endParaRPr lang="en-DE" sz="1800" dirty="0">
                  <a:latin typeface="+mn-lt"/>
                </a:endParaRPr>
              </a:p>
              <a:p>
                <a:pPr marL="114300" lvl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lt2"/>
                  </a:buClr>
                  <a:buSzPts val="1800"/>
                </a:pPr>
                <a:endParaRPr lang="de" sz="1800" dirty="0">
                  <a:solidFill>
                    <a:schemeClr val="accent4">
                      <a:lumMod val="10000"/>
                    </a:schemeClr>
                  </a:solidFill>
                  <a:latin typeface="+mn-lt"/>
                  <a:ea typeface="Roboto"/>
                  <a:cs typeface="Arial" panose="020B0604020202020204" pitchFamily="34" charset="0"/>
                  <a:sym typeface="Roboto"/>
                </a:endParaRPr>
              </a:p>
              <a:p>
                <a:pPr marL="114300">
                  <a:buClr>
                    <a:schemeClr val="lt2"/>
                  </a:buClr>
                  <a:buSzPts val="1800"/>
                </a:pPr>
                <a:r>
                  <a:rPr lang="en-DE" sz="1800" dirty="0">
                    <a:latin typeface="+mn-lt"/>
                  </a:rPr>
                  <a:t>Major challenge: extreme radiation environment, maximum fluence of </a:t>
                </a:r>
                <a14:m>
                  <m:oMath xmlns:m="http://schemas.openxmlformats.org/officeDocument/2006/math">
                    <m:r>
                      <a:rPr lang="de-DE" sz="1800" i="0" smtClean="0">
                        <a:latin typeface="Cambria Math" panose="02040503050406030204" pitchFamily="18" charset="0"/>
                      </a:rPr>
                      <m:t>2.5⋅</m:t>
                    </m:r>
                    <m:sSup>
                      <m:sSup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800" i="0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  <m:r>
                      <a:rPr lang="de-DE" sz="18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de-DE" sz="18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DE" sz="1800" dirty="0">
                  <a:latin typeface="+mn-lt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6B3905F-3D3C-1BE1-3068-B58197847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983" y="1457390"/>
                <a:ext cx="3730878" cy="3173433"/>
              </a:xfrm>
              <a:prstGeom prst="rect">
                <a:avLst/>
              </a:prstGeom>
              <a:blipFill>
                <a:blip r:embed="rId9"/>
                <a:stretch>
                  <a:fillRect t="-797" b="-119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35777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D104E863-F8E9-6E24-6A1C-EDD83653FB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5136533"/>
              </p:ext>
            </p:extLst>
          </p:nvPr>
        </p:nvGraphicFramePr>
        <p:xfrm>
          <a:off x="3026409" y="-3224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114300">
              <a:buClr>
                <a:schemeClr val="lt2"/>
              </a:buClr>
              <a:buSzPts val="1800"/>
            </a:pPr>
            <a:r>
              <a:rPr lang="en-DE" sz="2400" dirty="0">
                <a:latin typeface="+mj-lt"/>
              </a:rPr>
              <a:t>Why are we interested in the timing of particles?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35969-DDC0-5BF7-0BC1-ED70FD3739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5</a:t>
            </a:fld>
            <a:endParaRPr lang="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74ACC1-1CBF-7F46-8F17-8F4009FF5BB9}"/>
              </a:ext>
            </a:extLst>
          </p:cNvPr>
          <p:cNvSpPr txBox="1"/>
          <p:nvPr/>
        </p:nvSpPr>
        <p:spPr>
          <a:xfrm rot="5400000">
            <a:off x="7331359" y="1747255"/>
            <a:ext cx="336665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HGTD Technical Desing Report (2020)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905275-82BB-5DC2-DC5D-00260CF6382B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27" name="Picture 26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A173FE72-7AE7-829D-4D80-06213C891A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628" y="734602"/>
            <a:ext cx="3917718" cy="2735136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8DBA051-9D83-03C2-0959-39296C1BE5BA}"/>
              </a:ext>
            </a:extLst>
          </p:cNvPr>
          <p:cNvGrpSpPr/>
          <p:nvPr/>
        </p:nvGrpSpPr>
        <p:grpSpPr>
          <a:xfrm>
            <a:off x="4377265" y="667647"/>
            <a:ext cx="4303723" cy="3110438"/>
            <a:chOff x="4377267" y="673323"/>
            <a:chExt cx="4303723" cy="3110438"/>
          </a:xfrm>
        </p:grpSpPr>
        <p:pic>
          <p:nvPicPr>
            <p:cNvPr id="26" name="Picture 25" descr="A graph of stars and numbers&#10;&#10;Description automatically generated">
              <a:extLst>
                <a:ext uri="{FF2B5EF4-FFF2-40B4-BE49-F238E27FC236}">
                  <a16:creationId xmlns:a16="http://schemas.microsoft.com/office/drawing/2014/main" id="{AAAF5A33-4D5E-D853-76BC-D79794AD0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77267" y="673323"/>
              <a:ext cx="4303723" cy="3110438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3A247CE-B450-2D37-FF10-6BE15A5DD4B2}"/>
                </a:ext>
              </a:extLst>
            </p:cNvPr>
            <p:cNvSpPr/>
            <p:nvPr/>
          </p:nvSpPr>
          <p:spPr>
            <a:xfrm>
              <a:off x="6879229" y="780708"/>
              <a:ext cx="36000" cy="2757597"/>
            </a:xfrm>
            <a:prstGeom prst="rect">
              <a:avLst/>
            </a:prstGeom>
            <a:solidFill>
              <a:schemeClr val="accent3">
                <a:alpha val="41167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881D49A-1E1A-AAAA-D6EF-82EC31A52559}"/>
                </a:ext>
              </a:extLst>
            </p:cNvPr>
            <p:cNvSpPr/>
            <p:nvPr/>
          </p:nvSpPr>
          <p:spPr>
            <a:xfrm>
              <a:off x="4792163" y="1656190"/>
              <a:ext cx="3841200" cy="100800"/>
            </a:xfrm>
            <a:prstGeom prst="rect">
              <a:avLst/>
            </a:prstGeom>
            <a:solidFill>
              <a:schemeClr val="tx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717DEB7-8728-C1E0-F259-BB6D746D6658}"/>
                </a:ext>
              </a:extLst>
            </p:cNvPr>
            <p:cNvSpPr txBox="1"/>
            <p:nvPr/>
          </p:nvSpPr>
          <p:spPr>
            <a:xfrm>
              <a:off x="5827480" y="3041048"/>
              <a:ext cx="1350781" cy="53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dirty="0">
                  <a:solidFill>
                    <a:schemeClr val="accent3"/>
                  </a:solidFill>
                </a:rPr>
                <a:t>Nominal I</a:t>
              </a:r>
              <a:r>
                <a:rPr lang="en-GB" dirty="0">
                  <a:solidFill>
                    <a:schemeClr val="accent3"/>
                  </a:solidFill>
                </a:rPr>
                <a:t>T</a:t>
              </a:r>
              <a:r>
                <a:rPr lang="en-DE" dirty="0">
                  <a:solidFill>
                    <a:schemeClr val="accent3"/>
                  </a:solidFill>
                </a:rPr>
                <a:t>k resolution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DD4ACCB-1295-4FE9-4B0D-CA47CA126F38}"/>
                </a:ext>
              </a:extLst>
            </p:cNvPr>
            <p:cNvSpPr txBox="1"/>
            <p:nvPr/>
          </p:nvSpPr>
          <p:spPr>
            <a:xfrm>
              <a:off x="4947081" y="991014"/>
              <a:ext cx="1520746" cy="53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dirty="0">
                  <a:solidFill>
                    <a:schemeClr val="tx1"/>
                  </a:solidFill>
                </a:rPr>
                <a:t>Nominal HGTD resolution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9BDE69B-3473-BB4D-B025-8F12D167453C}"/>
              </a:ext>
            </a:extLst>
          </p:cNvPr>
          <p:cNvSpPr txBox="1"/>
          <p:nvPr/>
        </p:nvSpPr>
        <p:spPr>
          <a:xfrm>
            <a:off x="234793" y="3681450"/>
            <a:ext cx="8284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Increased interactions per bunch crossing at High Luminosity-LHC:</a:t>
            </a:r>
            <a:endParaRPr lang="en-DE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+mn-lt"/>
              </a:rPr>
              <a:t>Challenge: Correctly assign tracks to vertices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</a:rPr>
              <a:t>With HGTD: Improvement in </a:t>
            </a:r>
            <a:r>
              <a:rPr lang="en-GB" sz="1800" dirty="0">
                <a:solidFill>
                  <a:srgbClr val="000000"/>
                </a:solidFill>
                <a:effectLst/>
                <a:latin typeface="+mn-lt"/>
              </a:rPr>
              <a:t>pile-up rejection </a:t>
            </a:r>
          </a:p>
          <a:p>
            <a:r>
              <a:rPr lang="en-GB" sz="1800" dirty="0">
                <a:latin typeface="+mn-lt"/>
              </a:rPr>
              <a:t>Improvement: Jet &amp; lepton performance in forward region</a:t>
            </a:r>
          </a:p>
          <a:p>
            <a:r>
              <a:rPr lang="en-GB" sz="1800" dirty="0">
                <a:latin typeface="+mn-lt"/>
                <a:sym typeface="Wingdings" pitchFamily="2" charset="2"/>
              </a:rPr>
              <a:t> </a:t>
            </a:r>
            <a:r>
              <a:rPr lang="en-GB" sz="1800" dirty="0">
                <a:latin typeface="+mn-lt"/>
              </a:rPr>
              <a:t>Forward-backward asymmetry &amp; vector boson fusion/scattering</a:t>
            </a:r>
          </a:p>
        </p:txBody>
      </p:sp>
    </p:spTree>
    <p:extLst>
      <p:ext uri="{BB962C8B-B14F-4D97-AF65-F5344CB8AC3E}">
        <p14:creationId xmlns:p14="http://schemas.microsoft.com/office/powerpoint/2010/main" val="2482249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Diagram 50">
            <a:extLst>
              <a:ext uri="{FF2B5EF4-FFF2-40B4-BE49-F238E27FC236}">
                <a16:creationId xmlns:a16="http://schemas.microsoft.com/office/drawing/2014/main" id="{846FBF5E-2E2C-8EEF-6D13-3D84EC9453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2114177"/>
              </p:ext>
            </p:extLst>
          </p:nvPr>
        </p:nvGraphicFramePr>
        <p:xfrm>
          <a:off x="3026409" y="-3224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" name="Picture 39" descr="A circular object with a hole in the middle&#10;&#10;Description automatically generated">
            <a:extLst>
              <a:ext uri="{FF2B5EF4-FFF2-40B4-BE49-F238E27FC236}">
                <a16:creationId xmlns:a16="http://schemas.microsoft.com/office/drawing/2014/main" id="{7E03EA14-5BA8-B1C2-81BD-53714BFF75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1954" y="684886"/>
            <a:ext cx="3097742" cy="3089537"/>
          </a:xfrm>
          <a:prstGeom prst="rect">
            <a:avLst/>
          </a:prstGeom>
        </p:spPr>
      </p:pic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latin typeface="+mj-lt"/>
              </a:rPr>
              <a:t>LGAD: The tool of your choice for precise timing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35969-DDC0-5BF7-0BC1-ED70FD3739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6</a:t>
            </a:fld>
            <a:endParaRPr lang="de" dirty="0"/>
          </a:p>
        </p:txBody>
      </p:sp>
      <p:pic>
        <p:nvPicPr>
          <p:cNvPr id="11" name="Picture 10" descr="Diagram of a diagram of a device&#10;&#10;Description automatically generated">
            <a:extLst>
              <a:ext uri="{FF2B5EF4-FFF2-40B4-BE49-F238E27FC236}">
                <a16:creationId xmlns:a16="http://schemas.microsoft.com/office/drawing/2014/main" id="{C7B6F9C0-696C-DD0D-15A5-F779AFE39E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5" y="1270160"/>
            <a:ext cx="4061985" cy="32287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D91535-6486-28D0-EF59-DD50CCA532E8}"/>
              </a:ext>
            </a:extLst>
          </p:cNvPr>
          <p:cNvSpPr txBox="1"/>
          <p:nvPr/>
        </p:nvSpPr>
        <p:spPr>
          <a:xfrm rot="16200000">
            <a:off x="-1440425" y="2464028"/>
            <a:ext cx="336665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https://cds.cern.ch/record/2741363/plots</a:t>
            </a:r>
          </a:p>
        </p:txBody>
      </p:sp>
      <p:pic>
        <p:nvPicPr>
          <p:cNvPr id="21" name="Picture 20" descr="A ruler and graph paper&#10;&#10;Description automatically generated">
            <a:extLst>
              <a:ext uri="{FF2B5EF4-FFF2-40B4-BE49-F238E27FC236}">
                <a16:creationId xmlns:a16="http://schemas.microsoft.com/office/drawing/2014/main" id="{E6B8E94D-D6C9-83D3-731F-369A14533B2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459" r="49450" b="39587"/>
          <a:stretch/>
        </p:blipFill>
        <p:spPr>
          <a:xfrm>
            <a:off x="4328731" y="2053707"/>
            <a:ext cx="1286645" cy="134916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04B1628-50C3-A2CD-CD33-32C4F08E5281}"/>
              </a:ext>
            </a:extLst>
          </p:cNvPr>
          <p:cNvCxnSpPr>
            <a:cxnSpLocks/>
          </p:cNvCxnSpPr>
          <p:nvPr/>
        </p:nvCxnSpPr>
        <p:spPr>
          <a:xfrm>
            <a:off x="3387136" y="2694138"/>
            <a:ext cx="1197020" cy="141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14AADA6-2BAC-BC11-3575-2087D95F8625}"/>
              </a:ext>
            </a:extLst>
          </p:cNvPr>
          <p:cNvSpPr txBox="1"/>
          <p:nvPr/>
        </p:nvSpPr>
        <p:spPr>
          <a:xfrm>
            <a:off x="4088900" y="1746666"/>
            <a:ext cx="1750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800" dirty="0"/>
              <a:t>15x15 pixels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76FF8C7-8B14-775F-CDC5-1497AB00AB41}"/>
              </a:ext>
            </a:extLst>
          </p:cNvPr>
          <p:cNvCxnSpPr>
            <a:cxnSpLocks/>
          </p:cNvCxnSpPr>
          <p:nvPr/>
        </p:nvCxnSpPr>
        <p:spPr>
          <a:xfrm>
            <a:off x="4352731" y="3402872"/>
            <a:ext cx="1286645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21A3A57-0BD2-7CDA-CC27-AF215AF186CB}"/>
              </a:ext>
            </a:extLst>
          </p:cNvPr>
          <p:cNvSpPr txBox="1"/>
          <p:nvPr/>
        </p:nvSpPr>
        <p:spPr>
          <a:xfrm>
            <a:off x="3985646" y="3402872"/>
            <a:ext cx="19773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/>
              <a:t>~ 2 cm</a:t>
            </a:r>
          </a:p>
          <a:p>
            <a:pPr algn="ctr"/>
            <a:r>
              <a:rPr lang="de-DE" sz="1600" dirty="0"/>
              <a:t>(Pixel </a:t>
            </a:r>
            <a:r>
              <a:rPr lang="de-DE" sz="1600" dirty="0" err="1"/>
              <a:t>size</a:t>
            </a:r>
            <a:r>
              <a:rPr lang="de-DE" sz="1600" dirty="0"/>
              <a:t> </a:t>
            </a:r>
          </a:p>
          <a:p>
            <a:pPr algn="ctr"/>
            <a:r>
              <a:rPr lang="de-DE" sz="1600" dirty="0"/>
              <a:t>1.3mm x 1.3mm)</a:t>
            </a:r>
          </a:p>
          <a:p>
            <a:pPr algn="ctr"/>
            <a:endParaRPr lang="en-DE" sz="1600" dirty="0"/>
          </a:p>
          <a:p>
            <a:pPr algn="ctr"/>
            <a:endParaRPr lang="en-DE" sz="16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4EBB602-E7CB-306F-70A4-09F7ED945E69}"/>
              </a:ext>
            </a:extLst>
          </p:cNvPr>
          <p:cNvSpPr/>
          <p:nvPr/>
        </p:nvSpPr>
        <p:spPr>
          <a:xfrm>
            <a:off x="-20285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CD5E6DF-688E-C6B1-16F8-9779E6A1AB5B}"/>
                  </a:ext>
                </a:extLst>
              </p:cNvPr>
              <p:cNvSpPr txBox="1"/>
              <p:nvPr/>
            </p:nvSpPr>
            <p:spPr>
              <a:xfrm>
                <a:off x="5759440" y="3840868"/>
                <a:ext cx="3362969" cy="1082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600" dirty="0">
                    <a:latin typeface="+mn-lt"/>
                  </a:rPr>
                  <a:t>Operating </a:t>
                </a:r>
                <a:r>
                  <a:rPr lang="de-DE" sz="1600" dirty="0" err="1">
                    <a:latin typeface="+mn-lt"/>
                  </a:rPr>
                  <a:t>temperature</a:t>
                </a:r>
                <a:r>
                  <a:rPr lang="de-DE" sz="1600" dirty="0">
                    <a:latin typeface="+mn-lt"/>
                  </a:rPr>
                  <a:t>: -30°C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600" dirty="0">
                    <a:latin typeface="+mn-lt"/>
                  </a:rPr>
                  <a:t>3.6 M </a:t>
                </a:r>
                <a:r>
                  <a:rPr lang="de-DE" sz="1600" dirty="0" err="1">
                    <a:latin typeface="+mn-lt"/>
                  </a:rPr>
                  <a:t>channels</a:t>
                </a:r>
                <a:endParaRPr lang="de-DE" sz="1600" dirty="0">
                  <a:latin typeface="+mn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600" dirty="0">
                    <a:latin typeface="+mn-lt"/>
                  </a:rPr>
                  <a:t>Total </a:t>
                </a:r>
                <a:r>
                  <a:rPr lang="en-DE" sz="1600" dirty="0">
                    <a:latin typeface="+mn-lt"/>
                  </a:rPr>
                  <a:t>16000 sensors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+mn-lt"/>
                  </a:rPr>
                  <a:t>A</a:t>
                </a:r>
                <a:r>
                  <a:rPr lang="en-DE" sz="1600" dirty="0">
                    <a:latin typeface="+mn-lt"/>
                  </a:rPr>
                  <a:t>ctive area: 6.4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DE" sz="1600" i="1" smtClean="0">
                            <a:latin typeface="+mn-lt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600" b="0" i="0" smtClean="0">
                            <a:latin typeface="+mn-lt"/>
                          </a:rPr>
                          <m:t>m</m:t>
                        </m:r>
                      </m:e>
                      <m:sup>
                        <m:r>
                          <a:rPr lang="de-DE" sz="1600" b="0" i="0" smtClean="0">
                            <a:latin typeface="+mn-lt"/>
                          </a:rPr>
                          <m:t>2</m:t>
                        </m:r>
                      </m:sup>
                    </m:sSup>
                  </m:oMath>
                </a14:m>
                <a:endParaRPr lang="de-DE" sz="1600" dirty="0">
                  <a:latin typeface="+mn-lt"/>
                </a:endParaRPr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CD5E6DF-688E-C6B1-16F8-9779E6A1A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440" y="3840868"/>
                <a:ext cx="3362969" cy="1082797"/>
              </a:xfrm>
              <a:prstGeom prst="rect">
                <a:avLst/>
              </a:prstGeom>
              <a:blipFill>
                <a:blip r:embed="rId11"/>
                <a:stretch>
                  <a:fillRect l="-752" t="-2326" b="-697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506DE3D-8374-F321-4132-B1D112C36934}"/>
              </a:ext>
            </a:extLst>
          </p:cNvPr>
          <p:cNvCxnSpPr>
            <a:cxnSpLocks/>
          </p:cNvCxnSpPr>
          <p:nvPr/>
        </p:nvCxnSpPr>
        <p:spPr>
          <a:xfrm flipV="1">
            <a:off x="5450958" y="2708314"/>
            <a:ext cx="1196730" cy="199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12F525F-6B0F-5677-5909-97774223B694}"/>
              </a:ext>
            </a:extLst>
          </p:cNvPr>
          <p:cNvSpPr txBox="1"/>
          <p:nvPr/>
        </p:nvSpPr>
        <p:spPr>
          <a:xfrm>
            <a:off x="415611" y="4265790"/>
            <a:ext cx="5807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DE" dirty="0"/>
              <a:t>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2829F4-5FCF-D54E-EFCB-80F869BB8A69}"/>
                  </a:ext>
                </a:extLst>
              </p:cNvPr>
              <p:cNvSpPr txBox="1"/>
              <p:nvPr/>
            </p:nvSpPr>
            <p:spPr>
              <a:xfrm>
                <a:off x="625741" y="4433924"/>
                <a:ext cx="480133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DE" sz="1600" dirty="0">
                    <a:latin typeface="+mn-lt"/>
                  </a:rPr>
                  <a:t>50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600" b="0" i="0" smtClean="0">
                        <a:latin typeface="+mn-lt"/>
                      </a:rPr>
                      <m:t>μ</m:t>
                    </m:r>
                  </m:oMath>
                </a14:m>
                <a:r>
                  <a:rPr lang="en-DE" sz="1600" dirty="0">
                    <a:latin typeface="+mn-lt"/>
                  </a:rPr>
                  <a:t>m active thickness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DE" sz="1600" dirty="0">
                    <a:latin typeface="+mn-lt"/>
                  </a:rPr>
                  <a:t>Collected Charge requirement : 10 fC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2829F4-5FCF-D54E-EFCB-80F869BB8A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41" y="4433924"/>
                <a:ext cx="4801335" cy="584775"/>
              </a:xfrm>
              <a:prstGeom prst="rect">
                <a:avLst/>
              </a:prstGeom>
              <a:blipFill>
                <a:blip r:embed="rId12"/>
                <a:stretch>
                  <a:fillRect l="-528" t="-2083" b="-125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95E902C-B4B1-25F9-86D8-344238C05604}"/>
              </a:ext>
            </a:extLst>
          </p:cNvPr>
          <p:cNvSpPr txBox="1"/>
          <p:nvPr/>
        </p:nvSpPr>
        <p:spPr>
          <a:xfrm>
            <a:off x="1418146" y="4167269"/>
            <a:ext cx="58070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DE" sz="1600" dirty="0">
                <a:latin typeface="+mn-lt"/>
              </a:rPr>
              <a:t>HV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01192F-0A53-22C8-17AB-E8E83299C199}"/>
              </a:ext>
            </a:extLst>
          </p:cNvPr>
          <p:cNvSpPr/>
          <p:nvPr/>
        </p:nvSpPr>
        <p:spPr>
          <a:xfrm>
            <a:off x="1748637" y="1270161"/>
            <a:ext cx="678084" cy="399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0" name="Picture 9" descr="A diagram of a circuit&#10;&#10;Description automatically generated">
            <a:extLst>
              <a:ext uri="{FF2B5EF4-FFF2-40B4-BE49-F238E27FC236}">
                <a16:creationId xmlns:a16="http://schemas.microsoft.com/office/drawing/2014/main" id="{786E75EE-A3A2-9D97-FD7F-34D321B5BD65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89202" t="6227" r="5595" b="87284"/>
          <a:stretch/>
        </p:blipFill>
        <p:spPr>
          <a:xfrm>
            <a:off x="1745790" y="1413910"/>
            <a:ext cx="201128" cy="261276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4150B5-C0A7-BF3F-F4F5-F03A8D7124A7}"/>
              </a:ext>
            </a:extLst>
          </p:cNvPr>
          <p:cNvCxnSpPr>
            <a:cxnSpLocks/>
          </p:cNvCxnSpPr>
          <p:nvPr/>
        </p:nvCxnSpPr>
        <p:spPr>
          <a:xfrm flipH="1" flipV="1">
            <a:off x="2130552" y="1408176"/>
            <a:ext cx="2847" cy="26117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653C4F-92F1-5AAC-14F8-13ACD5811E22}"/>
              </a:ext>
            </a:extLst>
          </p:cNvPr>
          <p:cNvCxnSpPr>
            <a:cxnSpLocks/>
          </p:cNvCxnSpPr>
          <p:nvPr/>
        </p:nvCxnSpPr>
        <p:spPr>
          <a:xfrm flipV="1">
            <a:off x="1830905" y="1418764"/>
            <a:ext cx="299647" cy="5141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EEEB20F-1B49-63AC-F5D6-23D7CB215598}"/>
              </a:ext>
            </a:extLst>
          </p:cNvPr>
          <p:cNvSpPr txBox="1"/>
          <p:nvPr/>
        </p:nvSpPr>
        <p:spPr>
          <a:xfrm>
            <a:off x="135180" y="644583"/>
            <a:ext cx="59090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3"/>
                </a:solidFill>
                <a:latin typeface="+mn-lt"/>
              </a:rPr>
              <a:t>L</a:t>
            </a:r>
            <a:r>
              <a:rPr lang="en-GB" sz="1800" dirty="0">
                <a:latin typeface="+mn-lt"/>
              </a:rPr>
              <a:t>ow </a:t>
            </a:r>
            <a:r>
              <a:rPr lang="en-GB" sz="1800" dirty="0">
                <a:solidFill>
                  <a:schemeClr val="accent3"/>
                </a:solidFill>
                <a:latin typeface="+mn-lt"/>
              </a:rPr>
              <a:t>G</a:t>
            </a:r>
            <a:r>
              <a:rPr lang="en-GB" sz="1800" dirty="0">
                <a:latin typeface="+mn-lt"/>
              </a:rPr>
              <a:t>ain </a:t>
            </a:r>
            <a:r>
              <a:rPr lang="en-GB" sz="1800" dirty="0">
                <a:solidFill>
                  <a:schemeClr val="accent3"/>
                </a:solidFill>
                <a:latin typeface="+mn-lt"/>
              </a:rPr>
              <a:t>A</a:t>
            </a:r>
            <a:r>
              <a:rPr lang="en-GB" sz="1800" dirty="0">
                <a:latin typeface="+mn-lt"/>
              </a:rPr>
              <a:t>valanche </a:t>
            </a:r>
            <a:r>
              <a:rPr lang="en-GB" sz="1800" dirty="0">
                <a:solidFill>
                  <a:schemeClr val="accent3"/>
                </a:solidFill>
                <a:latin typeface="+mn-lt"/>
              </a:rPr>
              <a:t>D</a:t>
            </a:r>
            <a:r>
              <a:rPr lang="en-GB" sz="1800" dirty="0">
                <a:latin typeface="+mn-lt"/>
              </a:rPr>
              <a:t>iode: narrow gain layer</a:t>
            </a:r>
          </a:p>
          <a:p>
            <a:r>
              <a:rPr lang="en-GB" sz="1800" dirty="0">
                <a:latin typeface="+mn-lt"/>
              </a:rPr>
              <a:t>→ Large signal with </a:t>
            </a:r>
            <a:r>
              <a:rPr lang="en-GB" sz="1800" dirty="0">
                <a:solidFill>
                  <a:srgbClr val="000000"/>
                </a:solidFill>
                <a:effectLst/>
                <a:latin typeface="+mn-lt"/>
              </a:rPr>
              <a:t>fast rise time </a:t>
            </a:r>
            <a:r>
              <a:rPr lang="en-GB" sz="1800" dirty="0">
                <a:latin typeface="+mn-lt"/>
              </a:rPr>
              <a:t>&amp; </a:t>
            </a:r>
            <a:r>
              <a:rPr lang="en-GB" sz="1800" dirty="0">
                <a:solidFill>
                  <a:srgbClr val="000000"/>
                </a:solidFill>
                <a:effectLst/>
                <a:latin typeface="+mn-lt"/>
              </a:rPr>
              <a:t>large sig./noise ratio</a:t>
            </a:r>
          </a:p>
        </p:txBody>
      </p:sp>
    </p:spTree>
    <p:extLst>
      <p:ext uri="{BB962C8B-B14F-4D97-AF65-F5344CB8AC3E}">
        <p14:creationId xmlns:p14="http://schemas.microsoft.com/office/powerpoint/2010/main" val="883222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DD8510-BF99-19C3-6F34-1A130F6FEB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7</a:t>
            </a:fld>
            <a:endParaRPr lang="de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EFCBFD1-18C6-0F39-52CB-440C3B4457A6}"/>
              </a:ext>
            </a:extLst>
          </p:cNvPr>
          <p:cNvGraphicFramePr/>
          <p:nvPr/>
        </p:nvGraphicFramePr>
        <p:xfrm>
          <a:off x="1524000" y="301451"/>
          <a:ext cx="6363956" cy="4302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3C62B452-9A40-FC7F-785F-CB5B4D878C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1273" y="172415"/>
            <a:ext cx="2850968" cy="1584846"/>
          </a:xfrm>
          <a:prstGeom prst="rect">
            <a:avLst/>
          </a:prstGeom>
        </p:spPr>
      </p:pic>
      <p:pic>
        <p:nvPicPr>
          <p:cNvPr id="5" name="Picture 4" descr="A graph showing a curve&#10;&#10;Description automatically generated">
            <a:extLst>
              <a:ext uri="{FF2B5EF4-FFF2-40B4-BE49-F238E27FC236}">
                <a16:creationId xmlns:a16="http://schemas.microsoft.com/office/drawing/2014/main" id="{C73D2351-ACA3-6CE0-08FD-AF2A1BB17D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7912" y="3002143"/>
            <a:ext cx="2457976" cy="1601607"/>
          </a:xfrm>
          <a:prstGeom prst="rect">
            <a:avLst/>
          </a:prstGeom>
        </p:spPr>
      </p:pic>
      <p:pic>
        <p:nvPicPr>
          <p:cNvPr id="6" name="Google Shape;95;p17">
            <a:extLst>
              <a:ext uri="{FF2B5EF4-FFF2-40B4-BE49-F238E27FC236}">
                <a16:creationId xmlns:a16="http://schemas.microsoft.com/office/drawing/2014/main" id="{8D80E3F7-C0EF-6B83-B1EC-0415369505BE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t="8914" b="1"/>
          <a:stretch/>
        </p:blipFill>
        <p:spPr>
          <a:xfrm>
            <a:off x="559965" y="3002143"/>
            <a:ext cx="1928070" cy="1947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144520-1F1D-F433-6001-961913AF319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9815"/>
          <a:stretch/>
        </p:blipFill>
        <p:spPr>
          <a:xfrm>
            <a:off x="7231310" y="2282979"/>
            <a:ext cx="1694578" cy="577541"/>
          </a:xfrm>
          <a:prstGeom prst="rect">
            <a:avLst/>
          </a:prstGeom>
        </p:spPr>
      </p:pic>
      <p:pic>
        <p:nvPicPr>
          <p:cNvPr id="8" name="Picture 7" descr="A close-up of a thin metal sheet&#10;&#10;Description automatically generated">
            <a:extLst>
              <a:ext uri="{FF2B5EF4-FFF2-40B4-BE49-F238E27FC236}">
                <a16:creationId xmlns:a16="http://schemas.microsoft.com/office/drawing/2014/main" id="{45CDFF26-262A-F905-92A3-F5BED7B449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5694" y="1548485"/>
            <a:ext cx="1472578" cy="11073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C643FCD-BEC8-EA73-0C81-5D3B132207DC}"/>
              </a:ext>
            </a:extLst>
          </p:cNvPr>
          <p:cNvGraphicFramePr/>
          <p:nvPr/>
        </p:nvGraphicFramePr>
        <p:xfrm>
          <a:off x="653293" y="11944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3" name="Graphic 12" descr="Tick with solid fill">
            <a:extLst>
              <a:ext uri="{FF2B5EF4-FFF2-40B4-BE49-F238E27FC236}">
                <a16:creationId xmlns:a16="http://schemas.microsoft.com/office/drawing/2014/main" id="{DDCD9A00-F715-CE3E-EA1D-B45C8DAAFAA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90643" y="1734812"/>
            <a:ext cx="592526" cy="5925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2B0A7F-66CB-5E82-0316-C51EB1BE3ADB}"/>
              </a:ext>
            </a:extLst>
          </p:cNvPr>
          <p:cNvSpPr txBox="1"/>
          <p:nvPr/>
        </p:nvSpPr>
        <p:spPr>
          <a:xfrm>
            <a:off x="7663734" y="4147737"/>
            <a:ext cx="1408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/>
              <a:t>Sensor IV curve</a:t>
            </a:r>
          </a:p>
        </p:txBody>
      </p:sp>
      <p:pic>
        <p:nvPicPr>
          <p:cNvPr id="17" name="Picture 16" descr="A machine with many wires&#10;&#10;Description automatically generated">
            <a:extLst>
              <a:ext uri="{FF2B5EF4-FFF2-40B4-BE49-F238E27FC236}">
                <a16:creationId xmlns:a16="http://schemas.microsoft.com/office/drawing/2014/main" id="{2B02539E-3D36-09A9-D126-B7C3BCBDB12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1111" t="21070" r="14197"/>
          <a:stretch/>
        </p:blipFill>
        <p:spPr>
          <a:xfrm>
            <a:off x="1379275" y="136872"/>
            <a:ext cx="1689806" cy="13392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D76256-EE30-A73C-AA3F-A6470130CBA9}"/>
              </a:ext>
            </a:extLst>
          </p:cNvPr>
          <p:cNvSpPr txBox="1"/>
          <p:nvPr/>
        </p:nvSpPr>
        <p:spPr>
          <a:xfrm>
            <a:off x="167158" y="4800291"/>
            <a:ext cx="2713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 breakdown voltage map</a:t>
            </a:r>
          </a:p>
        </p:txBody>
      </p:sp>
      <p:pic>
        <p:nvPicPr>
          <p:cNvPr id="11" name="Graphic 10" descr="Play with solid fill">
            <a:extLst>
              <a:ext uri="{FF2B5EF4-FFF2-40B4-BE49-F238E27FC236}">
                <a16:creationId xmlns:a16="http://schemas.microsoft.com/office/drawing/2014/main" id="{B6210296-4F6C-3670-79D0-3EC21745A55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735323" y="483497"/>
            <a:ext cx="528899" cy="5288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3B1B5E-A7EA-D7A9-08F1-80ADFD9D7952}"/>
              </a:ext>
            </a:extLst>
          </p:cNvPr>
          <p:cNvSpPr txBox="1"/>
          <p:nvPr/>
        </p:nvSpPr>
        <p:spPr>
          <a:xfrm>
            <a:off x="1648499" y="1409895"/>
            <a:ext cx="115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Testbeam setup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9D18F1-727A-5BB5-C873-2D64BE7380A6}"/>
              </a:ext>
            </a:extLst>
          </p:cNvPr>
          <p:cNvSpPr txBox="1"/>
          <p:nvPr/>
        </p:nvSpPr>
        <p:spPr>
          <a:xfrm>
            <a:off x="523017" y="2630382"/>
            <a:ext cx="1037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Sensors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0B94CA-FFB4-65E2-007C-95CC2982D866}"/>
              </a:ext>
            </a:extLst>
          </p:cNvPr>
          <p:cNvSpPr txBox="1"/>
          <p:nvPr/>
        </p:nvSpPr>
        <p:spPr>
          <a:xfrm>
            <a:off x="6778923" y="1640727"/>
            <a:ext cx="1735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ATLAS detector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13C9AE-2E8E-038F-DFEA-72A75C57EEBA}"/>
              </a:ext>
            </a:extLst>
          </p:cNvPr>
          <p:cNvSpPr txBox="1"/>
          <p:nvPr/>
        </p:nvSpPr>
        <p:spPr>
          <a:xfrm>
            <a:off x="7426156" y="2755543"/>
            <a:ext cx="1304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200" dirty="0"/>
              <a:t>Test structure</a:t>
            </a:r>
          </a:p>
        </p:txBody>
      </p:sp>
    </p:spTree>
    <p:extLst>
      <p:ext uri="{BB962C8B-B14F-4D97-AF65-F5344CB8AC3E}">
        <p14:creationId xmlns:p14="http://schemas.microsoft.com/office/powerpoint/2010/main" val="34404746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263098F-9B65-E4C3-691B-02AFBF6052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6132231"/>
              </p:ext>
            </p:extLst>
          </p:nvPr>
        </p:nvGraphicFramePr>
        <p:xfrm>
          <a:off x="361538" y="768144"/>
          <a:ext cx="5637460" cy="3908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48D0445C-28E4-3682-EA4D-97C0B52A19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8488303"/>
              </p:ext>
            </p:extLst>
          </p:nvPr>
        </p:nvGraphicFramePr>
        <p:xfrm>
          <a:off x="4825999" y="14006"/>
          <a:ext cx="4275481" cy="2729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7770623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 err="1"/>
              <a:t>What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Quality Control (QC)?</a:t>
            </a:r>
            <a:endParaRPr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8</a:t>
            </a:fld>
            <a:endParaRPr lang="de" dirty="0"/>
          </a:p>
        </p:txBody>
      </p:sp>
      <p:pic>
        <p:nvPicPr>
          <p:cNvPr id="15" name="Picture 14" descr="A table with text on it&#10;&#10;Description automatically generated">
            <a:extLst>
              <a:ext uri="{FF2B5EF4-FFF2-40B4-BE49-F238E27FC236}">
                <a16:creationId xmlns:a16="http://schemas.microsoft.com/office/drawing/2014/main" id="{E959F08F-98C9-2FC1-DD36-3A6E9794F83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43517" y="-1771061"/>
            <a:ext cx="3054147" cy="1638317"/>
          </a:xfrm>
          <a:prstGeom prst="rect">
            <a:avLst/>
          </a:prstGeom>
        </p:spPr>
      </p:pic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3E80E825-8C0F-DA92-1D26-2F4C52DA6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622167"/>
              </p:ext>
            </p:extLst>
          </p:nvPr>
        </p:nvGraphicFramePr>
        <p:xfrm>
          <a:off x="425309" y="-2375513"/>
          <a:ext cx="3554660" cy="176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5500">
                  <a:extLst>
                    <a:ext uri="{9D8B030D-6E8A-4147-A177-3AD203B41FA5}">
                      <a16:colId xmlns:a16="http://schemas.microsoft.com/office/drawing/2014/main" val="3493721554"/>
                    </a:ext>
                  </a:extLst>
                </a:gridCol>
                <a:gridCol w="1689160">
                  <a:extLst>
                    <a:ext uri="{9D8B030D-6E8A-4147-A177-3AD203B41FA5}">
                      <a16:colId xmlns:a16="http://schemas.microsoft.com/office/drawing/2014/main" val="36647869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Peak leakage current (V_BD cond.)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&lt; 500 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0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Breakdown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V_BD &gt; </a:t>
                      </a:r>
                    </a:p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V_fd + D * 2 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498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V_BD,lgad spread over Sensor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RMS(V_BD)/</a:t>
                      </a:r>
                    </a:p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&lt;V_BD&gt; </a:t>
                      </a:r>
                    </a:p>
                    <a:p>
                      <a:pPr algn="ctr"/>
                      <a:r>
                        <a:rPr lang="en-DE" sz="14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&lt; 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904593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AE55C645-E67C-94FE-93CA-93D0714C8029}"/>
              </a:ext>
            </a:extLst>
          </p:cNvPr>
          <p:cNvSpPr txBox="1"/>
          <p:nvPr/>
        </p:nvSpPr>
        <p:spPr>
          <a:xfrm>
            <a:off x="5793196" y="4341161"/>
            <a:ext cx="1618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chemeClr val="accent2"/>
                </a:solidFill>
              </a:rPr>
              <a:t>Quality Control Test Structures</a:t>
            </a: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604A4C07-F273-CB23-4E7D-3C12EC10BCB5}"/>
              </a:ext>
            </a:extLst>
          </p:cNvPr>
          <p:cNvSpPr/>
          <p:nvPr/>
        </p:nvSpPr>
        <p:spPr>
          <a:xfrm rot="19574113">
            <a:off x="1097716" y="2241204"/>
            <a:ext cx="339952" cy="1131800"/>
          </a:xfrm>
          <a:prstGeom prst="downArrow">
            <a:avLst>
              <a:gd name="adj1" fmla="val 50000"/>
              <a:gd name="adj2" fmla="val 7976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4910E9-93CE-33A2-EE21-86CC27335CA9}"/>
              </a:ext>
            </a:extLst>
          </p:cNvPr>
          <p:cNvSpPr txBox="1"/>
          <p:nvPr/>
        </p:nvSpPr>
        <p:spPr>
          <a:xfrm>
            <a:off x="-64942" y="1632358"/>
            <a:ext cx="23695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 dirty="0" err="1"/>
              <a:t>Strict</a:t>
            </a:r>
            <a:r>
              <a:rPr lang="de-DE" sz="1800" dirty="0"/>
              <a:t> </a:t>
            </a:r>
            <a:r>
              <a:rPr lang="de-DE" sz="1800" dirty="0" err="1"/>
              <a:t>requirements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LGAD </a:t>
            </a:r>
            <a:r>
              <a:rPr lang="de-DE" sz="1800" dirty="0" err="1"/>
              <a:t>sensors</a:t>
            </a:r>
            <a:endParaRPr lang="de-DE" sz="1800" dirty="0"/>
          </a:p>
        </p:txBody>
      </p:sp>
      <p:pic>
        <p:nvPicPr>
          <p:cNvPr id="31" name="Graphic 30" descr="Online meeting outline">
            <a:extLst>
              <a:ext uri="{FF2B5EF4-FFF2-40B4-BE49-F238E27FC236}">
                <a16:creationId xmlns:a16="http://schemas.microsoft.com/office/drawing/2014/main" id="{5B6ADF25-1F1C-1E54-69E1-155C8DEA369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780273" y="4100747"/>
            <a:ext cx="852253" cy="8522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76EA1E-1C02-542B-73FC-FF7758C5C47A}"/>
              </a:ext>
            </a:extLst>
          </p:cNvPr>
          <p:cNvSpPr txBox="1"/>
          <p:nvPr/>
        </p:nvSpPr>
        <p:spPr>
          <a:xfrm>
            <a:off x="7491236" y="3219807"/>
            <a:ext cx="1222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chemeClr val="accent3"/>
                </a:solidFill>
              </a:rPr>
              <a:t>Sensors</a:t>
            </a:r>
            <a:endParaRPr lang="en-DE" sz="1800" dirty="0">
              <a:solidFill>
                <a:schemeClr val="accent3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1F28916-4C25-654F-3CCA-A34F48BE8D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083406"/>
              </p:ext>
            </p:extLst>
          </p:nvPr>
        </p:nvGraphicFramePr>
        <p:xfrm>
          <a:off x="4318002" y="784815"/>
          <a:ext cx="3717328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17328">
                  <a:extLst>
                    <a:ext uri="{9D8B030D-6E8A-4147-A177-3AD203B41FA5}">
                      <a16:colId xmlns:a16="http://schemas.microsoft.com/office/drawing/2014/main" val="804344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DE" sz="18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Divided into 3 parts:</a:t>
                      </a:r>
                    </a:p>
                    <a:p>
                      <a:pPr marL="285750" lvl="1" indent="-285750">
                        <a:buClr>
                          <a:schemeClr val="accent3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DE" sz="18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CQC: Company QC (vendor)</a:t>
                      </a:r>
                    </a:p>
                    <a:p>
                      <a:pPr marL="285750" lvl="1" indent="-285750">
                        <a:buClr>
                          <a:schemeClr val="accent3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DE" sz="18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SQC: Sensor QC (HGTD)</a:t>
                      </a:r>
                    </a:p>
                    <a:p>
                      <a:pPr marL="285750" lvl="1" indent="-285750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DE" sz="18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PQC: Process QC (HGTD)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754535"/>
                  </a:ext>
                </a:extLst>
              </a:tr>
            </a:tbl>
          </a:graphicData>
        </a:graphic>
      </p:graphicFrame>
      <p:pic>
        <p:nvPicPr>
          <p:cNvPr id="19" name="Picture 18" descr="A close-up of a thin metal sheet&#10;&#10;Description automatically generated">
            <a:extLst>
              <a:ext uri="{FF2B5EF4-FFF2-40B4-BE49-F238E27FC236}">
                <a16:creationId xmlns:a16="http://schemas.microsoft.com/office/drawing/2014/main" id="{7C2CC08F-4C9D-EAA6-7209-556B1059C39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27129" y="1960532"/>
            <a:ext cx="1739715" cy="130826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 descr="A close-up of a metal grid&#10;&#10;Description automatically generated">
            <a:extLst>
              <a:ext uri="{FF2B5EF4-FFF2-40B4-BE49-F238E27FC236}">
                <a16:creationId xmlns:a16="http://schemas.microsoft.com/office/drawing/2014/main" id="{CA3D8F6B-C708-4949-1E3F-0C1F76A45358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8413" r="589"/>
          <a:stretch/>
        </p:blipFill>
        <p:spPr>
          <a:xfrm rot="5400000">
            <a:off x="5677639" y="2474512"/>
            <a:ext cx="1849168" cy="17169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Down Arrow 4">
            <a:extLst>
              <a:ext uri="{FF2B5EF4-FFF2-40B4-BE49-F238E27FC236}">
                <a16:creationId xmlns:a16="http://schemas.microsoft.com/office/drawing/2014/main" id="{A634A4A0-C694-CB75-C687-AB0963644654}"/>
              </a:ext>
            </a:extLst>
          </p:cNvPr>
          <p:cNvSpPr/>
          <p:nvPr/>
        </p:nvSpPr>
        <p:spPr>
          <a:xfrm rot="3651270">
            <a:off x="3934501" y="899053"/>
            <a:ext cx="339952" cy="622656"/>
          </a:xfrm>
          <a:prstGeom prst="downArrow">
            <a:avLst>
              <a:gd name="adj1" fmla="val 50000"/>
              <a:gd name="adj2" fmla="val 7976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9525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Diagram 34">
            <a:extLst>
              <a:ext uri="{FF2B5EF4-FFF2-40B4-BE49-F238E27FC236}">
                <a16:creationId xmlns:a16="http://schemas.microsoft.com/office/drawing/2014/main" id="{2242F7F8-32F6-D317-F35F-42021A26E9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9650150"/>
              </p:ext>
            </p:extLst>
          </p:nvPr>
        </p:nvGraphicFramePr>
        <p:xfrm>
          <a:off x="4825999" y="14006"/>
          <a:ext cx="4275481" cy="2729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53D57FF0-A1ED-BFF5-502B-E11404CD523B}"/>
              </a:ext>
            </a:extLst>
          </p:cNvPr>
          <p:cNvSpPr/>
          <p:nvPr/>
        </p:nvSpPr>
        <p:spPr>
          <a:xfrm>
            <a:off x="4478866" y="16350"/>
            <a:ext cx="186268" cy="51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 err="1">
                <a:latin typeface="+mj-lt"/>
              </a:rPr>
              <a:t>Electrical</a:t>
            </a:r>
            <a:r>
              <a:rPr lang="de-DE" sz="2400" dirty="0">
                <a:latin typeface="+mj-lt"/>
              </a:rPr>
              <a:t> </a:t>
            </a:r>
            <a:r>
              <a:rPr lang="de-DE" sz="2400" dirty="0" err="1">
                <a:latin typeface="+mj-lt"/>
              </a:rPr>
              <a:t>characterisation</a:t>
            </a:r>
            <a:r>
              <a:rPr lang="de-DE" sz="2400" dirty="0">
                <a:latin typeface="+mj-lt"/>
              </a:rPr>
              <a:t> </a:t>
            </a:r>
            <a:r>
              <a:rPr lang="de-DE" sz="2400" dirty="0" err="1">
                <a:latin typeface="+mj-lt"/>
              </a:rPr>
              <a:t>for</a:t>
            </a:r>
            <a:r>
              <a:rPr lang="de-DE" sz="2400" dirty="0">
                <a:latin typeface="+mj-lt"/>
              </a:rPr>
              <a:t> LGAD </a:t>
            </a:r>
            <a:r>
              <a:rPr lang="de-DE" sz="2400" dirty="0" err="1">
                <a:latin typeface="+mj-lt"/>
              </a:rPr>
              <a:t>sensors</a:t>
            </a:r>
            <a:endParaRPr sz="24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B0295-6128-2DEE-F62C-6A743C3D88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 smtClean="0"/>
              <a:t>9</a:t>
            </a:fld>
            <a:endParaRPr lang="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E5B1C5-EBBA-6957-933D-0BDFEC0C9559}"/>
              </a:ext>
            </a:extLst>
          </p:cNvPr>
          <p:cNvSpPr txBox="1"/>
          <p:nvPr/>
        </p:nvSpPr>
        <p:spPr>
          <a:xfrm>
            <a:off x="41595" y="721609"/>
            <a:ext cx="4493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+mn-lt"/>
              </a:rPr>
              <a:t>Current</a:t>
            </a:r>
            <a:r>
              <a:rPr lang="de-DE" sz="1600" dirty="0">
                <a:latin typeface="+mn-lt"/>
              </a:rPr>
              <a:t>/</a:t>
            </a:r>
            <a:r>
              <a:rPr lang="de-DE" sz="1600" dirty="0" err="1">
                <a:latin typeface="+mn-lt"/>
              </a:rPr>
              <a:t>Voltage</a:t>
            </a:r>
            <a:r>
              <a:rPr lang="de-DE" sz="1600" dirty="0">
                <a:latin typeface="+mn-lt"/>
              </a:rPr>
              <a:t> (I/V) </a:t>
            </a:r>
            <a:r>
              <a:rPr lang="de-DE" sz="1600" dirty="0" err="1">
                <a:latin typeface="+mn-lt"/>
              </a:rPr>
              <a:t>characteristics</a:t>
            </a:r>
            <a:r>
              <a:rPr lang="de-DE" sz="1600" dirty="0">
                <a:latin typeface="+mn-lt"/>
              </a:rPr>
              <a:t>, find V_BD: Breakdown </a:t>
            </a:r>
            <a:r>
              <a:rPr lang="de-DE" sz="1600" dirty="0" err="1">
                <a:latin typeface="+mn-lt"/>
              </a:rPr>
              <a:t>voltage</a:t>
            </a:r>
            <a:r>
              <a:rPr lang="de-DE" sz="1600" dirty="0">
                <a:latin typeface="+mn-lt"/>
              </a:rPr>
              <a:t> (</a:t>
            </a:r>
            <a:r>
              <a:rPr lang="de-DE" sz="1600" dirty="0" err="1">
                <a:latin typeface="+mn-lt"/>
              </a:rPr>
              <a:t>diode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conducting</a:t>
            </a:r>
            <a:r>
              <a:rPr lang="de-DE" sz="1600" dirty="0">
                <a:latin typeface="+mn-lt"/>
              </a:rPr>
              <a:t> in reverse </a:t>
            </a:r>
            <a:r>
              <a:rPr lang="de-DE" sz="1600" dirty="0" err="1">
                <a:latin typeface="+mn-lt"/>
              </a:rPr>
              <a:t>bias</a:t>
            </a:r>
            <a:r>
              <a:rPr lang="de-DE" sz="1600" dirty="0">
                <a:latin typeface="+mn-lt"/>
              </a:rPr>
              <a:t>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D4CD83-1D28-3094-6382-B0678DEBE7DC}"/>
              </a:ext>
            </a:extLst>
          </p:cNvPr>
          <p:cNvSpPr txBox="1"/>
          <p:nvPr/>
        </p:nvSpPr>
        <p:spPr>
          <a:xfrm>
            <a:off x="5103264" y="721609"/>
            <a:ext cx="3249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Capacitance</a:t>
            </a:r>
            <a:r>
              <a:rPr lang="de-DE" sz="1600" dirty="0"/>
              <a:t>/</a:t>
            </a:r>
            <a:r>
              <a:rPr lang="de-DE" sz="1600" dirty="0" err="1"/>
              <a:t>Voltage</a:t>
            </a:r>
            <a:r>
              <a:rPr lang="de-DE" sz="1600" dirty="0"/>
              <a:t> </a:t>
            </a:r>
            <a:r>
              <a:rPr lang="de-DE" sz="1600" dirty="0" err="1"/>
              <a:t>curve</a:t>
            </a:r>
            <a:r>
              <a:rPr lang="de-DE" sz="1600" dirty="0"/>
              <a:t>, find </a:t>
            </a:r>
            <a:r>
              <a:rPr lang="de-DE" sz="1600" dirty="0" err="1"/>
              <a:t>V_fd</a:t>
            </a:r>
            <a:r>
              <a:rPr lang="de-DE" sz="1600" dirty="0"/>
              <a:t>: </a:t>
            </a:r>
            <a:r>
              <a:rPr lang="de-DE" sz="1600" dirty="0" err="1"/>
              <a:t>full</a:t>
            </a:r>
            <a:r>
              <a:rPr lang="de-DE" sz="1600" dirty="0"/>
              <a:t> </a:t>
            </a:r>
            <a:r>
              <a:rPr lang="de-DE" sz="1600" dirty="0" err="1"/>
              <a:t>depletion</a:t>
            </a:r>
            <a:r>
              <a:rPr lang="de-DE" sz="1600" dirty="0"/>
              <a:t> </a:t>
            </a:r>
            <a:r>
              <a:rPr lang="de-DE" sz="1600" dirty="0" err="1"/>
              <a:t>voltage</a:t>
            </a:r>
            <a:endParaRPr lang="en-DE" sz="1600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84C75ED-9167-AF3B-DC6D-2E8437906C9A}"/>
              </a:ext>
            </a:extLst>
          </p:cNvPr>
          <p:cNvGrpSpPr/>
          <p:nvPr/>
        </p:nvGrpSpPr>
        <p:grpSpPr>
          <a:xfrm>
            <a:off x="4979253" y="1306385"/>
            <a:ext cx="4018131" cy="3246598"/>
            <a:chOff x="4992851" y="1253894"/>
            <a:chExt cx="4018131" cy="3246598"/>
          </a:xfrm>
        </p:grpSpPr>
        <p:pic>
          <p:nvPicPr>
            <p:cNvPr id="53" name="Picture 52" descr="A diagram of a voltage&#10;&#10;Description automatically generated">
              <a:extLst>
                <a:ext uri="{FF2B5EF4-FFF2-40B4-BE49-F238E27FC236}">
                  <a16:creationId xmlns:a16="http://schemas.microsoft.com/office/drawing/2014/main" id="{D8FA6DA7-CA47-773A-06C9-EDA2E54730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66" t="5275" r="33668" b="1871"/>
            <a:stretch/>
          </p:blipFill>
          <p:spPr>
            <a:xfrm>
              <a:off x="4992851" y="1253894"/>
              <a:ext cx="4018131" cy="3103958"/>
            </a:xfrm>
            <a:prstGeom prst="rect">
              <a:avLst/>
            </a:prstGeom>
          </p:spPr>
        </p:pic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3F18FA0-16C7-D9C7-A85F-D2950C3A98E5}"/>
                </a:ext>
              </a:extLst>
            </p:cNvPr>
            <p:cNvCxnSpPr>
              <a:cxnSpLocks/>
            </p:cNvCxnSpPr>
            <p:nvPr/>
          </p:nvCxnSpPr>
          <p:spPr>
            <a:xfrm>
              <a:off x="7407409" y="1377762"/>
              <a:ext cx="0" cy="268625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544C5D7-08C5-C042-C33E-527AC2DD4639}"/>
                </a:ext>
              </a:extLst>
            </p:cNvPr>
            <p:cNvSpPr txBox="1"/>
            <p:nvPr/>
          </p:nvSpPr>
          <p:spPr>
            <a:xfrm>
              <a:off x="7134318" y="4192715"/>
              <a:ext cx="112227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DE" dirty="0"/>
                <a:t>V_fd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AE605CF-A79A-AB82-0257-068983E8A548}"/>
              </a:ext>
            </a:extLst>
          </p:cNvPr>
          <p:cNvGrpSpPr/>
          <p:nvPr/>
        </p:nvGrpSpPr>
        <p:grpSpPr>
          <a:xfrm>
            <a:off x="146615" y="1488766"/>
            <a:ext cx="4181576" cy="2900499"/>
            <a:chOff x="146615" y="1369894"/>
            <a:chExt cx="4181576" cy="2900499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DEB95A21-E39F-8D55-D854-E390412D9BB5}"/>
                </a:ext>
              </a:extLst>
            </p:cNvPr>
            <p:cNvGrpSpPr/>
            <p:nvPr/>
          </p:nvGrpSpPr>
          <p:grpSpPr>
            <a:xfrm>
              <a:off x="146615" y="1369894"/>
              <a:ext cx="4181576" cy="2746611"/>
              <a:chOff x="133017" y="1930962"/>
              <a:chExt cx="4181576" cy="2746611"/>
            </a:xfrm>
          </p:grpSpPr>
          <p:pic>
            <p:nvPicPr>
              <p:cNvPr id="65" name="Picture 64" descr="A graph showing a line of colored lines&#10;&#10;Description automatically generated with medium confidence">
                <a:extLst>
                  <a:ext uri="{FF2B5EF4-FFF2-40B4-BE49-F238E27FC236}">
                    <a16:creationId xmlns:a16="http://schemas.microsoft.com/office/drawing/2014/main" id="{5E1E0514-C427-9136-6565-F6C2EED3C0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33017" y="1930962"/>
                <a:ext cx="4181576" cy="2746611"/>
              </a:xfrm>
              <a:prstGeom prst="rect">
                <a:avLst/>
              </a:prstGeom>
            </p:spPr>
          </p:pic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2F4780E1-F3CF-34E6-3E26-DC76662717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3123" y="2997287"/>
                <a:ext cx="3613484" cy="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F9B586E-FA1A-F943-0145-A346261627B8}"/>
                  </a:ext>
                </a:extLst>
              </p:cNvPr>
              <p:cNvSpPr txBox="1"/>
              <p:nvPr/>
            </p:nvSpPr>
            <p:spPr>
              <a:xfrm>
                <a:off x="523123" y="2691869"/>
                <a:ext cx="113693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400" dirty="0">
                    <a:solidFill>
                      <a:schemeClr val="accent3"/>
                    </a:solidFill>
                    <a:latin typeface="+mn-lt"/>
                  </a:rPr>
                  <a:t>500 </a:t>
                </a:r>
                <a:r>
                  <a:rPr lang="de-DE" sz="1400" dirty="0" err="1">
                    <a:solidFill>
                      <a:schemeClr val="accent3"/>
                    </a:solidFill>
                    <a:latin typeface="+mn-lt"/>
                  </a:rPr>
                  <a:t>nA</a:t>
                </a:r>
                <a:endParaRPr lang="en-DE" dirty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B6903CB-003E-75FF-DCE2-280B34B4897F}"/>
                </a:ext>
              </a:extLst>
            </p:cNvPr>
            <p:cNvSpPr txBox="1"/>
            <p:nvPr/>
          </p:nvSpPr>
          <p:spPr>
            <a:xfrm>
              <a:off x="3505669" y="3962616"/>
              <a:ext cx="78761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400" dirty="0">
                  <a:latin typeface="+mn-lt"/>
                </a:rPr>
                <a:t>V_BD</a:t>
              </a:r>
              <a:endParaRPr lang="en-DE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8" name="Table 67">
                <a:extLst>
                  <a:ext uri="{FF2B5EF4-FFF2-40B4-BE49-F238E27FC236}">
                    <a16:creationId xmlns:a16="http://schemas.microsoft.com/office/drawing/2014/main" id="{B4D54ABC-5F2A-F4D0-9DBE-4824251196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9842871"/>
                  </p:ext>
                </p:extLst>
              </p:nvPr>
            </p:nvGraphicFramePr>
            <p:xfrm>
              <a:off x="245949" y="4510782"/>
              <a:ext cx="4181575" cy="5181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9699">
                      <a:extLst>
                        <a:ext uri="{9D8B030D-6E8A-4147-A177-3AD203B41FA5}">
                          <a16:colId xmlns:a16="http://schemas.microsoft.com/office/drawing/2014/main" val="1549685722"/>
                        </a:ext>
                      </a:extLst>
                    </a:gridCol>
                    <a:gridCol w="2671876">
                      <a:extLst>
                        <a:ext uri="{9D8B030D-6E8A-4147-A177-3AD203B41FA5}">
                          <a16:colId xmlns:a16="http://schemas.microsoft.com/office/drawing/2014/main" val="32749021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DE" sz="1400" dirty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rPr>
                            <a:t>Breakdown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DE" sz="1400" dirty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rPr>
                            <a:t>V_BD &gt; </a:t>
                          </a:r>
                        </a:p>
                        <a:p>
                          <a:pPr algn="ctr"/>
                          <a:r>
                            <a:rPr lang="en-DE" sz="1400" dirty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rPr>
                            <a:t>V_fd + </a:t>
                          </a:r>
                          <a:r>
                            <a:rPr lang="en-DE" sz="1400" i="0" dirty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50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de-DE" sz="1400" b="0" i="0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+mn-lt"/>
                                </a:rPr>
                                <m:t>μ</m:t>
                              </m:r>
                            </m:oMath>
                          </a14:m>
                          <a:r>
                            <a:rPr lang="en-DE" sz="1400" i="0" dirty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m </a:t>
                          </a:r>
                          <a:r>
                            <a:rPr lang="en-DE" sz="1400" dirty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rPr>
                            <a:t>* 2 V/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de-DE" sz="1400" b="0" i="0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</m:oMath>
                          </a14:m>
                          <a:r>
                            <a:rPr lang="en-DE" sz="1400" i="0" dirty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+mn-lt"/>
                            </a:rPr>
                            <a:t>m</a:t>
                          </a:r>
                          <a:endParaRPr lang="en-DE" sz="140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93303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8" name="Table 67">
                <a:extLst>
                  <a:ext uri="{FF2B5EF4-FFF2-40B4-BE49-F238E27FC236}">
                    <a16:creationId xmlns:a16="http://schemas.microsoft.com/office/drawing/2014/main" id="{B4D54ABC-5F2A-F4D0-9DBE-4824251196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9842871"/>
                  </p:ext>
                </p:extLst>
              </p:nvPr>
            </p:nvGraphicFramePr>
            <p:xfrm>
              <a:off x="245949" y="4510782"/>
              <a:ext cx="4181575" cy="5181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9699">
                      <a:extLst>
                        <a:ext uri="{9D8B030D-6E8A-4147-A177-3AD203B41FA5}">
                          <a16:colId xmlns:a16="http://schemas.microsoft.com/office/drawing/2014/main" val="1549685722"/>
                        </a:ext>
                      </a:extLst>
                    </a:gridCol>
                    <a:gridCol w="2671876">
                      <a:extLst>
                        <a:ext uri="{9D8B030D-6E8A-4147-A177-3AD203B41FA5}">
                          <a16:colId xmlns:a16="http://schemas.microsoft.com/office/drawing/2014/main" val="3274902180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DE" sz="1400" dirty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rPr>
                            <a:t>Breakdown voltage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DE"/>
                        </a:p>
                      </a:txBody>
                      <a:tcPr>
                        <a:blipFill>
                          <a:blip r:embed="rId10"/>
                          <a:stretch>
                            <a:fillRect l="-56872" t="-2439" r="-474" b="-121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99330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AADEB92A-CB96-1C29-C1F1-9C0EA32FEF79}"/>
              </a:ext>
            </a:extLst>
          </p:cNvPr>
          <p:cNvSpPr txBox="1"/>
          <p:nvPr/>
        </p:nvSpPr>
        <p:spPr>
          <a:xfrm>
            <a:off x="245950" y="4172228"/>
            <a:ext cx="2373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/>
              <a:t>Specifications: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4349D5-59DF-7916-385F-E076D03046CE}"/>
              </a:ext>
            </a:extLst>
          </p:cNvPr>
          <p:cNvSpPr txBox="1"/>
          <p:nvPr/>
        </p:nvSpPr>
        <p:spPr>
          <a:xfrm>
            <a:off x="4757154" y="4600585"/>
            <a:ext cx="4040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/>
              <a:t>Target operating voltage: </a:t>
            </a:r>
            <a:r>
              <a:rPr lang="en-DE" sz="1600" dirty="0">
                <a:solidFill>
                  <a:schemeClr val="accent3"/>
                </a:solidFill>
              </a:rPr>
              <a:t>0.8 * V_BD </a:t>
            </a:r>
          </a:p>
        </p:txBody>
      </p:sp>
    </p:spTree>
    <p:extLst>
      <p:ext uri="{BB962C8B-B14F-4D97-AF65-F5344CB8AC3E}">
        <p14:creationId xmlns:p14="http://schemas.microsoft.com/office/powerpoint/2010/main" val="1239272899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29521</TotalTime>
  <Words>2916</Words>
  <Application>Microsoft Macintosh PowerPoint</Application>
  <PresentationFormat>On-screen Show (16:9)</PresentationFormat>
  <Paragraphs>518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Cambria Math</vt:lpstr>
      <vt:lpstr>Roboto</vt:lpstr>
      <vt:lpstr>Wingdings</vt:lpstr>
      <vt:lpstr>Material</vt:lpstr>
      <vt:lpstr>PowerPoint Presentation</vt:lpstr>
      <vt:lpstr>Personal overview</vt:lpstr>
      <vt:lpstr>PowerPoint Presentation</vt:lpstr>
      <vt:lpstr>What is HGTD for ATLAS? And why do we need it?</vt:lpstr>
      <vt:lpstr>Why are we interested in the timing of particles?</vt:lpstr>
      <vt:lpstr>LGAD: The tool of your choice for precise timing</vt:lpstr>
      <vt:lpstr>PowerPoint Presentation</vt:lpstr>
      <vt:lpstr>What is Quality Control (QC)?</vt:lpstr>
      <vt:lpstr>Electrical characterisation for LGAD sensors</vt:lpstr>
      <vt:lpstr>PowerPoint Presentation</vt:lpstr>
      <vt:lpstr>What are QC-TS (Quality Control Test Structure)?</vt:lpstr>
      <vt:lpstr>Why is the Inter-pad resistance important?</vt:lpstr>
      <vt:lpstr>Measurement of Test Structures (QC-TS)</vt:lpstr>
      <vt:lpstr>Measurement of resistance</vt:lpstr>
      <vt:lpstr>Results</vt:lpstr>
      <vt:lpstr>PowerPoint Presentation</vt:lpstr>
      <vt:lpstr>Why is Sensor QC important?</vt:lpstr>
      <vt:lpstr>Breakdown Voltage at different temperatures</vt:lpstr>
      <vt:lpstr>Comparison: Vendor and CERN</vt:lpstr>
      <vt:lpstr>Sensor IV scan at different temperatures</vt:lpstr>
      <vt:lpstr>IV Scan: Hybrid vs. Sensor</vt:lpstr>
      <vt:lpstr>PowerPoint Presentation</vt:lpstr>
      <vt:lpstr>Setup at CERN (SPS)</vt:lpstr>
      <vt:lpstr>Results (August 23)</vt:lpstr>
      <vt:lpstr>PowerPoint Presentation</vt:lpstr>
      <vt:lpstr>Summary</vt:lpstr>
      <vt:lpstr>Acknowledgements</vt:lpstr>
      <vt:lpstr>Backup</vt:lpstr>
      <vt:lpstr>Sensor infrastructure</vt:lpstr>
      <vt:lpstr>Physics Processes for which HGTD will provide better precision</vt:lpstr>
      <vt:lpstr>Quality Control for different sensors</vt:lpstr>
      <vt:lpstr>Derivation: Inter-pad current</vt:lpstr>
      <vt:lpstr>Importance of 4D resolution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Vogt, Moritz</cp:lastModifiedBy>
  <cp:revision>111</cp:revision>
  <dcterms:modified xsi:type="dcterms:W3CDTF">2024-08-26T13:51:40Z</dcterms:modified>
</cp:coreProperties>
</file>