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  <p:sldId id="272" r:id="rId6"/>
    <p:sldId id="273" r:id="rId7"/>
    <p:sldId id="271" r:id="rId8"/>
    <p:sldId id="263" r:id="rId9"/>
    <p:sldId id="274" r:id="rId10"/>
    <p:sldId id="275" r:id="rId11"/>
    <p:sldId id="276" r:id="rId12"/>
    <p:sldId id="277" r:id="rId13"/>
    <p:sldId id="278" r:id="rId14"/>
    <p:sldId id="279" r:id="rId15"/>
    <p:sldId id="264" r:id="rId16"/>
    <p:sldId id="265" r:id="rId17"/>
    <p:sldId id="266" r:id="rId18"/>
    <p:sldId id="267" r:id="rId19"/>
    <p:sldId id="268" r:id="rId20"/>
    <p:sldId id="270" r:id="rId21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481B43-C8C4-49F7-8FB1-EB6D54CB971F}" v="285" dt="2024-08-08T14:21:56.561"/>
    <p1510:client id="{31B97CA4-0276-45AE-9A62-C203E087A273}" v="2" dt="2024-08-08T13:54:03.571"/>
    <p1510:client id="{48FEC3B7-C9A1-4517-B7FF-0A625B328835}" v="192" dt="2024-08-08T13:32:53.416"/>
    <p1510:client id="{C7D47F44-1B78-4F25-B6B3-863EB0037769}" v="8" dt="2024-08-08T14:38:55.178"/>
    <p1510:client id="{C938F209-F5D0-48AF-9897-A65B8E6A3708}" v="184" dt="2024-08-09T13:17:32.362"/>
    <p1510:client id="{D0267751-CA5E-40D8-ADCE-A4791C4E84F1}" v="27" dt="2024-08-09T13:30:34.459"/>
    <p1510:client id="{D4970A65-0BF3-4205-B2E1-D8F619B4A9A8}" v="199" dt="2024-08-08T13:50:28.569"/>
    <p1510:client id="{F3B9DD0F-E15B-4A59-A38A-7BD92D7C6C9C}" v="7" dt="2024-08-08T15:06:24.2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76000"/>
                    <a:lumOff val="24000"/>
                  </a:schemeClr>
                </a:solidFill>
                <a:latin typeface="Calibri"/>
                <a:cs typeface="Calibri"/>
              </a:rPr>
              <a:t>Comparison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err="1">
                <a:solidFill>
                  <a:schemeClr val="tx2">
                    <a:lumMod val="76000"/>
                    <a:lumOff val="24000"/>
                  </a:schemeClr>
                </a:solidFill>
                <a:latin typeface="Times New Roman"/>
                <a:cs typeface="Times New Roman"/>
              </a:rPr>
              <a:t>BBSrc</a:t>
            </a:r>
            <a:r>
              <a:rPr lang="en-GB" dirty="0">
                <a:solidFill>
                  <a:schemeClr val="tx2">
                    <a:lumMod val="76000"/>
                    <a:lumOff val="24000"/>
                  </a:schemeClr>
                </a:solidFill>
                <a:latin typeface="Times New Roman"/>
                <a:cs typeface="Times New Roman"/>
              </a:rPr>
              <a:t> and OMC3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9CFC0-3510-4CB9-D44C-287CF2716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42_X</a:t>
            </a:r>
          </a:p>
        </p:txBody>
      </p:sp>
      <p:pic>
        <p:nvPicPr>
          <p:cNvPr id="4" name="Content Placeholder 3" descr="A graph showing a red and blue line&#10;&#10;Description automatically generated">
            <a:extLst>
              <a:ext uri="{FF2B5EF4-FFF2-40B4-BE49-F238E27FC236}">
                <a16:creationId xmlns:a16="http://schemas.microsoft.com/office/drawing/2014/main" id="{1DC84161-1273-7D98-13B5-473B515D57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3945" y="1835150"/>
            <a:ext cx="8295510" cy="4351338"/>
          </a:xfrm>
        </p:spPr>
      </p:pic>
    </p:spTree>
    <p:extLst>
      <p:ext uri="{BB962C8B-B14F-4D97-AF65-F5344CB8AC3E}">
        <p14:creationId xmlns:p14="http://schemas.microsoft.com/office/powerpoint/2010/main" val="272175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5EFEE-FA3B-14D7-F8A9-D8635F52D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10_Y</a:t>
            </a:r>
            <a:endParaRPr lang="en-US" dirty="0"/>
          </a:p>
        </p:txBody>
      </p:sp>
      <p:pic>
        <p:nvPicPr>
          <p:cNvPr id="4" name="Content Placeholder 3" descr="A graph showing a red and blue line&#10;&#10;Description automatically generated">
            <a:extLst>
              <a:ext uri="{FF2B5EF4-FFF2-40B4-BE49-F238E27FC236}">
                <a16:creationId xmlns:a16="http://schemas.microsoft.com/office/drawing/2014/main" id="{1A95C384-5670-1685-9557-2245E529FE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7813" y="1825625"/>
            <a:ext cx="8354473" cy="4351338"/>
          </a:xfrm>
        </p:spPr>
      </p:pic>
    </p:spTree>
    <p:extLst>
      <p:ext uri="{BB962C8B-B14F-4D97-AF65-F5344CB8AC3E}">
        <p14:creationId xmlns:p14="http://schemas.microsoft.com/office/powerpoint/2010/main" val="591850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10CEA-1950-1AF8-8BCE-4507629BB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42_Y</a:t>
            </a:r>
          </a:p>
        </p:txBody>
      </p:sp>
      <p:pic>
        <p:nvPicPr>
          <p:cNvPr id="4" name="Content Placeholder 3" descr="A graph showing a red and blue line&#10;&#10;Description automatically generated">
            <a:extLst>
              <a:ext uri="{FF2B5EF4-FFF2-40B4-BE49-F238E27FC236}">
                <a16:creationId xmlns:a16="http://schemas.microsoft.com/office/drawing/2014/main" id="{0AD2DB4B-C9BE-13C9-0769-B2FA99419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4189" y="1854200"/>
            <a:ext cx="8463622" cy="4351338"/>
          </a:xfrm>
        </p:spPr>
      </p:pic>
    </p:spTree>
    <p:extLst>
      <p:ext uri="{BB962C8B-B14F-4D97-AF65-F5344CB8AC3E}">
        <p14:creationId xmlns:p14="http://schemas.microsoft.com/office/powerpoint/2010/main" val="3830132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1E2E-582A-4B8A-53D1-4B1A485FD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Amplitude Vs Action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78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1B21-8856-1363-213E-DC93912B4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</a:t>
            </a:r>
          </a:p>
        </p:txBody>
      </p:sp>
      <p:pic>
        <p:nvPicPr>
          <p:cNvPr id="4" name="Content Placeholder 3" descr="A graph with a line and a line&#10;&#10;Description automatically generated">
            <a:extLst>
              <a:ext uri="{FF2B5EF4-FFF2-40B4-BE49-F238E27FC236}">
                <a16:creationId xmlns:a16="http://schemas.microsoft.com/office/drawing/2014/main" id="{D6693670-86C3-7FD5-BC3A-63DDDBE41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798" y="1701800"/>
            <a:ext cx="5826103" cy="435133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F120A4-9B9A-1042-D1FC-C09442DC09E2}"/>
              </a:ext>
            </a:extLst>
          </p:cNvPr>
          <p:cNvSpPr txBox="1"/>
          <p:nvPr/>
        </p:nvSpPr>
        <p:spPr>
          <a:xfrm>
            <a:off x="8479367" y="2649008"/>
            <a:ext cx="240241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Fill 8521– Beam1 - 30cm</a:t>
            </a:r>
          </a:p>
        </p:txBody>
      </p:sp>
    </p:spTree>
    <p:extLst>
      <p:ext uri="{BB962C8B-B14F-4D97-AF65-F5344CB8AC3E}">
        <p14:creationId xmlns:p14="http://schemas.microsoft.com/office/powerpoint/2010/main" val="3824416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1B21-8856-1363-213E-DC93912B4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</a:t>
            </a:r>
          </a:p>
        </p:txBody>
      </p:sp>
      <p:pic>
        <p:nvPicPr>
          <p:cNvPr id="4" name="Content Placeholder 3" descr="A graph of a line graph&#10;&#10;Description automatically generated">
            <a:extLst>
              <a:ext uri="{FF2B5EF4-FFF2-40B4-BE49-F238E27FC236}">
                <a16:creationId xmlns:a16="http://schemas.microsoft.com/office/drawing/2014/main" id="{B924F6F5-4CB1-4BEA-BCB8-3A380ECA33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39" y="1698625"/>
            <a:ext cx="5774189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81CBB7-BB75-2074-1391-150DB4168423}"/>
              </a:ext>
            </a:extLst>
          </p:cNvPr>
          <p:cNvSpPr txBox="1"/>
          <p:nvPr/>
        </p:nvSpPr>
        <p:spPr>
          <a:xfrm>
            <a:off x="8479367" y="2649008"/>
            <a:ext cx="240241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Fill 8521 – Beam1 - 60cm</a:t>
            </a:r>
          </a:p>
        </p:txBody>
      </p:sp>
    </p:spTree>
    <p:extLst>
      <p:ext uri="{BB962C8B-B14F-4D97-AF65-F5344CB8AC3E}">
        <p14:creationId xmlns:p14="http://schemas.microsoft.com/office/powerpoint/2010/main" val="3336888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1B21-8856-1363-213E-DC93912B4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</a:t>
            </a:r>
          </a:p>
        </p:txBody>
      </p:sp>
      <p:pic>
        <p:nvPicPr>
          <p:cNvPr id="6" name="Content Placeholder 5" descr="A graph of a line graph&#10;&#10;Description automatically generated">
            <a:extLst>
              <a:ext uri="{FF2B5EF4-FFF2-40B4-BE49-F238E27FC236}">
                <a16:creationId xmlns:a16="http://schemas.microsoft.com/office/drawing/2014/main" id="{3F1F0B8C-B2FF-A507-2C3A-18F0CA6A65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624" y="1698625"/>
            <a:ext cx="5796585" cy="435133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510287-0CC4-7FBD-E748-55076440548E}"/>
              </a:ext>
            </a:extLst>
          </p:cNvPr>
          <p:cNvSpPr txBox="1"/>
          <p:nvPr/>
        </p:nvSpPr>
        <p:spPr>
          <a:xfrm>
            <a:off x="8479367" y="2649008"/>
            <a:ext cx="240241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Fill 8521– Beam1 - 120cm</a:t>
            </a:r>
          </a:p>
        </p:txBody>
      </p:sp>
    </p:spTree>
    <p:extLst>
      <p:ext uri="{BB962C8B-B14F-4D97-AF65-F5344CB8AC3E}">
        <p14:creationId xmlns:p14="http://schemas.microsoft.com/office/powerpoint/2010/main" val="2866586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1B21-8856-1363-213E-DC93912B4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</a:t>
            </a:r>
          </a:p>
        </p:txBody>
      </p:sp>
      <p:pic>
        <p:nvPicPr>
          <p:cNvPr id="6" name="Content Placeholder 5" descr="A graph with a line graph and a line graph&#10;&#10;Description automatically generated">
            <a:extLst>
              <a:ext uri="{FF2B5EF4-FFF2-40B4-BE49-F238E27FC236}">
                <a16:creationId xmlns:a16="http://schemas.microsoft.com/office/drawing/2014/main" id="{B71F5C78-7905-6157-9E7A-3C1011C4D6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391" y="1688042"/>
            <a:ext cx="5775883" cy="435133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43C8BD-73BC-E9C7-93FE-790ED5D67369}"/>
              </a:ext>
            </a:extLst>
          </p:cNvPr>
          <p:cNvSpPr txBox="1"/>
          <p:nvPr/>
        </p:nvSpPr>
        <p:spPr>
          <a:xfrm>
            <a:off x="8479367" y="2649008"/>
            <a:ext cx="240241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Fill 8521– Beam2 - 30cm</a:t>
            </a:r>
          </a:p>
        </p:txBody>
      </p:sp>
    </p:spTree>
    <p:extLst>
      <p:ext uri="{BB962C8B-B14F-4D97-AF65-F5344CB8AC3E}">
        <p14:creationId xmlns:p14="http://schemas.microsoft.com/office/powerpoint/2010/main" val="4289252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1B21-8856-1363-213E-DC93912B4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</a:t>
            </a:r>
          </a:p>
        </p:txBody>
      </p:sp>
      <p:pic>
        <p:nvPicPr>
          <p:cNvPr id="6" name="Content Placeholder 5" descr="A graph with a line graph&#10;&#10;Description automatically generated">
            <a:extLst>
              <a:ext uri="{FF2B5EF4-FFF2-40B4-BE49-F238E27FC236}">
                <a16:creationId xmlns:a16="http://schemas.microsoft.com/office/drawing/2014/main" id="{80CBD3F3-7D84-0362-05CE-2D3558E129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758" y="1688042"/>
            <a:ext cx="5836650" cy="435133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008DC-07F4-5886-9AF4-AFCC3076EC40}"/>
              </a:ext>
            </a:extLst>
          </p:cNvPr>
          <p:cNvSpPr txBox="1"/>
          <p:nvPr/>
        </p:nvSpPr>
        <p:spPr>
          <a:xfrm>
            <a:off x="8479367" y="2649008"/>
            <a:ext cx="240241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Fill 9403– Beam2 - 60cm</a:t>
            </a:r>
          </a:p>
        </p:txBody>
      </p:sp>
    </p:spTree>
    <p:extLst>
      <p:ext uri="{BB962C8B-B14F-4D97-AF65-F5344CB8AC3E}">
        <p14:creationId xmlns:p14="http://schemas.microsoft.com/office/powerpoint/2010/main" val="309295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1B21-8856-1363-213E-DC93912B4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</a:t>
            </a:r>
          </a:p>
        </p:txBody>
      </p:sp>
      <p:pic>
        <p:nvPicPr>
          <p:cNvPr id="4" name="Content Placeholder 3" descr="A graph with a line graph&#10;&#10;Description automatically generated">
            <a:extLst>
              <a:ext uri="{FF2B5EF4-FFF2-40B4-BE49-F238E27FC236}">
                <a16:creationId xmlns:a16="http://schemas.microsoft.com/office/drawing/2014/main" id="{AFA10C4E-C053-F22C-92F2-9D51FA310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143" y="1688042"/>
            <a:ext cx="5841880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25E9EF-917B-998C-1268-AD381B0C9DFF}"/>
              </a:ext>
            </a:extLst>
          </p:cNvPr>
          <p:cNvSpPr txBox="1"/>
          <p:nvPr/>
        </p:nvSpPr>
        <p:spPr>
          <a:xfrm>
            <a:off x="8479367" y="2649008"/>
            <a:ext cx="240241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Fill 8521– Beam2 - 120cm</a:t>
            </a:r>
          </a:p>
        </p:txBody>
      </p:sp>
    </p:spTree>
    <p:extLst>
      <p:ext uri="{BB962C8B-B14F-4D97-AF65-F5344CB8AC3E}">
        <p14:creationId xmlns:p14="http://schemas.microsoft.com/office/powerpoint/2010/main" val="285784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F02F4F1-51C8-BE31-AF29-F1DE5EB52A78}"/>
              </a:ext>
            </a:extLst>
          </p:cNvPr>
          <p:cNvSpPr/>
          <p:nvPr/>
        </p:nvSpPr>
        <p:spPr>
          <a:xfrm>
            <a:off x="0" y="-1058"/>
            <a:ext cx="12192000" cy="169545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1E4F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565C5B-12ED-8323-6E27-FDA87A039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84150"/>
            <a:ext cx="10515600" cy="1325563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Times New Roman"/>
                <a:cs typeface="Times New Roman"/>
              </a:rPr>
              <a:t>Amplitude and Action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0AD1F1-9ECC-C9FF-E61E-D6E6218B2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48527" y="2092325"/>
            <a:ext cx="508904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endParaRPr lang="en-GB" sz="2000" dirty="0">
              <a:latin typeface="Calibri"/>
              <a:cs typeface="Calibri"/>
            </a:endParaRPr>
          </a:p>
          <a:p>
            <a:pPr algn="just"/>
            <a:r>
              <a:rPr lang="en-GB" sz="2000" dirty="0">
                <a:latin typeface="Calibri"/>
                <a:cs typeface="Calibri"/>
              </a:rPr>
              <a:t>Amplitude of kick is not always linear to Action (especially in the Vertical Plane).</a:t>
            </a:r>
            <a:endParaRPr lang="en-US" sz="2000" dirty="0">
              <a:ea typeface="+mn-lt"/>
              <a:cs typeface="+mn-lt"/>
            </a:endParaRPr>
          </a:p>
          <a:p>
            <a:pPr algn="just"/>
            <a:endParaRPr lang="en-GB" sz="2000" dirty="0">
              <a:latin typeface="Calibri"/>
              <a:ea typeface="+mn-lt"/>
              <a:cs typeface="Calibri"/>
            </a:endParaRPr>
          </a:p>
          <a:p>
            <a:pPr algn="just"/>
            <a:r>
              <a:rPr lang="en-GB" sz="2000" dirty="0">
                <a:ea typeface="+mn-lt"/>
                <a:cs typeface="+mn-lt"/>
              </a:rPr>
              <a:t>Vertical Action consistently has higher Action values than Horizontal Action for any given kick amplitude. </a:t>
            </a:r>
            <a:endParaRPr lang="en-US" sz="2000" dirty="0">
              <a:ea typeface="+mn-lt"/>
              <a:cs typeface="+mn-lt"/>
            </a:endParaRPr>
          </a:p>
          <a:p>
            <a:pPr algn="just"/>
            <a:endParaRPr lang="en-GB" sz="2000" dirty="0">
              <a:latin typeface="Calibri"/>
              <a:cs typeface="Calibri"/>
            </a:endParaRPr>
          </a:p>
          <a:p>
            <a:pPr marL="0" indent="0" algn="just">
              <a:buNone/>
            </a:pPr>
            <a:endParaRPr lang="en-GB" sz="2000" dirty="0">
              <a:latin typeface="Calibri"/>
              <a:cs typeface="Calibri"/>
            </a:endParaRPr>
          </a:p>
          <a:p>
            <a:pPr algn="just"/>
            <a:r>
              <a:rPr lang="en-GB" sz="2000" dirty="0">
                <a:latin typeface="Calibri"/>
                <a:cs typeface="Calibri"/>
              </a:rPr>
              <a:t>Function:</a:t>
            </a:r>
          </a:p>
          <a:p>
            <a:pPr marL="685800" algn="just">
              <a:spcBef>
                <a:spcPts val="500"/>
              </a:spcBef>
            </a:pPr>
            <a:r>
              <a:rPr lang="en-GB" sz="1600" dirty="0">
                <a:latin typeface="Calibri"/>
                <a:cs typeface="Calibri"/>
              </a:rPr>
              <a:t>Horizontal: </a:t>
            </a:r>
            <a:r>
              <a:rPr lang="en-GB" sz="1600" dirty="0">
                <a:ea typeface="+mn-lt"/>
                <a:cs typeface="+mn-lt"/>
              </a:rPr>
              <a:t>y = </a:t>
            </a:r>
            <a:r>
              <a:rPr lang="en-GB" sz="1400" dirty="0">
                <a:ea typeface="+mn-lt"/>
                <a:cs typeface="+mn-lt"/>
              </a:rPr>
              <a:t> 9.77 x  +  0.193</a:t>
            </a:r>
          </a:p>
          <a:p>
            <a:pPr lvl="1" algn="just"/>
            <a:r>
              <a:rPr lang="en-GB" sz="1600" dirty="0">
                <a:ea typeface="+mn-lt"/>
                <a:cs typeface="+mn-lt"/>
              </a:rPr>
              <a:t>Vertical:     y =  </a:t>
            </a:r>
            <a:r>
              <a:rPr lang="en-GB" sz="1400" dirty="0">
                <a:ea typeface="+mn-lt"/>
                <a:cs typeface="+mn-lt"/>
              </a:rPr>
              <a:t>10.7x  - 4.56x</a:t>
            </a:r>
            <a:r>
              <a:rPr lang="en-GB" sz="1400" baseline="30000" dirty="0">
                <a:ea typeface="+mn-lt"/>
                <a:cs typeface="+mn-lt"/>
              </a:rPr>
              <a:t>2</a:t>
            </a:r>
            <a:r>
              <a:rPr lang="en-GB" sz="1400" dirty="0">
                <a:ea typeface="+mn-lt"/>
                <a:cs typeface="+mn-lt"/>
              </a:rPr>
              <a:t>  - 3.444</a:t>
            </a:r>
          </a:p>
          <a:p>
            <a:pPr lvl="1" algn="just"/>
            <a:endParaRPr lang="en-GB" sz="1600" dirty="0">
              <a:latin typeface="Calibri"/>
              <a:cs typeface="Calibri"/>
            </a:endParaRPr>
          </a:p>
        </p:txBody>
      </p:sp>
      <p:pic>
        <p:nvPicPr>
          <p:cNvPr id="3" name="Picture 2" descr="A graph of a line graph&#10;&#10;Description automatically generated">
            <a:extLst>
              <a:ext uri="{FF2B5EF4-FFF2-40B4-BE49-F238E27FC236}">
                <a16:creationId xmlns:a16="http://schemas.microsoft.com/office/drawing/2014/main" id="{E0AD105E-6A55-64CD-A228-04534807B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64" y="2038597"/>
            <a:ext cx="5978980" cy="446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66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3C5D6-3CA3-DA41-0F6F-A44779F34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</a:t>
            </a:r>
          </a:p>
        </p:txBody>
      </p:sp>
      <p:pic>
        <p:nvPicPr>
          <p:cNvPr id="4" name="Content Placeholder 3" descr="A graph of a line graph&#10;&#10;Description automatically generated">
            <a:extLst>
              <a:ext uri="{FF2B5EF4-FFF2-40B4-BE49-F238E27FC236}">
                <a16:creationId xmlns:a16="http://schemas.microsoft.com/office/drawing/2014/main" id="{81631654-A0F8-B5BF-27AE-D184AF6ADD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0205" y="1857375"/>
            <a:ext cx="6183007" cy="462650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B309EE-9273-73D5-AF7C-6898DD0678AA}"/>
              </a:ext>
            </a:extLst>
          </p:cNvPr>
          <p:cNvSpPr txBox="1"/>
          <p:nvPr/>
        </p:nvSpPr>
        <p:spPr>
          <a:xfrm>
            <a:off x="8479367" y="2649008"/>
            <a:ext cx="240241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Fill 9403– Beam1 - 30cm</a:t>
            </a:r>
          </a:p>
        </p:txBody>
      </p:sp>
    </p:spTree>
    <p:extLst>
      <p:ext uri="{BB962C8B-B14F-4D97-AF65-F5344CB8AC3E}">
        <p14:creationId xmlns:p14="http://schemas.microsoft.com/office/powerpoint/2010/main" val="412516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8D7F49-0EAF-5FB4-8010-1D2BDDF9F7EC}"/>
              </a:ext>
            </a:extLst>
          </p:cNvPr>
          <p:cNvSpPr/>
          <p:nvPr/>
        </p:nvSpPr>
        <p:spPr>
          <a:xfrm>
            <a:off x="0" y="-1058"/>
            <a:ext cx="12192000" cy="169545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1E4F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4C1DBE-1EFA-691B-6208-C1989CA9B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150"/>
            <a:ext cx="10515600" cy="1325563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Comparison of Phase Error in </a:t>
            </a:r>
            <a:r>
              <a:rPr lang="en-GB" sz="3600" err="1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BBSrc</a:t>
            </a:r>
            <a:r>
              <a:rPr lang="en-GB" sz="3600" dirty="0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 and OMC3</a:t>
            </a:r>
            <a:endParaRPr lang="en-US" sz="36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DA453-0332-056C-B816-F0F98404E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43675" y="2130425"/>
            <a:ext cx="5191125" cy="434181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endParaRPr lang="en-GB" sz="2400" dirty="0">
              <a:latin typeface="Calibri"/>
              <a:cs typeface="Calibri"/>
            </a:endParaRPr>
          </a:p>
          <a:p>
            <a:pPr marL="0" indent="0" algn="just">
              <a:buNone/>
            </a:pPr>
            <a:endParaRPr lang="en-GB" sz="2400" dirty="0">
              <a:latin typeface="Calibri"/>
              <a:cs typeface="Calibri"/>
            </a:endParaRPr>
          </a:p>
          <a:p>
            <a:pPr marL="342900" indent="-342900" algn="just"/>
            <a:r>
              <a:rPr lang="en-GB" sz="2000" dirty="0">
                <a:latin typeface="Calibri"/>
                <a:ea typeface="+mn-lt"/>
                <a:cs typeface="+mn-lt"/>
              </a:rPr>
              <a:t>Average Phase Error is smaller in </a:t>
            </a:r>
            <a:r>
              <a:rPr lang="en-GB" sz="2000" err="1">
                <a:latin typeface="Calibri"/>
                <a:ea typeface="+mn-lt"/>
                <a:cs typeface="+mn-lt"/>
              </a:rPr>
              <a:t>BBSrc</a:t>
            </a:r>
            <a:r>
              <a:rPr lang="en-GB" sz="2000" dirty="0">
                <a:latin typeface="Calibri"/>
                <a:ea typeface="+mn-lt"/>
                <a:cs typeface="+mn-lt"/>
              </a:rPr>
              <a:t> than in OMC.</a:t>
            </a:r>
            <a:endParaRPr lang="en-GB" sz="2000">
              <a:latin typeface="Calibri"/>
              <a:ea typeface="Calibri"/>
              <a:cs typeface="Calibri"/>
            </a:endParaRPr>
          </a:p>
          <a:p>
            <a:pPr marL="0" indent="0" algn="just">
              <a:buNone/>
            </a:pPr>
            <a:endParaRPr lang="en-GB" sz="1400" dirty="0">
              <a:latin typeface="Calibri"/>
              <a:cs typeface="Calibri"/>
            </a:endParaRPr>
          </a:p>
          <a:p>
            <a:pPr algn="just"/>
            <a:r>
              <a:rPr lang="en-GB" sz="1600" dirty="0">
                <a:latin typeface="Calibri"/>
                <a:ea typeface="+mn-lt"/>
                <a:cs typeface="+mn-lt"/>
              </a:rPr>
              <a:t>Beam 1 - 30cm</a:t>
            </a:r>
            <a:endParaRPr lang="en-GB" sz="1600">
              <a:latin typeface="Calibri"/>
              <a:cs typeface="Calibri"/>
            </a:endParaRPr>
          </a:p>
          <a:p>
            <a:pPr algn="just"/>
            <a:r>
              <a:rPr lang="en-GB" sz="1600" dirty="0">
                <a:latin typeface="Calibri"/>
                <a:ea typeface="+mn-lt"/>
                <a:cs typeface="+mn-lt"/>
              </a:rPr>
              <a:t>Fill No. = 9403</a:t>
            </a:r>
            <a:endParaRPr lang="en-GB" sz="1600">
              <a:latin typeface="Calibri"/>
              <a:cs typeface="Calibri"/>
            </a:endParaRPr>
          </a:p>
          <a:p>
            <a:pPr algn="just"/>
            <a:r>
              <a:rPr lang="en-GB" sz="1600" dirty="0">
                <a:latin typeface="Calibri"/>
                <a:ea typeface="+mn-lt"/>
                <a:cs typeface="+mn-lt"/>
              </a:rPr>
              <a:t>Model:</a:t>
            </a:r>
            <a:endParaRPr lang="en-GB" sz="1600">
              <a:latin typeface="Calibri"/>
              <a:cs typeface="Calibri"/>
            </a:endParaRPr>
          </a:p>
          <a:p>
            <a:pPr lvl="1" algn="just"/>
            <a:r>
              <a:rPr lang="en-GB" sz="1400" err="1">
                <a:latin typeface="Calibri"/>
                <a:ea typeface="+mn-lt"/>
                <a:cs typeface="+mn-lt"/>
              </a:rPr>
              <a:t>BBSrc</a:t>
            </a:r>
            <a:r>
              <a:rPr lang="en-GB" sz="1400" dirty="0">
                <a:latin typeface="Calibri"/>
                <a:ea typeface="+mn-lt"/>
                <a:cs typeface="+mn-lt"/>
              </a:rPr>
              <a:t>: B1_30cm_22-03-2024</a:t>
            </a:r>
            <a:endParaRPr lang="en-GB" sz="1400">
              <a:latin typeface="Calibri"/>
              <a:cs typeface="Calibri"/>
            </a:endParaRPr>
          </a:p>
          <a:p>
            <a:pPr lvl="1" algn="just"/>
            <a:r>
              <a:rPr lang="en-GB" sz="1400" dirty="0">
                <a:latin typeface="Calibri"/>
                <a:ea typeface="+mn-lt"/>
                <a:cs typeface="+mn-lt"/>
              </a:rPr>
              <a:t>OMC3: B1_30cm_for_global_corrections_with_knobs</a:t>
            </a:r>
            <a:endParaRPr lang="en-GB" sz="1400">
              <a:latin typeface="Calibri"/>
              <a:cs typeface="Calibri"/>
            </a:endParaRPr>
          </a:p>
        </p:txBody>
      </p:sp>
      <p:pic>
        <p:nvPicPr>
          <p:cNvPr id="8" name="Content Placeholder 7" descr="A graph of a comparison of average phase error&#10;&#10;Description automatically generated">
            <a:extLst>
              <a:ext uri="{FF2B5EF4-FFF2-40B4-BE49-F238E27FC236}">
                <a16:creationId xmlns:a16="http://schemas.microsoft.com/office/drawing/2014/main" id="{3BE37B27-CF97-C9B9-E645-7669A8272F7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9600" y="2134394"/>
            <a:ext cx="5734050" cy="4343400"/>
          </a:xfrm>
        </p:spPr>
      </p:pic>
    </p:spTree>
    <p:extLst>
      <p:ext uri="{BB962C8B-B14F-4D97-AF65-F5344CB8AC3E}">
        <p14:creationId xmlns:p14="http://schemas.microsoft.com/office/powerpoint/2010/main" val="1421900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2A2F328-C298-DAC2-9AF2-2DEB4ACFCF08}"/>
              </a:ext>
            </a:extLst>
          </p:cNvPr>
          <p:cNvSpPr/>
          <p:nvPr/>
        </p:nvSpPr>
        <p:spPr>
          <a:xfrm>
            <a:off x="0" y="-1058"/>
            <a:ext cx="12192000" cy="169545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1E4F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B2A88-0D7D-D0D4-3A03-6C77B8915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150"/>
            <a:ext cx="10515600" cy="1325563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Comparison of </a:t>
            </a:r>
            <a:r>
              <a:rPr lang="en-GB" sz="3600" dirty="0" err="1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BetaPhase</a:t>
            </a:r>
            <a:r>
              <a:rPr lang="en-GB" sz="3600" dirty="0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 Error in </a:t>
            </a:r>
            <a:r>
              <a:rPr lang="en-GB" sz="3600" dirty="0" err="1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BBSrc</a:t>
            </a:r>
            <a:r>
              <a:rPr lang="en-GB" sz="3600" dirty="0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 and OMC3</a:t>
            </a:r>
            <a:endParaRPr lang="en-US" sz="36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B472-1D03-D659-B84C-2FEB080FC3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6500" y="2054225"/>
            <a:ext cx="5410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endParaRPr lang="en-GB" dirty="0">
              <a:latin typeface="Calibri"/>
              <a:cs typeface="Calibri"/>
            </a:endParaRPr>
          </a:p>
          <a:p>
            <a:pPr marL="342900" indent="-342900" algn="just"/>
            <a:r>
              <a:rPr lang="en-GB" sz="2000" err="1">
                <a:latin typeface="Calibri"/>
                <a:ea typeface="+mn-lt"/>
                <a:cs typeface="+mn-lt"/>
              </a:rPr>
              <a:t>Errorbars</a:t>
            </a:r>
            <a:r>
              <a:rPr lang="en-GB" sz="2000" dirty="0">
                <a:latin typeface="Calibri"/>
                <a:ea typeface="+mn-lt"/>
                <a:cs typeface="+mn-lt"/>
              </a:rPr>
              <a:t> are smaller in </a:t>
            </a:r>
            <a:r>
              <a:rPr lang="en-GB" sz="2000" err="1">
                <a:latin typeface="Calibri"/>
                <a:ea typeface="+mn-lt"/>
                <a:cs typeface="+mn-lt"/>
              </a:rPr>
              <a:t>BBSrc</a:t>
            </a:r>
            <a:r>
              <a:rPr lang="en-GB" sz="2000" dirty="0">
                <a:latin typeface="Calibri"/>
                <a:ea typeface="+mn-lt"/>
                <a:cs typeface="+mn-lt"/>
              </a:rPr>
              <a:t> than in OMC.</a:t>
            </a:r>
            <a:endParaRPr lang="en-GB" sz="2000">
              <a:latin typeface="Calibri"/>
              <a:ea typeface="Calibri"/>
              <a:cs typeface="Calibri"/>
            </a:endParaRPr>
          </a:p>
          <a:p>
            <a:pPr marL="342900" indent="-342900" algn="just"/>
            <a:r>
              <a:rPr lang="en-GB" sz="2000" dirty="0">
                <a:latin typeface="Calibri"/>
                <a:ea typeface="+mn-lt"/>
                <a:cs typeface="+mn-lt"/>
              </a:rPr>
              <a:t>Error is smaller in </a:t>
            </a:r>
            <a:r>
              <a:rPr lang="en-GB" sz="2000" err="1">
                <a:latin typeface="Calibri"/>
                <a:ea typeface="+mn-lt"/>
                <a:cs typeface="+mn-lt"/>
              </a:rPr>
              <a:t>BBSrc</a:t>
            </a:r>
            <a:r>
              <a:rPr lang="en-GB" sz="2000" dirty="0">
                <a:latin typeface="Calibri"/>
                <a:ea typeface="+mn-lt"/>
                <a:cs typeface="+mn-lt"/>
              </a:rPr>
              <a:t> in both horizontal and vertical </a:t>
            </a:r>
            <a:endParaRPr lang="en-GB" sz="2000" dirty="0">
              <a:latin typeface="Calibri"/>
              <a:ea typeface="+mn-lt"/>
              <a:cs typeface="Calibri"/>
            </a:endParaRPr>
          </a:p>
          <a:p>
            <a:pPr marL="0" indent="0" algn="just">
              <a:buNone/>
            </a:pPr>
            <a:r>
              <a:rPr lang="en-GB" sz="2000" dirty="0">
                <a:latin typeface="Calibri"/>
                <a:ea typeface="+mn-lt"/>
                <a:cs typeface="+mn-lt"/>
              </a:rPr>
              <a:t>      –&gt; difference of approx. 2x.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algn="just"/>
            <a:endParaRPr lang="en-GB"/>
          </a:p>
          <a:p>
            <a:pPr algn="just"/>
            <a:r>
              <a:rPr lang="en-GB" sz="1600" dirty="0">
                <a:latin typeface="Calibri"/>
                <a:ea typeface="+mn-lt"/>
                <a:cs typeface="+mn-lt"/>
              </a:rPr>
              <a:t>Beam 1 - 30cm</a:t>
            </a:r>
            <a:endParaRPr lang="en-GB" sz="1600">
              <a:latin typeface="Calibri"/>
              <a:cs typeface="Calibri"/>
            </a:endParaRPr>
          </a:p>
          <a:p>
            <a:pPr algn="just"/>
            <a:r>
              <a:rPr lang="en-GB" sz="1600" dirty="0">
                <a:latin typeface="Calibri"/>
                <a:ea typeface="+mn-lt"/>
                <a:cs typeface="+mn-lt"/>
              </a:rPr>
              <a:t>Fill No. = 9403</a:t>
            </a:r>
            <a:endParaRPr lang="en-GB" sz="1600">
              <a:latin typeface="Calibri"/>
              <a:cs typeface="Calibri"/>
            </a:endParaRPr>
          </a:p>
          <a:p>
            <a:pPr algn="just"/>
            <a:r>
              <a:rPr lang="en-GB" sz="1600" dirty="0">
                <a:latin typeface="Calibri"/>
                <a:ea typeface="+mn-lt"/>
                <a:cs typeface="+mn-lt"/>
              </a:rPr>
              <a:t>Model:</a:t>
            </a:r>
            <a:endParaRPr lang="en-GB" sz="1600">
              <a:latin typeface="Calibri"/>
              <a:cs typeface="Calibri"/>
            </a:endParaRPr>
          </a:p>
          <a:p>
            <a:pPr lvl="1" algn="just"/>
            <a:r>
              <a:rPr lang="en-GB" sz="1500" err="1">
                <a:latin typeface="Calibri"/>
                <a:ea typeface="+mn-lt"/>
                <a:cs typeface="+mn-lt"/>
              </a:rPr>
              <a:t>BBSrc</a:t>
            </a:r>
            <a:r>
              <a:rPr lang="en-GB" sz="1500" dirty="0">
                <a:latin typeface="Calibri"/>
                <a:ea typeface="+mn-lt"/>
                <a:cs typeface="+mn-lt"/>
              </a:rPr>
              <a:t>: B1_30cm_22-03-2024</a:t>
            </a:r>
            <a:endParaRPr lang="en-GB" sz="1500">
              <a:latin typeface="Calibri"/>
              <a:cs typeface="Calibri"/>
            </a:endParaRPr>
          </a:p>
          <a:p>
            <a:pPr lvl="1" algn="just"/>
            <a:r>
              <a:rPr lang="en-GB" sz="1500" dirty="0">
                <a:latin typeface="Calibri"/>
                <a:ea typeface="+mn-lt"/>
                <a:cs typeface="+mn-lt"/>
              </a:rPr>
              <a:t>OMC3: B1_30cm_for_global_corrections_with_knobs</a:t>
            </a:r>
            <a:endParaRPr lang="en-GB" sz="1500">
              <a:latin typeface="Calibri"/>
              <a:cs typeface="Calibri"/>
            </a:endParaRPr>
          </a:p>
        </p:txBody>
      </p:sp>
      <p:pic>
        <p:nvPicPr>
          <p:cNvPr id="3" name="Picture 2" descr="A graph of a comparison of beta phase error&#10;&#10;Description automatically generated">
            <a:extLst>
              <a:ext uri="{FF2B5EF4-FFF2-40B4-BE49-F238E27FC236}">
                <a16:creationId xmlns:a16="http://schemas.microsoft.com/office/drawing/2014/main" id="{0B4FB25F-3CE1-3CAF-D6B7-8841B0852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86" y="2057400"/>
            <a:ext cx="5817054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77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552A4-F358-4FD0-AB74-D51CFE979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96C6B1-7AF9-7736-9057-18F06F513B4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7039"/>
            <a:ext cx="5181600" cy="3888509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49028DE-9F1B-CC8D-2AE8-5EE3D46D14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49480"/>
            <a:ext cx="5181600" cy="3903627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2D7757B-E2BD-2069-AEA8-977D74241287}"/>
              </a:ext>
            </a:extLst>
          </p:cNvPr>
          <p:cNvSpPr/>
          <p:nvPr/>
        </p:nvSpPr>
        <p:spPr>
          <a:xfrm>
            <a:off x="0" y="-1058"/>
            <a:ext cx="12192000" cy="169545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600" dirty="0">
                <a:solidFill>
                  <a:srgbClr val="C1E4F5"/>
                </a:solidFill>
                <a:latin typeface="Times New Roman"/>
                <a:cs typeface="Times New Roman"/>
              </a:rPr>
              <a:t>Difference in Horizontal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3221FB-3834-582B-B130-3677DC7A5C50}"/>
              </a:ext>
            </a:extLst>
          </p:cNvPr>
          <p:cNvSpPr txBox="1"/>
          <p:nvPr/>
        </p:nvSpPr>
        <p:spPr>
          <a:xfrm>
            <a:off x="5238750" y="6105525"/>
            <a:ext cx="1876425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 algn="just">
              <a:buFont typeface=""/>
              <a:buChar char="•"/>
            </a:pPr>
            <a:r>
              <a:rPr lang="en-GB" sz="1600" dirty="0">
                <a:latin typeface="Calibri"/>
                <a:cs typeface="Arial"/>
              </a:rPr>
              <a:t>Beam 1 </a:t>
            </a:r>
            <a:endParaRPr lang="en-US" dirty="0">
              <a:latin typeface="Aptos" panose="020B0004020202020204"/>
              <a:cs typeface="Arial"/>
            </a:endParaRPr>
          </a:p>
          <a:p>
            <a:pPr marL="228600" indent="-228600" algn="just">
              <a:buFont typeface=""/>
              <a:buChar char="•"/>
            </a:pPr>
            <a:r>
              <a:rPr lang="en-GB" sz="1600" dirty="0">
                <a:latin typeface="Calibri"/>
                <a:cs typeface="Arial"/>
              </a:rPr>
              <a:t>Fill No. = 9403​</a:t>
            </a:r>
            <a:endParaRPr lang="en-US" dirty="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54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674F3-B16F-DE45-5B6E-D1DCF16F8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graph of a sound wave&#10;&#10;Description automatically generated">
            <a:extLst>
              <a:ext uri="{FF2B5EF4-FFF2-40B4-BE49-F238E27FC236}">
                <a16:creationId xmlns:a16="http://schemas.microsoft.com/office/drawing/2014/main" id="{201945E2-B606-CC4D-B007-5FEFAB183E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B1E4E44-DA6B-A3F5-51E7-F2F181DF73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2975"/>
            <a:ext cx="5181600" cy="3896637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C57854E-3D20-D555-8EE9-DDE4687BA1C7}"/>
              </a:ext>
            </a:extLst>
          </p:cNvPr>
          <p:cNvSpPr/>
          <p:nvPr/>
        </p:nvSpPr>
        <p:spPr>
          <a:xfrm>
            <a:off x="0" y="-1058"/>
            <a:ext cx="12192000" cy="169545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600" b="0" i="0" u="none" strike="noStrike" baseline="0" dirty="0">
                <a:solidFill>
                  <a:srgbClr val="C1E4F5"/>
                </a:solidFill>
                <a:latin typeface="Times New Roman"/>
              </a:rPr>
              <a:t>Difference in </a:t>
            </a:r>
            <a:r>
              <a:rPr lang="en-GB" sz="3600" dirty="0">
                <a:solidFill>
                  <a:srgbClr val="C1E4F5"/>
                </a:solidFill>
                <a:latin typeface="Times New Roman"/>
              </a:rPr>
              <a:t>Vertical</a:t>
            </a:r>
            <a:r>
              <a:rPr lang="en-GB" sz="3600" b="0" i="0" u="none" strike="noStrike" baseline="0" dirty="0">
                <a:solidFill>
                  <a:srgbClr val="C1E4F5"/>
                </a:solidFill>
                <a:latin typeface="Times New Roman"/>
              </a:rPr>
              <a:t> </a:t>
            </a:r>
            <a:r>
              <a:rPr lang="en-US" sz="3600" b="0" i="0" dirty="0">
                <a:latin typeface="Times New Roman"/>
              </a:rPr>
              <a:t>​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B0A358-1DA7-C949-16FF-E2E412E9A79C}"/>
              </a:ext>
            </a:extLst>
          </p:cNvPr>
          <p:cNvSpPr txBox="1"/>
          <p:nvPr/>
        </p:nvSpPr>
        <p:spPr>
          <a:xfrm>
            <a:off x="5238750" y="6105525"/>
            <a:ext cx="1876425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 algn="just">
              <a:buFont typeface=""/>
              <a:buChar char="•"/>
            </a:pPr>
            <a:r>
              <a:rPr lang="en-GB" sz="1600" dirty="0">
                <a:latin typeface="Calibri"/>
                <a:cs typeface="Arial"/>
              </a:rPr>
              <a:t>Beam 1 </a:t>
            </a:r>
            <a:endParaRPr lang="en-US" dirty="0">
              <a:latin typeface="Aptos" panose="020B0004020202020204"/>
              <a:cs typeface="Arial"/>
            </a:endParaRPr>
          </a:p>
          <a:p>
            <a:pPr marL="228600" indent="-228600" algn="just">
              <a:buFont typeface=""/>
              <a:buChar char="•"/>
            </a:pPr>
            <a:r>
              <a:rPr lang="en-GB" sz="1600" dirty="0">
                <a:latin typeface="Calibri"/>
                <a:cs typeface="Arial"/>
              </a:rPr>
              <a:t>Fill No. = 9403​</a:t>
            </a:r>
            <a:endParaRPr lang="en-US" dirty="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47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F02F4F1-51C8-BE31-AF29-F1DE5EB52A78}"/>
              </a:ext>
            </a:extLst>
          </p:cNvPr>
          <p:cNvSpPr/>
          <p:nvPr/>
        </p:nvSpPr>
        <p:spPr>
          <a:xfrm>
            <a:off x="0" y="-1058"/>
            <a:ext cx="12192000" cy="169545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1E4F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565C5B-12ED-8323-6E27-FDA87A039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"/>
            <a:ext cx="10515600" cy="1687513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Times New Roman"/>
                <a:cs typeface="Times New Roman"/>
              </a:rPr>
              <a:t>Conclusion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E89D64-E9A0-8360-8E65-500BC7CFC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1825625"/>
            <a:ext cx="1073467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endParaRPr lang="en-US" sz="2000" dirty="0"/>
          </a:p>
          <a:p>
            <a:pPr algn="just"/>
            <a:r>
              <a:rPr lang="en-US" sz="2000" dirty="0"/>
              <a:t>For same fill, </a:t>
            </a:r>
            <a:r>
              <a:rPr lang="en-US" sz="2000" dirty="0" err="1">
                <a:ea typeface="+mn-lt"/>
                <a:cs typeface="+mn-lt"/>
              </a:rPr>
              <a:t>BBSrc</a:t>
            </a:r>
            <a:r>
              <a:rPr lang="en-US" sz="2000" dirty="0">
                <a:ea typeface="+mn-lt"/>
                <a:cs typeface="+mn-lt"/>
              </a:rPr>
              <a:t> consistently has lower errors compared to OMC3 across the range of actions, with the difference becoming less pronounced at higher actions.</a:t>
            </a:r>
            <a:r>
              <a:rPr lang="en-US" sz="2000" dirty="0"/>
              <a:t>. </a:t>
            </a:r>
          </a:p>
          <a:p>
            <a:pPr marL="0" indent="0" algn="just">
              <a:buNone/>
            </a:pPr>
            <a:r>
              <a:rPr lang="en-US" sz="2000" dirty="0"/>
              <a:t>   </a:t>
            </a:r>
          </a:p>
          <a:p>
            <a:pPr algn="just"/>
            <a:r>
              <a:rPr lang="en-US" sz="2000" dirty="0"/>
              <a:t>Amplitude has a more non-linear relationship to the Action in the vertical.</a:t>
            </a:r>
          </a:p>
          <a:p>
            <a:pPr marL="0" indent="0" algn="just">
              <a:buNone/>
            </a:pPr>
            <a:r>
              <a:rPr lang="en-US" sz="2000" dirty="0"/>
              <a:t>    [Can be considered when taking readings/kicking in both planes.]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4960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7B692-B3CC-0884-B2B7-C2AC49F0A4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Extras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4BD000-FDBD-0F66-93E4-D2BC2D2048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730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F9A74-98A5-3C4B-C7C0-D012C8319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10_X</a:t>
            </a:r>
          </a:p>
        </p:txBody>
      </p:sp>
      <p:pic>
        <p:nvPicPr>
          <p:cNvPr id="4" name="Content Placeholder 3" descr="A graph showing a red and blue line&#10;&#10;Description automatically generated">
            <a:extLst>
              <a:ext uri="{FF2B5EF4-FFF2-40B4-BE49-F238E27FC236}">
                <a16:creationId xmlns:a16="http://schemas.microsoft.com/office/drawing/2014/main" id="{AF80CC4D-580E-6D10-726E-F614CD404E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9837" y="1825625"/>
            <a:ext cx="8372325" cy="4351338"/>
          </a:xfrm>
        </p:spPr>
      </p:pic>
    </p:spTree>
    <p:extLst>
      <p:ext uri="{BB962C8B-B14F-4D97-AF65-F5344CB8AC3E}">
        <p14:creationId xmlns:p14="http://schemas.microsoft.com/office/powerpoint/2010/main" val="4115818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Comparison</vt:lpstr>
      <vt:lpstr>Amplitude and Action</vt:lpstr>
      <vt:lpstr>Comparison of Phase Error in BBSrc and OMC3</vt:lpstr>
      <vt:lpstr>Comparison of BetaPhase Error in BBSrc and OMC3</vt:lpstr>
      <vt:lpstr>PowerPoint Presentation</vt:lpstr>
      <vt:lpstr>PowerPoint Presentation</vt:lpstr>
      <vt:lpstr>Conclusion</vt:lpstr>
      <vt:lpstr>Extras</vt:lpstr>
      <vt:lpstr>10_X</vt:lpstr>
      <vt:lpstr>42_X</vt:lpstr>
      <vt:lpstr>10_Y</vt:lpstr>
      <vt:lpstr>42_Y</vt:lpstr>
      <vt:lpstr>Amplitude Vs Action</vt:lpstr>
      <vt:lpstr>Observations:</vt:lpstr>
      <vt:lpstr>Observations:</vt:lpstr>
      <vt:lpstr>Observations:</vt:lpstr>
      <vt:lpstr>Observations:</vt:lpstr>
      <vt:lpstr>Observations:</vt:lpstr>
      <vt:lpstr>Observations:</vt:lpstr>
      <vt:lpstr>Observations: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611</cp:revision>
  <dcterms:created xsi:type="dcterms:W3CDTF">2024-07-26T13:34:18Z</dcterms:created>
  <dcterms:modified xsi:type="dcterms:W3CDTF">2024-08-09T13:31:56Z</dcterms:modified>
</cp:coreProperties>
</file>