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18288000" cy="10287000"/>
  <p:notesSz cx="6858000" cy="9144000"/>
  <p:embeddedFontLst>
    <p:embeddedFont>
      <p:font typeface="Cormorant Garamond Bold" panose="020B0604020202020204" charset="0"/>
      <p:regular r:id="rId7"/>
    </p:embeddedFont>
    <p:embeddedFont>
      <p:font typeface="Cormorant Garamond Bold Italics" panose="020B0604020202020204" charset="0"/>
      <p:regular r:id="rId8"/>
    </p:embeddedFont>
    <p:embeddedFont>
      <p:font typeface="Quicksand" panose="020B060402020202020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17E9"/>
    <a:srgbClr val="2CA28E"/>
    <a:srgbClr val="AC0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988" y="52"/>
      </p:cViewPr>
      <p:guideLst>
        <p:guide orient="horz" pos="21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948EF-B072-481B-8CBD-9EAA04C8EE3C}" type="datetimeFigureOut">
              <a:rPr lang="en-GB" smtClean="0"/>
              <a:t>08/08/2024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8C3AD-D1CB-41D8-AEE2-4F11DF8929F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88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12DB-370B-4376-9F99-EB9652FEB7A6}" type="datetime1">
              <a:rPr lang="en-US" smtClean="0"/>
              <a:t>8/8/2024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C532-093E-4726-B225-E0A07F06B62D}" type="datetime1">
              <a:rPr lang="en-US" smtClean="0"/>
              <a:t>8/8/2024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4B1C-89A3-4545-8B7C-A4D64F313E77}" type="datetime1">
              <a:rPr lang="en-US" smtClean="0"/>
              <a:t>8/8/2024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0178-4874-46A0-A01F-51CF76B50651}" type="datetime1">
              <a:rPr lang="en-US" smtClean="0"/>
              <a:t>8/8/2024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048CD-E41F-4386-84A0-F86B13738CA1}" type="datetime1">
              <a:rPr lang="en-US" smtClean="0"/>
              <a:t>8/8/2024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D5B78-99CD-47F6-A8DA-092E1A1B40D8}" type="datetime1">
              <a:rPr lang="en-US" smtClean="0"/>
              <a:t>8/8/2024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B323-DEC8-44F1-AFAF-39457C3F41E2}" type="datetime1">
              <a:rPr lang="en-US" smtClean="0"/>
              <a:t>8/8/2024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62320-3FCB-44BA-BB06-3D7D50F4FBCD}" type="datetime1">
              <a:rPr lang="en-US" smtClean="0"/>
              <a:t>8/8/2024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8597-5809-4CE8-8230-32F38539D1EE}" type="datetime1">
              <a:rPr lang="en-US" smtClean="0"/>
              <a:t>8/8/2024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CF18-298D-4DE5-9842-C129A658F480}" type="datetime1">
              <a:rPr lang="en-US" smtClean="0"/>
              <a:t>8/8/2024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BAF1-1301-4FD4-8F52-B6A9259681E8}" type="datetime1">
              <a:rPr lang="en-US" smtClean="0"/>
              <a:t>8/8/2024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CF8A4-871F-4F43-ABB5-AF6465371A00}" type="datetime1">
              <a:rPr lang="en-US" smtClean="0"/>
              <a:t>8/8/2024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43000" y="2476500"/>
            <a:ext cx="16229942" cy="3539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spcBef>
                <a:spcPct val="0"/>
              </a:spcBef>
            </a:pPr>
            <a:r>
              <a:rPr lang="en-GB" sz="11500" dirty="0">
                <a:solidFill>
                  <a:srgbClr val="0F4662"/>
                </a:solidFill>
                <a:latin typeface="Cormorant Garamond Bold"/>
              </a:rPr>
              <a:t>R&amp;D meeting</a:t>
            </a:r>
            <a:br>
              <a:rPr lang="en-GB" sz="11500" dirty="0">
                <a:solidFill>
                  <a:srgbClr val="0F4662"/>
                </a:solidFill>
                <a:latin typeface="Cormorant Garamond Bold"/>
              </a:rPr>
            </a:br>
            <a:r>
              <a:rPr lang="en-GB" sz="11500" dirty="0">
                <a:solidFill>
                  <a:srgbClr val="0F4662"/>
                </a:solidFill>
                <a:latin typeface="Cormorant Garamond Bold"/>
              </a:rPr>
              <a:t> Recovery systems</a:t>
            </a:r>
            <a:endParaRPr lang="en-US" sz="11500" dirty="0">
              <a:solidFill>
                <a:srgbClr val="0F4662"/>
              </a:solidFill>
              <a:latin typeface="Cormorant Garamond Bold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" name="AutoShape 4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9618706" y="9037492"/>
            <a:ext cx="2968854" cy="441617"/>
          </a:xfrm>
          <a:custGeom>
            <a:avLst/>
            <a:gdLst/>
            <a:ahLst/>
            <a:cxnLst/>
            <a:rect l="l" t="t" r="r" b="b"/>
            <a:pathLst>
              <a:path w="2968854" h="441617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4960671" y="6845114"/>
            <a:ext cx="9316070" cy="10841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en-GB" sz="3141" dirty="0">
                <a:solidFill>
                  <a:srgbClr val="0F4662"/>
                </a:solidFill>
                <a:latin typeface="Quicksand"/>
              </a:rPr>
              <a:t>Maria Cristina Arena</a:t>
            </a:r>
            <a:br>
              <a:rPr lang="en-GB" sz="3141" dirty="0">
                <a:solidFill>
                  <a:srgbClr val="0F4662"/>
                </a:solidFill>
                <a:latin typeface="Quicksand"/>
              </a:rPr>
            </a:br>
            <a:r>
              <a:rPr lang="en-GB" sz="3141" dirty="0">
                <a:solidFill>
                  <a:srgbClr val="0F4662"/>
                </a:solidFill>
                <a:latin typeface="Quicksand"/>
              </a:rPr>
              <a:t>08/08/2024</a:t>
            </a:r>
          </a:p>
        </p:txBody>
      </p:sp>
      <p:sp>
        <p:nvSpPr>
          <p:cNvPr id="8" name="Freeform 8"/>
          <p:cNvSpPr/>
          <p:nvPr/>
        </p:nvSpPr>
        <p:spPr>
          <a:xfrm>
            <a:off x="5646742" y="807892"/>
            <a:ext cx="2968854" cy="441617"/>
          </a:xfrm>
          <a:custGeom>
            <a:avLst/>
            <a:gdLst/>
            <a:ahLst/>
            <a:cxnLst/>
            <a:rect l="l" t="t" r="r" b="b"/>
            <a:pathLst>
              <a:path w="2968854" h="441617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5830743" y="224883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" name="AutoShape 4"/>
          <p:cNvSpPr/>
          <p:nvPr/>
        </p:nvSpPr>
        <p:spPr>
          <a:xfrm>
            <a:off x="5897880" y="9220200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1028700" y="599709"/>
            <a:ext cx="8048163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959"/>
              </a:lnSpc>
              <a:spcBef>
                <a:spcPct val="0"/>
              </a:spcBef>
            </a:pPr>
            <a:r>
              <a:rPr lang="en-US" sz="6399" dirty="0">
                <a:solidFill>
                  <a:srgbClr val="0F4662"/>
                </a:solidFill>
                <a:latin typeface="Cormorant Garamond Bold Italics"/>
              </a:rPr>
              <a:t>CMS CSC CF4 Recovery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AF7CB-4A3C-4A99-4EEF-30FD3B4B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Immagine 7" descr="Immagine che contiene schermata, diagramma&#10;&#10;Descrizione generata automaticamente">
            <a:extLst>
              <a:ext uri="{FF2B5EF4-FFF2-40B4-BE49-F238E27FC236}">
                <a16:creationId xmlns:a16="http://schemas.microsoft.com/office/drawing/2014/main" id="{BD16BC55-8515-1BF9-5A95-41451A0AB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6" y="3812501"/>
            <a:ext cx="18209524" cy="6474499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2B0783AE-4727-B6B3-A56E-C41422442076}"/>
              </a:ext>
            </a:extLst>
          </p:cNvPr>
          <p:cNvSpPr/>
          <p:nvPr/>
        </p:nvSpPr>
        <p:spPr>
          <a:xfrm>
            <a:off x="3078402" y="4093044"/>
            <a:ext cx="685800" cy="52568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DEE29076-17EF-2ABC-EC27-3A4F272C275F}"/>
              </a:ext>
            </a:extLst>
          </p:cNvPr>
          <p:cNvSpPr/>
          <p:nvPr/>
        </p:nvSpPr>
        <p:spPr>
          <a:xfrm>
            <a:off x="5554980" y="4093044"/>
            <a:ext cx="685800" cy="52568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604108E-A84D-ECF5-D2B4-218EADC9527A}"/>
              </a:ext>
            </a:extLst>
          </p:cNvPr>
          <p:cNvSpPr txBox="1"/>
          <p:nvPr/>
        </p:nvSpPr>
        <p:spPr>
          <a:xfrm>
            <a:off x="289404" y="2400300"/>
            <a:ext cx="17617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 err="1">
                <a:latin typeface="Cormorant Garamond Bold" panose="020B0604020202020204" charset="0"/>
              </a:rPr>
              <a:t>Problem</a:t>
            </a:r>
            <a:r>
              <a:rPr lang="it-IT" sz="3600" dirty="0">
                <a:latin typeface="Cormorant Garamond Bold" panose="020B0604020202020204" charset="0"/>
              </a:rPr>
              <a:t> </a:t>
            </a:r>
            <a:r>
              <a:rPr lang="it-IT" sz="3600" dirty="0" err="1">
                <a:latin typeface="Cormorant Garamond Bold" panose="020B0604020202020204" charset="0"/>
              </a:rPr>
              <a:t>found</a:t>
            </a:r>
            <a:r>
              <a:rPr lang="it-IT" sz="3600" dirty="0">
                <a:latin typeface="Cormorant Garamond Bold" panose="020B0604020202020204" charset="0"/>
              </a:rPr>
              <a:t> on the YV2228 </a:t>
            </a:r>
            <a:r>
              <a:rPr lang="it-IT" sz="3600" dirty="0">
                <a:latin typeface="Cormorant Garamond Bold" panose="020B0604020202020204" charset="0"/>
                <a:sym typeface="Wingdings" panose="05000000000000000000" pitchFamily="2" charset="2"/>
              </a:rPr>
              <a:t> </a:t>
            </a:r>
            <a:r>
              <a:rPr lang="it-IT" sz="3600" dirty="0" err="1">
                <a:latin typeface="Cormorant Garamond Bold" panose="020B0604020202020204" charset="0"/>
                <a:sym typeface="Wingdings" panose="05000000000000000000" pitchFamily="2" charset="2"/>
              </a:rPr>
              <a:t>this</a:t>
            </a:r>
            <a:r>
              <a:rPr lang="it-IT" sz="3600" dirty="0">
                <a:latin typeface="Cormorant Garamond Bold" panose="020B0604020202020204" charset="0"/>
                <a:sym typeface="Wingdings" panose="05000000000000000000" pitchFamily="2" charset="2"/>
              </a:rPr>
              <a:t> morning it </a:t>
            </a:r>
            <a:r>
              <a:rPr lang="it-IT" sz="3600" dirty="0" err="1">
                <a:latin typeface="Cormorant Garamond Bold" panose="020B0604020202020204" charset="0"/>
                <a:sym typeface="Wingdings" panose="05000000000000000000" pitchFamily="2" charset="2"/>
              </a:rPr>
              <a:t>was</a:t>
            </a:r>
            <a:r>
              <a:rPr lang="it-IT" sz="3600" dirty="0">
                <a:latin typeface="Cormorant Garamond Bold" panose="020B0604020202020204" charset="0"/>
                <a:sym typeface="Wingdings" panose="05000000000000000000" pitchFamily="2" charset="2"/>
              </a:rPr>
              <a:t> </a:t>
            </a:r>
            <a:r>
              <a:rPr lang="it-IT" sz="3600" dirty="0" err="1">
                <a:latin typeface="Cormorant Garamond Bold" panose="020B0604020202020204" charset="0"/>
                <a:sym typeface="Wingdings" panose="05000000000000000000" pitchFamily="2" charset="2"/>
              </a:rPr>
              <a:t>replaced</a:t>
            </a:r>
            <a:r>
              <a:rPr lang="it-IT" sz="3600" dirty="0">
                <a:latin typeface="Cormorant Garamond Bold" panose="020B0604020202020204" charset="0"/>
                <a:sym typeface="Wingdings" panose="05000000000000000000" pitchFamily="2" charset="2"/>
              </a:rPr>
              <a:t> with a new one, check </a:t>
            </a:r>
            <a:r>
              <a:rPr lang="it-IT" sz="3600" dirty="0" err="1">
                <a:latin typeface="Cormorant Garamond Bold" panose="020B0604020202020204" charset="0"/>
                <a:sym typeface="Wingdings" panose="05000000000000000000" pitchFamily="2" charset="2"/>
              </a:rPr>
              <a:t>ongoing</a:t>
            </a:r>
            <a:r>
              <a:rPr lang="it-IT" sz="3600" dirty="0">
                <a:latin typeface="Cormorant Garamond Bold" panose="020B060402020202020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5830743" y="224883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" name="AutoShape 4"/>
          <p:cNvSpPr/>
          <p:nvPr/>
        </p:nvSpPr>
        <p:spPr>
          <a:xfrm>
            <a:off x="5897880" y="9220200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1028700" y="599709"/>
            <a:ext cx="14965864" cy="10990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8959"/>
              </a:lnSpc>
              <a:spcBef>
                <a:spcPct val="0"/>
              </a:spcBef>
            </a:pPr>
            <a:r>
              <a:rPr lang="en-US" sz="6399" dirty="0">
                <a:solidFill>
                  <a:srgbClr val="0F4662"/>
                </a:solidFill>
                <a:latin typeface="Cormorant Garamond Bold Italics"/>
              </a:rPr>
              <a:t>CMS CSC CF4 Recovery – Pump module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AF7CB-4A3C-4A99-4EEF-30FD3B4B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F8D922B-0ADA-9B59-7D92-394320601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095500"/>
            <a:ext cx="14965864" cy="7249537"/>
          </a:xfrm>
          <a:prstGeom prst="rect">
            <a:avLst/>
          </a:prstGeom>
        </p:spPr>
      </p:pic>
      <p:pic>
        <p:nvPicPr>
          <p:cNvPr id="13" name="Elemento grafico 12" descr="Chiudi con riempimento a tinta unita">
            <a:extLst>
              <a:ext uri="{FF2B5EF4-FFF2-40B4-BE49-F238E27FC236}">
                <a16:creationId xmlns:a16="http://schemas.microsoft.com/office/drawing/2014/main" id="{1162372B-38A0-21B6-EA01-F5D01E5E89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2672" y="5638770"/>
            <a:ext cx="3017520" cy="3017520"/>
          </a:xfrm>
          <a:prstGeom prst="rect">
            <a:avLst/>
          </a:prstGeom>
        </p:spPr>
      </p:pic>
      <p:pic>
        <p:nvPicPr>
          <p:cNvPr id="14" name="Elemento grafico 13" descr="Chiudi con riempimento a tinta unita">
            <a:extLst>
              <a:ext uri="{FF2B5EF4-FFF2-40B4-BE49-F238E27FC236}">
                <a16:creationId xmlns:a16="http://schemas.microsoft.com/office/drawing/2014/main" id="{F94DE0FD-7392-1AA7-3D4E-F0B122561B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59286" y="2678621"/>
            <a:ext cx="1742914" cy="1742914"/>
          </a:xfrm>
          <a:prstGeom prst="rect">
            <a:avLst/>
          </a:prstGeom>
        </p:spPr>
      </p:pic>
      <p:pic>
        <p:nvPicPr>
          <p:cNvPr id="16" name="Elemento grafico 15" descr="Badge Punto interrogativo contorno">
            <a:extLst>
              <a:ext uri="{FF2B5EF4-FFF2-40B4-BE49-F238E27FC236}">
                <a16:creationId xmlns:a16="http://schemas.microsoft.com/office/drawing/2014/main" id="{4C07ADFD-3C3A-4647-525A-AD4C05ED3D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22982" y="2812743"/>
            <a:ext cx="1926417" cy="192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47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5830743" y="224883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" name="AutoShape 4"/>
          <p:cNvSpPr/>
          <p:nvPr/>
        </p:nvSpPr>
        <p:spPr>
          <a:xfrm>
            <a:off x="5897880" y="9220200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1028700" y="599709"/>
            <a:ext cx="8048163" cy="10990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959"/>
              </a:lnSpc>
              <a:spcBef>
                <a:spcPct val="0"/>
              </a:spcBef>
            </a:pPr>
            <a:r>
              <a:rPr lang="en-US" sz="6399" dirty="0">
                <a:solidFill>
                  <a:srgbClr val="0F4662"/>
                </a:solidFill>
                <a:latin typeface="Cormorant Garamond Bold Italics"/>
              </a:rPr>
              <a:t>CMS RPC R134a Recovery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AF7CB-4A3C-4A99-4EEF-30FD3B4B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67DB7A-3302-4C08-A7C6-63D88DFE1E11}"/>
              </a:ext>
            </a:extLst>
          </p:cNvPr>
          <p:cNvSpPr txBox="1"/>
          <p:nvPr/>
        </p:nvSpPr>
        <p:spPr>
          <a:xfrm>
            <a:off x="1219200" y="2705100"/>
            <a:ext cx="16535400" cy="417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latin typeface="Cormorant Garamond Bold" panose="020B0604020202020204" charset="0"/>
              </a:rPr>
              <a:t>This week the efficiency was affected by Pump 1 </a:t>
            </a:r>
            <a:r>
              <a:rPr lang="en-GB" sz="3600" dirty="0">
                <a:latin typeface="Cormorant Garamond Bold" panose="020B0604020202020204" charset="0"/>
                <a:sym typeface="Wingdings" panose="05000000000000000000" pitchFamily="2" charset="2"/>
              </a:rPr>
              <a:t> it reached around 400 working hours that it too much for the working conditions of the recovery 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latin typeface="Cormorant Garamond Bold" panose="020B0604020202020204" charset="0"/>
                <a:sym typeface="Wingdings" panose="05000000000000000000" pitchFamily="2" charset="2"/>
              </a:rPr>
              <a:t>Pump 1 disabled and efficiency back to 83% today!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>
                <a:latin typeface="Cormorant Garamond Bold" panose="020B0604020202020204" charset="0"/>
                <a:sym typeface="Wingdings" panose="05000000000000000000" pitchFamily="2" charset="2"/>
              </a:rPr>
              <a:t>Still 15 days for the pump 2 then it must be repaired  no repair kit and no spare compressor  System must be stopped (?)</a:t>
            </a:r>
            <a:endParaRPr lang="en-GB" sz="3600" dirty="0">
              <a:latin typeface="Cormorant Garamond 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96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114</Words>
  <Application>Microsoft Office PowerPoint</Application>
  <PresentationFormat>Personalizzato</PresentationFormat>
  <Paragraphs>12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1" baseType="lpstr">
      <vt:lpstr>Calibri</vt:lpstr>
      <vt:lpstr>Cormorant Garamond Bold Italics</vt:lpstr>
      <vt:lpstr>Aptos</vt:lpstr>
      <vt:lpstr>Cormorant Garamond Bold</vt:lpstr>
      <vt:lpstr>Quicksand</vt:lpstr>
      <vt:lpstr>Arial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</dc:title>
  <cp:lastModifiedBy>Maria Cristina Arena</cp:lastModifiedBy>
  <cp:revision>7</cp:revision>
  <dcterms:created xsi:type="dcterms:W3CDTF">2006-08-16T00:00:00Z</dcterms:created>
  <dcterms:modified xsi:type="dcterms:W3CDTF">2024-08-08T09:19:13Z</dcterms:modified>
  <dc:identifier>DAGF8m8UmGE</dc:identifier>
</cp:coreProperties>
</file>