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63" r:id="rId3"/>
    <p:sldId id="258" r:id="rId4"/>
    <p:sldId id="300" r:id="rId5"/>
    <p:sldId id="304" r:id="rId6"/>
    <p:sldId id="307" r:id="rId7"/>
    <p:sldId id="297" r:id="rId8"/>
    <p:sldId id="298" r:id="rId9"/>
    <p:sldId id="288" r:id="rId10"/>
    <p:sldId id="302" r:id="rId11"/>
    <p:sldId id="289" r:id="rId12"/>
    <p:sldId id="309" r:id="rId13"/>
    <p:sldId id="303" r:id="rId14"/>
    <p:sldId id="311" r:id="rId15"/>
    <p:sldId id="310" r:id="rId16"/>
    <p:sldId id="312" r:id="rId17"/>
    <p:sldId id="306" r:id="rId18"/>
    <p:sldId id="313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94660"/>
  </p:normalViewPr>
  <p:slideViewPr>
    <p:cSldViewPr snapToGrid="0">
      <p:cViewPr>
        <p:scale>
          <a:sx n="75" d="100"/>
          <a:sy n="75" d="100"/>
        </p:scale>
        <p:origin x="60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27F00-AEC0-48F5-ADE3-2B1B83A5AD21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39DA9-8379-4784-802C-F02D784CD7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04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39DA9-8379-4784-802C-F02D784CD71E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582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39DA9-8379-4784-802C-F02D784CD71E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347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9689E-03E3-2ED2-CF13-17975B3BA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60564-3FAB-EA56-A2D3-6B61B54231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5C9AE0-41B8-CA3E-7323-128FEDBC5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ACB936-79DB-0244-D010-CC703ECAF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CAF88-D746-F0F5-288D-0F1AE4E61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80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F3DD2-3EB6-F0FA-3DCB-CD4EFE886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284953-0A50-D810-1FA8-28AC3761F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83ED8-7003-F90C-E6B2-79604BD6F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812C4-63D8-72C8-8922-B4BC60E3C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67821-AFFD-1BF6-F854-276C7D45F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754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FF9E38-9563-3B8A-00B4-8733293E9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C53C63-6A92-4291-491F-3227B201A6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2DB85-04A6-9325-870F-E92E254C8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20742-7218-2CB0-F680-0E25CCD5B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9B785-7ED2-A3E4-F93C-0F68B1131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09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B8B62-F981-EBD6-35DB-6CFE71977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3DB66-95A7-A165-69B9-10F313094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2BD07-A5A0-15D9-5D59-BA1FC24EC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25615-FEC0-8A42-FAED-F774AC677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6C5C3-66CB-2C5D-C3BC-AAA4B54FE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91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591E2-7751-13CB-B642-05FD1798A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7A25F6-E16E-0D6E-4231-4DD344625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B70C6-3E52-6CE6-8DC1-E6DAE76A2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3B422-1895-6AEC-50AC-5FA7234F2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A0B78-75C6-E3FA-4A8A-517454A9C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323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85232-AFBD-B0E0-28DA-91C7CBEE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C0AFB-6AEE-CDED-E7E9-A4A078BF7B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ECFF7-87A8-C438-4B9B-826378A4C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7F6D1-7D18-98D7-19CF-2FEFC0F30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169143-621C-F508-55F1-89E5C8C87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E8E9E7-B5D2-3E87-8090-2CFA17323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46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BA19-99EA-B422-C8C2-39E4565BB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36E206-4EA2-19B3-C2B3-E2A99B098A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4982D8-8328-48DB-F774-43C21C145B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225352-EA02-DE07-FB8D-0655E0D2A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810C41-CD91-74D8-8FD0-FCF66A1AD7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8A6AE6-F992-B438-8448-ED62D277A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515864-83EA-125F-09E2-67EA6F3D2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4C1B0D-D00E-E44B-B849-F15F72621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8117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342C5-D02D-E9B8-DE56-4BBB7364D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F0FA99-9708-FBA3-5EB6-ACCAE8BF8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F2EB56-E581-4536-CCD0-A62300CB3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39F42-01CE-2515-B779-76268E293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19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F46DC1-4C30-0DE9-80F8-263F97BDC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57465C-5F61-63F0-847A-B73E6B534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26ED57-244D-BF29-E008-90DD591D6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051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2FC56-D6DE-CA77-D737-0A0079218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E20C1-F947-7CE9-8DA8-803E3694F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6FA5C3-5D84-50CA-2E61-5B22934DF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158375-B4EC-3C91-59A4-4F1137ADB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5F37C4-41B1-E830-6D90-1BD7D6C29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27C79-DCBC-1716-FD16-BFBB2ADC1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920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3120E-DE3D-65DB-3B20-502BFE7A5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CE3BB3-59A7-09DB-40F4-CBB379334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EEBE2B-4AFA-F465-3C15-179B2EC9EA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397B59-E633-1E19-383E-BE64AA08D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07F79-C2C7-9129-AA55-DBAE641A0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EED71D-817A-4C7E-BF9E-5AE86A4F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60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20F445-1F82-BC12-9D0F-034E882DD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8B14D-2E78-6572-C98B-FC967BCC6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190D1-7953-68D0-3409-8BB1A05AD1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41A03-6E64-4C94-A54B-AC90DBEEFCCE}" type="datetimeFigureOut">
              <a:rPr lang="fr-FR" smtClean="0"/>
              <a:t>08/08/2024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49AC6-D3D6-F63B-43AB-D087767FFB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C1531-BC8D-8E01-DCC7-B6E315985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34582F-56DB-4F33-9CBF-927BEB0A3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520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2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4.png"/><Relationship Id="rId10" Type="http://schemas.openxmlformats.org/officeDocument/2006/relationships/hyperlink" Target="https://indico.cern.ch/event/1439019/contributions/6061185/attachments/2901118/5087616/Detuned_Optics_Oide_240723.pdf" TargetMode="External"/><Relationship Id="rId4" Type="http://schemas.openxmlformats.org/officeDocument/2006/relationships/image" Target="../media/image33.pn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DE354-42BD-4C5C-FD31-B1F82FC397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DA studies with Xsuite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1F3234-613B-2278-859F-4900E40F44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K. André</a:t>
            </a:r>
          </a:p>
          <a:p>
            <a:r>
              <a:rPr lang="en-GB" dirty="0"/>
              <a:t>189</a:t>
            </a:r>
            <a:r>
              <a:rPr lang="en-GB" baseline="30000" dirty="0"/>
              <a:t>th</a:t>
            </a:r>
            <a:r>
              <a:rPr lang="en-GB" dirty="0"/>
              <a:t> FCC-</a:t>
            </a:r>
            <a:r>
              <a:rPr lang="en-GB" dirty="0" err="1"/>
              <a:t>ee</a:t>
            </a:r>
            <a:r>
              <a:rPr lang="en-GB" dirty="0"/>
              <a:t> Accelerator Design Meeting – July 25</a:t>
            </a:r>
            <a:r>
              <a:rPr lang="en-GB" baseline="30000" dirty="0"/>
              <a:t>th</a:t>
            </a:r>
            <a:r>
              <a:rPr lang="en-GB" dirty="0"/>
              <a:t>, 2024</a:t>
            </a:r>
          </a:p>
          <a:p>
            <a:pPr algn="l"/>
            <a:r>
              <a:rPr lang="en-GB" dirty="0"/>
              <a:t>            Thanks to K. </a:t>
            </a:r>
            <a:r>
              <a:rPr lang="en-GB" dirty="0" err="1"/>
              <a:t>Oide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83C86-F245-7BD4-9A71-932CC68A2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431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E3BED-2E35-41BD-8457-392B0F100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GHC vs. LCC (</a:t>
            </a:r>
            <a:r>
              <a:rPr lang="en-GB" b="1" dirty="0" err="1">
                <a:solidFill>
                  <a:srgbClr val="FF0000"/>
                </a:solidFill>
              </a:rPr>
              <a:t>opti</a:t>
            </a:r>
            <a:r>
              <a:rPr lang="en-GB" dirty="0"/>
              <a:t>) @ Z energy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F1036-F6A9-E043-C331-359CED69E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10</a:t>
            </a:fld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9855D2D-770A-A11A-AD61-4669E3D04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245" y="4129088"/>
            <a:ext cx="3573485" cy="27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91230CE-5E28-B63F-6E84-1334055FB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245" y="1400176"/>
            <a:ext cx="3564009" cy="27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BF34AC-5FF6-44C6-3D25-AD1698F79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575" y="4093368"/>
            <a:ext cx="3620260" cy="276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8449EBDB-3775-C15E-DFB6-60520299F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575" y="1321386"/>
            <a:ext cx="3620260" cy="277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CACF8F-4F3E-2FED-0309-529996EA14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73" t="40146" r="46617" b="48857"/>
          <a:stretch/>
        </p:blipFill>
        <p:spPr bwMode="auto">
          <a:xfrm>
            <a:off x="3200271" y="2460626"/>
            <a:ext cx="340659" cy="30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2F9779-6216-B309-8A4C-5696CFCC567F}"/>
              </a:ext>
            </a:extLst>
          </p:cNvPr>
          <p:cNvSpPr txBox="1"/>
          <p:nvPr/>
        </p:nvSpPr>
        <p:spPr>
          <a:xfrm rot="16200000">
            <a:off x="-956843" y="3838852"/>
            <a:ext cx="420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Optimized</a:t>
            </a:r>
            <a:r>
              <a:rPr lang="en-GB" dirty="0"/>
              <a:t> magnet strengths (v92a)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4935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E3BED-2E35-41BD-8457-392B0F100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176" y="136525"/>
            <a:ext cx="11506200" cy="765392"/>
          </a:xfrm>
        </p:spPr>
        <p:txBody>
          <a:bodyPr/>
          <a:lstStyle/>
          <a:p>
            <a:r>
              <a:rPr lang="en-GB" dirty="0"/>
              <a:t>Comparison GHC vs. LCC @ </a:t>
            </a:r>
            <a:r>
              <a:rPr lang="en-GB" dirty="0" err="1"/>
              <a:t>tt</a:t>
            </a:r>
            <a:r>
              <a:rPr lang="en-GB" dirty="0"/>
              <a:t>̄ energy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F1036-F6A9-E043-C331-359CED69E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11</a:t>
            </a:fld>
            <a:endParaRPr lang="fr-FR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03DCB00-94D3-9A0A-67DA-E0ADBAD55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584" y="3819931"/>
            <a:ext cx="3899049" cy="301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83766DE6-EFE7-35D8-B595-052C57C9F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584" y="794265"/>
            <a:ext cx="3899049" cy="302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7BA1B8-5DFE-A57A-53DB-5283DA26B1FD}"/>
              </a:ext>
            </a:extLst>
          </p:cNvPr>
          <p:cNvSpPr txBox="1"/>
          <p:nvPr/>
        </p:nvSpPr>
        <p:spPr>
          <a:xfrm>
            <a:off x="319557" y="2128929"/>
            <a:ext cx="728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DA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46E334-C4E0-8B40-A00B-FDADC283C019}"/>
              </a:ext>
            </a:extLst>
          </p:cNvPr>
          <p:cNvSpPr txBox="1"/>
          <p:nvPr/>
        </p:nvSpPr>
        <p:spPr>
          <a:xfrm>
            <a:off x="319557" y="5160796"/>
            <a:ext cx="728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MA</a:t>
            </a:r>
            <a:endParaRPr lang="fr-FR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6924A4E-DF95-23FA-54D9-3E6BB4DBCF16}"/>
              </a:ext>
            </a:extLst>
          </p:cNvPr>
          <p:cNvCxnSpPr>
            <a:cxnSpLocks/>
            <a:stCxn id="8" idx="3"/>
            <a:endCxn id="5" idx="1"/>
          </p:cNvCxnSpPr>
          <p:nvPr/>
        </p:nvCxnSpPr>
        <p:spPr>
          <a:xfrm>
            <a:off x="1047800" y="5345462"/>
            <a:ext cx="711625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6E201F2-A46D-7559-1DFF-4A5813198F0A}"/>
              </a:ext>
            </a:extLst>
          </p:cNvPr>
          <p:cNvCxnSpPr>
            <a:cxnSpLocks/>
            <a:stCxn id="7" idx="3"/>
            <a:endCxn id="3" idx="1"/>
          </p:cNvCxnSpPr>
          <p:nvPr/>
        </p:nvCxnSpPr>
        <p:spPr>
          <a:xfrm>
            <a:off x="1047800" y="2313595"/>
            <a:ext cx="7116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FB0846C-752C-EAF8-AEBD-5918DE351576}"/>
              </a:ext>
            </a:extLst>
          </p:cNvPr>
          <p:cNvGrpSpPr/>
          <p:nvPr/>
        </p:nvGrpSpPr>
        <p:grpSpPr>
          <a:xfrm>
            <a:off x="1759425" y="794265"/>
            <a:ext cx="3915792" cy="3038660"/>
            <a:chOff x="1759425" y="794265"/>
            <a:chExt cx="3915792" cy="30386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EB6C751-73C0-2DAD-9F5D-41C5824F57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9425" y="794265"/>
              <a:ext cx="3915792" cy="3038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>
              <a:extLst>
                <a:ext uri="{FF2B5EF4-FFF2-40B4-BE49-F238E27FC236}">
                  <a16:creationId xmlns:a16="http://schemas.microsoft.com/office/drawing/2014/main" id="{E3E39643-365F-2FD1-841E-596A5F0AC05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61" t="42131" r="42964" b="44637"/>
            <a:stretch/>
          </p:blipFill>
          <p:spPr bwMode="auto">
            <a:xfrm>
              <a:off x="3469274" y="2073888"/>
              <a:ext cx="521493" cy="4003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409E2CE-0E7D-9201-28EB-13055006982B}"/>
              </a:ext>
            </a:extLst>
          </p:cNvPr>
          <p:cNvGrpSpPr/>
          <p:nvPr/>
        </p:nvGrpSpPr>
        <p:grpSpPr>
          <a:xfrm>
            <a:off x="1759425" y="3832925"/>
            <a:ext cx="3915792" cy="3025075"/>
            <a:chOff x="1759425" y="3832925"/>
            <a:chExt cx="3915792" cy="30250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37DD593-FEE0-16AE-E37A-F057A2B3D7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9425" y="3832925"/>
              <a:ext cx="3915792" cy="3025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F0B4F16A-E0C0-E339-AA38-B617E9FD7D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61" t="40506" r="42964" b="44637"/>
            <a:stretch/>
          </p:blipFill>
          <p:spPr bwMode="auto">
            <a:xfrm>
              <a:off x="3439111" y="5049839"/>
              <a:ext cx="521493" cy="449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67508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09906-48FB-3AA6-FFF8-CA3CC305F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comparison between SAD and Xsuite for the LCC lattice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F12DD-0CE4-116C-9D98-6F44F64188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023CE-8943-FBC3-45AD-8CD16457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516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1C126-BB75-7DC7-8DE6-B30539029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Differences between Xsuite and SAD (</a:t>
            </a:r>
            <a:r>
              <a:rPr lang="en-GB" b="1" dirty="0">
                <a:solidFill>
                  <a:srgbClr val="FF0000"/>
                </a:solidFill>
              </a:rPr>
              <a:t>CW=0%</a:t>
            </a:r>
            <a:r>
              <a:rPr lang="en-GB" dirty="0"/>
              <a:t>)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908B0-1514-81ED-42C7-925B31533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8136"/>
            <a:ext cx="10515600" cy="2221706"/>
          </a:xfrm>
        </p:spPr>
        <p:txBody>
          <a:bodyPr>
            <a:normAutofit/>
          </a:bodyPr>
          <a:lstStyle/>
          <a:p>
            <a:r>
              <a:rPr lang="en-GB" dirty="0"/>
              <a:t>I spotted differences (in the converted MADX file, </a:t>
            </a:r>
            <a:r>
              <a:rPr lang="en-GB" dirty="0" err="1"/>
              <a:t>Oide-san</a:t>
            </a:r>
            <a:r>
              <a:rPr lang="en-GB" dirty="0"/>
              <a:t> sent me) in which the variable </a:t>
            </a:r>
            <a:r>
              <a:rPr lang="en-GB" dirty="0" err="1"/>
              <a:t>cs_comp</a:t>
            </a:r>
            <a:r>
              <a:rPr lang="en-GB" dirty="0"/>
              <a:t> is not used and the </a:t>
            </a:r>
            <a:r>
              <a:rPr lang="en-GB" dirty="0" err="1"/>
              <a:t>decapoles</a:t>
            </a:r>
            <a:r>
              <a:rPr lang="en-GB" dirty="0"/>
              <a:t> not defined.</a:t>
            </a:r>
          </a:p>
          <a:p>
            <a:r>
              <a:rPr lang="en-GB" dirty="0"/>
              <a:t>It could explain the differences observed </a:t>
            </a:r>
            <a:r>
              <a:rPr lang="en-GB" b="1" dirty="0"/>
              <a:t>with</a:t>
            </a:r>
            <a:r>
              <a:rPr lang="en-GB" dirty="0"/>
              <a:t> and </a:t>
            </a:r>
            <a:r>
              <a:rPr lang="en-GB" b="1" dirty="0"/>
              <a:t>without</a:t>
            </a:r>
            <a:r>
              <a:rPr lang="en-GB" dirty="0"/>
              <a:t> crab waist as the </a:t>
            </a:r>
            <a:r>
              <a:rPr lang="en-GB" dirty="0" err="1"/>
              <a:t>decapoles</a:t>
            </a:r>
            <a:r>
              <a:rPr lang="en-GB" dirty="0"/>
              <a:t> are turned on also </a:t>
            </a:r>
            <a:r>
              <a:rPr lang="en-GB" b="1" dirty="0"/>
              <a:t>without</a:t>
            </a:r>
            <a:r>
              <a:rPr lang="en-GB" dirty="0"/>
              <a:t> crab waist.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0E181C-5972-EDA8-11CF-2089C6E49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BB5199-6F51-1E20-B805-ED11E82319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7" t="3993" b="2342"/>
          <a:stretch/>
        </p:blipFill>
        <p:spPr>
          <a:xfrm>
            <a:off x="6093339" y="3694110"/>
            <a:ext cx="4298173" cy="2957512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B9FFE4ED-993D-C08C-00D7-37C9ADDBF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84" y="3694110"/>
            <a:ext cx="4185210" cy="318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99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1C126-BB75-7DC7-8DE6-B30539029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Differences between Xsuite and SAD (</a:t>
            </a:r>
            <a:r>
              <a:rPr lang="en-GB" b="1" dirty="0">
                <a:solidFill>
                  <a:srgbClr val="FF0000"/>
                </a:solidFill>
              </a:rPr>
              <a:t>CW=80%</a:t>
            </a:r>
            <a:r>
              <a:rPr lang="en-GB" dirty="0"/>
              <a:t>)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908B0-1514-81ED-42C7-925B31533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2423"/>
            <a:ext cx="10515600" cy="2207419"/>
          </a:xfrm>
        </p:spPr>
        <p:txBody>
          <a:bodyPr/>
          <a:lstStyle/>
          <a:p>
            <a:r>
              <a:rPr lang="en-GB" dirty="0"/>
              <a:t>I spotted differences (in the converted MADX file, </a:t>
            </a:r>
            <a:r>
              <a:rPr lang="en-GB" dirty="0" err="1"/>
              <a:t>Oide-san</a:t>
            </a:r>
            <a:r>
              <a:rPr lang="en-GB" dirty="0"/>
              <a:t> sent me) in which the variable </a:t>
            </a:r>
            <a:r>
              <a:rPr lang="en-GB" dirty="0" err="1"/>
              <a:t>cs_comp</a:t>
            </a:r>
            <a:r>
              <a:rPr lang="en-GB" dirty="0"/>
              <a:t> is not used and the </a:t>
            </a:r>
            <a:r>
              <a:rPr lang="en-GB" dirty="0" err="1"/>
              <a:t>decapoles</a:t>
            </a:r>
            <a:r>
              <a:rPr lang="en-GB" dirty="0"/>
              <a:t> not defined.</a:t>
            </a:r>
          </a:p>
          <a:p>
            <a:r>
              <a:rPr lang="en-GB" dirty="0"/>
              <a:t>It could explain the differences observed </a:t>
            </a:r>
            <a:r>
              <a:rPr lang="en-GB" b="1" dirty="0"/>
              <a:t>with</a:t>
            </a:r>
            <a:r>
              <a:rPr lang="en-GB" dirty="0"/>
              <a:t> and </a:t>
            </a:r>
            <a:r>
              <a:rPr lang="en-GB" b="1" dirty="0"/>
              <a:t>without</a:t>
            </a:r>
            <a:r>
              <a:rPr lang="en-GB" dirty="0"/>
              <a:t> crab waist as the </a:t>
            </a:r>
            <a:r>
              <a:rPr lang="en-GB" dirty="0" err="1"/>
              <a:t>decapoles</a:t>
            </a:r>
            <a:r>
              <a:rPr lang="en-GB" dirty="0"/>
              <a:t> are turned on also </a:t>
            </a:r>
            <a:r>
              <a:rPr lang="en-GB" b="1" dirty="0"/>
              <a:t>without</a:t>
            </a:r>
            <a:r>
              <a:rPr lang="en-GB" dirty="0"/>
              <a:t> crab waist.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0E181C-5972-EDA8-11CF-2089C6E49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14</a:t>
            </a:fld>
            <a:endParaRPr lang="fr-FR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DB522C0-EADA-7062-3344-CE2E2D7F15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" t="13750" r="3073" b="8125"/>
          <a:stretch/>
        </p:blipFill>
        <p:spPr bwMode="auto">
          <a:xfrm>
            <a:off x="6248400" y="3679888"/>
            <a:ext cx="4269580" cy="300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2D7DA74-C3FC-DF29-85C0-B8260AEFF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387" y="3679888"/>
            <a:ext cx="4074319" cy="311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377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09906-48FB-3AA6-FFF8-CA3CC305F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study comparison between relaxed vs. nominal optics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F12DD-0CE4-116C-9D98-6F44F64188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-- GHC lattice detuned to </a:t>
            </a:r>
            <a:r>
              <a:rPr lang="el-GR" dirty="0"/>
              <a:t>ϐ</a:t>
            </a:r>
            <a:r>
              <a:rPr lang="en-GB" baseline="30000" dirty="0"/>
              <a:t>*</a:t>
            </a:r>
            <a:r>
              <a:rPr lang="en-GB" baseline="-25000" dirty="0"/>
              <a:t>x</a:t>
            </a:r>
            <a:r>
              <a:rPr lang="en-GB" dirty="0"/>
              <a:t>= 0.33m &amp; </a:t>
            </a:r>
            <a:r>
              <a:rPr lang="el-GR" dirty="0"/>
              <a:t>ϐ</a:t>
            </a:r>
            <a:r>
              <a:rPr lang="en-GB" baseline="30000" dirty="0"/>
              <a:t>*</a:t>
            </a:r>
            <a:r>
              <a:rPr lang="en-GB" baseline="-25000" dirty="0"/>
              <a:t>y</a:t>
            </a:r>
            <a:r>
              <a:rPr lang="en-GB" dirty="0"/>
              <a:t>=7 mm</a:t>
            </a:r>
          </a:p>
          <a:p>
            <a:r>
              <a:rPr lang="en-GB" dirty="0"/>
              <a:t>-- LCC lattice detuned to </a:t>
            </a:r>
            <a:r>
              <a:rPr lang="el-GR" dirty="0"/>
              <a:t>ϐ</a:t>
            </a:r>
            <a:r>
              <a:rPr lang="en-GB" baseline="30000" dirty="0"/>
              <a:t>*</a:t>
            </a:r>
            <a:r>
              <a:rPr lang="en-GB" baseline="-25000" dirty="0"/>
              <a:t>x</a:t>
            </a:r>
            <a:r>
              <a:rPr lang="en-GB" dirty="0"/>
              <a:t>= 0.30m &amp; </a:t>
            </a:r>
            <a:r>
              <a:rPr lang="el-GR" dirty="0"/>
              <a:t>ϐ</a:t>
            </a:r>
            <a:r>
              <a:rPr lang="en-GB" baseline="30000" dirty="0"/>
              <a:t>*</a:t>
            </a:r>
            <a:r>
              <a:rPr lang="en-GB" baseline="-25000" dirty="0"/>
              <a:t>y</a:t>
            </a:r>
            <a:r>
              <a:rPr lang="en-GB" dirty="0"/>
              <a:t>=7 mm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023CE-8943-FBC3-45AD-8CD16457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215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B06500F6-2AF8-4749-8BD3-2F00B4D04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663" y="921758"/>
            <a:ext cx="3802854" cy="290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25CC77-C42E-2499-49B8-C86687BF5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103" y="0"/>
            <a:ext cx="10515600" cy="1325563"/>
          </a:xfrm>
        </p:spPr>
        <p:txBody>
          <a:bodyPr/>
          <a:lstStyle/>
          <a:p>
            <a:r>
              <a:rPr lang="en-GB" dirty="0"/>
              <a:t>Momentum Acceptance of the relaxed optics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C5C42-0E04-5EBF-B25F-206577878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16</a:t>
            </a:fld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F6E5790-D656-B855-C102-372745F9C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663" y="3794125"/>
            <a:ext cx="3833337" cy="292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9D78B26-6380-FF36-C8A7-79052E2E5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3" y="3833250"/>
            <a:ext cx="3833337" cy="292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567F1F86-181A-CA8F-970B-25E410C88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440" y="904687"/>
            <a:ext cx="3833337" cy="292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CFAC8CB2-5AE1-D9AD-6A4B-812E99AFF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438" y="3833250"/>
            <a:ext cx="3833339" cy="292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38427325-2BD1-B9AC-1F43-133CC09ED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0" y="903474"/>
            <a:ext cx="3833338" cy="292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05F0E5-E7EE-DDB3-6695-B31E753FE0DB}"/>
              </a:ext>
            </a:extLst>
          </p:cNvPr>
          <p:cNvSpPr/>
          <p:nvPr/>
        </p:nvSpPr>
        <p:spPr>
          <a:xfrm>
            <a:off x="335756" y="903474"/>
            <a:ext cx="7829550" cy="58571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2905AD-3857-761D-5EFA-C96E08E2C1A9}"/>
              </a:ext>
            </a:extLst>
          </p:cNvPr>
          <p:cNvSpPr/>
          <p:nvPr/>
        </p:nvSpPr>
        <p:spPr>
          <a:xfrm>
            <a:off x="8254649" y="902261"/>
            <a:ext cx="3937349" cy="58571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203C97-1DCF-5A65-7A02-A58BD16F3081}"/>
              </a:ext>
            </a:extLst>
          </p:cNvPr>
          <p:cNvSpPr txBox="1"/>
          <p:nvPr/>
        </p:nvSpPr>
        <p:spPr>
          <a:xfrm>
            <a:off x="3875247" y="6488668"/>
            <a:ext cx="67703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LCC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7712D9-2EAA-B849-0C95-D1113D1F9726}"/>
              </a:ext>
            </a:extLst>
          </p:cNvPr>
          <p:cNvSpPr txBox="1"/>
          <p:nvPr/>
        </p:nvSpPr>
        <p:spPr>
          <a:xfrm>
            <a:off x="11514961" y="6390055"/>
            <a:ext cx="67703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GHC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458CC-EC45-1A0F-DB29-391FFBBF1E38}"/>
              </a:ext>
            </a:extLst>
          </p:cNvPr>
          <p:cNvSpPr txBox="1"/>
          <p:nvPr/>
        </p:nvSpPr>
        <p:spPr>
          <a:xfrm>
            <a:off x="10608470" y="2839321"/>
            <a:ext cx="1052512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Nominal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BC8A82-FC36-1C99-EAD5-A830DF2BA337}"/>
              </a:ext>
            </a:extLst>
          </p:cNvPr>
          <p:cNvSpPr txBox="1"/>
          <p:nvPr/>
        </p:nvSpPr>
        <p:spPr>
          <a:xfrm>
            <a:off x="2674912" y="2827515"/>
            <a:ext cx="1052512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Nominal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DACC7A56-0F14-767A-C8D7-B991F6D350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75" t="9171" b="85840"/>
          <a:stretch/>
        </p:blipFill>
        <p:spPr bwMode="auto">
          <a:xfrm>
            <a:off x="11332553" y="4051748"/>
            <a:ext cx="828964" cy="14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>
            <a:extLst>
              <a:ext uri="{FF2B5EF4-FFF2-40B4-BE49-F238E27FC236}">
                <a16:creationId xmlns:a16="http://schemas.microsoft.com/office/drawing/2014/main" id="{F6830207-2482-0D40-AF66-99D4196A90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1" t="40285" r="46302" b="44466"/>
          <a:stretch/>
        </p:blipFill>
        <p:spPr bwMode="auto">
          <a:xfrm>
            <a:off x="10042348" y="4968597"/>
            <a:ext cx="373240" cy="44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>
            <a:extLst>
              <a:ext uri="{FF2B5EF4-FFF2-40B4-BE49-F238E27FC236}">
                <a16:creationId xmlns:a16="http://schemas.microsoft.com/office/drawing/2014/main" id="{461C7AAC-D7AD-3573-D594-685F9CCCA4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1" t="40285" r="46302" b="44466"/>
          <a:stretch/>
        </p:blipFill>
        <p:spPr bwMode="auto">
          <a:xfrm>
            <a:off x="10036703" y="2091563"/>
            <a:ext cx="373240" cy="44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4A4A1BCA-7EA9-D28E-938D-4600172EF9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99" t="35457" r="44237" b="40870"/>
          <a:stretch/>
        </p:blipFill>
        <p:spPr bwMode="auto">
          <a:xfrm>
            <a:off x="2021681" y="1943100"/>
            <a:ext cx="542925" cy="69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314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87E2D89E-98F0-D687-558D-BEC20B16D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478" y="3840639"/>
            <a:ext cx="3748722" cy="287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4A6E3C7-EC8A-BD67-03B1-45895E1A68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2" t="12929" r="2528" b="8643"/>
          <a:stretch/>
        </p:blipFill>
        <p:spPr bwMode="auto">
          <a:xfrm>
            <a:off x="4209195" y="891687"/>
            <a:ext cx="3863713" cy="271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C42AEA5-6CA9-4D65-CB57-CA449FD79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047" y="896060"/>
            <a:ext cx="3833339" cy="293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2">
            <a:extLst>
              <a:ext uri="{FF2B5EF4-FFF2-40B4-BE49-F238E27FC236}">
                <a16:creationId xmlns:a16="http://schemas.microsoft.com/office/drawing/2014/main" id="{0D72626F-CDDA-0F04-6776-24ED00B72F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438"/>
          <a:stretch/>
        </p:blipFill>
        <p:spPr bwMode="auto">
          <a:xfrm>
            <a:off x="8059100" y="902261"/>
            <a:ext cx="3698490" cy="41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25CC77-C42E-2499-49B8-C86687BF5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103" y="0"/>
            <a:ext cx="10515600" cy="1325563"/>
          </a:xfrm>
        </p:spPr>
        <p:txBody>
          <a:bodyPr/>
          <a:lstStyle/>
          <a:p>
            <a:r>
              <a:rPr lang="en-GB" dirty="0"/>
              <a:t>Momentum Acceptance of the relaxed optics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C5C42-0E04-5EBF-B25F-206577878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17</a:t>
            </a:fld>
            <a:endParaRPr lang="fr-FR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38427325-2BD1-B9AC-1F43-133CC09ED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0" y="903474"/>
            <a:ext cx="3833338" cy="292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05F0E5-E7EE-DDB3-6695-B31E753FE0DB}"/>
              </a:ext>
            </a:extLst>
          </p:cNvPr>
          <p:cNvSpPr/>
          <p:nvPr/>
        </p:nvSpPr>
        <p:spPr>
          <a:xfrm>
            <a:off x="335755" y="903474"/>
            <a:ext cx="11527631" cy="29371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BC8A82-FC36-1C99-EAD5-A830DF2BA337}"/>
              </a:ext>
            </a:extLst>
          </p:cNvPr>
          <p:cNvSpPr txBox="1"/>
          <p:nvPr/>
        </p:nvSpPr>
        <p:spPr>
          <a:xfrm>
            <a:off x="2964651" y="2864646"/>
            <a:ext cx="762768" cy="27889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Nominal</a:t>
            </a:r>
            <a:endParaRPr lang="fr-FR" sz="1200" dirty="0">
              <a:solidFill>
                <a:srgbClr val="FF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FC945FB-FA94-5119-3CEB-96E9E8F4E79D}"/>
              </a:ext>
            </a:extLst>
          </p:cNvPr>
          <p:cNvGrpSpPr/>
          <p:nvPr/>
        </p:nvGrpSpPr>
        <p:grpSpPr>
          <a:xfrm>
            <a:off x="455584" y="3840639"/>
            <a:ext cx="3802854" cy="2904071"/>
            <a:chOff x="442252" y="3827175"/>
            <a:chExt cx="3802854" cy="2904071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B06500F6-2AF8-4749-8BD3-2F00B4D040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52" y="3827175"/>
              <a:ext cx="3802854" cy="2904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3458CC-EC45-1A0F-DB29-391FFBBF1E38}"/>
                </a:ext>
              </a:extLst>
            </p:cNvPr>
            <p:cNvSpPr txBox="1"/>
            <p:nvPr/>
          </p:nvSpPr>
          <p:spPr>
            <a:xfrm>
              <a:off x="2951319" y="5802562"/>
              <a:ext cx="762768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206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0000"/>
                  </a:solidFill>
                </a:rPr>
                <a:t>Nominal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pic>
          <p:nvPicPr>
            <p:cNvPr id="17" name="Picture 12">
              <a:extLst>
                <a:ext uri="{FF2B5EF4-FFF2-40B4-BE49-F238E27FC236}">
                  <a16:creationId xmlns:a16="http://schemas.microsoft.com/office/drawing/2014/main" id="{461C7AAC-D7AD-3573-D594-685F9CCCA44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61" t="40285" r="46302" b="44466"/>
            <a:stretch/>
          </p:blipFill>
          <p:spPr bwMode="auto">
            <a:xfrm>
              <a:off x="2089808" y="5011657"/>
              <a:ext cx="373240" cy="44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02905AD-3857-761D-5EFA-C96E08E2C1A9}"/>
              </a:ext>
            </a:extLst>
          </p:cNvPr>
          <p:cNvSpPr/>
          <p:nvPr/>
        </p:nvSpPr>
        <p:spPr>
          <a:xfrm>
            <a:off x="335757" y="3840639"/>
            <a:ext cx="11527629" cy="291874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12">
            <a:extLst>
              <a:ext uri="{FF2B5EF4-FFF2-40B4-BE49-F238E27FC236}">
                <a16:creationId xmlns:a16="http://schemas.microsoft.com/office/drawing/2014/main" id="{4A4A1BCA-7EA9-D28E-938D-4600172EF9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99" t="35457" r="44237" b="40870"/>
          <a:stretch/>
        </p:blipFill>
        <p:spPr bwMode="auto">
          <a:xfrm>
            <a:off x="2021681" y="1943100"/>
            <a:ext cx="542925" cy="69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6E1E37-86F1-01BE-E2DF-FB724EA3580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741"/>
          <a:stretch/>
        </p:blipFill>
        <p:spPr>
          <a:xfrm>
            <a:off x="4258438" y="3905748"/>
            <a:ext cx="3690908" cy="25558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7712D9-2EAA-B849-0C95-D1113D1F9726}"/>
              </a:ext>
            </a:extLst>
          </p:cNvPr>
          <p:cNvSpPr txBox="1"/>
          <p:nvPr/>
        </p:nvSpPr>
        <p:spPr>
          <a:xfrm>
            <a:off x="3884961" y="6390055"/>
            <a:ext cx="67703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GHC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D71F47-1227-E26D-C2C1-96F0D04B4F96}"/>
              </a:ext>
            </a:extLst>
          </p:cNvPr>
          <p:cNvSpPr txBox="1"/>
          <p:nvPr/>
        </p:nvSpPr>
        <p:spPr>
          <a:xfrm>
            <a:off x="7021259" y="3867822"/>
            <a:ext cx="792173" cy="27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From </a:t>
            </a:r>
            <a:r>
              <a:rPr lang="en-GB" sz="1200" dirty="0">
                <a:hlinkClick r:id="rId10"/>
              </a:rPr>
              <a:t>link</a:t>
            </a:r>
            <a:endParaRPr lang="fr-FR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159EDD-C2DD-9ADB-E3C8-FB6EA85D6168}"/>
              </a:ext>
            </a:extLst>
          </p:cNvPr>
          <p:cNvSpPr txBox="1"/>
          <p:nvPr/>
        </p:nvSpPr>
        <p:spPr>
          <a:xfrm>
            <a:off x="3884961" y="3456580"/>
            <a:ext cx="67703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LCC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2B65E8-CC7F-B589-E8AC-DE9013438808}"/>
              </a:ext>
            </a:extLst>
          </p:cNvPr>
          <p:cNvSpPr txBox="1"/>
          <p:nvPr/>
        </p:nvSpPr>
        <p:spPr>
          <a:xfrm>
            <a:off x="7533005" y="3481911"/>
            <a:ext cx="762768" cy="27889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Detuned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284A70-FC8A-FBE0-64AD-8AB06AFBE272}"/>
              </a:ext>
            </a:extLst>
          </p:cNvPr>
          <p:cNvSpPr txBox="1"/>
          <p:nvPr/>
        </p:nvSpPr>
        <p:spPr>
          <a:xfrm>
            <a:off x="7527071" y="6345364"/>
            <a:ext cx="762768" cy="27889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Detuned</a:t>
            </a:r>
            <a:endParaRPr lang="fr-FR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94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09906-48FB-3AA6-FFF8-CA3CC305F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outlook</a:t>
            </a:r>
            <a:endParaRPr lang="fr-FR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20323B-D448-DB32-93AF-AEB62E5EC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One RF section</a:t>
            </a:r>
            <a:r>
              <a:rPr lang="en-GB" dirty="0"/>
              <a:t>: Decreasing by about 5% the total RF voltage of LCC at </a:t>
            </a:r>
            <a:r>
              <a:rPr lang="en-GB" dirty="0" err="1"/>
              <a:t>tt</a:t>
            </a:r>
            <a:r>
              <a:rPr lang="en-GB" dirty="0"/>
              <a:t> energy</a:t>
            </a:r>
            <a:r>
              <a:rPr lang="en-GB" dirty="0">
                <a:cs typeface="Arial" panose="020B0604020202020204" pitchFamily="34" charset="0"/>
              </a:rPr>
              <a:t> still result in ±3% MA and Q</a:t>
            </a:r>
            <a:r>
              <a:rPr lang="en-GB" baseline="-25000" dirty="0">
                <a:cs typeface="Arial" panose="020B0604020202020204" pitchFamily="34" charset="0"/>
              </a:rPr>
              <a:t>s</a:t>
            </a:r>
            <a:r>
              <a:rPr lang="en-GB" dirty="0">
                <a:cs typeface="Arial" panose="020B0604020202020204" pitchFamily="34" charset="0"/>
              </a:rPr>
              <a:t>=0.107. 10% is too much though.</a:t>
            </a:r>
          </a:p>
          <a:p>
            <a:r>
              <a:rPr lang="fr-FR" b="1" dirty="0" err="1">
                <a:solidFill>
                  <a:srgbClr val="002060"/>
                </a:solidFill>
              </a:rPr>
              <a:t>Xsuite</a:t>
            </a:r>
            <a:r>
              <a:rPr lang="fr-FR" b="1" dirty="0">
                <a:solidFill>
                  <a:srgbClr val="002060"/>
                </a:solidFill>
              </a:rPr>
              <a:t>/SAD MA </a:t>
            </a:r>
            <a:r>
              <a:rPr lang="fr-FR" b="1" dirty="0" err="1">
                <a:solidFill>
                  <a:srgbClr val="002060"/>
                </a:solidFill>
              </a:rPr>
              <a:t>comparison</a:t>
            </a:r>
            <a:r>
              <a:rPr lang="fr-FR" dirty="0"/>
              <a:t>: The MA </a:t>
            </a:r>
            <a:r>
              <a:rPr lang="fr-FR" dirty="0" err="1"/>
              <a:t>results</a:t>
            </a:r>
            <a:r>
              <a:rPr lang="fr-FR" dirty="0"/>
              <a:t> for the </a:t>
            </a:r>
            <a:r>
              <a:rPr lang="fr-FR" dirty="0">
                <a:solidFill>
                  <a:srgbClr val="FF0000"/>
                </a:solidFill>
              </a:rPr>
              <a:t>GHC </a:t>
            </a:r>
            <a:r>
              <a:rPr lang="fr-FR" dirty="0" err="1">
                <a:solidFill>
                  <a:srgbClr val="FF0000"/>
                </a:solidFill>
              </a:rPr>
              <a:t>lattice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/>
              <a:t>agree</a:t>
            </a:r>
            <a:r>
              <a:rPr lang="fr-FR" dirty="0"/>
              <a:t>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with</a:t>
            </a:r>
            <a:r>
              <a:rPr lang="fr-FR" dirty="0">
                <a:solidFill>
                  <a:srgbClr val="FF0000"/>
                </a:solidFill>
              </a:rPr>
              <a:t> CW</a:t>
            </a:r>
            <a:r>
              <a:rPr lang="fr-FR" dirty="0"/>
              <a:t>. The MA </a:t>
            </a:r>
            <a:r>
              <a:rPr lang="fr-FR" dirty="0" err="1"/>
              <a:t>results</a:t>
            </a:r>
            <a:r>
              <a:rPr lang="fr-FR" dirty="0"/>
              <a:t> for the </a:t>
            </a:r>
            <a:r>
              <a:rPr lang="fr-FR" dirty="0">
                <a:solidFill>
                  <a:srgbClr val="FF0000"/>
                </a:solidFill>
              </a:rPr>
              <a:t>LCC </a:t>
            </a:r>
            <a:r>
              <a:rPr lang="fr-FR" dirty="0" err="1">
                <a:solidFill>
                  <a:srgbClr val="FF0000"/>
                </a:solidFill>
              </a:rPr>
              <a:t>lattice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/>
              <a:t>agree</a:t>
            </a:r>
            <a:r>
              <a:rPr lang="fr-FR" dirty="0"/>
              <a:t>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without</a:t>
            </a:r>
            <a:r>
              <a:rPr lang="fr-FR" dirty="0">
                <a:solidFill>
                  <a:srgbClr val="FF0000"/>
                </a:solidFill>
              </a:rPr>
              <a:t> CW</a:t>
            </a:r>
            <a:r>
              <a:rPr lang="fr-FR" dirty="0"/>
              <a:t>.</a:t>
            </a:r>
          </a:p>
          <a:p>
            <a:r>
              <a:rPr lang="fr-FR" b="1" dirty="0" err="1">
                <a:solidFill>
                  <a:srgbClr val="002060"/>
                </a:solidFill>
              </a:rPr>
              <a:t>Detuned</a:t>
            </a:r>
            <a:r>
              <a:rPr lang="fr-FR" b="1" dirty="0">
                <a:solidFill>
                  <a:srgbClr val="002060"/>
                </a:solidFill>
              </a:rPr>
              <a:t> </a:t>
            </a:r>
            <a:r>
              <a:rPr lang="fr-FR" b="1" dirty="0" err="1">
                <a:solidFill>
                  <a:srgbClr val="002060"/>
                </a:solidFill>
              </a:rPr>
              <a:t>optics</a:t>
            </a:r>
            <a:r>
              <a:rPr lang="fr-FR" dirty="0"/>
              <a:t>: The MA of the </a:t>
            </a:r>
            <a:r>
              <a:rPr lang="fr-FR" dirty="0">
                <a:solidFill>
                  <a:srgbClr val="FF0000"/>
                </a:solidFill>
              </a:rPr>
              <a:t>GHC</a:t>
            </a:r>
            <a:r>
              <a:rPr lang="fr-FR" dirty="0"/>
              <a:t> </a:t>
            </a:r>
            <a:r>
              <a:rPr lang="fr-FR" dirty="0" err="1"/>
              <a:t>detuned</a:t>
            </a:r>
            <a:r>
              <a:rPr lang="fr-FR" dirty="0"/>
              <a:t> </a:t>
            </a:r>
            <a:r>
              <a:rPr lang="fr-FR" dirty="0" err="1"/>
              <a:t>optics</a:t>
            </a:r>
            <a:r>
              <a:rPr lang="fr-FR" dirty="0"/>
              <a:t> </a:t>
            </a:r>
            <a:r>
              <a:rPr lang="fr-FR" dirty="0" err="1"/>
              <a:t>goes</a:t>
            </a:r>
            <a:r>
              <a:rPr lang="fr-FR" dirty="0"/>
              <a:t> </a:t>
            </a:r>
            <a:r>
              <a:rPr lang="fr-FR" dirty="0" err="1"/>
              <a:t>beyond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40</a:t>
            </a:r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GB" baseline="-25000" dirty="0">
                <a:solidFill>
                  <a:srgbClr val="FF0000"/>
                </a:solidFill>
              </a:rPr>
              <a:t>x</a:t>
            </a:r>
            <a:r>
              <a:rPr lang="en-GB" dirty="0">
                <a:solidFill>
                  <a:srgbClr val="FF0000"/>
                </a:solidFill>
              </a:rPr>
              <a:t> on-energy and 10</a:t>
            </a:r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GB" baseline="-25000" dirty="0">
                <a:solidFill>
                  <a:srgbClr val="FF0000"/>
                </a:solidFill>
              </a:rPr>
              <a:t>x </a:t>
            </a:r>
            <a:r>
              <a:rPr lang="en-GB" dirty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  <a:cs typeface="Arial" panose="020B0604020202020204" pitchFamily="34" charset="0"/>
              </a:rPr>
              <a:t>±1%</a:t>
            </a:r>
            <a:r>
              <a:rPr lang="en-GB" dirty="0">
                <a:cs typeface="Arial" panose="020B0604020202020204" pitchFamily="34" charset="0"/>
              </a:rPr>
              <a:t>, whereas </a:t>
            </a:r>
            <a:r>
              <a:rPr lang="en-GB" dirty="0">
                <a:solidFill>
                  <a:srgbClr val="FF0000"/>
                </a:solidFill>
                <a:cs typeface="Arial" panose="020B0604020202020204" pitchFamily="34" charset="0"/>
              </a:rPr>
              <a:t>LCC</a:t>
            </a:r>
            <a:r>
              <a:rPr lang="en-GB" dirty="0">
                <a:cs typeface="Arial" panose="020B0604020202020204" pitchFamily="34" charset="0"/>
              </a:rPr>
              <a:t> detuned optics goes beyond </a:t>
            </a:r>
            <a:r>
              <a:rPr lang="fr-FR" dirty="0">
                <a:solidFill>
                  <a:srgbClr val="FF0000"/>
                </a:solidFill>
                <a:cs typeface="Arial" panose="020B0604020202020204" pitchFamily="34" charset="0"/>
              </a:rPr>
              <a:t>6</a:t>
            </a:r>
            <a:r>
              <a:rPr lang="fr-FR" dirty="0">
                <a:solidFill>
                  <a:srgbClr val="FF0000"/>
                </a:solidFill>
              </a:rPr>
              <a:t>0</a:t>
            </a:r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GB" baseline="-25000" dirty="0">
                <a:solidFill>
                  <a:srgbClr val="FF0000"/>
                </a:solidFill>
              </a:rPr>
              <a:t>x</a:t>
            </a:r>
            <a:r>
              <a:rPr lang="en-GB" dirty="0">
                <a:solidFill>
                  <a:srgbClr val="FF0000"/>
                </a:solidFill>
              </a:rPr>
              <a:t> on-energy and 20</a:t>
            </a:r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GB" baseline="-25000" dirty="0">
                <a:solidFill>
                  <a:srgbClr val="FF0000"/>
                </a:solidFill>
              </a:rPr>
              <a:t>x </a:t>
            </a:r>
            <a:r>
              <a:rPr lang="en-GB" dirty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  <a:cs typeface="Arial" panose="020B0604020202020204" pitchFamily="34" charset="0"/>
              </a:rPr>
              <a:t>±1%</a:t>
            </a:r>
            <a:r>
              <a:rPr lang="en-GB" dirty="0"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300" b="1" baseline="-25000" dirty="0">
                <a:solidFill>
                  <a:srgbClr val="002060"/>
                </a:solidFill>
                <a:cs typeface="Arial" panose="020B0604020202020204" pitchFamily="34" charset="0"/>
              </a:rPr>
              <a:t>Outlook:</a:t>
            </a:r>
          </a:p>
          <a:p>
            <a:pPr marL="0" indent="0">
              <a:buNone/>
            </a:pPr>
            <a:r>
              <a:rPr lang="en-GB" baseline="-25000" dirty="0">
                <a:cs typeface="Arial" panose="020B0604020202020204" pitchFamily="34" charset="0"/>
              </a:rPr>
              <a:t>- Implement the DA/MA with Xsuite as a test in the Gitlab lattice repository, along with SAD?</a:t>
            </a:r>
          </a:p>
          <a:p>
            <a:pPr marL="0" indent="0">
              <a:buNone/>
            </a:pPr>
            <a:r>
              <a:rPr lang="en-GB" baseline="-25000" dirty="0">
                <a:cs typeface="Arial" panose="020B0604020202020204" pitchFamily="34" charset="0"/>
              </a:rPr>
              <a:t>- Compare Xsuite/SAD MA results for the LCC lattice including </a:t>
            </a:r>
            <a:r>
              <a:rPr lang="en-GB" baseline="-25000" dirty="0" err="1">
                <a:cs typeface="Arial" panose="020B0604020202020204" pitchFamily="34" charset="0"/>
              </a:rPr>
              <a:t>decapoles</a:t>
            </a:r>
            <a:r>
              <a:rPr lang="en-GB" baseline="-25000" dirty="0">
                <a:cs typeface="Arial" panose="020B0604020202020204" pitchFamily="34" charset="0"/>
              </a:rPr>
              <a:t> (and </a:t>
            </a:r>
            <a:r>
              <a:rPr lang="en-GB" baseline="-25000" dirty="0" err="1">
                <a:cs typeface="Arial" panose="020B0604020202020204" pitchFamily="34" charset="0"/>
              </a:rPr>
              <a:t>cs_comp</a:t>
            </a:r>
            <a:r>
              <a:rPr lang="en-GB" baseline="-25000" dirty="0">
                <a:cs typeface="Arial" panose="020B0604020202020204" pitchFamily="34" charset="0"/>
              </a:rPr>
              <a:t> with CW).</a:t>
            </a:r>
          </a:p>
          <a:p>
            <a:pPr marL="0" indent="0">
              <a:buNone/>
            </a:pPr>
            <a:r>
              <a:rPr lang="en-GB" baseline="-25000" dirty="0">
                <a:cs typeface="Arial" panose="020B0604020202020204" pitchFamily="34" charset="0"/>
              </a:rPr>
              <a:t>- Implement the optimum magnet strengths for the LCC lattice at ttbar energy.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023CE-8943-FBC3-45AD-8CD16457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02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51239-007B-82AE-5D98-ED580CAB4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Oide’s</a:t>
            </a:r>
            <a:r>
              <a:rPr lang="en-GB" dirty="0"/>
              <a:t> DA - Macroparticle grid</a:t>
            </a:r>
            <a:endParaRPr lang="fr-FR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C248A9A-BAAC-F1D9-A594-214C6743F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736" y="1544594"/>
            <a:ext cx="4438976" cy="447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0943B8ED-4878-0F9F-F6B1-198CC2A12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669" y="1634686"/>
            <a:ext cx="4438975" cy="447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C3EF28-9DD4-2687-A2F4-B245E4142D91}"/>
              </a:ext>
            </a:extLst>
          </p:cNvPr>
          <p:cNvSpPr txBox="1"/>
          <p:nvPr/>
        </p:nvSpPr>
        <p:spPr>
          <a:xfrm>
            <a:off x="6453675" y="6387093"/>
            <a:ext cx="349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Grid resulting from bisection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F5391F-D6AB-66B9-710B-9B3ECF8286CE}"/>
              </a:ext>
            </a:extLst>
          </p:cNvPr>
          <p:cNvSpPr txBox="1"/>
          <p:nvPr/>
        </p:nvSpPr>
        <p:spPr>
          <a:xfrm>
            <a:off x="1581743" y="6387093"/>
            <a:ext cx="349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‘Brute force’ grid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497E16-6C23-9BDC-3D42-5A414C93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11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3C47B-D922-624F-35B1-09ADF267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Resulting DA</a:t>
            </a:r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C1B810-E931-5E35-376C-C0FE1598639A}"/>
              </a:ext>
            </a:extLst>
          </p:cNvPr>
          <p:cNvSpPr txBox="1"/>
          <p:nvPr/>
        </p:nvSpPr>
        <p:spPr>
          <a:xfrm>
            <a:off x="4057651" y="213359"/>
            <a:ext cx="7965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you increase the ‘depth’ of tracked macroparticle in action J, the central area becomes increasingly whiter, proving the particles survived.</a:t>
            </a:r>
          </a:p>
          <a:p>
            <a:endParaRPr lang="en-GB" dirty="0"/>
          </a:p>
          <a:p>
            <a:r>
              <a:rPr lang="en-GB" dirty="0"/>
              <a:t>Some parts of the central region appear less white because of the average between phase planes because some planes have no data at this (</a:t>
            </a:r>
            <a:r>
              <a:rPr lang="el-GR" dirty="0"/>
              <a:t>δ</a:t>
            </a:r>
            <a:r>
              <a:rPr lang="en-GB" dirty="0"/>
              <a:t>,J) position.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945CFA-E850-D7D8-EDD8-B273CA1EB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3</a:t>
            </a:fld>
            <a:endParaRPr lang="fr-FR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8FB4383-B948-3A84-8260-2E170150E9BA}"/>
              </a:ext>
            </a:extLst>
          </p:cNvPr>
          <p:cNvGrpSpPr/>
          <p:nvPr/>
        </p:nvGrpSpPr>
        <p:grpSpPr>
          <a:xfrm>
            <a:off x="1325656" y="1214664"/>
            <a:ext cx="4696525" cy="5324248"/>
            <a:chOff x="1325656" y="1214664"/>
            <a:chExt cx="4696525" cy="5324248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4477370-7E6E-19FB-3E55-F9FB539177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227"/>
            <a:stretch/>
          </p:blipFill>
          <p:spPr bwMode="auto">
            <a:xfrm>
              <a:off x="1328737" y="1842453"/>
              <a:ext cx="4693444" cy="4673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8">
              <a:extLst>
                <a:ext uri="{FF2B5EF4-FFF2-40B4-BE49-F238E27FC236}">
                  <a16:creationId xmlns:a16="http://schemas.microsoft.com/office/drawing/2014/main" id="{2EF3CE42-86A9-92DD-0FE4-CBD559CABA2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4253"/>
            <a:stretch/>
          </p:blipFill>
          <p:spPr bwMode="auto">
            <a:xfrm>
              <a:off x="1325656" y="1214664"/>
              <a:ext cx="401451" cy="5324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B5E1264-3D5D-DC1D-3E07-831617E64638}"/>
              </a:ext>
            </a:extLst>
          </p:cNvPr>
          <p:cNvGrpSpPr/>
          <p:nvPr/>
        </p:nvGrpSpPr>
        <p:grpSpPr>
          <a:xfrm>
            <a:off x="5975536" y="1690686"/>
            <a:ext cx="4668651" cy="4848225"/>
            <a:chOff x="5975536" y="1690686"/>
            <a:chExt cx="4668651" cy="4848225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35AC486C-F241-F69F-1EA8-6B07BD2A98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2181" y="1842453"/>
              <a:ext cx="4622006" cy="4673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D10931F5-FA29-E60F-63F2-0C551FE90CE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41" r="94253"/>
            <a:stretch/>
          </p:blipFill>
          <p:spPr bwMode="auto">
            <a:xfrm>
              <a:off x="5975536" y="1690686"/>
              <a:ext cx="401451" cy="484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3712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09906-48FB-3AA6-FFF8-CA3CC305F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Reduction to one RF section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F12DD-0CE4-116C-9D98-6F44F64188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4 RF cavities at 400MHz evenly distributed in the ring (one in each straight section) to </a:t>
            </a:r>
            <a:r>
              <a:rPr lang="en-GB" b="1" dirty="0"/>
              <a:t>1 RF section</a:t>
            </a:r>
            <a:r>
              <a:rPr lang="en-GB" dirty="0"/>
              <a:t> including 400 MHz RF cavities and 800 MHz RF cavities. 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023CE-8943-FBC3-45AD-8CD16457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701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33726-C97D-25A8-266B-77B6917D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86" y="-265107"/>
            <a:ext cx="10515600" cy="1325563"/>
          </a:xfrm>
        </p:spPr>
        <p:txBody>
          <a:bodyPr/>
          <a:lstStyle/>
          <a:p>
            <a:r>
              <a:rPr lang="en-GB" dirty="0"/>
              <a:t>Single RF section for the LCC lattice (nominal)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0F001E-B861-76CE-821D-B07917890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5</a:t>
            </a:fld>
            <a:endParaRPr lang="fr-FR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1DE90176-E53E-CDB7-7C33-F5DB095A3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848" y="3600934"/>
            <a:ext cx="3803049" cy="2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DA9B9-6E88-55C6-3976-4DB722C3E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38" y="695219"/>
            <a:ext cx="3803049" cy="2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58B61B5C-EC08-C677-B590-16F15C1DB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849" y="695219"/>
            <a:ext cx="3803049" cy="2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E3959A4-A23F-265C-2344-2E23B988F1A8}"/>
              </a:ext>
            </a:extLst>
          </p:cNvPr>
          <p:cNvSpPr txBox="1"/>
          <p:nvPr/>
        </p:nvSpPr>
        <p:spPr>
          <a:xfrm>
            <a:off x="964406" y="2728912"/>
            <a:ext cx="2619637" cy="2686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Single RF section </a:t>
            </a:r>
            <a:r>
              <a:rPr lang="en-GB" sz="1100" b="1" dirty="0">
                <a:solidFill>
                  <a:srgbClr val="FF0000"/>
                </a:solidFill>
              </a:rPr>
              <a:t>same</a:t>
            </a:r>
            <a:r>
              <a:rPr lang="en-GB" sz="1100" dirty="0"/>
              <a:t> total RF voltage</a:t>
            </a:r>
            <a:endParaRPr lang="fr-FR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D29875-0AFA-92EC-D1CD-EE0138D6A61D}"/>
              </a:ext>
            </a:extLst>
          </p:cNvPr>
          <p:cNvSpPr txBox="1"/>
          <p:nvPr/>
        </p:nvSpPr>
        <p:spPr>
          <a:xfrm>
            <a:off x="8413401" y="1156760"/>
            <a:ext cx="34090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Attempt to get the same synchrotron tune as GHC lattice (Q</a:t>
            </a:r>
            <a:r>
              <a:rPr lang="en-GB" baseline="-25000" dirty="0"/>
              <a:t>s</a:t>
            </a:r>
            <a:r>
              <a:rPr lang="en-GB" dirty="0"/>
              <a:t>=0.089).</a:t>
            </a:r>
          </a:p>
          <a:p>
            <a:endParaRPr lang="en-GB" dirty="0"/>
          </a:p>
          <a:p>
            <a:r>
              <a:rPr lang="en-GB" dirty="0"/>
              <a:t>The energy loss per turn is smaller for LCC by 10-12%,</a:t>
            </a:r>
          </a:p>
          <a:p>
            <a:endParaRPr lang="en-GB" dirty="0"/>
          </a:p>
          <a:p>
            <a:r>
              <a:rPr lang="en-GB" dirty="0"/>
              <a:t>but the momentum compaction factor is larger </a:t>
            </a:r>
            <a:r>
              <a:rPr lang="el-GR" dirty="0"/>
              <a:t>α</a:t>
            </a:r>
            <a:r>
              <a:rPr lang="en-GB" baseline="-25000" dirty="0"/>
              <a:t>GHC</a:t>
            </a:r>
            <a:r>
              <a:rPr lang="en-GB" dirty="0"/>
              <a:t>=7.5e-6 and </a:t>
            </a:r>
            <a:r>
              <a:rPr lang="el-GR" dirty="0"/>
              <a:t>α</a:t>
            </a:r>
            <a:r>
              <a:rPr lang="en-GB" baseline="-25000" dirty="0"/>
              <a:t>LCC</a:t>
            </a:r>
            <a:r>
              <a:rPr lang="en-GB" dirty="0"/>
              <a:t>= 8.8e-6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Is it important to get to Q</a:t>
            </a:r>
            <a:r>
              <a:rPr lang="en-GB" baseline="-25000" dirty="0">
                <a:solidFill>
                  <a:srgbClr val="FF0000"/>
                </a:solidFill>
              </a:rPr>
              <a:t>s</a:t>
            </a:r>
            <a:r>
              <a:rPr lang="en-GB" dirty="0">
                <a:solidFill>
                  <a:srgbClr val="FF0000"/>
                </a:solidFill>
              </a:rPr>
              <a:t>=0.089 with the LCC lattice ?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938F26C-1088-6CF1-F140-60BD00A9F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38" y="3633197"/>
            <a:ext cx="3803049" cy="2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7A0756-E8E6-CBCE-7988-63E7DFDB5E12}"/>
              </a:ext>
            </a:extLst>
          </p:cNvPr>
          <p:cNvSpPr txBox="1"/>
          <p:nvPr/>
        </p:nvSpPr>
        <p:spPr>
          <a:xfrm>
            <a:off x="964406" y="5643563"/>
            <a:ext cx="2619637" cy="2687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Single RF section </a:t>
            </a:r>
            <a:r>
              <a:rPr lang="en-GB" sz="1100" b="1" dirty="0">
                <a:solidFill>
                  <a:srgbClr val="FF0000"/>
                </a:solidFill>
              </a:rPr>
              <a:t>95% </a:t>
            </a:r>
            <a:r>
              <a:rPr lang="en-GB" sz="1100" dirty="0"/>
              <a:t>total RF voltage</a:t>
            </a:r>
            <a:endParaRPr lang="fr-FR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BCEB49-FBAB-EFFB-6D84-B62CF11AB6B9}"/>
              </a:ext>
            </a:extLst>
          </p:cNvPr>
          <p:cNvSpPr txBox="1"/>
          <p:nvPr/>
        </p:nvSpPr>
        <p:spPr>
          <a:xfrm>
            <a:off x="4767455" y="2728912"/>
            <a:ext cx="2604899" cy="2651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Single RF section </a:t>
            </a:r>
            <a:r>
              <a:rPr lang="en-GB" sz="1100" b="1" dirty="0">
                <a:solidFill>
                  <a:srgbClr val="FF0000"/>
                </a:solidFill>
              </a:rPr>
              <a:t>90% </a:t>
            </a:r>
            <a:r>
              <a:rPr lang="en-GB" sz="1100" dirty="0"/>
              <a:t>total RF voltage</a:t>
            </a:r>
            <a:endParaRPr lang="fr-FR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FCF346-534E-FBBF-5C71-6B77D4A39556}"/>
              </a:ext>
            </a:extLst>
          </p:cNvPr>
          <p:cNvSpPr txBox="1"/>
          <p:nvPr/>
        </p:nvSpPr>
        <p:spPr>
          <a:xfrm>
            <a:off x="4767455" y="5643563"/>
            <a:ext cx="26048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Single RF section </a:t>
            </a:r>
            <a:r>
              <a:rPr lang="en-GB" sz="1100" b="1" dirty="0">
                <a:solidFill>
                  <a:srgbClr val="FF0000"/>
                </a:solidFill>
              </a:rPr>
              <a:t>85% </a:t>
            </a:r>
            <a:r>
              <a:rPr lang="en-GB" sz="1100" dirty="0"/>
              <a:t>total RF voltage</a:t>
            </a:r>
            <a:endParaRPr lang="fr-FR" sz="1100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ED3AC6C-7A36-F465-4B44-14527C4B97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95" t="40814" r="44974" b="45271"/>
          <a:stretch/>
        </p:blipFill>
        <p:spPr bwMode="auto">
          <a:xfrm>
            <a:off x="5860861" y="4800011"/>
            <a:ext cx="392907" cy="40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37E341B7-A104-F062-D801-839B6144B0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95" t="40814" r="44974" b="45271"/>
          <a:stretch/>
        </p:blipFill>
        <p:spPr bwMode="auto">
          <a:xfrm>
            <a:off x="2061605" y="1892285"/>
            <a:ext cx="392907" cy="40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831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09906-48FB-3AA6-FFF8-CA3CC305F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comparison between SAD &amp; Xsuite for the </a:t>
            </a:r>
            <a:r>
              <a:rPr lang="en-GB" u="sng" dirty="0"/>
              <a:t>GHC lattice</a:t>
            </a:r>
            <a:r>
              <a:rPr lang="en-GB" dirty="0"/>
              <a:t> and against </a:t>
            </a:r>
            <a:r>
              <a:rPr lang="en-GB" u="sng" dirty="0"/>
              <a:t>LCC lattice</a:t>
            </a:r>
            <a:endParaRPr lang="fr-FR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023CE-8943-FBC3-45AD-8CD16457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6</a:t>
            </a:fld>
            <a:endParaRPr lang="fr-F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FB49881-2083-E55A-C605-03603BAE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230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37FD2D-DCDA-6CF4-B55B-877FE3C95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647" y="3544544"/>
            <a:ext cx="4490245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716630-A679-8A12-6D0C-C37BE54DA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7D49B-A453-5B15-CA2C-2AB4BCA5E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A4CC3E-568D-3360-B8BB-B6797F7EC6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 b="52327"/>
          <a:stretch/>
        </p:blipFill>
        <p:spPr>
          <a:xfrm>
            <a:off x="838199" y="0"/>
            <a:ext cx="4911221" cy="342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B14D42-0CF1-4BB7-2283-34FBE346D1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190" r="50000" b="2137"/>
          <a:stretch/>
        </p:blipFill>
        <p:spPr>
          <a:xfrm>
            <a:off x="838198" y="3429000"/>
            <a:ext cx="4911221" cy="34290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9F5B82B-0D99-1B77-EC05-BF9884044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7" y="0"/>
            <a:ext cx="4641547" cy="354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2DA374-187F-8493-EB37-C921C0606A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41" t="41587" r="48094" b="48857"/>
          <a:stretch/>
        </p:blipFill>
        <p:spPr bwMode="auto">
          <a:xfrm>
            <a:off x="8233303" y="1516057"/>
            <a:ext cx="241301" cy="26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683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9229B5C4-2808-BA55-6BC1-6A52D0E16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943" y="0"/>
            <a:ext cx="4541154" cy="346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AE22E68-00E3-0340-1443-5B75E9B12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389" y="3429000"/>
            <a:ext cx="4480262" cy="346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53EAE6-A752-B063-05EC-69A61E9F6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FFD0B-9610-C016-8A52-968B4151A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8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E92B3C-5D82-1C72-164F-DB6031BE91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000"/>
          <a:stretch/>
        </p:blipFill>
        <p:spPr>
          <a:xfrm>
            <a:off x="838200" y="0"/>
            <a:ext cx="4681728" cy="6858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C22E36-62CD-61E7-DBEC-3A76633DFC6C}"/>
              </a:ext>
            </a:extLst>
          </p:cNvPr>
          <p:cNvCxnSpPr>
            <a:cxnSpLocks/>
          </p:cNvCxnSpPr>
          <p:nvPr/>
        </p:nvCxnSpPr>
        <p:spPr>
          <a:xfrm flipV="1">
            <a:off x="6836569" y="564356"/>
            <a:ext cx="0" cy="21502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633249D-14D7-1839-4AD7-F81CE0A58A4D}"/>
              </a:ext>
            </a:extLst>
          </p:cNvPr>
          <p:cNvCxnSpPr>
            <a:cxnSpLocks/>
          </p:cNvCxnSpPr>
          <p:nvPr/>
        </p:nvCxnSpPr>
        <p:spPr>
          <a:xfrm flipV="1">
            <a:off x="9632156" y="564356"/>
            <a:ext cx="0" cy="21502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DCA8495-798F-D11C-7833-99969B811F52}"/>
              </a:ext>
            </a:extLst>
          </p:cNvPr>
          <p:cNvCxnSpPr>
            <a:cxnSpLocks/>
          </p:cNvCxnSpPr>
          <p:nvPr/>
        </p:nvCxnSpPr>
        <p:spPr>
          <a:xfrm flipV="1">
            <a:off x="6698456" y="3988594"/>
            <a:ext cx="0" cy="21502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383A886-59DF-F7E3-606C-E8E4E50C4098}"/>
              </a:ext>
            </a:extLst>
          </p:cNvPr>
          <p:cNvCxnSpPr>
            <a:cxnSpLocks/>
          </p:cNvCxnSpPr>
          <p:nvPr/>
        </p:nvCxnSpPr>
        <p:spPr>
          <a:xfrm flipV="1">
            <a:off x="9729787" y="3988594"/>
            <a:ext cx="0" cy="21502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311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E3BED-2E35-41BD-8457-392B0F100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GHC vs. LCC @ Z energy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F1036-F6A9-E043-C331-359CED69E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9</a:t>
            </a:fld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9855D2D-770A-A11A-AD61-4669E3D04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245" y="4129088"/>
            <a:ext cx="3573485" cy="27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91230CE-5E28-B63F-6E84-1334055FB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245" y="1400176"/>
            <a:ext cx="3564009" cy="27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0A64F44-8AA3-763C-B029-98E2F2DF1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4129088"/>
            <a:ext cx="3573485" cy="27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3B52AFBB-5902-5EDF-22F2-E57182073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2" y="1357200"/>
            <a:ext cx="3573486" cy="273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B2B465-222C-250A-910E-3B255DE05105}"/>
              </a:ext>
            </a:extLst>
          </p:cNvPr>
          <p:cNvSpPr txBox="1"/>
          <p:nvPr/>
        </p:nvSpPr>
        <p:spPr>
          <a:xfrm rot="16200000">
            <a:off x="-956843" y="3838852"/>
            <a:ext cx="420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Nominal</a:t>
            </a:r>
            <a:r>
              <a:rPr lang="en-GB" dirty="0"/>
              <a:t> magnet strengths (v92a)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5102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9550</TotalTime>
  <Words>679</Words>
  <Application>Microsoft Office PowerPoint</Application>
  <PresentationFormat>Widescreen</PresentationFormat>
  <Paragraphs>84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Aptos</vt:lpstr>
      <vt:lpstr>Aptos Display</vt:lpstr>
      <vt:lpstr>Arial</vt:lpstr>
      <vt:lpstr>Office Theme</vt:lpstr>
      <vt:lpstr>DA studies with Xsuite</vt:lpstr>
      <vt:lpstr>Oide’s DA - Macroparticle grid</vt:lpstr>
      <vt:lpstr>Resulting DA</vt:lpstr>
      <vt:lpstr>Reduction to one RF section</vt:lpstr>
      <vt:lpstr>Single RF section for the LCC lattice (nominal)</vt:lpstr>
      <vt:lpstr>MA comparison between SAD &amp; Xsuite for the GHC lattice and against LCC lattice</vt:lpstr>
      <vt:lpstr>PowerPoint Presentation</vt:lpstr>
      <vt:lpstr>PowerPoint Presentation</vt:lpstr>
      <vt:lpstr>Comparison GHC vs. LCC @ Z energy</vt:lpstr>
      <vt:lpstr>Comparison GHC vs. LCC (opti) @ Z energy</vt:lpstr>
      <vt:lpstr>Comparison GHC vs. LCC @ tt̄ energy</vt:lpstr>
      <vt:lpstr>MA comparison between SAD and Xsuite for the LCC lattice</vt:lpstr>
      <vt:lpstr>Differences between Xsuite and SAD (CW=0%)</vt:lpstr>
      <vt:lpstr>Differences between Xsuite and SAD (CW=80%)</vt:lpstr>
      <vt:lpstr>MA study comparison between relaxed vs. nominal optics</vt:lpstr>
      <vt:lpstr>Momentum Acceptance of the relaxed optics</vt:lpstr>
      <vt:lpstr>Momentum Acceptance of the relaxed optics</vt:lpstr>
      <vt:lpstr>Summary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Kevin Daniel Joel Andre</dc:creator>
  <cp:lastModifiedBy>Kevin Daniel Joel Andre</cp:lastModifiedBy>
  <cp:revision>14</cp:revision>
  <dcterms:created xsi:type="dcterms:W3CDTF">2024-07-25T08:50:59Z</dcterms:created>
  <dcterms:modified xsi:type="dcterms:W3CDTF">2024-08-08T12:37:30Z</dcterms:modified>
</cp:coreProperties>
</file>