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2.jpeg" ContentType="image/jpe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media1.mp4" ContentType="video/unknown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3.jpeg" ContentType="image/jpe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4.jpeg" ContentType="image/jpeg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" name="Shape 1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4000">
        <a:latin typeface="Georgia"/>
        <a:ea typeface="Georgia"/>
        <a:cs typeface="Georgia"/>
        <a:sym typeface="Georgia"/>
      </a:defRPr>
    </a:lvl1pPr>
    <a:lvl2pPr indent="228600" defTabSz="457200" latinLnBrk="0">
      <a:defRPr sz="4000">
        <a:latin typeface="Georgia"/>
        <a:ea typeface="Georgia"/>
        <a:cs typeface="Georgia"/>
        <a:sym typeface="Georgia"/>
      </a:defRPr>
    </a:lvl2pPr>
    <a:lvl3pPr indent="457200" defTabSz="457200" latinLnBrk="0">
      <a:defRPr sz="4000">
        <a:latin typeface="Georgia"/>
        <a:ea typeface="Georgia"/>
        <a:cs typeface="Georgia"/>
        <a:sym typeface="Georgia"/>
      </a:defRPr>
    </a:lvl3pPr>
    <a:lvl4pPr indent="685800" defTabSz="457200" latinLnBrk="0">
      <a:defRPr sz="4000">
        <a:latin typeface="Georgia"/>
        <a:ea typeface="Georgia"/>
        <a:cs typeface="Georgia"/>
        <a:sym typeface="Georgia"/>
      </a:defRPr>
    </a:lvl4pPr>
    <a:lvl5pPr indent="914400" defTabSz="457200" latinLnBrk="0">
      <a:defRPr sz="4000">
        <a:latin typeface="Georgia"/>
        <a:ea typeface="Georgia"/>
        <a:cs typeface="Georgia"/>
        <a:sym typeface="Georgia"/>
      </a:defRPr>
    </a:lvl5pPr>
    <a:lvl6pPr indent="1143000" defTabSz="457200" latinLnBrk="0">
      <a:defRPr sz="4000">
        <a:latin typeface="Georgia"/>
        <a:ea typeface="Georgia"/>
        <a:cs typeface="Georgia"/>
        <a:sym typeface="Georgia"/>
      </a:defRPr>
    </a:lvl6pPr>
    <a:lvl7pPr indent="1371600" defTabSz="457200" latinLnBrk="0">
      <a:defRPr sz="4000">
        <a:latin typeface="Georgia"/>
        <a:ea typeface="Georgia"/>
        <a:cs typeface="Georgia"/>
        <a:sym typeface="Georgia"/>
      </a:defRPr>
    </a:lvl7pPr>
    <a:lvl8pPr indent="1600200" defTabSz="457200" latinLnBrk="0">
      <a:defRPr sz="4000">
        <a:latin typeface="Georgia"/>
        <a:ea typeface="Georgia"/>
        <a:cs typeface="Georgia"/>
        <a:sym typeface="Georgia"/>
      </a:defRPr>
    </a:lvl8pPr>
    <a:lvl9pPr indent="1828800" defTabSz="457200" latinLnBrk="0">
      <a:defRPr sz="4000">
        <a:latin typeface="Georgia"/>
        <a:ea typeface="Georgia"/>
        <a:cs typeface="Georgia"/>
        <a:sym typeface="Georgia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8" name="Shape 13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Partikkelfysikk/høyenergifysikk forsøker å svare på hva byggeklossene i universet er, og hvilke lover som gjelder for disse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5" name="Shape 21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Imidlertid hadde den modellen et stort problem…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3" name="Shape 22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En akselerator med så høy energi og så høy rate med data taking at den er garantert å enten finne Higgsbosonet eller vise at SM ikke kan virke</a:t>
            </a:r>
          </a:p>
          <a:p>
            <a:pPr/>
            <a:r>
              <a:t>First concrete plans made in 1984 — first beam 2008</a:t>
            </a:r>
          </a:p>
          <a:p>
            <a:pPr/>
            <a:r>
              <a:t>Higgsbosonet oppdaget i 2012 (Higgsdependence Day 4. juli)</a:t>
            </a:r>
          </a:p>
          <a:p>
            <a:pPr/>
            <a:r>
              <a:t>Endelig kunne Englert &amp; Higgs motta nobelprisen for modellen i 2013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0" name="Shape 23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En internt konsistent modell av mikrokosmos</a:t>
            </a:r>
          </a:p>
          <a:p>
            <a:pPr/>
            <a:r>
              <a:t>Den mest presise modellen i vitenskapen: teori og eksperiment stemmer overens opp til 10 desimaler i noen tilfeller</a:t>
            </a:r>
          </a:p>
          <a:p>
            <a:pPr/>
            <a:r>
              <a:t>I stand til å korrekt forutsi resultatet av alle nåværende målinger på LHC (i alle fall de vi har sjekket)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5" name="Shape 23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Tilbake til det fundamentale spørsmålet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4" name="Shape 24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25000"/>
              </a:lnSpc>
              <a:defRPr sz="2400"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t>Do you see any dark matter?</a:t>
            </a:r>
          </a:p>
          <a:p>
            <a:pPr>
              <a:lnSpc>
                <a:spcPct val="125000"/>
              </a:lnSpc>
              <a:defRPr sz="2400">
                <a:latin typeface="Avenir Roman"/>
                <a:ea typeface="Avenir Roman"/>
                <a:cs typeface="Avenir Roman"/>
                <a:sym typeface="Avenir Roman"/>
              </a:defRPr>
            </a:pPr>
            <a:r>
              <a:t>H-&gt;4mu candidate event.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5" name="Shape 15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Et spørsmål menneskeheten har stilt seg lenge.</a:t>
            </a:r>
            <a:br/>
            <a:r>
              <a:t>Selv ikke de greske filosofene var helt enige</a:t>
            </a:r>
          </a:p>
          <a:p>
            <a:pPr/>
            <a:r>
              <a:t>Idéen om eksistensen av noe udelelig eller elementært — atomene — er tillagt Demokrit (Thrasyllus tetralogier)</a:t>
            </a:r>
          </a:p>
          <a:p>
            <a:pPr/>
            <a:r>
              <a:t>Tomrommet </a:t>
            </a:r>
            <a:r>
              <a:rPr i="1"/>
              <a:t>kenon</a:t>
            </a:r>
            <a:r>
              <a:t> — the void (vakuum)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9" name="Shape 15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Hvordan leter man egentlig etter universets byggeklosser?</a:t>
            </a:r>
          </a:p>
          <a:p>
            <a:pPr/>
            <a:r>
              <a:t>Begrenset med tid — men skal forsøke en versjon av partikkelfysikken historie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3" name="Shape 17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Etter etableringen av grunnstoffene i andre halvdel av 1800-tallet — det som har kommet til å hete atomene, men som slett ikke er udelelige —  så ble den første elementæpartikkelen — elektronet — funnet i 1897</a:t>
            </a:r>
          </a:p>
          <a:p>
            <a:pPr/>
            <a:r>
              <a:t>En enkel partikkelakselerator — katoderøret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7" name="Shape 18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 stakkars atomet har fått gjennomgå opp i gjennom årene og ble etter hvert revet fra hverandre i elektroner, samt protoner og nøytroner i kjernen</a:t>
            </a:r>
          </a:p>
          <a:p>
            <a:pPr/>
            <a:r>
              <a:t>Sentralt er stadig større energier som behøves, partikler akselerert over millioner av volt er nødvendig for å rive i stykker atomkjernen.</a:t>
            </a:r>
          </a:p>
          <a:p>
            <a:pPr/>
          </a:p>
          <a:p>
            <a:pPr/>
            <a:r>
              <a:t>Geiger og Marsden (1911) alphapartikler mot gullfolie.</a:t>
            </a:r>
          </a:p>
          <a:p>
            <a:pPr/>
            <a:r>
              <a:t>Ernst Rutherford: “som en kanonkule traff et papirtørkle og spratt tilbake”.</a:t>
            </a:r>
          </a:p>
          <a:p>
            <a:pPr/>
            <a:r>
              <a:t>En positivt ladet liten kjerne (1/5000 av atomet).</a:t>
            </a:r>
          </a:p>
          <a:p>
            <a:pPr/>
            <a:r>
              <a:t>For tung til å bare være protoner (kjernen i hydrogenatomet).</a:t>
            </a:r>
          </a:p>
          <a:p>
            <a:pPr/>
            <a:r>
              <a:t>James Chadwick (1932) oppdagelsen av nøytronet</a:t>
            </a:r>
          </a:p>
          <a:p>
            <a:pPr/>
            <a:r>
              <a:t>Kan nå forklare alle grunnstoffene. Historien kunne endt her.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1" name="Shape 19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Men hvorfor stoppe der</a:t>
            </a:r>
          </a:p>
          <a:p>
            <a:pPr/>
            <a:r>
              <a:t>I følge Einstein er alt vi trenger for å lage materie nok energi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5" name="Shape 19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 en moderne partikkelakselerator akselererer vi partikler til svært høye energier, nær lysets hastighet, og smeller de sammen for å studere hva som kommer ut av kollisjonene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0" name="Shape 20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På den måten har vi oppdaget en hel zoologisk hage av mer eller mindre elementære partikler</a:t>
            </a:r>
          </a:p>
          <a:p>
            <a:pPr/>
          </a:p>
          <a:p>
            <a:pPr/>
            <a:r>
              <a:t>CERN ble med på denne leken fra begynnelsen av med proton synkrotronen bygd av Odd Dahl, Rolf Widerøe og andre på midten av 1950-tallet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7" name="Shape 20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Til tross for den tilsynelatende kompleksiteten kan alle disse partiklene og deres egenskaper organiseres innen det vi kaller Standardmodellen for partikkelfysikk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4833937" y="8947546"/>
            <a:ext cx="14716126" cy="66079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4833937" y="6000353"/>
            <a:ext cx="14716126" cy="965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5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1905000" y="0"/>
            <a:ext cx="2056329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sz="half" idx="21"/>
          </p:nvPr>
        </p:nvSpPr>
        <p:spPr>
          <a:xfrm>
            <a:off x="5307210" y="892968"/>
            <a:ext cx="13751720" cy="91725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xfrm>
            <a:off x="11935814" y="13001625"/>
            <a:ext cx="494513" cy="51117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21"/>
          </p:nvPr>
        </p:nvSpPr>
        <p:spPr>
          <a:xfrm>
            <a:off x="6869906" y="892968"/>
            <a:ext cx="17377173" cy="115847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1pPr>
            <a:lvl2pPr marL="0" indent="2286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2pPr>
            <a:lvl3pPr marL="0" indent="4572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3pPr>
            <a:lvl4pPr marL="0" indent="6858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4pPr>
            <a:lvl5pPr marL="0" indent="914400" algn="ctr">
              <a:spcBef>
                <a:spcPts val="0"/>
              </a:spcBef>
              <a:buSzTx/>
              <a:buNone/>
              <a:defRPr sz="44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21"/>
          </p:nvPr>
        </p:nvSpPr>
        <p:spPr>
          <a:xfrm>
            <a:off x="9423796" y="3661171"/>
            <a:ext cx="13260587" cy="884039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xfrm>
            <a:off x="4387453" y="553640"/>
            <a:ext cx="15609094" cy="303609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quarter" idx="1"/>
          </p:nvPr>
        </p:nvSpPr>
        <p:spPr>
          <a:xfrm>
            <a:off x="4387453" y="3661171"/>
            <a:ext cx="7500938" cy="8840392"/>
          </a:xfrm>
          <a:prstGeom prst="rect">
            <a:avLst/>
          </a:prstGeom>
        </p:spPr>
        <p:txBody>
          <a:bodyPr/>
          <a:lstStyle>
            <a:lvl1pPr marL="465364" indent="-465364">
              <a:spcBef>
                <a:spcPts val="4500"/>
              </a:spcBef>
              <a:defRPr sz="3800">
                <a:latin typeface="+mn-lt"/>
                <a:ea typeface="+mn-ea"/>
                <a:cs typeface="+mn-cs"/>
                <a:sym typeface="Helvetica Light"/>
              </a:defRPr>
            </a:lvl1pPr>
            <a:lvl2pPr marL="808264" indent="-465364">
              <a:spcBef>
                <a:spcPts val="4500"/>
              </a:spcBef>
              <a:defRPr sz="3800">
                <a:latin typeface="+mn-lt"/>
                <a:ea typeface="+mn-ea"/>
                <a:cs typeface="+mn-cs"/>
                <a:sym typeface="Helvetica Light"/>
              </a:defRPr>
            </a:lvl2pPr>
            <a:lvl3pPr marL="1151164" indent="-465364">
              <a:spcBef>
                <a:spcPts val="4500"/>
              </a:spcBef>
              <a:defRPr sz="3800">
                <a:latin typeface="+mn-lt"/>
                <a:ea typeface="+mn-ea"/>
                <a:cs typeface="+mn-cs"/>
                <a:sym typeface="Helvetica Light"/>
              </a:defRPr>
            </a:lvl3pPr>
            <a:lvl4pPr marL="1494064" indent="-465364">
              <a:spcBef>
                <a:spcPts val="4500"/>
              </a:spcBef>
              <a:defRPr sz="3800">
                <a:latin typeface="+mn-lt"/>
                <a:ea typeface="+mn-ea"/>
                <a:cs typeface="+mn-cs"/>
                <a:sym typeface="Helvetica Light"/>
              </a:defRPr>
            </a:lvl4pPr>
            <a:lvl5pPr marL="1836964" indent="-465364">
              <a:spcBef>
                <a:spcPts val="4500"/>
              </a:spcBef>
              <a:defRPr sz="3800"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idx="21"/>
          </p:nvPr>
        </p:nvSpPr>
        <p:spPr>
          <a:xfrm>
            <a:off x="-291704" y="1250156"/>
            <a:ext cx="16841392" cy="1122759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12442031" y="7069144"/>
            <a:ext cx="8518923" cy="568224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quarter" idx="23"/>
          </p:nvPr>
        </p:nvSpPr>
        <p:spPr>
          <a:xfrm>
            <a:off x="12192000" y="1246988"/>
            <a:ext cx="8251032" cy="55006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normAutofit fontScale="100000" lnSpcReduction="0"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617361" marR="0" indent="-617361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1pPr>
      <a:lvl2pPr marL="1061861" marR="0" indent="-617361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2pPr>
      <a:lvl3pPr marL="1506361" marR="0" indent="-617361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3pPr>
      <a:lvl4pPr marL="1950861" marR="0" indent="-617361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4pPr>
      <a:lvl5pPr marL="2395361" marR="0" indent="-617361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5pPr>
      <a:lvl6pPr marL="2839861" marR="0" indent="-617361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6pPr>
      <a:lvl7pPr marL="3284361" marR="0" indent="-617361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7pPr>
      <a:lvl8pPr marL="3728861" marR="0" indent="-617361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8pPr>
      <a:lvl9pPr marL="4173361" marR="0" indent="-617361" algn="l" defTabSz="821531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000" u="none">
          <a:solidFill>
            <a:srgbClr val="000000"/>
          </a:solidFill>
          <a:uFillTx/>
          <a:latin typeface="Georgia"/>
          <a:ea typeface="Georgia"/>
          <a:cs typeface="Georgia"/>
          <a:sym typeface="Georgia"/>
        </a:defRPr>
      </a:lvl9pPr>
    </p:bodyStyle>
    <p:otherStyle>
      <a:lvl1pPr marL="0" marR="0" indent="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15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eg"/><Relationship Id="rId4" Type="http://schemas.openxmlformats.org/officeDocument/2006/relationships/image" Target="../media/image7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Relationship Id="rId4" Type="http://schemas.openxmlformats.org/officeDocument/2006/relationships/image" Target="../media/image1.gif"/><Relationship Id="rId5" Type="http://schemas.openxmlformats.org/officeDocument/2006/relationships/image" Target="../media/image12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4.jpe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g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CERN70-nettside-arr.jpg" descr="CERN70-nettside-arr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3712" y="-20516"/>
            <a:ext cx="25316596" cy="14232230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Introduksjon til partikkelfysikk…"/>
          <p:cNvSpPr txBox="1"/>
          <p:nvPr>
            <p:ph type="ctrTitle"/>
          </p:nvPr>
        </p:nvSpPr>
        <p:spPr>
          <a:xfrm>
            <a:off x="732225" y="-1455137"/>
            <a:ext cx="15168045" cy="4643438"/>
          </a:xfrm>
          <a:prstGeom prst="rect">
            <a:avLst/>
          </a:prstGeom>
        </p:spPr>
        <p:txBody>
          <a:bodyPr/>
          <a:lstStyle/>
          <a:p>
            <a:pPr algn="l">
              <a:defRPr sz="11200">
                <a:solidFill>
                  <a:srgbClr val="FFFFFF"/>
                </a:solidFill>
              </a:defRPr>
            </a:pPr>
            <a:r>
              <a:rPr sz="9000"/>
              <a:t>Introduksjon til partikkelfysikk</a:t>
            </a:r>
            <a:r>
              <a:t> </a:t>
            </a:r>
          </a:p>
          <a:p>
            <a:pPr algn="l">
              <a:defRPr sz="7000">
                <a:solidFill>
                  <a:srgbClr val="FFFFFF"/>
                </a:solidFill>
              </a:defRPr>
            </a:pPr>
            <a:r>
              <a:t>– Hva og hvorfor?</a:t>
            </a:r>
          </a:p>
        </p:txBody>
      </p:sp>
      <p:sp>
        <p:nvSpPr>
          <p:cNvPr id="129" name="Are Raklev"/>
          <p:cNvSpPr txBox="1"/>
          <p:nvPr>
            <p:ph type="subTitle" sz="quarter" idx="1"/>
          </p:nvPr>
        </p:nvSpPr>
        <p:spPr>
          <a:xfrm>
            <a:off x="843359" y="3425031"/>
            <a:ext cx="14716126" cy="888532"/>
          </a:xfrm>
          <a:prstGeom prst="rect">
            <a:avLst/>
          </a:prstGeom>
        </p:spPr>
        <p:txBody>
          <a:bodyPr/>
          <a:lstStyle>
            <a:lvl1pPr algn="l">
              <a:defRPr b="1">
                <a:solidFill>
                  <a:srgbClr val="FFFFFF"/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/>
            <a:r>
              <a:t>Are Raklev</a:t>
            </a:r>
          </a:p>
        </p:txBody>
      </p:sp>
      <p:pic>
        <p:nvPicPr>
          <p:cNvPr id="130" name="UiO_Segl_300dpi.png" descr="UiO_Segl_300dpi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020020" y="10485210"/>
            <a:ext cx="2911079" cy="29110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Rectangle"/>
          <p:cNvSpPr/>
          <p:nvPr/>
        </p:nvSpPr>
        <p:spPr>
          <a:xfrm>
            <a:off x="15393050" y="9410483"/>
            <a:ext cx="5380271" cy="19834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  <p:pic>
        <p:nvPicPr>
          <p:cNvPr id="198" name="Screenshot 2024-09-09 at 18.18.29.png" descr="Screenshot 2024-09-09 at 18.18.29.png"/>
          <p:cNvPicPr>
            <a:picLocks noChangeAspect="1"/>
          </p:cNvPicPr>
          <p:nvPr/>
        </p:nvPicPr>
        <p:blipFill>
          <a:blip r:embed="rId3">
            <a:extLst/>
          </a:blip>
          <a:srcRect l="377" t="571" r="377" b="571"/>
          <a:stretch>
            <a:fillRect/>
          </a:stretch>
        </p:blipFill>
        <p:spPr>
          <a:xfrm>
            <a:off x="2035571" y="592611"/>
            <a:ext cx="20312668" cy="129684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tandardmodellen (2008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Standardmodellen (2008)</a:t>
            </a:r>
          </a:p>
        </p:txBody>
      </p:sp>
      <p:grpSp>
        <p:nvGrpSpPr>
          <p:cNvPr id="205" name="Group"/>
          <p:cNvGrpSpPr/>
          <p:nvPr/>
        </p:nvGrpSpPr>
        <p:grpSpPr>
          <a:xfrm>
            <a:off x="6132349" y="3374678"/>
            <a:ext cx="12242239" cy="9628575"/>
            <a:chOff x="122936" y="71272"/>
            <a:chExt cx="12242237" cy="9628574"/>
          </a:xfrm>
        </p:grpSpPr>
        <p:pic>
          <p:nvPicPr>
            <p:cNvPr id="203" name="SM_new.png" descr="SM_new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12079" b="0"/>
            <a:stretch>
              <a:fillRect/>
            </a:stretch>
          </p:blipFill>
          <p:spPr>
            <a:xfrm>
              <a:off x="122937" y="99398"/>
              <a:ext cx="11394986" cy="96004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4" name="Rectangle"/>
            <p:cNvSpPr/>
            <p:nvPr/>
          </p:nvSpPr>
          <p:spPr>
            <a:xfrm>
              <a:off x="10725999" y="71272"/>
              <a:ext cx="1639176" cy="256449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Et “vektig” problem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Et “vektig” problem…</a:t>
            </a:r>
          </a:p>
        </p:txBody>
      </p:sp>
      <p:pic>
        <p:nvPicPr>
          <p:cNvPr id="210" name="51jdzO6LElL._SL1200_.jpg" descr="51jdzO6LElL._SL1200_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73989" y="3387080"/>
            <a:ext cx="10036022" cy="1003602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13" name="Group"/>
          <p:cNvGrpSpPr/>
          <p:nvPr/>
        </p:nvGrpSpPr>
        <p:grpSpPr>
          <a:xfrm>
            <a:off x="9135551" y="5987748"/>
            <a:ext cx="6469134" cy="5440998"/>
            <a:chOff x="69470" y="40275"/>
            <a:chExt cx="6469133" cy="5440996"/>
          </a:xfrm>
        </p:grpSpPr>
        <p:pic>
          <p:nvPicPr>
            <p:cNvPr id="211" name="SM_new.png" descr="SM_new.png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12079" b="0"/>
            <a:stretch>
              <a:fillRect/>
            </a:stretch>
          </p:blipFill>
          <p:spPr>
            <a:xfrm>
              <a:off x="69470" y="56169"/>
              <a:ext cx="6439177" cy="54251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2" name="Rectangle"/>
            <p:cNvSpPr/>
            <p:nvPr/>
          </p:nvSpPr>
          <p:spPr>
            <a:xfrm>
              <a:off x="6061139" y="40275"/>
              <a:ext cx="477466" cy="1449169"/>
            </a:xfrm>
            <a:prstGeom prst="rect">
              <a:avLst/>
            </a:prstGeom>
            <a:solidFill>
              <a:srgbClr val="E1F5F6"/>
            </a:solidFill>
            <a:ln w="12700" cap="flat">
              <a:noFill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4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3" grpId="2"/>
      <p:bldP build="whole" bldLvl="1" animBg="1" rev="0" advAuto="0" spid="2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Large Hadron Collider"/>
          <p:cNvSpPr txBox="1"/>
          <p:nvPr>
            <p:ph type="title"/>
          </p:nvPr>
        </p:nvSpPr>
        <p:spPr>
          <a:xfrm>
            <a:off x="4387453" y="5339953"/>
            <a:ext cx="15609094" cy="3036094"/>
          </a:xfrm>
          <a:prstGeom prst="rect">
            <a:avLst/>
          </a:prstGeom>
        </p:spPr>
        <p:txBody>
          <a:bodyPr/>
          <a:lstStyle/>
          <a:p>
            <a:pPr/>
            <a:r>
              <a:t>Large Hadron Collider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7570" y="-322"/>
            <a:ext cx="18288860" cy="1371664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20" name="HiggsGammaGamma.gif" descr="HiggsGammaGamma.gif"/>
          <p:cNvPicPr>
            <a:picLocks noChangeAspect="0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113918" y="-6672"/>
            <a:ext cx="14156164" cy="13729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999325" y="-19140"/>
            <a:ext cx="18385350" cy="137542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0" grpId="1"/>
      <p:bldP build="whole" bldLvl="1" animBg="1" rev="0" advAuto="0" spid="221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tandardmodellen (2024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Standardmodellen (2024)</a:t>
            </a:r>
          </a:p>
        </p:txBody>
      </p:sp>
      <p:pic>
        <p:nvPicPr>
          <p:cNvPr id="226" name="SM_new.png" descr="SM_new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93425" y="3557333"/>
            <a:ext cx="12597175" cy="9331239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Rectangle"/>
          <p:cNvSpPr/>
          <p:nvPr/>
        </p:nvSpPr>
        <p:spPr>
          <a:xfrm>
            <a:off x="16233713" y="3471201"/>
            <a:ext cx="2634179" cy="26836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  <p:pic>
        <p:nvPicPr>
          <p:cNvPr id="228" name="IMG_0090.jpg" descr="IMG_0090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776949" y="8617060"/>
            <a:ext cx="5975958" cy="419313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" dur="1000" fill="hold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7" grpId="1"/>
      <p:bldP build="whole" bldLvl="1" animBg="1" rev="0" advAuto="0" spid="228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Hva er det vi ikke forstår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Hva er det vi ikke forstår?</a:t>
            </a:r>
          </a:p>
        </p:txBody>
      </p:sp>
      <p:sp>
        <p:nvSpPr>
          <p:cNvPr id="233" name="Hva mørk energi og mørk materie er…"/>
          <p:cNvSpPr txBox="1"/>
          <p:nvPr>
            <p:ph type="body" idx="4294967295"/>
          </p:nvPr>
        </p:nvSpPr>
        <p:spPr>
          <a:xfrm>
            <a:off x="4627663" y="3670101"/>
            <a:ext cx="15609095" cy="8840392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3700"/>
              </a:spcBef>
            </a:pPr>
            <a:r>
              <a:t>Hva mørk energi og mørk materie er</a:t>
            </a:r>
          </a:p>
          <a:p>
            <a:pPr>
              <a:spcBef>
                <a:spcPts val="3700"/>
              </a:spcBef>
            </a:pPr>
            <a:r>
              <a:t>Hvordan gravitasjon henger sammen med de andre kreftene</a:t>
            </a:r>
          </a:p>
          <a:p>
            <a:pPr>
              <a:spcBef>
                <a:spcPts val="3700"/>
              </a:spcBef>
            </a:pPr>
            <a:r>
              <a:t>Hvorfor det er mer materie enn antimaterie i universet</a:t>
            </a:r>
          </a:p>
          <a:p>
            <a:pPr>
              <a:spcBef>
                <a:spcPts val="3700"/>
              </a:spcBef>
            </a:pPr>
            <a:r>
              <a:t>Hvorfor nøytrinoer har masse</a:t>
            </a:r>
          </a:p>
          <a:p>
            <a:pPr>
              <a:spcBef>
                <a:spcPts val="3700"/>
              </a:spcBef>
            </a:pPr>
            <a:r>
              <a:t>Hvorfor Higgsbosonet er så lett</a:t>
            </a:r>
          </a:p>
          <a:p>
            <a:pPr>
              <a:spcBef>
                <a:spcPts val="3700"/>
              </a:spcBef>
            </a:pPr>
            <a:r>
              <a:t>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Bonusmateria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Bonusmateriale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Higgs4l.gif" descr="Higgs4l.gi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68314" y="432378"/>
            <a:ext cx="14142406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En (a)typisk LHC kollisj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En (a)typisk LHC kollisjon</a:t>
            </a:r>
          </a:p>
        </p:txBody>
      </p:sp>
      <p:pic>
        <p:nvPicPr>
          <p:cNvPr id="242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48000" y="3964823"/>
            <a:ext cx="18288000" cy="90051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Det fundamentale spørsmålet"/>
          <p:cNvSpPr txBox="1"/>
          <p:nvPr>
            <p:ph type="title"/>
          </p:nvPr>
        </p:nvSpPr>
        <p:spPr>
          <a:xfrm>
            <a:off x="4387453" y="5339953"/>
            <a:ext cx="15609094" cy="3036094"/>
          </a:xfrm>
          <a:prstGeom prst="rect">
            <a:avLst/>
          </a:prstGeom>
        </p:spPr>
        <p:txBody>
          <a:bodyPr/>
          <a:lstStyle/>
          <a:p>
            <a:pPr/>
            <a:r>
              <a:t>Det fundamentale spørsmålet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fruit_collider.png" descr="fruit_collide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55391" y="0"/>
            <a:ext cx="9873218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Hva er universet laget av? 1"/>
          <p:cNvSpPr txBox="1"/>
          <p:nvPr/>
        </p:nvSpPr>
        <p:spPr>
          <a:xfrm>
            <a:off x="5318636" y="4452146"/>
            <a:ext cx="11993213" cy="13493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spcBef>
                <a:spcPts val="5900"/>
              </a:spcBef>
              <a:defRPr sz="7600">
                <a:latin typeface="Georgia"/>
                <a:ea typeface="Georgia"/>
                <a:cs typeface="Georgia"/>
                <a:sym typeface="Georgia"/>
              </a:defRPr>
            </a:pPr>
            <a:r>
              <a:t>Hva er universet laget av? </a:t>
            </a:r>
            <a:r>
              <a:rPr baseline="42526"/>
              <a:t>1</a:t>
            </a:r>
          </a:p>
        </p:txBody>
      </p:sp>
      <p:sp>
        <p:nvSpPr>
          <p:cNvPr id="135" name="1 I en materialistisk forståelse."/>
          <p:cNvSpPr txBox="1"/>
          <p:nvPr/>
        </p:nvSpPr>
        <p:spPr>
          <a:xfrm>
            <a:off x="5138811" y="12739072"/>
            <a:ext cx="5804699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spcBef>
                <a:spcPts val="5900"/>
              </a:spcBef>
              <a:defRPr sz="3200">
                <a:latin typeface="Georgia"/>
                <a:ea typeface="Georgia"/>
                <a:cs typeface="Georgia"/>
                <a:sym typeface="Georgia"/>
              </a:defRPr>
            </a:pPr>
            <a:r>
              <a:rPr baseline="56999"/>
              <a:t>1</a:t>
            </a:r>
            <a:r>
              <a:t> I en materialistisk forståelse.</a:t>
            </a:r>
          </a:p>
        </p:txBody>
      </p:sp>
      <p:pic>
        <p:nvPicPr>
          <p:cNvPr id="13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048576" y="10728002"/>
            <a:ext cx="3237782" cy="32377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"/>
          <p:cNvGrpSpPr/>
          <p:nvPr/>
        </p:nvGrpSpPr>
        <p:grpSpPr>
          <a:xfrm>
            <a:off x="445488" y="6469149"/>
            <a:ext cx="17246694" cy="6845341"/>
            <a:chOff x="0" y="0"/>
            <a:chExt cx="17246693" cy="6845340"/>
          </a:xfrm>
        </p:grpSpPr>
        <p:pic>
          <p:nvPicPr>
            <p:cNvPr id="140" name="Democritus2.jpg" descr="Democritus2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952355" cy="68453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43" name="Group"/>
            <p:cNvGrpSpPr/>
            <p:nvPr/>
          </p:nvGrpSpPr>
          <p:grpSpPr>
            <a:xfrm>
              <a:off x="6256557" y="1484825"/>
              <a:ext cx="10990137" cy="3435275"/>
              <a:chOff x="0" y="-128984"/>
              <a:chExt cx="10990136" cy="3435274"/>
            </a:xfrm>
          </p:grpSpPr>
          <p:sp>
            <p:nvSpPr>
              <p:cNvPr id="141" name="“det som eksisterer er [bare] atomer og tomrom” (ἐτεῆι δὲ ἄτομα καὶ κενόν)"/>
              <p:cNvSpPr txBox="1"/>
              <p:nvPr/>
            </p:nvSpPr>
            <p:spPr>
              <a:xfrm>
                <a:off x="0" y="-128985"/>
                <a:ext cx="9019747" cy="23653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71437" tIns="71437" rIns="71437" bIns="71437" numCol="1" anchor="ctr">
                <a:spAutoFit/>
              </a:bodyPr>
              <a:lstStyle/>
              <a:p>
                <a:pPr algn="l">
                  <a:spcBef>
                    <a:spcPts val="5900"/>
                  </a:spcBef>
                  <a:defRPr>
                    <a:latin typeface="Georgia"/>
                    <a:ea typeface="Georgia"/>
                    <a:cs typeface="Georgia"/>
                    <a:sym typeface="Georgia"/>
                  </a:defRPr>
                </a:pPr>
                <a:r>
                  <a:t>“det som eksisterer er [bare] </a:t>
                </a:r>
                <a:r>
                  <a:rPr b="1"/>
                  <a:t>atomer</a:t>
                </a:r>
                <a:r>
                  <a:t> og </a:t>
                </a:r>
                <a:r>
                  <a:rPr b="1"/>
                  <a:t>tomrom</a:t>
                </a:r>
                <a:r>
                  <a:t>”</a:t>
                </a:r>
                <a:br/>
                <a:r>
                  <a:t>(ἐτεῆι δὲ ἄτομα καὶ κενόν)</a:t>
                </a:r>
              </a:p>
            </p:txBody>
          </p:sp>
          <p:sp>
            <p:nvSpPr>
              <p:cNvPr id="142" name="Demokrit, ca. 460-370 f.Kr."/>
              <p:cNvSpPr txBox="1"/>
              <p:nvPr/>
            </p:nvSpPr>
            <p:spPr>
              <a:xfrm>
                <a:off x="2286479" y="2439514"/>
                <a:ext cx="8703658" cy="8667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71437" tIns="71437" rIns="71437" bIns="71437" numCol="1" anchor="ctr">
                <a:spAutoFit/>
              </a:bodyPr>
              <a:lstStyle>
                <a:lvl1pPr algn="l">
                  <a:spcBef>
                    <a:spcPts val="5900"/>
                  </a:spcBef>
                  <a:defRPr>
                    <a:solidFill>
                      <a:srgbClr val="009900"/>
                    </a:solidFill>
                    <a:latin typeface="Georgia"/>
                    <a:ea typeface="Georgia"/>
                    <a:cs typeface="Georgia"/>
                    <a:sym typeface="Georgia"/>
                  </a:defRPr>
                </a:lvl1pPr>
              </a:lstStyle>
              <a:p>
                <a:pPr/>
                <a:r>
                  <a:t>Demokrit, ca. 460-370 f.Kr.</a:t>
                </a:r>
              </a:p>
            </p:txBody>
          </p:sp>
        </p:grpSp>
      </p:grpSp>
      <p:grpSp>
        <p:nvGrpSpPr>
          <p:cNvPr id="147" name="Group"/>
          <p:cNvGrpSpPr/>
          <p:nvPr/>
        </p:nvGrpSpPr>
        <p:grpSpPr>
          <a:xfrm>
            <a:off x="12878607" y="834766"/>
            <a:ext cx="10018712" cy="1725843"/>
            <a:chOff x="0" y="0"/>
            <a:chExt cx="10018711" cy="1725842"/>
          </a:xfrm>
        </p:grpSpPr>
        <p:sp>
          <p:nvSpPr>
            <p:cNvPr id="145" name="Alt er vann."/>
            <p:cNvSpPr txBox="1"/>
            <p:nvPr/>
          </p:nvSpPr>
          <p:spPr>
            <a:xfrm>
              <a:off x="-1" y="0"/>
              <a:ext cx="8830800" cy="895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algn="l">
                <a:spcBef>
                  <a:spcPts val="5900"/>
                </a:spcBef>
                <a:defRPr>
                  <a:latin typeface="Georgia"/>
                  <a:ea typeface="Georgia"/>
                  <a:cs typeface="Georgia"/>
                  <a:sym typeface="Georgia"/>
                </a:defRPr>
              </a:lvl1pPr>
            </a:lstStyle>
            <a:p>
              <a:pPr/>
              <a:r>
                <a:t>Alt er vann.</a:t>
              </a:r>
            </a:p>
          </p:txBody>
        </p:sp>
        <p:sp>
          <p:nvSpPr>
            <p:cNvPr id="146" name="Thales, ca. 624-547 f.Kr."/>
            <p:cNvSpPr txBox="1"/>
            <p:nvPr/>
          </p:nvSpPr>
          <p:spPr>
            <a:xfrm>
              <a:off x="1944368" y="870913"/>
              <a:ext cx="8074344" cy="8549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algn="r">
                <a:spcBef>
                  <a:spcPts val="5900"/>
                </a:spcBef>
                <a:defRPr>
                  <a:solidFill>
                    <a:srgbClr val="009900"/>
                  </a:solidFill>
                  <a:latin typeface="Georgia"/>
                  <a:ea typeface="Georgia"/>
                  <a:cs typeface="Georgia"/>
                  <a:sym typeface="Georgia"/>
                </a:defRPr>
              </a:lvl1pPr>
            </a:lstStyle>
            <a:p>
              <a:pPr/>
              <a:r>
                <a:t>Thales, ca. 624-547 f.Kr.</a:t>
              </a:r>
            </a:p>
          </p:txBody>
        </p:sp>
      </p:grpSp>
      <p:grpSp>
        <p:nvGrpSpPr>
          <p:cNvPr id="150" name="Group"/>
          <p:cNvGrpSpPr/>
          <p:nvPr/>
        </p:nvGrpSpPr>
        <p:grpSpPr>
          <a:xfrm>
            <a:off x="12867002" y="4941516"/>
            <a:ext cx="10041922" cy="1747481"/>
            <a:chOff x="0" y="0"/>
            <a:chExt cx="10041920" cy="1747479"/>
          </a:xfrm>
        </p:grpSpPr>
        <p:sp>
          <p:nvSpPr>
            <p:cNvPr id="148" name="Alt er ild."/>
            <p:cNvSpPr txBox="1"/>
            <p:nvPr/>
          </p:nvSpPr>
          <p:spPr>
            <a:xfrm>
              <a:off x="-1" y="0"/>
              <a:ext cx="8830800" cy="895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algn="l">
                <a:spcBef>
                  <a:spcPts val="5900"/>
                </a:spcBef>
                <a:defRPr>
                  <a:latin typeface="Georgia"/>
                  <a:ea typeface="Georgia"/>
                  <a:cs typeface="Georgia"/>
                  <a:sym typeface="Georgia"/>
                </a:defRPr>
              </a:lvl1pPr>
            </a:lstStyle>
            <a:p>
              <a:pPr/>
              <a:r>
                <a:t>Alt er ild.</a:t>
              </a:r>
            </a:p>
          </p:txBody>
        </p:sp>
        <p:sp>
          <p:nvSpPr>
            <p:cNvPr id="149" name="Heraklit, ca. 540-480 f.Kr."/>
            <p:cNvSpPr txBox="1"/>
            <p:nvPr/>
          </p:nvSpPr>
          <p:spPr>
            <a:xfrm>
              <a:off x="1967576" y="916393"/>
              <a:ext cx="8074344" cy="8310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algn="r">
                <a:spcBef>
                  <a:spcPts val="5900"/>
                </a:spcBef>
                <a:defRPr>
                  <a:solidFill>
                    <a:srgbClr val="009900"/>
                  </a:solidFill>
                  <a:latin typeface="Georgia"/>
                  <a:ea typeface="Georgia"/>
                  <a:cs typeface="Georgia"/>
                  <a:sym typeface="Georgia"/>
                </a:defRPr>
              </a:lvl1pPr>
            </a:lstStyle>
            <a:p>
              <a:pPr/>
              <a:r>
                <a:t>Heraklit, ca. 540-480 f.Kr.</a:t>
              </a:r>
            </a:p>
          </p:txBody>
        </p:sp>
      </p:grpSp>
      <p:grpSp>
        <p:nvGrpSpPr>
          <p:cNvPr id="153" name="Group"/>
          <p:cNvGrpSpPr/>
          <p:nvPr/>
        </p:nvGrpSpPr>
        <p:grpSpPr>
          <a:xfrm>
            <a:off x="12878607" y="2816114"/>
            <a:ext cx="10018713" cy="1830824"/>
            <a:chOff x="0" y="139248"/>
            <a:chExt cx="10018712" cy="1830822"/>
          </a:xfrm>
        </p:grpSpPr>
        <p:sp>
          <p:nvSpPr>
            <p:cNvPr id="151" name="Alt er luft."/>
            <p:cNvSpPr txBox="1"/>
            <p:nvPr/>
          </p:nvSpPr>
          <p:spPr>
            <a:xfrm>
              <a:off x="-1" y="139248"/>
              <a:ext cx="8830800" cy="895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algn="l">
                <a:spcBef>
                  <a:spcPts val="5900"/>
                </a:spcBef>
                <a:defRPr>
                  <a:latin typeface="Georgia"/>
                  <a:ea typeface="Georgia"/>
                  <a:cs typeface="Georgia"/>
                  <a:sym typeface="Georgia"/>
                </a:defRPr>
              </a:lvl1pPr>
            </a:lstStyle>
            <a:p>
              <a:pPr/>
              <a:r>
                <a:t>Alt er luft.</a:t>
              </a:r>
            </a:p>
          </p:txBody>
        </p:sp>
        <p:sp>
          <p:nvSpPr>
            <p:cNvPr id="152" name="Anaximenes, ca. 585-525 f.Kr."/>
            <p:cNvSpPr txBox="1"/>
            <p:nvPr/>
          </p:nvSpPr>
          <p:spPr>
            <a:xfrm>
              <a:off x="1284841" y="1015148"/>
              <a:ext cx="8733871" cy="9549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 algn="r">
                <a:spcBef>
                  <a:spcPts val="5900"/>
                </a:spcBef>
                <a:defRPr>
                  <a:solidFill>
                    <a:srgbClr val="009900"/>
                  </a:solidFill>
                  <a:latin typeface="Georgia"/>
                  <a:ea typeface="Georgia"/>
                  <a:cs typeface="Georgia"/>
                  <a:sym typeface="Georgia"/>
                </a:defRPr>
              </a:lvl1pPr>
            </a:lstStyle>
            <a:p>
              <a:pPr/>
              <a:r>
                <a:t>Anaximenes, ca. 585-525 f.Kr.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3" grpId="2"/>
      <p:bldP build="whole" bldLvl="1" animBg="1" rev="0" advAuto="0" spid="150" grpId="3"/>
      <p:bldP build="whole" bldLvl="1" animBg="1" rev="0" advAuto="0" spid="144" grpId="4"/>
      <p:bldP build="whole" bldLvl="1" animBg="1" rev="0" advAuto="0" spid="14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En kort historie om partikkelfysikk"/>
          <p:cNvSpPr txBox="1"/>
          <p:nvPr>
            <p:ph type="title"/>
          </p:nvPr>
        </p:nvSpPr>
        <p:spPr>
          <a:xfrm>
            <a:off x="3207842" y="5339953"/>
            <a:ext cx="17968316" cy="3036094"/>
          </a:xfrm>
          <a:prstGeom prst="rect">
            <a:avLst/>
          </a:prstGeom>
        </p:spPr>
        <p:txBody>
          <a:bodyPr/>
          <a:lstStyle/>
          <a:p>
            <a:pPr/>
            <a:r>
              <a:t>En kort historie om partikkelfysikk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mmvideo_atom_ion.png" descr="mmvideo_atom_i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18060" y="-194558"/>
            <a:ext cx="7883879" cy="77764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mmvideo_electron.png" descr="mmvideo_electr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827295" y="5410520"/>
            <a:ext cx="1186115" cy="101215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9" name="Group"/>
          <p:cNvGrpSpPr/>
          <p:nvPr/>
        </p:nvGrpSpPr>
        <p:grpSpPr>
          <a:xfrm>
            <a:off x="899441" y="7905640"/>
            <a:ext cx="17080604" cy="5582882"/>
            <a:chOff x="0" y="0"/>
            <a:chExt cx="17080601" cy="5582880"/>
          </a:xfrm>
        </p:grpSpPr>
        <p:sp>
          <p:nvSpPr>
            <p:cNvPr id="163" name="J.J. Thomson, “Cathode Rays”, The Electrician 39, 104 (1897)"/>
            <p:cNvSpPr txBox="1"/>
            <p:nvPr/>
          </p:nvSpPr>
          <p:spPr>
            <a:xfrm>
              <a:off x="2012820" y="4805005"/>
              <a:ext cx="15067783" cy="7778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spAutoFit/>
            </a:bodyPr>
            <a:lstStyle>
              <a:lvl1pPr algn="l">
                <a:defRPr i="1" sz="4200">
                  <a:solidFill>
                    <a:srgbClr val="0099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defRPr i="0">
                  <a:latin typeface="+mn-lt"/>
                  <a:ea typeface="+mn-ea"/>
                  <a:cs typeface="+mn-cs"/>
                  <a:sym typeface="Helvetica Light"/>
                </a:defRPr>
              </a:pPr>
              <a:r>
                <a:rPr i="1">
                  <a:latin typeface="Helvetica"/>
                  <a:ea typeface="Helvetica"/>
                  <a:cs typeface="Helvetica"/>
                  <a:sym typeface="Helvetica"/>
                </a:rPr>
                <a:t>J.J. Thomson, “Cathode Rays”, The Electrician 39, 104 (1897)</a:t>
              </a:r>
            </a:p>
          </p:txBody>
        </p:sp>
        <p:grpSp>
          <p:nvGrpSpPr>
            <p:cNvPr id="168" name="Group"/>
            <p:cNvGrpSpPr/>
            <p:nvPr/>
          </p:nvGrpSpPr>
          <p:grpSpPr>
            <a:xfrm>
              <a:off x="0" y="0"/>
              <a:ext cx="16344910" cy="4711555"/>
              <a:chOff x="0" y="0"/>
              <a:chExt cx="16344909" cy="4711554"/>
            </a:xfrm>
          </p:grpSpPr>
          <p:pic>
            <p:nvPicPr>
              <p:cNvPr id="164" name="JJ_Thomson_Cathode_Ray_2.png" descr="JJ_Thomson_Cathode_Ray_2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0" y="0"/>
                <a:ext cx="16344911" cy="45205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grpSp>
            <p:nvGrpSpPr>
              <p:cNvPr id="167" name="Group"/>
              <p:cNvGrpSpPr/>
              <p:nvPr/>
            </p:nvGrpSpPr>
            <p:grpSpPr>
              <a:xfrm>
                <a:off x="2023607" y="3717199"/>
                <a:ext cx="1779888" cy="994356"/>
                <a:chOff x="0" y="0"/>
                <a:chExt cx="1779886" cy="994355"/>
              </a:xfrm>
            </p:grpSpPr>
            <p:sp>
              <p:nvSpPr>
                <p:cNvPr id="165" name="Line"/>
                <p:cNvSpPr/>
                <p:nvPr/>
              </p:nvSpPr>
              <p:spPr>
                <a:xfrm>
                  <a:off x="0" y="0"/>
                  <a:ext cx="1779887" cy="0"/>
                </a:xfrm>
                <a:prstGeom prst="line">
                  <a:avLst/>
                </a:prstGeom>
                <a:noFill/>
                <a:ln w="63500" cap="flat">
                  <a:solidFill>
                    <a:srgbClr val="000000"/>
                  </a:solidFill>
                  <a:prstDash val="solid"/>
                  <a:miter lim="400000"/>
                  <a:headEnd type="triangle" w="med" len="sm"/>
                  <a:tailEnd type="triangle" w="med" len="sm"/>
                </a:ln>
                <a:effectLst/>
              </p:spPr>
              <p:txBody>
                <a:bodyPr wrap="square" lIns="71437" tIns="71437" rIns="71437" bIns="71437" numCol="1" anchor="ctr">
                  <a:noAutofit/>
                </a:bodyPr>
                <a:lstStyle/>
                <a:p>
                  <a:pPr>
                    <a:defRPr sz="3200"/>
                  </a:pPr>
                </a:p>
              </p:txBody>
            </p:sp>
            <p:sp>
              <p:nvSpPr>
                <p:cNvPr id="166" name="10 V"/>
                <p:cNvSpPr txBox="1"/>
                <p:nvPr/>
              </p:nvSpPr>
              <p:spPr>
                <a:xfrm>
                  <a:off x="266998" y="216480"/>
                  <a:ext cx="1245891" cy="77787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71437" tIns="71437" rIns="71437" bIns="71437" numCol="1" anchor="ctr">
                  <a:spAutoFit/>
                </a:bodyPr>
                <a:lstStyle>
                  <a:lvl1pPr>
                    <a:defRPr sz="4400">
                      <a:latin typeface="Georgia"/>
                      <a:ea typeface="Georgia"/>
                      <a:cs typeface="Georgia"/>
                      <a:sym typeface="Georgia"/>
                    </a:defRPr>
                  </a:lvl1pPr>
                </a:lstStyle>
                <a:p>
                  <a:pPr/>
                  <a:r>
                    <a:t>10 V</a:t>
                  </a:r>
                </a:p>
              </p:txBody>
            </p:sp>
          </p:grpSp>
        </p:grpSp>
      </p:grpSp>
      <p:pic>
        <p:nvPicPr>
          <p:cNvPr id="170" name="SM_new.png" descr="SM_new.png"/>
          <p:cNvPicPr>
            <a:picLocks noChangeAspect="1"/>
          </p:cNvPicPr>
          <p:nvPr/>
        </p:nvPicPr>
        <p:blipFill>
          <a:blip r:embed="rId6">
            <a:extLst/>
          </a:blip>
          <a:srcRect l="6909" t="50016" r="74469" b="24433"/>
          <a:stretch>
            <a:fillRect/>
          </a:stretch>
        </p:blipFill>
        <p:spPr>
          <a:xfrm>
            <a:off x="16502264" y="3050934"/>
            <a:ext cx="3877699" cy="3941165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Rounded Rectangle"/>
          <p:cNvSpPr/>
          <p:nvPr/>
        </p:nvSpPr>
        <p:spPr>
          <a:xfrm>
            <a:off x="2380225" y="7599925"/>
            <a:ext cx="2908301" cy="5044974"/>
          </a:xfrm>
          <a:prstGeom prst="roundRect">
            <a:avLst>
              <a:gd name="adj" fmla="val 15000"/>
            </a:avLst>
          </a:prstGeom>
          <a:ln w="101600">
            <a:solidFill>
              <a:schemeClr val="accent5"/>
            </a:solidFill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>
              <a:defRPr sz="32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path" nodeType="clickEffect" presetSubtype="0" presetID="-1" grpId="3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C 0.015906 0.031640 0.035257 0.057188 0.056876 0.075177 C 0.095015 0.106913 0.137417 0.114182 0.175441 0.090297 C 0.201746 0.073774 0.224303 0.043656 0.240844 0.004851 C 0.257240 -0.033612 0.267097 -0.078663 0.275174 -0.124071 C 0.285826 -0.183951 0.293863 -0.246602 0.283904 -0.306208 C 0.276932 -0.347936 0.261044 -0.384083 0.237827 -0.396421 C 0.214194 -0.408981 0.188701 -0.392609 0.181185 -0.353653 C 0.174321 -0.318070 0.186402 -0.279786 0.207055 -0.271614" origin="layout" pathEditMode="relative">
                                      <p:cBhvr>
                                        <p:cTn id="14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9" grpId="1"/>
      <p:bldP build="whole" bldLvl="1" animBg="1" rev="0" advAuto="0" spid="170" grpId="4"/>
      <p:bldP build="whole" bldLvl="1" animBg="1" rev="0" advAuto="0" spid="171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mmvideo_atom_ion.png" descr="mmvideo_atom_io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50061" y="2969784"/>
            <a:ext cx="7883879" cy="777643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Stylised_atom_with_three_Bohr_model_orbits_and_stylised_nucleus.png" descr="Stylised_atom_with_three_Bohr_model_orbits_and_stylised_nucleus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97258" y="3220909"/>
            <a:ext cx="6389484" cy="727418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9" name="Group"/>
          <p:cNvGrpSpPr/>
          <p:nvPr/>
        </p:nvGrpSpPr>
        <p:grpSpPr>
          <a:xfrm>
            <a:off x="13385465" y="7283907"/>
            <a:ext cx="6244572" cy="1222078"/>
            <a:chOff x="0" y="455414"/>
            <a:chExt cx="6244571" cy="1222076"/>
          </a:xfrm>
        </p:grpSpPr>
        <p:sp>
          <p:nvSpPr>
            <p:cNvPr id="177" name="Line"/>
            <p:cNvSpPr/>
            <p:nvPr/>
          </p:nvSpPr>
          <p:spPr>
            <a:xfrm flipH="1" flipV="1">
              <a:off x="0" y="455414"/>
              <a:ext cx="2951619" cy="702549"/>
            </a:xfrm>
            <a:prstGeom prst="line">
              <a:avLst/>
            </a:prstGeom>
            <a:noFill/>
            <a:ln w="63500" cap="flat">
              <a:solidFill>
                <a:srgbClr val="D91E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78" name="Protoner"/>
            <p:cNvSpPr txBox="1"/>
            <p:nvPr/>
          </p:nvSpPr>
          <p:spPr>
            <a:xfrm>
              <a:off x="2919209" y="806823"/>
              <a:ext cx="3325363" cy="8706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>
                  <a:solidFill>
                    <a:srgbClr val="D91E00"/>
                  </a:solidFill>
                </a:defRPr>
              </a:lvl1pPr>
            </a:lstStyle>
            <a:p>
              <a:pPr/>
              <a:r>
                <a:t>Protoner</a:t>
              </a:r>
            </a:p>
          </p:txBody>
        </p:sp>
      </p:grpSp>
      <p:grpSp>
        <p:nvGrpSpPr>
          <p:cNvPr id="182" name="Group"/>
          <p:cNvGrpSpPr/>
          <p:nvPr/>
        </p:nvGrpSpPr>
        <p:grpSpPr>
          <a:xfrm>
            <a:off x="3781561" y="6688966"/>
            <a:ext cx="5522002" cy="1402479"/>
            <a:chOff x="2204594" y="897419"/>
            <a:chExt cx="5522000" cy="1402478"/>
          </a:xfrm>
        </p:grpSpPr>
        <p:sp>
          <p:nvSpPr>
            <p:cNvPr id="180" name="Line"/>
            <p:cNvSpPr/>
            <p:nvPr/>
          </p:nvSpPr>
          <p:spPr>
            <a:xfrm flipV="1">
              <a:off x="5510401" y="897419"/>
              <a:ext cx="2216195" cy="870578"/>
            </a:xfrm>
            <a:prstGeom prst="line">
              <a:avLst/>
            </a:prstGeom>
            <a:noFill/>
            <a:ln w="63500" cap="flat">
              <a:solidFill>
                <a:srgbClr val="3C3C3C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81" name="Elektroner"/>
            <p:cNvSpPr txBox="1"/>
            <p:nvPr/>
          </p:nvSpPr>
          <p:spPr>
            <a:xfrm>
              <a:off x="2204594" y="1429230"/>
              <a:ext cx="3325363" cy="8706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>
                  <a:solidFill>
                    <a:srgbClr val="3C3C3C"/>
                  </a:solidFill>
                </a:defRPr>
              </a:lvl1pPr>
            </a:lstStyle>
            <a:p>
              <a:pPr/>
              <a:r>
                <a:t>Elektroner</a:t>
              </a:r>
            </a:p>
          </p:txBody>
        </p:sp>
      </p:grpSp>
      <p:grpSp>
        <p:nvGrpSpPr>
          <p:cNvPr id="185" name="Group"/>
          <p:cNvGrpSpPr/>
          <p:nvPr/>
        </p:nvGrpSpPr>
        <p:grpSpPr>
          <a:xfrm>
            <a:off x="6910823" y="1636346"/>
            <a:ext cx="4521667" cy="4392875"/>
            <a:chOff x="0" y="0"/>
            <a:chExt cx="4521665" cy="4392873"/>
          </a:xfrm>
        </p:grpSpPr>
        <p:sp>
          <p:nvSpPr>
            <p:cNvPr id="183" name="Line"/>
            <p:cNvSpPr/>
            <p:nvPr/>
          </p:nvSpPr>
          <p:spPr>
            <a:xfrm>
              <a:off x="1842808" y="989897"/>
              <a:ext cx="2678858" cy="3402977"/>
            </a:xfrm>
            <a:prstGeom prst="line">
              <a:avLst/>
            </a:prstGeom>
            <a:noFill/>
            <a:ln w="63500" cap="flat">
              <a:solidFill>
                <a:srgbClr val="0433FF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/>
              </a:pPr>
            </a:p>
          </p:txBody>
        </p:sp>
        <p:sp>
          <p:nvSpPr>
            <p:cNvPr id="184" name="Nøytroner"/>
            <p:cNvSpPr txBox="1"/>
            <p:nvPr/>
          </p:nvSpPr>
          <p:spPr>
            <a:xfrm>
              <a:off x="0" y="0"/>
              <a:ext cx="3325362" cy="870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Autofit/>
            </a:bodyPr>
            <a:lstStyle>
              <a:lvl1pPr>
                <a:defRPr>
                  <a:solidFill>
                    <a:srgbClr val="0433FF"/>
                  </a:solidFill>
                </a:defRPr>
              </a:lvl1pPr>
            </a:lstStyle>
            <a:p>
              <a:pPr/>
              <a:r>
                <a:t>Nøytroner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4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2" grpId="3"/>
      <p:bldP build="whole" bldLvl="1" animBg="1" rev="0" advAuto="0" spid="179" grpId="4"/>
      <p:bldP build="whole" bldLvl="1" animBg="1" rev="0" advAuto="0" spid="176" grpId="2"/>
      <p:bldP build="whole" bldLvl="1" animBg="1" rev="0" advAuto="0" spid="185" grpId="5"/>
      <p:bldP build="whole" bldLvl="1" animBg="1" rev="0" advAuto="0" spid="17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E0 = mc2"/>
          <p:cNvSpPr txBox="1"/>
          <p:nvPr/>
        </p:nvSpPr>
        <p:spPr>
          <a:xfrm>
            <a:off x="8479361" y="5335034"/>
            <a:ext cx="6510940" cy="176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b="1" sz="10800">
                <a:latin typeface="Georgia"/>
                <a:ea typeface="Georgia"/>
                <a:cs typeface="Georgia"/>
                <a:sym typeface="Georgia"/>
              </a:defRPr>
            </a:pPr>
            <a:r>
              <a:t>E</a:t>
            </a:r>
            <a:r>
              <a:rPr baseline="-5999"/>
              <a:t>0</a:t>
            </a:r>
            <a:r>
              <a:t> = mc</a:t>
            </a:r>
            <a:r>
              <a:rPr baseline="36629"/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16.mp4" descr="16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-19665" y="-15978"/>
            <a:ext cx="24440810" cy="137479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40" fill="hold"/>
                                        <p:tgtEl>
                                          <p:spTgt spid="1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93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93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rial"/>
        <a:ea typeface="Arial"/>
        <a:cs typeface="Arial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