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0" r:id="rId1"/>
    <p:sldMasterId id="2147483681" r:id="rId2"/>
  </p:sldMasterIdLst>
  <p:notesMasterIdLst>
    <p:notesMasterId r:id="rId23"/>
  </p:notesMasterIdLst>
  <p:sldIdLst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5" r:id="rId13"/>
    <p:sldId id="267" r:id="rId14"/>
    <p:sldId id="268" r:id="rId15"/>
    <p:sldId id="269" r:id="rId16"/>
    <p:sldId id="270" r:id="rId17"/>
    <p:sldId id="276" r:id="rId18"/>
    <p:sldId id="271" r:id="rId19"/>
    <p:sldId id="272" r:id="rId20"/>
    <p:sldId id="273" r:id="rId21"/>
    <p:sldId id="274" r:id="rId2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nrique Garcia Garcia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22D39BB-CC2A-674D-8B64-ABAE8DBD206F}" v="5" dt="2024-08-09T11:19:37.2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43"/>
  </p:normalViewPr>
  <p:slideViewPr>
    <p:cSldViewPr snapToGrid="0">
      <p:cViewPr varScale="1">
        <p:scale>
          <a:sx n="134" d="100"/>
          <a:sy n="134" d="100"/>
        </p:scale>
        <p:origin x="904" y="1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chael Zengel" userId="34f2eb4e-e990-48a6-81d1-921678789316" providerId="ADAL" clId="{E22D39BB-CC2A-674D-8B64-ABAE8DBD206F}"/>
    <pc:docChg chg="undo custSel addSld modSld sldOrd">
      <pc:chgData name="Michael Zengel" userId="34f2eb4e-e990-48a6-81d1-921678789316" providerId="ADAL" clId="{E22D39BB-CC2A-674D-8B64-ABAE8DBD206F}" dt="2024-08-09T11:19:41.436" v="159" actId="20577"/>
      <pc:docMkLst>
        <pc:docMk/>
      </pc:docMkLst>
      <pc:sldChg chg="addSp modSp mod">
        <pc:chgData name="Michael Zengel" userId="34f2eb4e-e990-48a6-81d1-921678789316" providerId="ADAL" clId="{E22D39BB-CC2A-674D-8B64-ABAE8DBD206F}" dt="2024-08-09T11:17:56.669" v="156" actId="20577"/>
        <pc:sldMkLst>
          <pc:docMk/>
          <pc:sldMk cId="0" sldId="256"/>
        </pc:sldMkLst>
        <pc:spChg chg="add mod">
          <ac:chgData name="Michael Zengel" userId="34f2eb4e-e990-48a6-81d1-921678789316" providerId="ADAL" clId="{E22D39BB-CC2A-674D-8B64-ABAE8DBD206F}" dt="2024-08-09T11:17:34.349" v="89" actId="767"/>
          <ac:spMkLst>
            <pc:docMk/>
            <pc:sldMk cId="0" sldId="256"/>
            <ac:spMk id="2" creationId="{4423D211-B3CC-B1FF-0A1C-9694E0755806}"/>
          </ac:spMkLst>
        </pc:spChg>
        <pc:spChg chg="mod">
          <ac:chgData name="Michael Zengel" userId="34f2eb4e-e990-48a6-81d1-921678789316" providerId="ADAL" clId="{E22D39BB-CC2A-674D-8B64-ABAE8DBD206F}" dt="2024-08-09T11:17:22.928" v="87" actId="207"/>
          <ac:spMkLst>
            <pc:docMk/>
            <pc:sldMk cId="0" sldId="256"/>
            <ac:spMk id="207" creationId="{00000000-0000-0000-0000-000000000000}"/>
          </ac:spMkLst>
        </pc:spChg>
        <pc:spChg chg="mod">
          <ac:chgData name="Michael Zengel" userId="34f2eb4e-e990-48a6-81d1-921678789316" providerId="ADAL" clId="{E22D39BB-CC2A-674D-8B64-ABAE8DBD206F}" dt="2024-08-09T11:17:56.669" v="156" actId="20577"/>
          <ac:spMkLst>
            <pc:docMk/>
            <pc:sldMk cId="0" sldId="256"/>
            <ac:spMk id="208" creationId="{00000000-0000-0000-0000-000000000000}"/>
          </ac:spMkLst>
        </pc:spChg>
      </pc:sldChg>
      <pc:sldChg chg="modSp add mod">
        <pc:chgData name="Michael Zengel" userId="34f2eb4e-e990-48a6-81d1-921678789316" providerId="ADAL" clId="{E22D39BB-CC2A-674D-8B64-ABAE8DBD206F}" dt="2024-08-09T11:19:41.436" v="159" actId="20577"/>
        <pc:sldMkLst>
          <pc:docMk/>
          <pc:sldMk cId="0" sldId="257"/>
        </pc:sldMkLst>
        <pc:spChg chg="mod">
          <ac:chgData name="Michael Zengel" userId="34f2eb4e-e990-48a6-81d1-921678789316" providerId="ADAL" clId="{E22D39BB-CC2A-674D-8B64-ABAE8DBD206F}" dt="2024-08-09T11:19:41.436" v="159" actId="20577"/>
          <ac:spMkLst>
            <pc:docMk/>
            <pc:sldMk cId="0" sldId="257"/>
            <ac:spMk id="221" creationId="{00000000-0000-0000-0000-000000000000}"/>
          </ac:spMkLst>
        </pc:spChg>
      </pc:sldChg>
      <pc:sldChg chg="modSp mod">
        <pc:chgData name="Michael Zengel" userId="34f2eb4e-e990-48a6-81d1-921678789316" providerId="ADAL" clId="{E22D39BB-CC2A-674D-8B64-ABAE8DBD206F}" dt="2024-08-09T11:15:00.060" v="55" actId="20577"/>
        <pc:sldMkLst>
          <pc:docMk/>
          <pc:sldMk cId="0" sldId="272"/>
        </pc:sldMkLst>
        <pc:spChg chg="mod">
          <ac:chgData name="Michael Zengel" userId="34f2eb4e-e990-48a6-81d1-921678789316" providerId="ADAL" clId="{E22D39BB-CC2A-674D-8B64-ABAE8DBD206F}" dt="2024-08-09T11:15:00.060" v="55" actId="20577"/>
          <ac:spMkLst>
            <pc:docMk/>
            <pc:sldMk cId="0" sldId="272"/>
            <ac:spMk id="372" creationId="{00000000-0000-0000-0000-000000000000}"/>
          </ac:spMkLst>
        </pc:spChg>
      </pc:sldChg>
      <pc:sldChg chg="mod ord modShow">
        <pc:chgData name="Michael Zengel" userId="34f2eb4e-e990-48a6-81d1-921678789316" providerId="ADAL" clId="{E22D39BB-CC2A-674D-8B64-ABAE8DBD206F}" dt="2024-08-09T11:14:14.701" v="17" actId="729"/>
        <pc:sldMkLst>
          <pc:docMk/>
          <pc:sldMk cId="0" sldId="274"/>
        </pc:sldMkLst>
      </pc:sldChg>
    </pc:docChg>
  </pc:docChgLst>
</pc:chgInfo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4-08-07T07:28:27.350" idx="2">
    <p:pos x="3815" y="-8"/>
    <p:text>I guess you are changing this later, but the text cannot be read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2f02b2bae0a_1_15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" name="Google Shape;205;g2f02b2bae0a_1_1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2f02b2bae0a_1_2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9" name="Google Shape;309;g2f02b2bae0a_1_2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g2f02b2bae0a_1_2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5" name="Google Shape;395;g2f02b2bae0a_1_2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g2f02b2bae0a_1_23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9" name="Google Shape;319;g2f02b2bae0a_1_2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g2f02b2bae0a_1_24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9" name="Google Shape;329;g2f02b2bae0a_1_2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2f02b2bae0a_1_25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9" name="Google Shape;339;g2f02b2bae0a_1_2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g2f02b2bae0a_1_26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9" name="Google Shape;349;g2f02b2bae0a_1_2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2f13d78f49e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1" name="Google Shape;361;g2f13d78f49e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2f08bd39873_7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8" name="Google Shape;358;g2f08bd39873_7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2f02b2bae0a_1_26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g2f02b2bae0a_1_2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2f02b2bae0a_1_27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8" name="Google Shape;378;g2f02b2bae0a_1_2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2f02f01a71a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2f02f01a71a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g2f02b2bae0a_1_15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4" name="Google Shape;384;g2f02b2bae0a_1_1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2f08bd39873_1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2f08bd39873_1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2f02f01a71a_1_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6" name="Google Shape;246;g2f02f01a71a_1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2f02b2bae0a_1_16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" name="Google Shape;258;g2f02b2bae0a_1_1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2f02b2bae0a_1_17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7" name="Google Shape;267;g2f02b2bae0a_1_1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2f02b2bae0a_1_18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8" name="Google Shape;278;g2f02b2bae0a_1_1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2f02b2bae0a_1_19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9" name="Google Shape;289;g2f02b2bae0a_1_1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2f02b2bae0a_1_20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9" name="Google Shape;299;g2f02b2bae0a_1_2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with logo">
  <p:cSld name="Title Slide with logo">
    <p:bg>
      <p:bgPr>
        <a:solidFill>
          <a:schemeClr val="lt1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4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829598" y="532588"/>
            <a:ext cx="1492818" cy="1477815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4"/>
          <p:cNvSpPr txBox="1">
            <a:spLocks noGrp="1"/>
          </p:cNvSpPr>
          <p:nvPr>
            <p:ph type="ctrTitle"/>
          </p:nvPr>
        </p:nvSpPr>
        <p:spPr>
          <a:xfrm>
            <a:off x="305990" y="2571750"/>
            <a:ext cx="8532019" cy="1614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None/>
              <a:defRPr sz="3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subTitle" idx="1"/>
          </p:nvPr>
        </p:nvSpPr>
        <p:spPr>
          <a:xfrm>
            <a:off x="305991" y="4238118"/>
            <a:ext cx="8532020" cy="412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300"/>
              <a:buNone/>
              <a:defRPr sz="1300" b="1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pic>
        <p:nvPicPr>
          <p:cNvPr id="62" name="Google Shape;62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89168" y="535867"/>
            <a:ext cx="1544285" cy="15442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2 Pictures horizontal">
  <p:cSld name="Text and 2 Pictures horizontal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>
            <a:spLocks noGrp="1"/>
          </p:cNvSpPr>
          <p:nvPr>
            <p:ph type="title"/>
          </p:nvPr>
        </p:nvSpPr>
        <p:spPr>
          <a:xfrm>
            <a:off x="305992" y="280195"/>
            <a:ext cx="8532018" cy="799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body" idx="1"/>
          </p:nvPr>
        </p:nvSpPr>
        <p:spPr>
          <a:xfrm>
            <a:off x="305990" y="1198994"/>
            <a:ext cx="4212431" cy="3456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>
                <a:solidFill>
                  <a:srgbClr val="171717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9 August 2024</a:t>
            </a:r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5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Michael Zengel | Developing Zenodo Jupyter Lab Extension</a:t>
            </a:r>
            <a:endParaRPr/>
          </a:p>
        </p:txBody>
      </p:sp>
      <p:sp>
        <p:nvSpPr>
          <p:cNvPr id="68" name="Google Shape;68;p15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9" name="Google Shape;69;p15"/>
          <p:cNvSpPr>
            <a:spLocks noGrp="1"/>
          </p:cNvSpPr>
          <p:nvPr>
            <p:ph type="pic" idx="2"/>
          </p:nvPr>
        </p:nvSpPr>
        <p:spPr>
          <a:xfrm>
            <a:off x="4625579" y="1194197"/>
            <a:ext cx="4212431" cy="1674019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0" name="Google Shape;70;p15"/>
          <p:cNvSpPr>
            <a:spLocks noGrp="1"/>
          </p:cNvSpPr>
          <p:nvPr>
            <p:ph type="pic" idx="3"/>
          </p:nvPr>
        </p:nvSpPr>
        <p:spPr>
          <a:xfrm>
            <a:off x="4625579" y="2977277"/>
            <a:ext cx="4212431" cy="1674019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 and Comparison">
  <p:cSld name="Subtitle and Comparison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body" idx="1"/>
          </p:nvPr>
        </p:nvSpPr>
        <p:spPr>
          <a:xfrm>
            <a:off x="305990" y="1194197"/>
            <a:ext cx="4212431" cy="5012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74" name="Google Shape;74;p16"/>
          <p:cNvSpPr txBox="1">
            <a:spLocks noGrp="1"/>
          </p:cNvSpPr>
          <p:nvPr>
            <p:ph type="body" idx="2"/>
          </p:nvPr>
        </p:nvSpPr>
        <p:spPr>
          <a:xfrm>
            <a:off x="305990" y="1820465"/>
            <a:ext cx="4212431" cy="2821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6"/>
          <p:cNvSpPr txBox="1">
            <a:spLocks noGrp="1"/>
          </p:cNvSpPr>
          <p:nvPr>
            <p:ph type="body" idx="3"/>
          </p:nvPr>
        </p:nvSpPr>
        <p:spPr>
          <a:xfrm>
            <a:off x="4629150" y="1203725"/>
            <a:ext cx="4212450" cy="4917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76" name="Google Shape;76;p16"/>
          <p:cNvSpPr txBox="1">
            <a:spLocks noGrp="1"/>
          </p:cNvSpPr>
          <p:nvPr>
            <p:ph type="body" idx="4"/>
          </p:nvPr>
        </p:nvSpPr>
        <p:spPr>
          <a:xfrm>
            <a:off x="4629150" y="1820465"/>
            <a:ext cx="4208860" cy="2821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6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442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9 August 2024</a:t>
            </a:r>
            <a:endParaRPr/>
          </a:p>
        </p:txBody>
      </p:sp>
      <p:sp>
        <p:nvSpPr>
          <p:cNvPr id="78" name="Google Shape;78;p16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5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Michael Zengel | Developing Zenodo Jupyter Lab Extension</a:t>
            </a:r>
            <a:endParaRPr/>
          </a:p>
        </p:txBody>
      </p:sp>
      <p:sp>
        <p:nvSpPr>
          <p:cNvPr id="79" name="Google Shape;79;p16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Picture">
  <p:cSld name="Text and Picture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>
            <a:spLocks noGrp="1"/>
          </p:cNvSpPr>
          <p:nvPr>
            <p:ph type="title"/>
          </p:nvPr>
        </p:nvSpPr>
        <p:spPr>
          <a:xfrm>
            <a:off x="305992" y="280195"/>
            <a:ext cx="4212431" cy="799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7"/>
          <p:cNvSpPr txBox="1">
            <a:spLocks noGrp="1"/>
          </p:cNvSpPr>
          <p:nvPr>
            <p:ph type="body" idx="1"/>
          </p:nvPr>
        </p:nvSpPr>
        <p:spPr>
          <a:xfrm>
            <a:off x="305990" y="1198994"/>
            <a:ext cx="4212431" cy="345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>
                <a:solidFill>
                  <a:srgbClr val="171717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17"/>
          <p:cNvSpPr>
            <a:spLocks noGrp="1"/>
          </p:cNvSpPr>
          <p:nvPr>
            <p:ph type="pic" idx="2"/>
          </p:nvPr>
        </p:nvSpPr>
        <p:spPr>
          <a:xfrm>
            <a:off x="4625578" y="-1"/>
            <a:ext cx="4518422" cy="47752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4" name="Google Shape;84;p17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442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9 August 2024</a:t>
            </a:r>
            <a:endParaRPr/>
          </a:p>
        </p:txBody>
      </p:sp>
      <p:sp>
        <p:nvSpPr>
          <p:cNvPr id="85" name="Google Shape;85;p17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5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Michael Zengel | Developing Zenodo Jupyter Lab Extension</a:t>
            </a:r>
            <a:endParaRPr/>
          </a:p>
        </p:txBody>
      </p:sp>
      <p:sp>
        <p:nvSpPr>
          <p:cNvPr id="86" name="Google Shape;86;p17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ull page Picture">
  <p:cSld name="Full page Picture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8"/>
          <p:cNvSpPr>
            <a:spLocks noGrp="1"/>
          </p:cNvSpPr>
          <p:nvPr>
            <p:ph type="pic" idx="2"/>
          </p:nvPr>
        </p:nvSpPr>
        <p:spPr>
          <a:xfrm>
            <a:off x="0" y="2400"/>
            <a:ext cx="9144000" cy="4779992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9" name="Google Shape;89;p18"/>
          <p:cNvSpPr txBox="1">
            <a:spLocks noGrp="1"/>
          </p:cNvSpPr>
          <p:nvPr>
            <p:ph type="body" idx="1"/>
          </p:nvPr>
        </p:nvSpPr>
        <p:spPr>
          <a:xfrm>
            <a:off x="6056709" y="-13622"/>
            <a:ext cx="3087290" cy="4796014"/>
          </a:xfrm>
          <a:prstGeom prst="rect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spcFirstLastPara="1" wrap="square" lIns="135000" tIns="135000" rIns="135000" bIns="1350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marL="914400" lvl="1" indent="-330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sz="1600"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>
                <a:solidFill>
                  <a:schemeClr val="lt1"/>
                </a:solidFill>
              </a:defRPr>
            </a:lvl3pPr>
            <a:lvl4pPr marL="1828800" lvl="3" indent="-30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  <a:defRPr>
                <a:solidFill>
                  <a:schemeClr val="lt1"/>
                </a:solidFill>
              </a:defRPr>
            </a:lvl4pPr>
            <a:lvl5pPr marL="2286000" lvl="4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90" name="Google Shape;90;p18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442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9 August 2024</a:t>
            </a:r>
            <a:endParaRPr/>
          </a:p>
        </p:txBody>
      </p:sp>
      <p:sp>
        <p:nvSpPr>
          <p:cNvPr id="91" name="Google Shape;91;p18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5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Michael Zengel | Developing Zenodo Jupyter Lab Extension</a:t>
            </a:r>
            <a:endParaRPr/>
          </a:p>
        </p:txBody>
      </p:sp>
      <p:sp>
        <p:nvSpPr>
          <p:cNvPr id="92" name="Google Shape;92;p18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Header" type="secHead">
  <p:cSld name="SECTION_HEADER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9"/>
          <p:cNvSpPr txBox="1">
            <a:spLocks noGrp="1"/>
          </p:cNvSpPr>
          <p:nvPr>
            <p:ph type="title"/>
          </p:nvPr>
        </p:nvSpPr>
        <p:spPr>
          <a:xfrm>
            <a:off x="305990" y="1282304"/>
            <a:ext cx="8532019" cy="2139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None/>
              <a:defRPr sz="38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9"/>
          <p:cNvSpPr txBox="1">
            <a:spLocks noGrp="1"/>
          </p:cNvSpPr>
          <p:nvPr>
            <p:ph type="body" idx="1"/>
          </p:nvPr>
        </p:nvSpPr>
        <p:spPr>
          <a:xfrm>
            <a:off x="305990" y="3442097"/>
            <a:ext cx="8532020" cy="1125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500"/>
              <a:buNone/>
              <a:defRPr sz="1500">
                <a:solidFill>
                  <a:srgbClr val="888DBD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400"/>
              <a:buNone/>
              <a:defRPr sz="1400">
                <a:solidFill>
                  <a:srgbClr val="888DBD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9pPr>
          </a:lstStyle>
          <a:p>
            <a:endParaRPr/>
          </a:p>
        </p:txBody>
      </p:sp>
      <p:sp>
        <p:nvSpPr>
          <p:cNvPr id="96" name="Google Shape;96;p19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442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9 August 2024</a:t>
            </a:r>
            <a:endParaRPr/>
          </a:p>
        </p:txBody>
      </p:sp>
      <p:sp>
        <p:nvSpPr>
          <p:cNvPr id="97" name="Google Shape;97;p19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5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Michael Zengel | Developing Zenodo Jupyter Lab Extension</a:t>
            </a:r>
            <a:endParaRPr/>
          </a:p>
        </p:txBody>
      </p:sp>
      <p:sp>
        <p:nvSpPr>
          <p:cNvPr id="98" name="Google Shape;98;p19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st slide" type="blank">
  <p:cSld name="BLANK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0"/>
          <p:cNvSpPr txBox="1"/>
          <p:nvPr/>
        </p:nvSpPr>
        <p:spPr>
          <a:xfrm>
            <a:off x="305991" y="4647305"/>
            <a:ext cx="8532019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home.cern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1" name="Google Shape;101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168974" y="3652327"/>
            <a:ext cx="806053" cy="8060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ogo Slide">
  <p:cSld name="Logo Slide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556907" y="1556656"/>
            <a:ext cx="2030186" cy="20301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 " type="title">
  <p:cSld name="TITLE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2"/>
          <p:cNvSpPr txBox="1">
            <a:spLocks noGrp="1"/>
          </p:cNvSpPr>
          <p:nvPr>
            <p:ph type="ctrTitle"/>
          </p:nvPr>
        </p:nvSpPr>
        <p:spPr>
          <a:xfrm>
            <a:off x="1143000" y="78462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22"/>
          <p:cNvSpPr txBox="1"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07" name="Google Shape;107;p22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442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9 August 2024</a:t>
            </a:r>
            <a:endParaRPr/>
          </a:p>
        </p:txBody>
      </p:sp>
      <p:sp>
        <p:nvSpPr>
          <p:cNvPr id="108" name="Google Shape;108;p22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5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Michael Zengel | Developing Zenodo Jupyter Lab Extension</a:t>
            </a:r>
            <a:endParaRPr/>
          </a:p>
        </p:txBody>
      </p:sp>
      <p:sp>
        <p:nvSpPr>
          <p:cNvPr id="109" name="Google Shape;109;p22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 ">
  <p:cSld name="Content  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3"/>
          <p:cNvSpPr txBox="1">
            <a:spLocks noGrp="1"/>
          </p:cNvSpPr>
          <p:nvPr>
            <p:ph type="body" idx="1"/>
          </p:nvPr>
        </p:nvSpPr>
        <p:spPr>
          <a:xfrm>
            <a:off x="305992" y="1194197"/>
            <a:ext cx="8532018" cy="3456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>
                <a:solidFill>
                  <a:schemeClr val="dk2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400">
                <a:solidFill>
                  <a:schemeClr val="dk2"/>
                </a:solidFill>
              </a:defRPr>
            </a:lvl2pPr>
            <a:lvl3pPr marL="1371600" lvl="2" indent="-31115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Char char="•"/>
              <a:defRPr>
                <a:solidFill>
                  <a:schemeClr val="dk2"/>
                </a:solidFill>
              </a:defRPr>
            </a:lvl3pPr>
            <a:lvl4pPr marL="1828800" lvl="3" indent="-30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>
                <a:solidFill>
                  <a:schemeClr val="dk2"/>
                </a:solidFill>
              </a:defRPr>
            </a:lvl4pPr>
            <a:lvl5pPr marL="2286000" lvl="4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2" name="Google Shape;112;p23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19" cy="799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23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442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9 August 2024</a:t>
            </a:r>
            <a:endParaRPr/>
          </a:p>
        </p:txBody>
      </p:sp>
      <p:sp>
        <p:nvSpPr>
          <p:cNvPr id="114" name="Google Shape;114;p23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5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Michael Zengel | Developing Zenodo Jupyter Lab Extension</a:t>
            </a:r>
            <a:endParaRPr/>
          </a:p>
        </p:txBody>
      </p:sp>
      <p:sp>
        <p:nvSpPr>
          <p:cNvPr id="115" name="Google Shape;115;p23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ed Content">
  <p:cSld name="Bulleted Content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4"/>
          <p:cNvSpPr txBox="1">
            <a:spLocks noGrp="1"/>
          </p:cNvSpPr>
          <p:nvPr>
            <p:ph type="body" idx="1"/>
          </p:nvPr>
        </p:nvSpPr>
        <p:spPr>
          <a:xfrm>
            <a:off x="305992" y="1194197"/>
            <a:ext cx="8532018" cy="3456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  <a:defRPr sz="1400">
                <a:solidFill>
                  <a:srgbClr val="171717"/>
                </a:solidFill>
              </a:defRPr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  <a:defRPr sz="1400">
                <a:solidFill>
                  <a:srgbClr val="171717"/>
                </a:solidFill>
              </a:defRPr>
            </a:lvl3pPr>
            <a:lvl4pPr marL="1828800" lvl="3" indent="-30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 sz="1200">
                <a:solidFill>
                  <a:srgbClr val="171717"/>
                </a:solidFill>
              </a:defRPr>
            </a:lvl4pPr>
            <a:lvl5pPr marL="2286000" lvl="4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8" name="Google Shape;118;p24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19" cy="799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24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442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9 August 2024</a:t>
            </a:r>
            <a:endParaRPr/>
          </a:p>
        </p:txBody>
      </p:sp>
      <p:sp>
        <p:nvSpPr>
          <p:cNvPr id="120" name="Google Shape;120;p24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5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Michael Zengel | Developing Zenodo Jupyter Lab Extension</a:t>
            </a:r>
            <a:endParaRPr/>
          </a:p>
        </p:txBody>
      </p:sp>
      <p:sp>
        <p:nvSpPr>
          <p:cNvPr id="121" name="Google Shape;121;p24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Picture">
  <p:cSld name="Big Picture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5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19" cy="799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25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442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9 August 2024</a:t>
            </a:r>
            <a:endParaRPr/>
          </a:p>
        </p:txBody>
      </p:sp>
      <p:sp>
        <p:nvSpPr>
          <p:cNvPr id="125" name="Google Shape;125;p25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5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Michael Zengel | Developing Zenodo Jupyter Lab Extension</a:t>
            </a:r>
            <a:endParaRPr/>
          </a:p>
        </p:txBody>
      </p:sp>
      <p:sp>
        <p:nvSpPr>
          <p:cNvPr id="126" name="Google Shape;126;p25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27" name="Google Shape;127;p25"/>
          <p:cNvSpPr>
            <a:spLocks noGrp="1"/>
          </p:cNvSpPr>
          <p:nvPr>
            <p:ph type="pic" idx="2"/>
          </p:nvPr>
        </p:nvSpPr>
        <p:spPr>
          <a:xfrm>
            <a:off x="305991" y="1079897"/>
            <a:ext cx="8532019" cy="3570684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ntents">
  <p:cSld name="2 Contents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6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19" cy="799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26"/>
          <p:cNvSpPr txBox="1">
            <a:spLocks noGrp="1"/>
          </p:cNvSpPr>
          <p:nvPr>
            <p:ph type="body" idx="1"/>
          </p:nvPr>
        </p:nvSpPr>
        <p:spPr>
          <a:xfrm>
            <a:off x="305990" y="1194198"/>
            <a:ext cx="4212431" cy="3456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31" name="Google Shape;131;p26"/>
          <p:cNvSpPr txBox="1">
            <a:spLocks noGrp="1"/>
          </p:cNvSpPr>
          <p:nvPr>
            <p:ph type="body" idx="2"/>
          </p:nvPr>
        </p:nvSpPr>
        <p:spPr>
          <a:xfrm>
            <a:off x="4629149" y="1194198"/>
            <a:ext cx="4208860" cy="34563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32" name="Google Shape;132;p26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442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9 August 2024</a:t>
            </a:r>
            <a:endParaRPr/>
          </a:p>
        </p:txBody>
      </p:sp>
      <p:sp>
        <p:nvSpPr>
          <p:cNvPr id="133" name="Google Shape;133;p26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5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Michael Zengel | Developing Zenodo Jupyter Lab Extension</a:t>
            </a:r>
            <a:endParaRPr/>
          </a:p>
        </p:txBody>
      </p:sp>
      <p:sp>
        <p:nvSpPr>
          <p:cNvPr id="134" name="Google Shape;134;p26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4 Pictures">
  <p:cSld name="Text and 4 Pictures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7"/>
          <p:cNvSpPr txBox="1">
            <a:spLocks noGrp="1"/>
          </p:cNvSpPr>
          <p:nvPr>
            <p:ph type="title"/>
          </p:nvPr>
        </p:nvSpPr>
        <p:spPr>
          <a:xfrm>
            <a:off x="305992" y="280195"/>
            <a:ext cx="8532018" cy="799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27"/>
          <p:cNvSpPr txBox="1">
            <a:spLocks noGrp="1"/>
          </p:cNvSpPr>
          <p:nvPr>
            <p:ph type="body" idx="1"/>
          </p:nvPr>
        </p:nvSpPr>
        <p:spPr>
          <a:xfrm>
            <a:off x="305990" y="1198994"/>
            <a:ext cx="2781301" cy="3456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>
                <a:solidFill>
                  <a:srgbClr val="171717"/>
                </a:solidFill>
              </a:defRPr>
            </a:lvl1pPr>
            <a:lvl2pPr marL="914400" lvl="1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38" name="Google Shape;138;p27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442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9 August 2024</a:t>
            </a:r>
            <a:endParaRPr/>
          </a:p>
        </p:txBody>
      </p:sp>
      <p:sp>
        <p:nvSpPr>
          <p:cNvPr id="139" name="Google Shape;139;p27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5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Michael Zengel | Developing Zenodo Jupyter Lab Extension</a:t>
            </a:r>
            <a:endParaRPr/>
          </a:p>
        </p:txBody>
      </p:sp>
      <p:sp>
        <p:nvSpPr>
          <p:cNvPr id="140" name="Google Shape;140;p27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1" name="Google Shape;141;p27"/>
          <p:cNvSpPr>
            <a:spLocks noGrp="1"/>
          </p:cNvSpPr>
          <p:nvPr>
            <p:ph type="pic" idx="2"/>
          </p:nvPr>
        </p:nvSpPr>
        <p:spPr>
          <a:xfrm>
            <a:off x="6056710" y="1194197"/>
            <a:ext cx="2781300" cy="1674019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42" name="Google Shape;142;p27"/>
          <p:cNvSpPr>
            <a:spLocks noGrp="1"/>
          </p:cNvSpPr>
          <p:nvPr>
            <p:ph type="pic" idx="3"/>
          </p:nvPr>
        </p:nvSpPr>
        <p:spPr>
          <a:xfrm>
            <a:off x="6093511" y="2977277"/>
            <a:ext cx="2744499" cy="1674019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43" name="Google Shape;143;p27"/>
          <p:cNvSpPr>
            <a:spLocks noGrp="1"/>
          </p:cNvSpPr>
          <p:nvPr>
            <p:ph type="pic" idx="4"/>
          </p:nvPr>
        </p:nvSpPr>
        <p:spPr>
          <a:xfrm>
            <a:off x="3194447" y="1194197"/>
            <a:ext cx="2744499" cy="1674019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44" name="Google Shape;144;p27"/>
          <p:cNvSpPr>
            <a:spLocks noGrp="1"/>
          </p:cNvSpPr>
          <p:nvPr>
            <p:ph type="pic" idx="5"/>
          </p:nvPr>
        </p:nvSpPr>
        <p:spPr>
          <a:xfrm>
            <a:off x="3194447" y="2983511"/>
            <a:ext cx="2744499" cy="1674019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s and 2 Pictures ">
  <p:cSld name="Subtitles and 2 Pictures "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8"/>
          <p:cNvSpPr txBox="1"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28"/>
          <p:cNvSpPr txBox="1">
            <a:spLocks noGrp="1"/>
          </p:cNvSpPr>
          <p:nvPr>
            <p:ph type="body" idx="1"/>
          </p:nvPr>
        </p:nvSpPr>
        <p:spPr>
          <a:xfrm>
            <a:off x="305990" y="1194197"/>
            <a:ext cx="4212431" cy="5012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48" name="Google Shape;148;p28"/>
          <p:cNvSpPr txBox="1">
            <a:spLocks noGrp="1"/>
          </p:cNvSpPr>
          <p:nvPr>
            <p:ph type="body" idx="2"/>
          </p:nvPr>
        </p:nvSpPr>
        <p:spPr>
          <a:xfrm>
            <a:off x="4629150" y="1203725"/>
            <a:ext cx="4212450" cy="4917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49" name="Google Shape;149;p28"/>
          <p:cNvSpPr>
            <a:spLocks noGrp="1"/>
          </p:cNvSpPr>
          <p:nvPr>
            <p:ph type="pic" idx="3"/>
          </p:nvPr>
        </p:nvSpPr>
        <p:spPr>
          <a:xfrm>
            <a:off x="305991" y="1822054"/>
            <a:ext cx="4212431" cy="2834878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50" name="Google Shape;150;p28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442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9 August 2024</a:t>
            </a:r>
            <a:endParaRPr/>
          </a:p>
        </p:txBody>
      </p:sp>
      <p:sp>
        <p:nvSpPr>
          <p:cNvPr id="151" name="Google Shape;151;p28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5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Michael Zengel | Developing Zenodo Jupyter Lab Extension</a:t>
            </a:r>
            <a:endParaRPr/>
          </a:p>
        </p:txBody>
      </p:sp>
      <p:sp>
        <p:nvSpPr>
          <p:cNvPr id="152" name="Google Shape;152;p28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3" name="Google Shape;153;p28"/>
          <p:cNvSpPr>
            <a:spLocks noGrp="1"/>
          </p:cNvSpPr>
          <p:nvPr>
            <p:ph type="pic" idx="4"/>
          </p:nvPr>
        </p:nvSpPr>
        <p:spPr>
          <a:xfrm>
            <a:off x="4629150" y="1815704"/>
            <a:ext cx="4212431" cy="2834878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 and 3 Pictures">
  <p:cSld name="Subtitle and 3 Pictures"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9"/>
          <p:cNvSpPr txBox="1"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29"/>
          <p:cNvSpPr txBox="1">
            <a:spLocks noGrp="1"/>
          </p:cNvSpPr>
          <p:nvPr>
            <p:ph type="body" idx="1"/>
          </p:nvPr>
        </p:nvSpPr>
        <p:spPr>
          <a:xfrm>
            <a:off x="305990" y="1194197"/>
            <a:ext cx="2781301" cy="5012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57" name="Google Shape;157;p29"/>
          <p:cNvSpPr txBox="1">
            <a:spLocks noGrp="1"/>
          </p:cNvSpPr>
          <p:nvPr>
            <p:ph type="body" idx="2"/>
          </p:nvPr>
        </p:nvSpPr>
        <p:spPr>
          <a:xfrm>
            <a:off x="6056709" y="1203725"/>
            <a:ext cx="2784890" cy="4917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58" name="Google Shape;158;p29"/>
          <p:cNvSpPr>
            <a:spLocks noGrp="1"/>
          </p:cNvSpPr>
          <p:nvPr>
            <p:ph type="pic" idx="3"/>
          </p:nvPr>
        </p:nvSpPr>
        <p:spPr>
          <a:xfrm>
            <a:off x="305992" y="1815704"/>
            <a:ext cx="2781300" cy="2834878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59" name="Google Shape;159;p29"/>
          <p:cNvSpPr>
            <a:spLocks noGrp="1"/>
          </p:cNvSpPr>
          <p:nvPr>
            <p:ph type="pic" idx="4"/>
          </p:nvPr>
        </p:nvSpPr>
        <p:spPr>
          <a:xfrm>
            <a:off x="6056710" y="1812131"/>
            <a:ext cx="2784890" cy="2834878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60" name="Google Shape;160;p29"/>
          <p:cNvSpPr txBox="1">
            <a:spLocks noGrp="1"/>
          </p:cNvSpPr>
          <p:nvPr>
            <p:ph type="body" idx="5"/>
          </p:nvPr>
        </p:nvSpPr>
        <p:spPr>
          <a:xfrm>
            <a:off x="3190385" y="1200920"/>
            <a:ext cx="2781301" cy="5012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61" name="Google Shape;161;p29"/>
          <p:cNvSpPr>
            <a:spLocks noGrp="1"/>
          </p:cNvSpPr>
          <p:nvPr>
            <p:ph type="pic" idx="6"/>
          </p:nvPr>
        </p:nvSpPr>
        <p:spPr>
          <a:xfrm>
            <a:off x="3190386" y="1822427"/>
            <a:ext cx="2781300" cy="2834878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62" name="Google Shape;162;p29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442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9 August 2024</a:t>
            </a:r>
            <a:endParaRPr/>
          </a:p>
        </p:txBody>
      </p:sp>
      <p:sp>
        <p:nvSpPr>
          <p:cNvPr id="163" name="Google Shape;163;p29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5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Michael Zengel | Developing Zenodo Jupyter Lab Extension</a:t>
            </a:r>
            <a:endParaRPr/>
          </a:p>
        </p:txBody>
      </p:sp>
      <p:sp>
        <p:nvSpPr>
          <p:cNvPr id="164" name="Google Shape;164;p29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3 Pictures with boxes">
  <p:cSld name="Text and 3 Pictures with boxes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30"/>
          <p:cNvSpPr txBox="1"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p30"/>
          <p:cNvSpPr txBox="1">
            <a:spLocks noGrp="1"/>
          </p:cNvSpPr>
          <p:nvPr>
            <p:ph type="body" idx="1"/>
          </p:nvPr>
        </p:nvSpPr>
        <p:spPr>
          <a:xfrm>
            <a:off x="3087290" y="1201032"/>
            <a:ext cx="2970000" cy="848411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27000" tIns="27000" rIns="27000" bIns="270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68" name="Google Shape;168;p30"/>
          <p:cNvSpPr>
            <a:spLocks noGrp="1"/>
          </p:cNvSpPr>
          <p:nvPr>
            <p:ph type="pic" idx="2"/>
          </p:nvPr>
        </p:nvSpPr>
        <p:spPr>
          <a:xfrm>
            <a:off x="3087290" y="2049332"/>
            <a:ext cx="2969419" cy="2607973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69" name="Google Shape;169;p30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442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9 August 2024</a:t>
            </a:r>
            <a:endParaRPr/>
          </a:p>
        </p:txBody>
      </p:sp>
      <p:sp>
        <p:nvSpPr>
          <p:cNvPr id="170" name="Google Shape;170;p30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5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Michael Zengel | Developing Zenodo Jupyter Lab Extension</a:t>
            </a:r>
            <a:endParaRPr/>
          </a:p>
        </p:txBody>
      </p:sp>
      <p:sp>
        <p:nvSpPr>
          <p:cNvPr id="171" name="Google Shape;171;p30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2" name="Google Shape;172;p30"/>
          <p:cNvSpPr txBox="1">
            <a:spLocks noGrp="1"/>
          </p:cNvSpPr>
          <p:nvPr>
            <p:ph type="body" idx="3"/>
          </p:nvPr>
        </p:nvSpPr>
        <p:spPr>
          <a:xfrm>
            <a:off x="2456" y="3808893"/>
            <a:ext cx="2970000" cy="848411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27000" tIns="27000" rIns="27000" bIns="270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73" name="Google Shape;173;p30"/>
          <p:cNvSpPr>
            <a:spLocks noGrp="1"/>
          </p:cNvSpPr>
          <p:nvPr>
            <p:ph type="pic" idx="4"/>
          </p:nvPr>
        </p:nvSpPr>
        <p:spPr>
          <a:xfrm>
            <a:off x="3038" y="1201032"/>
            <a:ext cx="2969419" cy="2607973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74" name="Google Shape;174;p30"/>
          <p:cNvSpPr txBox="1">
            <a:spLocks noGrp="1"/>
          </p:cNvSpPr>
          <p:nvPr>
            <p:ph type="body" idx="5"/>
          </p:nvPr>
        </p:nvSpPr>
        <p:spPr>
          <a:xfrm>
            <a:off x="6174291" y="3808893"/>
            <a:ext cx="2970000" cy="848411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27000" tIns="27000" rIns="27000" bIns="270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75" name="Google Shape;175;p30"/>
          <p:cNvSpPr>
            <a:spLocks noGrp="1"/>
          </p:cNvSpPr>
          <p:nvPr>
            <p:ph type="pic" idx="6"/>
          </p:nvPr>
        </p:nvSpPr>
        <p:spPr>
          <a:xfrm>
            <a:off x="6174291" y="1201032"/>
            <a:ext cx="2969419" cy="2607973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Horizontal and texts">
  <p:cSld name="Picture Horizontal and texts"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1"/>
          <p:cNvSpPr txBox="1"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8" name="Google Shape;178;p31"/>
          <p:cNvSpPr>
            <a:spLocks noGrp="1"/>
          </p:cNvSpPr>
          <p:nvPr>
            <p:ph type="pic" idx="2"/>
          </p:nvPr>
        </p:nvSpPr>
        <p:spPr>
          <a:xfrm>
            <a:off x="309582" y="1194197"/>
            <a:ext cx="8532018" cy="192293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79" name="Google Shape;179;p31"/>
          <p:cNvSpPr txBox="1">
            <a:spLocks noGrp="1"/>
          </p:cNvSpPr>
          <p:nvPr>
            <p:ph type="body" idx="1"/>
          </p:nvPr>
        </p:nvSpPr>
        <p:spPr>
          <a:xfrm>
            <a:off x="305992" y="3220641"/>
            <a:ext cx="2781300" cy="14299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80" name="Google Shape;180;p31"/>
          <p:cNvSpPr txBox="1">
            <a:spLocks noGrp="1"/>
          </p:cNvSpPr>
          <p:nvPr>
            <p:ph type="body" idx="3"/>
          </p:nvPr>
        </p:nvSpPr>
        <p:spPr>
          <a:xfrm>
            <a:off x="3200401" y="3220641"/>
            <a:ext cx="2749153" cy="14299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81" name="Google Shape;181;p31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442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9 August 2024</a:t>
            </a:r>
            <a:endParaRPr/>
          </a:p>
        </p:txBody>
      </p:sp>
      <p:sp>
        <p:nvSpPr>
          <p:cNvPr id="182" name="Google Shape;182;p31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5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Michael Zengel | Developing Zenodo Jupyter Lab Extension</a:t>
            </a:r>
            <a:endParaRPr/>
          </a:p>
        </p:txBody>
      </p:sp>
      <p:sp>
        <p:nvSpPr>
          <p:cNvPr id="183" name="Google Shape;183;p31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4" name="Google Shape;184;p31"/>
          <p:cNvSpPr txBox="1">
            <a:spLocks noGrp="1"/>
          </p:cNvSpPr>
          <p:nvPr>
            <p:ph type="body" idx="4"/>
          </p:nvPr>
        </p:nvSpPr>
        <p:spPr>
          <a:xfrm>
            <a:off x="6064251" y="3220641"/>
            <a:ext cx="2777349" cy="14299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Horizontal and text in boxes">
  <p:cSld name="Picture Horizontal and text in boxes"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2"/>
          <p:cNvSpPr txBox="1"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7" name="Google Shape;187;p32"/>
          <p:cNvSpPr>
            <a:spLocks noGrp="1"/>
          </p:cNvSpPr>
          <p:nvPr>
            <p:ph type="pic" idx="2"/>
          </p:nvPr>
        </p:nvSpPr>
        <p:spPr>
          <a:xfrm>
            <a:off x="0" y="1194197"/>
            <a:ext cx="9144000" cy="2209402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88" name="Google Shape;188;p32"/>
          <p:cNvSpPr txBox="1">
            <a:spLocks noGrp="1"/>
          </p:cNvSpPr>
          <p:nvPr>
            <p:ph type="body" idx="1"/>
          </p:nvPr>
        </p:nvSpPr>
        <p:spPr>
          <a:xfrm>
            <a:off x="305992" y="3220641"/>
            <a:ext cx="2781300" cy="142994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0" tIns="54000" rIns="0" bIns="0" anchor="t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>
                <a:solidFill>
                  <a:schemeClr val="lt2"/>
                </a:solidFill>
              </a:defRPr>
            </a:lvl1pPr>
            <a:lvl2pPr marL="914400" lvl="1" indent="-3175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•"/>
              <a:defRPr>
                <a:solidFill>
                  <a:schemeClr val="lt2"/>
                </a:solidFill>
              </a:defRPr>
            </a:lvl2pPr>
            <a:lvl3pPr marL="1371600" lvl="2" indent="-31115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Char char="•"/>
              <a:defRPr>
                <a:solidFill>
                  <a:schemeClr val="lt2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89" name="Google Shape;189;p32"/>
          <p:cNvSpPr txBox="1">
            <a:spLocks noGrp="1"/>
          </p:cNvSpPr>
          <p:nvPr>
            <p:ph type="body" idx="3"/>
          </p:nvPr>
        </p:nvSpPr>
        <p:spPr>
          <a:xfrm>
            <a:off x="3200401" y="3220641"/>
            <a:ext cx="2749153" cy="142994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0" tIns="54000" rIns="0" bIns="0" anchor="t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>
                <a:solidFill>
                  <a:schemeClr val="lt2"/>
                </a:solidFill>
              </a:defRPr>
            </a:lvl1pPr>
            <a:lvl2pPr marL="914400" lvl="1" indent="-3175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•"/>
              <a:defRPr>
                <a:solidFill>
                  <a:schemeClr val="lt2"/>
                </a:solidFill>
              </a:defRPr>
            </a:lvl2pPr>
            <a:lvl3pPr marL="1371600" lvl="2" indent="-31115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Char char="•"/>
              <a:defRPr>
                <a:solidFill>
                  <a:schemeClr val="lt2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90" name="Google Shape;190;p32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442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9 August 2024</a:t>
            </a:r>
            <a:endParaRPr/>
          </a:p>
        </p:txBody>
      </p:sp>
      <p:sp>
        <p:nvSpPr>
          <p:cNvPr id="191" name="Google Shape;191;p32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5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Michael Zengel | Developing Zenodo Jupyter Lab Extension</a:t>
            </a:r>
            <a:endParaRPr/>
          </a:p>
        </p:txBody>
      </p:sp>
      <p:sp>
        <p:nvSpPr>
          <p:cNvPr id="192" name="Google Shape;192;p32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3" name="Google Shape;193;p32"/>
          <p:cNvSpPr txBox="1">
            <a:spLocks noGrp="1"/>
          </p:cNvSpPr>
          <p:nvPr>
            <p:ph type="body" idx="4"/>
          </p:nvPr>
        </p:nvSpPr>
        <p:spPr>
          <a:xfrm>
            <a:off x="6064251" y="3220641"/>
            <a:ext cx="2777349" cy="142994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0" tIns="54000" rIns="0" bIns="0" anchor="t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>
                <a:solidFill>
                  <a:schemeClr val="lt2"/>
                </a:solidFill>
              </a:defRPr>
            </a:lvl1pPr>
            <a:lvl2pPr marL="914400" lvl="1" indent="-3175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•"/>
              <a:defRPr>
                <a:solidFill>
                  <a:schemeClr val="lt2"/>
                </a:solidFill>
              </a:defRPr>
            </a:lvl2pPr>
            <a:lvl3pPr marL="1371600" lvl="2" indent="-31115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Char char="•"/>
              <a:defRPr>
                <a:solidFill>
                  <a:schemeClr val="lt2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 " type="titleOnly">
  <p:cSld name="TITLE_ONLY"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3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19" cy="799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6" name="Google Shape;196;p33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442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9 August 2024</a:t>
            </a:r>
            <a:endParaRPr/>
          </a:p>
        </p:txBody>
      </p:sp>
      <p:sp>
        <p:nvSpPr>
          <p:cNvPr id="197" name="Google Shape;197;p33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5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Michael Zengel | Developing Zenodo Jupyter Lab Extension</a:t>
            </a:r>
            <a:endParaRPr/>
          </a:p>
        </p:txBody>
      </p:sp>
      <p:sp>
        <p:nvSpPr>
          <p:cNvPr id="198" name="Google Shape;198;p33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4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442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9 August 2024</a:t>
            </a:r>
            <a:endParaRPr/>
          </a:p>
        </p:txBody>
      </p:sp>
      <p:sp>
        <p:nvSpPr>
          <p:cNvPr id="201" name="Google Shape;201;p34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5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Michael Zengel | Developing Zenodo Jupyter Lab Extension</a:t>
            </a:r>
            <a:endParaRPr/>
          </a:p>
        </p:txBody>
      </p:sp>
      <p:sp>
        <p:nvSpPr>
          <p:cNvPr id="202" name="Google Shape;202;p34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19" cy="799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  <a:defRPr sz="27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305992" y="1194197"/>
            <a:ext cx="8532018" cy="3456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11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442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9 August 2024</a:t>
            </a:r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Slide </a:t>
            </a: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5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Michael Zengel | Developing Zenodo Jupyter Lab Extension</a:t>
            </a:r>
            <a:endParaRPr/>
          </a:p>
        </p:txBody>
      </p:sp>
      <p:cxnSp>
        <p:nvCxnSpPr>
          <p:cNvPr id="56" name="Google Shape;56;p13"/>
          <p:cNvCxnSpPr/>
          <p:nvPr/>
        </p:nvCxnSpPr>
        <p:spPr>
          <a:xfrm>
            <a:off x="303053" y="4778102"/>
            <a:ext cx="8534957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57" name="Google Shape;57;p13"/>
          <p:cNvPicPr preferRelativeResize="0"/>
          <p:nvPr/>
        </p:nvPicPr>
        <p:blipFill rotWithShape="1">
          <a:blip r:embed="rId23">
            <a:alphaModFix/>
          </a:blip>
          <a:srcRect/>
          <a:stretch/>
        </p:blipFill>
        <p:spPr>
          <a:xfrm>
            <a:off x="303053" y="4829306"/>
            <a:ext cx="264336" cy="260573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78" r:id="rId20"/>
    <p:sldLayoutId id="2147483679" r:id="rId21"/>
  </p:sldLayoutIdLst>
  <p:hf hd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74">
          <p15:clr>
            <a:srgbClr val="F26B43"/>
          </p15:clr>
        </p15:guide>
        <p15:guide id="2" pos="2880">
          <p15:clr>
            <a:srgbClr val="F26B43"/>
          </p15:clr>
        </p15:guide>
        <p15:guide id="3" pos="5567">
          <p15:clr>
            <a:srgbClr val="F26B43"/>
          </p15:clr>
        </p15:guide>
        <p15:guide id="4" pos="193">
          <p15:clr>
            <a:srgbClr val="F26B43"/>
          </p15:clr>
        </p15:guide>
        <p15:guide id="5" pos="2846">
          <p15:clr>
            <a:srgbClr val="F26B43"/>
          </p15:clr>
        </p15:guide>
        <p15:guide id="6" pos="2914">
          <p15:clr>
            <a:srgbClr val="F26B43"/>
          </p15:clr>
        </p15:guide>
        <p15:guide id="7" pos="3815">
          <p15:clr>
            <a:srgbClr val="F26B43"/>
          </p15:clr>
        </p15:guide>
        <p15:guide id="8" pos="3748">
          <p15:clr>
            <a:srgbClr val="F26B43"/>
          </p15:clr>
        </p15:guide>
        <p15:guide id="9" pos="2012">
          <p15:clr>
            <a:srgbClr val="F26B43"/>
          </p15:clr>
        </p15:guide>
        <p15:guide id="10" pos="1945">
          <p15:clr>
            <a:srgbClr val="F26B43"/>
          </p15:clr>
        </p15:guide>
        <p15:guide id="11" orient="horz" pos="2929">
          <p15:clr>
            <a:srgbClr val="F26B43"/>
          </p15:clr>
        </p15:guide>
        <p15:guide id="12" orient="horz" pos="1807">
          <p15:clr>
            <a:srgbClr val="F26B43"/>
          </p15:clr>
        </p15:guide>
        <p15:guide id="13" orient="horz" pos="685">
          <p15:clr>
            <a:srgbClr val="F26B43"/>
          </p15:clr>
        </p15:guide>
        <p15:guide id="14" orient="horz" pos="752">
          <p15:clr>
            <a:srgbClr val="F26B43"/>
          </p15:clr>
        </p15:guide>
        <p15:guide id="15" orient="horz" pos="1875">
          <p15:clr>
            <a:srgbClr val="F26B43"/>
          </p15:clr>
        </p15:guide>
        <p15:guide id="16" pos="4734">
          <p15:clr>
            <a:srgbClr val="F26B43"/>
          </p15:clr>
        </p15:guide>
        <p15:guide id="17" pos="466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cds.cern.ch/record/290667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Relationship Id="rId4" Type="http://schemas.openxmlformats.org/officeDocument/2006/relationships/comments" Target="../comments/commen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Relationship Id="rId4" Type="http://schemas.openxmlformats.org/officeDocument/2006/relationships/hyperlink" Target="https://projectescape.eu/news/escape-future-event-recommits-escape-partners-collaboration-open-science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rojectescape.eu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vre-hub/zenodo-jupyterlab-extension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om/escape-ossr/eossr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5"/>
          <p:cNvSpPr txBox="1">
            <a:spLocks noGrp="1"/>
          </p:cNvSpPr>
          <p:nvPr>
            <p:ph type="ctrTitle"/>
          </p:nvPr>
        </p:nvSpPr>
        <p:spPr>
          <a:xfrm>
            <a:off x="305990" y="2571750"/>
            <a:ext cx="8532019" cy="1614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None/>
            </a:pPr>
            <a:r>
              <a:rPr lang="en-GB" dirty="0"/>
              <a:t>Developing a </a:t>
            </a:r>
            <a:r>
              <a:rPr lang="en-GB" dirty="0" err="1"/>
              <a:t>Zenodo</a:t>
            </a:r>
            <a:r>
              <a:rPr lang="en-GB" dirty="0"/>
              <a:t> </a:t>
            </a:r>
            <a:r>
              <a:rPr lang="en-GB" dirty="0" err="1"/>
              <a:t>Jupyter</a:t>
            </a:r>
            <a:r>
              <a:rPr lang="en-GB" dirty="0"/>
              <a:t> Lab Extension</a:t>
            </a:r>
            <a:br>
              <a:rPr lang="en-GB" sz="2400" dirty="0"/>
            </a:br>
            <a:r>
              <a:rPr lang="en-GB" sz="2400" dirty="0">
                <a:solidFill>
                  <a:schemeClr val="tx1"/>
                </a:solidFill>
              </a:rPr>
              <a:t> 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sz="1800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 to CDS record</a:t>
            </a:r>
            <a:endParaRPr sz="1800" dirty="0">
              <a:solidFill>
                <a:schemeClr val="tx1"/>
              </a:solidFill>
            </a:endParaRPr>
          </a:p>
        </p:txBody>
      </p:sp>
      <p:sp>
        <p:nvSpPr>
          <p:cNvPr id="208" name="Google Shape;208;p35"/>
          <p:cNvSpPr txBox="1">
            <a:spLocks noGrp="1"/>
          </p:cNvSpPr>
          <p:nvPr>
            <p:ph type="subTitle" idx="1"/>
          </p:nvPr>
        </p:nvSpPr>
        <p:spPr>
          <a:xfrm>
            <a:off x="305991" y="4238118"/>
            <a:ext cx="8532020" cy="412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None/>
            </a:pPr>
            <a:r>
              <a:rPr lang="en-GB" dirty="0"/>
              <a:t>Michael </a:t>
            </a:r>
            <a:r>
              <a:rPr lang="en-GB" dirty="0" err="1"/>
              <a:t>Zengel</a:t>
            </a:r>
            <a:r>
              <a:rPr lang="en-GB" dirty="0"/>
              <a:t>. -  Supervisors: Enrique Garcia and Giovanni </a:t>
            </a:r>
            <a:r>
              <a:rPr lang="en-GB" dirty="0" err="1"/>
              <a:t>Guerrieri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300"/>
              <a:buNone/>
            </a:pPr>
            <a:r>
              <a:rPr lang="en-GB" b="0" dirty="0"/>
              <a:t>09/08/2024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45"/>
          <p:cNvSpPr txBox="1">
            <a:spLocks noGrp="1"/>
          </p:cNvSpPr>
          <p:nvPr>
            <p:ph type="title"/>
          </p:nvPr>
        </p:nvSpPr>
        <p:spPr>
          <a:xfrm>
            <a:off x="305992" y="280195"/>
            <a:ext cx="4212431" cy="799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lang="en-GB"/>
              <a:t>Major Components</a:t>
            </a:r>
            <a:endParaRPr/>
          </a:p>
        </p:txBody>
      </p:sp>
      <p:sp>
        <p:nvSpPr>
          <p:cNvPr id="312" name="Google Shape;312;p45"/>
          <p:cNvSpPr txBox="1">
            <a:spLocks noGrp="1"/>
          </p:cNvSpPr>
          <p:nvPr>
            <p:ph type="body" idx="1"/>
          </p:nvPr>
        </p:nvSpPr>
        <p:spPr>
          <a:xfrm>
            <a:off x="305990" y="1198994"/>
            <a:ext cx="4212431" cy="345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</a:pPr>
            <a:r>
              <a:rPr lang="en-GB" sz="1800"/>
              <a:t>Searching</a:t>
            </a:r>
            <a:endParaRPr sz="1800"/>
          </a:p>
          <a:p>
            <a:pPr marL="558800" lvl="0" indent="-2413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</a:pPr>
            <a:r>
              <a:rPr lang="en-GB" sz="1400" b="0"/>
              <a:t>Uses built in Elasticsearch query string syntax from REST API</a:t>
            </a:r>
            <a:endParaRPr sz="1400"/>
          </a:p>
          <a:p>
            <a:pPr marL="558800" lvl="0" indent="-2413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</a:pPr>
            <a:r>
              <a:rPr lang="en-GB" sz="1400" b="0"/>
              <a:t>Returns Title, Resource Type, Date Published</a:t>
            </a:r>
            <a:endParaRPr sz="1400"/>
          </a:p>
          <a:p>
            <a:pPr marL="558800" lvl="0" indent="-2413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</a:pPr>
            <a:r>
              <a:rPr lang="en-GB" sz="1400" b="0"/>
              <a:t>Sorted by Most Recently changed (same as REST API)</a:t>
            </a:r>
            <a:endParaRPr sz="1400"/>
          </a:p>
          <a:p>
            <a:pPr marL="558800" lvl="0" indent="-2413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</a:pPr>
            <a:r>
              <a:rPr lang="en-GB" sz="1400" b="0"/>
              <a:t>Clicking a Record gives more information</a:t>
            </a:r>
            <a:endParaRPr sz="1400"/>
          </a:p>
          <a:p>
            <a:pPr marL="812800" lvl="1" indent="-2667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</a:pPr>
            <a:r>
              <a:rPr lang="en-GB"/>
              <a:t>Title with link to Zenodo record</a:t>
            </a:r>
            <a:endParaRPr/>
          </a:p>
          <a:p>
            <a:pPr marL="812800" lvl="1" indent="-2667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</a:pPr>
            <a:r>
              <a:rPr lang="en-GB" b="0"/>
              <a:t>Authors </a:t>
            </a:r>
            <a:r>
              <a:rPr lang="en-GB"/>
              <a:t>(with affiliations upon hover)</a:t>
            </a:r>
            <a:endParaRPr/>
          </a:p>
          <a:p>
            <a:pPr marL="812800" lvl="1" indent="-2667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</a:pPr>
            <a:r>
              <a:rPr lang="en-GB"/>
              <a:t>Download links on listed files (</a:t>
            </a:r>
            <a:r>
              <a:rPr lang="en-GB" i="1"/>
              <a:t>WIP</a:t>
            </a:r>
            <a:r>
              <a:rPr lang="en-GB"/>
              <a:t>)</a:t>
            </a:r>
            <a:endParaRPr/>
          </a:p>
          <a:p>
            <a:pPr marL="990000" lvl="4" indent="-1841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</a:pPr>
            <a:r>
              <a:rPr lang="en-GB">
                <a:solidFill>
                  <a:srgbClr val="171717"/>
                </a:solidFill>
              </a:rPr>
              <a:t>Now on the PC</a:t>
            </a:r>
            <a:endParaRPr>
              <a:solidFill>
                <a:srgbClr val="171717"/>
              </a:solidFill>
            </a:endParaRPr>
          </a:p>
          <a:p>
            <a:pPr marL="990000" lvl="4" indent="-1841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</a:pPr>
            <a:r>
              <a:rPr lang="en-GB">
                <a:solidFill>
                  <a:srgbClr val="171717"/>
                </a:solidFill>
              </a:rPr>
              <a:t>Future: $HOME directory in Jupyter</a:t>
            </a:r>
            <a:endParaRPr>
              <a:solidFill>
                <a:srgbClr val="171717"/>
              </a:solidFill>
            </a:endParaRPr>
          </a:p>
        </p:txBody>
      </p:sp>
      <p:sp>
        <p:nvSpPr>
          <p:cNvPr id="313" name="Google Shape;313;p45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442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9 August 2024</a:t>
            </a:r>
            <a:endParaRPr/>
          </a:p>
        </p:txBody>
      </p:sp>
      <p:sp>
        <p:nvSpPr>
          <p:cNvPr id="314" name="Google Shape;314;p45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5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Michael Zengel | Developing Zenodo Jupyter Lab Extension</a:t>
            </a:r>
            <a:endParaRPr/>
          </a:p>
        </p:txBody>
      </p:sp>
      <p:sp>
        <p:nvSpPr>
          <p:cNvPr id="315" name="Google Shape;315;p45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10</a:t>
            </a:fld>
            <a:endParaRPr/>
          </a:p>
        </p:txBody>
      </p:sp>
      <p:pic>
        <p:nvPicPr>
          <p:cNvPr id="316" name="Google Shape;316;p45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t="15742" b="15742"/>
          <a:stretch/>
        </p:blipFill>
        <p:spPr>
          <a:xfrm>
            <a:off x="4625579" y="-1"/>
            <a:ext cx="4518421" cy="4715934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54"/>
          <p:cNvSpPr txBox="1">
            <a:spLocks noGrp="1"/>
          </p:cNvSpPr>
          <p:nvPr>
            <p:ph type="title"/>
          </p:nvPr>
        </p:nvSpPr>
        <p:spPr>
          <a:xfrm>
            <a:off x="305992" y="280195"/>
            <a:ext cx="4212431" cy="799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lang="en-GB"/>
              <a:t>Major Components</a:t>
            </a:r>
            <a:endParaRPr/>
          </a:p>
        </p:txBody>
      </p:sp>
      <p:sp>
        <p:nvSpPr>
          <p:cNvPr id="398" name="Google Shape;398;p54"/>
          <p:cNvSpPr txBox="1">
            <a:spLocks noGrp="1"/>
          </p:cNvSpPr>
          <p:nvPr>
            <p:ph type="body" idx="1"/>
          </p:nvPr>
        </p:nvSpPr>
        <p:spPr>
          <a:xfrm>
            <a:off x="305990" y="1198994"/>
            <a:ext cx="4212431" cy="345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</a:pPr>
            <a:r>
              <a:rPr lang="en-GB" sz="1800"/>
              <a:t>Searching</a:t>
            </a:r>
            <a:endParaRPr sz="1800"/>
          </a:p>
          <a:p>
            <a:pPr marL="558800" lvl="0" indent="-2413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</a:pPr>
            <a:r>
              <a:rPr lang="en-GB" sz="1400" b="0"/>
              <a:t>Searchable Communities (same Elasticsearch query)</a:t>
            </a:r>
            <a:endParaRPr sz="1400"/>
          </a:p>
          <a:p>
            <a:pPr marL="558800" lvl="0" indent="-2413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</a:pPr>
            <a:r>
              <a:rPr lang="en-GB" sz="1400" b="0"/>
              <a:t>Returns title and date published sorted by most recently changed</a:t>
            </a:r>
            <a:endParaRPr sz="1400"/>
          </a:p>
          <a:p>
            <a:pPr marL="0" lvl="1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</a:pPr>
            <a:endParaRPr/>
          </a:p>
        </p:txBody>
      </p:sp>
      <p:sp>
        <p:nvSpPr>
          <p:cNvPr id="399" name="Google Shape;399;p54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442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9 August 2024</a:t>
            </a:r>
            <a:endParaRPr/>
          </a:p>
        </p:txBody>
      </p:sp>
      <p:sp>
        <p:nvSpPr>
          <p:cNvPr id="400" name="Google Shape;400;p54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5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Michael Zengel | Developing Zenodo Jupyter Lab Extension</a:t>
            </a:r>
            <a:endParaRPr/>
          </a:p>
        </p:txBody>
      </p:sp>
      <p:sp>
        <p:nvSpPr>
          <p:cNvPr id="401" name="Google Shape;401;p54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11</a:t>
            </a:fld>
            <a:endParaRPr/>
          </a:p>
        </p:txBody>
      </p:sp>
      <p:pic>
        <p:nvPicPr>
          <p:cNvPr id="402" name="Google Shape;402;p54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b="12491"/>
          <a:stretch/>
        </p:blipFill>
        <p:spPr>
          <a:xfrm>
            <a:off x="4625579" y="-1"/>
            <a:ext cx="4518421" cy="4715934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46"/>
          <p:cNvSpPr txBox="1">
            <a:spLocks noGrp="1"/>
          </p:cNvSpPr>
          <p:nvPr>
            <p:ph type="title"/>
          </p:nvPr>
        </p:nvSpPr>
        <p:spPr>
          <a:xfrm>
            <a:off x="305992" y="280195"/>
            <a:ext cx="4212431" cy="799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lang="en-GB"/>
              <a:t>Major Components</a:t>
            </a:r>
            <a:endParaRPr/>
          </a:p>
        </p:txBody>
      </p:sp>
      <p:sp>
        <p:nvSpPr>
          <p:cNvPr id="322" name="Google Shape;322;p46"/>
          <p:cNvSpPr txBox="1">
            <a:spLocks noGrp="1"/>
          </p:cNvSpPr>
          <p:nvPr>
            <p:ph type="body" idx="1"/>
          </p:nvPr>
        </p:nvSpPr>
        <p:spPr>
          <a:xfrm>
            <a:off x="305990" y="1198994"/>
            <a:ext cx="4212431" cy="345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</a:pPr>
            <a:r>
              <a:rPr lang="en-GB" sz="1800"/>
              <a:t>Searching</a:t>
            </a:r>
            <a:endParaRPr sz="1800"/>
          </a:p>
          <a:p>
            <a:pPr marL="558800" lvl="0" indent="-2413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</a:pPr>
            <a:r>
              <a:rPr lang="en-GB" sz="1400" b="0"/>
              <a:t>Searchable Communities (same Elasticsearch query)</a:t>
            </a:r>
            <a:endParaRPr sz="1400"/>
          </a:p>
          <a:p>
            <a:pPr marL="558800" lvl="0" indent="-2413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</a:pPr>
            <a:r>
              <a:rPr lang="en-GB" sz="1400" b="0"/>
              <a:t>Returns title and date published sorted by most recently changed</a:t>
            </a:r>
            <a:endParaRPr sz="1400" b="0"/>
          </a:p>
          <a:p>
            <a:pPr marL="558800" lvl="0" indent="-2413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</a:pPr>
            <a:r>
              <a:rPr lang="en-GB" sz="1400" b="0"/>
              <a:t>When clicked:</a:t>
            </a:r>
            <a:endParaRPr sz="1400"/>
          </a:p>
          <a:p>
            <a:pPr marL="812800" lvl="1" indent="-2667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</a:pPr>
            <a:r>
              <a:rPr lang="en-GB"/>
              <a:t>Allows for searching of records within that community</a:t>
            </a:r>
            <a:endParaRPr/>
          </a:p>
          <a:p>
            <a:pPr marL="540000" lvl="2" indent="-2413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Possible future goal: More advanced search settings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/>
          </a:p>
          <a:p>
            <a:pPr marL="0" lvl="1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</a:pPr>
            <a:endParaRPr/>
          </a:p>
        </p:txBody>
      </p:sp>
      <p:sp>
        <p:nvSpPr>
          <p:cNvPr id="323" name="Google Shape;323;p46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442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9 August 2024</a:t>
            </a:r>
            <a:endParaRPr/>
          </a:p>
        </p:txBody>
      </p:sp>
      <p:sp>
        <p:nvSpPr>
          <p:cNvPr id="324" name="Google Shape;324;p46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5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Michael Zengel | Developing Zenodo Jupyter Lab Extension</a:t>
            </a:r>
            <a:endParaRPr/>
          </a:p>
        </p:txBody>
      </p:sp>
      <p:sp>
        <p:nvSpPr>
          <p:cNvPr id="325" name="Google Shape;325;p46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12</a:t>
            </a:fld>
            <a:endParaRPr/>
          </a:p>
        </p:txBody>
      </p:sp>
      <p:pic>
        <p:nvPicPr>
          <p:cNvPr id="326" name="Google Shape;326;p46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b="16502"/>
          <a:stretch/>
        </p:blipFill>
        <p:spPr>
          <a:xfrm>
            <a:off x="4625579" y="-1"/>
            <a:ext cx="4518421" cy="4715934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47"/>
          <p:cNvSpPr txBox="1">
            <a:spLocks noGrp="1"/>
          </p:cNvSpPr>
          <p:nvPr>
            <p:ph type="title"/>
          </p:nvPr>
        </p:nvSpPr>
        <p:spPr>
          <a:xfrm>
            <a:off x="305992" y="280195"/>
            <a:ext cx="4212431" cy="799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lang="en-GB"/>
              <a:t>Major Components</a:t>
            </a:r>
            <a:endParaRPr/>
          </a:p>
        </p:txBody>
      </p:sp>
      <p:sp>
        <p:nvSpPr>
          <p:cNvPr id="332" name="Google Shape;332;p47"/>
          <p:cNvSpPr txBox="1">
            <a:spLocks noGrp="1"/>
          </p:cNvSpPr>
          <p:nvPr>
            <p:ph type="body" idx="1"/>
          </p:nvPr>
        </p:nvSpPr>
        <p:spPr>
          <a:xfrm>
            <a:off x="305990" y="1198994"/>
            <a:ext cx="4212431" cy="345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</a:pPr>
            <a:r>
              <a:rPr lang="en-GB" sz="1800" dirty="0"/>
              <a:t>Uploading</a:t>
            </a:r>
            <a:endParaRPr sz="1800" dirty="0"/>
          </a:p>
          <a:p>
            <a:pPr marL="558800" lvl="0" indent="-2413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</a:pPr>
            <a:r>
              <a:rPr lang="en-GB" sz="1400" b="0" dirty="0"/>
              <a:t>Takes in basic required info</a:t>
            </a:r>
            <a:endParaRPr sz="1400" dirty="0"/>
          </a:p>
          <a:p>
            <a:pPr marL="812800" lvl="1" indent="-2667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</a:pPr>
            <a:r>
              <a:rPr lang="en-GB" dirty="0"/>
              <a:t>Files to upload (from $HOME directory), Resource Type, Title, Creator</a:t>
            </a:r>
            <a:endParaRPr dirty="0"/>
          </a:p>
          <a:p>
            <a:pPr marL="812800" lvl="1" indent="-2667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</a:pPr>
            <a:r>
              <a:rPr lang="en-GB" dirty="0"/>
              <a:t>Optional: DOI (otherwise automatic), Description, Creator affiliation, multiple Creators</a:t>
            </a:r>
            <a:endParaRPr dirty="0"/>
          </a:p>
        </p:txBody>
      </p:sp>
      <p:sp>
        <p:nvSpPr>
          <p:cNvPr id="333" name="Google Shape;333;p47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442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9 August 2024</a:t>
            </a:r>
            <a:endParaRPr/>
          </a:p>
        </p:txBody>
      </p:sp>
      <p:sp>
        <p:nvSpPr>
          <p:cNvPr id="334" name="Google Shape;334;p47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5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Michael Zengel | Developing Zenodo Jupyter Lab Extension</a:t>
            </a:r>
            <a:endParaRPr/>
          </a:p>
        </p:txBody>
      </p:sp>
      <p:sp>
        <p:nvSpPr>
          <p:cNvPr id="335" name="Google Shape;335;p47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13</a:t>
            </a:fld>
            <a:endParaRPr/>
          </a:p>
        </p:txBody>
      </p:sp>
      <p:pic>
        <p:nvPicPr>
          <p:cNvPr id="336" name="Google Shape;336;p47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t="7042" b="4131"/>
          <a:stretch/>
        </p:blipFill>
        <p:spPr>
          <a:xfrm>
            <a:off x="4827626" y="0"/>
            <a:ext cx="4104706" cy="468206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48"/>
          <p:cNvSpPr txBox="1">
            <a:spLocks noGrp="1"/>
          </p:cNvSpPr>
          <p:nvPr>
            <p:ph type="title"/>
          </p:nvPr>
        </p:nvSpPr>
        <p:spPr>
          <a:xfrm>
            <a:off x="305992" y="280195"/>
            <a:ext cx="4212431" cy="799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lang="en-GB"/>
              <a:t>Major Components</a:t>
            </a:r>
            <a:endParaRPr/>
          </a:p>
        </p:txBody>
      </p:sp>
      <p:sp>
        <p:nvSpPr>
          <p:cNvPr id="342" name="Google Shape;342;p48"/>
          <p:cNvSpPr txBox="1">
            <a:spLocks noGrp="1"/>
          </p:cNvSpPr>
          <p:nvPr>
            <p:ph type="body" idx="1"/>
          </p:nvPr>
        </p:nvSpPr>
        <p:spPr>
          <a:xfrm>
            <a:off x="305990" y="1198994"/>
            <a:ext cx="4212431" cy="345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</a:pPr>
            <a:r>
              <a:rPr lang="en-GB" sz="1800" dirty="0"/>
              <a:t>Uploading</a:t>
            </a:r>
            <a:endParaRPr sz="1800" dirty="0"/>
          </a:p>
          <a:p>
            <a:pPr marL="558800" lvl="0" indent="-2413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</a:pPr>
            <a:r>
              <a:rPr lang="en-GB" sz="1400" b="0" dirty="0"/>
              <a:t>Takes in basic required info</a:t>
            </a:r>
            <a:endParaRPr sz="1400" dirty="0"/>
          </a:p>
          <a:p>
            <a:pPr marL="812800" lvl="1" indent="-2667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</a:pPr>
            <a:r>
              <a:rPr lang="en-GB" dirty="0"/>
              <a:t>Files to upload (from $HOME directory), Resource Type, Title, Creator</a:t>
            </a:r>
            <a:endParaRPr dirty="0"/>
          </a:p>
          <a:p>
            <a:pPr marL="812800" lvl="1" indent="-2667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</a:pPr>
            <a:r>
              <a:rPr lang="en-GB" dirty="0"/>
              <a:t>Optional: DOI (otherwise automatic), Description, Creator affiliation, multiple Creators</a:t>
            </a:r>
            <a:endParaRPr b="0" dirty="0"/>
          </a:p>
          <a:p>
            <a:pPr marL="558800" lvl="0" indent="-241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</a:pPr>
            <a:r>
              <a:rPr lang="en-GB" sz="1400" b="0" dirty="0"/>
              <a:t>Confirmation Page of Info to Upload</a:t>
            </a:r>
            <a:endParaRPr sz="1400" dirty="0"/>
          </a:p>
          <a:p>
            <a:pPr marL="558800" lvl="0" indent="-2413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</a:pPr>
            <a:r>
              <a:rPr lang="en-GB" sz="1400" b="0" dirty="0"/>
              <a:t>”Confirm” does the following:</a:t>
            </a:r>
            <a:endParaRPr sz="1400" dirty="0"/>
          </a:p>
          <a:p>
            <a:pPr marL="812800" lvl="1" indent="-2667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</a:pPr>
            <a:r>
              <a:rPr lang="en-GB" dirty="0"/>
              <a:t>Creates deposit</a:t>
            </a:r>
            <a:endParaRPr dirty="0"/>
          </a:p>
          <a:p>
            <a:pPr marL="812800" lvl="1" indent="-2667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</a:pPr>
            <a:r>
              <a:rPr lang="en-GB" b="0" dirty="0"/>
              <a:t>Sets metadata (W</a:t>
            </a:r>
            <a:r>
              <a:rPr lang="en-GB" dirty="0"/>
              <a:t>IP)</a:t>
            </a:r>
            <a:endParaRPr dirty="0"/>
          </a:p>
          <a:p>
            <a:pPr marL="812800" lvl="1" indent="-2667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</a:pPr>
            <a:r>
              <a:rPr lang="en-GB" dirty="0"/>
              <a:t>Adds files to deposit (WIP)</a:t>
            </a:r>
            <a:endParaRPr b="0" dirty="0"/>
          </a:p>
        </p:txBody>
      </p:sp>
      <p:sp>
        <p:nvSpPr>
          <p:cNvPr id="343" name="Google Shape;343;p48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442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9 August 2024</a:t>
            </a:r>
            <a:endParaRPr/>
          </a:p>
        </p:txBody>
      </p:sp>
      <p:sp>
        <p:nvSpPr>
          <p:cNvPr id="344" name="Google Shape;344;p48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5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Michael Zengel | Developing Zenodo Jupyter Lab Extension</a:t>
            </a:r>
            <a:endParaRPr/>
          </a:p>
        </p:txBody>
      </p:sp>
      <p:sp>
        <p:nvSpPr>
          <p:cNvPr id="345" name="Google Shape;345;p48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14</a:t>
            </a:fld>
            <a:endParaRPr/>
          </a:p>
        </p:txBody>
      </p:sp>
      <p:pic>
        <p:nvPicPr>
          <p:cNvPr id="346" name="Google Shape;346;p48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l="387" r="386"/>
          <a:stretch/>
        </p:blipFill>
        <p:spPr>
          <a:xfrm>
            <a:off x="4827626" y="0"/>
            <a:ext cx="4104706" cy="468206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1" name="Google Shape;351;p49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b="2752"/>
          <a:stretch/>
        </p:blipFill>
        <p:spPr>
          <a:xfrm>
            <a:off x="103400" y="-13625"/>
            <a:ext cx="5846138" cy="4796024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  <p:sp>
        <p:nvSpPr>
          <p:cNvPr id="352" name="Google Shape;352;p49"/>
          <p:cNvSpPr txBox="1">
            <a:spLocks noGrp="1"/>
          </p:cNvSpPr>
          <p:nvPr>
            <p:ph type="body" idx="1"/>
          </p:nvPr>
        </p:nvSpPr>
        <p:spPr>
          <a:xfrm>
            <a:off x="6056709" y="-13622"/>
            <a:ext cx="3087290" cy="4796014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35000" tIns="135000" rIns="135000" bIns="1350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</a:pPr>
            <a:r>
              <a:rPr lang="en-GB" dirty="0"/>
              <a:t>Usage</a:t>
            </a:r>
            <a:endParaRPr dirty="0"/>
          </a:p>
          <a:p>
            <a:pPr marL="342900" lvl="0" indent="-3429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en-GB" sz="1600" b="0" dirty="0"/>
              <a:t>Downloadable and Installable via git repository</a:t>
            </a:r>
            <a:endParaRPr dirty="0"/>
          </a:p>
          <a:p>
            <a:pPr marL="342900" lvl="0" indent="-3429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en-GB" sz="1600" b="0" dirty="0"/>
              <a:t>For Developers:</a:t>
            </a:r>
            <a:endParaRPr dirty="0"/>
          </a:p>
          <a:p>
            <a:pPr marL="584200" lvl="1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</a:pPr>
            <a:r>
              <a:rPr lang="en-GB" sz="1200" dirty="0"/>
              <a:t>Easy installation in development mode (-</a:t>
            </a:r>
            <a:r>
              <a:rPr lang="en-GB" sz="1200" dirty="0" err="1"/>
              <a:t>ve</a:t>
            </a:r>
            <a:r>
              <a:rPr lang="en-GB" sz="1200" dirty="0"/>
              <a:t> after install command)</a:t>
            </a:r>
            <a:endParaRPr dirty="0"/>
          </a:p>
          <a:p>
            <a:pPr marL="584200" lvl="1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</a:pPr>
            <a:r>
              <a:rPr lang="en-GB" sz="1200" b="0" dirty="0"/>
              <a:t>Simple building of front-end via </a:t>
            </a:r>
            <a:r>
              <a:rPr lang="en-GB" sz="1200" b="0" dirty="0" err="1"/>
              <a:t>jlpm</a:t>
            </a:r>
            <a:endParaRPr sz="1200" b="0" dirty="0"/>
          </a:p>
          <a:p>
            <a:pPr marL="3429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en-GB" sz="1600" b="0" dirty="0"/>
              <a:t>Up to date docker image available for download</a:t>
            </a:r>
            <a:endParaRPr dirty="0"/>
          </a:p>
          <a:p>
            <a:pPr marL="584200" lvl="1" indent="-3492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Char char="•"/>
            </a:pPr>
            <a:r>
              <a:rPr lang="en-GB" sz="1100" dirty="0"/>
              <a:t>Automatically downloads dependencies, software, installs, and runs </a:t>
            </a:r>
            <a:r>
              <a:rPr lang="en-GB" sz="1100" dirty="0" err="1"/>
              <a:t>Jupyter</a:t>
            </a:r>
            <a:r>
              <a:rPr lang="en-GB" sz="1100" dirty="0"/>
              <a:t> Lab with extension active</a:t>
            </a:r>
            <a:endParaRPr sz="1100" dirty="0"/>
          </a:p>
          <a:p>
            <a:pPr marL="584200" lvl="1" indent="-3492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100"/>
              <a:buChar char="•"/>
            </a:pPr>
            <a:r>
              <a:rPr lang="en-GB" sz="1100" dirty="0"/>
              <a:t>Can easily be added to </a:t>
            </a:r>
            <a:r>
              <a:rPr lang="en-GB" sz="1100" dirty="0" err="1"/>
              <a:t>Jupyter</a:t>
            </a:r>
            <a:r>
              <a:rPr lang="en-GB" sz="1100" dirty="0"/>
              <a:t> Hub distributions</a:t>
            </a:r>
            <a:endParaRPr sz="1100"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</a:pPr>
            <a:endParaRPr dirty="0"/>
          </a:p>
        </p:txBody>
      </p:sp>
      <p:sp>
        <p:nvSpPr>
          <p:cNvPr id="353" name="Google Shape;353;p49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442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9 August 2024</a:t>
            </a:r>
            <a:endParaRPr/>
          </a:p>
        </p:txBody>
      </p:sp>
      <p:sp>
        <p:nvSpPr>
          <p:cNvPr id="354" name="Google Shape;354;p49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5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Michael Zengel | Developing Zenodo Jupyter Lab Extension</a:t>
            </a:r>
            <a:endParaRPr/>
          </a:p>
        </p:txBody>
      </p:sp>
      <p:sp>
        <p:nvSpPr>
          <p:cNvPr id="355" name="Google Shape;355;p49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15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50"/>
          <p:cNvSpPr txBox="1"/>
          <p:nvPr/>
        </p:nvSpPr>
        <p:spPr>
          <a:xfrm>
            <a:off x="6548625" y="1813375"/>
            <a:ext cx="5109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>
                <a:solidFill>
                  <a:srgbClr val="171717"/>
                </a:solidFill>
              </a:rPr>
              <a:t>+</a:t>
            </a:r>
            <a:endParaRPr sz="5400">
              <a:solidFill>
                <a:srgbClr val="171717"/>
              </a:solidFill>
            </a:endParaRPr>
          </a:p>
        </p:txBody>
      </p:sp>
      <p:sp>
        <p:nvSpPr>
          <p:cNvPr id="364" name="Google Shape;364;p50"/>
          <p:cNvSpPr txBox="1">
            <a:spLocks noGrp="1"/>
          </p:cNvSpPr>
          <p:nvPr>
            <p:ph type="title"/>
          </p:nvPr>
        </p:nvSpPr>
        <p:spPr>
          <a:xfrm>
            <a:off x="305992" y="2801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Future Steps</a:t>
            </a:r>
            <a:endParaRPr/>
          </a:p>
        </p:txBody>
      </p:sp>
      <p:sp>
        <p:nvSpPr>
          <p:cNvPr id="365" name="Google Shape;365;p50"/>
          <p:cNvSpPr txBox="1">
            <a:spLocks noGrp="1"/>
          </p:cNvSpPr>
          <p:nvPr>
            <p:ph type="body" idx="1"/>
          </p:nvPr>
        </p:nvSpPr>
        <p:spPr>
          <a:xfrm>
            <a:off x="305990" y="1198993"/>
            <a:ext cx="4212300" cy="3456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33020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Char char="●"/>
            </a:pPr>
            <a:r>
              <a:rPr lang="en-GB" b="0"/>
              <a:t>Continued Development of software</a:t>
            </a:r>
            <a:endParaRPr b="0"/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/>
              <a:t>Implementation of downloads to the Jupyter $HOME directory</a:t>
            </a:r>
            <a:endParaRPr/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/>
              <a:t>Ability to upload files to Zenodo Records</a:t>
            </a:r>
            <a:endParaRPr/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/>
              <a:t>Advanced search settings</a:t>
            </a:r>
            <a:endParaRPr/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/>
              <a:t>Improved cosmetic design</a:t>
            </a:r>
            <a:endParaRPr/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b="0"/>
              <a:t>Presentation of results at ADASS</a:t>
            </a:r>
            <a:endParaRPr b="0"/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/>
              <a:t>Astronomical Data Analysis Software &amp; Systems</a:t>
            </a:r>
            <a:endParaRPr b="0"/>
          </a:p>
        </p:txBody>
      </p:sp>
      <p:pic>
        <p:nvPicPr>
          <p:cNvPr id="366" name="Google Shape;366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91201" y="2852501"/>
            <a:ext cx="3931249" cy="1572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67" name="Google Shape;367;p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81825" y="154825"/>
            <a:ext cx="3319700" cy="2012125"/>
          </a:xfrm>
          <a:prstGeom prst="rect">
            <a:avLst/>
          </a:prstGeom>
          <a:noFill/>
          <a:ln>
            <a:noFill/>
          </a:ln>
        </p:spPr>
      </p:pic>
      <p:sp>
        <p:nvSpPr>
          <p:cNvPr id="368" name="Google Shape;368;p50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9 August 2024</a:t>
            </a:r>
            <a:endParaRPr/>
          </a:p>
        </p:txBody>
      </p:sp>
      <p:sp>
        <p:nvSpPr>
          <p:cNvPr id="369" name="Google Shape;369;p50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Michael Zengel | Developing Zenodo Jupyter Lab Extension</a:t>
            </a:r>
            <a:endParaRPr/>
          </a:p>
        </p:txBody>
      </p:sp>
      <p:sp>
        <p:nvSpPr>
          <p:cNvPr id="370" name="Google Shape;370;p50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16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50"/>
          <p:cNvSpPr txBox="1">
            <a:spLocks noGrp="1"/>
          </p:cNvSpPr>
          <p:nvPr>
            <p:ph type="title"/>
          </p:nvPr>
        </p:nvSpPr>
        <p:spPr>
          <a:xfrm>
            <a:off x="305992" y="2801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Conclusions</a:t>
            </a:r>
            <a:endParaRPr/>
          </a:p>
        </p:txBody>
      </p:sp>
      <p:sp>
        <p:nvSpPr>
          <p:cNvPr id="361" name="Google Shape;361;p50"/>
          <p:cNvSpPr txBox="1">
            <a:spLocks noGrp="1"/>
          </p:cNvSpPr>
          <p:nvPr>
            <p:ph type="body" idx="1"/>
          </p:nvPr>
        </p:nvSpPr>
        <p:spPr>
          <a:xfrm>
            <a:off x="305990" y="1198993"/>
            <a:ext cx="4212300" cy="3456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1800" dirty="0"/>
              <a:t>The Software:</a:t>
            </a:r>
            <a:endParaRPr sz="1800" dirty="0"/>
          </a:p>
          <a:p>
            <a:pPr marL="457200" lvl="0" indent="-317500" algn="l" rtl="0">
              <a:spcBef>
                <a:spcPts val="800"/>
              </a:spcBef>
              <a:spcAft>
                <a:spcPts val="0"/>
              </a:spcAft>
              <a:buSzPts val="1400"/>
              <a:buChar char="●"/>
            </a:pPr>
            <a:r>
              <a:rPr lang="en-GB" sz="1400" b="0" dirty="0" err="1"/>
              <a:t>Jupyter</a:t>
            </a:r>
            <a:r>
              <a:rPr lang="en-GB" sz="1400" b="0" dirty="0"/>
              <a:t> Lab Extension</a:t>
            </a:r>
            <a:endParaRPr sz="1400" b="0"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 sz="1400" b="0" dirty="0"/>
              <a:t>Provides Visual interface between users </a:t>
            </a:r>
            <a:br>
              <a:rPr lang="en-GB" sz="1400" b="0" dirty="0"/>
            </a:br>
            <a:r>
              <a:rPr lang="en-GB" sz="1400" b="0" dirty="0"/>
              <a:t>and the </a:t>
            </a:r>
            <a:r>
              <a:rPr lang="en-GB" sz="1400" b="0" dirty="0" err="1"/>
              <a:t>Zenodo</a:t>
            </a:r>
            <a:r>
              <a:rPr lang="en-GB" sz="1400" b="0" dirty="0"/>
              <a:t> Service</a:t>
            </a:r>
            <a:endParaRPr sz="1400" b="0"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 sz="1400" b="0" dirty="0"/>
              <a:t>Easily integrated into existing VRE</a:t>
            </a:r>
            <a:endParaRPr sz="1400" b="0" dirty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1400" b="0" dirty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1800" dirty="0"/>
              <a:t>Why it’s useful:</a:t>
            </a:r>
            <a:endParaRPr sz="1800" dirty="0"/>
          </a:p>
          <a:p>
            <a:pPr marL="457200" lvl="0" indent="-317500" algn="l" rtl="0">
              <a:spcBef>
                <a:spcPts val="800"/>
              </a:spcBef>
              <a:spcAft>
                <a:spcPts val="0"/>
              </a:spcAft>
              <a:buSzPts val="1400"/>
              <a:buChar char="●"/>
            </a:pPr>
            <a:r>
              <a:rPr lang="en-GB" sz="1400" b="0" dirty="0"/>
              <a:t>Capability for </a:t>
            </a:r>
            <a:r>
              <a:rPr lang="en-GB" sz="1400" dirty="0"/>
              <a:t>fully cloud-based</a:t>
            </a:r>
            <a:r>
              <a:rPr lang="en-GB" sz="1400" b="0" dirty="0"/>
              <a:t> interaction (downloading and uploading) with </a:t>
            </a:r>
            <a:r>
              <a:rPr lang="en-GB" sz="1400" b="0" dirty="0" err="1"/>
              <a:t>Zenodo</a:t>
            </a:r>
            <a:endParaRPr sz="1400" b="0"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 sz="1400" b="0" dirty="0"/>
              <a:t>Adds another step into the VRE based </a:t>
            </a:r>
            <a:br>
              <a:rPr lang="en-GB" sz="1400" b="0" dirty="0"/>
            </a:br>
            <a:r>
              <a:rPr lang="en-GB" sz="1400" b="0" dirty="0"/>
              <a:t>analysis workflow</a:t>
            </a:r>
            <a:endParaRPr sz="1400" b="0"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 sz="1400" b="0" dirty="0"/>
              <a:t>Allows for more seamless downloading and uploading of results and software</a:t>
            </a:r>
            <a:endParaRPr sz="1400" b="0"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 sz="1400" b="0" dirty="0"/>
              <a:t>Applicable to any </a:t>
            </a:r>
            <a:r>
              <a:rPr lang="en-GB" sz="1400" b="0" dirty="0" err="1"/>
              <a:t>Jupyter</a:t>
            </a:r>
            <a:r>
              <a:rPr lang="en-GB" sz="1400" b="0" dirty="0"/>
              <a:t>-based environment</a:t>
            </a:r>
            <a:endParaRPr sz="1400" b="0" dirty="0"/>
          </a:p>
        </p:txBody>
      </p:sp>
      <p:sp>
        <p:nvSpPr>
          <p:cNvPr id="362" name="Google Shape;362;p50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9 August 2024</a:t>
            </a:r>
            <a:endParaRPr/>
          </a:p>
        </p:txBody>
      </p:sp>
      <p:sp>
        <p:nvSpPr>
          <p:cNvPr id="363" name="Google Shape;363;p50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Michael Zengel | Developing Zenodo Jupyter Lab Extension</a:t>
            </a:r>
            <a:endParaRPr/>
          </a:p>
        </p:txBody>
      </p:sp>
      <p:sp>
        <p:nvSpPr>
          <p:cNvPr id="364" name="Google Shape;364;p50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17</a:t>
            </a:fld>
            <a:endParaRPr/>
          </a:p>
        </p:txBody>
      </p:sp>
      <p:pic>
        <p:nvPicPr>
          <p:cNvPr id="365" name="Google Shape;365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91201" y="2852501"/>
            <a:ext cx="3931249" cy="1572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66" name="Google Shape;366;p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81825" y="154825"/>
            <a:ext cx="3319700" cy="2012125"/>
          </a:xfrm>
          <a:prstGeom prst="rect">
            <a:avLst/>
          </a:prstGeom>
          <a:noFill/>
          <a:ln>
            <a:noFill/>
          </a:ln>
        </p:spPr>
      </p:pic>
      <p:sp>
        <p:nvSpPr>
          <p:cNvPr id="367" name="Google Shape;367;p50"/>
          <p:cNvSpPr txBox="1"/>
          <p:nvPr/>
        </p:nvSpPr>
        <p:spPr>
          <a:xfrm>
            <a:off x="6548625" y="1813375"/>
            <a:ext cx="5109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>
                <a:solidFill>
                  <a:srgbClr val="171717"/>
                </a:solidFill>
              </a:rPr>
              <a:t>+</a:t>
            </a:r>
            <a:endParaRPr sz="5400">
              <a:solidFill>
                <a:srgbClr val="171717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51"/>
          <p:cNvSpPr txBox="1">
            <a:spLocks noGrp="1"/>
          </p:cNvSpPr>
          <p:nvPr>
            <p:ph type="title"/>
          </p:nvPr>
        </p:nvSpPr>
        <p:spPr>
          <a:xfrm>
            <a:off x="305990" y="1282304"/>
            <a:ext cx="8532019" cy="2139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None/>
            </a:pPr>
            <a:r>
              <a:rPr lang="en-GB" dirty="0"/>
              <a:t>Questions and Demo</a:t>
            </a:r>
            <a:endParaRPr dirty="0"/>
          </a:p>
        </p:txBody>
      </p:sp>
      <p:sp>
        <p:nvSpPr>
          <p:cNvPr id="373" name="Google Shape;373;p51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442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9 August 2024</a:t>
            </a:r>
            <a:endParaRPr/>
          </a:p>
        </p:txBody>
      </p:sp>
      <p:sp>
        <p:nvSpPr>
          <p:cNvPr id="374" name="Google Shape;374;p51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5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Michael Zengel | Developing Zenodo Jupyter Lab Extension</a:t>
            </a:r>
            <a:endParaRPr/>
          </a:p>
        </p:txBody>
      </p:sp>
      <p:sp>
        <p:nvSpPr>
          <p:cNvPr id="375" name="Google Shape;375;p51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18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0" name="Google Shape;380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24" y="0"/>
            <a:ext cx="9128151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381" name="Google Shape;381;p52"/>
          <p:cNvSpPr txBox="1"/>
          <p:nvPr/>
        </p:nvSpPr>
        <p:spPr>
          <a:xfrm>
            <a:off x="4253150" y="4136525"/>
            <a:ext cx="906600" cy="2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hlinkClick r:id="rId4"/>
              </a:rPr>
              <a:t>-&gt; link</a:t>
            </a:r>
            <a:endParaRPr>
              <a:solidFill>
                <a:srgbClr val="171717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171717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6"/>
          <p:cNvSpPr txBox="1">
            <a:spLocks noGrp="1"/>
          </p:cNvSpPr>
          <p:nvPr>
            <p:ph type="title"/>
          </p:nvPr>
        </p:nvSpPr>
        <p:spPr>
          <a:xfrm>
            <a:off x="305992" y="2801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Who am I</a:t>
            </a:r>
            <a:endParaRPr/>
          </a:p>
        </p:txBody>
      </p:sp>
      <p:sp>
        <p:nvSpPr>
          <p:cNvPr id="214" name="Google Shape;214;p36"/>
          <p:cNvSpPr txBox="1">
            <a:spLocks noGrp="1"/>
          </p:cNvSpPr>
          <p:nvPr>
            <p:ph type="body" idx="1"/>
          </p:nvPr>
        </p:nvSpPr>
        <p:spPr>
          <a:xfrm>
            <a:off x="305990" y="1198993"/>
            <a:ext cx="4212300" cy="3456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330200" algn="l" rtl="0">
              <a:spcBef>
                <a:spcPts val="800"/>
              </a:spcBef>
              <a:spcAft>
                <a:spcPts val="0"/>
              </a:spcAft>
              <a:buSzPts val="1600"/>
              <a:buChar char="●"/>
            </a:pPr>
            <a:r>
              <a:rPr lang="en-GB" b="0"/>
              <a:t>Michael Zengel</a:t>
            </a:r>
            <a:endParaRPr b="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b="0"/>
              <a:t>Originally from New Orleans</a:t>
            </a:r>
            <a:endParaRPr b="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b="0"/>
              <a:t>Rising 4th year Physics and Math Major at the University of Alabama</a:t>
            </a:r>
            <a:endParaRPr b="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b="0"/>
              <a:t>Participating in Summer Student Programme via the University of Michigan CERN Research Experience for Undergraduates (REU) program</a:t>
            </a:r>
            <a:endParaRPr b="0"/>
          </a:p>
        </p:txBody>
      </p:sp>
      <p:sp>
        <p:nvSpPr>
          <p:cNvPr id="215" name="Google Shape;215;p36"/>
          <p:cNvSpPr>
            <a:spLocks noGrp="1"/>
          </p:cNvSpPr>
          <p:nvPr>
            <p:ph type="pic" idx="2"/>
          </p:nvPr>
        </p:nvSpPr>
        <p:spPr>
          <a:xfrm>
            <a:off x="4625579" y="1194197"/>
            <a:ext cx="4212300" cy="1674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16" name="Google Shape;216;p36"/>
          <p:cNvSpPr>
            <a:spLocks noGrp="1"/>
          </p:cNvSpPr>
          <p:nvPr>
            <p:ph type="pic" idx="3"/>
          </p:nvPr>
        </p:nvSpPr>
        <p:spPr>
          <a:xfrm>
            <a:off x="4625579" y="2977277"/>
            <a:ext cx="4212300" cy="1674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217" name="Google Shape;217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25575" y="1105459"/>
            <a:ext cx="4460199" cy="2932591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36"/>
          <p:cNvSpPr/>
          <p:nvPr/>
        </p:nvSpPr>
        <p:spPr>
          <a:xfrm>
            <a:off x="7566425" y="3274400"/>
            <a:ext cx="90000" cy="969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p36"/>
          <p:cNvSpPr/>
          <p:nvPr/>
        </p:nvSpPr>
        <p:spPr>
          <a:xfrm>
            <a:off x="7725750" y="2983000"/>
            <a:ext cx="90000" cy="969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p36"/>
          <p:cNvSpPr/>
          <p:nvPr/>
        </p:nvSpPr>
        <p:spPr>
          <a:xfrm>
            <a:off x="7760450" y="1982750"/>
            <a:ext cx="90000" cy="969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" name="Google Shape;221;p36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9 August 2024</a:t>
            </a:r>
            <a:endParaRPr dirty="0"/>
          </a:p>
        </p:txBody>
      </p:sp>
      <p:sp>
        <p:nvSpPr>
          <p:cNvPr id="222" name="Google Shape;222;p36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Michael Zengel | Developing Zenodo Jupyter Lab Extension</a:t>
            </a:r>
            <a:endParaRPr/>
          </a:p>
        </p:txBody>
      </p:sp>
      <p:sp>
        <p:nvSpPr>
          <p:cNvPr id="223" name="Google Shape;223;p36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53"/>
          <p:cNvSpPr txBox="1">
            <a:spLocks noGrp="1"/>
          </p:cNvSpPr>
          <p:nvPr>
            <p:ph type="body" idx="1"/>
          </p:nvPr>
        </p:nvSpPr>
        <p:spPr>
          <a:xfrm>
            <a:off x="305990" y="1198994"/>
            <a:ext cx="4212431" cy="3456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lnSpcReduction="1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</a:pPr>
            <a:r>
              <a:rPr lang="en-GB"/>
              <a:t>Grand Purpose of VRE</a:t>
            </a:r>
            <a:endParaRPr/>
          </a:p>
          <a:p>
            <a:pPr marL="215900" lvl="1" indent="-215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</a:pPr>
            <a:r>
              <a:rPr lang="en-GB"/>
              <a:t>Virtual Research Environment (VRE): simplify life for physicists by combining software and infrastructure in one place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VRE</a:t>
            </a:r>
            <a:endParaRPr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 sz="1300" b="0"/>
              <a:t>Initiative that started during the ESCAPE project —&gt; Develop an analysis facility to allow users to perform an end-to-end scientific analysis </a:t>
            </a:r>
            <a:endParaRPr sz="1300" b="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 sz="1300" b="0"/>
              <a:t>VRE is a PoC, place in where to incorporate all the dev of the ESCAPE collaboration</a:t>
            </a:r>
            <a:endParaRPr sz="1300" b="0"/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-GB" sz="1300"/>
              <a:t>1st version → rucio jupyterlab extension to ease and reduce complexity of a rucio instance (a data lake)</a:t>
            </a:r>
            <a:endParaRPr sz="1300"/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-GB" sz="1300"/>
              <a:t>End-to-end analysis (a pic would be nice) is composed of data access and discoverability (rucio extension) + preliminary analysis (notebooks) + perform (re)analyses (reana extension) + share and preserve results (zenodo)</a:t>
            </a:r>
            <a:endParaRPr sz="1300"/>
          </a:p>
        </p:txBody>
      </p:sp>
      <p:sp>
        <p:nvSpPr>
          <p:cNvPr id="387" name="Google Shape;387;p53"/>
          <p:cNvSpPr txBox="1">
            <a:spLocks noGrp="1"/>
          </p:cNvSpPr>
          <p:nvPr>
            <p:ph type="title"/>
          </p:nvPr>
        </p:nvSpPr>
        <p:spPr>
          <a:xfrm>
            <a:off x="305992" y="280195"/>
            <a:ext cx="8532018" cy="799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lang="en-GB"/>
              <a:t>Motivation</a:t>
            </a:r>
            <a:endParaRPr/>
          </a:p>
        </p:txBody>
      </p:sp>
      <p:sp>
        <p:nvSpPr>
          <p:cNvPr id="388" name="Google Shape;388;p53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9 August 2024</a:t>
            </a:r>
            <a:endParaRPr/>
          </a:p>
        </p:txBody>
      </p:sp>
      <p:sp>
        <p:nvSpPr>
          <p:cNvPr id="389" name="Google Shape;389;p53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5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Michael Zengel | Developing Zenodo Jupyter Lab Extension</a:t>
            </a:r>
            <a:endParaRPr/>
          </a:p>
        </p:txBody>
      </p:sp>
      <p:sp>
        <p:nvSpPr>
          <p:cNvPr id="390" name="Google Shape;390;p53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20</a:t>
            </a:fld>
            <a:endParaRPr/>
          </a:p>
        </p:txBody>
      </p:sp>
      <p:pic>
        <p:nvPicPr>
          <p:cNvPr id="391" name="Google Shape;391;p53" descr="image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l="76" r="75"/>
          <a:stretch/>
        </p:blipFill>
        <p:spPr>
          <a:xfrm>
            <a:off x="4664004" y="813632"/>
            <a:ext cx="4212300" cy="2229900"/>
          </a:xfrm>
          <a:prstGeom prst="round2DiagRect">
            <a:avLst>
              <a:gd name="adj1" fmla="val 4860"/>
              <a:gd name="adj2" fmla="val 0"/>
            </a:avLst>
          </a:prstGeom>
          <a:noFill/>
          <a:ln w="19050" cap="sq" cmpd="sng">
            <a:solidFill>
              <a:srgbClr val="828282">
                <a:alpha val="60000"/>
              </a:srgbClr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88900" dist="38100" dir="5400000" algn="t" rotWithShape="0">
              <a:srgbClr val="000000">
                <a:alpha val="40000"/>
              </a:srgbClr>
            </a:outerShdw>
          </a:effectLst>
        </p:spPr>
      </p:pic>
      <p:pic>
        <p:nvPicPr>
          <p:cNvPr id="392" name="Google Shape;392;p53"/>
          <p:cNvPicPr preferRelativeResize="0">
            <a:picLocks noGrp="1"/>
          </p:cNvPicPr>
          <p:nvPr>
            <p:ph type="pic" idx="3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5304470" y="2866040"/>
            <a:ext cx="2874373" cy="161683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8"/>
          <p:cNvSpPr txBox="1">
            <a:spLocks noGrp="1"/>
          </p:cNvSpPr>
          <p:nvPr>
            <p:ph type="title"/>
          </p:nvPr>
        </p:nvSpPr>
        <p:spPr>
          <a:xfrm>
            <a:off x="305992" y="2801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Virtual Research Environment (VRE)</a:t>
            </a:r>
            <a:endParaRPr/>
          </a:p>
        </p:txBody>
      </p:sp>
      <p:sp>
        <p:nvSpPr>
          <p:cNvPr id="239" name="Google Shape;239;p38"/>
          <p:cNvSpPr txBox="1">
            <a:spLocks noGrp="1"/>
          </p:cNvSpPr>
          <p:nvPr>
            <p:ph type="body" idx="1"/>
          </p:nvPr>
        </p:nvSpPr>
        <p:spPr>
          <a:xfrm>
            <a:off x="306006" y="1079400"/>
            <a:ext cx="3227700" cy="3456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None/>
            </a:pPr>
            <a:r>
              <a:rPr lang="en-GB" dirty="0"/>
              <a:t>Grand Purpose of VRE</a:t>
            </a:r>
            <a:endParaRPr dirty="0"/>
          </a:p>
          <a:p>
            <a:pPr marL="215900" lvl="1" indent="-215900"/>
            <a:r>
              <a:rPr lang="en-GB" dirty="0"/>
              <a:t>An analysis facility based on the </a:t>
            </a:r>
            <a:r>
              <a:rPr lang="en-GB" dirty="0" err="1"/>
              <a:t>Jupyter</a:t>
            </a:r>
            <a:r>
              <a:rPr lang="en-GB" dirty="0"/>
              <a:t> framework</a:t>
            </a:r>
          </a:p>
          <a:p>
            <a:pPr marL="215900" lvl="1" indent="-215900" algn="l" rtl="0">
              <a:spcBef>
                <a:spcPts val="400"/>
              </a:spcBef>
              <a:spcAft>
                <a:spcPts val="0"/>
              </a:spcAft>
              <a:buSzPts val="1400"/>
              <a:buChar char="•"/>
            </a:pPr>
            <a:r>
              <a:rPr lang="en-GB" dirty="0"/>
              <a:t>Simplify life for physicists by aggregating software and infrastructure</a:t>
            </a:r>
          </a:p>
          <a:p>
            <a:pPr marL="215900" lvl="1" indent="-215900" algn="l" rtl="0">
              <a:spcBef>
                <a:spcPts val="400"/>
              </a:spcBef>
              <a:spcAft>
                <a:spcPts val="0"/>
              </a:spcAft>
              <a:buSzPts val="1400"/>
              <a:buChar char="•"/>
            </a:pPr>
            <a:r>
              <a:rPr lang="en-GB" dirty="0"/>
              <a:t>Developed by </a:t>
            </a:r>
            <a:r>
              <a:rPr lang="en-GB" u="sng" dirty="0">
                <a:solidFill>
                  <a:schemeClr val="hlink"/>
                </a:solidFill>
                <a:hlinkClick r:id="rId3"/>
              </a:rPr>
              <a:t>the ESCAPE collaboration</a:t>
            </a:r>
            <a:endParaRPr dirty="0"/>
          </a:p>
          <a:p>
            <a:pPr marL="215900" lvl="1" indent="-215900" algn="l" rtl="0">
              <a:spcBef>
                <a:spcPts val="400"/>
              </a:spcBef>
              <a:spcAft>
                <a:spcPts val="0"/>
              </a:spcAft>
              <a:buSzPts val="1400"/>
              <a:buChar char="•"/>
            </a:pPr>
            <a:r>
              <a:rPr lang="en-GB" dirty="0"/>
              <a:t>Goal: End-to-end Scientific Analysis Workflow in a Cloud-Based Environment</a:t>
            </a:r>
            <a:endParaRPr dirty="0"/>
          </a:p>
        </p:txBody>
      </p:sp>
      <p:pic>
        <p:nvPicPr>
          <p:cNvPr id="240" name="Google Shape;240;p3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55100" y="982475"/>
            <a:ext cx="5152998" cy="2845726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38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9 August 2024</a:t>
            </a:r>
            <a:endParaRPr dirty="0"/>
          </a:p>
        </p:txBody>
      </p:sp>
      <p:sp>
        <p:nvSpPr>
          <p:cNvPr id="242" name="Google Shape;242;p38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Michael Zengel | Developing Zenodo Jupyter Lab Extension</a:t>
            </a:r>
            <a:endParaRPr/>
          </a:p>
        </p:txBody>
      </p:sp>
      <p:sp>
        <p:nvSpPr>
          <p:cNvPr id="243" name="Google Shape;243;p38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39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9 August 2024</a:t>
            </a:r>
            <a:endParaRPr/>
          </a:p>
        </p:txBody>
      </p:sp>
      <p:sp>
        <p:nvSpPr>
          <p:cNvPr id="249" name="Google Shape;249;p39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Michael Zengel | Developing Zenodo Jupyter Lab Extension</a:t>
            </a:r>
            <a:endParaRPr/>
          </a:p>
        </p:txBody>
      </p:sp>
      <p:sp>
        <p:nvSpPr>
          <p:cNvPr id="250" name="Google Shape;250;p39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</a:t>
            </a:fld>
            <a:endParaRPr/>
          </a:p>
        </p:txBody>
      </p:sp>
      <p:sp>
        <p:nvSpPr>
          <p:cNvPr id="251" name="Google Shape;251;p39"/>
          <p:cNvSpPr txBox="1">
            <a:spLocks noGrp="1"/>
          </p:cNvSpPr>
          <p:nvPr>
            <p:ph type="title"/>
          </p:nvPr>
        </p:nvSpPr>
        <p:spPr>
          <a:xfrm>
            <a:off x="305992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lang="en-GB"/>
              <a:t>This project: Context </a:t>
            </a:r>
            <a:endParaRPr/>
          </a:p>
        </p:txBody>
      </p:sp>
      <p:sp>
        <p:nvSpPr>
          <p:cNvPr id="252" name="Google Shape;252;p39"/>
          <p:cNvSpPr txBox="1">
            <a:spLocks noGrp="1"/>
          </p:cNvSpPr>
          <p:nvPr>
            <p:ph type="body" idx="1"/>
          </p:nvPr>
        </p:nvSpPr>
        <p:spPr>
          <a:xfrm>
            <a:off x="305990" y="1198993"/>
            <a:ext cx="42123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</a:pPr>
            <a:r>
              <a:rPr lang="en-GB" sz="1800" dirty="0" err="1"/>
              <a:t>Zenodo</a:t>
            </a:r>
            <a:r>
              <a:rPr lang="en-GB" sz="1800" dirty="0"/>
              <a:t>: </a:t>
            </a:r>
            <a:r>
              <a:rPr lang="en-GB" sz="1800" b="0" dirty="0"/>
              <a:t>Open-source database software for sharing results/code</a:t>
            </a:r>
            <a:endParaRPr sz="1800" b="0" dirty="0"/>
          </a:p>
          <a:p>
            <a:pPr marL="241300" lvl="1" indent="-2413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</a:pPr>
            <a:r>
              <a:rPr lang="en-GB" dirty="0"/>
              <a:t>Goal: Incorporate into VRE via </a:t>
            </a:r>
            <a:r>
              <a:rPr lang="en-GB" dirty="0" err="1"/>
              <a:t>Jupyter</a:t>
            </a:r>
            <a:r>
              <a:rPr lang="en-GB" dirty="0"/>
              <a:t> Lab, widely used interactive framework</a:t>
            </a:r>
            <a:endParaRPr dirty="0"/>
          </a:p>
          <a:p>
            <a:pPr marL="482600" lvl="2" indent="-2349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71717"/>
              </a:buClr>
              <a:buSzPts val="1300"/>
              <a:buChar char="•"/>
            </a:pPr>
            <a:r>
              <a:rPr lang="en-GB" dirty="0"/>
              <a:t>Increases speed and ease of downloading and uploading data</a:t>
            </a:r>
            <a:endParaRPr dirty="0"/>
          </a:p>
          <a:p>
            <a:pPr marL="482600" lvl="2" indent="-2413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</a:pPr>
            <a:r>
              <a:rPr lang="en-GB" dirty="0"/>
              <a:t>Removes the need for local storage interaction; </a:t>
            </a:r>
            <a:r>
              <a:rPr lang="en-GB" b="1" dirty="0"/>
              <a:t>fully cloud-based</a:t>
            </a:r>
            <a:endParaRPr b="1" dirty="0"/>
          </a:p>
          <a:p>
            <a:pPr marL="482600" lvl="2" indent="-2349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71717"/>
              </a:buClr>
              <a:buSzPts val="1300"/>
              <a:buChar char="•"/>
            </a:pPr>
            <a:r>
              <a:rPr lang="en-GB" dirty="0"/>
              <a:t>Exploits command line interface (CLI) in a visual way</a:t>
            </a:r>
            <a:endParaRPr dirty="0"/>
          </a:p>
          <a:p>
            <a:pPr marL="482600" lvl="2" indent="-2413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</a:pPr>
            <a:r>
              <a:rPr lang="en-GB" dirty="0"/>
              <a:t>Incorporates the “Publishing Results” step of the VRE end goal</a:t>
            </a:r>
            <a:endParaRPr dirty="0"/>
          </a:p>
          <a:p>
            <a:pPr marL="723900" lvl="3" indent="-2413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</a:pPr>
            <a:r>
              <a:rPr lang="en-GB" sz="1100" u="sng" dirty="0">
                <a:solidFill>
                  <a:schemeClr val="hlink"/>
                </a:solidFill>
                <a:hlinkClick r:id="rId3"/>
              </a:rPr>
              <a:t>https://github.com/vre-hub/zenodo-jupyterlab-extension</a:t>
            </a:r>
            <a:endParaRPr dirty="0"/>
          </a:p>
        </p:txBody>
      </p:sp>
      <p:pic>
        <p:nvPicPr>
          <p:cNvPr id="253" name="Google Shape;253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91201" y="2852501"/>
            <a:ext cx="3931249" cy="1572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81825" y="154825"/>
            <a:ext cx="3319700" cy="2012125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39"/>
          <p:cNvSpPr txBox="1"/>
          <p:nvPr/>
        </p:nvSpPr>
        <p:spPr>
          <a:xfrm>
            <a:off x="6548625" y="1813375"/>
            <a:ext cx="5109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>
                <a:solidFill>
                  <a:srgbClr val="171717"/>
                </a:solidFill>
              </a:rPr>
              <a:t>+</a:t>
            </a:r>
            <a:endParaRPr sz="5400">
              <a:solidFill>
                <a:srgbClr val="171717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40"/>
          <p:cNvSpPr txBox="1"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lang="en-GB"/>
              <a:t>General Framework</a:t>
            </a:r>
            <a:endParaRPr/>
          </a:p>
        </p:txBody>
      </p:sp>
      <p:sp>
        <p:nvSpPr>
          <p:cNvPr id="261" name="Google Shape;261;p40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442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9 August 2024</a:t>
            </a:r>
            <a:endParaRPr/>
          </a:p>
        </p:txBody>
      </p:sp>
      <p:sp>
        <p:nvSpPr>
          <p:cNvPr id="262" name="Google Shape;262;p40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5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Michael Zengel | Developing Zenodo Jupyter Lab Extension</a:t>
            </a:r>
            <a:endParaRPr/>
          </a:p>
        </p:txBody>
      </p:sp>
      <p:sp>
        <p:nvSpPr>
          <p:cNvPr id="263" name="Google Shape;263;p40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  <p:pic>
        <p:nvPicPr>
          <p:cNvPr id="264" name="Google Shape;264;p40"/>
          <p:cNvPicPr preferRelativeResize="0"/>
          <p:nvPr/>
        </p:nvPicPr>
        <p:blipFill rotWithShape="1">
          <a:blip r:embed="rId3">
            <a:alphaModFix/>
          </a:blip>
          <a:srcRect l="19" r="29"/>
          <a:stretch/>
        </p:blipFill>
        <p:spPr>
          <a:xfrm>
            <a:off x="1099645" y="852836"/>
            <a:ext cx="6944712" cy="36639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41"/>
          <p:cNvSpPr txBox="1"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lang="en-GB"/>
              <a:t>General Framework</a:t>
            </a:r>
            <a:endParaRPr/>
          </a:p>
        </p:txBody>
      </p:sp>
      <p:sp>
        <p:nvSpPr>
          <p:cNvPr id="270" name="Google Shape;270;p41"/>
          <p:cNvSpPr txBox="1">
            <a:spLocks noGrp="1"/>
          </p:cNvSpPr>
          <p:nvPr>
            <p:ph type="body" idx="1"/>
          </p:nvPr>
        </p:nvSpPr>
        <p:spPr>
          <a:xfrm>
            <a:off x="305990" y="1194197"/>
            <a:ext cx="4212431" cy="5012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</a:pPr>
            <a:r>
              <a:rPr lang="en-GB">
                <a:solidFill>
                  <a:schemeClr val="dk2"/>
                </a:solidFill>
              </a:rPr>
              <a:t>Frontend Design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71" name="Google Shape;271;p41"/>
          <p:cNvSpPr txBox="1">
            <a:spLocks noGrp="1"/>
          </p:cNvSpPr>
          <p:nvPr>
            <p:ph type="body" idx="2"/>
          </p:nvPr>
        </p:nvSpPr>
        <p:spPr>
          <a:xfrm>
            <a:off x="305990" y="1820465"/>
            <a:ext cx="4212431" cy="2821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2413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</a:pPr>
            <a:r>
              <a:rPr lang="en-GB" sz="1400" b="0"/>
              <a:t>Built off of copier extension template</a:t>
            </a:r>
            <a:endParaRPr sz="1400" b="0"/>
          </a:p>
          <a:p>
            <a:pPr marL="2413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</a:pPr>
            <a:r>
              <a:rPr lang="en-GB" sz="1400" b="0"/>
              <a:t>Developed via Nodejs 20 and React</a:t>
            </a:r>
            <a:endParaRPr sz="1400" b="0"/>
          </a:p>
          <a:p>
            <a:pPr marL="2413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</a:pPr>
            <a:r>
              <a:rPr lang="en-GB" sz="1400" b="0"/>
              <a:t>Rendered as a Sidebar Widget</a:t>
            </a:r>
            <a:endParaRPr sz="1400" b="0"/>
          </a:p>
          <a:p>
            <a:pPr marL="2413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</a:pPr>
            <a:r>
              <a:rPr lang="en-GB" sz="1400" b="0"/>
              <a:t>Extends JupyterFrontEnd app</a:t>
            </a:r>
            <a:endParaRPr sz="1400" b="0"/>
          </a:p>
        </p:txBody>
      </p:sp>
      <p:sp>
        <p:nvSpPr>
          <p:cNvPr id="272" name="Google Shape;272;p41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442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9 August 2024</a:t>
            </a:r>
            <a:endParaRPr/>
          </a:p>
        </p:txBody>
      </p:sp>
      <p:sp>
        <p:nvSpPr>
          <p:cNvPr id="273" name="Google Shape;273;p41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5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Michael Zengel | Developing Zenodo Jupyter Lab Extension</a:t>
            </a:r>
            <a:endParaRPr/>
          </a:p>
        </p:txBody>
      </p:sp>
      <p:sp>
        <p:nvSpPr>
          <p:cNvPr id="274" name="Google Shape;274;p41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6</a:t>
            </a:fld>
            <a:endParaRPr/>
          </a:p>
        </p:txBody>
      </p:sp>
      <p:pic>
        <p:nvPicPr>
          <p:cNvPr id="275" name="Google Shape;275;p41" descr="A screenshot of a computer&#10;&#10;Description automatically generated"/>
          <p:cNvPicPr preferRelativeResize="0">
            <a:picLocks noGrp="1"/>
          </p:cNvPicPr>
          <p:nvPr>
            <p:ph type="body" idx="4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4239683" y="1444823"/>
            <a:ext cx="4690769" cy="25452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42"/>
          <p:cNvSpPr txBox="1"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lang="en-GB"/>
              <a:t>General Framework</a:t>
            </a:r>
            <a:endParaRPr/>
          </a:p>
        </p:txBody>
      </p:sp>
      <p:sp>
        <p:nvSpPr>
          <p:cNvPr id="281" name="Google Shape;281;p42"/>
          <p:cNvSpPr txBox="1">
            <a:spLocks noGrp="1"/>
          </p:cNvSpPr>
          <p:nvPr>
            <p:ph type="body" idx="1"/>
          </p:nvPr>
        </p:nvSpPr>
        <p:spPr>
          <a:xfrm>
            <a:off x="305990" y="965597"/>
            <a:ext cx="4212300" cy="50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</a:pPr>
            <a:r>
              <a:rPr lang="en-GB">
                <a:solidFill>
                  <a:schemeClr val="dk2"/>
                </a:solidFill>
              </a:rPr>
              <a:t>Backend Design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82" name="Google Shape;282;p42"/>
          <p:cNvSpPr txBox="1">
            <a:spLocks noGrp="1"/>
          </p:cNvSpPr>
          <p:nvPr>
            <p:ph type="body" idx="2"/>
          </p:nvPr>
        </p:nvSpPr>
        <p:spPr>
          <a:xfrm>
            <a:off x="271075" y="1295250"/>
            <a:ext cx="7135800" cy="104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413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</a:pPr>
            <a:r>
              <a:rPr lang="en-GB" sz="1400" b="0"/>
              <a:t>Jupyter Server Extension (separate from Frontend Extension)</a:t>
            </a:r>
            <a:endParaRPr sz="1400" b="0"/>
          </a:p>
          <a:p>
            <a:pPr marL="2413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</a:pPr>
            <a:r>
              <a:rPr lang="en-GB" sz="1400" b="0"/>
              <a:t>Hosts API calls</a:t>
            </a:r>
            <a:endParaRPr sz="1400" b="0"/>
          </a:p>
          <a:p>
            <a:pPr marL="2413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</a:pPr>
            <a:r>
              <a:rPr lang="en-GB" sz="1400" b="0"/>
              <a:t>Runs </a:t>
            </a:r>
            <a:r>
              <a:rPr lang="en-GB" sz="1400" b="0" u="sng">
                <a:solidFill>
                  <a:schemeClr val="hlink"/>
                </a:solidFill>
                <a:hlinkClick r:id="rId3"/>
              </a:rPr>
              <a:t>e</a:t>
            </a:r>
            <a:r>
              <a:rPr lang="en-GB" sz="1400" b="0" u="sng">
                <a:solidFill>
                  <a:schemeClr val="hlink"/>
                </a:solidFill>
                <a:hlinkClick r:id="rId3"/>
              </a:rPr>
              <a:t>OSSR</a:t>
            </a:r>
            <a:r>
              <a:rPr lang="en-GB" sz="1400" b="0"/>
              <a:t> scripts for searching, logging in, and uploading data</a:t>
            </a:r>
            <a:endParaRPr sz="1400" b="0"/>
          </a:p>
          <a:p>
            <a:pPr marL="482600" lvl="2" indent="-2413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-GB" sz="1400"/>
              <a:t>eOSSR is a python library developed as a part of the ESCAPE Project</a:t>
            </a:r>
            <a:endParaRPr sz="1400" b="0"/>
          </a:p>
        </p:txBody>
      </p:sp>
      <p:sp>
        <p:nvSpPr>
          <p:cNvPr id="283" name="Google Shape;283;p42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442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9 August 2024</a:t>
            </a:r>
            <a:endParaRPr/>
          </a:p>
        </p:txBody>
      </p:sp>
      <p:sp>
        <p:nvSpPr>
          <p:cNvPr id="284" name="Google Shape;284;p42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5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Michael Zengel | Developing Zenodo Jupyter Lab Extension</a:t>
            </a:r>
            <a:endParaRPr/>
          </a:p>
        </p:txBody>
      </p:sp>
      <p:sp>
        <p:nvSpPr>
          <p:cNvPr id="285" name="Google Shape;285;p42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7</a:t>
            </a:fld>
            <a:endParaRPr/>
          </a:p>
        </p:txBody>
      </p:sp>
      <p:pic>
        <p:nvPicPr>
          <p:cNvPr id="286" name="Google Shape;286;p42"/>
          <p:cNvPicPr preferRelativeResize="0"/>
          <p:nvPr/>
        </p:nvPicPr>
        <p:blipFill rotWithShape="1">
          <a:blip r:embed="rId4">
            <a:alphaModFix/>
          </a:blip>
          <a:srcRect t="169" b="179"/>
          <a:stretch/>
        </p:blipFill>
        <p:spPr>
          <a:xfrm>
            <a:off x="1370763" y="2561650"/>
            <a:ext cx="6509675" cy="211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43"/>
          <p:cNvSpPr txBox="1">
            <a:spLocks noGrp="1"/>
          </p:cNvSpPr>
          <p:nvPr>
            <p:ph type="title"/>
          </p:nvPr>
        </p:nvSpPr>
        <p:spPr>
          <a:xfrm>
            <a:off x="305992" y="280195"/>
            <a:ext cx="4212431" cy="799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lang="en-GB"/>
              <a:t>Major Components</a:t>
            </a:r>
            <a:endParaRPr/>
          </a:p>
        </p:txBody>
      </p:sp>
      <p:sp>
        <p:nvSpPr>
          <p:cNvPr id="292" name="Google Shape;292;p43"/>
          <p:cNvSpPr txBox="1">
            <a:spLocks noGrp="1"/>
          </p:cNvSpPr>
          <p:nvPr>
            <p:ph type="body" idx="1"/>
          </p:nvPr>
        </p:nvSpPr>
        <p:spPr>
          <a:xfrm>
            <a:off x="306001" y="1199000"/>
            <a:ext cx="4449300" cy="34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</a:pPr>
            <a:r>
              <a:rPr lang="en-GB" sz="1800" dirty="0"/>
              <a:t>Logging in to Extension</a:t>
            </a:r>
            <a:endParaRPr sz="1800" dirty="0"/>
          </a:p>
          <a:p>
            <a:pPr marL="558800" lvl="0" indent="-2413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</a:pPr>
            <a:r>
              <a:rPr lang="en-GB" sz="1400" b="0" dirty="0"/>
              <a:t>Takes in API Access Token</a:t>
            </a:r>
            <a:endParaRPr sz="1400" dirty="0"/>
          </a:p>
          <a:p>
            <a:pPr marL="558800" lvl="0" indent="-2413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</a:pPr>
            <a:r>
              <a:rPr lang="en-GB" sz="1400" b="0" dirty="0"/>
              <a:t>Validates via deposit query status code</a:t>
            </a:r>
            <a:endParaRPr sz="1400" dirty="0"/>
          </a:p>
          <a:p>
            <a:pPr marL="558800" lvl="0" indent="-2413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</a:pPr>
            <a:r>
              <a:rPr lang="en-GB" sz="1400" b="0" dirty="0"/>
              <a:t>Stores in env var for use throughout </a:t>
            </a:r>
            <a:r>
              <a:rPr lang="en-GB" sz="1400" b="0" dirty="0" err="1"/>
              <a:t>JupyterLab</a:t>
            </a:r>
            <a:r>
              <a:rPr lang="en-GB" sz="1400" b="0" dirty="0"/>
              <a:t> instance</a:t>
            </a:r>
            <a:endParaRPr sz="1400" b="0" dirty="0"/>
          </a:p>
          <a:p>
            <a:pPr marL="723900" lvl="3" indent="-2413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-GB" sz="1400" dirty="0"/>
              <a:t>Securely only accessible to user within session</a:t>
            </a:r>
            <a:endParaRPr sz="1400" b="0" dirty="0"/>
          </a:p>
          <a:p>
            <a:pPr marL="558800" lvl="0" indent="-2413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</a:pPr>
            <a:r>
              <a:rPr lang="en-GB" sz="1400" b="0" dirty="0"/>
              <a:t>Sandbox functionality (stored for use in uploading)</a:t>
            </a:r>
            <a:endParaRPr sz="1400" dirty="0"/>
          </a:p>
          <a:p>
            <a:pPr marL="812800" lvl="1" indent="-2667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</a:pPr>
            <a:r>
              <a:rPr lang="en-GB" dirty="0"/>
              <a:t>Searching is exclusively non-sandbox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-GB" dirty="0"/>
              <a:t>Note: </a:t>
            </a:r>
            <a:r>
              <a:rPr lang="en-GB" b="0" dirty="0"/>
              <a:t>This is simply a draft of the application; cosmetic details, such as spacing, will be addressed in the future.</a:t>
            </a:r>
            <a:endParaRPr dirty="0"/>
          </a:p>
        </p:txBody>
      </p:sp>
      <p:sp>
        <p:nvSpPr>
          <p:cNvPr id="293" name="Google Shape;293;p43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442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9 August 2024</a:t>
            </a:r>
            <a:endParaRPr/>
          </a:p>
        </p:txBody>
      </p:sp>
      <p:sp>
        <p:nvSpPr>
          <p:cNvPr id="294" name="Google Shape;294;p43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5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Michael Zengel | Developing Zenodo Jupyter Lab Extension</a:t>
            </a:r>
            <a:endParaRPr/>
          </a:p>
        </p:txBody>
      </p:sp>
      <p:sp>
        <p:nvSpPr>
          <p:cNvPr id="295" name="Google Shape;295;p43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8</a:t>
            </a:fld>
            <a:endParaRPr/>
          </a:p>
        </p:txBody>
      </p:sp>
      <p:pic>
        <p:nvPicPr>
          <p:cNvPr id="296" name="Google Shape;296;p43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l="20347" r="18125" b="12342"/>
          <a:stretch/>
        </p:blipFill>
        <p:spPr>
          <a:xfrm>
            <a:off x="4830800" y="0"/>
            <a:ext cx="4313199" cy="4715924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44"/>
          <p:cNvSpPr txBox="1">
            <a:spLocks noGrp="1"/>
          </p:cNvSpPr>
          <p:nvPr>
            <p:ph type="title"/>
          </p:nvPr>
        </p:nvSpPr>
        <p:spPr>
          <a:xfrm>
            <a:off x="305992" y="280195"/>
            <a:ext cx="42123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lang="en-GB"/>
              <a:t>Major Components</a:t>
            </a:r>
            <a:endParaRPr/>
          </a:p>
        </p:txBody>
      </p:sp>
      <p:sp>
        <p:nvSpPr>
          <p:cNvPr id="302" name="Google Shape;302;p44"/>
          <p:cNvSpPr txBox="1">
            <a:spLocks noGrp="1"/>
          </p:cNvSpPr>
          <p:nvPr>
            <p:ph type="body" idx="1"/>
          </p:nvPr>
        </p:nvSpPr>
        <p:spPr>
          <a:xfrm>
            <a:off x="305990" y="1198994"/>
            <a:ext cx="4212431" cy="345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</a:pPr>
            <a:r>
              <a:rPr lang="en-GB" sz="1800" dirty="0"/>
              <a:t>Searching</a:t>
            </a:r>
            <a:endParaRPr sz="1800" dirty="0"/>
          </a:p>
          <a:p>
            <a:pPr marL="558800" lvl="0" indent="-2413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</a:pPr>
            <a:r>
              <a:rPr lang="en-GB" sz="1400" b="0" dirty="0"/>
              <a:t>Uses built in Elasticsearch query string syntax from REST API</a:t>
            </a:r>
            <a:endParaRPr sz="1400" b="0" dirty="0"/>
          </a:p>
          <a:p>
            <a:pPr marL="723900" lvl="3" indent="-2413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-GB" sz="1400" dirty="0"/>
              <a:t>Searches for DOI, Title, Description, Creators, Communities</a:t>
            </a:r>
            <a:endParaRPr sz="1400" b="0" dirty="0"/>
          </a:p>
          <a:p>
            <a:pPr marL="558800" lvl="0" indent="-2413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</a:pPr>
            <a:r>
              <a:rPr lang="en-GB" sz="1400" b="0" dirty="0"/>
              <a:t>Returns Title, Resource Type, Date Published</a:t>
            </a:r>
            <a:endParaRPr sz="1400" dirty="0"/>
          </a:p>
          <a:p>
            <a:pPr marL="558800" lvl="0" indent="-2413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</a:pPr>
            <a:r>
              <a:rPr lang="en-GB" sz="1400" b="0" dirty="0"/>
              <a:t>Sorted by Most Recently changed (same as REST API)</a:t>
            </a:r>
            <a:endParaRPr sz="1400" dirty="0"/>
          </a:p>
          <a:p>
            <a:pPr marL="558800" lvl="0" indent="-1524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None/>
            </a:pPr>
            <a:endParaRPr b="0" dirty="0"/>
          </a:p>
          <a:p>
            <a:pPr marL="558800" lvl="0" indent="-1524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None/>
            </a:pPr>
            <a:endParaRPr dirty="0"/>
          </a:p>
          <a:p>
            <a:pPr marL="0" lvl="1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</a:pPr>
            <a:endParaRPr dirty="0"/>
          </a:p>
        </p:txBody>
      </p:sp>
      <p:sp>
        <p:nvSpPr>
          <p:cNvPr id="303" name="Google Shape;303;p44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442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9 August 2024</a:t>
            </a:r>
            <a:endParaRPr/>
          </a:p>
        </p:txBody>
      </p:sp>
      <p:sp>
        <p:nvSpPr>
          <p:cNvPr id="304" name="Google Shape;304;p44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5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Michael Zengel | Developing Zenodo Jupyter Lab Extension</a:t>
            </a:r>
            <a:endParaRPr/>
          </a:p>
        </p:txBody>
      </p:sp>
      <p:sp>
        <p:nvSpPr>
          <p:cNvPr id="305" name="Google Shape;305;p44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9</a:t>
            </a:fld>
            <a:endParaRPr/>
          </a:p>
        </p:txBody>
      </p:sp>
      <p:pic>
        <p:nvPicPr>
          <p:cNvPr id="306" name="Google Shape;306;p44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b="23054"/>
          <a:stretch/>
        </p:blipFill>
        <p:spPr>
          <a:xfrm>
            <a:off x="4625579" y="-1"/>
            <a:ext cx="4518421" cy="4715934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2502</TotalTime>
  <Words>1108</Words>
  <Application>Microsoft Macintosh PowerPoint</Application>
  <PresentationFormat>On-screen Show (16:9)</PresentationFormat>
  <Paragraphs>183</Paragraphs>
  <Slides>20</Slides>
  <Notes>20</Notes>
  <HiddenSlides>1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Simple Light</vt:lpstr>
      <vt:lpstr>Office Theme</vt:lpstr>
      <vt:lpstr>Developing a Zenodo Jupyter Lab Extension   Link to CDS record</vt:lpstr>
      <vt:lpstr>Who am I</vt:lpstr>
      <vt:lpstr>The Virtual Research Environment (VRE)</vt:lpstr>
      <vt:lpstr>This project: Context </vt:lpstr>
      <vt:lpstr>General Framework</vt:lpstr>
      <vt:lpstr>General Framework</vt:lpstr>
      <vt:lpstr>General Framework</vt:lpstr>
      <vt:lpstr>Major Components</vt:lpstr>
      <vt:lpstr>Major Components</vt:lpstr>
      <vt:lpstr>Major Components</vt:lpstr>
      <vt:lpstr>Major Components</vt:lpstr>
      <vt:lpstr>Major Components</vt:lpstr>
      <vt:lpstr>Major Components</vt:lpstr>
      <vt:lpstr>Major Components</vt:lpstr>
      <vt:lpstr>PowerPoint Presentation</vt:lpstr>
      <vt:lpstr>Future Steps</vt:lpstr>
      <vt:lpstr>Conclusions</vt:lpstr>
      <vt:lpstr>Questions and Demo</vt:lpstr>
      <vt:lpstr>PowerPoint Presentation</vt:lpstr>
      <vt:lpstr>Motivation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Michael Zengel</cp:lastModifiedBy>
  <cp:revision>2</cp:revision>
  <dcterms:modified xsi:type="dcterms:W3CDTF">2024-08-09T11:19:47Z</dcterms:modified>
</cp:coreProperties>
</file>