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5143500" cx="9144000"/>
  <p:notesSz cx="6858000" cy="9144000"/>
  <p:embeddedFontLst>
    <p:embeddedFont>
      <p:font typeface="Robo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jwH+/2F0/xkdxmbOKqah1yWYHh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11" Type="http://schemas.openxmlformats.org/officeDocument/2006/relationships/slide" Target="slides/slide7.xml"/><Relationship Id="rId22" Type="http://schemas.openxmlformats.org/officeDocument/2006/relationships/font" Target="fonts/Roboto-italic.fntdata"/><Relationship Id="rId10" Type="http://schemas.openxmlformats.org/officeDocument/2006/relationships/slide" Target="slides/slide6.xml"/><Relationship Id="rId21" Type="http://schemas.openxmlformats.org/officeDocument/2006/relationships/font" Target="fonts/Roboto-bold.fntdata"/><Relationship Id="rId13" Type="http://schemas.openxmlformats.org/officeDocument/2006/relationships/slide" Target="slides/slide9.xml"/><Relationship Id="rId24" Type="http://customschemas.google.com/relationships/presentationmetadata" Target="metadata"/><Relationship Id="rId12" Type="http://schemas.openxmlformats.org/officeDocument/2006/relationships/slide" Target="slides/slide8.xml"/><Relationship Id="rId23"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0b7460f09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g30b7460f094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0af18394ed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g30af18394ed_1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solidFill>
                  <a:schemeClr val="dk1"/>
                </a:solidFill>
              </a:rPr>
              <a:t>Red areas indicating regions of higher temperatures near the tissue surface and decreasing temperatures as depth increases. This suggests that during </a:t>
            </a:r>
            <a:r>
              <a:rPr b="1" lang="en">
                <a:solidFill>
                  <a:schemeClr val="dk1"/>
                </a:solidFill>
              </a:rPr>
              <a:t>thermal therapy</a:t>
            </a:r>
            <a:r>
              <a:rPr lang="en">
                <a:solidFill>
                  <a:schemeClr val="dk1"/>
                </a:solidFill>
              </a:rPr>
              <a:t>, the kidney tissue absorbs heat more near the surface.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0b2344416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0b2344416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0b02294df4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0b02294df4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0b02294df4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0b02294df4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0b02294df4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0b02294df4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30b02294df4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g30b02294df4_0_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0b02294df4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 name="Google Shape;108;g30b02294df4_0_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0b02294df4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g30b02294df4_0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0adac300e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g30adac300e9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1600"/>
              </a:spcAft>
              <a:buSzPts val="18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0b02294df4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g30b02294df4_0_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9" name="Shape 9"/>
        <p:cNvGrpSpPr/>
        <p:nvPr/>
      </p:nvGrpSpPr>
      <p:grpSpPr>
        <a:xfrm>
          <a:off x="0" y="0"/>
          <a:ext cx="0" cy="0"/>
          <a:chOff x="0" y="0"/>
          <a:chExt cx="0" cy="0"/>
        </a:xfrm>
      </p:grpSpPr>
      <p:grpSp>
        <p:nvGrpSpPr>
          <p:cNvPr id="10" name="Google Shape;10;p17"/>
          <p:cNvGrpSpPr/>
          <p:nvPr/>
        </p:nvGrpSpPr>
        <p:grpSpPr>
          <a:xfrm>
            <a:off x="0" y="3903669"/>
            <a:ext cx="9144000" cy="1239925"/>
            <a:chOff x="0" y="3903669"/>
            <a:chExt cx="9144000" cy="1239925"/>
          </a:xfrm>
        </p:grpSpPr>
        <p:sp>
          <p:nvSpPr>
            <p:cNvPr id="11" name="Google Shape;11;p17"/>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17"/>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17"/>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17"/>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17"/>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 name="Google Shape;16;p17"/>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7" name="Google Shape;17;p17"/>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8" name="Google Shape;18;p17"/>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25"/>
          <p:cNvGrpSpPr/>
          <p:nvPr/>
        </p:nvGrpSpPr>
        <p:grpSpPr>
          <a:xfrm>
            <a:off x="6098378" y="5"/>
            <a:ext cx="3045625" cy="2030570"/>
            <a:chOff x="6098378" y="5"/>
            <a:chExt cx="3045625" cy="2030570"/>
          </a:xfrm>
        </p:grpSpPr>
        <p:sp>
          <p:nvSpPr>
            <p:cNvPr id="71" name="Google Shape;71;p25"/>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25"/>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25"/>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25"/>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25"/>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6" name="Google Shape;76;p25"/>
          <p:cNvSpPr txBox="1"/>
          <p:nvPr>
            <p:ph hasCustomPrompt="1" type="title"/>
          </p:nvPr>
        </p:nvSpPr>
        <p:spPr>
          <a:xfrm>
            <a:off x="311700" y="1256050"/>
            <a:ext cx="8520600" cy="2030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2000"/>
              <a:buNone/>
              <a:defRPr sz="12000">
                <a:solidFill>
                  <a:schemeClr val="lt1"/>
                </a:solidFill>
              </a:defRPr>
            </a:lvl1pPr>
            <a:lvl2pPr lvl="1" algn="ctr">
              <a:lnSpc>
                <a:spcPct val="100000"/>
              </a:lnSpc>
              <a:spcBef>
                <a:spcPts val="0"/>
              </a:spcBef>
              <a:spcAft>
                <a:spcPts val="0"/>
              </a:spcAft>
              <a:buClr>
                <a:schemeClr val="lt1"/>
              </a:buClr>
              <a:buSzPts val="12000"/>
              <a:buNone/>
              <a:defRPr sz="12000">
                <a:solidFill>
                  <a:schemeClr val="lt1"/>
                </a:solidFill>
              </a:defRPr>
            </a:lvl2pPr>
            <a:lvl3pPr lvl="2" algn="ctr">
              <a:lnSpc>
                <a:spcPct val="100000"/>
              </a:lnSpc>
              <a:spcBef>
                <a:spcPts val="0"/>
              </a:spcBef>
              <a:spcAft>
                <a:spcPts val="0"/>
              </a:spcAft>
              <a:buClr>
                <a:schemeClr val="lt1"/>
              </a:buClr>
              <a:buSzPts val="12000"/>
              <a:buNone/>
              <a:defRPr sz="12000">
                <a:solidFill>
                  <a:schemeClr val="lt1"/>
                </a:solidFill>
              </a:defRPr>
            </a:lvl3pPr>
            <a:lvl4pPr lvl="3" algn="ctr">
              <a:lnSpc>
                <a:spcPct val="100000"/>
              </a:lnSpc>
              <a:spcBef>
                <a:spcPts val="0"/>
              </a:spcBef>
              <a:spcAft>
                <a:spcPts val="0"/>
              </a:spcAft>
              <a:buClr>
                <a:schemeClr val="lt1"/>
              </a:buClr>
              <a:buSzPts val="12000"/>
              <a:buNone/>
              <a:defRPr sz="12000">
                <a:solidFill>
                  <a:schemeClr val="lt1"/>
                </a:solidFill>
              </a:defRPr>
            </a:lvl4pPr>
            <a:lvl5pPr lvl="4" algn="ctr">
              <a:lnSpc>
                <a:spcPct val="100000"/>
              </a:lnSpc>
              <a:spcBef>
                <a:spcPts val="0"/>
              </a:spcBef>
              <a:spcAft>
                <a:spcPts val="0"/>
              </a:spcAft>
              <a:buClr>
                <a:schemeClr val="lt1"/>
              </a:buClr>
              <a:buSzPts val="12000"/>
              <a:buNone/>
              <a:defRPr sz="12000">
                <a:solidFill>
                  <a:schemeClr val="lt1"/>
                </a:solidFill>
              </a:defRPr>
            </a:lvl5pPr>
            <a:lvl6pPr lvl="5" algn="ctr">
              <a:lnSpc>
                <a:spcPct val="100000"/>
              </a:lnSpc>
              <a:spcBef>
                <a:spcPts val="0"/>
              </a:spcBef>
              <a:spcAft>
                <a:spcPts val="0"/>
              </a:spcAft>
              <a:buClr>
                <a:schemeClr val="lt1"/>
              </a:buClr>
              <a:buSzPts val="12000"/>
              <a:buNone/>
              <a:defRPr sz="12000">
                <a:solidFill>
                  <a:schemeClr val="lt1"/>
                </a:solidFill>
              </a:defRPr>
            </a:lvl6pPr>
            <a:lvl7pPr lvl="6" algn="ctr">
              <a:lnSpc>
                <a:spcPct val="100000"/>
              </a:lnSpc>
              <a:spcBef>
                <a:spcPts val="0"/>
              </a:spcBef>
              <a:spcAft>
                <a:spcPts val="0"/>
              </a:spcAft>
              <a:buClr>
                <a:schemeClr val="lt1"/>
              </a:buClr>
              <a:buSzPts val="12000"/>
              <a:buNone/>
              <a:defRPr sz="12000">
                <a:solidFill>
                  <a:schemeClr val="lt1"/>
                </a:solidFill>
              </a:defRPr>
            </a:lvl7pPr>
            <a:lvl8pPr lvl="7" algn="ctr">
              <a:lnSpc>
                <a:spcPct val="100000"/>
              </a:lnSpc>
              <a:spcBef>
                <a:spcPts val="0"/>
              </a:spcBef>
              <a:spcAft>
                <a:spcPts val="0"/>
              </a:spcAft>
              <a:buClr>
                <a:schemeClr val="lt1"/>
              </a:buClr>
              <a:buSzPts val="12000"/>
              <a:buNone/>
              <a:defRPr sz="12000">
                <a:solidFill>
                  <a:schemeClr val="lt1"/>
                </a:solidFill>
              </a:defRPr>
            </a:lvl8pPr>
            <a:lvl9pPr lvl="8" algn="ctr">
              <a:lnSpc>
                <a:spcPct val="100000"/>
              </a:lnSpc>
              <a:spcBef>
                <a:spcPts val="0"/>
              </a:spcBef>
              <a:spcAft>
                <a:spcPts val="0"/>
              </a:spcAft>
              <a:buClr>
                <a:schemeClr val="lt1"/>
              </a:buClr>
              <a:buSzPts val="12000"/>
              <a:buNone/>
              <a:defRPr sz="12000">
                <a:solidFill>
                  <a:schemeClr val="lt1"/>
                </a:solidFill>
              </a:defRPr>
            </a:lvl9pPr>
          </a:lstStyle>
          <a:p>
            <a:r>
              <a:t>xx%</a:t>
            </a:r>
          </a:p>
        </p:txBody>
      </p:sp>
      <p:sp>
        <p:nvSpPr>
          <p:cNvPr id="77" name="Google Shape;77;p25"/>
          <p:cNvSpPr txBox="1"/>
          <p:nvPr>
            <p:ph idx="1" type="body"/>
          </p:nvPr>
        </p:nvSpPr>
        <p:spPr>
          <a:xfrm>
            <a:off x="311700" y="3369225"/>
            <a:ext cx="8520600" cy="12819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Clr>
                <a:schemeClr val="lt1"/>
              </a:buClr>
              <a:buSzPts val="1800"/>
              <a:buChar char="●"/>
              <a:defRPr>
                <a:solidFill>
                  <a:schemeClr val="lt1"/>
                </a:solidFill>
              </a:defRPr>
            </a:lvl1pPr>
            <a:lvl2pPr indent="-317500" lvl="1" marL="914400" algn="ctr">
              <a:lnSpc>
                <a:spcPct val="115000"/>
              </a:lnSpc>
              <a:spcBef>
                <a:spcPts val="1600"/>
              </a:spcBef>
              <a:spcAft>
                <a:spcPts val="0"/>
              </a:spcAft>
              <a:buClr>
                <a:schemeClr val="lt1"/>
              </a:buClr>
              <a:buSzPts val="1400"/>
              <a:buChar char="○"/>
              <a:defRPr>
                <a:solidFill>
                  <a:schemeClr val="lt1"/>
                </a:solidFill>
              </a:defRPr>
            </a:lvl2pPr>
            <a:lvl3pPr indent="-317500" lvl="2" marL="1371600" algn="ctr">
              <a:lnSpc>
                <a:spcPct val="115000"/>
              </a:lnSpc>
              <a:spcBef>
                <a:spcPts val="1600"/>
              </a:spcBef>
              <a:spcAft>
                <a:spcPts val="0"/>
              </a:spcAft>
              <a:buClr>
                <a:schemeClr val="lt1"/>
              </a:buClr>
              <a:buSzPts val="1400"/>
              <a:buChar char="■"/>
              <a:defRPr>
                <a:solidFill>
                  <a:schemeClr val="lt1"/>
                </a:solidFill>
              </a:defRPr>
            </a:lvl3pPr>
            <a:lvl4pPr indent="-317500" lvl="3" marL="1828800" algn="ctr">
              <a:lnSpc>
                <a:spcPct val="115000"/>
              </a:lnSpc>
              <a:spcBef>
                <a:spcPts val="1600"/>
              </a:spcBef>
              <a:spcAft>
                <a:spcPts val="0"/>
              </a:spcAft>
              <a:buClr>
                <a:schemeClr val="lt1"/>
              </a:buClr>
              <a:buSzPts val="1400"/>
              <a:buChar char="●"/>
              <a:defRPr>
                <a:solidFill>
                  <a:schemeClr val="lt1"/>
                </a:solidFill>
              </a:defRPr>
            </a:lvl4pPr>
            <a:lvl5pPr indent="-317500" lvl="4" marL="2286000" algn="ctr">
              <a:lnSpc>
                <a:spcPct val="115000"/>
              </a:lnSpc>
              <a:spcBef>
                <a:spcPts val="1600"/>
              </a:spcBef>
              <a:spcAft>
                <a:spcPts val="0"/>
              </a:spcAft>
              <a:buClr>
                <a:schemeClr val="lt1"/>
              </a:buClr>
              <a:buSzPts val="1400"/>
              <a:buChar char="○"/>
              <a:defRPr>
                <a:solidFill>
                  <a:schemeClr val="lt1"/>
                </a:solidFill>
              </a:defRPr>
            </a:lvl5pPr>
            <a:lvl6pPr indent="-317500" lvl="5" marL="2743200" algn="ctr">
              <a:lnSpc>
                <a:spcPct val="115000"/>
              </a:lnSpc>
              <a:spcBef>
                <a:spcPts val="1600"/>
              </a:spcBef>
              <a:spcAft>
                <a:spcPts val="0"/>
              </a:spcAft>
              <a:buClr>
                <a:schemeClr val="lt1"/>
              </a:buClr>
              <a:buSzPts val="1400"/>
              <a:buChar char="■"/>
              <a:defRPr>
                <a:solidFill>
                  <a:schemeClr val="lt1"/>
                </a:solidFill>
              </a:defRPr>
            </a:lvl6pPr>
            <a:lvl7pPr indent="-317500" lvl="6" marL="3200400" algn="ctr">
              <a:lnSpc>
                <a:spcPct val="115000"/>
              </a:lnSpc>
              <a:spcBef>
                <a:spcPts val="1600"/>
              </a:spcBef>
              <a:spcAft>
                <a:spcPts val="0"/>
              </a:spcAft>
              <a:buClr>
                <a:schemeClr val="lt1"/>
              </a:buClr>
              <a:buSzPts val="1400"/>
              <a:buChar char="●"/>
              <a:defRPr>
                <a:solidFill>
                  <a:schemeClr val="lt1"/>
                </a:solidFill>
              </a:defRPr>
            </a:lvl7pPr>
            <a:lvl8pPr indent="-317500" lvl="7" marL="3657600" algn="ctr">
              <a:lnSpc>
                <a:spcPct val="115000"/>
              </a:lnSpc>
              <a:spcBef>
                <a:spcPts val="1600"/>
              </a:spcBef>
              <a:spcAft>
                <a:spcPts val="0"/>
              </a:spcAft>
              <a:buClr>
                <a:schemeClr val="lt1"/>
              </a:buClr>
              <a:buSzPts val="1400"/>
              <a:buChar char="○"/>
              <a:defRPr>
                <a:solidFill>
                  <a:schemeClr val="lt1"/>
                </a:solidFill>
              </a:defRPr>
            </a:lvl8pPr>
            <a:lvl9pPr indent="-317500" lvl="8" marL="4114800" algn="ctr">
              <a:lnSpc>
                <a:spcPct val="115000"/>
              </a:lnSpc>
              <a:spcBef>
                <a:spcPts val="1600"/>
              </a:spcBef>
              <a:spcAft>
                <a:spcPts val="1600"/>
              </a:spcAft>
              <a:buClr>
                <a:schemeClr val="lt1"/>
              </a:buClr>
              <a:buSzPts val="1400"/>
              <a:buChar char="■"/>
              <a:defRPr>
                <a:solidFill>
                  <a:schemeClr val="lt1"/>
                </a:solidFill>
              </a:defRPr>
            </a:lvl9pPr>
          </a:lstStyle>
          <a:p/>
        </p:txBody>
      </p:sp>
      <p:sp>
        <p:nvSpPr>
          <p:cNvPr id="78" name="Google Shape;78;p25"/>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26"/>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19" name="Shape 19"/>
        <p:cNvGrpSpPr/>
        <p:nvPr/>
      </p:nvGrpSpPr>
      <p:grpSpPr>
        <a:xfrm>
          <a:off x="0" y="0"/>
          <a:ext cx="0" cy="0"/>
          <a:chOff x="0" y="0"/>
          <a:chExt cx="0" cy="0"/>
        </a:xfrm>
      </p:grpSpPr>
      <p:grpSp>
        <p:nvGrpSpPr>
          <p:cNvPr id="20" name="Google Shape;20;p16"/>
          <p:cNvGrpSpPr/>
          <p:nvPr/>
        </p:nvGrpSpPr>
        <p:grpSpPr>
          <a:xfrm>
            <a:off x="6098378" y="5"/>
            <a:ext cx="3045625" cy="2030570"/>
            <a:chOff x="6098378" y="5"/>
            <a:chExt cx="3045625" cy="2030570"/>
          </a:xfrm>
        </p:grpSpPr>
        <p:sp>
          <p:nvSpPr>
            <p:cNvPr id="21" name="Google Shape;21;p16"/>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16"/>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16"/>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16"/>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16"/>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 name="Google Shape;26;p16"/>
          <p:cNvSpPr txBox="1"/>
          <p:nvPr>
            <p:ph type="ctrTitle"/>
          </p:nvPr>
        </p:nvSpPr>
        <p:spPr>
          <a:xfrm>
            <a:off x="598100" y="1775222"/>
            <a:ext cx="8222100" cy="83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4200"/>
              <a:buNone/>
              <a:defRPr sz="42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27" name="Google Shape;27;p16"/>
          <p:cNvSpPr txBox="1"/>
          <p:nvPr>
            <p:ph idx="1" type="subTitle"/>
          </p:nvPr>
        </p:nvSpPr>
        <p:spPr>
          <a:xfrm>
            <a:off x="598088" y="2715913"/>
            <a:ext cx="8222100" cy="432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2100"/>
              <a:buNone/>
              <a:defRPr sz="2100">
                <a:solidFill>
                  <a:schemeClr val="lt1"/>
                </a:solidFill>
              </a:defRPr>
            </a:lvl1pPr>
            <a:lvl2pPr lvl="1" algn="l">
              <a:lnSpc>
                <a:spcPct val="100000"/>
              </a:lnSpc>
              <a:spcBef>
                <a:spcPts val="0"/>
              </a:spcBef>
              <a:spcAft>
                <a:spcPts val="0"/>
              </a:spcAft>
              <a:buClr>
                <a:schemeClr val="lt1"/>
              </a:buClr>
              <a:buSzPts val="2100"/>
              <a:buNone/>
              <a:defRPr sz="2100">
                <a:solidFill>
                  <a:schemeClr val="lt1"/>
                </a:solidFill>
              </a:defRPr>
            </a:lvl2pPr>
            <a:lvl3pPr lvl="2" algn="l">
              <a:lnSpc>
                <a:spcPct val="100000"/>
              </a:lnSpc>
              <a:spcBef>
                <a:spcPts val="0"/>
              </a:spcBef>
              <a:spcAft>
                <a:spcPts val="0"/>
              </a:spcAft>
              <a:buClr>
                <a:schemeClr val="lt1"/>
              </a:buClr>
              <a:buSzPts val="2100"/>
              <a:buNone/>
              <a:defRPr sz="2100">
                <a:solidFill>
                  <a:schemeClr val="lt1"/>
                </a:solidFill>
              </a:defRPr>
            </a:lvl3pPr>
            <a:lvl4pPr lvl="3" algn="l">
              <a:lnSpc>
                <a:spcPct val="100000"/>
              </a:lnSpc>
              <a:spcBef>
                <a:spcPts val="0"/>
              </a:spcBef>
              <a:spcAft>
                <a:spcPts val="0"/>
              </a:spcAft>
              <a:buClr>
                <a:schemeClr val="lt1"/>
              </a:buClr>
              <a:buSzPts val="2100"/>
              <a:buNone/>
              <a:defRPr sz="2100">
                <a:solidFill>
                  <a:schemeClr val="lt1"/>
                </a:solidFill>
              </a:defRPr>
            </a:lvl4pPr>
            <a:lvl5pPr lvl="4" algn="l">
              <a:lnSpc>
                <a:spcPct val="100000"/>
              </a:lnSpc>
              <a:spcBef>
                <a:spcPts val="0"/>
              </a:spcBef>
              <a:spcAft>
                <a:spcPts val="0"/>
              </a:spcAft>
              <a:buClr>
                <a:schemeClr val="lt1"/>
              </a:buClr>
              <a:buSzPts val="2100"/>
              <a:buNone/>
              <a:defRPr sz="2100">
                <a:solidFill>
                  <a:schemeClr val="lt1"/>
                </a:solidFill>
              </a:defRPr>
            </a:lvl5pPr>
            <a:lvl6pPr lvl="5" algn="l">
              <a:lnSpc>
                <a:spcPct val="100000"/>
              </a:lnSpc>
              <a:spcBef>
                <a:spcPts val="0"/>
              </a:spcBef>
              <a:spcAft>
                <a:spcPts val="0"/>
              </a:spcAft>
              <a:buClr>
                <a:schemeClr val="lt1"/>
              </a:buClr>
              <a:buSzPts val="2100"/>
              <a:buNone/>
              <a:defRPr sz="2100">
                <a:solidFill>
                  <a:schemeClr val="lt1"/>
                </a:solidFill>
              </a:defRPr>
            </a:lvl6pPr>
            <a:lvl7pPr lvl="6" algn="l">
              <a:lnSpc>
                <a:spcPct val="100000"/>
              </a:lnSpc>
              <a:spcBef>
                <a:spcPts val="0"/>
              </a:spcBef>
              <a:spcAft>
                <a:spcPts val="0"/>
              </a:spcAft>
              <a:buClr>
                <a:schemeClr val="lt1"/>
              </a:buClr>
              <a:buSzPts val="2100"/>
              <a:buNone/>
              <a:defRPr sz="2100">
                <a:solidFill>
                  <a:schemeClr val="lt1"/>
                </a:solidFill>
              </a:defRPr>
            </a:lvl7pPr>
            <a:lvl8pPr lvl="7" algn="l">
              <a:lnSpc>
                <a:spcPct val="100000"/>
              </a:lnSpc>
              <a:spcBef>
                <a:spcPts val="0"/>
              </a:spcBef>
              <a:spcAft>
                <a:spcPts val="0"/>
              </a:spcAft>
              <a:buClr>
                <a:schemeClr val="lt1"/>
              </a:buClr>
              <a:buSzPts val="2100"/>
              <a:buNone/>
              <a:defRPr sz="2100">
                <a:solidFill>
                  <a:schemeClr val="lt1"/>
                </a:solidFill>
              </a:defRPr>
            </a:lvl8pPr>
            <a:lvl9pPr lvl="8" algn="l">
              <a:lnSpc>
                <a:spcPct val="100000"/>
              </a:lnSpc>
              <a:spcBef>
                <a:spcPts val="0"/>
              </a:spcBef>
              <a:spcAft>
                <a:spcPts val="0"/>
              </a:spcAft>
              <a:buClr>
                <a:schemeClr val="lt1"/>
              </a:buClr>
              <a:buSzPts val="2100"/>
              <a:buNone/>
              <a:defRPr sz="2100">
                <a:solidFill>
                  <a:schemeClr val="lt1"/>
                </a:solidFill>
              </a:defRPr>
            </a:lvl9pPr>
          </a:lstStyle>
          <a:p/>
        </p:txBody>
      </p:sp>
      <p:sp>
        <p:nvSpPr>
          <p:cNvPr id="28" name="Google Shape;28;p16"/>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29" name="Shape 29"/>
        <p:cNvGrpSpPr/>
        <p:nvPr/>
      </p:nvGrpSpPr>
      <p:grpSpPr>
        <a:xfrm>
          <a:off x="0" y="0"/>
          <a:ext cx="0" cy="0"/>
          <a:chOff x="0" y="0"/>
          <a:chExt cx="0" cy="0"/>
        </a:xfrm>
      </p:grpSpPr>
      <p:grpSp>
        <p:nvGrpSpPr>
          <p:cNvPr id="30" name="Google Shape;30;p18"/>
          <p:cNvGrpSpPr/>
          <p:nvPr/>
        </p:nvGrpSpPr>
        <p:grpSpPr>
          <a:xfrm>
            <a:off x="6098378" y="5"/>
            <a:ext cx="3045625" cy="2030570"/>
            <a:chOff x="6098378" y="5"/>
            <a:chExt cx="3045625" cy="2030570"/>
          </a:xfrm>
        </p:grpSpPr>
        <p:sp>
          <p:nvSpPr>
            <p:cNvPr id="31" name="Google Shape;31;p18"/>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18"/>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p18"/>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 name="Google Shape;34;p18"/>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18"/>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36" name="Google Shape;36;p18"/>
          <p:cNvSpPr txBox="1"/>
          <p:nvPr>
            <p:ph type="title"/>
          </p:nvPr>
        </p:nvSpPr>
        <p:spPr>
          <a:xfrm>
            <a:off x="598100" y="2152347"/>
            <a:ext cx="8222100" cy="838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1"/>
              </a:buClr>
              <a:buSzPts val="4200"/>
              <a:buNone/>
              <a:defRPr sz="42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37" name="Google Shape;37;p18"/>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19"/>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40" name="Google Shape;40;p19"/>
          <p:cNvSpPr txBox="1"/>
          <p:nvPr>
            <p:ph idx="1" type="body"/>
          </p:nvPr>
        </p:nvSpPr>
        <p:spPr>
          <a:xfrm>
            <a:off x="311700" y="1229975"/>
            <a:ext cx="3999900" cy="33390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41" name="Google Shape;41;p19"/>
          <p:cNvSpPr txBox="1"/>
          <p:nvPr>
            <p:ph idx="2" type="body"/>
          </p:nvPr>
        </p:nvSpPr>
        <p:spPr>
          <a:xfrm>
            <a:off x="4832400" y="1229975"/>
            <a:ext cx="3999900" cy="33390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42" name="Google Shape;42;p19"/>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20"/>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45" name="Google Shape;45;p20"/>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21"/>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8" name="Google Shape;48;p21"/>
          <p:cNvSpPr txBox="1"/>
          <p:nvPr>
            <p:ph idx="1" type="body"/>
          </p:nvPr>
        </p:nvSpPr>
        <p:spPr>
          <a:xfrm>
            <a:off x="311700" y="1465804"/>
            <a:ext cx="2808000" cy="31032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49" name="Google Shape;49;p2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22"/>
          <p:cNvGrpSpPr/>
          <p:nvPr/>
        </p:nvGrpSpPr>
        <p:grpSpPr>
          <a:xfrm>
            <a:off x="6098378" y="5"/>
            <a:ext cx="3045625" cy="2030570"/>
            <a:chOff x="6098378" y="5"/>
            <a:chExt cx="3045625" cy="2030570"/>
          </a:xfrm>
        </p:grpSpPr>
        <p:sp>
          <p:nvSpPr>
            <p:cNvPr id="52" name="Google Shape;52;p22"/>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22"/>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22"/>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22"/>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22"/>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7" name="Google Shape;57;p22"/>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58" name="Google Shape;58;p22"/>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23"/>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1" name="Google Shape;61;p23"/>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23"/>
          <p:cNvSpPr txBox="1"/>
          <p:nvPr>
            <p:ph type="title"/>
          </p:nvPr>
        </p:nvSpPr>
        <p:spPr>
          <a:xfrm>
            <a:off x="265500" y="1151100"/>
            <a:ext cx="4045200" cy="1564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63" name="Google Shape;63;p23"/>
          <p:cNvSpPr txBox="1"/>
          <p:nvPr>
            <p:ph idx="1" type="subTitle"/>
          </p:nvPr>
        </p:nvSpPr>
        <p:spPr>
          <a:xfrm>
            <a:off x="265500" y="2769001"/>
            <a:ext cx="4045200" cy="1269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23"/>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65" name="Google Shape;65;p23"/>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24"/>
          <p:cNvSpPr txBox="1"/>
          <p:nvPr>
            <p:ph idx="1" type="body"/>
          </p:nvPr>
        </p:nvSpPr>
        <p:spPr>
          <a:xfrm>
            <a:off x="319500" y="4230575"/>
            <a:ext cx="5998800" cy="5988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68" name="Google Shape;68;p24"/>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5"/>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1pPr>
            <a:lvl2pPr lvl="1"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2pPr>
            <a:lvl3pPr lvl="2"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3pPr>
            <a:lvl4pPr lvl="3"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4pPr>
            <a:lvl5pPr lvl="4"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5pPr>
            <a:lvl6pPr lvl="5"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6pPr>
            <a:lvl7pPr lvl="6"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7pPr>
            <a:lvl8pPr lvl="7"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8pPr>
            <a:lvl9pPr lvl="8" marR="0" rtl="0" algn="l">
              <a:lnSpc>
                <a:spcPct val="100000"/>
              </a:lnSpc>
              <a:spcBef>
                <a:spcPts val="0"/>
              </a:spcBef>
              <a:spcAft>
                <a:spcPts val="0"/>
              </a:spcAft>
              <a:buClr>
                <a:schemeClr val="dk1"/>
              </a:buClr>
              <a:buSzPts val="3000"/>
              <a:buFont typeface="Roboto"/>
              <a:buNone/>
              <a:defRPr b="0" i="0" sz="3000" u="none" cap="none" strike="noStrike">
                <a:solidFill>
                  <a:schemeClr val="dk1"/>
                </a:solidFill>
                <a:latin typeface="Roboto"/>
                <a:ea typeface="Roboto"/>
                <a:cs typeface="Roboto"/>
                <a:sym typeface="Roboto"/>
              </a:defRPr>
            </a:lvl9pPr>
          </a:lstStyle>
          <a:p/>
        </p:txBody>
      </p:sp>
      <p:sp>
        <p:nvSpPr>
          <p:cNvPr id="7" name="Google Shape;7;p15"/>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Roboto"/>
              <a:buChar char="●"/>
              <a:defRPr b="0" i="0" sz="1800" u="none" cap="none" strike="noStrike">
                <a:solidFill>
                  <a:schemeClr val="dk2"/>
                </a:solidFill>
                <a:latin typeface="Roboto"/>
                <a:ea typeface="Roboto"/>
                <a:cs typeface="Roboto"/>
                <a:sym typeface="Roboto"/>
              </a:defRPr>
            </a:lvl1pPr>
            <a:lvl2pPr indent="-317500" lvl="1" marL="9144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2pPr>
            <a:lvl3pPr indent="-317500" lvl="2" marL="13716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3pPr>
            <a:lvl4pPr indent="-317500" lvl="3" marL="18288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4pPr>
            <a:lvl5pPr indent="-317500" lvl="4" marL="22860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5pPr>
            <a:lvl6pPr indent="-317500" lvl="5" marL="27432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6pPr>
            <a:lvl7pPr indent="-317500" lvl="6" marL="32004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7pPr>
            <a:lvl8pPr indent="-317500" lvl="7" marL="3657600" marR="0" rtl="0" algn="l">
              <a:lnSpc>
                <a:spcPct val="115000"/>
              </a:lnSpc>
              <a:spcBef>
                <a:spcPts val="1600"/>
              </a:spcBef>
              <a:spcAft>
                <a:spcPts val="0"/>
              </a:spcAft>
              <a:buClr>
                <a:schemeClr val="dk2"/>
              </a:buClr>
              <a:buSzPts val="1400"/>
              <a:buFont typeface="Roboto"/>
              <a:buChar char="○"/>
              <a:defRPr b="0" i="0" sz="1400" u="none" cap="none" strike="noStrike">
                <a:solidFill>
                  <a:schemeClr val="dk2"/>
                </a:solidFill>
                <a:latin typeface="Roboto"/>
                <a:ea typeface="Roboto"/>
                <a:cs typeface="Roboto"/>
                <a:sym typeface="Roboto"/>
              </a:defRPr>
            </a:lvl8pPr>
            <a:lvl9pPr indent="-317500" lvl="8" marL="4114800" marR="0" rtl="0" algn="l">
              <a:lnSpc>
                <a:spcPct val="115000"/>
              </a:lnSpc>
              <a:spcBef>
                <a:spcPts val="1600"/>
              </a:spcBef>
              <a:spcAft>
                <a:spcPts val="1600"/>
              </a:spcAft>
              <a:buClr>
                <a:schemeClr val="dk2"/>
              </a:buClr>
              <a:buSzPts val="1400"/>
              <a:buFont typeface="Roboto"/>
              <a:buChar char="■"/>
              <a:defRPr b="0" i="0" sz="1400" u="none" cap="none" strike="noStrike">
                <a:solidFill>
                  <a:schemeClr val="dk2"/>
                </a:solidFill>
                <a:latin typeface="Roboto"/>
                <a:ea typeface="Roboto"/>
                <a:cs typeface="Roboto"/>
                <a:sym typeface="Roboto"/>
              </a:defRPr>
            </a:lvl9pPr>
          </a:lstStyle>
          <a:p/>
        </p:txBody>
      </p:sp>
      <p:sp>
        <p:nvSpPr>
          <p:cNvPr id="8" name="Google Shape;8;p15"/>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hyperlink" Target="https://doi.org/10.1007/s40846-018-0386-x" TargetMode="External"/><Relationship Id="rId4" Type="http://schemas.openxmlformats.org/officeDocument/2006/relationships/hyperlink" Target="https://doi.org/10.1016/j.jcp.2018.10.045" TargetMode="External"/><Relationship Id="rId5" Type="http://schemas.openxmlformats.org/officeDocument/2006/relationships/hyperlink" Target="https://doi.org/10.3390/cancers1204101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
          <p:cNvSpPr txBox="1"/>
          <p:nvPr>
            <p:ph type="title"/>
          </p:nvPr>
        </p:nvSpPr>
        <p:spPr>
          <a:xfrm>
            <a:off x="496100" y="0"/>
            <a:ext cx="11746800" cy="1147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sz="4000"/>
              <a:t>ASP Online Conference 2024   </a:t>
            </a:r>
            <a:endParaRPr sz="4000"/>
          </a:p>
          <a:p>
            <a:pPr indent="0" lvl="0" marL="0" rtl="0" algn="l">
              <a:lnSpc>
                <a:spcPct val="100000"/>
              </a:lnSpc>
              <a:spcBef>
                <a:spcPts val="0"/>
              </a:spcBef>
              <a:spcAft>
                <a:spcPts val="0"/>
              </a:spcAft>
              <a:buSzPts val="3000"/>
              <a:buNone/>
            </a:pPr>
            <a:r>
              <a:rPr lang="en" sz="2000"/>
              <a:t>15th October, 2024</a:t>
            </a:r>
            <a:endParaRPr sz="2000"/>
          </a:p>
          <a:p>
            <a:pPr indent="0" lvl="0" marL="0" rtl="0" algn="l">
              <a:lnSpc>
                <a:spcPct val="100000"/>
              </a:lnSpc>
              <a:spcBef>
                <a:spcPts val="0"/>
              </a:spcBef>
              <a:spcAft>
                <a:spcPts val="0"/>
              </a:spcAft>
              <a:buSzPts val="3000"/>
              <a:buNone/>
            </a:pPr>
            <a:r>
              <a:t/>
            </a:r>
            <a:endParaRPr sz="4000"/>
          </a:p>
        </p:txBody>
      </p:sp>
      <p:sp>
        <p:nvSpPr>
          <p:cNvPr id="86" name="Google Shape;86;p2"/>
          <p:cNvSpPr txBox="1"/>
          <p:nvPr>
            <p:ph idx="1" type="body"/>
          </p:nvPr>
        </p:nvSpPr>
        <p:spPr>
          <a:xfrm>
            <a:off x="2309550" y="1976700"/>
            <a:ext cx="1412700" cy="537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1600"/>
              </a:spcAft>
              <a:buSzPts val="1800"/>
              <a:buNone/>
            </a:pPr>
            <a:r>
              <a:t/>
            </a:r>
            <a:endParaRPr sz="2400"/>
          </a:p>
        </p:txBody>
      </p:sp>
      <p:pic>
        <p:nvPicPr>
          <p:cNvPr id="87" name="Google Shape;87;p2"/>
          <p:cNvPicPr preferRelativeResize="0"/>
          <p:nvPr/>
        </p:nvPicPr>
        <p:blipFill rotWithShape="1">
          <a:blip r:embed="rId3">
            <a:alphaModFix/>
          </a:blip>
          <a:srcRect b="0" l="0" r="0" t="0"/>
          <a:stretch/>
        </p:blipFill>
        <p:spPr>
          <a:xfrm>
            <a:off x="0" y="1346825"/>
            <a:ext cx="8991601" cy="35334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0b7460f094_0_0"/>
          <p:cNvSpPr txBox="1"/>
          <p:nvPr>
            <p:ph type="title"/>
          </p:nvPr>
        </p:nvSpPr>
        <p:spPr>
          <a:xfrm>
            <a:off x="468050" y="206775"/>
            <a:ext cx="85206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sz="3500"/>
              <a:t>Results</a:t>
            </a:r>
            <a:endParaRPr sz="3500"/>
          </a:p>
        </p:txBody>
      </p:sp>
      <p:sp>
        <p:nvSpPr>
          <p:cNvPr id="143" name="Google Shape;143;g30b7460f094_0_0"/>
          <p:cNvSpPr txBox="1"/>
          <p:nvPr>
            <p:ph idx="1" type="body"/>
          </p:nvPr>
        </p:nvSpPr>
        <p:spPr>
          <a:xfrm>
            <a:off x="311700" y="902250"/>
            <a:ext cx="8520600" cy="333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2000"/>
              <a:t>During training, the model loss decreased from  9860 to 2003, showing  convergence  after 2000 epochs. The residual term from the PDE decreased from 9093 to 67.09 by the final iteration. These are </a:t>
            </a:r>
            <a:r>
              <a:rPr lang="en" sz="2000"/>
              <a:t>indications</a:t>
            </a:r>
            <a:r>
              <a:rPr lang="en" sz="2000"/>
              <a:t> of learning and a good accuracy of the prediction.</a:t>
            </a:r>
            <a:endParaRPr sz="2000"/>
          </a:p>
          <a:p>
            <a:pPr indent="0" lvl="0" marL="0" rtl="0" algn="l">
              <a:lnSpc>
                <a:spcPct val="115000"/>
              </a:lnSpc>
              <a:spcBef>
                <a:spcPts val="0"/>
              </a:spcBef>
              <a:spcAft>
                <a:spcPts val="0"/>
              </a:spcAft>
              <a:buSzPts val="1800"/>
              <a:buNone/>
            </a:pPr>
            <a:r>
              <a:t/>
            </a:r>
            <a:endParaRPr sz="2000"/>
          </a:p>
          <a:p>
            <a:pPr indent="0" lvl="0" marL="0" rtl="0" algn="l">
              <a:spcBef>
                <a:spcPts val="0"/>
              </a:spcBef>
              <a:spcAft>
                <a:spcPts val="0"/>
              </a:spcAft>
              <a:buSzPts val="1800"/>
              <a:buNone/>
            </a:pPr>
            <a:r>
              <a:rPr lang="en" sz="2000"/>
              <a:t>Visualization of t</a:t>
            </a:r>
            <a:r>
              <a:rPr lang="en" sz="2000"/>
              <a:t>he predicted biothermal profile correlates with the known profile of the tissues. The simulation demonstrated the real-time diffusion of heat on the tissues.</a:t>
            </a: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30af18394ed_1_5"/>
          <p:cNvSpPr txBox="1"/>
          <p:nvPr>
            <p:ph type="title"/>
          </p:nvPr>
        </p:nvSpPr>
        <p:spPr>
          <a:xfrm>
            <a:off x="614925" y="237975"/>
            <a:ext cx="74730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Figures</a:t>
            </a:r>
            <a:endParaRPr/>
          </a:p>
        </p:txBody>
      </p:sp>
      <p:pic>
        <p:nvPicPr>
          <p:cNvPr id="149" name="Google Shape;149;g30af18394ed_1_5"/>
          <p:cNvPicPr preferRelativeResize="0"/>
          <p:nvPr/>
        </p:nvPicPr>
        <p:blipFill rotWithShape="1">
          <a:blip r:embed="rId3">
            <a:alphaModFix/>
          </a:blip>
          <a:srcRect b="0" l="0" r="0" t="0"/>
          <a:stretch/>
        </p:blipFill>
        <p:spPr>
          <a:xfrm>
            <a:off x="380450" y="1316100"/>
            <a:ext cx="4214626" cy="2707276"/>
          </a:xfrm>
          <a:prstGeom prst="rect">
            <a:avLst/>
          </a:prstGeom>
          <a:noFill/>
          <a:ln>
            <a:noFill/>
          </a:ln>
        </p:spPr>
      </p:pic>
      <p:pic>
        <p:nvPicPr>
          <p:cNvPr id="150" name="Google Shape;150;g30af18394ed_1_5"/>
          <p:cNvPicPr preferRelativeResize="0"/>
          <p:nvPr/>
        </p:nvPicPr>
        <p:blipFill>
          <a:blip r:embed="rId4">
            <a:alphaModFix/>
          </a:blip>
          <a:stretch>
            <a:fillRect/>
          </a:stretch>
        </p:blipFill>
        <p:spPr>
          <a:xfrm>
            <a:off x="4466175" y="998175"/>
            <a:ext cx="4525426" cy="29122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30b2344416b_0_5"/>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a:t>
            </a:r>
            <a:endParaRPr/>
          </a:p>
          <a:p>
            <a:pPr indent="0" lvl="0" marL="0" rtl="0" algn="l">
              <a:spcBef>
                <a:spcPts val="0"/>
              </a:spcBef>
              <a:spcAft>
                <a:spcPts val="0"/>
              </a:spcAft>
              <a:buNone/>
            </a:pPr>
            <a:r>
              <a:t/>
            </a:r>
            <a:endParaRPr/>
          </a:p>
        </p:txBody>
      </p:sp>
      <p:sp>
        <p:nvSpPr>
          <p:cNvPr id="156" name="Google Shape;156;g30b2344416b_0_5"/>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development and implementation of the PINN </a:t>
            </a:r>
            <a:r>
              <a:rPr lang="en"/>
              <a:t>effectively tackled the difficulties related to precise and customized hyperthermia treatments. The performance benefit of this technique are </a:t>
            </a:r>
            <a:r>
              <a:rPr lang="en"/>
              <a:t>demonstrated</a:t>
            </a:r>
            <a:r>
              <a:rPr lang="en"/>
              <a:t> through simulations. The new theranostics approach can provide real-time monitoring of tissues during hyperthermia treatment of tumors so that the surrounding tissues are not overheated in the process. Additionally, the effectiveness of the model with limited data addresses the common issue of data scarcity in medical research, which often arises due to the strict privacy regulations surrounding clinical data.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0b02294df4_0_77"/>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Acknowledgement</a:t>
            </a:r>
            <a:endParaRPr/>
          </a:p>
        </p:txBody>
      </p:sp>
      <p:sp>
        <p:nvSpPr>
          <p:cNvPr id="162" name="Google Shape;162;g30b02294df4_0_77"/>
          <p:cNvSpPr txBox="1"/>
          <p:nvPr>
            <p:ph idx="1" type="body"/>
          </p:nvPr>
        </p:nvSpPr>
        <p:spPr>
          <a:xfrm>
            <a:off x="311700" y="1229875"/>
            <a:ext cx="8520600" cy="333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would like to express my heartfelt gratitude to my undergraduate thesis advisor, Dr. Michael Dada, for his invaluable guidance, unwavering support, and mentorship. My sincere appreciation also goes to the ASP leadership, Dr. Ketevi Assamagan and Mounia Laassiri, for providing me with this remarkable opportunity. Lastly, I extend my thanks to all the friends who supported and encouraged me throughout the course of this research and presentation.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g30b02294df4_0_82"/>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References</a:t>
            </a:r>
            <a:endParaRPr/>
          </a:p>
        </p:txBody>
      </p:sp>
      <p:sp>
        <p:nvSpPr>
          <p:cNvPr id="168" name="Google Shape;168;g30b02294df4_0_82"/>
          <p:cNvSpPr txBox="1"/>
          <p:nvPr>
            <p:ph idx="1" type="body"/>
          </p:nvPr>
        </p:nvSpPr>
        <p:spPr>
          <a:xfrm>
            <a:off x="99025" y="1229875"/>
            <a:ext cx="8973900" cy="3658200"/>
          </a:xfrm>
          <a:prstGeom prst="rect">
            <a:avLst/>
          </a:prstGeom>
        </p:spPr>
        <p:txBody>
          <a:bodyPr anchorCtr="0" anchor="t" bIns="91425" lIns="91425" spcFirstLastPara="1" rIns="91425" wrap="square" tIns="91425">
            <a:noAutofit/>
          </a:bodyPr>
          <a:lstStyle/>
          <a:p>
            <a:pPr indent="-457200" lvl="0" marL="0" rtl="0" algn="l">
              <a:lnSpc>
                <a:spcPct val="200000"/>
              </a:lnSpc>
              <a:spcBef>
                <a:spcPts val="0"/>
              </a:spcBef>
              <a:spcAft>
                <a:spcPts val="0"/>
              </a:spcAft>
              <a:buNone/>
            </a:pPr>
            <a:r>
              <a:rPr lang="en" sz="1200">
                <a:solidFill>
                  <a:srgbClr val="000000"/>
                </a:solidFill>
                <a:latin typeface="Arial"/>
                <a:ea typeface="Arial"/>
                <a:cs typeface="Arial"/>
                <a:sym typeface="Arial"/>
              </a:rPr>
              <a:t>          Awojoyogbe, B. O., &amp; Dada, M. O. (2018). Computational Design of an RF Controlled Theranostic Model for Evaluation of Tissue Biothermal Response. </a:t>
            </a:r>
            <a:r>
              <a:rPr i="1" lang="en" sz="1200">
                <a:solidFill>
                  <a:srgbClr val="000000"/>
                </a:solidFill>
                <a:latin typeface="Arial"/>
                <a:ea typeface="Arial"/>
                <a:cs typeface="Arial"/>
                <a:sym typeface="Arial"/>
              </a:rPr>
              <a:t>Journal of Medical and Biological Engineering</a:t>
            </a:r>
            <a:r>
              <a:rPr lang="en" sz="1200">
                <a:solidFill>
                  <a:srgbClr val="000000"/>
                </a:solidFill>
                <a:latin typeface="Arial"/>
                <a:ea typeface="Arial"/>
                <a:cs typeface="Arial"/>
                <a:sym typeface="Arial"/>
              </a:rPr>
              <a:t>, </a:t>
            </a:r>
            <a:r>
              <a:rPr i="1" lang="en" sz="1200">
                <a:solidFill>
                  <a:srgbClr val="000000"/>
                </a:solidFill>
                <a:latin typeface="Arial"/>
                <a:ea typeface="Arial"/>
                <a:cs typeface="Arial"/>
                <a:sym typeface="Arial"/>
              </a:rPr>
              <a:t>38</a:t>
            </a:r>
            <a:r>
              <a:rPr lang="en" sz="1200">
                <a:solidFill>
                  <a:srgbClr val="000000"/>
                </a:solidFill>
                <a:latin typeface="Arial"/>
                <a:ea typeface="Arial"/>
                <a:cs typeface="Arial"/>
                <a:sym typeface="Arial"/>
              </a:rPr>
              <a:t>(6), 993–1013. </a:t>
            </a:r>
            <a:r>
              <a:rPr lang="en" sz="1200" u="sng">
                <a:solidFill>
                  <a:schemeClr val="hlink"/>
                </a:solidFill>
                <a:latin typeface="Arial"/>
                <a:ea typeface="Arial"/>
                <a:cs typeface="Arial"/>
                <a:sym typeface="Arial"/>
                <a:hlinkClick r:id="rId3"/>
              </a:rPr>
              <a:t>https://doi.org/10.1007/s40846-018-0386-x</a:t>
            </a:r>
            <a:endParaRPr sz="1200">
              <a:solidFill>
                <a:srgbClr val="000000"/>
              </a:solidFill>
              <a:latin typeface="Arial"/>
              <a:ea typeface="Arial"/>
              <a:cs typeface="Arial"/>
              <a:sym typeface="Arial"/>
            </a:endParaRPr>
          </a:p>
          <a:p>
            <a:pPr indent="-457200" lvl="0" marL="0" rtl="0" algn="l">
              <a:lnSpc>
                <a:spcPct val="200000"/>
              </a:lnSpc>
              <a:spcBef>
                <a:spcPts val="0"/>
              </a:spcBef>
              <a:spcAft>
                <a:spcPts val="0"/>
              </a:spcAft>
              <a:buNone/>
            </a:pPr>
            <a:r>
              <a:rPr lang="en" sz="1200">
                <a:solidFill>
                  <a:srgbClr val="000000"/>
                </a:solidFill>
                <a:latin typeface="Arial"/>
                <a:ea typeface="Arial"/>
                <a:cs typeface="Arial"/>
                <a:sym typeface="Arial"/>
              </a:rPr>
              <a:t>          Raissi, M., Perdikaris, P., &amp; Karniadakis, G. (2019). Physics-informed neural networks: A deep learning framework for solving forward and inverse problems involving nonlinear partial differential equations. </a:t>
            </a:r>
            <a:r>
              <a:rPr i="1" lang="en" sz="1200">
                <a:solidFill>
                  <a:srgbClr val="000000"/>
                </a:solidFill>
                <a:latin typeface="Arial"/>
                <a:ea typeface="Arial"/>
                <a:cs typeface="Arial"/>
                <a:sym typeface="Arial"/>
              </a:rPr>
              <a:t>Journal of Computational Physics</a:t>
            </a:r>
            <a:r>
              <a:rPr lang="en" sz="1200">
                <a:solidFill>
                  <a:srgbClr val="000000"/>
                </a:solidFill>
                <a:latin typeface="Arial"/>
                <a:ea typeface="Arial"/>
                <a:cs typeface="Arial"/>
                <a:sym typeface="Arial"/>
              </a:rPr>
              <a:t>, </a:t>
            </a:r>
            <a:r>
              <a:rPr i="1" lang="en" sz="1200">
                <a:solidFill>
                  <a:srgbClr val="000000"/>
                </a:solidFill>
                <a:latin typeface="Arial"/>
                <a:ea typeface="Arial"/>
                <a:cs typeface="Arial"/>
                <a:sym typeface="Arial"/>
              </a:rPr>
              <a:t>378</a:t>
            </a:r>
            <a:r>
              <a:rPr lang="en" sz="1200">
                <a:solidFill>
                  <a:srgbClr val="000000"/>
                </a:solidFill>
                <a:latin typeface="Arial"/>
                <a:ea typeface="Arial"/>
                <a:cs typeface="Arial"/>
                <a:sym typeface="Arial"/>
              </a:rPr>
              <a:t>, 686–707.</a:t>
            </a:r>
            <a:r>
              <a:rPr lang="en" sz="1200" u="sng">
                <a:solidFill>
                  <a:schemeClr val="hlink"/>
                </a:solidFill>
                <a:latin typeface="Arial"/>
                <a:ea typeface="Arial"/>
                <a:cs typeface="Arial"/>
                <a:sym typeface="Arial"/>
                <a:hlinkClick r:id="rId4"/>
              </a:rPr>
              <a:t> https://doi.org/10.1016/j.jcp.2018.10.045</a:t>
            </a:r>
            <a:endParaRPr sz="1200">
              <a:solidFill>
                <a:srgbClr val="000000"/>
              </a:solidFill>
              <a:latin typeface="Arial"/>
              <a:ea typeface="Arial"/>
              <a:cs typeface="Arial"/>
              <a:sym typeface="Arial"/>
            </a:endParaRPr>
          </a:p>
          <a:p>
            <a:pPr indent="-457200" lvl="0" marL="0" rtl="0" algn="l">
              <a:lnSpc>
                <a:spcPct val="200000"/>
              </a:lnSpc>
              <a:spcBef>
                <a:spcPts val="0"/>
              </a:spcBef>
              <a:spcAft>
                <a:spcPts val="0"/>
              </a:spcAft>
              <a:buNone/>
            </a:pPr>
            <a:r>
              <a:rPr lang="en" sz="1200">
                <a:solidFill>
                  <a:srgbClr val="000000"/>
                </a:solidFill>
                <a:latin typeface="Arial"/>
                <a:ea typeface="Arial"/>
                <a:cs typeface="Arial"/>
                <a:sym typeface="Arial"/>
              </a:rPr>
              <a:t>          Mahmood, J., Alexander, A. A., Samanta, S., Kamlapurkar, S., Singh, P., Saeed, A., Carrier, F., Cao, X., Shukla, H. D., &amp; Vujaskovic, Z. (2020). A Combination of Radiotherapy, Hyperthermia, and Immunotherapy Inhibits </a:t>
            </a:r>
            <a:endParaRPr sz="1200">
              <a:solidFill>
                <a:srgbClr val="000000"/>
              </a:solidFill>
              <a:latin typeface="Arial"/>
              <a:ea typeface="Arial"/>
              <a:cs typeface="Arial"/>
              <a:sym typeface="Arial"/>
            </a:endParaRPr>
          </a:p>
          <a:p>
            <a:pPr indent="-457200" lvl="0" marL="0" rtl="0" algn="l">
              <a:lnSpc>
                <a:spcPct val="200000"/>
              </a:lnSpc>
              <a:spcBef>
                <a:spcPts val="0"/>
              </a:spcBef>
              <a:spcAft>
                <a:spcPts val="0"/>
              </a:spcAft>
              <a:buNone/>
            </a:pPr>
            <a:r>
              <a:rPr lang="en" sz="1200">
                <a:solidFill>
                  <a:srgbClr val="000000"/>
                </a:solidFill>
                <a:latin typeface="Arial"/>
                <a:ea typeface="Arial"/>
                <a:cs typeface="Arial"/>
                <a:sym typeface="Arial"/>
              </a:rPr>
              <a:t>           Pancreatic Tumor Growth and Prolongs the Survival of Mice. </a:t>
            </a:r>
            <a:r>
              <a:rPr i="1" lang="en" sz="1200">
                <a:solidFill>
                  <a:srgbClr val="000000"/>
                </a:solidFill>
                <a:latin typeface="Arial"/>
                <a:ea typeface="Arial"/>
                <a:cs typeface="Arial"/>
                <a:sym typeface="Arial"/>
              </a:rPr>
              <a:t>Cancers</a:t>
            </a:r>
            <a:r>
              <a:rPr lang="en" sz="1200">
                <a:solidFill>
                  <a:srgbClr val="000000"/>
                </a:solidFill>
                <a:latin typeface="Arial"/>
                <a:ea typeface="Arial"/>
                <a:cs typeface="Arial"/>
                <a:sym typeface="Arial"/>
              </a:rPr>
              <a:t>, </a:t>
            </a:r>
            <a:r>
              <a:rPr i="1" lang="en" sz="1200">
                <a:solidFill>
                  <a:srgbClr val="000000"/>
                </a:solidFill>
                <a:latin typeface="Arial"/>
                <a:ea typeface="Arial"/>
                <a:cs typeface="Arial"/>
                <a:sym typeface="Arial"/>
              </a:rPr>
              <a:t>12</a:t>
            </a:r>
            <a:r>
              <a:rPr lang="en" sz="1200">
                <a:solidFill>
                  <a:srgbClr val="000000"/>
                </a:solidFill>
                <a:latin typeface="Arial"/>
                <a:ea typeface="Arial"/>
                <a:cs typeface="Arial"/>
                <a:sym typeface="Arial"/>
              </a:rPr>
              <a:t>(4), 1015. </a:t>
            </a:r>
            <a:endParaRPr sz="1200">
              <a:solidFill>
                <a:srgbClr val="000000"/>
              </a:solidFill>
              <a:latin typeface="Arial"/>
              <a:ea typeface="Arial"/>
              <a:cs typeface="Arial"/>
              <a:sym typeface="Arial"/>
            </a:endParaRPr>
          </a:p>
          <a:p>
            <a:pPr indent="-457200" lvl="0" marL="0" rtl="0" algn="l">
              <a:lnSpc>
                <a:spcPct val="200000"/>
              </a:lnSpc>
              <a:spcBef>
                <a:spcPts val="0"/>
              </a:spcBef>
              <a:spcAft>
                <a:spcPts val="0"/>
              </a:spcAft>
              <a:buNone/>
            </a:pPr>
            <a:r>
              <a:rPr lang="en" sz="1200">
                <a:solidFill>
                  <a:srgbClr val="000000"/>
                </a:solidFill>
                <a:latin typeface="Arial"/>
                <a:ea typeface="Arial"/>
                <a:cs typeface="Arial"/>
                <a:sym typeface="Arial"/>
              </a:rPr>
              <a:t>          </a:t>
            </a:r>
            <a:r>
              <a:rPr lang="en" sz="1200" u="sng">
                <a:solidFill>
                  <a:schemeClr val="hlink"/>
                </a:solidFill>
                <a:latin typeface="Arial"/>
                <a:ea typeface="Arial"/>
                <a:cs typeface="Arial"/>
                <a:sym typeface="Arial"/>
                <a:hlinkClick r:id="rId5"/>
              </a:rPr>
              <a:t> https://doi.org/10.3390/cancers12041015</a:t>
            </a:r>
            <a:endParaRPr sz="1200">
              <a:solidFill>
                <a:srgbClr val="000000"/>
              </a:solidFill>
              <a:latin typeface="Arial"/>
              <a:ea typeface="Arial"/>
              <a:cs typeface="Arial"/>
              <a:sym typeface="Arial"/>
            </a:endParaRPr>
          </a:p>
          <a:p>
            <a:pPr indent="-457200" lvl="0" marL="0" rtl="0" algn="l">
              <a:lnSpc>
                <a:spcPct val="200000"/>
              </a:lnSpc>
              <a:spcBef>
                <a:spcPts val="0"/>
              </a:spcBef>
              <a:spcAft>
                <a:spcPts val="0"/>
              </a:spcAft>
              <a:buNone/>
            </a:pPr>
            <a:r>
              <a:t/>
            </a:r>
            <a:endParaRPr sz="1200">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g30b02294df4_0_69"/>
          <p:cNvSpPr txBox="1"/>
          <p:nvPr>
            <p:ph type="title"/>
          </p:nvPr>
        </p:nvSpPr>
        <p:spPr>
          <a:xfrm>
            <a:off x="5133600" y="1608300"/>
            <a:ext cx="4010400" cy="130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000"/>
              <a:t>THANK YOU.</a:t>
            </a:r>
            <a:endParaRPr sz="5000"/>
          </a:p>
        </p:txBody>
      </p:sp>
      <p:pic>
        <p:nvPicPr>
          <p:cNvPr id="174" name="Google Shape;174;g30b02294df4_0_69"/>
          <p:cNvPicPr preferRelativeResize="0"/>
          <p:nvPr/>
        </p:nvPicPr>
        <p:blipFill rotWithShape="1">
          <a:blip r:embed="rId3">
            <a:alphaModFix/>
          </a:blip>
          <a:srcRect b="0" l="0" r="0" t="0"/>
          <a:stretch/>
        </p:blipFill>
        <p:spPr>
          <a:xfrm>
            <a:off x="0" y="0"/>
            <a:ext cx="5133599" cy="4911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3"/>
          <p:cNvSpPr txBox="1"/>
          <p:nvPr>
            <p:ph idx="1" type="body"/>
          </p:nvPr>
        </p:nvSpPr>
        <p:spPr>
          <a:xfrm>
            <a:off x="558800" y="240550"/>
            <a:ext cx="7448400" cy="3339000"/>
          </a:xfrm>
          <a:prstGeom prst="rect">
            <a:avLst/>
          </a:prstGeom>
          <a:noFill/>
          <a:ln>
            <a:noFill/>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SzPts val="1800"/>
              <a:buNone/>
            </a:pPr>
            <a:r>
              <a:rPr b="1" lang="en" sz="3000"/>
              <a:t>Development and Implementation of Physics-informed Neural Network for Nuclear Magnetic Resonance-guided Clinical Hyperthermia</a:t>
            </a:r>
            <a:endParaRPr b="1" sz="3000"/>
          </a:p>
        </p:txBody>
      </p:sp>
      <p:sp>
        <p:nvSpPr>
          <p:cNvPr id="93" name="Google Shape;93;p3"/>
          <p:cNvSpPr txBox="1"/>
          <p:nvPr/>
        </p:nvSpPr>
        <p:spPr>
          <a:xfrm>
            <a:off x="1054100" y="2455225"/>
            <a:ext cx="60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chemeClr val="dk2"/>
                </a:solidFill>
                <a:latin typeface="Roboto"/>
                <a:ea typeface="Roboto"/>
                <a:cs typeface="Roboto"/>
                <a:sym typeface="Roboto"/>
              </a:rPr>
              <a:t>Presentation by: ENENCHE Oche Solomon</a:t>
            </a:r>
            <a:endParaRPr b="0" i="0" sz="1800" u="none" cap="none" strike="noStrike">
              <a:solidFill>
                <a:schemeClr val="dk2"/>
              </a:solidFill>
              <a:latin typeface="Roboto"/>
              <a:ea typeface="Roboto"/>
              <a:cs typeface="Roboto"/>
              <a:sym typeface="Roboto"/>
            </a:endParaRPr>
          </a:p>
        </p:txBody>
      </p:sp>
      <p:pic>
        <p:nvPicPr>
          <p:cNvPr id="94" name="Google Shape;94;p3"/>
          <p:cNvPicPr preferRelativeResize="0"/>
          <p:nvPr/>
        </p:nvPicPr>
        <p:blipFill rotWithShape="1">
          <a:blip r:embed="rId3">
            <a:alphaModFix/>
          </a:blip>
          <a:srcRect b="0" l="0" r="0" t="0"/>
          <a:stretch/>
        </p:blipFill>
        <p:spPr>
          <a:xfrm>
            <a:off x="1311125" y="2916925"/>
            <a:ext cx="3343425" cy="1977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5"/>
          <p:cNvSpPr txBox="1"/>
          <p:nvPr>
            <p:ph type="title"/>
          </p:nvPr>
        </p:nvSpPr>
        <p:spPr>
          <a:xfrm>
            <a:off x="311700" y="175875"/>
            <a:ext cx="85206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sz="3500"/>
              <a:t>Introduction</a:t>
            </a:r>
            <a:endParaRPr sz="3500"/>
          </a:p>
        </p:txBody>
      </p:sp>
      <p:sp>
        <p:nvSpPr>
          <p:cNvPr id="100" name="Google Shape;100;p5"/>
          <p:cNvSpPr txBox="1"/>
          <p:nvPr>
            <p:ph idx="1" type="body"/>
          </p:nvPr>
        </p:nvSpPr>
        <p:spPr>
          <a:xfrm>
            <a:off x="311700" y="902250"/>
            <a:ext cx="8520600" cy="333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2000"/>
              <a:t>The concept of using heat as a treatment method dates back to ancient civilizations. The Edwin Smith Papyrus, an Egyptian medical text from 1700 BC, describes the use of heat in the treatment of breast cancer. </a:t>
            </a:r>
            <a:endParaRPr sz="2000"/>
          </a:p>
          <a:p>
            <a:pPr indent="0" lvl="0" marL="0" rtl="0" algn="l">
              <a:lnSpc>
                <a:spcPct val="115000"/>
              </a:lnSpc>
              <a:spcBef>
                <a:spcPts val="0"/>
              </a:spcBef>
              <a:spcAft>
                <a:spcPts val="0"/>
              </a:spcAft>
              <a:buSzPts val="1800"/>
              <a:buNone/>
            </a:pPr>
            <a:r>
              <a:t/>
            </a:r>
            <a:endParaRPr sz="2000"/>
          </a:p>
          <a:p>
            <a:pPr indent="0" lvl="0" marL="0" rtl="0" algn="l">
              <a:lnSpc>
                <a:spcPct val="115000"/>
              </a:lnSpc>
              <a:spcBef>
                <a:spcPts val="0"/>
              </a:spcBef>
              <a:spcAft>
                <a:spcPts val="0"/>
              </a:spcAft>
              <a:buSzPts val="1800"/>
              <a:buNone/>
            </a:pPr>
            <a:r>
              <a:rPr b="1" lang="en" sz="2000"/>
              <a:t>What is </a:t>
            </a:r>
            <a:r>
              <a:rPr b="1" lang="en" sz="2000"/>
              <a:t>clinical</a:t>
            </a:r>
            <a:r>
              <a:rPr b="1" lang="en" sz="2000"/>
              <a:t> hyperthermia?</a:t>
            </a:r>
            <a:endParaRPr b="1" sz="2000"/>
          </a:p>
          <a:p>
            <a:pPr indent="0" lvl="0" marL="0" rtl="0" algn="l">
              <a:lnSpc>
                <a:spcPct val="115000"/>
              </a:lnSpc>
              <a:spcBef>
                <a:spcPts val="0"/>
              </a:spcBef>
              <a:spcAft>
                <a:spcPts val="0"/>
              </a:spcAft>
              <a:buSzPts val="1800"/>
              <a:buNone/>
            </a:pPr>
            <a:r>
              <a:rPr lang="en" sz="2000"/>
              <a:t>This is a  form of treatment that involves heating the body tissue to a certain temperature (usually between 42</a:t>
            </a:r>
            <a:r>
              <a:rPr lang="en" sz="2000">
                <a:solidFill>
                  <a:srgbClr val="000000"/>
                </a:solidFill>
                <a:latin typeface="Arial"/>
                <a:ea typeface="Arial"/>
                <a:cs typeface="Arial"/>
                <a:sym typeface="Arial"/>
              </a:rPr>
              <a:t>°C</a:t>
            </a:r>
            <a:r>
              <a:rPr lang="en" sz="2000"/>
              <a:t>–48</a:t>
            </a:r>
            <a:r>
              <a:rPr lang="en" sz="2000">
                <a:solidFill>
                  <a:srgbClr val="000000"/>
                </a:solidFill>
                <a:latin typeface="Arial"/>
                <a:ea typeface="Arial"/>
                <a:cs typeface="Arial"/>
                <a:sym typeface="Arial"/>
              </a:rPr>
              <a:t>°C</a:t>
            </a:r>
            <a:r>
              <a:rPr lang="en" sz="2000"/>
              <a:t>) for about an hour to destroy tumours and cancer cells. It is usually administered as an adjutant to radiation therapy.</a:t>
            </a:r>
            <a:endParaRPr sz="2000"/>
          </a:p>
          <a:p>
            <a:pPr indent="0" lvl="0" marL="0" rtl="0" algn="l">
              <a:lnSpc>
                <a:spcPct val="115000"/>
              </a:lnSpc>
              <a:spcBef>
                <a:spcPts val="0"/>
              </a:spcBef>
              <a:spcAft>
                <a:spcPts val="0"/>
              </a:spcAft>
              <a:buSzPts val="1800"/>
              <a:buNone/>
            </a:pPr>
            <a:r>
              <a:t/>
            </a:r>
            <a:endParaRPr sz="2000"/>
          </a:p>
          <a:p>
            <a:pPr indent="0" lvl="0" marL="0" rtl="0" algn="l">
              <a:lnSpc>
                <a:spcPct val="115000"/>
              </a:lnSpc>
              <a:spcBef>
                <a:spcPts val="0"/>
              </a:spcBef>
              <a:spcAft>
                <a:spcPts val="0"/>
              </a:spcAft>
              <a:buSzPts val="1800"/>
              <a:buNone/>
            </a:pPr>
            <a:r>
              <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g30b02294df4_0_3"/>
          <p:cNvSpPr txBox="1"/>
          <p:nvPr>
            <p:ph idx="1" type="body"/>
          </p:nvPr>
        </p:nvSpPr>
        <p:spPr>
          <a:xfrm>
            <a:off x="311700" y="902250"/>
            <a:ext cx="8520600" cy="333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800"/>
              <a:buNone/>
            </a:pPr>
            <a:r>
              <a:rPr b="1" lang="en" sz="2500"/>
              <a:t>Challenges</a:t>
            </a:r>
            <a:r>
              <a:rPr b="1" lang="en" sz="2500"/>
              <a:t> associated with clinical hyperthermia.</a:t>
            </a:r>
            <a:endParaRPr b="1" sz="2500"/>
          </a:p>
          <a:p>
            <a:pPr indent="0" lvl="0" marL="0" rtl="0" algn="l">
              <a:spcBef>
                <a:spcPts val="0"/>
              </a:spcBef>
              <a:spcAft>
                <a:spcPts val="0"/>
              </a:spcAft>
              <a:buSzPts val="1800"/>
              <a:buNone/>
            </a:pPr>
            <a:r>
              <a:t/>
            </a:r>
            <a:endParaRPr b="1" sz="2500"/>
          </a:p>
          <a:p>
            <a:pPr indent="0" lvl="0" marL="0" rtl="0" algn="l">
              <a:spcBef>
                <a:spcPts val="0"/>
              </a:spcBef>
              <a:spcAft>
                <a:spcPts val="0"/>
              </a:spcAft>
              <a:buSzPts val="1800"/>
              <a:buNone/>
            </a:pPr>
            <a:r>
              <a:rPr lang="en" sz="2500"/>
              <a:t>Real-time monitoring of the process of administering this therapy and the delivery of precise heat to target areas of tissues  has been a lingering challenge. This leads to the destruction of living cells around the tissue being treated in the process.</a:t>
            </a:r>
            <a:endParaRPr sz="25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30b02294df4_0_23"/>
          <p:cNvSpPr txBox="1"/>
          <p:nvPr>
            <p:ph type="title"/>
          </p:nvPr>
        </p:nvSpPr>
        <p:spPr>
          <a:xfrm>
            <a:off x="468050" y="206775"/>
            <a:ext cx="85206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sz="3500"/>
              <a:t>Aim</a:t>
            </a:r>
            <a:endParaRPr sz="3500"/>
          </a:p>
        </p:txBody>
      </p:sp>
      <p:sp>
        <p:nvSpPr>
          <p:cNvPr id="111" name="Google Shape;111;g30b02294df4_0_23"/>
          <p:cNvSpPr txBox="1"/>
          <p:nvPr>
            <p:ph idx="1" type="body"/>
          </p:nvPr>
        </p:nvSpPr>
        <p:spPr>
          <a:xfrm>
            <a:off x="311700" y="902250"/>
            <a:ext cx="8520600" cy="333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2500"/>
              <a:t>The purpose of this research is to address these challenges by integrating the principles of magnetic </a:t>
            </a:r>
            <a:r>
              <a:rPr lang="en" sz="2500"/>
              <a:t>resonance</a:t>
            </a:r>
            <a:r>
              <a:rPr lang="en" sz="2500"/>
              <a:t> relaxation with the bioheat transfer phenomena using Physics-Informed Neural Network (PINN) in the context of NMR-guided clinical hyperthermia.</a:t>
            </a:r>
            <a:endParaRPr sz="2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30b02294df4_0_36"/>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Physics-Informed Neural Network (PINN)</a:t>
            </a:r>
            <a:endParaRPr/>
          </a:p>
        </p:txBody>
      </p:sp>
      <p:sp>
        <p:nvSpPr>
          <p:cNvPr id="117" name="Google Shape;117;g30b02294df4_0_36"/>
          <p:cNvSpPr txBox="1"/>
          <p:nvPr>
            <p:ph idx="1" type="body"/>
          </p:nvPr>
        </p:nvSpPr>
        <p:spPr>
          <a:xfrm>
            <a:off x="311700" y="1229875"/>
            <a:ext cx="4743300" cy="333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600"/>
              </a:spcBef>
              <a:spcAft>
                <a:spcPts val="1600"/>
              </a:spcAft>
              <a:buSzPts val="1800"/>
              <a:buNone/>
            </a:pPr>
            <a:r>
              <a:rPr b="1" lang="en" sz="2000"/>
              <a:t>PINN </a:t>
            </a:r>
            <a:r>
              <a:rPr lang="en" sz="2000"/>
              <a:t>is a deep learning model that integrates physical laws into the learning process of a neural network model. It is particularly useful where there is noisy or limited data available and the underlying principle of physics associated with the system to be modelled is well understood.</a:t>
            </a:r>
            <a:endParaRPr sz="2000"/>
          </a:p>
        </p:txBody>
      </p:sp>
      <p:pic>
        <p:nvPicPr>
          <p:cNvPr id="118" name="Google Shape;118;g30b02294df4_0_36"/>
          <p:cNvPicPr preferRelativeResize="0"/>
          <p:nvPr/>
        </p:nvPicPr>
        <p:blipFill rotWithShape="1">
          <a:blip r:embed="rId3">
            <a:alphaModFix/>
          </a:blip>
          <a:srcRect b="0" l="0" r="0" t="0"/>
          <a:stretch/>
        </p:blipFill>
        <p:spPr>
          <a:xfrm>
            <a:off x="5055000" y="1082725"/>
            <a:ext cx="3939250" cy="38208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30adac300e9_0_10"/>
          <p:cNvSpPr txBox="1"/>
          <p:nvPr>
            <p:ph type="title"/>
          </p:nvPr>
        </p:nvSpPr>
        <p:spPr>
          <a:xfrm>
            <a:off x="311700" y="304175"/>
            <a:ext cx="85206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1D Pennes Bioheat Equation</a:t>
            </a:r>
            <a:endParaRPr/>
          </a:p>
          <a:p>
            <a:pPr indent="0" lvl="0" marL="0" rtl="0" algn="l">
              <a:lnSpc>
                <a:spcPct val="100000"/>
              </a:lnSpc>
              <a:spcBef>
                <a:spcPts val="0"/>
              </a:spcBef>
              <a:spcAft>
                <a:spcPts val="0"/>
              </a:spcAft>
              <a:buSzPts val="3000"/>
              <a:buNone/>
            </a:pPr>
            <a:r>
              <a:t/>
            </a:r>
            <a:endParaRPr/>
          </a:p>
        </p:txBody>
      </p:sp>
      <p:sp>
        <p:nvSpPr>
          <p:cNvPr id="124" name="Google Shape;124;g30adac300e9_0_10"/>
          <p:cNvSpPr txBox="1"/>
          <p:nvPr>
            <p:ph idx="1" type="body"/>
          </p:nvPr>
        </p:nvSpPr>
        <p:spPr>
          <a:xfrm>
            <a:off x="186900" y="1863000"/>
            <a:ext cx="8770200" cy="2086800"/>
          </a:xfrm>
          <a:prstGeom prst="rect">
            <a:avLst/>
          </a:prstGeom>
          <a:noFill/>
          <a:ln>
            <a:noFill/>
          </a:ln>
        </p:spPr>
        <p:txBody>
          <a:bodyPr anchorCtr="0" anchor="t" bIns="91425" lIns="91425" spcFirstLastPara="1" rIns="91425" wrap="square" tIns="91425">
            <a:noAutofit/>
          </a:bodyPr>
          <a:lstStyle/>
          <a:p>
            <a:pPr indent="0" lvl="0" marL="0" rtl="0" algn="l">
              <a:lnSpc>
                <a:spcPct val="140000"/>
              </a:lnSpc>
              <a:spcBef>
                <a:spcPts val="1000"/>
              </a:spcBef>
              <a:spcAft>
                <a:spcPts val="0"/>
              </a:spcAft>
              <a:buSzPts val="1800"/>
              <a:buNone/>
            </a:pPr>
            <a:r>
              <a:t/>
            </a:r>
            <a:endParaRPr sz="2000">
              <a:solidFill>
                <a:srgbClr val="000000"/>
              </a:solidFill>
              <a:latin typeface="Arial"/>
              <a:ea typeface="Arial"/>
              <a:cs typeface="Arial"/>
              <a:sym typeface="Arial"/>
            </a:endParaRPr>
          </a:p>
          <a:p>
            <a:pPr indent="0" lvl="0" marL="0" rtl="0" algn="l">
              <a:lnSpc>
                <a:spcPct val="140000"/>
              </a:lnSpc>
              <a:spcBef>
                <a:spcPts val="1000"/>
              </a:spcBef>
              <a:spcAft>
                <a:spcPts val="0"/>
              </a:spcAft>
              <a:buSzPts val="1800"/>
              <a:buNone/>
            </a:pPr>
            <a:r>
              <a:rPr lang="en" sz="2000">
                <a:solidFill>
                  <a:srgbClr val="000000"/>
                </a:solidFill>
                <a:latin typeface="Arial"/>
                <a:ea typeface="Arial"/>
                <a:cs typeface="Arial"/>
                <a:sym typeface="Arial"/>
              </a:rPr>
              <a:t>The SAR term in the Pennes' Bioheat Equation is a critical component that quantifies the rate at which electromagnetic energy is converted into heat within biological tissues, contributing to the overall temperature change in the tissue. </a:t>
            </a:r>
            <a:endParaRPr sz="2000">
              <a:solidFill>
                <a:srgbClr val="000000"/>
              </a:solidFill>
              <a:latin typeface="Arial"/>
              <a:ea typeface="Arial"/>
              <a:cs typeface="Arial"/>
              <a:sym typeface="Arial"/>
            </a:endParaRPr>
          </a:p>
          <a:p>
            <a:pPr indent="0" lvl="0" marL="0" rtl="0" algn="l">
              <a:lnSpc>
                <a:spcPct val="115000"/>
              </a:lnSpc>
              <a:spcBef>
                <a:spcPts val="1600"/>
              </a:spcBef>
              <a:spcAft>
                <a:spcPts val="1600"/>
              </a:spcAft>
              <a:buSzPts val="1800"/>
              <a:buNone/>
            </a:pPr>
            <a:r>
              <a:t/>
            </a:r>
            <a:endParaRPr sz="2000"/>
          </a:p>
        </p:txBody>
      </p:sp>
      <p:sp>
        <p:nvSpPr>
          <p:cNvPr id="125" name="Google Shape;125;g30adac300e9_0_10"/>
          <p:cNvSpPr txBox="1"/>
          <p:nvPr/>
        </p:nvSpPr>
        <p:spPr>
          <a:xfrm>
            <a:off x="311700" y="1047750"/>
            <a:ext cx="8198400" cy="1595700"/>
          </a:xfrm>
          <a:prstGeom prst="rect">
            <a:avLst/>
          </a:prstGeom>
          <a:noFill/>
          <a:ln>
            <a:noFill/>
          </a:ln>
        </p:spPr>
        <p:txBody>
          <a:bodyPr anchorCtr="0" anchor="t" bIns="91425" lIns="91425" spcFirstLastPara="1" rIns="91425" wrap="square" tIns="91425">
            <a:spAutoFit/>
          </a:bodyPr>
          <a:lstStyle/>
          <a:p>
            <a:pPr indent="0" lvl="0" marL="0" rtl="0" algn="l">
              <a:lnSpc>
                <a:spcPct val="140000"/>
              </a:lnSpc>
              <a:spcBef>
                <a:spcPts val="1000"/>
              </a:spcBef>
              <a:spcAft>
                <a:spcPts val="0"/>
              </a:spcAft>
              <a:buClr>
                <a:srgbClr val="000000"/>
              </a:buClr>
              <a:buSzPts val="1800"/>
              <a:buFont typeface="Arial"/>
              <a:buNone/>
            </a:pPr>
            <a:r>
              <a:rPr lang="en" sz="1500"/>
              <a:t>The equation used in training the PINN model is the Pennes Bioheat equation expressed as:</a:t>
            </a:r>
            <a:endParaRPr sz="1500"/>
          </a:p>
          <a:p>
            <a:pPr indent="0" lvl="0" marL="0" marR="0" rtl="0" algn="l">
              <a:lnSpc>
                <a:spcPct val="90000"/>
              </a:lnSpc>
              <a:spcBef>
                <a:spcPts val="1000"/>
              </a:spcBef>
              <a:spcAft>
                <a:spcPts val="0"/>
              </a:spcAft>
              <a:buClr>
                <a:srgbClr val="000000"/>
              </a:buClr>
              <a:buSzPts val="1700"/>
              <a:buFont typeface="Arial"/>
              <a:buNone/>
            </a:pPr>
            <a:r>
              <a:rPr b="0" i="0" lang="en" sz="3000" u="none" cap="none" strike="noStrike">
                <a:solidFill>
                  <a:srgbClr val="000000"/>
                </a:solidFill>
                <a:latin typeface="Arial"/>
                <a:ea typeface="Arial"/>
                <a:cs typeface="Arial"/>
                <a:sym typeface="Arial"/>
              </a:rPr>
              <a:t>ρ</a:t>
            </a:r>
            <a:r>
              <a:rPr b="0" baseline="-25000" i="0" lang="en" sz="3000" u="none" cap="none" strike="noStrike">
                <a:solidFill>
                  <a:srgbClr val="000000"/>
                </a:solidFill>
                <a:latin typeface="Arial"/>
                <a:ea typeface="Arial"/>
                <a:cs typeface="Arial"/>
                <a:sym typeface="Arial"/>
              </a:rPr>
              <a:t>t</a:t>
            </a:r>
            <a:r>
              <a:rPr b="0" i="0" lang="en" sz="3000" u="none" cap="none" strike="noStrike">
                <a:solidFill>
                  <a:srgbClr val="000000"/>
                </a:solidFill>
                <a:latin typeface="Arial"/>
                <a:ea typeface="Arial"/>
                <a:cs typeface="Arial"/>
                <a:sym typeface="Arial"/>
              </a:rPr>
              <a:t>c</a:t>
            </a:r>
            <a:r>
              <a:rPr b="0" baseline="-25000" i="0" lang="en" sz="3000" u="none" cap="none" strike="noStrike">
                <a:solidFill>
                  <a:srgbClr val="000000"/>
                </a:solidFill>
                <a:latin typeface="Arial"/>
                <a:ea typeface="Arial"/>
                <a:cs typeface="Arial"/>
                <a:sym typeface="Arial"/>
              </a:rPr>
              <a:t>t</a:t>
            </a:r>
            <a:r>
              <a:rPr b="0" i="0" lang="en" sz="3000" u="none" cap="none" strike="noStrike">
                <a:solidFill>
                  <a:srgbClr val="000000"/>
                </a:solidFill>
                <a:latin typeface="Arial"/>
                <a:ea typeface="Arial"/>
                <a:cs typeface="Arial"/>
                <a:sym typeface="Arial"/>
              </a:rPr>
              <a:t>(∂T/∂t)  = k∂</a:t>
            </a:r>
            <a:r>
              <a:rPr b="0" baseline="30000" i="0" lang="en" sz="3000" u="none" cap="none" strike="noStrike">
                <a:solidFill>
                  <a:srgbClr val="000000"/>
                </a:solidFill>
                <a:latin typeface="Arial"/>
                <a:ea typeface="Arial"/>
                <a:cs typeface="Arial"/>
                <a:sym typeface="Arial"/>
              </a:rPr>
              <a:t>2</a:t>
            </a:r>
            <a:r>
              <a:rPr b="0" i="0" lang="en" sz="3000" u="none" cap="none" strike="noStrike">
                <a:solidFill>
                  <a:srgbClr val="000000"/>
                </a:solidFill>
                <a:latin typeface="Arial"/>
                <a:ea typeface="Arial"/>
                <a:cs typeface="Arial"/>
                <a:sym typeface="Arial"/>
              </a:rPr>
              <a:t>T/∂x</a:t>
            </a:r>
            <a:r>
              <a:rPr b="0" baseline="30000" i="0" lang="en" sz="3000" u="none" cap="none" strike="noStrike">
                <a:solidFill>
                  <a:srgbClr val="000000"/>
                </a:solidFill>
                <a:latin typeface="Arial"/>
                <a:ea typeface="Arial"/>
                <a:cs typeface="Arial"/>
                <a:sym typeface="Arial"/>
              </a:rPr>
              <a:t>2</a:t>
            </a:r>
            <a:r>
              <a:rPr b="0" i="0" lang="en" sz="3000" u="none" cap="none" strike="noStrike">
                <a:solidFill>
                  <a:srgbClr val="000000"/>
                </a:solidFill>
                <a:latin typeface="Arial"/>
                <a:ea typeface="Arial"/>
                <a:cs typeface="Arial"/>
                <a:sym typeface="Arial"/>
              </a:rPr>
              <a:t>  + ρSAR + w</a:t>
            </a:r>
            <a:r>
              <a:rPr b="0" baseline="-25000" i="0" lang="en" sz="3000" u="none" cap="none" strike="noStrike">
                <a:solidFill>
                  <a:srgbClr val="000000"/>
                </a:solidFill>
                <a:latin typeface="Arial"/>
                <a:ea typeface="Arial"/>
                <a:cs typeface="Arial"/>
                <a:sym typeface="Arial"/>
              </a:rPr>
              <a:t>b</a:t>
            </a:r>
            <a:r>
              <a:rPr b="0" i="0" lang="en" sz="3000" u="none" cap="none" strike="noStrike">
                <a:solidFill>
                  <a:srgbClr val="000000"/>
                </a:solidFill>
                <a:latin typeface="Arial"/>
                <a:ea typeface="Arial"/>
                <a:cs typeface="Arial"/>
                <a:sym typeface="Arial"/>
              </a:rPr>
              <a:t>ρ</a:t>
            </a:r>
            <a:r>
              <a:rPr b="0" baseline="-25000" i="0" lang="en" sz="3000" u="none" cap="none" strike="noStrike">
                <a:solidFill>
                  <a:srgbClr val="000000"/>
                </a:solidFill>
                <a:latin typeface="Arial"/>
                <a:ea typeface="Arial"/>
                <a:cs typeface="Arial"/>
                <a:sym typeface="Arial"/>
              </a:rPr>
              <a:t>b</a:t>
            </a:r>
            <a:r>
              <a:rPr b="0" i="0" lang="en" sz="3000" u="none" cap="none" strike="noStrike">
                <a:solidFill>
                  <a:srgbClr val="000000"/>
                </a:solidFill>
                <a:latin typeface="Arial"/>
                <a:ea typeface="Arial"/>
                <a:cs typeface="Arial"/>
                <a:sym typeface="Arial"/>
              </a:rPr>
              <a:t>c</a:t>
            </a:r>
            <a:r>
              <a:rPr b="0" baseline="-25000" i="0" lang="en" sz="3000" u="none" cap="none" strike="noStrike">
                <a:solidFill>
                  <a:srgbClr val="000000"/>
                </a:solidFill>
                <a:latin typeface="Arial"/>
                <a:ea typeface="Arial"/>
                <a:cs typeface="Arial"/>
                <a:sym typeface="Arial"/>
              </a:rPr>
              <a:t>b</a:t>
            </a:r>
            <a:r>
              <a:rPr b="0" i="0" lang="en" sz="3000" u="none" cap="none" strike="noStrike">
                <a:solidFill>
                  <a:srgbClr val="000000"/>
                </a:solidFill>
                <a:latin typeface="Arial"/>
                <a:ea typeface="Arial"/>
                <a:cs typeface="Arial"/>
                <a:sym typeface="Arial"/>
              </a:rPr>
              <a:t>(T − T</a:t>
            </a:r>
            <a:r>
              <a:rPr b="0" baseline="-25000" i="0" lang="en" sz="3000" u="none" cap="none" strike="noStrike">
                <a:solidFill>
                  <a:srgbClr val="000000"/>
                </a:solidFill>
                <a:latin typeface="Arial"/>
                <a:ea typeface="Arial"/>
                <a:cs typeface="Arial"/>
                <a:sym typeface="Arial"/>
              </a:rPr>
              <a:t>b</a:t>
            </a:r>
            <a:r>
              <a:rPr b="0" i="0" lang="en" sz="3000" u="none" cap="none" strike="noStrike">
                <a:solidFill>
                  <a:srgbClr val="000000"/>
                </a:solidFill>
                <a:latin typeface="Arial"/>
                <a:ea typeface="Arial"/>
                <a:cs typeface="Arial"/>
                <a:sym typeface="Arial"/>
              </a:rPr>
              <a:t>)</a:t>
            </a:r>
            <a:endParaRPr b="0" i="0" sz="3000" u="none" cap="none" strike="noStrike">
              <a:solidFill>
                <a:srgbClr val="000000"/>
              </a:solidFill>
              <a:latin typeface="Arial"/>
              <a:ea typeface="Arial"/>
              <a:cs typeface="Arial"/>
              <a:sym typeface="Arial"/>
            </a:endParaRPr>
          </a:p>
          <a:p>
            <a:pPr indent="0" lvl="0" marL="0" marR="0" rtl="0" algn="l">
              <a:lnSpc>
                <a:spcPct val="90000"/>
              </a:lnSpc>
              <a:spcBef>
                <a:spcPts val="1000"/>
              </a:spcBef>
              <a:spcAft>
                <a:spcPts val="0"/>
              </a:spcAft>
              <a:buClr>
                <a:srgbClr val="000000"/>
              </a:buClr>
              <a:buSzPts val="1700"/>
              <a:buFont typeface="Arial"/>
              <a:buNone/>
            </a:pPr>
            <a:r>
              <a:t/>
            </a:r>
            <a:endParaRPr sz="3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8"/>
          <p:cNvSpPr txBox="1"/>
          <p:nvPr>
            <p:ph type="title"/>
          </p:nvPr>
        </p:nvSpPr>
        <p:spPr>
          <a:xfrm>
            <a:off x="183675" y="324650"/>
            <a:ext cx="82020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Methods</a:t>
            </a:r>
            <a:endParaRPr/>
          </a:p>
        </p:txBody>
      </p:sp>
      <p:sp>
        <p:nvSpPr>
          <p:cNvPr id="131" name="Google Shape;131;p8"/>
          <p:cNvSpPr txBox="1"/>
          <p:nvPr>
            <p:ph idx="1" type="body"/>
          </p:nvPr>
        </p:nvSpPr>
        <p:spPr>
          <a:xfrm>
            <a:off x="183675" y="932450"/>
            <a:ext cx="8639100" cy="347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2200"/>
              <a:t>Relevant data and parameters for the selected tissues were obtained from previous research on hyperthermia, and the validity of these parameters was confirmed. A Python code was developed to integrate the bioheat equation into the neural network's learning process. This was implemented on Google Colab using a 64-bit computer with an 8GB RAM and a Core i7 processor. The model was trained for 5000 epochs and employed for the simulation and prediction of biothermal profiles of the selected tissues.</a:t>
            </a:r>
            <a:endParaRPr sz="22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xEl>
                                              <p:pRg end="0" st="0"/>
                                            </p:txEl>
                                          </p:spTgt>
                                        </p:tgtEl>
                                        <p:attrNameLst>
                                          <p:attrName>style.visibility</p:attrName>
                                        </p:attrNameLst>
                                      </p:cBhvr>
                                      <p:to>
                                        <p:strVal val="visible"/>
                                      </p:to>
                                    </p:set>
                                    <p:animEffect filter="fade" transition="in">
                                      <p:cBhvr>
                                        <p:cTn dur="1000"/>
                                        <p:tgtEl>
                                          <p:spTgt spid="131">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0b02294df4_0_42"/>
          <p:cNvSpPr txBox="1"/>
          <p:nvPr>
            <p:ph type="title"/>
          </p:nvPr>
        </p:nvSpPr>
        <p:spPr>
          <a:xfrm>
            <a:off x="484975" y="233575"/>
            <a:ext cx="8202000" cy="607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
              <a:t>Table of values</a:t>
            </a:r>
            <a:endParaRPr/>
          </a:p>
        </p:txBody>
      </p:sp>
      <p:pic>
        <p:nvPicPr>
          <p:cNvPr id="137" name="Google Shape;137;g30b02294df4_0_42"/>
          <p:cNvPicPr preferRelativeResize="0"/>
          <p:nvPr/>
        </p:nvPicPr>
        <p:blipFill rotWithShape="1">
          <a:blip r:embed="rId3">
            <a:alphaModFix/>
          </a:blip>
          <a:srcRect b="0" l="0" r="0" t="0"/>
          <a:stretch/>
        </p:blipFill>
        <p:spPr>
          <a:xfrm>
            <a:off x="355650" y="995413"/>
            <a:ext cx="7442000" cy="31526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