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342" r:id="rId2"/>
    <p:sldId id="494" r:id="rId3"/>
    <p:sldId id="505" r:id="rId4"/>
    <p:sldId id="502" r:id="rId5"/>
    <p:sldId id="506" r:id="rId6"/>
    <p:sldId id="504" r:id="rId7"/>
    <p:sldId id="493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0504D"/>
    <a:srgbClr val="0055A0"/>
    <a:srgbClr val="FF990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32" autoAdjust="0"/>
    <p:restoredTop sz="89542" autoAdjust="0"/>
  </p:normalViewPr>
  <p:slideViewPr>
    <p:cSldViewPr snapToGrid="0" snapToObjects="1">
      <p:cViewPr>
        <p:scale>
          <a:sx n="120" d="100"/>
          <a:sy n="120" d="100"/>
        </p:scale>
        <p:origin x="-1266" y="-360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86AAB-F7DB-43CA-8A0B-BE787B2A5E84}" type="datetimeFigureOut">
              <a:rPr lang="en-US"/>
              <a:t>12/2/2024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FB84A-4126-4E73-B9BF-B34C648C5B2E}" type="slidenum">
              <a:rPr lang="en-US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240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10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12/2/2024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p:transition spd="med" advClick="0" advTm="10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12/2/2024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p:transition spd="med" advClick="0" advTm="1000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p:transition spd="med" advClick="0" advTm="1000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p:transition spd="med" advClick="0" advTm="1000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10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10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10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10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ransition spd="med" advClick="0" advTm="10000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ransition spd="med" advClick="0" advTm="10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57200" y="41770"/>
            <a:ext cx="8226854" cy="705332"/>
          </a:xfrm>
        </p:spPr>
        <p:txBody>
          <a:bodyPr>
            <a:noAutofit/>
          </a:bodyPr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4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57200" y="818883"/>
            <a:ext cx="8229600" cy="3348000"/>
          </a:xfrm>
        </p:spPr>
        <p:txBody>
          <a:bodyPr/>
          <a:lstStyle>
            <a:lvl1pPr marL="288000" indent="-288000">
              <a:buFont typeface="Wingdings" pitchFamily="2" charset="2"/>
              <a:buChar char="§"/>
              <a:defRPr>
                <a:solidFill>
                  <a:srgbClr val="000000"/>
                </a:solidFill>
              </a:defRPr>
            </a:lvl1pPr>
            <a:lvl2pPr marL="720000" indent="-288000">
              <a:buFont typeface="Wingdings" pitchFamily="2" charset="2"/>
              <a:buChar char="Ø"/>
              <a:defRPr>
                <a:solidFill>
                  <a:srgbClr val="000000"/>
                </a:solidFill>
              </a:defRPr>
            </a:lvl2pPr>
            <a:lvl3pPr marL="1080000" indent="-288000">
              <a:buFont typeface="Wingdings" pitchFamily="2" charset="2"/>
              <a:buChar char="ü"/>
              <a:defRPr>
                <a:solidFill>
                  <a:srgbClr val="000000"/>
                </a:solidFill>
              </a:defRPr>
            </a:lvl3pPr>
            <a:lvl4pPr marL="1440000" indent="-288000"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/>
              <a:t>Third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/>
              <a:t>Fourth </a:t>
            </a:r>
            <a:r>
              <a:rPr lang="fr-CH" dirty="0" err="1"/>
              <a:t>level</a:t>
            </a:r>
            <a:endParaRPr lang="fr-CH" dirty="0"/>
          </a:p>
        </p:txBody>
      </p:sp>
      <p:cxnSp>
        <p:nvCxnSpPr>
          <p:cNvPr id="15" name="Connettore 1 14"/>
          <p:cNvCxnSpPr/>
          <p:nvPr userDrawn="1"/>
        </p:nvCxnSpPr>
        <p:spPr>
          <a:xfrm flipH="1">
            <a:off x="459000" y="676656"/>
            <a:ext cx="8226000" cy="0"/>
          </a:xfrm>
          <a:prstGeom prst="line">
            <a:avLst/>
          </a:prstGeom>
          <a:ln w="12700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ransition spd="med" advClick="0" advTm="10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57200" y="41770"/>
            <a:ext cx="8226854" cy="705332"/>
          </a:xfrm>
        </p:spPr>
        <p:txBody>
          <a:bodyPr>
            <a:noAutofit/>
          </a:bodyPr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cxnSp>
        <p:nvCxnSpPr>
          <p:cNvPr id="15" name="Connettore 1 14"/>
          <p:cNvCxnSpPr/>
          <p:nvPr userDrawn="1"/>
        </p:nvCxnSpPr>
        <p:spPr>
          <a:xfrm flipH="1">
            <a:off x="459000" y="676656"/>
            <a:ext cx="8226000" cy="0"/>
          </a:xfrm>
          <a:prstGeom prst="line">
            <a:avLst/>
          </a:prstGeom>
          <a:ln w="12700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Espace réservé du contenu 2"/>
          <p:cNvSpPr>
            <a:spLocks noGrp="1"/>
          </p:cNvSpPr>
          <p:nvPr>
            <p:ph sz="half" idx="10"/>
          </p:nvPr>
        </p:nvSpPr>
        <p:spPr>
          <a:xfrm>
            <a:off x="457200" y="819151"/>
            <a:ext cx="3960000" cy="3348000"/>
          </a:xfrm>
        </p:spPr>
        <p:txBody>
          <a:bodyPr/>
          <a:lstStyle>
            <a:lvl1pPr marL="288000" indent="-288000">
              <a:buFont typeface="Wingdings" pitchFamily="2" charset="2"/>
              <a:buChar char="§"/>
              <a:defRPr sz="2600">
                <a:solidFill>
                  <a:srgbClr val="000000"/>
                </a:solidFill>
              </a:defRPr>
            </a:lvl1pPr>
            <a:lvl2pPr marL="720000" indent="-288000">
              <a:buFont typeface="Wingdings" pitchFamily="2" charset="2"/>
              <a:buChar char="Ø"/>
              <a:defRPr sz="2200">
                <a:solidFill>
                  <a:srgbClr val="000000"/>
                </a:solidFill>
              </a:defRPr>
            </a:lvl2pPr>
            <a:lvl3pPr marL="1080000" indent="-288000">
              <a:buFont typeface="Wingdings" pitchFamily="2" charset="2"/>
              <a:buChar char="ü"/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/>
              <a:t>Third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6" name="Espace réservé du contenu 3"/>
          <p:cNvSpPr>
            <a:spLocks noGrp="1"/>
          </p:cNvSpPr>
          <p:nvPr>
            <p:ph sz="half" idx="11"/>
          </p:nvPr>
        </p:nvSpPr>
        <p:spPr>
          <a:xfrm>
            <a:off x="4724400" y="819149"/>
            <a:ext cx="3960000" cy="3348000"/>
          </a:xfrm>
        </p:spPr>
        <p:txBody>
          <a:bodyPr/>
          <a:lstStyle>
            <a:lvl1pPr marL="288000" indent="-288000">
              <a:buFont typeface="Wingdings" pitchFamily="2" charset="2"/>
              <a:buChar char="§"/>
              <a:defRPr sz="2600">
                <a:solidFill>
                  <a:srgbClr val="000000"/>
                </a:solidFill>
              </a:defRPr>
            </a:lvl1pPr>
            <a:lvl2pPr marL="720000" indent="-288000">
              <a:buFont typeface="Wingdings" pitchFamily="2" charset="2"/>
              <a:buChar char="Ø"/>
              <a:defRPr sz="2200">
                <a:solidFill>
                  <a:srgbClr val="000000"/>
                </a:solidFill>
              </a:defRPr>
            </a:lvl2pPr>
            <a:lvl3pPr marL="1080000" indent="-288000">
              <a:buFont typeface="Wingdings" pitchFamily="2" charset="2"/>
              <a:buChar char="ü"/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/>
              <a:t>Third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20267965"/>
      </p:ext>
    </p:extLst>
  </p:cSld>
  <p:clrMapOvr>
    <a:masterClrMapping/>
  </p:clrMapOvr>
  <p:transition spd="med" advClick="0" advTm="10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p:transition spd="med" advClick="0" advTm="10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2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p:transition spd="med" advClick="0" advTm="10000">
    <p:fade/>
  </p:transition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microsoft.com/office/2007/relationships/hdphoto" Target="../media/hdphoto4.wdp"/><Relationship Id="rId7" Type="http://schemas.openxmlformats.org/officeDocument/2006/relationships/image" Target="../media/image1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hyperlink" Target="http://visit.cern/" TargetMode="External"/><Relationship Id="rId7" Type="http://schemas.openxmlformats.org/officeDocument/2006/relationships/image" Target="../media/image22.png"/><Relationship Id="rId12" Type="http://schemas.openxmlformats.org/officeDocument/2006/relationships/image" Target="../media/image24.jpeg"/><Relationship Id="rId2" Type="http://schemas.openxmlformats.org/officeDocument/2006/relationships/hyperlink" Target="https://indico.cern.ch/e/ceph-new-users-workshop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apps.apple.com/ch/app/tpg/id421132153?l=en" TargetMode="External"/><Relationship Id="rId11" Type="http://schemas.openxmlformats.org/officeDocument/2006/relationships/hyperlink" Target="https://apps.apple.com/ch/app/mapcern/id471256383?l=en" TargetMode="External"/><Relationship Id="rId5" Type="http://schemas.openxmlformats.org/officeDocument/2006/relationships/hyperlink" Target="https://play.google.com/store/apps/details?id=ch.tpg.android&amp;hl=en&amp;gl=US" TargetMode="External"/><Relationship Id="rId10" Type="http://schemas.openxmlformats.org/officeDocument/2006/relationships/hyperlink" Target="https://play.google.com/store/apps/details?id=ch.cern.mapcern&amp;hl=en&amp;gl=US" TargetMode="External"/><Relationship Id="rId4" Type="http://schemas.openxmlformats.org/officeDocument/2006/relationships/hyperlink" Target="http://www.tpg.ch/en" TargetMode="External"/><Relationship Id="rId9" Type="http://schemas.openxmlformats.org/officeDocument/2006/relationships/hyperlink" Target="https://maps.web.cern.ch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Z:\Downloads\photo-cor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-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846" b="7846"/>
          <a:stretch/>
        </p:blipFill>
        <p:spPr bwMode="auto">
          <a:xfrm flipH="1"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olo 1"/>
          <p:cNvSpPr>
            <a:spLocks noGrp="1"/>
          </p:cNvSpPr>
          <p:nvPr>
            <p:ph type="title"/>
          </p:nvPr>
        </p:nvSpPr>
        <p:spPr>
          <a:xfrm>
            <a:off x="882000" y="1833609"/>
            <a:ext cx="7380000" cy="1260000"/>
          </a:xfrm>
          <a:solidFill>
            <a:schemeClr val="bg1">
              <a:alpha val="90000"/>
            </a:schemeClr>
          </a:solidFill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 smtClean="0"/>
              <a:t>Welcome</a:t>
            </a:r>
            <a:br>
              <a:rPr lang="en-US" sz="2800" b="1" dirty="0" smtClean="0"/>
            </a:br>
            <a:r>
              <a:rPr lang="en-US" sz="2000" b="1" dirty="0" smtClean="0"/>
              <a:t>Ceph New Users Workshop</a:t>
            </a:r>
            <a:endParaRPr lang="en-US" sz="2800" b="1" dirty="0"/>
          </a:p>
        </p:txBody>
      </p:sp>
      <p:sp>
        <p:nvSpPr>
          <p:cNvPr id="13" name="Segnaposto piè di pagina 3"/>
          <p:cNvSpPr>
            <a:spLocks noGrp="1"/>
          </p:cNvSpPr>
          <p:nvPr>
            <p:ph type="ftr" sz="quarter" idx="3"/>
          </p:nvPr>
        </p:nvSpPr>
        <p:spPr>
          <a:xfrm>
            <a:off x="7162800" y="4568849"/>
            <a:ext cx="1905001" cy="460800"/>
          </a:xfrm>
        </p:spPr>
        <p:txBody>
          <a:bodyPr anchor="b"/>
          <a:lstStyle/>
          <a:p>
            <a:pPr algn="r"/>
            <a:r>
              <a:rPr lang="en-US" b="1" dirty="0" smtClean="0">
                <a:solidFill>
                  <a:schemeClr val="bg1"/>
                </a:solidFill>
              </a:rPr>
              <a:t>3</a:t>
            </a:r>
            <a:r>
              <a:rPr lang="en-US" b="1" baseline="30000" dirty="0" smtClean="0">
                <a:solidFill>
                  <a:schemeClr val="bg1"/>
                </a:solidFill>
              </a:rPr>
              <a:t>rd</a:t>
            </a:r>
            <a:r>
              <a:rPr lang="en-US" b="1" dirty="0" smtClean="0">
                <a:solidFill>
                  <a:schemeClr val="bg1"/>
                </a:solidFill>
              </a:rPr>
              <a:t> December 2024</a:t>
            </a:r>
          </a:p>
          <a:p>
            <a:pPr algn="r"/>
            <a:r>
              <a:rPr lang="en-US" b="1" dirty="0" smtClean="0">
                <a:solidFill>
                  <a:schemeClr val="bg1"/>
                </a:solidFill>
              </a:rPr>
              <a:t>CERN, Geneva (CH)</a:t>
            </a:r>
          </a:p>
        </p:txBody>
      </p:sp>
      <p:pic>
        <p:nvPicPr>
          <p:cNvPr id="1026" name="Picture 2" descr="Z:\CERNBox\CERN_PresentationPack\Loghi\CERN-logowhit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79" y="1923609"/>
            <a:ext cx="109819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Z:\CERNBox\CERN_PresentationPack\Loghi\ceph-icon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374" y="1923609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832688"/>
      </p:ext>
    </p:extLst>
  </p:cSld>
  <p:clrMapOvr>
    <a:masterClrMapping/>
  </p:clrMapOvr>
  <p:transition spd="med" advClick="0" advTm="10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25494" y="765256"/>
            <a:ext cx="5093013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1575915"/>
      </p:ext>
    </p:extLst>
  </p:cSld>
  <p:clrMapOvr>
    <a:masterClrMapping/>
  </p:clrMapOvr>
  <p:transition spd="med" advClick="0" advTm="10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:\Downloads\23296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35" t="16133" r="19243" b="16574"/>
          <a:stretch/>
        </p:blipFill>
        <p:spPr bwMode="auto">
          <a:xfrm>
            <a:off x="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po 2"/>
          <p:cNvGrpSpPr>
            <a:grpSpLocks noChangeAspect="1"/>
          </p:cNvGrpSpPr>
          <p:nvPr/>
        </p:nvGrpSpPr>
        <p:grpSpPr>
          <a:xfrm>
            <a:off x="134844" y="2711530"/>
            <a:ext cx="3611704" cy="2314995"/>
            <a:chOff x="319096" y="2987579"/>
            <a:chExt cx="3140611" cy="2013039"/>
          </a:xfrm>
        </p:grpSpPr>
        <p:pic>
          <p:nvPicPr>
            <p:cNvPr id="1027" name="Picture 3" descr="Z:\Screenshots\Screenshot from 2024-12-02 19-59-43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85" t="1" b="7062"/>
            <a:stretch/>
          </p:blipFill>
          <p:spPr bwMode="auto">
            <a:xfrm>
              <a:off x="319096" y="2987579"/>
              <a:ext cx="3140611" cy="20130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Z:\Downloads\Google_Maps_pin.svg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7671" y="3925578"/>
              <a:ext cx="162033" cy="2827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ttangolo arrotondato 1"/>
            <p:cNvSpPr/>
            <p:nvPr/>
          </p:nvSpPr>
          <p:spPr>
            <a:xfrm>
              <a:off x="503344" y="3555242"/>
              <a:ext cx="1152000" cy="396000"/>
            </a:xfrm>
            <a:prstGeom prst="roundRect">
              <a:avLst/>
            </a:prstGeom>
            <a:solidFill>
              <a:srgbClr val="C00000"/>
            </a:solidFill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</a:pPr>
              <a:r>
                <a:rPr lang="en-US" sz="1000" b="1" dirty="0" smtClean="0"/>
                <a:t>Meeting Point</a:t>
              </a:r>
            </a:p>
            <a:p>
              <a:pPr algn="ctr">
                <a:lnSpc>
                  <a:spcPct val="114000"/>
                </a:lnSpc>
              </a:pPr>
              <a:r>
                <a:rPr lang="en-US" sz="1000" b="1" dirty="0" smtClean="0"/>
                <a:t>With Guides</a:t>
              </a:r>
              <a:endParaRPr lang="en-GB" sz="1000" b="1" dirty="0"/>
            </a:p>
          </p:txBody>
        </p:sp>
      </p:grp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0" t="17409"/>
          <a:stretch/>
        </p:blipFill>
        <p:spPr bwMode="auto">
          <a:xfrm>
            <a:off x="5788784" y="3174520"/>
            <a:ext cx="3355216" cy="1968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Z:\Downloads\McGrath_Ciaran_6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02" b="31587"/>
          <a:stretch/>
        </p:blipFill>
        <p:spPr bwMode="auto">
          <a:xfrm>
            <a:off x="845389" y="888521"/>
            <a:ext cx="4370778" cy="152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Visits: Antimatter Factory – 12:30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4" descr="Z:\Downloads\Google_Maps_pin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044" y="4529226"/>
            <a:ext cx="186338" cy="32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tangolo arrotondato 10"/>
          <p:cNvSpPr/>
          <p:nvPr/>
        </p:nvSpPr>
        <p:spPr>
          <a:xfrm>
            <a:off x="2086391" y="4679755"/>
            <a:ext cx="1260000" cy="288000"/>
          </a:xfrm>
          <a:prstGeom prst="roundRect">
            <a:avLst/>
          </a:prstGeom>
          <a:solidFill>
            <a:srgbClr val="C00000"/>
          </a:solidFill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</a:pPr>
            <a:r>
              <a:rPr lang="en-US" sz="1000" b="1" dirty="0" smtClean="0"/>
              <a:t>We are here</a:t>
            </a:r>
          </a:p>
        </p:txBody>
      </p:sp>
    </p:spTree>
    <p:extLst>
      <p:ext uri="{BB962C8B-B14F-4D97-AF65-F5344CB8AC3E}">
        <p14:creationId xmlns:p14="http://schemas.microsoft.com/office/powerpoint/2010/main" val="2748701312"/>
      </p:ext>
    </p:extLst>
  </p:cSld>
  <p:clrMapOvr>
    <a:masterClrMapping/>
  </p:clrMapOvr>
  <p:transition spd="med" advClick="0" advTm="10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Z:\Downloads\0509046_01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95000" contrast="-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91" t="18849" r="9893" b="14515"/>
          <a:stretch/>
        </p:blipFill>
        <p:spPr bwMode="auto">
          <a:xfrm>
            <a:off x="-7952" y="-7951"/>
            <a:ext cx="9151952" cy="515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Visits: </a:t>
            </a:r>
            <a:r>
              <a:rPr lang="en-US" dirty="0">
                <a:solidFill>
                  <a:schemeClr val="bg1"/>
                </a:solidFill>
              </a:rPr>
              <a:t>LINAC/LEIR – 12:30</a:t>
            </a:r>
          </a:p>
        </p:txBody>
      </p:sp>
      <p:pic>
        <p:nvPicPr>
          <p:cNvPr id="2052" name="Picture 4" descr="Z:\Downloads\driftroehr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29" y="2633385"/>
            <a:ext cx="3024334" cy="238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Z:\Downloads\linac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2" t="5246" b="30200"/>
          <a:stretch/>
        </p:blipFill>
        <p:spPr bwMode="auto">
          <a:xfrm>
            <a:off x="2439305" y="1307783"/>
            <a:ext cx="3875260" cy="2527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po 7"/>
          <p:cNvGrpSpPr>
            <a:grpSpLocks noChangeAspect="1"/>
          </p:cNvGrpSpPr>
          <p:nvPr/>
        </p:nvGrpSpPr>
        <p:grpSpPr>
          <a:xfrm>
            <a:off x="5431463" y="132232"/>
            <a:ext cx="3611704" cy="2314995"/>
            <a:chOff x="319096" y="2987579"/>
            <a:chExt cx="3140611" cy="2013039"/>
          </a:xfrm>
        </p:grpSpPr>
        <p:pic>
          <p:nvPicPr>
            <p:cNvPr id="9" name="Picture 3" descr="Z:\Screenshots\Screenshot from 2024-12-02 19-59-43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85" t="1" b="7062"/>
            <a:stretch/>
          </p:blipFill>
          <p:spPr bwMode="auto">
            <a:xfrm>
              <a:off x="319096" y="2987579"/>
              <a:ext cx="3140611" cy="20130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Z:\Downloads\Google_Maps_pin.svg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5320" y="4285637"/>
              <a:ext cx="162033" cy="2827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ttangolo arrotondato 11"/>
            <p:cNvSpPr/>
            <p:nvPr/>
          </p:nvSpPr>
          <p:spPr>
            <a:xfrm>
              <a:off x="2252866" y="3841104"/>
              <a:ext cx="1152000" cy="396000"/>
            </a:xfrm>
            <a:prstGeom prst="roundRect">
              <a:avLst/>
            </a:prstGeom>
            <a:solidFill>
              <a:srgbClr val="C00000"/>
            </a:solidFill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</a:pPr>
              <a:r>
                <a:rPr lang="en-US" sz="1000" b="1" dirty="0" smtClean="0"/>
                <a:t>Meeting Point</a:t>
              </a:r>
            </a:p>
            <a:p>
              <a:pPr algn="ctr">
                <a:lnSpc>
                  <a:spcPct val="114000"/>
                </a:lnSpc>
              </a:pPr>
              <a:r>
                <a:rPr lang="en-US" sz="1000" b="1" dirty="0" smtClean="0"/>
                <a:t>With Guides</a:t>
              </a:r>
              <a:endParaRPr lang="en-GB" sz="1000" b="1" dirty="0"/>
            </a:p>
          </p:txBody>
        </p:sp>
      </p:grpSp>
      <p:pic>
        <p:nvPicPr>
          <p:cNvPr id="10" name="Picture 4" descr="Z:\Downloads\Google_Maps_pin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707" y="1932674"/>
            <a:ext cx="186338" cy="32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ttangolo arrotondato 12"/>
          <p:cNvSpPr/>
          <p:nvPr/>
        </p:nvSpPr>
        <p:spPr>
          <a:xfrm>
            <a:off x="5949707" y="2060749"/>
            <a:ext cx="1260000" cy="288000"/>
          </a:xfrm>
          <a:prstGeom prst="roundRect">
            <a:avLst/>
          </a:prstGeom>
          <a:solidFill>
            <a:srgbClr val="C00000"/>
          </a:solidFill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</a:pPr>
            <a:r>
              <a:rPr lang="en-US" sz="1000" b="1" dirty="0" smtClean="0"/>
              <a:t>We are here</a:t>
            </a:r>
          </a:p>
        </p:txBody>
      </p:sp>
    </p:spTree>
    <p:extLst>
      <p:ext uri="{BB962C8B-B14F-4D97-AF65-F5344CB8AC3E}">
        <p14:creationId xmlns:p14="http://schemas.microsoft.com/office/powerpoint/2010/main" val="4154434447"/>
      </p:ext>
    </p:extLst>
  </p:cSld>
  <p:clrMapOvr>
    <a:masterClrMapping/>
  </p:clrMapOvr>
  <p:transition spd="med" advClick="0" advTm="10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90000"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94" b="5694"/>
          <a:stretch/>
        </p:blipFill>
        <p:spPr bwMode="auto">
          <a:xfrm>
            <a:off x="-1" y="1"/>
            <a:ext cx="9143999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Visits: Data Centre Visit </a:t>
            </a:r>
            <a:r>
              <a:rPr lang="en-US" dirty="0">
                <a:solidFill>
                  <a:schemeClr val="bg1"/>
                </a:solidFill>
              </a:rPr>
              <a:t>Point – 12:30</a:t>
            </a:r>
          </a:p>
        </p:txBody>
      </p:sp>
      <p:pic>
        <p:nvPicPr>
          <p:cNvPr id="3074" name="Picture 2" descr="Z:\Downloads\0610046_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499" y="303403"/>
            <a:ext cx="1842879" cy="276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6" t="37115" r="7382" b="26901"/>
          <a:stretch/>
        </p:blipFill>
        <p:spPr bwMode="auto">
          <a:xfrm>
            <a:off x="164437" y="3433313"/>
            <a:ext cx="5564006" cy="158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po 7"/>
          <p:cNvGrpSpPr>
            <a:grpSpLocks noChangeAspect="1"/>
          </p:cNvGrpSpPr>
          <p:nvPr/>
        </p:nvGrpSpPr>
        <p:grpSpPr>
          <a:xfrm>
            <a:off x="201858" y="747102"/>
            <a:ext cx="3611704" cy="2314995"/>
            <a:chOff x="319096" y="2987579"/>
            <a:chExt cx="3140611" cy="2013039"/>
          </a:xfrm>
        </p:grpSpPr>
        <p:pic>
          <p:nvPicPr>
            <p:cNvPr id="9" name="Picture 3" descr="Z:\Screenshots\Screenshot from 2024-12-02 19-59-43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85" t="1" b="7062"/>
            <a:stretch/>
          </p:blipFill>
          <p:spPr bwMode="auto">
            <a:xfrm>
              <a:off x="319096" y="2987579"/>
              <a:ext cx="3140611" cy="20130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Z:\Downloads\Google_Maps_pin.svg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0234" y="3520513"/>
              <a:ext cx="162033" cy="2827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ttangolo arrotondato 11"/>
            <p:cNvSpPr/>
            <p:nvPr/>
          </p:nvSpPr>
          <p:spPr>
            <a:xfrm>
              <a:off x="445066" y="3075979"/>
              <a:ext cx="1502608" cy="396000"/>
            </a:xfrm>
            <a:prstGeom prst="roundRect">
              <a:avLst/>
            </a:prstGeom>
            <a:solidFill>
              <a:srgbClr val="C00000"/>
            </a:solidFill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</a:pPr>
              <a:r>
                <a:rPr lang="en-US" sz="1000" b="1" dirty="0" smtClean="0"/>
                <a:t>Meeting Point</a:t>
              </a:r>
            </a:p>
            <a:p>
              <a:pPr algn="ctr">
                <a:lnSpc>
                  <a:spcPct val="114000"/>
                </a:lnSpc>
              </a:pPr>
              <a:r>
                <a:rPr lang="en-US" sz="1000" b="1" dirty="0" smtClean="0"/>
                <a:t>This building, 1</a:t>
              </a:r>
              <a:r>
                <a:rPr lang="en-US" sz="1000" b="1" baseline="30000" dirty="0" smtClean="0"/>
                <a:t>st</a:t>
              </a:r>
              <a:r>
                <a:rPr lang="en-US" sz="1000" b="1" dirty="0" smtClean="0"/>
                <a:t> floor</a:t>
              </a:r>
              <a:endParaRPr lang="en-GB" sz="1000" b="1" dirty="0"/>
            </a:p>
          </p:txBody>
        </p:sp>
      </p:grpSp>
      <p:pic>
        <p:nvPicPr>
          <p:cNvPr id="3076" name="Picture 4" descr="Z:\Downloads\CERN-Visit-Point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1" t="34681" r="9895"/>
          <a:stretch/>
        </p:blipFill>
        <p:spPr bwMode="auto">
          <a:xfrm>
            <a:off x="5827028" y="3295292"/>
            <a:ext cx="3138351" cy="172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Z:\Downloads\Google_Maps_pin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382" y="2575989"/>
            <a:ext cx="186338" cy="32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tangolo arrotondato 13"/>
          <p:cNvSpPr/>
          <p:nvPr/>
        </p:nvSpPr>
        <p:spPr>
          <a:xfrm>
            <a:off x="2272729" y="2726518"/>
            <a:ext cx="1260000" cy="288000"/>
          </a:xfrm>
          <a:prstGeom prst="roundRect">
            <a:avLst/>
          </a:prstGeom>
          <a:solidFill>
            <a:srgbClr val="C00000"/>
          </a:solidFill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</a:pPr>
            <a:r>
              <a:rPr lang="en-US" sz="1000" b="1" dirty="0" smtClean="0"/>
              <a:t>We are here</a:t>
            </a:r>
          </a:p>
        </p:txBody>
      </p:sp>
    </p:spTree>
    <p:extLst>
      <p:ext uri="{BB962C8B-B14F-4D97-AF65-F5344CB8AC3E}">
        <p14:creationId xmlns:p14="http://schemas.microsoft.com/office/powerpoint/2010/main" val="3307301330"/>
      </p:ext>
    </p:extLst>
  </p:cSld>
  <p:clrMapOvr>
    <a:masterClrMapping/>
  </p:clrMapOvr>
  <p:transition spd="med" advClick="0" advTm="10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 Break</a:t>
            </a:r>
            <a:endParaRPr lang="en-US" dirty="0"/>
          </a:p>
        </p:txBody>
      </p:sp>
      <p:grpSp>
        <p:nvGrpSpPr>
          <p:cNvPr id="6" name="Gruppo 5"/>
          <p:cNvGrpSpPr/>
          <p:nvPr/>
        </p:nvGrpSpPr>
        <p:grpSpPr>
          <a:xfrm>
            <a:off x="458573" y="1267559"/>
            <a:ext cx="8226854" cy="3262432"/>
            <a:chOff x="457200" y="883885"/>
            <a:chExt cx="8226854" cy="3262432"/>
          </a:xfrm>
        </p:grpSpPr>
        <p:grpSp>
          <p:nvGrpSpPr>
            <p:cNvPr id="2" name="Gruppo 1"/>
            <p:cNvGrpSpPr/>
            <p:nvPr/>
          </p:nvGrpSpPr>
          <p:grpSpPr>
            <a:xfrm>
              <a:off x="457200" y="883885"/>
              <a:ext cx="5416543" cy="3240000"/>
              <a:chOff x="1744981" y="983802"/>
              <a:chExt cx="5416543" cy="3240000"/>
            </a:xfrm>
            <a:effectLst/>
          </p:grpSpPr>
          <p:pic>
            <p:nvPicPr>
              <p:cNvPr id="3074" name="Picture 2" descr="Z:\Screenshot from 2022-05-31 18-53-08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44981" y="983802"/>
                <a:ext cx="5416543" cy="32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Fumetto 2 2"/>
              <p:cNvSpPr/>
              <p:nvPr/>
            </p:nvSpPr>
            <p:spPr>
              <a:xfrm>
                <a:off x="3081731" y="3939937"/>
                <a:ext cx="1152000" cy="216000"/>
              </a:xfrm>
              <a:prstGeom prst="wedgeRoundRectCallout">
                <a:avLst>
                  <a:gd name="adj1" fmla="val -33177"/>
                  <a:gd name="adj2" fmla="val -115975"/>
                  <a:gd name="adj3" fmla="val 16667"/>
                </a:avLst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/>
                  <a:t>Restaurant 2</a:t>
                </a:r>
              </a:p>
            </p:txBody>
          </p:sp>
          <p:sp>
            <p:nvSpPr>
              <p:cNvPr id="11" name="Fumetto 2 10"/>
              <p:cNvSpPr/>
              <p:nvPr/>
            </p:nvSpPr>
            <p:spPr>
              <a:xfrm>
                <a:off x="3603731" y="1760644"/>
                <a:ext cx="1260000" cy="216000"/>
              </a:xfrm>
              <a:prstGeom prst="wedgeRoundRectCallout">
                <a:avLst>
                  <a:gd name="adj1" fmla="val -33177"/>
                  <a:gd name="adj2" fmla="val 102747"/>
                  <a:gd name="adj3" fmla="val 16667"/>
                </a:avLst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smtClean="0"/>
                  <a:t>IT Amphitheatre</a:t>
                </a:r>
                <a:endParaRPr lang="en-US" sz="1000" b="1" dirty="0"/>
              </a:p>
            </p:txBody>
          </p:sp>
          <p:sp>
            <p:nvSpPr>
              <p:cNvPr id="20" name="Figura a mano libera 19"/>
              <p:cNvSpPr/>
              <p:nvPr/>
            </p:nvSpPr>
            <p:spPr>
              <a:xfrm>
                <a:off x="3441460" y="2274833"/>
                <a:ext cx="566650" cy="1100829"/>
              </a:xfrm>
              <a:custGeom>
                <a:avLst/>
                <a:gdLst>
                  <a:gd name="connsiteX0" fmla="*/ 374957 w 768661"/>
                  <a:gd name="connsiteY0" fmla="*/ 2080260 h 2080260"/>
                  <a:gd name="connsiteX1" fmla="*/ 489257 w 768661"/>
                  <a:gd name="connsiteY1" fmla="*/ 1851660 h 2080260"/>
                  <a:gd name="connsiteX2" fmla="*/ 1577 w 768661"/>
                  <a:gd name="connsiteY2" fmla="*/ 1447800 h 2080260"/>
                  <a:gd name="connsiteX3" fmla="*/ 679757 w 768661"/>
                  <a:gd name="connsiteY3" fmla="*/ 289560 h 2080260"/>
                  <a:gd name="connsiteX4" fmla="*/ 740717 w 768661"/>
                  <a:gd name="connsiteY4" fmla="*/ 0 h 2080260"/>
                  <a:gd name="connsiteX0" fmla="*/ 374957 w 1382498"/>
                  <a:gd name="connsiteY0" fmla="*/ 1834327 h 1834327"/>
                  <a:gd name="connsiteX1" fmla="*/ 489257 w 1382498"/>
                  <a:gd name="connsiteY1" fmla="*/ 1605727 h 1834327"/>
                  <a:gd name="connsiteX2" fmla="*/ 1577 w 1382498"/>
                  <a:gd name="connsiteY2" fmla="*/ 1201867 h 1834327"/>
                  <a:gd name="connsiteX3" fmla="*/ 679757 w 1382498"/>
                  <a:gd name="connsiteY3" fmla="*/ 43627 h 1834327"/>
                  <a:gd name="connsiteX4" fmla="*/ 1381348 w 1382498"/>
                  <a:gd name="connsiteY4" fmla="*/ 617644 h 1834327"/>
                  <a:gd name="connsiteX0" fmla="*/ 386635 w 1396539"/>
                  <a:gd name="connsiteY0" fmla="*/ 1216683 h 1216683"/>
                  <a:gd name="connsiteX1" fmla="*/ 500935 w 1396539"/>
                  <a:gd name="connsiteY1" fmla="*/ 988083 h 1216683"/>
                  <a:gd name="connsiteX2" fmla="*/ 13255 w 1396539"/>
                  <a:gd name="connsiteY2" fmla="*/ 584223 h 1216683"/>
                  <a:gd name="connsiteX3" fmla="*/ 1118522 w 1396539"/>
                  <a:gd name="connsiteY3" fmla="*/ 519846 h 1216683"/>
                  <a:gd name="connsiteX4" fmla="*/ 1393026 w 1396539"/>
                  <a:gd name="connsiteY4" fmla="*/ 0 h 1216683"/>
                  <a:gd name="connsiteX0" fmla="*/ 386635 w 1421582"/>
                  <a:gd name="connsiteY0" fmla="*/ 1183100 h 1183100"/>
                  <a:gd name="connsiteX1" fmla="*/ 500935 w 1421582"/>
                  <a:gd name="connsiteY1" fmla="*/ 954500 h 1183100"/>
                  <a:gd name="connsiteX2" fmla="*/ 13255 w 1421582"/>
                  <a:gd name="connsiteY2" fmla="*/ 550640 h 1183100"/>
                  <a:gd name="connsiteX3" fmla="*/ 1118522 w 1421582"/>
                  <a:gd name="connsiteY3" fmla="*/ 486263 h 1183100"/>
                  <a:gd name="connsiteX4" fmla="*/ 1418448 w 1421582"/>
                  <a:gd name="connsiteY4" fmla="*/ 0 h 1183100"/>
                  <a:gd name="connsiteX0" fmla="*/ 0 w 1034947"/>
                  <a:gd name="connsiteY0" fmla="*/ 1183100 h 1183100"/>
                  <a:gd name="connsiteX1" fmla="*/ 114300 w 1034947"/>
                  <a:gd name="connsiteY1" fmla="*/ 954500 h 1183100"/>
                  <a:gd name="connsiteX2" fmla="*/ 440120 w 1034947"/>
                  <a:gd name="connsiteY2" fmla="*/ 593819 h 1183100"/>
                  <a:gd name="connsiteX3" fmla="*/ 731887 w 1034947"/>
                  <a:gd name="connsiteY3" fmla="*/ 486263 h 1183100"/>
                  <a:gd name="connsiteX4" fmla="*/ 1031813 w 1034947"/>
                  <a:gd name="connsiteY4" fmla="*/ 0 h 1183100"/>
                  <a:gd name="connsiteX0" fmla="*/ 0 w 1034947"/>
                  <a:gd name="connsiteY0" fmla="*/ 1183100 h 1183100"/>
                  <a:gd name="connsiteX1" fmla="*/ 149891 w 1034947"/>
                  <a:gd name="connsiteY1" fmla="*/ 988083 h 1183100"/>
                  <a:gd name="connsiteX2" fmla="*/ 440120 w 1034947"/>
                  <a:gd name="connsiteY2" fmla="*/ 593819 h 1183100"/>
                  <a:gd name="connsiteX3" fmla="*/ 731887 w 1034947"/>
                  <a:gd name="connsiteY3" fmla="*/ 486263 h 1183100"/>
                  <a:gd name="connsiteX4" fmla="*/ 1031813 w 1034947"/>
                  <a:gd name="connsiteY4" fmla="*/ 0 h 1183100"/>
                  <a:gd name="connsiteX0" fmla="*/ 0 w 1042473"/>
                  <a:gd name="connsiteY0" fmla="*/ 1187897 h 1187897"/>
                  <a:gd name="connsiteX1" fmla="*/ 149891 w 1042473"/>
                  <a:gd name="connsiteY1" fmla="*/ 992880 h 1187897"/>
                  <a:gd name="connsiteX2" fmla="*/ 440120 w 1042473"/>
                  <a:gd name="connsiteY2" fmla="*/ 598616 h 1187897"/>
                  <a:gd name="connsiteX3" fmla="*/ 731887 w 1042473"/>
                  <a:gd name="connsiteY3" fmla="*/ 491060 h 1187897"/>
                  <a:gd name="connsiteX4" fmla="*/ 1039439 w 1042473"/>
                  <a:gd name="connsiteY4" fmla="*/ 0 h 1187897"/>
                  <a:gd name="connsiteX0" fmla="*/ 0 w 1039439"/>
                  <a:gd name="connsiteY0" fmla="*/ 1187897 h 1187897"/>
                  <a:gd name="connsiteX1" fmla="*/ 149891 w 1039439"/>
                  <a:gd name="connsiteY1" fmla="*/ 992880 h 1187897"/>
                  <a:gd name="connsiteX2" fmla="*/ 440120 w 1039439"/>
                  <a:gd name="connsiteY2" fmla="*/ 598616 h 1187897"/>
                  <a:gd name="connsiteX3" fmla="*/ 731887 w 1039439"/>
                  <a:gd name="connsiteY3" fmla="*/ 491060 h 1187897"/>
                  <a:gd name="connsiteX4" fmla="*/ 1039439 w 1039439"/>
                  <a:gd name="connsiteY4" fmla="*/ 0 h 1187897"/>
                  <a:gd name="connsiteX0" fmla="*/ 0 w 1053267"/>
                  <a:gd name="connsiteY0" fmla="*/ 1207287 h 1207287"/>
                  <a:gd name="connsiteX1" fmla="*/ 149891 w 1053267"/>
                  <a:gd name="connsiteY1" fmla="*/ 1012270 h 1207287"/>
                  <a:gd name="connsiteX2" fmla="*/ 440120 w 1053267"/>
                  <a:gd name="connsiteY2" fmla="*/ 618006 h 1207287"/>
                  <a:gd name="connsiteX3" fmla="*/ 731887 w 1053267"/>
                  <a:gd name="connsiteY3" fmla="*/ 510450 h 1207287"/>
                  <a:gd name="connsiteX4" fmla="*/ 1026789 w 1053267"/>
                  <a:gd name="connsiteY4" fmla="*/ 43522 h 1207287"/>
                  <a:gd name="connsiteX5" fmla="*/ 1039439 w 1053267"/>
                  <a:gd name="connsiteY5" fmla="*/ 19390 h 1207287"/>
                  <a:gd name="connsiteX0" fmla="*/ 0 w 1053267"/>
                  <a:gd name="connsiteY0" fmla="*/ 1207287 h 1207287"/>
                  <a:gd name="connsiteX1" fmla="*/ 149891 w 1053267"/>
                  <a:gd name="connsiteY1" fmla="*/ 1012270 h 1207287"/>
                  <a:gd name="connsiteX2" fmla="*/ 440120 w 1053267"/>
                  <a:gd name="connsiteY2" fmla="*/ 618006 h 1207287"/>
                  <a:gd name="connsiteX3" fmla="*/ 696296 w 1053267"/>
                  <a:gd name="connsiteY3" fmla="*/ 541635 h 1207287"/>
                  <a:gd name="connsiteX4" fmla="*/ 1026789 w 1053267"/>
                  <a:gd name="connsiteY4" fmla="*/ 43522 h 1207287"/>
                  <a:gd name="connsiteX5" fmla="*/ 1039439 w 1053267"/>
                  <a:gd name="connsiteY5" fmla="*/ 19390 h 1207287"/>
                  <a:gd name="connsiteX0" fmla="*/ 0 w 1039439"/>
                  <a:gd name="connsiteY0" fmla="*/ 1187897 h 1187897"/>
                  <a:gd name="connsiteX1" fmla="*/ 149891 w 1039439"/>
                  <a:gd name="connsiteY1" fmla="*/ 992880 h 1187897"/>
                  <a:gd name="connsiteX2" fmla="*/ 440120 w 1039439"/>
                  <a:gd name="connsiteY2" fmla="*/ 598616 h 1187897"/>
                  <a:gd name="connsiteX3" fmla="*/ 696296 w 1039439"/>
                  <a:gd name="connsiteY3" fmla="*/ 522245 h 1187897"/>
                  <a:gd name="connsiteX4" fmla="*/ 1039439 w 1039439"/>
                  <a:gd name="connsiteY4" fmla="*/ 0 h 1187897"/>
                  <a:gd name="connsiteX0" fmla="*/ 0 w 1026728"/>
                  <a:gd name="connsiteY0" fmla="*/ 1154313 h 1154313"/>
                  <a:gd name="connsiteX1" fmla="*/ 149891 w 1026728"/>
                  <a:gd name="connsiteY1" fmla="*/ 959296 h 1154313"/>
                  <a:gd name="connsiteX2" fmla="*/ 440120 w 1026728"/>
                  <a:gd name="connsiteY2" fmla="*/ 565032 h 1154313"/>
                  <a:gd name="connsiteX3" fmla="*/ 696296 w 1026728"/>
                  <a:gd name="connsiteY3" fmla="*/ 488661 h 1154313"/>
                  <a:gd name="connsiteX4" fmla="*/ 1026728 w 1026728"/>
                  <a:gd name="connsiteY4" fmla="*/ 0 h 1154313"/>
                  <a:gd name="connsiteX0" fmla="*/ 0 w 711413"/>
                  <a:gd name="connsiteY0" fmla="*/ 1094498 h 1094498"/>
                  <a:gd name="connsiteX1" fmla="*/ 149891 w 711413"/>
                  <a:gd name="connsiteY1" fmla="*/ 899481 h 1094498"/>
                  <a:gd name="connsiteX2" fmla="*/ 440120 w 711413"/>
                  <a:gd name="connsiteY2" fmla="*/ 505217 h 1094498"/>
                  <a:gd name="connsiteX3" fmla="*/ 696296 w 711413"/>
                  <a:gd name="connsiteY3" fmla="*/ 428846 h 1094498"/>
                  <a:gd name="connsiteX4" fmla="*/ 437205 w 711413"/>
                  <a:gd name="connsiteY4" fmla="*/ 0 h 1094498"/>
                  <a:gd name="connsiteX0" fmla="*/ 0 w 724009"/>
                  <a:gd name="connsiteY0" fmla="*/ 1105378 h 1105378"/>
                  <a:gd name="connsiteX1" fmla="*/ 149891 w 724009"/>
                  <a:gd name="connsiteY1" fmla="*/ 910361 h 1105378"/>
                  <a:gd name="connsiteX2" fmla="*/ 440120 w 724009"/>
                  <a:gd name="connsiteY2" fmla="*/ 516097 h 1105378"/>
                  <a:gd name="connsiteX3" fmla="*/ 696296 w 724009"/>
                  <a:gd name="connsiteY3" fmla="*/ 439726 h 1105378"/>
                  <a:gd name="connsiteX4" fmla="*/ 437205 w 724009"/>
                  <a:gd name="connsiteY4" fmla="*/ 10880 h 1105378"/>
                  <a:gd name="connsiteX0" fmla="*/ 0 w 721231"/>
                  <a:gd name="connsiteY0" fmla="*/ 1082030 h 1082030"/>
                  <a:gd name="connsiteX1" fmla="*/ 149891 w 721231"/>
                  <a:gd name="connsiteY1" fmla="*/ 887013 h 1082030"/>
                  <a:gd name="connsiteX2" fmla="*/ 440120 w 721231"/>
                  <a:gd name="connsiteY2" fmla="*/ 492749 h 1082030"/>
                  <a:gd name="connsiteX3" fmla="*/ 696296 w 721231"/>
                  <a:gd name="connsiteY3" fmla="*/ 416378 h 1082030"/>
                  <a:gd name="connsiteX4" fmla="*/ 405509 w 721231"/>
                  <a:gd name="connsiteY4" fmla="*/ 11458 h 1082030"/>
                  <a:gd name="connsiteX0" fmla="*/ 0 w 720321"/>
                  <a:gd name="connsiteY0" fmla="*/ 1070572 h 1070572"/>
                  <a:gd name="connsiteX1" fmla="*/ 149891 w 720321"/>
                  <a:gd name="connsiteY1" fmla="*/ 875555 h 1070572"/>
                  <a:gd name="connsiteX2" fmla="*/ 440120 w 720321"/>
                  <a:gd name="connsiteY2" fmla="*/ 481291 h 1070572"/>
                  <a:gd name="connsiteX3" fmla="*/ 696296 w 720321"/>
                  <a:gd name="connsiteY3" fmla="*/ 404920 h 1070572"/>
                  <a:gd name="connsiteX4" fmla="*/ 405509 w 720321"/>
                  <a:gd name="connsiteY4" fmla="*/ 0 h 1070572"/>
                  <a:gd name="connsiteX0" fmla="*/ 0 w 587881"/>
                  <a:gd name="connsiteY0" fmla="*/ 1094399 h 1094399"/>
                  <a:gd name="connsiteX1" fmla="*/ 149891 w 587881"/>
                  <a:gd name="connsiteY1" fmla="*/ 899382 h 1094399"/>
                  <a:gd name="connsiteX2" fmla="*/ 440120 w 587881"/>
                  <a:gd name="connsiteY2" fmla="*/ 505118 h 1094399"/>
                  <a:gd name="connsiteX3" fmla="*/ 544161 w 587881"/>
                  <a:gd name="connsiteY3" fmla="*/ 45932 h 1094399"/>
                  <a:gd name="connsiteX4" fmla="*/ 405509 w 587881"/>
                  <a:gd name="connsiteY4" fmla="*/ 23827 h 1094399"/>
                  <a:gd name="connsiteX0" fmla="*/ 0 w 544161"/>
                  <a:gd name="connsiteY0" fmla="*/ 1075879 h 1075879"/>
                  <a:gd name="connsiteX1" fmla="*/ 149891 w 544161"/>
                  <a:gd name="connsiteY1" fmla="*/ 880862 h 1075879"/>
                  <a:gd name="connsiteX2" fmla="*/ 440120 w 544161"/>
                  <a:gd name="connsiteY2" fmla="*/ 486598 h 1075879"/>
                  <a:gd name="connsiteX3" fmla="*/ 544161 w 544161"/>
                  <a:gd name="connsiteY3" fmla="*/ 27412 h 1075879"/>
                  <a:gd name="connsiteX4" fmla="*/ 405509 w 544161"/>
                  <a:gd name="connsiteY4" fmla="*/ 5307 h 1075879"/>
                  <a:gd name="connsiteX0" fmla="*/ 0 w 583273"/>
                  <a:gd name="connsiteY0" fmla="*/ 1075879 h 1075879"/>
                  <a:gd name="connsiteX1" fmla="*/ 149891 w 583273"/>
                  <a:gd name="connsiteY1" fmla="*/ 880862 h 1075879"/>
                  <a:gd name="connsiteX2" fmla="*/ 440120 w 583273"/>
                  <a:gd name="connsiteY2" fmla="*/ 486598 h 1075879"/>
                  <a:gd name="connsiteX3" fmla="*/ 544161 w 583273"/>
                  <a:gd name="connsiteY3" fmla="*/ 27412 h 1075879"/>
                  <a:gd name="connsiteX4" fmla="*/ 405509 w 583273"/>
                  <a:gd name="connsiteY4" fmla="*/ 5307 h 1075879"/>
                  <a:gd name="connsiteX0" fmla="*/ 0 w 544161"/>
                  <a:gd name="connsiteY0" fmla="*/ 1075879 h 1075879"/>
                  <a:gd name="connsiteX1" fmla="*/ 149891 w 544161"/>
                  <a:gd name="connsiteY1" fmla="*/ 880862 h 1075879"/>
                  <a:gd name="connsiteX2" fmla="*/ 544161 w 544161"/>
                  <a:gd name="connsiteY2" fmla="*/ 27412 h 1075879"/>
                  <a:gd name="connsiteX3" fmla="*/ 405509 w 544161"/>
                  <a:gd name="connsiteY3" fmla="*/ 5307 h 1075879"/>
                  <a:gd name="connsiteX0" fmla="*/ 0 w 544161"/>
                  <a:gd name="connsiteY0" fmla="*/ 1075879 h 1075879"/>
                  <a:gd name="connsiteX1" fmla="*/ 149891 w 544161"/>
                  <a:gd name="connsiteY1" fmla="*/ 880862 h 1075879"/>
                  <a:gd name="connsiteX2" fmla="*/ 378765 w 544161"/>
                  <a:gd name="connsiteY2" fmla="*/ 402376 h 1075879"/>
                  <a:gd name="connsiteX3" fmla="*/ 544161 w 544161"/>
                  <a:gd name="connsiteY3" fmla="*/ 27412 h 1075879"/>
                  <a:gd name="connsiteX4" fmla="*/ 405509 w 544161"/>
                  <a:gd name="connsiteY4" fmla="*/ 5307 h 1075879"/>
                  <a:gd name="connsiteX0" fmla="*/ 0 w 590477"/>
                  <a:gd name="connsiteY0" fmla="*/ 1075879 h 1075879"/>
                  <a:gd name="connsiteX1" fmla="*/ 149891 w 590477"/>
                  <a:gd name="connsiteY1" fmla="*/ 880862 h 1075879"/>
                  <a:gd name="connsiteX2" fmla="*/ 566886 w 590477"/>
                  <a:gd name="connsiteY2" fmla="*/ 287232 h 1075879"/>
                  <a:gd name="connsiteX3" fmla="*/ 544161 w 590477"/>
                  <a:gd name="connsiteY3" fmla="*/ 27412 h 1075879"/>
                  <a:gd name="connsiteX4" fmla="*/ 405509 w 590477"/>
                  <a:gd name="connsiteY4" fmla="*/ 5307 h 1075879"/>
                  <a:gd name="connsiteX0" fmla="*/ 0 w 593408"/>
                  <a:gd name="connsiteY0" fmla="*/ 1070572 h 1070572"/>
                  <a:gd name="connsiteX1" fmla="*/ 149891 w 593408"/>
                  <a:gd name="connsiteY1" fmla="*/ 875555 h 1070572"/>
                  <a:gd name="connsiteX2" fmla="*/ 566886 w 593408"/>
                  <a:gd name="connsiteY2" fmla="*/ 281925 h 1070572"/>
                  <a:gd name="connsiteX3" fmla="*/ 559415 w 593408"/>
                  <a:gd name="connsiteY3" fmla="*/ 46093 h 1070572"/>
                  <a:gd name="connsiteX4" fmla="*/ 405509 w 593408"/>
                  <a:gd name="connsiteY4" fmla="*/ 0 h 1070572"/>
                  <a:gd name="connsiteX0" fmla="*/ 0 w 593408"/>
                  <a:gd name="connsiteY0" fmla="*/ 1070572 h 1070572"/>
                  <a:gd name="connsiteX1" fmla="*/ 149891 w 593408"/>
                  <a:gd name="connsiteY1" fmla="*/ 875555 h 1070572"/>
                  <a:gd name="connsiteX2" fmla="*/ 566886 w 593408"/>
                  <a:gd name="connsiteY2" fmla="*/ 281925 h 1070572"/>
                  <a:gd name="connsiteX3" fmla="*/ 559415 w 593408"/>
                  <a:gd name="connsiteY3" fmla="*/ 46093 h 1070572"/>
                  <a:gd name="connsiteX4" fmla="*/ 405509 w 593408"/>
                  <a:gd name="connsiteY4" fmla="*/ 0 h 1070572"/>
                  <a:gd name="connsiteX0" fmla="*/ 0 w 788211"/>
                  <a:gd name="connsiteY0" fmla="*/ 1070572 h 1070572"/>
                  <a:gd name="connsiteX1" fmla="*/ 149891 w 788211"/>
                  <a:gd name="connsiteY1" fmla="*/ 875555 h 1070572"/>
                  <a:gd name="connsiteX2" fmla="*/ 566886 w 788211"/>
                  <a:gd name="connsiteY2" fmla="*/ 281925 h 1070572"/>
                  <a:gd name="connsiteX3" fmla="*/ 788211 w 788211"/>
                  <a:gd name="connsiteY3" fmla="*/ 156439 h 1070572"/>
                  <a:gd name="connsiteX4" fmla="*/ 405509 w 788211"/>
                  <a:gd name="connsiteY4" fmla="*/ 0 h 1070572"/>
                  <a:gd name="connsiteX0" fmla="*/ 0 w 789115"/>
                  <a:gd name="connsiteY0" fmla="*/ 1070572 h 1070572"/>
                  <a:gd name="connsiteX1" fmla="*/ 149891 w 789115"/>
                  <a:gd name="connsiteY1" fmla="*/ 875555 h 1070572"/>
                  <a:gd name="connsiteX2" fmla="*/ 566886 w 789115"/>
                  <a:gd name="connsiteY2" fmla="*/ 281925 h 1070572"/>
                  <a:gd name="connsiteX3" fmla="*/ 788211 w 789115"/>
                  <a:gd name="connsiteY3" fmla="*/ 156439 h 1070572"/>
                  <a:gd name="connsiteX4" fmla="*/ 405509 w 789115"/>
                  <a:gd name="connsiteY4" fmla="*/ 0 h 1070572"/>
                  <a:gd name="connsiteX0" fmla="*/ 0 w 594553"/>
                  <a:gd name="connsiteY0" fmla="*/ 1090400 h 1090400"/>
                  <a:gd name="connsiteX1" fmla="*/ 149891 w 594553"/>
                  <a:gd name="connsiteY1" fmla="*/ 895383 h 1090400"/>
                  <a:gd name="connsiteX2" fmla="*/ 566886 w 594553"/>
                  <a:gd name="connsiteY2" fmla="*/ 301753 h 1090400"/>
                  <a:gd name="connsiteX3" fmla="*/ 564499 w 594553"/>
                  <a:gd name="connsiteY3" fmla="*/ 51528 h 1090400"/>
                  <a:gd name="connsiteX4" fmla="*/ 405509 w 594553"/>
                  <a:gd name="connsiteY4" fmla="*/ 19828 h 1090400"/>
                  <a:gd name="connsiteX0" fmla="*/ 0 w 604946"/>
                  <a:gd name="connsiteY0" fmla="*/ 1090400 h 1090400"/>
                  <a:gd name="connsiteX1" fmla="*/ 149891 w 604946"/>
                  <a:gd name="connsiteY1" fmla="*/ 895383 h 1090400"/>
                  <a:gd name="connsiteX2" fmla="*/ 566886 w 604946"/>
                  <a:gd name="connsiteY2" fmla="*/ 301753 h 1090400"/>
                  <a:gd name="connsiteX3" fmla="*/ 564499 w 604946"/>
                  <a:gd name="connsiteY3" fmla="*/ 51528 h 1090400"/>
                  <a:gd name="connsiteX4" fmla="*/ 405509 w 604946"/>
                  <a:gd name="connsiteY4" fmla="*/ 19828 h 1090400"/>
                  <a:gd name="connsiteX0" fmla="*/ 0 w 604946"/>
                  <a:gd name="connsiteY0" fmla="*/ 1070572 h 1070572"/>
                  <a:gd name="connsiteX1" fmla="*/ 149891 w 604946"/>
                  <a:gd name="connsiteY1" fmla="*/ 875555 h 1070572"/>
                  <a:gd name="connsiteX2" fmla="*/ 566886 w 604946"/>
                  <a:gd name="connsiteY2" fmla="*/ 281925 h 1070572"/>
                  <a:gd name="connsiteX3" fmla="*/ 564499 w 604946"/>
                  <a:gd name="connsiteY3" fmla="*/ 31700 h 1070572"/>
                  <a:gd name="connsiteX4" fmla="*/ 405509 w 604946"/>
                  <a:gd name="connsiteY4" fmla="*/ 0 h 1070572"/>
                  <a:gd name="connsiteX0" fmla="*/ 0 w 604946"/>
                  <a:gd name="connsiteY0" fmla="*/ 1108953 h 1108953"/>
                  <a:gd name="connsiteX1" fmla="*/ 149891 w 604946"/>
                  <a:gd name="connsiteY1" fmla="*/ 913936 h 1108953"/>
                  <a:gd name="connsiteX2" fmla="*/ 566886 w 604946"/>
                  <a:gd name="connsiteY2" fmla="*/ 320306 h 1108953"/>
                  <a:gd name="connsiteX3" fmla="*/ 564499 w 604946"/>
                  <a:gd name="connsiteY3" fmla="*/ 70081 h 1108953"/>
                  <a:gd name="connsiteX4" fmla="*/ 405509 w 604946"/>
                  <a:gd name="connsiteY4" fmla="*/ 0 h 1108953"/>
                  <a:gd name="connsiteX0" fmla="*/ 0 w 604946"/>
                  <a:gd name="connsiteY0" fmla="*/ 1108953 h 1108953"/>
                  <a:gd name="connsiteX1" fmla="*/ 149891 w 604946"/>
                  <a:gd name="connsiteY1" fmla="*/ 913936 h 1108953"/>
                  <a:gd name="connsiteX2" fmla="*/ 566886 w 604946"/>
                  <a:gd name="connsiteY2" fmla="*/ 320306 h 1108953"/>
                  <a:gd name="connsiteX3" fmla="*/ 564499 w 604946"/>
                  <a:gd name="connsiteY3" fmla="*/ 70081 h 1108953"/>
                  <a:gd name="connsiteX4" fmla="*/ 405509 w 604946"/>
                  <a:gd name="connsiteY4" fmla="*/ 0 h 1108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4946" h="1108953">
                    <a:moveTo>
                      <a:pt x="0" y="1108953"/>
                    </a:moveTo>
                    <a:cubicBezTo>
                      <a:pt x="88265" y="1047358"/>
                      <a:pt x="55410" y="1045377"/>
                      <a:pt x="149891" y="913936"/>
                    </a:cubicBezTo>
                    <a:cubicBezTo>
                      <a:pt x="244372" y="782495"/>
                      <a:pt x="501174" y="462548"/>
                      <a:pt x="566886" y="320306"/>
                    </a:cubicBezTo>
                    <a:cubicBezTo>
                      <a:pt x="632598" y="178064"/>
                      <a:pt x="600717" y="145855"/>
                      <a:pt x="564499" y="70081"/>
                    </a:cubicBezTo>
                    <a:cubicBezTo>
                      <a:pt x="470254" y="50561"/>
                      <a:pt x="526632" y="71853"/>
                      <a:pt x="405509" y="0"/>
                    </a:cubicBezTo>
                  </a:path>
                </a:pathLst>
              </a:custGeom>
              <a:ln>
                <a:headEnd type="triangle" w="med" len="lg"/>
                <a:tailEnd type="none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" name="Rettangolo 3"/>
            <p:cNvSpPr/>
            <p:nvPr/>
          </p:nvSpPr>
          <p:spPr>
            <a:xfrm>
              <a:off x="5956300" y="883885"/>
              <a:ext cx="2727754" cy="32624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u="sng" dirty="0" smtClean="0">
                  <a:solidFill>
                    <a:srgbClr val="000000"/>
                  </a:solidFill>
                </a:rPr>
                <a:t>CERN </a:t>
              </a:r>
              <a:r>
                <a:rPr lang="en-US" sz="1600" u="sng" dirty="0">
                  <a:solidFill>
                    <a:srgbClr val="000000"/>
                  </a:solidFill>
                </a:rPr>
                <a:t>Restaurant 2</a:t>
              </a:r>
            </a:p>
            <a:p>
              <a:endParaRPr lang="en-US" sz="600" dirty="0" smtClean="0">
                <a:solidFill>
                  <a:srgbClr val="000000"/>
                </a:solidFill>
              </a:endParaRP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200" dirty="0" smtClean="0">
                  <a:solidFill>
                    <a:srgbClr val="000000"/>
                  </a:solidFill>
                </a:rPr>
                <a:t>Self-service </a:t>
              </a:r>
              <a:r>
                <a:rPr lang="en-US" sz="1200" dirty="0">
                  <a:solidFill>
                    <a:srgbClr val="000000"/>
                  </a:solidFill>
                </a:rPr>
                <a:t>restaurant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200" dirty="0">
                  <a:solidFill>
                    <a:srgbClr val="000000"/>
                  </a:solidFill>
                </a:rPr>
                <a:t>Cash (CHF) and credit </a:t>
              </a:r>
              <a:r>
                <a:rPr lang="en-US" sz="1200" dirty="0" smtClean="0">
                  <a:solidFill>
                    <a:srgbClr val="000000"/>
                  </a:solidFill>
                </a:rPr>
                <a:t>cards</a:t>
              </a:r>
            </a:p>
            <a:p>
              <a:endParaRPr lang="en-US" sz="600" dirty="0">
                <a:solidFill>
                  <a:srgbClr val="000000"/>
                </a:solidFill>
              </a:endParaRP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200" dirty="0">
                  <a:solidFill>
                    <a:srgbClr val="000000"/>
                  </a:solidFill>
                </a:rPr>
                <a:t>Table reserved at ground floor</a:t>
              </a:r>
            </a:p>
            <a:p>
              <a:endParaRPr lang="en-US" sz="600" dirty="0">
                <a:solidFill>
                  <a:srgbClr val="000000"/>
                </a:solidFill>
              </a:endParaRP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200" dirty="0">
                  <a:solidFill>
                    <a:srgbClr val="000000"/>
                  </a:solidFill>
                </a:rPr>
                <a:t>Several menus available 1</a:t>
              </a:r>
              <a:r>
                <a:rPr lang="en-US" sz="1200" baseline="30000" dirty="0">
                  <a:solidFill>
                    <a:srgbClr val="000000"/>
                  </a:solidFill>
                </a:rPr>
                <a:t>st</a:t>
              </a:r>
              <a:r>
                <a:rPr lang="en-US" sz="1200" dirty="0">
                  <a:solidFill>
                    <a:srgbClr val="000000"/>
                  </a:solidFill>
                </a:rPr>
                <a:t> floor,</a:t>
              </a:r>
              <a:br>
                <a:rPr lang="en-US" sz="1200" dirty="0">
                  <a:solidFill>
                    <a:srgbClr val="000000"/>
                  </a:solidFill>
                </a:rPr>
              </a:br>
              <a:r>
                <a:rPr lang="en-US" sz="1200" dirty="0">
                  <a:solidFill>
                    <a:srgbClr val="000000"/>
                  </a:solidFill>
                </a:rPr>
                <a:t>plus pizza, salads </a:t>
              </a:r>
              <a:r>
                <a:rPr lang="en-US" sz="1200" dirty="0" smtClean="0">
                  <a:solidFill>
                    <a:srgbClr val="000000"/>
                  </a:solidFill>
                </a:rPr>
                <a:t>on ground floor</a:t>
              </a:r>
              <a:endParaRPr lang="en-US" sz="1200" dirty="0">
                <a:solidFill>
                  <a:srgbClr val="000000"/>
                </a:solidFill>
              </a:endParaRPr>
            </a:p>
            <a:p>
              <a:endParaRPr lang="en-US" sz="600" dirty="0" smtClean="0">
                <a:solidFill>
                  <a:srgbClr val="000000"/>
                </a:solidFill>
              </a:endParaRP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200" dirty="0" smtClean="0">
                  <a:solidFill>
                    <a:srgbClr val="000000"/>
                  </a:solidFill>
                </a:rPr>
                <a:t>Coffee/tea + snacks until 17:00</a:t>
              </a:r>
            </a:p>
            <a:p>
              <a:endParaRPr lang="en-US" sz="1200" dirty="0">
                <a:solidFill>
                  <a:srgbClr val="000000"/>
                </a:solidFill>
              </a:endParaRPr>
            </a:p>
            <a:p>
              <a:endParaRPr lang="en-US" sz="1200" dirty="0" smtClean="0">
                <a:solidFill>
                  <a:srgbClr val="000000"/>
                </a:solidFill>
              </a:endParaRPr>
            </a:p>
            <a:p>
              <a:r>
                <a:rPr lang="en-US" sz="1600" u="sng" dirty="0">
                  <a:solidFill>
                    <a:srgbClr val="000000"/>
                  </a:solidFill>
                </a:rPr>
                <a:t>If you are going to a </a:t>
              </a:r>
              <a:r>
                <a:rPr lang="en-US" sz="1600" u="sng" dirty="0" smtClean="0">
                  <a:solidFill>
                    <a:srgbClr val="000000"/>
                  </a:solidFill>
                </a:rPr>
                <a:t>visit</a:t>
              </a:r>
              <a:endParaRPr lang="en-US" sz="1600" u="sng" dirty="0">
                <a:solidFill>
                  <a:srgbClr val="000000"/>
                </a:solidFill>
              </a:endParaRPr>
            </a:p>
            <a:p>
              <a:endParaRPr lang="en-US" sz="600" dirty="0" smtClean="0">
                <a:solidFill>
                  <a:srgbClr val="000000"/>
                </a:solidFill>
              </a:endParaRP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200" dirty="0" smtClean="0">
                  <a:solidFill>
                    <a:srgbClr val="000000"/>
                  </a:solidFill>
                </a:rPr>
                <a:t>Lunch bag has been prepared with your chosen sandwich / salad</a:t>
              </a:r>
            </a:p>
            <a:p>
              <a:endParaRPr lang="en-US" sz="600" dirty="0" smtClean="0">
                <a:solidFill>
                  <a:srgbClr val="000000"/>
                </a:solidFill>
              </a:endParaRP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US" sz="1200" dirty="0" smtClean="0">
                  <a:solidFill>
                    <a:srgbClr val="000000"/>
                  </a:solidFill>
                </a:rPr>
                <a:t>Pick up </a:t>
              </a:r>
              <a:r>
                <a:rPr lang="en-US" sz="1200" b="1" u="sng" dirty="0" smtClean="0">
                  <a:solidFill>
                    <a:srgbClr val="000000"/>
                  </a:solidFill>
                </a:rPr>
                <a:t>after</a:t>
              </a:r>
              <a:r>
                <a:rPr lang="en-US" sz="1200" dirty="0" smtClean="0">
                  <a:solidFill>
                    <a:srgbClr val="000000"/>
                  </a:solidFill>
                </a:rPr>
                <a:t> the visit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9612286"/>
      </p:ext>
    </p:extLst>
  </p:cSld>
  <p:clrMapOvr>
    <a:masterClrMapping/>
  </p:clrMapOvr>
  <p:transition spd="med" advClick="0" advTm="10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2" name="Segnaposto contenuto 1"/>
          <p:cNvSpPr>
            <a:spLocks noGrp="1"/>
          </p:cNvSpPr>
          <p:nvPr>
            <p:ph sz="half" idx="10"/>
          </p:nvPr>
        </p:nvSpPr>
        <p:spPr>
          <a:xfrm>
            <a:off x="457200" y="819151"/>
            <a:ext cx="8229600" cy="3348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Developer Summit Homepage</a:t>
            </a:r>
            <a:br>
              <a:rPr lang="en-US" sz="2000" dirty="0" smtClean="0"/>
            </a:br>
            <a:r>
              <a:rPr lang="en-US" sz="2000" dirty="0" smtClean="0"/>
              <a:t>	</a:t>
            </a:r>
            <a:r>
              <a:rPr lang="en-US" sz="2000" dirty="0" smtClean="0">
                <a:hlinkClick r:id="rId2"/>
              </a:rPr>
              <a:t>https</a:t>
            </a:r>
            <a:r>
              <a:rPr lang="en-US" sz="2000" dirty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indico.cern.ch/e/</a:t>
            </a:r>
            <a:r>
              <a:rPr lang="en-US" sz="2000" dirty="0">
                <a:hlinkClick r:id="rId2"/>
              </a:rPr>
              <a:t>ceph-new-users-workshop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Science Gateway Exhibitions</a:t>
            </a:r>
          </a:p>
          <a:p>
            <a:pPr lvl="1"/>
            <a:r>
              <a:rPr lang="en-US" sz="1600" dirty="0" smtClean="0">
                <a:hlinkClick r:id="rId3"/>
              </a:rPr>
              <a:t>http://visit.cern</a:t>
            </a:r>
            <a:endParaRPr lang="en-US" sz="1600" dirty="0" smtClean="0"/>
          </a:p>
          <a:p>
            <a:pPr lvl="1"/>
            <a:r>
              <a:rPr lang="en-US" sz="1600" dirty="0"/>
              <a:t>Open </a:t>
            </a:r>
            <a:r>
              <a:rPr lang="en-US" sz="1600" dirty="0" smtClean="0"/>
              <a:t>Tue-Sun 09:00 - 17:00</a:t>
            </a:r>
            <a:endParaRPr lang="en-US" sz="1600" dirty="0"/>
          </a:p>
          <a:p>
            <a:pPr lvl="1"/>
            <a:r>
              <a:rPr lang="en-US" sz="1600" dirty="0" smtClean="0"/>
              <a:t>Privatized for Cephalocon Attendees, tomorrow (Wed 04/12) @17:30</a:t>
            </a:r>
            <a:endParaRPr lang="en-US" sz="1600" dirty="0"/>
          </a:p>
          <a:p>
            <a:pPr lvl="1"/>
            <a:endParaRPr lang="en-US" sz="1600" dirty="0" smtClean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1"/>
          </p:nvPr>
        </p:nvSpPr>
        <p:spPr>
          <a:xfrm>
            <a:off x="4724400" y="3773889"/>
            <a:ext cx="3960000" cy="1119149"/>
          </a:xfrm>
        </p:spPr>
        <p:txBody>
          <a:bodyPr>
            <a:normAutofit/>
          </a:bodyPr>
          <a:lstStyle/>
          <a:p>
            <a:r>
              <a:rPr lang="en-US" sz="1800" dirty="0"/>
              <a:t>Transports Publics </a:t>
            </a:r>
            <a:r>
              <a:rPr lang="en-US" sz="1800" dirty="0" err="1"/>
              <a:t>Genevois</a:t>
            </a:r>
            <a:endParaRPr lang="en-US" sz="1800" dirty="0"/>
          </a:p>
          <a:p>
            <a:pPr lvl="1"/>
            <a:r>
              <a:rPr lang="en-US" sz="1400" dirty="0"/>
              <a:t>Web: </a:t>
            </a:r>
            <a:r>
              <a:rPr lang="en-US" sz="1400" dirty="0" smtClean="0">
                <a:hlinkClick r:id="rId4"/>
              </a:rPr>
              <a:t>www.tpg.ch/en</a:t>
            </a:r>
            <a:endParaRPr lang="en-US" sz="1400" dirty="0"/>
          </a:p>
          <a:p>
            <a:pPr lvl="1"/>
            <a:r>
              <a:rPr lang="en-US" sz="1400" dirty="0">
                <a:hlinkClick r:id="rId5"/>
              </a:rPr>
              <a:t>Android App</a:t>
            </a:r>
            <a:r>
              <a:rPr lang="en-US" sz="1400" dirty="0"/>
              <a:t> || </a:t>
            </a:r>
            <a:r>
              <a:rPr lang="en-US" sz="1400" dirty="0" err="1">
                <a:hlinkClick r:id="rId6"/>
              </a:rPr>
              <a:t>iOS</a:t>
            </a:r>
            <a:r>
              <a:rPr lang="en-US" sz="1400" dirty="0">
                <a:hlinkClick r:id="rId6"/>
              </a:rPr>
              <a:t> </a:t>
            </a:r>
            <a:r>
              <a:rPr lang="en-US" sz="1400" dirty="0" smtClean="0">
                <a:hlinkClick r:id="rId6"/>
              </a:rPr>
              <a:t>App</a:t>
            </a:r>
            <a:endParaRPr lang="en-US" sz="1400" dirty="0"/>
          </a:p>
        </p:txBody>
      </p:sp>
      <p:pic>
        <p:nvPicPr>
          <p:cNvPr id="7174" name="Picture 6" descr="Z:\Desktop\unnamed (1)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8356" y="4204841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Z:\Desktop\unnamed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4204841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egnaposto contenuto 2"/>
          <p:cNvSpPr txBox="1">
            <a:spLocks/>
          </p:cNvSpPr>
          <p:nvPr/>
        </p:nvSpPr>
        <p:spPr>
          <a:xfrm>
            <a:off x="485000" y="3773889"/>
            <a:ext cx="3960000" cy="111914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88000" indent="-2880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kumimoji="0" sz="2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20000" indent="-288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Wingdings" pitchFamily="2" charset="2"/>
              <a:buChar char="Ø"/>
              <a:defRPr kumimoji="0" sz="2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080000" indent="-288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Wingdings" pitchFamily="2" charset="2"/>
              <a:buChar char="ü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CERN Maps</a:t>
            </a:r>
          </a:p>
          <a:p>
            <a:pPr lvl="1"/>
            <a:r>
              <a:rPr lang="en-US" sz="1400" dirty="0"/>
              <a:t>Web: </a:t>
            </a:r>
            <a:r>
              <a:rPr lang="en-US" sz="1400" dirty="0">
                <a:hlinkClick r:id="rId9"/>
              </a:rPr>
              <a:t>maps.web.cern.ch</a:t>
            </a:r>
            <a:endParaRPr lang="en-US" sz="1400" dirty="0"/>
          </a:p>
          <a:p>
            <a:pPr lvl="1"/>
            <a:r>
              <a:rPr lang="en-US" sz="1400" dirty="0">
                <a:hlinkClick r:id="rId10"/>
              </a:rPr>
              <a:t>Android App</a:t>
            </a:r>
            <a:r>
              <a:rPr lang="en-US" sz="1400" dirty="0"/>
              <a:t> || </a:t>
            </a:r>
            <a:r>
              <a:rPr lang="en-US" sz="1400" dirty="0" err="1">
                <a:hlinkClick r:id="rId11"/>
              </a:rPr>
              <a:t>iOS</a:t>
            </a:r>
            <a:r>
              <a:rPr lang="en-US" sz="1400" dirty="0">
                <a:hlinkClick r:id="rId11"/>
              </a:rPr>
              <a:t> App</a:t>
            </a:r>
            <a:endParaRPr lang="en-US" sz="1400" dirty="0"/>
          </a:p>
        </p:txBody>
      </p:sp>
      <p:pic>
        <p:nvPicPr>
          <p:cNvPr id="4098" name="Picture 2" descr="Z:\Downloads\202310-230_47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42" b="21918"/>
          <a:stretch/>
        </p:blipFill>
        <p:spPr bwMode="auto">
          <a:xfrm>
            <a:off x="4294616" y="1699401"/>
            <a:ext cx="4389438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584761"/>
      </p:ext>
    </p:extLst>
  </p:cSld>
  <p:clrMapOvr>
    <a:masterClrMapping/>
  </p:clrMapOvr>
  <p:transition spd="med" advClick="0" advTm="10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25788</TotalTime>
  <Words>109</Words>
  <Application>Microsoft Office PowerPoint</Application>
  <PresentationFormat>Presentazione su schermo (16:9)</PresentationFormat>
  <Paragraphs>50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CERNCorporate16-9</vt:lpstr>
      <vt:lpstr>Welcome Ceph New Users Workshop</vt:lpstr>
      <vt:lpstr>Agenda</vt:lpstr>
      <vt:lpstr>Visits: Antimatter Factory – 12:30</vt:lpstr>
      <vt:lpstr>Visits: LINAC/LEIR – 12:30</vt:lpstr>
      <vt:lpstr>Visits: Data Centre Visit Point – 12:30</vt:lpstr>
      <vt:lpstr>Lunch Break</vt:lpstr>
      <vt:lpstr>Useful Links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Enrico Bocchi</cp:lastModifiedBy>
  <cp:revision>1254</cp:revision>
  <dcterms:created xsi:type="dcterms:W3CDTF">2012-11-30T11:04:26Z</dcterms:created>
  <dcterms:modified xsi:type="dcterms:W3CDTF">2024-12-02T20:24:45Z</dcterms:modified>
</cp:coreProperties>
</file>