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9" r:id="rId2"/>
    <p:sldId id="274" r:id="rId3"/>
    <p:sldId id="303" r:id="rId4"/>
    <p:sldId id="268" r:id="rId5"/>
    <p:sldId id="305" r:id="rId6"/>
    <p:sldId id="271" r:id="rId7"/>
    <p:sldId id="304" r:id="rId8"/>
    <p:sldId id="308" r:id="rId9"/>
    <p:sldId id="307" r:id="rId10"/>
    <p:sldId id="288" r:id="rId11"/>
    <p:sldId id="27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2C5D4"/>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17"/>
    <p:restoredTop sz="94686"/>
  </p:normalViewPr>
  <p:slideViewPr>
    <p:cSldViewPr snapToObjects="1">
      <p:cViewPr varScale="1">
        <p:scale>
          <a:sx n="166" d="100"/>
          <a:sy n="166" d="100"/>
        </p:scale>
        <p:origin x="216" y="85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9/18/24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27648" y="2169047"/>
            <a:ext cx="2520000" cy="2494674"/>
          </a:xfrm>
          <a:prstGeom prst="rect">
            <a:avLst/>
          </a:prstGeom>
        </p:spPr>
      </p:pic>
      <p:sp>
        <p:nvSpPr>
          <p:cNvPr id="3" name="TextBox 2">
            <a:extLst>
              <a:ext uri="{FF2B5EF4-FFF2-40B4-BE49-F238E27FC236}">
                <a16:creationId xmlns:a16="http://schemas.microsoft.com/office/drawing/2014/main" id="{B3334C76-EEB2-674D-B81F-627ED43B4234}"/>
              </a:ext>
            </a:extLst>
          </p:cNvPr>
          <p:cNvSpPr txBox="1"/>
          <p:nvPr userDrawn="1"/>
        </p:nvSpPr>
        <p:spPr>
          <a:xfrm>
            <a:off x="6713554" y="2105712"/>
            <a:ext cx="4423006" cy="2835456"/>
          </a:xfrm>
          <a:prstGeom prst="rect">
            <a:avLst/>
          </a:prstGeom>
          <a:noFill/>
        </p:spPr>
        <p:txBody>
          <a:bodyPr wrap="none" rtlCol="0">
            <a:spAutoFit/>
          </a:bodyPr>
          <a:lstStyle/>
          <a:p>
            <a:pPr>
              <a:lnSpc>
                <a:spcPct val="90000"/>
              </a:lnSpc>
            </a:pPr>
            <a:r>
              <a:rPr lang="en-US" sz="6600" b="0" i="0" dirty="0">
                <a:solidFill>
                  <a:schemeClr val="bg1"/>
                </a:solidFill>
                <a:latin typeface="Optima" panose="02000503060000020004" pitchFamily="2" charset="0"/>
              </a:rPr>
              <a:t>Scientific</a:t>
            </a:r>
          </a:p>
          <a:p>
            <a:pPr>
              <a:lnSpc>
                <a:spcPct val="90000"/>
              </a:lnSpc>
            </a:pPr>
            <a:r>
              <a:rPr lang="en-US" sz="6600" b="0" i="0" dirty="0">
                <a:solidFill>
                  <a:schemeClr val="bg1"/>
                </a:solidFill>
                <a:latin typeface="Optima" panose="02000503060000020004" pitchFamily="2" charset="0"/>
              </a:rPr>
              <a:t>Information</a:t>
            </a:r>
          </a:p>
          <a:p>
            <a:pPr>
              <a:lnSpc>
                <a:spcPct val="90000"/>
              </a:lnSpc>
            </a:pPr>
            <a:r>
              <a:rPr lang="en-US" sz="6600" b="0" i="0" dirty="0">
                <a:solidFill>
                  <a:schemeClr val="bg1"/>
                </a:solidFill>
                <a:latin typeface="Optima" panose="02000503060000020004" pitchFamily="2" charset="0"/>
              </a:rPr>
              <a:t>Service</a:t>
            </a:r>
          </a:p>
        </p:txBody>
      </p:sp>
      <p:cxnSp>
        <p:nvCxnSpPr>
          <p:cNvPr id="5" name="Straight Connector 4">
            <a:extLst>
              <a:ext uri="{FF2B5EF4-FFF2-40B4-BE49-F238E27FC236}">
                <a16:creationId xmlns:a16="http://schemas.microsoft.com/office/drawing/2014/main" id="{96A8199F-8635-8C4D-9410-D6E19CE4EC9F}"/>
              </a:ext>
            </a:extLst>
          </p:cNvPr>
          <p:cNvCxnSpPr/>
          <p:nvPr userDrawn="1"/>
        </p:nvCxnSpPr>
        <p:spPr>
          <a:xfrm>
            <a:off x="6096000" y="2132856"/>
            <a:ext cx="0" cy="2556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Rectangle 6">
            <a:extLst>
              <a:ext uri="{FF2B5EF4-FFF2-40B4-BE49-F238E27FC236}">
                <a16:creationId xmlns:a16="http://schemas.microsoft.com/office/drawing/2014/main" id="{C9FB16BF-15F4-6E98-AFB1-55CED4F5F3BB}"/>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C0F3CCC-AB5C-68EB-7AA1-8367BF0165BC}"/>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41EC1A5-2749-2977-F4A9-5736BDCE42B8}"/>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0620E41-ED91-73E6-CA52-9265AC158D31}"/>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E5270C5-1371-DBAC-C185-F18170244571}"/>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52A3D50-FFEB-569E-D58E-53219FB16D6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Rectangle 4">
            <a:extLst>
              <a:ext uri="{FF2B5EF4-FFF2-40B4-BE49-F238E27FC236}">
                <a16:creationId xmlns:a16="http://schemas.microsoft.com/office/drawing/2014/main" id="{1342F429-7D70-EF07-08A1-0CFEC07D21EA}"/>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9620F56-5315-1A35-7129-A0F07FA165B2}"/>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BF565E8-B740-D592-9936-85B8485644DE}"/>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C3D3163-1303-8E27-B396-088619FD8CCA}"/>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187E2FDD-171F-4BF3-8696-B1866A97ACC1}"/>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5AF2C4C-C0C4-9ED7-745A-131247578BBA}"/>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Rectangle 4">
            <a:extLst>
              <a:ext uri="{FF2B5EF4-FFF2-40B4-BE49-F238E27FC236}">
                <a16:creationId xmlns:a16="http://schemas.microsoft.com/office/drawing/2014/main" id="{836D6F7A-A833-A8EA-6A1D-F34C048FB0B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49DED95-98C0-AFAF-15F7-6FC4FE280332}"/>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FB563806-6AF1-D4FC-C91C-BD6614B8DDD9}"/>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CC3B5A7-C039-BDF1-9269-A7305EECA205}"/>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3ED3E52-9011-E17A-8178-44F947AF7473}"/>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A73AF1E-9C0E-4453-C164-6FBC8C0401DE}"/>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Rectangle 4">
            <a:extLst>
              <a:ext uri="{FF2B5EF4-FFF2-40B4-BE49-F238E27FC236}">
                <a16:creationId xmlns:a16="http://schemas.microsoft.com/office/drawing/2014/main" id="{9A16886E-FD5D-BF4E-FEB6-65E0F366928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FA609B0-22A6-48F2-4074-6F27A6CD762F}"/>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B9BA491-9E07-B5C2-8F1F-DE9FFB350658}"/>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01FDC9F-A68A-84A6-1B9E-1292BCEAE43E}"/>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33F2D9F-7D46-64BD-B85D-0A722DC22AB8}"/>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3375EDE-A300-4171-AF35-2C266541C6D7}"/>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9/18/24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
        <p:nvSpPr>
          <p:cNvPr id="7" name="Rectangle 6">
            <a:extLst>
              <a:ext uri="{FF2B5EF4-FFF2-40B4-BE49-F238E27FC236}">
                <a16:creationId xmlns:a16="http://schemas.microsoft.com/office/drawing/2014/main" id="{125DE9B8-C461-5610-41AC-266739CD0FBF}"/>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82752E8-BECD-EBB9-11CE-9EF91881D820}"/>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D003299-CD0A-DA85-049A-ED1CD9FF8220}"/>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BAFA41A-BE68-7D7E-A129-E0E2E4C26966}"/>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F823B88-2EA8-0052-5891-B549A30E700C}"/>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B6F12A62-E5A5-6B73-1C70-60385157AAB1}"/>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9/18/24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7" name="Rectangle 6">
            <a:extLst>
              <a:ext uri="{FF2B5EF4-FFF2-40B4-BE49-F238E27FC236}">
                <a16:creationId xmlns:a16="http://schemas.microsoft.com/office/drawing/2014/main" id="{B1A947EE-F6B2-719F-D0AF-294B39E02AED}"/>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241BADC-9D6A-5128-5120-C459801ADE27}"/>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8BF08BC-8A07-FA63-2A92-453471B28743}"/>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B330CA4-6892-24B9-963E-431200F70AC9}"/>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343BCC1-FE38-5C30-45D5-6B14ABA0E6D1}"/>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B35E339-1D14-61AB-7EDE-3B961DE57BF7}"/>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9/18/24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9/18/24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
        <p:nvSpPr>
          <p:cNvPr id="7" name="Rectangle 6">
            <a:extLst>
              <a:ext uri="{FF2B5EF4-FFF2-40B4-BE49-F238E27FC236}">
                <a16:creationId xmlns:a16="http://schemas.microsoft.com/office/drawing/2014/main" id="{BFA59E69-96C2-1FA8-8D13-E47C3AE0415C}"/>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6D2C0B9-F7E9-D07D-0B60-2DFB218DDFE6}"/>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5087E8A-C935-A2A3-D5E6-C16848803772}"/>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BA29707-FD9B-058D-4115-DC7C82168A9B}"/>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235833B-C4BF-C8DA-63E1-FD971E09AFC2}"/>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465EF29-5107-6E34-6683-AF0E8265478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9/18/24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solidFill>
                  <a:schemeClr val="bg1"/>
                </a:solidFill>
              </a:rPr>
              <a:t>scientific-info.cern</a:t>
            </a:r>
            <a:endParaRPr lang="en-US" dirty="0">
              <a:solidFill>
                <a:schemeClr val="bg1"/>
              </a:solidFill>
            </a:endParaRPr>
          </a:p>
        </p:txBody>
      </p:sp>
      <p:pic>
        <p:nvPicPr>
          <p:cNvPr id="6" name="Image 2" descr="logooutline.eps">
            <a:extLst>
              <a:ext uri="{FF2B5EF4-FFF2-40B4-BE49-F238E27FC236}">
                <a16:creationId xmlns:a16="http://schemas.microsoft.com/office/drawing/2014/main" id="{785D34D6-3935-5845-8A05-CDD888F729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2028" y="4800877"/>
            <a:ext cx="1218966" cy="1206715"/>
          </a:xfrm>
          <a:prstGeom prst="rect">
            <a:avLst/>
          </a:prstGeom>
        </p:spPr>
      </p:pic>
      <p:sp>
        <p:nvSpPr>
          <p:cNvPr id="7" name="TextBox 6">
            <a:extLst>
              <a:ext uri="{FF2B5EF4-FFF2-40B4-BE49-F238E27FC236}">
                <a16:creationId xmlns:a16="http://schemas.microsoft.com/office/drawing/2014/main" id="{091EC50E-C703-904A-866C-7A878DF1CB2E}"/>
              </a:ext>
            </a:extLst>
          </p:cNvPr>
          <p:cNvSpPr txBox="1"/>
          <p:nvPr userDrawn="1"/>
        </p:nvSpPr>
        <p:spPr>
          <a:xfrm>
            <a:off x="6240016" y="4711448"/>
            <a:ext cx="2300630" cy="1463862"/>
          </a:xfrm>
          <a:prstGeom prst="rect">
            <a:avLst/>
          </a:prstGeom>
          <a:noFill/>
        </p:spPr>
        <p:txBody>
          <a:bodyPr wrap="none" rtlCol="0">
            <a:spAutoFit/>
          </a:bodyPr>
          <a:lstStyle/>
          <a:p>
            <a:pPr>
              <a:lnSpc>
                <a:spcPct val="90000"/>
              </a:lnSpc>
            </a:pPr>
            <a:r>
              <a:rPr lang="en-US" sz="3300" b="0" i="0" dirty="0">
                <a:solidFill>
                  <a:schemeClr val="bg1"/>
                </a:solidFill>
                <a:latin typeface="Optima" panose="02000503060000020004" pitchFamily="2" charset="0"/>
              </a:rPr>
              <a:t>Scientific</a:t>
            </a:r>
          </a:p>
          <a:p>
            <a:pPr>
              <a:lnSpc>
                <a:spcPct val="90000"/>
              </a:lnSpc>
            </a:pPr>
            <a:r>
              <a:rPr lang="en-US" sz="3300" b="0" i="0" dirty="0">
                <a:solidFill>
                  <a:schemeClr val="bg1"/>
                </a:solidFill>
                <a:latin typeface="Optima" panose="02000503060000020004" pitchFamily="2" charset="0"/>
              </a:rPr>
              <a:t>Information</a:t>
            </a:r>
          </a:p>
          <a:p>
            <a:pPr>
              <a:lnSpc>
                <a:spcPct val="90000"/>
              </a:lnSpc>
            </a:pPr>
            <a:r>
              <a:rPr lang="en-US" sz="3300" b="0" i="0" dirty="0">
                <a:solidFill>
                  <a:schemeClr val="bg1"/>
                </a:solidFill>
                <a:latin typeface="Optima" panose="02000503060000020004" pitchFamily="2" charset="0"/>
              </a:rPr>
              <a:t>Service</a:t>
            </a:r>
          </a:p>
        </p:txBody>
      </p:sp>
      <p:cxnSp>
        <p:nvCxnSpPr>
          <p:cNvPr id="8" name="Straight Connector 7">
            <a:extLst>
              <a:ext uri="{FF2B5EF4-FFF2-40B4-BE49-F238E27FC236}">
                <a16:creationId xmlns:a16="http://schemas.microsoft.com/office/drawing/2014/main" id="{7B531201-8640-B64C-BBFA-E809EACA1EB4}"/>
              </a:ext>
            </a:extLst>
          </p:cNvPr>
          <p:cNvCxnSpPr>
            <a:cxnSpLocks/>
          </p:cNvCxnSpPr>
          <p:nvPr userDrawn="1"/>
        </p:nvCxnSpPr>
        <p:spPr>
          <a:xfrm>
            <a:off x="6096000" y="4800877"/>
            <a:ext cx="0" cy="120671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2960613-A23C-A31B-9664-3B5A1639AFC6}"/>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1C096F4B-7238-BB85-1E48-4ED6AAA09B12}"/>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544AF12-BD77-9AE5-53C3-84F8CCE0FB6F}"/>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D9A10C9-9164-FA57-77B0-77844AD200E0}"/>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A9FADFC-0931-6B20-2BF3-4463B1AE2486}"/>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2F17BA8-4E12-3117-53EB-3AC2EB37937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9" name="Image 2" descr="logooutline.eps">
            <a:extLst>
              <a:ext uri="{FF2B5EF4-FFF2-40B4-BE49-F238E27FC236}">
                <a16:creationId xmlns:a16="http://schemas.microsoft.com/office/drawing/2014/main" id="{80911413-D429-2349-9D55-6A79DD8DA9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2028" y="710117"/>
            <a:ext cx="1218966" cy="1206715"/>
          </a:xfrm>
          <a:prstGeom prst="rect">
            <a:avLst/>
          </a:prstGeom>
        </p:spPr>
      </p:pic>
      <p:sp>
        <p:nvSpPr>
          <p:cNvPr id="10" name="TextBox 9">
            <a:extLst>
              <a:ext uri="{FF2B5EF4-FFF2-40B4-BE49-F238E27FC236}">
                <a16:creationId xmlns:a16="http://schemas.microsoft.com/office/drawing/2014/main" id="{63CDFA95-6D50-9B44-B451-9A455AD17B26}"/>
              </a:ext>
            </a:extLst>
          </p:cNvPr>
          <p:cNvSpPr txBox="1"/>
          <p:nvPr userDrawn="1"/>
        </p:nvSpPr>
        <p:spPr>
          <a:xfrm>
            <a:off x="6240016" y="620688"/>
            <a:ext cx="2300630" cy="1463862"/>
          </a:xfrm>
          <a:prstGeom prst="rect">
            <a:avLst/>
          </a:prstGeom>
          <a:noFill/>
        </p:spPr>
        <p:txBody>
          <a:bodyPr wrap="none" rtlCol="0">
            <a:spAutoFit/>
          </a:bodyPr>
          <a:lstStyle/>
          <a:p>
            <a:pPr>
              <a:lnSpc>
                <a:spcPct val="90000"/>
              </a:lnSpc>
            </a:pPr>
            <a:r>
              <a:rPr lang="en-US" sz="3300" b="0" i="0" dirty="0">
                <a:solidFill>
                  <a:schemeClr val="bg1"/>
                </a:solidFill>
                <a:latin typeface="Optima" panose="02000503060000020004" pitchFamily="2" charset="0"/>
              </a:rPr>
              <a:t>Scientific</a:t>
            </a:r>
          </a:p>
          <a:p>
            <a:pPr>
              <a:lnSpc>
                <a:spcPct val="90000"/>
              </a:lnSpc>
            </a:pPr>
            <a:r>
              <a:rPr lang="en-US" sz="3300" b="0" i="0" dirty="0">
                <a:solidFill>
                  <a:schemeClr val="bg1"/>
                </a:solidFill>
                <a:latin typeface="Optima" panose="02000503060000020004" pitchFamily="2" charset="0"/>
              </a:rPr>
              <a:t>Information</a:t>
            </a:r>
          </a:p>
          <a:p>
            <a:pPr>
              <a:lnSpc>
                <a:spcPct val="90000"/>
              </a:lnSpc>
            </a:pPr>
            <a:r>
              <a:rPr lang="en-US" sz="3300" b="0" i="0" dirty="0">
                <a:solidFill>
                  <a:schemeClr val="bg1"/>
                </a:solidFill>
                <a:latin typeface="Optima" panose="02000503060000020004" pitchFamily="2" charset="0"/>
              </a:rPr>
              <a:t>Service</a:t>
            </a:r>
          </a:p>
        </p:txBody>
      </p:sp>
      <p:cxnSp>
        <p:nvCxnSpPr>
          <p:cNvPr id="11" name="Straight Connector 10">
            <a:extLst>
              <a:ext uri="{FF2B5EF4-FFF2-40B4-BE49-F238E27FC236}">
                <a16:creationId xmlns:a16="http://schemas.microsoft.com/office/drawing/2014/main" id="{2AB82D6C-8ED8-3C42-AE79-78AE9EC78872}"/>
              </a:ext>
            </a:extLst>
          </p:cNvPr>
          <p:cNvCxnSpPr>
            <a:cxnSpLocks/>
          </p:cNvCxnSpPr>
          <p:nvPr userDrawn="1"/>
        </p:nvCxnSpPr>
        <p:spPr>
          <a:xfrm>
            <a:off x="6096000" y="710117"/>
            <a:ext cx="0" cy="120671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63978474-D54C-8ADC-2D19-FE9624C34B30}"/>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E427C72E-D9C2-0D23-0E54-DBD65D759A02}"/>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5E9EBB0-6B09-FFF7-2BCA-2201F1412E90}"/>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23067B5-9BF7-719B-E696-216A118EAAA3}"/>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77A47D3-4160-338F-72DB-288713387104}"/>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4B5A3B1-38C8-0F97-3ACE-467C5002D0CB}"/>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Rectangle 1">
            <a:extLst>
              <a:ext uri="{FF2B5EF4-FFF2-40B4-BE49-F238E27FC236}">
                <a16:creationId xmlns:a16="http://schemas.microsoft.com/office/drawing/2014/main" id="{F48FCAA1-5148-4389-14D8-1A523007018C}"/>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A20F305C-263C-D4FD-7DF2-0D8EBD4232A5}"/>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EE15D99F-C305-4EF5-6332-D23F544AAF52}"/>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6B6E041-0388-1673-D314-CE68C612DA25}"/>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AACF62A-6357-3DEC-2DFA-A40E3B101C4E}"/>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1BAA965-5E67-6C35-124F-9B7108D5AC9D}"/>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Rectangle 1">
            <a:extLst>
              <a:ext uri="{FF2B5EF4-FFF2-40B4-BE49-F238E27FC236}">
                <a16:creationId xmlns:a16="http://schemas.microsoft.com/office/drawing/2014/main" id="{FDC88924-AC86-44DC-7A7E-0617020988CF}"/>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51E1E03B-485E-B8AB-7EEB-D6739FE55697}"/>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AFF7D3B7-2DF2-8EAD-2D6F-448BCA266121}"/>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D94E36EB-0BA9-95DB-530A-24507B0538CC}"/>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E536520-84EC-B17C-5BC8-AEEB9719BA14}"/>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3876FDF-CDC2-1D97-2B31-BA2A094D4A36}"/>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Rectangle 1">
            <a:extLst>
              <a:ext uri="{FF2B5EF4-FFF2-40B4-BE49-F238E27FC236}">
                <a16:creationId xmlns:a16="http://schemas.microsoft.com/office/drawing/2014/main" id="{DE261CED-6EEC-0C31-47E1-2A3631A793A6}"/>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E31A97B5-42B9-C7E0-FBC0-9FD4EF8CE429}"/>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CEDEF9F0-8634-6777-4A8E-2870DDA8BBE7}"/>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7A9F4DE-DA8B-40F8-BD3D-625FEF6EE357}"/>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A1A4717-D8DB-E82B-6808-969B3B37505E}"/>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9B2F164-8A25-02EC-0940-80817F3D432C}"/>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23793A62-AA7E-5A4D-A43E-DF1B3593C4E5}" type="datetime1">
              <a:rPr lang="en-US" smtClean="0"/>
              <a:pPr/>
              <a:t>9/18/24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
        <p:nvSpPr>
          <p:cNvPr id="11" name="TextBox 10">
            <a:extLst>
              <a:ext uri="{FF2B5EF4-FFF2-40B4-BE49-F238E27FC236}">
                <a16:creationId xmlns:a16="http://schemas.microsoft.com/office/drawing/2014/main" id="{A765F68F-2188-418E-BE27-849298792BBB}"/>
              </a:ext>
            </a:extLst>
          </p:cNvPr>
          <p:cNvSpPr txBox="1"/>
          <p:nvPr userDrawn="1"/>
        </p:nvSpPr>
        <p:spPr>
          <a:xfrm>
            <a:off x="888739" y="6308491"/>
            <a:ext cx="886781" cy="549509"/>
          </a:xfrm>
          <a:prstGeom prst="rect">
            <a:avLst/>
          </a:prstGeom>
          <a:noFill/>
        </p:spPr>
        <p:txBody>
          <a:bodyPr wrap="none" rtlCol="0">
            <a:spAutoFit/>
          </a:bodyPr>
          <a:lstStyle/>
          <a:p>
            <a:pPr>
              <a:lnSpc>
                <a:spcPct val="90000"/>
              </a:lnSpc>
            </a:pPr>
            <a:r>
              <a:rPr lang="en-US" sz="1050" b="0" i="0" dirty="0">
                <a:solidFill>
                  <a:schemeClr val="bg1"/>
                </a:solidFill>
                <a:latin typeface="Optima" panose="02000503060000020004" pitchFamily="2" charset="0"/>
              </a:rPr>
              <a:t>Scientific</a:t>
            </a:r>
          </a:p>
          <a:p>
            <a:pPr>
              <a:lnSpc>
                <a:spcPct val="90000"/>
              </a:lnSpc>
            </a:pPr>
            <a:r>
              <a:rPr lang="en-US" sz="1050" b="0" i="0" dirty="0">
                <a:solidFill>
                  <a:schemeClr val="bg1"/>
                </a:solidFill>
                <a:latin typeface="Optima" panose="02000503060000020004" pitchFamily="2" charset="0"/>
              </a:rPr>
              <a:t>Information</a:t>
            </a:r>
          </a:p>
          <a:p>
            <a:pPr>
              <a:lnSpc>
                <a:spcPct val="90000"/>
              </a:lnSpc>
            </a:pPr>
            <a:r>
              <a:rPr lang="en-US" sz="1050" b="0" i="0" dirty="0">
                <a:solidFill>
                  <a:schemeClr val="bg1"/>
                </a:solidFill>
                <a:latin typeface="Optima" panose="02000503060000020004" pitchFamily="2" charset="0"/>
              </a:rPr>
              <a:t>Service</a:t>
            </a:r>
          </a:p>
        </p:txBody>
      </p:sp>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Rectangle 4">
            <a:extLst>
              <a:ext uri="{FF2B5EF4-FFF2-40B4-BE49-F238E27FC236}">
                <a16:creationId xmlns:a16="http://schemas.microsoft.com/office/drawing/2014/main" id="{33396263-7D88-4BE5-1BF6-714E91726B3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FADC12F-DD49-5766-76CA-40B31DFEA3E9}"/>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4CF94E5-6353-FC6D-7CEE-1AF382A204AA}"/>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2BA7D7-4DFA-B155-9A2E-1B37D0EF9764}"/>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D1CE796-1DAC-ADF9-EAD2-A9F076935379}"/>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3CF95CC-CA45-39EE-42E5-C53AA4F1C9A4}"/>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3793A62-AA7E-5A4D-A43E-DF1B3593C4E5}" type="datetime1">
              <a:rPr lang="en-US" smtClean="0"/>
              <a:pPr/>
              <a:t>9/18/24</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
        <p:nvSpPr>
          <p:cNvPr id="9" name="TextBox 8">
            <a:extLst>
              <a:ext uri="{FF2B5EF4-FFF2-40B4-BE49-F238E27FC236}">
                <a16:creationId xmlns:a16="http://schemas.microsoft.com/office/drawing/2014/main" id="{926F47E2-E225-3A40-8A59-55B1124566FA}"/>
              </a:ext>
            </a:extLst>
          </p:cNvPr>
          <p:cNvSpPr txBox="1"/>
          <p:nvPr userDrawn="1"/>
        </p:nvSpPr>
        <p:spPr>
          <a:xfrm>
            <a:off x="880851" y="6315398"/>
            <a:ext cx="822661" cy="461782"/>
          </a:xfrm>
          <a:prstGeom prst="rect">
            <a:avLst/>
          </a:prstGeom>
          <a:noFill/>
        </p:spPr>
        <p:txBody>
          <a:bodyPr wrap="none" rtlCol="0">
            <a:spAutoFit/>
          </a:bodyPr>
          <a:lstStyle/>
          <a:p>
            <a:pPr>
              <a:lnSpc>
                <a:spcPct val="90000"/>
              </a:lnSpc>
            </a:pPr>
            <a:r>
              <a:rPr lang="en-US" sz="1000" b="0" i="0" dirty="0">
                <a:solidFill>
                  <a:srgbClr val="104282"/>
                </a:solidFill>
                <a:latin typeface="Optima" panose="02000503060000020004" pitchFamily="2" charset="0"/>
              </a:rPr>
              <a:t>Scientific</a:t>
            </a:r>
          </a:p>
          <a:p>
            <a:pPr>
              <a:lnSpc>
                <a:spcPct val="90000"/>
              </a:lnSpc>
            </a:pPr>
            <a:r>
              <a:rPr lang="en-US" sz="1000" b="0" i="0" dirty="0">
                <a:solidFill>
                  <a:srgbClr val="104282"/>
                </a:solidFill>
                <a:latin typeface="Optima" panose="02000503060000020004" pitchFamily="2" charset="0"/>
              </a:rPr>
              <a:t>Information</a:t>
            </a:r>
          </a:p>
          <a:p>
            <a:pPr>
              <a:lnSpc>
                <a:spcPct val="90000"/>
              </a:lnSpc>
            </a:pPr>
            <a:r>
              <a:rPr lang="en-US" sz="1000" b="0" i="0" dirty="0">
                <a:solidFill>
                  <a:srgbClr val="104282"/>
                </a:solidFill>
                <a:latin typeface="Optima" panose="02000503060000020004" pitchFamily="2" charset="0"/>
              </a:rPr>
              <a:t>Service</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i.siscern.org/superset/dashboard/6"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frenchopensciencemonitor.esr.gouv.fr/" TargetMode="Externa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s-quest.bihealth.org/charite-dashboard/#tabStart" TargetMode="Externa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624012" y="3429000"/>
            <a:ext cx="11232628" cy="2153265"/>
          </a:xfrm>
        </p:spPr>
        <p:txBody>
          <a:bodyPr/>
          <a:lstStyle/>
          <a:p>
            <a:r>
              <a:rPr lang="en-US" dirty="0"/>
              <a:t>KPIs for Open Science Monitoring</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Iris Kyranou</a:t>
            </a:r>
          </a:p>
          <a:p>
            <a:pPr algn="l"/>
            <a:r>
              <a:rPr lang="en-US" sz="1800" dirty="0"/>
              <a:t>18 September 2024</a:t>
            </a:r>
          </a:p>
        </p:txBody>
      </p:sp>
      <p:sp>
        <p:nvSpPr>
          <p:cNvPr id="12" name="Rectangle 11">
            <a:extLst>
              <a:ext uri="{FF2B5EF4-FFF2-40B4-BE49-F238E27FC236}">
                <a16:creationId xmlns:a16="http://schemas.microsoft.com/office/drawing/2014/main" id="{01097D90-94CB-C4F8-2634-E88313F30344}"/>
              </a:ext>
            </a:extLst>
          </p:cNvPr>
          <p:cNvSpPr/>
          <p:nvPr/>
        </p:nvSpPr>
        <p:spPr>
          <a:xfrm>
            <a:off x="407988" y="3501008"/>
            <a:ext cx="71388" cy="115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13953D1-922C-6DF3-10AF-C8DCD0754DB0}"/>
              </a:ext>
            </a:extLst>
          </p:cNvPr>
          <p:cNvSpPr txBox="1"/>
          <p:nvPr/>
        </p:nvSpPr>
        <p:spPr>
          <a:xfrm>
            <a:off x="4723715" y="1544017"/>
            <a:ext cx="2614497" cy="3077766"/>
          </a:xfrm>
          <a:prstGeom prst="rect">
            <a:avLst/>
          </a:prstGeom>
          <a:noFill/>
        </p:spPr>
        <p:txBody>
          <a:bodyPr wrap="none" lIns="0" tIns="0" rIns="0" bIns="0" rtlCol="0">
            <a:spAutoFit/>
          </a:bodyPr>
          <a:lstStyle/>
          <a:p>
            <a:pPr algn="ctr"/>
            <a:r>
              <a:rPr lang="en-US" sz="3600" b="1" dirty="0">
                <a:solidFill>
                  <a:schemeClr val="bg1"/>
                </a:solidFill>
              </a:rPr>
              <a:t>Thank you!</a:t>
            </a:r>
          </a:p>
          <a:p>
            <a:pPr algn="ctr"/>
            <a:endParaRPr lang="en-US" sz="3600" b="1" dirty="0">
              <a:solidFill>
                <a:schemeClr val="bg1"/>
              </a:solidFill>
            </a:endParaRPr>
          </a:p>
          <a:p>
            <a:pPr algn="ctr"/>
            <a:r>
              <a:rPr lang="en-US" sz="2000" b="1" dirty="0" err="1">
                <a:solidFill>
                  <a:schemeClr val="bg1"/>
                </a:solidFill>
              </a:rPr>
              <a:t>iris.kyranou@cern.ch</a:t>
            </a:r>
            <a:endParaRPr lang="en-US" sz="2000" b="1" dirty="0">
              <a:solidFill>
                <a:schemeClr val="bg1"/>
              </a:solidFill>
            </a:endParaRPr>
          </a:p>
          <a:p>
            <a:pPr algn="ctr"/>
            <a:endParaRPr lang="en-US" sz="3600" b="1" dirty="0">
              <a:solidFill>
                <a:schemeClr val="bg1"/>
              </a:solidFill>
            </a:endParaRPr>
          </a:p>
          <a:p>
            <a:pPr algn="ctr"/>
            <a:r>
              <a:rPr lang="en-US" sz="3600" b="1" dirty="0">
                <a:solidFill>
                  <a:schemeClr val="bg1"/>
                </a:solidFill>
              </a:rPr>
              <a:t>Questions</a:t>
            </a:r>
          </a:p>
          <a:p>
            <a:pPr algn="ctr"/>
            <a:endParaRPr lang="en-US" sz="3600" b="1" dirty="0">
              <a:solidFill>
                <a:schemeClr val="bg1"/>
              </a:solidFill>
            </a:endParaRPr>
          </a:p>
        </p:txBody>
      </p:sp>
    </p:spTree>
    <p:extLst>
      <p:ext uri="{BB962C8B-B14F-4D97-AF65-F5344CB8AC3E}">
        <p14:creationId xmlns:p14="http://schemas.microsoft.com/office/powerpoint/2010/main" val="3142636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a:xfrm>
            <a:off x="624631" y="373593"/>
            <a:ext cx="11376025" cy="1065742"/>
          </a:xfrm>
        </p:spPr>
        <p:txBody>
          <a:bodyPr/>
          <a:lstStyle/>
          <a:p>
            <a:r>
              <a:rPr lang="en-US" dirty="0"/>
              <a:t>What’s next?</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7" y="1592264"/>
            <a:ext cx="4607901" cy="4140992"/>
          </a:xfrm>
        </p:spPr>
        <p:txBody>
          <a:bodyPr/>
          <a:lstStyle/>
          <a:p>
            <a:pPr rtl="0" fontAlgn="base">
              <a:spcBef>
                <a:spcPts val="0"/>
              </a:spcBef>
              <a:spcAft>
                <a:spcPts val="0"/>
              </a:spcAft>
              <a:buFont typeface="Arial" panose="020B0604020202020204" pitchFamily="34" charset="0"/>
              <a:buChar char="•"/>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buFont typeface="Arial" panose="020B0604020202020204" pitchFamily="34" charset="0"/>
              <a:buChar char="•"/>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buFont typeface="Arial" panose="020B0604020202020204" pitchFamily="34" charset="0"/>
              <a:buChar char="•"/>
            </a:pPr>
            <a:endParaRPr lang="en-US" sz="1600" b="0" i="0" u="none" strike="noStrike" dirty="0">
              <a:solidFill>
                <a:schemeClr val="bg2">
                  <a:lumMod val="10000"/>
                </a:schemeClr>
              </a:solidFill>
              <a:effectLst/>
              <a:latin typeface="Arial" panose="020B0604020202020204" pitchFamily="34" charset="0"/>
            </a:endParaRPr>
          </a:p>
          <a:p>
            <a:pPr rtl="0" fontAlgn="base">
              <a:spcBef>
                <a:spcPts val="0"/>
              </a:spcBef>
              <a:spcAft>
                <a:spcPts val="0"/>
              </a:spcAft>
            </a:pPr>
            <a:r>
              <a:rPr lang="en-US" sz="1800" b="0" dirty="0">
                <a:solidFill>
                  <a:schemeClr val="bg2">
                    <a:lumMod val="10000"/>
                  </a:schemeClr>
                </a:solidFill>
                <a:latin typeface="Arial" panose="020B0604020202020204" pitchFamily="34" charset="0"/>
              </a:rPr>
              <a:t>How do we continue?</a:t>
            </a:r>
            <a:br>
              <a:rPr lang="en-US" sz="1800" b="0" i="0" u="none" strike="noStrike" dirty="0">
                <a:solidFill>
                  <a:schemeClr val="bg2">
                    <a:lumMod val="10000"/>
                  </a:schemeClr>
                </a:solidFill>
                <a:effectLst/>
                <a:latin typeface="Arial" panose="020B0604020202020204" pitchFamily="34" charset="0"/>
              </a:rPr>
            </a:br>
            <a:endParaRPr lang="en-US" sz="1800" b="0" dirty="0">
              <a:solidFill>
                <a:schemeClr val="bg2">
                  <a:lumMod val="10000"/>
                </a:schemeClr>
              </a:solidFill>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dirty="0">
                <a:solidFill>
                  <a:schemeClr val="bg2">
                    <a:lumMod val="10000"/>
                  </a:schemeClr>
                </a:solidFill>
                <a:latin typeface="Arial" panose="020B0604020202020204" pitchFamily="34" charset="0"/>
              </a:rPr>
              <a:t>Different research outcomes need different KPIs</a:t>
            </a:r>
            <a:br>
              <a:rPr lang="en-GB" sz="1800" b="0" dirty="0">
                <a:solidFill>
                  <a:schemeClr val="bg2">
                    <a:lumMod val="10000"/>
                  </a:schemeClr>
                </a:solidFill>
                <a:latin typeface="Arial" panose="020B0604020202020204" pitchFamily="34" charset="0"/>
              </a:rPr>
            </a:br>
            <a:endParaRPr lang="en-GB" sz="1800" b="0" dirty="0">
              <a:solidFill>
                <a:schemeClr val="bg2">
                  <a:lumMod val="10000"/>
                </a:schemeClr>
              </a:solidFill>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dirty="0">
                <a:solidFill>
                  <a:schemeClr val="bg2">
                    <a:lumMod val="10000"/>
                  </a:schemeClr>
                </a:solidFill>
                <a:latin typeface="Arial" panose="020B0604020202020204" pitchFamily="34" charset="0"/>
              </a:rPr>
              <a:t>How would you monitor your research?</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rtl="0" fontAlgn="base">
              <a:spcBef>
                <a:spcPts val="0"/>
              </a:spcBef>
              <a:spcAft>
                <a:spcPts val="1200"/>
              </a:spcAft>
              <a:buFont typeface="Arial" panose="020B0604020202020204" pitchFamily="34" charset="0"/>
              <a:buChar char="•"/>
            </a:pPr>
            <a:r>
              <a:rPr lang="en-US" sz="1800" b="0" i="0" u="none" strike="noStrike" dirty="0">
                <a:solidFill>
                  <a:schemeClr val="bg2">
                    <a:lumMod val="10000"/>
                  </a:schemeClr>
                </a:solidFill>
                <a:effectLst/>
                <a:latin typeface="Arial" panose="020B0604020202020204" pitchFamily="34" charset="0"/>
              </a:rPr>
              <a:t>What is meaningful and easily attainable?</a:t>
            </a:r>
          </a:p>
        </p:txBody>
      </p:sp>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a:t>Kyranou Iris | KPIs for OS monitoring</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8" name="Rectangle 7">
            <a:extLst>
              <a:ext uri="{FF2B5EF4-FFF2-40B4-BE49-F238E27FC236}">
                <a16:creationId xmlns:a16="http://schemas.microsoft.com/office/drawing/2014/main" id="{58BE2E51-7F94-7C22-C336-49B78DE2BF1E}"/>
              </a:ext>
            </a:extLst>
          </p:cNvPr>
          <p:cNvSpPr/>
          <p:nvPr/>
        </p:nvSpPr>
        <p:spPr>
          <a:xfrm>
            <a:off x="407987" y="404664"/>
            <a:ext cx="72000" cy="8640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62C5D4"/>
              </a:solidFill>
            </a:endParaRPr>
          </a:p>
        </p:txBody>
      </p:sp>
      <p:graphicFrame>
        <p:nvGraphicFramePr>
          <p:cNvPr id="9" name="Table 8">
            <a:extLst>
              <a:ext uri="{FF2B5EF4-FFF2-40B4-BE49-F238E27FC236}">
                <a16:creationId xmlns:a16="http://schemas.microsoft.com/office/drawing/2014/main" id="{D510933E-0CD2-F1FC-77C2-C8834B854711}"/>
              </a:ext>
            </a:extLst>
          </p:cNvPr>
          <p:cNvGraphicFramePr>
            <a:graphicFrameLocks noGrp="1"/>
          </p:cNvGraphicFramePr>
          <p:nvPr>
            <p:extLst>
              <p:ext uri="{D42A27DB-BD31-4B8C-83A1-F6EECF244321}">
                <p14:modId xmlns:p14="http://schemas.microsoft.com/office/powerpoint/2010/main" val="2730133893"/>
              </p:ext>
            </p:extLst>
          </p:nvPr>
        </p:nvGraphicFramePr>
        <p:xfrm>
          <a:off x="6107521" y="1997681"/>
          <a:ext cx="3727372" cy="2001846"/>
        </p:xfrm>
        <a:graphic>
          <a:graphicData uri="http://schemas.openxmlformats.org/drawingml/2006/table">
            <a:tbl>
              <a:tblPr firstRow="1" bandRow="1">
                <a:tableStyleId>{69CF1AB2-1976-4502-BF36-3FF5EA218861}</a:tableStyleId>
              </a:tblPr>
              <a:tblGrid>
                <a:gridCol w="1863686">
                  <a:extLst>
                    <a:ext uri="{9D8B030D-6E8A-4147-A177-3AD203B41FA5}">
                      <a16:colId xmlns:a16="http://schemas.microsoft.com/office/drawing/2014/main" val="3043108449"/>
                    </a:ext>
                  </a:extLst>
                </a:gridCol>
                <a:gridCol w="1863686">
                  <a:extLst>
                    <a:ext uri="{9D8B030D-6E8A-4147-A177-3AD203B41FA5}">
                      <a16:colId xmlns:a16="http://schemas.microsoft.com/office/drawing/2014/main" val="2934403562"/>
                    </a:ext>
                  </a:extLst>
                </a:gridCol>
              </a:tblGrid>
              <a:tr h="1000923">
                <a:tc>
                  <a:txBody>
                    <a:bodyPr/>
                    <a:lstStyle/>
                    <a:p>
                      <a:pPr algn="ctr">
                        <a:lnSpc>
                          <a:spcPct val="250000"/>
                        </a:lnSpc>
                      </a:pPr>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50000"/>
                        </a:lnSpc>
                      </a:pPr>
                      <a:endParaRPr lang="en-US" dirty="0"/>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06058497"/>
                  </a:ext>
                </a:extLst>
              </a:tr>
              <a:tr h="1000923">
                <a:tc>
                  <a:txBody>
                    <a:bodyPr/>
                    <a:lstStyle/>
                    <a:p>
                      <a:pPr algn="ctr">
                        <a:lnSpc>
                          <a:spcPct val="250000"/>
                        </a:lnSpc>
                      </a:pPr>
                      <a:endParaRPr lang="en-US"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lnSpc>
                          <a:spcPct val="250000"/>
                        </a:lnSpc>
                      </a:pPr>
                      <a:endParaRPr 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1408706"/>
                  </a:ext>
                </a:extLst>
              </a:tr>
            </a:tbl>
          </a:graphicData>
        </a:graphic>
      </p:graphicFrame>
      <p:sp>
        <p:nvSpPr>
          <p:cNvPr id="10" name="TextBox 9">
            <a:extLst>
              <a:ext uri="{FF2B5EF4-FFF2-40B4-BE49-F238E27FC236}">
                <a16:creationId xmlns:a16="http://schemas.microsoft.com/office/drawing/2014/main" id="{BB382985-59B2-9543-5C69-E3C42370386E}"/>
              </a:ext>
            </a:extLst>
          </p:cNvPr>
          <p:cNvSpPr txBox="1"/>
          <p:nvPr/>
        </p:nvSpPr>
        <p:spPr>
          <a:xfrm>
            <a:off x="7468071" y="1329222"/>
            <a:ext cx="1000274" cy="276999"/>
          </a:xfrm>
          <a:prstGeom prst="rect">
            <a:avLst/>
          </a:prstGeom>
          <a:noFill/>
        </p:spPr>
        <p:txBody>
          <a:bodyPr wrap="none" lIns="0" tIns="0" rIns="0" bIns="0" rtlCol="0">
            <a:spAutoFit/>
          </a:bodyPr>
          <a:lstStyle/>
          <a:p>
            <a:pPr algn="l"/>
            <a:r>
              <a:rPr lang="en-US" dirty="0"/>
              <a:t>attainable</a:t>
            </a:r>
          </a:p>
        </p:txBody>
      </p:sp>
      <p:sp>
        <p:nvSpPr>
          <p:cNvPr id="11" name="TextBox 10">
            <a:extLst>
              <a:ext uri="{FF2B5EF4-FFF2-40B4-BE49-F238E27FC236}">
                <a16:creationId xmlns:a16="http://schemas.microsoft.com/office/drawing/2014/main" id="{88E0D074-D2A3-5F05-E312-E602903B5A24}"/>
              </a:ext>
            </a:extLst>
          </p:cNvPr>
          <p:cNvSpPr txBox="1"/>
          <p:nvPr/>
        </p:nvSpPr>
        <p:spPr>
          <a:xfrm rot="16200000">
            <a:off x="4764311" y="2855741"/>
            <a:ext cx="1128514" cy="276999"/>
          </a:xfrm>
          <a:prstGeom prst="rect">
            <a:avLst/>
          </a:prstGeom>
          <a:noFill/>
        </p:spPr>
        <p:txBody>
          <a:bodyPr wrap="none" lIns="0" tIns="0" rIns="0" bIns="0" rtlCol="0">
            <a:spAutoFit/>
          </a:bodyPr>
          <a:lstStyle/>
          <a:p>
            <a:pPr algn="l"/>
            <a:r>
              <a:rPr lang="en-US" dirty="0"/>
              <a:t>meaningful</a:t>
            </a:r>
          </a:p>
        </p:txBody>
      </p:sp>
      <p:cxnSp>
        <p:nvCxnSpPr>
          <p:cNvPr id="13" name="Straight Arrow Connector 12">
            <a:extLst>
              <a:ext uri="{FF2B5EF4-FFF2-40B4-BE49-F238E27FC236}">
                <a16:creationId xmlns:a16="http://schemas.microsoft.com/office/drawing/2014/main" id="{667A0D5D-7314-F392-0502-F8DA5A22B0C3}"/>
              </a:ext>
            </a:extLst>
          </p:cNvPr>
          <p:cNvCxnSpPr>
            <a:cxnSpLocks/>
          </p:cNvCxnSpPr>
          <p:nvPr/>
        </p:nvCxnSpPr>
        <p:spPr>
          <a:xfrm flipV="1">
            <a:off x="7968208" y="1978555"/>
            <a:ext cx="0" cy="2001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CB87F82-6D02-9A8D-C690-2D70EA1C7435}"/>
              </a:ext>
            </a:extLst>
          </p:cNvPr>
          <p:cNvCxnSpPr>
            <a:cxnSpLocks/>
          </p:cNvCxnSpPr>
          <p:nvPr/>
        </p:nvCxnSpPr>
        <p:spPr>
          <a:xfrm>
            <a:off x="6096000" y="2994241"/>
            <a:ext cx="372737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6B99453-C6BD-A963-E7D6-18918DD10B8D}"/>
              </a:ext>
            </a:extLst>
          </p:cNvPr>
          <p:cNvSpPr txBox="1"/>
          <p:nvPr/>
        </p:nvSpPr>
        <p:spPr>
          <a:xfrm>
            <a:off x="5715739" y="2886519"/>
            <a:ext cx="357470" cy="215444"/>
          </a:xfrm>
          <a:prstGeom prst="rect">
            <a:avLst/>
          </a:prstGeom>
          <a:noFill/>
        </p:spPr>
        <p:txBody>
          <a:bodyPr wrap="none" lIns="0" tIns="0" rIns="0" bIns="0" rtlCol="0">
            <a:spAutoFit/>
          </a:bodyPr>
          <a:lstStyle/>
          <a:p>
            <a:pPr algn="l"/>
            <a:r>
              <a:rPr lang="en-US" sz="1400" dirty="0"/>
              <a:t>hard</a:t>
            </a:r>
          </a:p>
        </p:txBody>
      </p:sp>
      <p:sp>
        <p:nvSpPr>
          <p:cNvPr id="19" name="TextBox 18">
            <a:extLst>
              <a:ext uri="{FF2B5EF4-FFF2-40B4-BE49-F238E27FC236}">
                <a16:creationId xmlns:a16="http://schemas.microsoft.com/office/drawing/2014/main" id="{D27A62B7-F289-A490-34C5-E6A91B172FA0}"/>
              </a:ext>
            </a:extLst>
          </p:cNvPr>
          <p:cNvSpPr txBox="1"/>
          <p:nvPr/>
        </p:nvSpPr>
        <p:spPr>
          <a:xfrm>
            <a:off x="9869205" y="2886519"/>
            <a:ext cx="378309" cy="215444"/>
          </a:xfrm>
          <a:prstGeom prst="rect">
            <a:avLst/>
          </a:prstGeom>
          <a:noFill/>
        </p:spPr>
        <p:txBody>
          <a:bodyPr wrap="none" lIns="0" tIns="0" rIns="0" bIns="0" rtlCol="0">
            <a:spAutoFit/>
          </a:bodyPr>
          <a:lstStyle/>
          <a:p>
            <a:pPr algn="l"/>
            <a:r>
              <a:rPr lang="en-US" sz="1400" dirty="0"/>
              <a:t>easy</a:t>
            </a:r>
          </a:p>
        </p:txBody>
      </p:sp>
      <p:sp>
        <p:nvSpPr>
          <p:cNvPr id="20" name="TextBox 19">
            <a:extLst>
              <a:ext uri="{FF2B5EF4-FFF2-40B4-BE49-F238E27FC236}">
                <a16:creationId xmlns:a16="http://schemas.microsoft.com/office/drawing/2014/main" id="{164FA403-D58F-A36B-D7A7-CAC9E32CE654}"/>
              </a:ext>
            </a:extLst>
          </p:cNvPr>
          <p:cNvSpPr txBox="1"/>
          <p:nvPr/>
        </p:nvSpPr>
        <p:spPr>
          <a:xfrm>
            <a:off x="7789473" y="3989913"/>
            <a:ext cx="318998" cy="215444"/>
          </a:xfrm>
          <a:prstGeom prst="rect">
            <a:avLst/>
          </a:prstGeom>
          <a:noFill/>
        </p:spPr>
        <p:txBody>
          <a:bodyPr wrap="none" lIns="0" tIns="0" rIns="0" bIns="0" rtlCol="0">
            <a:spAutoFit/>
          </a:bodyPr>
          <a:lstStyle/>
          <a:p>
            <a:pPr algn="l"/>
            <a:r>
              <a:rPr lang="en-US" sz="1400" dirty="0"/>
              <a:t>less</a:t>
            </a:r>
          </a:p>
        </p:txBody>
      </p:sp>
      <p:sp>
        <p:nvSpPr>
          <p:cNvPr id="21" name="TextBox 20">
            <a:extLst>
              <a:ext uri="{FF2B5EF4-FFF2-40B4-BE49-F238E27FC236}">
                <a16:creationId xmlns:a16="http://schemas.microsoft.com/office/drawing/2014/main" id="{987AEDF8-A6D0-01B5-FB8C-9478D67D2D9A}"/>
              </a:ext>
            </a:extLst>
          </p:cNvPr>
          <p:cNvSpPr txBox="1"/>
          <p:nvPr/>
        </p:nvSpPr>
        <p:spPr>
          <a:xfrm>
            <a:off x="7756104" y="1792638"/>
            <a:ext cx="407163" cy="215444"/>
          </a:xfrm>
          <a:prstGeom prst="rect">
            <a:avLst/>
          </a:prstGeom>
          <a:noFill/>
        </p:spPr>
        <p:txBody>
          <a:bodyPr wrap="none" lIns="0" tIns="0" rIns="0" bIns="0" rtlCol="0">
            <a:spAutoFit/>
          </a:bodyPr>
          <a:lstStyle/>
          <a:p>
            <a:pPr algn="l"/>
            <a:r>
              <a:rPr lang="en-US" sz="1400" dirty="0"/>
              <a:t>more</a:t>
            </a:r>
          </a:p>
        </p:txBody>
      </p:sp>
      <p:pic>
        <p:nvPicPr>
          <p:cNvPr id="26" name="Graphic 25" descr="Target outline">
            <a:extLst>
              <a:ext uri="{FF2B5EF4-FFF2-40B4-BE49-F238E27FC236}">
                <a16:creationId xmlns:a16="http://schemas.microsoft.com/office/drawing/2014/main" id="{EF2448C7-14ED-EF96-368F-2B3912F6565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02441" y="2201713"/>
            <a:ext cx="586698" cy="586698"/>
          </a:xfrm>
          <a:prstGeom prst="rect">
            <a:avLst/>
          </a:prstGeom>
        </p:spPr>
      </p:pic>
    </p:spTree>
    <p:extLst>
      <p:ext uri="{BB962C8B-B14F-4D97-AF65-F5344CB8AC3E}">
        <p14:creationId xmlns:p14="http://schemas.microsoft.com/office/powerpoint/2010/main" val="3272427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a:xfrm>
            <a:off x="398860" y="1592263"/>
            <a:ext cx="11088613" cy="4608512"/>
          </a:xfrm>
        </p:spPr>
        <p:txBody>
          <a:bodyPr/>
          <a:lstStyle/>
          <a:p>
            <a:pPr>
              <a:tabLst>
                <a:tab pos="441325" algn="l"/>
              </a:tabLst>
            </a:pPr>
            <a:r>
              <a:rPr lang="en-US" dirty="0"/>
              <a:t>1	Motivation</a:t>
            </a:r>
          </a:p>
          <a:p>
            <a:pPr marL="457200" indent="-457200">
              <a:buAutoNum type="arabicPlain" startAt="2"/>
              <a:tabLst>
                <a:tab pos="441325" algn="l"/>
              </a:tabLst>
            </a:pPr>
            <a:r>
              <a:rPr lang="en-US" dirty="0"/>
              <a:t>Existing monitors</a:t>
            </a:r>
          </a:p>
          <a:p>
            <a:pPr marL="457200" indent="-457200">
              <a:buAutoNum type="arabicPlain" startAt="2"/>
              <a:tabLst>
                <a:tab pos="441325" algn="l"/>
              </a:tabLst>
            </a:pPr>
            <a:r>
              <a:rPr lang="en-US" dirty="0"/>
              <a:t>KPIs examples</a:t>
            </a:r>
          </a:p>
          <a:p>
            <a:pPr marL="457200" indent="-457200">
              <a:buAutoNum type="arabicPlain" startAt="2"/>
              <a:tabLst>
                <a:tab pos="441325" algn="l"/>
              </a:tabLst>
            </a:pPr>
            <a:r>
              <a:rPr lang="en-US" dirty="0"/>
              <a:t>What’s next?</a:t>
            </a:r>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Agenda</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dirty="0"/>
              <a:t>Kyranou Iris | KPIs for OS monitoring</a:t>
            </a:r>
          </a:p>
        </p:txBody>
      </p:sp>
      <p:sp>
        <p:nvSpPr>
          <p:cNvPr id="21" name="Rectangle 20">
            <a:extLst>
              <a:ext uri="{FF2B5EF4-FFF2-40B4-BE49-F238E27FC236}">
                <a16:creationId xmlns:a16="http://schemas.microsoft.com/office/drawing/2014/main" id="{A3417951-7D5D-6B4F-4B7A-BAF23EFBDBEF}"/>
              </a:ext>
            </a:extLst>
          </p:cNvPr>
          <p:cNvSpPr/>
          <p:nvPr/>
        </p:nvSpPr>
        <p:spPr>
          <a:xfrm>
            <a:off x="632527" y="1556792"/>
            <a:ext cx="72000" cy="32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EDF1B78-E198-22B3-2471-70DC5CC02A44}"/>
              </a:ext>
            </a:extLst>
          </p:cNvPr>
          <p:cNvSpPr/>
          <p:nvPr/>
        </p:nvSpPr>
        <p:spPr>
          <a:xfrm>
            <a:off x="632527" y="2132856"/>
            <a:ext cx="72000" cy="32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718531E-D779-30F5-D309-C8738E219687}"/>
              </a:ext>
            </a:extLst>
          </p:cNvPr>
          <p:cNvSpPr/>
          <p:nvPr/>
        </p:nvSpPr>
        <p:spPr>
          <a:xfrm>
            <a:off x="644562" y="2708920"/>
            <a:ext cx="72000" cy="32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C210C342-E8AA-B54E-3645-11C886C06ECF}"/>
              </a:ext>
            </a:extLst>
          </p:cNvPr>
          <p:cNvSpPr/>
          <p:nvPr/>
        </p:nvSpPr>
        <p:spPr>
          <a:xfrm>
            <a:off x="644562" y="3284984"/>
            <a:ext cx="72000" cy="32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2198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p:txBody>
          <a:bodyPr/>
          <a:lstStyle/>
          <a:p>
            <a:pPr rtl="0" fontAlgn="base">
              <a:spcBef>
                <a:spcPts val="0"/>
              </a:spcBef>
              <a:spcAft>
                <a:spcPts val="0"/>
              </a:spcAft>
            </a:pPr>
            <a:endParaRPr lang="en-US" sz="1600" i="0" u="none" strike="noStrike" dirty="0">
              <a:solidFill>
                <a:schemeClr val="bg2">
                  <a:lumMod val="10000"/>
                </a:schemeClr>
              </a:solidFill>
              <a:effectLst/>
              <a:latin typeface="Arial" panose="020B0604020202020204" pitchFamily="34" charset="0"/>
            </a:endParaRPr>
          </a:p>
          <a:p>
            <a:pPr rtl="0" fontAlgn="base">
              <a:spcBef>
                <a:spcPts val="0"/>
              </a:spcBef>
              <a:spcAft>
                <a:spcPts val="0"/>
              </a:spcAft>
            </a:pPr>
            <a:endParaRPr lang="en-US" sz="1600" dirty="0">
              <a:solidFill>
                <a:schemeClr val="bg2">
                  <a:lumMod val="10000"/>
                </a:schemeClr>
              </a:solidFill>
              <a:latin typeface="Arial" panose="020B0604020202020204" pitchFamily="34" charset="0"/>
            </a:endParaRPr>
          </a:p>
          <a:p>
            <a:pPr rtl="0" fontAlgn="base">
              <a:spcBef>
                <a:spcPts val="0"/>
              </a:spcBef>
              <a:spcAft>
                <a:spcPts val="0"/>
              </a:spcAft>
            </a:pPr>
            <a:endParaRPr lang="en-US" sz="1600" dirty="0">
              <a:solidFill>
                <a:schemeClr val="bg2">
                  <a:lumMod val="10000"/>
                </a:schemeClr>
              </a:solidFill>
              <a:latin typeface="Arial" panose="020B0604020202020204" pitchFamily="34" charset="0"/>
            </a:endParaRPr>
          </a:p>
          <a:p>
            <a:pPr rtl="0" fontAlgn="base">
              <a:spcBef>
                <a:spcPts val="0"/>
              </a:spcBef>
              <a:spcAft>
                <a:spcPts val="0"/>
              </a:spcAft>
            </a:pPr>
            <a:r>
              <a:rPr lang="en-US" sz="1600" i="0" u="none" strike="noStrike" dirty="0">
                <a:solidFill>
                  <a:schemeClr val="bg2">
                    <a:lumMod val="10000"/>
                  </a:schemeClr>
                </a:solidFill>
                <a:effectLst/>
                <a:latin typeface="Arial" panose="020B0604020202020204" pitchFamily="34" charset="0"/>
              </a:rPr>
              <a:t>From</a:t>
            </a:r>
            <a:r>
              <a:rPr lang="en-US" sz="1600" i="0" u="none" strike="noStrike" dirty="0">
                <a:solidFill>
                  <a:srgbClr val="595959"/>
                </a:solidFill>
                <a:effectLst/>
                <a:latin typeface="Arial" panose="020B0604020202020204" pitchFamily="34" charset="0"/>
              </a:rPr>
              <a:t> </a:t>
            </a:r>
            <a:r>
              <a:rPr lang="en-US" sz="1600" i="1" u="none" strike="noStrike" dirty="0">
                <a:solidFill>
                  <a:schemeClr val="bg2">
                    <a:lumMod val="10000"/>
                  </a:schemeClr>
                </a:solidFill>
                <a:effectLst/>
                <a:latin typeface="Arial" panose="020B0604020202020204" pitchFamily="34" charset="0"/>
              </a:rPr>
              <a:t>CERN Open Science Policy: Implementation Plan V1.0</a:t>
            </a:r>
          </a:p>
          <a:p>
            <a:pPr rtl="0" fontAlgn="base">
              <a:spcBef>
                <a:spcPts val="0"/>
              </a:spcBef>
              <a:spcAft>
                <a:spcPts val="0"/>
              </a:spcAft>
            </a:pPr>
            <a:endParaRPr lang="en-US" sz="1600" dirty="0">
              <a:solidFill>
                <a:schemeClr val="bg2">
                  <a:lumMod val="10000"/>
                </a:schemeClr>
              </a:solidFill>
              <a:latin typeface="Arial" panose="020B0604020202020204" pitchFamily="34" charset="0"/>
            </a:endParaRPr>
          </a:p>
          <a:p>
            <a:pPr rtl="0" fontAlgn="base">
              <a:spcBef>
                <a:spcPts val="0"/>
              </a:spcBef>
              <a:spcAft>
                <a:spcPts val="0"/>
              </a:spcAft>
            </a:pPr>
            <a:r>
              <a:rPr lang="en-US" sz="1600" i="0" u="none" strike="noStrike" dirty="0">
                <a:solidFill>
                  <a:schemeClr val="bg2">
                    <a:lumMod val="10000"/>
                  </a:schemeClr>
                </a:solidFill>
                <a:effectLst/>
                <a:latin typeface="Arial" panose="020B0604020202020204" pitchFamily="34" charset="0"/>
              </a:rPr>
              <a:t>“Monitoring</a:t>
            </a:r>
            <a:r>
              <a:rPr lang="en-US" sz="1600" b="0" i="0" u="none" strike="noStrike" dirty="0">
                <a:solidFill>
                  <a:schemeClr val="bg2">
                    <a:lumMod val="10000"/>
                  </a:schemeClr>
                </a:solidFill>
                <a:effectLst/>
                <a:latin typeface="Arial" panose="020B0604020202020204" pitchFamily="34" charset="0"/>
              </a:rPr>
              <a:t> </a:t>
            </a:r>
          </a:p>
          <a:p>
            <a:pPr rtl="0" fontAlgn="base">
              <a:spcBef>
                <a:spcPts val="0"/>
              </a:spcBef>
              <a:spcAft>
                <a:spcPts val="0"/>
              </a:spcAft>
            </a:pPr>
            <a:r>
              <a:rPr lang="en-US" sz="1600" b="0" i="0" u="none" strike="noStrike" dirty="0">
                <a:solidFill>
                  <a:schemeClr val="bg2">
                    <a:lumMod val="10000"/>
                  </a:schemeClr>
                </a:solidFill>
                <a:effectLst/>
                <a:latin typeface="Arial" panose="020B0604020202020204" pitchFamily="34" charset="0"/>
              </a:rPr>
              <a:t>The OSWG is charged with creating a biennial Open Science (OS) report. The report will be sent for feedback and approval to the Director for Research and Computing at CERN. Once approved, it will be made openly accessible on the CERN Document Server (CDS). </a:t>
            </a:r>
            <a:r>
              <a:rPr lang="en-US" sz="1600" i="0" u="none" strike="noStrike" dirty="0">
                <a:solidFill>
                  <a:schemeClr val="bg2">
                    <a:lumMod val="10000"/>
                  </a:schemeClr>
                </a:solidFill>
                <a:effectLst/>
                <a:latin typeface="Arial" panose="020B0604020202020204" pitchFamily="34" charset="0"/>
              </a:rPr>
              <a:t>The report comprises specific Key Performance Indicators (KPIs) and their analysis for each section of the policy as well as concrete Open Science success stories. Appropriate KPIs will be developed and suggested by the OSWG </a:t>
            </a:r>
            <a:r>
              <a:rPr lang="en-US" sz="1600" b="0" i="0" u="none" strike="noStrike" dirty="0">
                <a:solidFill>
                  <a:schemeClr val="bg2">
                    <a:lumMod val="10000"/>
                  </a:schemeClr>
                </a:solidFill>
                <a:effectLst/>
                <a:latin typeface="Arial" panose="020B0604020202020204" pitchFamily="34" charset="0"/>
              </a:rPr>
              <a:t>in the next 12 months.”</a:t>
            </a: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pPr>
            <a:r>
              <a:rPr lang="en-US" sz="1600" i="1" dirty="0">
                <a:solidFill>
                  <a:schemeClr val="bg2">
                    <a:lumMod val="10000"/>
                  </a:schemeClr>
                </a:solidFill>
                <a:latin typeface="Arial" panose="020B0604020202020204" pitchFamily="34" charset="0"/>
              </a:rPr>
              <a:t>From </a:t>
            </a:r>
            <a:r>
              <a:rPr lang="en-US" sz="1600" b="1" i="1" u="none" strike="noStrike" dirty="0">
                <a:solidFill>
                  <a:srgbClr val="202122"/>
                </a:solidFill>
                <a:effectLst/>
                <a:latin typeface="Arial" panose="020B0604020202020204" pitchFamily="34" charset="0"/>
              </a:rPr>
              <a:t>United Nations Educational, Scientific and Cultural Organization</a:t>
            </a:r>
            <a:r>
              <a:rPr lang="en-US" sz="1600" b="0" i="1" u="none" strike="noStrike" dirty="0">
                <a:solidFill>
                  <a:srgbClr val="202122"/>
                </a:solidFill>
                <a:effectLst/>
                <a:latin typeface="Arial" panose="020B0604020202020204" pitchFamily="34" charset="0"/>
              </a:rPr>
              <a:t>(</a:t>
            </a:r>
            <a:r>
              <a:rPr lang="en-US" sz="1600" b="1" i="1" u="none" strike="noStrike" dirty="0">
                <a:solidFill>
                  <a:srgbClr val="202122"/>
                </a:solidFill>
                <a:effectLst/>
                <a:latin typeface="Arial" panose="020B0604020202020204" pitchFamily="34" charset="0"/>
              </a:rPr>
              <a:t>UNESCO) </a:t>
            </a:r>
            <a:endParaRPr lang="en-US" sz="1600" i="1" dirty="0">
              <a:solidFill>
                <a:schemeClr val="bg2">
                  <a:lumMod val="10000"/>
                </a:schemeClr>
              </a:solidFill>
              <a:latin typeface="Arial" panose="020B0604020202020204" pitchFamily="34" charset="0"/>
            </a:endParaRP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a:p>
            <a:pPr fontAlgn="base">
              <a:spcBef>
                <a:spcPts val="0"/>
              </a:spcBef>
              <a:spcAft>
                <a:spcPts val="0"/>
              </a:spcAft>
            </a:pPr>
            <a:r>
              <a:rPr lang="en-US" sz="1600" b="0" i="0" u="none" strike="noStrike" dirty="0">
                <a:solidFill>
                  <a:srgbClr val="212121"/>
                </a:solidFill>
                <a:effectLst/>
              </a:rPr>
              <a:t>“Call for inputs: Global Consultation on the Draft Principles of Open Science Monitoring” - Deadline for inputs</a:t>
            </a:r>
            <a:r>
              <a:rPr lang="en-US" sz="1600" b="0" i="0" u="none" strike="noStrike">
                <a:solidFill>
                  <a:srgbClr val="212121"/>
                </a:solidFill>
                <a:effectLst/>
              </a:rPr>
              <a:t>: 30.11.2024</a:t>
            </a:r>
            <a:endParaRPr lang="en-US" sz="1600" b="0" i="0" u="none" strike="noStrike" dirty="0">
              <a:solidFill>
                <a:srgbClr val="212121"/>
              </a:solidFill>
              <a:effectLst/>
            </a:endParaRPr>
          </a:p>
          <a:p>
            <a:pPr rtl="0" fontAlgn="base">
              <a:spcBef>
                <a:spcPts val="0"/>
              </a:spcBef>
              <a:spcAft>
                <a:spcPts val="0"/>
              </a:spcAft>
            </a:pPr>
            <a:endParaRPr lang="en-US" sz="1600" b="0" i="0" u="none" strike="noStrike" dirty="0">
              <a:solidFill>
                <a:schemeClr val="bg2">
                  <a:lumMod val="10000"/>
                </a:schemeClr>
              </a:solidFill>
              <a:effectLst/>
              <a:latin typeface="Arial" panose="020B0604020202020204" pitchFamily="34" charset="0"/>
            </a:endParaRP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a:p>
            <a:pPr rtl="0" fontAlgn="base">
              <a:spcBef>
                <a:spcPts val="0"/>
              </a:spcBef>
              <a:spcAft>
                <a:spcPts val="0"/>
              </a:spcAft>
            </a:pPr>
            <a:endParaRPr lang="en-US" sz="1600" b="0" dirty="0">
              <a:solidFill>
                <a:schemeClr val="bg2">
                  <a:lumMod val="10000"/>
                </a:schemeClr>
              </a:solidFill>
              <a:latin typeface="Arial" panose="020B0604020202020204" pitchFamily="34" charset="0"/>
            </a:endParaRPr>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a:xfrm>
            <a:off x="624631" y="373593"/>
            <a:ext cx="11376025" cy="1065742"/>
          </a:xfrm>
        </p:spPr>
        <p:txBody>
          <a:bodyPr/>
          <a:lstStyle/>
          <a:p>
            <a:r>
              <a:rPr lang="en-US" dirty="0"/>
              <a:t>Motivation</a:t>
            </a:r>
          </a:p>
        </p:txBody>
      </p:sp>
      <p:sp>
        <p:nvSpPr>
          <p:cNvPr id="4" name="Date Placeholder 3">
            <a:extLst>
              <a:ext uri="{FF2B5EF4-FFF2-40B4-BE49-F238E27FC236}">
                <a16:creationId xmlns:a16="http://schemas.microsoft.com/office/drawing/2014/main" id="{59F39A8C-436B-E64F-BE4A-AE05E877B266}"/>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5" name="Footer Placeholder 4">
            <a:extLst>
              <a:ext uri="{FF2B5EF4-FFF2-40B4-BE49-F238E27FC236}">
                <a16:creationId xmlns:a16="http://schemas.microsoft.com/office/drawing/2014/main" id="{9C3EEA7A-1474-FF44-ADE2-A4A8BEDF0602}"/>
              </a:ext>
            </a:extLst>
          </p:cNvPr>
          <p:cNvSpPr>
            <a:spLocks noGrp="1"/>
          </p:cNvSpPr>
          <p:nvPr>
            <p:ph type="ftr" sz="quarter" idx="11"/>
          </p:nvPr>
        </p:nvSpPr>
        <p:spPr/>
        <p:txBody>
          <a:bodyPr/>
          <a:lstStyle/>
          <a:p>
            <a:r>
              <a:rPr lang="en-US" dirty="0"/>
              <a:t>Kyranou Iris | KPIs for OS monitoring</a:t>
            </a:r>
          </a:p>
        </p:txBody>
      </p:sp>
      <p:sp>
        <p:nvSpPr>
          <p:cNvPr id="7" name="Rectangle 6">
            <a:extLst>
              <a:ext uri="{FF2B5EF4-FFF2-40B4-BE49-F238E27FC236}">
                <a16:creationId xmlns:a16="http://schemas.microsoft.com/office/drawing/2014/main" id="{7D13D2C9-6414-761C-81AC-49391807A2A0}"/>
              </a:ext>
            </a:extLst>
          </p:cNvPr>
          <p:cNvSpPr/>
          <p:nvPr/>
        </p:nvSpPr>
        <p:spPr>
          <a:xfrm>
            <a:off x="407987" y="404664"/>
            <a:ext cx="72000" cy="8640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1271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340768"/>
            <a:ext cx="9467849" cy="4608512"/>
          </a:xfrm>
        </p:spPr>
        <p:txBody>
          <a:bodyPr/>
          <a:lstStyle/>
          <a:p>
            <a:pPr marL="342900" indent="-342900" rtl="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CERN Publications annual report – Superset</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rtl="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French Open Science Monitor</a:t>
            </a:r>
          </a:p>
          <a:p>
            <a:pPr marL="724050" lvl="1" indent="-400050" fontAlgn="base">
              <a:spcBef>
                <a:spcPts val="0"/>
              </a:spcBef>
              <a:spcAft>
                <a:spcPts val="0"/>
              </a:spcAft>
              <a:buFont typeface="+mj-lt"/>
              <a:buAutoNum type="romanLcPeriod"/>
            </a:pPr>
            <a:r>
              <a:rPr lang="en-US" b="0" i="0" u="none" strike="noStrike" dirty="0">
                <a:solidFill>
                  <a:schemeClr val="bg2">
                    <a:lumMod val="10000"/>
                  </a:schemeClr>
                </a:solidFill>
                <a:effectLst/>
                <a:latin typeface="Arial" panose="020B0604020202020204" pitchFamily="34" charset="0"/>
              </a:rPr>
              <a:t>Lorraine University Open Science</a:t>
            </a:r>
          </a:p>
          <a:p>
            <a:pPr marL="724050" lvl="1" indent="-400050" fontAlgn="base">
              <a:spcBef>
                <a:spcPts val="0"/>
              </a:spcBef>
              <a:spcAft>
                <a:spcPts val="0"/>
              </a:spcAft>
              <a:buFont typeface="+mj-lt"/>
              <a:buAutoNum type="romanLcPeriod"/>
            </a:pPr>
            <a:r>
              <a:rPr lang="en-US" b="0" i="0" u="none" strike="noStrike" dirty="0" err="1">
                <a:solidFill>
                  <a:schemeClr val="bg2">
                    <a:lumMod val="10000"/>
                  </a:schemeClr>
                </a:solidFill>
                <a:effectLst/>
                <a:latin typeface="Arial" panose="020B0604020202020204" pitchFamily="34" charset="0"/>
              </a:rPr>
              <a:t>Agence</a:t>
            </a:r>
            <a:r>
              <a:rPr lang="en-US" b="0" i="0" u="none" strike="noStrike" dirty="0">
                <a:solidFill>
                  <a:schemeClr val="bg2">
                    <a:lumMod val="10000"/>
                  </a:schemeClr>
                </a:solidFill>
                <a:effectLst/>
                <a:latin typeface="Arial" panose="020B0604020202020204" pitchFamily="34" charset="0"/>
              </a:rPr>
              <a:t> Nationale de la Recherche (ANR)</a:t>
            </a:r>
            <a:br>
              <a:rPr lang="en-US" b="0" i="0" u="none" strike="noStrike" dirty="0">
                <a:solidFill>
                  <a:schemeClr val="bg2">
                    <a:lumMod val="10000"/>
                  </a:schemeClr>
                </a:solidFill>
                <a:effectLst/>
                <a:latin typeface="Arial" panose="020B0604020202020204" pitchFamily="34" charset="0"/>
              </a:rPr>
            </a:br>
            <a:endParaRPr lang="en-US"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Charité</a:t>
            </a:r>
            <a:r>
              <a:rPr lang="en-US" sz="1800" b="0" i="0" u="none" strike="noStrike" dirty="0">
                <a:solidFill>
                  <a:schemeClr val="bg2">
                    <a:lumMod val="10000"/>
                  </a:schemeClr>
                </a:solidFill>
                <a:effectLst/>
                <a:latin typeface="Arial" panose="020B0604020202020204" pitchFamily="34" charset="0"/>
              </a:rPr>
              <a:t> Dashboard on Responsible Research </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Curtin Open Knowledge Initiative (Open Access)</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rtl="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OpenAIRE</a:t>
            </a:r>
            <a:r>
              <a:rPr lang="en-US" sz="1800" b="0" i="0" u="none" strike="noStrike" dirty="0">
                <a:solidFill>
                  <a:schemeClr val="bg2">
                    <a:lumMod val="10000"/>
                  </a:schemeClr>
                </a:solidFill>
                <a:effectLst/>
                <a:latin typeface="Arial" panose="020B0604020202020204" pitchFamily="34" charset="0"/>
              </a:rPr>
              <a:t> monitor(s)</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PLOS + </a:t>
            </a:r>
            <a:r>
              <a:rPr lang="en-US" sz="1800" b="0" i="0" u="none" strike="noStrike" dirty="0" err="1">
                <a:solidFill>
                  <a:schemeClr val="bg2">
                    <a:lumMod val="10000"/>
                  </a:schemeClr>
                </a:solidFill>
                <a:effectLst/>
                <a:latin typeface="Arial" panose="020B0604020202020204" pitchFamily="34" charset="0"/>
              </a:rPr>
              <a:t>DataSeer</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CHAOSS (Open Software)</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PathOS</a:t>
            </a:r>
            <a:r>
              <a:rPr lang="en-US" sz="1800" b="0" i="0" u="none" strike="noStrike" dirty="0">
                <a:solidFill>
                  <a:schemeClr val="bg2">
                    <a:lumMod val="10000"/>
                  </a:schemeClr>
                </a:solidFill>
                <a:effectLst/>
                <a:latin typeface="Arial" panose="020B0604020202020204" pitchFamily="34" charset="0"/>
              </a:rPr>
              <a:t> project </a:t>
            </a:r>
            <a:br>
              <a:rPr lang="en-US" sz="1800" b="0" i="0" u="none" strike="noStrike" dirty="0">
                <a:solidFill>
                  <a:schemeClr val="bg2">
                    <a:lumMod val="10000"/>
                  </a:schemeClr>
                </a:solidFill>
                <a:effectLst/>
                <a:latin typeface="Arial" panose="020B0604020202020204" pitchFamily="34" charset="0"/>
              </a:rPr>
            </a:br>
            <a:r>
              <a:rPr lang="en-US" sz="1800" b="0" i="0" u="none" strike="noStrike" dirty="0">
                <a:solidFill>
                  <a:schemeClr val="bg2">
                    <a:lumMod val="10000"/>
                  </a:schemeClr>
                </a:solidFill>
                <a:effectLst/>
                <a:latin typeface="Arial" panose="020B0604020202020204" pitchFamily="34" charset="0"/>
              </a:rPr>
              <a:t> </a:t>
            </a:r>
          </a:p>
          <a:p>
            <a:pPr marL="0" indent="0" fontAlgn="base">
              <a:spcBef>
                <a:spcPts val="0"/>
              </a:spcBef>
              <a:spcAft>
                <a:spcPts val="0"/>
              </a:spcAft>
              <a:buNone/>
            </a:pPr>
            <a:r>
              <a:rPr lang="en-US" sz="1800" b="0" dirty="0">
                <a:solidFill>
                  <a:schemeClr val="bg2">
                    <a:lumMod val="10000"/>
                  </a:schemeClr>
                </a:solidFill>
                <a:latin typeface="Arial" panose="020B0604020202020204" pitchFamily="34" charset="0"/>
              </a:rPr>
              <a:t>+++</a:t>
            </a:r>
            <a:endParaRPr lang="en-US" sz="1800" b="0" i="0" u="none" strike="noStrike" dirty="0">
              <a:solidFill>
                <a:schemeClr val="bg2">
                  <a:lumMod val="10000"/>
                </a:schemeClr>
              </a:solidFill>
              <a:effectLst/>
              <a:latin typeface="Arial" panose="020B0604020202020204" pitchFamily="34" charset="0"/>
            </a:endParaRPr>
          </a:p>
        </p:txBody>
      </p:sp>
      <p:sp>
        <p:nvSpPr>
          <p:cNvPr id="3" name="Title 2"/>
          <p:cNvSpPr>
            <a:spLocks noGrp="1"/>
          </p:cNvSpPr>
          <p:nvPr>
            <p:ph type="title"/>
          </p:nvPr>
        </p:nvSpPr>
        <p:spPr>
          <a:xfrm>
            <a:off x="624631" y="373593"/>
            <a:ext cx="11376025" cy="1065742"/>
          </a:xfrm>
        </p:spPr>
        <p:txBody>
          <a:bodyPr/>
          <a:lstStyle/>
          <a:p>
            <a:r>
              <a:rPr lang="en-US" dirty="0"/>
              <a:t>Existing monitors &amp; Projects</a:t>
            </a:r>
          </a:p>
        </p:txBody>
      </p:sp>
      <p:sp>
        <p:nvSpPr>
          <p:cNvPr id="4" name="Date Placeholder 3"/>
          <p:cNvSpPr>
            <a:spLocks noGrp="1"/>
          </p:cNvSpPr>
          <p:nvPr>
            <p:ph type="dt" sz="half" idx="10"/>
          </p:nvPr>
        </p:nvSpPr>
        <p:spPr/>
        <p:txBody>
          <a:bodyPr/>
          <a:lstStyle/>
          <a:p>
            <a:fld id="{23793A62-AA7E-5A4D-A43E-DF1B3593C4E5}" type="datetime1">
              <a:rPr lang="en-US" smtClean="0"/>
              <a:t>9/18/24</a:t>
            </a:fld>
            <a:endParaRPr lang="en-US" dirty="0"/>
          </a:p>
        </p:txBody>
      </p:sp>
      <p:sp>
        <p:nvSpPr>
          <p:cNvPr id="5" name="Footer Placeholder 4"/>
          <p:cNvSpPr>
            <a:spLocks noGrp="1"/>
          </p:cNvSpPr>
          <p:nvPr>
            <p:ph type="ftr" sz="quarter" idx="11"/>
          </p:nvPr>
        </p:nvSpPr>
        <p:spPr/>
        <p:txBody>
          <a:bodyPr/>
          <a:lstStyle/>
          <a:p>
            <a:r>
              <a:rPr lang="en-US" dirty="0"/>
              <a:t>Kyranou Iris | KPIs for OS monitoring</a:t>
            </a:r>
          </a:p>
        </p:txBody>
      </p:sp>
      <p:sp>
        <p:nvSpPr>
          <p:cNvPr id="6" name="Slide Number Placeholder 5"/>
          <p:cNvSpPr>
            <a:spLocks noGrp="1"/>
          </p:cNvSpPr>
          <p:nvPr>
            <p:ph type="sldNum" sz="quarter" idx="12"/>
          </p:nvPr>
        </p:nvSpPr>
        <p:spPr/>
        <p:txBody>
          <a:bodyPr/>
          <a:lstStyle/>
          <a:p>
            <a:fld id="{36B5EA5A-BC32-A742-B11B-8E7414D5B535}" type="slidenum">
              <a:rPr lang="en-US" smtClean="0"/>
              <a:pPr/>
              <a:t>4</a:t>
            </a:fld>
            <a:endParaRPr lang="en-US" dirty="0"/>
          </a:p>
        </p:txBody>
      </p:sp>
      <p:sp>
        <p:nvSpPr>
          <p:cNvPr id="10" name="Rectangle 9">
            <a:extLst>
              <a:ext uri="{FF2B5EF4-FFF2-40B4-BE49-F238E27FC236}">
                <a16:creationId xmlns:a16="http://schemas.microsoft.com/office/drawing/2014/main" id="{49A737ED-351A-6044-F85E-5CBFED5B59F9}"/>
              </a:ext>
            </a:extLst>
          </p:cNvPr>
          <p:cNvSpPr/>
          <p:nvPr/>
        </p:nvSpPr>
        <p:spPr>
          <a:xfrm>
            <a:off x="403200" y="404664"/>
            <a:ext cx="72000" cy="864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11628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631" y="373593"/>
            <a:ext cx="11376025" cy="1065742"/>
          </a:xfrm>
        </p:spPr>
        <p:txBody>
          <a:bodyPr/>
          <a:lstStyle/>
          <a:p>
            <a:r>
              <a:rPr lang="en-US" dirty="0"/>
              <a:t>CERN Publications Annual Reports </a:t>
            </a:r>
            <a:r>
              <a:rPr lang="el-GR" dirty="0"/>
              <a:t>- </a:t>
            </a:r>
            <a:r>
              <a:rPr lang="en-GB" dirty="0"/>
              <a:t>Superset</a:t>
            </a:r>
            <a:endParaRPr lang="en-US" dirty="0"/>
          </a:p>
        </p:txBody>
      </p:sp>
      <p:sp>
        <p:nvSpPr>
          <p:cNvPr id="4" name="Date Placeholder 3"/>
          <p:cNvSpPr>
            <a:spLocks noGrp="1"/>
          </p:cNvSpPr>
          <p:nvPr>
            <p:ph type="dt" sz="half" idx="10"/>
          </p:nvPr>
        </p:nvSpPr>
        <p:spPr/>
        <p:txBody>
          <a:bodyPr/>
          <a:lstStyle/>
          <a:p>
            <a:fld id="{23793A62-AA7E-5A4D-A43E-DF1B3593C4E5}" type="datetime1">
              <a:rPr lang="en-US" smtClean="0"/>
              <a:t>9/18/24</a:t>
            </a:fld>
            <a:endParaRPr lang="en-US" dirty="0"/>
          </a:p>
        </p:txBody>
      </p:sp>
      <p:sp>
        <p:nvSpPr>
          <p:cNvPr id="5" name="Footer Placeholder 4"/>
          <p:cNvSpPr>
            <a:spLocks noGrp="1"/>
          </p:cNvSpPr>
          <p:nvPr>
            <p:ph type="ftr" sz="quarter" idx="11"/>
          </p:nvPr>
        </p:nvSpPr>
        <p:spPr/>
        <p:txBody>
          <a:bodyPr/>
          <a:lstStyle/>
          <a:p>
            <a:r>
              <a:rPr lang="en-US" dirty="0"/>
              <a:t>Kyranou Iris | KPIs for OS monitoring</a:t>
            </a:r>
          </a:p>
        </p:txBody>
      </p:sp>
      <p:sp>
        <p:nvSpPr>
          <p:cNvPr id="6" name="Slide Number Placeholder 5"/>
          <p:cNvSpPr>
            <a:spLocks noGrp="1"/>
          </p:cNvSpPr>
          <p:nvPr>
            <p:ph type="sldNum" sz="quarter" idx="12"/>
          </p:nvPr>
        </p:nvSpPr>
        <p:spPr/>
        <p:txBody>
          <a:bodyPr/>
          <a:lstStyle/>
          <a:p>
            <a:fld id="{36B5EA5A-BC32-A742-B11B-8E7414D5B535}" type="slidenum">
              <a:rPr lang="en-US" smtClean="0"/>
              <a:pPr/>
              <a:t>5</a:t>
            </a:fld>
            <a:endParaRPr lang="en-US" dirty="0"/>
          </a:p>
        </p:txBody>
      </p:sp>
      <p:sp>
        <p:nvSpPr>
          <p:cNvPr id="10" name="Rectangle 9">
            <a:extLst>
              <a:ext uri="{FF2B5EF4-FFF2-40B4-BE49-F238E27FC236}">
                <a16:creationId xmlns:a16="http://schemas.microsoft.com/office/drawing/2014/main" id="{49A737ED-351A-6044-F85E-5CBFED5B59F9}"/>
              </a:ext>
            </a:extLst>
          </p:cNvPr>
          <p:cNvSpPr/>
          <p:nvPr/>
        </p:nvSpPr>
        <p:spPr>
          <a:xfrm>
            <a:off x="403200" y="404664"/>
            <a:ext cx="72000" cy="864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A screenshot of a computer&#10;&#10;Description automatically generated">
            <a:hlinkClick r:id="rId2"/>
            <a:extLst>
              <a:ext uri="{FF2B5EF4-FFF2-40B4-BE49-F238E27FC236}">
                <a16:creationId xmlns:a16="http://schemas.microsoft.com/office/drawing/2014/main" id="{E45C2350-D772-32DC-084E-F83920DB58C6}"/>
              </a:ext>
            </a:extLst>
          </p:cNvPr>
          <p:cNvPicPr>
            <a:picLocks noChangeAspect="1"/>
          </p:cNvPicPr>
          <p:nvPr/>
        </p:nvPicPr>
        <p:blipFill>
          <a:blip r:embed="rId3"/>
          <a:stretch>
            <a:fillRect/>
          </a:stretch>
        </p:blipFill>
        <p:spPr>
          <a:xfrm>
            <a:off x="1487488" y="1207860"/>
            <a:ext cx="7772400" cy="5002489"/>
          </a:xfrm>
          <a:prstGeom prst="rect">
            <a:avLst/>
          </a:prstGeom>
        </p:spPr>
      </p:pic>
      <p:sp>
        <p:nvSpPr>
          <p:cNvPr id="7" name="TextBox 6">
            <a:extLst>
              <a:ext uri="{FF2B5EF4-FFF2-40B4-BE49-F238E27FC236}">
                <a16:creationId xmlns:a16="http://schemas.microsoft.com/office/drawing/2014/main" id="{8DC77EB4-A6E3-2280-4B55-094F811DCBD4}"/>
              </a:ext>
            </a:extLst>
          </p:cNvPr>
          <p:cNvSpPr txBox="1"/>
          <p:nvPr/>
        </p:nvSpPr>
        <p:spPr>
          <a:xfrm>
            <a:off x="8403898" y="5994905"/>
            <a:ext cx="3380734" cy="215444"/>
          </a:xfrm>
          <a:prstGeom prst="rect">
            <a:avLst/>
          </a:prstGeom>
          <a:noFill/>
        </p:spPr>
        <p:txBody>
          <a:bodyPr wrap="none" lIns="0" tIns="0" rIns="0" bIns="0" rtlCol="0">
            <a:spAutoFit/>
          </a:bodyPr>
          <a:lstStyle/>
          <a:p>
            <a:pPr algn="l"/>
            <a:r>
              <a:rPr lang="en-US" sz="1400" dirty="0"/>
              <a:t>https://</a:t>
            </a:r>
            <a:r>
              <a:rPr lang="en-US" sz="1400" dirty="0" err="1"/>
              <a:t>bi.siscern.org</a:t>
            </a:r>
            <a:r>
              <a:rPr lang="en-US" sz="1400" dirty="0"/>
              <a:t>/superset/dashboard/6</a:t>
            </a:r>
          </a:p>
        </p:txBody>
      </p:sp>
    </p:spTree>
    <p:extLst>
      <p:ext uri="{BB962C8B-B14F-4D97-AF65-F5344CB8AC3E}">
        <p14:creationId xmlns:p14="http://schemas.microsoft.com/office/powerpoint/2010/main" val="2994642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a:xfrm>
            <a:off x="619844" y="365125"/>
            <a:ext cx="11380812" cy="1084263"/>
          </a:xfrm>
        </p:spPr>
        <p:txBody>
          <a:bodyPr/>
          <a:lstStyle/>
          <a:p>
            <a:r>
              <a:rPr lang="en-US" dirty="0"/>
              <a:t>French Science Monitor</a:t>
            </a:r>
          </a:p>
        </p:txBody>
      </p:sp>
      <p:sp>
        <p:nvSpPr>
          <p:cNvPr id="7" name="Date Placeholder 6">
            <a:extLst>
              <a:ext uri="{FF2B5EF4-FFF2-40B4-BE49-F238E27FC236}">
                <a16:creationId xmlns:a16="http://schemas.microsoft.com/office/drawing/2014/main" id="{6624B919-5D13-7342-B90B-869F7752240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11"/>
          </p:nvPr>
        </p:nvSpPr>
        <p:spPr/>
        <p:txBody>
          <a:bodyPr/>
          <a:lstStyle/>
          <a:p>
            <a:r>
              <a:rPr lang="en-US" dirty="0"/>
              <a:t>Kyranou Iris | KPIs for OS monitoring</a:t>
            </a:r>
          </a:p>
        </p:txBody>
      </p:sp>
      <p:sp>
        <p:nvSpPr>
          <p:cNvPr id="9" name="Slide Number Placeholder 8">
            <a:extLst>
              <a:ext uri="{FF2B5EF4-FFF2-40B4-BE49-F238E27FC236}">
                <a16:creationId xmlns:a16="http://schemas.microsoft.com/office/drawing/2014/main" id="{F41BF37B-A5BF-3144-AF49-33B47285AFF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Rectangle 5">
            <a:extLst>
              <a:ext uri="{FF2B5EF4-FFF2-40B4-BE49-F238E27FC236}">
                <a16:creationId xmlns:a16="http://schemas.microsoft.com/office/drawing/2014/main" id="{B0AB155B-1350-49BF-E011-FEAED7AE45BD}"/>
              </a:ext>
            </a:extLst>
          </p:cNvPr>
          <p:cNvSpPr/>
          <p:nvPr/>
        </p:nvSpPr>
        <p:spPr>
          <a:xfrm>
            <a:off x="403200" y="404664"/>
            <a:ext cx="72000" cy="864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34F5AEF-7EAD-1EB4-C051-FC14DB0B478D}"/>
              </a:ext>
            </a:extLst>
          </p:cNvPr>
          <p:cNvSpPr txBox="1"/>
          <p:nvPr/>
        </p:nvSpPr>
        <p:spPr>
          <a:xfrm>
            <a:off x="8047523" y="987723"/>
            <a:ext cx="3044616" cy="461665"/>
          </a:xfrm>
          <a:prstGeom prst="rect">
            <a:avLst/>
          </a:prstGeom>
          <a:noFill/>
        </p:spPr>
        <p:txBody>
          <a:bodyPr wrap="none" lIns="0" tIns="0" rIns="0" bIns="0" rtlCol="0">
            <a:spAutoFit/>
          </a:bodyPr>
          <a:lstStyle/>
          <a:p>
            <a:r>
              <a:rPr lang="en-US" sz="1200" b="0" dirty="0">
                <a:solidFill>
                  <a:schemeClr val="tx1">
                    <a:lumMod val="75000"/>
                  </a:schemeClr>
                </a:solidFill>
              </a:rPr>
              <a:t>https://</a:t>
            </a:r>
            <a:r>
              <a:rPr lang="en-US" sz="1200" b="0" dirty="0" err="1">
                <a:solidFill>
                  <a:schemeClr val="tx1">
                    <a:lumMod val="75000"/>
                  </a:schemeClr>
                </a:solidFill>
              </a:rPr>
              <a:t>frenchopensciencemonitor.esr.gouv.fr</a:t>
            </a:r>
            <a:r>
              <a:rPr lang="en-US" sz="1200" b="0" dirty="0">
                <a:solidFill>
                  <a:schemeClr val="tx1">
                    <a:lumMod val="75000"/>
                  </a:schemeClr>
                </a:solidFill>
              </a:rPr>
              <a:t>/</a:t>
            </a:r>
          </a:p>
          <a:p>
            <a:pPr algn="l"/>
            <a:endParaRPr lang="en-US" dirty="0"/>
          </a:p>
        </p:txBody>
      </p:sp>
      <p:pic>
        <p:nvPicPr>
          <p:cNvPr id="32" name="Picture 31" descr="A screenshot of a computer&#10;&#10;Description automatically generated">
            <a:hlinkClick r:id="rId2"/>
            <a:extLst>
              <a:ext uri="{FF2B5EF4-FFF2-40B4-BE49-F238E27FC236}">
                <a16:creationId xmlns:a16="http://schemas.microsoft.com/office/drawing/2014/main" id="{E633AAB9-7D6A-D8AF-4252-6284E06E66A5}"/>
              </a:ext>
            </a:extLst>
          </p:cNvPr>
          <p:cNvPicPr>
            <a:picLocks noChangeAspect="1"/>
          </p:cNvPicPr>
          <p:nvPr/>
        </p:nvPicPr>
        <p:blipFill>
          <a:blip r:embed="rId3"/>
          <a:stretch>
            <a:fillRect/>
          </a:stretch>
        </p:blipFill>
        <p:spPr>
          <a:xfrm>
            <a:off x="2063552" y="1226632"/>
            <a:ext cx="7272808" cy="5036085"/>
          </a:xfrm>
          <a:prstGeom prst="rect">
            <a:avLst/>
          </a:prstGeom>
        </p:spPr>
      </p:pic>
    </p:spTree>
    <p:extLst>
      <p:ext uri="{BB962C8B-B14F-4D97-AF65-F5344CB8AC3E}">
        <p14:creationId xmlns:p14="http://schemas.microsoft.com/office/powerpoint/2010/main" val="3354641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a:xfrm>
            <a:off x="619844" y="365125"/>
            <a:ext cx="11380812" cy="1084263"/>
          </a:xfrm>
        </p:spPr>
        <p:txBody>
          <a:bodyPr/>
          <a:lstStyle/>
          <a:p>
            <a:r>
              <a:rPr lang="en-US" dirty="0" err="1"/>
              <a:t>Charité</a:t>
            </a:r>
            <a:r>
              <a:rPr lang="en-US" dirty="0"/>
              <a:t> Metrics Dashboard</a:t>
            </a:r>
          </a:p>
        </p:txBody>
      </p:sp>
      <p:sp>
        <p:nvSpPr>
          <p:cNvPr id="7" name="Date Placeholder 6">
            <a:extLst>
              <a:ext uri="{FF2B5EF4-FFF2-40B4-BE49-F238E27FC236}">
                <a16:creationId xmlns:a16="http://schemas.microsoft.com/office/drawing/2014/main" id="{6624B919-5D13-7342-B90B-869F7752240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11"/>
          </p:nvPr>
        </p:nvSpPr>
        <p:spPr/>
        <p:txBody>
          <a:bodyPr/>
          <a:lstStyle/>
          <a:p>
            <a:r>
              <a:rPr lang="en-US" dirty="0"/>
              <a:t>Kyranou Iris | KPIs for OS monitoring</a:t>
            </a:r>
          </a:p>
        </p:txBody>
      </p:sp>
      <p:sp>
        <p:nvSpPr>
          <p:cNvPr id="9" name="Slide Number Placeholder 8">
            <a:extLst>
              <a:ext uri="{FF2B5EF4-FFF2-40B4-BE49-F238E27FC236}">
                <a16:creationId xmlns:a16="http://schemas.microsoft.com/office/drawing/2014/main" id="{F41BF37B-A5BF-3144-AF49-33B47285AFF0}"/>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6" name="Rectangle 5">
            <a:extLst>
              <a:ext uri="{FF2B5EF4-FFF2-40B4-BE49-F238E27FC236}">
                <a16:creationId xmlns:a16="http://schemas.microsoft.com/office/drawing/2014/main" id="{B0AB155B-1350-49BF-E011-FEAED7AE45BD}"/>
              </a:ext>
            </a:extLst>
          </p:cNvPr>
          <p:cNvSpPr/>
          <p:nvPr/>
        </p:nvSpPr>
        <p:spPr>
          <a:xfrm>
            <a:off x="403200" y="404664"/>
            <a:ext cx="72000" cy="864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A screenshot of a graph&#10;&#10;Description automatically generated">
            <a:hlinkClick r:id="rId2"/>
            <a:extLst>
              <a:ext uri="{FF2B5EF4-FFF2-40B4-BE49-F238E27FC236}">
                <a16:creationId xmlns:a16="http://schemas.microsoft.com/office/drawing/2014/main" id="{832A7EA1-48B8-E4B0-05E2-E8C466030D6A}"/>
              </a:ext>
            </a:extLst>
          </p:cNvPr>
          <p:cNvPicPr>
            <a:picLocks noChangeAspect="1"/>
          </p:cNvPicPr>
          <p:nvPr/>
        </p:nvPicPr>
        <p:blipFill>
          <a:blip r:embed="rId3"/>
          <a:stretch>
            <a:fillRect/>
          </a:stretch>
        </p:blipFill>
        <p:spPr>
          <a:xfrm>
            <a:off x="1809750" y="1527676"/>
            <a:ext cx="9001000" cy="4496492"/>
          </a:xfrm>
          <a:prstGeom prst="rect">
            <a:avLst/>
          </a:prstGeom>
        </p:spPr>
      </p:pic>
      <p:sp>
        <p:nvSpPr>
          <p:cNvPr id="10" name="TextBox 9">
            <a:extLst>
              <a:ext uri="{FF2B5EF4-FFF2-40B4-BE49-F238E27FC236}">
                <a16:creationId xmlns:a16="http://schemas.microsoft.com/office/drawing/2014/main" id="{BF7D6096-F689-6EF9-159F-985747351996}"/>
              </a:ext>
            </a:extLst>
          </p:cNvPr>
          <p:cNvSpPr txBox="1"/>
          <p:nvPr/>
        </p:nvSpPr>
        <p:spPr>
          <a:xfrm>
            <a:off x="7028231" y="1364192"/>
            <a:ext cx="3754233" cy="184666"/>
          </a:xfrm>
          <a:prstGeom prst="rect">
            <a:avLst/>
          </a:prstGeom>
          <a:noFill/>
        </p:spPr>
        <p:txBody>
          <a:bodyPr wrap="none" lIns="0" tIns="0" rIns="0" bIns="0" rtlCol="0">
            <a:spAutoFit/>
          </a:bodyPr>
          <a:lstStyle/>
          <a:p>
            <a:r>
              <a:rPr lang="en-US" sz="1200" b="0" dirty="0">
                <a:solidFill>
                  <a:schemeClr val="tx1">
                    <a:lumMod val="75000"/>
                  </a:schemeClr>
                </a:solidFill>
              </a:rPr>
              <a:t>https://s-</a:t>
            </a:r>
            <a:r>
              <a:rPr lang="en-US" sz="1200" b="0" dirty="0" err="1">
                <a:solidFill>
                  <a:schemeClr val="tx1">
                    <a:lumMod val="75000"/>
                  </a:schemeClr>
                </a:solidFill>
              </a:rPr>
              <a:t>quest.bihealth.org</a:t>
            </a:r>
            <a:r>
              <a:rPr lang="en-US" sz="1200" b="0" dirty="0">
                <a:solidFill>
                  <a:schemeClr val="tx1">
                    <a:lumMod val="75000"/>
                  </a:schemeClr>
                </a:solidFill>
              </a:rPr>
              <a:t>/</a:t>
            </a:r>
            <a:r>
              <a:rPr lang="en-US" sz="1200" b="0" dirty="0" err="1">
                <a:solidFill>
                  <a:schemeClr val="tx1">
                    <a:lumMod val="75000"/>
                  </a:schemeClr>
                </a:solidFill>
              </a:rPr>
              <a:t>charite</a:t>
            </a:r>
            <a:r>
              <a:rPr lang="en-US" sz="1200" b="0" dirty="0">
                <a:solidFill>
                  <a:schemeClr val="tx1">
                    <a:lumMod val="75000"/>
                  </a:schemeClr>
                </a:solidFill>
              </a:rPr>
              <a:t>-dashboard/#</a:t>
            </a:r>
            <a:r>
              <a:rPr lang="en-US" sz="1200" b="0" dirty="0" err="1">
                <a:solidFill>
                  <a:schemeClr val="tx1">
                    <a:lumMod val="75000"/>
                  </a:schemeClr>
                </a:solidFill>
              </a:rPr>
              <a:t>tabStart</a:t>
            </a:r>
            <a:endParaRPr lang="en-US" dirty="0"/>
          </a:p>
        </p:txBody>
      </p:sp>
    </p:spTree>
    <p:extLst>
      <p:ext uri="{BB962C8B-B14F-4D97-AF65-F5344CB8AC3E}">
        <p14:creationId xmlns:p14="http://schemas.microsoft.com/office/powerpoint/2010/main" val="1338202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340768"/>
            <a:ext cx="9467849" cy="4608512"/>
          </a:xfrm>
        </p:spPr>
        <p:txBody>
          <a:bodyPr/>
          <a:lstStyle/>
          <a:p>
            <a:pPr marL="342900" indent="-342900" rtl="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CERN Publications annual report – Superset</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rtl="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French Open Science Monitor</a:t>
            </a:r>
          </a:p>
          <a:p>
            <a:pPr marL="724050" lvl="1" indent="-400050" fontAlgn="base">
              <a:spcBef>
                <a:spcPts val="0"/>
              </a:spcBef>
              <a:spcAft>
                <a:spcPts val="0"/>
              </a:spcAft>
              <a:buFont typeface="+mj-lt"/>
              <a:buAutoNum type="romanLcPeriod"/>
            </a:pPr>
            <a:r>
              <a:rPr lang="en-US" b="0" i="0" u="none" strike="noStrike" dirty="0">
                <a:solidFill>
                  <a:schemeClr val="bg2">
                    <a:lumMod val="10000"/>
                  </a:schemeClr>
                </a:solidFill>
                <a:effectLst/>
                <a:latin typeface="Arial" panose="020B0604020202020204" pitchFamily="34" charset="0"/>
              </a:rPr>
              <a:t>Lorraine University Open Science</a:t>
            </a:r>
          </a:p>
          <a:p>
            <a:pPr marL="724050" lvl="1" indent="-400050" fontAlgn="base">
              <a:spcBef>
                <a:spcPts val="0"/>
              </a:spcBef>
              <a:spcAft>
                <a:spcPts val="0"/>
              </a:spcAft>
              <a:buFont typeface="+mj-lt"/>
              <a:buAutoNum type="romanLcPeriod"/>
            </a:pPr>
            <a:r>
              <a:rPr lang="en-US" b="0" i="0" u="none" strike="noStrike" dirty="0" err="1">
                <a:solidFill>
                  <a:schemeClr val="bg2">
                    <a:lumMod val="10000"/>
                  </a:schemeClr>
                </a:solidFill>
                <a:effectLst/>
                <a:latin typeface="Arial" panose="020B0604020202020204" pitchFamily="34" charset="0"/>
              </a:rPr>
              <a:t>Agence</a:t>
            </a:r>
            <a:r>
              <a:rPr lang="en-US" b="0" i="0" u="none" strike="noStrike" dirty="0">
                <a:solidFill>
                  <a:schemeClr val="bg2">
                    <a:lumMod val="10000"/>
                  </a:schemeClr>
                </a:solidFill>
                <a:effectLst/>
                <a:latin typeface="Arial" panose="020B0604020202020204" pitchFamily="34" charset="0"/>
              </a:rPr>
              <a:t> Nationale de la Recherche (ANR)</a:t>
            </a:r>
            <a:br>
              <a:rPr lang="en-US" b="0" i="0" u="none" strike="noStrike" dirty="0">
                <a:solidFill>
                  <a:schemeClr val="bg2">
                    <a:lumMod val="10000"/>
                  </a:schemeClr>
                </a:solidFill>
                <a:effectLst/>
                <a:latin typeface="Arial" panose="020B0604020202020204" pitchFamily="34" charset="0"/>
              </a:rPr>
            </a:br>
            <a:endParaRPr lang="en-US"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Charité</a:t>
            </a:r>
            <a:r>
              <a:rPr lang="en-US" sz="1800" b="0" i="0" u="none" strike="noStrike" dirty="0">
                <a:solidFill>
                  <a:schemeClr val="bg2">
                    <a:lumMod val="10000"/>
                  </a:schemeClr>
                </a:solidFill>
                <a:effectLst/>
                <a:latin typeface="Arial" panose="020B0604020202020204" pitchFamily="34" charset="0"/>
              </a:rPr>
              <a:t> Dashboard on Responsible Research </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Curtin Open Knowledge Initiative (Open Access)</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rtl="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OpenAIRE</a:t>
            </a:r>
            <a:r>
              <a:rPr lang="en-US" sz="1800" b="0" i="0" u="none" strike="noStrike" dirty="0">
                <a:solidFill>
                  <a:schemeClr val="bg2">
                    <a:lumMod val="10000"/>
                  </a:schemeClr>
                </a:solidFill>
                <a:effectLst/>
                <a:latin typeface="Arial" panose="020B0604020202020204" pitchFamily="34" charset="0"/>
              </a:rPr>
              <a:t> monitor(s)</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PLOS + </a:t>
            </a:r>
            <a:r>
              <a:rPr lang="en-US" sz="1800" b="0" i="0" u="none" strike="noStrike" dirty="0" err="1">
                <a:solidFill>
                  <a:schemeClr val="bg2">
                    <a:lumMod val="10000"/>
                  </a:schemeClr>
                </a:solidFill>
                <a:effectLst/>
                <a:latin typeface="Arial" panose="020B0604020202020204" pitchFamily="34" charset="0"/>
              </a:rPr>
              <a:t>DataSeer</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a:solidFill>
                  <a:schemeClr val="bg2">
                    <a:lumMod val="10000"/>
                  </a:schemeClr>
                </a:solidFill>
                <a:effectLst/>
                <a:latin typeface="Arial" panose="020B0604020202020204" pitchFamily="34" charset="0"/>
              </a:rPr>
              <a:t>CHAOSS (Open Software)</a:t>
            </a:r>
            <a:br>
              <a:rPr lang="en-US" sz="1800" b="0" i="0" u="none" strike="noStrike" dirty="0">
                <a:solidFill>
                  <a:schemeClr val="bg2">
                    <a:lumMod val="10000"/>
                  </a:schemeClr>
                </a:solidFill>
                <a:effectLst/>
                <a:latin typeface="Arial" panose="020B0604020202020204" pitchFamily="34" charset="0"/>
              </a:rPr>
            </a:br>
            <a:endParaRPr lang="en-US" sz="1800" b="0" i="0" u="none" strike="noStrike" dirty="0">
              <a:solidFill>
                <a:schemeClr val="bg2">
                  <a:lumMod val="10000"/>
                </a:schemeClr>
              </a:solidFill>
              <a:effectLst/>
              <a:latin typeface="Arial" panose="020B0604020202020204" pitchFamily="34" charset="0"/>
            </a:endParaRPr>
          </a:p>
          <a:p>
            <a:pPr marL="342900" indent="-342900" fontAlgn="base">
              <a:spcBef>
                <a:spcPts val="0"/>
              </a:spcBef>
              <a:spcAft>
                <a:spcPts val="0"/>
              </a:spcAft>
              <a:buAutoNum type="arabicPeriod"/>
            </a:pPr>
            <a:r>
              <a:rPr lang="en-US" sz="1800" b="0" i="0" u="none" strike="noStrike" dirty="0" err="1">
                <a:solidFill>
                  <a:schemeClr val="bg2">
                    <a:lumMod val="10000"/>
                  </a:schemeClr>
                </a:solidFill>
                <a:effectLst/>
                <a:latin typeface="Arial" panose="020B0604020202020204" pitchFamily="34" charset="0"/>
              </a:rPr>
              <a:t>PathOS</a:t>
            </a:r>
            <a:r>
              <a:rPr lang="en-US" sz="1800" b="0" i="0" u="none" strike="noStrike" dirty="0">
                <a:solidFill>
                  <a:schemeClr val="bg2">
                    <a:lumMod val="10000"/>
                  </a:schemeClr>
                </a:solidFill>
                <a:effectLst/>
                <a:latin typeface="Arial" panose="020B0604020202020204" pitchFamily="34" charset="0"/>
              </a:rPr>
              <a:t> project </a:t>
            </a:r>
            <a:br>
              <a:rPr lang="en-US" sz="1800" b="0" i="0" u="none" strike="noStrike" dirty="0">
                <a:solidFill>
                  <a:schemeClr val="bg2">
                    <a:lumMod val="10000"/>
                  </a:schemeClr>
                </a:solidFill>
                <a:effectLst/>
                <a:latin typeface="Arial" panose="020B0604020202020204" pitchFamily="34" charset="0"/>
              </a:rPr>
            </a:br>
            <a:r>
              <a:rPr lang="en-US" sz="1800" b="0" i="0" u="none" strike="noStrike" dirty="0">
                <a:solidFill>
                  <a:schemeClr val="bg2">
                    <a:lumMod val="10000"/>
                  </a:schemeClr>
                </a:solidFill>
                <a:effectLst/>
                <a:latin typeface="Arial" panose="020B0604020202020204" pitchFamily="34" charset="0"/>
              </a:rPr>
              <a:t> </a:t>
            </a:r>
          </a:p>
          <a:p>
            <a:pPr marL="0" indent="0" fontAlgn="base">
              <a:spcBef>
                <a:spcPts val="0"/>
              </a:spcBef>
              <a:spcAft>
                <a:spcPts val="0"/>
              </a:spcAft>
              <a:buNone/>
            </a:pPr>
            <a:r>
              <a:rPr lang="en-US" sz="1800" b="0" dirty="0">
                <a:solidFill>
                  <a:schemeClr val="bg2">
                    <a:lumMod val="10000"/>
                  </a:schemeClr>
                </a:solidFill>
                <a:latin typeface="Arial" panose="020B0604020202020204" pitchFamily="34" charset="0"/>
              </a:rPr>
              <a:t>+++</a:t>
            </a:r>
            <a:endParaRPr lang="en-US" sz="1800" b="0" i="0" u="none" strike="noStrike" dirty="0">
              <a:solidFill>
                <a:schemeClr val="bg2">
                  <a:lumMod val="10000"/>
                </a:schemeClr>
              </a:solidFill>
              <a:effectLst/>
              <a:latin typeface="Arial" panose="020B0604020202020204" pitchFamily="34" charset="0"/>
            </a:endParaRPr>
          </a:p>
        </p:txBody>
      </p:sp>
      <p:sp>
        <p:nvSpPr>
          <p:cNvPr id="3" name="Title 2"/>
          <p:cNvSpPr>
            <a:spLocks noGrp="1"/>
          </p:cNvSpPr>
          <p:nvPr>
            <p:ph type="title"/>
          </p:nvPr>
        </p:nvSpPr>
        <p:spPr>
          <a:xfrm>
            <a:off x="624631" y="373593"/>
            <a:ext cx="11376025" cy="1065742"/>
          </a:xfrm>
        </p:spPr>
        <p:txBody>
          <a:bodyPr/>
          <a:lstStyle/>
          <a:p>
            <a:r>
              <a:rPr lang="en-US" dirty="0"/>
              <a:t>Existing monitors &amp; Projects</a:t>
            </a:r>
          </a:p>
        </p:txBody>
      </p:sp>
      <p:sp>
        <p:nvSpPr>
          <p:cNvPr id="4" name="Date Placeholder 3"/>
          <p:cNvSpPr>
            <a:spLocks noGrp="1"/>
          </p:cNvSpPr>
          <p:nvPr>
            <p:ph type="dt" sz="half" idx="10"/>
          </p:nvPr>
        </p:nvSpPr>
        <p:spPr/>
        <p:txBody>
          <a:bodyPr/>
          <a:lstStyle/>
          <a:p>
            <a:fld id="{23793A62-AA7E-5A4D-A43E-DF1B3593C4E5}" type="datetime1">
              <a:rPr lang="en-US" smtClean="0"/>
              <a:t>9/18/24</a:t>
            </a:fld>
            <a:endParaRPr lang="en-US" dirty="0"/>
          </a:p>
        </p:txBody>
      </p:sp>
      <p:sp>
        <p:nvSpPr>
          <p:cNvPr id="5" name="Footer Placeholder 4"/>
          <p:cNvSpPr>
            <a:spLocks noGrp="1"/>
          </p:cNvSpPr>
          <p:nvPr>
            <p:ph type="ftr" sz="quarter" idx="11"/>
          </p:nvPr>
        </p:nvSpPr>
        <p:spPr/>
        <p:txBody>
          <a:bodyPr/>
          <a:lstStyle/>
          <a:p>
            <a:r>
              <a:rPr lang="en-US" dirty="0"/>
              <a:t>Kyranou Iris | KPIs for OS monitoring</a:t>
            </a:r>
          </a:p>
        </p:txBody>
      </p:sp>
      <p:sp>
        <p:nvSpPr>
          <p:cNvPr id="6" name="Slide Number Placeholder 5"/>
          <p:cNvSpPr>
            <a:spLocks noGrp="1"/>
          </p:cNvSpPr>
          <p:nvPr>
            <p:ph type="sldNum" sz="quarter" idx="12"/>
          </p:nvPr>
        </p:nvSpPr>
        <p:spPr/>
        <p:txBody>
          <a:bodyPr/>
          <a:lstStyle/>
          <a:p>
            <a:fld id="{36B5EA5A-BC32-A742-B11B-8E7414D5B535}" type="slidenum">
              <a:rPr lang="en-US" smtClean="0"/>
              <a:pPr/>
              <a:t>8</a:t>
            </a:fld>
            <a:endParaRPr lang="en-US" dirty="0"/>
          </a:p>
        </p:txBody>
      </p:sp>
      <p:sp>
        <p:nvSpPr>
          <p:cNvPr id="10" name="Rectangle 9">
            <a:extLst>
              <a:ext uri="{FF2B5EF4-FFF2-40B4-BE49-F238E27FC236}">
                <a16:creationId xmlns:a16="http://schemas.microsoft.com/office/drawing/2014/main" id="{49A737ED-351A-6044-F85E-5CBFED5B59F9}"/>
              </a:ext>
            </a:extLst>
          </p:cNvPr>
          <p:cNvSpPr/>
          <p:nvPr/>
        </p:nvSpPr>
        <p:spPr>
          <a:xfrm>
            <a:off x="403200" y="404664"/>
            <a:ext cx="72000" cy="8640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46921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BBB39-0AD6-F547-95DA-8A8FF1A65A50}"/>
              </a:ext>
            </a:extLst>
          </p:cNvPr>
          <p:cNvSpPr>
            <a:spLocks noGrp="1"/>
          </p:cNvSpPr>
          <p:nvPr>
            <p:ph type="title"/>
          </p:nvPr>
        </p:nvSpPr>
        <p:spPr>
          <a:xfrm>
            <a:off x="619844" y="365125"/>
            <a:ext cx="11380812" cy="1084263"/>
          </a:xfrm>
        </p:spPr>
        <p:txBody>
          <a:bodyPr/>
          <a:lstStyle/>
          <a:p>
            <a:r>
              <a:rPr lang="en-US" dirty="0"/>
              <a:t>KPIs examples</a:t>
            </a:r>
          </a:p>
        </p:txBody>
      </p:sp>
      <p:sp>
        <p:nvSpPr>
          <p:cNvPr id="3" name="Text Placeholder 2">
            <a:extLst>
              <a:ext uri="{FF2B5EF4-FFF2-40B4-BE49-F238E27FC236}">
                <a16:creationId xmlns:a16="http://schemas.microsoft.com/office/drawing/2014/main" id="{10BD96A5-0591-3145-AF4F-52E6DDB12593}"/>
              </a:ext>
            </a:extLst>
          </p:cNvPr>
          <p:cNvSpPr>
            <a:spLocks noGrp="1"/>
          </p:cNvSpPr>
          <p:nvPr>
            <p:ph type="body" idx="1"/>
          </p:nvPr>
        </p:nvSpPr>
        <p:spPr/>
        <p:txBody>
          <a:bodyPr/>
          <a:lstStyle/>
          <a:p>
            <a:r>
              <a:rPr lang="en-US" dirty="0"/>
              <a:t>Open Access</a:t>
            </a:r>
          </a:p>
        </p:txBody>
      </p:sp>
      <p:sp>
        <p:nvSpPr>
          <p:cNvPr id="4" name="Content Placeholder 3">
            <a:extLst>
              <a:ext uri="{FF2B5EF4-FFF2-40B4-BE49-F238E27FC236}">
                <a16:creationId xmlns:a16="http://schemas.microsoft.com/office/drawing/2014/main" id="{2F4C65A9-C170-AE44-8D09-23070DF61E90}"/>
              </a:ext>
            </a:extLst>
          </p:cNvPr>
          <p:cNvSpPr>
            <a:spLocks noGrp="1"/>
          </p:cNvSpPr>
          <p:nvPr>
            <p:ph sz="half" idx="2"/>
          </p:nvPr>
        </p:nvSpPr>
        <p:spPr>
          <a:xfrm>
            <a:off x="407986" y="2084758"/>
            <a:ext cx="5616575" cy="1217737"/>
          </a:xfrm>
        </p:spPr>
        <p:txBody>
          <a:bodyPr/>
          <a:lstStyle/>
          <a:p>
            <a:pPr rtl="0" fontAlgn="base">
              <a:spcBef>
                <a:spcPts val="0"/>
              </a:spcBef>
              <a:spcAft>
                <a:spcPts val="0"/>
              </a:spcAft>
              <a:buFont typeface="Arial" panose="020B0604020202020204" pitchFamily="34" charset="0"/>
              <a:buChar char="•"/>
            </a:pPr>
            <a:r>
              <a:rPr lang="en-US" sz="1600" i="0" u="none" strike="noStrike" dirty="0">
                <a:solidFill>
                  <a:schemeClr val="bg2">
                    <a:lumMod val="10000"/>
                  </a:schemeClr>
                </a:solidFill>
                <a:effectLst/>
                <a:latin typeface="Arial" panose="020B0604020202020204" pitchFamily="34" charset="0"/>
              </a:rPr>
              <a:t>% of publications that were open access </a:t>
            </a:r>
            <a:r>
              <a:rPr lang="en-US" sz="1600" i="1" u="none" strike="noStrike" dirty="0">
                <a:solidFill>
                  <a:schemeClr val="bg2">
                    <a:lumMod val="10000"/>
                  </a:schemeClr>
                </a:solidFill>
                <a:effectLst/>
                <a:latin typeface="Arial" panose="020B0604020202020204" pitchFamily="34" charset="0"/>
              </a:rPr>
              <a:t> </a:t>
            </a:r>
            <a:endParaRPr lang="en-US" sz="1600" i="0" u="none" strike="noStrike" dirty="0">
              <a:solidFill>
                <a:schemeClr val="bg2">
                  <a:lumMod val="10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600" i="0" u="none" strike="noStrike" dirty="0">
                <a:solidFill>
                  <a:schemeClr val="bg2">
                    <a:lumMod val="10000"/>
                  </a:schemeClr>
                </a:solidFill>
                <a:effectLst/>
                <a:latin typeface="Arial" panose="020B0604020202020204" pitchFamily="34" charset="0"/>
              </a:rPr>
              <a:t>Open access status statistics </a:t>
            </a:r>
            <a:r>
              <a:rPr lang="en-US" sz="1600" i="1" u="none" strike="noStrike" dirty="0">
                <a:solidFill>
                  <a:schemeClr val="bg2">
                    <a:lumMod val="10000"/>
                  </a:schemeClr>
                </a:solidFill>
                <a:effectLst/>
                <a:latin typeface="Arial" panose="020B0604020202020204" pitchFamily="34" charset="0"/>
              </a:rPr>
              <a:t> </a:t>
            </a:r>
            <a:endParaRPr lang="en-US" sz="1600" i="0" u="none" strike="noStrike" dirty="0">
              <a:solidFill>
                <a:schemeClr val="bg2">
                  <a:lumMod val="10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600" b="0" i="0" u="none" strike="noStrike" dirty="0">
                <a:solidFill>
                  <a:schemeClr val="bg2">
                    <a:lumMod val="10000"/>
                  </a:schemeClr>
                </a:solidFill>
                <a:effectLst/>
                <a:latin typeface="Arial" panose="020B0604020202020204" pitchFamily="34" charset="0"/>
              </a:rPr>
              <a:t>Open access route </a:t>
            </a:r>
          </a:p>
          <a:p>
            <a:pPr rtl="0" fontAlgn="base">
              <a:spcBef>
                <a:spcPts val="0"/>
              </a:spcBef>
              <a:spcAft>
                <a:spcPts val="0"/>
              </a:spcAft>
              <a:buFont typeface="Arial" panose="020B0604020202020204" pitchFamily="34" charset="0"/>
              <a:buChar char="•"/>
            </a:pPr>
            <a:r>
              <a:rPr lang="en-US" sz="1600" b="0" i="0" u="none" strike="noStrike" dirty="0">
                <a:solidFill>
                  <a:schemeClr val="bg2">
                    <a:lumMod val="10000"/>
                  </a:schemeClr>
                </a:solidFill>
                <a:effectLst/>
                <a:latin typeface="Arial" panose="020B0604020202020204" pitchFamily="34" charset="0"/>
              </a:rPr>
              <a:t>Open access mechanism (SCOAP3, CERN OA agreements, other agreements, </a:t>
            </a:r>
            <a:r>
              <a:rPr lang="en-US" sz="1600" b="0" i="0" u="none" strike="noStrike" dirty="0" err="1">
                <a:solidFill>
                  <a:schemeClr val="bg2">
                    <a:lumMod val="10000"/>
                  </a:schemeClr>
                </a:solidFill>
                <a:effectLst/>
                <a:latin typeface="Arial" panose="020B0604020202020204" pitchFamily="34" charset="0"/>
              </a:rPr>
              <a:t>etc</a:t>
            </a:r>
            <a:r>
              <a:rPr lang="en-US" sz="1600" b="0" i="0" u="none" strike="noStrike" dirty="0">
                <a:solidFill>
                  <a:schemeClr val="bg2">
                    <a:lumMod val="10000"/>
                  </a:schemeClr>
                </a:solidFill>
                <a:effectLst/>
                <a:latin typeface="Arial" panose="020B0604020202020204" pitchFamily="34" charset="0"/>
              </a:rPr>
              <a:t>)</a:t>
            </a:r>
          </a:p>
        </p:txBody>
      </p:sp>
      <p:sp>
        <p:nvSpPr>
          <p:cNvPr id="7" name="Date Placeholder 6">
            <a:extLst>
              <a:ext uri="{FF2B5EF4-FFF2-40B4-BE49-F238E27FC236}">
                <a16:creationId xmlns:a16="http://schemas.microsoft.com/office/drawing/2014/main" id="{6624B919-5D13-7342-B90B-869F7752240A}"/>
              </a:ext>
            </a:extLst>
          </p:cNvPr>
          <p:cNvSpPr>
            <a:spLocks noGrp="1"/>
          </p:cNvSpPr>
          <p:nvPr>
            <p:ph type="dt" sz="half" idx="10"/>
          </p:nvPr>
        </p:nvSpPr>
        <p:spPr/>
        <p:txBody>
          <a:bodyPr/>
          <a:lstStyle/>
          <a:p>
            <a:fld id="{23793A62-AA7E-5A4D-A43E-DF1B3593C4E5}" type="datetime1">
              <a:rPr lang="en-US" smtClean="0"/>
              <a:t>9/18/24</a:t>
            </a:fld>
            <a:endParaRPr lang="en-US" dirty="0"/>
          </a:p>
        </p:txBody>
      </p:sp>
      <p:sp>
        <p:nvSpPr>
          <p:cNvPr id="8" name="Footer Placeholder 7">
            <a:extLst>
              <a:ext uri="{FF2B5EF4-FFF2-40B4-BE49-F238E27FC236}">
                <a16:creationId xmlns:a16="http://schemas.microsoft.com/office/drawing/2014/main" id="{2E52412D-3392-0E4E-A308-F34C7F59D49A}"/>
              </a:ext>
            </a:extLst>
          </p:cNvPr>
          <p:cNvSpPr>
            <a:spLocks noGrp="1"/>
          </p:cNvSpPr>
          <p:nvPr>
            <p:ph type="ftr" sz="quarter" idx="11"/>
          </p:nvPr>
        </p:nvSpPr>
        <p:spPr/>
        <p:txBody>
          <a:bodyPr/>
          <a:lstStyle/>
          <a:p>
            <a:r>
              <a:rPr lang="en-US" dirty="0"/>
              <a:t>Kyranou Iris | KPIs for OS monitoring</a:t>
            </a:r>
          </a:p>
        </p:txBody>
      </p:sp>
      <p:sp>
        <p:nvSpPr>
          <p:cNvPr id="9" name="Slide Number Placeholder 8">
            <a:extLst>
              <a:ext uri="{FF2B5EF4-FFF2-40B4-BE49-F238E27FC236}">
                <a16:creationId xmlns:a16="http://schemas.microsoft.com/office/drawing/2014/main" id="{F41BF37B-A5BF-3144-AF49-33B47285AFF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3" name="Text Placeholder 2">
            <a:extLst>
              <a:ext uri="{FF2B5EF4-FFF2-40B4-BE49-F238E27FC236}">
                <a16:creationId xmlns:a16="http://schemas.microsoft.com/office/drawing/2014/main" id="{1F59DDCC-B50A-E611-60D6-65C358AB115E}"/>
              </a:ext>
            </a:extLst>
          </p:cNvPr>
          <p:cNvSpPr txBox="1">
            <a:spLocks/>
          </p:cNvSpPr>
          <p:nvPr/>
        </p:nvSpPr>
        <p:spPr>
          <a:xfrm>
            <a:off x="407985" y="3284984"/>
            <a:ext cx="5616575" cy="66833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Open Data</a:t>
            </a:r>
          </a:p>
        </p:txBody>
      </p:sp>
      <p:sp>
        <p:nvSpPr>
          <p:cNvPr id="16" name="Content Placeholder 3">
            <a:extLst>
              <a:ext uri="{FF2B5EF4-FFF2-40B4-BE49-F238E27FC236}">
                <a16:creationId xmlns:a16="http://schemas.microsoft.com/office/drawing/2014/main" id="{BAC43046-6840-A696-0568-01E852C0B92C}"/>
              </a:ext>
            </a:extLst>
          </p:cNvPr>
          <p:cNvSpPr txBox="1">
            <a:spLocks/>
          </p:cNvSpPr>
          <p:nvPr/>
        </p:nvSpPr>
        <p:spPr>
          <a:xfrm>
            <a:off x="407984" y="3816094"/>
            <a:ext cx="5616575" cy="1217737"/>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 of publications mentioned use/produce/sharing of data New items in HEP data (CERN authors) / CERN open data repositories </a:t>
            </a:r>
          </a:p>
          <a:p>
            <a:pPr rtl="0" fontAlgn="base">
              <a:spcBef>
                <a:spcPts val="0"/>
              </a:spcBef>
              <a:spcAft>
                <a:spcPts val="0"/>
              </a:spcAft>
              <a:buFont typeface="Arial" panose="020B0604020202020204" pitchFamily="34" charset="0"/>
              <a:buChar char="•"/>
            </a:pPr>
            <a:r>
              <a:rPr lang="en-US" sz="1600" dirty="0">
                <a:solidFill>
                  <a:srgbClr val="000000"/>
                </a:solidFill>
                <a:latin typeface="Arial" panose="020B0604020202020204" pitchFamily="34" charset="0"/>
              </a:rPr>
              <a:t>CERN Open Data Portal </a:t>
            </a:r>
            <a:r>
              <a:rPr lang="en-US" sz="1600" b="0" dirty="0">
                <a:solidFill>
                  <a:srgbClr val="000000"/>
                </a:solidFill>
                <a:latin typeface="Arial" panose="020B0604020202020204" pitchFamily="34" charset="0"/>
              </a:rPr>
              <a:t>statistics </a:t>
            </a:r>
            <a:endParaRPr lang="en-US" sz="16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FAIR: Datasets with </a:t>
            </a:r>
            <a:r>
              <a:rPr lang="en-US" sz="1600" b="0" i="0" u="none" strike="noStrike" dirty="0" err="1">
                <a:solidFill>
                  <a:srgbClr val="000000"/>
                </a:solidFill>
                <a:effectLst/>
                <a:latin typeface="Arial" panose="020B0604020202020204" pitchFamily="34" charset="0"/>
              </a:rPr>
              <a:t>PiD</a:t>
            </a:r>
            <a:r>
              <a:rPr lang="en-US" sz="1600" b="0" i="0" u="none" strike="noStrike" dirty="0">
                <a:solidFill>
                  <a:srgbClr val="000000"/>
                </a:solidFill>
                <a:effectLst/>
                <a:latin typeface="Arial" panose="020B0604020202020204" pitchFamily="34" charset="0"/>
              </a:rPr>
              <a:t>, by </a:t>
            </a:r>
            <a:r>
              <a:rPr lang="en-US" sz="1600" b="0" i="0" u="none" strike="noStrike" dirty="0" err="1">
                <a:solidFill>
                  <a:srgbClr val="000000"/>
                </a:solidFill>
                <a:effectLst/>
                <a:latin typeface="Arial" panose="020B0604020202020204" pitchFamily="34" charset="0"/>
              </a:rPr>
              <a:t>PiD</a:t>
            </a:r>
            <a:r>
              <a:rPr lang="en-US" sz="1600" b="0" i="0" u="none" strike="noStrike" dirty="0">
                <a:solidFill>
                  <a:srgbClr val="000000"/>
                </a:solidFill>
                <a:effectLst/>
                <a:latin typeface="Arial" panose="020B0604020202020204" pitchFamily="34" charset="0"/>
              </a:rPr>
              <a:t> type, with a license</a:t>
            </a:r>
          </a:p>
        </p:txBody>
      </p:sp>
      <p:sp>
        <p:nvSpPr>
          <p:cNvPr id="10" name="Rectangle 9">
            <a:extLst>
              <a:ext uri="{FF2B5EF4-FFF2-40B4-BE49-F238E27FC236}">
                <a16:creationId xmlns:a16="http://schemas.microsoft.com/office/drawing/2014/main" id="{9DA2C244-1C1D-6E27-3078-6E39D5DE79B9}"/>
              </a:ext>
            </a:extLst>
          </p:cNvPr>
          <p:cNvSpPr/>
          <p:nvPr/>
        </p:nvSpPr>
        <p:spPr>
          <a:xfrm>
            <a:off x="407987" y="404664"/>
            <a:ext cx="72000" cy="8640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2">
            <a:extLst>
              <a:ext uri="{FF2B5EF4-FFF2-40B4-BE49-F238E27FC236}">
                <a16:creationId xmlns:a16="http://schemas.microsoft.com/office/drawing/2014/main" id="{9E65C465-E059-3DA8-6540-33690A7CF838}"/>
              </a:ext>
            </a:extLst>
          </p:cNvPr>
          <p:cNvSpPr txBox="1">
            <a:spLocks/>
          </p:cNvSpPr>
          <p:nvPr/>
        </p:nvSpPr>
        <p:spPr>
          <a:xfrm>
            <a:off x="6167438" y="1449388"/>
            <a:ext cx="5616575" cy="66833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a:t>Open Software</a:t>
            </a:r>
            <a:endParaRPr lang="en-US" dirty="0"/>
          </a:p>
        </p:txBody>
      </p:sp>
      <p:sp>
        <p:nvSpPr>
          <p:cNvPr id="20" name="Content Placeholder 3">
            <a:extLst>
              <a:ext uri="{FF2B5EF4-FFF2-40B4-BE49-F238E27FC236}">
                <a16:creationId xmlns:a16="http://schemas.microsoft.com/office/drawing/2014/main" id="{A262633A-DABB-8886-D3BC-DE8CCCB10F20}"/>
              </a:ext>
            </a:extLst>
          </p:cNvPr>
          <p:cNvSpPr txBox="1">
            <a:spLocks/>
          </p:cNvSpPr>
          <p:nvPr/>
        </p:nvSpPr>
        <p:spPr>
          <a:xfrm>
            <a:off x="6167437" y="1941883"/>
            <a:ext cx="5616575" cy="1555380"/>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base">
              <a:spcBef>
                <a:spcPts val="0"/>
              </a:spcBef>
              <a:spcAft>
                <a:spcPts val="0"/>
              </a:spcAft>
            </a:pPr>
            <a:r>
              <a:rPr lang="en-US" sz="1600" b="0" dirty="0">
                <a:solidFill>
                  <a:srgbClr val="000000"/>
                </a:solidFill>
                <a:latin typeface="Arial" panose="020B0604020202020204" pitchFamily="34" charset="0"/>
              </a:rPr>
              <a:t># of publications mentioned use/creation/sharing of code and software </a:t>
            </a:r>
          </a:p>
          <a:p>
            <a:pPr fontAlgn="base">
              <a:spcBef>
                <a:spcPts val="0"/>
              </a:spcBef>
              <a:spcAft>
                <a:spcPts val="0"/>
              </a:spcAft>
            </a:pPr>
            <a:r>
              <a:rPr lang="en-US" sz="1600" b="0" dirty="0">
                <a:solidFill>
                  <a:srgbClr val="000000"/>
                </a:solidFill>
                <a:latin typeface="Arial" panose="020B0604020202020204" pitchFamily="34" charset="0"/>
              </a:rPr>
              <a:t>Projects created by CERN</a:t>
            </a:r>
          </a:p>
          <a:p>
            <a:pPr fontAlgn="base">
              <a:spcBef>
                <a:spcPts val="0"/>
              </a:spcBef>
              <a:spcAft>
                <a:spcPts val="0"/>
              </a:spcAft>
            </a:pPr>
            <a:r>
              <a:rPr lang="en-US" sz="1600" dirty="0">
                <a:solidFill>
                  <a:srgbClr val="000000"/>
                </a:solidFill>
                <a:latin typeface="Arial" panose="020B0604020202020204" pitchFamily="34" charset="0"/>
              </a:rPr>
              <a:t>CERN Open Source Software Catalogue</a:t>
            </a:r>
          </a:p>
          <a:p>
            <a:pPr fontAlgn="base">
              <a:spcBef>
                <a:spcPts val="0"/>
              </a:spcBef>
              <a:spcAft>
                <a:spcPts val="0"/>
              </a:spcAft>
            </a:pPr>
            <a:r>
              <a:rPr lang="en-US" sz="1600" b="0" dirty="0">
                <a:solidFill>
                  <a:srgbClr val="000000"/>
                </a:solidFill>
                <a:latin typeface="Arial" panose="020B0604020202020204" pitchFamily="34" charset="0"/>
              </a:rPr>
              <a:t>Community Activity  </a:t>
            </a:r>
          </a:p>
          <a:p>
            <a:pPr fontAlgn="base">
              <a:spcBef>
                <a:spcPts val="0"/>
              </a:spcBef>
              <a:spcAft>
                <a:spcPts val="0"/>
              </a:spcAft>
            </a:pPr>
            <a:r>
              <a:rPr lang="en-US" sz="1600" b="0" dirty="0">
                <a:solidFill>
                  <a:srgbClr val="000000"/>
                </a:solidFill>
                <a:latin typeface="Arial" panose="020B0604020202020204" pitchFamily="34" charset="0"/>
              </a:rPr>
              <a:t>Project viability</a:t>
            </a:r>
          </a:p>
        </p:txBody>
      </p:sp>
      <p:sp>
        <p:nvSpPr>
          <p:cNvPr id="21" name="Text Placeholder 2">
            <a:extLst>
              <a:ext uri="{FF2B5EF4-FFF2-40B4-BE49-F238E27FC236}">
                <a16:creationId xmlns:a16="http://schemas.microsoft.com/office/drawing/2014/main" id="{E421B1A1-CAE0-D134-FD64-80B07D8AC16D}"/>
              </a:ext>
            </a:extLst>
          </p:cNvPr>
          <p:cNvSpPr txBox="1">
            <a:spLocks/>
          </p:cNvSpPr>
          <p:nvPr/>
        </p:nvSpPr>
        <p:spPr>
          <a:xfrm>
            <a:off x="6167436" y="3430141"/>
            <a:ext cx="5616575" cy="66833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Open Hardware</a:t>
            </a:r>
          </a:p>
        </p:txBody>
      </p:sp>
      <p:sp>
        <p:nvSpPr>
          <p:cNvPr id="22" name="Content Placeholder 3">
            <a:extLst>
              <a:ext uri="{FF2B5EF4-FFF2-40B4-BE49-F238E27FC236}">
                <a16:creationId xmlns:a16="http://schemas.microsoft.com/office/drawing/2014/main" id="{16C494B0-ABDC-D34D-E1C6-24DA183F1FC5}"/>
              </a:ext>
            </a:extLst>
          </p:cNvPr>
          <p:cNvSpPr txBox="1">
            <a:spLocks/>
          </p:cNvSpPr>
          <p:nvPr/>
        </p:nvSpPr>
        <p:spPr>
          <a:xfrm>
            <a:off x="6167435" y="3961251"/>
            <a:ext cx="5616575" cy="1217737"/>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Usage of the </a:t>
            </a:r>
            <a:r>
              <a:rPr lang="en-US" sz="1600" i="0" u="none" strike="noStrike" dirty="0">
                <a:solidFill>
                  <a:srgbClr val="000000"/>
                </a:solidFill>
                <a:effectLst/>
                <a:latin typeface="Arial" panose="020B0604020202020204" pitchFamily="34" charset="0"/>
              </a:rPr>
              <a:t>CERN Open Hardware License </a:t>
            </a:r>
            <a:r>
              <a:rPr lang="en-US" sz="1600" b="0" i="0" u="none" strike="noStrike" dirty="0">
                <a:solidFill>
                  <a:srgbClr val="000000"/>
                </a:solidFill>
                <a:effectLst/>
                <a:latin typeface="Arial" panose="020B0604020202020204" pitchFamily="34" charset="0"/>
              </a:rPr>
              <a:t>in Open Hardware repository/</a:t>
            </a:r>
            <a:r>
              <a:rPr lang="en-US" sz="1600" b="0" i="0" u="none" strike="noStrike" dirty="0" err="1">
                <a:solidFill>
                  <a:srgbClr val="000000"/>
                </a:solidFill>
                <a:effectLst/>
                <a:latin typeface="Arial" panose="020B0604020202020204" pitchFamily="34" charset="0"/>
              </a:rPr>
              <a:t>github</a:t>
            </a:r>
            <a:endParaRPr lang="en-US" sz="1600" b="0" dirty="0">
              <a:solidFill>
                <a:srgbClr val="000000"/>
              </a:solidFill>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600" b="0" i="0" dirty="0">
                <a:solidFill>
                  <a:schemeClr val="bg2">
                    <a:lumMod val="10000"/>
                  </a:schemeClr>
                </a:solidFill>
                <a:effectLst/>
              </a:rPr>
              <a:t>% of PCB designs which are open-sourced</a:t>
            </a:r>
          </a:p>
          <a:p>
            <a:pPr rtl="0" fontAlgn="base">
              <a:spcBef>
                <a:spcPts val="0"/>
              </a:spcBef>
              <a:spcAft>
                <a:spcPts val="0"/>
              </a:spcAft>
              <a:buFont typeface="Arial" panose="020B0604020202020204" pitchFamily="34" charset="0"/>
              <a:buChar char="•"/>
            </a:pPr>
            <a:r>
              <a:rPr lang="en-US" sz="1600" b="0" i="0" dirty="0">
                <a:solidFill>
                  <a:schemeClr val="bg2">
                    <a:lumMod val="10000"/>
                  </a:schemeClr>
                </a:solidFill>
                <a:effectLst/>
              </a:rPr>
              <a:t>% of those which are done in </a:t>
            </a:r>
            <a:r>
              <a:rPr lang="en-US" sz="1600" b="0" i="0" dirty="0" err="1">
                <a:solidFill>
                  <a:schemeClr val="bg2">
                    <a:lumMod val="10000"/>
                  </a:schemeClr>
                </a:solidFill>
                <a:effectLst/>
              </a:rPr>
              <a:t>KiCad</a:t>
            </a:r>
            <a:endParaRPr lang="en-US" sz="1600" b="0" i="0" dirty="0">
              <a:solidFill>
                <a:schemeClr val="bg2">
                  <a:lumMod val="10000"/>
                </a:schemeClr>
              </a:solidFill>
              <a:effectLst/>
            </a:endParaRPr>
          </a:p>
          <a:p>
            <a:pPr rtl="0" fontAlgn="base">
              <a:spcBef>
                <a:spcPts val="0"/>
              </a:spcBef>
              <a:spcAft>
                <a:spcPts val="0"/>
              </a:spcAft>
              <a:buFont typeface="Arial" panose="020B0604020202020204" pitchFamily="34" charset="0"/>
              <a:buChar char="•"/>
            </a:pPr>
            <a:endParaRPr lang="en-US" sz="1600" b="0" i="0" u="none" strike="noStrike" dirty="0">
              <a:solidFill>
                <a:srgbClr val="000000"/>
              </a:solidFill>
              <a:effectLst/>
              <a:latin typeface="Arial" panose="020B0604020202020204" pitchFamily="34" charset="0"/>
            </a:endParaRPr>
          </a:p>
        </p:txBody>
      </p:sp>
      <p:sp>
        <p:nvSpPr>
          <p:cNvPr id="23" name="Text Placeholder 2">
            <a:extLst>
              <a:ext uri="{FF2B5EF4-FFF2-40B4-BE49-F238E27FC236}">
                <a16:creationId xmlns:a16="http://schemas.microsoft.com/office/drawing/2014/main" id="{2BB9E414-B430-16CF-F14D-2AAD091324C5}"/>
              </a:ext>
            </a:extLst>
          </p:cNvPr>
          <p:cNvSpPr txBox="1">
            <a:spLocks/>
          </p:cNvSpPr>
          <p:nvPr/>
        </p:nvSpPr>
        <p:spPr>
          <a:xfrm>
            <a:off x="407369" y="5064529"/>
            <a:ext cx="5616575" cy="66833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Other</a:t>
            </a:r>
          </a:p>
        </p:txBody>
      </p:sp>
      <p:sp>
        <p:nvSpPr>
          <p:cNvPr id="24" name="Content Placeholder 3">
            <a:extLst>
              <a:ext uri="{FF2B5EF4-FFF2-40B4-BE49-F238E27FC236}">
                <a16:creationId xmlns:a16="http://schemas.microsoft.com/office/drawing/2014/main" id="{2C6F45D7-0F5D-B5AC-D101-AD2167FFB2E7}"/>
              </a:ext>
            </a:extLst>
          </p:cNvPr>
          <p:cNvSpPr txBox="1">
            <a:spLocks/>
          </p:cNvSpPr>
          <p:nvPr/>
        </p:nvSpPr>
        <p:spPr>
          <a:xfrm>
            <a:off x="407368" y="5595639"/>
            <a:ext cx="5616575" cy="1217737"/>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 of researchers with ORCID  </a:t>
            </a:r>
          </a:p>
          <a:p>
            <a:pPr rtl="0" fontAlgn="base">
              <a:spcBef>
                <a:spcPts val="0"/>
              </a:spcBef>
              <a:spcAft>
                <a:spcPts val="0"/>
              </a:spcAft>
              <a:buFont typeface="Arial" panose="020B0604020202020204" pitchFamily="34" charset="0"/>
              <a:buChar char="•"/>
            </a:pPr>
            <a:r>
              <a:rPr lang="en-US" sz="1600" b="0" i="0" u="none" strike="noStrike" dirty="0">
                <a:solidFill>
                  <a:srgbClr val="000000"/>
                </a:solidFill>
                <a:effectLst/>
                <a:latin typeface="Arial" panose="020B0604020202020204" pitchFamily="34" charset="0"/>
              </a:rPr>
              <a:t>OS Train and support on research data management, OA practices, data management tools</a:t>
            </a:r>
          </a:p>
        </p:txBody>
      </p:sp>
    </p:spTree>
    <p:extLst>
      <p:ext uri="{BB962C8B-B14F-4D97-AF65-F5344CB8AC3E}">
        <p14:creationId xmlns:p14="http://schemas.microsoft.com/office/powerpoint/2010/main" val="34207736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SIS" id="{DC6E5B93-BCEA-FB4A-8E17-AF20E6D9CA34}" vid="{729A437D-4BF8-2C44-9945-B63445C431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5515</TotalTime>
  <Words>622</Words>
  <Application>Microsoft Macintosh PowerPoint</Application>
  <PresentationFormat>Widescreen</PresentationFormat>
  <Paragraphs>122</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Optima</vt:lpstr>
      <vt:lpstr>Office Theme</vt:lpstr>
      <vt:lpstr>KPIs for Open Science Monitoring</vt:lpstr>
      <vt:lpstr>Agenda</vt:lpstr>
      <vt:lpstr>Motivation</vt:lpstr>
      <vt:lpstr>Existing monitors &amp; Projects</vt:lpstr>
      <vt:lpstr>CERN Publications Annual Reports - Superset</vt:lpstr>
      <vt:lpstr>French Science Monitor</vt:lpstr>
      <vt:lpstr>Charité Metrics Dashboard</vt:lpstr>
      <vt:lpstr>Existing monitors &amp; Projects</vt:lpstr>
      <vt:lpstr>KPIs examples</vt:lpstr>
      <vt:lpstr>PowerPoint Presentation</vt:lpstr>
      <vt:lpstr>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Alexander Kohls</dc:creator>
  <cp:lastModifiedBy>Iris Kyranou</cp:lastModifiedBy>
  <cp:revision>24</cp:revision>
  <cp:lastPrinted>2024-09-18T06:30:25Z</cp:lastPrinted>
  <dcterms:created xsi:type="dcterms:W3CDTF">2022-08-26T10:00:04Z</dcterms:created>
  <dcterms:modified xsi:type="dcterms:W3CDTF">2024-09-18T10:42:06Z</dcterms:modified>
</cp:coreProperties>
</file>