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Lst>
  <p:notesMasterIdLst>
    <p:notesMasterId r:id="rId18"/>
  </p:notesMasterIdLst>
  <p:sldIdLst>
    <p:sldId id="256" r:id="rId2"/>
    <p:sldId id="312" r:id="rId3"/>
    <p:sldId id="327" r:id="rId4"/>
    <p:sldId id="328" r:id="rId5"/>
    <p:sldId id="321" r:id="rId6"/>
    <p:sldId id="325" r:id="rId7"/>
    <p:sldId id="301" r:id="rId8"/>
    <p:sldId id="300" r:id="rId9"/>
    <p:sldId id="315" r:id="rId10"/>
    <p:sldId id="305" r:id="rId11"/>
    <p:sldId id="320" r:id="rId12"/>
    <p:sldId id="337" r:id="rId13"/>
    <p:sldId id="334" r:id="rId14"/>
    <p:sldId id="338" r:id="rId15"/>
    <p:sldId id="339" r:id="rId16"/>
    <p:sldId id="277" r:id="rId17"/>
  </p:sldIdLst>
  <p:sldSz cx="12192000" cy="6858000"/>
  <p:notesSz cx="6858000" cy="9144000"/>
  <p:embeddedFontLst>
    <p:embeddedFont>
      <p:font typeface="Belleza" pitchFamily="2" charset="77"/>
      <p:regular r:id="rId19"/>
    </p:embeddedFont>
    <p:embeddedFont>
      <p:font typeface="Optima" panose="02000503060000020004" pitchFamily="2"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F01044D-F1D8-7A5D-8CD2-103FF5A0E0B6}" name="Olivia Mandica-Hart" initials="OM" userId="S::olivia.mandica-hart@cern.ch::4f500c65-1f5a-4839-8108-e15142b6614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101"/>
    <a:srgbClr val="F2F2F2"/>
    <a:srgbClr val="DA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4214C00-2891-43D7-9148-5D5A5D43C292}">
  <a:tblStyle styleId="{04214C00-2891-43D7-9148-5D5A5D43C292}"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25400" cap="flat" cmpd="sng">
              <a:solidFill>
                <a:schemeClr val="dk1"/>
              </a:solidFill>
              <a:prstDash val="solid"/>
              <a:round/>
              <a:headEnd type="none" w="sm" len="sm"/>
              <a:tailEnd type="none" w="sm" len="sm"/>
            </a:ln>
          </a:top>
          <a:bottom>
            <a:ln w="254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chemeClr val="lt1"/>
          </a:solidFill>
        </a:fill>
      </a:tcStyle>
    </a:wholeTbl>
    <a:band1H>
      <a:tcTxStyle/>
      <a:tcStyle>
        <a:tcBdr/>
        <a:fill>
          <a:solidFill>
            <a:srgbClr val="E6E7F0"/>
          </a:solidFill>
        </a:fill>
      </a:tcStyle>
    </a:band1H>
    <a:band2H>
      <a:tcTxStyle/>
      <a:tcStyle>
        <a:tcBdr/>
      </a:tcStyle>
    </a:band2H>
    <a:band1V>
      <a:tcTxStyle/>
      <a:tcStyle>
        <a:tcBdr/>
        <a:fill>
          <a:solidFill>
            <a:srgbClr val="E6E7F0"/>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tcStyle>
        <a:tcBdr>
          <a:top>
            <a:ln w="50800" cap="flat" cmpd="sng">
              <a:solidFill>
                <a:schemeClr val="dk1"/>
              </a:solidFill>
              <a:prstDash val="solid"/>
              <a:round/>
              <a:headEnd type="none" w="sm" len="sm"/>
              <a:tailEnd type="none" w="sm" len="sm"/>
            </a:ln>
          </a:top>
        </a:tcBdr>
        <a:fill>
          <a:solidFill>
            <a:schemeClr val="lt1"/>
          </a:solidFill>
        </a:fill>
      </a:tcStyle>
    </a:lastRow>
    <a:seCell>
      <a:tcTxStyle b="on" i="off">
        <a:font>
          <a:latin typeface="Arial"/>
          <a:ea typeface="Arial"/>
          <a:cs typeface="Arial"/>
        </a:font>
        <a:schemeClr val="dk1"/>
      </a:tcTxStyle>
      <a:tcStyle>
        <a:tcBdr/>
      </a:tcStyle>
    </a:seCell>
    <a:swCell>
      <a:tcTxStyle b="on" i="off">
        <a:font>
          <a:latin typeface="Arial"/>
          <a:ea typeface="Arial"/>
          <a:cs typeface="Arial"/>
        </a:font>
        <a:schemeClr val="dk1"/>
      </a:tcTxStyle>
      <a:tcStyle>
        <a:tcBdr/>
      </a:tcStyle>
    </a:swCell>
    <a:firstRow>
      <a:tcTxStyle b="on" i="off">
        <a:font>
          <a:latin typeface="Arial"/>
          <a:ea typeface="Arial"/>
          <a:cs typeface="Arial"/>
        </a:font>
        <a:schemeClr val="lt1"/>
      </a:tcTxStyle>
      <a:tcStyle>
        <a:tcBdr>
          <a:bottom>
            <a:ln w="25400" cap="flat" cmpd="sng">
              <a:solidFill>
                <a:schemeClr val="dk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76"/>
    <p:restoredTop sz="68233" autoAdjust="0"/>
  </p:normalViewPr>
  <p:slideViewPr>
    <p:cSldViewPr snapToGrid="0" snapToObjects="1" showGuides="1">
      <p:cViewPr varScale="1">
        <p:scale>
          <a:sx n="82" d="100"/>
          <a:sy n="82" d="100"/>
        </p:scale>
        <p:origin x="170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56" name="Google Shape;25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34267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63495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772184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228600" lvl="0" indent="0">
              <a:buFont typeface="Arial" panose="020B0604020202020204" pitchFamily="34" charset="0"/>
              <a:buNone/>
            </a:pPr>
            <a:endParaRPr lang="fr-FR" dirty="0"/>
          </a:p>
          <a:p>
            <a:pPr marL="228600" lvl="0" indent="0">
              <a:buFont typeface="Arial" panose="020B0604020202020204" pitchFamily="34" charset="0"/>
              <a:buNone/>
            </a:pPr>
            <a:r>
              <a:rPr lang="fr-FR" dirty="0"/>
              <a:t>Next </a:t>
            </a:r>
            <a:r>
              <a:rPr lang="fr-FR" dirty="0" err="1"/>
              <a:t>steps</a:t>
            </a:r>
            <a:r>
              <a:rPr lang="fr-FR" dirty="0"/>
              <a:t>:</a:t>
            </a:r>
          </a:p>
          <a:p>
            <a:pPr marL="171450" lvl="0" indent="-171450">
              <a:buFont typeface="Arial" panose="020B0604020202020204" pitchFamily="34" charset="0"/>
              <a:buChar char="•"/>
            </a:pPr>
            <a:r>
              <a:rPr lang="en-US" dirty="0"/>
              <a:t>Motorized doors</a:t>
            </a:r>
          </a:p>
          <a:p>
            <a:pPr marL="171450" marR="0" lvl="0" indent="-17145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US" dirty="0"/>
              <a:t>Accessibility of SIS Drupal website, ok </a:t>
            </a:r>
            <a:r>
              <a:rPr lang="en-US" dirty="0">
                <a:sym typeface="Wingdings" pitchFamily="2" charset="2"/>
              </a:rPr>
              <a:t> a</a:t>
            </a:r>
            <a:r>
              <a:rPr lang="en-US" dirty="0"/>
              <a:t>ccessibility of CERN Library Catalogue to be done</a:t>
            </a:r>
          </a:p>
          <a:p>
            <a:pPr marL="457200" indent="-457200">
              <a:buFont typeface="+mj-lt"/>
              <a:buAutoNum type="arabicPeriod"/>
            </a:pPr>
            <a:endParaRPr lang="en-US" dirty="0"/>
          </a:p>
          <a:p>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68594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7" name="Google Shape;507;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70793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b="0" i="0" u="none" strike="noStrike" dirty="0">
                <a:solidFill>
                  <a:srgbClr val="333333"/>
                </a:solidFill>
                <a:effectLst/>
                <a:latin typeface="sourcesans-regular"/>
              </a:rPr>
              <a:t>The CERN Archives was originally conceived as a support for writing the history of CERN, as part of CERN’s 25</a:t>
            </a:r>
            <a:r>
              <a:rPr lang="en-GB" b="0" i="0" u="none" strike="noStrike" baseline="30000" dirty="0">
                <a:solidFill>
                  <a:srgbClr val="333333"/>
                </a:solidFill>
                <a:effectLst/>
                <a:latin typeface="sourcesans-regular"/>
              </a:rPr>
              <a:t>th</a:t>
            </a:r>
            <a:r>
              <a:rPr lang="en-GB" b="0" i="0" u="none" strike="noStrike" dirty="0">
                <a:solidFill>
                  <a:srgbClr val="333333"/>
                </a:solidFill>
                <a:effectLst/>
                <a:latin typeface="sourcesans-regular"/>
              </a:rPr>
              <a:t> Anniversary celebrations. The projects were launched in April 1979 by the Committee of Council, and in November the DG requested division leaders to make source material available to the CERN Historical Archives and to appoint Divisional Records Officers to ensure ongoing collection of historical records.</a:t>
            </a:r>
            <a:endParaRPr lang="en-CH"/>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64855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3658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90629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19781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28938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52063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b="0" dirty="0">
              <a:latin typeface="Optima" panose="02000503060000020004" pitchFamily="2" charset="0"/>
            </a:endParaRP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224339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with logo">
  <p:cSld name="Title Slide with logo">
    <p:bg>
      <p:bgPr>
        <a:solidFill>
          <a:schemeClr val="dk1"/>
        </a:solidFill>
        <a:effectLst/>
      </p:bgPr>
    </p:bg>
    <p:spTree>
      <p:nvGrpSpPr>
        <p:cNvPr id="1" name="Shape 18"/>
        <p:cNvGrpSpPr/>
        <p:nvPr/>
      </p:nvGrpSpPr>
      <p:grpSpPr>
        <a:xfrm>
          <a:off x="0" y="0"/>
          <a:ext cx="0" cy="0"/>
          <a:chOff x="0" y="0"/>
          <a:chExt cx="0" cy="0"/>
        </a:xfrm>
      </p:grpSpPr>
      <p:sp>
        <p:nvSpPr>
          <p:cNvPr id="19" name="Google Shape;19;p2"/>
          <p:cNvSpPr txBox="1">
            <a:spLocks noGrp="1"/>
          </p:cNvSpPr>
          <p:nvPr>
            <p:ph type="ctrTitle"/>
          </p:nvPr>
        </p:nvSpPr>
        <p:spPr>
          <a:xfrm>
            <a:off x="407987" y="3429000"/>
            <a:ext cx="11376025" cy="2153265"/>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5000"/>
              <a:buFont typeface="Arial"/>
              <a:buNone/>
              <a:defRPr sz="5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2"/>
          <p:cNvSpPr txBox="1">
            <a:spLocks noGrp="1"/>
          </p:cNvSpPr>
          <p:nvPr>
            <p:ph type="subTitle" idx="1"/>
          </p:nvPr>
        </p:nvSpPr>
        <p:spPr>
          <a:xfrm>
            <a:off x="407988" y="5700252"/>
            <a:ext cx="11376026" cy="803787"/>
          </a:xfrm>
          <a:prstGeom prst="rect">
            <a:avLst/>
          </a:prstGeom>
          <a:noFill/>
          <a:ln>
            <a:noFill/>
          </a:ln>
        </p:spPr>
        <p:txBody>
          <a:bodyPr spcFirstLastPara="1" wrap="square" lIns="0" tIns="0" rIns="0" bIns="0" anchor="t" anchorCtr="0">
            <a:noAutofit/>
          </a:bodyPr>
          <a:lstStyle>
            <a:lvl1pPr lvl="0" algn="l">
              <a:lnSpc>
                <a:spcPct val="90000"/>
              </a:lnSpc>
              <a:spcBef>
                <a:spcPts val="1800"/>
              </a:spcBef>
              <a:spcAft>
                <a:spcPts val="0"/>
              </a:spcAft>
              <a:buClr>
                <a:schemeClr val="lt1"/>
              </a:buClr>
              <a:buSzPts val="2000"/>
              <a:buNone/>
              <a:defRPr sz="2000" b="0">
                <a:solidFill>
                  <a:schemeClr val="lt1"/>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1" name="Google Shape;21;p2" descr="logooutline.eps"/>
          <p:cNvPicPr preferRelativeResize="0"/>
          <p:nvPr/>
        </p:nvPicPr>
        <p:blipFill rotWithShape="1">
          <a:blip r:embed="rId2">
            <a:alphaModFix/>
          </a:blip>
          <a:srcRect/>
          <a:stretch/>
        </p:blipFill>
        <p:spPr>
          <a:xfrm>
            <a:off x="4612028" y="710117"/>
            <a:ext cx="1218966" cy="1206715"/>
          </a:xfrm>
          <a:prstGeom prst="rect">
            <a:avLst/>
          </a:prstGeom>
          <a:noFill/>
          <a:ln>
            <a:noFill/>
          </a:ln>
        </p:spPr>
      </p:pic>
      <p:sp>
        <p:nvSpPr>
          <p:cNvPr id="22" name="Google Shape;22;p2"/>
          <p:cNvSpPr txBox="1"/>
          <p:nvPr/>
        </p:nvSpPr>
        <p:spPr>
          <a:xfrm>
            <a:off x="6240016" y="620688"/>
            <a:ext cx="2300630" cy="1463862"/>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300" b="0" i="0" u="none" strike="noStrike" cap="none">
                <a:solidFill>
                  <a:schemeClr val="lt1"/>
                </a:solidFill>
                <a:latin typeface="Belleza"/>
                <a:ea typeface="Belleza"/>
                <a:cs typeface="Belleza"/>
                <a:sym typeface="Belleza"/>
              </a:rPr>
              <a:t>Scientific</a:t>
            </a:r>
            <a:endParaRPr/>
          </a:p>
          <a:p>
            <a:pPr marL="0" marR="0" lvl="0" indent="0" algn="l" rtl="0">
              <a:lnSpc>
                <a:spcPct val="90000"/>
              </a:lnSpc>
              <a:spcBef>
                <a:spcPts val="0"/>
              </a:spcBef>
              <a:spcAft>
                <a:spcPts val="0"/>
              </a:spcAft>
              <a:buNone/>
            </a:pPr>
            <a:r>
              <a:rPr lang="en-US" sz="3300" b="0" i="0" u="none" strike="noStrike" cap="none">
                <a:solidFill>
                  <a:schemeClr val="lt1"/>
                </a:solidFill>
                <a:latin typeface="Belleza"/>
                <a:ea typeface="Belleza"/>
                <a:cs typeface="Belleza"/>
                <a:sym typeface="Belleza"/>
              </a:rPr>
              <a:t>Information</a:t>
            </a:r>
            <a:endParaRPr/>
          </a:p>
          <a:p>
            <a:pPr marL="0" marR="0" lvl="0" indent="0" algn="l" rtl="0">
              <a:lnSpc>
                <a:spcPct val="90000"/>
              </a:lnSpc>
              <a:spcBef>
                <a:spcPts val="0"/>
              </a:spcBef>
              <a:spcAft>
                <a:spcPts val="0"/>
              </a:spcAft>
              <a:buNone/>
            </a:pPr>
            <a:r>
              <a:rPr lang="en-US" sz="3300" b="0" i="0" u="none" strike="noStrike" cap="none">
                <a:solidFill>
                  <a:schemeClr val="lt1"/>
                </a:solidFill>
                <a:latin typeface="Belleza"/>
                <a:ea typeface="Belleza"/>
                <a:cs typeface="Belleza"/>
                <a:sym typeface="Belleza"/>
              </a:rPr>
              <a:t>Service</a:t>
            </a:r>
            <a:endParaRPr/>
          </a:p>
        </p:txBody>
      </p:sp>
      <p:cxnSp>
        <p:nvCxnSpPr>
          <p:cNvPr id="23" name="Google Shape;23;p2"/>
          <p:cNvCxnSpPr/>
          <p:nvPr/>
        </p:nvCxnSpPr>
        <p:spPr>
          <a:xfrm>
            <a:off x="6096000" y="710117"/>
            <a:ext cx="0" cy="1206715"/>
          </a:xfrm>
          <a:prstGeom prst="straightConnector1">
            <a:avLst/>
          </a:prstGeom>
          <a:noFill/>
          <a:ln w="19050" cap="flat" cmpd="sng">
            <a:solidFill>
              <a:schemeClr val="lt1"/>
            </a:solidFill>
            <a:prstDash val="solid"/>
            <a:miter lim="800000"/>
            <a:headEnd type="none" w="sm" len="sm"/>
            <a:tailEnd type="none" w="sm" len="sm"/>
          </a:ln>
        </p:spPr>
      </p:cxnSp>
      <p:sp>
        <p:nvSpPr>
          <p:cNvPr id="24" name="Google Shape;24;p2"/>
          <p:cNvSpPr/>
          <p:nvPr/>
        </p:nvSpPr>
        <p:spPr>
          <a:xfrm flipH="1">
            <a:off x="12151248" y="0"/>
            <a:ext cx="45719" cy="6858000"/>
          </a:xfrm>
          <a:prstGeom prst="rect">
            <a:avLst/>
          </a:prstGeom>
          <a:solidFill>
            <a:srgbClr val="C1D9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 name="Google Shape;25;p2"/>
          <p:cNvSpPr/>
          <p:nvPr/>
        </p:nvSpPr>
        <p:spPr>
          <a:xfrm flipH="1">
            <a:off x="12151248" y="1076632"/>
            <a:ext cx="45719" cy="5781368"/>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6" name="Google Shape;26;p2"/>
          <p:cNvSpPr/>
          <p:nvPr/>
        </p:nvSpPr>
        <p:spPr>
          <a:xfrm flipH="1">
            <a:off x="12151248" y="1700808"/>
            <a:ext cx="45719" cy="5157192"/>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7" name="Google Shape;27;p2"/>
          <p:cNvSpPr/>
          <p:nvPr/>
        </p:nvSpPr>
        <p:spPr>
          <a:xfrm flipH="1">
            <a:off x="12151248" y="2592288"/>
            <a:ext cx="45719" cy="414908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8" name="Google Shape;28;p2"/>
          <p:cNvSpPr/>
          <p:nvPr/>
        </p:nvSpPr>
        <p:spPr>
          <a:xfrm flipH="1">
            <a:off x="12151248" y="3212976"/>
            <a:ext cx="45719" cy="3521050"/>
          </a:xfrm>
          <a:prstGeom prst="rect">
            <a:avLst/>
          </a:prstGeom>
          <a:solidFill>
            <a:srgbClr val="CA58B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 name="Google Shape;29;p2"/>
          <p:cNvSpPr/>
          <p:nvPr/>
        </p:nvSpPr>
        <p:spPr>
          <a:xfrm flipH="1">
            <a:off x="12151248" y="3645024"/>
            <a:ext cx="45719" cy="3212976"/>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
  <p:cSld name="Content   ">
    <p:spTree>
      <p:nvGrpSpPr>
        <p:cNvPr id="1" name="Shape 30"/>
        <p:cNvGrpSpPr/>
        <p:nvPr/>
      </p:nvGrpSpPr>
      <p:grpSpPr>
        <a:xfrm>
          <a:off x="0" y="0"/>
          <a:ext cx="0" cy="0"/>
          <a:chOff x="0" y="0"/>
          <a:chExt cx="0" cy="0"/>
        </a:xfrm>
      </p:grpSpPr>
      <p:sp>
        <p:nvSpPr>
          <p:cNvPr id="31" name="Google Shape;31;p3"/>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dk2"/>
              </a:buClr>
              <a:buSzPts val="2100"/>
              <a:buNone/>
              <a:defRPr>
                <a:solidFill>
                  <a:schemeClr val="dk2"/>
                </a:solidFill>
              </a:defRPr>
            </a:lvl1pPr>
            <a:lvl2pPr marL="914400" lvl="1" indent="-342900" algn="l">
              <a:lnSpc>
                <a:spcPct val="100000"/>
              </a:lnSpc>
              <a:spcBef>
                <a:spcPts val="500"/>
              </a:spcBef>
              <a:spcAft>
                <a:spcPts val="0"/>
              </a:spcAft>
              <a:buClr>
                <a:schemeClr val="dk2"/>
              </a:buClr>
              <a:buSzPts val="1800"/>
              <a:buFont typeface="Arial"/>
              <a:buChar char="•"/>
              <a:defRPr sz="1800">
                <a:solidFill>
                  <a:schemeClr val="dk2"/>
                </a:solidFill>
              </a:defRPr>
            </a:lvl2pPr>
            <a:lvl3pPr marL="1371600" lvl="2" indent="-336550" algn="l">
              <a:lnSpc>
                <a:spcPct val="100000"/>
              </a:lnSpc>
              <a:spcBef>
                <a:spcPts val="500"/>
              </a:spcBef>
              <a:spcAft>
                <a:spcPts val="0"/>
              </a:spcAft>
              <a:buClr>
                <a:schemeClr val="dk2"/>
              </a:buClr>
              <a:buSzPts val="1700"/>
              <a:buFont typeface="Arial"/>
              <a:buChar char="•"/>
              <a:defRPr>
                <a:solidFill>
                  <a:schemeClr val="dk2"/>
                </a:solidFill>
              </a:defRPr>
            </a:lvl3pPr>
            <a:lvl4pPr marL="1828800" lvl="3" indent="-330200" algn="l">
              <a:lnSpc>
                <a:spcPct val="100000"/>
              </a:lnSpc>
              <a:spcBef>
                <a:spcPts val="500"/>
              </a:spcBef>
              <a:spcAft>
                <a:spcPts val="0"/>
              </a:spcAft>
              <a:buClr>
                <a:schemeClr val="dk2"/>
              </a:buClr>
              <a:buSzPts val="1600"/>
              <a:buFont typeface="Arial"/>
              <a:buChar char="•"/>
              <a:defRPr>
                <a:solidFill>
                  <a:schemeClr val="dk2"/>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3"/>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3"/>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3"/>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Scientific information Service</a:t>
            </a:r>
            <a:endParaRPr/>
          </a:p>
        </p:txBody>
      </p:sp>
      <p:sp>
        <p:nvSpPr>
          <p:cNvPr id="35" name="Google Shape;35;p3"/>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6" name="Google Shape;36;p3"/>
          <p:cNvSpPr/>
          <p:nvPr/>
        </p:nvSpPr>
        <p:spPr>
          <a:xfrm flipH="1">
            <a:off x="12151248" y="0"/>
            <a:ext cx="45719" cy="6858000"/>
          </a:xfrm>
          <a:prstGeom prst="rect">
            <a:avLst/>
          </a:prstGeom>
          <a:solidFill>
            <a:srgbClr val="C1D9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7" name="Google Shape;37;p3"/>
          <p:cNvSpPr/>
          <p:nvPr/>
        </p:nvSpPr>
        <p:spPr>
          <a:xfrm flipH="1">
            <a:off x="12151248" y="1076632"/>
            <a:ext cx="45719" cy="5781368"/>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8" name="Google Shape;38;p3"/>
          <p:cNvSpPr/>
          <p:nvPr/>
        </p:nvSpPr>
        <p:spPr>
          <a:xfrm flipH="1">
            <a:off x="12151248" y="1700808"/>
            <a:ext cx="45719" cy="5157192"/>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9" name="Google Shape;39;p3"/>
          <p:cNvSpPr/>
          <p:nvPr/>
        </p:nvSpPr>
        <p:spPr>
          <a:xfrm flipH="1">
            <a:off x="12151248" y="2592288"/>
            <a:ext cx="45719" cy="414908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0" name="Google Shape;40;p3"/>
          <p:cNvSpPr/>
          <p:nvPr/>
        </p:nvSpPr>
        <p:spPr>
          <a:xfrm flipH="1">
            <a:off x="12151248" y="3212976"/>
            <a:ext cx="45719" cy="3521050"/>
          </a:xfrm>
          <a:prstGeom prst="rect">
            <a:avLst/>
          </a:prstGeom>
          <a:solidFill>
            <a:srgbClr val="CA58B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1" name="Google Shape;41;p3"/>
          <p:cNvSpPr/>
          <p:nvPr/>
        </p:nvSpPr>
        <p:spPr>
          <a:xfrm flipH="1">
            <a:off x="12151248" y="3645024"/>
            <a:ext cx="45719" cy="3212976"/>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Logo Slide">
  <p:cSld name="Logo Slide">
    <p:bg>
      <p:bgPr>
        <a:solidFill>
          <a:schemeClr val="dk1"/>
        </a:solidFill>
        <a:effectLst/>
      </p:bgPr>
    </p:bg>
    <p:spTree>
      <p:nvGrpSpPr>
        <p:cNvPr id="1" name="Shape 229"/>
        <p:cNvGrpSpPr/>
        <p:nvPr/>
      </p:nvGrpSpPr>
      <p:grpSpPr>
        <a:xfrm>
          <a:off x="0" y="0"/>
          <a:ext cx="0" cy="0"/>
          <a:chOff x="0" y="0"/>
          <a:chExt cx="0" cy="0"/>
        </a:xfrm>
      </p:grpSpPr>
      <p:pic>
        <p:nvPicPr>
          <p:cNvPr id="230" name="Google Shape;230;p19" descr="logooutline.eps"/>
          <p:cNvPicPr preferRelativeResize="0"/>
          <p:nvPr/>
        </p:nvPicPr>
        <p:blipFill rotWithShape="1">
          <a:blip r:embed="rId2">
            <a:alphaModFix/>
          </a:blip>
          <a:srcRect/>
          <a:stretch/>
        </p:blipFill>
        <p:spPr>
          <a:xfrm>
            <a:off x="2927648" y="2169047"/>
            <a:ext cx="2520000" cy="2494674"/>
          </a:xfrm>
          <a:prstGeom prst="rect">
            <a:avLst/>
          </a:prstGeom>
          <a:noFill/>
          <a:ln>
            <a:noFill/>
          </a:ln>
        </p:spPr>
      </p:pic>
      <p:sp>
        <p:nvSpPr>
          <p:cNvPr id="231" name="Google Shape;231;p19"/>
          <p:cNvSpPr txBox="1"/>
          <p:nvPr/>
        </p:nvSpPr>
        <p:spPr>
          <a:xfrm>
            <a:off x="6713554" y="2105712"/>
            <a:ext cx="4423006" cy="2835456"/>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6600" b="0" i="0">
                <a:solidFill>
                  <a:schemeClr val="lt1"/>
                </a:solidFill>
                <a:latin typeface="Belleza"/>
                <a:ea typeface="Belleza"/>
                <a:cs typeface="Belleza"/>
                <a:sym typeface="Belleza"/>
              </a:rPr>
              <a:t>Scientific</a:t>
            </a:r>
            <a:endParaRPr/>
          </a:p>
          <a:p>
            <a:pPr marL="0" marR="0" lvl="0" indent="0" algn="l" rtl="0">
              <a:lnSpc>
                <a:spcPct val="90000"/>
              </a:lnSpc>
              <a:spcBef>
                <a:spcPts val="0"/>
              </a:spcBef>
              <a:spcAft>
                <a:spcPts val="0"/>
              </a:spcAft>
              <a:buNone/>
            </a:pPr>
            <a:r>
              <a:rPr lang="en-US" sz="6600" b="0" i="0">
                <a:solidFill>
                  <a:schemeClr val="lt1"/>
                </a:solidFill>
                <a:latin typeface="Belleza"/>
                <a:ea typeface="Belleza"/>
                <a:cs typeface="Belleza"/>
                <a:sym typeface="Belleza"/>
              </a:rPr>
              <a:t>Information</a:t>
            </a:r>
            <a:endParaRPr/>
          </a:p>
          <a:p>
            <a:pPr marL="0" marR="0" lvl="0" indent="0" algn="l" rtl="0">
              <a:lnSpc>
                <a:spcPct val="90000"/>
              </a:lnSpc>
              <a:spcBef>
                <a:spcPts val="0"/>
              </a:spcBef>
              <a:spcAft>
                <a:spcPts val="0"/>
              </a:spcAft>
              <a:buNone/>
            </a:pPr>
            <a:r>
              <a:rPr lang="en-US" sz="6600" b="0" i="0">
                <a:solidFill>
                  <a:schemeClr val="lt1"/>
                </a:solidFill>
                <a:latin typeface="Belleza"/>
                <a:ea typeface="Belleza"/>
                <a:cs typeface="Belleza"/>
                <a:sym typeface="Belleza"/>
              </a:rPr>
              <a:t>Service</a:t>
            </a:r>
            <a:endParaRPr/>
          </a:p>
        </p:txBody>
      </p:sp>
      <p:cxnSp>
        <p:nvCxnSpPr>
          <p:cNvPr id="232" name="Google Shape;232;p19"/>
          <p:cNvCxnSpPr/>
          <p:nvPr/>
        </p:nvCxnSpPr>
        <p:spPr>
          <a:xfrm>
            <a:off x="6096000" y="2132856"/>
            <a:ext cx="0" cy="2556000"/>
          </a:xfrm>
          <a:prstGeom prst="straightConnector1">
            <a:avLst/>
          </a:prstGeom>
          <a:noFill/>
          <a:ln w="28575" cap="flat" cmpd="sng">
            <a:solidFill>
              <a:schemeClr val="lt1"/>
            </a:solidFill>
            <a:prstDash val="solid"/>
            <a:miter lim="800000"/>
            <a:headEnd type="none" w="sm" len="sm"/>
            <a:tailEnd type="none" w="sm" len="sm"/>
          </a:ln>
        </p:spPr>
      </p:cxnSp>
    </p:spTree>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 type="title">
  <p:cSld name="TITLE">
    <p:spTree>
      <p:nvGrpSpPr>
        <p:cNvPr id="1" name="Shape 233"/>
        <p:cNvGrpSpPr/>
        <p:nvPr/>
      </p:nvGrpSpPr>
      <p:grpSpPr>
        <a:xfrm>
          <a:off x="0" y="0"/>
          <a:ext cx="0" cy="0"/>
          <a:chOff x="0" y="0"/>
          <a:chExt cx="0" cy="0"/>
        </a:xfrm>
      </p:grpSpPr>
      <p:sp>
        <p:nvSpPr>
          <p:cNvPr id="234" name="Google Shape;234;p20"/>
          <p:cNvSpPr txBox="1">
            <a:spLocks noGrp="1"/>
          </p:cNvSpPr>
          <p:nvPr>
            <p:ph type="ctrTitle"/>
          </p:nvPr>
        </p:nvSpPr>
        <p:spPr>
          <a:xfrm>
            <a:off x="1524000" y="1046163"/>
            <a:ext cx="9144000" cy="2387600"/>
          </a:xfrm>
          <a:prstGeom prst="rect">
            <a:avLst/>
          </a:prstGeom>
          <a:noFill/>
          <a:ln>
            <a:noFill/>
          </a:ln>
        </p:spPr>
        <p:txBody>
          <a:bodyPr spcFirstLastPara="1" wrap="square" lIns="0" tIns="0" rIns="0" bIns="0" anchor="b" anchorCtr="0">
            <a:no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5" name="Google Shape;235;p20"/>
          <p:cNvSpPr txBox="1">
            <a:spLocks noGrp="1"/>
          </p:cNvSpPr>
          <p:nvPr>
            <p:ph type="subTitle" idx="1"/>
          </p:nvPr>
        </p:nvSpPr>
        <p:spPr>
          <a:xfrm>
            <a:off x="1524000" y="3602038"/>
            <a:ext cx="9144000" cy="1655762"/>
          </a:xfrm>
          <a:prstGeom prst="rect">
            <a:avLst/>
          </a:prstGeom>
          <a:noFill/>
          <a:ln>
            <a:noFill/>
          </a:ln>
        </p:spPr>
        <p:txBody>
          <a:bodyPr spcFirstLastPara="1" wrap="square" lIns="0" tIns="0" rIns="0" bIns="0" anchor="t" anchorCtr="0">
            <a:noAutofit/>
          </a:bodyPr>
          <a:lstStyle>
            <a:lvl1pPr lvl="0" algn="ctr">
              <a:lnSpc>
                <a:spcPct val="90000"/>
              </a:lnSpc>
              <a:spcBef>
                <a:spcPts val="18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36" name="Google Shape;236;p20"/>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7" name="Google Shape;237;p20"/>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Scientific information Service</a:t>
            </a:r>
            <a:endParaRPr/>
          </a:p>
        </p:txBody>
      </p:sp>
      <p:sp>
        <p:nvSpPr>
          <p:cNvPr id="238" name="Google Shape;238;p20"/>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hapter Header" type="secHead">
  <p:cSld name="SECTION_HEADER">
    <p:spTree>
      <p:nvGrpSpPr>
        <p:cNvPr id="1" name="Shape 239"/>
        <p:cNvGrpSpPr/>
        <p:nvPr/>
      </p:nvGrpSpPr>
      <p:grpSpPr>
        <a:xfrm>
          <a:off x="0" y="0"/>
          <a:ext cx="0" cy="0"/>
          <a:chOff x="0" y="0"/>
          <a:chExt cx="0" cy="0"/>
        </a:xfrm>
      </p:grpSpPr>
      <p:sp>
        <p:nvSpPr>
          <p:cNvPr id="240" name="Google Shape;240;p21"/>
          <p:cNvSpPr txBox="1">
            <a:spLocks noGrp="1"/>
          </p:cNvSpPr>
          <p:nvPr>
            <p:ph type="title"/>
          </p:nvPr>
        </p:nvSpPr>
        <p:spPr>
          <a:xfrm>
            <a:off x="407987" y="1709738"/>
            <a:ext cx="11376025" cy="2852737"/>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dk1"/>
              </a:buClr>
              <a:buSzPts val="5000"/>
              <a:buFont typeface="Arial"/>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1" name="Google Shape;241;p21"/>
          <p:cNvSpPr txBox="1">
            <a:spLocks noGrp="1"/>
          </p:cNvSpPr>
          <p:nvPr>
            <p:ph type="body" idx="1"/>
          </p:nvPr>
        </p:nvSpPr>
        <p:spPr>
          <a:xfrm>
            <a:off x="407987" y="4589463"/>
            <a:ext cx="11376026" cy="150018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a:solidFill>
                  <a:schemeClr val="accent2"/>
                </a:solidFill>
              </a:defRPr>
            </a:lvl1pPr>
            <a:lvl2pPr marL="914400" lvl="1" indent="-228600" algn="l">
              <a:lnSpc>
                <a:spcPct val="100000"/>
              </a:lnSpc>
              <a:spcBef>
                <a:spcPts val="500"/>
              </a:spcBef>
              <a:spcAft>
                <a:spcPts val="0"/>
              </a:spcAft>
              <a:buClr>
                <a:srgbClr val="888DBD"/>
              </a:buClr>
              <a:buSzPts val="2000"/>
              <a:buNone/>
              <a:defRPr sz="2000">
                <a:solidFill>
                  <a:srgbClr val="888DBD"/>
                </a:solidFill>
              </a:defRPr>
            </a:lvl2pPr>
            <a:lvl3pPr marL="1371600" lvl="2" indent="-228600" algn="l">
              <a:lnSpc>
                <a:spcPct val="100000"/>
              </a:lnSpc>
              <a:spcBef>
                <a:spcPts val="500"/>
              </a:spcBef>
              <a:spcAft>
                <a:spcPts val="0"/>
              </a:spcAft>
              <a:buClr>
                <a:srgbClr val="888DBD"/>
              </a:buClr>
              <a:buSzPts val="1800"/>
              <a:buNone/>
              <a:defRPr sz="1800">
                <a:solidFill>
                  <a:srgbClr val="888DBD"/>
                </a:solidFill>
              </a:defRPr>
            </a:lvl3pPr>
            <a:lvl4pPr marL="1828800" lvl="3" indent="-228600" algn="l">
              <a:lnSpc>
                <a:spcPct val="100000"/>
              </a:lnSpc>
              <a:spcBef>
                <a:spcPts val="500"/>
              </a:spcBef>
              <a:spcAft>
                <a:spcPts val="0"/>
              </a:spcAft>
              <a:buClr>
                <a:srgbClr val="888DBD"/>
              </a:buClr>
              <a:buSzPts val="1600"/>
              <a:buNone/>
              <a:defRPr sz="1600">
                <a:solidFill>
                  <a:srgbClr val="888DBD"/>
                </a:solidFill>
              </a:defRPr>
            </a:lvl4pPr>
            <a:lvl5pPr marL="2286000" lvl="4" indent="-228600" algn="l">
              <a:lnSpc>
                <a:spcPct val="90000"/>
              </a:lnSpc>
              <a:spcBef>
                <a:spcPts val="500"/>
              </a:spcBef>
              <a:spcAft>
                <a:spcPts val="0"/>
              </a:spcAft>
              <a:buClr>
                <a:srgbClr val="888DBD"/>
              </a:buClr>
              <a:buSzPts val="1600"/>
              <a:buNone/>
              <a:defRPr sz="1600">
                <a:solidFill>
                  <a:srgbClr val="888DBD"/>
                </a:solidFill>
              </a:defRPr>
            </a:lvl5pPr>
            <a:lvl6pPr marL="2743200" lvl="5" indent="-228600" algn="l">
              <a:lnSpc>
                <a:spcPct val="90000"/>
              </a:lnSpc>
              <a:spcBef>
                <a:spcPts val="500"/>
              </a:spcBef>
              <a:spcAft>
                <a:spcPts val="0"/>
              </a:spcAft>
              <a:buClr>
                <a:srgbClr val="888DBD"/>
              </a:buClr>
              <a:buSzPts val="1600"/>
              <a:buNone/>
              <a:defRPr sz="1600">
                <a:solidFill>
                  <a:srgbClr val="888DBD"/>
                </a:solidFill>
              </a:defRPr>
            </a:lvl6pPr>
            <a:lvl7pPr marL="3200400" lvl="6" indent="-228600" algn="l">
              <a:lnSpc>
                <a:spcPct val="90000"/>
              </a:lnSpc>
              <a:spcBef>
                <a:spcPts val="500"/>
              </a:spcBef>
              <a:spcAft>
                <a:spcPts val="0"/>
              </a:spcAft>
              <a:buClr>
                <a:srgbClr val="888DBD"/>
              </a:buClr>
              <a:buSzPts val="1600"/>
              <a:buNone/>
              <a:defRPr sz="1600">
                <a:solidFill>
                  <a:srgbClr val="888DBD"/>
                </a:solidFill>
              </a:defRPr>
            </a:lvl7pPr>
            <a:lvl8pPr marL="3657600" lvl="7" indent="-228600" algn="l">
              <a:lnSpc>
                <a:spcPct val="90000"/>
              </a:lnSpc>
              <a:spcBef>
                <a:spcPts val="500"/>
              </a:spcBef>
              <a:spcAft>
                <a:spcPts val="0"/>
              </a:spcAft>
              <a:buClr>
                <a:srgbClr val="888DBD"/>
              </a:buClr>
              <a:buSzPts val="1600"/>
              <a:buNone/>
              <a:defRPr sz="1600">
                <a:solidFill>
                  <a:srgbClr val="888DBD"/>
                </a:solidFill>
              </a:defRPr>
            </a:lvl8pPr>
            <a:lvl9pPr marL="4114800" lvl="8" indent="-228600" algn="l">
              <a:lnSpc>
                <a:spcPct val="90000"/>
              </a:lnSpc>
              <a:spcBef>
                <a:spcPts val="500"/>
              </a:spcBef>
              <a:spcAft>
                <a:spcPts val="0"/>
              </a:spcAft>
              <a:buClr>
                <a:srgbClr val="888DBD"/>
              </a:buClr>
              <a:buSzPts val="1600"/>
              <a:buNone/>
              <a:defRPr sz="1600">
                <a:solidFill>
                  <a:srgbClr val="888DBD"/>
                </a:solidFill>
              </a:defRPr>
            </a:lvl9pPr>
          </a:lstStyle>
          <a:p>
            <a:endParaRPr/>
          </a:p>
        </p:txBody>
      </p:sp>
      <p:sp>
        <p:nvSpPr>
          <p:cNvPr id="242" name="Google Shape;242;p21"/>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3" name="Google Shape;243;p21"/>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Scientific information Service</a:t>
            </a:r>
            <a:endParaRPr/>
          </a:p>
        </p:txBody>
      </p:sp>
      <p:sp>
        <p:nvSpPr>
          <p:cNvPr id="244" name="Google Shape;244;p21"/>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 type="titleOnly">
  <p:cSld name="TITLE_ONLY">
    <p:spTree>
      <p:nvGrpSpPr>
        <p:cNvPr id="1" name="Shape 245"/>
        <p:cNvGrpSpPr/>
        <p:nvPr/>
      </p:nvGrpSpPr>
      <p:grpSpPr>
        <a:xfrm>
          <a:off x="0" y="0"/>
          <a:ext cx="0" cy="0"/>
          <a:chOff x="0" y="0"/>
          <a:chExt cx="0" cy="0"/>
        </a:xfrm>
      </p:grpSpPr>
      <p:sp>
        <p:nvSpPr>
          <p:cNvPr id="246" name="Google Shape;246;p22"/>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7" name="Google Shape;247;p22"/>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8" name="Google Shape;248;p22"/>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Scientific information Service</a:t>
            </a:r>
            <a:endParaRPr/>
          </a:p>
        </p:txBody>
      </p:sp>
      <p:sp>
        <p:nvSpPr>
          <p:cNvPr id="249" name="Google Shape;249;p22"/>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250"/>
        <p:cNvGrpSpPr/>
        <p:nvPr/>
      </p:nvGrpSpPr>
      <p:grpSpPr>
        <a:xfrm>
          <a:off x="0" y="0"/>
          <a:ext cx="0" cy="0"/>
          <a:chOff x="0" y="0"/>
          <a:chExt cx="0" cy="0"/>
        </a:xfrm>
      </p:grpSpPr>
      <p:sp>
        <p:nvSpPr>
          <p:cNvPr id="251" name="Google Shape;251;p23"/>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2" name="Google Shape;252;p23"/>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Scientific information Service</a:t>
            </a:r>
            <a:endParaRPr/>
          </a:p>
        </p:txBody>
      </p:sp>
      <p:sp>
        <p:nvSpPr>
          <p:cNvPr id="253" name="Google Shape;253;p23"/>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Last slide" type="blank">
  <p:cSld name="Last slide">
    <p:bg>
      <p:bgPr>
        <a:solidFill>
          <a:schemeClr val="dk1"/>
        </a:solidFill>
        <a:effectLst/>
      </p:bgPr>
    </p:bg>
    <p:spTree>
      <p:nvGrpSpPr>
        <p:cNvPr id="1" name="Shape 218"/>
        <p:cNvGrpSpPr/>
        <p:nvPr/>
      </p:nvGrpSpPr>
      <p:grpSpPr>
        <a:xfrm>
          <a:off x="0" y="0"/>
          <a:ext cx="0" cy="0"/>
          <a:chOff x="0" y="0"/>
          <a:chExt cx="0" cy="0"/>
        </a:xfrm>
      </p:grpSpPr>
      <p:sp>
        <p:nvSpPr>
          <p:cNvPr id="219" name="Google Shape;219;p18"/>
          <p:cNvSpPr txBox="1"/>
          <p:nvPr/>
        </p:nvSpPr>
        <p:spPr>
          <a:xfrm>
            <a:off x="407988" y="6196406"/>
            <a:ext cx="113760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scientific-info.cern</a:t>
            </a:r>
            <a:endParaRPr sz="1800">
              <a:solidFill>
                <a:schemeClr val="lt1"/>
              </a:solidFill>
              <a:latin typeface="Arial"/>
              <a:ea typeface="Arial"/>
              <a:cs typeface="Arial"/>
              <a:sym typeface="Arial"/>
            </a:endParaRPr>
          </a:p>
        </p:txBody>
      </p:sp>
      <p:pic>
        <p:nvPicPr>
          <p:cNvPr id="220" name="Google Shape;220;p18" descr="logooutline.eps"/>
          <p:cNvPicPr preferRelativeResize="0"/>
          <p:nvPr/>
        </p:nvPicPr>
        <p:blipFill rotWithShape="1">
          <a:blip r:embed="rId2">
            <a:alphaModFix/>
          </a:blip>
          <a:srcRect/>
          <a:stretch/>
        </p:blipFill>
        <p:spPr>
          <a:xfrm>
            <a:off x="4612028" y="4800877"/>
            <a:ext cx="1218966" cy="1206715"/>
          </a:xfrm>
          <a:prstGeom prst="rect">
            <a:avLst/>
          </a:prstGeom>
          <a:noFill/>
          <a:ln>
            <a:noFill/>
          </a:ln>
        </p:spPr>
      </p:pic>
      <p:sp>
        <p:nvSpPr>
          <p:cNvPr id="221" name="Google Shape;221;p18"/>
          <p:cNvSpPr txBox="1"/>
          <p:nvPr/>
        </p:nvSpPr>
        <p:spPr>
          <a:xfrm>
            <a:off x="6240016" y="4711448"/>
            <a:ext cx="2300630" cy="1463862"/>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3300" b="0" i="0">
                <a:solidFill>
                  <a:schemeClr val="lt1"/>
                </a:solidFill>
                <a:latin typeface="Belleza"/>
                <a:ea typeface="Belleza"/>
                <a:cs typeface="Belleza"/>
                <a:sym typeface="Belleza"/>
              </a:rPr>
              <a:t>Scientific</a:t>
            </a:r>
            <a:endParaRPr/>
          </a:p>
          <a:p>
            <a:pPr marL="0" marR="0" lvl="0" indent="0" algn="l" rtl="0">
              <a:lnSpc>
                <a:spcPct val="90000"/>
              </a:lnSpc>
              <a:spcBef>
                <a:spcPts val="0"/>
              </a:spcBef>
              <a:spcAft>
                <a:spcPts val="0"/>
              </a:spcAft>
              <a:buNone/>
            </a:pPr>
            <a:r>
              <a:rPr lang="en-US" sz="3300" b="0" i="0">
                <a:solidFill>
                  <a:schemeClr val="lt1"/>
                </a:solidFill>
                <a:latin typeface="Belleza"/>
                <a:ea typeface="Belleza"/>
                <a:cs typeface="Belleza"/>
                <a:sym typeface="Belleza"/>
              </a:rPr>
              <a:t>Information</a:t>
            </a:r>
            <a:endParaRPr/>
          </a:p>
          <a:p>
            <a:pPr marL="0" marR="0" lvl="0" indent="0" algn="l" rtl="0">
              <a:lnSpc>
                <a:spcPct val="90000"/>
              </a:lnSpc>
              <a:spcBef>
                <a:spcPts val="0"/>
              </a:spcBef>
              <a:spcAft>
                <a:spcPts val="0"/>
              </a:spcAft>
              <a:buNone/>
            </a:pPr>
            <a:r>
              <a:rPr lang="en-US" sz="3300" b="0" i="0">
                <a:solidFill>
                  <a:schemeClr val="lt1"/>
                </a:solidFill>
                <a:latin typeface="Belleza"/>
                <a:ea typeface="Belleza"/>
                <a:cs typeface="Belleza"/>
                <a:sym typeface="Belleza"/>
              </a:rPr>
              <a:t>Service</a:t>
            </a:r>
            <a:endParaRPr/>
          </a:p>
        </p:txBody>
      </p:sp>
      <p:cxnSp>
        <p:nvCxnSpPr>
          <p:cNvPr id="222" name="Google Shape;222;p18"/>
          <p:cNvCxnSpPr/>
          <p:nvPr/>
        </p:nvCxnSpPr>
        <p:spPr>
          <a:xfrm>
            <a:off x="6096000" y="4800877"/>
            <a:ext cx="0" cy="1206715"/>
          </a:xfrm>
          <a:prstGeom prst="straightConnector1">
            <a:avLst/>
          </a:prstGeom>
          <a:noFill/>
          <a:ln w="19050" cap="flat" cmpd="sng">
            <a:solidFill>
              <a:schemeClr val="lt1"/>
            </a:solidFill>
            <a:prstDash val="solid"/>
            <a:miter lim="800000"/>
            <a:headEnd type="none" w="sm" len="sm"/>
            <a:tailEnd type="none" w="sm" len="sm"/>
          </a:ln>
        </p:spPr>
      </p:cxnSp>
      <p:sp>
        <p:nvSpPr>
          <p:cNvPr id="223" name="Google Shape;223;p18"/>
          <p:cNvSpPr/>
          <p:nvPr/>
        </p:nvSpPr>
        <p:spPr>
          <a:xfrm flipH="1">
            <a:off x="12151248" y="0"/>
            <a:ext cx="45719" cy="6858000"/>
          </a:xfrm>
          <a:prstGeom prst="rect">
            <a:avLst/>
          </a:prstGeom>
          <a:solidFill>
            <a:srgbClr val="C1D9F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4" name="Google Shape;224;p18"/>
          <p:cNvSpPr/>
          <p:nvPr/>
        </p:nvSpPr>
        <p:spPr>
          <a:xfrm flipH="1">
            <a:off x="12151248" y="1076632"/>
            <a:ext cx="45719" cy="5781368"/>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5" name="Google Shape;225;p18"/>
          <p:cNvSpPr/>
          <p:nvPr/>
        </p:nvSpPr>
        <p:spPr>
          <a:xfrm flipH="1">
            <a:off x="12151248" y="1700808"/>
            <a:ext cx="45719" cy="5157192"/>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6" name="Google Shape;226;p18"/>
          <p:cNvSpPr/>
          <p:nvPr/>
        </p:nvSpPr>
        <p:spPr>
          <a:xfrm flipH="1">
            <a:off x="12151248" y="2592288"/>
            <a:ext cx="45719" cy="414908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7" name="Google Shape;227;p18"/>
          <p:cNvSpPr/>
          <p:nvPr/>
        </p:nvSpPr>
        <p:spPr>
          <a:xfrm flipH="1">
            <a:off x="12151248" y="3212976"/>
            <a:ext cx="45719" cy="3521050"/>
          </a:xfrm>
          <a:prstGeom prst="rect">
            <a:avLst/>
          </a:prstGeom>
          <a:solidFill>
            <a:srgbClr val="CA58B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8" name="Google Shape;228;p18"/>
          <p:cNvSpPr/>
          <p:nvPr/>
        </p:nvSpPr>
        <p:spPr>
          <a:xfrm flipH="1">
            <a:off x="12151248" y="3645024"/>
            <a:ext cx="45719" cy="3212976"/>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extLst>
      <p:ext uri="{BB962C8B-B14F-4D97-AF65-F5344CB8AC3E}">
        <p14:creationId xmlns:p14="http://schemas.microsoft.com/office/powerpoint/2010/main" val="2790880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800"/>
              </a:spcBef>
              <a:spcAft>
                <a:spcPts val="0"/>
              </a:spcAft>
              <a:buClr>
                <a:srgbClr val="171717"/>
              </a:buClr>
              <a:buSzPts val="2100"/>
              <a:buFont typeface="Arial"/>
              <a:buNone/>
              <a:defRPr sz="2100" b="1" i="0" u="none" strike="noStrike" cap="none">
                <a:solidFill>
                  <a:srgbClr val="171717"/>
                </a:solidFill>
                <a:latin typeface="Arial"/>
                <a:ea typeface="Arial"/>
                <a:cs typeface="Arial"/>
                <a:sym typeface="Arial"/>
              </a:defRPr>
            </a:lvl1pPr>
            <a:lvl2pPr marL="914400" marR="0" lvl="1"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2pPr>
            <a:lvl3pPr marL="1371600" marR="0" lvl="2" indent="-336550" algn="l" rtl="0">
              <a:lnSpc>
                <a:spcPct val="100000"/>
              </a:lnSpc>
              <a:spcBef>
                <a:spcPts val="500"/>
              </a:spcBef>
              <a:spcAft>
                <a:spcPts val="0"/>
              </a:spcAft>
              <a:buClr>
                <a:srgbClr val="171717"/>
              </a:buClr>
              <a:buSzPts val="1700"/>
              <a:buFont typeface="Arial"/>
              <a:buChar char="•"/>
              <a:defRPr sz="1700" b="0" i="0" u="none" strike="noStrike" cap="none">
                <a:solidFill>
                  <a:srgbClr val="171717"/>
                </a:solidFill>
                <a:latin typeface="Arial"/>
                <a:ea typeface="Arial"/>
                <a:cs typeface="Arial"/>
                <a:sym typeface="Arial"/>
              </a:defRPr>
            </a:lvl3pPr>
            <a:lvl4pPr marL="1828800" marR="0" lvl="3" indent="-330200" algn="l" rtl="0">
              <a:lnSpc>
                <a:spcPct val="10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4pPr>
            <a:lvl5pPr marL="2286000" marR="0" lvl="4" indent="-330200" algn="l" rtl="0">
              <a:lnSpc>
                <a:spcPct val="90000"/>
              </a:lnSpc>
              <a:spcBef>
                <a:spcPts val="500"/>
              </a:spcBef>
              <a:spcAft>
                <a:spcPts val="0"/>
              </a:spcAft>
              <a:buClr>
                <a:schemeClr val="accent6"/>
              </a:buClr>
              <a:buSzPts val="1600"/>
              <a:buFont typeface="Arial"/>
              <a:buChar char="•"/>
              <a:defRPr sz="16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3485228" y="6378349"/>
            <a:ext cx="631160"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0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sldNum" idx="12"/>
          </p:nvPr>
        </p:nvSpPr>
        <p:spPr>
          <a:xfrm>
            <a:off x="11107546" y="6383848"/>
            <a:ext cx="681254" cy="365125"/>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1000" b="0" i="0" u="none" strike="noStrike" cap="none">
                <a:solidFill>
                  <a:schemeClr val="dk1"/>
                </a:solidFill>
                <a:latin typeface="Arial"/>
                <a:ea typeface="Arial"/>
                <a:cs typeface="Arial"/>
                <a:sym typeface="Arial"/>
              </a:defRPr>
            </a:lvl1pPr>
            <a:lvl2pPr marL="0" marR="0" lvl="1" indent="0" algn="r" rtl="0">
              <a:spcBef>
                <a:spcPts val="0"/>
              </a:spcBef>
              <a:buNone/>
              <a:defRPr sz="1000" b="0" i="0" u="none" strike="noStrike" cap="none">
                <a:solidFill>
                  <a:schemeClr val="dk1"/>
                </a:solidFill>
                <a:latin typeface="Arial"/>
                <a:ea typeface="Arial"/>
                <a:cs typeface="Arial"/>
                <a:sym typeface="Arial"/>
              </a:defRPr>
            </a:lvl2pPr>
            <a:lvl3pPr marL="0" marR="0" lvl="2" indent="0" algn="r" rtl="0">
              <a:spcBef>
                <a:spcPts val="0"/>
              </a:spcBef>
              <a:buNone/>
              <a:defRPr sz="1000" b="0" i="0" u="none" strike="noStrike" cap="none">
                <a:solidFill>
                  <a:schemeClr val="dk1"/>
                </a:solidFill>
                <a:latin typeface="Arial"/>
                <a:ea typeface="Arial"/>
                <a:cs typeface="Arial"/>
                <a:sym typeface="Arial"/>
              </a:defRPr>
            </a:lvl3pPr>
            <a:lvl4pPr marL="0" marR="0" lvl="3" indent="0" algn="r" rtl="0">
              <a:spcBef>
                <a:spcPts val="0"/>
              </a:spcBef>
              <a:buNone/>
              <a:defRPr sz="1000" b="0" i="0" u="none" strike="noStrike" cap="none">
                <a:solidFill>
                  <a:schemeClr val="dk1"/>
                </a:solidFill>
                <a:latin typeface="Arial"/>
                <a:ea typeface="Arial"/>
                <a:cs typeface="Arial"/>
                <a:sym typeface="Arial"/>
              </a:defRPr>
            </a:lvl4pPr>
            <a:lvl5pPr marL="0" marR="0" lvl="4" indent="0" algn="r" rtl="0">
              <a:spcBef>
                <a:spcPts val="0"/>
              </a:spcBef>
              <a:buNone/>
              <a:defRPr sz="1000" b="0" i="0" u="none" strike="noStrike" cap="none">
                <a:solidFill>
                  <a:schemeClr val="dk1"/>
                </a:solidFill>
                <a:latin typeface="Arial"/>
                <a:ea typeface="Arial"/>
                <a:cs typeface="Arial"/>
                <a:sym typeface="Arial"/>
              </a:defRPr>
            </a:lvl5pPr>
            <a:lvl6pPr marL="0" marR="0" lvl="5" indent="0" algn="r" rtl="0">
              <a:spcBef>
                <a:spcPts val="0"/>
              </a:spcBef>
              <a:buNone/>
              <a:defRPr sz="1000" b="0" i="0" u="none" strike="noStrike" cap="none">
                <a:solidFill>
                  <a:schemeClr val="dk1"/>
                </a:solidFill>
                <a:latin typeface="Arial"/>
                <a:ea typeface="Arial"/>
                <a:cs typeface="Arial"/>
                <a:sym typeface="Arial"/>
              </a:defRPr>
            </a:lvl6pPr>
            <a:lvl7pPr marL="0" marR="0" lvl="6" indent="0" algn="r" rtl="0">
              <a:spcBef>
                <a:spcPts val="0"/>
              </a:spcBef>
              <a:buNone/>
              <a:defRPr sz="1000" b="0" i="0" u="none" strike="noStrike" cap="none">
                <a:solidFill>
                  <a:schemeClr val="dk1"/>
                </a:solidFill>
                <a:latin typeface="Arial"/>
                <a:ea typeface="Arial"/>
                <a:cs typeface="Arial"/>
                <a:sym typeface="Arial"/>
              </a:defRPr>
            </a:lvl7pPr>
            <a:lvl8pPr marL="0" marR="0" lvl="7" indent="0" algn="r" rtl="0">
              <a:spcBef>
                <a:spcPts val="0"/>
              </a:spcBef>
              <a:buNone/>
              <a:defRPr sz="1000" b="0" i="0" u="none" strike="noStrike" cap="none">
                <a:solidFill>
                  <a:schemeClr val="dk1"/>
                </a:solidFill>
                <a:latin typeface="Arial"/>
                <a:ea typeface="Arial"/>
                <a:cs typeface="Arial"/>
                <a:sym typeface="Arial"/>
              </a:defRPr>
            </a:lvl8pPr>
            <a:lvl9pPr marL="0" marR="0" lvl="8" indent="0" algn="r" rtl="0">
              <a:spcBef>
                <a:spcPts val="0"/>
              </a:spcBef>
              <a:buNone/>
              <a:defRPr sz="10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14" name="Google Shape;14;p1"/>
          <p:cNvSpPr txBox="1">
            <a:spLocks noGrp="1"/>
          </p:cNvSpPr>
          <p:nvPr>
            <p:ph type="ftr" idx="11"/>
          </p:nvPr>
        </p:nvSpPr>
        <p:spPr>
          <a:xfrm>
            <a:off x="4259262" y="6383848"/>
            <a:ext cx="6572221"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GB"/>
              <a:t>Scientific information Service</a:t>
            </a:r>
            <a:endParaRPr/>
          </a:p>
        </p:txBody>
      </p:sp>
      <p:cxnSp>
        <p:nvCxnSpPr>
          <p:cNvPr id="15" name="Google Shape;15;p1"/>
          <p:cNvCxnSpPr/>
          <p:nvPr/>
        </p:nvCxnSpPr>
        <p:spPr>
          <a:xfrm>
            <a:off x="407987" y="6266608"/>
            <a:ext cx="11376025" cy="0"/>
          </a:xfrm>
          <a:prstGeom prst="straightConnector1">
            <a:avLst/>
          </a:prstGeom>
          <a:noFill/>
          <a:ln w="9525" cap="flat" cmpd="sng">
            <a:solidFill>
              <a:schemeClr val="accent1"/>
            </a:solidFill>
            <a:prstDash val="solid"/>
            <a:miter lim="800000"/>
            <a:headEnd type="none" w="sm" len="sm"/>
            <a:tailEnd type="none" w="sm" len="sm"/>
          </a:ln>
        </p:spPr>
      </p:cxnSp>
      <p:pic>
        <p:nvPicPr>
          <p:cNvPr id="16" name="Google Shape;16;p1"/>
          <p:cNvPicPr preferRelativeResize="0"/>
          <p:nvPr/>
        </p:nvPicPr>
        <p:blipFill rotWithShape="1">
          <a:blip r:embed="rId10">
            <a:alphaModFix/>
          </a:blip>
          <a:srcRect/>
          <a:stretch/>
        </p:blipFill>
        <p:spPr>
          <a:xfrm>
            <a:off x="407988" y="6364599"/>
            <a:ext cx="495300" cy="393700"/>
          </a:xfrm>
          <a:prstGeom prst="rect">
            <a:avLst/>
          </a:prstGeom>
          <a:noFill/>
          <a:ln>
            <a:noFill/>
          </a:ln>
        </p:spPr>
      </p:pic>
      <p:sp>
        <p:nvSpPr>
          <p:cNvPr id="17" name="Google Shape;17;p1"/>
          <p:cNvSpPr txBox="1"/>
          <p:nvPr/>
        </p:nvSpPr>
        <p:spPr>
          <a:xfrm>
            <a:off x="880851" y="6315398"/>
            <a:ext cx="822661" cy="461782"/>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en-US" sz="1000" b="0" i="0" u="none" strike="noStrike" cap="none">
                <a:solidFill>
                  <a:srgbClr val="104282"/>
                </a:solidFill>
                <a:latin typeface="Belleza"/>
                <a:ea typeface="Belleza"/>
                <a:cs typeface="Belleza"/>
                <a:sym typeface="Belleza"/>
              </a:rPr>
              <a:t>Scientific</a:t>
            </a:r>
            <a:endParaRPr/>
          </a:p>
          <a:p>
            <a:pPr marL="0" marR="0" lvl="0" indent="0" algn="l" rtl="0">
              <a:lnSpc>
                <a:spcPct val="90000"/>
              </a:lnSpc>
              <a:spcBef>
                <a:spcPts val="0"/>
              </a:spcBef>
              <a:spcAft>
                <a:spcPts val="0"/>
              </a:spcAft>
              <a:buNone/>
            </a:pPr>
            <a:r>
              <a:rPr lang="en-US" sz="1000" b="0" i="0" u="none" strike="noStrike" cap="none">
                <a:solidFill>
                  <a:srgbClr val="104282"/>
                </a:solidFill>
                <a:latin typeface="Belleza"/>
                <a:ea typeface="Belleza"/>
                <a:cs typeface="Belleza"/>
                <a:sym typeface="Belleza"/>
              </a:rPr>
              <a:t>Information</a:t>
            </a:r>
            <a:endParaRPr/>
          </a:p>
          <a:p>
            <a:pPr marL="0" marR="0" lvl="0" indent="0" algn="l" rtl="0">
              <a:lnSpc>
                <a:spcPct val="90000"/>
              </a:lnSpc>
              <a:spcBef>
                <a:spcPts val="0"/>
              </a:spcBef>
              <a:spcAft>
                <a:spcPts val="0"/>
              </a:spcAft>
              <a:buNone/>
            </a:pPr>
            <a:r>
              <a:rPr lang="en-US" sz="1000" b="0" i="0" u="none" strike="noStrike" cap="none">
                <a:solidFill>
                  <a:srgbClr val="104282"/>
                </a:solidFill>
                <a:latin typeface="Belleza"/>
                <a:ea typeface="Belleza"/>
                <a:cs typeface="Belleza"/>
                <a:sym typeface="Belleza"/>
              </a:rPr>
              <a:t>Service</a:t>
            </a: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65" r:id="rId3"/>
    <p:sldLayoutId id="2147483666" r:id="rId4"/>
    <p:sldLayoutId id="2147483667" r:id="rId5"/>
    <p:sldLayoutId id="2147483668" r:id="rId6"/>
    <p:sldLayoutId id="2147483669" r:id="rId7"/>
    <p:sldLayoutId id="2147483684" r:id="rId8"/>
  </p:sldLayoutIdLst>
  <p:hf hd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5" pos="3795">
          <p15:clr>
            <a:srgbClr val="F26B43"/>
          </p15:clr>
        </p15:guide>
        <p15:guide id="6" pos="3885">
          <p15:clr>
            <a:srgbClr val="F26B43"/>
          </p15:clr>
        </p15:guide>
        <p15:guide id="7" pos="5087">
          <p15:clr>
            <a:srgbClr val="F26B43"/>
          </p15:clr>
        </p15:guide>
        <p15:guide id="8" pos="4997">
          <p15:clr>
            <a:srgbClr val="F26B43"/>
          </p15:clr>
        </p15:guide>
        <p15:guide id="9" pos="2683">
          <p15:clr>
            <a:srgbClr val="F26B43"/>
          </p15:clr>
        </p15:guide>
        <p15:guide id="10" pos="2593">
          <p15:clr>
            <a:srgbClr val="F26B43"/>
          </p15:clr>
        </p15:guide>
        <p15:guide id="11" orient="horz" pos="3906">
          <p15:clr>
            <a:srgbClr val="F26B43"/>
          </p15:clr>
        </p15:guide>
        <p15:guide id="12" orient="horz" pos="2409">
          <p15:clr>
            <a:srgbClr val="F26B43"/>
          </p15:clr>
        </p15:guide>
        <p15:guide id="13" orient="horz" pos="913">
          <p15:clr>
            <a:srgbClr val="F26B43"/>
          </p15:clr>
        </p15:guide>
        <p15:guide id="14" orient="horz" pos="1003">
          <p15:clr>
            <a:srgbClr val="F26B43"/>
          </p15:clr>
        </p15:guide>
        <p15:guide id="15" orient="horz" pos="2500">
          <p15:clr>
            <a:srgbClr val="F26B43"/>
          </p15:clr>
        </p15:guide>
        <p15:guide id="16" pos="6312">
          <p15:clr>
            <a:srgbClr val="F26B43"/>
          </p15:clr>
        </p15:guide>
        <p15:guide id="17"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3.jpg"/><Relationship Id="rId3" Type="http://schemas.openxmlformats.org/officeDocument/2006/relationships/image" Target="../media/image18.jpg"/><Relationship Id="rId7" Type="http://schemas.openxmlformats.org/officeDocument/2006/relationships/image" Target="../media/image22.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jpg"/><Relationship Id="rId5" Type="http://schemas.openxmlformats.org/officeDocument/2006/relationships/image" Target="../media/image20.png"/><Relationship Id="rId4" Type="http://schemas.openxmlformats.org/officeDocument/2006/relationships/image" Target="../media/image19.jpg"/><Relationship Id="rId9" Type="http://schemas.openxmlformats.org/officeDocument/2006/relationships/image" Target="../media/image13.jpg"/></Relationships>
</file>

<file path=ppt/slides/_rels/slide11.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4.jpg"/><Relationship Id="rId7"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hyperlink" Target="https://maps.web.cern.ch/?xmin=2492970.71&amp;ymin=1120890.21&amp;xmax=2493410.98&amp;ymax=1121105.85&amp;basemap=plan&amp;mode=2D" TargetMode="External"/><Relationship Id="rId4" Type="http://schemas.openxmlformats.org/officeDocument/2006/relationships/image" Target="../media/image25.jp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hyperlink" Target="https://connection.uk.com/product/kuppel-personal-workspace/" TargetMode="External"/><Relationship Id="rId7" Type="http://schemas.openxmlformats.org/officeDocument/2006/relationships/image" Target="../media/image31.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catalogue.library.cern/search?q=&amp;f=medium%3AVIDEO&amp;l=grid&amp;order=desc&amp;p=1&amp;s=15&amp;sort=created" TargetMode="External"/><Relationship Id="rId5" Type="http://schemas.openxmlformats.org/officeDocument/2006/relationships/hyperlink" Target="https://catalogue.library.cern/search?q=&amp;f=medium%3AAUDIOBOOK&amp;l=grid&amp;order=desc&amp;p=1&amp;s=15&amp;sort=created" TargetMode="External"/><Relationship Id="rId10" Type="http://schemas.openxmlformats.org/officeDocument/2006/relationships/image" Target="../media/image34.png"/><Relationship Id="rId4" Type="http://schemas.openxmlformats.org/officeDocument/2006/relationships/image" Target="../media/image13.jpg"/><Relationship Id="rId9"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cds.cern.ch/" TargetMode="External"/><Relationship Id="rId7" Type="http://schemas.openxmlformats.org/officeDocument/2006/relationships/hyperlink" Target="https://catalogue.library.cer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s://inspirehep.net/&#8203;"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scientific-info.cern/archives" TargetMode="External"/><Relationship Id="rId5" Type="http://schemas.openxmlformats.org/officeDocument/2006/relationships/hyperlink" Target="mailto:archive.enquiries@cern.ch" TargetMode="Externa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hyperlink" Target="https://catalogue.library.cern/search?q=&amp;f=medium%3AE-BOOK&amp;l=grid&amp;order=desc&amp;p=1&amp;s=15&amp;sort=created" TargetMode="External"/><Relationship Id="rId7"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hyperlink" Target="https://catalogue.library.cern/search?q=&amp;f=doctype%3APROCEEDINGS&amp;l=grid&amp;order=desc&amp;p=1&amp;s=15&amp;sort=created"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atalogue.library.cern/search?q=&amp;f=tag%3ABOOKSHOP&amp;l=grid&amp;order=desc&amp;p=1&amp;s=15&amp;sort=created"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6.jpeg"/><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3" Type="http://schemas.openxmlformats.org/officeDocument/2006/relationships/hyperlink" Target="https://catalogue.library.cern/reques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hyperlink" Target="https://sis.web.cern.ch/search-and-read/online-resources/chicago-manual-style" TargetMode="External"/><Relationship Id="rId13" Type="http://schemas.openxmlformats.org/officeDocument/2006/relationships/image" Target="../media/image13.jpg"/><Relationship Id="rId3" Type="http://schemas.openxmlformats.org/officeDocument/2006/relationships/hyperlink" Target="https://sis.web.cern.ch/search-and-read/online-resources/oxford-english-dictionary" TargetMode="External"/><Relationship Id="rId7" Type="http://schemas.openxmlformats.org/officeDocument/2006/relationships/hyperlink" Target="https://sis.web.cern.ch/search-and-read/online-resources/nucleonica" TargetMode="External"/><Relationship Id="rId12" Type="http://schemas.openxmlformats.org/officeDocument/2006/relationships/hyperlink" Target="https://sis.web.cern.ch/search-and-read/online-resource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sis.web.cern.ch/search-and-read/online-resources/total-materia" TargetMode="External"/><Relationship Id="rId11" Type="http://schemas.openxmlformats.org/officeDocument/2006/relationships/hyperlink" Target="https://sis.web.cern.ch/search-and-read/online-resources/snv-connect" TargetMode="External"/><Relationship Id="rId5" Type="http://schemas.openxmlformats.org/officeDocument/2006/relationships/hyperlink" Target="https://sis.web.cern.ch/search-and-read/online-resources/le-grand-robert" TargetMode="External"/><Relationship Id="rId10" Type="http://schemas.openxmlformats.org/officeDocument/2006/relationships/hyperlink" Target="https://sis.web.cern.ch/search-and-read/online-resources/oreilly-learning-platform" TargetMode="External"/><Relationship Id="rId4" Type="http://schemas.openxmlformats.org/officeDocument/2006/relationships/hyperlink" Target="https://sis.web.cern.ch/search-and-read/online-resources/oxford-reference-online" TargetMode="External"/><Relationship Id="rId9" Type="http://schemas.openxmlformats.org/officeDocument/2006/relationships/hyperlink" Target="https://sis.web.cern.ch/search-and-read/online-resources/new-harts-rules-oxford-style-guid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24"/>
          <p:cNvSpPr txBox="1">
            <a:spLocks noGrp="1"/>
          </p:cNvSpPr>
          <p:nvPr>
            <p:ph type="ctrTitle"/>
          </p:nvPr>
        </p:nvSpPr>
        <p:spPr>
          <a:xfrm>
            <a:off x="624012" y="3429000"/>
            <a:ext cx="11232628" cy="2153265"/>
          </a:xfrm>
          <a:prstGeom prst="rect">
            <a:avLst/>
          </a:prstGeom>
          <a:noFill/>
          <a:ln>
            <a:noFill/>
          </a:ln>
        </p:spPr>
        <p:txBody>
          <a:bodyPr spcFirstLastPara="1" wrap="square" lIns="0" tIns="0" rIns="0" bIns="0" anchor="t" anchorCtr="0">
            <a:noAutofit/>
          </a:bodyPr>
          <a:lstStyle/>
          <a:p>
            <a:r>
              <a:rPr lang="fr-CH" dirty="0">
                <a:latin typeface="Optima" panose="02000503060000020004" pitchFamily="2" charset="0"/>
              </a:rPr>
              <a:t>CERN Archives &amp; Library</a:t>
            </a:r>
            <a:br>
              <a:rPr lang="fr-CH" dirty="0">
                <a:latin typeface="Optima" panose="02000503060000020004" pitchFamily="2" charset="0"/>
              </a:rPr>
            </a:br>
            <a:r>
              <a:rPr lang="fr-CH" dirty="0" err="1">
                <a:latin typeface="Optima" panose="02000503060000020004" pitchFamily="2" charset="0"/>
              </a:rPr>
              <a:t>Presentation</a:t>
            </a:r>
            <a:r>
              <a:rPr lang="fr-CH" dirty="0">
                <a:latin typeface="Optima" panose="02000503060000020004" pitchFamily="2" charset="0"/>
              </a:rPr>
              <a:t> of the AL section</a:t>
            </a:r>
            <a:br>
              <a:rPr lang="fr-CH" dirty="0">
                <a:latin typeface="Optima" panose="02000503060000020004" pitchFamily="2" charset="0"/>
              </a:rPr>
            </a:br>
            <a:endParaRPr dirty="0">
              <a:latin typeface="Optima" panose="02000503060000020004" pitchFamily="2" charset="0"/>
            </a:endParaRPr>
          </a:p>
        </p:txBody>
      </p:sp>
      <p:sp>
        <p:nvSpPr>
          <p:cNvPr id="260" name="Google Shape;260;p24"/>
          <p:cNvSpPr/>
          <p:nvPr/>
        </p:nvSpPr>
        <p:spPr>
          <a:xfrm>
            <a:off x="407988" y="3501008"/>
            <a:ext cx="71388" cy="1152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Optima" panose="02000503060000020004" pitchFamily="2" charset="0"/>
              <a:sym typeface="Arial"/>
            </a:endParaRPr>
          </a:p>
        </p:txBody>
      </p:sp>
      <p:sp>
        <p:nvSpPr>
          <p:cNvPr id="3" name="Sous-titre 2">
            <a:extLst>
              <a:ext uri="{FF2B5EF4-FFF2-40B4-BE49-F238E27FC236}">
                <a16:creationId xmlns:a16="http://schemas.microsoft.com/office/drawing/2014/main" id="{DC895316-9F6A-1771-2F98-64C5064F6E68}"/>
              </a:ext>
            </a:extLst>
          </p:cNvPr>
          <p:cNvSpPr>
            <a:spLocks noGrp="1"/>
          </p:cNvSpPr>
          <p:nvPr>
            <p:ph type="subTitle" idx="1"/>
          </p:nvPr>
        </p:nvSpPr>
        <p:spPr>
          <a:xfrm>
            <a:off x="407988" y="5180371"/>
            <a:ext cx="11376026" cy="1152000"/>
          </a:xfrm>
        </p:spPr>
        <p:txBody>
          <a:bodyPr/>
          <a:lstStyle/>
          <a:p>
            <a:r>
              <a:rPr lang="fr-FR" dirty="0">
                <a:latin typeface="Optima" panose="02000503060000020004" pitchFamily="2" charset="0"/>
              </a:rPr>
              <a:t>Lydia Pieper</a:t>
            </a:r>
          </a:p>
          <a:p>
            <a:r>
              <a:rPr lang="fr-FR" dirty="0">
                <a:latin typeface="Optima" panose="02000503060000020004" pitchFamily="2" charset="0"/>
              </a:rPr>
              <a:t>17 </a:t>
            </a:r>
            <a:r>
              <a:rPr lang="fr-FR" dirty="0" err="1">
                <a:latin typeface="Optima" panose="02000503060000020004" pitchFamily="2" charset="0"/>
              </a:rPr>
              <a:t>September</a:t>
            </a:r>
            <a:r>
              <a:rPr lang="fr-FR" dirty="0">
                <a:latin typeface="Optima" panose="02000503060000020004" pitchFamily="2" charset="0"/>
              </a:rPr>
              <a:t>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en-CH" dirty="0">
                <a:latin typeface="Optima" panose="02000503060000020004" pitchFamily="2" charset="0"/>
              </a:rPr>
              <a:t>Library facilities</a:t>
            </a:r>
            <a:r>
              <a:rPr lang="en-US" dirty="0">
                <a:latin typeface="Optima" panose="02000503060000020004" pitchFamily="2" charset="0"/>
              </a:rPr>
              <a:t> – renovated last year!</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10</a:t>
            </a:fld>
            <a:endParaRPr lang="en-US">
              <a:latin typeface="Optima" panose="02000503060000020004" pitchFamily="2" charset="0"/>
            </a:endParaRPr>
          </a:p>
        </p:txBody>
      </p:sp>
      <p:pic>
        <p:nvPicPr>
          <p:cNvPr id="10" name="Picture 9">
            <a:extLst>
              <a:ext uri="{FF2B5EF4-FFF2-40B4-BE49-F238E27FC236}">
                <a16:creationId xmlns:a16="http://schemas.microsoft.com/office/drawing/2014/main" id="{C0CE0143-4C44-4128-22AD-1916B0326A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7987248" y="884846"/>
            <a:ext cx="4007531" cy="3005649"/>
          </a:xfrm>
          <a:prstGeom prst="rect">
            <a:avLst/>
          </a:prstGeom>
        </p:spPr>
      </p:pic>
      <p:pic>
        <p:nvPicPr>
          <p:cNvPr id="19" name="Picture 18" descr="A glass door with a screen on the wall&#10;&#10;Description automatically generated">
            <a:extLst>
              <a:ext uri="{FF2B5EF4-FFF2-40B4-BE49-F238E27FC236}">
                <a16:creationId xmlns:a16="http://schemas.microsoft.com/office/drawing/2014/main" id="{A839D051-2794-E401-3382-394D4AA07D73}"/>
              </a:ext>
            </a:extLst>
          </p:cNvPr>
          <p:cNvPicPr>
            <a:picLocks noChangeAspect="1"/>
          </p:cNvPicPr>
          <p:nvPr/>
        </p:nvPicPr>
        <p:blipFill>
          <a:blip r:embed="rId4"/>
          <a:stretch>
            <a:fillRect/>
          </a:stretch>
        </p:blipFill>
        <p:spPr>
          <a:xfrm>
            <a:off x="99583" y="3539880"/>
            <a:ext cx="3659061" cy="2744297"/>
          </a:xfrm>
          <a:prstGeom prst="rect">
            <a:avLst/>
          </a:prstGeom>
        </p:spPr>
      </p:pic>
      <p:pic>
        <p:nvPicPr>
          <p:cNvPr id="8" name="Picture 7" descr="People in a library&#10;&#10;Description automatically generated">
            <a:extLst>
              <a:ext uri="{FF2B5EF4-FFF2-40B4-BE49-F238E27FC236}">
                <a16:creationId xmlns:a16="http://schemas.microsoft.com/office/drawing/2014/main" id="{5088F8C2-1D3C-F07F-898C-C2E9923536BA}"/>
              </a:ext>
            </a:extLst>
          </p:cNvPr>
          <p:cNvPicPr>
            <a:picLocks noChangeAspect="1"/>
          </p:cNvPicPr>
          <p:nvPr/>
        </p:nvPicPr>
        <p:blipFill>
          <a:blip r:embed="rId5"/>
          <a:stretch>
            <a:fillRect/>
          </a:stretch>
        </p:blipFill>
        <p:spPr>
          <a:xfrm>
            <a:off x="7993567" y="3635603"/>
            <a:ext cx="4001212" cy="2624931"/>
          </a:xfrm>
          <a:prstGeom prst="rect">
            <a:avLst/>
          </a:prstGeom>
        </p:spPr>
      </p:pic>
      <p:sp>
        <p:nvSpPr>
          <p:cNvPr id="16" name="Arrow: Right 15">
            <a:extLst>
              <a:ext uri="{FF2B5EF4-FFF2-40B4-BE49-F238E27FC236}">
                <a16:creationId xmlns:a16="http://schemas.microsoft.com/office/drawing/2014/main" id="{2063F47D-0A68-DCC6-6094-E0D3C1EB4C09}"/>
              </a:ext>
            </a:extLst>
          </p:cNvPr>
          <p:cNvSpPr/>
          <p:nvPr/>
        </p:nvSpPr>
        <p:spPr>
          <a:xfrm rot="5400000">
            <a:off x="9528482" y="3216253"/>
            <a:ext cx="923541" cy="794327"/>
          </a:xfrm>
          <a:prstGeom prst="rightArrow">
            <a:avLst/>
          </a:prstGeom>
          <a:solidFill>
            <a:srgbClr val="C0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Optima" panose="02000503060000020004" pitchFamily="2" charset="0"/>
            </a:endParaRPr>
          </a:p>
        </p:txBody>
      </p:sp>
      <p:pic>
        <p:nvPicPr>
          <p:cNvPr id="15" name="Image 1">
            <a:extLst>
              <a:ext uri="{FF2B5EF4-FFF2-40B4-BE49-F238E27FC236}">
                <a16:creationId xmlns:a16="http://schemas.microsoft.com/office/drawing/2014/main" id="{D3171DC9-E1DC-56BB-67CB-37D06E90A2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0800000">
            <a:off x="99582" y="905706"/>
            <a:ext cx="3659062" cy="2744297"/>
          </a:xfrm>
          <a:prstGeom prst="rect">
            <a:avLst/>
          </a:prstGeom>
        </p:spPr>
      </p:pic>
      <p:pic>
        <p:nvPicPr>
          <p:cNvPr id="14" name="Picture 13" descr="A library with shelves of books&#10;&#10;Description automatically generated">
            <a:extLst>
              <a:ext uri="{FF2B5EF4-FFF2-40B4-BE49-F238E27FC236}">
                <a16:creationId xmlns:a16="http://schemas.microsoft.com/office/drawing/2014/main" id="{64D62C36-7B45-06E1-7EE7-B17C1B997933}"/>
              </a:ext>
            </a:extLst>
          </p:cNvPr>
          <p:cNvPicPr>
            <a:picLocks noChangeAspect="1"/>
          </p:cNvPicPr>
          <p:nvPr/>
        </p:nvPicPr>
        <p:blipFill>
          <a:blip r:embed="rId7"/>
          <a:stretch>
            <a:fillRect/>
          </a:stretch>
        </p:blipFill>
        <p:spPr>
          <a:xfrm>
            <a:off x="3850672" y="3257197"/>
            <a:ext cx="4035973" cy="3026980"/>
          </a:xfrm>
          <a:prstGeom prst="rect">
            <a:avLst/>
          </a:prstGeom>
        </p:spPr>
      </p:pic>
      <p:pic>
        <p:nvPicPr>
          <p:cNvPr id="13" name="Picture 12">
            <a:extLst>
              <a:ext uri="{FF2B5EF4-FFF2-40B4-BE49-F238E27FC236}">
                <a16:creationId xmlns:a16="http://schemas.microsoft.com/office/drawing/2014/main" id="{8FAF93F3-7156-A140-9F16-1ED1798E7BD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0800000">
            <a:off x="3857790" y="905707"/>
            <a:ext cx="4035972" cy="3026979"/>
          </a:xfrm>
          <a:prstGeom prst="rect">
            <a:avLst/>
          </a:prstGeom>
        </p:spPr>
      </p:pic>
      <p:sp>
        <p:nvSpPr>
          <p:cNvPr id="21" name="Arrow: Right 20">
            <a:extLst>
              <a:ext uri="{FF2B5EF4-FFF2-40B4-BE49-F238E27FC236}">
                <a16:creationId xmlns:a16="http://schemas.microsoft.com/office/drawing/2014/main" id="{DA63B2BC-6653-B298-54D8-2255807D3516}"/>
              </a:ext>
            </a:extLst>
          </p:cNvPr>
          <p:cNvSpPr/>
          <p:nvPr/>
        </p:nvSpPr>
        <p:spPr>
          <a:xfrm rot="5400000">
            <a:off x="5351967" y="3252840"/>
            <a:ext cx="923541" cy="794327"/>
          </a:xfrm>
          <a:prstGeom prst="rightArrow">
            <a:avLst/>
          </a:prstGeom>
          <a:solidFill>
            <a:srgbClr val="C0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Optima" panose="02000503060000020004" pitchFamily="2" charset="0"/>
            </a:endParaRPr>
          </a:p>
        </p:txBody>
      </p:sp>
      <p:sp>
        <p:nvSpPr>
          <p:cNvPr id="22" name="Arrow: Right 21">
            <a:extLst>
              <a:ext uri="{FF2B5EF4-FFF2-40B4-BE49-F238E27FC236}">
                <a16:creationId xmlns:a16="http://schemas.microsoft.com/office/drawing/2014/main" id="{102CC09D-E938-368C-851F-5DEDD74CD127}"/>
              </a:ext>
            </a:extLst>
          </p:cNvPr>
          <p:cNvSpPr/>
          <p:nvPr/>
        </p:nvSpPr>
        <p:spPr>
          <a:xfrm rot="5400000">
            <a:off x="1281717" y="3323183"/>
            <a:ext cx="923541" cy="794327"/>
          </a:xfrm>
          <a:prstGeom prst="rightArrow">
            <a:avLst/>
          </a:prstGeom>
          <a:solidFill>
            <a:srgbClr val="C0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Optima" panose="02000503060000020004" pitchFamily="2" charset="0"/>
            </a:endParaRPr>
          </a:p>
        </p:txBody>
      </p:sp>
      <p:pic>
        <p:nvPicPr>
          <p:cNvPr id="7" name="Picture 6" descr="A logo of a library&#10;&#10;Description automatically generated">
            <a:extLst>
              <a:ext uri="{FF2B5EF4-FFF2-40B4-BE49-F238E27FC236}">
                <a16:creationId xmlns:a16="http://schemas.microsoft.com/office/drawing/2014/main" id="{0BF2390E-6B46-F89E-7A62-5CD4E1C01366}"/>
              </a:ext>
            </a:extLst>
          </p:cNvPr>
          <p:cNvPicPr>
            <a:picLocks noChangeAspect="1"/>
          </p:cNvPicPr>
          <p:nvPr/>
        </p:nvPicPr>
        <p:blipFill>
          <a:blip r:embed="rId9"/>
          <a:stretch>
            <a:fillRect/>
          </a:stretch>
        </p:blipFill>
        <p:spPr>
          <a:xfrm>
            <a:off x="10831482" y="33450"/>
            <a:ext cx="1213385" cy="808695"/>
          </a:xfrm>
          <a:prstGeom prst="rect">
            <a:avLst/>
          </a:prstGeom>
        </p:spPr>
      </p:pic>
    </p:spTree>
    <p:extLst>
      <p:ext uri="{BB962C8B-B14F-4D97-AF65-F5344CB8AC3E}">
        <p14:creationId xmlns:p14="http://schemas.microsoft.com/office/powerpoint/2010/main" val="3149161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1" grpId="0" animBg="1"/>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E1A61-1A41-462B-A972-D1982F448BEE}"/>
              </a:ext>
            </a:extLst>
          </p:cNvPr>
          <p:cNvSpPr>
            <a:spLocks noGrp="1"/>
          </p:cNvSpPr>
          <p:nvPr>
            <p:ph type="body" idx="1"/>
          </p:nvPr>
        </p:nvSpPr>
        <p:spPr>
          <a:xfrm>
            <a:off x="370682" y="1434839"/>
            <a:ext cx="2855087" cy="2000356"/>
          </a:xfrm>
        </p:spPr>
        <p:txBody>
          <a:bodyPr/>
          <a:lstStyle/>
          <a:p>
            <a:pPr marL="85725" indent="0" algn="ctr"/>
            <a:r>
              <a:rPr lang="en-GB" sz="2400" b="0" dirty="0">
                <a:latin typeface="Optima" panose="02000503060000020004" pitchFamily="2" charset="0"/>
              </a:rPr>
              <a:t>The </a:t>
            </a:r>
            <a:r>
              <a:rPr lang="en-GB" sz="2400" dirty="0">
                <a:latin typeface="Optima" panose="02000503060000020004" pitchFamily="2" charset="0"/>
              </a:rPr>
              <a:t>library is open 24/7!</a:t>
            </a:r>
            <a:r>
              <a:rPr lang="en-GB" sz="2400" b="0" dirty="0">
                <a:latin typeface="Optima" panose="02000503060000020004" pitchFamily="2" charset="0"/>
              </a:rPr>
              <a:t>  Desk is open from Monday-Friday 9:00 – </a:t>
            </a:r>
            <a:r>
              <a:rPr lang="en-GB" sz="2400" b="0" dirty="0">
                <a:solidFill>
                  <a:srgbClr val="010101"/>
                </a:solidFill>
                <a:latin typeface="Optima" panose="02000503060000020004" pitchFamily="2" charset="0"/>
              </a:rPr>
              <a:t>18:00</a:t>
            </a:r>
            <a:r>
              <a:rPr lang="en-GB" sz="2400" b="0" dirty="0">
                <a:solidFill>
                  <a:srgbClr val="FF0000"/>
                </a:solidFill>
                <a:latin typeface="Optima" panose="02000503060000020004" pitchFamily="2" charset="0"/>
              </a:rPr>
              <a:t> </a:t>
            </a:r>
          </a:p>
          <a:p>
            <a:pPr marL="85725" indent="0" algn="ctr"/>
            <a:endParaRPr lang="en-GB" sz="2400" dirty="0">
              <a:latin typeface="Optima" panose="02000503060000020004" pitchFamily="2" charset="0"/>
            </a:endParaRPr>
          </a:p>
        </p:txBody>
      </p:sp>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en-CH" dirty="0">
                <a:latin typeface="Optima" panose="02000503060000020004" pitchFamily="2" charset="0"/>
              </a:rPr>
              <a:t>Library facilities</a:t>
            </a:r>
            <a:r>
              <a:rPr lang="en-US" dirty="0">
                <a:latin typeface="Optima" panose="02000503060000020004" pitchFamily="2" charset="0"/>
              </a:rPr>
              <a:t> </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11</a:t>
            </a:fld>
            <a:endParaRPr lang="en-US">
              <a:latin typeface="Optima" panose="02000503060000020004" pitchFamily="2" charset="0"/>
            </a:endParaRPr>
          </a:p>
        </p:txBody>
      </p:sp>
      <p:pic>
        <p:nvPicPr>
          <p:cNvPr id="27" name="Picture 26" descr="A desk with two computers&#10;&#10;Description automatically generated">
            <a:extLst>
              <a:ext uri="{FF2B5EF4-FFF2-40B4-BE49-F238E27FC236}">
                <a16:creationId xmlns:a16="http://schemas.microsoft.com/office/drawing/2014/main" id="{35E5CB71-0B5A-A603-93FF-23E5157B6194}"/>
              </a:ext>
            </a:extLst>
          </p:cNvPr>
          <p:cNvPicPr>
            <a:picLocks noChangeAspect="1"/>
          </p:cNvPicPr>
          <p:nvPr/>
        </p:nvPicPr>
        <p:blipFill>
          <a:blip r:embed="rId3"/>
          <a:stretch>
            <a:fillRect/>
          </a:stretch>
        </p:blipFill>
        <p:spPr>
          <a:xfrm>
            <a:off x="6198751" y="3577470"/>
            <a:ext cx="2540986" cy="1905740"/>
          </a:xfrm>
          <a:prstGeom prst="rect">
            <a:avLst/>
          </a:prstGeom>
        </p:spPr>
      </p:pic>
      <p:sp>
        <p:nvSpPr>
          <p:cNvPr id="33" name="Text Placeholder 1">
            <a:extLst>
              <a:ext uri="{FF2B5EF4-FFF2-40B4-BE49-F238E27FC236}">
                <a16:creationId xmlns:a16="http://schemas.microsoft.com/office/drawing/2014/main" id="{896725BC-B17F-26BB-EDB7-9A667DA3A416}"/>
              </a:ext>
            </a:extLst>
          </p:cNvPr>
          <p:cNvSpPr txBox="1">
            <a:spLocks/>
          </p:cNvSpPr>
          <p:nvPr/>
        </p:nvSpPr>
        <p:spPr>
          <a:xfrm>
            <a:off x="8924940" y="1440930"/>
            <a:ext cx="2816067" cy="203495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85725" indent="0" algn="ctr"/>
            <a:r>
              <a:rPr lang="en-GB" sz="2400" b="0" dirty="0">
                <a:latin typeface="Optima" panose="02000503060000020004" pitchFamily="2" charset="0"/>
              </a:rPr>
              <a:t>Recent CERN publications display</a:t>
            </a:r>
          </a:p>
        </p:txBody>
      </p:sp>
      <p:sp>
        <p:nvSpPr>
          <p:cNvPr id="34" name="Text Placeholder 1">
            <a:extLst>
              <a:ext uri="{FF2B5EF4-FFF2-40B4-BE49-F238E27FC236}">
                <a16:creationId xmlns:a16="http://schemas.microsoft.com/office/drawing/2014/main" id="{F848BF98-A3D0-745F-0B19-3265777A5F13}"/>
              </a:ext>
            </a:extLst>
          </p:cNvPr>
          <p:cNvSpPr txBox="1">
            <a:spLocks/>
          </p:cNvSpPr>
          <p:nvPr/>
        </p:nvSpPr>
        <p:spPr>
          <a:xfrm>
            <a:off x="3467260" y="1437360"/>
            <a:ext cx="2526786" cy="215729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85725" indent="0" algn="ctr"/>
            <a:r>
              <a:rPr lang="en-GB" sz="2400" b="0" dirty="0">
                <a:latin typeface="Optima" panose="02000503060000020004" pitchFamily="2" charset="0"/>
              </a:rPr>
              <a:t>Library lockers and a water fountain</a:t>
            </a:r>
          </a:p>
          <a:p>
            <a:pPr marL="0" indent="0"/>
            <a:endParaRPr lang="en-GB" sz="2400" dirty="0">
              <a:latin typeface="Optima" panose="02000503060000020004" pitchFamily="2" charset="0"/>
            </a:endParaRPr>
          </a:p>
          <a:p>
            <a:pPr marL="342900" indent="-342900">
              <a:buFont typeface="Arial" panose="020B0604020202020204" pitchFamily="34" charset="0"/>
              <a:buChar char="•"/>
            </a:pPr>
            <a:endParaRPr lang="en-GB" sz="2400" b="0" dirty="0">
              <a:latin typeface="Optima" panose="02000503060000020004" pitchFamily="2" charset="0"/>
            </a:endParaRPr>
          </a:p>
          <a:p>
            <a:pPr marL="342900" indent="-342900">
              <a:buFont typeface="Arial" panose="020B0604020202020204" pitchFamily="34" charset="0"/>
              <a:buChar char="•"/>
            </a:pPr>
            <a:endParaRPr lang="en-GB" sz="2400" dirty="0">
              <a:latin typeface="Optima" panose="02000503060000020004" pitchFamily="2" charset="0"/>
            </a:endParaRPr>
          </a:p>
        </p:txBody>
      </p:sp>
      <p:sp>
        <p:nvSpPr>
          <p:cNvPr id="35" name="Text Placeholder 1">
            <a:extLst>
              <a:ext uri="{FF2B5EF4-FFF2-40B4-BE49-F238E27FC236}">
                <a16:creationId xmlns:a16="http://schemas.microsoft.com/office/drawing/2014/main" id="{A79403DD-61BD-6368-8278-02E512543783}"/>
              </a:ext>
            </a:extLst>
          </p:cNvPr>
          <p:cNvSpPr txBox="1">
            <a:spLocks/>
          </p:cNvSpPr>
          <p:nvPr/>
        </p:nvSpPr>
        <p:spPr>
          <a:xfrm>
            <a:off x="6189000" y="1280175"/>
            <a:ext cx="2540986" cy="2235586"/>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85725" indent="0" algn="ctr"/>
            <a:r>
              <a:rPr lang="en-GB" sz="2400" b="0" dirty="0">
                <a:latin typeface="Optima" panose="02000503060000020004" pitchFamily="2" charset="0"/>
              </a:rPr>
              <a:t>Public PCs to search the </a:t>
            </a:r>
            <a:br>
              <a:rPr lang="en-GB" sz="2400" b="0" dirty="0">
                <a:latin typeface="Optima" panose="02000503060000020004" pitchFamily="2" charset="0"/>
              </a:rPr>
            </a:br>
            <a:r>
              <a:rPr lang="en-GB" sz="2400" b="0" dirty="0">
                <a:latin typeface="Optima" panose="02000503060000020004" pitchFamily="2" charset="0"/>
              </a:rPr>
              <a:t>library catalogue; four screens for connecting laptops</a:t>
            </a:r>
          </a:p>
          <a:p>
            <a:pPr marL="0" indent="0"/>
            <a:endParaRPr lang="en-GB" sz="2400" dirty="0">
              <a:latin typeface="Optima" panose="02000503060000020004" pitchFamily="2" charset="0"/>
            </a:endParaRPr>
          </a:p>
          <a:p>
            <a:pPr marL="342900" indent="-342900">
              <a:buFont typeface="Arial" panose="020B0604020202020204" pitchFamily="34" charset="0"/>
              <a:buChar char="•"/>
            </a:pPr>
            <a:endParaRPr lang="en-GB" sz="2400" b="0" dirty="0">
              <a:latin typeface="Optima" panose="02000503060000020004" pitchFamily="2" charset="0"/>
            </a:endParaRPr>
          </a:p>
          <a:p>
            <a:pPr marL="342900" indent="-342900">
              <a:buFont typeface="Arial" panose="020B0604020202020204" pitchFamily="34" charset="0"/>
              <a:buChar char="•"/>
            </a:pPr>
            <a:endParaRPr lang="en-GB" sz="2400" dirty="0">
              <a:latin typeface="Optima" panose="02000503060000020004" pitchFamily="2" charset="0"/>
            </a:endParaRPr>
          </a:p>
        </p:txBody>
      </p:sp>
      <p:pic>
        <p:nvPicPr>
          <p:cNvPr id="37" name="Picture 36" descr="A person standing in front of a display&#10;&#10;Description automatically generated">
            <a:extLst>
              <a:ext uri="{FF2B5EF4-FFF2-40B4-BE49-F238E27FC236}">
                <a16:creationId xmlns:a16="http://schemas.microsoft.com/office/drawing/2014/main" id="{35CF9413-ED37-3955-8B15-74A41D182C7C}"/>
              </a:ext>
            </a:extLst>
          </p:cNvPr>
          <p:cNvPicPr>
            <a:picLocks noChangeAspect="1"/>
          </p:cNvPicPr>
          <p:nvPr/>
        </p:nvPicPr>
        <p:blipFill>
          <a:blip r:embed="rId4"/>
          <a:stretch>
            <a:fillRect/>
          </a:stretch>
        </p:blipFill>
        <p:spPr>
          <a:xfrm>
            <a:off x="8981228" y="3577470"/>
            <a:ext cx="2842635" cy="1895090"/>
          </a:xfrm>
          <a:prstGeom prst="rect">
            <a:avLst/>
          </a:prstGeom>
        </p:spPr>
      </p:pic>
      <p:sp>
        <p:nvSpPr>
          <p:cNvPr id="38" name="Text Placeholder 1">
            <a:extLst>
              <a:ext uri="{FF2B5EF4-FFF2-40B4-BE49-F238E27FC236}">
                <a16:creationId xmlns:a16="http://schemas.microsoft.com/office/drawing/2014/main" id="{20D41ED4-BFCE-69A9-D203-574C479996BD}"/>
              </a:ext>
            </a:extLst>
          </p:cNvPr>
          <p:cNvSpPr txBox="1">
            <a:spLocks/>
          </p:cNvSpPr>
          <p:nvPr/>
        </p:nvSpPr>
        <p:spPr>
          <a:xfrm>
            <a:off x="3660216" y="5544919"/>
            <a:ext cx="4649586" cy="594374"/>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85725" indent="0" algn="ctr"/>
            <a:r>
              <a:rPr lang="en-GB" sz="2400" b="0" dirty="0">
                <a:latin typeface="Optima" panose="02000503060000020004" pitchFamily="2" charset="0"/>
              </a:rPr>
              <a:t>Location: </a:t>
            </a:r>
            <a:r>
              <a:rPr lang="en-GB" sz="2400" b="0" dirty="0">
                <a:latin typeface="Optima" panose="02000503060000020004" pitchFamily="2" charset="0"/>
                <a:hlinkClick r:id="rId5"/>
              </a:rPr>
              <a:t>Building 52/1-052 </a:t>
            </a:r>
            <a:endParaRPr lang="en-GB" sz="2400" b="0" dirty="0">
              <a:latin typeface="Optima" panose="02000503060000020004" pitchFamily="2" charset="0"/>
            </a:endParaRPr>
          </a:p>
          <a:p>
            <a:pPr marL="0" indent="0"/>
            <a:endParaRPr lang="en-GB" sz="2400" dirty="0">
              <a:latin typeface="Optima" panose="02000503060000020004" pitchFamily="2" charset="0"/>
            </a:endParaRPr>
          </a:p>
          <a:p>
            <a:pPr marL="342900" indent="-342900">
              <a:buFont typeface="Arial" panose="020B0604020202020204" pitchFamily="34" charset="0"/>
              <a:buChar char="•"/>
            </a:pPr>
            <a:endParaRPr lang="en-GB" sz="2400" b="0" dirty="0">
              <a:latin typeface="Optima" panose="02000503060000020004" pitchFamily="2" charset="0"/>
            </a:endParaRPr>
          </a:p>
          <a:p>
            <a:pPr marL="342900" indent="-342900">
              <a:buFont typeface="Arial" panose="020B0604020202020204" pitchFamily="34" charset="0"/>
              <a:buChar char="•"/>
            </a:pPr>
            <a:endParaRPr lang="en-GB" sz="2400" dirty="0">
              <a:latin typeface="Optima" panose="02000503060000020004" pitchFamily="2" charset="0"/>
            </a:endParaRPr>
          </a:p>
        </p:txBody>
      </p:sp>
      <p:pic>
        <p:nvPicPr>
          <p:cNvPr id="9" name="Picture 8" descr="A logo of a library&#10;&#10;Description automatically generated">
            <a:extLst>
              <a:ext uri="{FF2B5EF4-FFF2-40B4-BE49-F238E27FC236}">
                <a16:creationId xmlns:a16="http://schemas.microsoft.com/office/drawing/2014/main" id="{CD69D8F1-2077-F210-B37A-75CB7FFCF9F2}"/>
              </a:ext>
            </a:extLst>
          </p:cNvPr>
          <p:cNvPicPr>
            <a:picLocks noChangeAspect="1"/>
          </p:cNvPicPr>
          <p:nvPr/>
        </p:nvPicPr>
        <p:blipFill>
          <a:blip r:embed="rId6"/>
          <a:stretch>
            <a:fillRect/>
          </a:stretch>
        </p:blipFill>
        <p:spPr>
          <a:xfrm>
            <a:off x="10444408" y="33450"/>
            <a:ext cx="1599064" cy="1065742"/>
          </a:xfrm>
          <a:prstGeom prst="rect">
            <a:avLst/>
          </a:prstGeom>
        </p:spPr>
      </p:pic>
      <p:pic>
        <p:nvPicPr>
          <p:cNvPr id="12" name="Picture 11" descr="A lockers in a room&#10;&#10;Description automatically generated">
            <a:extLst>
              <a:ext uri="{FF2B5EF4-FFF2-40B4-BE49-F238E27FC236}">
                <a16:creationId xmlns:a16="http://schemas.microsoft.com/office/drawing/2014/main" id="{7C464F5F-79E3-DE0B-6505-4DE0F76F62FC}"/>
              </a:ext>
            </a:extLst>
          </p:cNvPr>
          <p:cNvPicPr>
            <a:picLocks noChangeAspect="1"/>
          </p:cNvPicPr>
          <p:nvPr/>
        </p:nvPicPr>
        <p:blipFill>
          <a:blip r:embed="rId7"/>
          <a:stretch>
            <a:fillRect/>
          </a:stretch>
        </p:blipFill>
        <p:spPr>
          <a:xfrm>
            <a:off x="3761966" y="3592675"/>
            <a:ext cx="1968973" cy="1890535"/>
          </a:xfrm>
          <a:prstGeom prst="rect">
            <a:avLst/>
          </a:prstGeom>
        </p:spPr>
      </p:pic>
      <p:pic>
        <p:nvPicPr>
          <p:cNvPr id="7" name="Picture 7" descr="A library with a desk and bookshelves&#10;&#10;Description automatically generated">
            <a:extLst>
              <a:ext uri="{FF2B5EF4-FFF2-40B4-BE49-F238E27FC236}">
                <a16:creationId xmlns:a16="http://schemas.microsoft.com/office/drawing/2014/main" id="{73CCF055-8C6B-6EC9-5200-7252CBCD6661}"/>
              </a:ext>
            </a:extLst>
          </p:cNvPr>
          <p:cNvPicPr>
            <a:picLocks noChangeAspect="1"/>
          </p:cNvPicPr>
          <p:nvPr/>
        </p:nvPicPr>
        <p:blipFill>
          <a:blip r:embed="rId8"/>
          <a:stretch>
            <a:fillRect/>
          </a:stretch>
        </p:blipFill>
        <p:spPr>
          <a:xfrm>
            <a:off x="549277" y="3577470"/>
            <a:ext cx="2623266" cy="1967449"/>
          </a:xfrm>
          <a:prstGeom prst="rect">
            <a:avLst/>
          </a:prstGeom>
        </p:spPr>
      </p:pic>
    </p:spTree>
    <p:extLst>
      <p:ext uri="{BB962C8B-B14F-4D97-AF65-F5344CB8AC3E}">
        <p14:creationId xmlns:p14="http://schemas.microsoft.com/office/powerpoint/2010/main" val="1988238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3" grpId="0"/>
      <p:bldP spid="34" grpId="0"/>
      <p:bldP spid="35"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A14912E-ACCD-A1F4-5A15-70C46CBF91F3}"/>
              </a:ext>
            </a:extLst>
          </p:cNvPr>
          <p:cNvSpPr>
            <a:spLocks noGrp="1"/>
          </p:cNvSpPr>
          <p:nvPr>
            <p:ph type="title"/>
          </p:nvPr>
        </p:nvSpPr>
        <p:spPr>
          <a:xfrm>
            <a:off x="407987" y="297840"/>
            <a:ext cx="11376025" cy="1065742"/>
          </a:xfrm>
        </p:spPr>
        <p:txBody>
          <a:bodyPr/>
          <a:lstStyle/>
          <a:p>
            <a:r>
              <a:rPr lang="en-GB" dirty="0">
                <a:latin typeface="Optima" panose="02000503060000020004" pitchFamily="2" charset="0"/>
              </a:rPr>
              <a:t>The library is becoming more accessible (1)</a:t>
            </a:r>
          </a:p>
        </p:txBody>
      </p:sp>
      <p:sp>
        <p:nvSpPr>
          <p:cNvPr id="4" name="Date Placeholder 3">
            <a:extLst>
              <a:ext uri="{FF2B5EF4-FFF2-40B4-BE49-F238E27FC236}">
                <a16:creationId xmlns:a16="http://schemas.microsoft.com/office/drawing/2014/main" id="{04D75BC7-A056-98B3-2113-497606C48841}"/>
              </a:ext>
            </a:extLst>
          </p:cNvPr>
          <p:cNvSpPr>
            <a:spLocks noGrp="1"/>
          </p:cNvSpPr>
          <p:nvPr>
            <p:ph type="dt" idx="10"/>
          </p:nvPr>
        </p:nvSpPr>
        <p:spPr/>
        <p:txBody>
          <a:bodyPr/>
          <a:lstStyle/>
          <a:p>
            <a:endParaRPr lang="en-GB"/>
          </a:p>
        </p:txBody>
      </p:sp>
      <p:sp>
        <p:nvSpPr>
          <p:cNvPr id="5" name="Footer Placeholder 4">
            <a:extLst>
              <a:ext uri="{FF2B5EF4-FFF2-40B4-BE49-F238E27FC236}">
                <a16:creationId xmlns:a16="http://schemas.microsoft.com/office/drawing/2014/main" id="{B1F3AD33-A07B-FC6B-A501-D5CEDA3A02B8}"/>
              </a:ext>
            </a:extLst>
          </p:cNvPr>
          <p:cNvSpPr>
            <a:spLocks noGrp="1"/>
          </p:cNvSpPr>
          <p:nvPr>
            <p:ph type="ftr" idx="11"/>
          </p:nvPr>
        </p:nvSpPr>
        <p:spPr/>
        <p:txBody>
          <a:bodyPr/>
          <a:lstStyle/>
          <a:p>
            <a:r>
              <a:rPr lang="en-GB"/>
              <a:t>Scientific information Service</a:t>
            </a:r>
          </a:p>
        </p:txBody>
      </p:sp>
      <p:sp>
        <p:nvSpPr>
          <p:cNvPr id="6" name="Slide Number Placeholder 5">
            <a:extLst>
              <a:ext uri="{FF2B5EF4-FFF2-40B4-BE49-F238E27FC236}">
                <a16:creationId xmlns:a16="http://schemas.microsoft.com/office/drawing/2014/main" id="{CD34729B-8D09-B537-F82F-8F0D900208C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12</a:t>
            </a:fld>
            <a:endParaRPr lang="en-US"/>
          </a:p>
        </p:txBody>
      </p:sp>
      <p:pic>
        <p:nvPicPr>
          <p:cNvPr id="7" name="Picture 6">
            <a:extLst>
              <a:ext uri="{FF2B5EF4-FFF2-40B4-BE49-F238E27FC236}">
                <a16:creationId xmlns:a16="http://schemas.microsoft.com/office/drawing/2014/main" id="{5F685120-728A-50AF-E7EB-806B4DCCB6F7}"/>
              </a:ext>
            </a:extLst>
          </p:cNvPr>
          <p:cNvPicPr>
            <a:picLocks noChangeAspect="1"/>
          </p:cNvPicPr>
          <p:nvPr/>
        </p:nvPicPr>
        <p:blipFill>
          <a:blip r:embed="rId3"/>
          <a:stretch>
            <a:fillRect/>
          </a:stretch>
        </p:blipFill>
        <p:spPr>
          <a:xfrm>
            <a:off x="6724252" y="918389"/>
            <a:ext cx="4749748" cy="3600194"/>
          </a:xfrm>
          <a:prstGeom prst="rect">
            <a:avLst/>
          </a:prstGeom>
        </p:spPr>
      </p:pic>
      <p:sp>
        <p:nvSpPr>
          <p:cNvPr id="10" name="Oval 9">
            <a:extLst>
              <a:ext uri="{FF2B5EF4-FFF2-40B4-BE49-F238E27FC236}">
                <a16:creationId xmlns:a16="http://schemas.microsoft.com/office/drawing/2014/main" id="{AD6F6A32-9030-340E-8535-DB68867884DE}"/>
              </a:ext>
            </a:extLst>
          </p:cNvPr>
          <p:cNvSpPr/>
          <p:nvPr/>
        </p:nvSpPr>
        <p:spPr>
          <a:xfrm>
            <a:off x="9670943" y="2626972"/>
            <a:ext cx="2033586" cy="1065742"/>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ZoneTexte 7">
            <a:extLst>
              <a:ext uri="{FF2B5EF4-FFF2-40B4-BE49-F238E27FC236}">
                <a16:creationId xmlns:a16="http://schemas.microsoft.com/office/drawing/2014/main" id="{AD562FD9-D6BB-DC71-C5C3-3EA556A9D3B9}"/>
              </a:ext>
            </a:extLst>
          </p:cNvPr>
          <p:cNvSpPr txBox="1"/>
          <p:nvPr/>
        </p:nvSpPr>
        <p:spPr>
          <a:xfrm>
            <a:off x="384600" y="4839361"/>
            <a:ext cx="4991220" cy="1015663"/>
          </a:xfrm>
          <a:prstGeom prst="rect">
            <a:avLst/>
          </a:prstGeom>
          <a:noFill/>
        </p:spPr>
        <p:txBody>
          <a:bodyPr wrap="square">
            <a:spAutoFit/>
          </a:bodyPr>
          <a:lstStyle/>
          <a:p>
            <a:r>
              <a:rPr lang="fr-FR" sz="2000" dirty="0">
                <a:latin typeface="Optima" panose="02000503060000020004" pitchFamily="2" charset="0"/>
              </a:rPr>
              <a:t>Reading corner </a:t>
            </a:r>
            <a:r>
              <a:rPr lang="fr-FR" sz="2000" dirty="0" err="1">
                <a:latin typeface="Optima" panose="02000503060000020004" pitchFamily="2" charset="0"/>
              </a:rPr>
              <a:t>with</a:t>
            </a:r>
            <a:r>
              <a:rPr lang="fr-FR" sz="2000" dirty="0">
                <a:latin typeface="Optima" panose="02000503060000020004" pitchFamily="2" charset="0"/>
              </a:rPr>
              <a:t> books about Diversity &amp; Inclusion: </a:t>
            </a:r>
            <a:r>
              <a:rPr lang="fr-FR" sz="2000" dirty="0" err="1">
                <a:latin typeface="Optima" panose="02000503060000020004" pitchFamily="2" charset="0"/>
              </a:rPr>
              <a:t>selection</a:t>
            </a:r>
            <a:r>
              <a:rPr lang="fr-FR" sz="2000" dirty="0">
                <a:latin typeface="Optima" panose="02000503060000020004" pitchFamily="2" charset="0"/>
              </a:rPr>
              <a:t> made </a:t>
            </a:r>
            <a:r>
              <a:rPr lang="fr-FR" sz="2000" dirty="0" err="1">
                <a:latin typeface="Optima" panose="02000503060000020004" pitchFamily="2" charset="0"/>
              </a:rPr>
              <a:t>with</a:t>
            </a:r>
            <a:r>
              <a:rPr lang="fr-FR" sz="2000" dirty="0">
                <a:latin typeface="Optima" panose="02000503060000020004" pitchFamily="2" charset="0"/>
              </a:rPr>
              <a:t> Diversity &amp; Inclusion Office and </a:t>
            </a:r>
            <a:r>
              <a:rPr lang="fr-FR" sz="2000" dirty="0" err="1">
                <a:latin typeface="Optima" panose="02000503060000020004" pitchFamily="2" charset="0"/>
              </a:rPr>
              <a:t>dedicated</a:t>
            </a:r>
            <a:r>
              <a:rPr lang="fr-FR" sz="2000" dirty="0">
                <a:latin typeface="Optima" panose="02000503060000020004" pitchFamily="2" charset="0"/>
              </a:rPr>
              <a:t> tag</a:t>
            </a:r>
          </a:p>
        </p:txBody>
      </p:sp>
      <p:pic>
        <p:nvPicPr>
          <p:cNvPr id="11" name="Picture 5">
            <a:extLst>
              <a:ext uri="{FF2B5EF4-FFF2-40B4-BE49-F238E27FC236}">
                <a16:creationId xmlns:a16="http://schemas.microsoft.com/office/drawing/2014/main" id="{8E83DB4E-D613-7D40-B6C3-6DDAA45B9E42}"/>
              </a:ext>
            </a:extLst>
          </p:cNvPr>
          <p:cNvPicPr>
            <a:picLocks noChangeAspect="1"/>
          </p:cNvPicPr>
          <p:nvPr/>
        </p:nvPicPr>
        <p:blipFill>
          <a:blip r:embed="rId4"/>
          <a:stretch>
            <a:fillRect/>
          </a:stretch>
        </p:blipFill>
        <p:spPr>
          <a:xfrm>
            <a:off x="407987" y="933704"/>
            <a:ext cx="5495464" cy="3274124"/>
          </a:xfrm>
          <a:prstGeom prst="rect">
            <a:avLst/>
          </a:prstGeom>
          <a:ln>
            <a:solidFill>
              <a:srgbClr val="2F2F2F"/>
            </a:solidFill>
          </a:ln>
        </p:spPr>
      </p:pic>
      <p:pic>
        <p:nvPicPr>
          <p:cNvPr id="12" name="Picture 3">
            <a:extLst>
              <a:ext uri="{FF2B5EF4-FFF2-40B4-BE49-F238E27FC236}">
                <a16:creationId xmlns:a16="http://schemas.microsoft.com/office/drawing/2014/main" id="{1BB06FF0-3A67-CD55-8269-B1DFE0DFC794}"/>
              </a:ext>
            </a:extLst>
          </p:cNvPr>
          <p:cNvPicPr>
            <a:picLocks noChangeAspect="1"/>
          </p:cNvPicPr>
          <p:nvPr/>
        </p:nvPicPr>
        <p:blipFill>
          <a:blip r:embed="rId5"/>
          <a:stretch>
            <a:fillRect/>
          </a:stretch>
        </p:blipFill>
        <p:spPr>
          <a:xfrm>
            <a:off x="2939514" y="1839615"/>
            <a:ext cx="3474726" cy="2748254"/>
          </a:xfrm>
          <a:prstGeom prst="rect">
            <a:avLst/>
          </a:prstGeom>
          <a:ln>
            <a:solidFill>
              <a:schemeClr val="tx2"/>
            </a:solidFill>
          </a:ln>
        </p:spPr>
      </p:pic>
      <p:sp>
        <p:nvSpPr>
          <p:cNvPr id="13" name="ZoneTexte 12">
            <a:extLst>
              <a:ext uri="{FF2B5EF4-FFF2-40B4-BE49-F238E27FC236}">
                <a16:creationId xmlns:a16="http://schemas.microsoft.com/office/drawing/2014/main" id="{257AD4F1-9A2A-12CE-F9D9-A362C47BF089}"/>
              </a:ext>
            </a:extLst>
          </p:cNvPr>
          <p:cNvSpPr txBox="1"/>
          <p:nvPr/>
        </p:nvSpPr>
        <p:spPr>
          <a:xfrm>
            <a:off x="6414240" y="4850093"/>
            <a:ext cx="4991220" cy="707886"/>
          </a:xfrm>
          <a:prstGeom prst="rect">
            <a:avLst/>
          </a:prstGeom>
          <a:noFill/>
        </p:spPr>
        <p:txBody>
          <a:bodyPr wrap="square">
            <a:spAutoFit/>
          </a:bodyPr>
          <a:lstStyle/>
          <a:p>
            <a:r>
              <a:rPr lang="fr-FR" sz="2000" dirty="0">
                <a:latin typeface="Optima" panose="02000503060000020004" pitchFamily="2" charset="0"/>
              </a:rPr>
              <a:t>Location of the book on the shelf in the catalogue. </a:t>
            </a:r>
            <a:r>
              <a:rPr lang="fr-FR" sz="2000" dirty="0" err="1">
                <a:latin typeface="Optima" panose="02000503060000020004" pitchFamily="2" charset="0"/>
              </a:rPr>
              <a:t>Implemented</a:t>
            </a:r>
            <a:r>
              <a:rPr lang="fr-FR" sz="2000" dirty="0">
                <a:latin typeface="Optima" panose="02000503060000020004" pitchFamily="2" charset="0"/>
              </a:rPr>
              <a:t> </a:t>
            </a:r>
            <a:r>
              <a:rPr lang="fr-FR" sz="2000" dirty="0" err="1">
                <a:latin typeface="Optima" panose="02000503060000020004" pitchFamily="2" charset="0"/>
              </a:rPr>
              <a:t>with</a:t>
            </a:r>
            <a:r>
              <a:rPr lang="fr-FR" sz="2000" dirty="0">
                <a:latin typeface="Optima" panose="02000503060000020004" pitchFamily="2" charset="0"/>
              </a:rPr>
              <a:t> </a:t>
            </a:r>
            <a:r>
              <a:rPr lang="fr-FR" sz="2000" dirty="0" err="1">
                <a:latin typeface="Optima" panose="02000503060000020004" pitchFamily="2" charset="0"/>
              </a:rPr>
              <a:t>MapCERN</a:t>
            </a:r>
            <a:endParaRPr lang="fr-FR" sz="2000" dirty="0">
              <a:latin typeface="Optima" panose="02000503060000020004" pitchFamily="2" charset="0"/>
            </a:endParaRPr>
          </a:p>
        </p:txBody>
      </p:sp>
    </p:spTree>
    <p:extLst>
      <p:ext uri="{BB962C8B-B14F-4D97-AF65-F5344CB8AC3E}">
        <p14:creationId xmlns:p14="http://schemas.microsoft.com/office/powerpoint/2010/main" val="3867092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CAA70DD-F691-B1D1-780D-A77210648E89}"/>
              </a:ext>
            </a:extLst>
          </p:cNvPr>
          <p:cNvSpPr>
            <a:spLocks noGrp="1"/>
          </p:cNvSpPr>
          <p:nvPr>
            <p:ph type="body" idx="1"/>
          </p:nvPr>
        </p:nvSpPr>
        <p:spPr>
          <a:xfrm>
            <a:off x="513557" y="4595075"/>
            <a:ext cx="2838450" cy="1604247"/>
          </a:xfrm>
        </p:spPr>
        <p:txBody>
          <a:bodyPr/>
          <a:lstStyle/>
          <a:p>
            <a:pPr marL="9525" indent="-9525" algn="ctr" rtl="0">
              <a:spcBef>
                <a:spcPts val="0"/>
              </a:spcBef>
              <a:spcAft>
                <a:spcPts val="0"/>
              </a:spcAft>
            </a:pPr>
            <a:r>
              <a:rPr lang="en-GB" sz="2000" b="0" i="0" u="none" strike="noStrike" dirty="0">
                <a:solidFill>
                  <a:srgbClr val="000000"/>
                </a:solidFill>
                <a:effectLst/>
                <a:latin typeface="Optima" panose="02000503060000020004" pitchFamily="2" charset="0"/>
              </a:rPr>
              <a:t>“</a:t>
            </a:r>
            <a:r>
              <a:rPr lang="en-GB" sz="2000" b="0" i="0" u="sng" strike="noStrike" dirty="0">
                <a:solidFill>
                  <a:srgbClr val="1155CC"/>
                </a:solidFill>
                <a:effectLst/>
                <a:latin typeface="Optima" panose="02000503060000020004" pitchFamily="2" charset="0"/>
                <a:hlinkClick r:id="rId3"/>
              </a:rPr>
              <a:t>Kuppel</a:t>
            </a:r>
            <a:r>
              <a:rPr lang="en-GB" sz="2000" b="0" i="0" u="none" strike="noStrike" dirty="0">
                <a:solidFill>
                  <a:srgbClr val="000000"/>
                </a:solidFill>
                <a:effectLst/>
                <a:latin typeface="Optima" panose="02000503060000020004" pitchFamily="2" charset="0"/>
              </a:rPr>
              <a:t>” chair: reduces surrounding noise and soft light</a:t>
            </a:r>
            <a:r>
              <a:rPr lang="en-GB" sz="2000" b="0" dirty="0">
                <a:solidFill>
                  <a:srgbClr val="000000"/>
                </a:solidFill>
                <a:latin typeface="Optima" panose="02000503060000020004" pitchFamily="2" charset="0"/>
              </a:rPr>
              <a:t>.</a:t>
            </a:r>
          </a:p>
          <a:p>
            <a:pPr marL="9525" indent="-9525" algn="ctr" rtl="0">
              <a:spcBef>
                <a:spcPts val="0"/>
              </a:spcBef>
              <a:spcAft>
                <a:spcPts val="0"/>
              </a:spcAft>
            </a:pPr>
            <a:r>
              <a:rPr lang="en-GB" sz="2000" b="0" dirty="0">
                <a:solidFill>
                  <a:srgbClr val="000000"/>
                </a:solidFill>
                <a:latin typeface="Optima" panose="02000503060000020004" pitchFamily="2" charset="0"/>
              </a:rPr>
              <a:t>2</a:t>
            </a:r>
            <a:r>
              <a:rPr lang="en-GB" sz="2000" b="0" baseline="30000" dirty="0">
                <a:solidFill>
                  <a:srgbClr val="000000"/>
                </a:solidFill>
                <a:latin typeface="Optima" panose="02000503060000020004" pitchFamily="2" charset="0"/>
              </a:rPr>
              <a:t>nd</a:t>
            </a:r>
            <a:r>
              <a:rPr lang="en-GB" sz="2000" b="0" dirty="0">
                <a:solidFill>
                  <a:srgbClr val="000000"/>
                </a:solidFill>
                <a:latin typeface="Optima" panose="02000503060000020004" pitchFamily="2" charset="0"/>
              </a:rPr>
              <a:t> one will arrive by the end of the year</a:t>
            </a:r>
            <a:endParaRPr lang="en-GB" sz="2000" dirty="0"/>
          </a:p>
        </p:txBody>
      </p:sp>
      <p:sp>
        <p:nvSpPr>
          <p:cNvPr id="3" name="Title 2">
            <a:extLst>
              <a:ext uri="{FF2B5EF4-FFF2-40B4-BE49-F238E27FC236}">
                <a16:creationId xmlns:a16="http://schemas.microsoft.com/office/drawing/2014/main" id="{FE7F31F1-3E89-768E-21B1-D804206BC034}"/>
              </a:ext>
            </a:extLst>
          </p:cNvPr>
          <p:cNvSpPr>
            <a:spLocks noGrp="1"/>
          </p:cNvSpPr>
          <p:nvPr>
            <p:ph type="title"/>
          </p:nvPr>
        </p:nvSpPr>
        <p:spPr>
          <a:xfrm>
            <a:off x="407989" y="373593"/>
            <a:ext cx="10036420" cy="1065742"/>
          </a:xfrm>
        </p:spPr>
        <p:txBody>
          <a:bodyPr/>
          <a:lstStyle/>
          <a:p>
            <a:r>
              <a:rPr lang="en-GB" dirty="0">
                <a:latin typeface="Optima" panose="02000503060000020004" pitchFamily="2" charset="0"/>
              </a:rPr>
              <a:t>The library is becoming more accessible (2)</a:t>
            </a:r>
          </a:p>
        </p:txBody>
      </p:sp>
      <p:sp>
        <p:nvSpPr>
          <p:cNvPr id="4" name="Date Placeholder 3">
            <a:extLst>
              <a:ext uri="{FF2B5EF4-FFF2-40B4-BE49-F238E27FC236}">
                <a16:creationId xmlns:a16="http://schemas.microsoft.com/office/drawing/2014/main" id="{FB458A28-00B2-DFD5-943A-2BD2E9AC22F8}"/>
              </a:ext>
            </a:extLst>
          </p:cNvPr>
          <p:cNvSpPr>
            <a:spLocks noGrp="1"/>
          </p:cNvSpPr>
          <p:nvPr>
            <p:ph type="dt" idx="10"/>
          </p:nvPr>
        </p:nvSpPr>
        <p:spPr/>
        <p:txBody>
          <a:bodyPr/>
          <a:lstStyle/>
          <a:p>
            <a:endParaRPr lang="en-GB"/>
          </a:p>
        </p:txBody>
      </p:sp>
      <p:sp>
        <p:nvSpPr>
          <p:cNvPr id="5" name="Footer Placeholder 4">
            <a:extLst>
              <a:ext uri="{FF2B5EF4-FFF2-40B4-BE49-F238E27FC236}">
                <a16:creationId xmlns:a16="http://schemas.microsoft.com/office/drawing/2014/main" id="{645793F7-8F8D-342B-2112-7C04D629AF1D}"/>
              </a:ext>
            </a:extLst>
          </p:cNvPr>
          <p:cNvSpPr>
            <a:spLocks noGrp="1"/>
          </p:cNvSpPr>
          <p:nvPr>
            <p:ph type="ftr" idx="11"/>
          </p:nvPr>
        </p:nvSpPr>
        <p:spPr/>
        <p:txBody>
          <a:bodyPr/>
          <a:lstStyle/>
          <a:p>
            <a:r>
              <a:rPr lang="en-GB" dirty="0"/>
              <a:t>Scientific information Service</a:t>
            </a:r>
          </a:p>
        </p:txBody>
      </p:sp>
      <p:sp>
        <p:nvSpPr>
          <p:cNvPr id="6" name="Slide Number Placeholder 5">
            <a:extLst>
              <a:ext uri="{FF2B5EF4-FFF2-40B4-BE49-F238E27FC236}">
                <a16:creationId xmlns:a16="http://schemas.microsoft.com/office/drawing/2014/main" id="{247095AB-AD9B-D206-321D-1FEF32E589F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13</a:t>
            </a:fld>
            <a:endParaRPr lang="en-US"/>
          </a:p>
        </p:txBody>
      </p:sp>
      <p:pic>
        <p:nvPicPr>
          <p:cNvPr id="7" name="Picture 6" descr="A logo of a library&#10;&#10;Description automatically generated">
            <a:extLst>
              <a:ext uri="{FF2B5EF4-FFF2-40B4-BE49-F238E27FC236}">
                <a16:creationId xmlns:a16="http://schemas.microsoft.com/office/drawing/2014/main" id="{56070C26-2878-45BE-2A6F-438B4045A244}"/>
              </a:ext>
            </a:extLst>
          </p:cNvPr>
          <p:cNvPicPr>
            <a:picLocks noChangeAspect="1"/>
          </p:cNvPicPr>
          <p:nvPr/>
        </p:nvPicPr>
        <p:blipFill>
          <a:blip r:embed="rId4"/>
          <a:stretch>
            <a:fillRect/>
          </a:stretch>
        </p:blipFill>
        <p:spPr>
          <a:xfrm>
            <a:off x="10444408" y="33450"/>
            <a:ext cx="1599064" cy="1065742"/>
          </a:xfrm>
          <a:prstGeom prst="rect">
            <a:avLst/>
          </a:prstGeom>
        </p:spPr>
      </p:pic>
      <p:sp>
        <p:nvSpPr>
          <p:cNvPr id="9" name="Text Placeholder 1">
            <a:extLst>
              <a:ext uri="{FF2B5EF4-FFF2-40B4-BE49-F238E27FC236}">
                <a16:creationId xmlns:a16="http://schemas.microsoft.com/office/drawing/2014/main" id="{0C67680F-4709-281D-F195-F2F8B220B7E2}"/>
              </a:ext>
            </a:extLst>
          </p:cNvPr>
          <p:cNvSpPr txBox="1">
            <a:spLocks/>
          </p:cNvSpPr>
          <p:nvPr/>
        </p:nvSpPr>
        <p:spPr>
          <a:xfrm>
            <a:off x="3436938" y="4589062"/>
            <a:ext cx="2838450" cy="113440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9525" indent="-9525" algn="ctr">
              <a:spcBef>
                <a:spcPts val="0"/>
              </a:spcBef>
            </a:pPr>
            <a:r>
              <a:rPr lang="en-GB" sz="2000" b="0" dirty="0">
                <a:solidFill>
                  <a:srgbClr val="000000"/>
                </a:solidFill>
                <a:latin typeface="Optima" panose="02000503060000020004" pitchFamily="2" charset="0"/>
              </a:rPr>
              <a:t>Ear plug dispenser, noise cancelling headphones and magnifying glasses can be borrowed </a:t>
            </a:r>
            <a:endParaRPr lang="en-GB" sz="2000" dirty="0"/>
          </a:p>
        </p:txBody>
      </p:sp>
      <p:sp>
        <p:nvSpPr>
          <p:cNvPr id="10" name="Text Placeholder 1">
            <a:extLst>
              <a:ext uri="{FF2B5EF4-FFF2-40B4-BE49-F238E27FC236}">
                <a16:creationId xmlns:a16="http://schemas.microsoft.com/office/drawing/2014/main" id="{2B5B0505-3871-E768-AB34-1B79E82EC847}"/>
              </a:ext>
            </a:extLst>
          </p:cNvPr>
          <p:cNvSpPr txBox="1">
            <a:spLocks/>
          </p:cNvSpPr>
          <p:nvPr/>
        </p:nvSpPr>
        <p:spPr>
          <a:xfrm>
            <a:off x="6360319" y="4595074"/>
            <a:ext cx="2838450" cy="121329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9525" indent="-9525" algn="ctr">
              <a:spcBef>
                <a:spcPts val="0"/>
              </a:spcBef>
            </a:pPr>
            <a:r>
              <a:rPr lang="en-GB" sz="2000" b="0" dirty="0">
                <a:solidFill>
                  <a:srgbClr val="000000"/>
                </a:solidFill>
                <a:latin typeface="Optima" panose="02000503060000020004" pitchFamily="2" charset="0"/>
              </a:rPr>
              <a:t>Better visible signs in the library </a:t>
            </a:r>
            <a:endParaRPr lang="en-GB" sz="2000" dirty="0"/>
          </a:p>
        </p:txBody>
      </p:sp>
      <p:sp>
        <p:nvSpPr>
          <p:cNvPr id="11" name="Text Placeholder 1">
            <a:extLst>
              <a:ext uri="{FF2B5EF4-FFF2-40B4-BE49-F238E27FC236}">
                <a16:creationId xmlns:a16="http://schemas.microsoft.com/office/drawing/2014/main" id="{FBF41C52-F587-D661-DC96-9C3387954120}"/>
              </a:ext>
            </a:extLst>
          </p:cNvPr>
          <p:cNvSpPr txBox="1">
            <a:spLocks/>
          </p:cNvSpPr>
          <p:nvPr/>
        </p:nvSpPr>
        <p:spPr>
          <a:xfrm>
            <a:off x="9198769" y="4597613"/>
            <a:ext cx="2838450" cy="121329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9525" indent="-9525" algn="ctr">
              <a:spcBef>
                <a:spcPts val="0"/>
              </a:spcBef>
            </a:pPr>
            <a:r>
              <a:rPr lang="fr-CH" sz="2000" b="0" i="0" u="sng" dirty="0">
                <a:solidFill>
                  <a:schemeClr val="accent5"/>
                </a:solidFill>
                <a:effectLst/>
                <a:latin typeface="Optima" panose="02000503060000020004" pitchFamily="2" charset="0"/>
                <a:hlinkClick r:id="rId5">
                  <a:extLst>
                    <a:ext uri="{A12FA001-AC4F-418D-AE19-62706E023703}">
                      <ahyp:hlinkClr xmlns:ahyp="http://schemas.microsoft.com/office/drawing/2018/hyperlinkcolor" val="tx"/>
                    </a:ext>
                  </a:extLst>
                </a:hlinkClick>
              </a:rPr>
              <a:t>Audiobooks</a:t>
            </a:r>
            <a:r>
              <a:rPr lang="fr-CH" sz="2000" b="0" i="0" dirty="0">
                <a:solidFill>
                  <a:srgbClr val="010101"/>
                </a:solidFill>
                <a:effectLst/>
                <a:latin typeface="Optima" panose="02000503060000020004" pitchFamily="2" charset="0"/>
              </a:rPr>
              <a:t> and </a:t>
            </a:r>
            <a:r>
              <a:rPr lang="fr-CH" sz="2000" b="0" i="0" u="none" strike="noStrike" dirty="0">
                <a:solidFill>
                  <a:schemeClr val="accent5"/>
                </a:solidFill>
                <a:effectLst/>
                <a:latin typeface="Optima" panose="02000503060000020004" pitchFamily="2" charset="0"/>
                <a:hlinkClick r:id="rId6">
                  <a:extLst>
                    <a:ext uri="{A12FA001-AC4F-418D-AE19-62706E023703}">
                      <ahyp:hlinkClr xmlns:ahyp="http://schemas.microsoft.com/office/drawing/2018/hyperlinkcolor" val="tx"/>
                    </a:ext>
                  </a:extLst>
                </a:hlinkClick>
              </a:rPr>
              <a:t>videos</a:t>
            </a:r>
            <a:r>
              <a:rPr lang="fr-CH" sz="2000" b="0" u="none" strike="noStrike" dirty="0">
                <a:solidFill>
                  <a:srgbClr val="010101"/>
                </a:solidFill>
                <a:latin typeface="Optima" panose="02000503060000020004" pitchFamily="2" charset="0"/>
              </a:rPr>
              <a:t> are </a:t>
            </a:r>
            <a:r>
              <a:rPr lang="fr-CH" sz="2000" b="0" u="none" strike="noStrike" dirty="0" err="1">
                <a:solidFill>
                  <a:srgbClr val="010101"/>
                </a:solidFill>
                <a:latin typeface="Optima" panose="02000503060000020004" pitchFamily="2" charset="0"/>
              </a:rPr>
              <a:t>a</a:t>
            </a:r>
            <a:r>
              <a:rPr lang="fr-CH" sz="2000" b="0" i="0" dirty="0" err="1">
                <a:solidFill>
                  <a:srgbClr val="010101"/>
                </a:solidFill>
                <a:effectLst/>
                <a:latin typeface="Optima" panose="02000503060000020004" pitchFamily="2" charset="0"/>
              </a:rPr>
              <a:t>vailable</a:t>
            </a:r>
            <a:r>
              <a:rPr lang="fr-CH" sz="2000" b="0" i="0" dirty="0">
                <a:solidFill>
                  <a:srgbClr val="010101"/>
                </a:solidFill>
                <a:effectLst/>
                <a:latin typeface="Optima" panose="02000503060000020004" pitchFamily="2" charset="0"/>
              </a:rPr>
              <a:t> </a:t>
            </a:r>
            <a:r>
              <a:rPr lang="fr-CH" sz="2000" b="0" i="0" dirty="0" err="1">
                <a:solidFill>
                  <a:srgbClr val="010101"/>
                </a:solidFill>
                <a:effectLst/>
                <a:latin typeface="Optima" panose="02000503060000020004" pitchFamily="2" charset="0"/>
              </a:rPr>
              <a:t>since</a:t>
            </a:r>
            <a:r>
              <a:rPr lang="fr-CH" sz="2000" b="0" i="0" dirty="0">
                <a:solidFill>
                  <a:srgbClr val="010101"/>
                </a:solidFill>
                <a:effectLst/>
                <a:latin typeface="Optima" panose="02000503060000020004" pitchFamily="2" charset="0"/>
              </a:rPr>
              <a:t> July in the catalogue</a:t>
            </a:r>
            <a:endParaRPr lang="en-GB" sz="2000" dirty="0">
              <a:solidFill>
                <a:srgbClr val="010101"/>
              </a:solidFill>
              <a:latin typeface="Optima" panose="02000503060000020004" pitchFamily="2" charset="0"/>
            </a:endParaRPr>
          </a:p>
        </p:txBody>
      </p:sp>
      <p:sp>
        <p:nvSpPr>
          <p:cNvPr id="12" name="Text Placeholder 1">
            <a:extLst>
              <a:ext uri="{FF2B5EF4-FFF2-40B4-BE49-F238E27FC236}">
                <a16:creationId xmlns:a16="http://schemas.microsoft.com/office/drawing/2014/main" id="{B4611737-9583-B3F4-15EC-8C08E9AD1C0E}"/>
              </a:ext>
            </a:extLst>
          </p:cNvPr>
          <p:cNvSpPr txBox="1">
            <a:spLocks/>
          </p:cNvSpPr>
          <p:nvPr/>
        </p:nvSpPr>
        <p:spPr>
          <a:xfrm>
            <a:off x="405595" y="5880743"/>
            <a:ext cx="11380810" cy="45598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9525" indent="-9525" algn="ctr">
              <a:spcBef>
                <a:spcPts val="0"/>
              </a:spcBef>
            </a:pPr>
            <a:r>
              <a:rPr lang="en-GB" sz="2000" b="0" dirty="0">
                <a:solidFill>
                  <a:srgbClr val="000000"/>
                </a:solidFill>
                <a:latin typeface="Optima" panose="02000503060000020004" pitchFamily="2" charset="0"/>
              </a:rPr>
              <a:t>and more planned… </a:t>
            </a:r>
          </a:p>
        </p:txBody>
      </p:sp>
      <p:pic>
        <p:nvPicPr>
          <p:cNvPr id="15" name="Picture 14" descr="A blue container with yellow earplugs&#10;&#10;Description automatically generated">
            <a:extLst>
              <a:ext uri="{FF2B5EF4-FFF2-40B4-BE49-F238E27FC236}">
                <a16:creationId xmlns:a16="http://schemas.microsoft.com/office/drawing/2014/main" id="{32BAFA86-338D-23A8-FD9C-38C0D036A508}"/>
              </a:ext>
            </a:extLst>
          </p:cNvPr>
          <p:cNvPicPr>
            <a:picLocks noChangeAspect="1"/>
          </p:cNvPicPr>
          <p:nvPr/>
        </p:nvPicPr>
        <p:blipFill>
          <a:blip r:embed="rId7"/>
          <a:stretch>
            <a:fillRect/>
          </a:stretch>
        </p:blipFill>
        <p:spPr>
          <a:xfrm rot="5400000">
            <a:off x="3262310" y="1518292"/>
            <a:ext cx="3352802" cy="2514602"/>
          </a:xfrm>
          <a:prstGeom prst="rect">
            <a:avLst/>
          </a:prstGeom>
        </p:spPr>
      </p:pic>
      <p:pic>
        <p:nvPicPr>
          <p:cNvPr id="17" name="Picture 16" descr="A shelf with books in it&#10;&#10;Description automatically generated">
            <a:extLst>
              <a:ext uri="{FF2B5EF4-FFF2-40B4-BE49-F238E27FC236}">
                <a16:creationId xmlns:a16="http://schemas.microsoft.com/office/drawing/2014/main" id="{E13C1FA1-2F22-91DF-3D14-9FA5EB22EFFC}"/>
              </a:ext>
            </a:extLst>
          </p:cNvPr>
          <p:cNvPicPr>
            <a:picLocks noChangeAspect="1"/>
          </p:cNvPicPr>
          <p:nvPr/>
        </p:nvPicPr>
        <p:blipFill>
          <a:blip r:embed="rId8"/>
          <a:stretch>
            <a:fillRect/>
          </a:stretch>
        </p:blipFill>
        <p:spPr>
          <a:xfrm rot="5400000">
            <a:off x="6106316" y="1517309"/>
            <a:ext cx="3352801" cy="2514601"/>
          </a:xfrm>
          <a:prstGeom prst="rect">
            <a:avLst/>
          </a:prstGeom>
        </p:spPr>
      </p:pic>
      <p:pic>
        <p:nvPicPr>
          <p:cNvPr id="20" name="Picture 4" descr="Book and headphone icon audiobooks design Vector Image">
            <a:extLst>
              <a:ext uri="{FF2B5EF4-FFF2-40B4-BE49-F238E27FC236}">
                <a16:creationId xmlns:a16="http://schemas.microsoft.com/office/drawing/2014/main" id="{39663DCE-1D4D-A8A3-EC4F-2DFD67A2100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73230" y="1779478"/>
            <a:ext cx="2514601" cy="2366683"/>
          </a:xfrm>
          <a:prstGeom prst="rect">
            <a:avLst/>
          </a:prstGeom>
          <a:noFill/>
          <a:ln>
            <a:solidFill>
              <a:srgbClr val="010101"/>
            </a:solidFill>
          </a:ln>
          <a:extLst>
            <a:ext uri="{909E8E84-426E-40DD-AFC4-6F175D3DCCD1}">
              <a14:hiddenFill xmlns:a14="http://schemas.microsoft.com/office/drawing/2010/main">
                <a:solidFill>
                  <a:srgbClr val="FFFFFF"/>
                </a:solidFill>
              </a14:hiddenFill>
            </a:ext>
          </a:extLst>
        </p:spPr>
      </p:pic>
      <p:pic>
        <p:nvPicPr>
          <p:cNvPr id="13" name="Picture 12" descr="A chair in a library&#10;&#10;Description automatically generated">
            <a:extLst>
              <a:ext uri="{FF2B5EF4-FFF2-40B4-BE49-F238E27FC236}">
                <a16:creationId xmlns:a16="http://schemas.microsoft.com/office/drawing/2014/main" id="{E6304CBC-7294-D137-E80C-6D34E321F9F9}"/>
              </a:ext>
            </a:extLst>
          </p:cNvPr>
          <p:cNvPicPr>
            <a:picLocks noChangeAspect="1"/>
          </p:cNvPicPr>
          <p:nvPr/>
        </p:nvPicPr>
        <p:blipFill>
          <a:blip r:embed="rId10"/>
          <a:stretch>
            <a:fillRect/>
          </a:stretch>
        </p:blipFill>
        <p:spPr>
          <a:xfrm>
            <a:off x="766922" y="1098210"/>
            <a:ext cx="2514600" cy="3352800"/>
          </a:xfrm>
          <a:prstGeom prst="rect">
            <a:avLst/>
          </a:prstGeom>
        </p:spPr>
      </p:pic>
    </p:spTree>
    <p:extLst>
      <p:ext uri="{BB962C8B-B14F-4D97-AF65-F5344CB8AC3E}">
        <p14:creationId xmlns:p14="http://schemas.microsoft.com/office/powerpoint/2010/main" val="242784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066C93-E0AA-A30E-90EA-8B2B3DBA4FEE}"/>
              </a:ext>
            </a:extLst>
          </p:cNvPr>
          <p:cNvSpPr>
            <a:spLocks noGrp="1"/>
          </p:cNvSpPr>
          <p:nvPr>
            <p:ph type="body" idx="1"/>
          </p:nvPr>
        </p:nvSpPr>
        <p:spPr>
          <a:xfrm>
            <a:off x="3699279" y="1539697"/>
            <a:ext cx="5089515" cy="4608512"/>
          </a:xfrm>
        </p:spPr>
        <p:txBody>
          <a:bodyPr/>
          <a:lstStyle/>
          <a:p>
            <a:pPr marL="274638" indent="0"/>
            <a:r>
              <a:rPr lang="en-GB" sz="2400" b="0" dirty="0">
                <a:latin typeface="Optima" panose="02000503060000020004" pitchFamily="2" charset="0"/>
              </a:rPr>
              <a:t>Island SOLO is an acoustic booth for calls and video conferences without being disturbed or disturbing others.</a:t>
            </a:r>
          </a:p>
          <a:p>
            <a:pPr marL="274638" indent="0"/>
            <a:r>
              <a:rPr lang="en-GB" sz="2400" b="0" dirty="0">
                <a:latin typeface="Optima" panose="02000503060000020004" pitchFamily="2" charset="0"/>
              </a:rPr>
              <a:t>It is located next to the lockers in the CERN Library.</a:t>
            </a:r>
          </a:p>
        </p:txBody>
      </p:sp>
      <p:sp>
        <p:nvSpPr>
          <p:cNvPr id="3" name="Title 2">
            <a:extLst>
              <a:ext uri="{FF2B5EF4-FFF2-40B4-BE49-F238E27FC236}">
                <a16:creationId xmlns:a16="http://schemas.microsoft.com/office/drawing/2014/main" id="{8D1FF877-25BF-DA2B-7356-0DE0D4B23266}"/>
              </a:ext>
            </a:extLst>
          </p:cNvPr>
          <p:cNvSpPr>
            <a:spLocks noGrp="1"/>
          </p:cNvSpPr>
          <p:nvPr>
            <p:ph type="title"/>
          </p:nvPr>
        </p:nvSpPr>
        <p:spPr/>
        <p:txBody>
          <a:bodyPr/>
          <a:lstStyle/>
          <a:p>
            <a:r>
              <a:rPr lang="en-US" dirty="0">
                <a:latin typeface="Optima" panose="02000503060000020004" pitchFamily="2" charset="0"/>
              </a:rPr>
              <a:t>New: Island SOLO booth</a:t>
            </a:r>
            <a:endParaRPr lang="en-GB" dirty="0">
              <a:latin typeface="Optima" panose="02000503060000020004" pitchFamily="2" charset="0"/>
            </a:endParaRPr>
          </a:p>
        </p:txBody>
      </p:sp>
      <p:sp>
        <p:nvSpPr>
          <p:cNvPr id="4" name="Date Placeholder 3">
            <a:extLst>
              <a:ext uri="{FF2B5EF4-FFF2-40B4-BE49-F238E27FC236}">
                <a16:creationId xmlns:a16="http://schemas.microsoft.com/office/drawing/2014/main" id="{487ECD8A-C4D1-399A-8FA2-08FA35A7A37D}"/>
              </a:ext>
            </a:extLst>
          </p:cNvPr>
          <p:cNvSpPr>
            <a:spLocks noGrp="1"/>
          </p:cNvSpPr>
          <p:nvPr>
            <p:ph type="dt" idx="10"/>
          </p:nvPr>
        </p:nvSpPr>
        <p:spPr/>
        <p:txBody>
          <a:bodyPr/>
          <a:lstStyle/>
          <a:p>
            <a:endParaRPr lang="en-GB"/>
          </a:p>
        </p:txBody>
      </p:sp>
      <p:sp>
        <p:nvSpPr>
          <p:cNvPr id="5" name="Footer Placeholder 4">
            <a:extLst>
              <a:ext uri="{FF2B5EF4-FFF2-40B4-BE49-F238E27FC236}">
                <a16:creationId xmlns:a16="http://schemas.microsoft.com/office/drawing/2014/main" id="{087A152A-C902-D7A1-3F8C-C5CF236CD2EF}"/>
              </a:ext>
            </a:extLst>
          </p:cNvPr>
          <p:cNvSpPr>
            <a:spLocks noGrp="1"/>
          </p:cNvSpPr>
          <p:nvPr>
            <p:ph type="ftr" idx="11"/>
          </p:nvPr>
        </p:nvSpPr>
        <p:spPr/>
        <p:txBody>
          <a:bodyPr/>
          <a:lstStyle/>
          <a:p>
            <a:r>
              <a:rPr lang="en-GB"/>
              <a:t>Scientific information Service</a:t>
            </a:r>
          </a:p>
        </p:txBody>
      </p:sp>
      <p:sp>
        <p:nvSpPr>
          <p:cNvPr id="6" name="Slide Number Placeholder 5">
            <a:extLst>
              <a:ext uri="{FF2B5EF4-FFF2-40B4-BE49-F238E27FC236}">
                <a16:creationId xmlns:a16="http://schemas.microsoft.com/office/drawing/2014/main" id="{B722EFAA-7288-9A13-2263-F71E25EA9A3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14</a:t>
            </a:fld>
            <a:endParaRPr lang="en-US"/>
          </a:p>
        </p:txBody>
      </p:sp>
      <p:pic>
        <p:nvPicPr>
          <p:cNvPr id="10" name="Picture 9">
            <a:extLst>
              <a:ext uri="{FF2B5EF4-FFF2-40B4-BE49-F238E27FC236}">
                <a16:creationId xmlns:a16="http://schemas.microsoft.com/office/drawing/2014/main" id="{151F6377-22C7-CC13-63B5-30763A625B0C}"/>
              </a:ext>
            </a:extLst>
          </p:cNvPr>
          <p:cNvPicPr>
            <a:picLocks noChangeAspect="1"/>
          </p:cNvPicPr>
          <p:nvPr/>
        </p:nvPicPr>
        <p:blipFill>
          <a:blip r:embed="rId2"/>
          <a:stretch>
            <a:fillRect/>
          </a:stretch>
        </p:blipFill>
        <p:spPr>
          <a:xfrm>
            <a:off x="8845712" y="1487131"/>
            <a:ext cx="3239160" cy="4713644"/>
          </a:xfrm>
          <a:prstGeom prst="rect">
            <a:avLst/>
          </a:prstGeom>
        </p:spPr>
      </p:pic>
      <p:pic>
        <p:nvPicPr>
          <p:cNvPr id="12" name="Picture 11" descr="A glass door with a glass door and a wooden door&#10;&#10;Description automatically generated with medium confidence">
            <a:extLst>
              <a:ext uri="{FF2B5EF4-FFF2-40B4-BE49-F238E27FC236}">
                <a16:creationId xmlns:a16="http://schemas.microsoft.com/office/drawing/2014/main" id="{09AF0B3B-70C4-9733-E33B-68C870750914}"/>
              </a:ext>
            </a:extLst>
          </p:cNvPr>
          <p:cNvPicPr>
            <a:picLocks noChangeAspect="1"/>
          </p:cNvPicPr>
          <p:nvPr/>
        </p:nvPicPr>
        <p:blipFill>
          <a:blip r:embed="rId3"/>
          <a:stretch>
            <a:fillRect/>
          </a:stretch>
        </p:blipFill>
        <p:spPr>
          <a:xfrm>
            <a:off x="107128" y="1487131"/>
            <a:ext cx="3535233" cy="4713644"/>
          </a:xfrm>
          <a:prstGeom prst="rect">
            <a:avLst/>
          </a:prstGeom>
        </p:spPr>
      </p:pic>
      <p:pic>
        <p:nvPicPr>
          <p:cNvPr id="13" name="Picture 12" descr="A logo of a library&#10;&#10;Description automatically generated">
            <a:extLst>
              <a:ext uri="{FF2B5EF4-FFF2-40B4-BE49-F238E27FC236}">
                <a16:creationId xmlns:a16="http://schemas.microsoft.com/office/drawing/2014/main" id="{EF37EE88-04B1-FA35-76A7-48015A5B000F}"/>
              </a:ext>
            </a:extLst>
          </p:cNvPr>
          <p:cNvPicPr>
            <a:picLocks noChangeAspect="1"/>
          </p:cNvPicPr>
          <p:nvPr/>
        </p:nvPicPr>
        <p:blipFill>
          <a:blip r:embed="rId4"/>
          <a:stretch>
            <a:fillRect/>
          </a:stretch>
        </p:blipFill>
        <p:spPr>
          <a:xfrm>
            <a:off x="10444408" y="33450"/>
            <a:ext cx="1599064" cy="1065742"/>
          </a:xfrm>
          <a:prstGeom prst="rect">
            <a:avLst/>
          </a:prstGeom>
        </p:spPr>
      </p:pic>
    </p:spTree>
    <p:extLst>
      <p:ext uri="{BB962C8B-B14F-4D97-AF65-F5344CB8AC3E}">
        <p14:creationId xmlns:p14="http://schemas.microsoft.com/office/powerpoint/2010/main" val="28888699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2A80A0-2C00-C176-7B8A-90625F22D115}"/>
              </a:ext>
            </a:extLst>
          </p:cNvPr>
          <p:cNvSpPr>
            <a:spLocks noGrp="1"/>
          </p:cNvSpPr>
          <p:nvPr>
            <p:ph type="body" idx="1"/>
          </p:nvPr>
        </p:nvSpPr>
        <p:spPr>
          <a:xfrm>
            <a:off x="407989" y="1177080"/>
            <a:ext cx="7318691" cy="5023695"/>
          </a:xfrm>
        </p:spPr>
        <p:txBody>
          <a:bodyPr/>
          <a:lstStyle/>
          <a:p>
            <a:pPr marL="571500" indent="-342900">
              <a:buFont typeface="Arial" panose="020B0604020202020204" pitchFamily="34" charset="0"/>
              <a:buChar char="•"/>
            </a:pPr>
            <a:r>
              <a:rPr lang="en-US" dirty="0">
                <a:latin typeface="Optima" panose="02000503060000020004" pitchFamily="2" charset="0"/>
              </a:rPr>
              <a:t>Scan the QR code</a:t>
            </a:r>
          </a:p>
          <a:p>
            <a:pPr marL="571500" indent="-342900">
              <a:buFont typeface="Arial" panose="020B0604020202020204" pitchFamily="34" charset="0"/>
              <a:buChar char="•"/>
            </a:pPr>
            <a:r>
              <a:rPr lang="en-US" dirty="0">
                <a:latin typeface="Optima" panose="02000503060000020004" pitchFamily="2" charset="0"/>
              </a:rPr>
              <a:t>Login with CERN SSO</a:t>
            </a:r>
          </a:p>
          <a:p>
            <a:pPr marL="571500" indent="-342900">
              <a:buFont typeface="Arial" panose="020B0604020202020204" pitchFamily="34" charset="0"/>
              <a:buChar char="•"/>
            </a:pPr>
            <a:r>
              <a:rPr lang="en-US" dirty="0">
                <a:latin typeface="Optima" panose="02000503060000020004" pitchFamily="2" charset="0"/>
              </a:rPr>
              <a:t>Scan the barcode inside the book </a:t>
            </a:r>
          </a:p>
          <a:p>
            <a:pPr marL="571500" indent="-342900">
              <a:buFont typeface="Arial" panose="020B0604020202020204" pitchFamily="34" charset="0"/>
              <a:buChar char="•"/>
            </a:pPr>
            <a:r>
              <a:rPr lang="en-US" dirty="0">
                <a:latin typeface="Optima" panose="02000503060000020004" pitchFamily="2" charset="0"/>
              </a:rPr>
              <a:t>Register the loan</a:t>
            </a:r>
          </a:p>
        </p:txBody>
      </p:sp>
      <p:sp>
        <p:nvSpPr>
          <p:cNvPr id="3" name="Title 2">
            <a:extLst>
              <a:ext uri="{FF2B5EF4-FFF2-40B4-BE49-F238E27FC236}">
                <a16:creationId xmlns:a16="http://schemas.microsoft.com/office/drawing/2014/main" id="{BFD0AA23-8DED-C3B1-D99B-F211594165F1}"/>
              </a:ext>
            </a:extLst>
          </p:cNvPr>
          <p:cNvSpPr>
            <a:spLocks noGrp="1"/>
          </p:cNvSpPr>
          <p:nvPr>
            <p:ph type="title"/>
          </p:nvPr>
        </p:nvSpPr>
        <p:spPr/>
        <p:txBody>
          <a:bodyPr/>
          <a:lstStyle/>
          <a:p>
            <a:r>
              <a:rPr lang="en-US" dirty="0">
                <a:latin typeface="Optima" panose="02000503060000020004" pitchFamily="2" charset="0"/>
              </a:rPr>
              <a:t>New: Test phase for self-checkout</a:t>
            </a:r>
            <a:endParaRPr lang="en-GB" dirty="0">
              <a:latin typeface="Optima" panose="02000503060000020004" pitchFamily="2" charset="0"/>
            </a:endParaRPr>
          </a:p>
        </p:txBody>
      </p:sp>
      <p:sp>
        <p:nvSpPr>
          <p:cNvPr id="4" name="Date Placeholder 3">
            <a:extLst>
              <a:ext uri="{FF2B5EF4-FFF2-40B4-BE49-F238E27FC236}">
                <a16:creationId xmlns:a16="http://schemas.microsoft.com/office/drawing/2014/main" id="{287FF2E7-E0D4-7D7D-5EEB-2A8F1ADEA2DB}"/>
              </a:ext>
            </a:extLst>
          </p:cNvPr>
          <p:cNvSpPr>
            <a:spLocks noGrp="1"/>
          </p:cNvSpPr>
          <p:nvPr>
            <p:ph type="dt" idx="10"/>
          </p:nvPr>
        </p:nvSpPr>
        <p:spPr/>
        <p:txBody>
          <a:bodyPr/>
          <a:lstStyle/>
          <a:p>
            <a:endParaRPr lang="en-GB"/>
          </a:p>
        </p:txBody>
      </p:sp>
      <p:sp>
        <p:nvSpPr>
          <p:cNvPr id="5" name="Footer Placeholder 4">
            <a:extLst>
              <a:ext uri="{FF2B5EF4-FFF2-40B4-BE49-F238E27FC236}">
                <a16:creationId xmlns:a16="http://schemas.microsoft.com/office/drawing/2014/main" id="{5230B2D8-FE67-5F73-97B3-FDD90F65FAED}"/>
              </a:ext>
            </a:extLst>
          </p:cNvPr>
          <p:cNvSpPr>
            <a:spLocks noGrp="1"/>
          </p:cNvSpPr>
          <p:nvPr>
            <p:ph type="ftr" idx="11"/>
          </p:nvPr>
        </p:nvSpPr>
        <p:spPr/>
        <p:txBody>
          <a:bodyPr/>
          <a:lstStyle/>
          <a:p>
            <a:r>
              <a:rPr lang="en-GB"/>
              <a:t>Scientific information Service</a:t>
            </a:r>
          </a:p>
        </p:txBody>
      </p:sp>
      <p:sp>
        <p:nvSpPr>
          <p:cNvPr id="6" name="Slide Number Placeholder 5">
            <a:extLst>
              <a:ext uri="{FF2B5EF4-FFF2-40B4-BE49-F238E27FC236}">
                <a16:creationId xmlns:a16="http://schemas.microsoft.com/office/drawing/2014/main" id="{21C151CD-1035-0657-81EA-C6454DD6B4E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15</a:t>
            </a:fld>
            <a:endParaRPr lang="en-US"/>
          </a:p>
        </p:txBody>
      </p:sp>
      <p:pic>
        <p:nvPicPr>
          <p:cNvPr id="8" name="Picture 7" descr="A paper and a piece of paper on a table&#10;&#10;Description automatically generated">
            <a:extLst>
              <a:ext uri="{FF2B5EF4-FFF2-40B4-BE49-F238E27FC236}">
                <a16:creationId xmlns:a16="http://schemas.microsoft.com/office/drawing/2014/main" id="{7A6B2BA0-C418-B7B3-1E0D-E644E3878D72}"/>
              </a:ext>
            </a:extLst>
          </p:cNvPr>
          <p:cNvPicPr>
            <a:picLocks noChangeAspect="1"/>
          </p:cNvPicPr>
          <p:nvPr/>
        </p:nvPicPr>
        <p:blipFill>
          <a:blip r:embed="rId2"/>
          <a:stretch>
            <a:fillRect/>
          </a:stretch>
        </p:blipFill>
        <p:spPr>
          <a:xfrm>
            <a:off x="8016240" y="1204068"/>
            <a:ext cx="3767771" cy="5023695"/>
          </a:xfrm>
          <a:prstGeom prst="rect">
            <a:avLst/>
          </a:prstGeom>
        </p:spPr>
      </p:pic>
      <p:pic>
        <p:nvPicPr>
          <p:cNvPr id="9" name="Picture 8" descr="A logo of a library&#10;&#10;Description automatically generated">
            <a:extLst>
              <a:ext uri="{FF2B5EF4-FFF2-40B4-BE49-F238E27FC236}">
                <a16:creationId xmlns:a16="http://schemas.microsoft.com/office/drawing/2014/main" id="{B53419EE-4E86-BC8A-22F3-8DCEAD121BBB}"/>
              </a:ext>
            </a:extLst>
          </p:cNvPr>
          <p:cNvPicPr>
            <a:picLocks noChangeAspect="1"/>
          </p:cNvPicPr>
          <p:nvPr/>
        </p:nvPicPr>
        <p:blipFill>
          <a:blip r:embed="rId3"/>
          <a:stretch>
            <a:fillRect/>
          </a:stretch>
        </p:blipFill>
        <p:spPr>
          <a:xfrm>
            <a:off x="10444408" y="33450"/>
            <a:ext cx="1599064" cy="1065742"/>
          </a:xfrm>
          <a:prstGeom prst="rect">
            <a:avLst/>
          </a:prstGeom>
        </p:spPr>
      </p:pic>
    </p:spTree>
    <p:extLst>
      <p:ext uri="{BB962C8B-B14F-4D97-AF65-F5344CB8AC3E}">
        <p14:creationId xmlns:p14="http://schemas.microsoft.com/office/powerpoint/2010/main" val="75164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3" name="TextBox 2">
            <a:extLst>
              <a:ext uri="{FF2B5EF4-FFF2-40B4-BE49-F238E27FC236}">
                <a16:creationId xmlns:a16="http://schemas.microsoft.com/office/drawing/2014/main" id="{926C9F25-6AE5-13B1-95CB-32B57625722B}"/>
              </a:ext>
            </a:extLst>
          </p:cNvPr>
          <p:cNvSpPr txBox="1"/>
          <p:nvPr/>
        </p:nvSpPr>
        <p:spPr>
          <a:xfrm>
            <a:off x="626883" y="1746073"/>
            <a:ext cx="10938234" cy="21236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4400" dirty="0">
                <a:solidFill>
                  <a:schemeClr val="bg1"/>
                </a:solidFill>
                <a:latin typeface="Optima" panose="02000503060000020004" pitchFamily="2" charset="0"/>
              </a:rPr>
              <a:t>Thanks for your attention!</a:t>
            </a:r>
          </a:p>
          <a:p>
            <a:pPr algn="ctr"/>
            <a:endParaRPr lang="en-GB" sz="4400" dirty="0">
              <a:solidFill>
                <a:schemeClr val="bg1"/>
              </a:solidFill>
              <a:latin typeface="Optima" panose="02000503060000020004" pitchFamily="2" charset="0"/>
            </a:endParaRPr>
          </a:p>
          <a:p>
            <a:pPr algn="ctr"/>
            <a:r>
              <a:rPr lang="en-GB" sz="4400" dirty="0">
                <a:solidFill>
                  <a:schemeClr val="bg1"/>
                </a:solidFill>
                <a:latin typeface="Optima" panose="02000503060000020004" pitchFamily="2" charset="0"/>
              </a:rPr>
              <a:t>Any questions?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6A07DCC-95DB-29A8-0CD3-2DA097FBB355}"/>
              </a:ext>
            </a:extLst>
          </p:cNvPr>
          <p:cNvSpPr>
            <a:spLocks noGrp="1"/>
          </p:cNvSpPr>
          <p:nvPr>
            <p:ph type="title"/>
          </p:nvPr>
        </p:nvSpPr>
        <p:spPr/>
        <p:txBody>
          <a:bodyPr/>
          <a:lstStyle/>
          <a:p>
            <a:r>
              <a:rPr lang="en-GB" dirty="0">
                <a:latin typeface="Optima" panose="02000503060000020004" pitchFamily="2" charset="0"/>
              </a:rPr>
              <a:t>Where to find information?</a:t>
            </a:r>
          </a:p>
        </p:txBody>
      </p:sp>
      <p:sp>
        <p:nvSpPr>
          <p:cNvPr id="4" name="Date Placeholder 3">
            <a:extLst>
              <a:ext uri="{FF2B5EF4-FFF2-40B4-BE49-F238E27FC236}">
                <a16:creationId xmlns:a16="http://schemas.microsoft.com/office/drawing/2014/main" id="{0C87FFF5-C4CE-0965-619A-3534597E9B15}"/>
              </a:ext>
            </a:extLst>
          </p:cNvPr>
          <p:cNvSpPr>
            <a:spLocks noGrp="1"/>
          </p:cNvSpPr>
          <p:nvPr>
            <p:ph type="dt" idx="10"/>
          </p:nvPr>
        </p:nvSpPr>
        <p:spPr/>
        <p:txBody>
          <a:bodyPr/>
          <a:lstStyle/>
          <a:p>
            <a:endParaRPr lang="en-GB">
              <a:latin typeface="Optima" panose="02000503060000020004" pitchFamily="2" charset="0"/>
            </a:endParaRPr>
          </a:p>
        </p:txBody>
      </p:sp>
      <p:sp>
        <p:nvSpPr>
          <p:cNvPr id="5" name="Footer Placeholder 4">
            <a:extLst>
              <a:ext uri="{FF2B5EF4-FFF2-40B4-BE49-F238E27FC236}">
                <a16:creationId xmlns:a16="http://schemas.microsoft.com/office/drawing/2014/main" id="{E5824201-56CD-8C43-3680-E63533F5751D}"/>
              </a:ext>
            </a:extLst>
          </p:cNvPr>
          <p:cNvSpPr>
            <a:spLocks noGrp="1"/>
          </p:cNvSpPr>
          <p:nvPr>
            <p:ph type="ftr" idx="11"/>
          </p:nvPr>
        </p:nvSpPr>
        <p:spPr/>
        <p:txBody>
          <a:bodyPr/>
          <a:lstStyle/>
          <a:p>
            <a:r>
              <a:rPr lang="en-GB">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E44A5522-E795-BF6F-5B9E-BF1C5C11C60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a:latin typeface="Optima" panose="02000503060000020004" pitchFamily="2" charset="0"/>
              </a:rPr>
              <a:t>2</a:t>
            </a:fld>
            <a:endParaRPr lang="en-US">
              <a:latin typeface="Optima" panose="02000503060000020004" pitchFamily="2" charset="0"/>
            </a:endParaRPr>
          </a:p>
        </p:txBody>
      </p:sp>
      <p:sp>
        <p:nvSpPr>
          <p:cNvPr id="11" name="TextBox 10">
            <a:extLst>
              <a:ext uri="{FF2B5EF4-FFF2-40B4-BE49-F238E27FC236}">
                <a16:creationId xmlns:a16="http://schemas.microsoft.com/office/drawing/2014/main" id="{74124ACA-7FBD-9B1E-C1E8-36FBBE7263BF}"/>
              </a:ext>
            </a:extLst>
          </p:cNvPr>
          <p:cNvSpPr txBox="1"/>
          <p:nvPr/>
        </p:nvSpPr>
        <p:spPr>
          <a:xfrm>
            <a:off x="3888532" y="1100569"/>
            <a:ext cx="4372098" cy="5097600"/>
          </a:xfrm>
          <a:prstGeom prst="rect">
            <a:avLst/>
          </a:prstGeom>
          <a:noFill/>
          <a:ln>
            <a:solidFill>
              <a:srgbClr val="01010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CH" sz="1600" b="1" dirty="0">
                <a:solidFill>
                  <a:srgbClr val="2F2F2F"/>
                </a:solidFill>
                <a:latin typeface="Optima" panose="02000503060000020004" pitchFamily="2" charset="0"/>
              </a:rPr>
              <a:t>CERN Document Server (CDS): </a:t>
            </a:r>
            <a:br>
              <a:rPr lang="fr-CH" sz="1600" b="1" dirty="0">
                <a:latin typeface="Optima" panose="02000503060000020004" pitchFamily="2" charset="0"/>
              </a:rPr>
            </a:br>
            <a:r>
              <a:rPr lang="fr-CH" sz="1600" b="1" dirty="0">
                <a:solidFill>
                  <a:srgbClr val="6D2466"/>
                </a:solidFill>
                <a:latin typeface="Optima" panose="02000503060000020004" pitchFamily="2" charset="0"/>
                <a:hlinkClick r:id="rId3"/>
              </a:rPr>
              <a:t>http://cds.cern.ch/</a:t>
            </a:r>
            <a:br>
              <a:rPr lang="fr-CH" sz="1800" b="1" dirty="0">
                <a:solidFill>
                  <a:srgbClr val="6D2466"/>
                </a:solidFill>
                <a:latin typeface="Optima" panose="02000503060000020004" pitchFamily="2" charset="0"/>
              </a:rPr>
            </a:br>
            <a:r>
              <a:rPr lang="en-GB" dirty="0">
                <a:solidFill>
                  <a:srgbClr val="2F2F2F"/>
                </a:solidFill>
                <a:latin typeface="Optima" panose="02000503060000020004" pitchFamily="2" charset="0"/>
              </a:rPr>
              <a:t>CERN institutional repository which stores documents written by CERN authors and collaborations: CERN articles, reports, Yellow Reports, theses, photos, lectures, Archive collections… and much more!</a:t>
            </a:r>
            <a:endParaRPr lang="fr-CH" dirty="0">
              <a:solidFill>
                <a:srgbClr val="2F2F2F"/>
              </a:solidFill>
              <a:latin typeface="Optima" panose="02000503060000020004" pitchFamily="2" charset="0"/>
            </a:endParaRPr>
          </a:p>
          <a:p>
            <a:endParaRPr lang="fr-CH" sz="1800" b="1" dirty="0">
              <a:solidFill>
                <a:srgbClr val="6D2466"/>
              </a:solidFill>
              <a:latin typeface="Optima" panose="02000503060000020004" pitchFamily="2" charset="0"/>
            </a:endParaRPr>
          </a:p>
        </p:txBody>
      </p:sp>
      <p:sp>
        <p:nvSpPr>
          <p:cNvPr id="15" name="TextBox 14">
            <a:extLst>
              <a:ext uri="{FF2B5EF4-FFF2-40B4-BE49-F238E27FC236}">
                <a16:creationId xmlns:a16="http://schemas.microsoft.com/office/drawing/2014/main" id="{4AC4A2E1-3CB9-92E5-6561-5CB3AB7EF721}"/>
              </a:ext>
            </a:extLst>
          </p:cNvPr>
          <p:cNvSpPr txBox="1"/>
          <p:nvPr/>
        </p:nvSpPr>
        <p:spPr>
          <a:xfrm>
            <a:off x="8330628" y="1103289"/>
            <a:ext cx="3675577" cy="5097600"/>
          </a:xfrm>
          <a:prstGeom prst="rect">
            <a:avLst/>
          </a:prstGeom>
          <a:noFill/>
          <a:ln>
            <a:solidFill>
              <a:srgbClr val="01010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CH" sz="1600" b="1" dirty="0">
                <a:solidFill>
                  <a:srgbClr val="2F2F2F"/>
                </a:solidFill>
                <a:latin typeface="Optima" panose="02000503060000020004" pitchFamily="2" charset="0"/>
              </a:rPr>
              <a:t>INSPIRE: </a:t>
            </a:r>
            <a:br>
              <a:rPr lang="fr-CH" sz="1600" b="1" dirty="0">
                <a:latin typeface="Optima" panose="02000503060000020004" pitchFamily="2" charset="0"/>
              </a:rPr>
            </a:br>
            <a:r>
              <a:rPr lang="fr-CH" sz="1600" b="1" dirty="0">
                <a:solidFill>
                  <a:srgbClr val="6D2466"/>
                </a:solidFill>
                <a:latin typeface="Optima" panose="02000503060000020004" pitchFamily="2" charset="0"/>
                <a:hlinkClick r:id="rId4"/>
              </a:rPr>
              <a:t>https://inspirehep.net/</a:t>
            </a:r>
            <a:r>
              <a:rPr lang="fr-CH" sz="1600" dirty="0">
                <a:solidFill>
                  <a:srgbClr val="2F2F2F"/>
                </a:solidFill>
                <a:latin typeface="Optima" panose="02000503060000020004" pitchFamily="2" charset="0"/>
                <a:hlinkClick r:id="rId4"/>
              </a:rPr>
              <a:t>​</a:t>
            </a:r>
            <a:endParaRPr lang="en-GB" sz="1600" dirty="0">
              <a:latin typeface="Optima" panose="02000503060000020004" pitchFamily="2" charset="0"/>
            </a:endParaRPr>
          </a:p>
          <a:p>
            <a:r>
              <a:rPr lang="fr-CH" dirty="0">
                <a:solidFill>
                  <a:srgbClr val="2F2F2F"/>
                </a:solidFill>
                <a:latin typeface="Optima" panose="02000503060000020004" pitchFamily="2" charset="0"/>
              </a:rPr>
              <a:t>H</a:t>
            </a:r>
            <a:r>
              <a:rPr lang="en-GB" dirty="0" err="1">
                <a:solidFill>
                  <a:srgbClr val="2F2F2F"/>
                </a:solidFill>
                <a:latin typeface="Optima" panose="02000503060000020004" pitchFamily="2" charset="0"/>
              </a:rPr>
              <a:t>igh</a:t>
            </a:r>
            <a:r>
              <a:rPr lang="en-GB" dirty="0">
                <a:solidFill>
                  <a:srgbClr val="2F2F2F"/>
                </a:solidFill>
                <a:latin typeface="Optima" panose="02000503060000020004" pitchFamily="2" charset="0"/>
              </a:rPr>
              <a:t> energy physics (HEP) content</a:t>
            </a:r>
            <a:r>
              <a:rPr lang="fr-CH" dirty="0">
                <a:solidFill>
                  <a:srgbClr val="2F2F2F"/>
                </a:solidFill>
                <a:latin typeface="Optima" panose="02000503060000020004" pitchFamily="2" charset="0"/>
              </a:rPr>
              <a:t>: </a:t>
            </a:r>
            <a:r>
              <a:rPr lang="en-US" dirty="0">
                <a:solidFill>
                  <a:srgbClr val="2F2F2F"/>
                </a:solidFill>
                <a:latin typeface="Optima" panose="02000503060000020004" pitchFamily="2" charset="0"/>
              </a:rPr>
              <a:t>interlinked database on literature, conferences, institutions, seminars, researchers, experiments, job</a:t>
            </a:r>
            <a:endParaRPr lang="fr-CH" dirty="0">
              <a:solidFill>
                <a:srgbClr val="2F2F2F"/>
              </a:solidFill>
              <a:latin typeface="Optima" panose="02000503060000020004" pitchFamily="2" charset="0"/>
            </a:endParaRPr>
          </a:p>
          <a:p>
            <a:endParaRPr lang="fr-CH" sz="2100" dirty="0">
              <a:solidFill>
                <a:srgbClr val="2F2F2F"/>
              </a:solidFill>
              <a:latin typeface="Optima" panose="02000503060000020004" pitchFamily="2" charset="0"/>
            </a:endParaRPr>
          </a:p>
        </p:txBody>
      </p:sp>
      <p:pic>
        <p:nvPicPr>
          <p:cNvPr id="18" name="Picture 18" descr="Graphical user interface, text, application, email&#10;&#10;Description automatically generated">
            <a:extLst>
              <a:ext uri="{FF2B5EF4-FFF2-40B4-BE49-F238E27FC236}">
                <a16:creationId xmlns:a16="http://schemas.microsoft.com/office/drawing/2014/main" id="{DF36DB0E-4F69-1316-15B6-60ED458D4E73}"/>
              </a:ext>
            </a:extLst>
          </p:cNvPr>
          <p:cNvPicPr>
            <a:picLocks noChangeAspect="1"/>
          </p:cNvPicPr>
          <p:nvPr/>
        </p:nvPicPr>
        <p:blipFill>
          <a:blip r:embed="rId5"/>
          <a:stretch>
            <a:fillRect/>
          </a:stretch>
        </p:blipFill>
        <p:spPr>
          <a:xfrm>
            <a:off x="8371726" y="2738478"/>
            <a:ext cx="3573694" cy="3179022"/>
          </a:xfrm>
          <a:prstGeom prst="rect">
            <a:avLst/>
          </a:prstGeom>
        </p:spPr>
      </p:pic>
      <p:pic>
        <p:nvPicPr>
          <p:cNvPr id="19" name="Picture 19" descr="Graphical user interface, text, application&#10;&#10;Description automatically generated">
            <a:extLst>
              <a:ext uri="{FF2B5EF4-FFF2-40B4-BE49-F238E27FC236}">
                <a16:creationId xmlns:a16="http://schemas.microsoft.com/office/drawing/2014/main" id="{0E33A8F9-AA3C-AF6B-D4BA-3FC6B5BE1DBE}"/>
              </a:ext>
            </a:extLst>
          </p:cNvPr>
          <p:cNvPicPr>
            <a:picLocks noChangeAspect="1"/>
          </p:cNvPicPr>
          <p:nvPr/>
        </p:nvPicPr>
        <p:blipFill>
          <a:blip r:embed="rId6"/>
          <a:stretch>
            <a:fillRect/>
          </a:stretch>
        </p:blipFill>
        <p:spPr>
          <a:xfrm>
            <a:off x="4005209" y="2807414"/>
            <a:ext cx="3830548" cy="3178138"/>
          </a:xfrm>
          <a:prstGeom prst="rect">
            <a:avLst/>
          </a:prstGeom>
        </p:spPr>
      </p:pic>
      <p:sp>
        <p:nvSpPr>
          <p:cNvPr id="7" name="TextBox 6">
            <a:extLst>
              <a:ext uri="{FF2B5EF4-FFF2-40B4-BE49-F238E27FC236}">
                <a16:creationId xmlns:a16="http://schemas.microsoft.com/office/drawing/2014/main" id="{E46B8CC2-3148-2ADB-8FF2-F2B58F05361C}"/>
              </a:ext>
            </a:extLst>
          </p:cNvPr>
          <p:cNvSpPr txBox="1"/>
          <p:nvPr/>
        </p:nvSpPr>
        <p:spPr>
          <a:xfrm>
            <a:off x="123721" y="1103289"/>
            <a:ext cx="3675577" cy="5097600"/>
          </a:xfrm>
          <a:prstGeom prst="rect">
            <a:avLst/>
          </a:prstGeom>
          <a:noFill/>
          <a:ln>
            <a:solidFill>
              <a:srgbClr val="01010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85725" indent="0"/>
            <a:r>
              <a:rPr lang="fr-CH" sz="1600" b="1" dirty="0">
                <a:solidFill>
                  <a:srgbClr val="2F2F2F"/>
                </a:solidFill>
                <a:latin typeface="Optima" panose="02000503060000020004" pitchFamily="2" charset="0"/>
              </a:rPr>
              <a:t>Library catalogue: </a:t>
            </a:r>
            <a:r>
              <a:rPr lang="fr-CH" sz="1600" b="1" dirty="0">
                <a:solidFill>
                  <a:srgbClr val="2F2F2F"/>
                </a:solidFill>
                <a:latin typeface="Optima" panose="02000503060000020004" pitchFamily="2" charset="0"/>
                <a:hlinkClick r:id="rId7"/>
              </a:rPr>
              <a:t>https://catalogue.library.cern/</a:t>
            </a:r>
            <a:r>
              <a:rPr lang="fr-CH" sz="1600" b="1" dirty="0">
                <a:solidFill>
                  <a:srgbClr val="2F2F2F"/>
                </a:solidFill>
                <a:latin typeface="Optima" panose="02000503060000020004" pitchFamily="2" charset="0"/>
              </a:rPr>
              <a:t>  </a:t>
            </a:r>
            <a:br>
              <a:rPr lang="fr-CH" dirty="0">
                <a:solidFill>
                  <a:srgbClr val="2F2F2F"/>
                </a:solidFill>
                <a:latin typeface="Optima" panose="02000503060000020004" pitchFamily="2" charset="0"/>
              </a:rPr>
            </a:br>
            <a:r>
              <a:rPr lang="fr-CH" dirty="0">
                <a:solidFill>
                  <a:srgbClr val="2F2F2F"/>
                </a:solidFill>
                <a:latin typeface="Optima" panose="02000503060000020004" pitchFamily="2" charset="0"/>
              </a:rPr>
              <a:t>Books, </a:t>
            </a:r>
            <a:r>
              <a:rPr lang="en-GB" dirty="0">
                <a:solidFill>
                  <a:srgbClr val="2F2F2F"/>
                </a:solidFill>
                <a:latin typeface="Optima" panose="02000503060000020004" pitchFamily="2" charset="0"/>
              </a:rPr>
              <a:t>proceedings</a:t>
            </a:r>
            <a:r>
              <a:rPr lang="fr-CH" dirty="0">
                <a:solidFill>
                  <a:srgbClr val="2F2F2F"/>
                </a:solidFill>
                <a:latin typeface="Optima" panose="02000503060000020004" pitchFamily="2" charset="0"/>
              </a:rPr>
              <a:t>, </a:t>
            </a:r>
            <a:r>
              <a:rPr lang="en-GB" dirty="0">
                <a:solidFill>
                  <a:srgbClr val="2F2F2F"/>
                </a:solidFill>
                <a:latin typeface="Optima" panose="02000503060000020004" pitchFamily="2" charset="0"/>
              </a:rPr>
              <a:t>journals</a:t>
            </a:r>
            <a:r>
              <a:rPr lang="fr-CH" dirty="0">
                <a:solidFill>
                  <a:srgbClr val="2F2F2F"/>
                </a:solidFill>
                <a:latin typeface="Optima" panose="02000503060000020004" pitchFamily="2" charset="0"/>
              </a:rPr>
              <a:t>, standards</a:t>
            </a:r>
            <a:r>
              <a:rPr lang="en-GB" dirty="0">
                <a:solidFill>
                  <a:srgbClr val="2F2F2F"/>
                </a:solidFill>
                <a:latin typeface="Optima" panose="02000503060000020004" pitchFamily="2" charset="0"/>
              </a:rPr>
              <a:t>, in all fields of relevance </a:t>
            </a:r>
            <a:r>
              <a:rPr lang="fr-CH" dirty="0">
                <a:solidFill>
                  <a:srgbClr val="2F2F2F"/>
                </a:solidFill>
                <a:latin typeface="Optima" panose="02000503060000020004" pitchFamily="2" charset="0"/>
              </a:rPr>
              <a:t>to the </a:t>
            </a:r>
            <a:r>
              <a:rPr lang="en-GB" dirty="0">
                <a:solidFill>
                  <a:srgbClr val="2F2F2F"/>
                </a:solidFill>
                <a:latin typeface="Optima" panose="02000503060000020004" pitchFamily="2" charset="0"/>
              </a:rPr>
              <a:t>Organisation</a:t>
            </a:r>
          </a:p>
        </p:txBody>
      </p:sp>
      <p:pic>
        <p:nvPicPr>
          <p:cNvPr id="8" name="Picture 8" descr="Graphical user interface, website&#10;&#10;Description automatically generated">
            <a:extLst>
              <a:ext uri="{FF2B5EF4-FFF2-40B4-BE49-F238E27FC236}">
                <a16:creationId xmlns:a16="http://schemas.microsoft.com/office/drawing/2014/main" id="{1838ABED-5D87-9E06-F976-686B09ABB244}"/>
              </a:ext>
            </a:extLst>
          </p:cNvPr>
          <p:cNvPicPr>
            <a:picLocks noChangeAspect="1"/>
          </p:cNvPicPr>
          <p:nvPr/>
        </p:nvPicPr>
        <p:blipFill>
          <a:blip r:embed="rId8"/>
          <a:stretch>
            <a:fillRect/>
          </a:stretch>
        </p:blipFill>
        <p:spPr>
          <a:xfrm>
            <a:off x="337337" y="2299390"/>
            <a:ext cx="3248346" cy="3508974"/>
          </a:xfrm>
          <a:prstGeom prst="rect">
            <a:avLst/>
          </a:prstGeom>
        </p:spPr>
      </p:pic>
    </p:spTree>
    <p:extLst>
      <p:ext uri="{BB962C8B-B14F-4D97-AF65-F5344CB8AC3E}">
        <p14:creationId xmlns:p14="http://schemas.microsoft.com/office/powerpoint/2010/main" val="140709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E1A61-1A41-462B-A972-D1982F448BEE}"/>
              </a:ext>
            </a:extLst>
          </p:cNvPr>
          <p:cNvSpPr>
            <a:spLocks noGrp="1"/>
          </p:cNvSpPr>
          <p:nvPr>
            <p:ph type="body" idx="1"/>
          </p:nvPr>
        </p:nvSpPr>
        <p:spPr>
          <a:xfrm>
            <a:off x="407985" y="749263"/>
            <a:ext cx="6249987" cy="5095534"/>
          </a:xfrm>
        </p:spPr>
        <p:txBody>
          <a:bodyPr/>
          <a:lstStyle/>
          <a:p>
            <a:pPr marL="0" indent="0" algn="just"/>
            <a:r>
              <a:rPr lang="en-GB" sz="2400" b="0" dirty="0">
                <a:latin typeface="Optima" panose="02000503060000020004" pitchFamily="2" charset="0"/>
              </a:rPr>
              <a:t>The Archives holds over </a:t>
            </a:r>
            <a:r>
              <a:rPr lang="en-GB" sz="2400" dirty="0">
                <a:latin typeface="Optima" panose="02000503060000020004" pitchFamily="2" charset="0"/>
              </a:rPr>
              <a:t>2 linear kilometres</a:t>
            </a:r>
            <a:r>
              <a:rPr lang="en-GB" sz="2400" b="0" dirty="0">
                <a:latin typeface="Optima" panose="02000503060000020004" pitchFamily="2" charset="0"/>
              </a:rPr>
              <a:t> (or 16’000 document boxes) of original historical documents, photographs, film reels, audio recordings, and objects. </a:t>
            </a:r>
            <a:r>
              <a:rPr lang="en-US" altLang="en-US" sz="2400" b="0" dirty="0">
                <a:latin typeface="Optima" panose="02000503060000020004" pitchFamily="2" charset="0"/>
              </a:rPr>
              <a:t>CDS contains 38,000 archival bibliographic records and some digitized documents.</a:t>
            </a:r>
          </a:p>
          <a:p>
            <a:pPr marL="0" indent="0" algn="just"/>
            <a:endParaRPr lang="en-GB" sz="2400" b="0" dirty="0">
              <a:latin typeface="Optima" panose="02000503060000020004" pitchFamily="2" charset="0"/>
            </a:endParaRPr>
          </a:p>
        </p:txBody>
      </p:sp>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en-GB" dirty="0">
                <a:latin typeface="Optima" panose="02000503060000020004" pitchFamily="2" charset="0"/>
              </a:rPr>
              <a:t>CERN Archives</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3</a:t>
            </a:fld>
            <a:endParaRPr lang="en-US">
              <a:latin typeface="Optima" panose="02000503060000020004" pitchFamily="2" charset="0"/>
            </a:endParaRPr>
          </a:p>
        </p:txBody>
      </p:sp>
      <p:pic>
        <p:nvPicPr>
          <p:cNvPr id="7" name="Picture 6">
            <a:extLst>
              <a:ext uri="{FF2B5EF4-FFF2-40B4-BE49-F238E27FC236}">
                <a16:creationId xmlns:a16="http://schemas.microsoft.com/office/drawing/2014/main" id="{93D3F430-0919-777F-9D3C-B2AF91CCF980}"/>
              </a:ext>
            </a:extLst>
          </p:cNvPr>
          <p:cNvPicPr>
            <a:picLocks noChangeAspect="1"/>
          </p:cNvPicPr>
          <p:nvPr/>
        </p:nvPicPr>
        <p:blipFill>
          <a:blip r:embed="rId3"/>
          <a:stretch>
            <a:fillRect/>
          </a:stretch>
        </p:blipFill>
        <p:spPr>
          <a:xfrm>
            <a:off x="7206237" y="107864"/>
            <a:ext cx="4577775" cy="6101893"/>
          </a:xfrm>
          <a:prstGeom prst="rect">
            <a:avLst/>
          </a:prstGeom>
        </p:spPr>
      </p:pic>
      <p:pic>
        <p:nvPicPr>
          <p:cNvPr id="12" name="Picture 11">
            <a:extLst>
              <a:ext uri="{FF2B5EF4-FFF2-40B4-BE49-F238E27FC236}">
                <a16:creationId xmlns:a16="http://schemas.microsoft.com/office/drawing/2014/main" id="{C663F546-5858-D347-A030-B9560EF37763}"/>
              </a:ext>
            </a:extLst>
          </p:cNvPr>
          <p:cNvPicPr>
            <a:picLocks noChangeAspect="1"/>
          </p:cNvPicPr>
          <p:nvPr/>
        </p:nvPicPr>
        <p:blipFill>
          <a:blip r:embed="rId4"/>
          <a:stretch>
            <a:fillRect/>
          </a:stretch>
        </p:blipFill>
        <p:spPr>
          <a:xfrm>
            <a:off x="960101" y="3216331"/>
            <a:ext cx="2242224" cy="2993426"/>
          </a:xfrm>
          <a:prstGeom prst="rect">
            <a:avLst/>
          </a:prstGeom>
        </p:spPr>
      </p:pic>
      <p:sp>
        <p:nvSpPr>
          <p:cNvPr id="10" name="Text Placeholder 1">
            <a:extLst>
              <a:ext uri="{FF2B5EF4-FFF2-40B4-BE49-F238E27FC236}">
                <a16:creationId xmlns:a16="http://schemas.microsoft.com/office/drawing/2014/main" id="{E4C0E32C-BE5C-E40B-F4CC-417D59B2D242}"/>
              </a:ext>
            </a:extLst>
          </p:cNvPr>
          <p:cNvSpPr txBox="1">
            <a:spLocks/>
          </p:cNvSpPr>
          <p:nvPr/>
        </p:nvSpPr>
        <p:spPr>
          <a:xfrm>
            <a:off x="7206236" y="4279107"/>
            <a:ext cx="4577775" cy="1930650"/>
          </a:xfrm>
          <a:prstGeom prst="rect">
            <a:avLst/>
          </a:prstGeom>
          <a:solidFill>
            <a:srgbClr val="010101">
              <a:alpha val="50000"/>
            </a:srgbClr>
          </a:solid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lgn="ctr"/>
            <a:r>
              <a:rPr lang="en-GB" sz="2400" b="0" dirty="0">
                <a:solidFill>
                  <a:srgbClr val="F2F2F2"/>
                </a:solidFill>
                <a:latin typeface="Optima" panose="02000503060000020004" pitchFamily="2" charset="0"/>
              </a:rPr>
              <a:t>You can request access to documents by emailing </a:t>
            </a:r>
            <a:r>
              <a:rPr lang="en-GB" sz="2400" b="0" dirty="0">
                <a:solidFill>
                  <a:srgbClr val="F2F2F2"/>
                </a:solidFill>
                <a:latin typeface="Optima" panose="02000503060000020004" pitchFamily="2" charset="0"/>
                <a:hlinkClick r:id="rId5">
                  <a:extLst>
                    <a:ext uri="{A12FA001-AC4F-418D-AE19-62706E023703}">
                      <ahyp:hlinkClr xmlns:ahyp="http://schemas.microsoft.com/office/drawing/2018/hyperlinkcolor" val="tx"/>
                    </a:ext>
                  </a:extLst>
                </a:hlinkClick>
              </a:rPr>
              <a:t>archive.enquiries@cern.ch</a:t>
            </a:r>
            <a:br>
              <a:rPr lang="en-GB" sz="2400" b="0" dirty="0">
                <a:solidFill>
                  <a:srgbClr val="F2F2F2"/>
                </a:solidFill>
                <a:latin typeface="Optima" panose="02000503060000020004" pitchFamily="2" charset="0"/>
              </a:rPr>
            </a:br>
            <a:br>
              <a:rPr lang="en-GB" sz="2400" b="0" dirty="0">
                <a:solidFill>
                  <a:srgbClr val="F2F2F2"/>
                </a:solidFill>
                <a:latin typeface="Optima" panose="02000503060000020004" pitchFamily="2" charset="0"/>
              </a:rPr>
            </a:br>
            <a:r>
              <a:rPr lang="en-GB" sz="2400" b="0" dirty="0">
                <a:solidFill>
                  <a:srgbClr val="F2F2F2"/>
                </a:solidFill>
                <a:latin typeface="Optima" panose="02000503060000020004" pitchFamily="2" charset="0"/>
                <a:hlinkClick r:id="rId6">
                  <a:extLst>
                    <a:ext uri="{A12FA001-AC4F-418D-AE19-62706E023703}">
                      <ahyp:hlinkClr xmlns:ahyp="http://schemas.microsoft.com/office/drawing/2018/hyperlinkcolor" val="tx"/>
                    </a:ext>
                  </a:extLst>
                </a:hlinkClick>
              </a:rPr>
              <a:t>https://scientific-info.cern/archives</a:t>
            </a:r>
            <a:r>
              <a:rPr lang="en-GB" sz="2400" b="0" dirty="0">
                <a:solidFill>
                  <a:srgbClr val="F2F2F2"/>
                </a:solidFill>
                <a:latin typeface="Optima" panose="02000503060000020004" pitchFamily="2" charset="0"/>
              </a:rPr>
              <a:t> </a:t>
            </a:r>
          </a:p>
        </p:txBody>
      </p:sp>
      <p:pic>
        <p:nvPicPr>
          <p:cNvPr id="11" name="Picture 10">
            <a:extLst>
              <a:ext uri="{FF2B5EF4-FFF2-40B4-BE49-F238E27FC236}">
                <a16:creationId xmlns:a16="http://schemas.microsoft.com/office/drawing/2014/main" id="{BF1F7808-D213-DB63-9443-BAA2FD49DE12}"/>
              </a:ext>
            </a:extLst>
          </p:cNvPr>
          <p:cNvPicPr>
            <a:picLocks noChangeAspect="1"/>
          </p:cNvPicPr>
          <p:nvPr/>
        </p:nvPicPr>
        <p:blipFill rotWithShape="1">
          <a:blip r:embed="rId7"/>
          <a:srcRect t="4213" b="11589"/>
          <a:stretch/>
        </p:blipFill>
        <p:spPr>
          <a:xfrm>
            <a:off x="3892182" y="3216331"/>
            <a:ext cx="2624197" cy="2993426"/>
          </a:xfrm>
          <a:prstGeom prst="rect">
            <a:avLst/>
          </a:prstGeom>
          <a:ln>
            <a:solidFill>
              <a:srgbClr val="010101"/>
            </a:solidFill>
          </a:ln>
        </p:spPr>
      </p:pic>
    </p:spTree>
    <p:extLst>
      <p:ext uri="{BB962C8B-B14F-4D97-AF65-F5344CB8AC3E}">
        <p14:creationId xmlns:p14="http://schemas.microsoft.com/office/powerpoint/2010/main" val="116239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E1A61-1A41-462B-A972-D1982F448BEE}"/>
              </a:ext>
            </a:extLst>
          </p:cNvPr>
          <p:cNvSpPr>
            <a:spLocks noGrp="1"/>
          </p:cNvSpPr>
          <p:nvPr>
            <p:ph type="body" idx="1"/>
          </p:nvPr>
        </p:nvSpPr>
        <p:spPr>
          <a:xfrm>
            <a:off x="407988" y="4067968"/>
            <a:ext cx="4694418" cy="2398711"/>
          </a:xfrm>
          <a:ln>
            <a:noFill/>
          </a:ln>
        </p:spPr>
        <p:txBody>
          <a:bodyPr/>
          <a:lstStyle/>
          <a:p>
            <a:pPr marL="0" indent="0" algn="just"/>
            <a:r>
              <a:rPr lang="en-GB" sz="2000" b="0" dirty="0">
                <a:latin typeface="Optima" panose="02000503060000020004" pitchFamily="2" charset="0"/>
              </a:rPr>
              <a:t>Our materials document all aspects of CERN’s history, including the CERN Council, administration &amp; management, the experiments, theoretical and </a:t>
            </a:r>
            <a:r>
              <a:rPr lang="en-GB" sz="2000" b="0" dirty="0" err="1">
                <a:latin typeface="Optima" panose="02000503060000020004" pitchFamily="2" charset="0"/>
              </a:rPr>
              <a:t>experi</a:t>
            </a:r>
            <a:r>
              <a:rPr lang="en-GB" sz="2000" b="0" dirty="0">
                <a:latin typeface="Optima" panose="02000503060000020004" pitchFamily="2" charset="0"/>
              </a:rPr>
              <a:t>-mental physics, and technology, including a collection related to the creation of the World Wide Web.</a:t>
            </a:r>
          </a:p>
        </p:txBody>
      </p:sp>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en-GB" dirty="0">
                <a:latin typeface="Optima" panose="02000503060000020004" pitchFamily="2" charset="0"/>
              </a:rPr>
              <a:t>CERN Archives</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dirty="0">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4</a:t>
            </a:fld>
            <a:endParaRPr lang="en-US">
              <a:latin typeface="Optima" panose="02000503060000020004" pitchFamily="2" charset="0"/>
            </a:endParaRPr>
          </a:p>
        </p:txBody>
      </p:sp>
      <p:sp>
        <p:nvSpPr>
          <p:cNvPr id="10" name="Text Placeholder 1">
            <a:extLst>
              <a:ext uri="{FF2B5EF4-FFF2-40B4-BE49-F238E27FC236}">
                <a16:creationId xmlns:a16="http://schemas.microsoft.com/office/drawing/2014/main" id="{E4C0E32C-BE5C-E40B-F4CC-417D59B2D242}"/>
              </a:ext>
            </a:extLst>
          </p:cNvPr>
          <p:cNvSpPr txBox="1">
            <a:spLocks/>
          </p:cNvSpPr>
          <p:nvPr/>
        </p:nvSpPr>
        <p:spPr>
          <a:xfrm>
            <a:off x="6302551" y="458947"/>
            <a:ext cx="5481461" cy="1920539"/>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0" indent="0" algn="just"/>
            <a:r>
              <a:rPr lang="en-GB" sz="2400" b="0" dirty="0">
                <a:latin typeface="Optima" panose="02000503060000020004" pitchFamily="2" charset="0"/>
              </a:rPr>
              <a:t>We also have custody of the Wolfgang Pauli records, a private collection of scientific books, correspondence, and manuscripts from the Austrian Nobel Prize winner. </a:t>
            </a:r>
          </a:p>
          <a:p>
            <a:pPr marL="0" indent="0"/>
            <a:endParaRPr lang="en-GB" sz="2400" b="0" dirty="0">
              <a:latin typeface="Optima" panose="02000503060000020004" pitchFamily="2" charset="0"/>
            </a:endParaRPr>
          </a:p>
          <a:p>
            <a:pPr marL="0" indent="0"/>
            <a:endParaRPr lang="en-GB" sz="2400" b="0" dirty="0">
              <a:latin typeface="Optima" panose="02000503060000020004" pitchFamily="2" charset="0"/>
            </a:endParaRPr>
          </a:p>
        </p:txBody>
      </p:sp>
      <p:pic>
        <p:nvPicPr>
          <p:cNvPr id="11" name="Picture 10">
            <a:extLst>
              <a:ext uri="{FF2B5EF4-FFF2-40B4-BE49-F238E27FC236}">
                <a16:creationId xmlns:a16="http://schemas.microsoft.com/office/drawing/2014/main" id="{9D5EF56D-D907-4D21-DB15-AA5E9EAF58B9}"/>
              </a:ext>
            </a:extLst>
          </p:cNvPr>
          <p:cNvPicPr>
            <a:picLocks noChangeAspect="1"/>
          </p:cNvPicPr>
          <p:nvPr/>
        </p:nvPicPr>
        <p:blipFill>
          <a:blip r:embed="rId3"/>
          <a:stretch>
            <a:fillRect/>
          </a:stretch>
        </p:blipFill>
        <p:spPr>
          <a:xfrm>
            <a:off x="6302550" y="2379486"/>
            <a:ext cx="5481462" cy="3877476"/>
          </a:xfrm>
          <a:prstGeom prst="rect">
            <a:avLst/>
          </a:prstGeom>
          <a:ln>
            <a:solidFill>
              <a:srgbClr val="010101"/>
            </a:solidFill>
          </a:ln>
        </p:spPr>
      </p:pic>
      <p:pic>
        <p:nvPicPr>
          <p:cNvPr id="15" name="Picture 14">
            <a:extLst>
              <a:ext uri="{FF2B5EF4-FFF2-40B4-BE49-F238E27FC236}">
                <a16:creationId xmlns:a16="http://schemas.microsoft.com/office/drawing/2014/main" id="{09F865FB-F7CF-D541-A3C4-98FED5C07A0C}"/>
              </a:ext>
            </a:extLst>
          </p:cNvPr>
          <p:cNvPicPr>
            <a:picLocks noChangeAspect="1"/>
          </p:cNvPicPr>
          <p:nvPr/>
        </p:nvPicPr>
        <p:blipFill>
          <a:blip r:embed="rId4"/>
          <a:stretch>
            <a:fillRect/>
          </a:stretch>
        </p:blipFill>
        <p:spPr>
          <a:xfrm>
            <a:off x="407988" y="1135230"/>
            <a:ext cx="4694418" cy="2932738"/>
          </a:xfrm>
          <a:prstGeom prst="rect">
            <a:avLst/>
          </a:prstGeom>
          <a:ln>
            <a:solidFill>
              <a:srgbClr val="010101"/>
            </a:solidFill>
          </a:ln>
        </p:spPr>
      </p:pic>
    </p:spTree>
    <p:extLst>
      <p:ext uri="{BB962C8B-B14F-4D97-AF65-F5344CB8AC3E}">
        <p14:creationId xmlns:p14="http://schemas.microsoft.com/office/powerpoint/2010/main" val="373118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E1A61-1A41-462B-A972-D1982F448BEE}"/>
              </a:ext>
            </a:extLst>
          </p:cNvPr>
          <p:cNvSpPr>
            <a:spLocks noGrp="1"/>
          </p:cNvSpPr>
          <p:nvPr>
            <p:ph type="body" idx="1"/>
          </p:nvPr>
        </p:nvSpPr>
        <p:spPr>
          <a:xfrm>
            <a:off x="407989" y="990910"/>
            <a:ext cx="4892432" cy="5197754"/>
          </a:xfrm>
        </p:spPr>
        <p:txBody>
          <a:bodyPr/>
          <a:lstStyle/>
          <a:p>
            <a:pPr marL="342900" indent="-342900" algn="just">
              <a:buFont typeface="Arial" panose="020B0604020202020204" pitchFamily="34" charset="0"/>
              <a:buChar char="•"/>
            </a:pPr>
            <a:r>
              <a:rPr lang="en-GB" sz="2400" b="0" dirty="0">
                <a:latin typeface="Optima" panose="02000503060000020004" pitchFamily="2" charset="0"/>
              </a:rPr>
              <a:t>16’000 paper books </a:t>
            </a:r>
            <a:r>
              <a:rPr lang="en-GB" sz="2400" dirty="0">
                <a:latin typeface="Optima" panose="02000503060000020004" pitchFamily="2" charset="0"/>
              </a:rPr>
              <a:t>freely available</a:t>
            </a:r>
            <a:r>
              <a:rPr lang="en-GB" sz="2400" b="0" dirty="0">
                <a:latin typeface="Optima" panose="02000503060000020004" pitchFamily="2" charset="0"/>
              </a:rPr>
              <a:t>, 40’000 paper books in total</a:t>
            </a:r>
            <a:endParaRPr lang="en-GB" sz="2400" dirty="0">
              <a:latin typeface="Optima" panose="02000503060000020004" pitchFamily="2" charset="0"/>
            </a:endParaRPr>
          </a:p>
          <a:p>
            <a:pPr marL="342900" indent="-342900" algn="just">
              <a:buFont typeface="Arial" panose="020B0604020202020204" pitchFamily="34" charset="0"/>
              <a:buChar char="•"/>
            </a:pPr>
            <a:r>
              <a:rPr lang="en-GB" sz="2400" b="0" dirty="0">
                <a:latin typeface="Optima" panose="02000503060000020004" pitchFamily="2" charset="0"/>
              </a:rPr>
              <a:t>More than </a:t>
            </a:r>
            <a:r>
              <a:rPr lang="en-GB" sz="2400" b="0" dirty="0">
                <a:latin typeface="Optima" panose="02000503060000020004" pitchFamily="2" charset="0"/>
                <a:hlinkClick r:id="rId3"/>
              </a:rPr>
              <a:t>110’000 e-books</a:t>
            </a:r>
            <a:endParaRPr lang="en-GB" sz="2400" b="0" dirty="0">
              <a:latin typeface="Optima" panose="02000503060000020004" pitchFamily="2" charset="0"/>
            </a:endParaRPr>
          </a:p>
          <a:p>
            <a:pPr marL="342900" indent="-342900" algn="just">
              <a:buFont typeface="Arial" panose="020B0604020202020204" pitchFamily="34" charset="0"/>
              <a:buChar char="•"/>
            </a:pPr>
            <a:r>
              <a:rPr lang="en-GB" sz="2400" b="0" dirty="0">
                <a:latin typeface="Optima" panose="02000503060000020004" pitchFamily="2" charset="0"/>
                <a:hlinkClick r:id="rId4"/>
              </a:rPr>
              <a:t>20’000 proceedings</a:t>
            </a:r>
            <a:endParaRPr lang="en-GB" sz="2400" b="0" dirty="0">
              <a:latin typeface="Optima" panose="02000503060000020004" pitchFamily="2" charset="0"/>
            </a:endParaRPr>
          </a:p>
          <a:p>
            <a:pPr marL="342900" indent="-342900" algn="just">
              <a:buFont typeface="Arial" panose="020B0604020202020204" pitchFamily="34" charset="0"/>
              <a:buChar char="•"/>
            </a:pPr>
            <a:r>
              <a:rPr lang="en-GB" sz="2400" b="0" dirty="0">
                <a:latin typeface="Optima" panose="02000503060000020004" pitchFamily="2" charset="0"/>
              </a:rPr>
              <a:t>45’000 standards</a:t>
            </a:r>
          </a:p>
          <a:p>
            <a:pPr marL="342900" indent="-342900" algn="just">
              <a:buFont typeface="Arial" panose="020B0604020202020204" pitchFamily="34" charset="0"/>
              <a:buChar char="•"/>
            </a:pPr>
            <a:r>
              <a:rPr lang="en-GB" sz="2400" b="0" dirty="0">
                <a:latin typeface="Optima" panose="02000503060000020004" pitchFamily="2" charset="0"/>
              </a:rPr>
              <a:t>2’300 journals</a:t>
            </a:r>
          </a:p>
          <a:p>
            <a:pPr marL="342900" indent="-342900" algn="just">
              <a:buFont typeface="Arial" panose="020B0604020202020204" pitchFamily="34" charset="0"/>
              <a:buChar char="•"/>
            </a:pPr>
            <a:endParaRPr lang="en-GB" sz="2400" b="0" dirty="0">
              <a:latin typeface="Optima" panose="02000503060000020004" pitchFamily="2" charset="0"/>
            </a:endParaRPr>
          </a:p>
          <a:p>
            <a:pPr marL="342900" indent="-342900" algn="just">
              <a:buFont typeface="Arial" panose="020B0604020202020204" pitchFamily="34" charset="0"/>
              <a:buChar char="•"/>
            </a:pPr>
            <a:endParaRPr lang="en-GB" sz="2400" b="0" dirty="0">
              <a:latin typeface="Optima" panose="02000503060000020004" pitchFamily="2" charset="0"/>
            </a:endParaRPr>
          </a:p>
        </p:txBody>
      </p:sp>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fr-CH" dirty="0">
                <a:latin typeface="Optima" panose="02000503060000020004" pitchFamily="2" charset="0"/>
              </a:rPr>
              <a:t>CERN L</a:t>
            </a:r>
            <a:r>
              <a:rPr lang="en-CH">
                <a:latin typeface="Optima" panose="02000503060000020004" pitchFamily="2" charset="0"/>
              </a:rPr>
              <a:t>ibrary </a:t>
            </a:r>
            <a:r>
              <a:rPr lang="fr-CH" dirty="0">
                <a:latin typeface="Optima" panose="02000503060000020004" pitchFamily="2" charset="0"/>
              </a:rPr>
              <a:t>collection</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5</a:t>
            </a:fld>
            <a:endParaRPr lang="en-US">
              <a:latin typeface="Optima" panose="02000503060000020004" pitchFamily="2" charset="0"/>
            </a:endParaRPr>
          </a:p>
        </p:txBody>
      </p:sp>
      <p:pic>
        <p:nvPicPr>
          <p:cNvPr id="18" name="Picture 17" descr="A shelf with books on it&#10;&#10;Description automatically generated">
            <a:extLst>
              <a:ext uri="{FF2B5EF4-FFF2-40B4-BE49-F238E27FC236}">
                <a16:creationId xmlns:a16="http://schemas.microsoft.com/office/drawing/2014/main" id="{7CF1A35F-3876-2970-CE18-54963F41B1EF}"/>
              </a:ext>
            </a:extLst>
          </p:cNvPr>
          <p:cNvPicPr>
            <a:picLocks noChangeAspect="1"/>
          </p:cNvPicPr>
          <p:nvPr/>
        </p:nvPicPr>
        <p:blipFill>
          <a:blip r:embed="rId5"/>
          <a:stretch>
            <a:fillRect/>
          </a:stretch>
        </p:blipFill>
        <p:spPr>
          <a:xfrm>
            <a:off x="9767895" y="2048578"/>
            <a:ext cx="2016116" cy="3726026"/>
          </a:xfrm>
          <a:prstGeom prst="rect">
            <a:avLst/>
          </a:prstGeom>
        </p:spPr>
      </p:pic>
      <p:pic>
        <p:nvPicPr>
          <p:cNvPr id="13" name="Picture 12" descr="A person standing in a library&#10;&#10;Description automatically generated">
            <a:extLst>
              <a:ext uri="{FF2B5EF4-FFF2-40B4-BE49-F238E27FC236}">
                <a16:creationId xmlns:a16="http://schemas.microsoft.com/office/drawing/2014/main" id="{A07E8435-2503-F96C-0F4C-6370C6C0CA6B}"/>
              </a:ext>
            </a:extLst>
          </p:cNvPr>
          <p:cNvPicPr>
            <a:picLocks noChangeAspect="1"/>
          </p:cNvPicPr>
          <p:nvPr/>
        </p:nvPicPr>
        <p:blipFill>
          <a:blip r:embed="rId6"/>
          <a:stretch>
            <a:fillRect/>
          </a:stretch>
        </p:blipFill>
        <p:spPr>
          <a:xfrm>
            <a:off x="5526074" y="2048578"/>
            <a:ext cx="4016167" cy="3726026"/>
          </a:xfrm>
          <a:prstGeom prst="rect">
            <a:avLst/>
          </a:prstGeom>
        </p:spPr>
      </p:pic>
      <p:pic>
        <p:nvPicPr>
          <p:cNvPr id="7" name="Picture 6" descr="A logo of a library&#10;&#10;Description automatically generated">
            <a:extLst>
              <a:ext uri="{FF2B5EF4-FFF2-40B4-BE49-F238E27FC236}">
                <a16:creationId xmlns:a16="http://schemas.microsoft.com/office/drawing/2014/main" id="{D5BDDCF1-7219-5583-6D56-DACA28640A99}"/>
              </a:ext>
            </a:extLst>
          </p:cNvPr>
          <p:cNvPicPr>
            <a:picLocks noChangeAspect="1"/>
          </p:cNvPicPr>
          <p:nvPr/>
        </p:nvPicPr>
        <p:blipFill>
          <a:blip r:embed="rId7"/>
          <a:stretch>
            <a:fillRect/>
          </a:stretch>
        </p:blipFill>
        <p:spPr>
          <a:xfrm>
            <a:off x="10444408" y="33450"/>
            <a:ext cx="1599064" cy="1065742"/>
          </a:xfrm>
          <a:prstGeom prst="rect">
            <a:avLst/>
          </a:prstGeom>
        </p:spPr>
      </p:pic>
    </p:spTree>
    <p:extLst>
      <p:ext uri="{BB962C8B-B14F-4D97-AF65-F5344CB8AC3E}">
        <p14:creationId xmlns:p14="http://schemas.microsoft.com/office/powerpoint/2010/main" val="2687165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C496EB-C2FE-8C8F-9E07-609D16D662F4}"/>
              </a:ext>
            </a:extLst>
          </p:cNvPr>
          <p:cNvSpPr>
            <a:spLocks noGrp="1"/>
          </p:cNvSpPr>
          <p:nvPr>
            <p:ph type="title"/>
          </p:nvPr>
        </p:nvSpPr>
        <p:spPr/>
        <p:txBody>
          <a:bodyPr/>
          <a:lstStyle/>
          <a:p>
            <a:r>
              <a:rPr lang="en-GB" dirty="0">
                <a:latin typeface="Optima" panose="02000503060000020004" pitchFamily="2" charset="0"/>
              </a:rPr>
              <a:t>CERN Library catalogue:</a:t>
            </a:r>
            <a:br>
              <a:rPr lang="en-GB" dirty="0">
                <a:latin typeface="Optima" panose="02000503060000020004" pitchFamily="2" charset="0"/>
              </a:rPr>
            </a:br>
            <a:r>
              <a:rPr lang="en-GB" dirty="0">
                <a:latin typeface="Optima" panose="02000503060000020004" pitchFamily="2" charset="0"/>
              </a:rPr>
              <a:t>Which subjects are covered?</a:t>
            </a:r>
          </a:p>
          <a:p>
            <a:endParaRPr lang="en-GB" dirty="0">
              <a:latin typeface="Optima" panose="02000503060000020004" pitchFamily="2" charset="0"/>
            </a:endParaRPr>
          </a:p>
        </p:txBody>
      </p:sp>
      <p:sp>
        <p:nvSpPr>
          <p:cNvPr id="4" name="Date Placeholder 3">
            <a:extLst>
              <a:ext uri="{FF2B5EF4-FFF2-40B4-BE49-F238E27FC236}">
                <a16:creationId xmlns:a16="http://schemas.microsoft.com/office/drawing/2014/main" id="{11BEC9F2-EEDD-01A8-CC6B-9CEDBF99AF7E}"/>
              </a:ext>
            </a:extLst>
          </p:cNvPr>
          <p:cNvSpPr>
            <a:spLocks noGrp="1"/>
          </p:cNvSpPr>
          <p:nvPr>
            <p:ph type="dt" idx="10"/>
          </p:nvPr>
        </p:nvSpPr>
        <p:spPr/>
        <p:txBody>
          <a:bodyPr/>
          <a:lstStyle/>
          <a:p>
            <a:endParaRPr lang="en-GB">
              <a:latin typeface="Optima" panose="02000503060000020004" pitchFamily="2" charset="0"/>
            </a:endParaRPr>
          </a:p>
        </p:txBody>
      </p:sp>
      <p:sp>
        <p:nvSpPr>
          <p:cNvPr id="5" name="Footer Placeholder 4">
            <a:extLst>
              <a:ext uri="{FF2B5EF4-FFF2-40B4-BE49-F238E27FC236}">
                <a16:creationId xmlns:a16="http://schemas.microsoft.com/office/drawing/2014/main" id="{4A976247-0057-354E-1965-DD3ABFFCB892}"/>
              </a:ext>
            </a:extLst>
          </p:cNvPr>
          <p:cNvSpPr>
            <a:spLocks noGrp="1"/>
          </p:cNvSpPr>
          <p:nvPr>
            <p:ph type="ftr" idx="11"/>
          </p:nvPr>
        </p:nvSpPr>
        <p:spPr/>
        <p:txBody>
          <a:bodyPr/>
          <a:lstStyle/>
          <a:p>
            <a:r>
              <a:rPr lang="en-GB">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5EB646BE-45FE-ED43-69BD-EBFEA904FBB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a:latin typeface="Optima" panose="02000503060000020004" pitchFamily="2" charset="0"/>
              </a:rPr>
              <a:t>6</a:t>
            </a:fld>
            <a:endParaRPr lang="en-US">
              <a:latin typeface="Optima" panose="02000503060000020004" pitchFamily="2" charset="0"/>
            </a:endParaRPr>
          </a:p>
        </p:txBody>
      </p:sp>
      <p:pic>
        <p:nvPicPr>
          <p:cNvPr id="11" name="Picture 10">
            <a:extLst>
              <a:ext uri="{FF2B5EF4-FFF2-40B4-BE49-F238E27FC236}">
                <a16:creationId xmlns:a16="http://schemas.microsoft.com/office/drawing/2014/main" id="{AB26D1F1-7888-75C5-F78C-29C3FF2220D1}"/>
              </a:ext>
            </a:extLst>
          </p:cNvPr>
          <p:cNvPicPr>
            <a:picLocks noChangeAspect="1"/>
          </p:cNvPicPr>
          <p:nvPr/>
        </p:nvPicPr>
        <p:blipFill>
          <a:blip r:embed="rId3"/>
          <a:stretch>
            <a:fillRect/>
          </a:stretch>
        </p:blipFill>
        <p:spPr>
          <a:xfrm>
            <a:off x="6168562" y="835006"/>
            <a:ext cx="5904574" cy="5425537"/>
          </a:xfrm>
          <a:prstGeom prst="rect">
            <a:avLst/>
          </a:prstGeom>
        </p:spPr>
      </p:pic>
      <p:sp>
        <p:nvSpPr>
          <p:cNvPr id="12" name="TextBox 11">
            <a:extLst>
              <a:ext uri="{FF2B5EF4-FFF2-40B4-BE49-F238E27FC236}">
                <a16:creationId xmlns:a16="http://schemas.microsoft.com/office/drawing/2014/main" id="{49CF3F45-E0CB-AEBD-16D4-98BDA3C13D67}"/>
              </a:ext>
            </a:extLst>
          </p:cNvPr>
          <p:cNvSpPr txBox="1"/>
          <p:nvPr/>
        </p:nvSpPr>
        <p:spPr>
          <a:xfrm>
            <a:off x="407988" y="1551562"/>
            <a:ext cx="5760574" cy="4708981"/>
          </a:xfrm>
          <a:prstGeom prst="rect">
            <a:avLst/>
          </a:prstGeom>
          <a:noFill/>
        </p:spPr>
        <p:txBody>
          <a:bodyPr wrap="square" rtlCol="0">
            <a:spAutoFit/>
          </a:bodyPr>
          <a:lstStyle/>
          <a:p>
            <a:pPr marL="228600" indent="0"/>
            <a:r>
              <a:rPr lang="en-US" sz="2000" b="1" dirty="0">
                <a:latin typeface="Optima" panose="02000503060000020004" pitchFamily="2" charset="0"/>
              </a:rPr>
              <a:t>Physics</a:t>
            </a:r>
            <a:r>
              <a:rPr lang="en-US" sz="2000" dirty="0">
                <a:latin typeface="Optima" panose="02000503060000020004" pitchFamily="2" charset="0"/>
              </a:rPr>
              <a:t> and </a:t>
            </a:r>
            <a:r>
              <a:rPr lang="en-US" sz="2000" b="1" dirty="0">
                <a:latin typeface="Optima" panose="02000503060000020004" pitchFamily="2" charset="0"/>
              </a:rPr>
              <a:t>Mathematics</a:t>
            </a:r>
            <a:r>
              <a:rPr lang="en-US" sz="2000" dirty="0">
                <a:latin typeface="Optima" panose="02000503060000020004" pitchFamily="2" charset="0"/>
              </a:rPr>
              <a:t> are our biggest subject groups, but we also offer books in other fields:</a:t>
            </a:r>
          </a:p>
          <a:p>
            <a:pPr marL="400050" indent="-171450">
              <a:buFont typeface="Arial" panose="020B0604020202020204" pitchFamily="34" charset="0"/>
              <a:buChar char="•"/>
            </a:pPr>
            <a:r>
              <a:rPr lang="en-US" sz="2000" b="1" dirty="0">
                <a:latin typeface="Optima" panose="02000503060000020004" pitchFamily="2" charset="0"/>
              </a:rPr>
              <a:t>Engineering</a:t>
            </a:r>
          </a:p>
          <a:p>
            <a:pPr marL="400050" indent="-171450">
              <a:buFont typeface="Arial" panose="020B0604020202020204" pitchFamily="34" charset="0"/>
              <a:buChar char="•"/>
            </a:pPr>
            <a:r>
              <a:rPr lang="en-US" sz="2000" b="1" dirty="0">
                <a:latin typeface="Optima" panose="02000503060000020004" pitchFamily="2" charset="0"/>
              </a:rPr>
              <a:t>Computer Science</a:t>
            </a:r>
          </a:p>
          <a:p>
            <a:pPr marL="400050" indent="-171450">
              <a:buFont typeface="Arial" panose="020B0604020202020204" pitchFamily="34" charset="0"/>
              <a:buChar char="•"/>
            </a:pPr>
            <a:r>
              <a:rPr lang="en-US" sz="2000" b="1" dirty="0">
                <a:latin typeface="Optima" panose="02000503060000020004" pitchFamily="2" charset="0"/>
              </a:rPr>
              <a:t>Chemistry &amp; Biology</a:t>
            </a:r>
          </a:p>
          <a:p>
            <a:pPr marL="400050" indent="-171450">
              <a:buFont typeface="Arial" panose="020B0604020202020204" pitchFamily="34" charset="0"/>
              <a:buChar char="•"/>
            </a:pPr>
            <a:r>
              <a:rPr lang="en-US" sz="2000" b="1" dirty="0">
                <a:latin typeface="Optima" panose="02000503060000020004" pitchFamily="2" charset="0"/>
              </a:rPr>
              <a:t>Astronomy</a:t>
            </a:r>
          </a:p>
          <a:p>
            <a:pPr marL="400050" indent="-171450">
              <a:buFont typeface="Arial" panose="020B0604020202020204" pitchFamily="34" charset="0"/>
              <a:buChar char="•"/>
            </a:pPr>
            <a:r>
              <a:rPr lang="en-US" sz="2000" b="1" dirty="0">
                <a:latin typeface="Optima" panose="02000503060000020004" pitchFamily="2" charset="0"/>
              </a:rPr>
              <a:t>Applied Sciences</a:t>
            </a:r>
          </a:p>
          <a:p>
            <a:pPr marL="400050" indent="-171450">
              <a:buFont typeface="Arial" panose="020B0604020202020204" pitchFamily="34" charset="0"/>
              <a:buChar char="•"/>
            </a:pPr>
            <a:r>
              <a:rPr lang="en-US" sz="2000" b="1" dirty="0">
                <a:latin typeface="Optima" panose="02000503060000020004" pitchFamily="2" charset="0"/>
              </a:rPr>
              <a:t>Languages</a:t>
            </a:r>
          </a:p>
          <a:p>
            <a:pPr marL="400050" indent="-171450">
              <a:buFont typeface="Arial" panose="020B0604020202020204" pitchFamily="34" charset="0"/>
              <a:buChar char="•"/>
            </a:pPr>
            <a:r>
              <a:rPr lang="en-US" sz="2000" b="1" dirty="0">
                <a:latin typeface="Optima" panose="02000503060000020004" pitchFamily="2" charset="0"/>
              </a:rPr>
              <a:t>History</a:t>
            </a:r>
          </a:p>
          <a:p>
            <a:pPr marL="400050" indent="-171450">
              <a:buFont typeface="Arial" panose="020B0604020202020204" pitchFamily="34" charset="0"/>
              <a:buChar char="•"/>
            </a:pPr>
            <a:r>
              <a:rPr lang="en-US" sz="2000" b="1" dirty="0">
                <a:latin typeface="Optima" panose="02000503060000020004" pitchFamily="2" charset="0"/>
              </a:rPr>
              <a:t>Arts</a:t>
            </a:r>
          </a:p>
          <a:p>
            <a:pPr marL="400050" indent="-171450">
              <a:buFont typeface="Arial" panose="020B0604020202020204" pitchFamily="34" charset="0"/>
              <a:buChar char="•"/>
            </a:pPr>
            <a:r>
              <a:rPr lang="en-US" sz="2000" b="1" dirty="0">
                <a:latin typeface="Optima" panose="02000503060000020004" pitchFamily="2" charset="0"/>
              </a:rPr>
              <a:t>Philosophy</a:t>
            </a:r>
          </a:p>
          <a:p>
            <a:pPr marL="400050" indent="-171450">
              <a:buFont typeface="Arial" panose="020B0604020202020204" pitchFamily="34" charset="0"/>
              <a:buChar char="•"/>
            </a:pPr>
            <a:r>
              <a:rPr lang="en-US" sz="2000" b="1" dirty="0">
                <a:latin typeface="Optima" panose="02000503060000020004" pitchFamily="2" charset="0"/>
              </a:rPr>
              <a:t>Management</a:t>
            </a:r>
          </a:p>
          <a:p>
            <a:pPr marL="400050" indent="-171450">
              <a:buFont typeface="Arial" panose="020B0604020202020204" pitchFamily="34" charset="0"/>
              <a:buChar char="•"/>
            </a:pPr>
            <a:r>
              <a:rPr lang="en-US" sz="2000" b="1" dirty="0">
                <a:latin typeface="Optima" panose="02000503060000020004" pitchFamily="2" charset="0"/>
              </a:rPr>
              <a:t>General Science</a:t>
            </a:r>
          </a:p>
          <a:p>
            <a:pPr marL="400050" indent="-171450">
              <a:buFont typeface="Arial" panose="020B0604020202020204" pitchFamily="34" charset="0"/>
              <a:buChar char="•"/>
            </a:pPr>
            <a:r>
              <a:rPr lang="en-US" sz="2000" b="1" dirty="0">
                <a:latin typeface="Optima" panose="02000503060000020004" pitchFamily="2" charset="0"/>
              </a:rPr>
              <a:t>Social Sciences</a:t>
            </a:r>
          </a:p>
          <a:p>
            <a:pPr marL="400050" indent="-171450">
              <a:buFont typeface="Arial" panose="020B0604020202020204" pitchFamily="34" charset="0"/>
              <a:buChar char="•"/>
            </a:pPr>
            <a:r>
              <a:rPr lang="en-US" sz="2000" dirty="0">
                <a:latin typeface="Optima" panose="02000503060000020004" pitchFamily="2" charset="0"/>
              </a:rPr>
              <a:t>etc.</a:t>
            </a:r>
            <a:endParaRPr lang="en-US" sz="1400" dirty="0">
              <a:latin typeface="Optima" panose="02000503060000020004" pitchFamily="2" charset="0"/>
            </a:endParaRPr>
          </a:p>
        </p:txBody>
      </p:sp>
    </p:spTree>
    <p:extLst>
      <p:ext uri="{BB962C8B-B14F-4D97-AF65-F5344CB8AC3E}">
        <p14:creationId xmlns:p14="http://schemas.microsoft.com/office/powerpoint/2010/main" val="1265092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E1A61-1A41-462B-A972-D1982F448BEE}"/>
              </a:ext>
            </a:extLst>
          </p:cNvPr>
          <p:cNvSpPr>
            <a:spLocks noGrp="1"/>
          </p:cNvSpPr>
          <p:nvPr>
            <p:ph type="body" idx="1"/>
          </p:nvPr>
        </p:nvSpPr>
        <p:spPr>
          <a:xfrm>
            <a:off x="407986" y="1113998"/>
            <a:ext cx="6099969" cy="4955005"/>
          </a:xfrm>
        </p:spPr>
        <p:txBody>
          <a:bodyPr/>
          <a:lstStyle/>
          <a:p>
            <a:pPr marL="342900" indent="-342900">
              <a:buFont typeface="Arial" panose="020B0604020202020204" pitchFamily="34" charset="0"/>
              <a:buChar char="•"/>
            </a:pPr>
            <a:r>
              <a:rPr lang="fr-CH" sz="2100" dirty="0">
                <a:solidFill>
                  <a:schemeClr val="dk2"/>
                </a:solidFill>
                <a:latin typeface="Optima" panose="02000503060000020004" pitchFamily="2" charset="0"/>
                <a:hlinkClick r:id="rId3"/>
              </a:rPr>
              <a:t>Bookshop catalogue</a:t>
            </a:r>
            <a:endParaRPr lang="fr-CH" b="0" dirty="0">
              <a:latin typeface="Optima" panose="02000503060000020004" pitchFamily="2" charset="0"/>
            </a:endParaRPr>
          </a:p>
          <a:p>
            <a:pPr marL="342900" indent="-342900">
              <a:buFont typeface="Arial" panose="020B0604020202020204" pitchFamily="34" charset="0"/>
              <a:buChar char="•"/>
            </a:pPr>
            <a:r>
              <a:rPr lang="en-GB" b="0" dirty="0">
                <a:latin typeface="Optima" panose="02000503060000020004" pitchFamily="2" charset="0"/>
              </a:rPr>
              <a:t>W</a:t>
            </a:r>
            <a:r>
              <a:rPr lang="en-GB" sz="2100" b="0" dirty="0">
                <a:solidFill>
                  <a:schemeClr val="dk2"/>
                </a:solidFill>
                <a:latin typeface="Optima" panose="02000503060000020004" pitchFamily="2" charset="0"/>
              </a:rPr>
              <a:t>e offer not only physics and mathematics books but also popular science, children’s books, CERN photo books, as well as books in different languages (English, French, Italian, German)</a:t>
            </a:r>
          </a:p>
          <a:p>
            <a:pPr marL="342900" indent="-342900">
              <a:buFont typeface="Arial" panose="020B0604020202020204" pitchFamily="34" charset="0"/>
              <a:buChar char="•"/>
            </a:pPr>
            <a:r>
              <a:rPr lang="en-GB" sz="2100" b="0" dirty="0">
                <a:solidFill>
                  <a:schemeClr val="dk2"/>
                </a:solidFill>
                <a:latin typeface="Optima" panose="02000503060000020004" pitchFamily="2" charset="0"/>
              </a:rPr>
              <a:t>Location and opening hours are the same as the Library Welcome Desk: </a:t>
            </a:r>
          </a:p>
          <a:p>
            <a:pPr marL="0" indent="361950"/>
            <a:r>
              <a:rPr lang="en-GB" sz="2100" b="1" dirty="0">
                <a:solidFill>
                  <a:schemeClr val="dk2"/>
                </a:solidFill>
                <a:latin typeface="Optima" panose="02000503060000020004" pitchFamily="2" charset="0"/>
              </a:rPr>
              <a:t>Monday-Friday: 09:00 – 18:00</a:t>
            </a:r>
          </a:p>
          <a:p>
            <a:pPr marL="342900" indent="-342900">
              <a:buFont typeface="Arial" panose="020B0604020202020204" pitchFamily="34" charset="0"/>
              <a:buChar char="•"/>
            </a:pPr>
            <a:r>
              <a:rPr lang="en-GB" b="0" dirty="0">
                <a:latin typeface="Optima" panose="02000503060000020004" pitchFamily="2" charset="0"/>
              </a:rPr>
              <a:t>Payment: cash/card or CERN budget code</a:t>
            </a:r>
            <a:endParaRPr lang="en-GB" sz="2100" b="0" dirty="0">
              <a:solidFill>
                <a:schemeClr val="dk2"/>
              </a:solidFill>
              <a:latin typeface="Optima" panose="02000503060000020004" pitchFamily="2" charset="0"/>
            </a:endParaRPr>
          </a:p>
          <a:p>
            <a:pPr marL="342900" indent="-342900">
              <a:buFont typeface="Arial" panose="020B0604020202020204" pitchFamily="34" charset="0"/>
              <a:buChar char="•"/>
            </a:pPr>
            <a:endParaRPr lang="fr-CH" sz="2100" b="0" dirty="0">
              <a:solidFill>
                <a:schemeClr val="dk2"/>
              </a:solidFill>
              <a:latin typeface="Optima" panose="02000503060000020004" pitchFamily="2" charset="0"/>
            </a:endParaRPr>
          </a:p>
          <a:p>
            <a:pPr marL="342900" indent="-342900">
              <a:buFont typeface="Arial" panose="020B0604020202020204" pitchFamily="34" charset="0"/>
              <a:buChar char="•"/>
            </a:pPr>
            <a:endParaRPr lang="en-GB" dirty="0">
              <a:latin typeface="Optima" panose="02000503060000020004" pitchFamily="2" charset="0"/>
            </a:endParaRPr>
          </a:p>
          <a:p>
            <a:endParaRPr lang="en-CH" dirty="0">
              <a:latin typeface="Optima" panose="02000503060000020004" pitchFamily="2" charset="0"/>
            </a:endParaRPr>
          </a:p>
        </p:txBody>
      </p:sp>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en-CH" dirty="0">
                <a:latin typeface="Optima" panose="02000503060000020004" pitchFamily="2" charset="0"/>
              </a:rPr>
              <a:t>CERN Bookshop</a:t>
            </a:r>
            <a:r>
              <a:rPr lang="en-US" dirty="0">
                <a:latin typeface="Optima" panose="02000503060000020004" pitchFamily="2" charset="0"/>
              </a:rPr>
              <a:t> – part of the CERN Library!</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7</a:t>
            </a:fld>
            <a:endParaRPr lang="en-US">
              <a:latin typeface="Optima" panose="02000503060000020004" pitchFamily="2" charset="0"/>
            </a:endParaRPr>
          </a:p>
        </p:txBody>
      </p:sp>
      <p:pic>
        <p:nvPicPr>
          <p:cNvPr id="10" name="Picture 9" descr="A shelf with books on it&#10;&#10;Description automatically generated">
            <a:extLst>
              <a:ext uri="{FF2B5EF4-FFF2-40B4-BE49-F238E27FC236}">
                <a16:creationId xmlns:a16="http://schemas.microsoft.com/office/drawing/2014/main" id="{5C3E7B30-3C86-6CD1-1CA7-5BACE806D6BB}"/>
              </a:ext>
            </a:extLst>
          </p:cNvPr>
          <p:cNvPicPr>
            <a:picLocks noChangeAspect="1"/>
          </p:cNvPicPr>
          <p:nvPr/>
        </p:nvPicPr>
        <p:blipFill>
          <a:blip r:embed="rId4"/>
          <a:stretch>
            <a:fillRect/>
          </a:stretch>
        </p:blipFill>
        <p:spPr>
          <a:xfrm>
            <a:off x="7115175" y="1113998"/>
            <a:ext cx="3443215" cy="2582412"/>
          </a:xfrm>
          <a:prstGeom prst="rect">
            <a:avLst/>
          </a:prstGeom>
        </p:spPr>
      </p:pic>
      <p:pic>
        <p:nvPicPr>
          <p:cNvPr id="4100" name="Picture 4">
            <a:extLst>
              <a:ext uri="{FF2B5EF4-FFF2-40B4-BE49-F238E27FC236}">
                <a16:creationId xmlns:a16="http://schemas.microsoft.com/office/drawing/2014/main" id="{3FA8D1F8-F9A7-D72C-2E0F-8C22FB37D9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5175" y="3819578"/>
            <a:ext cx="3443215" cy="229547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logo of a library&#10;&#10;Description automatically generated">
            <a:extLst>
              <a:ext uri="{FF2B5EF4-FFF2-40B4-BE49-F238E27FC236}">
                <a16:creationId xmlns:a16="http://schemas.microsoft.com/office/drawing/2014/main" id="{ABCE0AEB-23F4-6A6E-3578-D805A50440D8}"/>
              </a:ext>
            </a:extLst>
          </p:cNvPr>
          <p:cNvPicPr>
            <a:picLocks noChangeAspect="1"/>
          </p:cNvPicPr>
          <p:nvPr/>
        </p:nvPicPr>
        <p:blipFill>
          <a:blip r:embed="rId6"/>
          <a:stretch>
            <a:fillRect/>
          </a:stretch>
        </p:blipFill>
        <p:spPr>
          <a:xfrm>
            <a:off x="10444408" y="33450"/>
            <a:ext cx="1599064" cy="1065742"/>
          </a:xfrm>
          <a:prstGeom prst="rect">
            <a:avLst/>
          </a:prstGeom>
        </p:spPr>
      </p:pic>
    </p:spTree>
    <p:extLst>
      <p:ext uri="{BB962C8B-B14F-4D97-AF65-F5344CB8AC3E}">
        <p14:creationId xmlns:p14="http://schemas.microsoft.com/office/powerpoint/2010/main" val="1683622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E1A61-1A41-462B-A972-D1982F448BEE}"/>
              </a:ext>
            </a:extLst>
          </p:cNvPr>
          <p:cNvSpPr>
            <a:spLocks noGrp="1"/>
          </p:cNvSpPr>
          <p:nvPr>
            <p:ph type="body" idx="1"/>
          </p:nvPr>
        </p:nvSpPr>
        <p:spPr>
          <a:xfrm>
            <a:off x="404862" y="1578061"/>
            <a:ext cx="6457660" cy="4551710"/>
          </a:xfrm>
        </p:spPr>
        <p:txBody>
          <a:bodyPr/>
          <a:lstStyle/>
          <a:p>
            <a:pPr indent="-342900">
              <a:buFont typeface="Arial" panose="020B0604020202020204" pitchFamily="34" charset="0"/>
              <a:buChar char="•"/>
            </a:pPr>
            <a:r>
              <a:rPr lang="en-US" dirty="0">
                <a:latin typeface="Optima" panose="02000503060000020004" pitchFamily="2" charset="0"/>
              </a:rPr>
              <a:t>Request </a:t>
            </a:r>
            <a:r>
              <a:rPr lang="fr-CH" dirty="0">
                <a:latin typeface="Optima" panose="02000503060000020004" pitchFamily="2" charset="0"/>
              </a:rPr>
              <a:t>for a document </a:t>
            </a:r>
            <a:r>
              <a:rPr lang="en-GB" dirty="0">
                <a:latin typeface="Optima" panose="02000503060000020004" pitchFamily="2" charset="0"/>
              </a:rPr>
              <a:t>by submitting this form </a:t>
            </a:r>
            <a:r>
              <a:rPr lang="en-GB" dirty="0">
                <a:latin typeface="Optima" panose="02000503060000020004" pitchFamily="2" charset="0"/>
                <a:hlinkClick r:id="rId3"/>
              </a:rPr>
              <a:t>https://catalogue.library.cern/request</a:t>
            </a:r>
            <a:r>
              <a:rPr lang="en-GB" dirty="0">
                <a:latin typeface="Optima" panose="02000503060000020004" pitchFamily="2" charset="0"/>
              </a:rPr>
              <a:t>:</a:t>
            </a:r>
          </a:p>
          <a:p>
            <a:pPr marL="114300" indent="0"/>
            <a:endParaRPr lang="en-US" dirty="0">
              <a:latin typeface="Optima" panose="02000503060000020004" pitchFamily="2" charset="0"/>
            </a:endParaRPr>
          </a:p>
          <a:p>
            <a:pPr marL="800100" lvl="2" indent="-342900">
              <a:buFont typeface="Wingdings" panose="020B0604020202020204" pitchFamily="34" charset="0"/>
              <a:buChar char="Ø"/>
            </a:pPr>
            <a:r>
              <a:rPr lang="en-GB" b="1" dirty="0">
                <a:latin typeface="Optima" panose="02000503060000020004" pitchFamily="2" charset="0"/>
              </a:rPr>
              <a:t>Loan</a:t>
            </a:r>
            <a:r>
              <a:rPr lang="en-GB" dirty="0">
                <a:latin typeface="Optima" panose="02000503060000020004" pitchFamily="2" charset="0"/>
              </a:rPr>
              <a:t>: We can get books that we do not have in our catalogue – Usually delivered in 2-5 days</a:t>
            </a:r>
          </a:p>
          <a:p>
            <a:pPr marL="800100" lvl="2" indent="-342900">
              <a:buFont typeface="Wingdings" panose="020B0604020202020204" pitchFamily="34" charset="0"/>
              <a:buChar char="Ø"/>
            </a:pPr>
            <a:r>
              <a:rPr lang="en-GB" b="1" dirty="0">
                <a:latin typeface="Optima" panose="02000503060000020004" pitchFamily="2" charset="0"/>
              </a:rPr>
              <a:t>Purchase</a:t>
            </a:r>
            <a:r>
              <a:rPr lang="en-GB" dirty="0">
                <a:latin typeface="Optima" panose="02000503060000020004" pitchFamily="2" charset="0"/>
              </a:rPr>
              <a:t>: We can order books for you with payment by cash/card or budget code</a:t>
            </a:r>
          </a:p>
          <a:p>
            <a:pPr marL="800100" lvl="2" indent="-342900">
              <a:buFont typeface="Wingdings" panose="020B0604020202020204" pitchFamily="34" charset="0"/>
              <a:buChar char="Ø"/>
            </a:pPr>
            <a:r>
              <a:rPr lang="en-GB" b="1" dirty="0">
                <a:latin typeface="Optima" panose="02000503060000020004" pitchFamily="2" charset="0"/>
              </a:rPr>
              <a:t>Article copy</a:t>
            </a:r>
            <a:r>
              <a:rPr lang="en-GB" dirty="0">
                <a:latin typeface="Optima" panose="02000503060000020004" pitchFamily="2" charset="0"/>
              </a:rPr>
              <a:t>: If you cannot access an article you would like to read online, we can deliver it within 24h</a:t>
            </a:r>
          </a:p>
          <a:p>
            <a:pPr marL="800100" lvl="2" indent="-342900">
              <a:buFont typeface="Wingdings" panose="020B0604020202020204" pitchFamily="34" charset="0"/>
              <a:buChar char="Ø"/>
            </a:pPr>
            <a:r>
              <a:rPr lang="en-GB" b="1" dirty="0">
                <a:latin typeface="Optima" panose="02000503060000020004" pitchFamily="2" charset="0"/>
              </a:rPr>
              <a:t>Suggestion</a:t>
            </a:r>
            <a:r>
              <a:rPr lang="en-GB" dirty="0">
                <a:latin typeface="Optima" panose="02000503060000020004" pitchFamily="2" charset="0"/>
              </a:rPr>
              <a:t>: Let us know if an important document or book is missing in our collections – We can purchase it for the library</a:t>
            </a:r>
          </a:p>
          <a:p>
            <a:pPr indent="-342900">
              <a:buFont typeface="Arial" panose="020B0604020202020204" pitchFamily="34" charset="0"/>
              <a:buChar char="•"/>
            </a:pPr>
            <a:endParaRPr lang="en-GB" dirty="0">
              <a:latin typeface="Optima" panose="02000503060000020004" pitchFamily="2" charset="0"/>
            </a:endParaRPr>
          </a:p>
        </p:txBody>
      </p:sp>
      <p:sp>
        <p:nvSpPr>
          <p:cNvPr id="3" name="Title 2">
            <a:extLst>
              <a:ext uri="{FF2B5EF4-FFF2-40B4-BE49-F238E27FC236}">
                <a16:creationId xmlns:a16="http://schemas.microsoft.com/office/drawing/2014/main" id="{F19AB553-E1D4-6FF4-4FDD-64C786BBCBCC}"/>
              </a:ext>
            </a:extLst>
          </p:cNvPr>
          <p:cNvSpPr>
            <a:spLocks noGrp="1"/>
          </p:cNvSpPr>
          <p:nvPr>
            <p:ph type="title"/>
          </p:nvPr>
        </p:nvSpPr>
        <p:spPr/>
        <p:txBody>
          <a:bodyPr/>
          <a:lstStyle/>
          <a:p>
            <a:r>
              <a:rPr lang="fr-CH" dirty="0">
                <a:latin typeface="Optima" panose="02000503060000020004" pitchFamily="2" charset="0"/>
              </a:rPr>
              <a:t>Library and </a:t>
            </a:r>
            <a:r>
              <a:rPr lang="fr-CH" dirty="0" err="1">
                <a:latin typeface="Optima" panose="02000503060000020004" pitchFamily="2" charset="0"/>
              </a:rPr>
              <a:t>bookshop</a:t>
            </a:r>
            <a:r>
              <a:rPr lang="fr-CH" dirty="0">
                <a:latin typeface="Optima" panose="02000503060000020004" pitchFamily="2" charset="0"/>
              </a:rPr>
              <a:t> services</a:t>
            </a:r>
            <a:endParaRPr lang="en-CH" dirty="0">
              <a:latin typeface="Optima" panose="02000503060000020004" pitchFamily="2" charset="0"/>
            </a:endParaRPr>
          </a:p>
        </p:txBody>
      </p:sp>
      <p:sp>
        <p:nvSpPr>
          <p:cNvPr id="4" name="Date Placeholder 3">
            <a:extLst>
              <a:ext uri="{FF2B5EF4-FFF2-40B4-BE49-F238E27FC236}">
                <a16:creationId xmlns:a16="http://schemas.microsoft.com/office/drawing/2014/main" id="{90FECAD6-E4C6-D661-FAD4-3B0227877FA4}"/>
              </a:ext>
            </a:extLst>
          </p:cNvPr>
          <p:cNvSpPr>
            <a:spLocks noGrp="1"/>
          </p:cNvSpPr>
          <p:nvPr>
            <p:ph type="dt" idx="10"/>
          </p:nvPr>
        </p:nvSpPr>
        <p:spPr/>
        <p:txBody>
          <a:bodyPr/>
          <a:lstStyle/>
          <a:p>
            <a:endParaRPr lang="en-CH">
              <a:latin typeface="Optima" panose="02000503060000020004" pitchFamily="2" charset="0"/>
            </a:endParaRPr>
          </a:p>
        </p:txBody>
      </p:sp>
      <p:sp>
        <p:nvSpPr>
          <p:cNvPr id="5" name="Footer Placeholder 4">
            <a:extLst>
              <a:ext uri="{FF2B5EF4-FFF2-40B4-BE49-F238E27FC236}">
                <a16:creationId xmlns:a16="http://schemas.microsoft.com/office/drawing/2014/main" id="{E77BA32D-FF00-6388-86F2-9002C5A8787A}"/>
              </a:ext>
            </a:extLst>
          </p:cNvPr>
          <p:cNvSpPr>
            <a:spLocks noGrp="1"/>
          </p:cNvSpPr>
          <p:nvPr>
            <p:ph type="ftr" idx="11"/>
          </p:nvPr>
        </p:nvSpPr>
        <p:spPr/>
        <p:txBody>
          <a:bodyPr/>
          <a:lstStyle/>
          <a:p>
            <a:r>
              <a:rPr lang="en-GB" dirty="0">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40B91ACB-B560-D907-26DE-5544BC36DF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latin typeface="Optima" panose="02000503060000020004" pitchFamily="2" charset="0"/>
              </a:rPr>
              <a:t>8</a:t>
            </a:fld>
            <a:endParaRPr lang="en-US">
              <a:latin typeface="Optima" panose="02000503060000020004" pitchFamily="2" charset="0"/>
            </a:endParaRPr>
          </a:p>
        </p:txBody>
      </p:sp>
      <p:pic>
        <p:nvPicPr>
          <p:cNvPr id="7" name="Picture 7" descr="Graphical user interface, text, application, email&#10;&#10;Description automatically generated">
            <a:extLst>
              <a:ext uri="{FF2B5EF4-FFF2-40B4-BE49-F238E27FC236}">
                <a16:creationId xmlns:a16="http://schemas.microsoft.com/office/drawing/2014/main" id="{FE5ADAEC-AF93-FD56-B4CC-73A4BD308DF2}"/>
              </a:ext>
            </a:extLst>
          </p:cNvPr>
          <p:cNvPicPr>
            <a:picLocks noChangeAspect="1"/>
          </p:cNvPicPr>
          <p:nvPr/>
        </p:nvPicPr>
        <p:blipFill>
          <a:blip r:embed="rId4"/>
          <a:stretch>
            <a:fillRect/>
          </a:stretch>
        </p:blipFill>
        <p:spPr>
          <a:xfrm>
            <a:off x="6792184" y="1524095"/>
            <a:ext cx="5291066" cy="3949381"/>
          </a:xfrm>
          <a:prstGeom prst="rect">
            <a:avLst/>
          </a:prstGeom>
        </p:spPr>
      </p:pic>
      <p:sp>
        <p:nvSpPr>
          <p:cNvPr id="8" name="Rectangle 7">
            <a:extLst>
              <a:ext uri="{FF2B5EF4-FFF2-40B4-BE49-F238E27FC236}">
                <a16:creationId xmlns:a16="http://schemas.microsoft.com/office/drawing/2014/main" id="{F6C8DE6A-6477-EB6F-ABEC-44998DCB3BF8}"/>
              </a:ext>
            </a:extLst>
          </p:cNvPr>
          <p:cNvSpPr/>
          <p:nvPr/>
        </p:nvSpPr>
        <p:spPr>
          <a:xfrm>
            <a:off x="11007062" y="3668021"/>
            <a:ext cx="498300" cy="246603"/>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F7AB29FC-CEA6-467A-DA60-DFB3E3D6FF21}"/>
              </a:ext>
            </a:extLst>
          </p:cNvPr>
          <p:cNvSpPr/>
          <p:nvPr/>
        </p:nvSpPr>
        <p:spPr>
          <a:xfrm>
            <a:off x="1073156" y="2894690"/>
            <a:ext cx="5022844" cy="604095"/>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DFCDDF01-2BFE-F2A4-5123-BBA52CF3B5F6}"/>
              </a:ext>
            </a:extLst>
          </p:cNvPr>
          <p:cNvSpPr/>
          <p:nvPr/>
        </p:nvSpPr>
        <p:spPr>
          <a:xfrm>
            <a:off x="11007061" y="3914624"/>
            <a:ext cx="614667" cy="264086"/>
          </a:xfrm>
          <a:prstGeom prst="rect">
            <a:avLst/>
          </a:prstGeom>
          <a:no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accent6">
                    <a:lumMod val="60000"/>
                    <a:lumOff val="40000"/>
                  </a:schemeClr>
                </a:solidFill>
              </a:ln>
            </a:endParaRPr>
          </a:p>
        </p:txBody>
      </p:sp>
      <p:sp>
        <p:nvSpPr>
          <p:cNvPr id="12" name="Rectangle 11">
            <a:extLst>
              <a:ext uri="{FF2B5EF4-FFF2-40B4-BE49-F238E27FC236}">
                <a16:creationId xmlns:a16="http://schemas.microsoft.com/office/drawing/2014/main" id="{B572AF7D-91E2-ABE4-06B1-38D55A4F6C8E}"/>
              </a:ext>
            </a:extLst>
          </p:cNvPr>
          <p:cNvSpPr/>
          <p:nvPr/>
        </p:nvSpPr>
        <p:spPr>
          <a:xfrm>
            <a:off x="1073156" y="3550567"/>
            <a:ext cx="5412485" cy="523708"/>
          </a:xfrm>
          <a:prstGeom prst="rect">
            <a:avLst/>
          </a:prstGeom>
          <a:no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accent6">
                    <a:lumMod val="60000"/>
                    <a:lumOff val="40000"/>
                  </a:schemeClr>
                </a:solidFill>
              </a:ln>
            </a:endParaRPr>
          </a:p>
        </p:txBody>
      </p:sp>
      <p:sp>
        <p:nvSpPr>
          <p:cNvPr id="13" name="Rectangle 12">
            <a:extLst>
              <a:ext uri="{FF2B5EF4-FFF2-40B4-BE49-F238E27FC236}">
                <a16:creationId xmlns:a16="http://schemas.microsoft.com/office/drawing/2014/main" id="{01B29EA3-92C0-8DC6-B62B-75E2E467C825}"/>
              </a:ext>
            </a:extLst>
          </p:cNvPr>
          <p:cNvSpPr/>
          <p:nvPr/>
        </p:nvSpPr>
        <p:spPr>
          <a:xfrm>
            <a:off x="11007062" y="4178710"/>
            <a:ext cx="776951" cy="264086"/>
          </a:xfrm>
          <a:prstGeom prst="rect">
            <a:avLst/>
          </a:prstGeom>
          <a:no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accent6">
                    <a:lumMod val="60000"/>
                    <a:lumOff val="40000"/>
                  </a:schemeClr>
                </a:solidFill>
              </a:ln>
            </a:endParaRPr>
          </a:p>
        </p:txBody>
      </p:sp>
      <p:sp>
        <p:nvSpPr>
          <p:cNvPr id="14" name="Rectangle 13">
            <a:extLst>
              <a:ext uri="{FF2B5EF4-FFF2-40B4-BE49-F238E27FC236}">
                <a16:creationId xmlns:a16="http://schemas.microsoft.com/office/drawing/2014/main" id="{AD26F002-CE81-011E-1581-1944348AD544}"/>
              </a:ext>
            </a:extLst>
          </p:cNvPr>
          <p:cNvSpPr/>
          <p:nvPr/>
        </p:nvSpPr>
        <p:spPr>
          <a:xfrm>
            <a:off x="1073156" y="4135289"/>
            <a:ext cx="5719028" cy="523708"/>
          </a:xfrm>
          <a:prstGeom prst="rect">
            <a:avLst/>
          </a:prstGeom>
          <a:no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accent6">
                    <a:lumMod val="60000"/>
                    <a:lumOff val="40000"/>
                  </a:schemeClr>
                </a:solidFill>
              </a:ln>
            </a:endParaRPr>
          </a:p>
        </p:txBody>
      </p:sp>
      <p:sp>
        <p:nvSpPr>
          <p:cNvPr id="15" name="Rectangle 14">
            <a:extLst>
              <a:ext uri="{FF2B5EF4-FFF2-40B4-BE49-F238E27FC236}">
                <a16:creationId xmlns:a16="http://schemas.microsoft.com/office/drawing/2014/main" id="{4094BE89-C8DB-DCD0-DE69-5A12A25D2565}"/>
              </a:ext>
            </a:extLst>
          </p:cNvPr>
          <p:cNvSpPr/>
          <p:nvPr/>
        </p:nvSpPr>
        <p:spPr>
          <a:xfrm>
            <a:off x="11007061" y="4429964"/>
            <a:ext cx="776951" cy="264086"/>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accent6">
                    <a:lumMod val="60000"/>
                    <a:lumOff val="40000"/>
                  </a:schemeClr>
                </a:solidFill>
              </a:ln>
            </a:endParaRPr>
          </a:p>
        </p:txBody>
      </p:sp>
      <p:sp>
        <p:nvSpPr>
          <p:cNvPr id="16" name="Rectangle 15">
            <a:extLst>
              <a:ext uri="{FF2B5EF4-FFF2-40B4-BE49-F238E27FC236}">
                <a16:creationId xmlns:a16="http://schemas.microsoft.com/office/drawing/2014/main" id="{2AD925EE-DDBB-2467-20E4-03FCD09B3BF8}"/>
              </a:ext>
            </a:extLst>
          </p:cNvPr>
          <p:cNvSpPr/>
          <p:nvPr/>
        </p:nvSpPr>
        <p:spPr>
          <a:xfrm>
            <a:off x="1073156" y="4690177"/>
            <a:ext cx="5638729" cy="783299"/>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n>
                <a:solidFill>
                  <a:schemeClr val="accent6">
                    <a:lumMod val="60000"/>
                    <a:lumOff val="40000"/>
                  </a:schemeClr>
                </a:solidFill>
              </a:ln>
            </a:endParaRPr>
          </a:p>
        </p:txBody>
      </p:sp>
      <p:pic>
        <p:nvPicPr>
          <p:cNvPr id="9" name="Picture 8" descr="A logo of a library&#10;&#10;Description automatically generated">
            <a:extLst>
              <a:ext uri="{FF2B5EF4-FFF2-40B4-BE49-F238E27FC236}">
                <a16:creationId xmlns:a16="http://schemas.microsoft.com/office/drawing/2014/main" id="{7A4DBC7C-5DCC-EEE4-AD34-06CB63FCB85E}"/>
              </a:ext>
            </a:extLst>
          </p:cNvPr>
          <p:cNvPicPr>
            <a:picLocks noChangeAspect="1"/>
          </p:cNvPicPr>
          <p:nvPr/>
        </p:nvPicPr>
        <p:blipFill>
          <a:blip r:embed="rId5"/>
          <a:stretch>
            <a:fillRect/>
          </a:stretch>
        </p:blipFill>
        <p:spPr>
          <a:xfrm>
            <a:off x="10444408" y="33450"/>
            <a:ext cx="1599064" cy="1065742"/>
          </a:xfrm>
          <a:prstGeom prst="rect">
            <a:avLst/>
          </a:prstGeom>
        </p:spPr>
      </p:pic>
    </p:spTree>
    <p:extLst>
      <p:ext uri="{BB962C8B-B14F-4D97-AF65-F5344CB8AC3E}">
        <p14:creationId xmlns:p14="http://schemas.microsoft.com/office/powerpoint/2010/main" val="2892883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6BE25C-ED79-2E1F-4967-E075A1D23788}"/>
              </a:ext>
            </a:extLst>
          </p:cNvPr>
          <p:cNvSpPr>
            <a:spLocks noGrp="1"/>
          </p:cNvSpPr>
          <p:nvPr>
            <p:ph type="title"/>
          </p:nvPr>
        </p:nvSpPr>
        <p:spPr/>
        <p:txBody>
          <a:bodyPr/>
          <a:lstStyle/>
          <a:p>
            <a:r>
              <a:rPr lang="en-GB" dirty="0">
                <a:latin typeface="Optima" panose="02000503060000020004" pitchFamily="2" charset="0"/>
              </a:rPr>
              <a:t>Online resources external to the Library catalogue</a:t>
            </a:r>
          </a:p>
        </p:txBody>
      </p:sp>
      <p:sp>
        <p:nvSpPr>
          <p:cNvPr id="4" name="Date Placeholder 3">
            <a:extLst>
              <a:ext uri="{FF2B5EF4-FFF2-40B4-BE49-F238E27FC236}">
                <a16:creationId xmlns:a16="http://schemas.microsoft.com/office/drawing/2014/main" id="{73B1DBAB-AE5D-53CB-917F-890E2F680980}"/>
              </a:ext>
            </a:extLst>
          </p:cNvPr>
          <p:cNvSpPr>
            <a:spLocks noGrp="1"/>
          </p:cNvSpPr>
          <p:nvPr>
            <p:ph type="dt" idx="10"/>
          </p:nvPr>
        </p:nvSpPr>
        <p:spPr/>
        <p:txBody>
          <a:bodyPr/>
          <a:lstStyle/>
          <a:p>
            <a:endParaRPr lang="en-GB">
              <a:latin typeface="Optima" panose="02000503060000020004" pitchFamily="2" charset="0"/>
            </a:endParaRPr>
          </a:p>
        </p:txBody>
      </p:sp>
      <p:sp>
        <p:nvSpPr>
          <p:cNvPr id="5" name="Footer Placeholder 4">
            <a:extLst>
              <a:ext uri="{FF2B5EF4-FFF2-40B4-BE49-F238E27FC236}">
                <a16:creationId xmlns:a16="http://schemas.microsoft.com/office/drawing/2014/main" id="{B17329F9-1AA3-3D27-3045-9C6A7C4D4352}"/>
              </a:ext>
            </a:extLst>
          </p:cNvPr>
          <p:cNvSpPr>
            <a:spLocks noGrp="1"/>
          </p:cNvSpPr>
          <p:nvPr>
            <p:ph type="ftr" idx="11"/>
          </p:nvPr>
        </p:nvSpPr>
        <p:spPr/>
        <p:txBody>
          <a:bodyPr/>
          <a:lstStyle/>
          <a:p>
            <a:r>
              <a:rPr lang="en-GB">
                <a:latin typeface="Optima" panose="02000503060000020004" pitchFamily="2" charset="0"/>
              </a:rPr>
              <a:t>Scientific information Service</a:t>
            </a:r>
          </a:p>
        </p:txBody>
      </p:sp>
      <p:sp>
        <p:nvSpPr>
          <p:cNvPr id="6" name="Slide Number Placeholder 5">
            <a:extLst>
              <a:ext uri="{FF2B5EF4-FFF2-40B4-BE49-F238E27FC236}">
                <a16:creationId xmlns:a16="http://schemas.microsoft.com/office/drawing/2014/main" id="{93655E0E-AA76-53E6-08EE-3EE672889D0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a:latin typeface="Optima" panose="02000503060000020004" pitchFamily="2" charset="0"/>
              </a:rPr>
              <a:t>9</a:t>
            </a:fld>
            <a:endParaRPr lang="en-US">
              <a:latin typeface="Optima" panose="02000503060000020004" pitchFamily="2" charset="0"/>
            </a:endParaRPr>
          </a:p>
        </p:txBody>
      </p:sp>
      <p:sp>
        <p:nvSpPr>
          <p:cNvPr id="8" name="Text Placeholder 1">
            <a:extLst>
              <a:ext uri="{FF2B5EF4-FFF2-40B4-BE49-F238E27FC236}">
                <a16:creationId xmlns:a16="http://schemas.microsoft.com/office/drawing/2014/main" id="{3DB9137C-451A-B98E-D9C8-FD9616CDF7EC}"/>
              </a:ext>
            </a:extLst>
          </p:cNvPr>
          <p:cNvSpPr txBox="1">
            <a:spLocks/>
          </p:cNvSpPr>
          <p:nvPr/>
        </p:nvSpPr>
        <p:spPr>
          <a:xfrm>
            <a:off x="351979" y="1405996"/>
            <a:ext cx="11376024" cy="4766204"/>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90000"/>
              </a:lnSpc>
              <a:spcBef>
                <a:spcPts val="1800"/>
              </a:spcBef>
              <a:spcAft>
                <a:spcPts val="0"/>
              </a:spcAft>
              <a:buClr>
                <a:schemeClr val="dk2"/>
              </a:buClr>
              <a:buSzPts val="2100"/>
              <a:buFont typeface="Arial"/>
              <a:buNone/>
              <a:defRPr sz="2100" b="1" i="0" u="none" strike="noStrike" cap="none">
                <a:solidFill>
                  <a:schemeClr val="dk2"/>
                </a:solidFill>
                <a:latin typeface="Arial"/>
                <a:ea typeface="Arial"/>
                <a:cs typeface="Arial"/>
                <a:sym typeface="Arial"/>
              </a:defRPr>
            </a:lvl1pPr>
            <a:lvl2pPr marL="914400" marR="0" lvl="1"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36550" algn="l" rtl="0">
              <a:lnSpc>
                <a:spcPct val="100000"/>
              </a:lnSpc>
              <a:spcBef>
                <a:spcPts val="500"/>
              </a:spcBef>
              <a:spcAft>
                <a:spcPts val="0"/>
              </a:spcAft>
              <a:buClr>
                <a:schemeClr val="dk2"/>
              </a:buClr>
              <a:buSzPts val="1700"/>
              <a:buFont typeface="Arial"/>
              <a:buChar char="•"/>
              <a:defRPr sz="17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dk2"/>
              </a:buClr>
              <a:buSzPts val="1600"/>
              <a:buFont typeface="Arial"/>
              <a:buChar char="•"/>
              <a:defRPr sz="1600" b="0" i="0" u="none" strike="noStrike" cap="none">
                <a:solidFill>
                  <a:schemeClr val="dk2"/>
                </a:solidFill>
                <a:latin typeface="Arial"/>
                <a:ea typeface="Arial"/>
                <a:cs typeface="Arial"/>
                <a:sym typeface="Arial"/>
              </a:defRPr>
            </a:lvl4pPr>
            <a:lvl5pPr marL="2286000" marR="0" lvl="4" indent="-330200" algn="l" rtl="0">
              <a:lnSpc>
                <a:spcPct val="9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228600" indent="0"/>
            <a:r>
              <a:rPr lang="en-GB" b="0" dirty="0">
                <a:latin typeface="Optima" panose="02000503060000020004" pitchFamily="2" charset="0"/>
              </a:rPr>
              <a:t>Beside e-books and e-journals available in the catalogue, CERN SIS provides a wide range of online resources in various disciplines: </a:t>
            </a:r>
          </a:p>
          <a:p>
            <a:pPr marL="571500" indent="-342900">
              <a:buChar char="•"/>
            </a:pPr>
            <a:r>
              <a:rPr lang="en-GB" b="1" dirty="0">
                <a:latin typeface="Optima" panose="02000503060000020004" pitchFamily="2" charset="0"/>
              </a:rPr>
              <a:t>Dictionaries and reference books </a:t>
            </a:r>
            <a:r>
              <a:rPr lang="en-GB" b="0" dirty="0">
                <a:latin typeface="Optima" panose="02000503060000020004" pitchFamily="2" charset="0"/>
              </a:rPr>
              <a:t>(e.g. </a:t>
            </a:r>
            <a:r>
              <a:rPr lang="en-GB" b="0" dirty="0">
                <a:latin typeface="Optima" panose="02000503060000020004" pitchFamily="2" charset="0"/>
                <a:hlinkClick r:id="rId3"/>
              </a:rPr>
              <a:t>Oxford English Dictionary</a:t>
            </a:r>
            <a:r>
              <a:rPr lang="en-GB" b="0" dirty="0">
                <a:latin typeface="Optima" panose="02000503060000020004" pitchFamily="2" charset="0"/>
              </a:rPr>
              <a:t>, </a:t>
            </a:r>
            <a:r>
              <a:rPr lang="en-GB" b="0" dirty="0">
                <a:latin typeface="Optima" panose="02000503060000020004" pitchFamily="2" charset="0"/>
                <a:hlinkClick r:id="rId4"/>
              </a:rPr>
              <a:t>Oxford References</a:t>
            </a:r>
            <a:r>
              <a:rPr lang="en-GB" b="0" dirty="0">
                <a:latin typeface="Optima" panose="02000503060000020004" pitchFamily="2" charset="0"/>
              </a:rPr>
              <a:t>, </a:t>
            </a:r>
            <a:r>
              <a:rPr lang="en-GB" b="0" dirty="0">
                <a:latin typeface="Optima" panose="02000503060000020004" pitchFamily="2" charset="0"/>
                <a:hlinkClick r:id="rId5"/>
              </a:rPr>
              <a:t>Grand Robert</a:t>
            </a:r>
            <a:r>
              <a:rPr lang="en-GB" b="0" dirty="0">
                <a:latin typeface="Optima" panose="02000503060000020004" pitchFamily="2" charset="0"/>
              </a:rPr>
              <a:t>)</a:t>
            </a:r>
          </a:p>
          <a:p>
            <a:pPr marL="571500" indent="-342900">
              <a:buChar char="•"/>
            </a:pPr>
            <a:r>
              <a:rPr lang="en-GB" b="1" dirty="0">
                <a:latin typeface="Optima" panose="02000503060000020004" pitchFamily="2" charset="0"/>
              </a:rPr>
              <a:t>Online databases </a:t>
            </a:r>
            <a:r>
              <a:rPr lang="en-GB" b="0" dirty="0">
                <a:latin typeface="Optima" panose="02000503060000020004" pitchFamily="2" charset="0"/>
              </a:rPr>
              <a:t>(e.g. </a:t>
            </a:r>
            <a:r>
              <a:rPr lang="en-GB" b="0" dirty="0">
                <a:latin typeface="Optima" panose="02000503060000020004" pitchFamily="2" charset="0"/>
                <a:hlinkClick r:id="rId6"/>
              </a:rPr>
              <a:t>Total Materia</a:t>
            </a:r>
            <a:r>
              <a:rPr lang="en-GB" b="0" dirty="0">
                <a:latin typeface="Optima" panose="02000503060000020004" pitchFamily="2" charset="0"/>
              </a:rPr>
              <a:t>, </a:t>
            </a:r>
            <a:r>
              <a:rPr lang="en-GB" b="0" dirty="0">
                <a:latin typeface="Optima" panose="02000503060000020004" pitchFamily="2" charset="0"/>
                <a:hlinkClick r:id="rId7"/>
              </a:rPr>
              <a:t>Nucleonica</a:t>
            </a:r>
            <a:r>
              <a:rPr lang="en-GB" b="0" dirty="0">
                <a:latin typeface="Optima" panose="02000503060000020004" pitchFamily="2" charset="0"/>
              </a:rPr>
              <a:t>)</a:t>
            </a:r>
          </a:p>
          <a:p>
            <a:pPr marL="571500" indent="-342900">
              <a:buChar char="•"/>
            </a:pPr>
            <a:r>
              <a:rPr lang="en-GB" b="1" dirty="0">
                <a:latin typeface="Optima" panose="02000503060000020004" pitchFamily="2" charset="0"/>
              </a:rPr>
              <a:t>Scientific writing references </a:t>
            </a:r>
            <a:r>
              <a:rPr lang="en-GB" b="0" dirty="0">
                <a:latin typeface="Optima" panose="02000503060000020004" pitchFamily="2" charset="0"/>
              </a:rPr>
              <a:t>(e.g. </a:t>
            </a:r>
            <a:r>
              <a:rPr lang="en-GB" b="0" dirty="0">
                <a:latin typeface="Optima" panose="02000503060000020004" pitchFamily="2" charset="0"/>
                <a:hlinkClick r:id="rId8"/>
              </a:rPr>
              <a:t>Chicago Manual of Style</a:t>
            </a:r>
            <a:r>
              <a:rPr lang="en-GB" b="0" dirty="0">
                <a:latin typeface="Optima" panose="02000503060000020004" pitchFamily="2" charset="0"/>
              </a:rPr>
              <a:t>, </a:t>
            </a:r>
            <a:r>
              <a:rPr lang="en-GB" b="0" dirty="0">
                <a:latin typeface="Optima" panose="02000503060000020004" pitchFamily="2" charset="0"/>
                <a:hlinkClick r:id="rId9"/>
              </a:rPr>
              <a:t>Oxford Style guide</a:t>
            </a:r>
            <a:r>
              <a:rPr lang="en-GB" b="0" dirty="0">
                <a:latin typeface="Optima" panose="02000503060000020004" pitchFamily="2" charset="0"/>
              </a:rPr>
              <a:t>)</a:t>
            </a:r>
          </a:p>
          <a:p>
            <a:pPr marL="571500" indent="-342900">
              <a:buChar char="•"/>
            </a:pPr>
            <a:r>
              <a:rPr lang="en-GB" dirty="0">
                <a:latin typeface="Optima" panose="02000503060000020004" pitchFamily="2" charset="0"/>
              </a:rPr>
              <a:t>Online trainings and videos</a:t>
            </a:r>
            <a:r>
              <a:rPr lang="en-GB" b="0" dirty="0">
                <a:latin typeface="Optima" panose="02000503060000020004" pitchFamily="2" charset="0"/>
              </a:rPr>
              <a:t> (</a:t>
            </a:r>
            <a:r>
              <a:rPr lang="en-GB" b="0" dirty="0">
                <a:latin typeface="Optima" panose="02000503060000020004" pitchFamily="2" charset="0"/>
                <a:hlinkClick r:id="rId10"/>
              </a:rPr>
              <a:t>O’Reilly learning platform</a:t>
            </a:r>
            <a:r>
              <a:rPr lang="en-GB" b="0" dirty="0">
                <a:latin typeface="Optima" panose="02000503060000020004" pitchFamily="2" charset="0"/>
              </a:rPr>
              <a:t>) </a:t>
            </a:r>
          </a:p>
          <a:p>
            <a:pPr marL="571500" indent="-342900">
              <a:buChar char="•"/>
            </a:pPr>
            <a:r>
              <a:rPr lang="en-GB" dirty="0">
                <a:latin typeface="Optima" panose="02000503060000020004" pitchFamily="2" charset="0"/>
              </a:rPr>
              <a:t>Online standards</a:t>
            </a:r>
            <a:r>
              <a:rPr lang="en-GB" b="0" dirty="0">
                <a:latin typeface="Optima" panose="02000503060000020004" pitchFamily="2" charset="0"/>
              </a:rPr>
              <a:t> (</a:t>
            </a:r>
            <a:r>
              <a:rPr lang="en-GB" b="0" dirty="0">
                <a:latin typeface="Optima" panose="02000503060000020004" pitchFamily="2" charset="0"/>
                <a:hlinkClick r:id="rId11"/>
              </a:rPr>
              <a:t>SNV Connect</a:t>
            </a:r>
            <a:r>
              <a:rPr lang="en-GB" b="0" dirty="0">
                <a:latin typeface="Optima" panose="02000503060000020004" pitchFamily="2" charset="0"/>
              </a:rPr>
              <a:t>): more than 45’000 standards accessible for CERN</a:t>
            </a:r>
          </a:p>
          <a:p>
            <a:pPr marL="571500" indent="-342900">
              <a:buChar char="•"/>
            </a:pPr>
            <a:endParaRPr lang="en-GB" b="0" dirty="0">
              <a:latin typeface="Optima" panose="02000503060000020004" pitchFamily="2" charset="0"/>
            </a:endParaRPr>
          </a:p>
          <a:p>
            <a:pPr marL="571500" indent="-342900">
              <a:buChar char="•"/>
            </a:pPr>
            <a:r>
              <a:rPr lang="en-GB" dirty="0">
                <a:latin typeface="Optima" panose="02000503060000020004" pitchFamily="2" charset="0"/>
              </a:rPr>
              <a:t>All resources available here:</a:t>
            </a:r>
            <a:r>
              <a:rPr lang="en-GB" b="0" dirty="0">
                <a:latin typeface="Optima" panose="02000503060000020004" pitchFamily="2" charset="0"/>
              </a:rPr>
              <a:t> </a:t>
            </a:r>
            <a:r>
              <a:rPr lang="en-GB" b="0" dirty="0">
                <a:latin typeface="Optima" panose="02000503060000020004" pitchFamily="2" charset="0"/>
                <a:hlinkClick r:id="rId12"/>
              </a:rPr>
              <a:t>https://sis.web.cern.ch/search-and-read/online-resources</a:t>
            </a:r>
            <a:endParaRPr lang="en-GB" b="0" dirty="0">
              <a:latin typeface="Optima" panose="02000503060000020004" pitchFamily="2" charset="0"/>
            </a:endParaRPr>
          </a:p>
          <a:p>
            <a:pPr marL="571500"/>
            <a:endParaRPr lang="en-GB" b="0" dirty="0">
              <a:latin typeface="Optima" panose="02000503060000020004" pitchFamily="2" charset="0"/>
            </a:endParaRPr>
          </a:p>
          <a:p>
            <a:pPr marL="1028700" lvl="1"/>
            <a:endParaRPr lang="en-GB" b="1" dirty="0">
              <a:latin typeface="Optima" panose="02000503060000020004" pitchFamily="2" charset="0"/>
            </a:endParaRPr>
          </a:p>
        </p:txBody>
      </p:sp>
      <p:pic>
        <p:nvPicPr>
          <p:cNvPr id="2" name="Picture 1" descr="A logo of a library&#10;&#10;Description automatically generated">
            <a:extLst>
              <a:ext uri="{FF2B5EF4-FFF2-40B4-BE49-F238E27FC236}">
                <a16:creationId xmlns:a16="http://schemas.microsoft.com/office/drawing/2014/main" id="{29F7EFCE-A4C7-711D-B6DF-C9DBF88A4468}"/>
              </a:ext>
            </a:extLst>
          </p:cNvPr>
          <p:cNvPicPr>
            <a:picLocks noChangeAspect="1"/>
          </p:cNvPicPr>
          <p:nvPr/>
        </p:nvPicPr>
        <p:blipFill>
          <a:blip r:embed="rId13"/>
          <a:stretch>
            <a:fillRect/>
          </a:stretch>
        </p:blipFill>
        <p:spPr>
          <a:xfrm>
            <a:off x="10445804" y="33450"/>
            <a:ext cx="1599064" cy="1065742"/>
          </a:xfrm>
          <a:prstGeom prst="rect">
            <a:avLst/>
          </a:prstGeom>
        </p:spPr>
      </p:pic>
    </p:spTree>
    <p:extLst>
      <p:ext uri="{BB962C8B-B14F-4D97-AF65-F5344CB8AC3E}">
        <p14:creationId xmlns:p14="http://schemas.microsoft.com/office/powerpoint/2010/main" val="3475365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8056</TotalTime>
  <Words>1021</Words>
  <Application>Microsoft Macintosh PowerPoint</Application>
  <PresentationFormat>Grand écran</PresentationFormat>
  <Paragraphs>134</Paragraphs>
  <Slides>16</Slides>
  <Notes>14</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16</vt:i4>
      </vt:variant>
    </vt:vector>
  </HeadingPairs>
  <TitlesOfParts>
    <vt:vector size="23" baseType="lpstr">
      <vt:lpstr>Calibri</vt:lpstr>
      <vt:lpstr>sourcesans-regular</vt:lpstr>
      <vt:lpstr>Wingdings</vt:lpstr>
      <vt:lpstr>Belleza</vt:lpstr>
      <vt:lpstr>Optima</vt:lpstr>
      <vt:lpstr>Arial</vt:lpstr>
      <vt:lpstr>Office Theme</vt:lpstr>
      <vt:lpstr>CERN Archives &amp; Library Presentation of the AL section </vt:lpstr>
      <vt:lpstr>Where to find information?</vt:lpstr>
      <vt:lpstr>CERN Archives</vt:lpstr>
      <vt:lpstr>CERN Archives</vt:lpstr>
      <vt:lpstr>CERN Library collection</vt:lpstr>
      <vt:lpstr>CERN Library catalogue: Which subjects are covered? </vt:lpstr>
      <vt:lpstr>CERN Bookshop – part of the CERN Library!</vt:lpstr>
      <vt:lpstr>Library and bookshop services</vt:lpstr>
      <vt:lpstr>Online resources external to the Library catalogue</vt:lpstr>
      <vt:lpstr>Library facilities – renovated last year!</vt:lpstr>
      <vt:lpstr>Library facilities </vt:lpstr>
      <vt:lpstr>The library is becoming more accessible (1)</vt:lpstr>
      <vt:lpstr>The library is becoming more accessible (2)</vt:lpstr>
      <vt:lpstr>New: Island SOLO booth</vt:lpstr>
      <vt:lpstr>New: Test phase for self-checkout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Salome Rohr</dc:creator>
  <cp:lastModifiedBy>Lydia Pieper</cp:lastModifiedBy>
  <cp:revision>1309</cp:revision>
  <dcterms:modified xsi:type="dcterms:W3CDTF">2024-09-18T08:24:56Z</dcterms:modified>
</cp:coreProperties>
</file>