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4721" r:id="rId2"/>
    <p:sldId id="4703" r:id="rId3"/>
    <p:sldId id="4707" r:id="rId4"/>
    <p:sldId id="4711" r:id="rId5"/>
    <p:sldId id="275" r:id="rId6"/>
    <p:sldId id="4712" r:id="rId7"/>
    <p:sldId id="524" r:id="rId8"/>
    <p:sldId id="4717" r:id="rId9"/>
    <p:sldId id="4719" r:id="rId10"/>
    <p:sldId id="4722" r:id="rId11"/>
    <p:sldId id="634" r:id="rId12"/>
    <p:sldId id="635" r:id="rId13"/>
    <p:sldId id="4700" r:id="rId14"/>
    <p:sldId id="4644" r:id="rId15"/>
    <p:sldId id="4416" r:id="rId16"/>
    <p:sldId id="4420" r:id="rId17"/>
    <p:sldId id="4673" r:id="rId18"/>
    <p:sldId id="4646" r:id="rId19"/>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959"/>
    <p:restoredTop sz="88168"/>
  </p:normalViewPr>
  <p:slideViewPr>
    <p:cSldViewPr snapToGrid="0" snapToObjects="1" showGuides="1">
      <p:cViewPr varScale="1">
        <p:scale>
          <a:sx n="174" d="100"/>
          <a:sy n="174" d="100"/>
        </p:scale>
        <p:origin x="192" y="768"/>
      </p:cViewPr>
      <p:guideLst>
        <p:guide orient="horz" pos="2160"/>
        <p:guide pos="3840"/>
      </p:guideLst>
    </p:cSldViewPr>
  </p:slideViewPr>
  <p:notesTextViewPr>
    <p:cViewPr>
      <p:scale>
        <a:sx n="1" d="1"/>
        <a:sy n="1" d="1"/>
      </p:scale>
      <p:origin x="0" y="0"/>
    </p:cViewPr>
  </p:notesTextViewPr>
  <p:sorterViewPr>
    <p:cViewPr>
      <p:scale>
        <a:sx n="1" d="1"/>
        <a:sy n="1" d="1"/>
      </p:scale>
      <p:origin x="0" y="0"/>
    </p:cViewPr>
  </p:sorterViewPr>
  <p:notesViewPr>
    <p:cSldViewPr snapToGrid="0" snapToObjects="1" showGuides="1">
      <p:cViewPr varScale="1">
        <p:scale>
          <a:sx n="171" d="100"/>
          <a:sy n="171" d="100"/>
        </p:scale>
        <p:origin x="655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var/folders/6k/zddsd_bx33s_jjg61z9zb0w80000gn/T/com.microsoft.Outlook/Outlook%20Temp/CERN%20SCOAP3%20Usage%20Data%20Aug_Sep%2023%20%5b5%5d.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file:////var/folders/6k/zddsd_bx33s_jjg61z9zb0w80000gn/T/com.microsoft.Outlook/Outlook%20Temp/CERN%20SCOAP3%20Usage%20Data%20Aug_Sep%2023%20%5b73%5d.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4534883720930232E-2"/>
          <c:y val="2.7151894539476074E-2"/>
          <c:w val="0.97093023255813948"/>
          <c:h val="0.72065462304249317"/>
        </c:manualLayout>
      </c:layout>
      <c:lineChart>
        <c:grouping val="standard"/>
        <c:varyColors val="0"/>
        <c:ser>
          <c:idx val="0"/>
          <c:order val="0"/>
          <c:tx>
            <c:strRef>
              <c:f>Sheet1!$B$1</c:f>
              <c:strCache>
                <c:ptCount val="1"/>
                <c:pt idx="0">
                  <c:v>Actual EU Inflation</c:v>
                </c:pt>
              </c:strCache>
            </c:strRef>
          </c:tx>
          <c:spPr>
            <a:ln w="28575" cap="rnd">
              <a:solidFill>
                <a:schemeClr val="accent6"/>
              </a:solidFill>
              <a:round/>
            </a:ln>
            <a:effectLst/>
          </c:spPr>
          <c:marker>
            <c:symbol val="none"/>
          </c:marker>
          <c:cat>
            <c:numRef>
              <c:f>Sheet1!$A$2:$A$14</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Sheet1!$B$2:$B$14</c:f>
              <c:numCache>
                <c:formatCode>General</c:formatCode>
                <c:ptCount val="13"/>
                <c:pt idx="0">
                  <c:v>2.0000000000000018E-3</c:v>
                </c:pt>
                <c:pt idx="1">
                  <c:v>9.980000000000544E-4</c:v>
                </c:pt>
                <c:pt idx="2">
                  <c:v>2.9999960000000048E-3</c:v>
                </c:pt>
                <c:pt idx="3">
                  <c:v>1.7041995944000021E-2</c:v>
                </c:pt>
                <c:pt idx="4">
                  <c:v>3.4331709875047967E-2</c:v>
                </c:pt>
                <c:pt idx="5">
                  <c:v>5.088101723304872E-2</c:v>
                </c:pt>
                <c:pt idx="6">
                  <c:v>5.6135422319213868E-2</c:v>
                </c:pt>
                <c:pt idx="7">
                  <c:v>8.3594943299513336E-2</c:v>
                </c:pt>
                <c:pt idx="8">
                  <c:v>0.1832856780830685</c:v>
                </c:pt>
                <c:pt idx="9">
                  <c:v>0.27913181800779707</c:v>
                </c:pt>
              </c:numCache>
            </c:numRef>
          </c:val>
          <c:smooth val="0"/>
          <c:extLst>
            <c:ext xmlns:c16="http://schemas.microsoft.com/office/drawing/2014/chart" uri="{C3380CC4-5D6E-409C-BE32-E72D297353CC}">
              <c16:uniqueId val="{00000000-14DA-D741-B197-E8913FD15812}"/>
            </c:ext>
          </c:extLst>
        </c:ser>
        <c:ser>
          <c:idx val="1"/>
          <c:order val="1"/>
          <c:tx>
            <c:strRef>
              <c:f>Sheet1!$C$1</c:f>
              <c:strCache>
                <c:ptCount val="1"/>
                <c:pt idx="0">
                  <c:v>Actual US Inflation</c:v>
                </c:pt>
              </c:strCache>
            </c:strRef>
          </c:tx>
          <c:spPr>
            <a:ln w="28575" cap="rnd">
              <a:solidFill>
                <a:schemeClr val="accent2"/>
              </a:solidFill>
              <a:round/>
            </a:ln>
            <a:effectLst/>
          </c:spPr>
          <c:marker>
            <c:symbol val="none"/>
          </c:marker>
          <c:cat>
            <c:numRef>
              <c:f>Sheet1!$A$2:$A$14</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Sheet1!$C$2:$C$14</c:f>
              <c:numCache>
                <c:formatCode>General</c:formatCode>
                <c:ptCount val="13"/>
                <c:pt idx="0">
                  <c:v>1.6000000000000014E-2</c:v>
                </c:pt>
                <c:pt idx="1">
                  <c:v>1.701599999999992E-2</c:v>
                </c:pt>
                <c:pt idx="2">
                  <c:v>3.023720799999996E-2</c:v>
                </c:pt>
                <c:pt idx="3">
                  <c:v>5.1872189367999866E-2</c:v>
                </c:pt>
                <c:pt idx="4">
                  <c:v>7.7117121912831932E-2</c:v>
                </c:pt>
                <c:pt idx="5">
                  <c:v>9.6505230107262863E-2</c:v>
                </c:pt>
                <c:pt idx="6">
                  <c:v>0.10966329286854992</c:v>
                </c:pt>
                <c:pt idx="7">
                  <c:v>0.16181746763337168</c:v>
                </c:pt>
                <c:pt idx="8">
                  <c:v>0.25476286504404144</c:v>
                </c:pt>
                <c:pt idx="9">
                  <c:v>0.31624624543119939</c:v>
                </c:pt>
              </c:numCache>
            </c:numRef>
          </c:val>
          <c:smooth val="0"/>
          <c:extLst>
            <c:ext xmlns:c16="http://schemas.microsoft.com/office/drawing/2014/chart" uri="{C3380CC4-5D6E-409C-BE32-E72D297353CC}">
              <c16:uniqueId val="{00000001-14DA-D741-B197-E8913FD15812}"/>
            </c:ext>
          </c:extLst>
        </c:ser>
        <c:ser>
          <c:idx val="2"/>
          <c:order val="2"/>
          <c:tx>
            <c:strRef>
              <c:f>Sheet1!$D$1</c:f>
              <c:strCache>
                <c:ptCount val="1"/>
                <c:pt idx="0">
                  <c:v>Annual price increase 2%</c:v>
                </c:pt>
              </c:strCache>
            </c:strRef>
          </c:tx>
          <c:spPr>
            <a:ln w="28575" cap="rnd">
              <a:solidFill>
                <a:srgbClr val="FF9300"/>
              </a:solidFill>
              <a:round/>
            </a:ln>
            <a:effectLst/>
          </c:spPr>
          <c:marker>
            <c:symbol val="none"/>
          </c:marker>
          <c:cat>
            <c:numRef>
              <c:f>Sheet1!$A$2:$A$14</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Sheet1!$D$2:$D$14</c:f>
              <c:numCache>
                <c:formatCode>General</c:formatCode>
                <c:ptCount val="13"/>
                <c:pt idx="0">
                  <c:v>2.0000000000000018E-2</c:v>
                </c:pt>
                <c:pt idx="1">
                  <c:v>4.0399999999999991E-2</c:v>
                </c:pt>
                <c:pt idx="2">
                  <c:v>6.1207999999999929E-2</c:v>
                </c:pt>
                <c:pt idx="3">
                  <c:v>8.2432159999999977E-2</c:v>
                </c:pt>
                <c:pt idx="4">
                  <c:v>0.10408080320000002</c:v>
                </c:pt>
                <c:pt idx="5">
                  <c:v>0.12616241926400007</c:v>
                </c:pt>
                <c:pt idx="6">
                  <c:v>0.14868566764928004</c:v>
                </c:pt>
                <c:pt idx="7">
                  <c:v>0.17165938100226574</c:v>
                </c:pt>
                <c:pt idx="8">
                  <c:v>0.19509256862231106</c:v>
                </c:pt>
                <c:pt idx="9">
                  <c:v>0.21899441999475733</c:v>
                </c:pt>
                <c:pt idx="10">
                  <c:v>0.24337430839465246</c:v>
                </c:pt>
              </c:numCache>
            </c:numRef>
          </c:val>
          <c:smooth val="0"/>
          <c:extLst>
            <c:ext xmlns:c16="http://schemas.microsoft.com/office/drawing/2014/chart" uri="{C3380CC4-5D6E-409C-BE32-E72D297353CC}">
              <c16:uniqueId val="{00000002-14DA-D741-B197-E8913FD15812}"/>
            </c:ext>
          </c:extLst>
        </c:ser>
        <c:ser>
          <c:idx val="3"/>
          <c:order val="3"/>
          <c:tx>
            <c:strRef>
              <c:f>Sheet1!$E$1</c:f>
              <c:strCache>
                <c:ptCount val="1"/>
                <c:pt idx="0">
                  <c:v>Annual price increase 3%</c:v>
                </c:pt>
              </c:strCache>
            </c:strRef>
          </c:tx>
          <c:spPr>
            <a:ln w="28575" cap="rnd">
              <a:solidFill>
                <a:srgbClr val="FF7E79"/>
              </a:solidFill>
              <a:round/>
            </a:ln>
            <a:effectLst/>
          </c:spPr>
          <c:marker>
            <c:symbol val="none"/>
          </c:marker>
          <c:cat>
            <c:numRef>
              <c:f>Sheet1!$A$2:$A$14</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Sheet1!$E$2:$E$14</c:f>
              <c:numCache>
                <c:formatCode>General</c:formatCode>
                <c:ptCount val="13"/>
                <c:pt idx="0">
                  <c:v>3.0000000000000027E-2</c:v>
                </c:pt>
                <c:pt idx="1">
                  <c:v>6.0899999999999954E-2</c:v>
                </c:pt>
                <c:pt idx="2">
                  <c:v>9.2727000000000004E-2</c:v>
                </c:pt>
                <c:pt idx="3">
                  <c:v>0.12550880999999992</c:v>
                </c:pt>
                <c:pt idx="4">
                  <c:v>0.15927407429999985</c:v>
                </c:pt>
                <c:pt idx="5">
                  <c:v>0.19405229652899991</c:v>
                </c:pt>
                <c:pt idx="6">
                  <c:v>0.22987386542486998</c:v>
                </c:pt>
                <c:pt idx="7">
                  <c:v>0.26677008138761615</c:v>
                </c:pt>
                <c:pt idx="8">
                  <c:v>0.30477318382924468</c:v>
                </c:pt>
                <c:pt idx="9">
                  <c:v>0.343916379344122</c:v>
                </c:pt>
                <c:pt idx="10">
                  <c:v>0.3842338707244457</c:v>
                </c:pt>
              </c:numCache>
            </c:numRef>
          </c:val>
          <c:smooth val="0"/>
          <c:extLst>
            <c:ext xmlns:c16="http://schemas.microsoft.com/office/drawing/2014/chart" uri="{C3380CC4-5D6E-409C-BE32-E72D297353CC}">
              <c16:uniqueId val="{00000004-14DA-D741-B197-E8913FD15812}"/>
            </c:ext>
          </c:extLst>
        </c:ser>
        <c:ser>
          <c:idx val="4"/>
          <c:order val="4"/>
          <c:tx>
            <c:strRef>
              <c:f>Sheet1!$F$1</c:f>
              <c:strCache>
                <c:ptCount val="1"/>
                <c:pt idx="0">
                  <c:v>Annual price increase 4%</c:v>
                </c:pt>
              </c:strCache>
            </c:strRef>
          </c:tx>
          <c:spPr>
            <a:ln w="28575" cap="rnd">
              <a:solidFill>
                <a:srgbClr val="C00000"/>
              </a:solidFill>
              <a:round/>
            </a:ln>
            <a:effectLst/>
          </c:spPr>
          <c:marker>
            <c:symbol val="none"/>
          </c:marker>
          <c:cat>
            <c:numRef>
              <c:f>Sheet1!$A$2:$A$14</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Sheet1!$F$2:$F$14</c:f>
              <c:numCache>
                <c:formatCode>General</c:formatCode>
                <c:ptCount val="13"/>
                <c:pt idx="0">
                  <c:v>4.0000000000000036E-2</c:v>
                </c:pt>
                <c:pt idx="1">
                  <c:v>8.1600000000000117E-2</c:v>
                </c:pt>
                <c:pt idx="2">
                  <c:v>0.12486400000000009</c:v>
                </c:pt>
                <c:pt idx="3">
                  <c:v>0.16985855999999999</c:v>
                </c:pt>
                <c:pt idx="4">
                  <c:v>0.2166529023999999</c:v>
                </c:pt>
                <c:pt idx="5">
                  <c:v>0.26531901849599993</c:v>
                </c:pt>
                <c:pt idx="6">
                  <c:v>0.31593177923583982</c:v>
                </c:pt>
                <c:pt idx="7">
                  <c:v>0.36856905040527344</c:v>
                </c:pt>
                <c:pt idx="8">
                  <c:v>0.4233118124214843</c:v>
                </c:pt>
                <c:pt idx="9">
                  <c:v>0.4802442849183437</c:v>
                </c:pt>
                <c:pt idx="10">
                  <c:v>0.53945405631507737</c:v>
                </c:pt>
              </c:numCache>
            </c:numRef>
          </c:val>
          <c:smooth val="0"/>
          <c:extLst>
            <c:ext xmlns:c16="http://schemas.microsoft.com/office/drawing/2014/chart" uri="{C3380CC4-5D6E-409C-BE32-E72D297353CC}">
              <c16:uniqueId val="{00000005-14DA-D741-B197-E8913FD15812}"/>
            </c:ext>
          </c:extLst>
        </c:ser>
        <c:ser>
          <c:idx val="5"/>
          <c:order val="5"/>
          <c:tx>
            <c:strRef>
              <c:f>Sheet1!$G$1</c:f>
              <c:strCache>
                <c:ptCount val="1"/>
                <c:pt idx="0">
                  <c:v>SCOAP3</c:v>
                </c:pt>
              </c:strCache>
            </c:strRef>
          </c:tx>
          <c:spPr>
            <a:ln w="28575" cap="rnd">
              <a:solidFill>
                <a:schemeClr val="accent1"/>
              </a:solidFill>
              <a:round/>
            </a:ln>
            <a:effectLst/>
          </c:spPr>
          <c:marker>
            <c:symbol val="none"/>
          </c:marker>
          <c:cat>
            <c:numRef>
              <c:f>Sheet1!$A$2:$A$14</c:f>
              <c:numCache>
                <c:formatCode>General</c:formatCode>
                <c:ptCount val="13"/>
                <c:pt idx="0">
                  <c:v>2014</c:v>
                </c:pt>
                <c:pt idx="1">
                  <c:v>2015</c:v>
                </c:pt>
                <c:pt idx="2">
                  <c:v>2016</c:v>
                </c:pt>
                <c:pt idx="3">
                  <c:v>2017</c:v>
                </c:pt>
                <c:pt idx="4">
                  <c:v>2018</c:v>
                </c:pt>
                <c:pt idx="5">
                  <c:v>2019</c:v>
                </c:pt>
                <c:pt idx="6">
                  <c:v>2020</c:v>
                </c:pt>
                <c:pt idx="7">
                  <c:v>2021</c:v>
                </c:pt>
                <c:pt idx="8">
                  <c:v>2022</c:v>
                </c:pt>
                <c:pt idx="9">
                  <c:v>2023</c:v>
                </c:pt>
                <c:pt idx="10">
                  <c:v>2024</c:v>
                </c:pt>
              </c:numCache>
            </c:numRef>
          </c:cat>
          <c:val>
            <c:numRef>
              <c:f>Sheet1!$G$2:$G$14</c:f>
              <c:numCache>
                <c:formatCode>General</c:formatCode>
                <c:ptCount val="13"/>
                <c:pt idx="0">
                  <c:v>0</c:v>
                </c:pt>
                <c:pt idx="1">
                  <c:v>0</c:v>
                </c:pt>
                <c:pt idx="2">
                  <c:v>0</c:v>
                </c:pt>
                <c:pt idx="3">
                  <c:v>4.0000000000000036E-2</c:v>
                </c:pt>
                <c:pt idx="4">
                  <c:v>4.0000000000000036E-2</c:v>
                </c:pt>
                <c:pt idx="5">
                  <c:v>4.0000000000000036E-2</c:v>
                </c:pt>
                <c:pt idx="6">
                  <c:v>6.912000000000007E-2</c:v>
                </c:pt>
                <c:pt idx="7">
                  <c:v>6.912000000000007E-2</c:v>
                </c:pt>
                <c:pt idx="8">
                  <c:v>6.912000000000007E-2</c:v>
                </c:pt>
                <c:pt idx="9">
                  <c:v>6.912000000000007E-2</c:v>
                </c:pt>
                <c:pt idx="10">
                  <c:v>6.912000000000007E-2</c:v>
                </c:pt>
              </c:numCache>
            </c:numRef>
          </c:val>
          <c:smooth val="0"/>
          <c:extLst>
            <c:ext xmlns:c16="http://schemas.microsoft.com/office/drawing/2014/chart" uri="{C3380CC4-5D6E-409C-BE32-E72D297353CC}">
              <c16:uniqueId val="{00000006-14DA-D741-B197-E8913FD15812}"/>
            </c:ext>
          </c:extLst>
        </c:ser>
        <c:dLbls>
          <c:showLegendKey val="0"/>
          <c:showVal val="0"/>
          <c:showCatName val="0"/>
          <c:showSerName val="0"/>
          <c:showPercent val="0"/>
          <c:showBubbleSize val="0"/>
        </c:dLbls>
        <c:smooth val="0"/>
        <c:axId val="466799504"/>
        <c:axId val="466801232"/>
      </c:lineChart>
      <c:catAx>
        <c:axId val="466799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defRPr>
            </a:pPr>
            <a:endParaRPr lang="en-US"/>
          </a:p>
        </c:txPr>
        <c:crossAx val="466801232"/>
        <c:crosses val="autoZero"/>
        <c:auto val="1"/>
        <c:lblAlgn val="ctr"/>
        <c:lblOffset val="100"/>
        <c:noMultiLvlLbl val="0"/>
      </c:catAx>
      <c:valAx>
        <c:axId val="466801232"/>
        <c:scaling>
          <c:orientation val="minMax"/>
        </c:scaling>
        <c:delete val="1"/>
        <c:axPos val="l"/>
        <c:numFmt formatCode="General" sourceLinked="1"/>
        <c:majorTickMark val="none"/>
        <c:minorTickMark val="none"/>
        <c:tickLblPos val="nextTo"/>
        <c:crossAx val="466799504"/>
        <c:crosses val="autoZero"/>
        <c:crossBetween val="between"/>
      </c:valAx>
      <c:spPr>
        <a:noFill/>
        <a:ln>
          <a:noFill/>
        </a:ln>
        <a:effectLst/>
      </c:spPr>
    </c:plotArea>
    <c:legend>
      <c:legendPos val="b"/>
      <c:layout>
        <c:manualLayout>
          <c:xMode val="edge"/>
          <c:yMode val="edge"/>
          <c:x val="0.12430498909623612"/>
          <c:y val="0.85001309005080339"/>
          <c:w val="0.77253156681260504"/>
          <c:h val="0.1253033694587638"/>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r>
              <a:rPr lang="en-GB" dirty="0">
                <a:solidFill>
                  <a:schemeClr val="tx2"/>
                </a:solidFill>
              </a:rPr>
              <a:t>19 books converted in Open Access in 2021 (SCOAP</a:t>
            </a:r>
            <a:r>
              <a:rPr lang="en-GB" baseline="30000" dirty="0">
                <a:solidFill>
                  <a:schemeClr val="tx2"/>
                </a:solidFill>
              </a:rPr>
              <a:t>3</a:t>
            </a:r>
            <a:r>
              <a:rPr lang="en-GB" dirty="0">
                <a:solidFill>
                  <a:schemeClr val="tx2"/>
                </a:solidFill>
              </a:rPr>
              <a:t>)</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endParaRPr lang="en-US"/>
        </a:p>
      </c:txPr>
    </c:title>
    <c:autoTitleDeleted val="0"/>
    <c:plotArea>
      <c:layout/>
      <c:barChart>
        <c:barDir val="col"/>
        <c:grouping val="stacked"/>
        <c:varyColors val="0"/>
        <c:ser>
          <c:idx val="0"/>
          <c:order val="0"/>
          <c:tx>
            <c:strRef>
              <c:f>'Usage data '!$B$23</c:f>
              <c:strCache>
                <c:ptCount val="1"/>
                <c:pt idx="0">
                  <c:v>Usage on publisher website</c:v>
                </c:pt>
              </c:strCache>
            </c:strRef>
          </c:tx>
          <c:spPr>
            <a:solidFill>
              <a:schemeClr val="accent1">
                <a:lumMod val="50000"/>
              </a:schemeClr>
            </a:solidFill>
            <a:ln>
              <a:noFill/>
            </a:ln>
            <a:effectLst/>
          </c:spPr>
          <c:invertIfNegative val="0"/>
          <c:dLbls>
            <c:delete val="1"/>
          </c:dLbls>
          <c:cat>
            <c:strRef>
              <c:f>'Usage data '!$C$22:$H$22</c:f>
              <c:strCache>
                <c:ptCount val="6"/>
                <c:pt idx="0">
                  <c:v>2018</c:v>
                </c:pt>
                <c:pt idx="1">
                  <c:v>2019</c:v>
                </c:pt>
                <c:pt idx="2">
                  <c:v>2020</c:v>
                </c:pt>
                <c:pt idx="3">
                  <c:v>2021</c:v>
                </c:pt>
                <c:pt idx="4">
                  <c:v>2022</c:v>
                </c:pt>
                <c:pt idx="5">
                  <c:v>2023 (09)</c:v>
                </c:pt>
              </c:strCache>
            </c:strRef>
          </c:cat>
          <c:val>
            <c:numRef>
              <c:f>'Usage data '!$C$23:$H$23</c:f>
              <c:numCache>
                <c:formatCode>General</c:formatCode>
                <c:ptCount val="6"/>
                <c:pt idx="0">
                  <c:v>100</c:v>
                </c:pt>
                <c:pt idx="1">
                  <c:v>272</c:v>
                </c:pt>
                <c:pt idx="2">
                  <c:v>363</c:v>
                </c:pt>
                <c:pt idx="3">
                  <c:v>2543</c:v>
                </c:pt>
                <c:pt idx="4">
                  <c:v>13680</c:v>
                </c:pt>
                <c:pt idx="5">
                  <c:v>11997</c:v>
                </c:pt>
              </c:numCache>
            </c:numRef>
          </c:val>
          <c:extLst>
            <c:ext xmlns:c16="http://schemas.microsoft.com/office/drawing/2014/chart" uri="{C3380CC4-5D6E-409C-BE32-E72D297353CC}">
              <c16:uniqueId val="{00000000-3708-5848-B063-C7F2031C1CC0}"/>
            </c:ext>
          </c:extLst>
        </c:ser>
        <c:ser>
          <c:idx val="1"/>
          <c:order val="1"/>
          <c:tx>
            <c:strRef>
              <c:f>'Usage data '!$B$24</c:f>
              <c:strCache>
                <c:ptCount val="1"/>
                <c:pt idx="0">
                  <c:v>Usage on OAPEN</c:v>
                </c:pt>
              </c:strCache>
            </c:strRef>
          </c:tx>
          <c:spPr>
            <a:solidFill>
              <a:schemeClr val="accent1">
                <a:lumMod val="60000"/>
                <a:lumOff val="40000"/>
              </a:schemeClr>
            </a:solidFill>
            <a:ln>
              <a:noFill/>
            </a:ln>
            <a:effectLst/>
          </c:spPr>
          <c:invertIfNegative val="0"/>
          <c:dLbls>
            <c:delete val="1"/>
          </c:dLbls>
          <c:cat>
            <c:strRef>
              <c:f>'Usage data '!$C$22:$H$22</c:f>
              <c:strCache>
                <c:ptCount val="6"/>
                <c:pt idx="0">
                  <c:v>2018</c:v>
                </c:pt>
                <c:pt idx="1">
                  <c:v>2019</c:v>
                </c:pt>
                <c:pt idx="2">
                  <c:v>2020</c:v>
                </c:pt>
                <c:pt idx="3">
                  <c:v>2021</c:v>
                </c:pt>
                <c:pt idx="4">
                  <c:v>2022</c:v>
                </c:pt>
                <c:pt idx="5">
                  <c:v>2023 (09)</c:v>
                </c:pt>
              </c:strCache>
            </c:strRef>
          </c:cat>
          <c:val>
            <c:numRef>
              <c:f>'Usage data '!$C$24:$H$24</c:f>
              <c:numCache>
                <c:formatCode>General</c:formatCode>
                <c:ptCount val="6"/>
                <c:pt idx="3">
                  <c:v>2511</c:v>
                </c:pt>
                <c:pt idx="4">
                  <c:v>22298</c:v>
                </c:pt>
                <c:pt idx="5">
                  <c:v>18358</c:v>
                </c:pt>
              </c:numCache>
            </c:numRef>
          </c:val>
          <c:extLst>
            <c:ext xmlns:c16="http://schemas.microsoft.com/office/drawing/2014/chart" uri="{C3380CC4-5D6E-409C-BE32-E72D297353CC}">
              <c16:uniqueId val="{00000001-3708-5848-B063-C7F2031C1CC0}"/>
            </c:ext>
          </c:extLst>
        </c:ser>
        <c:dLbls>
          <c:dLblPos val="ctr"/>
          <c:showLegendKey val="0"/>
          <c:showVal val="1"/>
          <c:showCatName val="0"/>
          <c:showSerName val="0"/>
          <c:showPercent val="0"/>
          <c:showBubbleSize val="0"/>
        </c:dLbls>
        <c:gapWidth val="150"/>
        <c:overlap val="100"/>
        <c:axId val="1156860447"/>
        <c:axId val="213464784"/>
      </c:barChart>
      <c:catAx>
        <c:axId val="11568604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464784"/>
        <c:crosses val="autoZero"/>
        <c:auto val="1"/>
        <c:lblAlgn val="ctr"/>
        <c:lblOffset val="100"/>
        <c:noMultiLvlLbl val="0"/>
      </c:catAx>
      <c:valAx>
        <c:axId val="2134647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5686044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accent1">
          <a:lumMod val="50000"/>
        </a:schemeClr>
      </a:solid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862" b="0" i="0" u="none" strike="noStrike" kern="1200" spc="0" baseline="0" dirty="0">
                <a:solidFill>
                  <a:schemeClr val="tx2"/>
                </a:solidFill>
              </a:rPr>
              <a:t>19 books converted in Open Access in 2021 (SCOAP</a:t>
            </a:r>
            <a:r>
              <a:rPr lang="en-GB" sz="1862" b="0" i="0" u="none" strike="noStrike" kern="1200" spc="0" baseline="30000" dirty="0">
                <a:solidFill>
                  <a:schemeClr val="tx2"/>
                </a:solidFill>
              </a:rPr>
              <a:t>3</a:t>
            </a:r>
            <a:r>
              <a:rPr lang="en-GB" sz="1862" b="0" i="0" u="none" strike="noStrike" kern="1200" spc="0" baseline="0" dirty="0">
                <a:solidFill>
                  <a:schemeClr val="tx2"/>
                </a:solidFill>
              </a:rPr>
              <a:t>)</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'T&amp;F Country data'!$B$54</c:f>
              <c:strCache>
                <c:ptCount val="1"/>
                <c:pt idx="0">
                  <c:v>Number of different countries with use of the books on the publisher website</c:v>
                </c:pt>
              </c:strCache>
            </c:strRef>
          </c:tx>
          <c:spPr>
            <a:solidFill>
              <a:schemeClr val="accent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'T&amp;F Country data'!$C$53:$H$53</c:f>
              <c:numCache>
                <c:formatCode>General</c:formatCode>
                <c:ptCount val="6"/>
                <c:pt idx="0">
                  <c:v>2018</c:v>
                </c:pt>
                <c:pt idx="1">
                  <c:v>2019</c:v>
                </c:pt>
                <c:pt idx="2">
                  <c:v>2020</c:v>
                </c:pt>
                <c:pt idx="3">
                  <c:v>2021</c:v>
                </c:pt>
                <c:pt idx="4">
                  <c:v>2022</c:v>
                </c:pt>
                <c:pt idx="5">
                  <c:v>2023</c:v>
                </c:pt>
              </c:numCache>
            </c:numRef>
          </c:cat>
          <c:val>
            <c:numRef>
              <c:f>'T&amp;F Country data'!$C$54:$H$54</c:f>
              <c:numCache>
                <c:formatCode>General</c:formatCode>
                <c:ptCount val="6"/>
                <c:pt idx="0">
                  <c:v>9</c:v>
                </c:pt>
                <c:pt idx="1">
                  <c:v>8</c:v>
                </c:pt>
                <c:pt idx="2">
                  <c:v>14</c:v>
                </c:pt>
                <c:pt idx="3">
                  <c:v>25</c:v>
                </c:pt>
                <c:pt idx="4">
                  <c:v>37</c:v>
                </c:pt>
              </c:numCache>
            </c:numRef>
          </c:val>
          <c:extLst>
            <c:ext xmlns:c16="http://schemas.microsoft.com/office/drawing/2014/chart" uri="{C3380CC4-5D6E-409C-BE32-E72D297353CC}">
              <c16:uniqueId val="{00000000-5E71-544D-895B-3A1BB9C5BB23}"/>
            </c:ext>
          </c:extLst>
        </c:ser>
        <c:ser>
          <c:idx val="1"/>
          <c:order val="1"/>
          <c:tx>
            <c:strRef>
              <c:f>'T&amp;F Country data'!$B$55</c:f>
              <c:strCache>
                <c:ptCount val="1"/>
                <c:pt idx="0">
                  <c:v>Number of different countries with use of the books on OAPEN</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'T&amp;F Country data'!$C$53:$H$53</c:f>
              <c:numCache>
                <c:formatCode>General</c:formatCode>
                <c:ptCount val="6"/>
                <c:pt idx="0">
                  <c:v>2018</c:v>
                </c:pt>
                <c:pt idx="1">
                  <c:v>2019</c:v>
                </c:pt>
                <c:pt idx="2">
                  <c:v>2020</c:v>
                </c:pt>
                <c:pt idx="3">
                  <c:v>2021</c:v>
                </c:pt>
                <c:pt idx="4">
                  <c:v>2022</c:v>
                </c:pt>
                <c:pt idx="5">
                  <c:v>2023</c:v>
                </c:pt>
              </c:numCache>
            </c:numRef>
          </c:cat>
          <c:val>
            <c:numRef>
              <c:f>'T&amp;F Country data'!$C$55:$H$55</c:f>
              <c:numCache>
                <c:formatCode>General</c:formatCode>
                <c:ptCount val="6"/>
                <c:pt idx="3">
                  <c:v>89</c:v>
                </c:pt>
                <c:pt idx="4">
                  <c:v>146</c:v>
                </c:pt>
                <c:pt idx="5">
                  <c:v>168</c:v>
                </c:pt>
              </c:numCache>
            </c:numRef>
          </c:val>
          <c:extLst>
            <c:ext xmlns:c16="http://schemas.microsoft.com/office/drawing/2014/chart" uri="{C3380CC4-5D6E-409C-BE32-E72D297353CC}">
              <c16:uniqueId val="{00000001-5E71-544D-895B-3A1BB9C5BB23}"/>
            </c:ext>
          </c:extLst>
        </c:ser>
        <c:dLbls>
          <c:dLblPos val="outEnd"/>
          <c:showLegendKey val="0"/>
          <c:showVal val="1"/>
          <c:showCatName val="0"/>
          <c:showSerName val="0"/>
          <c:showPercent val="0"/>
          <c:showBubbleSize val="0"/>
        </c:dLbls>
        <c:gapWidth val="219"/>
        <c:overlap val="-27"/>
        <c:axId val="1031860127"/>
        <c:axId val="888885279"/>
      </c:barChart>
      <c:catAx>
        <c:axId val="10318601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88885279"/>
        <c:crosses val="autoZero"/>
        <c:auto val="1"/>
        <c:lblAlgn val="ctr"/>
        <c:lblOffset val="100"/>
        <c:noMultiLvlLbl val="0"/>
      </c:catAx>
      <c:valAx>
        <c:axId val="88888527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3186012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2">
          <a:lumMod val="50000"/>
        </a:schemeClr>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9">
  <a:schemeClr val="accent6"/>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0.60312</cdr:x>
      <cdr:y>0.55889</cdr:y>
    </cdr:from>
    <cdr:to>
      <cdr:x>0.60312</cdr:x>
      <cdr:y>0.73308</cdr:y>
    </cdr:to>
    <cdr:cxnSp macro="">
      <cdr:nvCxnSpPr>
        <cdr:cNvPr id="2" name="Straight Connector 1">
          <a:extLst xmlns:a="http://schemas.openxmlformats.org/drawingml/2006/main">
            <a:ext uri="{FF2B5EF4-FFF2-40B4-BE49-F238E27FC236}">
              <a16:creationId xmlns:a16="http://schemas.microsoft.com/office/drawing/2014/main" id="{85D0CD65-5F61-7148-FFA4-547B885329FE}"/>
            </a:ext>
          </a:extLst>
        </cdr:cNvPr>
        <cdr:cNvCxnSpPr/>
      </cdr:nvCxnSpPr>
      <cdr:spPr>
        <a:xfrm xmlns:a="http://schemas.openxmlformats.org/drawingml/2006/main">
          <a:off x="6777197" y="2743341"/>
          <a:ext cx="0" cy="855024"/>
        </a:xfrm>
        <a:prstGeom xmlns:a="http://schemas.openxmlformats.org/drawingml/2006/main" prst="line">
          <a:avLst/>
        </a:prstGeom>
        <a:ln xmlns:a="http://schemas.openxmlformats.org/drawingml/2006/main" w="60325">
          <a:solidFill>
            <a:schemeClr val="tx2">
              <a:lumMod val="50000"/>
            </a:schemeClr>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0.51665</cdr:x>
      <cdr:y>0.46238</cdr:y>
    </cdr:from>
    <cdr:to>
      <cdr:x>0.70159</cdr:x>
      <cdr:y>0.53762</cdr:y>
    </cdr:to>
    <cdr:sp macro="" textlink="">
      <cdr:nvSpPr>
        <cdr:cNvPr id="3" name="TextBox 13">
          <a:extLst xmlns:a="http://schemas.openxmlformats.org/drawingml/2006/main">
            <a:ext uri="{FF2B5EF4-FFF2-40B4-BE49-F238E27FC236}">
              <a16:creationId xmlns:a16="http://schemas.microsoft.com/office/drawing/2014/main" id="{F630FC28-0EA7-818D-F0C9-BB18FF59009F}"/>
            </a:ext>
          </a:extLst>
        </cdr:cNvPr>
        <cdr:cNvSpPr txBox="1"/>
      </cdr:nvSpPr>
      <cdr:spPr>
        <a:xfrm xmlns:a="http://schemas.openxmlformats.org/drawingml/2006/main">
          <a:off x="5805605" y="2269608"/>
          <a:ext cx="2078173"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b="1" dirty="0">
              <a:solidFill>
                <a:schemeClr val="accent1">
                  <a:lumMod val="50000"/>
                </a:schemeClr>
              </a:solidFill>
              <a:latin typeface="Roboto" panose="02000000000000000000" pitchFamily="2" charset="0"/>
              <a:ea typeface="Roboto" panose="02000000000000000000" pitchFamily="2" charset="0"/>
              <a:cs typeface="Roboto" panose="02000000000000000000" pitchFamily="2" charset="0"/>
            </a:rPr>
            <a:t>Converted to OA</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976A0F7-BDD2-534B-8FBC-54A79C0E9C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a:extLst>
              <a:ext uri="{FF2B5EF4-FFF2-40B4-BE49-F238E27FC236}">
                <a16:creationId xmlns:a16="http://schemas.microsoft.com/office/drawing/2014/main" id="{BEAD7F7D-681B-E64F-B218-840EE032F7E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CE9E4A-2A2C-C44C-BA96-E9B4C2A2EE28}" type="datetimeFigureOut">
              <a:rPr lang="en-CH" smtClean="0"/>
              <a:t>8/23/24</a:t>
            </a:fld>
            <a:endParaRPr lang="en-CH"/>
          </a:p>
        </p:txBody>
      </p:sp>
      <p:sp>
        <p:nvSpPr>
          <p:cNvPr id="4" name="Footer Placeholder 3">
            <a:extLst>
              <a:ext uri="{FF2B5EF4-FFF2-40B4-BE49-F238E27FC236}">
                <a16:creationId xmlns:a16="http://schemas.microsoft.com/office/drawing/2014/main" id="{910B7EC2-933F-764A-8803-17B3A6F7709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5" name="Slide Number Placeholder 4">
            <a:extLst>
              <a:ext uri="{FF2B5EF4-FFF2-40B4-BE49-F238E27FC236}">
                <a16:creationId xmlns:a16="http://schemas.microsoft.com/office/drawing/2014/main" id="{E69B43E0-3D61-2E48-981B-38F8957100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37065F-E979-E74C-A37F-BED62A2F05C3}" type="slidenum">
              <a:rPr lang="en-CH" smtClean="0"/>
              <a:t>‹#›</a:t>
            </a:fld>
            <a:endParaRPr lang="en-CH"/>
          </a:p>
        </p:txBody>
      </p:sp>
    </p:spTree>
    <p:extLst>
      <p:ext uri="{BB962C8B-B14F-4D97-AF65-F5344CB8AC3E}">
        <p14:creationId xmlns:p14="http://schemas.microsoft.com/office/powerpoint/2010/main" val="34235419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F37D75-0BDB-3947-A2C2-62532C002637}" type="datetimeFigureOut">
              <a:rPr lang="en-CH" smtClean="0"/>
              <a:t>8/23/24</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FCB16A-C180-B34C-85A4-A2510E35649C}" type="slidenum">
              <a:rPr lang="en-CH" smtClean="0"/>
              <a:t>‹#›</a:t>
            </a:fld>
            <a:endParaRPr lang="en-CH"/>
          </a:p>
        </p:txBody>
      </p:sp>
    </p:spTree>
    <p:extLst>
      <p:ext uri="{BB962C8B-B14F-4D97-AF65-F5344CB8AC3E}">
        <p14:creationId xmlns:p14="http://schemas.microsoft.com/office/powerpoint/2010/main" val="174104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4FCB16A-C180-B34C-85A4-A2510E35649C}" type="slidenum">
              <a:rPr lang="en-CH" smtClean="0"/>
              <a:t>1</a:t>
            </a:fld>
            <a:endParaRPr lang="en-CH"/>
          </a:p>
        </p:txBody>
      </p:sp>
    </p:spTree>
    <p:extLst>
      <p:ext uri="{BB962C8B-B14F-4D97-AF65-F5344CB8AC3E}">
        <p14:creationId xmlns:p14="http://schemas.microsoft.com/office/powerpoint/2010/main" val="3549852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4FCB16A-C180-B34C-85A4-A2510E35649C}" type="slidenum">
              <a:rPr lang="en-CH" smtClean="0"/>
              <a:t>11</a:t>
            </a:fld>
            <a:endParaRPr lang="en-CH"/>
          </a:p>
        </p:txBody>
      </p:sp>
    </p:spTree>
    <p:extLst>
      <p:ext uri="{BB962C8B-B14F-4D97-AF65-F5344CB8AC3E}">
        <p14:creationId xmlns:p14="http://schemas.microsoft.com/office/powerpoint/2010/main" val="2950301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4FCB16A-C180-B34C-85A4-A2510E35649C}" type="slidenum">
              <a:rPr lang="en-CH" smtClean="0"/>
              <a:t>15</a:t>
            </a:fld>
            <a:endParaRPr lang="en-CH"/>
          </a:p>
        </p:txBody>
      </p:sp>
    </p:spTree>
    <p:extLst>
      <p:ext uri="{BB962C8B-B14F-4D97-AF65-F5344CB8AC3E}">
        <p14:creationId xmlns:p14="http://schemas.microsoft.com/office/powerpoint/2010/main" val="699011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4FCB16A-C180-B34C-85A4-A2510E35649C}" type="slidenum">
              <a:rPr lang="en-CH" smtClean="0"/>
              <a:t>16</a:t>
            </a:fld>
            <a:endParaRPr lang="en-CH"/>
          </a:p>
        </p:txBody>
      </p:sp>
    </p:spTree>
    <p:extLst>
      <p:ext uri="{BB962C8B-B14F-4D97-AF65-F5344CB8AC3E}">
        <p14:creationId xmlns:p14="http://schemas.microsoft.com/office/powerpoint/2010/main" val="3383363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4FCB16A-C180-B34C-85A4-A2510E35649C}" type="slidenum">
              <a:rPr lang="en-CH" smtClean="0"/>
              <a:t>17</a:t>
            </a:fld>
            <a:endParaRPr lang="en-CH"/>
          </a:p>
        </p:txBody>
      </p:sp>
    </p:spTree>
    <p:extLst>
      <p:ext uri="{BB962C8B-B14F-4D97-AF65-F5344CB8AC3E}">
        <p14:creationId xmlns:p14="http://schemas.microsoft.com/office/powerpoint/2010/main" val="12669787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D596E8-373D-A04E-B10C-51AA800C8E4F}" type="slidenum">
              <a:rPr lang="en-US" smtClean="0"/>
              <a:t>18</a:t>
            </a:fld>
            <a:endParaRPr lang="en-US"/>
          </a:p>
        </p:txBody>
      </p:sp>
    </p:spTree>
    <p:extLst>
      <p:ext uri="{BB962C8B-B14F-4D97-AF65-F5344CB8AC3E}">
        <p14:creationId xmlns:p14="http://schemas.microsoft.com/office/powerpoint/2010/main" val="392815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4FCB16A-C180-B34C-85A4-A2510E35649C}" type="slidenum">
              <a:rPr lang="en-CH" smtClean="0"/>
              <a:t>2</a:t>
            </a:fld>
            <a:endParaRPr lang="en-CH"/>
          </a:p>
        </p:txBody>
      </p:sp>
    </p:spTree>
    <p:extLst>
      <p:ext uri="{BB962C8B-B14F-4D97-AF65-F5344CB8AC3E}">
        <p14:creationId xmlns:p14="http://schemas.microsoft.com/office/powerpoint/2010/main" val="2746475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B166A49-E7CB-4003-8FE1-0D5D2A9EA012}" type="slidenum">
              <a:rPr lang="en-IN" smtClean="0"/>
              <a:t>3</a:t>
            </a:fld>
            <a:endParaRPr lang="en-IN" dirty="0"/>
          </a:p>
        </p:txBody>
      </p:sp>
    </p:spTree>
    <p:extLst>
      <p:ext uri="{BB962C8B-B14F-4D97-AF65-F5344CB8AC3E}">
        <p14:creationId xmlns:p14="http://schemas.microsoft.com/office/powerpoint/2010/main" val="2190035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B166A49-E7CB-4003-8FE1-0D5D2A9EA012}" type="slidenum">
              <a:rPr lang="en-IN" smtClean="0"/>
              <a:t>4</a:t>
            </a:fld>
            <a:endParaRPr lang="en-IN" dirty="0"/>
          </a:p>
        </p:txBody>
      </p:sp>
    </p:spTree>
    <p:extLst>
      <p:ext uri="{BB962C8B-B14F-4D97-AF65-F5344CB8AC3E}">
        <p14:creationId xmlns:p14="http://schemas.microsoft.com/office/powerpoint/2010/main" val="2201624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a:t> </a:t>
            </a:r>
            <a:endParaRPr lang="en-CH" dirty="0"/>
          </a:p>
        </p:txBody>
      </p:sp>
      <p:sp>
        <p:nvSpPr>
          <p:cNvPr id="4" name="Slide Number Placeholder 3"/>
          <p:cNvSpPr>
            <a:spLocks noGrp="1"/>
          </p:cNvSpPr>
          <p:nvPr>
            <p:ph type="sldNum" sz="quarter" idx="5"/>
          </p:nvPr>
        </p:nvSpPr>
        <p:spPr/>
        <p:txBody>
          <a:bodyPr/>
          <a:lstStyle/>
          <a:p>
            <a:fld id="{6B166A49-E7CB-4003-8FE1-0D5D2A9EA012}" type="slidenum">
              <a:rPr lang="en-IN" smtClean="0"/>
              <a:t>5</a:t>
            </a:fld>
            <a:endParaRPr lang="en-IN" dirty="0"/>
          </a:p>
        </p:txBody>
      </p:sp>
    </p:spTree>
    <p:extLst>
      <p:ext uri="{BB962C8B-B14F-4D97-AF65-F5344CB8AC3E}">
        <p14:creationId xmlns:p14="http://schemas.microsoft.com/office/powerpoint/2010/main" val="2965175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4FCB16A-C180-B34C-85A4-A2510E35649C}" type="slidenum">
              <a:rPr lang="en-CH" smtClean="0"/>
              <a:t>6</a:t>
            </a:fld>
            <a:endParaRPr lang="en-CH"/>
          </a:p>
        </p:txBody>
      </p:sp>
    </p:spTree>
    <p:extLst>
      <p:ext uri="{BB962C8B-B14F-4D97-AF65-F5344CB8AC3E}">
        <p14:creationId xmlns:p14="http://schemas.microsoft.com/office/powerpoint/2010/main" val="3021896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4FCB16A-C180-B34C-85A4-A2510E35649C}" type="slidenum">
              <a:rPr lang="en-CH" smtClean="0"/>
              <a:t>8</a:t>
            </a:fld>
            <a:endParaRPr lang="en-CH"/>
          </a:p>
        </p:txBody>
      </p:sp>
    </p:spTree>
    <p:extLst>
      <p:ext uri="{BB962C8B-B14F-4D97-AF65-F5344CB8AC3E}">
        <p14:creationId xmlns:p14="http://schemas.microsoft.com/office/powerpoint/2010/main" val="3471360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4FCB16A-C180-B34C-85A4-A2510E35649C}" type="slidenum">
              <a:rPr lang="en-CH" smtClean="0"/>
              <a:t>9</a:t>
            </a:fld>
            <a:endParaRPr lang="en-CH"/>
          </a:p>
        </p:txBody>
      </p:sp>
    </p:spTree>
    <p:extLst>
      <p:ext uri="{BB962C8B-B14F-4D97-AF65-F5344CB8AC3E}">
        <p14:creationId xmlns:p14="http://schemas.microsoft.com/office/powerpoint/2010/main" val="1784177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4FCB16A-C180-B34C-85A4-A2510E35649C}" type="slidenum">
              <a:rPr lang="en-CH" smtClean="0"/>
              <a:t>10</a:t>
            </a:fld>
            <a:endParaRPr lang="en-CH"/>
          </a:p>
        </p:txBody>
      </p:sp>
    </p:spTree>
    <p:extLst>
      <p:ext uri="{BB962C8B-B14F-4D97-AF65-F5344CB8AC3E}">
        <p14:creationId xmlns:p14="http://schemas.microsoft.com/office/powerpoint/2010/main" val="19242418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F2A13-E6B6-3B45-882F-0321134B7823}"/>
              </a:ext>
            </a:extLst>
          </p:cNvPr>
          <p:cNvSpPr>
            <a:spLocks noGrp="1"/>
          </p:cNvSpPr>
          <p:nvPr>
            <p:ph type="ctrTitle"/>
          </p:nvPr>
        </p:nvSpPr>
        <p:spPr>
          <a:xfrm>
            <a:off x="518160" y="1964320"/>
            <a:ext cx="10525760" cy="2387600"/>
          </a:xfrm>
        </p:spPr>
        <p:txBody>
          <a:bodyPr anchor="b">
            <a:normAutofit/>
          </a:bodyPr>
          <a:lstStyle>
            <a:lvl1pPr algn="l">
              <a:defRPr sz="5400"/>
            </a:lvl1pPr>
          </a:lstStyle>
          <a:p>
            <a:r>
              <a:rPr lang="en-GB"/>
              <a:t>Click to edit Master title style</a:t>
            </a:r>
            <a:endParaRPr lang="en-CH" dirty="0"/>
          </a:p>
        </p:txBody>
      </p:sp>
      <p:sp>
        <p:nvSpPr>
          <p:cNvPr id="3" name="Subtitle 2">
            <a:extLst>
              <a:ext uri="{FF2B5EF4-FFF2-40B4-BE49-F238E27FC236}">
                <a16:creationId xmlns:a16="http://schemas.microsoft.com/office/drawing/2014/main" id="{48C7C72D-B260-4D49-B8D4-45699ACC7251}"/>
              </a:ext>
            </a:extLst>
          </p:cNvPr>
          <p:cNvSpPr>
            <a:spLocks noGrp="1"/>
          </p:cNvSpPr>
          <p:nvPr>
            <p:ph type="subTitle" idx="1"/>
          </p:nvPr>
        </p:nvSpPr>
        <p:spPr>
          <a:xfrm>
            <a:off x="518160" y="4429760"/>
            <a:ext cx="9464040" cy="828040"/>
          </a:xfrm>
        </p:spPr>
        <p:txBody>
          <a:bodyPr/>
          <a:lstStyle>
            <a:lvl1pPr marL="0" indent="0" algn="l">
              <a:buNone/>
              <a:defRPr sz="240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dirty="0"/>
          </a:p>
        </p:txBody>
      </p:sp>
      <p:sp>
        <p:nvSpPr>
          <p:cNvPr id="7" name="Rectangle 6">
            <a:extLst>
              <a:ext uri="{FF2B5EF4-FFF2-40B4-BE49-F238E27FC236}">
                <a16:creationId xmlns:a16="http://schemas.microsoft.com/office/drawing/2014/main" id="{5E106087-8E61-534D-9E46-953629B22E61}"/>
              </a:ext>
            </a:extLst>
          </p:cNvPr>
          <p:cNvSpPr/>
          <p:nvPr userDrawn="1"/>
        </p:nvSpPr>
        <p:spPr>
          <a:xfrm>
            <a:off x="0" y="0"/>
            <a:ext cx="15012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8" name="Rectangle 7">
            <a:extLst>
              <a:ext uri="{FF2B5EF4-FFF2-40B4-BE49-F238E27FC236}">
                <a16:creationId xmlns:a16="http://schemas.microsoft.com/office/drawing/2014/main" id="{4C0C5BA7-2A52-0C49-887E-DF6DC47BC351}"/>
              </a:ext>
            </a:extLst>
          </p:cNvPr>
          <p:cNvSpPr/>
          <p:nvPr userDrawn="1"/>
        </p:nvSpPr>
        <p:spPr>
          <a:xfrm>
            <a:off x="0" y="0"/>
            <a:ext cx="150125" cy="253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9" name="Rectangle 8">
            <a:extLst>
              <a:ext uri="{FF2B5EF4-FFF2-40B4-BE49-F238E27FC236}">
                <a16:creationId xmlns:a16="http://schemas.microsoft.com/office/drawing/2014/main" id="{BDE1A017-1244-7142-BC20-2E6D8C58331B}"/>
              </a:ext>
            </a:extLst>
          </p:cNvPr>
          <p:cNvSpPr/>
          <p:nvPr userDrawn="1"/>
        </p:nvSpPr>
        <p:spPr>
          <a:xfrm>
            <a:off x="0" y="4320000"/>
            <a:ext cx="150124" cy="253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0" name="Rectangle 9">
            <a:extLst>
              <a:ext uri="{FF2B5EF4-FFF2-40B4-BE49-F238E27FC236}">
                <a16:creationId xmlns:a16="http://schemas.microsoft.com/office/drawing/2014/main" id="{A6D04404-D8DA-A94B-BAAD-27B188F7A5A9}"/>
              </a:ext>
            </a:extLst>
          </p:cNvPr>
          <p:cNvSpPr/>
          <p:nvPr userDrawn="1"/>
        </p:nvSpPr>
        <p:spPr>
          <a:xfrm>
            <a:off x="-1" y="1076400"/>
            <a:ext cx="150125" cy="14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pic>
        <p:nvPicPr>
          <p:cNvPr id="11" name="Picture 10">
            <a:extLst>
              <a:ext uri="{FF2B5EF4-FFF2-40B4-BE49-F238E27FC236}">
                <a16:creationId xmlns:a16="http://schemas.microsoft.com/office/drawing/2014/main" id="{509A75AB-4346-DA43-9455-23EC702531D1}"/>
              </a:ext>
            </a:extLst>
          </p:cNvPr>
          <p:cNvPicPr>
            <a:picLocks noChangeAspect="1"/>
          </p:cNvPicPr>
          <p:nvPr userDrawn="1"/>
        </p:nvPicPr>
        <p:blipFill rotWithShape="1">
          <a:blip r:embed="rId2">
            <a:alphaModFix amt="60000"/>
          </a:blip>
          <a:srcRect r="86791"/>
          <a:stretch/>
        </p:blipFill>
        <p:spPr>
          <a:xfrm>
            <a:off x="9812741" y="859059"/>
            <a:ext cx="2379259" cy="5139882"/>
          </a:xfrm>
          <a:prstGeom prst="rect">
            <a:avLst/>
          </a:prstGeom>
        </p:spPr>
      </p:pic>
      <p:pic>
        <p:nvPicPr>
          <p:cNvPr id="12" name="Picture 11">
            <a:extLst>
              <a:ext uri="{FF2B5EF4-FFF2-40B4-BE49-F238E27FC236}">
                <a16:creationId xmlns:a16="http://schemas.microsoft.com/office/drawing/2014/main" id="{7D1629A5-FC3A-2249-BC48-64E05D439C64}"/>
              </a:ext>
            </a:extLst>
          </p:cNvPr>
          <p:cNvPicPr>
            <a:picLocks noChangeAspect="1"/>
          </p:cNvPicPr>
          <p:nvPr userDrawn="1"/>
        </p:nvPicPr>
        <p:blipFill>
          <a:blip r:embed="rId3"/>
          <a:stretch>
            <a:fillRect/>
          </a:stretch>
        </p:blipFill>
        <p:spPr>
          <a:xfrm>
            <a:off x="518160" y="0"/>
            <a:ext cx="3532032" cy="1519282"/>
          </a:xfrm>
          <a:prstGeom prst="rect">
            <a:avLst/>
          </a:prstGeom>
        </p:spPr>
      </p:pic>
    </p:spTree>
    <p:extLst>
      <p:ext uri="{BB962C8B-B14F-4D97-AF65-F5344CB8AC3E}">
        <p14:creationId xmlns:p14="http://schemas.microsoft.com/office/powerpoint/2010/main" val="619466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59462-0C09-7648-A0F7-7581C4C76F91}"/>
              </a:ext>
            </a:extLst>
          </p:cNvPr>
          <p:cNvSpPr>
            <a:spLocks noGrp="1"/>
          </p:cNvSpPr>
          <p:nvPr>
            <p:ph type="title"/>
          </p:nvPr>
        </p:nvSpPr>
        <p:spPr>
          <a:xfrm>
            <a:off x="518160" y="136525"/>
            <a:ext cx="11236960" cy="939875"/>
          </a:xfrm>
        </p:spPr>
        <p:txBody>
          <a:bodyPr/>
          <a:lstStyle/>
          <a:p>
            <a:r>
              <a:rPr lang="en-GB"/>
              <a:t>Click to edit Master title style</a:t>
            </a:r>
            <a:endParaRPr lang="en-CH" dirty="0"/>
          </a:p>
        </p:txBody>
      </p:sp>
      <p:sp>
        <p:nvSpPr>
          <p:cNvPr id="3" name="Content Placeholder 2">
            <a:extLst>
              <a:ext uri="{FF2B5EF4-FFF2-40B4-BE49-F238E27FC236}">
                <a16:creationId xmlns:a16="http://schemas.microsoft.com/office/drawing/2014/main" id="{8225ABB7-2CD3-4743-B1CA-739E01212593}"/>
              </a:ext>
            </a:extLst>
          </p:cNvPr>
          <p:cNvSpPr>
            <a:spLocks noGrp="1"/>
          </p:cNvSpPr>
          <p:nvPr>
            <p:ph idx="1"/>
          </p:nvPr>
        </p:nvSpPr>
        <p:spPr>
          <a:xfrm>
            <a:off x="518160" y="1268413"/>
            <a:ext cx="11236960" cy="490854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dirty="0"/>
          </a:p>
        </p:txBody>
      </p:sp>
      <p:sp>
        <p:nvSpPr>
          <p:cNvPr id="5" name="Footer Placeholder 4">
            <a:extLst>
              <a:ext uri="{FF2B5EF4-FFF2-40B4-BE49-F238E27FC236}">
                <a16:creationId xmlns:a16="http://schemas.microsoft.com/office/drawing/2014/main" id="{9F771B74-C8D4-2146-A42B-BF723555F70E}"/>
              </a:ext>
            </a:extLst>
          </p:cNvPr>
          <p:cNvSpPr>
            <a:spLocks noGrp="1"/>
          </p:cNvSpPr>
          <p:nvPr>
            <p:ph type="ftr" sz="quarter" idx="11"/>
          </p:nvPr>
        </p:nvSpPr>
        <p:spPr/>
        <p:txBody>
          <a:bodyPr/>
          <a:lstStyle/>
          <a:p>
            <a:r>
              <a:rPr lang="en-GB"/>
              <a:t>SCOAP3 Webinar, 6 May 2024</a:t>
            </a:r>
            <a:endParaRPr lang="en-CH"/>
          </a:p>
        </p:txBody>
      </p:sp>
      <p:sp>
        <p:nvSpPr>
          <p:cNvPr id="6" name="Slide Number Placeholder 5">
            <a:extLst>
              <a:ext uri="{FF2B5EF4-FFF2-40B4-BE49-F238E27FC236}">
                <a16:creationId xmlns:a16="http://schemas.microsoft.com/office/drawing/2014/main" id="{3B2C5BB9-CC85-9D4C-9CA6-18F9E87425F0}"/>
              </a:ext>
            </a:extLst>
          </p:cNvPr>
          <p:cNvSpPr>
            <a:spLocks noGrp="1"/>
          </p:cNvSpPr>
          <p:nvPr>
            <p:ph type="sldNum" sz="quarter" idx="12"/>
          </p:nvPr>
        </p:nvSpPr>
        <p:spPr/>
        <p:txBody>
          <a:bodyPr/>
          <a:lstStyle/>
          <a:p>
            <a:fld id="{DCF69264-FAF1-5744-A923-6ED0B94B4C52}" type="slidenum">
              <a:rPr lang="en-CH" smtClean="0"/>
              <a:t>‹#›</a:t>
            </a:fld>
            <a:endParaRPr lang="en-CH"/>
          </a:p>
        </p:txBody>
      </p:sp>
      <p:pic>
        <p:nvPicPr>
          <p:cNvPr id="7" name="Picture 6">
            <a:extLst>
              <a:ext uri="{FF2B5EF4-FFF2-40B4-BE49-F238E27FC236}">
                <a16:creationId xmlns:a16="http://schemas.microsoft.com/office/drawing/2014/main" id="{59943515-3D69-5145-AFFD-D8EE87B72338}"/>
              </a:ext>
            </a:extLst>
          </p:cNvPr>
          <p:cNvPicPr>
            <a:picLocks noChangeAspect="1"/>
          </p:cNvPicPr>
          <p:nvPr userDrawn="1"/>
        </p:nvPicPr>
        <p:blipFill rotWithShape="1">
          <a:blip r:embed="rId2">
            <a:alphaModFix amt="25000"/>
          </a:blip>
          <a:srcRect r="86791"/>
          <a:stretch/>
        </p:blipFill>
        <p:spPr>
          <a:xfrm>
            <a:off x="9812741" y="859059"/>
            <a:ext cx="2379259" cy="5139882"/>
          </a:xfrm>
          <a:prstGeom prst="rect">
            <a:avLst/>
          </a:prstGeom>
        </p:spPr>
      </p:pic>
      <p:sp>
        <p:nvSpPr>
          <p:cNvPr id="8" name="Rectangle 7">
            <a:extLst>
              <a:ext uri="{FF2B5EF4-FFF2-40B4-BE49-F238E27FC236}">
                <a16:creationId xmlns:a16="http://schemas.microsoft.com/office/drawing/2014/main" id="{3B5AC9B4-C648-B24E-84D0-27D6F50C56EF}"/>
              </a:ext>
            </a:extLst>
          </p:cNvPr>
          <p:cNvSpPr/>
          <p:nvPr userDrawn="1"/>
        </p:nvSpPr>
        <p:spPr>
          <a:xfrm>
            <a:off x="0" y="0"/>
            <a:ext cx="6141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9" name="Rectangle 8">
            <a:extLst>
              <a:ext uri="{FF2B5EF4-FFF2-40B4-BE49-F238E27FC236}">
                <a16:creationId xmlns:a16="http://schemas.microsoft.com/office/drawing/2014/main" id="{D8931FBC-8519-6F4A-8F87-57E4FDA76E9C}"/>
              </a:ext>
            </a:extLst>
          </p:cNvPr>
          <p:cNvSpPr/>
          <p:nvPr userDrawn="1"/>
        </p:nvSpPr>
        <p:spPr>
          <a:xfrm>
            <a:off x="0" y="0"/>
            <a:ext cx="61415" cy="253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0" name="Rectangle 9">
            <a:extLst>
              <a:ext uri="{FF2B5EF4-FFF2-40B4-BE49-F238E27FC236}">
                <a16:creationId xmlns:a16="http://schemas.microsoft.com/office/drawing/2014/main" id="{34B7FC97-1E0D-7947-81E5-3EBD99701082}"/>
              </a:ext>
            </a:extLst>
          </p:cNvPr>
          <p:cNvSpPr/>
          <p:nvPr userDrawn="1"/>
        </p:nvSpPr>
        <p:spPr>
          <a:xfrm>
            <a:off x="0" y="4320000"/>
            <a:ext cx="61415" cy="253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1" name="Rectangle 10">
            <a:extLst>
              <a:ext uri="{FF2B5EF4-FFF2-40B4-BE49-F238E27FC236}">
                <a16:creationId xmlns:a16="http://schemas.microsoft.com/office/drawing/2014/main" id="{568F69BD-61A1-1F4B-A7D2-46C0D3535034}"/>
              </a:ext>
            </a:extLst>
          </p:cNvPr>
          <p:cNvSpPr/>
          <p:nvPr userDrawn="1"/>
        </p:nvSpPr>
        <p:spPr>
          <a:xfrm>
            <a:off x="-1" y="1076400"/>
            <a:ext cx="61415" cy="14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pic>
        <p:nvPicPr>
          <p:cNvPr id="12" name="Picture 11">
            <a:extLst>
              <a:ext uri="{FF2B5EF4-FFF2-40B4-BE49-F238E27FC236}">
                <a16:creationId xmlns:a16="http://schemas.microsoft.com/office/drawing/2014/main" id="{9AECC83C-B51F-884C-818D-E2E92313A80E}"/>
              </a:ext>
            </a:extLst>
          </p:cNvPr>
          <p:cNvPicPr>
            <a:picLocks noChangeAspect="1"/>
          </p:cNvPicPr>
          <p:nvPr userDrawn="1"/>
        </p:nvPicPr>
        <p:blipFill>
          <a:blip r:embed="rId2"/>
          <a:stretch>
            <a:fillRect/>
          </a:stretch>
        </p:blipFill>
        <p:spPr>
          <a:xfrm>
            <a:off x="518160" y="6307554"/>
            <a:ext cx="1621555" cy="462713"/>
          </a:xfrm>
          <a:prstGeom prst="rect">
            <a:avLst/>
          </a:prstGeom>
        </p:spPr>
      </p:pic>
    </p:spTree>
    <p:extLst>
      <p:ext uri="{BB962C8B-B14F-4D97-AF65-F5344CB8AC3E}">
        <p14:creationId xmlns:p14="http://schemas.microsoft.com/office/powerpoint/2010/main" val="1037985595"/>
      </p:ext>
    </p:extLst>
  </p:cSld>
  <p:clrMapOvr>
    <a:masterClrMapping/>
  </p:clrMapOvr>
  <p:extLst>
    <p:ext uri="{DCECCB84-F9BA-43D5-87BE-67443E8EF086}">
      <p15:sldGuideLst xmlns:p15="http://schemas.microsoft.com/office/powerpoint/2012/main">
        <p15:guide id="1" orient="horz" pos="79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E0995-FA7E-A746-B7AD-63A67D627EDC}"/>
              </a:ext>
            </a:extLst>
          </p:cNvPr>
          <p:cNvSpPr>
            <a:spLocks noGrp="1"/>
          </p:cNvSpPr>
          <p:nvPr>
            <p:ph type="title"/>
          </p:nvPr>
        </p:nvSpPr>
        <p:spPr>
          <a:xfrm>
            <a:off x="518160" y="1740219"/>
            <a:ext cx="10839450" cy="2610262"/>
          </a:xfrm>
        </p:spPr>
        <p:txBody>
          <a:bodyPr anchor="b"/>
          <a:lstStyle>
            <a:lvl1pPr>
              <a:defRPr sz="5400"/>
            </a:lvl1pPr>
          </a:lstStyle>
          <a:p>
            <a:r>
              <a:rPr lang="en-GB"/>
              <a:t>Click to edit Master title style</a:t>
            </a:r>
            <a:endParaRPr lang="en-CH" dirty="0"/>
          </a:p>
        </p:txBody>
      </p:sp>
      <p:sp>
        <p:nvSpPr>
          <p:cNvPr id="3" name="Text Placeholder 2">
            <a:extLst>
              <a:ext uri="{FF2B5EF4-FFF2-40B4-BE49-F238E27FC236}">
                <a16:creationId xmlns:a16="http://schemas.microsoft.com/office/drawing/2014/main" id="{FCFD3AAD-9CF7-F94B-9A0D-3E14D9159AF7}"/>
              </a:ext>
            </a:extLst>
          </p:cNvPr>
          <p:cNvSpPr>
            <a:spLocks noGrp="1"/>
          </p:cNvSpPr>
          <p:nvPr>
            <p:ph type="body" idx="1"/>
          </p:nvPr>
        </p:nvSpPr>
        <p:spPr>
          <a:xfrm>
            <a:off x="518160" y="4437063"/>
            <a:ext cx="1083945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Rectangle 6">
            <a:extLst>
              <a:ext uri="{FF2B5EF4-FFF2-40B4-BE49-F238E27FC236}">
                <a16:creationId xmlns:a16="http://schemas.microsoft.com/office/drawing/2014/main" id="{FD633DE7-9A88-A745-8946-B4036034301A}"/>
              </a:ext>
            </a:extLst>
          </p:cNvPr>
          <p:cNvSpPr/>
          <p:nvPr userDrawn="1"/>
        </p:nvSpPr>
        <p:spPr>
          <a:xfrm>
            <a:off x="0" y="0"/>
            <a:ext cx="15012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8" name="Rectangle 7">
            <a:extLst>
              <a:ext uri="{FF2B5EF4-FFF2-40B4-BE49-F238E27FC236}">
                <a16:creationId xmlns:a16="http://schemas.microsoft.com/office/drawing/2014/main" id="{2A3D0690-9674-EF40-AD82-D5F36F3C4702}"/>
              </a:ext>
            </a:extLst>
          </p:cNvPr>
          <p:cNvSpPr/>
          <p:nvPr userDrawn="1"/>
        </p:nvSpPr>
        <p:spPr>
          <a:xfrm>
            <a:off x="0" y="0"/>
            <a:ext cx="150125" cy="253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9" name="Rectangle 8">
            <a:extLst>
              <a:ext uri="{FF2B5EF4-FFF2-40B4-BE49-F238E27FC236}">
                <a16:creationId xmlns:a16="http://schemas.microsoft.com/office/drawing/2014/main" id="{C9332C49-5F09-2945-9742-BB4F55452A90}"/>
              </a:ext>
            </a:extLst>
          </p:cNvPr>
          <p:cNvSpPr/>
          <p:nvPr userDrawn="1"/>
        </p:nvSpPr>
        <p:spPr>
          <a:xfrm>
            <a:off x="0" y="4320000"/>
            <a:ext cx="150124" cy="253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0" name="Rectangle 9">
            <a:extLst>
              <a:ext uri="{FF2B5EF4-FFF2-40B4-BE49-F238E27FC236}">
                <a16:creationId xmlns:a16="http://schemas.microsoft.com/office/drawing/2014/main" id="{7CA1CDFC-06A2-1C46-BC5E-03587723F28C}"/>
              </a:ext>
            </a:extLst>
          </p:cNvPr>
          <p:cNvSpPr/>
          <p:nvPr userDrawn="1"/>
        </p:nvSpPr>
        <p:spPr>
          <a:xfrm>
            <a:off x="-1" y="1076400"/>
            <a:ext cx="150125" cy="14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pic>
        <p:nvPicPr>
          <p:cNvPr id="11" name="Picture 10">
            <a:extLst>
              <a:ext uri="{FF2B5EF4-FFF2-40B4-BE49-F238E27FC236}">
                <a16:creationId xmlns:a16="http://schemas.microsoft.com/office/drawing/2014/main" id="{A54F5677-2364-F64C-8952-E9B9248BF2C4}"/>
              </a:ext>
            </a:extLst>
          </p:cNvPr>
          <p:cNvPicPr>
            <a:picLocks noChangeAspect="1"/>
          </p:cNvPicPr>
          <p:nvPr userDrawn="1"/>
        </p:nvPicPr>
        <p:blipFill rotWithShape="1">
          <a:blip r:embed="rId2">
            <a:alphaModFix amt="60000"/>
          </a:blip>
          <a:srcRect r="86791"/>
          <a:stretch/>
        </p:blipFill>
        <p:spPr>
          <a:xfrm>
            <a:off x="9812741" y="859059"/>
            <a:ext cx="2379259" cy="5139882"/>
          </a:xfrm>
          <a:prstGeom prst="rect">
            <a:avLst/>
          </a:prstGeom>
        </p:spPr>
      </p:pic>
      <p:pic>
        <p:nvPicPr>
          <p:cNvPr id="12" name="Picture 11">
            <a:extLst>
              <a:ext uri="{FF2B5EF4-FFF2-40B4-BE49-F238E27FC236}">
                <a16:creationId xmlns:a16="http://schemas.microsoft.com/office/drawing/2014/main" id="{FC5DFC04-FAAC-3A42-BC96-05FAB40464CA}"/>
              </a:ext>
            </a:extLst>
          </p:cNvPr>
          <p:cNvPicPr>
            <a:picLocks noChangeAspect="1"/>
          </p:cNvPicPr>
          <p:nvPr userDrawn="1"/>
        </p:nvPicPr>
        <p:blipFill>
          <a:blip r:embed="rId3"/>
          <a:stretch>
            <a:fillRect/>
          </a:stretch>
        </p:blipFill>
        <p:spPr>
          <a:xfrm>
            <a:off x="518160" y="0"/>
            <a:ext cx="3532032" cy="1519282"/>
          </a:xfrm>
          <a:prstGeom prst="rect">
            <a:avLst/>
          </a:prstGeom>
        </p:spPr>
      </p:pic>
    </p:spTree>
    <p:extLst>
      <p:ext uri="{BB962C8B-B14F-4D97-AF65-F5344CB8AC3E}">
        <p14:creationId xmlns:p14="http://schemas.microsoft.com/office/powerpoint/2010/main" val="3559855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1440A-B390-7344-A29C-39A6EAAB2A5A}"/>
              </a:ext>
            </a:extLst>
          </p:cNvPr>
          <p:cNvSpPr>
            <a:spLocks noGrp="1"/>
          </p:cNvSpPr>
          <p:nvPr>
            <p:ph type="title"/>
          </p:nvPr>
        </p:nvSpPr>
        <p:spPr>
          <a:xfrm>
            <a:off x="518160" y="136525"/>
            <a:ext cx="11236960" cy="939875"/>
          </a:xfrm>
        </p:spPr>
        <p:txBody>
          <a:bodyPr/>
          <a:lstStyle/>
          <a:p>
            <a:r>
              <a:rPr lang="en-GB"/>
              <a:t>Click to edit Master title style</a:t>
            </a:r>
            <a:endParaRPr lang="en-CH" dirty="0"/>
          </a:p>
        </p:txBody>
      </p:sp>
      <p:sp>
        <p:nvSpPr>
          <p:cNvPr id="3" name="Content Placeholder 2">
            <a:extLst>
              <a:ext uri="{FF2B5EF4-FFF2-40B4-BE49-F238E27FC236}">
                <a16:creationId xmlns:a16="http://schemas.microsoft.com/office/drawing/2014/main" id="{C67FE931-BFCE-5B44-B296-47B58BE8BEB2}"/>
              </a:ext>
            </a:extLst>
          </p:cNvPr>
          <p:cNvSpPr>
            <a:spLocks noGrp="1"/>
          </p:cNvSpPr>
          <p:nvPr>
            <p:ph sz="half" idx="1"/>
          </p:nvPr>
        </p:nvSpPr>
        <p:spPr>
          <a:xfrm>
            <a:off x="518160" y="1268413"/>
            <a:ext cx="5399882" cy="49085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dirty="0"/>
          </a:p>
        </p:txBody>
      </p:sp>
      <p:sp>
        <p:nvSpPr>
          <p:cNvPr id="4" name="Content Placeholder 3">
            <a:extLst>
              <a:ext uri="{FF2B5EF4-FFF2-40B4-BE49-F238E27FC236}">
                <a16:creationId xmlns:a16="http://schemas.microsoft.com/office/drawing/2014/main" id="{AED303C8-BF78-DA48-A777-C712DC3D5678}"/>
              </a:ext>
            </a:extLst>
          </p:cNvPr>
          <p:cNvSpPr>
            <a:spLocks noGrp="1"/>
          </p:cNvSpPr>
          <p:nvPr>
            <p:ph sz="half" idx="2"/>
          </p:nvPr>
        </p:nvSpPr>
        <p:spPr>
          <a:xfrm>
            <a:off x="6172200" y="1268413"/>
            <a:ext cx="5582920" cy="490855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dirty="0"/>
          </a:p>
        </p:txBody>
      </p:sp>
      <p:sp>
        <p:nvSpPr>
          <p:cNvPr id="6" name="Footer Placeholder 5">
            <a:extLst>
              <a:ext uri="{FF2B5EF4-FFF2-40B4-BE49-F238E27FC236}">
                <a16:creationId xmlns:a16="http://schemas.microsoft.com/office/drawing/2014/main" id="{3D7E0985-E9D1-6841-A4B6-52B8EFA0D26F}"/>
              </a:ext>
            </a:extLst>
          </p:cNvPr>
          <p:cNvSpPr>
            <a:spLocks noGrp="1"/>
          </p:cNvSpPr>
          <p:nvPr>
            <p:ph type="ftr" sz="quarter" idx="11"/>
          </p:nvPr>
        </p:nvSpPr>
        <p:spPr/>
        <p:txBody>
          <a:bodyPr/>
          <a:lstStyle/>
          <a:p>
            <a:r>
              <a:rPr lang="en-GB"/>
              <a:t>SCOAP3 Webinar, 6 May 2024</a:t>
            </a:r>
            <a:endParaRPr lang="en-CH"/>
          </a:p>
        </p:txBody>
      </p:sp>
      <p:sp>
        <p:nvSpPr>
          <p:cNvPr id="7" name="Slide Number Placeholder 6">
            <a:extLst>
              <a:ext uri="{FF2B5EF4-FFF2-40B4-BE49-F238E27FC236}">
                <a16:creationId xmlns:a16="http://schemas.microsoft.com/office/drawing/2014/main" id="{C03A0B50-FC92-4E48-A58C-2D1160A5239B}"/>
              </a:ext>
            </a:extLst>
          </p:cNvPr>
          <p:cNvSpPr>
            <a:spLocks noGrp="1"/>
          </p:cNvSpPr>
          <p:nvPr>
            <p:ph type="sldNum" sz="quarter" idx="12"/>
          </p:nvPr>
        </p:nvSpPr>
        <p:spPr/>
        <p:txBody>
          <a:bodyPr/>
          <a:lstStyle/>
          <a:p>
            <a:fld id="{DCF69264-FAF1-5744-A923-6ED0B94B4C52}" type="slidenum">
              <a:rPr lang="en-CH" smtClean="0"/>
              <a:t>‹#›</a:t>
            </a:fld>
            <a:endParaRPr lang="en-CH"/>
          </a:p>
        </p:txBody>
      </p:sp>
      <p:pic>
        <p:nvPicPr>
          <p:cNvPr id="8" name="Picture 7">
            <a:extLst>
              <a:ext uri="{FF2B5EF4-FFF2-40B4-BE49-F238E27FC236}">
                <a16:creationId xmlns:a16="http://schemas.microsoft.com/office/drawing/2014/main" id="{7F82F1A1-5792-344B-A3C4-CB9DF17802B4}"/>
              </a:ext>
            </a:extLst>
          </p:cNvPr>
          <p:cNvPicPr>
            <a:picLocks noChangeAspect="1"/>
          </p:cNvPicPr>
          <p:nvPr userDrawn="1"/>
        </p:nvPicPr>
        <p:blipFill rotWithShape="1">
          <a:blip r:embed="rId2">
            <a:alphaModFix amt="25000"/>
          </a:blip>
          <a:srcRect r="86791"/>
          <a:stretch/>
        </p:blipFill>
        <p:spPr>
          <a:xfrm>
            <a:off x="9812741" y="859059"/>
            <a:ext cx="2379259" cy="5139882"/>
          </a:xfrm>
          <a:prstGeom prst="rect">
            <a:avLst/>
          </a:prstGeom>
        </p:spPr>
      </p:pic>
      <p:sp>
        <p:nvSpPr>
          <p:cNvPr id="9" name="Rectangle 8">
            <a:extLst>
              <a:ext uri="{FF2B5EF4-FFF2-40B4-BE49-F238E27FC236}">
                <a16:creationId xmlns:a16="http://schemas.microsoft.com/office/drawing/2014/main" id="{AB597ED3-D877-4F49-A491-F803571951F0}"/>
              </a:ext>
            </a:extLst>
          </p:cNvPr>
          <p:cNvSpPr/>
          <p:nvPr userDrawn="1"/>
        </p:nvSpPr>
        <p:spPr>
          <a:xfrm>
            <a:off x="0" y="0"/>
            <a:ext cx="6141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0" name="Rectangle 9">
            <a:extLst>
              <a:ext uri="{FF2B5EF4-FFF2-40B4-BE49-F238E27FC236}">
                <a16:creationId xmlns:a16="http://schemas.microsoft.com/office/drawing/2014/main" id="{7CEC3A3B-592C-134F-BCBA-899AEEDF7007}"/>
              </a:ext>
            </a:extLst>
          </p:cNvPr>
          <p:cNvSpPr/>
          <p:nvPr userDrawn="1"/>
        </p:nvSpPr>
        <p:spPr>
          <a:xfrm>
            <a:off x="0" y="0"/>
            <a:ext cx="61415" cy="253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1" name="Rectangle 10">
            <a:extLst>
              <a:ext uri="{FF2B5EF4-FFF2-40B4-BE49-F238E27FC236}">
                <a16:creationId xmlns:a16="http://schemas.microsoft.com/office/drawing/2014/main" id="{9950A1F9-DD71-C249-9D25-88C20B2B3B4F}"/>
              </a:ext>
            </a:extLst>
          </p:cNvPr>
          <p:cNvSpPr/>
          <p:nvPr userDrawn="1"/>
        </p:nvSpPr>
        <p:spPr>
          <a:xfrm>
            <a:off x="0" y="4320000"/>
            <a:ext cx="61415" cy="253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2" name="Rectangle 11">
            <a:extLst>
              <a:ext uri="{FF2B5EF4-FFF2-40B4-BE49-F238E27FC236}">
                <a16:creationId xmlns:a16="http://schemas.microsoft.com/office/drawing/2014/main" id="{EFB0CFB2-7063-334E-98D2-95C02D43B90C}"/>
              </a:ext>
            </a:extLst>
          </p:cNvPr>
          <p:cNvSpPr/>
          <p:nvPr userDrawn="1"/>
        </p:nvSpPr>
        <p:spPr>
          <a:xfrm>
            <a:off x="-1" y="1076400"/>
            <a:ext cx="61415" cy="14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pic>
        <p:nvPicPr>
          <p:cNvPr id="13" name="Picture 12">
            <a:extLst>
              <a:ext uri="{FF2B5EF4-FFF2-40B4-BE49-F238E27FC236}">
                <a16:creationId xmlns:a16="http://schemas.microsoft.com/office/drawing/2014/main" id="{CFAB6A3C-108F-034D-B014-F96828B0D92D}"/>
              </a:ext>
            </a:extLst>
          </p:cNvPr>
          <p:cNvPicPr>
            <a:picLocks noChangeAspect="1"/>
          </p:cNvPicPr>
          <p:nvPr userDrawn="1"/>
        </p:nvPicPr>
        <p:blipFill>
          <a:blip r:embed="rId2"/>
          <a:stretch>
            <a:fillRect/>
          </a:stretch>
        </p:blipFill>
        <p:spPr>
          <a:xfrm>
            <a:off x="518160" y="6307554"/>
            <a:ext cx="1621555" cy="462713"/>
          </a:xfrm>
          <a:prstGeom prst="rect">
            <a:avLst/>
          </a:prstGeom>
        </p:spPr>
      </p:pic>
    </p:spTree>
    <p:extLst>
      <p:ext uri="{BB962C8B-B14F-4D97-AF65-F5344CB8AC3E}">
        <p14:creationId xmlns:p14="http://schemas.microsoft.com/office/powerpoint/2010/main" val="1191023172"/>
      </p:ext>
    </p:extLst>
  </p:cSld>
  <p:clrMapOvr>
    <a:masterClrMapping/>
  </p:clrMapOvr>
  <p:extLst>
    <p:ext uri="{DCECCB84-F9BA-43D5-87BE-67443E8EF086}">
      <p15:sldGuideLst xmlns:p15="http://schemas.microsoft.com/office/powerpoint/2012/main">
        <p15:guide id="1" orient="horz" pos="79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C031F-74C1-554E-848A-75FCEA07A45B}"/>
              </a:ext>
            </a:extLst>
          </p:cNvPr>
          <p:cNvSpPr>
            <a:spLocks noGrp="1"/>
          </p:cNvSpPr>
          <p:nvPr>
            <p:ph type="title"/>
          </p:nvPr>
        </p:nvSpPr>
        <p:spPr>
          <a:xfrm>
            <a:off x="518160" y="136525"/>
            <a:ext cx="11236960" cy="939876"/>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553BD8A-ADBD-584E-A567-3AB5FDA9E719}"/>
              </a:ext>
            </a:extLst>
          </p:cNvPr>
          <p:cNvSpPr>
            <a:spLocks noGrp="1"/>
          </p:cNvSpPr>
          <p:nvPr>
            <p:ph type="body" idx="1"/>
          </p:nvPr>
        </p:nvSpPr>
        <p:spPr>
          <a:xfrm>
            <a:off x="518160" y="1268413"/>
            <a:ext cx="5394203" cy="633056"/>
          </a:xfrm>
        </p:spPr>
        <p:txBody>
          <a:bodyPr anchor="t">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0945659-B1B3-5C41-B6B9-108A3A4427DC}"/>
              </a:ext>
            </a:extLst>
          </p:cNvPr>
          <p:cNvSpPr>
            <a:spLocks noGrp="1"/>
          </p:cNvSpPr>
          <p:nvPr>
            <p:ph sz="half" idx="2"/>
          </p:nvPr>
        </p:nvSpPr>
        <p:spPr>
          <a:xfrm>
            <a:off x="518160" y="1989138"/>
            <a:ext cx="5394203" cy="42005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dirty="0"/>
          </a:p>
        </p:txBody>
      </p:sp>
      <p:sp>
        <p:nvSpPr>
          <p:cNvPr id="5" name="Text Placeholder 4">
            <a:extLst>
              <a:ext uri="{FF2B5EF4-FFF2-40B4-BE49-F238E27FC236}">
                <a16:creationId xmlns:a16="http://schemas.microsoft.com/office/drawing/2014/main" id="{5178B866-D53F-8F45-8BAC-E3F8C3341BDA}"/>
              </a:ext>
            </a:extLst>
          </p:cNvPr>
          <p:cNvSpPr>
            <a:spLocks noGrp="1"/>
          </p:cNvSpPr>
          <p:nvPr>
            <p:ph type="body" sz="quarter" idx="3"/>
          </p:nvPr>
        </p:nvSpPr>
        <p:spPr>
          <a:xfrm>
            <a:off x="6172200" y="1268413"/>
            <a:ext cx="5582920" cy="633056"/>
          </a:xfrm>
        </p:spPr>
        <p:txBody>
          <a:bodyPr anchor="t">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8E52D33-5B82-8D48-9F82-136983BCA115}"/>
              </a:ext>
            </a:extLst>
          </p:cNvPr>
          <p:cNvSpPr>
            <a:spLocks noGrp="1"/>
          </p:cNvSpPr>
          <p:nvPr>
            <p:ph sz="quarter" idx="4"/>
          </p:nvPr>
        </p:nvSpPr>
        <p:spPr>
          <a:xfrm>
            <a:off x="6172200" y="1989138"/>
            <a:ext cx="5582920" cy="42005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dirty="0"/>
          </a:p>
        </p:txBody>
      </p:sp>
      <p:sp>
        <p:nvSpPr>
          <p:cNvPr id="8" name="Footer Placeholder 7">
            <a:extLst>
              <a:ext uri="{FF2B5EF4-FFF2-40B4-BE49-F238E27FC236}">
                <a16:creationId xmlns:a16="http://schemas.microsoft.com/office/drawing/2014/main" id="{531A8753-46A5-2D40-8D17-96D087F47C43}"/>
              </a:ext>
            </a:extLst>
          </p:cNvPr>
          <p:cNvSpPr>
            <a:spLocks noGrp="1"/>
          </p:cNvSpPr>
          <p:nvPr>
            <p:ph type="ftr" sz="quarter" idx="11"/>
          </p:nvPr>
        </p:nvSpPr>
        <p:spPr/>
        <p:txBody>
          <a:bodyPr/>
          <a:lstStyle/>
          <a:p>
            <a:r>
              <a:rPr lang="en-GB"/>
              <a:t>SCOAP3 Webinar, 6 May 2024</a:t>
            </a:r>
            <a:endParaRPr lang="en-CH"/>
          </a:p>
        </p:txBody>
      </p:sp>
      <p:sp>
        <p:nvSpPr>
          <p:cNvPr id="9" name="Slide Number Placeholder 8">
            <a:extLst>
              <a:ext uri="{FF2B5EF4-FFF2-40B4-BE49-F238E27FC236}">
                <a16:creationId xmlns:a16="http://schemas.microsoft.com/office/drawing/2014/main" id="{9E44B2F4-CE62-044C-8F92-698535F1D92C}"/>
              </a:ext>
            </a:extLst>
          </p:cNvPr>
          <p:cNvSpPr>
            <a:spLocks noGrp="1"/>
          </p:cNvSpPr>
          <p:nvPr>
            <p:ph type="sldNum" sz="quarter" idx="12"/>
          </p:nvPr>
        </p:nvSpPr>
        <p:spPr/>
        <p:txBody>
          <a:bodyPr/>
          <a:lstStyle/>
          <a:p>
            <a:fld id="{DCF69264-FAF1-5744-A923-6ED0B94B4C52}" type="slidenum">
              <a:rPr lang="en-CH" smtClean="0"/>
              <a:t>‹#›</a:t>
            </a:fld>
            <a:endParaRPr lang="en-CH"/>
          </a:p>
        </p:txBody>
      </p:sp>
      <p:pic>
        <p:nvPicPr>
          <p:cNvPr id="10" name="Picture 9">
            <a:extLst>
              <a:ext uri="{FF2B5EF4-FFF2-40B4-BE49-F238E27FC236}">
                <a16:creationId xmlns:a16="http://schemas.microsoft.com/office/drawing/2014/main" id="{DB89A7F4-3508-CA4C-8082-0A3BDD6805ED}"/>
              </a:ext>
            </a:extLst>
          </p:cNvPr>
          <p:cNvPicPr>
            <a:picLocks noChangeAspect="1"/>
          </p:cNvPicPr>
          <p:nvPr userDrawn="1"/>
        </p:nvPicPr>
        <p:blipFill rotWithShape="1">
          <a:blip r:embed="rId2">
            <a:alphaModFix amt="25000"/>
          </a:blip>
          <a:srcRect r="86791"/>
          <a:stretch/>
        </p:blipFill>
        <p:spPr>
          <a:xfrm>
            <a:off x="9812741" y="859059"/>
            <a:ext cx="2379259" cy="5139882"/>
          </a:xfrm>
          <a:prstGeom prst="rect">
            <a:avLst/>
          </a:prstGeom>
        </p:spPr>
      </p:pic>
      <p:sp>
        <p:nvSpPr>
          <p:cNvPr id="11" name="Rectangle 10">
            <a:extLst>
              <a:ext uri="{FF2B5EF4-FFF2-40B4-BE49-F238E27FC236}">
                <a16:creationId xmlns:a16="http://schemas.microsoft.com/office/drawing/2014/main" id="{5970C058-8EB3-2C46-87CB-0579702DAEA3}"/>
              </a:ext>
            </a:extLst>
          </p:cNvPr>
          <p:cNvSpPr/>
          <p:nvPr userDrawn="1"/>
        </p:nvSpPr>
        <p:spPr>
          <a:xfrm>
            <a:off x="0" y="0"/>
            <a:ext cx="6141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2" name="Rectangle 11">
            <a:extLst>
              <a:ext uri="{FF2B5EF4-FFF2-40B4-BE49-F238E27FC236}">
                <a16:creationId xmlns:a16="http://schemas.microsoft.com/office/drawing/2014/main" id="{83D91384-B173-8D48-82FF-6795B28BC038}"/>
              </a:ext>
            </a:extLst>
          </p:cNvPr>
          <p:cNvSpPr/>
          <p:nvPr userDrawn="1"/>
        </p:nvSpPr>
        <p:spPr>
          <a:xfrm>
            <a:off x="0" y="0"/>
            <a:ext cx="61415" cy="253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3" name="Rectangle 12">
            <a:extLst>
              <a:ext uri="{FF2B5EF4-FFF2-40B4-BE49-F238E27FC236}">
                <a16:creationId xmlns:a16="http://schemas.microsoft.com/office/drawing/2014/main" id="{BD70B997-192F-4F46-959B-E38DFC7C6E48}"/>
              </a:ext>
            </a:extLst>
          </p:cNvPr>
          <p:cNvSpPr/>
          <p:nvPr userDrawn="1"/>
        </p:nvSpPr>
        <p:spPr>
          <a:xfrm>
            <a:off x="0" y="4320000"/>
            <a:ext cx="61415" cy="253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4" name="Rectangle 13">
            <a:extLst>
              <a:ext uri="{FF2B5EF4-FFF2-40B4-BE49-F238E27FC236}">
                <a16:creationId xmlns:a16="http://schemas.microsoft.com/office/drawing/2014/main" id="{3E9DA336-269C-C141-BC67-7A5D0C5CA8D4}"/>
              </a:ext>
            </a:extLst>
          </p:cNvPr>
          <p:cNvSpPr/>
          <p:nvPr userDrawn="1"/>
        </p:nvSpPr>
        <p:spPr>
          <a:xfrm>
            <a:off x="-1" y="1076400"/>
            <a:ext cx="61415" cy="14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pic>
        <p:nvPicPr>
          <p:cNvPr id="15" name="Picture 14">
            <a:extLst>
              <a:ext uri="{FF2B5EF4-FFF2-40B4-BE49-F238E27FC236}">
                <a16:creationId xmlns:a16="http://schemas.microsoft.com/office/drawing/2014/main" id="{F7767781-5FF8-1C4D-B1B9-DEAEB21FFBE9}"/>
              </a:ext>
            </a:extLst>
          </p:cNvPr>
          <p:cNvPicPr>
            <a:picLocks noChangeAspect="1"/>
          </p:cNvPicPr>
          <p:nvPr userDrawn="1"/>
        </p:nvPicPr>
        <p:blipFill>
          <a:blip r:embed="rId2"/>
          <a:stretch>
            <a:fillRect/>
          </a:stretch>
        </p:blipFill>
        <p:spPr>
          <a:xfrm>
            <a:off x="518160" y="6307554"/>
            <a:ext cx="1621555" cy="462713"/>
          </a:xfrm>
          <a:prstGeom prst="rect">
            <a:avLst/>
          </a:prstGeom>
        </p:spPr>
      </p:pic>
    </p:spTree>
    <p:extLst>
      <p:ext uri="{BB962C8B-B14F-4D97-AF65-F5344CB8AC3E}">
        <p14:creationId xmlns:p14="http://schemas.microsoft.com/office/powerpoint/2010/main" val="1354635392"/>
      </p:ext>
    </p:extLst>
  </p:cSld>
  <p:clrMapOvr>
    <a:masterClrMapping/>
  </p:clrMapOvr>
  <p:extLst>
    <p:ext uri="{DCECCB84-F9BA-43D5-87BE-67443E8EF086}">
      <p15:sldGuideLst xmlns:p15="http://schemas.microsoft.com/office/powerpoint/2012/main">
        <p15:guide id="1" orient="horz" pos="799" userDrawn="1">
          <p15:clr>
            <a:srgbClr val="FBAE40"/>
          </p15:clr>
        </p15:guide>
        <p15:guide id="2" orient="horz" pos="125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3702C-7C5E-D244-BE3F-0454FA9A7C27}"/>
              </a:ext>
            </a:extLst>
          </p:cNvPr>
          <p:cNvSpPr>
            <a:spLocks noGrp="1"/>
          </p:cNvSpPr>
          <p:nvPr>
            <p:ph type="title"/>
          </p:nvPr>
        </p:nvSpPr>
        <p:spPr>
          <a:xfrm>
            <a:off x="518160" y="136525"/>
            <a:ext cx="11236960" cy="939875"/>
          </a:xfrm>
        </p:spPr>
        <p:txBody>
          <a:bodyPr/>
          <a:lstStyle/>
          <a:p>
            <a:r>
              <a:rPr lang="en-GB"/>
              <a:t>Click to edit Master title style</a:t>
            </a:r>
            <a:endParaRPr lang="en-CH" dirty="0"/>
          </a:p>
        </p:txBody>
      </p:sp>
      <p:sp>
        <p:nvSpPr>
          <p:cNvPr id="4" name="Footer Placeholder 3">
            <a:extLst>
              <a:ext uri="{FF2B5EF4-FFF2-40B4-BE49-F238E27FC236}">
                <a16:creationId xmlns:a16="http://schemas.microsoft.com/office/drawing/2014/main" id="{FA91483A-C59E-FB41-BDE6-65B6CC66C53D}"/>
              </a:ext>
            </a:extLst>
          </p:cNvPr>
          <p:cNvSpPr>
            <a:spLocks noGrp="1"/>
          </p:cNvSpPr>
          <p:nvPr>
            <p:ph type="ftr" sz="quarter" idx="11"/>
          </p:nvPr>
        </p:nvSpPr>
        <p:spPr/>
        <p:txBody>
          <a:bodyPr/>
          <a:lstStyle/>
          <a:p>
            <a:r>
              <a:rPr lang="en-GB"/>
              <a:t>SCOAP3 Webinar, 6 May 2024</a:t>
            </a:r>
            <a:endParaRPr lang="en-CH"/>
          </a:p>
        </p:txBody>
      </p:sp>
      <p:sp>
        <p:nvSpPr>
          <p:cNvPr id="5" name="Slide Number Placeholder 4">
            <a:extLst>
              <a:ext uri="{FF2B5EF4-FFF2-40B4-BE49-F238E27FC236}">
                <a16:creationId xmlns:a16="http://schemas.microsoft.com/office/drawing/2014/main" id="{0AA52DCE-7465-5E47-93D5-78ED99EA93A0}"/>
              </a:ext>
            </a:extLst>
          </p:cNvPr>
          <p:cNvSpPr>
            <a:spLocks noGrp="1"/>
          </p:cNvSpPr>
          <p:nvPr>
            <p:ph type="sldNum" sz="quarter" idx="12"/>
          </p:nvPr>
        </p:nvSpPr>
        <p:spPr/>
        <p:txBody>
          <a:bodyPr/>
          <a:lstStyle/>
          <a:p>
            <a:fld id="{DCF69264-FAF1-5744-A923-6ED0B94B4C52}" type="slidenum">
              <a:rPr lang="en-CH" smtClean="0"/>
              <a:t>‹#›</a:t>
            </a:fld>
            <a:endParaRPr lang="en-CH"/>
          </a:p>
        </p:txBody>
      </p:sp>
      <p:pic>
        <p:nvPicPr>
          <p:cNvPr id="6" name="Picture 5">
            <a:extLst>
              <a:ext uri="{FF2B5EF4-FFF2-40B4-BE49-F238E27FC236}">
                <a16:creationId xmlns:a16="http://schemas.microsoft.com/office/drawing/2014/main" id="{E354DAA6-0761-B54E-AC4C-3E5CA01EA3FB}"/>
              </a:ext>
            </a:extLst>
          </p:cNvPr>
          <p:cNvPicPr>
            <a:picLocks noChangeAspect="1"/>
          </p:cNvPicPr>
          <p:nvPr userDrawn="1"/>
        </p:nvPicPr>
        <p:blipFill rotWithShape="1">
          <a:blip r:embed="rId2">
            <a:alphaModFix amt="25000"/>
          </a:blip>
          <a:srcRect r="86791"/>
          <a:stretch/>
        </p:blipFill>
        <p:spPr>
          <a:xfrm>
            <a:off x="9812741" y="859059"/>
            <a:ext cx="2379259" cy="5139882"/>
          </a:xfrm>
          <a:prstGeom prst="rect">
            <a:avLst/>
          </a:prstGeom>
        </p:spPr>
      </p:pic>
      <p:sp>
        <p:nvSpPr>
          <p:cNvPr id="7" name="Rectangle 6">
            <a:extLst>
              <a:ext uri="{FF2B5EF4-FFF2-40B4-BE49-F238E27FC236}">
                <a16:creationId xmlns:a16="http://schemas.microsoft.com/office/drawing/2014/main" id="{57359A82-DB7C-D64D-927E-CA4EB0FD088D}"/>
              </a:ext>
            </a:extLst>
          </p:cNvPr>
          <p:cNvSpPr/>
          <p:nvPr userDrawn="1"/>
        </p:nvSpPr>
        <p:spPr>
          <a:xfrm>
            <a:off x="0" y="0"/>
            <a:ext cx="6141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8" name="Rectangle 7">
            <a:extLst>
              <a:ext uri="{FF2B5EF4-FFF2-40B4-BE49-F238E27FC236}">
                <a16:creationId xmlns:a16="http://schemas.microsoft.com/office/drawing/2014/main" id="{1304247C-BD16-A542-8EB7-559D755B5F38}"/>
              </a:ext>
            </a:extLst>
          </p:cNvPr>
          <p:cNvSpPr/>
          <p:nvPr userDrawn="1"/>
        </p:nvSpPr>
        <p:spPr>
          <a:xfrm>
            <a:off x="0" y="0"/>
            <a:ext cx="61415" cy="253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9" name="Rectangle 8">
            <a:extLst>
              <a:ext uri="{FF2B5EF4-FFF2-40B4-BE49-F238E27FC236}">
                <a16:creationId xmlns:a16="http://schemas.microsoft.com/office/drawing/2014/main" id="{698734B1-081B-F841-A53C-49BAE5D59E9F}"/>
              </a:ext>
            </a:extLst>
          </p:cNvPr>
          <p:cNvSpPr/>
          <p:nvPr userDrawn="1"/>
        </p:nvSpPr>
        <p:spPr>
          <a:xfrm>
            <a:off x="0" y="4320000"/>
            <a:ext cx="61415" cy="253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0" name="Rectangle 9">
            <a:extLst>
              <a:ext uri="{FF2B5EF4-FFF2-40B4-BE49-F238E27FC236}">
                <a16:creationId xmlns:a16="http://schemas.microsoft.com/office/drawing/2014/main" id="{77D63809-482C-9140-A8A9-77085FD7C41B}"/>
              </a:ext>
            </a:extLst>
          </p:cNvPr>
          <p:cNvSpPr/>
          <p:nvPr userDrawn="1"/>
        </p:nvSpPr>
        <p:spPr>
          <a:xfrm>
            <a:off x="-1" y="1076400"/>
            <a:ext cx="61415" cy="14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pic>
        <p:nvPicPr>
          <p:cNvPr id="11" name="Picture 10">
            <a:extLst>
              <a:ext uri="{FF2B5EF4-FFF2-40B4-BE49-F238E27FC236}">
                <a16:creationId xmlns:a16="http://schemas.microsoft.com/office/drawing/2014/main" id="{F49C6F98-8825-C143-AB4F-665AB42EAE5B}"/>
              </a:ext>
            </a:extLst>
          </p:cNvPr>
          <p:cNvPicPr>
            <a:picLocks noChangeAspect="1"/>
          </p:cNvPicPr>
          <p:nvPr userDrawn="1"/>
        </p:nvPicPr>
        <p:blipFill>
          <a:blip r:embed="rId2"/>
          <a:stretch>
            <a:fillRect/>
          </a:stretch>
        </p:blipFill>
        <p:spPr>
          <a:xfrm>
            <a:off x="518160" y="6307554"/>
            <a:ext cx="1621555" cy="462713"/>
          </a:xfrm>
          <a:prstGeom prst="rect">
            <a:avLst/>
          </a:prstGeom>
        </p:spPr>
      </p:pic>
    </p:spTree>
    <p:extLst>
      <p:ext uri="{BB962C8B-B14F-4D97-AF65-F5344CB8AC3E}">
        <p14:creationId xmlns:p14="http://schemas.microsoft.com/office/powerpoint/2010/main" val="2862331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2003302-51D5-8546-B4F8-7B80D6E692C3}"/>
              </a:ext>
            </a:extLst>
          </p:cNvPr>
          <p:cNvSpPr>
            <a:spLocks noGrp="1"/>
          </p:cNvSpPr>
          <p:nvPr>
            <p:ph type="ftr" sz="quarter" idx="11"/>
          </p:nvPr>
        </p:nvSpPr>
        <p:spPr/>
        <p:txBody>
          <a:bodyPr/>
          <a:lstStyle/>
          <a:p>
            <a:r>
              <a:rPr lang="en-GB"/>
              <a:t>SCOAP3 Webinar, 6 May 2024</a:t>
            </a:r>
            <a:endParaRPr lang="en-CH"/>
          </a:p>
        </p:txBody>
      </p:sp>
      <p:sp>
        <p:nvSpPr>
          <p:cNvPr id="4" name="Slide Number Placeholder 3">
            <a:extLst>
              <a:ext uri="{FF2B5EF4-FFF2-40B4-BE49-F238E27FC236}">
                <a16:creationId xmlns:a16="http://schemas.microsoft.com/office/drawing/2014/main" id="{8E017506-02A5-2740-BE4E-491EE228464B}"/>
              </a:ext>
            </a:extLst>
          </p:cNvPr>
          <p:cNvSpPr>
            <a:spLocks noGrp="1"/>
          </p:cNvSpPr>
          <p:nvPr>
            <p:ph type="sldNum" sz="quarter" idx="12"/>
          </p:nvPr>
        </p:nvSpPr>
        <p:spPr/>
        <p:txBody>
          <a:bodyPr/>
          <a:lstStyle/>
          <a:p>
            <a:fld id="{DCF69264-FAF1-5744-A923-6ED0B94B4C52}" type="slidenum">
              <a:rPr lang="en-CH" smtClean="0"/>
              <a:t>‹#›</a:t>
            </a:fld>
            <a:endParaRPr lang="en-CH"/>
          </a:p>
        </p:txBody>
      </p:sp>
      <p:pic>
        <p:nvPicPr>
          <p:cNvPr id="5" name="Picture 4">
            <a:extLst>
              <a:ext uri="{FF2B5EF4-FFF2-40B4-BE49-F238E27FC236}">
                <a16:creationId xmlns:a16="http://schemas.microsoft.com/office/drawing/2014/main" id="{8C767A19-3BDE-7241-A3A5-0291664588EC}"/>
              </a:ext>
            </a:extLst>
          </p:cNvPr>
          <p:cNvPicPr>
            <a:picLocks noChangeAspect="1"/>
          </p:cNvPicPr>
          <p:nvPr userDrawn="1"/>
        </p:nvPicPr>
        <p:blipFill rotWithShape="1">
          <a:blip r:embed="rId2">
            <a:alphaModFix amt="25000"/>
          </a:blip>
          <a:srcRect r="86791"/>
          <a:stretch/>
        </p:blipFill>
        <p:spPr>
          <a:xfrm>
            <a:off x="9812741" y="859059"/>
            <a:ext cx="2379259" cy="5139882"/>
          </a:xfrm>
          <a:prstGeom prst="rect">
            <a:avLst/>
          </a:prstGeom>
        </p:spPr>
      </p:pic>
      <p:sp>
        <p:nvSpPr>
          <p:cNvPr id="6" name="Rectangle 5">
            <a:extLst>
              <a:ext uri="{FF2B5EF4-FFF2-40B4-BE49-F238E27FC236}">
                <a16:creationId xmlns:a16="http://schemas.microsoft.com/office/drawing/2014/main" id="{44F2DB16-D698-0041-9773-891229823024}"/>
              </a:ext>
            </a:extLst>
          </p:cNvPr>
          <p:cNvSpPr/>
          <p:nvPr userDrawn="1"/>
        </p:nvSpPr>
        <p:spPr>
          <a:xfrm>
            <a:off x="0" y="0"/>
            <a:ext cx="6141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7" name="Rectangle 6">
            <a:extLst>
              <a:ext uri="{FF2B5EF4-FFF2-40B4-BE49-F238E27FC236}">
                <a16:creationId xmlns:a16="http://schemas.microsoft.com/office/drawing/2014/main" id="{324C3750-CF4C-5E4F-9B02-0EF8DFDECDEC}"/>
              </a:ext>
            </a:extLst>
          </p:cNvPr>
          <p:cNvSpPr/>
          <p:nvPr userDrawn="1"/>
        </p:nvSpPr>
        <p:spPr>
          <a:xfrm>
            <a:off x="0" y="0"/>
            <a:ext cx="61415" cy="253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8" name="Rectangle 7">
            <a:extLst>
              <a:ext uri="{FF2B5EF4-FFF2-40B4-BE49-F238E27FC236}">
                <a16:creationId xmlns:a16="http://schemas.microsoft.com/office/drawing/2014/main" id="{6C7E344C-F59E-BF44-9142-4658D784F476}"/>
              </a:ext>
            </a:extLst>
          </p:cNvPr>
          <p:cNvSpPr/>
          <p:nvPr userDrawn="1"/>
        </p:nvSpPr>
        <p:spPr>
          <a:xfrm>
            <a:off x="0" y="4320000"/>
            <a:ext cx="61415" cy="253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9" name="Rectangle 8">
            <a:extLst>
              <a:ext uri="{FF2B5EF4-FFF2-40B4-BE49-F238E27FC236}">
                <a16:creationId xmlns:a16="http://schemas.microsoft.com/office/drawing/2014/main" id="{BAC46E19-0D18-FF40-9CA8-79ECCC189E2F}"/>
              </a:ext>
            </a:extLst>
          </p:cNvPr>
          <p:cNvSpPr/>
          <p:nvPr userDrawn="1"/>
        </p:nvSpPr>
        <p:spPr>
          <a:xfrm>
            <a:off x="-1" y="1076400"/>
            <a:ext cx="61415" cy="146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pic>
        <p:nvPicPr>
          <p:cNvPr id="10" name="Picture 9">
            <a:extLst>
              <a:ext uri="{FF2B5EF4-FFF2-40B4-BE49-F238E27FC236}">
                <a16:creationId xmlns:a16="http://schemas.microsoft.com/office/drawing/2014/main" id="{694ED787-120A-2245-84B4-5ADAD65A64EE}"/>
              </a:ext>
            </a:extLst>
          </p:cNvPr>
          <p:cNvPicPr>
            <a:picLocks noChangeAspect="1"/>
          </p:cNvPicPr>
          <p:nvPr userDrawn="1"/>
        </p:nvPicPr>
        <p:blipFill>
          <a:blip r:embed="rId2"/>
          <a:stretch>
            <a:fillRect/>
          </a:stretch>
        </p:blipFill>
        <p:spPr>
          <a:xfrm>
            <a:off x="518160" y="6307554"/>
            <a:ext cx="1621555" cy="462713"/>
          </a:xfrm>
          <a:prstGeom prst="rect">
            <a:avLst/>
          </a:prstGeom>
        </p:spPr>
      </p:pic>
    </p:spTree>
    <p:extLst>
      <p:ext uri="{BB962C8B-B14F-4D97-AF65-F5344CB8AC3E}">
        <p14:creationId xmlns:p14="http://schemas.microsoft.com/office/powerpoint/2010/main" val="3742095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775EC7-688F-EA4C-AE07-46F811854A9B}"/>
              </a:ext>
            </a:extLst>
          </p:cNvPr>
          <p:cNvSpPr>
            <a:spLocks noGrp="1"/>
          </p:cNvSpPr>
          <p:nvPr>
            <p:ph type="title"/>
          </p:nvPr>
        </p:nvSpPr>
        <p:spPr>
          <a:xfrm>
            <a:off x="518160" y="365125"/>
            <a:ext cx="11236960" cy="1325563"/>
          </a:xfrm>
          <a:prstGeom prst="rect">
            <a:avLst/>
          </a:prstGeom>
        </p:spPr>
        <p:txBody>
          <a:bodyPr vert="horz" lIns="91440" tIns="45720" rIns="91440" bIns="45720" rtlCol="0" anchor="ctr">
            <a:normAutofit/>
          </a:bodyPr>
          <a:lstStyle/>
          <a:p>
            <a:r>
              <a:rPr lang="en-GB"/>
              <a:t>Click to edit Master title style</a:t>
            </a:r>
            <a:endParaRPr lang="en-CH" dirty="0"/>
          </a:p>
        </p:txBody>
      </p:sp>
      <p:sp>
        <p:nvSpPr>
          <p:cNvPr id="3" name="Text Placeholder 2">
            <a:extLst>
              <a:ext uri="{FF2B5EF4-FFF2-40B4-BE49-F238E27FC236}">
                <a16:creationId xmlns:a16="http://schemas.microsoft.com/office/drawing/2014/main" id="{C159A7B2-E587-F543-9134-6793576E0BA8}"/>
              </a:ext>
            </a:extLst>
          </p:cNvPr>
          <p:cNvSpPr>
            <a:spLocks noGrp="1"/>
          </p:cNvSpPr>
          <p:nvPr>
            <p:ph type="body" idx="1"/>
          </p:nvPr>
        </p:nvSpPr>
        <p:spPr>
          <a:xfrm>
            <a:off x="518160" y="1825625"/>
            <a:ext cx="1123696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dirty="0"/>
          </a:p>
        </p:txBody>
      </p:sp>
      <p:sp>
        <p:nvSpPr>
          <p:cNvPr id="5" name="Footer Placeholder 4">
            <a:extLst>
              <a:ext uri="{FF2B5EF4-FFF2-40B4-BE49-F238E27FC236}">
                <a16:creationId xmlns:a16="http://schemas.microsoft.com/office/drawing/2014/main" id="{EE597238-9E0E-614F-886C-97D1762DD11A}"/>
              </a:ext>
            </a:extLst>
          </p:cNvPr>
          <p:cNvSpPr>
            <a:spLocks noGrp="1"/>
          </p:cNvSpPr>
          <p:nvPr>
            <p:ph type="ftr" sz="quarter" idx="3"/>
          </p:nvPr>
        </p:nvSpPr>
        <p:spPr>
          <a:xfrm>
            <a:off x="2834072" y="6356350"/>
            <a:ext cx="5319328" cy="365125"/>
          </a:xfrm>
          <a:prstGeom prst="rect">
            <a:avLst/>
          </a:prstGeom>
        </p:spPr>
        <p:txBody>
          <a:bodyPr vert="horz" lIns="91440" tIns="45720" rIns="91440" bIns="45720" rtlCol="0" anchor="ctr"/>
          <a:lstStyle>
            <a:lvl1pPr algn="ctr">
              <a:defRPr sz="1200" b="0" i="0">
                <a:solidFill>
                  <a:schemeClr val="tx1">
                    <a:lumMod val="50000"/>
                    <a:lumOff val="50000"/>
                  </a:schemeClr>
                </a:solidFill>
                <a:latin typeface="Roboto" panose="02000000000000000000" pitchFamily="2" charset="0"/>
                <a:ea typeface="Roboto" panose="02000000000000000000" pitchFamily="2" charset="0"/>
              </a:defRPr>
            </a:lvl1pPr>
          </a:lstStyle>
          <a:p>
            <a:r>
              <a:rPr lang="en-GB"/>
              <a:t>SCOAP3 Webinar, 6 May 2024</a:t>
            </a:r>
            <a:endParaRPr lang="en-CH" dirty="0"/>
          </a:p>
        </p:txBody>
      </p:sp>
      <p:sp>
        <p:nvSpPr>
          <p:cNvPr id="6" name="Slide Number Placeholder 5">
            <a:extLst>
              <a:ext uri="{FF2B5EF4-FFF2-40B4-BE49-F238E27FC236}">
                <a16:creationId xmlns:a16="http://schemas.microsoft.com/office/drawing/2014/main" id="{60FEB2DB-4D9C-3C42-84C9-1581DE3239BC}"/>
              </a:ext>
            </a:extLst>
          </p:cNvPr>
          <p:cNvSpPr>
            <a:spLocks noGrp="1"/>
          </p:cNvSpPr>
          <p:nvPr>
            <p:ph type="sldNum" sz="quarter" idx="4"/>
          </p:nvPr>
        </p:nvSpPr>
        <p:spPr>
          <a:xfrm>
            <a:off x="8610600" y="6356350"/>
            <a:ext cx="3144520" cy="365125"/>
          </a:xfrm>
          <a:prstGeom prst="rect">
            <a:avLst/>
          </a:prstGeom>
        </p:spPr>
        <p:txBody>
          <a:bodyPr vert="horz" lIns="91440" tIns="45720" rIns="91440" bIns="45720" rtlCol="0" anchor="ctr"/>
          <a:lstStyle>
            <a:lvl1pPr algn="r">
              <a:defRPr sz="1200">
                <a:solidFill>
                  <a:schemeClr val="tx2"/>
                </a:solidFill>
                <a:latin typeface="Roboto" panose="02000000000000000000" pitchFamily="2" charset="0"/>
                <a:ea typeface="Roboto" panose="02000000000000000000" pitchFamily="2" charset="0"/>
              </a:defRPr>
            </a:lvl1pPr>
          </a:lstStyle>
          <a:p>
            <a:fld id="{DCF69264-FAF1-5744-A923-6ED0B94B4C52}" type="slidenum">
              <a:rPr lang="en-CH" smtClean="0"/>
              <a:pPr/>
              <a:t>‹#›</a:t>
            </a:fld>
            <a:endParaRPr lang="en-CH"/>
          </a:p>
        </p:txBody>
      </p:sp>
    </p:spTree>
    <p:extLst>
      <p:ext uri="{BB962C8B-B14F-4D97-AF65-F5344CB8AC3E}">
        <p14:creationId xmlns:p14="http://schemas.microsoft.com/office/powerpoint/2010/main" val="3587781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dt="0"/>
  <p:txStyles>
    <p:titleStyle>
      <a:lvl1pPr algn="l" defTabSz="914400" rtl="0" eaLnBrk="1" latinLnBrk="0" hangingPunct="1">
        <a:lnSpc>
          <a:spcPct val="90000"/>
        </a:lnSpc>
        <a:spcBef>
          <a:spcPct val="0"/>
        </a:spcBef>
        <a:buNone/>
        <a:defRPr sz="3600" b="1" i="0" kern="1200">
          <a:solidFill>
            <a:schemeClr val="tx1"/>
          </a:solidFill>
          <a:latin typeface="Lato" panose="020F0502020204030203" pitchFamily="34" charset="77"/>
          <a:ea typeface="+mj-ea"/>
          <a:cs typeface="+mj-cs"/>
        </a:defRPr>
      </a:lvl1pPr>
    </p:titleStyle>
    <p:bodyStyle>
      <a:lvl1pPr marL="314325" indent="-314325" algn="l" defTabSz="914400" rtl="0" eaLnBrk="1" latinLnBrk="0" hangingPunct="1">
        <a:lnSpc>
          <a:spcPct val="90000"/>
        </a:lnSpc>
        <a:spcBef>
          <a:spcPts val="1000"/>
        </a:spcBef>
        <a:buFontTx/>
        <a:buBlip>
          <a:blip r:embed="rId9"/>
        </a:buBlip>
        <a:tabLst/>
        <a:defRPr sz="2800" kern="1200">
          <a:solidFill>
            <a:schemeClr val="tx1"/>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Wingdings" pitchFamily="2" charset="2"/>
        <a:buChar char="§"/>
        <a:defRPr sz="2400" kern="1200">
          <a:solidFill>
            <a:schemeClr val="tx1"/>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System Font Regular"/>
        <a:buChar char="-"/>
        <a:defRPr sz="1800" kern="1200">
          <a:solidFill>
            <a:schemeClr val="tx1"/>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System Font Regular"/>
        <a:buChar char="-"/>
        <a:defRPr sz="1800" kern="1200">
          <a:solidFill>
            <a:schemeClr val="tx1"/>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tiff"/><Relationship Id="rId12" Type="http://schemas.openxmlformats.org/officeDocument/2006/relationships/image" Target="../media/image22.png"/><Relationship Id="rId2" Type="http://schemas.openxmlformats.org/officeDocument/2006/relationships/image" Target="../media/image12.gif"/><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alexander.kohls@cern.ch"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492FA3-8EA1-67E1-B06D-569791F7E0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FEB513-2EB2-899C-35D9-52576CE940AA}"/>
              </a:ext>
            </a:extLst>
          </p:cNvPr>
          <p:cNvSpPr>
            <a:spLocks noGrp="1"/>
          </p:cNvSpPr>
          <p:nvPr>
            <p:ph type="ctrTitle"/>
          </p:nvPr>
        </p:nvSpPr>
        <p:spPr>
          <a:xfrm>
            <a:off x="518159" y="2235200"/>
            <a:ext cx="9338359" cy="2387600"/>
          </a:xfrm>
        </p:spPr>
        <p:txBody>
          <a:bodyPr/>
          <a:lstStyle/>
          <a:p>
            <a:r>
              <a:rPr lang="en-US" dirty="0">
                <a:solidFill>
                  <a:schemeClr val="tx2"/>
                </a:solidFill>
              </a:rPr>
              <a:t>10 years of SCOAP</a:t>
            </a:r>
            <a:r>
              <a:rPr lang="en-US" baseline="30000" dirty="0">
                <a:solidFill>
                  <a:schemeClr val="tx2"/>
                </a:solidFill>
              </a:rPr>
              <a:t>3</a:t>
            </a:r>
            <a:r>
              <a:rPr lang="en-US" dirty="0">
                <a:solidFill>
                  <a:schemeClr val="tx2"/>
                </a:solidFill>
              </a:rPr>
              <a:t>: </a:t>
            </a:r>
            <a:br>
              <a:rPr lang="en-US" dirty="0">
                <a:solidFill>
                  <a:schemeClr val="tx2"/>
                </a:solidFill>
              </a:rPr>
            </a:br>
            <a:r>
              <a:rPr lang="en-US" sz="3200" dirty="0">
                <a:solidFill>
                  <a:schemeClr val="tx2"/>
                </a:solidFill>
              </a:rPr>
              <a:t>Achieving the transition to OA </a:t>
            </a:r>
            <a:br>
              <a:rPr lang="en-US" sz="3200" dirty="0">
                <a:solidFill>
                  <a:schemeClr val="tx2"/>
                </a:solidFill>
              </a:rPr>
            </a:br>
            <a:r>
              <a:rPr lang="en-US" sz="3200" dirty="0">
                <a:solidFill>
                  <a:schemeClr val="tx2"/>
                </a:solidFill>
              </a:rPr>
              <a:t>for an entire discipline</a:t>
            </a:r>
            <a:endParaRPr lang="en-CH" sz="3200" dirty="0">
              <a:solidFill>
                <a:schemeClr val="tx2"/>
              </a:solidFill>
            </a:endParaRPr>
          </a:p>
        </p:txBody>
      </p:sp>
      <p:sp>
        <p:nvSpPr>
          <p:cNvPr id="3" name="Subtitle 2">
            <a:extLst>
              <a:ext uri="{FF2B5EF4-FFF2-40B4-BE49-F238E27FC236}">
                <a16:creationId xmlns:a16="http://schemas.microsoft.com/office/drawing/2014/main" id="{B16AE2BB-AD43-F973-F389-3F3F1D92B9E4}"/>
              </a:ext>
            </a:extLst>
          </p:cNvPr>
          <p:cNvSpPr>
            <a:spLocks noGrp="1"/>
          </p:cNvSpPr>
          <p:nvPr>
            <p:ph type="subTitle" idx="1"/>
          </p:nvPr>
        </p:nvSpPr>
        <p:spPr>
          <a:xfrm>
            <a:off x="518159" y="4622800"/>
            <a:ext cx="9952617" cy="1931283"/>
          </a:xfrm>
        </p:spPr>
        <p:txBody>
          <a:bodyPr>
            <a:normAutofit/>
          </a:bodyPr>
          <a:lstStyle/>
          <a:p>
            <a:endParaRPr lang="en-US" dirty="0"/>
          </a:p>
          <a:p>
            <a:r>
              <a:rPr lang="en-US" dirty="0"/>
              <a:t>Alexander Kohls</a:t>
            </a:r>
          </a:p>
          <a:p>
            <a:r>
              <a:rPr lang="en-US" sz="1900" dirty="0"/>
              <a:t>Head of CERN Scientific Information Service &amp; Member of SCOAP</a:t>
            </a:r>
            <a:r>
              <a:rPr lang="en-US" sz="1900" baseline="30000" dirty="0"/>
              <a:t>3</a:t>
            </a:r>
            <a:r>
              <a:rPr lang="en-US" sz="1900" dirty="0"/>
              <a:t> Executive Committee</a:t>
            </a:r>
            <a:endParaRPr lang="en-US" sz="1900" baseline="30000" dirty="0"/>
          </a:p>
          <a:p>
            <a:r>
              <a:rPr lang="en-US" sz="1900" dirty="0"/>
              <a:t>European Organization for Nuclear Research (CERN)</a:t>
            </a:r>
            <a:endParaRPr lang="en-CH" sz="1900" dirty="0"/>
          </a:p>
        </p:txBody>
      </p:sp>
      <p:sp>
        <p:nvSpPr>
          <p:cNvPr id="4" name="TextBox 3">
            <a:extLst>
              <a:ext uri="{FF2B5EF4-FFF2-40B4-BE49-F238E27FC236}">
                <a16:creationId xmlns:a16="http://schemas.microsoft.com/office/drawing/2014/main" id="{450184C4-406C-5FE8-24FF-828CBE6D3509}"/>
              </a:ext>
            </a:extLst>
          </p:cNvPr>
          <p:cNvSpPr txBox="1"/>
          <p:nvPr/>
        </p:nvSpPr>
        <p:spPr>
          <a:xfrm>
            <a:off x="7030009" y="107712"/>
            <a:ext cx="5161991" cy="276999"/>
          </a:xfrm>
          <a:prstGeom prst="rect">
            <a:avLst/>
          </a:prstGeom>
          <a:noFill/>
        </p:spPr>
        <p:txBody>
          <a:bodyPr wrap="none" rtlCol="0">
            <a:spAutoFit/>
          </a:bodyPr>
          <a:lstStyle/>
          <a:p>
            <a:r>
              <a:rPr lang="en-CH" sz="1200" dirty="0">
                <a:solidFill>
                  <a:schemeClr val="tx2"/>
                </a:solidFill>
                <a:latin typeface="Roboto" panose="02000000000000000000" pitchFamily="2" charset="0"/>
                <a:ea typeface="Roboto" panose="02000000000000000000" pitchFamily="2" charset="0"/>
              </a:rPr>
              <a:t>All slides © 2024 SCOAP3 Collaboration, shared under CC-BY 4.0 license.</a:t>
            </a:r>
          </a:p>
        </p:txBody>
      </p:sp>
    </p:spTree>
    <p:extLst>
      <p:ext uri="{BB962C8B-B14F-4D97-AF65-F5344CB8AC3E}">
        <p14:creationId xmlns:p14="http://schemas.microsoft.com/office/powerpoint/2010/main" val="4092418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F4601D7-2719-05A1-49D1-F118BBED6919}"/>
              </a:ext>
            </a:extLst>
          </p:cNvPr>
          <p:cNvSpPr>
            <a:spLocks noGrp="1"/>
          </p:cNvSpPr>
          <p:nvPr>
            <p:ph type="sldNum" sz="quarter" idx="12"/>
          </p:nvPr>
        </p:nvSpPr>
        <p:spPr/>
        <p:txBody>
          <a:bodyPr/>
          <a:lstStyle/>
          <a:p>
            <a:fld id="{DCF69264-FAF1-5744-A923-6ED0B94B4C52}" type="slidenum">
              <a:rPr lang="en-CH" smtClean="0"/>
              <a:t>10</a:t>
            </a:fld>
            <a:endParaRPr lang="en-CH"/>
          </a:p>
        </p:txBody>
      </p:sp>
      <p:pic>
        <p:nvPicPr>
          <p:cNvPr id="6" name="Picture 5" descr="A picture containing text&#10;&#10;Description automatically generated">
            <a:extLst>
              <a:ext uri="{FF2B5EF4-FFF2-40B4-BE49-F238E27FC236}">
                <a16:creationId xmlns:a16="http://schemas.microsoft.com/office/drawing/2014/main" id="{241DE9ED-9381-921C-20C6-B6E055748C31}"/>
              </a:ext>
            </a:extLst>
          </p:cNvPr>
          <p:cNvPicPr>
            <a:picLocks noChangeAspect="1"/>
          </p:cNvPicPr>
          <p:nvPr/>
        </p:nvPicPr>
        <p:blipFill rotWithShape="1">
          <a:blip r:embed="rId3">
            <a:clrChange>
              <a:clrFrom>
                <a:srgbClr val="F0F0F1"/>
              </a:clrFrom>
              <a:clrTo>
                <a:srgbClr val="F0F0F1">
                  <a:alpha val="0"/>
                </a:srgbClr>
              </a:clrTo>
            </a:clrChange>
          </a:blip>
          <a:srcRect l="47" t="16196" r="109" b="19735"/>
          <a:stretch/>
        </p:blipFill>
        <p:spPr>
          <a:xfrm>
            <a:off x="435985" y="1257300"/>
            <a:ext cx="11358677" cy="4104342"/>
          </a:xfrm>
          <a:prstGeom prst="rect">
            <a:avLst/>
          </a:prstGeom>
        </p:spPr>
      </p:pic>
      <p:sp>
        <p:nvSpPr>
          <p:cNvPr id="9" name="Title 3">
            <a:extLst>
              <a:ext uri="{FF2B5EF4-FFF2-40B4-BE49-F238E27FC236}">
                <a16:creationId xmlns:a16="http://schemas.microsoft.com/office/drawing/2014/main" id="{0FC41B23-3078-4A5C-DB25-1BDEA2768429}"/>
              </a:ext>
            </a:extLst>
          </p:cNvPr>
          <p:cNvSpPr>
            <a:spLocks noGrp="1"/>
          </p:cNvSpPr>
          <p:nvPr>
            <p:ph type="title"/>
          </p:nvPr>
        </p:nvSpPr>
        <p:spPr>
          <a:xfrm>
            <a:off x="320680" y="136525"/>
            <a:ext cx="11236960" cy="939875"/>
          </a:xfrm>
        </p:spPr>
        <p:txBody>
          <a:bodyPr>
            <a:noAutofit/>
          </a:bodyPr>
          <a:lstStyle/>
          <a:p>
            <a:r>
              <a:rPr lang="en-US" sz="3400" dirty="0">
                <a:solidFill>
                  <a:schemeClr val="tx2"/>
                </a:solidFill>
              </a:rPr>
              <a:t>Who benefits from SCOAP</a:t>
            </a:r>
            <a:r>
              <a:rPr lang="en-US" sz="3400" baseline="30000" dirty="0">
                <a:solidFill>
                  <a:schemeClr val="tx2"/>
                </a:solidFill>
              </a:rPr>
              <a:t>3</a:t>
            </a:r>
            <a:r>
              <a:rPr lang="en-US" sz="3400" dirty="0">
                <a:solidFill>
                  <a:schemeClr val="tx2"/>
                </a:solidFill>
              </a:rPr>
              <a:t>?</a:t>
            </a:r>
            <a:endParaRPr lang="en-CH" sz="3400" dirty="0">
              <a:solidFill>
                <a:schemeClr val="tx2"/>
              </a:solidFill>
            </a:endParaRPr>
          </a:p>
        </p:txBody>
      </p:sp>
    </p:spTree>
    <p:extLst>
      <p:ext uri="{BB962C8B-B14F-4D97-AF65-F5344CB8AC3E}">
        <p14:creationId xmlns:p14="http://schemas.microsoft.com/office/powerpoint/2010/main" val="975235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oap3-in-2016-vs-not-open-access-in-2013-public.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70139" y="918332"/>
            <a:ext cx="8590002" cy="4895669"/>
          </a:xfrm>
          <a:prstGeom prst="rect">
            <a:avLst/>
          </a:prstGeom>
        </p:spPr>
      </p:pic>
      <p:sp>
        <p:nvSpPr>
          <p:cNvPr id="23" name="TextBox 22"/>
          <p:cNvSpPr txBox="1"/>
          <p:nvPr/>
        </p:nvSpPr>
        <p:spPr>
          <a:xfrm>
            <a:off x="2786546" y="4674586"/>
            <a:ext cx="2851413" cy="461665"/>
          </a:xfrm>
          <a:prstGeom prst="rect">
            <a:avLst/>
          </a:prstGeom>
          <a:noFill/>
        </p:spPr>
        <p:txBody>
          <a:bodyPr wrap="square" rtlCol="0">
            <a:spAutoFit/>
          </a:bodyPr>
          <a:lstStyle/>
          <a:p>
            <a:pPr algn="ctr"/>
            <a:r>
              <a:rPr lang="en-US" sz="2400" dirty="0">
                <a:solidFill>
                  <a:srgbClr val="6696BF"/>
                </a:solidFill>
                <a:latin typeface="Lato" panose="020F0502020204030203" pitchFamily="34" charset="77"/>
                <a:cs typeface="Avenir Book"/>
              </a:rPr>
              <a:t>Before SCOAP</a:t>
            </a:r>
            <a:r>
              <a:rPr lang="en-US" sz="2400" baseline="30000" dirty="0">
                <a:solidFill>
                  <a:srgbClr val="6696BF"/>
                </a:solidFill>
                <a:latin typeface="Lato" panose="020F0502020204030203" pitchFamily="34" charset="77"/>
                <a:cs typeface="Avenir Book"/>
              </a:rPr>
              <a:t>3</a:t>
            </a:r>
            <a:endParaRPr lang="en-US" sz="2000" baseline="30000" dirty="0">
              <a:solidFill>
                <a:srgbClr val="6696BF"/>
              </a:solidFill>
              <a:latin typeface="Lato" panose="020F0502020204030203" pitchFamily="34" charset="77"/>
              <a:cs typeface="Avenir Book"/>
            </a:endParaRPr>
          </a:p>
        </p:txBody>
      </p:sp>
      <p:sp>
        <p:nvSpPr>
          <p:cNvPr id="24" name="TextBox 23"/>
          <p:cNvSpPr txBox="1"/>
          <p:nvPr/>
        </p:nvSpPr>
        <p:spPr>
          <a:xfrm>
            <a:off x="3637046" y="3944716"/>
            <a:ext cx="6518237" cy="461665"/>
          </a:xfrm>
          <a:prstGeom prst="rect">
            <a:avLst/>
          </a:prstGeom>
          <a:noFill/>
        </p:spPr>
        <p:txBody>
          <a:bodyPr wrap="square" rtlCol="0">
            <a:spAutoFit/>
          </a:bodyPr>
          <a:lstStyle/>
          <a:p>
            <a:r>
              <a:rPr lang="en-US" sz="2400" dirty="0">
                <a:solidFill>
                  <a:srgbClr val="ED8C3B"/>
                </a:solidFill>
                <a:latin typeface="Lato" panose="020F0502020204030203" pitchFamily="34" charset="77"/>
                <a:cs typeface="Avenir Book"/>
              </a:rPr>
              <a:t>After SCOAP</a:t>
            </a:r>
            <a:r>
              <a:rPr lang="en-US" sz="2400" baseline="30000" dirty="0">
                <a:solidFill>
                  <a:srgbClr val="ED8C3B"/>
                </a:solidFill>
                <a:latin typeface="Lato" panose="020F0502020204030203" pitchFamily="34" charset="77"/>
                <a:cs typeface="Avenir Book"/>
              </a:rPr>
              <a:t>3</a:t>
            </a:r>
            <a:endParaRPr lang="en-US" sz="2000" baseline="30000" dirty="0">
              <a:solidFill>
                <a:srgbClr val="ED8C3B"/>
              </a:solidFill>
              <a:latin typeface="Lato" panose="020F0502020204030203" pitchFamily="34" charset="77"/>
              <a:cs typeface="Avenir Book"/>
            </a:endParaRPr>
          </a:p>
        </p:txBody>
      </p:sp>
      <p:sp>
        <p:nvSpPr>
          <p:cNvPr id="25" name="TextBox 24"/>
          <p:cNvSpPr txBox="1"/>
          <p:nvPr/>
        </p:nvSpPr>
        <p:spPr>
          <a:xfrm>
            <a:off x="2836881" y="5617977"/>
            <a:ext cx="6518237" cy="400110"/>
          </a:xfrm>
          <a:prstGeom prst="rect">
            <a:avLst/>
          </a:prstGeom>
          <a:solidFill>
            <a:schemeClr val="bg1"/>
          </a:solidFill>
        </p:spPr>
        <p:txBody>
          <a:bodyPr wrap="square" rtlCol="0">
            <a:spAutoFit/>
          </a:bodyPr>
          <a:lstStyle/>
          <a:p>
            <a:pPr algn="ctr"/>
            <a:r>
              <a:rPr lang="en-US" sz="2000" dirty="0">
                <a:ea typeface="Roboto" panose="02000000000000000000" pitchFamily="2" charset="0"/>
                <a:cs typeface="Avenir Book"/>
              </a:rPr>
              <a:t>Months after DOI minting</a:t>
            </a:r>
          </a:p>
        </p:txBody>
      </p:sp>
      <p:sp>
        <p:nvSpPr>
          <p:cNvPr id="26" name="TextBox 25"/>
          <p:cNvSpPr txBox="1"/>
          <p:nvPr/>
        </p:nvSpPr>
        <p:spPr>
          <a:xfrm rot="16200000">
            <a:off x="-678332" y="3021869"/>
            <a:ext cx="4809523" cy="400110"/>
          </a:xfrm>
          <a:prstGeom prst="rect">
            <a:avLst/>
          </a:prstGeom>
          <a:solidFill>
            <a:schemeClr val="bg1"/>
          </a:solidFill>
        </p:spPr>
        <p:txBody>
          <a:bodyPr wrap="square" rtlCol="0">
            <a:spAutoFit/>
          </a:bodyPr>
          <a:lstStyle/>
          <a:p>
            <a:pPr algn="ctr"/>
            <a:r>
              <a:rPr lang="en-US" sz="2000" dirty="0">
                <a:ea typeface="Roboto" panose="02000000000000000000" pitchFamily="2" charset="0"/>
                <a:cs typeface="Avenir Book"/>
              </a:rPr>
              <a:t>Average downloads/paper/month</a:t>
            </a:r>
          </a:p>
        </p:txBody>
      </p:sp>
      <p:sp>
        <p:nvSpPr>
          <p:cNvPr id="9" name="Rectangle 8"/>
          <p:cNvSpPr/>
          <p:nvPr/>
        </p:nvSpPr>
        <p:spPr>
          <a:xfrm>
            <a:off x="1570139" y="6018087"/>
            <a:ext cx="9696396" cy="230832"/>
          </a:xfrm>
          <a:prstGeom prst="rect">
            <a:avLst/>
          </a:prstGeom>
        </p:spPr>
        <p:txBody>
          <a:bodyPr wrap="square">
            <a:spAutoFit/>
          </a:bodyPr>
          <a:lstStyle/>
          <a:p>
            <a:r>
              <a:rPr lang="en-US" sz="900" dirty="0">
                <a:solidFill>
                  <a:schemeClr val="tx1">
                    <a:lumMod val="50000"/>
                    <a:lumOff val="50000"/>
                  </a:schemeClr>
                </a:solidFill>
                <a:latin typeface="Roboto" panose="02000000000000000000" pitchFamily="2" charset="0"/>
                <a:ea typeface="Roboto" panose="02000000000000000000" pitchFamily="2" charset="0"/>
                <a:cs typeface="Avenir Light"/>
              </a:rPr>
              <a:t>Downloads 3Q13, 4Q13, 1Q16, 2Q16 on publishers’ platforms, 50k non-Open Access articles and 8k Open Access articles, Elsevier: </a:t>
            </a:r>
            <a:r>
              <a:rPr lang="en-US" sz="900" i="1" dirty="0" err="1">
                <a:solidFill>
                  <a:schemeClr val="tx1">
                    <a:lumMod val="50000"/>
                    <a:lumOff val="50000"/>
                  </a:schemeClr>
                </a:solidFill>
                <a:latin typeface="Roboto" panose="02000000000000000000" pitchFamily="2" charset="0"/>
                <a:ea typeface="Roboto" panose="02000000000000000000" pitchFamily="2" charset="0"/>
                <a:cs typeface="Avenir Light"/>
              </a:rPr>
              <a:t>Phys.Lett.B</a:t>
            </a:r>
            <a:r>
              <a:rPr lang="en-US" sz="900" i="1" dirty="0">
                <a:solidFill>
                  <a:schemeClr val="tx1">
                    <a:lumMod val="50000"/>
                    <a:lumOff val="50000"/>
                  </a:schemeClr>
                </a:solidFill>
                <a:latin typeface="Roboto" panose="02000000000000000000" pitchFamily="2" charset="0"/>
                <a:ea typeface="Roboto" panose="02000000000000000000" pitchFamily="2" charset="0"/>
                <a:cs typeface="Avenir Light"/>
              </a:rPr>
              <a:t>, </a:t>
            </a:r>
            <a:r>
              <a:rPr lang="en-US" sz="900" i="1" dirty="0" err="1">
                <a:solidFill>
                  <a:schemeClr val="tx1">
                    <a:lumMod val="50000"/>
                    <a:lumOff val="50000"/>
                  </a:schemeClr>
                </a:solidFill>
                <a:latin typeface="Roboto" panose="02000000000000000000" pitchFamily="2" charset="0"/>
                <a:ea typeface="Roboto" panose="02000000000000000000" pitchFamily="2" charset="0"/>
                <a:cs typeface="Avenir Light"/>
              </a:rPr>
              <a:t>Nucl.Phys.B</a:t>
            </a:r>
            <a:r>
              <a:rPr lang="en-US" sz="900" i="1" dirty="0">
                <a:solidFill>
                  <a:schemeClr val="tx1">
                    <a:lumMod val="50000"/>
                    <a:lumOff val="50000"/>
                  </a:schemeClr>
                </a:solidFill>
                <a:latin typeface="Roboto" panose="02000000000000000000" pitchFamily="2" charset="0"/>
                <a:ea typeface="Roboto" panose="02000000000000000000" pitchFamily="2" charset="0"/>
                <a:cs typeface="Avenir Light"/>
              </a:rPr>
              <a:t>; </a:t>
            </a:r>
            <a:r>
              <a:rPr lang="en-US" sz="900" dirty="0">
                <a:solidFill>
                  <a:schemeClr val="tx1">
                    <a:lumMod val="50000"/>
                    <a:lumOff val="50000"/>
                  </a:schemeClr>
                </a:solidFill>
                <a:latin typeface="Roboto" panose="02000000000000000000" pitchFamily="2" charset="0"/>
                <a:ea typeface="Roboto" panose="02000000000000000000" pitchFamily="2" charset="0"/>
                <a:cs typeface="Avenir Light"/>
              </a:rPr>
              <a:t>Springer: </a:t>
            </a:r>
            <a:r>
              <a:rPr lang="en-US" sz="900" i="1" dirty="0">
                <a:solidFill>
                  <a:schemeClr val="tx1">
                    <a:lumMod val="50000"/>
                    <a:lumOff val="50000"/>
                  </a:schemeClr>
                </a:solidFill>
                <a:latin typeface="Roboto" panose="02000000000000000000" pitchFamily="2" charset="0"/>
                <a:ea typeface="Roboto" panose="02000000000000000000" pitchFamily="2" charset="0"/>
                <a:cs typeface="Avenir Light"/>
              </a:rPr>
              <a:t>Eur. Phys. J. C, JHEP</a:t>
            </a:r>
            <a:endParaRPr lang="en-US" sz="700" i="1" dirty="0">
              <a:solidFill>
                <a:schemeClr val="tx1">
                  <a:lumMod val="50000"/>
                  <a:lumOff val="50000"/>
                </a:schemeClr>
              </a:solidFill>
              <a:latin typeface="Roboto" panose="02000000000000000000" pitchFamily="2" charset="0"/>
              <a:ea typeface="Roboto" panose="02000000000000000000" pitchFamily="2" charset="0"/>
              <a:cs typeface="Avenir Light"/>
            </a:endParaRPr>
          </a:p>
        </p:txBody>
      </p:sp>
      <p:sp>
        <p:nvSpPr>
          <p:cNvPr id="35" name="Rectangle 34"/>
          <p:cNvSpPr/>
          <p:nvPr/>
        </p:nvSpPr>
        <p:spPr>
          <a:xfrm>
            <a:off x="5403274" y="5443970"/>
            <a:ext cx="1724121" cy="11559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descr="scoap3-in-2016-vs-not-open-access-in-2013-public.png">
            <a:extLst>
              <a:ext uri="{FF2B5EF4-FFF2-40B4-BE49-F238E27FC236}">
                <a16:creationId xmlns:a16="http://schemas.microsoft.com/office/drawing/2014/main" id="{149F313A-8C27-3044-B1BD-1CDA167B6C1A}"/>
              </a:ext>
            </a:extLst>
          </p:cNvPr>
          <p:cNvPicPr>
            <a:picLocks noChangeAspect="1"/>
          </p:cNvPicPr>
          <p:nvPr/>
        </p:nvPicPr>
        <p:blipFill rotWithShape="1">
          <a:blip r:embed="rId3">
            <a:extLst>
              <a:ext uri="{28A0092B-C50C-407E-A947-70E740481C1C}">
                <a14:useLocalDpi xmlns:a14="http://schemas.microsoft.com/office/drawing/2010/main"/>
              </a:ext>
            </a:extLst>
          </a:blip>
          <a:srcRect l="11854" t="2461" r="43973" b="81639"/>
          <a:stretch/>
        </p:blipFill>
        <p:spPr>
          <a:xfrm>
            <a:off x="6567365" y="857185"/>
            <a:ext cx="3794473" cy="778451"/>
          </a:xfrm>
          <a:prstGeom prst="rect">
            <a:avLst/>
          </a:prstGeom>
        </p:spPr>
      </p:pic>
      <p:sp>
        <p:nvSpPr>
          <p:cNvPr id="4" name="TextBox 3"/>
          <p:cNvSpPr txBox="1"/>
          <p:nvPr/>
        </p:nvSpPr>
        <p:spPr>
          <a:xfrm>
            <a:off x="5815013" y="828919"/>
            <a:ext cx="4611119" cy="830997"/>
          </a:xfrm>
          <a:prstGeom prst="rect">
            <a:avLst/>
          </a:prstGeom>
          <a:solidFill>
            <a:schemeClr val="tx2"/>
          </a:solidFill>
        </p:spPr>
        <p:txBody>
          <a:bodyPr wrap="square" rtlCol="0">
            <a:spAutoFit/>
          </a:bodyPr>
          <a:lstStyle/>
          <a:p>
            <a:pPr algn="r"/>
            <a:r>
              <a:rPr lang="en-US" sz="2400" dirty="0">
                <a:solidFill>
                  <a:schemeClr val="bg1"/>
                </a:solidFill>
                <a:latin typeface="Roboto" panose="02000000000000000000" pitchFamily="2" charset="0"/>
                <a:ea typeface="Roboto" panose="02000000000000000000" pitchFamily="2" charset="0"/>
                <a:cs typeface="Avenir Book"/>
              </a:rPr>
              <a:t>2013: journals before SCOAP</a:t>
            </a:r>
            <a:r>
              <a:rPr lang="en-US" sz="2400" baseline="30000" dirty="0">
                <a:solidFill>
                  <a:schemeClr val="bg1"/>
                </a:solidFill>
                <a:latin typeface="Roboto" panose="02000000000000000000" pitchFamily="2" charset="0"/>
                <a:ea typeface="Roboto" panose="02000000000000000000" pitchFamily="2" charset="0"/>
                <a:cs typeface="Avenir Book"/>
              </a:rPr>
              <a:t>3</a:t>
            </a:r>
            <a:r>
              <a:rPr lang="en-US" sz="2400" dirty="0">
                <a:solidFill>
                  <a:schemeClr val="bg1"/>
                </a:solidFill>
                <a:latin typeface="Roboto" panose="02000000000000000000" pitchFamily="2" charset="0"/>
                <a:ea typeface="Roboto" panose="02000000000000000000" pitchFamily="2" charset="0"/>
                <a:cs typeface="Avenir Book"/>
              </a:rPr>
              <a:t> </a:t>
            </a:r>
          </a:p>
          <a:p>
            <a:pPr algn="r"/>
            <a:r>
              <a:rPr lang="en-US" sz="2400" dirty="0">
                <a:solidFill>
                  <a:schemeClr val="bg1"/>
                </a:solidFill>
                <a:latin typeface="Roboto" panose="02000000000000000000" pitchFamily="2" charset="0"/>
                <a:ea typeface="Roboto" panose="02000000000000000000" pitchFamily="2" charset="0"/>
                <a:cs typeface="Avenir Book"/>
              </a:rPr>
              <a:t>2016: journals after SCOAP</a:t>
            </a:r>
            <a:r>
              <a:rPr lang="en-US" sz="2400" baseline="30000" dirty="0">
                <a:solidFill>
                  <a:schemeClr val="bg1"/>
                </a:solidFill>
                <a:latin typeface="Roboto" panose="02000000000000000000" pitchFamily="2" charset="0"/>
                <a:ea typeface="Roboto" panose="02000000000000000000" pitchFamily="2" charset="0"/>
                <a:cs typeface="Avenir Book"/>
              </a:rPr>
              <a:t>3</a:t>
            </a:r>
          </a:p>
        </p:txBody>
      </p:sp>
      <p:sp>
        <p:nvSpPr>
          <p:cNvPr id="2" name="TextBox 1">
            <a:extLst>
              <a:ext uri="{FF2B5EF4-FFF2-40B4-BE49-F238E27FC236}">
                <a16:creationId xmlns:a16="http://schemas.microsoft.com/office/drawing/2014/main" id="{B8D599E1-867F-5594-7418-D9761D6A26BF}"/>
              </a:ext>
            </a:extLst>
          </p:cNvPr>
          <p:cNvSpPr txBox="1"/>
          <p:nvPr/>
        </p:nvSpPr>
        <p:spPr>
          <a:xfrm>
            <a:off x="277355" y="146830"/>
            <a:ext cx="11583715" cy="623678"/>
          </a:xfrm>
          <a:prstGeom prst="rect">
            <a:avLst/>
          </a:prstGeom>
          <a:noFill/>
        </p:spPr>
        <p:txBody>
          <a:bodyPr vert="horz" lIns="91440" tIns="0" rIns="324000" bIns="0" rtlCol="0" anchor="ctr">
            <a:noAutofit/>
          </a:bodyPr>
          <a:lstStyle>
            <a:defPPr>
              <a:defRPr lang="en-US"/>
            </a:defPPr>
            <a:lvl1pPr algn="ctr">
              <a:lnSpc>
                <a:spcPct val="90000"/>
              </a:lnSpc>
              <a:spcBef>
                <a:spcPct val="0"/>
              </a:spcBef>
              <a:buNone/>
              <a:defRPr sz="4000">
                <a:latin typeface="+mj-lt"/>
                <a:ea typeface="+mj-ea"/>
                <a:cs typeface="+mj-cs"/>
              </a:defRPr>
            </a:lvl1pPr>
          </a:lstStyle>
          <a:p>
            <a:pPr algn="l"/>
            <a:r>
              <a:rPr lang="en-US" sz="3600" b="1" dirty="0">
                <a:solidFill>
                  <a:schemeClr val="tx2"/>
                </a:solidFill>
                <a:latin typeface="Lato" panose="020F0502020204030203" pitchFamily="34" charset="0"/>
                <a:ea typeface="Lato" panose="020F0502020204030203" pitchFamily="34" charset="0"/>
                <a:cs typeface="Lato" panose="020F0502020204030203" pitchFamily="34" charset="0"/>
              </a:rPr>
              <a:t>SCOAP</a:t>
            </a:r>
            <a:r>
              <a:rPr lang="en-US" sz="3600" b="1" baseline="30000" dirty="0">
                <a:solidFill>
                  <a:schemeClr val="tx2"/>
                </a:solidFill>
                <a:latin typeface="Lato" panose="020F0502020204030203" pitchFamily="34" charset="0"/>
                <a:ea typeface="Lato" panose="020F0502020204030203" pitchFamily="34" charset="0"/>
                <a:cs typeface="Lato" panose="020F0502020204030203" pitchFamily="34" charset="0"/>
              </a:rPr>
              <a:t>3</a:t>
            </a:r>
            <a:r>
              <a:rPr lang="en-US" sz="3600" b="1" dirty="0">
                <a:solidFill>
                  <a:schemeClr val="tx2"/>
                </a:solidFill>
                <a:latin typeface="Lato" panose="020F0502020204030203" pitchFamily="34" charset="0"/>
                <a:ea typeface="Lato" panose="020F0502020204030203" pitchFamily="34" charset="0"/>
                <a:cs typeface="Lato" panose="020F0502020204030203" pitchFamily="34" charset="0"/>
              </a:rPr>
              <a:t> demonstrating positive effect of Open Access</a:t>
            </a:r>
          </a:p>
        </p:txBody>
      </p:sp>
      <p:sp>
        <p:nvSpPr>
          <p:cNvPr id="5" name="Slide Number Placeholder 4">
            <a:extLst>
              <a:ext uri="{FF2B5EF4-FFF2-40B4-BE49-F238E27FC236}">
                <a16:creationId xmlns:a16="http://schemas.microsoft.com/office/drawing/2014/main" id="{12004A60-2A4F-6BB8-39B8-582CA0A1C176}"/>
              </a:ext>
            </a:extLst>
          </p:cNvPr>
          <p:cNvSpPr>
            <a:spLocks noGrp="1"/>
          </p:cNvSpPr>
          <p:nvPr>
            <p:ph type="sldNum" sz="quarter" idx="12"/>
          </p:nvPr>
        </p:nvSpPr>
        <p:spPr/>
        <p:txBody>
          <a:bodyPr/>
          <a:lstStyle/>
          <a:p>
            <a:fld id="{DCF69264-FAF1-5744-A923-6ED0B94B4C52}" type="slidenum">
              <a:rPr lang="en-CH" smtClean="0"/>
              <a:t>11</a:t>
            </a:fld>
            <a:endParaRPr lang="en-CH"/>
          </a:p>
        </p:txBody>
      </p:sp>
    </p:spTree>
    <p:extLst>
      <p:ext uri="{BB962C8B-B14F-4D97-AF65-F5344CB8AC3E}">
        <p14:creationId xmlns:p14="http://schemas.microsoft.com/office/powerpoint/2010/main" val="4162012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9EBD8-CD70-C1AB-0371-11670DA0E61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31878AC-725C-3A59-14C9-00617D331810}"/>
              </a:ext>
            </a:extLst>
          </p:cNvPr>
          <p:cNvSpPr txBox="1"/>
          <p:nvPr/>
        </p:nvSpPr>
        <p:spPr>
          <a:xfrm>
            <a:off x="277355" y="364544"/>
            <a:ext cx="11583715" cy="623678"/>
          </a:xfrm>
          <a:prstGeom prst="rect">
            <a:avLst/>
          </a:prstGeom>
          <a:noFill/>
        </p:spPr>
        <p:txBody>
          <a:bodyPr vert="horz" lIns="91440" tIns="0" rIns="324000" bIns="0" rtlCol="0" anchor="ctr">
            <a:noAutofit/>
          </a:bodyPr>
          <a:lstStyle>
            <a:defPPr>
              <a:defRPr lang="en-US"/>
            </a:defPPr>
            <a:lvl1pPr algn="ctr">
              <a:lnSpc>
                <a:spcPct val="90000"/>
              </a:lnSpc>
              <a:spcBef>
                <a:spcPct val="0"/>
              </a:spcBef>
              <a:buNone/>
              <a:defRPr sz="4000">
                <a:latin typeface="+mj-lt"/>
                <a:ea typeface="+mj-ea"/>
                <a:cs typeface="+mj-cs"/>
              </a:defRPr>
            </a:lvl1pPr>
          </a:lstStyle>
          <a:p>
            <a:pPr algn="l"/>
            <a:r>
              <a:rPr lang="en-US" sz="3400" b="1" dirty="0">
                <a:solidFill>
                  <a:schemeClr val="tx2"/>
                </a:solidFill>
                <a:latin typeface="Lato" panose="020F0502020204030203" pitchFamily="34" charset="0"/>
                <a:ea typeface="Lato" panose="020F0502020204030203" pitchFamily="34" charset="0"/>
                <a:cs typeface="Lato" panose="020F0502020204030203" pitchFamily="34" charset="0"/>
              </a:rPr>
              <a:t>Proven collaborative OA approach paved the way for many other Diamond OA initiatives</a:t>
            </a:r>
          </a:p>
        </p:txBody>
      </p:sp>
      <p:sp>
        <p:nvSpPr>
          <p:cNvPr id="3" name="Rectangle 2">
            <a:extLst>
              <a:ext uri="{FF2B5EF4-FFF2-40B4-BE49-F238E27FC236}">
                <a16:creationId xmlns:a16="http://schemas.microsoft.com/office/drawing/2014/main" id="{478E9AF5-FCCE-39DC-CCA7-A0081856052A}"/>
              </a:ext>
            </a:extLst>
          </p:cNvPr>
          <p:cNvSpPr/>
          <p:nvPr/>
        </p:nvSpPr>
        <p:spPr>
          <a:xfrm>
            <a:off x="1524000" y="1442586"/>
            <a:ext cx="9144000" cy="4291908"/>
          </a:xfrm>
          <a:prstGeom prst="rect">
            <a:avLst/>
          </a:prstGeom>
          <a:noFill/>
        </p:spPr>
        <p:txBody>
          <a:bodyPr lIns="216000" tIns="144000" rIns="216000" bIns="144000">
            <a:spAutoFit/>
          </a:bodyPr>
          <a:lstStyle>
            <a:lvl1pPr>
              <a:defRPr sz="2400">
                <a:solidFill>
                  <a:schemeClr val="tx1"/>
                </a:solidFill>
                <a:latin typeface="Calibri" panose="020F0502020204030204" pitchFamily="34" charset="0"/>
                <a:ea typeface="ＭＳ Ｐゴシック" panose="020B0600070205080204" pitchFamily="34" charset="-128"/>
              </a:defRPr>
            </a:lvl1pPr>
            <a:lvl2pPr marL="742950" indent="-285750">
              <a:defRPr sz="2400">
                <a:solidFill>
                  <a:schemeClr val="tx1"/>
                </a:solidFill>
                <a:latin typeface="Calibri" panose="020F0502020204030204" pitchFamily="34" charset="0"/>
                <a:ea typeface="ＭＳ Ｐゴシック" panose="020B0600070205080204" pitchFamily="34" charset="-128"/>
              </a:defRPr>
            </a:lvl2pPr>
            <a:lvl3pPr marL="1143000" indent="-228600">
              <a:defRPr sz="2400">
                <a:solidFill>
                  <a:schemeClr val="tx1"/>
                </a:solidFill>
                <a:latin typeface="Calibri" panose="020F0502020204030204" pitchFamily="34" charset="0"/>
                <a:ea typeface="ＭＳ Ｐゴシック" panose="020B0600070205080204" pitchFamily="34" charset="-128"/>
              </a:defRPr>
            </a:lvl3pPr>
            <a:lvl4pPr marL="1600200" indent="-228600">
              <a:defRPr sz="2400">
                <a:solidFill>
                  <a:schemeClr val="tx1"/>
                </a:solidFill>
                <a:latin typeface="Calibri" panose="020F0502020204030204" pitchFamily="34" charset="0"/>
                <a:ea typeface="ＭＳ Ｐゴシック" panose="020B0600070205080204" pitchFamily="34" charset="-128"/>
              </a:defRPr>
            </a:lvl4pPr>
            <a:lvl5pPr marL="2057400" indent="-22860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just"/>
            <a:r>
              <a:rPr lang="en-US" altLang="en-US" sz="2000" i="1" dirty="0">
                <a:solidFill>
                  <a:srgbClr val="262626"/>
                </a:solidFill>
                <a:latin typeface="Roboto" panose="02000000000000000000" pitchFamily="2" charset="0"/>
                <a:ea typeface="Roboto" panose="02000000000000000000" pitchFamily="2" charset="0"/>
              </a:rPr>
              <a:t>“</a:t>
            </a:r>
            <a:r>
              <a:rPr lang="en-US" altLang="en-CH" sz="2000" i="1" dirty="0">
                <a:solidFill>
                  <a:srgbClr val="262626"/>
                </a:solidFill>
                <a:latin typeface="Roboto" panose="02000000000000000000" pitchFamily="2" charset="0"/>
                <a:ea typeface="Roboto" panose="02000000000000000000" pitchFamily="2" charset="0"/>
              </a:rPr>
              <a:t>I have always been very impressed by the pioneer work of CERN in the field of Open Access. SCOAP</a:t>
            </a:r>
            <a:r>
              <a:rPr lang="en-US" altLang="en-CH" sz="2000" i="1" baseline="30000" dirty="0">
                <a:solidFill>
                  <a:srgbClr val="262626"/>
                </a:solidFill>
                <a:latin typeface="Roboto" panose="02000000000000000000" pitchFamily="2" charset="0"/>
                <a:ea typeface="Roboto" panose="02000000000000000000" pitchFamily="2" charset="0"/>
              </a:rPr>
              <a:t>3</a:t>
            </a:r>
            <a:r>
              <a:rPr lang="en-US" altLang="en-CH" sz="2000" i="1" dirty="0">
                <a:solidFill>
                  <a:srgbClr val="262626"/>
                </a:solidFill>
                <a:latin typeface="Roboto" panose="02000000000000000000" pitchFamily="2" charset="0"/>
                <a:ea typeface="Roboto" panose="02000000000000000000" pitchFamily="2" charset="0"/>
              </a:rPr>
              <a:t> served as a major source of inspiration when I developed Plan S and I am extremely grateful to Salvatore, </a:t>
            </a:r>
            <a:r>
              <a:rPr lang="en-US" altLang="en-CH" sz="2000" i="1" dirty="0" err="1">
                <a:solidFill>
                  <a:srgbClr val="262626"/>
                </a:solidFill>
                <a:latin typeface="Roboto" panose="02000000000000000000" pitchFamily="2" charset="0"/>
                <a:ea typeface="Roboto" panose="02000000000000000000" pitchFamily="2" charset="0"/>
              </a:rPr>
              <a:t>Eckhard</a:t>
            </a:r>
            <a:r>
              <a:rPr lang="en-US" altLang="en-CH" sz="2000" i="1" dirty="0">
                <a:solidFill>
                  <a:srgbClr val="262626"/>
                </a:solidFill>
                <a:latin typeface="Roboto" panose="02000000000000000000" pitchFamily="2" charset="0"/>
                <a:ea typeface="Roboto" panose="02000000000000000000" pitchFamily="2" charset="0"/>
              </a:rPr>
              <a:t> and Alex for their input and advice. </a:t>
            </a:r>
          </a:p>
          <a:p>
            <a:pPr algn="just"/>
            <a:endParaRPr lang="en-US" altLang="en-CH" sz="2000" i="1" dirty="0">
              <a:solidFill>
                <a:srgbClr val="262626"/>
              </a:solidFill>
              <a:latin typeface="Roboto" panose="02000000000000000000" pitchFamily="2" charset="0"/>
              <a:ea typeface="Roboto" panose="02000000000000000000" pitchFamily="2" charset="0"/>
            </a:endParaRPr>
          </a:p>
          <a:p>
            <a:pPr algn="just"/>
            <a:r>
              <a:rPr lang="en-US" altLang="en-CH" sz="2000" i="1" dirty="0">
                <a:solidFill>
                  <a:srgbClr val="262626"/>
                </a:solidFill>
                <a:latin typeface="Roboto" panose="02000000000000000000" pitchFamily="2" charset="0"/>
                <a:ea typeface="Roboto" panose="02000000000000000000" pitchFamily="2" charset="0"/>
              </a:rPr>
              <a:t>Plan S which is all about accelerating the transition to full and immediate Open Access to scientific publications, prescribes that the author should retain the copyright, a CC-BY type license should apply and that in case of an APC, the costs will be borne by the Funder. Publication in hybrid journals is not allowed under the plan. By respecting these conditions, SCOAP</a:t>
            </a:r>
            <a:r>
              <a:rPr lang="en-US" altLang="en-CH" sz="2000" i="1" baseline="30000" dirty="0">
                <a:solidFill>
                  <a:srgbClr val="262626"/>
                </a:solidFill>
                <a:latin typeface="Roboto" panose="02000000000000000000" pitchFamily="2" charset="0"/>
                <a:ea typeface="Roboto" panose="02000000000000000000" pitchFamily="2" charset="0"/>
              </a:rPr>
              <a:t>3</a:t>
            </a:r>
            <a:r>
              <a:rPr lang="en-US" altLang="en-CH" sz="2000" i="1" dirty="0">
                <a:solidFill>
                  <a:srgbClr val="262626"/>
                </a:solidFill>
                <a:latin typeface="Roboto" panose="02000000000000000000" pitchFamily="2" charset="0"/>
                <a:ea typeface="Roboto" panose="02000000000000000000" pitchFamily="2" charset="0"/>
              </a:rPr>
              <a:t> and its repository function in line with Plan S.</a:t>
            </a:r>
            <a:r>
              <a:rPr lang="en-US" altLang="en-US" sz="2000" i="1" dirty="0">
                <a:solidFill>
                  <a:srgbClr val="262626"/>
                </a:solidFill>
                <a:latin typeface="Roboto" panose="02000000000000000000" pitchFamily="2" charset="0"/>
                <a:ea typeface="Roboto" panose="02000000000000000000" pitchFamily="2" charset="0"/>
              </a:rPr>
              <a:t>”</a:t>
            </a:r>
            <a:endParaRPr lang="en-US" altLang="en-CH" sz="2000" i="1" dirty="0">
              <a:solidFill>
                <a:srgbClr val="262626"/>
              </a:solidFill>
              <a:latin typeface="Roboto" panose="02000000000000000000" pitchFamily="2" charset="0"/>
              <a:ea typeface="Roboto" panose="02000000000000000000" pitchFamily="2" charset="0"/>
            </a:endParaRPr>
          </a:p>
          <a:p>
            <a:endParaRPr lang="en-US" altLang="en-CH" sz="2000" dirty="0">
              <a:solidFill>
                <a:srgbClr val="262626"/>
              </a:solidFill>
              <a:latin typeface="Roboto" panose="02000000000000000000" pitchFamily="2" charset="0"/>
              <a:ea typeface="Roboto" panose="02000000000000000000" pitchFamily="2" charset="0"/>
            </a:endParaRPr>
          </a:p>
          <a:p>
            <a:pPr algn="r"/>
            <a:r>
              <a:rPr lang="en-US" altLang="en-CH" sz="2000" b="1" dirty="0">
                <a:solidFill>
                  <a:schemeClr val="accent2"/>
                </a:solidFill>
                <a:latin typeface="Roboto" panose="02000000000000000000" pitchFamily="2" charset="0"/>
                <a:ea typeface="Roboto" panose="02000000000000000000" pitchFamily="2" charset="0"/>
              </a:rPr>
              <a:t>Robert-Jan Smits (former OA Envoy of the European Commission) </a:t>
            </a:r>
          </a:p>
        </p:txBody>
      </p:sp>
      <p:sp>
        <p:nvSpPr>
          <p:cNvPr id="5" name="Slide Number Placeholder 4">
            <a:extLst>
              <a:ext uri="{FF2B5EF4-FFF2-40B4-BE49-F238E27FC236}">
                <a16:creationId xmlns:a16="http://schemas.microsoft.com/office/drawing/2014/main" id="{25A5BCC7-5573-01A6-1BE4-D6E4503DC287}"/>
              </a:ext>
            </a:extLst>
          </p:cNvPr>
          <p:cNvSpPr>
            <a:spLocks noGrp="1"/>
          </p:cNvSpPr>
          <p:nvPr>
            <p:ph type="sldNum" sz="quarter" idx="12"/>
          </p:nvPr>
        </p:nvSpPr>
        <p:spPr/>
        <p:txBody>
          <a:bodyPr/>
          <a:lstStyle/>
          <a:p>
            <a:fld id="{DCF69264-FAF1-5744-A923-6ED0B94B4C52}" type="slidenum">
              <a:rPr lang="en-CH" smtClean="0"/>
              <a:t>12</a:t>
            </a:fld>
            <a:endParaRPr lang="en-CH"/>
          </a:p>
        </p:txBody>
      </p:sp>
    </p:spTree>
    <p:extLst>
      <p:ext uri="{BB962C8B-B14F-4D97-AF65-F5344CB8AC3E}">
        <p14:creationId xmlns:p14="http://schemas.microsoft.com/office/powerpoint/2010/main" val="2249125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35DE9-D26E-939B-40AB-7705D2CD7E4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92E3E66-D808-C375-5A22-402A6C4F5B0C}"/>
              </a:ext>
            </a:extLst>
          </p:cNvPr>
          <p:cNvSpPr>
            <a:spLocks noGrp="1"/>
          </p:cNvSpPr>
          <p:nvPr>
            <p:ph type="title"/>
          </p:nvPr>
        </p:nvSpPr>
        <p:spPr>
          <a:xfrm>
            <a:off x="130831" y="123577"/>
            <a:ext cx="11236960" cy="677606"/>
          </a:xfrm>
        </p:spPr>
        <p:txBody>
          <a:bodyPr>
            <a:noAutofit/>
          </a:bodyPr>
          <a:lstStyle/>
          <a:p>
            <a:r>
              <a:rPr lang="en-US" sz="3400" dirty="0">
                <a:solidFill>
                  <a:schemeClr val="tx2"/>
                </a:solidFill>
              </a:rPr>
              <a:t>First 10 years (2014-2023): 62,560 articles funded…</a:t>
            </a:r>
            <a:endParaRPr lang="en-CH" sz="3400" dirty="0">
              <a:solidFill>
                <a:schemeClr val="tx2"/>
              </a:solidFill>
            </a:endParaRPr>
          </a:p>
        </p:txBody>
      </p:sp>
      <p:sp>
        <p:nvSpPr>
          <p:cNvPr id="3" name="Slide Number Placeholder 2">
            <a:extLst>
              <a:ext uri="{FF2B5EF4-FFF2-40B4-BE49-F238E27FC236}">
                <a16:creationId xmlns:a16="http://schemas.microsoft.com/office/drawing/2014/main" id="{4DBECC15-356D-C65D-FC5D-93E8DBC7DA36}"/>
              </a:ext>
            </a:extLst>
          </p:cNvPr>
          <p:cNvSpPr>
            <a:spLocks noGrp="1"/>
          </p:cNvSpPr>
          <p:nvPr>
            <p:ph type="sldNum" sz="quarter" idx="12"/>
          </p:nvPr>
        </p:nvSpPr>
        <p:spPr/>
        <p:txBody>
          <a:bodyPr/>
          <a:lstStyle/>
          <a:p>
            <a:fld id="{DCF69264-FAF1-5744-A923-6ED0B94B4C52}" type="slidenum">
              <a:rPr lang="en-CH" smtClean="0"/>
              <a:t>13</a:t>
            </a:fld>
            <a:endParaRPr lang="en-CH"/>
          </a:p>
        </p:txBody>
      </p:sp>
      <p:graphicFrame>
        <p:nvGraphicFramePr>
          <p:cNvPr id="23" name="Content Placeholder 11">
            <a:extLst>
              <a:ext uri="{FF2B5EF4-FFF2-40B4-BE49-F238E27FC236}">
                <a16:creationId xmlns:a16="http://schemas.microsoft.com/office/drawing/2014/main" id="{1B2DF2FA-A659-614E-6880-9C9CADECBADA}"/>
              </a:ext>
            </a:extLst>
          </p:cNvPr>
          <p:cNvGraphicFramePr>
            <a:graphicFrameLocks/>
          </p:cNvGraphicFramePr>
          <p:nvPr>
            <p:extLst>
              <p:ext uri="{D42A27DB-BD31-4B8C-83A1-F6EECF244321}">
                <p14:modId xmlns:p14="http://schemas.microsoft.com/office/powerpoint/2010/main" val="1968412380"/>
              </p:ext>
            </p:extLst>
          </p:nvPr>
        </p:nvGraphicFramePr>
        <p:xfrm>
          <a:off x="1674622" y="936177"/>
          <a:ext cx="7817292" cy="5120640"/>
        </p:xfrm>
        <a:graphic>
          <a:graphicData uri="http://schemas.openxmlformats.org/drawingml/2006/table">
            <a:tbl>
              <a:tblPr firstRow="1" bandRow="1">
                <a:tableStyleId>{5C22544A-7EE6-4342-B048-85BDC9FD1C3A}</a:tableStyleId>
              </a:tblPr>
              <a:tblGrid>
                <a:gridCol w="2251668">
                  <a:extLst>
                    <a:ext uri="{9D8B030D-6E8A-4147-A177-3AD203B41FA5}">
                      <a16:colId xmlns:a16="http://schemas.microsoft.com/office/drawing/2014/main" val="2096130128"/>
                    </a:ext>
                  </a:extLst>
                </a:gridCol>
                <a:gridCol w="4111399">
                  <a:extLst>
                    <a:ext uri="{9D8B030D-6E8A-4147-A177-3AD203B41FA5}">
                      <a16:colId xmlns:a16="http://schemas.microsoft.com/office/drawing/2014/main" val="70795782"/>
                    </a:ext>
                  </a:extLst>
                </a:gridCol>
                <a:gridCol w="1454225">
                  <a:extLst>
                    <a:ext uri="{9D8B030D-6E8A-4147-A177-3AD203B41FA5}">
                      <a16:colId xmlns:a16="http://schemas.microsoft.com/office/drawing/2014/main" val="3164703999"/>
                    </a:ext>
                  </a:extLst>
                </a:gridCol>
              </a:tblGrid>
              <a:tr h="370840">
                <a:tc>
                  <a:txBody>
                    <a:bodyPr/>
                    <a:lstStyle/>
                    <a:p>
                      <a:r>
                        <a:rPr lang="de-DE" sz="1600" dirty="0">
                          <a:latin typeface="+mn-lt"/>
                        </a:rPr>
                        <a:t>Publisher</a:t>
                      </a:r>
                    </a:p>
                  </a:txBody>
                  <a:tcPr>
                    <a:solidFill>
                      <a:srgbClr val="71369E"/>
                    </a:solidFill>
                  </a:tcPr>
                </a:tc>
                <a:tc>
                  <a:txBody>
                    <a:bodyPr/>
                    <a:lstStyle/>
                    <a:p>
                      <a:r>
                        <a:rPr lang="de-DE" sz="1600" dirty="0">
                          <a:latin typeface="+mn-lt"/>
                        </a:rPr>
                        <a:t>Journal</a:t>
                      </a:r>
                    </a:p>
                  </a:txBody>
                  <a:tcPr>
                    <a:solidFill>
                      <a:srgbClr val="71369E"/>
                    </a:solidFill>
                  </a:tcPr>
                </a:tc>
                <a:tc>
                  <a:txBody>
                    <a:bodyPr/>
                    <a:lstStyle/>
                    <a:p>
                      <a:r>
                        <a:rPr lang="en-GB" sz="1600" noProof="0" dirty="0">
                          <a:latin typeface="+mn-lt"/>
                        </a:rPr>
                        <a:t>Articles </a:t>
                      </a:r>
                    </a:p>
                  </a:txBody>
                  <a:tcPr>
                    <a:solidFill>
                      <a:srgbClr val="71369E"/>
                    </a:solidFill>
                  </a:tcPr>
                </a:tc>
                <a:extLst>
                  <a:ext uri="{0D108BD9-81ED-4DB2-BD59-A6C34878D82A}">
                    <a16:rowId xmlns:a16="http://schemas.microsoft.com/office/drawing/2014/main" val="257723800"/>
                  </a:ext>
                </a:extLst>
              </a:tr>
              <a:tr h="291045">
                <a:tc rowSpan="3">
                  <a:txBody>
                    <a:bodyPr/>
                    <a:lstStyle/>
                    <a:p>
                      <a:endParaRPr lang="de-DE" sz="1600" dirty="0">
                        <a:latin typeface="+mn-lt"/>
                      </a:endParaRPr>
                    </a:p>
                  </a:txBody>
                  <a:tcPr>
                    <a:lnB w="12700" cap="flat" cmpd="sng" algn="ctr">
                      <a:solidFill>
                        <a:schemeClr val="tx1"/>
                      </a:solidFill>
                      <a:prstDash val="solid"/>
                      <a:round/>
                      <a:headEnd type="none" w="med" len="med"/>
                      <a:tailEnd type="none" w="med" len="med"/>
                    </a:lnB>
                    <a:noFill/>
                  </a:tcPr>
                </a:tc>
                <a:tc>
                  <a:txBody>
                    <a:bodyPr/>
                    <a:lstStyle/>
                    <a:p>
                      <a:r>
                        <a:rPr lang="de-DE" sz="1600" dirty="0">
                          <a:latin typeface="+mn-lt"/>
                        </a:rPr>
                        <a:t>Physical Review C</a:t>
                      </a:r>
                    </a:p>
                  </a:txBody>
                  <a:tcPr>
                    <a:noFill/>
                  </a:tcPr>
                </a:tc>
                <a:tc>
                  <a:txBody>
                    <a:bodyPr/>
                    <a:lstStyle/>
                    <a:p>
                      <a:pPr algn="r"/>
                      <a:r>
                        <a:rPr lang="de-DE" sz="1600" dirty="0">
                          <a:solidFill>
                            <a:schemeClr val="tx1"/>
                          </a:solidFill>
                          <a:latin typeface="+mn-lt"/>
                        </a:rPr>
                        <a:t>516</a:t>
                      </a:r>
                    </a:p>
                  </a:txBody>
                  <a:tcPr>
                    <a:noFill/>
                  </a:tcPr>
                </a:tc>
                <a:extLst>
                  <a:ext uri="{0D108BD9-81ED-4DB2-BD59-A6C34878D82A}">
                    <a16:rowId xmlns:a16="http://schemas.microsoft.com/office/drawing/2014/main" val="2764387898"/>
                  </a:ext>
                </a:extLst>
              </a:tr>
              <a:tr h="0">
                <a:tc vMerge="1">
                  <a:txBody>
                    <a:bodyPr/>
                    <a:lstStyle/>
                    <a:p>
                      <a:endParaRPr lang="de-D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a:latin typeface="+mn-lt"/>
                        </a:rPr>
                        <a:t>Physical Review D</a:t>
                      </a:r>
                    </a:p>
                  </a:txBody>
                  <a:tcP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de-DE" sz="1600" dirty="0">
                          <a:solidFill>
                            <a:schemeClr val="tx1"/>
                          </a:solidFill>
                          <a:latin typeface="+mn-lt"/>
                        </a:rPr>
                        <a:t>13,076</a:t>
                      </a:r>
                    </a:p>
                  </a:txBody>
                  <a:tcPr>
                    <a:noFill/>
                  </a:tcPr>
                </a:tc>
                <a:extLst>
                  <a:ext uri="{0D108BD9-81ED-4DB2-BD59-A6C34878D82A}">
                    <a16:rowId xmlns:a16="http://schemas.microsoft.com/office/drawing/2014/main" val="3746054865"/>
                  </a:ext>
                </a:extLst>
              </a:tr>
              <a:tr h="370840">
                <a:tc vMerge="1">
                  <a:txBody>
                    <a:bodyPr/>
                    <a:lstStyle/>
                    <a:p>
                      <a:endParaRPr lang="de-D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a:latin typeface="+mn-lt"/>
                        </a:rPr>
                        <a:t>Physical Review Letters</a:t>
                      </a:r>
                    </a:p>
                  </a:txBody>
                  <a:tcPr>
                    <a:lnB w="12700" cap="flat" cmpd="sng" algn="ctr">
                      <a:solidFill>
                        <a:schemeClr val="tx1"/>
                      </a:solidFill>
                      <a:prstDash val="solid"/>
                      <a:round/>
                      <a:headEnd type="none" w="med" len="med"/>
                      <a:tailEnd type="none" w="med" len="med"/>
                    </a:lnB>
                    <a:noFill/>
                  </a:tcPr>
                </a:tc>
                <a:tc>
                  <a:txBody>
                    <a:bodyPr/>
                    <a:lstStyle/>
                    <a:p>
                      <a:pPr algn="r"/>
                      <a:r>
                        <a:rPr lang="de-DE" sz="1600" dirty="0">
                          <a:solidFill>
                            <a:schemeClr val="tx1"/>
                          </a:solidFill>
                          <a:latin typeface="+mn-lt"/>
                        </a:rPr>
                        <a:t>8,263</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1213953"/>
                  </a:ext>
                </a:extLst>
              </a:tr>
              <a:tr h="370840">
                <a:tc rowSpan="2">
                  <a:txBody>
                    <a:bodyPr/>
                    <a:lstStyle/>
                    <a:p>
                      <a:endParaRPr lang="de-DE" sz="1600" dirty="0">
                        <a:latin typeface="+mn-lt"/>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sz="1600" dirty="0">
                          <a:latin typeface="+mn-lt"/>
                        </a:rPr>
                        <a:t>Nuclear Physics B</a:t>
                      </a:r>
                    </a:p>
                  </a:txBody>
                  <a:tcPr>
                    <a:lnT w="12700" cap="flat" cmpd="sng" algn="ctr">
                      <a:solidFill>
                        <a:schemeClr val="tx1"/>
                      </a:solidFill>
                      <a:prstDash val="solid"/>
                      <a:round/>
                      <a:headEnd type="none" w="med" len="med"/>
                      <a:tailEnd type="none" w="med" len="med"/>
                    </a:lnT>
                    <a:noFill/>
                  </a:tcPr>
                </a:tc>
                <a:tc>
                  <a:txBody>
                    <a:bodyPr/>
                    <a:lstStyle/>
                    <a:p>
                      <a:pPr algn="r"/>
                      <a:r>
                        <a:rPr lang="de-DE" sz="1600" dirty="0">
                          <a:solidFill>
                            <a:schemeClr val="tx1"/>
                          </a:solidFill>
                          <a:latin typeface="+mn-lt"/>
                        </a:rPr>
                        <a:t>3,060</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566338606"/>
                  </a:ext>
                </a:extLst>
              </a:tr>
              <a:tr h="370840">
                <a:tc vMerge="1">
                  <a:txBody>
                    <a:bodyPr/>
                    <a:lstStyle/>
                    <a:p>
                      <a:endParaRPr lang="de-DE" dirty="0"/>
                    </a:p>
                  </a:txBody>
                  <a:tcPr/>
                </a:tc>
                <a:tc>
                  <a:txBody>
                    <a:bodyPr/>
                    <a:lstStyle/>
                    <a:p>
                      <a:r>
                        <a:rPr lang="de-DE" sz="1600" dirty="0">
                          <a:latin typeface="+mn-lt"/>
                        </a:rPr>
                        <a:t>Physics Letters B</a:t>
                      </a:r>
                    </a:p>
                  </a:txBody>
                  <a:tcPr>
                    <a:lnB w="12700" cap="flat" cmpd="sng" algn="ctr">
                      <a:solidFill>
                        <a:schemeClr val="tx1"/>
                      </a:solidFill>
                      <a:prstDash val="solid"/>
                      <a:round/>
                      <a:headEnd type="none" w="med" len="med"/>
                      <a:tailEnd type="none" w="med" len="med"/>
                    </a:lnB>
                    <a:noFill/>
                  </a:tcPr>
                </a:tc>
                <a:tc>
                  <a:txBody>
                    <a:bodyPr/>
                    <a:lstStyle/>
                    <a:p>
                      <a:pPr algn="r"/>
                      <a:r>
                        <a:rPr lang="de-DE" sz="1600" dirty="0">
                          <a:solidFill>
                            <a:schemeClr val="tx1"/>
                          </a:solidFill>
                          <a:latin typeface="+mn-lt"/>
                        </a:rPr>
                        <a:t>8,263</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59332837"/>
                  </a:ext>
                </a:extLst>
              </a:tr>
              <a:tr h="370840">
                <a:tc>
                  <a:txBody>
                    <a:bodyPr/>
                    <a:lstStyle/>
                    <a:p>
                      <a:endParaRPr lang="de-DE" sz="1600" dirty="0">
                        <a:latin typeface="+mn-lt"/>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sz="1600" dirty="0">
                          <a:latin typeface="+mn-lt"/>
                        </a:rPr>
                        <a:t>Advances in High Energy Physics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de-DE" sz="1600" dirty="0">
                          <a:solidFill>
                            <a:schemeClr val="tx1"/>
                          </a:solidFill>
                          <a:latin typeface="+mn-lt"/>
                        </a:rPr>
                        <a:t>1,120</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55592466"/>
                  </a:ext>
                </a:extLst>
              </a:tr>
              <a:tr h="370840">
                <a:tc rowSpan="3">
                  <a:txBody>
                    <a:bodyPr/>
                    <a:lstStyle/>
                    <a:p>
                      <a:endParaRPr lang="de-DE" sz="1600" dirty="0">
                        <a:latin typeface="+mn-lt"/>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sz="1600" dirty="0">
                          <a:latin typeface="+mn-lt"/>
                        </a:rPr>
                        <a:t>Chinese Physics C</a:t>
                      </a:r>
                    </a:p>
                  </a:txBody>
                  <a:tcPr>
                    <a:lnT w="12700" cap="flat" cmpd="sng" algn="ctr">
                      <a:solidFill>
                        <a:schemeClr val="tx1"/>
                      </a:solidFill>
                      <a:prstDash val="solid"/>
                      <a:round/>
                      <a:headEnd type="none" w="med" len="med"/>
                      <a:tailEnd type="none" w="med" len="med"/>
                    </a:lnT>
                    <a:noFill/>
                  </a:tcPr>
                </a:tc>
                <a:tc>
                  <a:txBody>
                    <a:bodyPr/>
                    <a:lstStyle/>
                    <a:p>
                      <a:pPr algn="r"/>
                      <a:r>
                        <a:rPr lang="de-DE" sz="1600" dirty="0">
                          <a:solidFill>
                            <a:schemeClr val="tx1"/>
                          </a:solidFill>
                          <a:latin typeface="+mn-lt"/>
                        </a:rPr>
                        <a:t>740</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48256054"/>
                  </a:ext>
                </a:extLst>
              </a:tr>
              <a:tr h="370840">
                <a:tc vMerge="1">
                  <a:txBody>
                    <a:bodyPr/>
                    <a:lstStyle/>
                    <a:p>
                      <a:endParaRPr lang="de-DE" dirty="0"/>
                    </a:p>
                  </a:txBody>
                  <a:tcPr/>
                </a:tc>
                <a:tc>
                  <a:txBody>
                    <a:bodyPr/>
                    <a:lstStyle/>
                    <a:p>
                      <a:r>
                        <a:rPr lang="de-DE" sz="1600" dirty="0">
                          <a:latin typeface="+mn-lt"/>
                        </a:rPr>
                        <a:t>New Journal of Physics</a:t>
                      </a:r>
                    </a:p>
                  </a:txBody>
                  <a:tcPr>
                    <a:noFill/>
                  </a:tcPr>
                </a:tc>
                <a:tc>
                  <a:txBody>
                    <a:bodyPr/>
                    <a:lstStyle/>
                    <a:p>
                      <a:pPr algn="r"/>
                      <a:r>
                        <a:rPr lang="de-DE" sz="1600" dirty="0">
                          <a:solidFill>
                            <a:schemeClr val="tx1"/>
                          </a:solidFill>
                          <a:latin typeface="+mn-lt"/>
                        </a:rPr>
                        <a:t>25</a:t>
                      </a:r>
                    </a:p>
                  </a:txBody>
                  <a:tcPr>
                    <a:noFill/>
                  </a:tcPr>
                </a:tc>
                <a:extLst>
                  <a:ext uri="{0D108BD9-81ED-4DB2-BD59-A6C34878D82A}">
                    <a16:rowId xmlns:a16="http://schemas.microsoft.com/office/drawing/2014/main" val="228856148"/>
                  </a:ext>
                </a:extLst>
              </a:tr>
              <a:tr h="370840">
                <a:tc vMerge="1">
                  <a:txBody>
                    <a:bodyPr/>
                    <a:lstStyle/>
                    <a:p>
                      <a:endParaRPr lang="de-DE" dirty="0"/>
                    </a:p>
                  </a:txBody>
                  <a:tcPr/>
                </a:tc>
                <a:tc>
                  <a:txBody>
                    <a:bodyPr/>
                    <a:lstStyle/>
                    <a:p>
                      <a:r>
                        <a:rPr lang="de-DE" sz="1600" dirty="0">
                          <a:latin typeface="+mn-lt"/>
                        </a:rPr>
                        <a:t>J. Cosm. and Astroparticle Physics</a:t>
                      </a:r>
                    </a:p>
                  </a:txBody>
                  <a:tcPr>
                    <a:lnB w="12700" cap="flat" cmpd="sng" algn="ctr">
                      <a:solidFill>
                        <a:schemeClr val="tx1"/>
                      </a:solidFill>
                      <a:prstDash val="solid"/>
                      <a:round/>
                      <a:headEnd type="none" w="med" len="med"/>
                      <a:tailEnd type="none" w="med" len="med"/>
                    </a:lnB>
                    <a:noFill/>
                  </a:tcPr>
                </a:tc>
                <a:tc>
                  <a:txBody>
                    <a:bodyPr/>
                    <a:lstStyle/>
                    <a:p>
                      <a:pPr algn="r"/>
                      <a:r>
                        <a:rPr lang="de-DE" sz="1600" dirty="0">
                          <a:solidFill>
                            <a:schemeClr val="tx1"/>
                          </a:solidFill>
                          <a:latin typeface="+mn-lt"/>
                        </a:rPr>
                        <a:t>654</a:t>
                      </a:r>
                    </a:p>
                  </a:txBody>
                  <a:tcP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80761169"/>
                  </a:ext>
                </a:extLst>
              </a:tr>
              <a:tr h="370840">
                <a:tc>
                  <a:txBody>
                    <a:bodyPr/>
                    <a:lstStyle/>
                    <a:p>
                      <a:endParaRPr lang="de-DE" sz="1600" dirty="0">
                        <a:latin typeface="+mn-lt"/>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sz="1600" dirty="0">
                          <a:latin typeface="+mn-lt"/>
                        </a:rPr>
                        <a:t>Acta Physica Polonica B</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de-DE" sz="1600" dirty="0">
                          <a:solidFill>
                            <a:schemeClr val="tx1"/>
                          </a:solidFill>
                          <a:latin typeface="+mn-lt"/>
                        </a:rPr>
                        <a:t>165</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50612372"/>
                  </a:ext>
                </a:extLst>
              </a:tr>
              <a:tr h="370840">
                <a:tc>
                  <a:txBody>
                    <a:bodyPr/>
                    <a:lstStyle/>
                    <a:p>
                      <a:endParaRPr lang="de-DE" sz="1600" dirty="0">
                        <a:latin typeface="+mn-lt"/>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sz="1600" dirty="0">
                          <a:latin typeface="+mn-lt"/>
                        </a:rPr>
                        <a:t>Progress of Theor. and Exp. Physics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de-DE" sz="1600" dirty="0">
                          <a:solidFill>
                            <a:schemeClr val="tx1"/>
                          </a:solidFill>
                          <a:latin typeface="+mn-lt"/>
                        </a:rPr>
                        <a:t>841</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27887020"/>
                  </a:ext>
                </a:extLst>
              </a:tr>
              <a:tr h="370840">
                <a:tc rowSpan="2">
                  <a:txBody>
                    <a:bodyPr/>
                    <a:lstStyle/>
                    <a:p>
                      <a:endParaRPr lang="de-DE" sz="16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a:latin typeface="+mn-lt"/>
                        </a:rPr>
                        <a:t>European Physical Journal C</a:t>
                      </a:r>
                    </a:p>
                  </a:txBody>
                  <a:tcPr>
                    <a:lnT w="12700" cap="flat" cmpd="sng" algn="ctr">
                      <a:solidFill>
                        <a:schemeClr val="tx1"/>
                      </a:solidFill>
                      <a:prstDash val="solid"/>
                      <a:round/>
                      <a:headEnd type="none" w="med" len="med"/>
                      <a:tailEnd type="none" w="med" len="med"/>
                    </a:lnT>
                    <a:noFill/>
                  </a:tcPr>
                </a:tc>
                <a:tc>
                  <a:txBody>
                    <a:bodyPr/>
                    <a:lstStyle/>
                    <a:p>
                      <a:pPr algn="r"/>
                      <a:r>
                        <a:rPr lang="de-DE" sz="1600" dirty="0">
                          <a:solidFill>
                            <a:schemeClr val="tx1"/>
                          </a:solidFill>
                          <a:latin typeface="+mn-lt"/>
                        </a:rPr>
                        <a:t>9,500</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725332998"/>
                  </a:ext>
                </a:extLst>
              </a:tr>
              <a:tr h="370840">
                <a:tc vMerge="1">
                  <a:txBody>
                    <a:bodyPr/>
                    <a:lstStyle/>
                    <a:p>
                      <a:endParaRPr lang="de-D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a:latin typeface="+mn-lt"/>
                        </a:rPr>
                        <a:t>J. High Energy Physics</a:t>
                      </a:r>
                    </a:p>
                  </a:txBody>
                  <a:tcPr>
                    <a:noFill/>
                  </a:tcPr>
                </a:tc>
                <a:tc>
                  <a:txBody>
                    <a:bodyPr/>
                    <a:lstStyle/>
                    <a:p>
                      <a:pPr algn="r"/>
                      <a:r>
                        <a:rPr lang="de-DE" sz="1600" dirty="0">
                          <a:solidFill>
                            <a:schemeClr val="tx1"/>
                          </a:solidFill>
                          <a:latin typeface="+mn-lt"/>
                        </a:rPr>
                        <a:t>22,949</a:t>
                      </a:r>
                    </a:p>
                  </a:txBody>
                  <a:tcPr>
                    <a:noFill/>
                  </a:tcPr>
                </a:tc>
                <a:extLst>
                  <a:ext uri="{0D108BD9-81ED-4DB2-BD59-A6C34878D82A}">
                    <a16:rowId xmlns:a16="http://schemas.microsoft.com/office/drawing/2014/main" val="4092749630"/>
                  </a:ext>
                </a:extLst>
              </a:tr>
            </a:tbl>
          </a:graphicData>
        </a:graphic>
      </p:graphicFrame>
      <p:pic>
        <p:nvPicPr>
          <p:cNvPr id="26" name="Picture 25">
            <a:extLst>
              <a:ext uri="{FF2B5EF4-FFF2-40B4-BE49-F238E27FC236}">
                <a16:creationId xmlns:a16="http://schemas.microsoft.com/office/drawing/2014/main" id="{481A6807-6A18-E2D4-C586-64B2F2DB36E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809606" y="1457646"/>
            <a:ext cx="752279" cy="617943"/>
          </a:xfrm>
          <a:prstGeom prst="rect">
            <a:avLst/>
          </a:prstGeom>
        </p:spPr>
      </p:pic>
      <p:sp>
        <p:nvSpPr>
          <p:cNvPr id="27" name="TextBox 26">
            <a:extLst>
              <a:ext uri="{FF2B5EF4-FFF2-40B4-BE49-F238E27FC236}">
                <a16:creationId xmlns:a16="http://schemas.microsoft.com/office/drawing/2014/main" id="{87DA3A49-7310-61C0-1B83-5082EE47601D}"/>
              </a:ext>
            </a:extLst>
          </p:cNvPr>
          <p:cNvSpPr txBox="1"/>
          <p:nvPr/>
        </p:nvSpPr>
        <p:spPr>
          <a:xfrm>
            <a:off x="3036339" y="1386793"/>
            <a:ext cx="752279" cy="830997"/>
          </a:xfrm>
          <a:prstGeom prst="rect">
            <a:avLst/>
          </a:prstGeom>
          <a:noFill/>
        </p:spPr>
        <p:txBody>
          <a:bodyPr wrap="square" rtlCol="0">
            <a:spAutoFit/>
          </a:bodyPr>
          <a:lstStyle/>
          <a:p>
            <a:pPr algn="ctr" defTabSz="457200" fontAlgn="b"/>
            <a:r>
              <a:rPr lang="en-US" sz="1600" dirty="0">
                <a:solidFill>
                  <a:srgbClr val="C00000"/>
                </a:solidFill>
                <a:ea typeface="Arial" charset="0"/>
                <a:cs typeface="Levenim MT" panose="02010502060101010101" pitchFamily="2" charset="-79"/>
              </a:rPr>
              <a:t>Joined in</a:t>
            </a:r>
          </a:p>
          <a:p>
            <a:pPr algn="ctr" defTabSz="457200" fontAlgn="b"/>
            <a:r>
              <a:rPr lang="en-US" sz="1600" dirty="0">
                <a:solidFill>
                  <a:srgbClr val="C00000"/>
                </a:solidFill>
                <a:ea typeface="Arial" charset="0"/>
                <a:cs typeface="Levenim MT" panose="02010502060101010101" pitchFamily="2" charset="-79"/>
              </a:rPr>
              <a:t>2018</a:t>
            </a:r>
          </a:p>
        </p:txBody>
      </p:sp>
      <p:pic>
        <p:nvPicPr>
          <p:cNvPr id="28" name="Picture 27" descr="Hindawi.png">
            <a:extLst>
              <a:ext uri="{FF2B5EF4-FFF2-40B4-BE49-F238E27FC236}">
                <a16:creationId xmlns:a16="http://schemas.microsoft.com/office/drawing/2014/main" id="{6985694A-8D99-02CE-CC00-B6547CE2FFD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45168" y="3180360"/>
            <a:ext cx="304019" cy="237855"/>
          </a:xfrm>
          <a:prstGeom prst="rect">
            <a:avLst/>
          </a:prstGeom>
        </p:spPr>
      </p:pic>
      <p:pic>
        <p:nvPicPr>
          <p:cNvPr id="29" name="Picture 28" descr="Hindawi.png">
            <a:extLst>
              <a:ext uri="{FF2B5EF4-FFF2-40B4-BE49-F238E27FC236}">
                <a16:creationId xmlns:a16="http://schemas.microsoft.com/office/drawing/2014/main" id="{3128DE67-129B-43DA-AC26-2F564E1273C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467972" y="3191188"/>
            <a:ext cx="715962" cy="166538"/>
          </a:xfrm>
          <a:prstGeom prst="rect">
            <a:avLst/>
          </a:prstGeom>
        </p:spPr>
      </p:pic>
      <p:pic>
        <p:nvPicPr>
          <p:cNvPr id="30" name="Picture 29" descr="DBXfNzb-_400x400.png">
            <a:extLst>
              <a:ext uri="{FF2B5EF4-FFF2-40B4-BE49-F238E27FC236}">
                <a16:creationId xmlns:a16="http://schemas.microsoft.com/office/drawing/2014/main" id="{222B8CAC-AC99-6412-85FE-BCFFEA72B8D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868206" y="3761945"/>
            <a:ext cx="571716" cy="456782"/>
          </a:xfrm>
          <a:prstGeom prst="rect">
            <a:avLst/>
          </a:prstGeom>
        </p:spPr>
      </p:pic>
      <p:pic>
        <p:nvPicPr>
          <p:cNvPr id="31" name="Picture 30">
            <a:extLst>
              <a:ext uri="{FF2B5EF4-FFF2-40B4-BE49-F238E27FC236}">
                <a16:creationId xmlns:a16="http://schemas.microsoft.com/office/drawing/2014/main" id="{AB492E79-5C17-DAE9-2DA5-3571A398679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091470" y="3496523"/>
            <a:ext cx="328342" cy="328342"/>
          </a:xfrm>
          <a:prstGeom prst="rect">
            <a:avLst/>
          </a:prstGeom>
        </p:spPr>
      </p:pic>
      <p:pic>
        <p:nvPicPr>
          <p:cNvPr id="32" name="Picture 31">
            <a:extLst>
              <a:ext uri="{FF2B5EF4-FFF2-40B4-BE49-F238E27FC236}">
                <a16:creationId xmlns:a16="http://schemas.microsoft.com/office/drawing/2014/main" id="{733F66D7-4E66-752C-83A4-04EB99F7ABB9}"/>
              </a:ext>
            </a:extLst>
          </p:cNvPr>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891731" y="4559502"/>
            <a:ext cx="1340307" cy="369027"/>
          </a:xfrm>
          <a:prstGeom prst="rect">
            <a:avLst/>
          </a:prstGeom>
        </p:spPr>
      </p:pic>
      <p:pic>
        <p:nvPicPr>
          <p:cNvPr id="33" name="Picture 32" descr="oup logo.jpg">
            <a:extLst>
              <a:ext uri="{FF2B5EF4-FFF2-40B4-BE49-F238E27FC236}">
                <a16:creationId xmlns:a16="http://schemas.microsoft.com/office/drawing/2014/main" id="{483D50EF-DF62-1961-1EFC-5070F3D3E087}"/>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847230" y="5027803"/>
            <a:ext cx="682755" cy="184599"/>
          </a:xfrm>
          <a:prstGeom prst="rect">
            <a:avLst/>
          </a:prstGeom>
        </p:spPr>
      </p:pic>
      <p:pic>
        <p:nvPicPr>
          <p:cNvPr id="34" name="Picture 33">
            <a:extLst>
              <a:ext uri="{FF2B5EF4-FFF2-40B4-BE49-F238E27FC236}">
                <a16:creationId xmlns:a16="http://schemas.microsoft.com/office/drawing/2014/main" id="{7E8E0888-69A7-8D2B-34A8-BD854FE3E19C}"/>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108448" y="4990098"/>
            <a:ext cx="245179" cy="243726"/>
          </a:xfrm>
          <a:prstGeom prst="rect">
            <a:avLst/>
          </a:prstGeom>
        </p:spPr>
      </p:pic>
      <p:pic>
        <p:nvPicPr>
          <p:cNvPr id="35" name="Picture 34" descr="springer.png">
            <a:extLst>
              <a:ext uri="{FF2B5EF4-FFF2-40B4-BE49-F238E27FC236}">
                <a16:creationId xmlns:a16="http://schemas.microsoft.com/office/drawing/2014/main" id="{26B1CBFF-CCE2-B99C-8A08-B101DE4F54D3}"/>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775891" y="5508611"/>
            <a:ext cx="1116821" cy="413212"/>
          </a:xfrm>
          <a:prstGeom prst="rect">
            <a:avLst/>
          </a:prstGeom>
        </p:spPr>
      </p:pic>
      <p:pic>
        <p:nvPicPr>
          <p:cNvPr id="36" name="Picture 35">
            <a:extLst>
              <a:ext uri="{FF2B5EF4-FFF2-40B4-BE49-F238E27FC236}">
                <a16:creationId xmlns:a16="http://schemas.microsoft.com/office/drawing/2014/main" id="{1DF5BDC3-9296-E9AE-2550-527727553774}"/>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066823" y="5373487"/>
            <a:ext cx="377637" cy="270247"/>
          </a:xfrm>
          <a:prstGeom prst="rect">
            <a:avLst/>
          </a:prstGeom>
        </p:spPr>
      </p:pic>
      <p:pic>
        <p:nvPicPr>
          <p:cNvPr id="37" name="Picture 36">
            <a:extLst>
              <a:ext uri="{FF2B5EF4-FFF2-40B4-BE49-F238E27FC236}">
                <a16:creationId xmlns:a16="http://schemas.microsoft.com/office/drawing/2014/main" id="{9FD4121E-3044-A1F0-610F-84D4FF2C2BC0}"/>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031905" y="5692293"/>
            <a:ext cx="426843" cy="329590"/>
          </a:xfrm>
          <a:prstGeom prst="rect">
            <a:avLst/>
          </a:prstGeom>
        </p:spPr>
      </p:pic>
      <p:pic>
        <p:nvPicPr>
          <p:cNvPr id="38" name="Picture 37" descr="200px-Elsevier.png">
            <a:extLst>
              <a:ext uri="{FF2B5EF4-FFF2-40B4-BE49-F238E27FC236}">
                <a16:creationId xmlns:a16="http://schemas.microsoft.com/office/drawing/2014/main" id="{D13FA17A-6936-374A-5A61-DC61669083C5}"/>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391379" y="2387839"/>
            <a:ext cx="617414" cy="679156"/>
          </a:xfrm>
          <a:prstGeom prst="rect">
            <a:avLst/>
          </a:prstGeom>
        </p:spPr>
      </p:pic>
      <p:sp>
        <p:nvSpPr>
          <p:cNvPr id="40" name="TextBox 39">
            <a:extLst>
              <a:ext uri="{FF2B5EF4-FFF2-40B4-BE49-F238E27FC236}">
                <a16:creationId xmlns:a16="http://schemas.microsoft.com/office/drawing/2014/main" id="{C4D8D755-AFF4-AF60-8A59-332E55EFFDB1}"/>
              </a:ext>
            </a:extLst>
          </p:cNvPr>
          <p:cNvSpPr txBox="1"/>
          <p:nvPr/>
        </p:nvSpPr>
        <p:spPr>
          <a:xfrm>
            <a:off x="3017617" y="3869709"/>
            <a:ext cx="752279" cy="584775"/>
          </a:xfrm>
          <a:prstGeom prst="rect">
            <a:avLst/>
          </a:prstGeom>
          <a:noFill/>
        </p:spPr>
        <p:txBody>
          <a:bodyPr wrap="square" rtlCol="0">
            <a:spAutoFit/>
          </a:bodyPr>
          <a:lstStyle/>
          <a:p>
            <a:pPr algn="ctr" defTabSz="457200" fontAlgn="b"/>
            <a:r>
              <a:rPr lang="en-US" sz="1600" dirty="0">
                <a:solidFill>
                  <a:srgbClr val="C00000"/>
                </a:solidFill>
                <a:ea typeface="Arial" charset="0"/>
                <a:cs typeface="Levenim MT" panose="02010502060101010101" pitchFamily="2" charset="-79"/>
              </a:rPr>
              <a:t>until</a:t>
            </a:r>
          </a:p>
          <a:p>
            <a:pPr algn="ctr" defTabSz="457200" fontAlgn="b"/>
            <a:r>
              <a:rPr lang="en-US" sz="1600" dirty="0">
                <a:solidFill>
                  <a:srgbClr val="C00000"/>
                </a:solidFill>
                <a:ea typeface="Arial" charset="0"/>
                <a:cs typeface="Levenim MT" panose="02010502060101010101" pitchFamily="2" charset="-79"/>
              </a:rPr>
              <a:t>2017</a:t>
            </a:r>
            <a:endParaRPr lang="en-US" sz="2000" dirty="0">
              <a:solidFill>
                <a:srgbClr val="C00000"/>
              </a:solidFill>
              <a:ea typeface="Arial" charset="0"/>
              <a:cs typeface="Levenim MT" panose="02010502060101010101" pitchFamily="2" charset="-79"/>
            </a:endParaRPr>
          </a:p>
        </p:txBody>
      </p:sp>
      <p:cxnSp>
        <p:nvCxnSpPr>
          <p:cNvPr id="5" name="Straight Connector 4">
            <a:extLst>
              <a:ext uri="{FF2B5EF4-FFF2-40B4-BE49-F238E27FC236}">
                <a16:creationId xmlns:a16="http://schemas.microsoft.com/office/drawing/2014/main" id="{AFDB5BF6-5AB6-3129-34C1-EFE76C85F5E8}"/>
              </a:ext>
            </a:extLst>
          </p:cNvPr>
          <p:cNvCxnSpPr>
            <a:cxnSpLocks/>
          </p:cNvCxnSpPr>
          <p:nvPr/>
        </p:nvCxnSpPr>
        <p:spPr>
          <a:xfrm flipH="1">
            <a:off x="2439922" y="3827261"/>
            <a:ext cx="1500707"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671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CFF419-A365-364D-BC0C-62EB888BB139}"/>
              </a:ext>
            </a:extLst>
          </p:cNvPr>
          <p:cNvSpPr>
            <a:spLocks noGrp="1"/>
          </p:cNvSpPr>
          <p:nvPr>
            <p:ph type="title"/>
          </p:nvPr>
        </p:nvSpPr>
        <p:spPr>
          <a:xfrm>
            <a:off x="247407" y="136525"/>
            <a:ext cx="11236960" cy="571984"/>
          </a:xfrm>
        </p:spPr>
        <p:txBody>
          <a:bodyPr>
            <a:normAutofit/>
          </a:bodyPr>
          <a:lstStyle/>
          <a:p>
            <a:r>
              <a:rPr lang="en-GB" sz="3400" dirty="0">
                <a:solidFill>
                  <a:schemeClr val="tx2"/>
                </a:solidFill>
                <a:latin typeface="Lato" panose="020F0502020204030203" pitchFamily="34" charset="0"/>
                <a:ea typeface="Lato" panose="020F0502020204030203" pitchFamily="34" charset="0"/>
                <a:cs typeface="Lato" panose="020F0502020204030203" pitchFamily="34" charset="0"/>
              </a:rPr>
              <a:t>…at stable prices for SCOAP</a:t>
            </a:r>
            <a:r>
              <a:rPr lang="en-GB" sz="3400" baseline="30000" dirty="0">
                <a:solidFill>
                  <a:schemeClr val="tx2"/>
                </a:solidFill>
                <a:latin typeface="Lato" panose="020F0502020204030203" pitchFamily="34" charset="0"/>
                <a:ea typeface="Lato" panose="020F0502020204030203" pitchFamily="34" charset="0"/>
                <a:cs typeface="Lato" panose="020F0502020204030203" pitchFamily="34" charset="0"/>
              </a:rPr>
              <a:t>3</a:t>
            </a:r>
            <a:r>
              <a:rPr lang="en-GB" sz="3400" dirty="0">
                <a:solidFill>
                  <a:schemeClr val="tx2"/>
                </a:solidFill>
                <a:latin typeface="Lato" panose="020F0502020204030203" pitchFamily="34" charset="0"/>
                <a:ea typeface="Lato" panose="020F0502020204030203" pitchFamily="34" charset="0"/>
                <a:cs typeface="Lato" panose="020F0502020204030203" pitchFamily="34" charset="0"/>
              </a:rPr>
              <a:t> partners</a:t>
            </a:r>
            <a:endParaRPr lang="en-GB" sz="3400" b="1"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3" name="Slide Number Placeholder 2">
            <a:extLst>
              <a:ext uri="{FF2B5EF4-FFF2-40B4-BE49-F238E27FC236}">
                <a16:creationId xmlns:a16="http://schemas.microsoft.com/office/drawing/2014/main" id="{63D13575-ED8B-E54C-B2E4-33F3A7098C99}"/>
              </a:ext>
            </a:extLst>
          </p:cNvPr>
          <p:cNvSpPr>
            <a:spLocks noGrp="1"/>
          </p:cNvSpPr>
          <p:nvPr>
            <p:ph type="sldNum" sz="quarter" idx="12"/>
          </p:nvPr>
        </p:nvSpPr>
        <p:spPr/>
        <p:txBody>
          <a:bodyPr/>
          <a:lstStyle/>
          <a:p>
            <a:fld id="{DCF69264-FAF1-5744-A923-6ED0B94B4C52}" type="slidenum">
              <a:rPr lang="en-CH" smtClean="0"/>
              <a:t>14</a:t>
            </a:fld>
            <a:endParaRPr lang="en-CH"/>
          </a:p>
        </p:txBody>
      </p:sp>
      <p:graphicFrame>
        <p:nvGraphicFramePr>
          <p:cNvPr id="2" name="Chart 1">
            <a:extLst>
              <a:ext uri="{FF2B5EF4-FFF2-40B4-BE49-F238E27FC236}">
                <a16:creationId xmlns:a16="http://schemas.microsoft.com/office/drawing/2014/main" id="{B2131B08-71A7-04B1-1FF5-79E6B87514F2}"/>
              </a:ext>
            </a:extLst>
          </p:cNvPr>
          <p:cNvGraphicFramePr/>
          <p:nvPr/>
        </p:nvGraphicFramePr>
        <p:xfrm>
          <a:off x="656045" y="1076400"/>
          <a:ext cx="9611360" cy="5145129"/>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A8EB33E7-0FB8-7F37-92F7-8A68F3A07467}"/>
              </a:ext>
            </a:extLst>
          </p:cNvPr>
          <p:cNvSpPr txBox="1"/>
          <p:nvPr/>
        </p:nvSpPr>
        <p:spPr>
          <a:xfrm>
            <a:off x="8437123" y="1404699"/>
            <a:ext cx="734496" cy="338554"/>
          </a:xfrm>
          <a:prstGeom prst="rect">
            <a:avLst/>
          </a:prstGeom>
          <a:noFill/>
        </p:spPr>
        <p:txBody>
          <a:bodyPr wrap="none" rtlCol="0">
            <a:spAutoFit/>
          </a:bodyPr>
          <a:lstStyle/>
          <a:p>
            <a:r>
              <a:rPr lang="en-CH" sz="1600" b="1" dirty="0">
                <a:latin typeface="Roboto" panose="02000000000000000000" pitchFamily="2" charset="0"/>
                <a:ea typeface="Roboto" panose="02000000000000000000" pitchFamily="2" charset="0"/>
                <a:cs typeface="Roboto" panose="02000000000000000000" pitchFamily="2" charset="0"/>
              </a:rPr>
              <a:t>+54% </a:t>
            </a:r>
          </a:p>
        </p:txBody>
      </p:sp>
      <p:sp>
        <p:nvSpPr>
          <p:cNvPr id="10" name="TextBox 9">
            <a:extLst>
              <a:ext uri="{FF2B5EF4-FFF2-40B4-BE49-F238E27FC236}">
                <a16:creationId xmlns:a16="http://schemas.microsoft.com/office/drawing/2014/main" id="{B5ACC02E-87CF-70CF-D9C5-083DB0D0E264}"/>
              </a:ext>
            </a:extLst>
          </p:cNvPr>
          <p:cNvSpPr txBox="1"/>
          <p:nvPr/>
        </p:nvSpPr>
        <p:spPr>
          <a:xfrm>
            <a:off x="8437123" y="2344574"/>
            <a:ext cx="734496" cy="338554"/>
          </a:xfrm>
          <a:prstGeom prst="rect">
            <a:avLst/>
          </a:prstGeom>
          <a:noFill/>
        </p:spPr>
        <p:txBody>
          <a:bodyPr wrap="none" rtlCol="0">
            <a:spAutoFit/>
          </a:bodyPr>
          <a:lstStyle/>
          <a:p>
            <a:r>
              <a:rPr lang="en-CH" sz="1600" b="1" dirty="0">
                <a:latin typeface="Roboto" panose="02000000000000000000" pitchFamily="2" charset="0"/>
                <a:ea typeface="Roboto" panose="02000000000000000000" pitchFamily="2" charset="0"/>
                <a:cs typeface="Roboto" panose="02000000000000000000" pitchFamily="2" charset="0"/>
              </a:rPr>
              <a:t>+38%</a:t>
            </a:r>
            <a:r>
              <a:rPr lang="en-CH" sz="1600" dirty="0">
                <a:latin typeface="Roboto" panose="02000000000000000000" pitchFamily="2" charset="0"/>
                <a:ea typeface="Roboto" panose="02000000000000000000" pitchFamily="2" charset="0"/>
                <a:cs typeface="Roboto" panose="02000000000000000000" pitchFamily="2" charset="0"/>
              </a:rPr>
              <a:t> </a:t>
            </a:r>
          </a:p>
        </p:txBody>
      </p:sp>
      <p:sp>
        <p:nvSpPr>
          <p:cNvPr id="11" name="TextBox 10">
            <a:extLst>
              <a:ext uri="{FF2B5EF4-FFF2-40B4-BE49-F238E27FC236}">
                <a16:creationId xmlns:a16="http://schemas.microsoft.com/office/drawing/2014/main" id="{691B4268-3CF3-6C52-EFA4-A9F8EA504234}"/>
              </a:ext>
            </a:extLst>
          </p:cNvPr>
          <p:cNvSpPr txBox="1"/>
          <p:nvPr/>
        </p:nvSpPr>
        <p:spPr>
          <a:xfrm>
            <a:off x="8437123" y="3253276"/>
            <a:ext cx="683200" cy="584775"/>
          </a:xfrm>
          <a:prstGeom prst="rect">
            <a:avLst/>
          </a:prstGeom>
          <a:noFill/>
        </p:spPr>
        <p:txBody>
          <a:bodyPr wrap="none" rtlCol="0">
            <a:spAutoFit/>
          </a:bodyPr>
          <a:lstStyle/>
          <a:p>
            <a:r>
              <a:rPr lang="en-CH" sz="1600" b="1" dirty="0">
                <a:latin typeface="Roboto" panose="02000000000000000000" pitchFamily="2" charset="0"/>
                <a:ea typeface="Roboto" panose="02000000000000000000" pitchFamily="2" charset="0"/>
                <a:cs typeface="Roboto" panose="02000000000000000000" pitchFamily="2" charset="0"/>
              </a:rPr>
              <a:t>+24%</a:t>
            </a:r>
          </a:p>
          <a:p>
            <a:r>
              <a:rPr lang="en-CH" sz="1600" dirty="0">
                <a:latin typeface="Roboto" panose="02000000000000000000" pitchFamily="2" charset="0"/>
                <a:ea typeface="Roboto" panose="02000000000000000000" pitchFamily="2" charset="0"/>
                <a:cs typeface="Roboto" panose="02000000000000000000" pitchFamily="2" charset="0"/>
              </a:rPr>
              <a:t> </a:t>
            </a:r>
          </a:p>
        </p:txBody>
      </p:sp>
      <p:sp>
        <p:nvSpPr>
          <p:cNvPr id="12" name="TextBox 11">
            <a:extLst>
              <a:ext uri="{FF2B5EF4-FFF2-40B4-BE49-F238E27FC236}">
                <a16:creationId xmlns:a16="http://schemas.microsoft.com/office/drawing/2014/main" id="{5D594159-10C4-4269-71E1-38EABA83F161}"/>
              </a:ext>
            </a:extLst>
          </p:cNvPr>
          <p:cNvSpPr txBox="1"/>
          <p:nvPr/>
        </p:nvSpPr>
        <p:spPr>
          <a:xfrm>
            <a:off x="8437123" y="4302130"/>
            <a:ext cx="566181" cy="338554"/>
          </a:xfrm>
          <a:prstGeom prst="rect">
            <a:avLst/>
          </a:prstGeom>
          <a:noFill/>
        </p:spPr>
        <p:txBody>
          <a:bodyPr wrap="none" rtlCol="0">
            <a:spAutoFit/>
          </a:bodyPr>
          <a:lstStyle/>
          <a:p>
            <a:r>
              <a:rPr lang="en-CH" sz="1600" b="1" dirty="0">
                <a:latin typeface="Roboto" panose="02000000000000000000" pitchFamily="2" charset="0"/>
                <a:ea typeface="Roboto" panose="02000000000000000000" pitchFamily="2" charset="0"/>
                <a:cs typeface="Roboto" panose="02000000000000000000" pitchFamily="2" charset="0"/>
              </a:rPr>
              <a:t>+7%</a:t>
            </a:r>
          </a:p>
        </p:txBody>
      </p:sp>
    </p:spTree>
    <p:extLst>
      <p:ext uri="{BB962C8B-B14F-4D97-AF65-F5344CB8AC3E}">
        <p14:creationId xmlns:p14="http://schemas.microsoft.com/office/powerpoint/2010/main" val="13975435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C40103F-A41D-2E59-5A16-F71F6E1AD71B}"/>
              </a:ext>
            </a:extLst>
          </p:cNvPr>
          <p:cNvSpPr>
            <a:spLocks noGrp="1"/>
          </p:cNvSpPr>
          <p:nvPr>
            <p:ph type="sldNum" sz="quarter" idx="12"/>
          </p:nvPr>
        </p:nvSpPr>
        <p:spPr/>
        <p:txBody>
          <a:bodyPr/>
          <a:lstStyle/>
          <a:p>
            <a:fld id="{DCF69264-FAF1-5744-A923-6ED0B94B4C52}" type="slidenum">
              <a:rPr lang="en-CH" smtClean="0"/>
              <a:t>15</a:t>
            </a:fld>
            <a:endParaRPr lang="en-CH"/>
          </a:p>
        </p:txBody>
      </p:sp>
      <p:sp>
        <p:nvSpPr>
          <p:cNvPr id="7" name="TextBox 6">
            <a:extLst>
              <a:ext uri="{FF2B5EF4-FFF2-40B4-BE49-F238E27FC236}">
                <a16:creationId xmlns:a16="http://schemas.microsoft.com/office/drawing/2014/main" id="{3E3407DF-9ECE-2F0C-A6AD-4F89E5142F54}"/>
              </a:ext>
            </a:extLst>
          </p:cNvPr>
          <p:cNvSpPr txBox="1"/>
          <p:nvPr/>
        </p:nvSpPr>
        <p:spPr>
          <a:xfrm>
            <a:off x="541591" y="194924"/>
            <a:ext cx="9786653" cy="615553"/>
          </a:xfrm>
          <a:prstGeom prst="rect">
            <a:avLst/>
          </a:prstGeom>
          <a:noFill/>
        </p:spPr>
        <p:txBody>
          <a:bodyPr wrap="none" rtlCol="0">
            <a:spAutoFit/>
          </a:bodyPr>
          <a:lstStyle/>
          <a:p>
            <a:r>
              <a:rPr lang="en-US" sz="3400" b="1" dirty="0">
                <a:solidFill>
                  <a:schemeClr val="tx2"/>
                </a:solidFill>
                <a:latin typeface="Lato" panose="020F0502020204030203" pitchFamily="34" charset="0"/>
                <a:ea typeface="Lato" panose="020F0502020204030203" pitchFamily="34" charset="0"/>
                <a:cs typeface="Lato" panose="020F0502020204030203" pitchFamily="34" charset="0"/>
              </a:rPr>
              <a:t>SCOAP</a:t>
            </a:r>
            <a:r>
              <a:rPr lang="en-US" sz="3400" b="1" baseline="30000" dirty="0">
                <a:solidFill>
                  <a:schemeClr val="tx2"/>
                </a:solidFill>
                <a:latin typeface="Lato" panose="020F0502020204030203" pitchFamily="34" charset="0"/>
                <a:ea typeface="Lato" panose="020F0502020204030203" pitchFamily="34" charset="0"/>
                <a:cs typeface="Lato" panose="020F0502020204030203" pitchFamily="34" charset="0"/>
              </a:rPr>
              <a:t>3</a:t>
            </a:r>
            <a:r>
              <a:rPr lang="en-US" sz="3400" b="1" dirty="0">
                <a:solidFill>
                  <a:schemeClr val="tx2"/>
                </a:solidFill>
                <a:latin typeface="Lato" panose="020F0502020204030203" pitchFamily="34" charset="0"/>
                <a:ea typeface="Lato" panose="020F0502020204030203" pitchFamily="34" charset="0"/>
                <a:cs typeface="Lato" panose="020F0502020204030203" pitchFamily="34" charset="0"/>
              </a:rPr>
              <a:t> for Books – going beyond journal articles</a:t>
            </a:r>
          </a:p>
        </p:txBody>
      </p:sp>
      <p:pic>
        <p:nvPicPr>
          <p:cNvPr id="6" name="Picture 5" descr="Diagram&#10;&#10;Description automatically generated">
            <a:extLst>
              <a:ext uri="{FF2B5EF4-FFF2-40B4-BE49-F238E27FC236}">
                <a16:creationId xmlns:a16="http://schemas.microsoft.com/office/drawing/2014/main" id="{D5F29C68-0470-1F31-A15C-B64700B0A944}"/>
              </a:ext>
            </a:extLst>
          </p:cNvPr>
          <p:cNvPicPr>
            <a:picLocks noChangeAspect="1"/>
          </p:cNvPicPr>
          <p:nvPr/>
        </p:nvPicPr>
        <p:blipFill>
          <a:blip r:embed="rId3">
            <a:clrChange>
              <a:clrFrom>
                <a:srgbClr val="F0F0F1"/>
              </a:clrFrom>
              <a:clrTo>
                <a:srgbClr val="F0F0F1">
                  <a:alpha val="0"/>
                </a:srgbClr>
              </a:clrTo>
            </a:clrChange>
          </a:blip>
          <a:stretch>
            <a:fillRect/>
          </a:stretch>
        </p:blipFill>
        <p:spPr>
          <a:xfrm>
            <a:off x="613031" y="809186"/>
            <a:ext cx="9094574" cy="5570426"/>
          </a:xfrm>
          <a:prstGeom prst="rect">
            <a:avLst/>
          </a:prstGeom>
          <a:noFill/>
        </p:spPr>
      </p:pic>
    </p:spTree>
    <p:extLst>
      <p:ext uri="{BB962C8B-B14F-4D97-AF65-F5344CB8AC3E}">
        <p14:creationId xmlns:p14="http://schemas.microsoft.com/office/powerpoint/2010/main" val="415522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3E1E2-B4C8-E638-DDD2-7D5639894648}"/>
              </a:ext>
            </a:extLst>
          </p:cNvPr>
          <p:cNvSpPr>
            <a:spLocks noGrp="1"/>
          </p:cNvSpPr>
          <p:nvPr>
            <p:ph type="title"/>
          </p:nvPr>
        </p:nvSpPr>
        <p:spPr/>
        <p:txBody>
          <a:bodyPr>
            <a:normAutofit/>
          </a:bodyPr>
          <a:lstStyle/>
          <a:p>
            <a:r>
              <a:rPr lang="en-GB" sz="3400" dirty="0">
                <a:solidFill>
                  <a:schemeClr val="tx2"/>
                </a:solidFill>
              </a:rPr>
              <a:t>Huge impact on the usage (downloads)</a:t>
            </a:r>
          </a:p>
        </p:txBody>
      </p:sp>
      <p:sp>
        <p:nvSpPr>
          <p:cNvPr id="5" name="Slide Number Placeholder 4">
            <a:extLst>
              <a:ext uri="{FF2B5EF4-FFF2-40B4-BE49-F238E27FC236}">
                <a16:creationId xmlns:a16="http://schemas.microsoft.com/office/drawing/2014/main" id="{917A9793-072A-986A-B605-DEA5E2ACF540}"/>
              </a:ext>
            </a:extLst>
          </p:cNvPr>
          <p:cNvSpPr>
            <a:spLocks noGrp="1"/>
          </p:cNvSpPr>
          <p:nvPr>
            <p:ph type="sldNum" sz="quarter" idx="12"/>
          </p:nvPr>
        </p:nvSpPr>
        <p:spPr/>
        <p:txBody>
          <a:bodyPr/>
          <a:lstStyle/>
          <a:p>
            <a:fld id="{DCF69264-FAF1-5744-A923-6ED0B94B4C52}" type="slidenum">
              <a:rPr lang="en-CH" smtClean="0"/>
              <a:t>16</a:t>
            </a:fld>
            <a:endParaRPr lang="en-CH"/>
          </a:p>
        </p:txBody>
      </p:sp>
      <p:graphicFrame>
        <p:nvGraphicFramePr>
          <p:cNvPr id="6" name="Chart 5">
            <a:extLst>
              <a:ext uri="{FF2B5EF4-FFF2-40B4-BE49-F238E27FC236}">
                <a16:creationId xmlns:a16="http://schemas.microsoft.com/office/drawing/2014/main" id="{1FF54CDF-2857-9615-2F3B-1E16C90760EF}"/>
              </a:ext>
            </a:extLst>
          </p:cNvPr>
          <p:cNvGraphicFramePr>
            <a:graphicFrameLocks/>
          </p:cNvGraphicFramePr>
          <p:nvPr>
            <p:extLst>
              <p:ext uri="{D42A27DB-BD31-4B8C-83A1-F6EECF244321}">
                <p14:modId xmlns:p14="http://schemas.microsoft.com/office/powerpoint/2010/main" val="3386824023"/>
              </p:ext>
            </p:extLst>
          </p:nvPr>
        </p:nvGraphicFramePr>
        <p:xfrm>
          <a:off x="613694" y="1376361"/>
          <a:ext cx="11236960" cy="49085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0677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3E1E2-B4C8-E638-DDD2-7D5639894648}"/>
              </a:ext>
            </a:extLst>
          </p:cNvPr>
          <p:cNvSpPr>
            <a:spLocks noGrp="1"/>
          </p:cNvSpPr>
          <p:nvPr>
            <p:ph type="title"/>
          </p:nvPr>
        </p:nvSpPr>
        <p:spPr/>
        <p:txBody>
          <a:bodyPr>
            <a:normAutofit/>
          </a:bodyPr>
          <a:lstStyle/>
          <a:p>
            <a:r>
              <a:rPr lang="en-GB" sz="3400" dirty="0">
                <a:solidFill>
                  <a:schemeClr val="tx2"/>
                </a:solidFill>
              </a:rPr>
              <a:t>Huge impact on geographic distribution</a:t>
            </a:r>
          </a:p>
        </p:txBody>
      </p:sp>
      <p:sp>
        <p:nvSpPr>
          <p:cNvPr id="5" name="Slide Number Placeholder 4">
            <a:extLst>
              <a:ext uri="{FF2B5EF4-FFF2-40B4-BE49-F238E27FC236}">
                <a16:creationId xmlns:a16="http://schemas.microsoft.com/office/drawing/2014/main" id="{917A9793-072A-986A-B605-DEA5E2ACF540}"/>
              </a:ext>
            </a:extLst>
          </p:cNvPr>
          <p:cNvSpPr>
            <a:spLocks noGrp="1"/>
          </p:cNvSpPr>
          <p:nvPr>
            <p:ph type="sldNum" sz="quarter" idx="12"/>
          </p:nvPr>
        </p:nvSpPr>
        <p:spPr/>
        <p:txBody>
          <a:bodyPr/>
          <a:lstStyle/>
          <a:p>
            <a:fld id="{DCF69264-FAF1-5744-A923-6ED0B94B4C52}" type="slidenum">
              <a:rPr lang="en-CH" smtClean="0"/>
              <a:t>17</a:t>
            </a:fld>
            <a:endParaRPr lang="en-CH"/>
          </a:p>
        </p:txBody>
      </p:sp>
      <p:graphicFrame>
        <p:nvGraphicFramePr>
          <p:cNvPr id="7" name="Chart 6">
            <a:extLst>
              <a:ext uri="{FF2B5EF4-FFF2-40B4-BE49-F238E27FC236}">
                <a16:creationId xmlns:a16="http://schemas.microsoft.com/office/drawing/2014/main" id="{D5A1571E-83C0-7E84-99D0-8B25910A5390}"/>
              </a:ext>
            </a:extLst>
          </p:cNvPr>
          <p:cNvGraphicFramePr>
            <a:graphicFrameLocks/>
          </p:cNvGraphicFramePr>
          <p:nvPr>
            <p:extLst>
              <p:ext uri="{D42A27DB-BD31-4B8C-83A1-F6EECF244321}">
                <p14:modId xmlns:p14="http://schemas.microsoft.com/office/powerpoint/2010/main" val="753595790"/>
              </p:ext>
            </p:extLst>
          </p:nvPr>
        </p:nvGraphicFramePr>
        <p:xfrm>
          <a:off x="502484" y="1204948"/>
          <a:ext cx="11187031" cy="4908549"/>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a:extLst>
              <a:ext uri="{FF2B5EF4-FFF2-40B4-BE49-F238E27FC236}">
                <a16:creationId xmlns:a16="http://schemas.microsoft.com/office/drawing/2014/main" id="{5C92F4DE-60BE-0906-C601-C587B59E0A08}"/>
              </a:ext>
            </a:extLst>
          </p:cNvPr>
          <p:cNvCxnSpPr>
            <a:cxnSpLocks/>
          </p:cNvCxnSpPr>
          <p:nvPr/>
        </p:nvCxnSpPr>
        <p:spPr>
          <a:xfrm>
            <a:off x="7164104" y="2471347"/>
            <a:ext cx="0" cy="882847"/>
          </a:xfrm>
          <a:prstGeom prst="line">
            <a:avLst/>
          </a:prstGeom>
          <a:ln w="6032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13">
            <a:extLst>
              <a:ext uri="{FF2B5EF4-FFF2-40B4-BE49-F238E27FC236}">
                <a16:creationId xmlns:a16="http://schemas.microsoft.com/office/drawing/2014/main" id="{2FD6C859-7259-E08E-F1F6-1B30C0B0D8B4}"/>
              </a:ext>
            </a:extLst>
          </p:cNvPr>
          <p:cNvSpPr txBox="1"/>
          <p:nvPr/>
        </p:nvSpPr>
        <p:spPr>
          <a:xfrm>
            <a:off x="6491208" y="2154841"/>
            <a:ext cx="1405719" cy="26161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b="1" dirty="0">
                <a:solidFill>
                  <a:schemeClr val="accent1">
                    <a:lumMod val="50000"/>
                  </a:schemeClr>
                </a:solidFill>
                <a:latin typeface="Roboto" panose="02000000000000000000" pitchFamily="2" charset="0"/>
                <a:ea typeface="Roboto" panose="02000000000000000000" pitchFamily="2" charset="0"/>
                <a:cs typeface="Roboto" panose="02000000000000000000" pitchFamily="2" charset="0"/>
              </a:rPr>
              <a:t>Converted to OA</a:t>
            </a:r>
          </a:p>
        </p:txBody>
      </p:sp>
    </p:spTree>
    <p:extLst>
      <p:ext uri="{BB962C8B-B14F-4D97-AF65-F5344CB8AC3E}">
        <p14:creationId xmlns:p14="http://schemas.microsoft.com/office/powerpoint/2010/main" val="3747702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71426" y="2145832"/>
            <a:ext cx="8649148" cy="3477875"/>
          </a:xfrm>
          <a:prstGeom prst="rect">
            <a:avLst/>
          </a:prstGeom>
          <a:noFill/>
        </p:spPr>
        <p:txBody>
          <a:bodyPr wrap="square" rtlCol="0">
            <a:spAutoFit/>
          </a:bodyPr>
          <a:lstStyle/>
          <a:p>
            <a:pPr algn="ctr"/>
            <a:r>
              <a:rPr lang="en-US" sz="3600" b="1" dirty="0">
                <a:solidFill>
                  <a:schemeClr val="tx2"/>
                </a:solidFill>
                <a:latin typeface="Lato" panose="020F0502020204030203" pitchFamily="34" charset="0"/>
                <a:ea typeface="Lato" panose="020F0502020204030203" pitchFamily="34" charset="0"/>
                <a:cs typeface="Lato" panose="020F0502020204030203" pitchFamily="34" charset="0"/>
              </a:rPr>
              <a:t>THANK YOU</a:t>
            </a:r>
          </a:p>
          <a:p>
            <a:pPr algn="ctr"/>
            <a:endParaRPr lang="en-US" sz="3600" dirty="0">
              <a:latin typeface="Lato" panose="020F0502020204030203" pitchFamily="34" charset="0"/>
              <a:ea typeface="Lato" panose="020F0502020204030203" pitchFamily="34" charset="0"/>
              <a:cs typeface="Lato" panose="020F0502020204030203" pitchFamily="34" charset="0"/>
            </a:endParaRPr>
          </a:p>
          <a:p>
            <a:pPr algn="ctr"/>
            <a:r>
              <a:rPr lang="en-US" sz="3600" dirty="0">
                <a:latin typeface="Roboto" panose="02000000000000000000" pitchFamily="2" charset="0"/>
                <a:ea typeface="Roboto" panose="02000000000000000000" pitchFamily="2" charset="0"/>
                <a:cs typeface="Lato" panose="020F0502020204030203" pitchFamily="34" charset="0"/>
              </a:rPr>
              <a:t>Any Questions or Comments?</a:t>
            </a:r>
          </a:p>
          <a:p>
            <a:pPr algn="ctr"/>
            <a:endParaRPr lang="en-US" sz="3600" dirty="0">
              <a:latin typeface="Roboto" panose="02000000000000000000" pitchFamily="2" charset="0"/>
              <a:ea typeface="Roboto" panose="02000000000000000000" pitchFamily="2" charset="0"/>
              <a:cs typeface="Lato" panose="020F0502020204030203" pitchFamily="34" charset="0"/>
            </a:endParaRPr>
          </a:p>
          <a:p>
            <a:pPr algn="ctr"/>
            <a:r>
              <a:rPr lang="en-US" sz="2000" dirty="0">
                <a:latin typeface="Roboto" panose="02000000000000000000" pitchFamily="2" charset="0"/>
                <a:ea typeface="Roboto" panose="02000000000000000000" pitchFamily="2" charset="0"/>
                <a:cs typeface="Lato" panose="020F0502020204030203" pitchFamily="34" charset="0"/>
                <a:hlinkClick r:id="rId3"/>
              </a:rPr>
              <a:t>alexander.kohls@cern.ch</a:t>
            </a:r>
            <a:endParaRPr lang="en-US" sz="2000" dirty="0">
              <a:latin typeface="Roboto" panose="02000000000000000000" pitchFamily="2" charset="0"/>
              <a:ea typeface="Roboto" panose="02000000000000000000" pitchFamily="2" charset="0"/>
              <a:cs typeface="Lato" panose="020F0502020204030203" pitchFamily="34" charset="0"/>
            </a:endParaRPr>
          </a:p>
          <a:p>
            <a:pPr algn="ctr"/>
            <a:r>
              <a:rPr lang="en-US" sz="2000" dirty="0">
                <a:latin typeface="Roboto" panose="02000000000000000000" pitchFamily="2" charset="0"/>
                <a:ea typeface="Roboto" panose="02000000000000000000" pitchFamily="2" charset="0"/>
                <a:cs typeface="Lato" panose="020F0502020204030203" pitchFamily="34" charset="0"/>
              </a:rPr>
              <a:t>https://scoap3.org</a:t>
            </a:r>
          </a:p>
          <a:p>
            <a:pPr algn="ctr"/>
            <a:endParaRPr lang="en-US" sz="3600" dirty="0">
              <a:latin typeface="Roboto" panose="02000000000000000000" pitchFamily="2" charset="0"/>
              <a:ea typeface="Roboto" panose="02000000000000000000" pitchFamily="2" charset="0"/>
              <a:cs typeface="Lato" panose="020F0502020204030203" pitchFamily="34" charset="0"/>
            </a:endParaRPr>
          </a:p>
        </p:txBody>
      </p:sp>
      <p:sp>
        <p:nvSpPr>
          <p:cNvPr id="2" name="Rectangle 1">
            <a:extLst>
              <a:ext uri="{FF2B5EF4-FFF2-40B4-BE49-F238E27FC236}">
                <a16:creationId xmlns:a16="http://schemas.microsoft.com/office/drawing/2014/main" id="{8E322401-37F6-7B42-8DAE-80399C0DD412}"/>
              </a:ext>
            </a:extLst>
          </p:cNvPr>
          <p:cNvSpPr/>
          <p:nvPr/>
        </p:nvSpPr>
        <p:spPr>
          <a:xfrm>
            <a:off x="1524000" y="9142"/>
            <a:ext cx="9399494" cy="707886"/>
          </a:xfrm>
          <a:prstGeom prst="rect">
            <a:avLst/>
          </a:prstGeom>
        </p:spPr>
        <p:txBody>
          <a:bodyPr wrap="square">
            <a:spAutoFit/>
          </a:bodyPr>
          <a:lstStyle/>
          <a:p>
            <a:r>
              <a:rPr lang="en-US" sz="2000">
                <a:latin typeface="Avenir Light" panose="020B0402020203020204" pitchFamily="34" charset="77"/>
              </a:rPr>
              <a:t>														</a:t>
            </a:r>
            <a:endParaRPr lang="en-GB"/>
          </a:p>
        </p:txBody>
      </p:sp>
    </p:spTree>
    <p:extLst>
      <p:ext uri="{BB962C8B-B14F-4D97-AF65-F5344CB8AC3E}">
        <p14:creationId xmlns:p14="http://schemas.microsoft.com/office/powerpoint/2010/main" val="2036119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CFF419-A365-364D-BC0C-62EB888BB139}"/>
              </a:ext>
            </a:extLst>
          </p:cNvPr>
          <p:cNvSpPr>
            <a:spLocks noGrp="1"/>
          </p:cNvSpPr>
          <p:nvPr>
            <p:ph type="title"/>
          </p:nvPr>
        </p:nvSpPr>
        <p:spPr>
          <a:xfrm>
            <a:off x="352006" y="136525"/>
            <a:ext cx="11236960" cy="939875"/>
          </a:xfrm>
        </p:spPr>
        <p:txBody>
          <a:bodyPr>
            <a:normAutofit/>
          </a:bodyPr>
          <a:lstStyle/>
          <a:p>
            <a:r>
              <a:rPr lang="en-US" sz="3400" dirty="0">
                <a:solidFill>
                  <a:schemeClr val="tx2"/>
                </a:solidFill>
              </a:rPr>
              <a:t>SCOAP</a:t>
            </a:r>
            <a:r>
              <a:rPr lang="en-US" sz="3400" baseline="30000" dirty="0">
                <a:solidFill>
                  <a:schemeClr val="tx2"/>
                </a:solidFill>
              </a:rPr>
              <a:t>3</a:t>
            </a:r>
            <a:r>
              <a:rPr lang="en-US" sz="3400" dirty="0">
                <a:solidFill>
                  <a:schemeClr val="tx2"/>
                </a:solidFill>
              </a:rPr>
              <a:t> in a nutshell</a:t>
            </a:r>
            <a:endParaRPr lang="en-CH" sz="3400" baseline="30000" dirty="0">
              <a:solidFill>
                <a:schemeClr val="tx2"/>
              </a:solidFill>
            </a:endParaRPr>
          </a:p>
        </p:txBody>
      </p:sp>
      <p:sp>
        <p:nvSpPr>
          <p:cNvPr id="5" name="Content Placeholder 4">
            <a:extLst>
              <a:ext uri="{FF2B5EF4-FFF2-40B4-BE49-F238E27FC236}">
                <a16:creationId xmlns:a16="http://schemas.microsoft.com/office/drawing/2014/main" id="{33DB5E4E-01AB-F24B-B47C-90BE05D395AC}"/>
              </a:ext>
            </a:extLst>
          </p:cNvPr>
          <p:cNvSpPr>
            <a:spLocks noGrp="1"/>
          </p:cNvSpPr>
          <p:nvPr>
            <p:ph idx="1"/>
          </p:nvPr>
        </p:nvSpPr>
        <p:spPr>
          <a:xfrm>
            <a:off x="245027" y="1220913"/>
            <a:ext cx="11042098" cy="4705004"/>
          </a:xfrm>
        </p:spPr>
        <p:txBody>
          <a:bodyPr>
            <a:normAutofit fontScale="92500"/>
          </a:bodyPr>
          <a:lstStyle/>
          <a:p>
            <a:pPr>
              <a:lnSpc>
                <a:spcPct val="120000"/>
              </a:lnSpc>
            </a:pPr>
            <a:r>
              <a:rPr lang="en-US" dirty="0"/>
              <a:t>Sponsoring Consortium for Open Access Publishing in Particle Physics</a:t>
            </a:r>
          </a:p>
          <a:p>
            <a:pPr>
              <a:lnSpc>
                <a:spcPct val="120000"/>
              </a:lnSpc>
            </a:pPr>
            <a:r>
              <a:rPr lang="en-US" dirty="0"/>
              <a:t>Mission:</a:t>
            </a:r>
          </a:p>
          <a:p>
            <a:pPr lvl="1">
              <a:lnSpc>
                <a:spcPct val="120000"/>
              </a:lnSpc>
            </a:pPr>
            <a:r>
              <a:rPr lang="en-US" dirty="0">
                <a:solidFill>
                  <a:schemeClr val="accent1"/>
                </a:solidFill>
              </a:rPr>
              <a:t>SCOAP</a:t>
            </a:r>
            <a:r>
              <a:rPr lang="en-US" baseline="30000" dirty="0">
                <a:solidFill>
                  <a:schemeClr val="accent1"/>
                </a:solidFill>
              </a:rPr>
              <a:t>3</a:t>
            </a:r>
            <a:r>
              <a:rPr lang="en-US" dirty="0">
                <a:solidFill>
                  <a:schemeClr val="accent1"/>
                </a:solidFill>
              </a:rPr>
              <a:t> enables open access publishing in the field of high-energy physics, helping to remove financial and administrative barriers to science</a:t>
            </a:r>
          </a:p>
          <a:p>
            <a:pPr>
              <a:lnSpc>
                <a:spcPct val="120000"/>
              </a:lnSpc>
            </a:pPr>
            <a:r>
              <a:rPr lang="en-US" dirty="0"/>
              <a:t>International collaboration launched in 2014</a:t>
            </a:r>
          </a:p>
          <a:p>
            <a:pPr>
              <a:lnSpc>
                <a:spcPct val="120000"/>
              </a:lnSpc>
            </a:pPr>
            <a:r>
              <a:rPr lang="en-US" dirty="0"/>
              <a:t>Partnership consisting of 3000+ libraries, research institutions and international research organizations from 47 countries (and growing)</a:t>
            </a:r>
          </a:p>
          <a:p>
            <a:pPr>
              <a:lnSpc>
                <a:spcPct val="120000"/>
              </a:lnSpc>
            </a:pPr>
            <a:r>
              <a:rPr lang="en-US" dirty="0"/>
              <a:t>11 of the leading journals in the discipline of high energy physics</a:t>
            </a:r>
          </a:p>
        </p:txBody>
      </p:sp>
      <p:sp>
        <p:nvSpPr>
          <p:cNvPr id="3" name="Slide Number Placeholder 2">
            <a:extLst>
              <a:ext uri="{FF2B5EF4-FFF2-40B4-BE49-F238E27FC236}">
                <a16:creationId xmlns:a16="http://schemas.microsoft.com/office/drawing/2014/main" id="{63D13575-ED8B-E54C-B2E4-33F3A7098C99}"/>
              </a:ext>
            </a:extLst>
          </p:cNvPr>
          <p:cNvSpPr>
            <a:spLocks noGrp="1"/>
          </p:cNvSpPr>
          <p:nvPr>
            <p:ph type="sldNum" sz="quarter" idx="12"/>
          </p:nvPr>
        </p:nvSpPr>
        <p:spPr/>
        <p:txBody>
          <a:bodyPr/>
          <a:lstStyle/>
          <a:p>
            <a:fld id="{DCF69264-FAF1-5744-A923-6ED0B94B4C52}" type="slidenum">
              <a:rPr lang="en-CH" smtClean="0"/>
              <a:t>2</a:t>
            </a:fld>
            <a:endParaRPr lang="en-CH"/>
          </a:p>
        </p:txBody>
      </p:sp>
    </p:spTree>
    <p:extLst>
      <p:ext uri="{BB962C8B-B14F-4D97-AF65-F5344CB8AC3E}">
        <p14:creationId xmlns:p14="http://schemas.microsoft.com/office/powerpoint/2010/main" val="316761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DF00924-AC52-A3D8-0908-33D2729F0C69}"/>
              </a:ext>
            </a:extLst>
          </p:cNvPr>
          <p:cNvSpPr>
            <a:spLocks noGrp="1"/>
          </p:cNvSpPr>
          <p:nvPr>
            <p:ph type="sldNum" sz="quarter" idx="12"/>
          </p:nvPr>
        </p:nvSpPr>
        <p:spPr/>
        <p:txBody>
          <a:bodyPr/>
          <a:lstStyle/>
          <a:p>
            <a:fld id="{84DB8561-BA91-4603-A550-B73AEE1D3692}" type="slidenum">
              <a:rPr lang="en-IN" smtClean="0"/>
              <a:t>3</a:t>
            </a:fld>
            <a:endParaRPr lang="en-IN" dirty="0"/>
          </a:p>
        </p:txBody>
      </p:sp>
      <p:grpSp>
        <p:nvGrpSpPr>
          <p:cNvPr id="16" name="Group 15">
            <a:extLst>
              <a:ext uri="{FF2B5EF4-FFF2-40B4-BE49-F238E27FC236}">
                <a16:creationId xmlns:a16="http://schemas.microsoft.com/office/drawing/2014/main" id="{BBBED870-A507-391E-67DD-B9244C87506D}"/>
              </a:ext>
            </a:extLst>
          </p:cNvPr>
          <p:cNvGrpSpPr/>
          <p:nvPr/>
        </p:nvGrpSpPr>
        <p:grpSpPr>
          <a:xfrm>
            <a:off x="629358" y="1261031"/>
            <a:ext cx="1618542" cy="1773399"/>
            <a:chOff x="3256197" y="4617436"/>
            <a:chExt cx="2105364" cy="2306799"/>
          </a:xfrm>
          <a:solidFill>
            <a:schemeClr val="accent5">
              <a:alpha val="50196"/>
            </a:schemeClr>
          </a:solidFill>
        </p:grpSpPr>
        <p:sp>
          <p:nvSpPr>
            <p:cNvPr id="14" name="TextBox 13">
              <a:extLst>
                <a:ext uri="{FF2B5EF4-FFF2-40B4-BE49-F238E27FC236}">
                  <a16:creationId xmlns:a16="http://schemas.microsoft.com/office/drawing/2014/main" id="{825B878F-DF0B-0B42-FED5-5A8F9622B033}"/>
                </a:ext>
              </a:extLst>
            </p:cNvPr>
            <p:cNvSpPr txBox="1"/>
            <p:nvPr/>
          </p:nvSpPr>
          <p:spPr>
            <a:xfrm>
              <a:off x="3256197" y="4617436"/>
              <a:ext cx="943087" cy="2306799"/>
            </a:xfrm>
            <a:custGeom>
              <a:avLst/>
              <a:gdLst/>
              <a:ahLst/>
              <a:cxnLst/>
              <a:rect l="l" t="t" r="r" b="b"/>
              <a:pathLst>
                <a:path w="943087" h="2306799">
                  <a:moveTo>
                    <a:pt x="943087" y="0"/>
                  </a:moveTo>
                  <a:lnTo>
                    <a:pt x="943087" y="416198"/>
                  </a:lnTo>
                  <a:cubicBezTo>
                    <a:pt x="739415" y="454570"/>
                    <a:pt x="596255" y="602158"/>
                    <a:pt x="513606" y="858961"/>
                  </a:cubicBezTo>
                  <a:cubicBezTo>
                    <a:pt x="472281" y="985887"/>
                    <a:pt x="451619" y="1111337"/>
                    <a:pt x="451619" y="1235310"/>
                  </a:cubicBezTo>
                  <a:cubicBezTo>
                    <a:pt x="451619" y="1250069"/>
                    <a:pt x="452357" y="1262614"/>
                    <a:pt x="453833" y="1272945"/>
                  </a:cubicBezTo>
                  <a:cubicBezTo>
                    <a:pt x="455308" y="1283277"/>
                    <a:pt x="457522" y="1306153"/>
                    <a:pt x="460474" y="1341574"/>
                  </a:cubicBezTo>
                  <a:lnTo>
                    <a:pt x="943087" y="1341574"/>
                  </a:lnTo>
                  <a:lnTo>
                    <a:pt x="943087" y="2306799"/>
                  </a:lnTo>
                  <a:lnTo>
                    <a:pt x="0" y="2306799"/>
                  </a:lnTo>
                  <a:lnTo>
                    <a:pt x="0" y="1416844"/>
                  </a:lnTo>
                  <a:cubicBezTo>
                    <a:pt x="0" y="979984"/>
                    <a:pt x="87077" y="643483"/>
                    <a:pt x="261230" y="407342"/>
                  </a:cubicBezTo>
                  <a:cubicBezTo>
                    <a:pt x="435384" y="171202"/>
                    <a:pt x="662669" y="35421"/>
                    <a:pt x="943087"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N" dirty="0"/>
            </a:p>
          </p:txBody>
        </p:sp>
        <p:sp>
          <p:nvSpPr>
            <p:cNvPr id="13" name="TextBox 12">
              <a:extLst>
                <a:ext uri="{FF2B5EF4-FFF2-40B4-BE49-F238E27FC236}">
                  <a16:creationId xmlns:a16="http://schemas.microsoft.com/office/drawing/2014/main" id="{52C739DA-8138-B5A2-20E7-2A6D030B4162}"/>
                </a:ext>
              </a:extLst>
            </p:cNvPr>
            <p:cNvSpPr txBox="1"/>
            <p:nvPr/>
          </p:nvSpPr>
          <p:spPr>
            <a:xfrm>
              <a:off x="4414047" y="4617436"/>
              <a:ext cx="947514" cy="2306799"/>
            </a:xfrm>
            <a:custGeom>
              <a:avLst/>
              <a:gdLst/>
              <a:ahLst/>
              <a:cxnLst/>
              <a:rect l="l" t="t" r="r" b="b"/>
              <a:pathLst>
                <a:path w="947514" h="2306799">
                  <a:moveTo>
                    <a:pt x="947514" y="0"/>
                  </a:moveTo>
                  <a:lnTo>
                    <a:pt x="947514" y="416198"/>
                  </a:lnTo>
                  <a:cubicBezTo>
                    <a:pt x="785167" y="442763"/>
                    <a:pt x="661931" y="534268"/>
                    <a:pt x="577806" y="690711"/>
                  </a:cubicBezTo>
                  <a:cubicBezTo>
                    <a:pt x="493681" y="847154"/>
                    <a:pt x="451619" y="1027211"/>
                    <a:pt x="451619" y="1230883"/>
                  </a:cubicBezTo>
                  <a:cubicBezTo>
                    <a:pt x="451619" y="1248593"/>
                    <a:pt x="452357" y="1266304"/>
                    <a:pt x="453833" y="1284014"/>
                  </a:cubicBezTo>
                  <a:cubicBezTo>
                    <a:pt x="455308" y="1301725"/>
                    <a:pt x="458998" y="1320912"/>
                    <a:pt x="464902" y="1341574"/>
                  </a:cubicBezTo>
                  <a:lnTo>
                    <a:pt x="947514" y="1341574"/>
                  </a:lnTo>
                  <a:lnTo>
                    <a:pt x="947514" y="2306799"/>
                  </a:lnTo>
                  <a:lnTo>
                    <a:pt x="0" y="2306799"/>
                  </a:lnTo>
                  <a:lnTo>
                    <a:pt x="0" y="1416844"/>
                  </a:lnTo>
                  <a:cubicBezTo>
                    <a:pt x="0" y="1065584"/>
                    <a:pt x="73794" y="751960"/>
                    <a:pt x="221382" y="475971"/>
                  </a:cubicBezTo>
                  <a:cubicBezTo>
                    <a:pt x="368970" y="199981"/>
                    <a:pt x="611014" y="41325"/>
                    <a:pt x="947514"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N" dirty="0"/>
            </a:p>
          </p:txBody>
        </p:sp>
      </p:grpSp>
      <p:grpSp>
        <p:nvGrpSpPr>
          <p:cNvPr id="15" name="Group 14">
            <a:extLst>
              <a:ext uri="{FF2B5EF4-FFF2-40B4-BE49-F238E27FC236}">
                <a16:creationId xmlns:a16="http://schemas.microsoft.com/office/drawing/2014/main" id="{BDEA6FD7-B7A1-3E7B-DABB-F464F44CCF36}"/>
              </a:ext>
            </a:extLst>
          </p:cNvPr>
          <p:cNvGrpSpPr/>
          <p:nvPr/>
        </p:nvGrpSpPr>
        <p:grpSpPr>
          <a:xfrm rot="10800000">
            <a:off x="10109204" y="3034430"/>
            <a:ext cx="787828" cy="800100"/>
            <a:chOff x="7577799" y="4617436"/>
            <a:chExt cx="2271419" cy="2306799"/>
          </a:xfrm>
          <a:solidFill>
            <a:schemeClr val="accent5">
              <a:alpha val="50196"/>
            </a:schemeClr>
          </a:solidFill>
        </p:grpSpPr>
        <p:sp>
          <p:nvSpPr>
            <p:cNvPr id="12" name="TextBox 11">
              <a:extLst>
                <a:ext uri="{FF2B5EF4-FFF2-40B4-BE49-F238E27FC236}">
                  <a16:creationId xmlns:a16="http://schemas.microsoft.com/office/drawing/2014/main" id="{8D7FED1A-A353-BC50-1B6A-6AD9CD17129A}"/>
                </a:ext>
              </a:extLst>
            </p:cNvPr>
            <p:cNvSpPr txBox="1"/>
            <p:nvPr/>
          </p:nvSpPr>
          <p:spPr>
            <a:xfrm>
              <a:off x="7577799" y="4617436"/>
              <a:ext cx="943087" cy="2306799"/>
            </a:xfrm>
            <a:custGeom>
              <a:avLst/>
              <a:gdLst/>
              <a:ahLst/>
              <a:cxnLst/>
              <a:rect l="l" t="t" r="r" b="b"/>
              <a:pathLst>
                <a:path w="943087" h="2306799">
                  <a:moveTo>
                    <a:pt x="943087" y="0"/>
                  </a:moveTo>
                  <a:lnTo>
                    <a:pt x="943087" y="416198"/>
                  </a:lnTo>
                  <a:cubicBezTo>
                    <a:pt x="739415" y="454570"/>
                    <a:pt x="596255" y="602158"/>
                    <a:pt x="513606" y="858961"/>
                  </a:cubicBezTo>
                  <a:cubicBezTo>
                    <a:pt x="472281" y="985887"/>
                    <a:pt x="451619" y="1111337"/>
                    <a:pt x="451619" y="1235310"/>
                  </a:cubicBezTo>
                  <a:cubicBezTo>
                    <a:pt x="451619" y="1250069"/>
                    <a:pt x="452357" y="1262614"/>
                    <a:pt x="453833" y="1272945"/>
                  </a:cubicBezTo>
                  <a:cubicBezTo>
                    <a:pt x="455308" y="1283277"/>
                    <a:pt x="457522" y="1306153"/>
                    <a:pt x="460474" y="1341574"/>
                  </a:cubicBezTo>
                  <a:lnTo>
                    <a:pt x="943087" y="1341574"/>
                  </a:lnTo>
                  <a:lnTo>
                    <a:pt x="943087" y="2306799"/>
                  </a:lnTo>
                  <a:lnTo>
                    <a:pt x="0" y="2306799"/>
                  </a:lnTo>
                  <a:lnTo>
                    <a:pt x="0" y="1416844"/>
                  </a:lnTo>
                  <a:cubicBezTo>
                    <a:pt x="0" y="979984"/>
                    <a:pt x="87077" y="643483"/>
                    <a:pt x="261231" y="407342"/>
                  </a:cubicBezTo>
                  <a:cubicBezTo>
                    <a:pt x="435384" y="171202"/>
                    <a:pt x="662669" y="35421"/>
                    <a:pt x="943087" y="0"/>
                  </a:cubicBezTo>
                  <a:close/>
                </a:path>
              </a:pathLst>
            </a:custGeom>
            <a:grpFill/>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N" dirty="0"/>
            </a:p>
          </p:txBody>
        </p:sp>
        <p:sp>
          <p:nvSpPr>
            <p:cNvPr id="11" name="TextBox 10">
              <a:extLst>
                <a:ext uri="{FF2B5EF4-FFF2-40B4-BE49-F238E27FC236}">
                  <a16:creationId xmlns:a16="http://schemas.microsoft.com/office/drawing/2014/main" id="{F74C145E-5C30-B44D-5FC5-CB7FB7CF13E4}"/>
                </a:ext>
              </a:extLst>
            </p:cNvPr>
            <p:cNvSpPr txBox="1"/>
            <p:nvPr/>
          </p:nvSpPr>
          <p:spPr>
            <a:xfrm>
              <a:off x="8901704" y="4617436"/>
              <a:ext cx="947514" cy="2306799"/>
            </a:xfrm>
            <a:custGeom>
              <a:avLst/>
              <a:gdLst/>
              <a:ahLst/>
              <a:cxnLst/>
              <a:rect l="l" t="t" r="r" b="b"/>
              <a:pathLst>
                <a:path w="947514" h="2306799">
                  <a:moveTo>
                    <a:pt x="947514" y="0"/>
                  </a:moveTo>
                  <a:lnTo>
                    <a:pt x="947514" y="416198"/>
                  </a:lnTo>
                  <a:cubicBezTo>
                    <a:pt x="785167" y="442763"/>
                    <a:pt x="661931" y="534268"/>
                    <a:pt x="577806" y="690711"/>
                  </a:cubicBezTo>
                  <a:cubicBezTo>
                    <a:pt x="493681" y="847154"/>
                    <a:pt x="451618" y="1027211"/>
                    <a:pt x="451618" y="1230883"/>
                  </a:cubicBezTo>
                  <a:cubicBezTo>
                    <a:pt x="451618" y="1248593"/>
                    <a:pt x="452357" y="1266304"/>
                    <a:pt x="453832" y="1284014"/>
                  </a:cubicBezTo>
                  <a:cubicBezTo>
                    <a:pt x="455308" y="1301725"/>
                    <a:pt x="458998" y="1320912"/>
                    <a:pt x="464902" y="1341574"/>
                  </a:cubicBezTo>
                  <a:lnTo>
                    <a:pt x="947514" y="1341574"/>
                  </a:lnTo>
                  <a:lnTo>
                    <a:pt x="947514" y="2306799"/>
                  </a:lnTo>
                  <a:lnTo>
                    <a:pt x="0" y="2306799"/>
                  </a:lnTo>
                  <a:lnTo>
                    <a:pt x="0" y="1416844"/>
                  </a:lnTo>
                  <a:cubicBezTo>
                    <a:pt x="0" y="1065584"/>
                    <a:pt x="73794" y="751960"/>
                    <a:pt x="221382" y="475971"/>
                  </a:cubicBezTo>
                  <a:cubicBezTo>
                    <a:pt x="368970" y="199981"/>
                    <a:pt x="611014" y="41325"/>
                    <a:pt x="947514" y="0"/>
                  </a:cubicBezTo>
                  <a:close/>
                </a:path>
              </a:pathLst>
            </a:custGeom>
            <a:grpFill/>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IN" dirty="0"/>
            </a:p>
          </p:txBody>
        </p:sp>
      </p:grpSp>
      <p:sp>
        <p:nvSpPr>
          <p:cNvPr id="17" name="TextBox 16">
            <a:extLst>
              <a:ext uri="{FF2B5EF4-FFF2-40B4-BE49-F238E27FC236}">
                <a16:creationId xmlns:a16="http://schemas.microsoft.com/office/drawing/2014/main" id="{A5D18BD8-0CEE-725E-06CF-1262EE0F84DE}"/>
              </a:ext>
            </a:extLst>
          </p:cNvPr>
          <p:cNvSpPr txBox="1"/>
          <p:nvPr/>
        </p:nvSpPr>
        <p:spPr>
          <a:xfrm>
            <a:off x="2610058" y="2168071"/>
            <a:ext cx="7334042" cy="3068532"/>
          </a:xfrm>
          <a:prstGeom prst="rect">
            <a:avLst/>
          </a:prstGeom>
          <a:noFill/>
        </p:spPr>
        <p:txBody>
          <a:bodyPr wrap="square" lIns="0" tIns="0" rIns="0" bIns="0" rtlCol="0">
            <a:spAutoFit/>
          </a:bodyPr>
          <a:lstStyle/>
          <a:p>
            <a:pPr>
              <a:lnSpc>
                <a:spcPct val="120000"/>
              </a:lnSpc>
            </a:pPr>
            <a:r>
              <a:rPr lang="en-IN" sz="2400" dirty="0">
                <a:latin typeface="Roboto" panose="02000000000000000000" pitchFamily="2" charset="0"/>
                <a:ea typeface="Roboto" panose="02000000000000000000" pitchFamily="2" charset="0"/>
                <a:cs typeface="Calibri" panose="020F0502020204030204" pitchFamily="34" charset="0"/>
              </a:rPr>
              <a:t>Authors want the widest possible audience for their scientific publications. To enable this, a global transition of the scholarly publishing model was needed and CERN was the only institution in our field to initiate such a change.</a:t>
            </a:r>
          </a:p>
          <a:p>
            <a:pPr>
              <a:lnSpc>
                <a:spcPct val="120000"/>
              </a:lnSpc>
            </a:pPr>
            <a:endParaRPr lang="en-IN" sz="2400" dirty="0">
              <a:latin typeface="Roboto" panose="02000000000000000000" pitchFamily="2" charset="0"/>
              <a:ea typeface="Roboto" panose="02000000000000000000" pitchFamily="2" charset="0"/>
              <a:cs typeface="Calibri" panose="020F0502020204030204" pitchFamily="34" charset="0"/>
            </a:endParaRPr>
          </a:p>
          <a:p>
            <a:pPr>
              <a:lnSpc>
                <a:spcPct val="120000"/>
              </a:lnSpc>
            </a:pPr>
            <a:endParaRPr lang="en-IN" sz="2400" dirty="0">
              <a:latin typeface="Roboto" panose="02000000000000000000" pitchFamily="2" charset="0"/>
              <a:ea typeface="Roboto" panose="02000000000000000000" pitchFamily="2" charset="0"/>
              <a:cs typeface="Calibri" panose="020F0502020204030204" pitchFamily="34" charset="0"/>
            </a:endParaRPr>
          </a:p>
        </p:txBody>
      </p:sp>
      <p:sp>
        <p:nvSpPr>
          <p:cNvPr id="18" name="TextBox 17">
            <a:extLst>
              <a:ext uri="{FF2B5EF4-FFF2-40B4-BE49-F238E27FC236}">
                <a16:creationId xmlns:a16="http://schemas.microsoft.com/office/drawing/2014/main" id="{E990D0AD-0CB1-18E9-A09F-ACE25E51DE90}"/>
              </a:ext>
            </a:extLst>
          </p:cNvPr>
          <p:cNvSpPr txBox="1"/>
          <p:nvPr/>
        </p:nvSpPr>
        <p:spPr>
          <a:xfrm>
            <a:off x="2610058" y="4490341"/>
            <a:ext cx="7334042" cy="275781"/>
          </a:xfrm>
          <a:prstGeom prst="rect">
            <a:avLst/>
          </a:prstGeom>
          <a:noFill/>
        </p:spPr>
        <p:txBody>
          <a:bodyPr wrap="square" lIns="0" tIns="0" rIns="0" bIns="0" rtlCol="0">
            <a:spAutoFit/>
          </a:bodyPr>
          <a:lstStyle/>
          <a:p>
            <a:pPr algn="r">
              <a:lnSpc>
                <a:spcPct val="120000"/>
              </a:lnSpc>
            </a:pPr>
            <a:r>
              <a:rPr lang="en-IN" sz="1600" dirty="0">
                <a:latin typeface="Calibri" panose="020F0502020204030204" pitchFamily="34" charset="0"/>
                <a:cs typeface="Calibri" panose="020F0502020204030204" pitchFamily="34" charset="0"/>
              </a:rPr>
              <a:t>Robert </a:t>
            </a:r>
            <a:r>
              <a:rPr lang="en-IN" sz="1600" dirty="0" err="1">
                <a:latin typeface="Calibri" panose="020F0502020204030204" pitchFamily="34" charset="0"/>
                <a:cs typeface="Calibri" panose="020F0502020204030204" pitchFamily="34" charset="0"/>
              </a:rPr>
              <a:t>Aymar</a:t>
            </a:r>
            <a:r>
              <a:rPr lang="en-IN" sz="1600" dirty="0">
                <a:latin typeface="Calibri" panose="020F0502020204030204" pitchFamily="34" charset="0"/>
                <a:cs typeface="Calibri" panose="020F0502020204030204" pitchFamily="34" charset="0"/>
              </a:rPr>
              <a:t>, August 2022</a:t>
            </a:r>
          </a:p>
        </p:txBody>
      </p:sp>
      <p:sp>
        <p:nvSpPr>
          <p:cNvPr id="2" name="TextBox 1">
            <a:extLst>
              <a:ext uri="{FF2B5EF4-FFF2-40B4-BE49-F238E27FC236}">
                <a16:creationId xmlns:a16="http://schemas.microsoft.com/office/drawing/2014/main" id="{1819358B-CDE7-03D1-3E57-C3ABECDBDD25}"/>
              </a:ext>
            </a:extLst>
          </p:cNvPr>
          <p:cNvSpPr txBox="1"/>
          <p:nvPr/>
        </p:nvSpPr>
        <p:spPr>
          <a:xfrm>
            <a:off x="1316535" y="5486486"/>
            <a:ext cx="9956303" cy="646331"/>
          </a:xfrm>
          <a:prstGeom prst="rect">
            <a:avLst/>
          </a:prstGeom>
          <a:solidFill>
            <a:srgbClr val="FFFFFF">
              <a:alpha val="29020"/>
            </a:srgbClr>
          </a:solidFill>
        </p:spPr>
        <p:txBody>
          <a:bodyPr wrap="square" rtlCol="0">
            <a:spAutoFit/>
          </a:bodyPr>
          <a:lstStyle/>
          <a:p>
            <a:r>
              <a:rPr lang="en-GB" i="1" dirty="0">
                <a:solidFill>
                  <a:schemeClr val="tx2"/>
                </a:solidFill>
                <a:latin typeface="Roboto" panose="02000000000000000000" pitchFamily="2" charset="0"/>
                <a:ea typeface="Roboto" panose="02000000000000000000" pitchFamily="2" charset="0"/>
                <a:cs typeface="Calibri" panose="020F0502020204030204" pitchFamily="34" charset="0"/>
              </a:rPr>
              <a:t>Robert </a:t>
            </a:r>
            <a:r>
              <a:rPr lang="en-GB" i="1" dirty="0" err="1">
                <a:solidFill>
                  <a:schemeClr val="tx2"/>
                </a:solidFill>
                <a:latin typeface="Roboto" panose="02000000000000000000" pitchFamily="2" charset="0"/>
                <a:ea typeface="Roboto" panose="02000000000000000000" pitchFamily="2" charset="0"/>
                <a:cs typeface="Calibri" panose="020F0502020204030204" pitchFamily="34" charset="0"/>
              </a:rPr>
              <a:t>Aymar</a:t>
            </a:r>
            <a:r>
              <a:rPr lang="en-GB" i="1" dirty="0">
                <a:solidFill>
                  <a:schemeClr val="tx2"/>
                </a:solidFill>
                <a:latin typeface="Roboto" panose="02000000000000000000" pitchFamily="2" charset="0"/>
                <a:ea typeface="Roboto" panose="02000000000000000000" pitchFamily="2" charset="0"/>
                <a:cs typeface="Calibri" panose="020F0502020204030204" pitchFamily="34" charset="0"/>
              </a:rPr>
              <a:t> described his vision of a transition towards open access in 2007 during an interview with BMC available on YouTube </a:t>
            </a:r>
            <a:r>
              <a:rPr lang="en-CH" i="1" dirty="0">
                <a:solidFill>
                  <a:schemeClr val="tx2"/>
                </a:solidFill>
                <a:latin typeface="Roboto" panose="02000000000000000000" pitchFamily="2" charset="0"/>
                <a:ea typeface="Roboto" panose="02000000000000000000" pitchFamily="2" charset="0"/>
                <a:cs typeface="Calibri" panose="020F0502020204030204" pitchFamily="34" charset="0"/>
              </a:rPr>
              <a:t>(</a:t>
            </a:r>
            <a:r>
              <a:rPr lang="en-GB" i="1" dirty="0">
                <a:solidFill>
                  <a:schemeClr val="tx2"/>
                </a:solidFill>
                <a:latin typeface="Roboto" panose="02000000000000000000" pitchFamily="2" charset="0"/>
                <a:ea typeface="Roboto" panose="02000000000000000000" pitchFamily="2" charset="0"/>
                <a:cs typeface="Calibri" panose="020F0502020204030204" pitchFamily="34" charset="0"/>
              </a:rPr>
              <a:t>https://</a:t>
            </a:r>
            <a:r>
              <a:rPr lang="en-GB" i="1" dirty="0" err="1">
                <a:solidFill>
                  <a:schemeClr val="tx2"/>
                </a:solidFill>
                <a:latin typeface="Roboto" panose="02000000000000000000" pitchFamily="2" charset="0"/>
                <a:ea typeface="Roboto" panose="02000000000000000000" pitchFamily="2" charset="0"/>
                <a:cs typeface="Calibri" panose="020F0502020204030204" pitchFamily="34" charset="0"/>
              </a:rPr>
              <a:t>youtu.be</a:t>
            </a:r>
            <a:r>
              <a:rPr lang="en-GB" i="1" dirty="0">
                <a:solidFill>
                  <a:schemeClr val="tx2"/>
                </a:solidFill>
                <a:latin typeface="Roboto" panose="02000000000000000000" pitchFamily="2" charset="0"/>
                <a:ea typeface="Roboto" panose="02000000000000000000" pitchFamily="2" charset="0"/>
                <a:cs typeface="Calibri" panose="020F0502020204030204" pitchFamily="34" charset="0"/>
              </a:rPr>
              <a:t>/</a:t>
            </a:r>
            <a:r>
              <a:rPr lang="en-GB" i="1" dirty="0" err="1">
                <a:solidFill>
                  <a:schemeClr val="tx2"/>
                </a:solidFill>
                <a:latin typeface="Roboto" panose="02000000000000000000" pitchFamily="2" charset="0"/>
                <a:ea typeface="Roboto" panose="02000000000000000000" pitchFamily="2" charset="0"/>
                <a:cs typeface="Calibri" panose="020F0502020204030204" pitchFamily="34" charset="0"/>
              </a:rPr>
              <a:t>qkBRPJsmVXQ</a:t>
            </a:r>
            <a:r>
              <a:rPr lang="en-GB" i="1" dirty="0">
                <a:solidFill>
                  <a:schemeClr val="tx2"/>
                </a:solidFill>
                <a:latin typeface="Roboto" panose="02000000000000000000" pitchFamily="2" charset="0"/>
                <a:ea typeface="Roboto" panose="02000000000000000000" pitchFamily="2" charset="0"/>
                <a:cs typeface="Calibri" panose="020F0502020204030204" pitchFamily="34" charset="0"/>
              </a:rPr>
              <a:t>)</a:t>
            </a:r>
            <a:endParaRPr lang="en-CH" i="1" dirty="0">
              <a:solidFill>
                <a:schemeClr val="tx2"/>
              </a:solidFill>
              <a:latin typeface="Roboto" panose="02000000000000000000" pitchFamily="2" charset="0"/>
              <a:ea typeface="Roboto" panose="02000000000000000000" pitchFamily="2" charset="0"/>
              <a:cs typeface="Calibri" panose="020F0502020204030204" pitchFamily="34" charset="0"/>
            </a:endParaRPr>
          </a:p>
        </p:txBody>
      </p:sp>
      <p:sp>
        <p:nvSpPr>
          <p:cNvPr id="7" name="Title 3">
            <a:extLst>
              <a:ext uri="{FF2B5EF4-FFF2-40B4-BE49-F238E27FC236}">
                <a16:creationId xmlns:a16="http://schemas.microsoft.com/office/drawing/2014/main" id="{BCCACFCF-856C-A653-62DF-0A11ABFB9F79}"/>
              </a:ext>
            </a:extLst>
          </p:cNvPr>
          <p:cNvSpPr>
            <a:spLocks noGrp="1"/>
          </p:cNvSpPr>
          <p:nvPr>
            <p:ph type="title"/>
          </p:nvPr>
        </p:nvSpPr>
        <p:spPr>
          <a:xfrm>
            <a:off x="273196" y="136525"/>
            <a:ext cx="11709798" cy="939875"/>
          </a:xfrm>
        </p:spPr>
        <p:txBody>
          <a:bodyPr>
            <a:noAutofit/>
          </a:bodyPr>
          <a:lstStyle/>
          <a:p>
            <a:r>
              <a:rPr lang="en-US" sz="3400" dirty="0">
                <a:solidFill>
                  <a:schemeClr val="tx2"/>
                </a:solidFill>
              </a:rPr>
              <a:t>2007: The Origins of SCOAP</a:t>
            </a:r>
            <a:r>
              <a:rPr lang="en-US" sz="3400" baseline="30000" dirty="0">
                <a:solidFill>
                  <a:schemeClr val="tx2"/>
                </a:solidFill>
              </a:rPr>
              <a:t>3</a:t>
            </a:r>
            <a:endParaRPr lang="en-CH" sz="3400" dirty="0">
              <a:solidFill>
                <a:schemeClr val="tx2"/>
              </a:solidFill>
            </a:endParaRPr>
          </a:p>
        </p:txBody>
      </p:sp>
    </p:spTree>
    <p:extLst>
      <p:ext uri="{BB962C8B-B14F-4D97-AF65-F5344CB8AC3E}">
        <p14:creationId xmlns:p14="http://schemas.microsoft.com/office/powerpoint/2010/main" val="75578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9FABD49-BD87-7171-0FBF-899D524AE2A9}"/>
              </a:ext>
            </a:extLst>
          </p:cNvPr>
          <p:cNvSpPr>
            <a:spLocks noGrp="1"/>
          </p:cNvSpPr>
          <p:nvPr>
            <p:ph type="sldNum" sz="quarter" idx="12"/>
          </p:nvPr>
        </p:nvSpPr>
        <p:spPr/>
        <p:txBody>
          <a:bodyPr/>
          <a:lstStyle/>
          <a:p>
            <a:fld id="{84DB8561-BA91-4603-A550-B73AEE1D3692}" type="slidenum">
              <a:rPr lang="en-IN" smtClean="0"/>
              <a:t>4</a:t>
            </a:fld>
            <a:endParaRPr lang="en-IN" dirty="0"/>
          </a:p>
        </p:txBody>
      </p:sp>
      <p:sp>
        <p:nvSpPr>
          <p:cNvPr id="24" name="TextBox 23">
            <a:extLst>
              <a:ext uri="{FF2B5EF4-FFF2-40B4-BE49-F238E27FC236}">
                <a16:creationId xmlns:a16="http://schemas.microsoft.com/office/drawing/2014/main" id="{8E1613B5-951C-5E2B-FE31-1BA4E8335943}"/>
              </a:ext>
            </a:extLst>
          </p:cNvPr>
          <p:cNvSpPr txBox="1"/>
          <p:nvPr/>
        </p:nvSpPr>
        <p:spPr>
          <a:xfrm>
            <a:off x="3943887" y="5025886"/>
            <a:ext cx="620683" cy="261610"/>
          </a:xfrm>
          <a:prstGeom prst="rect">
            <a:avLst/>
          </a:prstGeom>
          <a:noFill/>
        </p:spPr>
        <p:txBody>
          <a:bodyPr wrap="none" rtlCol="0">
            <a:spAutoFit/>
          </a:bodyPr>
          <a:lstStyle/>
          <a:p>
            <a:r>
              <a:rPr lang="en-US" sz="1100" dirty="0">
                <a:solidFill>
                  <a:schemeClr val="bg1"/>
                </a:solidFill>
              </a:rPr>
              <a:t>SCOAP</a:t>
            </a:r>
            <a:r>
              <a:rPr lang="en-US" sz="1100" baseline="30000" dirty="0">
                <a:solidFill>
                  <a:schemeClr val="bg1"/>
                </a:solidFill>
              </a:rPr>
              <a:t>3</a:t>
            </a:r>
          </a:p>
        </p:txBody>
      </p:sp>
      <p:pic>
        <p:nvPicPr>
          <p:cNvPr id="48" name="Picture 47">
            <a:extLst>
              <a:ext uri="{FF2B5EF4-FFF2-40B4-BE49-F238E27FC236}">
                <a16:creationId xmlns:a16="http://schemas.microsoft.com/office/drawing/2014/main" id="{098532A5-FAF6-6A1F-9FCB-8D6C44F976C0}"/>
              </a:ext>
            </a:extLst>
          </p:cNvPr>
          <p:cNvPicPr>
            <a:picLocks noChangeAspect="1"/>
          </p:cNvPicPr>
          <p:nvPr/>
        </p:nvPicPr>
        <p:blipFill>
          <a:blip r:embed="rId3"/>
          <a:stretch>
            <a:fillRect/>
          </a:stretch>
        </p:blipFill>
        <p:spPr>
          <a:xfrm>
            <a:off x="7213195" y="2261567"/>
            <a:ext cx="4685778" cy="3245852"/>
          </a:xfrm>
          <a:prstGeom prst="rect">
            <a:avLst/>
          </a:prstGeom>
        </p:spPr>
      </p:pic>
      <p:pic>
        <p:nvPicPr>
          <p:cNvPr id="2" name="Picture 1">
            <a:extLst>
              <a:ext uri="{FF2B5EF4-FFF2-40B4-BE49-F238E27FC236}">
                <a16:creationId xmlns:a16="http://schemas.microsoft.com/office/drawing/2014/main" id="{0E7ECAC3-7403-6670-5F40-A66154CCFF59}"/>
              </a:ext>
            </a:extLst>
          </p:cNvPr>
          <p:cNvPicPr>
            <a:picLocks noChangeAspect="1"/>
          </p:cNvPicPr>
          <p:nvPr/>
        </p:nvPicPr>
        <p:blipFill rotWithShape="1">
          <a:blip r:embed="rId4"/>
          <a:srcRect l="2170" b="2225"/>
          <a:stretch/>
        </p:blipFill>
        <p:spPr>
          <a:xfrm>
            <a:off x="319414" y="1240491"/>
            <a:ext cx="3307640" cy="4678058"/>
          </a:xfrm>
          <a:prstGeom prst="rect">
            <a:avLst/>
          </a:prstGeom>
        </p:spPr>
      </p:pic>
      <p:pic>
        <p:nvPicPr>
          <p:cNvPr id="3" name="Picture 2">
            <a:extLst>
              <a:ext uri="{FF2B5EF4-FFF2-40B4-BE49-F238E27FC236}">
                <a16:creationId xmlns:a16="http://schemas.microsoft.com/office/drawing/2014/main" id="{86DFF3FE-70D9-3A31-6906-691529D9C2FC}"/>
              </a:ext>
            </a:extLst>
          </p:cNvPr>
          <p:cNvPicPr>
            <a:picLocks noChangeAspect="1"/>
          </p:cNvPicPr>
          <p:nvPr/>
        </p:nvPicPr>
        <p:blipFill rotWithShape="1">
          <a:blip r:embed="rId5"/>
          <a:srcRect l="2170"/>
          <a:stretch/>
        </p:blipFill>
        <p:spPr>
          <a:xfrm>
            <a:off x="3714932" y="1240492"/>
            <a:ext cx="3234034" cy="4678058"/>
          </a:xfrm>
          <a:prstGeom prst="rect">
            <a:avLst/>
          </a:prstGeom>
        </p:spPr>
      </p:pic>
      <p:sp>
        <p:nvSpPr>
          <p:cNvPr id="5" name="TextBox 4">
            <a:extLst>
              <a:ext uri="{FF2B5EF4-FFF2-40B4-BE49-F238E27FC236}">
                <a16:creationId xmlns:a16="http://schemas.microsoft.com/office/drawing/2014/main" id="{0A60D698-2B13-9672-384C-24741F0C97AA}"/>
              </a:ext>
            </a:extLst>
          </p:cNvPr>
          <p:cNvSpPr txBox="1"/>
          <p:nvPr/>
        </p:nvSpPr>
        <p:spPr>
          <a:xfrm>
            <a:off x="7156820" y="1406286"/>
            <a:ext cx="4789117" cy="1200329"/>
          </a:xfrm>
          <a:prstGeom prst="rect">
            <a:avLst/>
          </a:prstGeom>
          <a:noFill/>
        </p:spPr>
        <p:txBody>
          <a:bodyPr wrap="square" rtlCol="0">
            <a:spAutoFit/>
          </a:bodyPr>
          <a:lstStyle/>
          <a:p>
            <a:r>
              <a:rPr lang="en-GB" dirty="0">
                <a:latin typeface="Calibri" panose="020F0502020204030204" pitchFamily="34" charset="0"/>
                <a:cs typeface="Calibri" panose="020F0502020204030204" pitchFamily="34" charset="0"/>
              </a:rPr>
              <a:t>…reuse funds previously spent by libraries to subscribe to HEP journals… to pay centrally for OA publishing</a:t>
            </a:r>
          </a:p>
          <a:p>
            <a:endParaRPr lang="en-GB" dirty="0">
              <a:latin typeface="Calibri" panose="020F0502020204030204" pitchFamily="34" charset="0"/>
              <a:cs typeface="Calibri" panose="020F0502020204030204" pitchFamily="34" charset="0"/>
            </a:endParaRPr>
          </a:p>
        </p:txBody>
      </p:sp>
      <p:sp>
        <p:nvSpPr>
          <p:cNvPr id="12" name="Title 3">
            <a:extLst>
              <a:ext uri="{FF2B5EF4-FFF2-40B4-BE49-F238E27FC236}">
                <a16:creationId xmlns:a16="http://schemas.microsoft.com/office/drawing/2014/main" id="{41D65253-BD9A-F318-CC79-1F285A732059}"/>
              </a:ext>
            </a:extLst>
          </p:cNvPr>
          <p:cNvSpPr>
            <a:spLocks noGrp="1"/>
          </p:cNvSpPr>
          <p:nvPr>
            <p:ph type="title"/>
          </p:nvPr>
        </p:nvSpPr>
        <p:spPr>
          <a:xfrm>
            <a:off x="273196" y="136525"/>
            <a:ext cx="11918804" cy="939875"/>
          </a:xfrm>
        </p:spPr>
        <p:txBody>
          <a:bodyPr>
            <a:normAutofit/>
          </a:bodyPr>
          <a:lstStyle/>
          <a:p>
            <a:pPr>
              <a:tabLst>
                <a:tab pos="2973388" algn="l"/>
              </a:tabLst>
            </a:pPr>
            <a:r>
              <a:rPr lang="en-US" sz="3400" dirty="0">
                <a:solidFill>
                  <a:schemeClr val="tx2"/>
                </a:solidFill>
              </a:rPr>
              <a:t>2007–2008: Developing the operational model of SCOAP</a:t>
            </a:r>
            <a:r>
              <a:rPr lang="en-US" sz="3400" baseline="30000" dirty="0">
                <a:solidFill>
                  <a:schemeClr val="tx2"/>
                </a:solidFill>
              </a:rPr>
              <a:t>3</a:t>
            </a:r>
            <a:endParaRPr lang="en-CH" sz="3400" baseline="30000" dirty="0">
              <a:solidFill>
                <a:schemeClr val="tx2"/>
              </a:solidFill>
            </a:endParaRPr>
          </a:p>
        </p:txBody>
      </p:sp>
    </p:spTree>
    <p:extLst>
      <p:ext uri="{BB962C8B-B14F-4D97-AF65-F5344CB8AC3E}">
        <p14:creationId xmlns:p14="http://schemas.microsoft.com/office/powerpoint/2010/main" val="2598248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73">
            <a:extLst>
              <a:ext uri="{FF2B5EF4-FFF2-40B4-BE49-F238E27FC236}">
                <a16:creationId xmlns:a16="http://schemas.microsoft.com/office/drawing/2014/main" id="{F63C2834-CA46-AC7C-AB1F-FD359E9174A0}"/>
              </a:ext>
            </a:extLst>
          </p:cNvPr>
          <p:cNvSpPr/>
          <p:nvPr/>
        </p:nvSpPr>
        <p:spPr>
          <a:xfrm>
            <a:off x="9787892" y="3771872"/>
            <a:ext cx="224511" cy="97211"/>
          </a:xfrm>
          <a:custGeom>
            <a:avLst/>
            <a:gdLst>
              <a:gd name="connsiteX0" fmla="*/ 112262 w 224511"/>
              <a:gd name="connsiteY0" fmla="*/ 0 h 97211"/>
              <a:gd name="connsiteX1" fmla="*/ 0 w 224511"/>
              <a:gd name="connsiteY1" fmla="*/ 97211 h 97211"/>
              <a:gd name="connsiteX2" fmla="*/ 224512 w 224511"/>
              <a:gd name="connsiteY2" fmla="*/ 97211 h 97211"/>
              <a:gd name="connsiteX3" fmla="*/ 112262 w 224511"/>
              <a:gd name="connsiteY3" fmla="*/ 0 h 97211"/>
            </a:gdLst>
            <a:ahLst/>
            <a:cxnLst>
              <a:cxn ang="0">
                <a:pos x="connsiteX0" y="connsiteY0"/>
              </a:cxn>
              <a:cxn ang="0">
                <a:pos x="connsiteX1" y="connsiteY1"/>
              </a:cxn>
              <a:cxn ang="0">
                <a:pos x="connsiteX2" y="connsiteY2"/>
              </a:cxn>
              <a:cxn ang="0">
                <a:pos x="connsiteX3" y="connsiteY3"/>
              </a:cxn>
            </a:cxnLst>
            <a:rect l="l" t="t" r="r" b="b"/>
            <a:pathLst>
              <a:path w="224511" h="97211">
                <a:moveTo>
                  <a:pt x="112262" y="0"/>
                </a:moveTo>
                <a:lnTo>
                  <a:pt x="0" y="97211"/>
                </a:lnTo>
                <a:lnTo>
                  <a:pt x="224512" y="97211"/>
                </a:lnTo>
                <a:lnTo>
                  <a:pt x="112262" y="0"/>
                </a:lnTo>
                <a:close/>
              </a:path>
            </a:pathLst>
          </a:custGeom>
          <a:solidFill>
            <a:srgbClr val="3558A7"/>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sp>
        <p:nvSpPr>
          <p:cNvPr id="34" name="Freeform: Shape 33">
            <a:extLst>
              <a:ext uri="{FF2B5EF4-FFF2-40B4-BE49-F238E27FC236}">
                <a16:creationId xmlns:a16="http://schemas.microsoft.com/office/drawing/2014/main" id="{17C0D6CE-2EF2-ED9E-CEE7-9AB53F3C6DEB}"/>
              </a:ext>
            </a:extLst>
          </p:cNvPr>
          <p:cNvSpPr/>
          <p:nvPr/>
        </p:nvSpPr>
        <p:spPr>
          <a:xfrm>
            <a:off x="8271057" y="4463233"/>
            <a:ext cx="1086503" cy="1262776"/>
          </a:xfrm>
          <a:custGeom>
            <a:avLst/>
            <a:gdLst>
              <a:gd name="connsiteX0" fmla="*/ 241076 w 1086503"/>
              <a:gd name="connsiteY0" fmla="*/ 269509 h 1262776"/>
              <a:gd name="connsiteX1" fmla="*/ 856 w 1086503"/>
              <a:gd name="connsiteY1" fmla="*/ 750179 h 1262776"/>
              <a:gd name="connsiteX2" fmla="*/ 526326 w 1086503"/>
              <a:gd name="connsiteY2" fmla="*/ 1262519 h 1262776"/>
              <a:gd name="connsiteX3" fmla="*/ 1086504 w 1086503"/>
              <a:gd name="connsiteY3" fmla="*/ 719531 h 1262776"/>
              <a:gd name="connsiteX4" fmla="*/ 835446 w 1086503"/>
              <a:gd name="connsiteY4" fmla="*/ 260349 h 1262776"/>
              <a:gd name="connsiteX5" fmla="*/ 550152 w 1086503"/>
              <a:gd name="connsiteY5" fmla="*/ 8095 h 1262776"/>
              <a:gd name="connsiteX6" fmla="*/ 543252 w 1086503"/>
              <a:gd name="connsiteY6" fmla="*/ 0 h 1262776"/>
              <a:gd name="connsiteX7" fmla="*/ 541058 w 1086503"/>
              <a:gd name="connsiteY7" fmla="*/ 2644 h 1262776"/>
              <a:gd name="connsiteX8" fmla="*/ 241087 w 1086503"/>
              <a:gd name="connsiteY8" fmla="*/ 269498 h 1262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6503" h="1262776">
                <a:moveTo>
                  <a:pt x="241076" y="269509"/>
                </a:moveTo>
                <a:cubicBezTo>
                  <a:pt x="88359" y="372435"/>
                  <a:pt x="-10289" y="550316"/>
                  <a:pt x="856" y="750179"/>
                </a:cubicBezTo>
                <a:cubicBezTo>
                  <a:pt x="16432" y="1029506"/>
                  <a:pt x="246693" y="1254029"/>
                  <a:pt x="526326" y="1262519"/>
                </a:cubicBezTo>
                <a:cubicBezTo>
                  <a:pt x="834074" y="1271876"/>
                  <a:pt x="1086504" y="1025173"/>
                  <a:pt x="1086504" y="719531"/>
                </a:cubicBezTo>
                <a:cubicBezTo>
                  <a:pt x="1086504" y="526227"/>
                  <a:pt x="986967" y="356595"/>
                  <a:pt x="835446" y="260349"/>
                </a:cubicBezTo>
                <a:cubicBezTo>
                  <a:pt x="727770" y="191944"/>
                  <a:pt x="632916" y="105175"/>
                  <a:pt x="550152" y="8095"/>
                </a:cubicBezTo>
                <a:lnTo>
                  <a:pt x="543252" y="0"/>
                </a:lnTo>
                <a:lnTo>
                  <a:pt x="541058" y="2644"/>
                </a:lnTo>
                <a:cubicBezTo>
                  <a:pt x="455068" y="106195"/>
                  <a:pt x="352702" y="194280"/>
                  <a:pt x="241087" y="269498"/>
                </a:cubicBezTo>
                <a:close/>
              </a:path>
            </a:pathLst>
          </a:custGeom>
          <a:solidFill>
            <a:srgbClr val="3558A7"/>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grpSp>
        <p:nvGrpSpPr>
          <p:cNvPr id="88" name="Group 87">
            <a:extLst>
              <a:ext uri="{FF2B5EF4-FFF2-40B4-BE49-F238E27FC236}">
                <a16:creationId xmlns:a16="http://schemas.microsoft.com/office/drawing/2014/main" id="{6FF9CBD9-0884-2538-7658-1F090634EEF0}"/>
              </a:ext>
            </a:extLst>
          </p:cNvPr>
          <p:cNvGrpSpPr/>
          <p:nvPr/>
        </p:nvGrpSpPr>
        <p:grpSpPr>
          <a:xfrm>
            <a:off x="8445565" y="4803582"/>
            <a:ext cx="736160" cy="736160"/>
            <a:chOff x="3950125" y="1565589"/>
            <a:chExt cx="1933139" cy="1933130"/>
          </a:xfrm>
        </p:grpSpPr>
        <p:sp>
          <p:nvSpPr>
            <p:cNvPr id="89" name="Freeform: Shape 88">
              <a:extLst>
                <a:ext uri="{FF2B5EF4-FFF2-40B4-BE49-F238E27FC236}">
                  <a16:creationId xmlns:a16="http://schemas.microsoft.com/office/drawing/2014/main" id="{E9D07860-5A6E-EBA3-C835-5F560AA81DB5}"/>
                </a:ext>
              </a:extLst>
            </p:cNvPr>
            <p:cNvSpPr/>
            <p:nvPr/>
          </p:nvSpPr>
          <p:spPr>
            <a:xfrm>
              <a:off x="3950125" y="1565589"/>
              <a:ext cx="1933131" cy="1933130"/>
            </a:xfrm>
            <a:custGeom>
              <a:avLst/>
              <a:gdLst>
                <a:gd name="connsiteX0" fmla="*/ 1619250 w 1619250"/>
                <a:gd name="connsiteY0" fmla="*/ 809625 h 1619250"/>
                <a:gd name="connsiteX1" fmla="*/ 809625 w 1619250"/>
                <a:gd name="connsiteY1" fmla="*/ 1619250 h 1619250"/>
                <a:gd name="connsiteX2" fmla="*/ 0 w 1619250"/>
                <a:gd name="connsiteY2" fmla="*/ 809625 h 1619250"/>
                <a:gd name="connsiteX3" fmla="*/ 809625 w 1619250"/>
                <a:gd name="connsiteY3" fmla="*/ 0 h 1619250"/>
                <a:gd name="connsiteX4" fmla="*/ 1619250 w 1619250"/>
                <a:gd name="connsiteY4" fmla="*/ 809625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250" h="1619250">
                  <a:moveTo>
                    <a:pt x="1619250" y="809625"/>
                  </a:moveTo>
                  <a:cubicBezTo>
                    <a:pt x="1619250" y="1256769"/>
                    <a:pt x="1256769" y="1619250"/>
                    <a:pt x="809625" y="1619250"/>
                  </a:cubicBezTo>
                  <a:cubicBezTo>
                    <a:pt x="362481" y="1619250"/>
                    <a:pt x="0" y="1256769"/>
                    <a:pt x="0" y="809625"/>
                  </a:cubicBezTo>
                  <a:cubicBezTo>
                    <a:pt x="0" y="362481"/>
                    <a:pt x="362481" y="0"/>
                    <a:pt x="809625" y="0"/>
                  </a:cubicBezTo>
                  <a:cubicBezTo>
                    <a:pt x="1256769" y="0"/>
                    <a:pt x="1619250" y="362481"/>
                    <a:pt x="1619250" y="809625"/>
                  </a:cubicBezTo>
                  <a:close/>
                </a:path>
              </a:pathLst>
            </a:custGeom>
            <a:gradFill>
              <a:gsLst>
                <a:gs pos="0">
                  <a:srgbClr val="25247B"/>
                </a:gs>
                <a:gs pos="100000">
                  <a:srgbClr val="160D27"/>
                </a:gs>
              </a:gsLst>
              <a:lin ang="17999996" scaled="1"/>
            </a:gradFill>
            <a:ln w="9525" cap="flat">
              <a:noFill/>
              <a:prstDash val="solid"/>
              <a:miter/>
            </a:ln>
          </p:spPr>
          <p:txBody>
            <a:bodyPr rtlCol="0" anchor="ctr"/>
            <a:lstStyle/>
            <a:p>
              <a:endParaRPr lang="en-IN" dirty="0"/>
            </a:p>
          </p:txBody>
        </p:sp>
        <p:sp>
          <p:nvSpPr>
            <p:cNvPr id="90" name="Freeform: Shape 89">
              <a:extLst>
                <a:ext uri="{FF2B5EF4-FFF2-40B4-BE49-F238E27FC236}">
                  <a16:creationId xmlns:a16="http://schemas.microsoft.com/office/drawing/2014/main" id="{55399AF8-CA7D-6790-A2BE-4C9B79C1208A}"/>
                </a:ext>
              </a:extLst>
            </p:cNvPr>
            <p:cNvSpPr/>
            <p:nvPr/>
          </p:nvSpPr>
          <p:spPr>
            <a:xfrm>
              <a:off x="4459389" y="1634409"/>
              <a:ext cx="1423875" cy="1864310"/>
            </a:xfrm>
            <a:custGeom>
              <a:avLst/>
              <a:gdLst>
                <a:gd name="connsiteX0" fmla="*/ 683038 w 1192682"/>
                <a:gd name="connsiteY0" fmla="*/ 0 h 1561604"/>
                <a:gd name="connsiteX1" fmla="*/ 0 w 1192682"/>
                <a:gd name="connsiteY1" fmla="*/ 1465355 h 1561604"/>
                <a:gd name="connsiteX2" fmla="*/ 383057 w 1192682"/>
                <a:gd name="connsiteY2" fmla="*/ 1561605 h 1561604"/>
                <a:gd name="connsiteX3" fmla="*/ 1192683 w 1192682"/>
                <a:gd name="connsiteY3" fmla="*/ 751980 h 1561604"/>
                <a:gd name="connsiteX4" fmla="*/ 683038 w 1192682"/>
                <a:gd name="connsiteY4" fmla="*/ 0 h 1561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682" h="1561604">
                  <a:moveTo>
                    <a:pt x="683038" y="0"/>
                  </a:moveTo>
                  <a:cubicBezTo>
                    <a:pt x="756571" y="452466"/>
                    <a:pt x="632222" y="1126960"/>
                    <a:pt x="0" y="1465355"/>
                  </a:cubicBezTo>
                  <a:cubicBezTo>
                    <a:pt x="114052" y="1526724"/>
                    <a:pt x="244469" y="1561605"/>
                    <a:pt x="383057" y="1561605"/>
                  </a:cubicBezTo>
                  <a:cubicBezTo>
                    <a:pt x="830199" y="1561605"/>
                    <a:pt x="1192683" y="1199121"/>
                    <a:pt x="1192683" y="751980"/>
                  </a:cubicBezTo>
                  <a:cubicBezTo>
                    <a:pt x="1192683" y="410861"/>
                    <a:pt x="981618" y="119224"/>
                    <a:pt x="683038" y="0"/>
                  </a:cubicBezTo>
                  <a:close/>
                </a:path>
              </a:pathLst>
            </a:custGeom>
            <a:solidFill>
              <a:srgbClr val="25247B"/>
            </a:solidFill>
            <a:ln w="9525" cap="flat">
              <a:noFill/>
              <a:prstDash val="solid"/>
              <a:miter/>
            </a:ln>
          </p:spPr>
          <p:txBody>
            <a:bodyPr rtlCol="0" anchor="ctr"/>
            <a:lstStyle/>
            <a:p>
              <a:endParaRPr lang="en-IN" dirty="0"/>
            </a:p>
          </p:txBody>
        </p:sp>
      </p:grpSp>
      <p:sp>
        <p:nvSpPr>
          <p:cNvPr id="2" name="Title 1">
            <a:extLst>
              <a:ext uri="{FF2B5EF4-FFF2-40B4-BE49-F238E27FC236}">
                <a16:creationId xmlns:a16="http://schemas.microsoft.com/office/drawing/2014/main" id="{3FED6CCA-2032-4E4A-FD4C-FDB531041EC2}"/>
              </a:ext>
            </a:extLst>
          </p:cNvPr>
          <p:cNvSpPr>
            <a:spLocks noGrp="1"/>
          </p:cNvSpPr>
          <p:nvPr>
            <p:ph type="title"/>
          </p:nvPr>
        </p:nvSpPr>
        <p:spPr>
          <a:xfrm>
            <a:off x="375285" y="136525"/>
            <a:ext cx="11236960" cy="939875"/>
          </a:xfrm>
        </p:spPr>
        <p:txBody>
          <a:bodyPr>
            <a:normAutofit/>
          </a:bodyPr>
          <a:lstStyle/>
          <a:p>
            <a:r>
              <a:rPr lang="en-IN" sz="3400" dirty="0">
                <a:solidFill>
                  <a:schemeClr val="tx2"/>
                </a:solidFill>
                <a:latin typeface="Lato" panose="020F0502020204030203" pitchFamily="34" charset="0"/>
                <a:ea typeface="Lato" panose="020F0502020204030203" pitchFamily="34" charset="0"/>
                <a:cs typeface="Lato" panose="020F0502020204030203" pitchFamily="34" charset="0"/>
              </a:rPr>
              <a:t>SCOAP</a:t>
            </a:r>
            <a:r>
              <a:rPr lang="en-IN" sz="3400" baseline="30000" dirty="0">
                <a:solidFill>
                  <a:schemeClr val="tx2"/>
                </a:solidFill>
                <a:latin typeface="Lato" panose="020F0502020204030203" pitchFamily="34" charset="0"/>
                <a:ea typeface="Lato" panose="020F0502020204030203" pitchFamily="34" charset="0"/>
                <a:cs typeface="Lato" panose="020F0502020204030203" pitchFamily="34" charset="0"/>
              </a:rPr>
              <a:t>3</a:t>
            </a:r>
            <a:r>
              <a:rPr lang="en-IN" sz="3400" dirty="0">
                <a:solidFill>
                  <a:schemeClr val="tx2"/>
                </a:solidFill>
                <a:latin typeface="Lato" panose="020F0502020204030203" pitchFamily="34" charset="0"/>
                <a:ea typeface="Lato" panose="020F0502020204030203" pitchFamily="34" charset="0"/>
                <a:cs typeface="Lato" panose="020F0502020204030203" pitchFamily="34" charset="0"/>
              </a:rPr>
              <a:t> Timeline</a:t>
            </a:r>
          </a:p>
        </p:txBody>
      </p:sp>
      <p:sp>
        <p:nvSpPr>
          <p:cNvPr id="4" name="Slide Number Placeholder 3">
            <a:extLst>
              <a:ext uri="{FF2B5EF4-FFF2-40B4-BE49-F238E27FC236}">
                <a16:creationId xmlns:a16="http://schemas.microsoft.com/office/drawing/2014/main" id="{0D97AC1E-9A9A-668B-DE53-511D0C24F373}"/>
              </a:ext>
            </a:extLst>
          </p:cNvPr>
          <p:cNvSpPr>
            <a:spLocks noGrp="1"/>
          </p:cNvSpPr>
          <p:nvPr>
            <p:ph type="sldNum" sz="quarter" idx="12"/>
          </p:nvPr>
        </p:nvSpPr>
        <p:spPr/>
        <p:txBody>
          <a:bodyPr/>
          <a:lstStyle/>
          <a:p>
            <a:fld id="{84DB8561-BA91-4603-A550-B73AEE1D3692}" type="slidenum">
              <a:rPr lang="en-IN" smtClean="0"/>
              <a:t>5</a:t>
            </a:fld>
            <a:endParaRPr lang="en-IN" dirty="0"/>
          </a:p>
        </p:txBody>
      </p:sp>
      <p:sp>
        <p:nvSpPr>
          <p:cNvPr id="9" name="Freeform: Shape 8">
            <a:extLst>
              <a:ext uri="{FF2B5EF4-FFF2-40B4-BE49-F238E27FC236}">
                <a16:creationId xmlns:a16="http://schemas.microsoft.com/office/drawing/2014/main" id="{7E6E8976-1959-4A42-04CC-FAFB34984C54}"/>
              </a:ext>
            </a:extLst>
          </p:cNvPr>
          <p:cNvSpPr/>
          <p:nvPr/>
        </p:nvSpPr>
        <p:spPr>
          <a:xfrm>
            <a:off x="1856623" y="3420344"/>
            <a:ext cx="10969" cy="264693"/>
          </a:xfrm>
          <a:custGeom>
            <a:avLst/>
            <a:gdLst>
              <a:gd name="connsiteX0" fmla="*/ 0 w 10969"/>
              <a:gd name="connsiteY0" fmla="*/ 0 h 264693"/>
              <a:gd name="connsiteX1" fmla="*/ 0 w 10969"/>
              <a:gd name="connsiteY1" fmla="*/ 264693 h 264693"/>
            </a:gdLst>
            <a:ahLst/>
            <a:cxnLst>
              <a:cxn ang="0">
                <a:pos x="connsiteX0" y="connsiteY0"/>
              </a:cxn>
              <a:cxn ang="0">
                <a:pos x="connsiteX1" y="connsiteY1"/>
              </a:cxn>
            </a:cxnLst>
            <a:rect l="l" t="t" r="r" b="b"/>
            <a:pathLst>
              <a:path w="10969" h="264693">
                <a:moveTo>
                  <a:pt x="0" y="0"/>
                </a:moveTo>
                <a:lnTo>
                  <a:pt x="0" y="264693"/>
                </a:lnTo>
              </a:path>
            </a:pathLst>
          </a:custGeom>
          <a:ln w="10962" cap="rnd">
            <a:solidFill>
              <a:schemeClr val="accent1"/>
            </a:solidFill>
            <a:prstDash val="solid"/>
            <a:round/>
          </a:ln>
        </p:spPr>
        <p:txBody>
          <a:bodyPr rtlCol="0" anchor="ctr"/>
          <a:lstStyle/>
          <a:p>
            <a:endParaRPr lang="en-IN" dirty="0"/>
          </a:p>
        </p:txBody>
      </p:sp>
      <p:sp>
        <p:nvSpPr>
          <p:cNvPr id="11" name="Freeform: Shape 10">
            <a:extLst>
              <a:ext uri="{FF2B5EF4-FFF2-40B4-BE49-F238E27FC236}">
                <a16:creationId xmlns:a16="http://schemas.microsoft.com/office/drawing/2014/main" id="{E3C5B10D-7312-5345-ACC2-79622823C69F}"/>
              </a:ext>
            </a:extLst>
          </p:cNvPr>
          <p:cNvSpPr/>
          <p:nvPr/>
        </p:nvSpPr>
        <p:spPr>
          <a:xfrm>
            <a:off x="1314029" y="2194743"/>
            <a:ext cx="1086503" cy="1262776"/>
          </a:xfrm>
          <a:custGeom>
            <a:avLst/>
            <a:gdLst>
              <a:gd name="connsiteX0" fmla="*/ 241076 w 1086503"/>
              <a:gd name="connsiteY0" fmla="*/ 993279 h 1262776"/>
              <a:gd name="connsiteX1" fmla="*/ 856 w 1086503"/>
              <a:gd name="connsiteY1" fmla="*/ 512608 h 1262776"/>
              <a:gd name="connsiteX2" fmla="*/ 526326 w 1086503"/>
              <a:gd name="connsiteY2" fmla="*/ 258 h 1262776"/>
              <a:gd name="connsiteX3" fmla="*/ 1086504 w 1086503"/>
              <a:gd name="connsiteY3" fmla="*/ 543246 h 1262776"/>
              <a:gd name="connsiteX4" fmla="*/ 844078 w 1086503"/>
              <a:gd name="connsiteY4" fmla="*/ 996833 h 1262776"/>
              <a:gd name="connsiteX5" fmla="*/ 543482 w 1086503"/>
              <a:gd name="connsiteY5" fmla="*/ 1262514 h 1262776"/>
              <a:gd name="connsiteX6" fmla="*/ 543252 w 1086503"/>
              <a:gd name="connsiteY6" fmla="*/ 1262777 h 1262776"/>
              <a:gd name="connsiteX7" fmla="*/ 541058 w 1086503"/>
              <a:gd name="connsiteY7" fmla="*/ 1260133 h 1262776"/>
              <a:gd name="connsiteX8" fmla="*/ 241087 w 1086503"/>
              <a:gd name="connsiteY8" fmla="*/ 993268 h 1262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6503" h="1262776">
                <a:moveTo>
                  <a:pt x="241076" y="993279"/>
                </a:moveTo>
                <a:cubicBezTo>
                  <a:pt x="88359" y="890364"/>
                  <a:pt x="-10289" y="712472"/>
                  <a:pt x="856" y="512608"/>
                </a:cubicBezTo>
                <a:cubicBezTo>
                  <a:pt x="16433" y="233282"/>
                  <a:pt x="246693" y="8759"/>
                  <a:pt x="526326" y="258"/>
                </a:cubicBezTo>
                <a:cubicBezTo>
                  <a:pt x="834074" y="-9099"/>
                  <a:pt x="1086504" y="237604"/>
                  <a:pt x="1086504" y="543246"/>
                </a:cubicBezTo>
                <a:cubicBezTo>
                  <a:pt x="1086504" y="732853"/>
                  <a:pt x="990729" y="899688"/>
                  <a:pt x="844078" y="996833"/>
                </a:cubicBezTo>
                <a:cubicBezTo>
                  <a:pt x="732036" y="1071053"/>
                  <a:pt x="630668" y="1160234"/>
                  <a:pt x="543482" y="1262514"/>
                </a:cubicBezTo>
                <a:lnTo>
                  <a:pt x="543252" y="1262777"/>
                </a:lnTo>
                <a:lnTo>
                  <a:pt x="541058" y="1260133"/>
                </a:lnTo>
                <a:cubicBezTo>
                  <a:pt x="455079" y="1156582"/>
                  <a:pt x="352701" y="1068497"/>
                  <a:pt x="241087" y="993268"/>
                </a:cubicBezTo>
                <a:close/>
              </a:path>
            </a:pathLst>
          </a:custGeom>
          <a:solidFill>
            <a:srgbClr val="3558A7"/>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sp>
        <p:nvSpPr>
          <p:cNvPr id="19" name="Freeform: Shape 18">
            <a:extLst>
              <a:ext uri="{FF2B5EF4-FFF2-40B4-BE49-F238E27FC236}">
                <a16:creationId xmlns:a16="http://schemas.microsoft.com/office/drawing/2014/main" id="{43B78686-B055-A821-1877-D8C29E4D6140}"/>
              </a:ext>
            </a:extLst>
          </p:cNvPr>
          <p:cNvSpPr/>
          <p:nvPr/>
        </p:nvSpPr>
        <p:spPr>
          <a:xfrm>
            <a:off x="7606691" y="3404548"/>
            <a:ext cx="10969" cy="264693"/>
          </a:xfrm>
          <a:custGeom>
            <a:avLst/>
            <a:gdLst>
              <a:gd name="connsiteX0" fmla="*/ 0 w 10969"/>
              <a:gd name="connsiteY0" fmla="*/ 0 h 264693"/>
              <a:gd name="connsiteX1" fmla="*/ 0 w 10969"/>
              <a:gd name="connsiteY1" fmla="*/ 264693 h 264693"/>
            </a:gdLst>
            <a:ahLst/>
            <a:cxnLst>
              <a:cxn ang="0">
                <a:pos x="connsiteX0" y="connsiteY0"/>
              </a:cxn>
              <a:cxn ang="0">
                <a:pos x="connsiteX1" y="connsiteY1"/>
              </a:cxn>
            </a:cxnLst>
            <a:rect l="l" t="t" r="r" b="b"/>
            <a:pathLst>
              <a:path w="10969" h="264693">
                <a:moveTo>
                  <a:pt x="0" y="0"/>
                </a:moveTo>
                <a:lnTo>
                  <a:pt x="0" y="264693"/>
                </a:lnTo>
              </a:path>
            </a:pathLst>
          </a:custGeom>
          <a:ln w="10962" cap="flat">
            <a:solidFill>
              <a:schemeClr val="accent1"/>
            </a:solidFill>
            <a:prstDash val="solid"/>
            <a:miter/>
          </a:ln>
        </p:spPr>
        <p:txBody>
          <a:bodyPr rtlCol="0" anchor="ctr"/>
          <a:lstStyle/>
          <a:p>
            <a:endParaRPr lang="en-IN" dirty="0"/>
          </a:p>
        </p:txBody>
      </p:sp>
      <p:sp>
        <p:nvSpPr>
          <p:cNvPr id="21" name="Freeform: Shape 20">
            <a:extLst>
              <a:ext uri="{FF2B5EF4-FFF2-40B4-BE49-F238E27FC236}">
                <a16:creationId xmlns:a16="http://schemas.microsoft.com/office/drawing/2014/main" id="{C220C46A-A91B-4D63-FBA0-1695BCB5FA2A}"/>
              </a:ext>
            </a:extLst>
          </p:cNvPr>
          <p:cNvSpPr/>
          <p:nvPr/>
        </p:nvSpPr>
        <p:spPr>
          <a:xfrm>
            <a:off x="7064098" y="2178958"/>
            <a:ext cx="1086503" cy="1262776"/>
          </a:xfrm>
          <a:custGeom>
            <a:avLst/>
            <a:gdLst>
              <a:gd name="connsiteX0" fmla="*/ 241076 w 1086503"/>
              <a:gd name="connsiteY0" fmla="*/ 993268 h 1262776"/>
              <a:gd name="connsiteX1" fmla="*/ 856 w 1086503"/>
              <a:gd name="connsiteY1" fmla="*/ 512597 h 1262776"/>
              <a:gd name="connsiteX2" fmla="*/ 526326 w 1086503"/>
              <a:gd name="connsiteY2" fmla="*/ 258 h 1262776"/>
              <a:gd name="connsiteX3" fmla="*/ 1086503 w 1086503"/>
              <a:gd name="connsiteY3" fmla="*/ 543246 h 1262776"/>
              <a:gd name="connsiteX4" fmla="*/ 835446 w 1086503"/>
              <a:gd name="connsiteY4" fmla="*/ 1002428 h 1262776"/>
              <a:gd name="connsiteX5" fmla="*/ 550151 w 1086503"/>
              <a:gd name="connsiteY5" fmla="*/ 1254681 h 1262776"/>
              <a:gd name="connsiteX6" fmla="*/ 543252 w 1086503"/>
              <a:gd name="connsiteY6" fmla="*/ 1262777 h 1262776"/>
              <a:gd name="connsiteX7" fmla="*/ 541058 w 1086503"/>
              <a:gd name="connsiteY7" fmla="*/ 1260133 h 1262776"/>
              <a:gd name="connsiteX8" fmla="*/ 241087 w 1086503"/>
              <a:gd name="connsiteY8" fmla="*/ 993268 h 1262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6503" h="1262776">
                <a:moveTo>
                  <a:pt x="241076" y="993268"/>
                </a:moveTo>
                <a:cubicBezTo>
                  <a:pt x="88359" y="890353"/>
                  <a:pt x="-10289" y="712461"/>
                  <a:pt x="856" y="512597"/>
                </a:cubicBezTo>
                <a:cubicBezTo>
                  <a:pt x="16432" y="233271"/>
                  <a:pt x="246692" y="8748"/>
                  <a:pt x="526326" y="258"/>
                </a:cubicBezTo>
                <a:cubicBezTo>
                  <a:pt x="834074" y="-9099"/>
                  <a:pt x="1086503" y="237604"/>
                  <a:pt x="1086503" y="543246"/>
                </a:cubicBezTo>
                <a:cubicBezTo>
                  <a:pt x="1086503" y="736550"/>
                  <a:pt x="986967" y="906182"/>
                  <a:pt x="835446" y="1002428"/>
                </a:cubicBezTo>
                <a:cubicBezTo>
                  <a:pt x="727769" y="1070833"/>
                  <a:pt x="632916" y="1157602"/>
                  <a:pt x="550151" y="1254681"/>
                </a:cubicBezTo>
                <a:lnTo>
                  <a:pt x="543252" y="1262777"/>
                </a:lnTo>
                <a:lnTo>
                  <a:pt x="541058" y="1260133"/>
                </a:lnTo>
                <a:cubicBezTo>
                  <a:pt x="455079" y="1156582"/>
                  <a:pt x="352701" y="1068497"/>
                  <a:pt x="241087" y="993268"/>
                </a:cubicBezTo>
                <a:close/>
              </a:path>
            </a:pathLst>
          </a:custGeom>
          <a:solidFill>
            <a:srgbClr val="3558A7"/>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sp>
        <p:nvSpPr>
          <p:cNvPr id="24" name="Freeform: Shape 23">
            <a:extLst>
              <a:ext uri="{FF2B5EF4-FFF2-40B4-BE49-F238E27FC236}">
                <a16:creationId xmlns:a16="http://schemas.microsoft.com/office/drawing/2014/main" id="{65D4E4B5-3D73-005A-E320-57A52DBB6769}"/>
              </a:ext>
            </a:extLst>
          </p:cNvPr>
          <p:cNvSpPr/>
          <p:nvPr/>
        </p:nvSpPr>
        <p:spPr>
          <a:xfrm>
            <a:off x="3085598" y="4219930"/>
            <a:ext cx="10969" cy="264704"/>
          </a:xfrm>
          <a:custGeom>
            <a:avLst/>
            <a:gdLst>
              <a:gd name="connsiteX0" fmla="*/ 0 w 10969"/>
              <a:gd name="connsiteY0" fmla="*/ 264704 h 264704"/>
              <a:gd name="connsiteX1" fmla="*/ 0 w 10969"/>
              <a:gd name="connsiteY1" fmla="*/ 0 h 264704"/>
            </a:gdLst>
            <a:ahLst/>
            <a:cxnLst>
              <a:cxn ang="0">
                <a:pos x="connsiteX0" y="connsiteY0"/>
              </a:cxn>
              <a:cxn ang="0">
                <a:pos x="connsiteX1" y="connsiteY1"/>
              </a:cxn>
            </a:cxnLst>
            <a:rect l="l" t="t" r="r" b="b"/>
            <a:pathLst>
              <a:path w="10969" h="264704">
                <a:moveTo>
                  <a:pt x="0" y="264704"/>
                </a:moveTo>
                <a:lnTo>
                  <a:pt x="0" y="0"/>
                </a:lnTo>
              </a:path>
            </a:pathLst>
          </a:custGeom>
          <a:ln w="10962" cap="flat">
            <a:solidFill>
              <a:schemeClr val="accent1"/>
            </a:solidFill>
            <a:prstDash val="solid"/>
            <a:miter/>
          </a:ln>
        </p:spPr>
        <p:txBody>
          <a:bodyPr rtlCol="0" anchor="ctr"/>
          <a:lstStyle/>
          <a:p>
            <a:endParaRPr lang="en-IN" dirty="0"/>
          </a:p>
        </p:txBody>
      </p:sp>
      <p:sp>
        <p:nvSpPr>
          <p:cNvPr id="26" name="Freeform: Shape 25">
            <a:extLst>
              <a:ext uri="{FF2B5EF4-FFF2-40B4-BE49-F238E27FC236}">
                <a16:creationId xmlns:a16="http://schemas.microsoft.com/office/drawing/2014/main" id="{9E78D5B2-709C-B094-BFBA-16D5EF1E9F6D}"/>
              </a:ext>
            </a:extLst>
          </p:cNvPr>
          <p:cNvSpPr/>
          <p:nvPr/>
        </p:nvSpPr>
        <p:spPr>
          <a:xfrm>
            <a:off x="2543004" y="4447437"/>
            <a:ext cx="1086503" cy="1262776"/>
          </a:xfrm>
          <a:custGeom>
            <a:avLst/>
            <a:gdLst>
              <a:gd name="connsiteX0" fmla="*/ 241076 w 1086503"/>
              <a:gd name="connsiteY0" fmla="*/ 269509 h 1262776"/>
              <a:gd name="connsiteX1" fmla="*/ 856 w 1086503"/>
              <a:gd name="connsiteY1" fmla="*/ 750179 h 1262776"/>
              <a:gd name="connsiteX2" fmla="*/ 526326 w 1086503"/>
              <a:gd name="connsiteY2" fmla="*/ 1262519 h 1262776"/>
              <a:gd name="connsiteX3" fmla="*/ 1086504 w 1086503"/>
              <a:gd name="connsiteY3" fmla="*/ 719531 h 1262776"/>
              <a:gd name="connsiteX4" fmla="*/ 835445 w 1086503"/>
              <a:gd name="connsiteY4" fmla="*/ 260349 h 1262776"/>
              <a:gd name="connsiteX5" fmla="*/ 550152 w 1086503"/>
              <a:gd name="connsiteY5" fmla="*/ 8095 h 1262776"/>
              <a:gd name="connsiteX6" fmla="*/ 543252 w 1086503"/>
              <a:gd name="connsiteY6" fmla="*/ 0 h 1262776"/>
              <a:gd name="connsiteX7" fmla="*/ 541047 w 1086503"/>
              <a:gd name="connsiteY7" fmla="*/ 2644 h 1262776"/>
              <a:gd name="connsiteX8" fmla="*/ 241076 w 1086503"/>
              <a:gd name="connsiteY8" fmla="*/ 269498 h 1262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6503" h="1262776">
                <a:moveTo>
                  <a:pt x="241076" y="269509"/>
                </a:moveTo>
                <a:cubicBezTo>
                  <a:pt x="88359" y="372424"/>
                  <a:pt x="-10289" y="550316"/>
                  <a:pt x="856" y="750179"/>
                </a:cubicBezTo>
                <a:cubicBezTo>
                  <a:pt x="16433" y="1029506"/>
                  <a:pt x="246693" y="1254029"/>
                  <a:pt x="526326" y="1262519"/>
                </a:cubicBezTo>
                <a:cubicBezTo>
                  <a:pt x="834074" y="1271876"/>
                  <a:pt x="1086504" y="1025173"/>
                  <a:pt x="1086504" y="719531"/>
                </a:cubicBezTo>
                <a:cubicBezTo>
                  <a:pt x="1086504" y="526227"/>
                  <a:pt x="986967" y="356595"/>
                  <a:pt x="835445" y="260349"/>
                </a:cubicBezTo>
                <a:cubicBezTo>
                  <a:pt x="727769" y="191944"/>
                  <a:pt x="632916" y="105175"/>
                  <a:pt x="550152" y="8095"/>
                </a:cubicBezTo>
                <a:lnTo>
                  <a:pt x="543252" y="0"/>
                </a:lnTo>
                <a:lnTo>
                  <a:pt x="541047" y="2644"/>
                </a:lnTo>
                <a:cubicBezTo>
                  <a:pt x="455069" y="106195"/>
                  <a:pt x="352690" y="194280"/>
                  <a:pt x="241076" y="269498"/>
                </a:cubicBezTo>
                <a:close/>
              </a:path>
            </a:pathLst>
          </a:custGeom>
          <a:solidFill>
            <a:srgbClr val="3558A7"/>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sp>
        <p:nvSpPr>
          <p:cNvPr id="32" name="Freeform: Shape 31">
            <a:extLst>
              <a:ext uri="{FF2B5EF4-FFF2-40B4-BE49-F238E27FC236}">
                <a16:creationId xmlns:a16="http://schemas.microsoft.com/office/drawing/2014/main" id="{7051D5DF-86EC-86D8-BC52-0345B4008D38}"/>
              </a:ext>
            </a:extLst>
          </p:cNvPr>
          <p:cNvSpPr/>
          <p:nvPr/>
        </p:nvSpPr>
        <p:spPr>
          <a:xfrm>
            <a:off x="8813651" y="4235726"/>
            <a:ext cx="10969" cy="264704"/>
          </a:xfrm>
          <a:custGeom>
            <a:avLst/>
            <a:gdLst>
              <a:gd name="connsiteX0" fmla="*/ 0 w 10969"/>
              <a:gd name="connsiteY0" fmla="*/ 264704 h 264704"/>
              <a:gd name="connsiteX1" fmla="*/ 0 w 10969"/>
              <a:gd name="connsiteY1" fmla="*/ 0 h 264704"/>
            </a:gdLst>
            <a:ahLst/>
            <a:cxnLst>
              <a:cxn ang="0">
                <a:pos x="connsiteX0" y="connsiteY0"/>
              </a:cxn>
              <a:cxn ang="0">
                <a:pos x="connsiteX1" y="connsiteY1"/>
              </a:cxn>
            </a:cxnLst>
            <a:rect l="l" t="t" r="r" b="b"/>
            <a:pathLst>
              <a:path w="10969" h="264704">
                <a:moveTo>
                  <a:pt x="0" y="264704"/>
                </a:moveTo>
                <a:lnTo>
                  <a:pt x="0" y="0"/>
                </a:lnTo>
              </a:path>
            </a:pathLst>
          </a:custGeom>
          <a:ln w="10962" cap="flat">
            <a:solidFill>
              <a:schemeClr val="accent1"/>
            </a:solidFill>
            <a:prstDash val="solid"/>
            <a:miter/>
          </a:ln>
        </p:spPr>
        <p:txBody>
          <a:bodyPr rtlCol="0" anchor="ctr"/>
          <a:lstStyle/>
          <a:p>
            <a:endParaRPr lang="en-IN" dirty="0"/>
          </a:p>
        </p:txBody>
      </p:sp>
      <p:sp>
        <p:nvSpPr>
          <p:cNvPr id="71" name="TextBox 70">
            <a:extLst>
              <a:ext uri="{FF2B5EF4-FFF2-40B4-BE49-F238E27FC236}">
                <a16:creationId xmlns:a16="http://schemas.microsoft.com/office/drawing/2014/main" id="{8C9B7415-33C4-5B39-9763-C458465DFEC8}"/>
              </a:ext>
            </a:extLst>
          </p:cNvPr>
          <p:cNvSpPr txBox="1"/>
          <p:nvPr/>
        </p:nvSpPr>
        <p:spPr>
          <a:xfrm>
            <a:off x="8474191" y="5005848"/>
            <a:ext cx="700961" cy="369332"/>
          </a:xfrm>
          <a:prstGeom prst="rect">
            <a:avLst/>
          </a:prstGeom>
          <a:noFill/>
        </p:spPr>
        <p:txBody>
          <a:bodyPr wrap="none" rtlCol="0">
            <a:spAutoFit/>
          </a:bodyPr>
          <a:lstStyle/>
          <a:p>
            <a:pPr algn="l"/>
            <a:r>
              <a:rPr lang="en-IN" spc="94" dirty="0">
                <a:ln/>
                <a:solidFill>
                  <a:schemeClr val="bg1"/>
                </a:solidFill>
                <a:latin typeface="Calibri" panose="020F0502020204030204" pitchFamily="34" charset="0"/>
                <a:cs typeface="Calibri" panose="020F0502020204030204" pitchFamily="34" charset="0"/>
                <a:sym typeface="BebasKai"/>
                <a:rtl val="0"/>
              </a:rPr>
              <a:t>2013</a:t>
            </a:r>
            <a:endParaRPr lang="en-IN" spc="94" baseline="0" dirty="0">
              <a:ln/>
              <a:solidFill>
                <a:schemeClr val="bg1"/>
              </a:solidFill>
              <a:latin typeface="Calibri" panose="020F0502020204030204" pitchFamily="34" charset="0"/>
              <a:cs typeface="Calibri" panose="020F0502020204030204" pitchFamily="34" charset="0"/>
              <a:sym typeface="BebasKai"/>
              <a:rtl val="0"/>
            </a:endParaRPr>
          </a:p>
        </p:txBody>
      </p:sp>
      <p:sp>
        <p:nvSpPr>
          <p:cNvPr id="72" name="Freeform: Shape 71">
            <a:extLst>
              <a:ext uri="{FF2B5EF4-FFF2-40B4-BE49-F238E27FC236}">
                <a16:creationId xmlns:a16="http://schemas.microsoft.com/office/drawing/2014/main" id="{134A8777-4101-F5C4-2607-663DD1E0A0F0}"/>
              </a:ext>
            </a:extLst>
          </p:cNvPr>
          <p:cNvSpPr/>
          <p:nvPr/>
        </p:nvSpPr>
        <p:spPr>
          <a:xfrm>
            <a:off x="1745019" y="3785035"/>
            <a:ext cx="224511" cy="97211"/>
          </a:xfrm>
          <a:custGeom>
            <a:avLst/>
            <a:gdLst>
              <a:gd name="connsiteX0" fmla="*/ 112261 w 224511"/>
              <a:gd name="connsiteY0" fmla="*/ 0 h 97211"/>
              <a:gd name="connsiteX1" fmla="*/ 0 w 224511"/>
              <a:gd name="connsiteY1" fmla="*/ 97211 h 97211"/>
              <a:gd name="connsiteX2" fmla="*/ 224512 w 224511"/>
              <a:gd name="connsiteY2" fmla="*/ 97211 h 97211"/>
              <a:gd name="connsiteX3" fmla="*/ 112261 w 224511"/>
              <a:gd name="connsiteY3" fmla="*/ 0 h 97211"/>
            </a:gdLst>
            <a:ahLst/>
            <a:cxnLst>
              <a:cxn ang="0">
                <a:pos x="connsiteX0" y="connsiteY0"/>
              </a:cxn>
              <a:cxn ang="0">
                <a:pos x="connsiteX1" y="connsiteY1"/>
              </a:cxn>
              <a:cxn ang="0">
                <a:pos x="connsiteX2" y="connsiteY2"/>
              </a:cxn>
              <a:cxn ang="0">
                <a:pos x="connsiteX3" y="connsiteY3"/>
              </a:cxn>
            </a:cxnLst>
            <a:rect l="l" t="t" r="r" b="b"/>
            <a:pathLst>
              <a:path w="224511" h="97211">
                <a:moveTo>
                  <a:pt x="112261" y="0"/>
                </a:moveTo>
                <a:lnTo>
                  <a:pt x="0" y="97211"/>
                </a:lnTo>
                <a:lnTo>
                  <a:pt x="224512" y="97211"/>
                </a:lnTo>
                <a:lnTo>
                  <a:pt x="112261" y="0"/>
                </a:lnTo>
                <a:close/>
              </a:path>
            </a:pathLst>
          </a:custGeom>
          <a:solidFill>
            <a:srgbClr val="3558A7"/>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sp>
        <p:nvSpPr>
          <p:cNvPr id="74" name="Freeform: Shape 73">
            <a:extLst>
              <a:ext uri="{FF2B5EF4-FFF2-40B4-BE49-F238E27FC236}">
                <a16:creationId xmlns:a16="http://schemas.microsoft.com/office/drawing/2014/main" id="{37ED6491-D1E4-21E1-9BB3-5FB47910C22B}"/>
              </a:ext>
            </a:extLst>
          </p:cNvPr>
          <p:cNvSpPr/>
          <p:nvPr/>
        </p:nvSpPr>
        <p:spPr>
          <a:xfrm>
            <a:off x="7494430" y="3771872"/>
            <a:ext cx="224511" cy="97211"/>
          </a:xfrm>
          <a:custGeom>
            <a:avLst/>
            <a:gdLst>
              <a:gd name="connsiteX0" fmla="*/ 112262 w 224511"/>
              <a:gd name="connsiteY0" fmla="*/ 0 h 97211"/>
              <a:gd name="connsiteX1" fmla="*/ 0 w 224511"/>
              <a:gd name="connsiteY1" fmla="*/ 97211 h 97211"/>
              <a:gd name="connsiteX2" fmla="*/ 224512 w 224511"/>
              <a:gd name="connsiteY2" fmla="*/ 97211 h 97211"/>
              <a:gd name="connsiteX3" fmla="*/ 112262 w 224511"/>
              <a:gd name="connsiteY3" fmla="*/ 0 h 97211"/>
            </a:gdLst>
            <a:ahLst/>
            <a:cxnLst>
              <a:cxn ang="0">
                <a:pos x="connsiteX0" y="connsiteY0"/>
              </a:cxn>
              <a:cxn ang="0">
                <a:pos x="connsiteX1" y="connsiteY1"/>
              </a:cxn>
              <a:cxn ang="0">
                <a:pos x="connsiteX2" y="connsiteY2"/>
              </a:cxn>
              <a:cxn ang="0">
                <a:pos x="connsiteX3" y="connsiteY3"/>
              </a:cxn>
            </a:cxnLst>
            <a:rect l="l" t="t" r="r" b="b"/>
            <a:pathLst>
              <a:path w="224511" h="97211">
                <a:moveTo>
                  <a:pt x="112262" y="0"/>
                </a:moveTo>
                <a:lnTo>
                  <a:pt x="0" y="97211"/>
                </a:lnTo>
                <a:lnTo>
                  <a:pt x="224512" y="97211"/>
                </a:lnTo>
                <a:lnTo>
                  <a:pt x="112262" y="0"/>
                </a:lnTo>
                <a:close/>
              </a:path>
            </a:pathLst>
          </a:custGeom>
          <a:solidFill>
            <a:srgbClr val="3558A7"/>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sp>
        <p:nvSpPr>
          <p:cNvPr id="75" name="Freeform: Shape 74">
            <a:extLst>
              <a:ext uri="{FF2B5EF4-FFF2-40B4-BE49-F238E27FC236}">
                <a16:creationId xmlns:a16="http://schemas.microsoft.com/office/drawing/2014/main" id="{5CCB0399-C31B-A17E-E04A-D7E24325F32A}"/>
              </a:ext>
            </a:extLst>
          </p:cNvPr>
          <p:cNvSpPr/>
          <p:nvPr/>
        </p:nvSpPr>
        <p:spPr>
          <a:xfrm>
            <a:off x="2974006" y="3971011"/>
            <a:ext cx="224500" cy="97211"/>
          </a:xfrm>
          <a:custGeom>
            <a:avLst/>
            <a:gdLst>
              <a:gd name="connsiteX0" fmla="*/ 112250 w 224500"/>
              <a:gd name="connsiteY0" fmla="*/ 97211 h 97211"/>
              <a:gd name="connsiteX1" fmla="*/ 0 w 224500"/>
              <a:gd name="connsiteY1" fmla="*/ 0 h 97211"/>
              <a:gd name="connsiteX2" fmla="*/ 224501 w 224500"/>
              <a:gd name="connsiteY2" fmla="*/ 0 h 97211"/>
              <a:gd name="connsiteX3" fmla="*/ 112250 w 224500"/>
              <a:gd name="connsiteY3" fmla="*/ 97211 h 97211"/>
            </a:gdLst>
            <a:ahLst/>
            <a:cxnLst>
              <a:cxn ang="0">
                <a:pos x="connsiteX0" y="connsiteY0"/>
              </a:cxn>
              <a:cxn ang="0">
                <a:pos x="connsiteX1" y="connsiteY1"/>
              </a:cxn>
              <a:cxn ang="0">
                <a:pos x="connsiteX2" y="connsiteY2"/>
              </a:cxn>
              <a:cxn ang="0">
                <a:pos x="connsiteX3" y="connsiteY3"/>
              </a:cxn>
            </a:cxnLst>
            <a:rect l="l" t="t" r="r" b="b"/>
            <a:pathLst>
              <a:path w="224500" h="97211">
                <a:moveTo>
                  <a:pt x="112250" y="97211"/>
                </a:moveTo>
                <a:lnTo>
                  <a:pt x="0" y="0"/>
                </a:lnTo>
                <a:lnTo>
                  <a:pt x="224501" y="0"/>
                </a:lnTo>
                <a:lnTo>
                  <a:pt x="112250" y="97211"/>
                </a:lnTo>
                <a:close/>
              </a:path>
            </a:pathLst>
          </a:custGeom>
          <a:solidFill>
            <a:srgbClr val="3558A7"/>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sp>
        <p:nvSpPr>
          <p:cNvPr id="77" name="Freeform: Shape 76">
            <a:extLst>
              <a:ext uri="{FF2B5EF4-FFF2-40B4-BE49-F238E27FC236}">
                <a16:creationId xmlns:a16="http://schemas.microsoft.com/office/drawing/2014/main" id="{989E1768-D4E6-EC68-D91C-E7F6BB5D1EDA}"/>
              </a:ext>
            </a:extLst>
          </p:cNvPr>
          <p:cNvSpPr/>
          <p:nvPr/>
        </p:nvSpPr>
        <p:spPr>
          <a:xfrm>
            <a:off x="8701389" y="3971011"/>
            <a:ext cx="224512" cy="97211"/>
          </a:xfrm>
          <a:custGeom>
            <a:avLst/>
            <a:gdLst>
              <a:gd name="connsiteX0" fmla="*/ 112262 w 224512"/>
              <a:gd name="connsiteY0" fmla="*/ 97211 h 97211"/>
              <a:gd name="connsiteX1" fmla="*/ 0 w 224512"/>
              <a:gd name="connsiteY1" fmla="*/ 0 h 97211"/>
              <a:gd name="connsiteX2" fmla="*/ 224512 w 224512"/>
              <a:gd name="connsiteY2" fmla="*/ 0 h 97211"/>
              <a:gd name="connsiteX3" fmla="*/ 112262 w 224512"/>
              <a:gd name="connsiteY3" fmla="*/ 97211 h 97211"/>
            </a:gdLst>
            <a:ahLst/>
            <a:cxnLst>
              <a:cxn ang="0">
                <a:pos x="connsiteX0" y="connsiteY0"/>
              </a:cxn>
              <a:cxn ang="0">
                <a:pos x="connsiteX1" y="connsiteY1"/>
              </a:cxn>
              <a:cxn ang="0">
                <a:pos x="connsiteX2" y="connsiteY2"/>
              </a:cxn>
              <a:cxn ang="0">
                <a:pos x="connsiteX3" y="connsiteY3"/>
              </a:cxn>
            </a:cxnLst>
            <a:rect l="l" t="t" r="r" b="b"/>
            <a:pathLst>
              <a:path w="224512" h="97211">
                <a:moveTo>
                  <a:pt x="112262" y="97211"/>
                </a:moveTo>
                <a:lnTo>
                  <a:pt x="0" y="0"/>
                </a:lnTo>
                <a:lnTo>
                  <a:pt x="224512" y="0"/>
                </a:lnTo>
                <a:lnTo>
                  <a:pt x="112262" y="97211"/>
                </a:lnTo>
                <a:close/>
              </a:path>
            </a:pathLst>
          </a:custGeom>
          <a:solidFill>
            <a:srgbClr val="3558A7"/>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sp>
        <p:nvSpPr>
          <p:cNvPr id="78" name="TextBox 77">
            <a:extLst>
              <a:ext uri="{FF2B5EF4-FFF2-40B4-BE49-F238E27FC236}">
                <a16:creationId xmlns:a16="http://schemas.microsoft.com/office/drawing/2014/main" id="{26AAA549-9D66-AC5A-357C-55933D4CED6D}"/>
              </a:ext>
            </a:extLst>
          </p:cNvPr>
          <p:cNvSpPr txBox="1"/>
          <p:nvPr/>
        </p:nvSpPr>
        <p:spPr>
          <a:xfrm>
            <a:off x="1083404" y="4082923"/>
            <a:ext cx="1500569" cy="1016881"/>
          </a:xfrm>
          <a:prstGeom prst="rect">
            <a:avLst/>
          </a:prstGeom>
          <a:noFill/>
        </p:spPr>
        <p:txBody>
          <a:bodyPr wrap="square" lIns="0" tIns="0" rIns="0" bIns="0" rtlCol="0">
            <a:spAutoFit/>
          </a:bodyPr>
          <a:lstStyle/>
          <a:p>
            <a:pPr algn="ctr">
              <a:lnSpc>
                <a:spcPct val="120000"/>
              </a:lnSpc>
            </a:pPr>
            <a:r>
              <a:rPr lang="en-IN" sz="1400" b="1" dirty="0">
                <a:latin typeface="Calibri" panose="020F0502020204030204" pitchFamily="34" charset="0"/>
                <a:cs typeface="Calibri" panose="020F0502020204030204" pitchFamily="34" charset="0"/>
              </a:rPr>
              <a:t>Task Force to assess feasibility of wide-scale Open Access in HEP </a:t>
            </a:r>
          </a:p>
        </p:txBody>
      </p:sp>
      <p:sp>
        <p:nvSpPr>
          <p:cNvPr id="80" name="TextBox 79">
            <a:extLst>
              <a:ext uri="{FF2B5EF4-FFF2-40B4-BE49-F238E27FC236}">
                <a16:creationId xmlns:a16="http://schemas.microsoft.com/office/drawing/2014/main" id="{AF8DE83B-B780-2EA3-B1F7-809395115AF8}"/>
              </a:ext>
            </a:extLst>
          </p:cNvPr>
          <p:cNvSpPr txBox="1"/>
          <p:nvPr/>
        </p:nvSpPr>
        <p:spPr>
          <a:xfrm>
            <a:off x="6906356" y="4091604"/>
            <a:ext cx="1389984" cy="758349"/>
          </a:xfrm>
          <a:prstGeom prst="rect">
            <a:avLst/>
          </a:prstGeom>
          <a:noFill/>
        </p:spPr>
        <p:txBody>
          <a:bodyPr wrap="square" lIns="0" tIns="0" rIns="0" bIns="0" rtlCol="0">
            <a:spAutoFit/>
          </a:bodyPr>
          <a:lstStyle/>
          <a:p>
            <a:pPr algn="ctr">
              <a:lnSpc>
                <a:spcPct val="120000"/>
              </a:lnSpc>
            </a:pPr>
            <a:r>
              <a:rPr lang="en-IN" sz="1400" b="1" dirty="0">
                <a:latin typeface="Calibri" panose="020F0502020204030204" pitchFamily="34" charset="0"/>
                <a:cs typeface="Calibri" panose="020F0502020204030204" pitchFamily="34" charset="0"/>
              </a:rPr>
              <a:t>Market Survey and Competitive Tender</a:t>
            </a:r>
          </a:p>
        </p:txBody>
      </p:sp>
      <p:sp>
        <p:nvSpPr>
          <p:cNvPr id="81" name="TextBox 80">
            <a:extLst>
              <a:ext uri="{FF2B5EF4-FFF2-40B4-BE49-F238E27FC236}">
                <a16:creationId xmlns:a16="http://schemas.microsoft.com/office/drawing/2014/main" id="{1B4018EB-57BB-F6B5-736B-B8B6747B5C23}"/>
              </a:ext>
            </a:extLst>
          </p:cNvPr>
          <p:cNvSpPr txBox="1"/>
          <p:nvPr/>
        </p:nvSpPr>
        <p:spPr>
          <a:xfrm>
            <a:off x="2393275" y="2981274"/>
            <a:ext cx="1389984" cy="758349"/>
          </a:xfrm>
          <a:prstGeom prst="rect">
            <a:avLst/>
          </a:prstGeom>
          <a:noFill/>
        </p:spPr>
        <p:txBody>
          <a:bodyPr wrap="square" lIns="0" tIns="0" rIns="0" bIns="0" rtlCol="0">
            <a:spAutoFit/>
          </a:bodyPr>
          <a:lstStyle/>
          <a:p>
            <a:pPr algn="ctr">
              <a:lnSpc>
                <a:spcPct val="120000"/>
              </a:lnSpc>
            </a:pPr>
            <a:r>
              <a:rPr lang="en-IN" sz="1400" b="1" dirty="0">
                <a:latin typeface="Calibri" panose="020F0502020204030204" pitchFamily="34" charset="0"/>
                <a:cs typeface="Calibri" panose="020F0502020204030204" pitchFamily="34" charset="0"/>
              </a:rPr>
              <a:t>Report of the SCOAP</a:t>
            </a:r>
            <a:r>
              <a:rPr lang="en-IN" sz="1400" b="1" baseline="30000" dirty="0">
                <a:latin typeface="Calibri" panose="020F0502020204030204" pitchFamily="34" charset="0"/>
                <a:cs typeface="Calibri" panose="020F0502020204030204" pitchFamily="34" charset="0"/>
              </a:rPr>
              <a:t>3</a:t>
            </a:r>
            <a:r>
              <a:rPr lang="en-IN" sz="1400" b="1" dirty="0">
                <a:latin typeface="Calibri" panose="020F0502020204030204" pitchFamily="34" charset="0"/>
                <a:cs typeface="Calibri" panose="020F0502020204030204" pitchFamily="34" charset="0"/>
              </a:rPr>
              <a:t> Working Party</a:t>
            </a:r>
          </a:p>
        </p:txBody>
      </p:sp>
      <p:sp>
        <p:nvSpPr>
          <p:cNvPr id="83" name="TextBox 82">
            <a:extLst>
              <a:ext uri="{FF2B5EF4-FFF2-40B4-BE49-F238E27FC236}">
                <a16:creationId xmlns:a16="http://schemas.microsoft.com/office/drawing/2014/main" id="{BB5C24E1-D9D7-98F3-2484-2303D9DEBC65}"/>
              </a:ext>
            </a:extLst>
          </p:cNvPr>
          <p:cNvSpPr txBox="1"/>
          <p:nvPr/>
        </p:nvSpPr>
        <p:spPr>
          <a:xfrm>
            <a:off x="8150553" y="2755245"/>
            <a:ext cx="1389984" cy="1016881"/>
          </a:xfrm>
          <a:prstGeom prst="rect">
            <a:avLst/>
          </a:prstGeom>
          <a:noFill/>
        </p:spPr>
        <p:txBody>
          <a:bodyPr wrap="square" lIns="0" tIns="0" rIns="0" bIns="0" rtlCol="0">
            <a:spAutoFit/>
          </a:bodyPr>
          <a:lstStyle/>
          <a:p>
            <a:pPr algn="ctr">
              <a:lnSpc>
                <a:spcPct val="120000"/>
              </a:lnSpc>
            </a:pPr>
            <a:r>
              <a:rPr lang="en-IN" sz="1400" b="1" dirty="0">
                <a:latin typeface="Calibri" panose="020F0502020204030204" pitchFamily="34" charset="0"/>
                <a:cs typeface="Calibri" panose="020F0502020204030204" pitchFamily="34" charset="0"/>
              </a:rPr>
              <a:t>First Partners signing Memorandum of Understanding</a:t>
            </a:r>
          </a:p>
        </p:txBody>
      </p:sp>
      <p:grpSp>
        <p:nvGrpSpPr>
          <p:cNvPr id="95" name="Group 94">
            <a:extLst>
              <a:ext uri="{FF2B5EF4-FFF2-40B4-BE49-F238E27FC236}">
                <a16:creationId xmlns:a16="http://schemas.microsoft.com/office/drawing/2014/main" id="{A6DD3E4B-F5EE-47BC-2E82-3E20029225D9}"/>
              </a:ext>
            </a:extLst>
          </p:cNvPr>
          <p:cNvGrpSpPr/>
          <p:nvPr/>
        </p:nvGrpSpPr>
        <p:grpSpPr>
          <a:xfrm>
            <a:off x="2713679" y="4803582"/>
            <a:ext cx="736160" cy="736160"/>
            <a:chOff x="3950125" y="1565589"/>
            <a:chExt cx="1933139" cy="1933130"/>
          </a:xfrm>
        </p:grpSpPr>
        <p:sp>
          <p:nvSpPr>
            <p:cNvPr id="96" name="Freeform: Shape 95">
              <a:extLst>
                <a:ext uri="{FF2B5EF4-FFF2-40B4-BE49-F238E27FC236}">
                  <a16:creationId xmlns:a16="http://schemas.microsoft.com/office/drawing/2014/main" id="{DFD68497-3FDA-524F-8D3E-4F56664BDDD6}"/>
                </a:ext>
              </a:extLst>
            </p:cNvPr>
            <p:cNvSpPr/>
            <p:nvPr/>
          </p:nvSpPr>
          <p:spPr>
            <a:xfrm>
              <a:off x="3950125" y="1565589"/>
              <a:ext cx="1933131" cy="1933130"/>
            </a:xfrm>
            <a:custGeom>
              <a:avLst/>
              <a:gdLst>
                <a:gd name="connsiteX0" fmla="*/ 1619250 w 1619250"/>
                <a:gd name="connsiteY0" fmla="*/ 809625 h 1619250"/>
                <a:gd name="connsiteX1" fmla="*/ 809625 w 1619250"/>
                <a:gd name="connsiteY1" fmla="*/ 1619250 h 1619250"/>
                <a:gd name="connsiteX2" fmla="*/ 0 w 1619250"/>
                <a:gd name="connsiteY2" fmla="*/ 809625 h 1619250"/>
                <a:gd name="connsiteX3" fmla="*/ 809625 w 1619250"/>
                <a:gd name="connsiteY3" fmla="*/ 0 h 1619250"/>
                <a:gd name="connsiteX4" fmla="*/ 1619250 w 1619250"/>
                <a:gd name="connsiteY4" fmla="*/ 809625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250" h="1619250">
                  <a:moveTo>
                    <a:pt x="1619250" y="809625"/>
                  </a:moveTo>
                  <a:cubicBezTo>
                    <a:pt x="1619250" y="1256769"/>
                    <a:pt x="1256769" y="1619250"/>
                    <a:pt x="809625" y="1619250"/>
                  </a:cubicBezTo>
                  <a:cubicBezTo>
                    <a:pt x="362481" y="1619250"/>
                    <a:pt x="0" y="1256769"/>
                    <a:pt x="0" y="809625"/>
                  </a:cubicBezTo>
                  <a:cubicBezTo>
                    <a:pt x="0" y="362481"/>
                    <a:pt x="362481" y="0"/>
                    <a:pt x="809625" y="0"/>
                  </a:cubicBezTo>
                  <a:cubicBezTo>
                    <a:pt x="1256769" y="0"/>
                    <a:pt x="1619250" y="362481"/>
                    <a:pt x="1619250" y="809625"/>
                  </a:cubicBezTo>
                  <a:close/>
                </a:path>
              </a:pathLst>
            </a:custGeom>
            <a:gradFill>
              <a:gsLst>
                <a:gs pos="0">
                  <a:srgbClr val="25247B"/>
                </a:gs>
                <a:gs pos="100000">
                  <a:srgbClr val="160D27"/>
                </a:gs>
              </a:gsLst>
              <a:lin ang="17999996" scaled="1"/>
            </a:gradFill>
            <a:ln w="9525" cap="flat">
              <a:noFill/>
              <a:prstDash val="solid"/>
              <a:miter/>
            </a:ln>
          </p:spPr>
          <p:txBody>
            <a:bodyPr rtlCol="0" anchor="ctr"/>
            <a:lstStyle/>
            <a:p>
              <a:endParaRPr lang="en-IN" dirty="0"/>
            </a:p>
          </p:txBody>
        </p:sp>
        <p:sp>
          <p:nvSpPr>
            <p:cNvPr id="97" name="Freeform: Shape 96">
              <a:extLst>
                <a:ext uri="{FF2B5EF4-FFF2-40B4-BE49-F238E27FC236}">
                  <a16:creationId xmlns:a16="http://schemas.microsoft.com/office/drawing/2014/main" id="{ACC1F245-F7A5-BDB3-55A4-6F99361F7119}"/>
                </a:ext>
              </a:extLst>
            </p:cNvPr>
            <p:cNvSpPr/>
            <p:nvPr/>
          </p:nvSpPr>
          <p:spPr>
            <a:xfrm>
              <a:off x="4459389" y="1634409"/>
              <a:ext cx="1423875" cy="1864310"/>
            </a:xfrm>
            <a:custGeom>
              <a:avLst/>
              <a:gdLst>
                <a:gd name="connsiteX0" fmla="*/ 683038 w 1192682"/>
                <a:gd name="connsiteY0" fmla="*/ 0 h 1561604"/>
                <a:gd name="connsiteX1" fmla="*/ 0 w 1192682"/>
                <a:gd name="connsiteY1" fmla="*/ 1465355 h 1561604"/>
                <a:gd name="connsiteX2" fmla="*/ 383057 w 1192682"/>
                <a:gd name="connsiteY2" fmla="*/ 1561605 h 1561604"/>
                <a:gd name="connsiteX3" fmla="*/ 1192683 w 1192682"/>
                <a:gd name="connsiteY3" fmla="*/ 751980 h 1561604"/>
                <a:gd name="connsiteX4" fmla="*/ 683038 w 1192682"/>
                <a:gd name="connsiteY4" fmla="*/ 0 h 1561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682" h="1561604">
                  <a:moveTo>
                    <a:pt x="683038" y="0"/>
                  </a:moveTo>
                  <a:cubicBezTo>
                    <a:pt x="756571" y="452466"/>
                    <a:pt x="632222" y="1126960"/>
                    <a:pt x="0" y="1465355"/>
                  </a:cubicBezTo>
                  <a:cubicBezTo>
                    <a:pt x="114052" y="1526724"/>
                    <a:pt x="244469" y="1561605"/>
                    <a:pt x="383057" y="1561605"/>
                  </a:cubicBezTo>
                  <a:cubicBezTo>
                    <a:pt x="830199" y="1561605"/>
                    <a:pt x="1192683" y="1199121"/>
                    <a:pt x="1192683" y="751980"/>
                  </a:cubicBezTo>
                  <a:cubicBezTo>
                    <a:pt x="1192683" y="410861"/>
                    <a:pt x="981618" y="119224"/>
                    <a:pt x="683038" y="0"/>
                  </a:cubicBezTo>
                  <a:close/>
                </a:path>
              </a:pathLst>
            </a:custGeom>
            <a:solidFill>
              <a:srgbClr val="25247B"/>
            </a:solidFill>
            <a:ln w="9525" cap="flat">
              <a:noFill/>
              <a:prstDash val="solid"/>
              <a:miter/>
            </a:ln>
          </p:spPr>
          <p:txBody>
            <a:bodyPr rtlCol="0" anchor="ctr"/>
            <a:lstStyle/>
            <a:p>
              <a:endParaRPr lang="en-IN" dirty="0"/>
            </a:p>
          </p:txBody>
        </p:sp>
      </p:grpSp>
      <p:sp>
        <p:nvSpPr>
          <p:cNvPr id="98" name="TextBox 97">
            <a:extLst>
              <a:ext uri="{FF2B5EF4-FFF2-40B4-BE49-F238E27FC236}">
                <a16:creationId xmlns:a16="http://schemas.microsoft.com/office/drawing/2014/main" id="{BCF0CD77-0AAC-3708-502D-02A5A63BCB6E}"/>
              </a:ext>
            </a:extLst>
          </p:cNvPr>
          <p:cNvSpPr txBox="1"/>
          <p:nvPr/>
        </p:nvSpPr>
        <p:spPr>
          <a:xfrm>
            <a:off x="2742305" y="5005848"/>
            <a:ext cx="700961" cy="369332"/>
          </a:xfrm>
          <a:prstGeom prst="rect">
            <a:avLst/>
          </a:prstGeom>
          <a:noFill/>
        </p:spPr>
        <p:txBody>
          <a:bodyPr wrap="none" rtlCol="0">
            <a:spAutoFit/>
          </a:bodyPr>
          <a:lstStyle/>
          <a:p>
            <a:pPr algn="l"/>
            <a:r>
              <a:rPr lang="en-IN" spc="94" dirty="0">
                <a:ln/>
                <a:solidFill>
                  <a:schemeClr val="bg1"/>
                </a:solidFill>
                <a:latin typeface="Calibri" panose="020F0502020204030204" pitchFamily="34" charset="0"/>
                <a:cs typeface="Calibri" panose="020F0502020204030204" pitchFamily="34" charset="0"/>
                <a:sym typeface="BebasKai"/>
                <a:rtl val="0"/>
              </a:rPr>
              <a:t>2007</a:t>
            </a:r>
            <a:endParaRPr lang="en-IN" spc="94" baseline="0" dirty="0">
              <a:ln/>
              <a:solidFill>
                <a:schemeClr val="bg1"/>
              </a:solidFill>
              <a:latin typeface="Calibri" panose="020F0502020204030204" pitchFamily="34" charset="0"/>
              <a:cs typeface="Calibri" panose="020F0502020204030204" pitchFamily="34" charset="0"/>
              <a:sym typeface="BebasKai"/>
              <a:rtl val="0"/>
            </a:endParaRPr>
          </a:p>
        </p:txBody>
      </p:sp>
      <p:grpSp>
        <p:nvGrpSpPr>
          <p:cNvPr id="99" name="Group 98">
            <a:extLst>
              <a:ext uri="{FF2B5EF4-FFF2-40B4-BE49-F238E27FC236}">
                <a16:creationId xmlns:a16="http://schemas.microsoft.com/office/drawing/2014/main" id="{08CFE164-3550-118A-76E4-986CCB920841}"/>
              </a:ext>
            </a:extLst>
          </p:cNvPr>
          <p:cNvGrpSpPr/>
          <p:nvPr/>
        </p:nvGrpSpPr>
        <p:grpSpPr>
          <a:xfrm>
            <a:off x="7247078" y="2358704"/>
            <a:ext cx="736160" cy="736160"/>
            <a:chOff x="3950125" y="1565589"/>
            <a:chExt cx="1933139" cy="1933130"/>
          </a:xfrm>
        </p:grpSpPr>
        <p:sp>
          <p:nvSpPr>
            <p:cNvPr id="100" name="Freeform: Shape 99">
              <a:extLst>
                <a:ext uri="{FF2B5EF4-FFF2-40B4-BE49-F238E27FC236}">
                  <a16:creationId xmlns:a16="http://schemas.microsoft.com/office/drawing/2014/main" id="{2CCEB7CB-8B60-AF14-B46C-4F85DBD00807}"/>
                </a:ext>
              </a:extLst>
            </p:cNvPr>
            <p:cNvSpPr/>
            <p:nvPr/>
          </p:nvSpPr>
          <p:spPr>
            <a:xfrm>
              <a:off x="3950125" y="1565589"/>
              <a:ext cx="1933131" cy="1933130"/>
            </a:xfrm>
            <a:custGeom>
              <a:avLst/>
              <a:gdLst>
                <a:gd name="connsiteX0" fmla="*/ 1619250 w 1619250"/>
                <a:gd name="connsiteY0" fmla="*/ 809625 h 1619250"/>
                <a:gd name="connsiteX1" fmla="*/ 809625 w 1619250"/>
                <a:gd name="connsiteY1" fmla="*/ 1619250 h 1619250"/>
                <a:gd name="connsiteX2" fmla="*/ 0 w 1619250"/>
                <a:gd name="connsiteY2" fmla="*/ 809625 h 1619250"/>
                <a:gd name="connsiteX3" fmla="*/ 809625 w 1619250"/>
                <a:gd name="connsiteY3" fmla="*/ 0 h 1619250"/>
                <a:gd name="connsiteX4" fmla="*/ 1619250 w 1619250"/>
                <a:gd name="connsiteY4" fmla="*/ 809625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250" h="1619250">
                  <a:moveTo>
                    <a:pt x="1619250" y="809625"/>
                  </a:moveTo>
                  <a:cubicBezTo>
                    <a:pt x="1619250" y="1256769"/>
                    <a:pt x="1256769" y="1619250"/>
                    <a:pt x="809625" y="1619250"/>
                  </a:cubicBezTo>
                  <a:cubicBezTo>
                    <a:pt x="362481" y="1619250"/>
                    <a:pt x="0" y="1256769"/>
                    <a:pt x="0" y="809625"/>
                  </a:cubicBezTo>
                  <a:cubicBezTo>
                    <a:pt x="0" y="362481"/>
                    <a:pt x="362481" y="0"/>
                    <a:pt x="809625" y="0"/>
                  </a:cubicBezTo>
                  <a:cubicBezTo>
                    <a:pt x="1256769" y="0"/>
                    <a:pt x="1619250" y="362481"/>
                    <a:pt x="1619250" y="809625"/>
                  </a:cubicBezTo>
                  <a:close/>
                </a:path>
              </a:pathLst>
            </a:custGeom>
            <a:gradFill>
              <a:gsLst>
                <a:gs pos="0">
                  <a:srgbClr val="25247B"/>
                </a:gs>
                <a:gs pos="100000">
                  <a:srgbClr val="160D27"/>
                </a:gs>
              </a:gsLst>
              <a:lin ang="17999996" scaled="1"/>
            </a:gradFill>
            <a:ln w="9525" cap="flat">
              <a:noFill/>
              <a:prstDash val="solid"/>
              <a:miter/>
            </a:ln>
          </p:spPr>
          <p:txBody>
            <a:bodyPr rtlCol="0" anchor="ctr"/>
            <a:lstStyle/>
            <a:p>
              <a:endParaRPr lang="en-IN" dirty="0"/>
            </a:p>
          </p:txBody>
        </p:sp>
        <p:sp>
          <p:nvSpPr>
            <p:cNvPr id="101" name="Freeform: Shape 100">
              <a:extLst>
                <a:ext uri="{FF2B5EF4-FFF2-40B4-BE49-F238E27FC236}">
                  <a16:creationId xmlns:a16="http://schemas.microsoft.com/office/drawing/2014/main" id="{0C1B4337-41B2-BD74-0F6F-213C55C36DBF}"/>
                </a:ext>
              </a:extLst>
            </p:cNvPr>
            <p:cNvSpPr/>
            <p:nvPr/>
          </p:nvSpPr>
          <p:spPr>
            <a:xfrm>
              <a:off x="4459389" y="1634409"/>
              <a:ext cx="1423875" cy="1864310"/>
            </a:xfrm>
            <a:custGeom>
              <a:avLst/>
              <a:gdLst>
                <a:gd name="connsiteX0" fmla="*/ 683038 w 1192682"/>
                <a:gd name="connsiteY0" fmla="*/ 0 h 1561604"/>
                <a:gd name="connsiteX1" fmla="*/ 0 w 1192682"/>
                <a:gd name="connsiteY1" fmla="*/ 1465355 h 1561604"/>
                <a:gd name="connsiteX2" fmla="*/ 383057 w 1192682"/>
                <a:gd name="connsiteY2" fmla="*/ 1561605 h 1561604"/>
                <a:gd name="connsiteX3" fmla="*/ 1192683 w 1192682"/>
                <a:gd name="connsiteY3" fmla="*/ 751980 h 1561604"/>
                <a:gd name="connsiteX4" fmla="*/ 683038 w 1192682"/>
                <a:gd name="connsiteY4" fmla="*/ 0 h 1561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682" h="1561604">
                  <a:moveTo>
                    <a:pt x="683038" y="0"/>
                  </a:moveTo>
                  <a:cubicBezTo>
                    <a:pt x="756571" y="452466"/>
                    <a:pt x="632222" y="1126960"/>
                    <a:pt x="0" y="1465355"/>
                  </a:cubicBezTo>
                  <a:cubicBezTo>
                    <a:pt x="114052" y="1526724"/>
                    <a:pt x="244469" y="1561605"/>
                    <a:pt x="383057" y="1561605"/>
                  </a:cubicBezTo>
                  <a:cubicBezTo>
                    <a:pt x="830199" y="1561605"/>
                    <a:pt x="1192683" y="1199121"/>
                    <a:pt x="1192683" y="751980"/>
                  </a:cubicBezTo>
                  <a:cubicBezTo>
                    <a:pt x="1192683" y="410861"/>
                    <a:pt x="981618" y="119224"/>
                    <a:pt x="683038" y="0"/>
                  </a:cubicBezTo>
                  <a:close/>
                </a:path>
              </a:pathLst>
            </a:custGeom>
            <a:solidFill>
              <a:srgbClr val="25247B"/>
            </a:solidFill>
            <a:ln w="9525" cap="flat">
              <a:noFill/>
              <a:prstDash val="solid"/>
              <a:miter/>
            </a:ln>
          </p:spPr>
          <p:txBody>
            <a:bodyPr rtlCol="0" anchor="ctr"/>
            <a:lstStyle/>
            <a:p>
              <a:endParaRPr lang="en-IN" dirty="0"/>
            </a:p>
          </p:txBody>
        </p:sp>
      </p:grpSp>
      <p:sp>
        <p:nvSpPr>
          <p:cNvPr id="102" name="TextBox 101">
            <a:extLst>
              <a:ext uri="{FF2B5EF4-FFF2-40B4-BE49-F238E27FC236}">
                <a16:creationId xmlns:a16="http://schemas.microsoft.com/office/drawing/2014/main" id="{19E94A19-DC05-FBD4-641C-8B253A393F10}"/>
              </a:ext>
            </a:extLst>
          </p:cNvPr>
          <p:cNvSpPr txBox="1"/>
          <p:nvPr/>
        </p:nvSpPr>
        <p:spPr>
          <a:xfrm>
            <a:off x="7275704" y="2560970"/>
            <a:ext cx="700961" cy="369332"/>
          </a:xfrm>
          <a:prstGeom prst="rect">
            <a:avLst/>
          </a:prstGeom>
          <a:noFill/>
        </p:spPr>
        <p:txBody>
          <a:bodyPr wrap="none" rtlCol="0">
            <a:spAutoFit/>
          </a:bodyPr>
          <a:lstStyle/>
          <a:p>
            <a:pPr algn="l"/>
            <a:r>
              <a:rPr lang="en-IN" spc="94" baseline="0" dirty="0">
                <a:ln/>
                <a:solidFill>
                  <a:schemeClr val="bg1"/>
                </a:solidFill>
                <a:latin typeface="Calibri" panose="020F0502020204030204" pitchFamily="34" charset="0"/>
                <a:cs typeface="Calibri" panose="020F0502020204030204" pitchFamily="34" charset="0"/>
                <a:sym typeface="BebasKai"/>
                <a:rtl val="0"/>
              </a:rPr>
              <a:t>2012</a:t>
            </a:r>
          </a:p>
        </p:txBody>
      </p:sp>
      <p:grpSp>
        <p:nvGrpSpPr>
          <p:cNvPr id="107" name="Group 106">
            <a:extLst>
              <a:ext uri="{FF2B5EF4-FFF2-40B4-BE49-F238E27FC236}">
                <a16:creationId xmlns:a16="http://schemas.microsoft.com/office/drawing/2014/main" id="{1C555410-3B74-40CB-025C-CC2F25F10BB3}"/>
              </a:ext>
            </a:extLst>
          </p:cNvPr>
          <p:cNvGrpSpPr/>
          <p:nvPr/>
        </p:nvGrpSpPr>
        <p:grpSpPr>
          <a:xfrm>
            <a:off x="1493176" y="2358704"/>
            <a:ext cx="736160" cy="736160"/>
            <a:chOff x="3950125" y="1565589"/>
            <a:chExt cx="1933139" cy="1933130"/>
          </a:xfrm>
        </p:grpSpPr>
        <p:sp>
          <p:nvSpPr>
            <p:cNvPr id="108" name="Freeform: Shape 107">
              <a:extLst>
                <a:ext uri="{FF2B5EF4-FFF2-40B4-BE49-F238E27FC236}">
                  <a16:creationId xmlns:a16="http://schemas.microsoft.com/office/drawing/2014/main" id="{17F0CEA2-43E3-F655-A74B-C5FD47C83289}"/>
                </a:ext>
              </a:extLst>
            </p:cNvPr>
            <p:cNvSpPr/>
            <p:nvPr/>
          </p:nvSpPr>
          <p:spPr>
            <a:xfrm>
              <a:off x="3950125" y="1565589"/>
              <a:ext cx="1933131" cy="1933130"/>
            </a:xfrm>
            <a:custGeom>
              <a:avLst/>
              <a:gdLst>
                <a:gd name="connsiteX0" fmla="*/ 1619250 w 1619250"/>
                <a:gd name="connsiteY0" fmla="*/ 809625 h 1619250"/>
                <a:gd name="connsiteX1" fmla="*/ 809625 w 1619250"/>
                <a:gd name="connsiteY1" fmla="*/ 1619250 h 1619250"/>
                <a:gd name="connsiteX2" fmla="*/ 0 w 1619250"/>
                <a:gd name="connsiteY2" fmla="*/ 809625 h 1619250"/>
                <a:gd name="connsiteX3" fmla="*/ 809625 w 1619250"/>
                <a:gd name="connsiteY3" fmla="*/ 0 h 1619250"/>
                <a:gd name="connsiteX4" fmla="*/ 1619250 w 1619250"/>
                <a:gd name="connsiteY4" fmla="*/ 809625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250" h="1619250">
                  <a:moveTo>
                    <a:pt x="1619250" y="809625"/>
                  </a:moveTo>
                  <a:cubicBezTo>
                    <a:pt x="1619250" y="1256769"/>
                    <a:pt x="1256769" y="1619250"/>
                    <a:pt x="809625" y="1619250"/>
                  </a:cubicBezTo>
                  <a:cubicBezTo>
                    <a:pt x="362481" y="1619250"/>
                    <a:pt x="0" y="1256769"/>
                    <a:pt x="0" y="809625"/>
                  </a:cubicBezTo>
                  <a:cubicBezTo>
                    <a:pt x="0" y="362481"/>
                    <a:pt x="362481" y="0"/>
                    <a:pt x="809625" y="0"/>
                  </a:cubicBezTo>
                  <a:cubicBezTo>
                    <a:pt x="1256769" y="0"/>
                    <a:pt x="1619250" y="362481"/>
                    <a:pt x="1619250" y="809625"/>
                  </a:cubicBezTo>
                  <a:close/>
                </a:path>
              </a:pathLst>
            </a:custGeom>
            <a:gradFill>
              <a:gsLst>
                <a:gs pos="0">
                  <a:srgbClr val="25247B"/>
                </a:gs>
                <a:gs pos="100000">
                  <a:srgbClr val="160D27"/>
                </a:gs>
              </a:gsLst>
              <a:lin ang="17999996" scaled="1"/>
            </a:gradFill>
            <a:ln w="9525" cap="flat">
              <a:noFill/>
              <a:prstDash val="solid"/>
              <a:miter/>
            </a:ln>
          </p:spPr>
          <p:txBody>
            <a:bodyPr rtlCol="0" anchor="ctr"/>
            <a:lstStyle/>
            <a:p>
              <a:endParaRPr lang="en-IN" dirty="0"/>
            </a:p>
          </p:txBody>
        </p:sp>
        <p:sp>
          <p:nvSpPr>
            <p:cNvPr id="109" name="Freeform: Shape 108">
              <a:extLst>
                <a:ext uri="{FF2B5EF4-FFF2-40B4-BE49-F238E27FC236}">
                  <a16:creationId xmlns:a16="http://schemas.microsoft.com/office/drawing/2014/main" id="{097CA78A-235F-C82A-3F1A-CC687409EB90}"/>
                </a:ext>
              </a:extLst>
            </p:cNvPr>
            <p:cNvSpPr/>
            <p:nvPr/>
          </p:nvSpPr>
          <p:spPr>
            <a:xfrm>
              <a:off x="4459389" y="1634409"/>
              <a:ext cx="1423875" cy="1864310"/>
            </a:xfrm>
            <a:custGeom>
              <a:avLst/>
              <a:gdLst>
                <a:gd name="connsiteX0" fmla="*/ 683038 w 1192682"/>
                <a:gd name="connsiteY0" fmla="*/ 0 h 1561604"/>
                <a:gd name="connsiteX1" fmla="*/ 0 w 1192682"/>
                <a:gd name="connsiteY1" fmla="*/ 1465355 h 1561604"/>
                <a:gd name="connsiteX2" fmla="*/ 383057 w 1192682"/>
                <a:gd name="connsiteY2" fmla="*/ 1561605 h 1561604"/>
                <a:gd name="connsiteX3" fmla="*/ 1192683 w 1192682"/>
                <a:gd name="connsiteY3" fmla="*/ 751980 h 1561604"/>
                <a:gd name="connsiteX4" fmla="*/ 683038 w 1192682"/>
                <a:gd name="connsiteY4" fmla="*/ 0 h 1561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682" h="1561604">
                  <a:moveTo>
                    <a:pt x="683038" y="0"/>
                  </a:moveTo>
                  <a:cubicBezTo>
                    <a:pt x="756571" y="452466"/>
                    <a:pt x="632222" y="1126960"/>
                    <a:pt x="0" y="1465355"/>
                  </a:cubicBezTo>
                  <a:cubicBezTo>
                    <a:pt x="114052" y="1526724"/>
                    <a:pt x="244469" y="1561605"/>
                    <a:pt x="383057" y="1561605"/>
                  </a:cubicBezTo>
                  <a:cubicBezTo>
                    <a:pt x="830199" y="1561605"/>
                    <a:pt x="1192683" y="1199121"/>
                    <a:pt x="1192683" y="751980"/>
                  </a:cubicBezTo>
                  <a:cubicBezTo>
                    <a:pt x="1192683" y="410861"/>
                    <a:pt x="981618" y="119224"/>
                    <a:pt x="683038" y="0"/>
                  </a:cubicBezTo>
                  <a:close/>
                </a:path>
              </a:pathLst>
            </a:custGeom>
            <a:solidFill>
              <a:srgbClr val="25247B"/>
            </a:solidFill>
            <a:ln w="9525" cap="flat">
              <a:noFill/>
              <a:prstDash val="solid"/>
              <a:miter/>
            </a:ln>
          </p:spPr>
          <p:txBody>
            <a:bodyPr rtlCol="0" anchor="ctr"/>
            <a:lstStyle/>
            <a:p>
              <a:endParaRPr lang="en-IN" dirty="0"/>
            </a:p>
          </p:txBody>
        </p:sp>
      </p:grpSp>
      <p:sp>
        <p:nvSpPr>
          <p:cNvPr id="110" name="TextBox 109">
            <a:extLst>
              <a:ext uri="{FF2B5EF4-FFF2-40B4-BE49-F238E27FC236}">
                <a16:creationId xmlns:a16="http://schemas.microsoft.com/office/drawing/2014/main" id="{5AEF88AE-EB9F-4E48-C5EF-B097B306CE56}"/>
              </a:ext>
            </a:extLst>
          </p:cNvPr>
          <p:cNvSpPr txBox="1"/>
          <p:nvPr/>
        </p:nvSpPr>
        <p:spPr>
          <a:xfrm>
            <a:off x="1521802" y="2560970"/>
            <a:ext cx="700961" cy="369332"/>
          </a:xfrm>
          <a:prstGeom prst="rect">
            <a:avLst/>
          </a:prstGeom>
          <a:noFill/>
        </p:spPr>
        <p:txBody>
          <a:bodyPr wrap="none" rtlCol="0">
            <a:spAutoFit/>
          </a:bodyPr>
          <a:lstStyle/>
          <a:p>
            <a:pPr algn="l"/>
            <a:r>
              <a:rPr lang="en-IN" spc="94" baseline="0" dirty="0">
                <a:ln/>
                <a:solidFill>
                  <a:schemeClr val="bg1"/>
                </a:solidFill>
                <a:latin typeface="Calibri" panose="020F0502020204030204" pitchFamily="34" charset="0"/>
                <a:cs typeface="Calibri" panose="020F0502020204030204" pitchFamily="34" charset="0"/>
                <a:sym typeface="BebasKai"/>
                <a:rtl val="0"/>
              </a:rPr>
              <a:t>2006</a:t>
            </a:r>
          </a:p>
        </p:txBody>
      </p:sp>
      <p:sp>
        <p:nvSpPr>
          <p:cNvPr id="8" name="Freeform: Shape 7">
            <a:extLst>
              <a:ext uri="{FF2B5EF4-FFF2-40B4-BE49-F238E27FC236}">
                <a16:creationId xmlns:a16="http://schemas.microsoft.com/office/drawing/2014/main" id="{8471EA57-F485-07D7-13DB-2B2A3F4E4A32}"/>
              </a:ext>
            </a:extLst>
          </p:cNvPr>
          <p:cNvSpPr/>
          <p:nvPr/>
        </p:nvSpPr>
        <p:spPr>
          <a:xfrm>
            <a:off x="722292" y="3855196"/>
            <a:ext cx="9745719" cy="129000"/>
          </a:xfrm>
          <a:custGeom>
            <a:avLst/>
            <a:gdLst>
              <a:gd name="connsiteX0" fmla="*/ 71455 w 9745719"/>
              <a:gd name="connsiteY0" fmla="*/ 0 h 129000"/>
              <a:gd name="connsiteX1" fmla="*/ 33 w 9745719"/>
              <a:gd name="connsiteY1" fmla="*/ 66486 h 129000"/>
              <a:gd name="connsiteX2" fmla="*/ 74450 w 9745719"/>
              <a:gd name="connsiteY2" fmla="*/ 129001 h 129000"/>
              <a:gd name="connsiteX3" fmla="*/ 9674265 w 9745719"/>
              <a:gd name="connsiteY3" fmla="*/ 129001 h 129000"/>
              <a:gd name="connsiteX4" fmla="*/ 9745720 w 9745719"/>
              <a:gd name="connsiteY4" fmla="*/ 64500 h 129000"/>
              <a:gd name="connsiteX5" fmla="*/ 9745720 w 9745719"/>
              <a:gd name="connsiteY5" fmla="*/ 64500 h 129000"/>
              <a:gd name="connsiteX6" fmla="*/ 9674265 w 9745719"/>
              <a:gd name="connsiteY6" fmla="*/ 0 h 129000"/>
              <a:gd name="connsiteX7" fmla="*/ 71455 w 9745719"/>
              <a:gd name="connsiteY7" fmla="*/ 0 h 1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5719" h="129000">
                <a:moveTo>
                  <a:pt x="71455" y="0"/>
                </a:moveTo>
                <a:cubicBezTo>
                  <a:pt x="31263" y="0"/>
                  <a:pt x="-1184" y="29958"/>
                  <a:pt x="33" y="66486"/>
                </a:cubicBezTo>
                <a:cubicBezTo>
                  <a:pt x="1207" y="101786"/>
                  <a:pt x="35322" y="129001"/>
                  <a:pt x="74450" y="129001"/>
                </a:cubicBezTo>
                <a:lnTo>
                  <a:pt x="9674265" y="129001"/>
                </a:lnTo>
                <a:cubicBezTo>
                  <a:pt x="9713733" y="129001"/>
                  <a:pt x="9745720" y="100129"/>
                  <a:pt x="9745720" y="64500"/>
                </a:cubicBezTo>
                <a:lnTo>
                  <a:pt x="9745720" y="64500"/>
                </a:lnTo>
                <a:cubicBezTo>
                  <a:pt x="9745720" y="28883"/>
                  <a:pt x="9713733" y="0"/>
                  <a:pt x="9674265" y="0"/>
                </a:cubicBezTo>
                <a:lnTo>
                  <a:pt x="71455" y="0"/>
                </a:lnTo>
                <a:close/>
              </a:path>
            </a:pathLst>
          </a:custGeom>
          <a:solidFill>
            <a:schemeClr val="accent5"/>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sp>
        <p:nvSpPr>
          <p:cNvPr id="20" name="Freeform: Shape 18">
            <a:extLst>
              <a:ext uri="{FF2B5EF4-FFF2-40B4-BE49-F238E27FC236}">
                <a16:creationId xmlns:a16="http://schemas.microsoft.com/office/drawing/2014/main" id="{073D5B5A-855B-D486-35FE-63D5C3B49865}"/>
              </a:ext>
            </a:extLst>
          </p:cNvPr>
          <p:cNvSpPr/>
          <p:nvPr/>
        </p:nvSpPr>
        <p:spPr>
          <a:xfrm>
            <a:off x="9900153" y="3404548"/>
            <a:ext cx="10969" cy="264693"/>
          </a:xfrm>
          <a:custGeom>
            <a:avLst/>
            <a:gdLst>
              <a:gd name="connsiteX0" fmla="*/ 0 w 10969"/>
              <a:gd name="connsiteY0" fmla="*/ 0 h 264693"/>
              <a:gd name="connsiteX1" fmla="*/ 0 w 10969"/>
              <a:gd name="connsiteY1" fmla="*/ 264693 h 264693"/>
            </a:gdLst>
            <a:ahLst/>
            <a:cxnLst>
              <a:cxn ang="0">
                <a:pos x="connsiteX0" y="connsiteY0"/>
              </a:cxn>
              <a:cxn ang="0">
                <a:pos x="connsiteX1" y="connsiteY1"/>
              </a:cxn>
            </a:cxnLst>
            <a:rect l="l" t="t" r="r" b="b"/>
            <a:pathLst>
              <a:path w="10969" h="264693">
                <a:moveTo>
                  <a:pt x="0" y="0"/>
                </a:moveTo>
                <a:lnTo>
                  <a:pt x="0" y="264693"/>
                </a:lnTo>
              </a:path>
            </a:pathLst>
          </a:custGeom>
          <a:ln w="10962" cap="flat">
            <a:solidFill>
              <a:schemeClr val="accent1"/>
            </a:solidFill>
            <a:prstDash val="solid"/>
            <a:miter/>
          </a:ln>
        </p:spPr>
        <p:txBody>
          <a:bodyPr rtlCol="0" anchor="ctr"/>
          <a:lstStyle/>
          <a:p>
            <a:endParaRPr lang="en-IN" dirty="0"/>
          </a:p>
        </p:txBody>
      </p:sp>
      <p:sp>
        <p:nvSpPr>
          <p:cNvPr id="22" name="Freeform: Shape 20">
            <a:extLst>
              <a:ext uri="{FF2B5EF4-FFF2-40B4-BE49-F238E27FC236}">
                <a16:creationId xmlns:a16="http://schemas.microsoft.com/office/drawing/2014/main" id="{E757D0FE-215B-49E8-360D-B6E5DE71DEE8}"/>
              </a:ext>
            </a:extLst>
          </p:cNvPr>
          <p:cNvSpPr/>
          <p:nvPr/>
        </p:nvSpPr>
        <p:spPr>
          <a:xfrm>
            <a:off x="9357560" y="2178958"/>
            <a:ext cx="1086503" cy="1262776"/>
          </a:xfrm>
          <a:custGeom>
            <a:avLst/>
            <a:gdLst>
              <a:gd name="connsiteX0" fmla="*/ 241076 w 1086503"/>
              <a:gd name="connsiteY0" fmla="*/ 993268 h 1262776"/>
              <a:gd name="connsiteX1" fmla="*/ 856 w 1086503"/>
              <a:gd name="connsiteY1" fmla="*/ 512597 h 1262776"/>
              <a:gd name="connsiteX2" fmla="*/ 526326 w 1086503"/>
              <a:gd name="connsiteY2" fmla="*/ 258 h 1262776"/>
              <a:gd name="connsiteX3" fmla="*/ 1086503 w 1086503"/>
              <a:gd name="connsiteY3" fmla="*/ 543246 h 1262776"/>
              <a:gd name="connsiteX4" fmla="*/ 835446 w 1086503"/>
              <a:gd name="connsiteY4" fmla="*/ 1002428 h 1262776"/>
              <a:gd name="connsiteX5" fmla="*/ 550151 w 1086503"/>
              <a:gd name="connsiteY5" fmla="*/ 1254681 h 1262776"/>
              <a:gd name="connsiteX6" fmla="*/ 543252 w 1086503"/>
              <a:gd name="connsiteY6" fmla="*/ 1262777 h 1262776"/>
              <a:gd name="connsiteX7" fmla="*/ 541058 w 1086503"/>
              <a:gd name="connsiteY7" fmla="*/ 1260133 h 1262776"/>
              <a:gd name="connsiteX8" fmla="*/ 241087 w 1086503"/>
              <a:gd name="connsiteY8" fmla="*/ 993268 h 1262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6503" h="1262776">
                <a:moveTo>
                  <a:pt x="241076" y="993268"/>
                </a:moveTo>
                <a:cubicBezTo>
                  <a:pt x="88359" y="890353"/>
                  <a:pt x="-10289" y="712461"/>
                  <a:pt x="856" y="512597"/>
                </a:cubicBezTo>
                <a:cubicBezTo>
                  <a:pt x="16432" y="233271"/>
                  <a:pt x="246692" y="8748"/>
                  <a:pt x="526326" y="258"/>
                </a:cubicBezTo>
                <a:cubicBezTo>
                  <a:pt x="834074" y="-9099"/>
                  <a:pt x="1086503" y="237604"/>
                  <a:pt x="1086503" y="543246"/>
                </a:cubicBezTo>
                <a:cubicBezTo>
                  <a:pt x="1086503" y="736550"/>
                  <a:pt x="986967" y="906182"/>
                  <a:pt x="835446" y="1002428"/>
                </a:cubicBezTo>
                <a:cubicBezTo>
                  <a:pt x="727769" y="1070833"/>
                  <a:pt x="632916" y="1157602"/>
                  <a:pt x="550151" y="1254681"/>
                </a:cubicBezTo>
                <a:lnTo>
                  <a:pt x="543252" y="1262777"/>
                </a:lnTo>
                <a:lnTo>
                  <a:pt x="541058" y="1260133"/>
                </a:lnTo>
                <a:cubicBezTo>
                  <a:pt x="455079" y="1156582"/>
                  <a:pt x="352701" y="1068497"/>
                  <a:pt x="241087" y="993268"/>
                </a:cubicBezTo>
                <a:close/>
              </a:path>
            </a:pathLst>
          </a:custGeom>
          <a:solidFill>
            <a:srgbClr val="3558A7"/>
          </a:solidFill>
          <a:ln w="9525" cap="flat">
            <a:noFill/>
            <a:prstDash val="solid"/>
            <a:miter/>
          </a:ln>
          <a:effectLst>
            <a:outerShdw blurRad="50800" dist="38100" dir="2700000" algn="tl" rotWithShape="0">
              <a:prstClr val="black">
                <a:alpha val="40000"/>
              </a:prstClr>
            </a:outerShdw>
          </a:effectLst>
        </p:spPr>
        <p:txBody>
          <a:bodyPr rtlCol="0" anchor="ctr"/>
          <a:lstStyle/>
          <a:p>
            <a:endParaRPr lang="en-IN" dirty="0"/>
          </a:p>
        </p:txBody>
      </p:sp>
      <p:sp>
        <p:nvSpPr>
          <p:cNvPr id="25" name="TextBox 24">
            <a:extLst>
              <a:ext uri="{FF2B5EF4-FFF2-40B4-BE49-F238E27FC236}">
                <a16:creationId xmlns:a16="http://schemas.microsoft.com/office/drawing/2014/main" id="{9D36184E-CB6F-23B9-D61B-A618CFAB57FB}"/>
              </a:ext>
            </a:extLst>
          </p:cNvPr>
          <p:cNvSpPr txBox="1"/>
          <p:nvPr/>
        </p:nvSpPr>
        <p:spPr>
          <a:xfrm>
            <a:off x="9199818" y="4091604"/>
            <a:ext cx="1389984" cy="499817"/>
          </a:xfrm>
          <a:prstGeom prst="rect">
            <a:avLst/>
          </a:prstGeom>
          <a:noFill/>
        </p:spPr>
        <p:txBody>
          <a:bodyPr wrap="square" lIns="0" tIns="0" rIns="0" bIns="0" rtlCol="0">
            <a:spAutoFit/>
          </a:bodyPr>
          <a:lstStyle/>
          <a:p>
            <a:pPr algn="ctr">
              <a:lnSpc>
                <a:spcPct val="120000"/>
              </a:lnSpc>
            </a:pPr>
            <a:r>
              <a:rPr lang="en-IN" sz="1400" b="1" dirty="0">
                <a:latin typeface="Calibri" panose="020F0502020204030204" pitchFamily="34" charset="0"/>
                <a:cs typeface="Calibri" panose="020F0502020204030204" pitchFamily="34" charset="0"/>
              </a:rPr>
              <a:t>Start of SCOAP</a:t>
            </a:r>
            <a:r>
              <a:rPr lang="en-IN" sz="1400" b="1" baseline="30000" dirty="0">
                <a:latin typeface="Calibri" panose="020F0502020204030204" pitchFamily="34" charset="0"/>
                <a:cs typeface="Calibri" panose="020F0502020204030204" pitchFamily="34" charset="0"/>
              </a:rPr>
              <a:t>3</a:t>
            </a:r>
            <a:r>
              <a:rPr lang="en-IN" sz="1400" b="1" dirty="0">
                <a:latin typeface="Calibri" panose="020F0502020204030204" pitchFamily="34" charset="0"/>
                <a:cs typeface="Calibri" panose="020F0502020204030204" pitchFamily="34" charset="0"/>
              </a:rPr>
              <a:t> Operation</a:t>
            </a:r>
          </a:p>
        </p:txBody>
      </p:sp>
      <p:grpSp>
        <p:nvGrpSpPr>
          <p:cNvPr id="27" name="Group 26">
            <a:extLst>
              <a:ext uri="{FF2B5EF4-FFF2-40B4-BE49-F238E27FC236}">
                <a16:creationId xmlns:a16="http://schemas.microsoft.com/office/drawing/2014/main" id="{B650B214-E881-3A30-D6CB-886FE5CC6040}"/>
              </a:ext>
            </a:extLst>
          </p:cNvPr>
          <p:cNvGrpSpPr/>
          <p:nvPr/>
        </p:nvGrpSpPr>
        <p:grpSpPr>
          <a:xfrm>
            <a:off x="9540540" y="2358704"/>
            <a:ext cx="736160" cy="736160"/>
            <a:chOff x="3950125" y="1565589"/>
            <a:chExt cx="1933139" cy="1933130"/>
          </a:xfrm>
        </p:grpSpPr>
        <p:sp>
          <p:nvSpPr>
            <p:cNvPr id="29" name="Freeform: Shape 99">
              <a:extLst>
                <a:ext uri="{FF2B5EF4-FFF2-40B4-BE49-F238E27FC236}">
                  <a16:creationId xmlns:a16="http://schemas.microsoft.com/office/drawing/2014/main" id="{55067395-2B28-3678-64A7-BC5B7DE945EE}"/>
                </a:ext>
              </a:extLst>
            </p:cNvPr>
            <p:cNvSpPr/>
            <p:nvPr/>
          </p:nvSpPr>
          <p:spPr>
            <a:xfrm>
              <a:off x="3950125" y="1565589"/>
              <a:ext cx="1933131" cy="1933130"/>
            </a:xfrm>
            <a:custGeom>
              <a:avLst/>
              <a:gdLst>
                <a:gd name="connsiteX0" fmla="*/ 1619250 w 1619250"/>
                <a:gd name="connsiteY0" fmla="*/ 809625 h 1619250"/>
                <a:gd name="connsiteX1" fmla="*/ 809625 w 1619250"/>
                <a:gd name="connsiteY1" fmla="*/ 1619250 h 1619250"/>
                <a:gd name="connsiteX2" fmla="*/ 0 w 1619250"/>
                <a:gd name="connsiteY2" fmla="*/ 809625 h 1619250"/>
                <a:gd name="connsiteX3" fmla="*/ 809625 w 1619250"/>
                <a:gd name="connsiteY3" fmla="*/ 0 h 1619250"/>
                <a:gd name="connsiteX4" fmla="*/ 1619250 w 1619250"/>
                <a:gd name="connsiteY4" fmla="*/ 809625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250" h="1619250">
                  <a:moveTo>
                    <a:pt x="1619250" y="809625"/>
                  </a:moveTo>
                  <a:cubicBezTo>
                    <a:pt x="1619250" y="1256769"/>
                    <a:pt x="1256769" y="1619250"/>
                    <a:pt x="809625" y="1619250"/>
                  </a:cubicBezTo>
                  <a:cubicBezTo>
                    <a:pt x="362481" y="1619250"/>
                    <a:pt x="0" y="1256769"/>
                    <a:pt x="0" y="809625"/>
                  </a:cubicBezTo>
                  <a:cubicBezTo>
                    <a:pt x="0" y="362481"/>
                    <a:pt x="362481" y="0"/>
                    <a:pt x="809625" y="0"/>
                  </a:cubicBezTo>
                  <a:cubicBezTo>
                    <a:pt x="1256769" y="0"/>
                    <a:pt x="1619250" y="362481"/>
                    <a:pt x="1619250" y="809625"/>
                  </a:cubicBezTo>
                  <a:close/>
                </a:path>
              </a:pathLst>
            </a:custGeom>
            <a:gradFill>
              <a:gsLst>
                <a:gs pos="0">
                  <a:srgbClr val="25247B"/>
                </a:gs>
                <a:gs pos="100000">
                  <a:srgbClr val="160D27"/>
                </a:gs>
              </a:gsLst>
              <a:lin ang="17999996" scaled="1"/>
            </a:gradFill>
            <a:ln w="9525" cap="flat">
              <a:noFill/>
              <a:prstDash val="solid"/>
              <a:miter/>
            </a:ln>
          </p:spPr>
          <p:txBody>
            <a:bodyPr rtlCol="0" anchor="ctr"/>
            <a:lstStyle/>
            <a:p>
              <a:endParaRPr lang="en-IN" dirty="0"/>
            </a:p>
          </p:txBody>
        </p:sp>
        <p:sp>
          <p:nvSpPr>
            <p:cNvPr id="31" name="Freeform: Shape 100">
              <a:extLst>
                <a:ext uri="{FF2B5EF4-FFF2-40B4-BE49-F238E27FC236}">
                  <a16:creationId xmlns:a16="http://schemas.microsoft.com/office/drawing/2014/main" id="{979E6238-3774-D26C-91C1-4DB924738281}"/>
                </a:ext>
              </a:extLst>
            </p:cNvPr>
            <p:cNvSpPr/>
            <p:nvPr/>
          </p:nvSpPr>
          <p:spPr>
            <a:xfrm>
              <a:off x="4459389" y="1634409"/>
              <a:ext cx="1423875" cy="1864310"/>
            </a:xfrm>
            <a:custGeom>
              <a:avLst/>
              <a:gdLst>
                <a:gd name="connsiteX0" fmla="*/ 683038 w 1192682"/>
                <a:gd name="connsiteY0" fmla="*/ 0 h 1561604"/>
                <a:gd name="connsiteX1" fmla="*/ 0 w 1192682"/>
                <a:gd name="connsiteY1" fmla="*/ 1465355 h 1561604"/>
                <a:gd name="connsiteX2" fmla="*/ 383057 w 1192682"/>
                <a:gd name="connsiteY2" fmla="*/ 1561605 h 1561604"/>
                <a:gd name="connsiteX3" fmla="*/ 1192683 w 1192682"/>
                <a:gd name="connsiteY3" fmla="*/ 751980 h 1561604"/>
                <a:gd name="connsiteX4" fmla="*/ 683038 w 1192682"/>
                <a:gd name="connsiteY4" fmla="*/ 0 h 1561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2682" h="1561604">
                  <a:moveTo>
                    <a:pt x="683038" y="0"/>
                  </a:moveTo>
                  <a:cubicBezTo>
                    <a:pt x="756571" y="452466"/>
                    <a:pt x="632222" y="1126960"/>
                    <a:pt x="0" y="1465355"/>
                  </a:cubicBezTo>
                  <a:cubicBezTo>
                    <a:pt x="114052" y="1526724"/>
                    <a:pt x="244469" y="1561605"/>
                    <a:pt x="383057" y="1561605"/>
                  </a:cubicBezTo>
                  <a:cubicBezTo>
                    <a:pt x="830199" y="1561605"/>
                    <a:pt x="1192683" y="1199121"/>
                    <a:pt x="1192683" y="751980"/>
                  </a:cubicBezTo>
                  <a:cubicBezTo>
                    <a:pt x="1192683" y="410861"/>
                    <a:pt x="981618" y="119224"/>
                    <a:pt x="683038" y="0"/>
                  </a:cubicBezTo>
                  <a:close/>
                </a:path>
              </a:pathLst>
            </a:custGeom>
            <a:solidFill>
              <a:srgbClr val="25247B"/>
            </a:solidFill>
            <a:ln w="9525" cap="flat">
              <a:noFill/>
              <a:prstDash val="solid"/>
              <a:miter/>
            </a:ln>
          </p:spPr>
          <p:txBody>
            <a:bodyPr rtlCol="0" anchor="ctr"/>
            <a:lstStyle/>
            <a:p>
              <a:endParaRPr lang="en-IN" dirty="0"/>
            </a:p>
          </p:txBody>
        </p:sp>
      </p:grpSp>
      <p:sp>
        <p:nvSpPr>
          <p:cNvPr id="33" name="TextBox 32">
            <a:extLst>
              <a:ext uri="{FF2B5EF4-FFF2-40B4-BE49-F238E27FC236}">
                <a16:creationId xmlns:a16="http://schemas.microsoft.com/office/drawing/2014/main" id="{7D54BEEB-0155-C5CF-FC7F-53E002CB19A2}"/>
              </a:ext>
            </a:extLst>
          </p:cNvPr>
          <p:cNvSpPr txBox="1"/>
          <p:nvPr/>
        </p:nvSpPr>
        <p:spPr>
          <a:xfrm>
            <a:off x="9569166" y="2560970"/>
            <a:ext cx="700961" cy="369332"/>
          </a:xfrm>
          <a:prstGeom prst="rect">
            <a:avLst/>
          </a:prstGeom>
          <a:noFill/>
        </p:spPr>
        <p:txBody>
          <a:bodyPr wrap="none" rtlCol="0">
            <a:spAutoFit/>
          </a:bodyPr>
          <a:lstStyle/>
          <a:p>
            <a:pPr algn="l"/>
            <a:r>
              <a:rPr lang="en-IN" spc="94" baseline="0" dirty="0">
                <a:ln/>
                <a:solidFill>
                  <a:schemeClr val="bg1"/>
                </a:solidFill>
                <a:latin typeface="Calibri" panose="020F0502020204030204" pitchFamily="34" charset="0"/>
                <a:cs typeface="Calibri" panose="020F0502020204030204" pitchFamily="34" charset="0"/>
                <a:sym typeface="BebasKai"/>
                <a:rtl val="0"/>
              </a:rPr>
              <a:t>2014</a:t>
            </a:r>
          </a:p>
        </p:txBody>
      </p:sp>
      <p:cxnSp>
        <p:nvCxnSpPr>
          <p:cNvPr id="39" name="Straight Connector 38">
            <a:extLst>
              <a:ext uri="{FF2B5EF4-FFF2-40B4-BE49-F238E27FC236}">
                <a16:creationId xmlns:a16="http://schemas.microsoft.com/office/drawing/2014/main" id="{09CC2318-5095-64D9-F1A9-F041501E1B45}"/>
              </a:ext>
            </a:extLst>
          </p:cNvPr>
          <p:cNvCxnSpPr>
            <a:cxnSpLocks/>
          </p:cNvCxnSpPr>
          <p:nvPr/>
        </p:nvCxnSpPr>
        <p:spPr>
          <a:xfrm flipV="1">
            <a:off x="3999577" y="3750615"/>
            <a:ext cx="0" cy="338161"/>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942F627-8BAE-FF53-959D-EFA6F6845FBF}"/>
              </a:ext>
            </a:extLst>
          </p:cNvPr>
          <p:cNvCxnSpPr>
            <a:cxnSpLocks/>
          </p:cNvCxnSpPr>
          <p:nvPr/>
        </p:nvCxnSpPr>
        <p:spPr>
          <a:xfrm flipV="1">
            <a:off x="4058032" y="3750615"/>
            <a:ext cx="0" cy="338161"/>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B8C8A79-1647-3D44-5A9B-C50D92EFAB9F}"/>
              </a:ext>
            </a:extLst>
          </p:cNvPr>
          <p:cNvCxnSpPr>
            <a:cxnSpLocks/>
          </p:cNvCxnSpPr>
          <p:nvPr/>
        </p:nvCxnSpPr>
        <p:spPr>
          <a:xfrm flipV="1">
            <a:off x="6563719" y="3750615"/>
            <a:ext cx="0" cy="338161"/>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CE897CF-CE3C-6228-5866-F7232AD42F1E}"/>
              </a:ext>
            </a:extLst>
          </p:cNvPr>
          <p:cNvCxnSpPr>
            <a:cxnSpLocks/>
          </p:cNvCxnSpPr>
          <p:nvPr/>
        </p:nvCxnSpPr>
        <p:spPr>
          <a:xfrm flipV="1">
            <a:off x="6622174" y="3750615"/>
            <a:ext cx="0" cy="338161"/>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02B09935-7DA9-A290-5341-C841C6F65EB5}"/>
              </a:ext>
            </a:extLst>
          </p:cNvPr>
          <p:cNvSpPr txBox="1"/>
          <p:nvPr/>
        </p:nvSpPr>
        <p:spPr>
          <a:xfrm>
            <a:off x="4093525" y="3563553"/>
            <a:ext cx="2433172" cy="758285"/>
          </a:xfrm>
          <a:prstGeom prst="rect">
            <a:avLst/>
          </a:prstGeom>
          <a:solidFill>
            <a:schemeClr val="bg1"/>
          </a:solidFill>
        </p:spPr>
        <p:txBody>
          <a:bodyPr wrap="square" lIns="0" tIns="0" rIns="0" bIns="0" rtlCol="0">
            <a:spAutoFit/>
          </a:bodyPr>
          <a:lstStyle/>
          <a:p>
            <a:pPr algn="ctr">
              <a:lnSpc>
                <a:spcPct val="120000"/>
              </a:lnSpc>
            </a:pPr>
            <a:r>
              <a:rPr lang="en-IN" sz="1400" b="1" dirty="0">
                <a:latin typeface="Calibri" panose="020F0502020204030204" pitchFamily="34" charset="0"/>
                <a:cs typeface="Calibri" panose="020F0502020204030204" pitchFamily="34" charset="0"/>
              </a:rPr>
              <a:t>Consensus building process </a:t>
            </a:r>
          </a:p>
          <a:p>
            <a:pPr algn="ctr">
              <a:lnSpc>
                <a:spcPct val="120000"/>
              </a:lnSpc>
            </a:pPr>
            <a:r>
              <a:rPr lang="en-IN" sz="1400" b="1" dirty="0">
                <a:latin typeface="Calibri" panose="020F0502020204030204" pitchFamily="34" charset="0"/>
                <a:cs typeface="Calibri" panose="020F0502020204030204" pitchFamily="34" charset="0"/>
              </a:rPr>
              <a:t>and establishing of future international partnership</a:t>
            </a:r>
          </a:p>
        </p:txBody>
      </p:sp>
    </p:spTree>
    <p:extLst>
      <p:ext uri="{BB962C8B-B14F-4D97-AF65-F5344CB8AC3E}">
        <p14:creationId xmlns:p14="http://schemas.microsoft.com/office/powerpoint/2010/main" val="4066679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CFF419-A365-364D-BC0C-62EB888BB139}"/>
              </a:ext>
            </a:extLst>
          </p:cNvPr>
          <p:cNvSpPr>
            <a:spLocks noGrp="1"/>
          </p:cNvSpPr>
          <p:nvPr>
            <p:ph type="title"/>
          </p:nvPr>
        </p:nvSpPr>
        <p:spPr>
          <a:xfrm>
            <a:off x="287289" y="0"/>
            <a:ext cx="11236960" cy="939875"/>
          </a:xfrm>
        </p:spPr>
        <p:txBody>
          <a:bodyPr>
            <a:normAutofit/>
          </a:bodyPr>
          <a:lstStyle/>
          <a:p>
            <a:r>
              <a:rPr lang="en-US" sz="3400" dirty="0">
                <a:solidFill>
                  <a:schemeClr val="tx2"/>
                </a:solidFill>
              </a:rPr>
              <a:t>SCOAP</a:t>
            </a:r>
            <a:r>
              <a:rPr lang="en-US" sz="3400" baseline="30000" dirty="0">
                <a:solidFill>
                  <a:schemeClr val="tx2"/>
                </a:solidFill>
              </a:rPr>
              <a:t>3</a:t>
            </a:r>
            <a:r>
              <a:rPr lang="en-US" sz="3400" dirty="0">
                <a:solidFill>
                  <a:schemeClr val="tx2"/>
                </a:solidFill>
              </a:rPr>
              <a:t> – How does it work?</a:t>
            </a:r>
            <a:endParaRPr lang="en-CH" sz="3400" dirty="0">
              <a:solidFill>
                <a:schemeClr val="tx2"/>
              </a:solidFill>
            </a:endParaRPr>
          </a:p>
        </p:txBody>
      </p:sp>
      <p:sp>
        <p:nvSpPr>
          <p:cNvPr id="3" name="Slide Number Placeholder 2">
            <a:extLst>
              <a:ext uri="{FF2B5EF4-FFF2-40B4-BE49-F238E27FC236}">
                <a16:creationId xmlns:a16="http://schemas.microsoft.com/office/drawing/2014/main" id="{63D13575-ED8B-E54C-B2E4-33F3A7098C99}"/>
              </a:ext>
            </a:extLst>
          </p:cNvPr>
          <p:cNvSpPr>
            <a:spLocks noGrp="1"/>
          </p:cNvSpPr>
          <p:nvPr>
            <p:ph type="sldNum" sz="quarter" idx="12"/>
          </p:nvPr>
        </p:nvSpPr>
        <p:spPr/>
        <p:txBody>
          <a:bodyPr/>
          <a:lstStyle/>
          <a:p>
            <a:fld id="{DCF69264-FAF1-5744-A923-6ED0B94B4C52}" type="slidenum">
              <a:rPr lang="en-CH" smtClean="0"/>
              <a:t>6</a:t>
            </a:fld>
            <a:endParaRPr lang="en-CH"/>
          </a:p>
        </p:txBody>
      </p:sp>
      <p:pic>
        <p:nvPicPr>
          <p:cNvPr id="2" name="Picture 1">
            <a:extLst>
              <a:ext uri="{FF2B5EF4-FFF2-40B4-BE49-F238E27FC236}">
                <a16:creationId xmlns:a16="http://schemas.microsoft.com/office/drawing/2014/main" id="{7902D530-0726-63CC-8380-CF015378BEBA}"/>
              </a:ext>
            </a:extLst>
          </p:cNvPr>
          <p:cNvPicPr>
            <a:picLocks noChangeAspect="1"/>
          </p:cNvPicPr>
          <p:nvPr/>
        </p:nvPicPr>
        <p:blipFill>
          <a:blip r:embed="rId3"/>
          <a:stretch>
            <a:fillRect/>
          </a:stretch>
        </p:blipFill>
        <p:spPr>
          <a:xfrm>
            <a:off x="566738" y="783311"/>
            <a:ext cx="9384506" cy="5564489"/>
          </a:xfrm>
          <a:prstGeom prst="rect">
            <a:avLst/>
          </a:prstGeom>
        </p:spPr>
      </p:pic>
    </p:spTree>
    <p:extLst>
      <p:ext uri="{BB962C8B-B14F-4D97-AF65-F5344CB8AC3E}">
        <p14:creationId xmlns:p14="http://schemas.microsoft.com/office/powerpoint/2010/main" val="3945644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FFCDD37-FC1D-7B49-B9BA-38E35C5CA3A2}"/>
              </a:ext>
            </a:extLst>
          </p:cNvPr>
          <p:cNvSpPr>
            <a:spLocks noGrp="1"/>
          </p:cNvSpPr>
          <p:nvPr>
            <p:ph type="sldNum" sz="quarter" idx="12"/>
          </p:nvPr>
        </p:nvSpPr>
        <p:spPr/>
        <p:txBody>
          <a:bodyPr/>
          <a:lstStyle/>
          <a:p>
            <a:fld id="{91F0808B-F2CB-4157-B39F-94C9B507DBBC}" type="slidenum">
              <a:rPr lang="en-GB" smtClean="0">
                <a:latin typeface="+mn-lt"/>
              </a:rPr>
              <a:pPr/>
              <a:t>7</a:t>
            </a:fld>
            <a:endParaRPr lang="en-GB" dirty="0">
              <a:latin typeface="+mn-lt"/>
            </a:endParaRPr>
          </a:p>
        </p:txBody>
      </p:sp>
      <p:sp>
        <p:nvSpPr>
          <p:cNvPr id="5" name="Rectangle 4">
            <a:extLst>
              <a:ext uri="{FF2B5EF4-FFF2-40B4-BE49-F238E27FC236}">
                <a16:creationId xmlns:a16="http://schemas.microsoft.com/office/drawing/2014/main" id="{6190FCBC-BD0E-B542-8873-1B764719269C}"/>
              </a:ext>
            </a:extLst>
          </p:cNvPr>
          <p:cNvSpPr/>
          <p:nvPr/>
        </p:nvSpPr>
        <p:spPr>
          <a:xfrm>
            <a:off x="1991544" y="1754219"/>
            <a:ext cx="2611512" cy="3269560"/>
          </a:xfrm>
          <a:prstGeom prst="rect">
            <a:avLst/>
          </a:prstGeom>
          <a:solidFill>
            <a:srgbClr val="E7E0EC"/>
          </a:solidFill>
          <a:ln>
            <a:solidFill>
              <a:srgbClr val="80008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600">
              <a:solidFill>
                <a:schemeClr val="tx1"/>
              </a:solidFill>
            </a:endParaRPr>
          </a:p>
          <a:p>
            <a:pPr algn="ctr"/>
            <a:endParaRPr lang="en-US" sz="1600">
              <a:solidFill>
                <a:schemeClr val="tx1"/>
              </a:solidFill>
            </a:endParaRPr>
          </a:p>
          <a:p>
            <a:pPr algn="ctr"/>
            <a:endParaRPr lang="en-US" sz="1600">
              <a:solidFill>
                <a:schemeClr val="tx1"/>
              </a:solidFill>
            </a:endParaRPr>
          </a:p>
          <a:p>
            <a:pPr algn="ctr"/>
            <a:endParaRPr lang="en-US" sz="1600">
              <a:solidFill>
                <a:schemeClr val="tx1"/>
              </a:solidFill>
            </a:endParaRPr>
          </a:p>
          <a:p>
            <a:pPr algn="ctr"/>
            <a:endParaRPr lang="en-US" sz="1600">
              <a:solidFill>
                <a:schemeClr val="tx1"/>
              </a:solidFill>
            </a:endParaRPr>
          </a:p>
        </p:txBody>
      </p:sp>
      <p:sp>
        <p:nvSpPr>
          <p:cNvPr id="6" name="Rectangle 5">
            <a:extLst>
              <a:ext uri="{FF2B5EF4-FFF2-40B4-BE49-F238E27FC236}">
                <a16:creationId xmlns:a16="http://schemas.microsoft.com/office/drawing/2014/main" id="{B8E859C2-3535-3940-97B9-14FECD0E1E74}"/>
              </a:ext>
            </a:extLst>
          </p:cNvPr>
          <p:cNvSpPr/>
          <p:nvPr/>
        </p:nvSpPr>
        <p:spPr>
          <a:xfrm>
            <a:off x="4763280" y="1741945"/>
            <a:ext cx="2611512" cy="3269560"/>
          </a:xfrm>
          <a:prstGeom prst="rect">
            <a:avLst/>
          </a:prstGeom>
          <a:solidFill>
            <a:srgbClr val="E7E0EC"/>
          </a:solidFill>
          <a:ln>
            <a:solidFill>
              <a:srgbClr val="80008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600">
              <a:solidFill>
                <a:schemeClr val="tx1"/>
              </a:solidFill>
            </a:endParaRPr>
          </a:p>
          <a:p>
            <a:pPr algn="ctr"/>
            <a:endParaRPr lang="en-US" sz="1600">
              <a:solidFill>
                <a:schemeClr val="tx1"/>
              </a:solidFill>
            </a:endParaRPr>
          </a:p>
          <a:p>
            <a:pPr algn="ctr"/>
            <a:endParaRPr lang="en-US" sz="1600">
              <a:solidFill>
                <a:schemeClr val="tx1"/>
              </a:solidFill>
            </a:endParaRPr>
          </a:p>
          <a:p>
            <a:pPr algn="ctr"/>
            <a:endParaRPr lang="en-US" sz="1600">
              <a:solidFill>
                <a:schemeClr val="tx1"/>
              </a:solidFill>
            </a:endParaRPr>
          </a:p>
          <a:p>
            <a:pPr algn="ctr"/>
            <a:endParaRPr lang="en-US" sz="1600">
              <a:solidFill>
                <a:schemeClr val="tx1"/>
              </a:solidFill>
            </a:endParaRPr>
          </a:p>
        </p:txBody>
      </p:sp>
      <p:sp>
        <p:nvSpPr>
          <p:cNvPr id="7" name="Rectangle 6">
            <a:extLst>
              <a:ext uri="{FF2B5EF4-FFF2-40B4-BE49-F238E27FC236}">
                <a16:creationId xmlns:a16="http://schemas.microsoft.com/office/drawing/2014/main" id="{03E53C98-1F1C-934C-8BDA-B41CE4896B0E}"/>
              </a:ext>
            </a:extLst>
          </p:cNvPr>
          <p:cNvSpPr/>
          <p:nvPr/>
        </p:nvSpPr>
        <p:spPr>
          <a:xfrm>
            <a:off x="7536160" y="1741945"/>
            <a:ext cx="2611512" cy="3269560"/>
          </a:xfrm>
          <a:prstGeom prst="rect">
            <a:avLst/>
          </a:prstGeom>
          <a:solidFill>
            <a:srgbClr val="E7E0EC"/>
          </a:solidFill>
          <a:ln>
            <a:solidFill>
              <a:srgbClr val="80008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600">
              <a:solidFill>
                <a:schemeClr val="tx1"/>
              </a:solidFill>
            </a:endParaRPr>
          </a:p>
          <a:p>
            <a:pPr algn="ctr"/>
            <a:endParaRPr lang="en-US" sz="1600">
              <a:solidFill>
                <a:schemeClr val="tx1"/>
              </a:solidFill>
            </a:endParaRPr>
          </a:p>
        </p:txBody>
      </p:sp>
      <p:sp>
        <p:nvSpPr>
          <p:cNvPr id="8" name="Isosceles Triangle 1">
            <a:extLst>
              <a:ext uri="{FF2B5EF4-FFF2-40B4-BE49-F238E27FC236}">
                <a16:creationId xmlns:a16="http://schemas.microsoft.com/office/drawing/2014/main" id="{A95F2483-47E6-FD43-8DF7-A1583E7785DD}"/>
              </a:ext>
            </a:extLst>
          </p:cNvPr>
          <p:cNvSpPr/>
          <p:nvPr/>
        </p:nvSpPr>
        <p:spPr>
          <a:xfrm>
            <a:off x="1784560" y="969795"/>
            <a:ext cx="8568952" cy="642188"/>
          </a:xfrm>
          <a:prstGeom prst="triangle">
            <a:avLst/>
          </a:prstGeom>
          <a:solidFill>
            <a:srgbClr val="800080"/>
          </a:solidFill>
          <a:ln>
            <a:solidFill>
              <a:srgbClr val="800080"/>
            </a:solidFill>
          </a:ln>
        </p:spPr>
        <p:style>
          <a:lnRef idx="1">
            <a:schemeClr val="accent4"/>
          </a:lnRef>
          <a:fillRef idx="3">
            <a:schemeClr val="accent4"/>
          </a:fillRef>
          <a:effectRef idx="2">
            <a:schemeClr val="accent4"/>
          </a:effectRef>
          <a:fontRef idx="minor">
            <a:schemeClr val="lt1"/>
          </a:fontRef>
        </p:style>
        <p:txBody>
          <a:bodyPr bIns="216000" rtlCol="0" anchor="ctr"/>
          <a:lstStyle/>
          <a:p>
            <a:pPr algn="ctr"/>
            <a:r>
              <a:rPr lang="en-GB" sz="2800" dirty="0">
                <a:latin typeface="Roboto" panose="02000000000000000000" pitchFamily="2" charset="0"/>
                <a:ea typeface="Roboto" panose="02000000000000000000" pitchFamily="2" charset="0"/>
                <a:cs typeface="Roboto" panose="02000000000000000000" pitchFamily="2" charset="0"/>
              </a:rPr>
              <a:t>Principles</a:t>
            </a:r>
          </a:p>
        </p:txBody>
      </p:sp>
      <p:sp>
        <p:nvSpPr>
          <p:cNvPr id="9" name="Rectangle 8">
            <a:extLst>
              <a:ext uri="{FF2B5EF4-FFF2-40B4-BE49-F238E27FC236}">
                <a16:creationId xmlns:a16="http://schemas.microsoft.com/office/drawing/2014/main" id="{412987B1-0A40-8D48-9E30-C03353F37937}"/>
              </a:ext>
            </a:extLst>
          </p:cNvPr>
          <p:cNvSpPr/>
          <p:nvPr/>
        </p:nvSpPr>
        <p:spPr>
          <a:xfrm>
            <a:off x="4825256" y="2841538"/>
            <a:ext cx="1521844" cy="579992"/>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algn="ctr"/>
            <a:r>
              <a:rPr lang="en-US" sz="1200" dirty="0">
                <a:latin typeface="Roboto" panose="02000000000000000000" pitchFamily="2" charset="0"/>
                <a:ea typeface="Roboto" panose="02000000000000000000" pitchFamily="2" charset="0"/>
                <a:cs typeface="Roboto" panose="02000000000000000000" pitchFamily="2" charset="0"/>
              </a:rPr>
              <a:t>If one of multiple author affiliations </a:t>
            </a:r>
          </a:p>
          <a:p>
            <a:pPr algn="ctr"/>
            <a:r>
              <a:rPr lang="en-US" sz="1200" dirty="0">
                <a:latin typeface="Roboto" panose="02000000000000000000" pitchFamily="2" charset="0"/>
                <a:ea typeface="Roboto" panose="02000000000000000000" pitchFamily="2" charset="0"/>
                <a:cs typeface="Roboto" panose="02000000000000000000" pitchFamily="2" charset="0"/>
              </a:rPr>
              <a:t>is CERN</a:t>
            </a:r>
            <a:endParaRPr lang="en-GB" sz="1200" dirty="0">
              <a:latin typeface="Roboto" panose="02000000000000000000" pitchFamily="2" charset="0"/>
              <a:ea typeface="Roboto" panose="02000000000000000000" pitchFamily="2" charset="0"/>
              <a:cs typeface="Roboto" panose="02000000000000000000" pitchFamily="2" charset="0"/>
            </a:endParaRPr>
          </a:p>
        </p:txBody>
      </p:sp>
      <p:sp>
        <p:nvSpPr>
          <p:cNvPr id="10" name="Rectangle 9">
            <a:extLst>
              <a:ext uri="{FF2B5EF4-FFF2-40B4-BE49-F238E27FC236}">
                <a16:creationId xmlns:a16="http://schemas.microsoft.com/office/drawing/2014/main" id="{E00B0C23-3805-B04B-B9CA-199B3C8C5B7F}"/>
              </a:ext>
            </a:extLst>
          </p:cNvPr>
          <p:cNvSpPr/>
          <p:nvPr/>
        </p:nvSpPr>
        <p:spPr>
          <a:xfrm>
            <a:off x="4825256" y="3591485"/>
            <a:ext cx="1521844" cy="579992"/>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algn="ctr"/>
            <a:r>
              <a:rPr lang="en-US" sz="1200">
                <a:latin typeface="Roboto" panose="02000000000000000000" pitchFamily="2" charset="0"/>
                <a:ea typeface="Roboto" panose="02000000000000000000" pitchFamily="2" charset="0"/>
                <a:cs typeface="Roboto" panose="02000000000000000000" pitchFamily="2" charset="0"/>
              </a:rPr>
              <a:t>If one of multiple author affiliations is </a:t>
            </a:r>
          </a:p>
          <a:p>
            <a:pPr algn="ctr"/>
            <a:r>
              <a:rPr lang="en-US" sz="1200">
                <a:latin typeface="Roboto" panose="02000000000000000000" pitchFamily="2" charset="0"/>
                <a:ea typeface="Roboto" panose="02000000000000000000" pitchFamily="2" charset="0"/>
                <a:cs typeface="Roboto" panose="02000000000000000000" pitchFamily="2" charset="0"/>
              </a:rPr>
              <a:t>a HEP laboratory</a:t>
            </a:r>
            <a:endParaRPr lang="en-GB" sz="1200">
              <a:latin typeface="Roboto" panose="02000000000000000000" pitchFamily="2" charset="0"/>
              <a:ea typeface="Roboto" panose="02000000000000000000" pitchFamily="2" charset="0"/>
              <a:cs typeface="Roboto" panose="02000000000000000000" pitchFamily="2" charset="0"/>
            </a:endParaRPr>
          </a:p>
        </p:txBody>
      </p:sp>
      <p:sp>
        <p:nvSpPr>
          <p:cNvPr id="11" name="Rectangle 10">
            <a:extLst>
              <a:ext uri="{FF2B5EF4-FFF2-40B4-BE49-F238E27FC236}">
                <a16:creationId xmlns:a16="http://schemas.microsoft.com/office/drawing/2014/main" id="{6079483A-AA7A-A740-8BCC-8DD2933E2E30}"/>
              </a:ext>
            </a:extLst>
          </p:cNvPr>
          <p:cNvSpPr/>
          <p:nvPr/>
        </p:nvSpPr>
        <p:spPr>
          <a:xfrm>
            <a:off x="4825256" y="4277697"/>
            <a:ext cx="1521844" cy="579992"/>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algn="ctr"/>
            <a:r>
              <a:rPr lang="en-US" sz="1200">
                <a:latin typeface="Roboto" panose="02000000000000000000" pitchFamily="2" charset="0"/>
                <a:ea typeface="Roboto" panose="02000000000000000000" pitchFamily="2" charset="0"/>
                <a:cs typeface="Roboto" panose="02000000000000000000" pitchFamily="2" charset="0"/>
              </a:rPr>
              <a:t>Countries of remaining multiple-affiliation cases</a:t>
            </a:r>
            <a:endParaRPr lang="en-GB" sz="1200">
              <a:latin typeface="Roboto" panose="02000000000000000000" pitchFamily="2" charset="0"/>
              <a:ea typeface="Roboto" panose="02000000000000000000" pitchFamily="2" charset="0"/>
              <a:cs typeface="Roboto" panose="02000000000000000000" pitchFamily="2" charset="0"/>
            </a:endParaRPr>
          </a:p>
        </p:txBody>
      </p:sp>
      <p:sp>
        <p:nvSpPr>
          <p:cNvPr id="12" name="Rectangle 11">
            <a:extLst>
              <a:ext uri="{FF2B5EF4-FFF2-40B4-BE49-F238E27FC236}">
                <a16:creationId xmlns:a16="http://schemas.microsoft.com/office/drawing/2014/main" id="{4FF421EF-A2BB-8B4B-A25D-ADC4FB5C1B8B}"/>
              </a:ext>
            </a:extLst>
          </p:cNvPr>
          <p:cNvSpPr/>
          <p:nvPr/>
        </p:nvSpPr>
        <p:spPr>
          <a:xfrm>
            <a:off x="2004704" y="1918195"/>
            <a:ext cx="2638436" cy="52148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solidFill>
                  <a:srgbClr val="71369E"/>
                </a:solidFill>
                <a:ea typeface="Roboto" panose="02000000000000000000" pitchFamily="2" charset="0"/>
                <a:cs typeface="Roboto" panose="02000000000000000000" pitchFamily="2" charset="0"/>
              </a:rPr>
              <a:t>Relative fraction of authorship of HEP articles</a:t>
            </a:r>
          </a:p>
        </p:txBody>
      </p:sp>
      <p:sp>
        <p:nvSpPr>
          <p:cNvPr id="13" name="Rectangle 12">
            <a:extLst>
              <a:ext uri="{FF2B5EF4-FFF2-40B4-BE49-F238E27FC236}">
                <a16:creationId xmlns:a16="http://schemas.microsoft.com/office/drawing/2014/main" id="{B5DC8D00-8DC8-4E4A-B32E-E08EC9DA2C41}"/>
              </a:ext>
            </a:extLst>
          </p:cNvPr>
          <p:cNvSpPr/>
          <p:nvPr/>
        </p:nvSpPr>
        <p:spPr>
          <a:xfrm>
            <a:off x="4763280" y="1861722"/>
            <a:ext cx="2611513" cy="91210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solidFill>
                  <a:srgbClr val="71369E"/>
                </a:solidFill>
                <a:ea typeface="Roboto" panose="02000000000000000000" pitchFamily="2" charset="0"/>
                <a:cs typeface="Roboto" panose="02000000000000000000" pitchFamily="2" charset="0"/>
              </a:rPr>
              <a:t>Special case:  10% of authors affiliated with two or more institutions in different countries</a:t>
            </a:r>
          </a:p>
        </p:txBody>
      </p:sp>
      <p:sp>
        <p:nvSpPr>
          <p:cNvPr id="14" name="Rectangle 13">
            <a:extLst>
              <a:ext uri="{FF2B5EF4-FFF2-40B4-BE49-F238E27FC236}">
                <a16:creationId xmlns:a16="http://schemas.microsoft.com/office/drawing/2014/main" id="{D580548D-2598-CE41-89AE-619EA645EABD}"/>
              </a:ext>
            </a:extLst>
          </p:cNvPr>
          <p:cNvSpPr/>
          <p:nvPr/>
        </p:nvSpPr>
        <p:spPr>
          <a:xfrm>
            <a:off x="6539068" y="2841538"/>
            <a:ext cx="789576" cy="579992"/>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a:latin typeface="Roboto" panose="02000000000000000000" pitchFamily="2" charset="0"/>
                <a:ea typeface="Roboto" panose="02000000000000000000" pitchFamily="2" charset="0"/>
                <a:cs typeface="Roboto" panose="02000000000000000000" pitchFamily="2" charset="0"/>
              </a:rPr>
              <a:t>CERN</a:t>
            </a:r>
            <a:endParaRPr lang="en-GB" sz="1200">
              <a:latin typeface="Roboto" panose="02000000000000000000" pitchFamily="2" charset="0"/>
              <a:ea typeface="Roboto" panose="02000000000000000000" pitchFamily="2" charset="0"/>
              <a:cs typeface="Roboto" panose="02000000000000000000" pitchFamily="2" charset="0"/>
            </a:endParaRPr>
          </a:p>
        </p:txBody>
      </p:sp>
      <p:sp>
        <p:nvSpPr>
          <p:cNvPr id="15" name="Rectangle 14">
            <a:extLst>
              <a:ext uri="{FF2B5EF4-FFF2-40B4-BE49-F238E27FC236}">
                <a16:creationId xmlns:a16="http://schemas.microsoft.com/office/drawing/2014/main" id="{21A8B33B-D9CD-AC45-ADCB-2A32409DC18F}"/>
              </a:ext>
            </a:extLst>
          </p:cNvPr>
          <p:cNvSpPr/>
          <p:nvPr/>
        </p:nvSpPr>
        <p:spPr>
          <a:xfrm>
            <a:off x="6539068" y="3589530"/>
            <a:ext cx="789576" cy="579992"/>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algn="ctr"/>
            <a:r>
              <a:rPr lang="en-US" sz="1200">
                <a:latin typeface="Roboto" panose="02000000000000000000" pitchFamily="2" charset="0"/>
                <a:ea typeface="Roboto" panose="02000000000000000000" pitchFamily="2" charset="0"/>
                <a:cs typeface="Roboto" panose="02000000000000000000" pitchFamily="2" charset="0"/>
              </a:rPr>
              <a:t>Host country of laboratory</a:t>
            </a:r>
            <a:endParaRPr lang="en-GB" sz="1200">
              <a:latin typeface="Roboto" panose="02000000000000000000" pitchFamily="2" charset="0"/>
              <a:ea typeface="Roboto" panose="02000000000000000000" pitchFamily="2" charset="0"/>
              <a:cs typeface="Roboto" panose="02000000000000000000" pitchFamily="2" charset="0"/>
            </a:endParaRPr>
          </a:p>
        </p:txBody>
      </p:sp>
      <p:sp>
        <p:nvSpPr>
          <p:cNvPr id="16" name="Rectangle 15">
            <a:extLst>
              <a:ext uri="{FF2B5EF4-FFF2-40B4-BE49-F238E27FC236}">
                <a16:creationId xmlns:a16="http://schemas.microsoft.com/office/drawing/2014/main" id="{1B1E8897-7869-5042-A48E-59EF2520FAE5}"/>
              </a:ext>
            </a:extLst>
          </p:cNvPr>
          <p:cNvSpPr/>
          <p:nvPr/>
        </p:nvSpPr>
        <p:spPr>
          <a:xfrm>
            <a:off x="6539068" y="4271813"/>
            <a:ext cx="789576" cy="579992"/>
          </a:xfrm>
          <a:prstGeom prst="rect">
            <a:avLst/>
          </a:prstGeom>
          <a:solidFill>
            <a:schemeClr val="bg1"/>
          </a:solidFill>
          <a:ln>
            <a:solidFill>
              <a:srgbClr val="7030A0"/>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algn="ctr"/>
            <a:r>
              <a:rPr lang="de-CH" sz="1200" dirty="0">
                <a:latin typeface="Roboto" panose="02000000000000000000" pitchFamily="2" charset="0"/>
                <a:ea typeface="Roboto" panose="02000000000000000000" pitchFamily="2" charset="0"/>
                <a:cs typeface="Roboto" panose="02000000000000000000" pitchFamily="2" charset="0"/>
              </a:rPr>
              <a:t>Highest</a:t>
            </a:r>
            <a:br>
              <a:rPr lang="de-CH" sz="1200" dirty="0">
                <a:latin typeface="Roboto" panose="02000000000000000000" pitchFamily="2" charset="0"/>
                <a:ea typeface="Roboto" panose="02000000000000000000" pitchFamily="2" charset="0"/>
                <a:cs typeface="Roboto" panose="02000000000000000000" pitchFamily="2" charset="0"/>
              </a:rPr>
            </a:br>
            <a:r>
              <a:rPr lang="de-CH" sz="1200" dirty="0">
                <a:latin typeface="Roboto" panose="02000000000000000000" pitchFamily="2" charset="0"/>
                <a:ea typeface="Roboto" panose="02000000000000000000" pitchFamily="2" charset="0"/>
                <a:cs typeface="Roboto" panose="02000000000000000000" pitchFamily="2" charset="0"/>
              </a:rPr>
              <a:t>GDP PPP</a:t>
            </a:r>
            <a:endParaRPr lang="en-GB" sz="1200" dirty="0">
              <a:latin typeface="Roboto" panose="02000000000000000000" pitchFamily="2" charset="0"/>
              <a:ea typeface="Roboto" panose="02000000000000000000" pitchFamily="2" charset="0"/>
              <a:cs typeface="Roboto" panose="02000000000000000000" pitchFamily="2" charset="0"/>
            </a:endParaRPr>
          </a:p>
        </p:txBody>
      </p:sp>
      <p:sp>
        <p:nvSpPr>
          <p:cNvPr id="17" name="Right Arrow 16">
            <a:extLst>
              <a:ext uri="{FF2B5EF4-FFF2-40B4-BE49-F238E27FC236}">
                <a16:creationId xmlns:a16="http://schemas.microsoft.com/office/drawing/2014/main" id="{4B7486A2-B6FD-4B4F-9757-69602093B311}"/>
              </a:ext>
            </a:extLst>
          </p:cNvPr>
          <p:cNvSpPr/>
          <p:nvPr/>
        </p:nvSpPr>
        <p:spPr>
          <a:xfrm>
            <a:off x="6324724" y="2985554"/>
            <a:ext cx="227044" cy="288032"/>
          </a:xfrm>
          <a:prstGeom prst="rightArrow">
            <a:avLst/>
          </a:prstGeom>
          <a:solidFill>
            <a:srgbClr val="7030A0"/>
          </a:solidFill>
          <a:ln w="9525"/>
        </p:spPr>
        <p:style>
          <a:lnRef idx="3">
            <a:schemeClr val="lt1"/>
          </a:lnRef>
          <a:fillRef idx="1">
            <a:schemeClr val="accent6"/>
          </a:fillRef>
          <a:effectRef idx="1">
            <a:schemeClr val="accent6"/>
          </a:effectRef>
          <a:fontRef idx="minor">
            <a:schemeClr val="lt1"/>
          </a:fontRef>
        </p:style>
        <p:txBody>
          <a:bodyPr rtlCol="0" anchor="ctr"/>
          <a:lstStyle/>
          <a:p>
            <a:pPr algn="ctr"/>
            <a:endParaRPr lang="en-GB"/>
          </a:p>
        </p:txBody>
      </p:sp>
      <p:sp>
        <p:nvSpPr>
          <p:cNvPr id="18" name="Right Arrow 17">
            <a:extLst>
              <a:ext uri="{FF2B5EF4-FFF2-40B4-BE49-F238E27FC236}">
                <a16:creationId xmlns:a16="http://schemas.microsoft.com/office/drawing/2014/main" id="{7A62BFED-E460-B248-8AA4-5743F30AD6C4}"/>
              </a:ext>
            </a:extLst>
          </p:cNvPr>
          <p:cNvSpPr/>
          <p:nvPr/>
        </p:nvSpPr>
        <p:spPr>
          <a:xfrm>
            <a:off x="6324724" y="3726861"/>
            <a:ext cx="227044" cy="288032"/>
          </a:xfrm>
          <a:prstGeom prst="rightArrow">
            <a:avLst/>
          </a:prstGeom>
          <a:solidFill>
            <a:srgbClr val="7030A0"/>
          </a:solidFill>
          <a:ln w="9525"/>
        </p:spPr>
        <p:style>
          <a:lnRef idx="3">
            <a:schemeClr val="lt1"/>
          </a:lnRef>
          <a:fillRef idx="1">
            <a:schemeClr val="accent6"/>
          </a:fillRef>
          <a:effectRef idx="1">
            <a:schemeClr val="accent6"/>
          </a:effectRef>
          <a:fontRef idx="minor">
            <a:schemeClr val="lt1"/>
          </a:fontRef>
        </p:style>
        <p:txBody>
          <a:bodyPr rtlCol="0" anchor="ctr"/>
          <a:lstStyle/>
          <a:p>
            <a:pPr algn="ctr"/>
            <a:endParaRPr lang="en-GB"/>
          </a:p>
        </p:txBody>
      </p:sp>
      <p:sp>
        <p:nvSpPr>
          <p:cNvPr id="19" name="Right Arrow 18">
            <a:extLst>
              <a:ext uri="{FF2B5EF4-FFF2-40B4-BE49-F238E27FC236}">
                <a16:creationId xmlns:a16="http://schemas.microsoft.com/office/drawing/2014/main" id="{AFADA285-3D8B-F440-91EA-34FDD23FFC43}"/>
              </a:ext>
            </a:extLst>
          </p:cNvPr>
          <p:cNvSpPr/>
          <p:nvPr/>
        </p:nvSpPr>
        <p:spPr>
          <a:xfrm>
            <a:off x="6324724" y="4400373"/>
            <a:ext cx="227044" cy="288032"/>
          </a:xfrm>
          <a:prstGeom prst="rightArrow">
            <a:avLst/>
          </a:prstGeom>
          <a:solidFill>
            <a:srgbClr val="7030A0"/>
          </a:solidFill>
          <a:ln w="9525"/>
        </p:spPr>
        <p:style>
          <a:lnRef idx="3">
            <a:schemeClr val="lt1"/>
          </a:lnRef>
          <a:fillRef idx="1">
            <a:schemeClr val="accent6"/>
          </a:fillRef>
          <a:effectRef idx="1">
            <a:schemeClr val="accent6"/>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B7FDA88E-EC1A-C240-A4F9-49359DD58251}"/>
              </a:ext>
            </a:extLst>
          </p:cNvPr>
          <p:cNvSpPr/>
          <p:nvPr/>
        </p:nvSpPr>
        <p:spPr>
          <a:xfrm>
            <a:off x="2044699" y="2837537"/>
            <a:ext cx="1521844" cy="579992"/>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dirty="0">
                <a:latin typeface="Roboto" panose="02000000000000000000" pitchFamily="2" charset="0"/>
                <a:ea typeface="Roboto" panose="02000000000000000000" pitchFamily="2" charset="0"/>
                <a:cs typeface="Roboto" panose="02000000000000000000" pitchFamily="2" charset="0"/>
              </a:rPr>
              <a:t>If article has more than one author </a:t>
            </a:r>
            <a:endParaRPr lang="en-GB" sz="1200" dirty="0">
              <a:latin typeface="Roboto" panose="02000000000000000000" pitchFamily="2" charset="0"/>
              <a:ea typeface="Roboto" panose="02000000000000000000" pitchFamily="2" charset="0"/>
              <a:cs typeface="Roboto" panose="02000000000000000000" pitchFamily="2" charset="0"/>
            </a:endParaRPr>
          </a:p>
        </p:txBody>
      </p:sp>
      <p:sp>
        <p:nvSpPr>
          <p:cNvPr id="21" name="Rectangle 20">
            <a:extLst>
              <a:ext uri="{FF2B5EF4-FFF2-40B4-BE49-F238E27FC236}">
                <a16:creationId xmlns:a16="http://schemas.microsoft.com/office/drawing/2014/main" id="{8CED0D18-5B3F-BF4A-8368-53CE1CFAA098}"/>
              </a:ext>
            </a:extLst>
          </p:cNvPr>
          <p:cNvSpPr/>
          <p:nvPr/>
        </p:nvSpPr>
        <p:spPr>
          <a:xfrm>
            <a:off x="2044699" y="3607951"/>
            <a:ext cx="1111852" cy="639546"/>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algn="ctr"/>
            <a:r>
              <a:rPr lang="en-US" sz="1200">
                <a:latin typeface="Roboto" panose="02000000000000000000" pitchFamily="2" charset="0"/>
                <a:ea typeface="Roboto" panose="02000000000000000000" pitchFamily="2" charset="0"/>
                <a:cs typeface="Roboto" panose="02000000000000000000" pitchFamily="2" charset="0"/>
              </a:rPr>
              <a:t>Total number of signatures of the country</a:t>
            </a:r>
            <a:endParaRPr lang="en-GB" sz="1200">
              <a:latin typeface="Roboto" panose="02000000000000000000" pitchFamily="2" charset="0"/>
              <a:ea typeface="Roboto" panose="02000000000000000000" pitchFamily="2" charset="0"/>
              <a:cs typeface="Roboto" panose="02000000000000000000" pitchFamily="2" charset="0"/>
            </a:endParaRPr>
          </a:p>
        </p:txBody>
      </p:sp>
      <p:sp>
        <p:nvSpPr>
          <p:cNvPr id="22" name="Rectangle 21">
            <a:extLst>
              <a:ext uri="{FF2B5EF4-FFF2-40B4-BE49-F238E27FC236}">
                <a16:creationId xmlns:a16="http://schemas.microsoft.com/office/drawing/2014/main" id="{25A2C985-DA5F-C143-9D1D-3F87D3CA4F08}"/>
              </a:ext>
            </a:extLst>
          </p:cNvPr>
          <p:cNvSpPr/>
          <p:nvPr/>
        </p:nvSpPr>
        <p:spPr>
          <a:xfrm>
            <a:off x="3758511" y="2837537"/>
            <a:ext cx="789576" cy="579992"/>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a:latin typeface="Roboto" panose="02000000000000000000" pitchFamily="2" charset="0"/>
                <a:ea typeface="Roboto" panose="02000000000000000000" pitchFamily="2" charset="0"/>
                <a:cs typeface="Roboto" panose="02000000000000000000" pitchFamily="2" charset="0"/>
              </a:rPr>
              <a:t>pro-rata share</a:t>
            </a:r>
            <a:endParaRPr lang="en-GB" sz="1200">
              <a:latin typeface="Roboto" panose="02000000000000000000" pitchFamily="2" charset="0"/>
              <a:ea typeface="Roboto" panose="02000000000000000000" pitchFamily="2" charset="0"/>
              <a:cs typeface="Roboto" panose="02000000000000000000" pitchFamily="2" charset="0"/>
            </a:endParaRPr>
          </a:p>
        </p:txBody>
      </p:sp>
      <p:sp>
        <p:nvSpPr>
          <p:cNvPr id="23" name="Right Arrow 22">
            <a:extLst>
              <a:ext uri="{FF2B5EF4-FFF2-40B4-BE49-F238E27FC236}">
                <a16:creationId xmlns:a16="http://schemas.microsoft.com/office/drawing/2014/main" id="{C659B6A9-45F9-9C4C-BC93-64EF837C2891}"/>
              </a:ext>
            </a:extLst>
          </p:cNvPr>
          <p:cNvSpPr/>
          <p:nvPr/>
        </p:nvSpPr>
        <p:spPr>
          <a:xfrm>
            <a:off x="3544167" y="2981553"/>
            <a:ext cx="227044" cy="288032"/>
          </a:xfrm>
          <a:prstGeom prst="rightArrow">
            <a:avLst/>
          </a:prstGeom>
          <a:solidFill>
            <a:srgbClr val="7030A0"/>
          </a:solidFill>
          <a:ln w="9525"/>
        </p:spPr>
        <p:style>
          <a:lnRef idx="3">
            <a:schemeClr val="lt1"/>
          </a:lnRef>
          <a:fillRef idx="1">
            <a:schemeClr val="accent6"/>
          </a:fillRef>
          <a:effectRef idx="1">
            <a:schemeClr val="accent6"/>
          </a:effectRef>
          <a:fontRef idx="minor">
            <a:schemeClr val="lt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CF208C08-FD89-9D4A-A351-A488F9A0975C}"/>
              </a:ext>
            </a:extLst>
          </p:cNvPr>
          <p:cNvCxnSpPr/>
          <p:nvPr/>
        </p:nvCxnSpPr>
        <p:spPr>
          <a:xfrm flipH="1">
            <a:off x="3213003" y="3580044"/>
            <a:ext cx="156716" cy="684000"/>
          </a:xfrm>
          <a:prstGeom prst="line">
            <a:avLst/>
          </a:prstGeom>
          <a:ln w="57150"/>
        </p:spPr>
        <p:style>
          <a:lnRef idx="3">
            <a:schemeClr val="lt1"/>
          </a:lnRef>
          <a:fillRef idx="1">
            <a:schemeClr val="accent6"/>
          </a:fillRef>
          <a:effectRef idx="1">
            <a:schemeClr val="accent6"/>
          </a:effectRef>
          <a:fontRef idx="minor">
            <a:schemeClr val="lt1"/>
          </a:fontRef>
        </p:style>
      </p:cxnSp>
      <p:cxnSp>
        <p:nvCxnSpPr>
          <p:cNvPr id="25" name="Straight Connector 24">
            <a:extLst>
              <a:ext uri="{FF2B5EF4-FFF2-40B4-BE49-F238E27FC236}">
                <a16:creationId xmlns:a16="http://schemas.microsoft.com/office/drawing/2014/main" id="{62BEE6EC-DB30-5449-B6E6-6DFE29832404}"/>
              </a:ext>
            </a:extLst>
          </p:cNvPr>
          <p:cNvCxnSpPr/>
          <p:nvPr/>
        </p:nvCxnSpPr>
        <p:spPr>
          <a:xfrm flipH="1">
            <a:off x="3213650" y="3577266"/>
            <a:ext cx="156716" cy="684000"/>
          </a:xfrm>
          <a:prstGeom prst="line">
            <a:avLst/>
          </a:prstGeom>
          <a:ln w="19050">
            <a:solidFill>
              <a:srgbClr val="7030A0"/>
            </a:solidFill>
          </a:ln>
          <a:effectLst/>
        </p:spPr>
        <p:style>
          <a:lnRef idx="3">
            <a:schemeClr val="lt1"/>
          </a:lnRef>
          <a:fillRef idx="1">
            <a:schemeClr val="accent6"/>
          </a:fillRef>
          <a:effectRef idx="1">
            <a:schemeClr val="accent6"/>
          </a:effectRef>
          <a:fontRef idx="minor">
            <a:schemeClr val="lt1"/>
          </a:fontRef>
        </p:style>
      </p:cxnSp>
      <p:sp>
        <p:nvSpPr>
          <p:cNvPr id="27" name="Rectangle 26">
            <a:extLst>
              <a:ext uri="{FF2B5EF4-FFF2-40B4-BE49-F238E27FC236}">
                <a16:creationId xmlns:a16="http://schemas.microsoft.com/office/drawing/2014/main" id="{9DE776F8-D24C-D242-BFF3-297952A51C78}"/>
              </a:ext>
            </a:extLst>
          </p:cNvPr>
          <p:cNvSpPr/>
          <p:nvPr/>
        </p:nvSpPr>
        <p:spPr>
          <a:xfrm>
            <a:off x="3436235" y="3607951"/>
            <a:ext cx="1111852" cy="639546"/>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algn="ctr"/>
            <a:r>
              <a:rPr lang="en-US" sz="1200">
                <a:latin typeface="Roboto" panose="02000000000000000000" pitchFamily="2" charset="0"/>
                <a:ea typeface="Roboto" panose="02000000000000000000" pitchFamily="2" charset="0"/>
                <a:cs typeface="Roboto" panose="02000000000000000000" pitchFamily="2" charset="0"/>
              </a:rPr>
              <a:t>Total number of signatures globally</a:t>
            </a:r>
            <a:endParaRPr lang="en-GB" sz="1200">
              <a:latin typeface="Roboto" panose="02000000000000000000" pitchFamily="2" charset="0"/>
              <a:ea typeface="Roboto" panose="02000000000000000000" pitchFamily="2" charset="0"/>
              <a:cs typeface="Roboto" panose="02000000000000000000" pitchFamily="2" charset="0"/>
            </a:endParaRPr>
          </a:p>
        </p:txBody>
      </p:sp>
      <p:sp>
        <p:nvSpPr>
          <p:cNvPr id="28" name="Rectangle 27">
            <a:extLst>
              <a:ext uri="{FF2B5EF4-FFF2-40B4-BE49-F238E27FC236}">
                <a16:creationId xmlns:a16="http://schemas.microsoft.com/office/drawing/2014/main" id="{0D7114CE-2A5B-414C-BE6F-BAE0F9DC28F5}"/>
              </a:ext>
            </a:extLst>
          </p:cNvPr>
          <p:cNvSpPr/>
          <p:nvPr/>
        </p:nvSpPr>
        <p:spPr>
          <a:xfrm>
            <a:off x="7436768" y="1799487"/>
            <a:ext cx="2808312" cy="1580075"/>
          </a:xfrm>
          <a:prstGeom prst="rect">
            <a:avLst/>
          </a:prstGeom>
          <a:noFill/>
          <a:ln>
            <a:noFill/>
          </a:ln>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solidFill>
                  <a:srgbClr val="71369E"/>
                </a:solidFill>
                <a:ea typeface="Roboto" panose="02000000000000000000" pitchFamily="2" charset="0"/>
                <a:cs typeface="Roboto" panose="02000000000000000000" pitchFamily="2" charset="0"/>
              </a:rPr>
              <a:t>Additional allowance </a:t>
            </a:r>
            <a:br>
              <a:rPr lang="en-US" sz="1600" dirty="0">
                <a:solidFill>
                  <a:srgbClr val="71369E"/>
                </a:solidFill>
                <a:ea typeface="Roboto" panose="02000000000000000000" pitchFamily="2" charset="0"/>
                <a:cs typeface="Roboto" panose="02000000000000000000" pitchFamily="2" charset="0"/>
              </a:rPr>
            </a:br>
            <a:r>
              <a:rPr lang="en-US" sz="1600" dirty="0">
                <a:solidFill>
                  <a:srgbClr val="71369E"/>
                </a:solidFill>
                <a:ea typeface="Roboto" panose="02000000000000000000" pitchFamily="2" charset="0"/>
                <a:cs typeface="Roboto" panose="02000000000000000000" pitchFamily="2" charset="0"/>
              </a:rPr>
              <a:t>of 10% of the SCOAP</a:t>
            </a:r>
            <a:r>
              <a:rPr lang="en-US" sz="1600" baseline="30000" dirty="0">
                <a:solidFill>
                  <a:srgbClr val="71369E"/>
                </a:solidFill>
                <a:ea typeface="Roboto" panose="02000000000000000000" pitchFamily="2" charset="0"/>
                <a:cs typeface="Roboto" panose="02000000000000000000" pitchFamily="2" charset="0"/>
              </a:rPr>
              <a:t>3</a:t>
            </a:r>
            <a:r>
              <a:rPr lang="en-US" sz="1600" dirty="0">
                <a:solidFill>
                  <a:srgbClr val="71369E"/>
                </a:solidFill>
                <a:ea typeface="Roboto" panose="02000000000000000000" pitchFamily="2" charset="0"/>
                <a:cs typeface="Roboto" panose="02000000000000000000" pitchFamily="2" charset="0"/>
              </a:rPr>
              <a:t> budget for countries that cannot be reasonably expected to contribute</a:t>
            </a:r>
            <a:endParaRPr lang="en-GB" sz="1600" dirty="0">
              <a:solidFill>
                <a:srgbClr val="71369E"/>
              </a:solidFill>
              <a:ea typeface="Roboto" panose="02000000000000000000" pitchFamily="2" charset="0"/>
              <a:cs typeface="Roboto" panose="02000000000000000000" pitchFamily="2" charset="0"/>
            </a:endParaRPr>
          </a:p>
        </p:txBody>
      </p:sp>
      <p:sp>
        <p:nvSpPr>
          <p:cNvPr id="29" name="TextBox 28">
            <a:extLst>
              <a:ext uri="{FF2B5EF4-FFF2-40B4-BE49-F238E27FC236}">
                <a16:creationId xmlns:a16="http://schemas.microsoft.com/office/drawing/2014/main" id="{14F1808A-176E-3F44-AC28-2E2DEC22019D}"/>
              </a:ext>
            </a:extLst>
          </p:cNvPr>
          <p:cNvSpPr txBox="1"/>
          <p:nvPr/>
        </p:nvSpPr>
        <p:spPr>
          <a:xfrm>
            <a:off x="1990401" y="5160993"/>
            <a:ext cx="8157271" cy="338554"/>
          </a:xfrm>
          <a:prstGeom prst="rect">
            <a:avLst/>
          </a:prstGeom>
          <a:noFill/>
        </p:spPr>
        <p:txBody>
          <a:bodyPr wrap="square" lIns="0" rIns="0" rtlCol="0">
            <a:spAutoFit/>
          </a:bodyPr>
          <a:lstStyle/>
          <a:p>
            <a:r>
              <a:rPr lang="en-US" sz="1600" dirty="0">
                <a:ea typeface="Roboto" panose="02000000000000000000" pitchFamily="2" charset="0"/>
                <a:cs typeface="Roboto" panose="02000000000000000000" pitchFamily="2" charset="0"/>
              </a:rPr>
              <a:t>E.g.: L. Pavarotti (</a:t>
            </a:r>
            <a:r>
              <a:rPr lang="en-US" sz="1600" u="sng" dirty="0">
                <a:ea typeface="Roboto" panose="02000000000000000000" pitchFamily="2" charset="0"/>
                <a:cs typeface="Roboto" panose="02000000000000000000" pitchFamily="2" charset="0"/>
              </a:rPr>
              <a:t>IT</a:t>
            </a:r>
            <a:r>
              <a:rPr lang="en-US" sz="1600" dirty="0">
                <a:ea typeface="Roboto" panose="02000000000000000000" pitchFamily="2" charset="0"/>
                <a:cs typeface="Roboto" panose="02000000000000000000" pitchFamily="2" charset="0"/>
              </a:rPr>
              <a:t>), W.A. Mozart (GR, </a:t>
            </a:r>
            <a:r>
              <a:rPr lang="en-US" sz="1600" u="sng" dirty="0">
                <a:ea typeface="Roboto" panose="02000000000000000000" pitchFamily="2" charset="0"/>
                <a:cs typeface="Roboto" panose="02000000000000000000" pitchFamily="2" charset="0"/>
              </a:rPr>
              <a:t>AT</a:t>
            </a:r>
            <a:r>
              <a:rPr lang="en-US" sz="1600" dirty="0">
                <a:ea typeface="Roboto" panose="02000000000000000000" pitchFamily="2" charset="0"/>
                <a:cs typeface="Roboto" panose="02000000000000000000" pitchFamily="2" charset="0"/>
              </a:rPr>
              <a:t>), G. Gershwin (USA, </a:t>
            </a:r>
            <a:r>
              <a:rPr lang="en-US" sz="1600" u="sng" dirty="0">
                <a:ea typeface="Roboto" panose="02000000000000000000" pitchFamily="2" charset="0"/>
                <a:cs typeface="Roboto" panose="02000000000000000000" pitchFamily="2" charset="0"/>
              </a:rPr>
              <a:t>CERN</a:t>
            </a:r>
            <a:r>
              <a:rPr lang="en-US" sz="1600" dirty="0">
                <a:ea typeface="Roboto" panose="02000000000000000000" pitchFamily="2" charset="0"/>
                <a:cs typeface="Roboto" panose="02000000000000000000" pitchFamily="2" charset="0"/>
              </a:rPr>
              <a:t>) </a:t>
            </a:r>
            <a:r>
              <a:rPr lang="en-US" sz="1600" dirty="0">
                <a:ea typeface="Roboto" panose="02000000000000000000" pitchFamily="2" charset="0"/>
                <a:cs typeface="Roboto" panose="02000000000000000000" pitchFamily="2" charset="0"/>
                <a:sym typeface="Wingdings"/>
              </a:rPr>
              <a:t> </a:t>
            </a:r>
            <a:r>
              <a:rPr lang="en-US" sz="1600" dirty="0">
                <a:ea typeface="Roboto" panose="02000000000000000000" pitchFamily="2" charset="0"/>
                <a:cs typeface="Roboto" panose="02000000000000000000" pitchFamily="2" charset="0"/>
              </a:rPr>
              <a:t>1/3 IT; 1/3 AT; 1/3 CERN</a:t>
            </a:r>
          </a:p>
        </p:txBody>
      </p:sp>
      <p:sp>
        <p:nvSpPr>
          <p:cNvPr id="31" name="TextBox 30">
            <a:extLst>
              <a:ext uri="{FF2B5EF4-FFF2-40B4-BE49-F238E27FC236}">
                <a16:creationId xmlns:a16="http://schemas.microsoft.com/office/drawing/2014/main" id="{BD492766-693E-4943-A409-2E59804709D1}"/>
              </a:ext>
            </a:extLst>
          </p:cNvPr>
          <p:cNvSpPr txBox="1"/>
          <p:nvPr/>
        </p:nvSpPr>
        <p:spPr>
          <a:xfrm>
            <a:off x="110633" y="136049"/>
            <a:ext cx="11916805" cy="623678"/>
          </a:xfrm>
          <a:prstGeom prst="rect">
            <a:avLst/>
          </a:prstGeom>
          <a:noFill/>
        </p:spPr>
        <p:txBody>
          <a:bodyPr vert="horz" lIns="91440" tIns="0" rIns="324000" bIns="0" rtlCol="0" anchor="ctr">
            <a:noAutofit/>
          </a:bodyPr>
          <a:lstStyle>
            <a:defPPr>
              <a:defRPr lang="en-US"/>
            </a:defPPr>
            <a:lvl1pPr algn="ctr">
              <a:lnSpc>
                <a:spcPct val="90000"/>
              </a:lnSpc>
              <a:spcBef>
                <a:spcPct val="0"/>
              </a:spcBef>
              <a:buNone/>
              <a:defRPr sz="4000">
                <a:latin typeface="+mj-lt"/>
                <a:ea typeface="+mj-ea"/>
                <a:cs typeface="+mj-cs"/>
              </a:defRPr>
            </a:lvl1pPr>
          </a:lstStyle>
          <a:p>
            <a:pPr algn="l"/>
            <a:r>
              <a:rPr lang="en-US" sz="3200" b="1" dirty="0">
                <a:solidFill>
                  <a:schemeClr val="tx2"/>
                </a:solidFill>
                <a:latin typeface="Lato" panose="020F0502020204030203" pitchFamily="34" charset="0"/>
                <a:ea typeface="Lato" panose="020F0502020204030203" pitchFamily="34" charset="0"/>
                <a:cs typeface="Lato" panose="020F0502020204030203" pitchFamily="34" charset="0"/>
              </a:rPr>
              <a:t>Calculating equitable partner contributions, i.e.  “Fair Share”</a:t>
            </a:r>
          </a:p>
        </p:txBody>
      </p:sp>
    </p:spTree>
    <p:extLst>
      <p:ext uri="{BB962C8B-B14F-4D97-AF65-F5344CB8AC3E}">
        <p14:creationId xmlns:p14="http://schemas.microsoft.com/office/powerpoint/2010/main" val="2971315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A668-C029-4994-E493-EF32A7C21B96}"/>
              </a:ext>
            </a:extLst>
          </p:cNvPr>
          <p:cNvSpPr>
            <a:spLocks noGrp="1"/>
          </p:cNvSpPr>
          <p:nvPr>
            <p:ph type="title"/>
          </p:nvPr>
        </p:nvSpPr>
        <p:spPr>
          <a:xfrm>
            <a:off x="309438" y="93661"/>
            <a:ext cx="11236960" cy="939875"/>
          </a:xfrm>
        </p:spPr>
        <p:txBody>
          <a:bodyPr>
            <a:normAutofit/>
          </a:bodyPr>
          <a:lstStyle/>
          <a:p>
            <a:r>
              <a:rPr lang="en-US" sz="3400" dirty="0">
                <a:solidFill>
                  <a:schemeClr val="tx2"/>
                </a:solidFill>
              </a:rPr>
              <a:t>SCOAP</a:t>
            </a:r>
            <a:r>
              <a:rPr lang="en-US" sz="3400" baseline="30000" dirty="0">
                <a:solidFill>
                  <a:schemeClr val="tx2"/>
                </a:solidFill>
              </a:rPr>
              <a:t>3</a:t>
            </a:r>
            <a:r>
              <a:rPr lang="en-US" sz="3400" dirty="0">
                <a:solidFill>
                  <a:schemeClr val="tx2"/>
                </a:solidFill>
              </a:rPr>
              <a:t> Governance</a:t>
            </a:r>
          </a:p>
        </p:txBody>
      </p:sp>
      <p:sp>
        <p:nvSpPr>
          <p:cNvPr id="5" name="Slide Number Placeholder 4">
            <a:extLst>
              <a:ext uri="{FF2B5EF4-FFF2-40B4-BE49-F238E27FC236}">
                <a16:creationId xmlns:a16="http://schemas.microsoft.com/office/drawing/2014/main" id="{46CCE6E2-D6A2-8ADC-8D53-AE03CAB0CDE1}"/>
              </a:ext>
            </a:extLst>
          </p:cNvPr>
          <p:cNvSpPr>
            <a:spLocks noGrp="1"/>
          </p:cNvSpPr>
          <p:nvPr>
            <p:ph type="sldNum" sz="quarter" idx="12"/>
          </p:nvPr>
        </p:nvSpPr>
        <p:spPr/>
        <p:txBody>
          <a:bodyPr/>
          <a:lstStyle/>
          <a:p>
            <a:fld id="{DCF69264-FAF1-5744-A923-6ED0B94B4C52}" type="slidenum">
              <a:rPr lang="en-CH" smtClean="0"/>
              <a:t>8</a:t>
            </a:fld>
            <a:endParaRPr lang="en-CH"/>
          </a:p>
        </p:txBody>
      </p:sp>
      <p:pic>
        <p:nvPicPr>
          <p:cNvPr id="7" name="Picture 6" descr="Diagram&#10;&#10;Description automatically generated">
            <a:extLst>
              <a:ext uri="{FF2B5EF4-FFF2-40B4-BE49-F238E27FC236}">
                <a16:creationId xmlns:a16="http://schemas.microsoft.com/office/drawing/2014/main" id="{66321E6E-3314-A193-59C9-0FADF6027DF7}"/>
              </a:ext>
            </a:extLst>
          </p:cNvPr>
          <p:cNvPicPr>
            <a:picLocks noChangeAspect="1"/>
          </p:cNvPicPr>
          <p:nvPr/>
        </p:nvPicPr>
        <p:blipFill>
          <a:blip r:embed="rId3"/>
          <a:stretch>
            <a:fillRect/>
          </a:stretch>
        </p:blipFill>
        <p:spPr>
          <a:xfrm>
            <a:off x="1279843" y="1076400"/>
            <a:ext cx="8642826" cy="5001071"/>
          </a:xfrm>
          <a:prstGeom prst="rect">
            <a:avLst/>
          </a:prstGeom>
        </p:spPr>
      </p:pic>
    </p:spTree>
    <p:extLst>
      <p:ext uri="{BB962C8B-B14F-4D97-AF65-F5344CB8AC3E}">
        <p14:creationId xmlns:p14="http://schemas.microsoft.com/office/powerpoint/2010/main" val="2619330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62AD51-1FBF-31A0-D2CB-0386A4FBAB7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62EAEFE-BBAF-D30B-229E-335A815CF615}"/>
              </a:ext>
            </a:extLst>
          </p:cNvPr>
          <p:cNvSpPr>
            <a:spLocks noGrp="1"/>
          </p:cNvSpPr>
          <p:nvPr>
            <p:ph type="title"/>
          </p:nvPr>
        </p:nvSpPr>
        <p:spPr>
          <a:xfrm>
            <a:off x="320680" y="136525"/>
            <a:ext cx="11236960" cy="939875"/>
          </a:xfrm>
        </p:spPr>
        <p:txBody>
          <a:bodyPr>
            <a:noAutofit/>
          </a:bodyPr>
          <a:lstStyle/>
          <a:p>
            <a:r>
              <a:rPr lang="en-US" sz="3400" dirty="0">
                <a:solidFill>
                  <a:schemeClr val="tx2"/>
                </a:solidFill>
              </a:rPr>
              <a:t>Achieving research communication in HEP as a global public good</a:t>
            </a:r>
            <a:endParaRPr lang="en-CH" sz="3400" dirty="0">
              <a:solidFill>
                <a:schemeClr val="tx2"/>
              </a:solidFill>
            </a:endParaRPr>
          </a:p>
        </p:txBody>
      </p:sp>
      <p:sp>
        <p:nvSpPr>
          <p:cNvPr id="3" name="Slide Number Placeholder 2">
            <a:extLst>
              <a:ext uri="{FF2B5EF4-FFF2-40B4-BE49-F238E27FC236}">
                <a16:creationId xmlns:a16="http://schemas.microsoft.com/office/drawing/2014/main" id="{4A515699-2917-C8F5-8EF5-226803EF0C52}"/>
              </a:ext>
            </a:extLst>
          </p:cNvPr>
          <p:cNvSpPr>
            <a:spLocks noGrp="1"/>
          </p:cNvSpPr>
          <p:nvPr>
            <p:ph type="sldNum" sz="quarter" idx="12"/>
          </p:nvPr>
        </p:nvSpPr>
        <p:spPr/>
        <p:txBody>
          <a:bodyPr/>
          <a:lstStyle/>
          <a:p>
            <a:fld id="{DCF69264-FAF1-5744-A923-6ED0B94B4C52}" type="slidenum">
              <a:rPr lang="en-CH" smtClean="0"/>
              <a:t>9</a:t>
            </a:fld>
            <a:endParaRPr lang="en-CH"/>
          </a:p>
        </p:txBody>
      </p:sp>
      <p:pic>
        <p:nvPicPr>
          <p:cNvPr id="6" name="Picture 5">
            <a:extLst>
              <a:ext uri="{FF2B5EF4-FFF2-40B4-BE49-F238E27FC236}">
                <a16:creationId xmlns:a16="http://schemas.microsoft.com/office/drawing/2014/main" id="{8378CCDE-1143-215A-73A2-C0ACF501285E}"/>
              </a:ext>
            </a:extLst>
          </p:cNvPr>
          <p:cNvPicPr>
            <a:picLocks noChangeAspect="1"/>
          </p:cNvPicPr>
          <p:nvPr/>
        </p:nvPicPr>
        <p:blipFill>
          <a:blip r:embed="rId3"/>
          <a:stretch>
            <a:fillRect/>
          </a:stretch>
        </p:blipFill>
        <p:spPr>
          <a:xfrm>
            <a:off x="650081" y="1357314"/>
            <a:ext cx="9803607" cy="4936330"/>
          </a:xfrm>
          <a:prstGeom prst="rect">
            <a:avLst/>
          </a:prstGeom>
        </p:spPr>
      </p:pic>
    </p:spTree>
    <p:extLst>
      <p:ext uri="{BB962C8B-B14F-4D97-AF65-F5344CB8AC3E}">
        <p14:creationId xmlns:p14="http://schemas.microsoft.com/office/powerpoint/2010/main" val="3825486122"/>
      </p:ext>
    </p:extLst>
  </p:cSld>
  <p:clrMapOvr>
    <a:masterClrMapping/>
  </p:clrMapOvr>
</p:sld>
</file>

<file path=ppt/theme/theme1.xml><?xml version="1.0" encoding="utf-8"?>
<a:theme xmlns:a="http://schemas.openxmlformats.org/drawingml/2006/main" name="Office Theme">
  <a:themeElements>
    <a:clrScheme name="SCOAP3">
      <a:dk1>
        <a:srgbClr val="000000"/>
      </a:dk1>
      <a:lt1>
        <a:srgbClr val="FFFFFF"/>
      </a:lt1>
      <a:dk2>
        <a:srgbClr val="48259D"/>
      </a:dk2>
      <a:lt2>
        <a:srgbClr val="EEECE1"/>
      </a:lt2>
      <a:accent1>
        <a:srgbClr val="9F5AEB"/>
      </a:accent1>
      <a:accent2>
        <a:srgbClr val="3986ED"/>
      </a:accent2>
      <a:accent3>
        <a:srgbClr val="14BFB4"/>
      </a:accent3>
      <a:accent4>
        <a:srgbClr val="3C1E87"/>
      </a:accent4>
      <a:accent5>
        <a:srgbClr val="275BA2"/>
      </a:accent5>
      <a:accent6>
        <a:srgbClr val="138179"/>
      </a:accent6>
      <a:hlink>
        <a:srgbClr val="9F5AEB"/>
      </a:hlink>
      <a:folHlink>
        <a:srgbClr val="9F5AEB"/>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8" id="{C244DD61-92C2-3D4B-AECD-88A5B0BC2CC3}" vid="{94EFCC46-37BB-1447-9DA0-14346029B24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2133</TotalTime>
  <Words>901</Words>
  <Application>Microsoft Macintosh PowerPoint</Application>
  <PresentationFormat>Widescreen</PresentationFormat>
  <Paragraphs>160</Paragraphs>
  <Slides>18</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Avenir Light</vt:lpstr>
      <vt:lpstr>Calibri</vt:lpstr>
      <vt:lpstr>Lato</vt:lpstr>
      <vt:lpstr>Roboto</vt:lpstr>
      <vt:lpstr>System Font Regular</vt:lpstr>
      <vt:lpstr>Wingdings</vt:lpstr>
      <vt:lpstr>Office Theme</vt:lpstr>
      <vt:lpstr>10 years of SCOAP3:  Achieving the transition to OA  for an entire discipline</vt:lpstr>
      <vt:lpstr>SCOAP3 in a nutshell</vt:lpstr>
      <vt:lpstr>2007: The Origins of SCOAP3</vt:lpstr>
      <vt:lpstr>2007–2008: Developing the operational model of SCOAP3</vt:lpstr>
      <vt:lpstr>SCOAP3 Timeline</vt:lpstr>
      <vt:lpstr>SCOAP3 – How does it work?</vt:lpstr>
      <vt:lpstr>PowerPoint Presentation</vt:lpstr>
      <vt:lpstr>SCOAP3 Governance</vt:lpstr>
      <vt:lpstr>Achieving research communication in HEP as a global public good</vt:lpstr>
      <vt:lpstr>Who benefits from SCOAP3?</vt:lpstr>
      <vt:lpstr>PowerPoint Presentation</vt:lpstr>
      <vt:lpstr>PowerPoint Presentation</vt:lpstr>
      <vt:lpstr>First 10 years (2014-2023): 62,560 articles funded…</vt:lpstr>
      <vt:lpstr>…at stable prices for SCOAP3 partners</vt:lpstr>
      <vt:lpstr>PowerPoint Presentation</vt:lpstr>
      <vt:lpstr>Huge impact on the usage (downloads)</vt:lpstr>
      <vt:lpstr>Huge impact on geographic distribution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Alexander Kohls</dc:creator>
  <cp:lastModifiedBy>Alex Kohls</cp:lastModifiedBy>
  <cp:revision>49</cp:revision>
  <dcterms:created xsi:type="dcterms:W3CDTF">2021-12-07T16:33:55Z</dcterms:created>
  <dcterms:modified xsi:type="dcterms:W3CDTF">2024-08-23T12:34:11Z</dcterms:modified>
</cp:coreProperties>
</file>