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Belleza"/>
      <p:regular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18" Type="http://schemas.openxmlformats.org/officeDocument/2006/relationships/font" Target="fonts/Belleza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f22768582b_1_8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g2f22768582b_1_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f2216ab54e_0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f2216ab54e_0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f2216ab54e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f2216ab54e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f2216ab54e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f2216ab54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2f2216ab54e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2f2216ab54e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f2216ab54e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f2216ab54e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f2216ab54e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f2216ab54e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2f2216ab54e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2f2216ab54e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2f2216ab54e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2f2216ab54e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2f2216ab54e_0_3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2f2216ab54e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2f2216ab54e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2f2216ab54e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0" name="Google Shape;60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1" name="Google Shape;6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6" name="Google Shape;66;p15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1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6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Char char="•"/>
              <a:defRPr/>
            </a:lvl1pPr>
            <a:lvl2pPr indent="-377190" lvl="1" marL="9144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SzPts val="2340"/>
              <a:buChar char="•"/>
              <a:defRPr/>
            </a:lvl2pPr>
            <a:lvl3pPr indent="-358139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204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800"/>
              <a:buChar char="•"/>
              <a:defRPr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2000"/>
              <a:buChar char="-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▪"/>
              <a:defRPr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600"/>
              <a:buChar char="•"/>
              <a:defRPr/>
            </a:lvl9pPr>
          </a:lstStyle>
          <a:p/>
        </p:txBody>
      </p:sp>
      <p:sp>
        <p:nvSpPr>
          <p:cNvPr id="71" name="Google Shape;7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7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4" name="Google Shape;74;p17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7" name="Google Shape;77;p17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79" name="Google Shape;79;p18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0" y="1940784"/>
            <a:ext cx="1221946" cy="126193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8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dk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4" name="Google Shape;84;p19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5" name="Google Shape;85;p1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/>
          <p:nvPr>
            <p:ph type="title"/>
          </p:nvPr>
        </p:nvSpPr>
        <p:spPr>
          <a:xfrm>
            <a:off x="457200" y="205979"/>
            <a:ext cx="7467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8" name="Google Shape;88;p20"/>
          <p:cNvSpPr txBox="1"/>
          <p:nvPr>
            <p:ph idx="1" type="body"/>
          </p:nvPr>
        </p:nvSpPr>
        <p:spPr>
          <a:xfrm>
            <a:off x="457200" y="1200151"/>
            <a:ext cx="3657600" cy="3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9" name="Google Shape;89;p20"/>
          <p:cNvSpPr txBox="1"/>
          <p:nvPr>
            <p:ph idx="2" type="body"/>
          </p:nvPr>
        </p:nvSpPr>
        <p:spPr>
          <a:xfrm>
            <a:off x="4267200" y="1200150"/>
            <a:ext cx="3657600" cy="326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4330" lvl="1" marL="9144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0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1" name="Google Shape;91;p20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2" name="Google Shape;92;p2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1"/>
          <p:cNvSpPr txBox="1"/>
          <p:nvPr>
            <p:ph type="title"/>
          </p:nvPr>
        </p:nvSpPr>
        <p:spPr>
          <a:xfrm>
            <a:off x="457200" y="204788"/>
            <a:ext cx="8229600" cy="67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5" name="Google Shape;95;p21"/>
          <p:cNvSpPr txBox="1"/>
          <p:nvPr>
            <p:ph idx="1" type="body"/>
          </p:nvPr>
        </p:nvSpPr>
        <p:spPr>
          <a:xfrm>
            <a:off x="455613" y="3826475"/>
            <a:ext cx="8231100" cy="447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6" name="Google Shape;96;p21"/>
          <p:cNvSpPr txBox="1"/>
          <p:nvPr>
            <p:ph idx="2" type="body"/>
          </p:nvPr>
        </p:nvSpPr>
        <p:spPr>
          <a:xfrm>
            <a:off x="457200" y="952333"/>
            <a:ext cx="4040100" cy="27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21"/>
          <p:cNvSpPr txBox="1"/>
          <p:nvPr>
            <p:ph idx="3" type="body"/>
          </p:nvPr>
        </p:nvSpPr>
        <p:spPr>
          <a:xfrm>
            <a:off x="4645026" y="952333"/>
            <a:ext cx="4041900" cy="27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5755" lvl="2" marL="13716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20039" lvl="3" marL="1828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8" name="Google Shape;98;p21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9" name="Google Shape;99;p21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2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3" name="Google Shape;103;p22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4" name="Google Shape;104;p2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3"/>
          <p:cNvSpPr txBox="1"/>
          <p:nvPr>
            <p:ph type="title"/>
          </p:nvPr>
        </p:nvSpPr>
        <p:spPr>
          <a:xfrm>
            <a:off x="457200" y="889146"/>
            <a:ext cx="3200400" cy="5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07" name="Google Shape;107;p23"/>
          <p:cNvSpPr txBox="1"/>
          <p:nvPr>
            <p:ph idx="1" type="body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8" name="Google Shape;108;p23"/>
          <p:cNvSpPr txBox="1"/>
          <p:nvPr>
            <p:ph idx="2" type="body"/>
          </p:nvPr>
        </p:nvSpPr>
        <p:spPr>
          <a:xfrm>
            <a:off x="457200" y="1485900"/>
            <a:ext cx="7086600" cy="276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marR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65760" lvl="1" marL="914400" marR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47344" lvl="2" marL="1371600" marR="0" algn="l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70"/>
              <a:buFont typeface="Arial"/>
              <a:buChar char="•"/>
              <a:defRPr b="0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9" name="Google Shape;109;p23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/>
          <p:nvPr>
            <p:ph type="title"/>
          </p:nvPr>
        </p:nvSpPr>
        <p:spPr>
          <a:xfrm>
            <a:off x="5556732" y="1279282"/>
            <a:ext cx="3054000" cy="940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i="0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4" name="Google Shape;114;p24"/>
          <p:cNvSpPr/>
          <p:nvPr>
            <p:ph idx="2" type="pic"/>
          </p:nvPr>
        </p:nvSpPr>
        <p:spPr>
          <a:xfrm>
            <a:off x="558797" y="601648"/>
            <a:ext cx="4759500" cy="35697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15" name="Google Shape;115;p24"/>
          <p:cNvSpPr txBox="1"/>
          <p:nvPr>
            <p:ph idx="1" type="body"/>
          </p:nvPr>
        </p:nvSpPr>
        <p:spPr>
          <a:xfrm>
            <a:off x="5556734" y="2249074"/>
            <a:ext cx="3054000" cy="19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6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6" name="Google Shape;116;p24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7" name="Google Shape;117;p24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8" name="Google Shape;118;p2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20" name="Google Shape;12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6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24" name="Google Shape;124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descr="LogoOutline.ai" id="127" name="Google Shape;127;p27"/>
          <p:cNvSpPr/>
          <p:nvPr/>
        </p:nvSpPr>
        <p:spPr>
          <a:xfrm>
            <a:off x="3312000" y="1315400"/>
            <a:ext cx="2520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title"/>
          </p:nvPr>
        </p:nvSpPr>
        <p:spPr>
          <a:xfrm>
            <a:off x="457200" y="4616450"/>
            <a:ext cx="8226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b="0" i="0" sz="1400" u="none" cap="none" strike="noStrik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pic>
        <p:nvPicPr>
          <p:cNvPr descr="logooutline.eps" id="131" name="Google Shape;131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bande-01.eps"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2969335" y="4771783"/>
            <a:ext cx="2133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5182756" y="4767263"/>
            <a:ext cx="28956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descr="bande-01.eps" id="57" name="Google Shape;57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indico.cern.ch/event/1445507/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indico.cern.ch/event/1416865/contributions/5955847/attachments/2886863/5059761/MFraser_SYTM_HIECN3_BDF_SHiP.pdf" TargetMode="External"/><Relationship Id="rId4" Type="http://schemas.openxmlformats.org/officeDocument/2006/relationships/image" Target="../media/image9.png"/><Relationship Id="rId5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Relationship Id="rId4" Type="http://schemas.openxmlformats.org/officeDocument/2006/relationships/hyperlink" Target="https://indico.cern.ch/event/1416865/contributions/5955847/attachments/2886863/5059761/MFraser_SYTM_HIECN3_BDF_SHiP.pd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indico.cern.ch/category/7887/attachments/2903584/5092844/SLAWG_mandate.pdf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indico.cern.ch/category/7887/attachments/2903584/5092844/SLAWG_mandate.pdf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indico.cern.ch/event/1176807/contributions/4942956/attachments/2475750/4248620/RobertoPiandani_sps_mpc24.pdf" TargetMode="External"/><Relationship Id="rId4" Type="http://schemas.openxmlformats.org/officeDocument/2006/relationships/hyperlink" Target="https://accelconf.web.cern.ch/ipac2024/doi/jacow-ipac2024-tups55/" TargetMode="External"/><Relationship Id="rId5" Type="http://schemas.openxmlformats.org/officeDocument/2006/relationships/image" Target="../media/image6.png"/><Relationship Id="rId6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9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4500"/>
              <a:t>Spill Optimisation for eXperiments</a:t>
            </a:r>
            <a:endParaRPr sz="45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en-GB" sz="2300"/>
              <a:t>(SOX)</a:t>
            </a:r>
            <a:endParaRPr sz="3100"/>
          </a:p>
        </p:txBody>
      </p:sp>
      <p:sp>
        <p:nvSpPr>
          <p:cNvPr id="138" name="Google Shape;138;p29"/>
          <p:cNvSpPr txBox="1"/>
          <p:nvPr>
            <p:ph idx="1" type="subTitle"/>
          </p:nvPr>
        </p:nvSpPr>
        <p:spPr>
          <a:xfrm>
            <a:off x="311700" y="3138925"/>
            <a:ext cx="8520600" cy="11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/>
              <a:t>P. Arrutia, D. Banerjee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 u="sng">
                <a:solidFill>
                  <a:schemeClr val="hlink"/>
                </a:solidFill>
                <a:hlinkClick r:id="rId3"/>
              </a:rPr>
              <a:t>173rd EATM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rPr lang="en-GB" sz="1500"/>
              <a:t>13/08/2024 </a:t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  <a:p>
            <a:pPr indent="0" lvl="0" marL="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 sz="1500"/>
          </a:p>
        </p:txBody>
      </p:sp>
      <p:sp>
        <p:nvSpPr>
          <p:cNvPr id="139" name="Google Shape;139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8"/>
          <p:cNvSpPr txBox="1"/>
          <p:nvPr>
            <p:ph type="title"/>
          </p:nvPr>
        </p:nvSpPr>
        <p:spPr>
          <a:xfrm>
            <a:off x="457200" y="1833611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Extra slides</a:t>
            </a:r>
            <a:endParaRPr/>
          </a:p>
        </p:txBody>
      </p:sp>
      <p:sp>
        <p:nvSpPr>
          <p:cNvPr id="248" name="Google Shape;248;p38"/>
          <p:cNvSpPr txBox="1"/>
          <p:nvPr>
            <p:ph idx="1" type="body"/>
          </p:nvPr>
        </p:nvSpPr>
        <p:spPr>
          <a:xfrm>
            <a:off x="457200" y="2543343"/>
            <a:ext cx="2743200" cy="314700"/>
          </a:xfrm>
          <a:prstGeom prst="rect">
            <a:avLst/>
          </a:prstGeom>
        </p:spPr>
        <p:txBody>
          <a:bodyPr anchorCtr="0" anchor="b" bIns="0" lIns="45700" spcFirstLastPara="1" rIns="45700" wrap="square" tIns="0">
            <a:noAutofit/>
          </a:bodyPr>
          <a:lstStyle/>
          <a:p>
            <a:pPr indent="0" lvl="0" marL="0" rtl="0" algn="l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3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39"/>
          <p:cNvSpPr txBox="1"/>
          <p:nvPr/>
        </p:nvSpPr>
        <p:spPr>
          <a:xfrm>
            <a:off x="824300" y="4554525"/>
            <a:ext cx="19566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u="sng">
                <a:solidFill>
                  <a:schemeClr val="lt2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M. Fraser</a:t>
            </a:r>
            <a:r>
              <a:rPr lang="en-GB" sz="1300">
                <a:solidFill>
                  <a:schemeClr val="lt2"/>
                </a:solidFill>
              </a:rPr>
              <a:t> 2024</a:t>
            </a:r>
            <a:endParaRPr sz="1300">
              <a:solidFill>
                <a:schemeClr val="lt2"/>
              </a:solidFill>
            </a:endParaRPr>
          </a:p>
        </p:txBody>
      </p:sp>
      <p:pic>
        <p:nvPicPr>
          <p:cNvPr id="255" name="Google Shape;255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725" y="2245752"/>
            <a:ext cx="3830624" cy="1906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67775" y="2227800"/>
            <a:ext cx="3995225" cy="2065226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39"/>
          <p:cNvSpPr txBox="1"/>
          <p:nvPr/>
        </p:nvSpPr>
        <p:spPr>
          <a:xfrm>
            <a:off x="679025" y="4070250"/>
            <a:ext cx="17919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u="sng">
                <a:solidFill>
                  <a:schemeClr val="dk1"/>
                </a:solidFill>
              </a:rPr>
              <a:t>SFTPRO shared</a:t>
            </a:r>
            <a:endParaRPr sz="1500" u="sng">
              <a:solidFill>
                <a:schemeClr val="dk1"/>
              </a:solidFill>
            </a:endParaRPr>
          </a:p>
        </p:txBody>
      </p:sp>
      <p:sp>
        <p:nvSpPr>
          <p:cNvPr id="258" name="Google Shape;258;p39"/>
          <p:cNvSpPr txBox="1"/>
          <p:nvPr/>
        </p:nvSpPr>
        <p:spPr>
          <a:xfrm>
            <a:off x="4899725" y="4070250"/>
            <a:ext cx="17919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 u="sng">
                <a:solidFill>
                  <a:schemeClr val="dk1"/>
                </a:solidFill>
              </a:rPr>
              <a:t>ECN3 dedicated</a:t>
            </a:r>
            <a:endParaRPr sz="1500" u="sng">
              <a:solidFill>
                <a:schemeClr val="dk1"/>
              </a:solidFill>
            </a:endParaRPr>
          </a:p>
        </p:txBody>
      </p:sp>
      <p:sp>
        <p:nvSpPr>
          <p:cNvPr id="259" name="Google Shape;259;p39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Context</a:t>
            </a:r>
            <a:endParaRPr/>
          </a:p>
        </p:txBody>
      </p:sp>
      <p:sp>
        <p:nvSpPr>
          <p:cNvPr id="145" name="Google Shape;145;p30"/>
          <p:cNvSpPr txBox="1"/>
          <p:nvPr>
            <p:ph idx="1" type="body"/>
          </p:nvPr>
        </p:nvSpPr>
        <p:spPr>
          <a:xfrm>
            <a:off x="457200" y="994203"/>
            <a:ext cx="8229600" cy="1030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800"/>
              <a:t>With a new dedicated experimental user (SHiP) joining the SPS North Area, a coherent strategy is needed to deliver the desired flux and quality to the different CERN facilities, of both protons and ions.</a:t>
            </a:r>
            <a:endParaRPr sz="1800"/>
          </a:p>
        </p:txBody>
      </p:sp>
      <p:pic>
        <p:nvPicPr>
          <p:cNvPr id="146" name="Google Shape;146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00" y="1872074"/>
            <a:ext cx="7880525" cy="250115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0"/>
          <p:cNvSpPr txBox="1"/>
          <p:nvPr/>
        </p:nvSpPr>
        <p:spPr>
          <a:xfrm>
            <a:off x="824300" y="4554525"/>
            <a:ext cx="19566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u="sng">
                <a:solidFill>
                  <a:schemeClr val="lt2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M. Fraser</a:t>
            </a:r>
            <a:r>
              <a:rPr lang="en-GB" sz="1300">
                <a:solidFill>
                  <a:schemeClr val="lt2"/>
                </a:solidFill>
              </a:rPr>
              <a:t> 2024</a:t>
            </a:r>
            <a:endParaRPr sz="1300">
              <a:solidFill>
                <a:schemeClr val="lt2"/>
              </a:solidFill>
            </a:endParaRPr>
          </a:p>
        </p:txBody>
      </p:sp>
      <p:sp>
        <p:nvSpPr>
          <p:cNvPr id="148" name="Google Shape;148;p3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Context (ii)</a:t>
            </a:r>
            <a:endParaRPr/>
          </a:p>
        </p:txBody>
      </p:sp>
      <p:sp>
        <p:nvSpPr>
          <p:cNvPr id="154" name="Google Shape;154;p31"/>
          <p:cNvSpPr/>
          <p:nvPr/>
        </p:nvSpPr>
        <p:spPr>
          <a:xfrm>
            <a:off x="517450" y="1189825"/>
            <a:ext cx="4108500" cy="857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Injectors and Experimental Facilities </a:t>
            </a:r>
            <a:r>
              <a:rPr lang="en-GB">
                <a:solidFill>
                  <a:schemeClr val="dk1"/>
                </a:solidFill>
              </a:rPr>
              <a:t>Committee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(IEFC)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155" name="Google Shape;155;p31"/>
          <p:cNvCxnSpPr/>
          <p:nvPr/>
        </p:nvCxnSpPr>
        <p:spPr>
          <a:xfrm>
            <a:off x="1756850" y="2067725"/>
            <a:ext cx="0" cy="86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56" name="Google Shape;156;p31"/>
          <p:cNvSpPr/>
          <p:nvPr/>
        </p:nvSpPr>
        <p:spPr>
          <a:xfrm>
            <a:off x="434825" y="2966300"/>
            <a:ext cx="3480600" cy="1084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SLow Extraction Working Group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(SLAWG)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57" name="Google Shape;157;p31"/>
          <p:cNvSpPr txBox="1"/>
          <p:nvPr/>
        </p:nvSpPr>
        <p:spPr>
          <a:xfrm>
            <a:off x="1834300" y="2300213"/>
            <a:ext cx="1890000" cy="4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mandated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58" name="Google Shape;158;p31"/>
          <p:cNvSpPr txBox="1"/>
          <p:nvPr/>
        </p:nvSpPr>
        <p:spPr>
          <a:xfrm>
            <a:off x="824300" y="4554525"/>
            <a:ext cx="19566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u="sng">
                <a:solidFill>
                  <a:schemeClr val="lt2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SLAWG mandate</a:t>
            </a:r>
            <a:endParaRPr sz="1300">
              <a:solidFill>
                <a:schemeClr val="lt2"/>
              </a:solidFill>
            </a:endParaRPr>
          </a:p>
        </p:txBody>
      </p:sp>
      <p:grpSp>
        <p:nvGrpSpPr>
          <p:cNvPr id="159" name="Google Shape;159;p31"/>
          <p:cNvGrpSpPr/>
          <p:nvPr/>
        </p:nvGrpSpPr>
        <p:grpSpPr>
          <a:xfrm>
            <a:off x="3915425" y="821900"/>
            <a:ext cx="4902050" cy="3732600"/>
            <a:chOff x="3915425" y="821900"/>
            <a:chExt cx="4902050" cy="3732600"/>
          </a:xfrm>
        </p:grpSpPr>
        <p:sp>
          <p:nvSpPr>
            <p:cNvPr id="160" name="Google Shape;160;p31"/>
            <p:cNvSpPr/>
            <p:nvPr/>
          </p:nvSpPr>
          <p:spPr>
            <a:xfrm>
              <a:off x="4660975" y="821900"/>
              <a:ext cx="4156500" cy="3732600"/>
            </a:xfrm>
            <a:prstGeom prst="roundRect">
              <a:avLst>
                <a:gd fmla="val 16667" name="adj"/>
              </a:avLst>
            </a:prstGeom>
            <a:noFill/>
            <a:ln cap="flat" cmpd="sng" w="76200">
              <a:solidFill>
                <a:srgbClr val="FF0000"/>
              </a:solidFill>
              <a:prstDash val="dash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161" name="Google Shape;161;p31"/>
            <p:cNvCxnSpPr>
              <a:stCxn id="156" idx="3"/>
            </p:cNvCxnSpPr>
            <p:nvPr/>
          </p:nvCxnSpPr>
          <p:spPr>
            <a:xfrm flipH="1" rot="10800000">
              <a:off x="3915425" y="2728850"/>
              <a:ext cx="970800" cy="779700"/>
            </a:xfrm>
            <a:prstGeom prst="curved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2" name="Google Shape;162;p31"/>
            <p:cNvCxnSpPr>
              <a:stCxn id="156" idx="3"/>
            </p:cNvCxnSpPr>
            <p:nvPr/>
          </p:nvCxnSpPr>
          <p:spPr>
            <a:xfrm>
              <a:off x="3915425" y="3508550"/>
              <a:ext cx="950400" cy="552600"/>
            </a:xfrm>
            <a:prstGeom prst="curvedConnector3">
              <a:avLst>
                <a:gd fmla="val 50000" name="adj1"/>
              </a:avLst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63" name="Google Shape;163;p31"/>
            <p:cNvSpPr/>
            <p:nvPr/>
          </p:nvSpPr>
          <p:spPr>
            <a:xfrm>
              <a:off x="4937975" y="2367250"/>
              <a:ext cx="3552900" cy="7053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Spill Optimisation for eXperiments</a:t>
              </a:r>
              <a:endParaRPr>
                <a:solidFill>
                  <a:schemeClr val="dk1"/>
                </a:solidFill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 (SOX)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64" name="Google Shape;164;p31"/>
            <p:cNvSpPr/>
            <p:nvPr/>
          </p:nvSpPr>
          <p:spPr>
            <a:xfrm>
              <a:off x="4886225" y="3673900"/>
              <a:ext cx="3552900" cy="7053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p</a:t>
              </a:r>
              <a:r>
                <a:rPr lang="en-GB">
                  <a:solidFill>
                    <a:schemeClr val="dk1"/>
                  </a:solidFill>
                </a:rPr>
                <a:t>roton Sharing Across the Complex</a:t>
              </a:r>
              <a:endParaRPr>
                <a:solidFill>
                  <a:schemeClr val="dk1"/>
                </a:solidFill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 (pSAC)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165" name="Google Shape;165;p31"/>
            <p:cNvSpPr txBox="1"/>
            <p:nvPr/>
          </p:nvSpPr>
          <p:spPr>
            <a:xfrm>
              <a:off x="3915425" y="2441050"/>
              <a:ext cx="1247100" cy="41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600">
                  <a:solidFill>
                    <a:schemeClr val="dk1"/>
                  </a:solidFill>
                </a:rPr>
                <a:t>actions</a:t>
              </a:r>
              <a:endParaRPr sz="1600">
                <a:solidFill>
                  <a:schemeClr val="dk1"/>
                </a:solidFill>
              </a:endParaRPr>
            </a:p>
          </p:txBody>
        </p:sp>
        <p:cxnSp>
          <p:nvCxnSpPr>
            <p:cNvPr id="166" name="Google Shape;166;p31"/>
            <p:cNvCxnSpPr/>
            <p:nvPr/>
          </p:nvCxnSpPr>
          <p:spPr>
            <a:xfrm rot="10800000">
              <a:off x="6229000" y="3110925"/>
              <a:ext cx="0" cy="5577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167" name="Google Shape;167;p31"/>
            <p:cNvCxnSpPr/>
            <p:nvPr/>
          </p:nvCxnSpPr>
          <p:spPr>
            <a:xfrm>
              <a:off x="7220525" y="3090225"/>
              <a:ext cx="0" cy="5682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sp>
          <p:nvSpPr>
            <p:cNvPr id="168" name="Google Shape;168;p31"/>
            <p:cNvSpPr txBox="1"/>
            <p:nvPr/>
          </p:nvSpPr>
          <p:spPr>
            <a:xfrm>
              <a:off x="5075225" y="971550"/>
              <a:ext cx="3278400" cy="85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2100">
                  <a:solidFill>
                    <a:srgbClr val="FF0000"/>
                  </a:solidFill>
                </a:rPr>
                <a:t>Focused effort concluding end of 2024</a:t>
              </a:r>
              <a:endParaRPr sz="2100">
                <a:solidFill>
                  <a:srgbClr val="FF0000"/>
                </a:solidFill>
              </a:endParaRPr>
            </a:p>
          </p:txBody>
        </p:sp>
      </p:grpSp>
      <p:sp>
        <p:nvSpPr>
          <p:cNvPr id="169" name="Google Shape;169;p3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Context (ii)</a:t>
            </a:r>
            <a:endParaRPr/>
          </a:p>
        </p:txBody>
      </p:sp>
      <p:sp>
        <p:nvSpPr>
          <p:cNvPr id="175" name="Google Shape;175;p32"/>
          <p:cNvSpPr/>
          <p:nvPr/>
        </p:nvSpPr>
        <p:spPr>
          <a:xfrm>
            <a:off x="517450" y="1189825"/>
            <a:ext cx="4120200" cy="8574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Injectors and Experimental Facilities Committee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(IEFC)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176" name="Google Shape;176;p32"/>
          <p:cNvCxnSpPr/>
          <p:nvPr/>
        </p:nvCxnSpPr>
        <p:spPr>
          <a:xfrm>
            <a:off x="1756850" y="2067725"/>
            <a:ext cx="0" cy="86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77" name="Google Shape;177;p32"/>
          <p:cNvSpPr/>
          <p:nvPr/>
        </p:nvSpPr>
        <p:spPr>
          <a:xfrm>
            <a:off x="434825" y="2966300"/>
            <a:ext cx="3480600" cy="10845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SLow Extraction Working Group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(SLAWG)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8" name="Google Shape;178;p32"/>
          <p:cNvSpPr txBox="1"/>
          <p:nvPr/>
        </p:nvSpPr>
        <p:spPr>
          <a:xfrm>
            <a:off x="1834300" y="2300213"/>
            <a:ext cx="1890000" cy="4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mandated</a:t>
            </a:r>
            <a:endParaRPr sz="1600">
              <a:solidFill>
                <a:schemeClr val="dk1"/>
              </a:solidFill>
            </a:endParaRPr>
          </a:p>
        </p:txBody>
      </p:sp>
      <p:cxnSp>
        <p:nvCxnSpPr>
          <p:cNvPr id="179" name="Google Shape;179;p32"/>
          <p:cNvCxnSpPr>
            <a:stCxn id="177" idx="3"/>
          </p:cNvCxnSpPr>
          <p:nvPr/>
        </p:nvCxnSpPr>
        <p:spPr>
          <a:xfrm flipH="1" rot="10800000">
            <a:off x="3915425" y="2728850"/>
            <a:ext cx="970800" cy="7797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0" name="Google Shape;180;p32"/>
          <p:cNvCxnSpPr>
            <a:stCxn id="177" idx="3"/>
          </p:cNvCxnSpPr>
          <p:nvPr/>
        </p:nvCxnSpPr>
        <p:spPr>
          <a:xfrm>
            <a:off x="3915425" y="3508550"/>
            <a:ext cx="950400" cy="552600"/>
          </a:xfrm>
          <a:prstGeom prst="curvedConnector3">
            <a:avLst>
              <a:gd fmla="val 50000" name="adj1"/>
            </a:avLst>
          </a:prstGeom>
          <a:noFill/>
          <a:ln cap="flat" cmpd="sng" w="9525">
            <a:solidFill>
              <a:srgbClr val="8897BD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1" name="Google Shape;181;p32"/>
          <p:cNvSpPr/>
          <p:nvPr/>
        </p:nvSpPr>
        <p:spPr>
          <a:xfrm>
            <a:off x="4937975" y="2367250"/>
            <a:ext cx="3552900" cy="705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Spill Optimisation for eXperiments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 (SOX)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82" name="Google Shape;182;p32"/>
          <p:cNvSpPr/>
          <p:nvPr/>
        </p:nvSpPr>
        <p:spPr>
          <a:xfrm>
            <a:off x="4886225" y="3673900"/>
            <a:ext cx="3552900" cy="705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rgbClr val="8897B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8897BD"/>
                </a:solidFill>
              </a:rPr>
              <a:t>proton Sharing Across the Complex</a:t>
            </a:r>
            <a:endParaRPr>
              <a:solidFill>
                <a:srgbClr val="8897BD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8897BD"/>
                </a:solidFill>
              </a:rPr>
              <a:t> (pSAC)</a:t>
            </a:r>
            <a:endParaRPr>
              <a:solidFill>
                <a:srgbClr val="8897BD"/>
              </a:solidFill>
            </a:endParaRPr>
          </a:p>
        </p:txBody>
      </p:sp>
      <p:sp>
        <p:nvSpPr>
          <p:cNvPr id="183" name="Google Shape;183;p32"/>
          <p:cNvSpPr txBox="1"/>
          <p:nvPr/>
        </p:nvSpPr>
        <p:spPr>
          <a:xfrm>
            <a:off x="3915425" y="2441050"/>
            <a:ext cx="1247100" cy="41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chemeClr val="dk1"/>
                </a:solidFill>
              </a:rPr>
              <a:t>actions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84" name="Google Shape;184;p32"/>
          <p:cNvSpPr txBox="1"/>
          <p:nvPr/>
        </p:nvSpPr>
        <p:spPr>
          <a:xfrm>
            <a:off x="824300" y="4554525"/>
            <a:ext cx="1956600" cy="3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u="sng">
                <a:solidFill>
                  <a:schemeClr val="lt2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SLAWG mandate</a:t>
            </a:r>
            <a:endParaRPr sz="1300">
              <a:solidFill>
                <a:schemeClr val="lt2"/>
              </a:solidFill>
            </a:endParaRPr>
          </a:p>
        </p:txBody>
      </p:sp>
      <p:cxnSp>
        <p:nvCxnSpPr>
          <p:cNvPr id="185" name="Google Shape;185;p32"/>
          <p:cNvCxnSpPr/>
          <p:nvPr/>
        </p:nvCxnSpPr>
        <p:spPr>
          <a:xfrm rot="10800000">
            <a:off x="6229000" y="3110925"/>
            <a:ext cx="0" cy="557700"/>
          </a:xfrm>
          <a:prstGeom prst="straightConnector1">
            <a:avLst/>
          </a:prstGeom>
          <a:noFill/>
          <a:ln cap="flat" cmpd="sng" w="9525">
            <a:solidFill>
              <a:srgbClr val="8897B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6" name="Google Shape;186;p32"/>
          <p:cNvCxnSpPr/>
          <p:nvPr/>
        </p:nvCxnSpPr>
        <p:spPr>
          <a:xfrm>
            <a:off x="7220525" y="3090225"/>
            <a:ext cx="0" cy="568200"/>
          </a:xfrm>
          <a:prstGeom prst="straightConnector1">
            <a:avLst/>
          </a:prstGeom>
          <a:noFill/>
          <a:ln cap="flat" cmpd="sng" w="9525">
            <a:solidFill>
              <a:srgbClr val="8897BD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7" name="Google Shape;187;p32"/>
          <p:cNvCxnSpPr>
            <a:stCxn id="181" idx="0"/>
            <a:endCxn id="188" idx="1"/>
          </p:cNvCxnSpPr>
          <p:nvPr/>
        </p:nvCxnSpPr>
        <p:spPr>
          <a:xfrm rot="-5400000">
            <a:off x="6641375" y="1788100"/>
            <a:ext cx="652200" cy="506100"/>
          </a:xfrm>
          <a:prstGeom prst="curvedConnector2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88" name="Google Shape;188;p32"/>
          <p:cNvSpPr/>
          <p:nvPr/>
        </p:nvSpPr>
        <p:spPr>
          <a:xfrm>
            <a:off x="7220525" y="1362425"/>
            <a:ext cx="1621500" cy="7053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NA + EA users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89" name="Google Shape;189;p32"/>
          <p:cNvSpPr/>
          <p:nvPr/>
        </p:nvSpPr>
        <p:spPr>
          <a:xfrm>
            <a:off x="4660975" y="821900"/>
            <a:ext cx="4156500" cy="3732600"/>
          </a:xfrm>
          <a:prstGeom prst="roundRect">
            <a:avLst>
              <a:gd fmla="val 16667" name="adj"/>
            </a:avLst>
          </a:prstGeom>
          <a:noFill/>
          <a:ln cap="flat" cmpd="sng" w="76200">
            <a:solidFill>
              <a:srgbClr val="FF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3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Goals</a:t>
            </a:r>
            <a:endParaRPr/>
          </a:p>
        </p:txBody>
      </p:sp>
      <p:sp>
        <p:nvSpPr>
          <p:cNvPr id="196" name="Google Shape;196;p33"/>
          <p:cNvSpPr txBox="1"/>
          <p:nvPr>
            <p:ph idx="1" type="body"/>
          </p:nvPr>
        </p:nvSpPr>
        <p:spPr>
          <a:xfrm>
            <a:off x="457200" y="841800"/>
            <a:ext cx="8229600" cy="115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Document the spill quality, intensity and spill length requirements of North and East Area users.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Propose measures to optimise beam transport and delivery + define future R&amp;D to overcome limits.</a:t>
            </a:r>
            <a:r>
              <a:rPr lang="en-GB" sz="1400"/>
              <a:t>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For example,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Minimisation of RF structure at beginning of spill (RF manipulations)</a:t>
            </a:r>
            <a:endParaRPr sz="1400"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Minimisation of 50 Hz, 100 Hz ripple (automatic controllers, EBC)</a:t>
            </a:r>
            <a:endParaRPr sz="1400"/>
          </a:p>
        </p:txBody>
      </p:sp>
      <p:sp>
        <p:nvSpPr>
          <p:cNvPr id="197" name="Google Shape;197;p33"/>
          <p:cNvSpPr txBox="1"/>
          <p:nvPr/>
        </p:nvSpPr>
        <p:spPr>
          <a:xfrm>
            <a:off x="824300" y="4554525"/>
            <a:ext cx="2143500" cy="58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</a:rPr>
              <a:t>[1]</a:t>
            </a:r>
            <a:r>
              <a:rPr lang="en-GB"/>
              <a:t> </a:t>
            </a:r>
            <a:r>
              <a:rPr lang="en-GB" u="sng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R. Piandani 2022</a:t>
            </a:r>
            <a:endParaRPr>
              <a:solidFill>
                <a:schemeClr val="accen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1"/>
                </a:solidFill>
              </a:rPr>
              <a:t>[2] </a:t>
            </a:r>
            <a:r>
              <a:rPr lang="en-GB" sz="1300" u="sng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V. Kain 2024</a:t>
            </a:r>
            <a:r>
              <a:rPr lang="en-GB" sz="1300">
                <a:solidFill>
                  <a:schemeClr val="accent1"/>
                </a:solidFill>
              </a:rPr>
              <a:t> </a:t>
            </a:r>
            <a:endParaRPr sz="1300">
              <a:solidFill>
                <a:schemeClr val="accent1"/>
              </a:solidFill>
            </a:endParaRPr>
          </a:p>
        </p:txBody>
      </p:sp>
      <p:grpSp>
        <p:nvGrpSpPr>
          <p:cNvPr id="198" name="Google Shape;198;p33"/>
          <p:cNvGrpSpPr/>
          <p:nvPr/>
        </p:nvGrpSpPr>
        <p:grpSpPr>
          <a:xfrm>
            <a:off x="223474" y="2190050"/>
            <a:ext cx="8463267" cy="2181252"/>
            <a:chOff x="223475" y="2152200"/>
            <a:chExt cx="8764775" cy="2218975"/>
          </a:xfrm>
        </p:grpSpPr>
        <p:pic>
          <p:nvPicPr>
            <p:cNvPr id="199" name="Google Shape;199;p3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621246" y="2152200"/>
              <a:ext cx="3367004" cy="22189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0" name="Google Shape;200;p3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23475" y="2471775"/>
              <a:ext cx="4613326" cy="16528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1" name="Google Shape;201;p33"/>
            <p:cNvSpPr txBox="1"/>
            <p:nvPr/>
          </p:nvSpPr>
          <p:spPr>
            <a:xfrm>
              <a:off x="278700" y="3950100"/>
              <a:ext cx="6054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>
                  <a:solidFill>
                    <a:schemeClr val="dk1"/>
                  </a:solidFill>
                </a:rPr>
                <a:t>[1]</a:t>
              </a:r>
              <a:endParaRPr sz="1700">
                <a:solidFill>
                  <a:schemeClr val="dk1"/>
                </a:solidFill>
              </a:endParaRPr>
            </a:p>
          </p:txBody>
        </p:sp>
        <p:sp>
          <p:nvSpPr>
            <p:cNvPr id="202" name="Google Shape;202;p33"/>
            <p:cNvSpPr txBox="1"/>
            <p:nvPr/>
          </p:nvSpPr>
          <p:spPr>
            <a:xfrm>
              <a:off x="7996350" y="3775225"/>
              <a:ext cx="605400" cy="27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700">
                  <a:solidFill>
                    <a:schemeClr val="dk1"/>
                  </a:solidFill>
                </a:rPr>
                <a:t>[2]</a:t>
              </a:r>
              <a:endParaRPr sz="1700">
                <a:solidFill>
                  <a:schemeClr val="dk1"/>
                </a:solidFill>
              </a:endParaRPr>
            </a:p>
          </p:txBody>
        </p:sp>
      </p:grpSp>
      <p:sp>
        <p:nvSpPr>
          <p:cNvPr id="203" name="Google Shape;203;p3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3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How to achieve it?</a:t>
            </a:r>
            <a:endParaRPr/>
          </a:p>
        </p:txBody>
      </p:sp>
      <p:sp>
        <p:nvSpPr>
          <p:cNvPr id="209" name="Google Shape;209;p34"/>
          <p:cNvSpPr txBox="1"/>
          <p:nvPr>
            <p:ph idx="1" type="body"/>
          </p:nvPr>
        </p:nvSpPr>
        <p:spPr>
          <a:xfrm>
            <a:off x="457200" y="918000"/>
            <a:ext cx="8229600" cy="1825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457200" rtl="0" algn="l">
              <a:spcBef>
                <a:spcPts val="600"/>
              </a:spcBef>
              <a:spcAft>
                <a:spcPts val="0"/>
              </a:spcAft>
              <a:buSzPts val="1800"/>
              <a:buAutoNum type="arabicPeriod"/>
            </a:pPr>
            <a:r>
              <a:rPr lang="en-GB" sz="1800"/>
              <a:t>Documentation of present and future experimental </a:t>
            </a:r>
            <a:r>
              <a:rPr b="1" lang="en-GB" sz="1800"/>
              <a:t>spill requirements, proton-flux and spill quality bottlenecks</a:t>
            </a:r>
            <a:endParaRPr b="1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 sz="1800"/>
              <a:t>Development of </a:t>
            </a:r>
            <a:r>
              <a:rPr b="1" lang="en-GB" sz="1800"/>
              <a:t>common terminology </a:t>
            </a:r>
            <a:r>
              <a:rPr lang="en-GB" sz="1800"/>
              <a:t>between the ATS technical groups and the EP users/experiments </a:t>
            </a:r>
            <a:r>
              <a:rPr b="1" lang="en-GB" sz="1800"/>
              <a:t>to</a:t>
            </a:r>
            <a:r>
              <a:rPr lang="en-GB" sz="1800"/>
              <a:t> </a:t>
            </a:r>
            <a:r>
              <a:rPr b="1" lang="en-GB" sz="1800"/>
              <a:t>characterize the spill quality</a:t>
            </a:r>
            <a:endParaRPr b="1"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-GB" sz="1800"/>
              <a:t>Study and </a:t>
            </a:r>
            <a:r>
              <a:rPr b="1" lang="en-GB" sz="1800"/>
              <a:t>propose</a:t>
            </a:r>
            <a:r>
              <a:rPr lang="en-GB" sz="1800"/>
              <a:t> </a:t>
            </a:r>
            <a:r>
              <a:rPr b="1" lang="en-GB" sz="1800"/>
              <a:t>options to optimise beam delivery to the North Area</a:t>
            </a:r>
            <a:r>
              <a:rPr lang="en-GB" sz="1800"/>
              <a:t> with the aim to maximise its exploitation</a:t>
            </a:r>
            <a:endParaRPr sz="1800"/>
          </a:p>
        </p:txBody>
      </p:sp>
      <p:grpSp>
        <p:nvGrpSpPr>
          <p:cNvPr id="210" name="Google Shape;210;p34"/>
          <p:cNvGrpSpPr/>
          <p:nvPr/>
        </p:nvGrpSpPr>
        <p:grpSpPr>
          <a:xfrm>
            <a:off x="754575" y="2809350"/>
            <a:ext cx="7281925" cy="705300"/>
            <a:chOff x="754575" y="3647550"/>
            <a:chExt cx="7281925" cy="705300"/>
          </a:xfrm>
        </p:grpSpPr>
        <p:sp>
          <p:nvSpPr>
            <p:cNvPr id="211" name="Google Shape;211;p34"/>
            <p:cNvSpPr/>
            <p:nvPr/>
          </p:nvSpPr>
          <p:spPr>
            <a:xfrm>
              <a:off x="754575" y="3647550"/>
              <a:ext cx="1441200" cy="7053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1. </a:t>
              </a:r>
              <a:r>
                <a:rPr lang="en-GB">
                  <a:solidFill>
                    <a:schemeClr val="dk1"/>
                  </a:solidFill>
                </a:rPr>
                <a:t>Boundary conditions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12" name="Google Shape;212;p34"/>
            <p:cNvSpPr/>
            <p:nvPr/>
          </p:nvSpPr>
          <p:spPr>
            <a:xfrm>
              <a:off x="3432425" y="3647550"/>
              <a:ext cx="1601400" cy="7053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2</a:t>
              </a:r>
              <a:r>
                <a:rPr lang="en-GB">
                  <a:solidFill>
                    <a:schemeClr val="dk1"/>
                  </a:solidFill>
                </a:rPr>
                <a:t>. Performance metrics</a:t>
              </a:r>
              <a:endParaRPr>
                <a:solidFill>
                  <a:schemeClr val="dk1"/>
                </a:solidFill>
              </a:endParaRPr>
            </a:p>
          </p:txBody>
        </p:sp>
        <p:sp>
          <p:nvSpPr>
            <p:cNvPr id="213" name="Google Shape;213;p34"/>
            <p:cNvSpPr/>
            <p:nvPr/>
          </p:nvSpPr>
          <p:spPr>
            <a:xfrm>
              <a:off x="6220000" y="3647550"/>
              <a:ext cx="1816500" cy="705300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chemeClr val="dk1"/>
                  </a:solidFill>
                </a:rPr>
                <a:t>3. Optimisation strategies</a:t>
              </a:r>
              <a:endParaRPr>
                <a:solidFill>
                  <a:schemeClr val="dk1"/>
                </a:solidFill>
              </a:endParaRPr>
            </a:p>
          </p:txBody>
        </p:sp>
        <p:cxnSp>
          <p:nvCxnSpPr>
            <p:cNvPr id="214" name="Google Shape;214;p34"/>
            <p:cNvCxnSpPr>
              <a:stCxn id="211" idx="3"/>
              <a:endCxn id="212" idx="1"/>
            </p:cNvCxnSpPr>
            <p:nvPr/>
          </p:nvCxnSpPr>
          <p:spPr>
            <a:xfrm>
              <a:off x="2195775" y="4000200"/>
              <a:ext cx="12366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  <p:cxnSp>
          <p:nvCxnSpPr>
            <p:cNvPr id="215" name="Google Shape;215;p34"/>
            <p:cNvCxnSpPr>
              <a:stCxn id="212" idx="3"/>
              <a:endCxn id="213" idx="1"/>
            </p:cNvCxnSpPr>
            <p:nvPr/>
          </p:nvCxnSpPr>
          <p:spPr>
            <a:xfrm>
              <a:off x="5033825" y="4000200"/>
              <a:ext cx="1186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triangle"/>
            </a:ln>
          </p:spPr>
        </p:cxnSp>
      </p:grpSp>
      <p:sp>
        <p:nvSpPr>
          <p:cNvPr id="216" name="Google Shape;216;p3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7" name="Google Shape;217;p34"/>
          <p:cNvSpPr txBox="1"/>
          <p:nvPr/>
        </p:nvSpPr>
        <p:spPr>
          <a:xfrm>
            <a:off x="424850" y="3779425"/>
            <a:ext cx="8229600" cy="5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>
              <a:solidFill>
                <a:schemeClr val="dk1"/>
              </a:solidFill>
            </a:endParaRPr>
          </a:p>
        </p:txBody>
      </p:sp>
      <p:sp>
        <p:nvSpPr>
          <p:cNvPr id="218" name="Google Shape;218;p34"/>
          <p:cNvSpPr txBox="1"/>
          <p:nvPr/>
        </p:nvSpPr>
        <p:spPr>
          <a:xfrm>
            <a:off x="528475" y="3798275"/>
            <a:ext cx="7932000" cy="55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500">
                <a:solidFill>
                  <a:schemeClr val="dk1"/>
                </a:solidFill>
              </a:rPr>
              <a:t>Input from SOX to be employed for cost and resource estimates for the most promising options, with motivation linked to physics reach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“Food for thought” for users</a:t>
            </a:r>
            <a:endParaRPr/>
          </a:p>
        </p:txBody>
      </p:sp>
      <p:sp>
        <p:nvSpPr>
          <p:cNvPr id="224" name="Google Shape;224;p35"/>
          <p:cNvSpPr txBox="1"/>
          <p:nvPr>
            <p:ph idx="1" type="body"/>
          </p:nvPr>
        </p:nvSpPr>
        <p:spPr>
          <a:xfrm>
            <a:off x="457200" y="970200"/>
            <a:ext cx="6763200" cy="320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400"/>
              <a:t>Spill quality requirements + common terminology:</a:t>
            </a:r>
            <a:endParaRPr sz="1400"/>
          </a:p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b="1" lang="en-GB" sz="1400"/>
              <a:t>How could a “good spill” be quantified</a:t>
            </a:r>
            <a:r>
              <a:rPr lang="en-GB" sz="1400"/>
              <a:t>, i.e. Key Performance Metrics (KPIs)? 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Could these </a:t>
            </a:r>
            <a:r>
              <a:rPr b="1" lang="en-GB" sz="1400"/>
              <a:t>KPIs be published live for the beam physicists</a:t>
            </a:r>
            <a:r>
              <a:rPr lang="en-GB" sz="1400"/>
              <a:t> to use spill-by-spill?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Could (some of) these </a:t>
            </a:r>
            <a:r>
              <a:rPr b="1" lang="en-GB" sz="1400"/>
              <a:t>KPIs be computed by beam physicists directly on their own detectors</a:t>
            </a:r>
            <a:r>
              <a:rPr lang="en-GB" sz="1400"/>
              <a:t>? E.g. maximum rate variation at timescale X</a:t>
            </a:r>
            <a:endParaRPr sz="1400"/>
          </a:p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1400"/>
              <a:t>Limitations:</a:t>
            </a:r>
            <a:endParaRPr sz="1400"/>
          </a:p>
          <a:p>
            <a:pPr indent="-317500" lvl="0" marL="457200" rtl="0" algn="l"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Is the current </a:t>
            </a:r>
            <a:r>
              <a:rPr b="1" lang="en-GB" sz="1400"/>
              <a:t>setup flux-limited</a:t>
            </a:r>
            <a:r>
              <a:rPr lang="en-GB" sz="1400"/>
              <a:t>? E.g. could the spill time-length be halved if the flux was doubled to keep total proton counts constant?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Could the current </a:t>
            </a:r>
            <a:r>
              <a:rPr b="1" lang="en-GB" sz="1400"/>
              <a:t>setup handle different spill time-lengths</a:t>
            </a:r>
            <a:r>
              <a:rPr lang="en-GB" sz="1400"/>
              <a:t> within same super-cycle? E.g. 5 s, 1 s, 5 s, 1 s …</a:t>
            </a:r>
            <a:endParaRPr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Could  current </a:t>
            </a:r>
            <a:r>
              <a:rPr b="1" lang="en-GB" sz="1400"/>
              <a:t>setup handle different # of protons per spill</a:t>
            </a:r>
            <a:r>
              <a:rPr lang="en-GB" sz="1400"/>
              <a:t> within the same supercycle? E.g. 40e11 protons per spill, 10e11 protons per spill, 40e11 …</a:t>
            </a:r>
            <a:endParaRPr sz="1400"/>
          </a:p>
        </p:txBody>
      </p:sp>
      <p:pic>
        <p:nvPicPr>
          <p:cNvPr id="225" name="Google Shape;225;p35"/>
          <p:cNvPicPr preferRelativeResize="0"/>
          <p:nvPr/>
        </p:nvPicPr>
        <p:blipFill rotWithShape="1">
          <a:blip r:embed="rId3">
            <a:alphaModFix/>
          </a:blip>
          <a:srcRect b="0" l="0" r="75457" t="0"/>
          <a:stretch/>
        </p:blipFill>
        <p:spPr>
          <a:xfrm>
            <a:off x="7220400" y="1332190"/>
            <a:ext cx="1791975" cy="213178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6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Example of KPI</a:t>
            </a:r>
            <a:endParaRPr/>
          </a:p>
        </p:txBody>
      </p:sp>
      <p:sp>
        <p:nvSpPr>
          <p:cNvPr id="232" name="Google Shape;232;p36"/>
          <p:cNvSpPr txBox="1"/>
          <p:nvPr>
            <p:ph idx="1" type="body"/>
          </p:nvPr>
        </p:nvSpPr>
        <p:spPr>
          <a:xfrm>
            <a:off x="347500" y="1496625"/>
            <a:ext cx="2952300" cy="178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600"/>
              </a:spcBef>
              <a:spcAft>
                <a:spcPts val="0"/>
              </a:spcAft>
              <a:buNone/>
            </a:pPr>
            <a:r>
              <a:rPr lang="en-GB" sz="2100"/>
              <a:t>Minimisation of RF structure at the beginning of the spill, performed by RF team and NA62 in 2022:</a:t>
            </a:r>
            <a:endParaRPr/>
          </a:p>
        </p:txBody>
      </p:sp>
      <p:pic>
        <p:nvPicPr>
          <p:cNvPr id="233" name="Google Shape;233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31063" y="880425"/>
            <a:ext cx="4565949" cy="163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2600" y="2821700"/>
            <a:ext cx="5642874" cy="163725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36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3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Next steps</a:t>
            </a:r>
            <a:endParaRPr/>
          </a:p>
        </p:txBody>
      </p:sp>
      <p:sp>
        <p:nvSpPr>
          <p:cNvPr id="241" name="Google Shape;241;p37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400050" lvl="0" marL="457200" rtl="0" algn="l">
              <a:spcBef>
                <a:spcPts val="600"/>
              </a:spcBef>
              <a:spcAft>
                <a:spcPts val="0"/>
              </a:spcAft>
              <a:buSzPts val="2700"/>
              <a:buChar char="•"/>
            </a:pPr>
            <a:r>
              <a:rPr lang="en-GB" sz="2700"/>
              <a:t>We ask users to start thinking about points concerning spill quality, requirements and limitations.</a:t>
            </a:r>
            <a:endParaRPr sz="2700"/>
          </a:p>
          <a:p>
            <a:pPr indent="-400050" lvl="0" marL="457200" rtl="0" algn="l">
              <a:spcBef>
                <a:spcPts val="0"/>
              </a:spcBef>
              <a:spcAft>
                <a:spcPts val="0"/>
              </a:spcAft>
              <a:buSzPts val="2700"/>
              <a:buChar char="•"/>
            </a:pPr>
            <a:r>
              <a:rPr lang="en-GB" sz="2700"/>
              <a:t>Plan to follow up with focused discussions on specific topics, inviting necessary representatives from users and technical side.   </a:t>
            </a:r>
            <a:endParaRPr sz="2700"/>
          </a:p>
        </p:txBody>
      </p:sp>
      <p:sp>
        <p:nvSpPr>
          <p:cNvPr id="242" name="Google Shape;242;p3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