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00" r:id="rId2"/>
    <p:sldId id="409" r:id="rId3"/>
    <p:sldId id="414" r:id="rId4"/>
    <p:sldId id="416" r:id="rId5"/>
    <p:sldId id="417" r:id="rId6"/>
    <p:sldId id="418" r:id="rId7"/>
    <p:sldId id="415" r:id="rId8"/>
    <p:sldId id="422" r:id="rId9"/>
    <p:sldId id="421" r:id="rId10"/>
    <p:sldId id="426" r:id="rId11"/>
    <p:sldId id="423" r:id="rId12"/>
    <p:sldId id="427" r:id="rId13"/>
    <p:sldId id="424" r:id="rId14"/>
    <p:sldId id="429" r:id="rId15"/>
    <p:sldId id="434" r:id="rId16"/>
    <p:sldId id="432" r:id="rId17"/>
    <p:sldId id="425" r:id="rId18"/>
    <p:sldId id="413" r:id="rId19"/>
    <p:sldId id="433" r:id="rId20"/>
    <p:sldId id="420" r:id="rId21"/>
    <p:sldId id="412" r:id="rId22"/>
    <p:sldId id="431" r:id="rId23"/>
    <p:sldId id="430" r:id="rId24"/>
    <p:sldId id="428" r:id="rId25"/>
    <p:sldId id="41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412" autoAdjust="0"/>
    <p:restoredTop sz="88699"/>
  </p:normalViewPr>
  <p:slideViewPr>
    <p:cSldViewPr snapToGrid="0" snapToObjects="1">
      <p:cViewPr varScale="1">
        <p:scale>
          <a:sx n="104" d="100"/>
          <a:sy n="104" d="100"/>
        </p:scale>
        <p:origin x="106" y="144"/>
      </p:cViewPr>
      <p:guideLst/>
    </p:cSldViewPr>
  </p:slideViewPr>
  <p:outlineViewPr>
    <p:cViewPr>
      <p:scale>
        <a:sx n="33" d="100"/>
        <a:sy n="33" d="100"/>
      </p:scale>
      <p:origin x="0" y="-1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43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Thank you for your attention !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EA03F-BB70-AA76-9775-92C25E36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BB8FEA-9751-3E30-9EE3-488B76020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D2B11AC-F7CE-AED5-2AB0-BDC8974A0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B548094-82E9-06D8-76C8-11BBF979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189922"/>
            <a:ext cx="11376025" cy="889462"/>
          </a:xfrm>
          <a:prstGeom prst="rect">
            <a:avLst/>
          </a:prstGeo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4666342"/>
            <a:ext cx="11376026" cy="803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Gunn Khatri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708870"/>
            <a:ext cx="11376024" cy="54919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2526"/>
            <a:ext cx="11376025" cy="4992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696286"/>
            <a:ext cx="11376024" cy="550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G. Khatri | SY-BI-XEI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8" r:id="rId5"/>
    <p:sldLayoutId id="2147483674" r:id="rId6"/>
    <p:sldLayoutId id="2147483652" r:id="rId7"/>
    <p:sldLayoutId id="2147483653" r:id="rId8"/>
    <p:sldLayoutId id="2147483661" r:id="rId9"/>
    <p:sldLayoutId id="2147483666" r:id="rId10"/>
    <p:sldLayoutId id="2147483667" r:id="rId11"/>
    <p:sldLayoutId id="2147483658" r:id="rId12"/>
    <p:sldLayoutId id="2147483659" r:id="rId13"/>
    <p:sldLayoutId id="2147483673" r:id="rId14"/>
    <p:sldLayoutId id="2147483660" r:id="rId15"/>
    <p:sldLayoutId id="2147483671" r:id="rId16"/>
    <p:sldLayoutId id="2147483651" r:id="rId17"/>
    <p:sldLayoutId id="2147483654" r:id="rId18"/>
    <p:sldLayoutId id="2147483669" r:id="rId19"/>
    <p:sldLayoutId id="2147483655" r:id="rId20"/>
    <p:sldLayoutId id="214748367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sct-ceramics.com/en/markets/electron-tubes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iopscience.iop.org/article/10.1088/1742-6596/655/1/012057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774322/contributions/3217639/attachments/1776842/2889087/Guns_for_E-cooler_4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774322/contributions/3217639/attachments/1776842/2889087/Guns_for_E-cooler_4.pdf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event/774322/contributions/3217639/attachments/1776842/2889087/Guns_for_E-cooler_4.pdf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indico.cern.ch/event/774322/contributions/3217639/attachments/1776842/2889087/Guns_for_E-cooler_4.pdf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31A8-8B01-9FD2-D7A4-9EA8D2D03E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89922"/>
            <a:ext cx="11376025" cy="1244918"/>
          </a:xfrm>
        </p:spPr>
        <p:txBody>
          <a:bodyPr/>
          <a:lstStyle/>
          <a:p>
            <a:r>
              <a:rPr lang="en-US" sz="2800" dirty="0"/>
              <a:t>New e-gun for AD e-cooler</a:t>
            </a:r>
            <a:br>
              <a:rPr lang="en-US" sz="2800" dirty="0"/>
            </a:br>
            <a:r>
              <a:rPr lang="en-US" sz="2800" dirty="0"/>
              <a:t>(Brainstorming with Jean and Gerard)</a:t>
            </a:r>
            <a:endParaRPr lang="en-GB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ABE747-A737-8250-F328-82AEAA0275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666342"/>
            <a:ext cx="11376026" cy="144773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G. Khatri for e-cooling team | SY-BI-XEI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03 July 2024, </a:t>
            </a:r>
          </a:p>
        </p:txBody>
      </p:sp>
    </p:spTree>
    <p:extLst>
      <p:ext uri="{BB962C8B-B14F-4D97-AF65-F5344CB8AC3E}">
        <p14:creationId xmlns:p14="http://schemas.microsoft.com/office/powerpoint/2010/main" val="2726354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7A8337-8270-AA2E-7D77-D32D2C897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Molybdenum coating after overheating cathode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221AC-24F6-5760-03CF-5BD8B0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860AA-D627-6ADF-EA2E-7A5014B41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16E2A-281A-7396-E01A-EF3E0A7B7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A close up of a pipe&#10;&#10;Description automatically generated">
            <a:extLst>
              <a:ext uri="{FF2B5EF4-FFF2-40B4-BE49-F238E27FC236}">
                <a16:creationId xmlns:a16="http://schemas.microsoft.com/office/drawing/2014/main" id="{6AEE5B59-F235-8A26-E5CF-DB127BD2AA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61" t="20135" r="4969" b="30090"/>
          <a:stretch/>
        </p:blipFill>
        <p:spPr>
          <a:xfrm>
            <a:off x="668396" y="4526113"/>
            <a:ext cx="2852115" cy="1698914"/>
          </a:xfrm>
          <a:prstGeom prst="rect">
            <a:avLst/>
          </a:prstGeom>
        </p:spPr>
      </p:pic>
      <p:pic>
        <p:nvPicPr>
          <p:cNvPr id="10" name="Picture 9" descr="Close-up of a machine with a few cylinders&#10;&#10;Description automatically generated">
            <a:extLst>
              <a:ext uri="{FF2B5EF4-FFF2-40B4-BE49-F238E27FC236}">
                <a16:creationId xmlns:a16="http://schemas.microsoft.com/office/drawing/2014/main" id="{0F3B45B1-E89A-0E59-C79E-AC56AEF5F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477" y="1536928"/>
            <a:ext cx="3709765" cy="27823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8BF0FC-68F1-DE4A-5157-AABCB5376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0876" y="992490"/>
            <a:ext cx="2449686" cy="26647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4F270B-EF2E-D1D6-3E4F-FA36D70F51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9037" y="3701000"/>
            <a:ext cx="3113363" cy="25240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357558-53E1-A5F5-ACA7-43725D732EE8}"/>
              </a:ext>
            </a:extLst>
          </p:cNvPr>
          <p:cNvSpPr txBox="1"/>
          <p:nvPr/>
        </p:nvSpPr>
        <p:spPr>
          <a:xfrm>
            <a:off x="198474" y="992490"/>
            <a:ext cx="541173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Proto gun open after first filament heating in b8,</a:t>
            </a:r>
          </a:p>
          <a:p>
            <a:pPr algn="l"/>
            <a:r>
              <a:rPr lang="en-US" dirty="0"/>
              <a:t>no grey sputtering found on ceramic, it looked clean !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DE09C2-F206-DDA8-305A-28501DD96AEC}"/>
              </a:ext>
            </a:extLst>
          </p:cNvPr>
          <p:cNvSpPr txBox="1"/>
          <p:nvPr/>
        </p:nvSpPr>
        <p:spPr>
          <a:xfrm>
            <a:off x="6615803" y="687724"/>
            <a:ext cx="516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Proto gun open after cathode over heated @ 18 A !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B4AE4F1-A80E-BC01-F269-9E5F31A743AF}"/>
              </a:ext>
            </a:extLst>
          </p:cNvPr>
          <p:cNvGrpSpPr/>
          <p:nvPr/>
        </p:nvGrpSpPr>
        <p:grpSpPr>
          <a:xfrm>
            <a:off x="4854216" y="3052975"/>
            <a:ext cx="1861328" cy="1060881"/>
            <a:chOff x="4854216" y="3052975"/>
            <a:chExt cx="1861328" cy="1060881"/>
          </a:xfrm>
        </p:grpSpPr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8E390264-755F-D7AA-1212-D918221ACAD4}"/>
                </a:ext>
              </a:extLst>
            </p:cNvPr>
            <p:cNvSpPr/>
            <p:nvPr/>
          </p:nvSpPr>
          <p:spPr>
            <a:xfrm>
              <a:off x="4854216" y="3052975"/>
              <a:ext cx="1861328" cy="1060881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9FF169-E4F2-2AB0-9A54-8F53BC223C82}"/>
                </a:ext>
              </a:extLst>
            </p:cNvPr>
            <p:cNvSpPr txBox="1"/>
            <p:nvPr/>
          </p:nvSpPr>
          <p:spPr>
            <a:xfrm>
              <a:off x="4963446" y="3414107"/>
              <a:ext cx="1442703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 dirty="0">
                  <a:highlight>
                    <a:srgbClr val="FFFF00"/>
                  </a:highlight>
                </a:rPr>
                <a:t>Molybdenum sputtering </a:t>
              </a:r>
            </a:p>
            <a:p>
              <a:pPr algn="ctr"/>
              <a:r>
                <a:rPr lang="en-US" sz="1000" dirty="0">
                  <a:highlight>
                    <a:srgbClr val="FFFF00"/>
                  </a:highlight>
                </a:rPr>
                <a:t>after overheating cathode</a:t>
              </a:r>
              <a:endParaRPr lang="en-GB" sz="1000" dirty="0">
                <a:highlight>
                  <a:srgbClr val="FFFF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2022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559A1A-6320-02BE-3DCA-6F9FE4C64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The cathode nominal operating temperature is 1000 ℃ (12.5 A, 10.5 V, i.e. 132 W) however during first activation phase, the heating current is raised above 14 A for few hours, as a results some part of the cathode such as the casing and the lead would reach 1600 degree C where Molybdenum start to evaporate.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During proto gun test, we raised the cathode heating to 17-18 A, which lead damaging the test cathode (old from 1980). After opening the gun we noticed grey metalic coating due to ion sputtering. After doing the x-ray fluoroscent spectroscopy of the contaminated ceramic and stainless steel, we found it was Molybdenum.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The cathode ceramic resistance dropped from </a:t>
            </a:r>
            <a:r>
              <a:rPr lang="en-CH" sz="1800" b="0" dirty="0">
                <a:solidFill>
                  <a:srgbClr val="2F2F2F"/>
                </a:solidFill>
              </a:rPr>
              <a:t>1TΩ to 200 MΩ due to molybdenum coating.</a:t>
            </a:r>
          </a:p>
          <a:p>
            <a:pPr marL="342900" indent="-342900">
              <a:buFont typeface="Wingdings" pitchFamily="2" charset="2"/>
              <a:buChar char="ü"/>
            </a:pPr>
            <a:endParaRPr lang="en-CH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B8BBB0-58B9-C85A-8D07-FEA20DE22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Weak points: heat shield and outgassing of Mo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8092-CB42-5065-52B7-7945373BD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EA1ED-15D4-2625-713A-8DB2F9E6E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C31C8-137A-0C30-A5AD-6534D13E6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D1C77F-C548-03EE-7EE6-78E815DEA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54" y="3429000"/>
            <a:ext cx="3540369" cy="27176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5A6F51-70E9-6BAD-CE19-1E55B638E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2365" y="3428999"/>
            <a:ext cx="3532083" cy="271760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3A58F5E-77BD-88BE-646E-DC5695DD583B}"/>
              </a:ext>
            </a:extLst>
          </p:cNvPr>
          <p:cNvCxnSpPr/>
          <p:nvPr/>
        </p:nvCxnSpPr>
        <p:spPr>
          <a:xfrm flipH="1">
            <a:off x="6096000" y="3903785"/>
            <a:ext cx="216877" cy="5099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875C747-A885-ACB8-6BC9-37D5707E6A38}"/>
              </a:ext>
            </a:extLst>
          </p:cNvPr>
          <p:cNvSpPr txBox="1"/>
          <p:nvPr/>
        </p:nvSpPr>
        <p:spPr>
          <a:xfrm>
            <a:off x="5788406" y="3557467"/>
            <a:ext cx="18594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Molybdenum</a:t>
            </a:r>
            <a:r>
              <a:rPr lang="en-US" dirty="0">
                <a:solidFill>
                  <a:srgbClr val="FF0000"/>
                </a:solidFill>
              </a:rPr>
              <a:t> (Mo)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41D232-CD38-70AC-DE17-260AB8466340}"/>
              </a:ext>
            </a:extLst>
          </p:cNvPr>
          <p:cNvSpPr txBox="1"/>
          <p:nvPr/>
        </p:nvSpPr>
        <p:spPr>
          <a:xfrm rot="19076640">
            <a:off x="4160503" y="4833052"/>
            <a:ext cx="14875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Stainless steel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E9EA7C7-5A1A-A6F2-C549-0C20499FEF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1082" y="3343972"/>
            <a:ext cx="3540369" cy="28026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F13B10-3860-157A-C306-3E7BA04CF9D9}"/>
              </a:ext>
            </a:extLst>
          </p:cNvPr>
          <p:cNvSpPr txBox="1"/>
          <p:nvPr/>
        </p:nvSpPr>
        <p:spPr>
          <a:xfrm>
            <a:off x="4735033" y="3210877"/>
            <a:ext cx="232275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Image courtesy: Marc </a:t>
            </a:r>
            <a:r>
              <a:rPr lang="en-US" sz="1000" dirty="0" err="1"/>
              <a:t>Thiebert</a:t>
            </a:r>
            <a:r>
              <a:rPr lang="en-US" sz="1000" dirty="0"/>
              <a:t> (TE-VSC)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966270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7A8337-8270-AA2E-7D77-D32D2C897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Resistance of ceramic</a:t>
            </a:r>
            <a:r>
              <a:rPr lang="en-US" dirty="0"/>
              <a:t> dropped due to Mo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221AC-24F6-5760-03CF-5BD8B0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860AA-D627-6ADF-EA2E-7A5014B41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16E2A-281A-7396-E01A-EF3E0A7B7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179821-3DC3-583A-AFC6-A4360220C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970" y="2193433"/>
            <a:ext cx="2631030" cy="39037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B5DE2C-3EC5-E3B4-480B-3DDDE86AE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627" y="2088545"/>
            <a:ext cx="2749546" cy="40796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1AC350-820C-BFDA-57A6-5AA34F480B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4106" y="139234"/>
            <a:ext cx="1711569" cy="18227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68F4F3-39DB-FD4C-865F-4F4C01F5C8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8" y="2193434"/>
            <a:ext cx="2345399" cy="39037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F8AB2D-C4DC-38AA-83C2-E7E33C4F28E8}"/>
              </a:ext>
            </a:extLst>
          </p:cNvPr>
          <p:cNvSpPr txBox="1"/>
          <p:nvPr/>
        </p:nvSpPr>
        <p:spPr>
          <a:xfrm>
            <a:off x="407988" y="1662803"/>
            <a:ext cx="23217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Grid-to-Ground &gt; 1 TΩ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FFD5FB-CDCD-9578-BD15-CA7EE571571E}"/>
              </a:ext>
            </a:extLst>
          </p:cNvPr>
          <p:cNvSpPr txBox="1"/>
          <p:nvPr/>
        </p:nvSpPr>
        <p:spPr>
          <a:xfrm>
            <a:off x="3365006" y="1684945"/>
            <a:ext cx="29350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Cathode-to-Ground  200 MΩ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03CF13-A846-386E-132A-74712A79F1D3}"/>
              </a:ext>
            </a:extLst>
          </p:cNvPr>
          <p:cNvSpPr txBox="1"/>
          <p:nvPr/>
        </p:nvSpPr>
        <p:spPr>
          <a:xfrm>
            <a:off x="1847088" y="681442"/>
            <a:ext cx="26673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Resistance after gun tests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C336E730-81AD-EEA5-0293-4B9E735835A9}"/>
              </a:ext>
            </a:extLst>
          </p:cNvPr>
          <p:cNvSpPr/>
          <p:nvPr/>
        </p:nvSpPr>
        <p:spPr>
          <a:xfrm rot="5400000">
            <a:off x="2929372" y="-1685787"/>
            <a:ext cx="697393" cy="6044073"/>
          </a:xfrm>
          <a:prstGeom prst="leftBrace">
            <a:avLst>
              <a:gd name="adj1" fmla="val 8333"/>
              <a:gd name="adj2" fmla="val 5188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9112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93FEA0-DE78-0739-D4E5-84F7A74CC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Do not heat cathode above 1100 ℃ (avoid high temperature activation), let it outgass slow and for longer duration.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Add tantalum foil on the side/back of the cathode to improve homogeneity of the cathode temperature, this also will reduce molybdenum evaporation</a:t>
            </a:r>
            <a:r>
              <a:rPr lang="en-US" sz="1800" b="0" dirty="0"/>
              <a:t> and prevent it</a:t>
            </a:r>
            <a:r>
              <a:rPr lang="en-CH" sz="1800" b="0" dirty="0"/>
              <a:t> from reaching</a:t>
            </a:r>
            <a:r>
              <a:rPr lang="en-US" sz="1800" b="0" dirty="0"/>
              <a:t> it to</a:t>
            </a:r>
            <a:r>
              <a:rPr lang="en-CH" sz="1800" b="0" dirty="0"/>
              <a:t> the ceramic.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Increase the distance between cathode and ceramic: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GB" dirty="0"/>
              <a:t>F</a:t>
            </a:r>
            <a:r>
              <a:rPr lang="en-CH" dirty="0"/>
              <a:t>or proto gun, make shorter ceramic and add ss piece between cathode and ceramic to reduce thermal conduction.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b="0" dirty="0"/>
              <a:t>For final gun, copy the concept from old russian gun where ceramic is part of the vacuum chamber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7906BE-F7D1-7E41-82E6-0431B1CDA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Solutions: proto gun and final gun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E9CD2-D778-4D50-FE20-9985DEF3A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2E647-0818-E4BD-2FA4-2ED20DE10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3702D-41CA-26A0-E82D-C35ECEC66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EDE7E7-CFF0-9E6F-9E18-22A8EA1566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35" t="13496" r="70146" b="26740"/>
          <a:stretch/>
        </p:blipFill>
        <p:spPr>
          <a:xfrm>
            <a:off x="3088858" y="3839693"/>
            <a:ext cx="3329526" cy="2361081"/>
          </a:xfrm>
          <a:prstGeom prst="rect">
            <a:avLst/>
          </a:prstGeom>
        </p:spPr>
      </p:pic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02BC91E0-F72A-2D90-88BC-5FAEB6896F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867"/>
          <a:stretch/>
        </p:blipFill>
        <p:spPr>
          <a:xfrm>
            <a:off x="6418384" y="3696596"/>
            <a:ext cx="1967388" cy="258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007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426B93-3297-57C1-6277-D68B33157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Example wavy ceramic for final gun ! (in DN160CF flange)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09F37-05F4-8B3D-F72F-F49FE938C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46814-E0BA-34B3-5A6C-03A05C4D5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C5EC4-7E78-CADD-224D-4ACAEA464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5C3992-AC12-41D8-7B31-7F4B14B40596}"/>
              </a:ext>
            </a:extLst>
          </p:cNvPr>
          <p:cNvSpPr txBox="1"/>
          <p:nvPr/>
        </p:nvSpPr>
        <p:spPr>
          <a:xfrm>
            <a:off x="2629786" y="5954233"/>
            <a:ext cx="72712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Image from: </a:t>
            </a:r>
            <a:r>
              <a:rPr lang="en-US" dirty="0">
                <a:hlinkClick r:id="rId2"/>
              </a:rPr>
              <a:t>https://www.sct-ceramics.com/en/markets/electron-tubes/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5EA8A0-0FE7-6B55-29C0-5A2E1511E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566" y="873069"/>
            <a:ext cx="4850951" cy="48398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84E461-F8CE-9D0F-E689-33D750526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63834" y="2087704"/>
            <a:ext cx="2416115" cy="2410592"/>
          </a:xfrm>
          <a:prstGeom prst="rect">
            <a:avLst/>
          </a:prstGeom>
        </p:spPr>
      </p:pic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D5839531-0F5C-09B2-C568-BC41F46535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867"/>
          <a:stretch/>
        </p:blipFill>
        <p:spPr>
          <a:xfrm>
            <a:off x="8550709" y="1961663"/>
            <a:ext cx="1967388" cy="25812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23C7FD-05A6-F2D4-9882-1DAFB83F7FC3}"/>
              </a:ext>
            </a:extLst>
          </p:cNvPr>
          <p:cNvSpPr txBox="1"/>
          <p:nvPr/>
        </p:nvSpPr>
        <p:spPr>
          <a:xfrm>
            <a:off x="6096000" y="1606885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V_cathode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B53A4B-601C-DE0D-1ACA-3FC5C9019528}"/>
              </a:ext>
            </a:extLst>
          </p:cNvPr>
          <p:cNvSpPr txBox="1"/>
          <p:nvPr/>
        </p:nvSpPr>
        <p:spPr>
          <a:xfrm>
            <a:off x="7198866" y="4702116"/>
            <a:ext cx="6668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V_grid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24DE4F-7400-2D1E-EC75-06E3B32BA49E}"/>
              </a:ext>
            </a:extLst>
          </p:cNvPr>
          <p:cNvSpPr txBox="1"/>
          <p:nvPr/>
        </p:nvSpPr>
        <p:spPr>
          <a:xfrm>
            <a:off x="8315049" y="1649401"/>
            <a:ext cx="10002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V_ground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71D532B-4FDB-FBA5-3A33-E49B70252150}"/>
              </a:ext>
            </a:extLst>
          </p:cNvPr>
          <p:cNvCxnSpPr>
            <a:stCxn id="12" idx="2"/>
          </p:cNvCxnSpPr>
          <p:nvPr/>
        </p:nvCxnSpPr>
        <p:spPr>
          <a:xfrm>
            <a:off x="6647433" y="1883884"/>
            <a:ext cx="292083" cy="426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B25F112-805E-D052-046D-E9510F607221}"/>
              </a:ext>
            </a:extLst>
          </p:cNvPr>
          <p:cNvCxnSpPr/>
          <p:nvPr/>
        </p:nvCxnSpPr>
        <p:spPr>
          <a:xfrm flipH="1">
            <a:off x="8406809" y="1961663"/>
            <a:ext cx="212651" cy="235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5AE61A6-B6EE-8BA2-D998-38CAFE5361F0}"/>
              </a:ext>
            </a:extLst>
          </p:cNvPr>
          <p:cNvCxnSpPr/>
          <p:nvPr/>
        </p:nvCxnSpPr>
        <p:spPr>
          <a:xfrm flipH="1" flipV="1">
            <a:off x="7545372" y="4281377"/>
            <a:ext cx="93415" cy="342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205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626317-DE02-6961-BC6D-BA3AABC51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Jean design proposal, gun v5 (July 2024)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C48E7-5C6D-39C8-B930-B111A65EB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795B5-6ED0-C329-EFAB-5A21D29F7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B1885-0A53-1B92-87FD-A0A3DCC4E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EF91FC-4025-F66A-7097-5B6B00F95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175" y="894353"/>
            <a:ext cx="9119147" cy="526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43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AAF7F3-2BC5-6262-1B82-995E4FCA1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Normally in vacuum 1mm/1kV and 2mm/1kV in 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But for a hot ceramic, &gt; 60</a:t>
            </a:r>
            <a:r>
              <a:rPr lang="en-US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 this limit goes 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Russian gun, for 35 kV, they had in air 100 mm, that is also hot ceramic, which is 2.8 mm/kV in air, and it works. So we aim for 3 mm/kV in air, with a wavy ceramic, the ceramic length can be shortened to about half, that is 50 mm.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security margin, we make it 60mm long each </a:t>
            </a:r>
            <a:r>
              <a:rPr lang="en-US" b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ceramic tube.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F1F60B-D614-F643-F4AE-B4E2DF17C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should be ceramic length 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AF8CF-56DC-1367-A8E2-F358BAAF3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2A4B4-7970-3D23-F28C-23EA3BB9D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8E5A8-3059-BF19-C1BD-912AF6CA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758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6EEE65-C0BD-6114-74F7-F96070BD6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Proto gun modification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21D21-0D22-46DA-B4F9-67341AFC9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8276B-8ED0-576E-C8CA-CF76F79C6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B950E-AE94-E6E2-673B-37BC38DE4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5F3B4F-4E34-2F1C-7FDD-B363AFAD3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4061" y="2229682"/>
            <a:ext cx="4847866" cy="31668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7AA943-25C4-C31E-8639-8E17AF4AB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8868" y="914400"/>
            <a:ext cx="6392506" cy="25769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81CBE4-55CE-10EA-5AD1-34B5BE8F9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8868" y="3603006"/>
            <a:ext cx="6392507" cy="26340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D9A118-2A25-7F1A-E447-59A71D445D32}"/>
              </a:ext>
            </a:extLst>
          </p:cNvPr>
          <p:cNvSpPr txBox="1"/>
          <p:nvPr/>
        </p:nvSpPr>
        <p:spPr>
          <a:xfrm>
            <a:off x="635349" y="620948"/>
            <a:ext cx="113760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Ceramic of 12cm was originally for 68 kV but since then we reduced requirement to 30 kV, this reduced ceramic length and keep it away from cathode</a:t>
            </a:r>
          </a:p>
        </p:txBody>
      </p:sp>
    </p:spTree>
    <p:extLst>
      <p:ext uri="{BB962C8B-B14F-4D97-AF65-F5344CB8AC3E}">
        <p14:creationId xmlns:p14="http://schemas.microsoft.com/office/powerpoint/2010/main" val="2322866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7A5A71B3-4BBD-CB2C-0B8E-63D8E31634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504" r="56948" b="13039"/>
          <a:stretch/>
        </p:blipFill>
        <p:spPr>
          <a:xfrm>
            <a:off x="4570667" y="2541418"/>
            <a:ext cx="4674115" cy="17231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073C954-D401-2E8B-6F5F-EE49F11F9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Old gun details for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E36E8-22D6-4E2B-418A-7A94B298A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67EDC-620A-A660-E8AF-9AFC219B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1E529-9F03-4641-21AF-1D792C87D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F46C21-6822-A851-990A-B3A776CEC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919" y="1880068"/>
            <a:ext cx="1935988" cy="19808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C34AC4-1952-B4C7-9C70-1ACFE8AC9B1C}"/>
              </a:ext>
            </a:extLst>
          </p:cNvPr>
          <p:cNvSpPr txBox="1"/>
          <p:nvPr/>
        </p:nvSpPr>
        <p:spPr>
          <a:xfrm>
            <a:off x="296070" y="3966194"/>
            <a:ext cx="299376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Tantalum foils for radiative heat shield</a:t>
            </a:r>
          </a:p>
          <a:p>
            <a:pPr algn="l"/>
            <a:r>
              <a:rPr lang="en-CH" sz="1400" dirty="0"/>
              <a:t>inside hollow pierce electrode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B11F73-F48B-CA3C-7AC0-97C1CFB606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6388" y="4489549"/>
            <a:ext cx="2499090" cy="17569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F17B20-B585-EF5F-D722-4483C6A67DF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3607"/>
          <a:stretch/>
        </p:blipFill>
        <p:spPr>
          <a:xfrm>
            <a:off x="10298050" y="812756"/>
            <a:ext cx="1454807" cy="10543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4D7EA1-2A02-2E62-A724-AA5EE34AA999}"/>
              </a:ext>
            </a:extLst>
          </p:cNvPr>
          <p:cNvSpPr txBox="1"/>
          <p:nvPr/>
        </p:nvSpPr>
        <p:spPr>
          <a:xfrm>
            <a:off x="9858001" y="1904178"/>
            <a:ext cx="249908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Silver coated anode (thermal emissivity is about 10 times lower than that of 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98796A-BDCF-F076-4D2D-930FAD545E17}"/>
              </a:ext>
            </a:extLst>
          </p:cNvPr>
          <p:cNvSpPr txBox="1"/>
          <p:nvPr/>
        </p:nvSpPr>
        <p:spPr>
          <a:xfrm>
            <a:off x="1760173" y="5244084"/>
            <a:ext cx="249908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Cathode is far from ceramic, large ceramic tube air side,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33E28C-1C79-39D7-6C93-825B94C806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0803" y="4434883"/>
            <a:ext cx="1770634" cy="18140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6422F60-4C93-C639-85A6-D2EA4392ED60}"/>
              </a:ext>
            </a:extLst>
          </p:cNvPr>
          <p:cNvSpPr txBox="1"/>
          <p:nvPr/>
        </p:nvSpPr>
        <p:spPr>
          <a:xfrm>
            <a:off x="9775908" y="5228495"/>
            <a:ext cx="249908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I</a:t>
            </a:r>
            <a:r>
              <a:rPr lang="en-GB" sz="1400" dirty="0"/>
              <a:t>c</a:t>
            </a:r>
            <a:r>
              <a:rPr lang="en-CH" sz="1400" dirty="0"/>
              <a:t>athode inside chamber that has metal strips for low emissivity 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5E1D089-022F-0793-BF8A-30AC5F7C8A5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835" t="13496" r="50991" b="26740"/>
          <a:stretch/>
        </p:blipFill>
        <p:spPr>
          <a:xfrm>
            <a:off x="4447509" y="604116"/>
            <a:ext cx="4797273" cy="16949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31B1D1D-6CA8-5C19-AD65-ADF2C363AE48}"/>
              </a:ext>
            </a:extLst>
          </p:cNvPr>
          <p:cNvSpPr txBox="1"/>
          <p:nvPr/>
        </p:nvSpPr>
        <p:spPr>
          <a:xfrm>
            <a:off x="4877153" y="2248382"/>
            <a:ext cx="8079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ceramic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424DE9-3029-CF4B-7FD3-18BACDBD7C11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81110" y="2525381"/>
            <a:ext cx="121321" cy="7960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ABB8EF9-EDCF-1F27-1F76-69F9923F1EA1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5281110" y="1897478"/>
            <a:ext cx="198730" cy="3509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6544839-8C47-5336-2E86-ED23DD8C8DCC}"/>
              </a:ext>
            </a:extLst>
          </p:cNvPr>
          <p:cNvSpPr txBox="1"/>
          <p:nvPr/>
        </p:nvSpPr>
        <p:spPr>
          <a:xfrm>
            <a:off x="6086986" y="2266891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cathode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43D537B-3C61-6B2E-09A0-D61ED9EF9F91}"/>
              </a:ext>
            </a:extLst>
          </p:cNvPr>
          <p:cNvCxnSpPr>
            <a:cxnSpLocks/>
          </p:cNvCxnSpPr>
          <p:nvPr/>
        </p:nvCxnSpPr>
        <p:spPr>
          <a:xfrm flipH="1">
            <a:off x="6197030" y="2485797"/>
            <a:ext cx="188110" cy="31746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5BCD0E4-5331-A709-FD8A-A726D7668A36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6907724" y="1522788"/>
            <a:ext cx="248532" cy="8826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8401146-827D-33A2-DD5A-E63DE86C7890}"/>
              </a:ext>
            </a:extLst>
          </p:cNvPr>
          <p:cNvCxnSpPr>
            <a:cxnSpLocks/>
          </p:cNvCxnSpPr>
          <p:nvPr/>
        </p:nvCxnSpPr>
        <p:spPr>
          <a:xfrm>
            <a:off x="5531846" y="2562732"/>
            <a:ext cx="581028" cy="7586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51AC30C-AABB-D695-D10E-E475255B6CAE}"/>
              </a:ext>
            </a:extLst>
          </p:cNvPr>
          <p:cNvCxnSpPr>
            <a:cxnSpLocks/>
          </p:cNvCxnSpPr>
          <p:nvPr/>
        </p:nvCxnSpPr>
        <p:spPr>
          <a:xfrm flipV="1">
            <a:off x="5531846" y="1831915"/>
            <a:ext cx="665184" cy="4538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59B8CAA-479E-3501-60A8-B7EF1D7238DF}"/>
              </a:ext>
            </a:extLst>
          </p:cNvPr>
          <p:cNvCxnSpPr>
            <a:cxnSpLocks/>
          </p:cNvCxnSpPr>
          <p:nvPr/>
        </p:nvCxnSpPr>
        <p:spPr>
          <a:xfrm>
            <a:off x="7496460" y="3885231"/>
            <a:ext cx="1340435" cy="9857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204AFA8-228E-0A08-41A8-2E1D5430D468}"/>
              </a:ext>
            </a:extLst>
          </p:cNvPr>
          <p:cNvCxnSpPr>
            <a:cxnSpLocks/>
          </p:cNvCxnSpPr>
          <p:nvPr/>
        </p:nvCxnSpPr>
        <p:spPr>
          <a:xfrm flipV="1">
            <a:off x="8897239" y="1359682"/>
            <a:ext cx="1708214" cy="323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EC38506E-2DFB-8D31-B207-2E8BDBCC40D3}"/>
              </a:ext>
            </a:extLst>
          </p:cNvPr>
          <p:cNvSpPr txBox="1"/>
          <p:nvPr/>
        </p:nvSpPr>
        <p:spPr>
          <a:xfrm>
            <a:off x="9268142" y="3110723"/>
            <a:ext cx="1869101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Cooling water</a:t>
            </a:r>
          </a:p>
          <a:p>
            <a:pPr algn="l"/>
            <a:r>
              <a:rPr lang="en-CH" sz="1400" dirty="0"/>
              <a:t>on the outside of anode</a:t>
            </a:r>
          </a:p>
          <a:p>
            <a:pPr algn="l"/>
            <a:r>
              <a:rPr lang="en-CH" sz="1400" dirty="0"/>
              <a:t>chamber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D63896-A128-A046-1D93-C0DCF291DEED}"/>
              </a:ext>
            </a:extLst>
          </p:cNvPr>
          <p:cNvSpPr txBox="1"/>
          <p:nvPr/>
        </p:nvSpPr>
        <p:spPr>
          <a:xfrm>
            <a:off x="123092" y="812756"/>
            <a:ext cx="413617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Russians had thought through about the thermal management very carefully !</a:t>
            </a:r>
          </a:p>
        </p:txBody>
      </p:sp>
    </p:spTree>
    <p:extLst>
      <p:ext uri="{BB962C8B-B14F-4D97-AF65-F5344CB8AC3E}">
        <p14:creationId xmlns:p14="http://schemas.microsoft.com/office/powerpoint/2010/main" val="4741108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724E6E-4E86-893A-1D2D-92A0D1E42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Anneal after machining at 900 + 150 degree 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All electrodes vacuum fire at 400 degree after electropolish for better homogeneity in terms of magnetism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Weld joint/roughness kept small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Vibration treatment to remove weld stresses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Silver plating anode for reducing thermal emissivity (10 times </a:t>
            </a:r>
            <a:r>
              <a:rPr lang="en-GB"/>
              <a:t>less than ss)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D6CF3A-F154-C103-57F0-E64EADF83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Old russian gun – 2D drawings info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6AA9D-18E0-150B-3996-54C9C054E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F4EB5-7DF2-0F5D-8740-951F56785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B57CD-D471-2C1B-5FF1-9BD460D88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101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CE5410-39F3-887B-462C-4F7D244A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Simulations: chosen the best geometry (A. Pikin, 2019)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Transformed to production design (proto &amp; final)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Proto gun test results (Gunn, Alex, Jean, Gerard)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What we learned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5DBA8-9FA6-968B-E05B-F9CA1DE7E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H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1BF13-06CA-F40E-DA22-6FFE9D67D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01C4C-1DA3-51FE-59C2-4A23208B0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E64A4-69E9-4E10-2FE9-0DD9BB357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95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7532DC-7BF1-1560-ED0A-CE85F767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Old gun details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17EB1-F86D-4F0B-63D3-64316EB22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D6B6B-DB20-61C7-5F09-D0447B4B9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42D9D-1DCD-190A-085A-7331398E7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30B2D4-3B42-98FA-4329-B9A35C1BF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651" y="579820"/>
            <a:ext cx="8105489" cy="569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24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260B78-1464-97B7-5521-EDD7D49E5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Temperature measurement with pyrometer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6C9D8-C4AB-9715-09DA-9AED84678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CBE1A-233B-CAB8-FBCB-A844B92F3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938EC-9F3E-3573-A80F-0D19DF173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B21FE4-FC91-1BC9-2EC4-32541A286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077" y="1469684"/>
            <a:ext cx="4959096" cy="3918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4A5E05-F357-B535-710A-1E56F20F27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256" y="2450592"/>
            <a:ext cx="5210744" cy="351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728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92F741-BD9A-610F-C616-5FB18958E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Electrode geometry validated (perveance 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 heat shield (Tantalum foil) around cathode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Increase distance between ceramic and cathode to reduce ceramic temperature and thus keep high ceramic resistance as possible.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proto gun, quick fix: shorten cathode ceramic (away from cathode) and add Ta foil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final gun, adapt the Russian design (remove ceramic from the vacuum and away from cathode)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9102B0-E56A-37C7-B8D3-72CFA7297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plan of action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E6EEA-A8D2-0D6E-C6AE-A6BC06D90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B1D12-B37A-6C52-0BA7-31BEB39DD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035F3-E890-53E0-F6AD-81E85CF0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3300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BBB76-3C05-734F-D338-DA7B0A76EB1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1588"/>
            <a:ext cx="1543050" cy="365125"/>
          </a:xfrm>
        </p:spPr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90FC2-C0E5-3A55-53EC-682E5567E70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56350"/>
            <a:ext cx="6572250" cy="365125"/>
          </a:xfrm>
        </p:spPr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53D76-D138-6739-38D2-0BEAD29C57C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9120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FA7EFB-19C6-4FD3-2B92-0A28FE169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Ceramic resistivity @25 C vs 800 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1EE74-CD7C-C182-419C-0384A2722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34E2F-5283-C975-32F3-2C7736EB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0B172-B2F3-4355-7DE1-CAFF82A5E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60CCF0-EB4A-C76B-242A-A3B2A36D4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66" y="617636"/>
            <a:ext cx="11519046" cy="562272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D9112C0-8E52-7DC6-D1AA-7A9564F439D8}"/>
              </a:ext>
            </a:extLst>
          </p:cNvPr>
          <p:cNvSpPr/>
          <p:nvPr/>
        </p:nvSpPr>
        <p:spPr>
          <a:xfrm>
            <a:off x="264966" y="5600514"/>
            <a:ext cx="11519047" cy="6398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0893379-9791-7717-8F4C-15C290140706}"/>
              </a:ext>
            </a:extLst>
          </p:cNvPr>
          <p:cNvSpPr/>
          <p:nvPr/>
        </p:nvSpPr>
        <p:spPr>
          <a:xfrm>
            <a:off x="9753600" y="5437632"/>
            <a:ext cx="804672" cy="80273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26652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8600CA-2DC6-9A04-FE12-2F1ACFDAD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thermal conductivity for ceramic: </a:t>
            </a:r>
            <a:r>
              <a:rPr lang="en-GB" b="1" dirty="0">
                <a:hlinkClick r:id="rId2"/>
              </a:rPr>
              <a:t>https://iopscience.iop.org/article/10.1088/1742-6596/655/1/012057</a:t>
            </a: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0EC472-EBC5-6901-304D-4417D274E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01194-46CE-E193-5821-247496142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10E8C-1E42-354A-8FB3-F08749CFF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E434D-C12A-2A72-4C18-EC1E3623C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2CC9CD-7C90-A068-E100-A63A0F659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304" y="1712453"/>
            <a:ext cx="7772400" cy="416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33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B025AF-BB2E-561D-9C94-E2DE2CADA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L</a:t>
            </a:r>
            <a:r>
              <a:rPr lang="en-CH" dirty="0">
                <a:hlinkClick r:id="rId2"/>
              </a:rPr>
              <a:t>ink to slides</a:t>
            </a:r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61AB8D-B021-8A07-1DA3-6CB63E182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2019 Simulations by Sasha (A. Pikin)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9E133-E667-29D9-F329-BD9B799F0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6CA13-17A6-5C5B-BB66-2FD870A9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E5FBD-8D20-8EDA-8C8B-0921D2B4A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3D9979-B0B8-99FD-3082-3655B3B03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96" y="2499360"/>
            <a:ext cx="2869756" cy="36497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4668CD-AA79-2403-ECF7-986EEAFBA7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7745" y="2467151"/>
            <a:ext cx="2375445" cy="38107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7B7F3E-F39F-D3CB-7933-600B8929E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0508" y="2409023"/>
            <a:ext cx="2264980" cy="39080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52DF4D-09DE-F8B6-795D-5C564C7761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7941" y="3000509"/>
            <a:ext cx="3443390" cy="24512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A3E48CB-1065-AEAB-C0E2-4C3453BBF536}"/>
              </a:ext>
            </a:extLst>
          </p:cNvPr>
          <p:cNvSpPr txBox="1"/>
          <p:nvPr/>
        </p:nvSpPr>
        <p:spPr>
          <a:xfrm>
            <a:off x="2898316" y="1638182"/>
            <a:ext cx="642483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highlight>
                  <a:srgbClr val="FFFF00"/>
                </a:highlight>
              </a:rPr>
              <a:t>Flat cathode design gives the lowest transverse temperature !!!</a:t>
            </a:r>
          </a:p>
        </p:txBody>
      </p:sp>
    </p:spTree>
    <p:extLst>
      <p:ext uri="{BB962C8B-B14F-4D97-AF65-F5344CB8AC3E}">
        <p14:creationId xmlns:p14="http://schemas.microsoft.com/office/powerpoint/2010/main" val="958172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B025AF-BB2E-561D-9C94-E2DE2CADA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L</a:t>
            </a:r>
            <a:r>
              <a:rPr lang="en-CH" dirty="0">
                <a:hlinkClick r:id="rId2"/>
              </a:rPr>
              <a:t>ink to slides</a:t>
            </a:r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61AB8D-B021-8A07-1DA3-6CB63E182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2019 Simulations by Sasha (A. Pikin)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9E133-E667-29D9-F329-BD9B799F0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6CA13-17A6-5C5B-BB66-2FD870A9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E5FBD-8D20-8EDA-8C8B-0921D2B4A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747BDB-950F-28D2-9B6E-EA7D525AF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920" y="768113"/>
            <a:ext cx="7772400" cy="53217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4D4267-BAB5-FD12-2755-400061E685A0}"/>
              </a:ext>
            </a:extLst>
          </p:cNvPr>
          <p:cNvSpPr txBox="1"/>
          <p:nvPr/>
        </p:nvSpPr>
        <p:spPr>
          <a:xfrm>
            <a:off x="633984" y="2426208"/>
            <a:ext cx="2385268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7 different variation</a:t>
            </a:r>
          </a:p>
          <a:p>
            <a:pPr algn="l"/>
            <a:r>
              <a:rPr lang="en-GB" dirty="0"/>
              <a:t>o</a:t>
            </a:r>
            <a:r>
              <a:rPr lang="en-CH" dirty="0"/>
              <a:t>f flat cathodes tried</a:t>
            </a:r>
          </a:p>
          <a:p>
            <a:pPr algn="l"/>
            <a:r>
              <a:rPr lang="en-GB" dirty="0"/>
              <a:t>t</a:t>
            </a:r>
            <a:r>
              <a:rPr lang="en-CH" dirty="0"/>
              <a:t>o find optimum design.</a:t>
            </a:r>
          </a:p>
        </p:txBody>
      </p:sp>
    </p:spTree>
    <p:extLst>
      <p:ext uri="{BB962C8B-B14F-4D97-AF65-F5344CB8AC3E}">
        <p14:creationId xmlns:p14="http://schemas.microsoft.com/office/powerpoint/2010/main" val="952464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B025AF-BB2E-561D-9C94-E2DE2CADA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L</a:t>
            </a:r>
            <a:r>
              <a:rPr lang="en-CH" dirty="0">
                <a:hlinkClick r:id="rId2"/>
              </a:rPr>
              <a:t>ink to slides</a:t>
            </a:r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61AB8D-B021-8A07-1DA3-6CB63E182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2019 Simulations by Sasha (A. Pikin)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9E133-E667-29D9-F329-BD9B799F0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6CA13-17A6-5C5B-BB66-2FD870A9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E5FBD-8D20-8EDA-8C8B-0921D2B4A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4D4267-BAB5-FD12-2755-400061E685A0}"/>
              </a:ext>
            </a:extLst>
          </p:cNvPr>
          <p:cNvSpPr txBox="1"/>
          <p:nvPr/>
        </p:nvSpPr>
        <p:spPr>
          <a:xfrm>
            <a:off x="4784915" y="741635"/>
            <a:ext cx="319318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All 7 flat design comparison in: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current density vs radius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Transverse temp vs B field</a:t>
            </a:r>
            <a:endParaRPr lang="en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946412-1DBE-F9A4-2866-70691D735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193" y="1682497"/>
            <a:ext cx="10000595" cy="444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12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B025AF-BB2E-561D-9C94-E2DE2CADA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L</a:t>
            </a:r>
            <a:r>
              <a:rPr lang="en-CH" dirty="0">
                <a:hlinkClick r:id="rId2"/>
              </a:rPr>
              <a:t>ink to slides</a:t>
            </a:r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61AB8D-B021-8A07-1DA3-6CB63E182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2019 Simulations by Sasha (A. Pikin)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9E133-E667-29D9-F329-BD9B799F0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6CA13-17A6-5C5B-BB66-2FD870A9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E5FBD-8D20-8EDA-8C8B-0921D2B4A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BE81DA-61BD-BDB3-7D9A-BF3ACA641E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694" y="1033285"/>
            <a:ext cx="9965754" cy="491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044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D0D91E-58FC-38DC-857B-A76BD1D6F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Proto and final gun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FC5F5-6935-0B4D-478F-1D0BD917A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35B02-0E19-96E3-B9DB-1AED12020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A45C7-144A-1D4D-9A6B-C1348DB51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A diagram of a machine&#10;&#10;Description automatically generated">
            <a:extLst>
              <a:ext uri="{FF2B5EF4-FFF2-40B4-BE49-F238E27FC236}">
                <a16:creationId xmlns:a16="http://schemas.microsoft.com/office/drawing/2014/main" id="{A0A0A4FF-ADE1-9B1D-44E8-E5C881611F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84"/>
          <a:stretch/>
        </p:blipFill>
        <p:spPr>
          <a:xfrm rot="16200000">
            <a:off x="7598575" y="2404270"/>
            <a:ext cx="4436661" cy="2581280"/>
          </a:xfrm>
          <a:prstGeom prst="rect">
            <a:avLst/>
          </a:prstGeom>
        </p:spPr>
      </p:pic>
      <p:pic>
        <p:nvPicPr>
          <p:cNvPr id="8" name="Picture 7" descr="A collage of a diagram of a machine&#10;&#10;Description automatically generated">
            <a:extLst>
              <a:ext uri="{FF2B5EF4-FFF2-40B4-BE49-F238E27FC236}">
                <a16:creationId xmlns:a16="http://schemas.microsoft.com/office/drawing/2014/main" id="{DA2B5A0B-00F3-6401-74E2-42A378C019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207"/>
          <a:stretch/>
        </p:blipFill>
        <p:spPr>
          <a:xfrm>
            <a:off x="164148" y="1074878"/>
            <a:ext cx="5931852" cy="49417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C7BB05-5F24-7AC9-E0BD-EC52385453E5}"/>
              </a:ext>
            </a:extLst>
          </p:cNvPr>
          <p:cNvSpPr txBox="1"/>
          <p:nvPr/>
        </p:nvSpPr>
        <p:spPr>
          <a:xfrm>
            <a:off x="8526265" y="475725"/>
            <a:ext cx="270170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Larger vacuum chamber,</a:t>
            </a:r>
          </a:p>
          <a:p>
            <a:pPr algn="l"/>
            <a:r>
              <a:rPr lang="en-CH" dirty="0"/>
              <a:t>Different ceramic support 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D80292-8A6A-1B8D-A09E-6176B31931F3}"/>
              </a:ext>
            </a:extLst>
          </p:cNvPr>
          <p:cNvSpPr txBox="1"/>
          <p:nvPr/>
        </p:nvSpPr>
        <p:spPr>
          <a:xfrm rot="18878194">
            <a:off x="11991" y="1168803"/>
            <a:ext cx="181331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4000" dirty="0">
                <a:highlight>
                  <a:srgbClr val="FFFF00"/>
                </a:highlight>
              </a:rPr>
              <a:t>PROTO</a:t>
            </a:r>
            <a:endParaRPr lang="en-GB" sz="4000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9C91FD-ED37-E13E-D990-35771D33F46B}"/>
              </a:ext>
            </a:extLst>
          </p:cNvPr>
          <p:cNvSpPr txBox="1"/>
          <p:nvPr/>
        </p:nvSpPr>
        <p:spPr>
          <a:xfrm rot="18878194">
            <a:off x="7171589" y="1392087"/>
            <a:ext cx="111088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4000" dirty="0">
                <a:highlight>
                  <a:srgbClr val="FFFF00"/>
                </a:highlight>
              </a:rPr>
              <a:t>Final</a:t>
            </a:r>
            <a:endParaRPr lang="en-GB" sz="4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66993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019E45-AC29-5001-4163-042191D52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Proto gun test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48DFC-E63D-E4FA-2654-19FB465C4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66D34-A4FE-2FD4-84AA-03D1BA20A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640A3-BDE8-8045-7E04-565D81BC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6" name="Picture 15" descr="A graph of a function&#10;&#10;Description automatically generated">
            <a:extLst>
              <a:ext uri="{FF2B5EF4-FFF2-40B4-BE49-F238E27FC236}">
                <a16:creationId xmlns:a16="http://schemas.microsoft.com/office/drawing/2014/main" id="{F9487119-156F-178A-C1C5-868012EE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767" y="1837732"/>
            <a:ext cx="5086783" cy="3191467"/>
          </a:xfrm>
          <a:prstGeom prst="rect">
            <a:avLst/>
          </a:prstGeom>
        </p:spPr>
      </p:pic>
      <p:pic>
        <p:nvPicPr>
          <p:cNvPr id="7" name="Picture 6" descr="A graph of a cathode heating voltage&#10;&#10;Description automatically generated">
            <a:extLst>
              <a:ext uri="{FF2B5EF4-FFF2-40B4-BE49-F238E27FC236}">
                <a16:creationId xmlns:a16="http://schemas.microsoft.com/office/drawing/2014/main" id="{9BB8BC23-3117-29D5-CF74-C5E7F4AAF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50" y="1837732"/>
            <a:ext cx="5727700" cy="3429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9051F7-1269-BC27-20B3-A8F07CFB71B7}"/>
              </a:ext>
            </a:extLst>
          </p:cNvPr>
          <p:cNvSpPr txBox="1"/>
          <p:nvPr/>
        </p:nvSpPr>
        <p:spPr>
          <a:xfrm>
            <a:off x="407988" y="988529"/>
            <a:ext cx="533306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600" dirty="0">
                <a:highlight>
                  <a:srgbClr val="FFFF00"/>
                </a:highlight>
              </a:rPr>
              <a:t>Heated cathode to 1070 ℃ </a:t>
            </a:r>
          </a:p>
          <a:p>
            <a:pPr algn="l"/>
            <a:r>
              <a:rPr lang="en-CH" sz="1600" dirty="0">
                <a:highlight>
                  <a:srgbClr val="FFFF00"/>
                </a:highlight>
              </a:rPr>
              <a:t>(measured with pyrometer, 1% max variation at the center)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D10CC8-11BC-4AEB-7C0D-B0D5550B659E}"/>
              </a:ext>
            </a:extLst>
          </p:cNvPr>
          <p:cNvSpPr txBox="1"/>
          <p:nvPr/>
        </p:nvSpPr>
        <p:spPr>
          <a:xfrm>
            <a:off x="6911151" y="769703"/>
            <a:ext cx="5033429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600" dirty="0">
                <a:highlight>
                  <a:srgbClr val="FFFF00"/>
                </a:highlight>
              </a:rPr>
              <a:t>Beam extracted up to 5 keV and perveance measured !</a:t>
            </a:r>
          </a:p>
          <a:p>
            <a:pPr algn="l"/>
            <a:r>
              <a:rPr lang="en-CH" sz="1600" dirty="0">
                <a:highlight>
                  <a:srgbClr val="FFFF00"/>
                </a:highlight>
              </a:rPr>
              <a:t>Close to simulated design pervance 2.2-2.5 uP </a:t>
            </a:r>
          </a:p>
          <a:p>
            <a:pPr algn="l"/>
            <a:r>
              <a:rPr lang="en-CH" sz="1600" dirty="0">
                <a:highlight>
                  <a:srgbClr val="FFFF00"/>
                </a:highlight>
              </a:rPr>
              <a:t>(CST, Comsol, TRAK, EGUN)</a:t>
            </a:r>
          </a:p>
        </p:txBody>
      </p:sp>
    </p:spTree>
    <p:extLst>
      <p:ext uri="{BB962C8B-B14F-4D97-AF65-F5344CB8AC3E}">
        <p14:creationId xmlns:p14="http://schemas.microsoft.com/office/powerpoint/2010/main" val="1997029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559A1A-6320-02BE-3DCA-6F9FE4C64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Ceramic in the vacuum – cathode heating power of 100 W discipates mainly through conduction in the cathode support ceramic.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Grid gets hot mainly through thermal radiation.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As a result, the cathode ceramic reached 800 ℃ temperature on on end and 200 ℃ on the cold end. And the grid temperature reached 500 ℃ and grid ceramics around 400 ℃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The resistance of the ceramic (cathode to ground) was measured to be </a:t>
            </a:r>
            <a:r>
              <a:rPr lang="en-CH" sz="1800" b="0" dirty="0">
                <a:solidFill>
                  <a:srgbClr val="FF0000"/>
                </a:solidFill>
              </a:rPr>
              <a:t>540 kΩ hot. </a:t>
            </a:r>
            <a:r>
              <a:rPr lang="en-CH" sz="18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(&gt; 1 TΩ  when cold).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CH" sz="1800" b="0" dirty="0"/>
              <a:t>The resistance of the grid ceramics (grid to ground) was measured to be </a:t>
            </a:r>
            <a:r>
              <a:rPr lang="en-CH" sz="1800" b="0" dirty="0">
                <a:solidFill>
                  <a:srgbClr val="FF0000"/>
                </a:solidFill>
              </a:rPr>
              <a:t>10.4 MΩ hot.</a:t>
            </a:r>
            <a:r>
              <a:rPr lang="en-CH" sz="1800" b="0" dirty="0"/>
              <a:t> </a:t>
            </a:r>
            <a:r>
              <a:rPr lang="en-CH" sz="18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(&gt; 1 TΩ  when cold).</a:t>
            </a:r>
          </a:p>
          <a:p>
            <a:endParaRPr lang="en-CH" sz="1800" b="0" dirty="0">
              <a:solidFill>
                <a:srgbClr val="2F2F2F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endParaRPr lang="en-CH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B8BBB0-58B9-C85A-8D07-FEA20DE22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Weak points: ceramic resistance low when hot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8092-CB42-5065-52B7-7945373BD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EA1ED-15D4-2625-713A-8DB2F9E6E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C31C8-137A-0C30-A5AD-6534D13E6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D92D6B-A80A-0524-F12B-83531D755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3747732"/>
            <a:ext cx="3862388" cy="24013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1D77EA-871B-108A-8F06-BAD2072A0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968" y="3747732"/>
            <a:ext cx="3732243" cy="24013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19C73D-8FFC-C6D7-BC2F-2D6D79638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3804" y="3737837"/>
            <a:ext cx="3500207" cy="237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035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ppt tempelate</Template>
  <TotalTime>11580</TotalTime>
  <Words>1322</Words>
  <Application>Microsoft Office PowerPoint</Application>
  <PresentationFormat>Widescreen</PresentationFormat>
  <Paragraphs>179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Tahoma</vt:lpstr>
      <vt:lpstr>Wingdings</vt:lpstr>
      <vt:lpstr>Office Theme</vt:lpstr>
      <vt:lpstr>New e-gun for AD e-cooler (Brainstorming with Jean and Gerard)</vt:lpstr>
      <vt:lpstr>Outline</vt:lpstr>
      <vt:lpstr>2019 Simulations by Sasha (A. Pikin)</vt:lpstr>
      <vt:lpstr>2019 Simulations by Sasha (A. Pikin)</vt:lpstr>
      <vt:lpstr>2019 Simulations by Sasha (A. Pikin)</vt:lpstr>
      <vt:lpstr>2019 Simulations by Sasha (A. Pikin)</vt:lpstr>
      <vt:lpstr>Proto and final gun design</vt:lpstr>
      <vt:lpstr>Proto gun test results</vt:lpstr>
      <vt:lpstr>Weak points: ceramic resistance low when hot</vt:lpstr>
      <vt:lpstr>Molybdenum coating after overheating cathode</vt:lpstr>
      <vt:lpstr>Weak points: heat shield and outgassing of Mo</vt:lpstr>
      <vt:lpstr>Resistance of ceramic dropped due to Mo</vt:lpstr>
      <vt:lpstr>Solutions: proto gun and final gun</vt:lpstr>
      <vt:lpstr>Example wavy ceramic for final gun ! (in DN160CF flange)</vt:lpstr>
      <vt:lpstr>Jean design proposal, gun v5 (July 2024)</vt:lpstr>
      <vt:lpstr>What should be ceramic length ?</vt:lpstr>
      <vt:lpstr>Proto gun modification</vt:lpstr>
      <vt:lpstr>Old gun details for comparison</vt:lpstr>
      <vt:lpstr>Old russian gun – 2D drawings info</vt:lpstr>
      <vt:lpstr>Old gun details</vt:lpstr>
      <vt:lpstr>Temperature measurement with pyrometer</vt:lpstr>
      <vt:lpstr>Conclusion and plan of action</vt:lpstr>
      <vt:lpstr>PowerPoint Presentation</vt:lpstr>
      <vt:lpstr>Ceramic resistivity @25 C vs 800 C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Gunn Khatri</dc:creator>
  <cp:lastModifiedBy>Gunn Khatri</cp:lastModifiedBy>
  <cp:revision>1763</cp:revision>
  <dcterms:created xsi:type="dcterms:W3CDTF">2023-02-22T10:20:23Z</dcterms:created>
  <dcterms:modified xsi:type="dcterms:W3CDTF">2024-08-12T13:08:43Z</dcterms:modified>
</cp:coreProperties>
</file>