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302" r:id="rId3"/>
    <p:sldId id="305" r:id="rId4"/>
    <p:sldId id="301" r:id="rId5"/>
    <p:sldId id="308" r:id="rId6"/>
    <p:sldId id="439" r:id="rId7"/>
    <p:sldId id="466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59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Relationship Id="rId9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ttps://indico.cern.ch/event/1382382/" TargetMode="External"/><Relationship Id="rId2" Type="http://schemas.openxmlformats.org/officeDocument/2006/relationships/hyperlink" Target="https://indico.cern.ch/event/1347319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9126/" TargetMode="External"/><Relationship Id="rId2" Type="http://schemas.openxmlformats.org/officeDocument/2006/relationships/hyperlink" Target="https://gitlab.cern.ch/ospo/request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itlab.cern.ch/apc/susofts/interfaces/SurveyPad" TargetMode="External"/><Relationship Id="rId4" Type="http://schemas.openxmlformats.org/officeDocument/2006/relationships/hyperlink" Target="https://gitlab.cern.ch/apc/susofts/processing/LGC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LGC: </a:t>
            </a:r>
            <a:br>
              <a:rPr lang="en-GB" dirty="0"/>
            </a:br>
            <a:r>
              <a:rPr lang="en-GB" dirty="0"/>
              <a:t>Open-Source initiative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G. Kautzmann (BE-GM-APC)</a:t>
            </a:r>
          </a:p>
          <a:p>
            <a:r>
              <a:rPr lang="en-GB" b="0" dirty="0"/>
              <a:t>07/11/2024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6"/>
    </mc:Choice>
    <mc:Fallback xmlns="">
      <p:transition spd="slow" advTm="914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F5AE10F-8013-CAC8-4FE6-E38F39F6C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Main software for CERN Surveyors to determine position and align the accelerator for nearly 40 years (first version around 1985)  </a:t>
            </a:r>
          </a:p>
          <a:p>
            <a:endParaRPr lang="fr-FR" dirty="0"/>
          </a:p>
          <a:p>
            <a:r>
              <a:rPr lang="fr-FR" dirty="0"/>
              <a:t>“Logiciel Général de Compensation” </a:t>
            </a:r>
            <a:r>
              <a:rPr lang="fr-FR" dirty="0">
                <a:sym typeface="Wingdings" panose="05000000000000000000" pitchFamily="2" charset="2"/>
              </a:rPr>
              <a:t></a:t>
            </a:r>
            <a:r>
              <a:rPr lang="fr-FR" dirty="0"/>
              <a:t> “General </a:t>
            </a:r>
            <a:r>
              <a:rPr lang="fr-FR" dirty="0" err="1"/>
              <a:t>Adjustment</a:t>
            </a:r>
            <a:r>
              <a:rPr lang="fr-FR" dirty="0"/>
              <a:t> Software”</a:t>
            </a:r>
          </a:p>
          <a:p>
            <a:endParaRPr lang="fr-FR" dirty="0"/>
          </a:p>
          <a:p>
            <a:r>
              <a:rPr lang="en-GB" dirty="0"/>
              <a:t>What does LGC do?</a:t>
            </a:r>
          </a:p>
          <a:p>
            <a:r>
              <a:rPr lang="en-GB" sz="1800" b="0" dirty="0"/>
              <a:t>Process the position of objects (points, plane, reference system, etc…) and their associated precisions using geometrical observations (distances, angles, etc..) through a weighted least square statistical analysis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For what?</a:t>
            </a:r>
          </a:p>
          <a:p>
            <a:r>
              <a:rPr lang="en-GB" sz="1800" b="0" dirty="0"/>
              <a:t>Giving surveyors a reliable way to process and analyse their measurements with a non-black box software</a:t>
            </a:r>
          </a:p>
          <a:p>
            <a:endParaRPr lang="en-GB" sz="1800" b="0" dirty="0"/>
          </a:p>
          <a:p>
            <a:endParaRPr lang="en-GB" dirty="0"/>
          </a:p>
          <a:p>
            <a:endParaRPr lang="en-GB" dirty="0"/>
          </a:p>
          <a:p>
            <a:endParaRPr lang="fr-FR" dirty="0"/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686DAE4-5279-65AF-5B27-F4806D36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LGC?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CE280C-97DE-80ED-0301-8B6731C14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November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AB67E-7594-A7FB-2BB2-A86FACA9C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9820D2-64FC-DAF9-5DAA-C78AECDFD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6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15"/>
    </mc:Choice>
    <mc:Fallback xmlns="">
      <p:transition spd="slow" advTm="3411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34BB53-D146-4541-6DD4-55CFA9141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Interacting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LGC </a:t>
            </a:r>
            <a:r>
              <a:rPr lang="fr-CH" dirty="0" err="1"/>
              <a:t>today</a:t>
            </a:r>
            <a:br>
              <a:rPr lang="fr-CH" dirty="0"/>
            </a:b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F1E47-43FA-7900-377D-8BB0E979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4B604-F2AA-E492-1037-8927549A6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7455F86-5722-A3C0-8817-DDB2DCC1757B}"/>
              </a:ext>
            </a:extLst>
          </p:cNvPr>
          <p:cNvGrpSpPr/>
          <p:nvPr/>
        </p:nvGrpSpPr>
        <p:grpSpPr>
          <a:xfrm>
            <a:off x="6788354" y="1985971"/>
            <a:ext cx="4124026" cy="3603269"/>
            <a:chOff x="6788354" y="1985971"/>
            <a:chExt cx="4124026" cy="360326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FA25062-A6AD-A5BD-249F-5A962E3DF2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56031" y="2059358"/>
              <a:ext cx="999728" cy="999728"/>
              <a:chOff x="9065096" y="1925216"/>
              <a:chExt cx="1368152" cy="136815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7394557-49D3-D776-90CD-41B4D97864DB}"/>
                  </a:ext>
                </a:extLst>
              </p:cNvPr>
              <p:cNvSpPr/>
              <p:nvPr/>
            </p:nvSpPr>
            <p:spPr>
              <a:xfrm>
                <a:off x="9065096" y="1925216"/>
                <a:ext cx="1368152" cy="13681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35AB0C62-8257-5FA2-997B-48133AA078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065096" y="1925216"/>
                <a:ext cx="1368152" cy="1368152"/>
              </a:xfrm>
              <a:prstGeom prst="rect">
                <a:avLst/>
              </a:prstGeom>
            </p:spPr>
          </p:pic>
        </p:grpSp>
        <p:sp>
          <p:nvSpPr>
            <p:cNvPr id="9" name="Content Placeholder 7">
              <a:extLst>
                <a:ext uri="{FF2B5EF4-FFF2-40B4-BE49-F238E27FC236}">
                  <a16:creationId xmlns:a16="http://schemas.microsoft.com/office/drawing/2014/main" id="{589C9E98-BB93-0A05-B41E-D88D5EED6B8E}"/>
                </a:ext>
              </a:extLst>
            </p:cNvPr>
            <p:cNvSpPr txBox="1">
              <a:spLocks/>
            </p:cNvSpPr>
            <p:nvPr/>
          </p:nvSpPr>
          <p:spPr>
            <a:xfrm>
              <a:off x="9145993" y="3560494"/>
              <a:ext cx="1368152" cy="25256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800" b="0" dirty="0"/>
                <a:t>Result files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C138DF7-31FE-B729-3417-471212A86E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81351" y="2221573"/>
              <a:ext cx="999728" cy="999728"/>
              <a:chOff x="9065096" y="1925216"/>
              <a:chExt cx="1368152" cy="1368152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B39B83B-ABEB-989F-35CE-A57CFE50AA8D}"/>
                  </a:ext>
                </a:extLst>
              </p:cNvPr>
              <p:cNvSpPr/>
              <p:nvPr/>
            </p:nvSpPr>
            <p:spPr>
              <a:xfrm>
                <a:off x="9065096" y="1925216"/>
                <a:ext cx="1368152" cy="13681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9" name="Graphic 18">
                <a:extLst>
                  <a:ext uri="{FF2B5EF4-FFF2-40B4-BE49-F238E27FC236}">
                    <a16:creationId xmlns:a16="http://schemas.microsoft.com/office/drawing/2014/main" id="{80103D6D-0DE9-71A2-8C3D-1B80B10E31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065096" y="1925216"/>
                <a:ext cx="1368152" cy="1368152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C92387-5A42-83CD-3032-35135037D7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94045" y="2455796"/>
              <a:ext cx="999728" cy="999728"/>
              <a:chOff x="9065096" y="1925216"/>
              <a:chExt cx="1368152" cy="136815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DC07F9-20B8-3CBF-AC63-96911AAA3DCF}"/>
                  </a:ext>
                </a:extLst>
              </p:cNvPr>
              <p:cNvSpPr/>
              <p:nvPr/>
            </p:nvSpPr>
            <p:spPr>
              <a:xfrm>
                <a:off x="9065096" y="1925216"/>
                <a:ext cx="1368152" cy="13681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Graphic 16">
                <a:extLst>
                  <a:ext uri="{FF2B5EF4-FFF2-40B4-BE49-F238E27FC236}">
                    <a16:creationId xmlns:a16="http://schemas.microsoft.com/office/drawing/2014/main" id="{348B3EB6-5706-7F43-2D20-E39C31FCB9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065096" y="1925216"/>
                <a:ext cx="1368152" cy="1368152"/>
              </a:xfrm>
              <a:prstGeom prst="rect">
                <a:avLst/>
              </a:prstGeom>
            </p:spPr>
          </p:pic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B01B34C-F549-C4BE-9D55-8CCE0002F402}"/>
                </a:ext>
              </a:extLst>
            </p:cNvPr>
            <p:cNvCxnSpPr/>
            <p:nvPr/>
          </p:nvCxnSpPr>
          <p:spPr>
            <a:xfrm>
              <a:off x="7185009" y="2790401"/>
              <a:ext cx="1042986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0BA46E-4906-80AD-F513-C5D9FB7C82DD}"/>
                </a:ext>
              </a:extLst>
            </p:cNvPr>
            <p:cNvSpPr txBox="1"/>
            <p:nvPr/>
          </p:nvSpPr>
          <p:spPr>
            <a:xfrm>
              <a:off x="6788354" y="2303617"/>
              <a:ext cx="2163139" cy="353943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>
              <a:spAutoFit/>
            </a:bodyPr>
            <a:lstStyle/>
            <a:p>
              <a:r>
                <a:rPr lang="en-GB" sz="1700" b="1" i="1" dirty="0"/>
                <a:t>lgc.exe </a:t>
              </a:r>
              <a:r>
                <a:rPr lang="en-GB" sz="1700" i="1" dirty="0"/>
                <a:t>–</a:t>
              </a:r>
              <a:r>
                <a:rPr lang="en-GB" sz="1700" i="1" dirty="0" err="1"/>
                <a:t>i</a:t>
              </a:r>
              <a:r>
                <a:rPr lang="en-GB" sz="1700" i="1" dirty="0"/>
                <a:t> </a:t>
              </a:r>
              <a:r>
                <a:rPr lang="en-GB" sz="1700" i="1" dirty="0" err="1"/>
                <a:t>inputPath</a:t>
              </a:r>
              <a:endParaRPr lang="en-GB" sz="1700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42E2BC-03C5-7F4C-EBC8-3942FB5FD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17142" y="3883872"/>
              <a:ext cx="1995238" cy="170536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152827-6289-5708-2652-B3A645520729}"/>
                </a:ext>
              </a:extLst>
            </p:cNvPr>
            <p:cNvSpPr txBox="1"/>
            <p:nvPr/>
          </p:nvSpPr>
          <p:spPr>
            <a:xfrm>
              <a:off x="6788354" y="1985971"/>
              <a:ext cx="21287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i="1" dirty="0">
                  <a:solidFill>
                    <a:srgbClr val="2F2F2F"/>
                  </a:solidFill>
                </a:rPr>
                <a:t>Command line mode</a:t>
              </a:r>
            </a:p>
          </p:txBody>
        </p:sp>
      </p:grpSp>
      <p:pic>
        <p:nvPicPr>
          <p:cNvPr id="22" name="Picture 21" descr="A blue sign with white letters and plus symbols&#10;&#10;Description automatically generated">
            <a:extLst>
              <a:ext uri="{FF2B5EF4-FFF2-40B4-BE49-F238E27FC236}">
                <a16:creationId xmlns:a16="http://schemas.microsoft.com/office/drawing/2014/main" id="{54CD420F-1906-ACBD-83A9-3489ACF60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229" y="2154399"/>
            <a:ext cx="1396156" cy="1396156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4866E986-FD82-7BAB-5023-0D0BA1001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15480" y="2154399"/>
            <a:ext cx="1368152" cy="1368152"/>
          </a:xfrm>
          <a:prstGeom prst="rect">
            <a:avLst/>
          </a:prstGeom>
        </p:spPr>
      </p:pic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E7BF3DFE-3C63-FD71-28D9-C02EF91009E3}"/>
              </a:ext>
            </a:extLst>
          </p:cNvPr>
          <p:cNvSpPr txBox="1">
            <a:spLocks/>
          </p:cNvSpPr>
          <p:nvPr/>
        </p:nvSpPr>
        <p:spPr>
          <a:xfrm>
            <a:off x="1415480" y="3550555"/>
            <a:ext cx="1368152" cy="252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/>
              <a:t>Input file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D81BC76-E4FA-BD15-1152-8DBC759ED699}"/>
              </a:ext>
            </a:extLst>
          </p:cNvPr>
          <p:cNvCxnSpPr/>
          <p:nvPr/>
        </p:nvCxnSpPr>
        <p:spPr>
          <a:xfrm>
            <a:off x="3431704" y="2848109"/>
            <a:ext cx="104298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761C9595-8A1D-13D6-8708-38AEC53CCA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5480" y="3939126"/>
            <a:ext cx="2247961" cy="193814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298D019E-6F03-2A41-BD2C-CB346ACF0464}"/>
              </a:ext>
            </a:extLst>
          </p:cNvPr>
          <p:cNvGrpSpPr/>
          <p:nvPr/>
        </p:nvGrpSpPr>
        <p:grpSpPr>
          <a:xfrm>
            <a:off x="1341286" y="1001859"/>
            <a:ext cx="9992294" cy="5104126"/>
            <a:chOff x="1080457" y="1004208"/>
            <a:chExt cx="9992294" cy="5104126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F66341E-2417-FCEA-367C-F46C8246D0CF}"/>
                </a:ext>
              </a:extLst>
            </p:cNvPr>
            <p:cNvGrpSpPr/>
            <p:nvPr/>
          </p:nvGrpSpPr>
          <p:grpSpPr>
            <a:xfrm>
              <a:off x="1080457" y="1004208"/>
              <a:ext cx="9272778" cy="962468"/>
              <a:chOff x="1080457" y="1004208"/>
              <a:chExt cx="9272778" cy="962468"/>
            </a:xfrm>
          </p:grpSpPr>
          <p:sp>
            <p:nvSpPr>
              <p:cNvPr id="30" name="Right Brace 29">
                <a:extLst>
                  <a:ext uri="{FF2B5EF4-FFF2-40B4-BE49-F238E27FC236}">
                    <a16:creationId xmlns:a16="http://schemas.microsoft.com/office/drawing/2014/main" id="{5BE9EDA1-7929-8985-C068-514AD86CBEA8}"/>
                  </a:ext>
                </a:extLst>
              </p:cNvPr>
              <p:cNvSpPr/>
              <p:nvPr/>
            </p:nvSpPr>
            <p:spPr>
              <a:xfrm rot="16200000">
                <a:off x="5541896" y="-2844662"/>
                <a:ext cx="349899" cy="9272778"/>
              </a:xfrm>
              <a:prstGeom prst="rightBrace">
                <a:avLst>
                  <a:gd name="adj1" fmla="val 8333"/>
                  <a:gd name="adj2" fmla="val 48247"/>
                </a:avLst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89B0851-D65C-32CE-3512-E0A0F4B418F0}"/>
                  </a:ext>
                </a:extLst>
              </p:cNvPr>
              <p:cNvSpPr txBox="1"/>
              <p:nvPr/>
            </p:nvSpPr>
            <p:spPr>
              <a:xfrm>
                <a:off x="3833798" y="1004208"/>
                <a:ext cx="3766096" cy="6001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fr-CH" sz="2100" b="1" dirty="0" err="1">
                    <a:solidFill>
                      <a:schemeClr val="accent5"/>
                    </a:solidFill>
                  </a:rPr>
                  <a:t>SurveyPad</a:t>
                </a:r>
                <a:r>
                  <a:rPr lang="fr-CH" sz="2100" b="1" dirty="0">
                    <a:solidFill>
                      <a:schemeClr val="accent5"/>
                    </a:solidFill>
                  </a:rPr>
                  <a:t> Interface </a:t>
                </a:r>
              </a:p>
              <a:p>
                <a:pPr algn="ctr"/>
                <a:r>
                  <a:rPr lang="fr-CH" dirty="0">
                    <a:solidFill>
                      <a:schemeClr val="accent5"/>
                    </a:solidFill>
                  </a:rPr>
                  <a:t>(v1.1.0 official release in May 2024 ) </a:t>
                </a: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315DEF8-EE31-592A-F007-537355B88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58177" y="4079421"/>
              <a:ext cx="1714574" cy="2028913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26BF13-4DC0-6EBC-2B59-A5CD4E935374}"/>
              </a:ext>
            </a:extLst>
          </p:cNvPr>
          <p:cNvGrpSpPr/>
          <p:nvPr/>
        </p:nvGrpSpPr>
        <p:grpSpPr>
          <a:xfrm>
            <a:off x="4774424" y="1947160"/>
            <a:ext cx="3614996" cy="4147554"/>
            <a:chOff x="4774424" y="1947160"/>
            <a:chExt cx="3614996" cy="414755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65C7004-C5F3-77BC-73F9-905000331CC7}"/>
                </a:ext>
              </a:extLst>
            </p:cNvPr>
            <p:cNvGrpSpPr/>
            <p:nvPr/>
          </p:nvGrpSpPr>
          <p:grpSpPr>
            <a:xfrm>
              <a:off x="4774424" y="1947160"/>
              <a:ext cx="3614996" cy="4147554"/>
              <a:chOff x="4774424" y="1947160"/>
              <a:chExt cx="3614996" cy="4147554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B957C01-7B8D-428C-6A1C-C5CD11518CF3}"/>
                  </a:ext>
                </a:extLst>
              </p:cNvPr>
              <p:cNvGrpSpPr/>
              <p:nvPr/>
            </p:nvGrpSpPr>
            <p:grpSpPr>
              <a:xfrm>
                <a:off x="4909955" y="1947160"/>
                <a:ext cx="1724172" cy="2325468"/>
                <a:chOff x="4909955" y="1947160"/>
                <a:chExt cx="1724172" cy="2325468"/>
              </a:xfrm>
            </p:grpSpPr>
            <p:sp>
              <p:nvSpPr>
                <p:cNvPr id="39" name="Rectangle: Rounded Corners 38">
                  <a:extLst>
                    <a:ext uri="{FF2B5EF4-FFF2-40B4-BE49-F238E27FC236}">
                      <a16:creationId xmlns:a16="http://schemas.microsoft.com/office/drawing/2014/main" id="{C6988D38-5138-1C80-797D-AD7F91D25FB0}"/>
                    </a:ext>
                  </a:extLst>
                </p:cNvPr>
                <p:cNvSpPr/>
                <p:nvPr/>
              </p:nvSpPr>
              <p:spPr>
                <a:xfrm>
                  <a:off x="4909955" y="1947160"/>
                  <a:ext cx="1724172" cy="2325468"/>
                </a:xfrm>
                <a:prstGeom prst="roundRect">
                  <a:avLst/>
                </a:prstGeom>
                <a:solidFill>
                  <a:schemeClr val="accent3">
                    <a:lumMod val="75000"/>
                    <a:alpha val="14118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8AF93CD-69DF-D4C8-3CAD-AC05F6AD5050}"/>
                    </a:ext>
                  </a:extLst>
                </p:cNvPr>
                <p:cNvSpPr txBox="1"/>
                <p:nvPr/>
              </p:nvSpPr>
              <p:spPr>
                <a:xfrm>
                  <a:off x="5489771" y="3699185"/>
                  <a:ext cx="597921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fr-CH" sz="2800" b="1" dirty="0">
                      <a:solidFill>
                        <a:srgbClr val="C00000"/>
                      </a:solidFill>
                    </a:rPr>
                    <a:t>API</a:t>
                  </a:r>
                  <a:endParaRPr lang="fr-CH" b="1" dirty="0">
                    <a:solidFill>
                      <a:srgbClr val="C00000"/>
                    </a:solidFill>
                  </a:endParaRPr>
                </a:p>
              </p:txBody>
            </p:sp>
          </p:grp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C3267C00-3FFB-BD80-C8DC-D717F46ED8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2041" y="4327106"/>
                <a:ext cx="0" cy="818900"/>
              </a:xfrm>
              <a:prstGeom prst="straightConnector1">
                <a:avLst/>
              </a:prstGeom>
              <a:ln w="76200">
                <a:solidFill>
                  <a:schemeClr val="accent3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3FD64091-CCD9-46ED-54BB-B1D59C34C181}"/>
                  </a:ext>
                </a:extLst>
              </p:cNvPr>
              <p:cNvSpPr/>
              <p:nvPr/>
            </p:nvSpPr>
            <p:spPr>
              <a:xfrm>
                <a:off x="4774424" y="5217929"/>
                <a:ext cx="1995236" cy="876785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b="1" dirty="0" err="1">
                    <a:solidFill>
                      <a:srgbClr val="C00000"/>
                    </a:solidFill>
                  </a:rPr>
                  <a:t>Other</a:t>
                </a:r>
                <a:r>
                  <a:rPr lang="fr-CH" b="1" dirty="0">
                    <a:solidFill>
                      <a:srgbClr val="C00000"/>
                    </a:solidFill>
                  </a:rPr>
                  <a:t> APP</a:t>
                </a:r>
              </a:p>
              <a:p>
                <a:pPr algn="ctr"/>
                <a:r>
                  <a:rPr lang="fr-CH" dirty="0">
                    <a:solidFill>
                      <a:srgbClr val="C00000"/>
                    </a:solidFill>
                  </a:rPr>
                  <a:t>(ex.: Monitoring)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42B0E92-40EE-3EB6-F230-690F8889B00F}"/>
                  </a:ext>
                </a:extLst>
              </p:cNvPr>
              <p:cNvSpPr txBox="1"/>
              <p:nvPr/>
            </p:nvSpPr>
            <p:spPr>
              <a:xfrm>
                <a:off x="6302310" y="4668282"/>
                <a:ext cx="2087110" cy="430887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sz="700" i="1" dirty="0" err="1">
                    <a:solidFill>
                      <a:srgbClr val="303030"/>
                    </a:solidFill>
                  </a:rPr>
                  <a:t>myLGC.</a:t>
                </a:r>
                <a:r>
                  <a:rPr lang="fr-CH" sz="700" i="1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updateMeas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(id, </a:t>
                </a:r>
                <a:r>
                  <a:rPr lang="fr-CH" sz="700" i="1" dirty="0" err="1">
                    <a:solidFill>
                      <a:srgbClr val="303030"/>
                    </a:solidFill>
                  </a:rPr>
                  <a:t>new_measurement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);</a:t>
                </a:r>
              </a:p>
              <a:p>
                <a:pPr algn="l"/>
                <a:r>
                  <a:rPr lang="fr-CH" sz="700" i="1" dirty="0" err="1">
                    <a:solidFill>
                      <a:srgbClr val="303030"/>
                    </a:solidFill>
                  </a:rPr>
                  <a:t>status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 = </a:t>
                </a:r>
                <a:r>
                  <a:rPr lang="fr-CH" sz="700" i="1" dirty="0" err="1">
                    <a:solidFill>
                      <a:srgbClr val="303030"/>
                    </a:solidFill>
                  </a:rPr>
                  <a:t>myLGC.</a:t>
                </a:r>
                <a:r>
                  <a:rPr lang="fr-CH" sz="700" i="1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adjust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();</a:t>
                </a:r>
              </a:p>
              <a:p>
                <a:pPr algn="l"/>
                <a:r>
                  <a:rPr lang="fr-CH" sz="700" i="1" dirty="0" err="1">
                    <a:solidFill>
                      <a:srgbClr val="303030"/>
                    </a:solidFill>
                  </a:rPr>
                  <a:t>myLGC.</a:t>
                </a:r>
                <a:r>
                  <a:rPr lang="fr-CH" sz="700" i="1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getPointEstimatePrec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(</a:t>
                </a:r>
                <a:r>
                  <a:rPr lang="fr-CH" sz="700" i="1" dirty="0" err="1">
                    <a:solidFill>
                      <a:srgbClr val="303030"/>
                    </a:solidFill>
                  </a:rPr>
                  <a:t>pointName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, "ROOT");</a:t>
                </a:r>
              </a:p>
              <a:p>
                <a:pPr algn="l"/>
                <a:r>
                  <a:rPr lang="fr-CH" sz="700" i="1" dirty="0">
                    <a:solidFill>
                      <a:srgbClr val="303030"/>
                    </a:solidFill>
                  </a:rPr>
                  <a:t>myLGC.</a:t>
                </a:r>
                <a:r>
                  <a:rPr lang="fr-CH" sz="700" i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getSigma0</a:t>
                </a:r>
                <a:r>
                  <a:rPr lang="fr-CH" sz="700" i="1" dirty="0">
                    <a:solidFill>
                      <a:srgbClr val="303030"/>
                    </a:solidFill>
                  </a:rPr>
                  <a:t>();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25149EA-9BD4-CB5A-B140-0BDBDEEC94F4}"/>
                </a:ext>
              </a:extLst>
            </p:cNvPr>
            <p:cNvSpPr txBox="1"/>
            <p:nvPr/>
          </p:nvSpPr>
          <p:spPr>
            <a:xfrm>
              <a:off x="6282384" y="4346604"/>
              <a:ext cx="142346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i="1" dirty="0" err="1">
                  <a:solidFill>
                    <a:srgbClr val="2F2F2F"/>
                  </a:solidFill>
                </a:rPr>
                <a:t>Fileless</a:t>
              </a:r>
              <a:r>
                <a:rPr lang="fr-CH" i="1" dirty="0">
                  <a:solidFill>
                    <a:srgbClr val="2F2F2F"/>
                  </a:solidFill>
                </a:rPr>
                <a:t> mode</a:t>
              </a:r>
            </a:p>
          </p:txBody>
        </p:sp>
      </p:grp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763AE4D9-5E14-1212-EF1F-1C92E592393A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>
              <a:defRPr sz="85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November 2024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516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01"/>
    </mc:Choice>
    <mc:Fallback xmlns="">
      <p:transition spd="slow" advTm="432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object on a stand&#10;&#10;Description automatically generated">
            <a:extLst>
              <a:ext uri="{FF2B5EF4-FFF2-40B4-BE49-F238E27FC236}">
                <a16:creationId xmlns:a16="http://schemas.microsoft.com/office/drawing/2014/main" id="{2F0FA904-0710-CF72-987B-DCB10AF9EF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20" t="18184" r="-1357" b="19587"/>
          <a:stretch/>
        </p:blipFill>
        <p:spPr>
          <a:xfrm>
            <a:off x="6138989" y="1709691"/>
            <a:ext cx="4066059" cy="185911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7C12D5E-F6FD-DA3C-95F9-B7B6EFBBE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Specificity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0152DCA-2E2B-5649-5256-B21347E3767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21 observation models implemented today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Total Station / Laser Tracker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Levels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Distance measurement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Offset to wire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BCAM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Basic Coordinate Measurement Machine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Inclinometers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Gyroscope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HLS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WPS</a:t>
            </a:r>
          </a:p>
          <a:p>
            <a:pPr marL="285750" lvl="1" indent="-285750">
              <a:buClr>
                <a:srgbClr val="303030"/>
              </a:buClr>
            </a:pPr>
            <a:r>
              <a:rPr lang="en-US" altLang="fr-FR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50C2F-A91C-4471-A9D1-66976C05B9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FE185-32AE-4BB8-C145-5C4365C507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DB36BC-A8FF-D082-1719-DF9F4C3F7F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10067925" y="-1"/>
            <a:ext cx="2124076" cy="3981223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509A99CE-F4EA-AE55-5B60-5D801866DF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08" t="9929" r="35579" b="23873"/>
          <a:stretch/>
        </p:blipFill>
        <p:spPr>
          <a:xfrm rot="5400000">
            <a:off x="7646224" y="3942365"/>
            <a:ext cx="2796060" cy="2048937"/>
          </a:xfrm>
          <a:prstGeom prst="rect">
            <a:avLst/>
          </a:prstGeom>
        </p:spPr>
      </p:pic>
      <p:pic>
        <p:nvPicPr>
          <p:cNvPr id="12" name="Picture 1032" descr="ecarts_a_un_fil">
            <a:extLst>
              <a:ext uri="{FF2B5EF4-FFF2-40B4-BE49-F238E27FC236}">
                <a16:creationId xmlns:a16="http://schemas.microsoft.com/office/drawing/2014/main" id="{79A3E433-73AF-6B57-BE18-40E41608E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67924" y="3507233"/>
            <a:ext cx="2124076" cy="28596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32B8AC-6255-4F66-CDF9-1F7196C46D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86" b="6283"/>
          <a:stretch/>
        </p:blipFill>
        <p:spPr>
          <a:xfrm>
            <a:off x="6166674" y="-1"/>
            <a:ext cx="3901251" cy="17488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5B4915-432F-3266-5591-6A72A9AE0B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4"/>
          <a:stretch/>
        </p:blipFill>
        <p:spPr bwMode="auto">
          <a:xfrm>
            <a:off x="6167439" y="5020020"/>
            <a:ext cx="1934476" cy="13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A small blue device with a cable">
            <a:extLst>
              <a:ext uri="{FF2B5EF4-FFF2-40B4-BE49-F238E27FC236}">
                <a16:creationId xmlns:a16="http://schemas.microsoft.com/office/drawing/2014/main" id="{E7BF7B99-FDC7-5D9F-429D-BDE973F2F71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1" r="986"/>
          <a:stretch/>
        </p:blipFill>
        <p:spPr>
          <a:xfrm>
            <a:off x="6167439" y="3568802"/>
            <a:ext cx="1934476" cy="1465298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">
            <a:extLst>
              <a:ext uri="{FF2B5EF4-FFF2-40B4-BE49-F238E27FC236}">
                <a16:creationId xmlns:a16="http://schemas.microsoft.com/office/drawing/2014/main" id="{BFF24C7D-6EFE-354B-BAD7-8E005D29540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2416" t="2572" r="26288" b="45419"/>
          <a:stretch/>
        </p:blipFill>
        <p:spPr>
          <a:xfrm>
            <a:off x="10067926" y="-1"/>
            <a:ext cx="2124076" cy="3566736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BA5C9C1-AF0D-AA86-639A-7BBFABAA8DEC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>
              <a:defRPr sz="85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13296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40"/>
    </mc:Choice>
    <mc:Fallback xmlns="">
      <p:transition spd="slow" advTm="3344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257BA-435C-8FAC-0A9B-E0D699CCB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LGC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6250B-6D1E-0E6F-FD44-BA2915C29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759450" cy="4602117"/>
          </a:xfrm>
        </p:spPr>
        <p:txBody>
          <a:bodyPr>
            <a:normAutofit/>
          </a:bodyPr>
          <a:lstStyle/>
          <a:p>
            <a:r>
              <a:rPr lang="en-GB" dirty="0"/>
              <a:t>Used daily by CERN Surveyors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Main</a:t>
            </a:r>
            <a:r>
              <a:rPr lang="en-GB" sz="1800" b="0" dirty="0">
                <a:solidFill>
                  <a:schemeClr val="tx2"/>
                </a:solidFill>
              </a:rPr>
              <a:t> </a:t>
            </a:r>
            <a:r>
              <a:rPr lang="en-GB" sz="1800" dirty="0">
                <a:solidFill>
                  <a:schemeClr val="tx2"/>
                </a:solidFill>
              </a:rPr>
              <a:t>adjustment software</a:t>
            </a:r>
            <a:endParaRPr lang="en-GB" sz="1800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GUI : </a:t>
            </a:r>
            <a:r>
              <a:rPr lang="en-GB" sz="1800" dirty="0" err="1">
                <a:solidFill>
                  <a:schemeClr val="tx2"/>
                </a:solidFill>
              </a:rPr>
              <a:t>SurveyPad</a:t>
            </a:r>
            <a:r>
              <a:rPr lang="en-GB" sz="1800" b="0" dirty="0">
                <a:solidFill>
                  <a:schemeClr val="tx2"/>
                </a:solidFill>
              </a:rPr>
              <a:t> (in-house dev.)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Files creation and upload via: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tx2"/>
                </a:solidFill>
              </a:rPr>
              <a:t>GEODE</a:t>
            </a:r>
            <a:r>
              <a:rPr lang="en-GB" sz="1500" b="0" dirty="0">
                <a:solidFill>
                  <a:schemeClr val="tx2"/>
                </a:solidFill>
              </a:rPr>
              <a:t> (web interface to CERN Survey Database)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chemeClr val="tx2"/>
                </a:solidFill>
              </a:rPr>
              <a:t>field acquisition software </a:t>
            </a:r>
            <a:r>
              <a:rPr lang="en-GB" sz="1500" b="1" dirty="0">
                <a:solidFill>
                  <a:schemeClr val="tx2"/>
                </a:solidFill>
              </a:rPr>
              <a:t>TSUNAMI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Computation core for </a:t>
            </a:r>
            <a:r>
              <a:rPr lang="en-GB" sz="1800" dirty="0">
                <a:solidFill>
                  <a:schemeClr val="tx2"/>
                </a:solidFill>
              </a:rPr>
              <a:t>Monitoring Systems </a:t>
            </a:r>
            <a:br>
              <a:rPr lang="en-GB" sz="1800" dirty="0">
                <a:solidFill>
                  <a:schemeClr val="tx2"/>
                </a:solidFill>
              </a:rPr>
            </a:br>
            <a:r>
              <a:rPr lang="en-GB" sz="1800" b="0" dirty="0">
                <a:solidFill>
                  <a:schemeClr val="tx2"/>
                </a:solidFill>
              </a:rPr>
              <a:t>(HIE-ISOLDE Cryomodule, LHC Low Beta,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Used for </a:t>
            </a:r>
            <a:r>
              <a:rPr lang="en-GB" sz="1800" dirty="0">
                <a:solidFill>
                  <a:schemeClr val="tx2"/>
                </a:solidFill>
              </a:rPr>
              <a:t>R&amp;D</a:t>
            </a:r>
            <a:r>
              <a:rPr lang="en-GB" sz="1800" b="0" dirty="0">
                <a:solidFill>
                  <a:schemeClr val="tx2"/>
                </a:solidFill>
              </a:rPr>
              <a:t> projects (HL-LHC, FCC, etc.)</a:t>
            </a:r>
          </a:p>
          <a:p>
            <a:endParaRPr lang="en-GB" sz="1800" b="0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73B87F-B59C-4771-61A1-0E8E1BDA7D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CF9736-311A-395F-765C-03B9DD4624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AE046C-03E2-76B6-C5CC-6264F2F16C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"/>
          <a:stretch/>
        </p:blipFill>
        <p:spPr bwMode="auto">
          <a:xfrm>
            <a:off x="6997184" y="79835"/>
            <a:ext cx="4867145" cy="288879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77568C78-1662-DE9B-5A2A-AB323319690F}"/>
              </a:ext>
            </a:extLst>
          </p:cNvPr>
          <p:cNvSpPr txBox="1">
            <a:spLocks/>
          </p:cNvSpPr>
          <p:nvPr/>
        </p:nvSpPr>
        <p:spPr>
          <a:xfrm>
            <a:off x="5659475" y="205168"/>
            <a:ext cx="2208667" cy="588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i="1" dirty="0">
                <a:solidFill>
                  <a:schemeClr val="tx2"/>
                </a:solidFill>
              </a:rPr>
              <a:t>HL-LHC Low Beta monitoring (FRAS)</a:t>
            </a:r>
            <a:br>
              <a:rPr lang="en-GB" sz="1400" b="0" i="1" dirty="0">
                <a:solidFill>
                  <a:schemeClr val="tx2"/>
                </a:solidFill>
              </a:rPr>
            </a:br>
            <a:r>
              <a:rPr lang="en-GB" sz="1400" b="0" i="1" dirty="0">
                <a:solidFill>
                  <a:schemeClr val="tx2"/>
                </a:solidFill>
              </a:rPr>
              <a:t>Courtesy: BE-GM-HPA</a:t>
            </a: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3B918E6A-C0E1-2F26-95AB-BA6ADC3E03F8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>
              <a:defRPr sz="85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November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8BFB5A-D4E0-04B9-515F-0A3DA4C56A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8" r="2894"/>
          <a:stretch/>
        </p:blipFill>
        <p:spPr>
          <a:xfrm>
            <a:off x="7117492" y="3137054"/>
            <a:ext cx="4610913" cy="7080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7CBCE6-D3C0-0A5B-DA82-3170179A8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558" y="4100237"/>
            <a:ext cx="4614847" cy="224762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C7EB35-A149-0EF4-3A56-C3492FCE3689}"/>
              </a:ext>
            </a:extLst>
          </p:cNvPr>
          <p:cNvCxnSpPr>
            <a:cxnSpLocks/>
          </p:cNvCxnSpPr>
          <p:nvPr/>
        </p:nvCxnSpPr>
        <p:spPr>
          <a:xfrm>
            <a:off x="7117492" y="3931811"/>
            <a:ext cx="4610913" cy="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A356484-DD8B-25CF-EA4B-96CD2349A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297168"/>
              </p:ext>
            </p:extLst>
          </p:nvPr>
        </p:nvGraphicFramePr>
        <p:xfrm>
          <a:off x="8950060" y="4118718"/>
          <a:ext cx="941841" cy="365760"/>
        </p:xfrm>
        <a:graphic>
          <a:graphicData uri="http://schemas.openxmlformats.org/drawingml/2006/table">
            <a:tbl>
              <a:tblPr/>
              <a:tblGrid>
                <a:gridCol w="941841">
                  <a:extLst>
                    <a:ext uri="{9D8B030D-6E8A-4147-A177-3AD203B41FA5}">
                      <a16:colId xmlns:a16="http://schemas.microsoft.com/office/drawing/2014/main" val="32918646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500 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473014"/>
                  </a:ext>
                </a:extLst>
              </a:tr>
            </a:tbl>
          </a:graphicData>
        </a:graphic>
      </p:graphicFrame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142762EA-F3F4-3B97-2D13-E203734937D2}"/>
              </a:ext>
            </a:extLst>
          </p:cNvPr>
          <p:cNvSpPr txBox="1">
            <a:spLocks/>
          </p:cNvSpPr>
          <p:nvPr/>
        </p:nvSpPr>
        <p:spPr>
          <a:xfrm>
            <a:off x="7421454" y="6018214"/>
            <a:ext cx="4018603" cy="2445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i="1" dirty="0">
                <a:solidFill>
                  <a:schemeClr val="tx2"/>
                </a:solidFill>
              </a:rPr>
              <a:t>2019 computation ATLAS + galleries + accelerator</a:t>
            </a: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  <a:p>
            <a:endParaRPr lang="en-GB" sz="1400" b="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78"/>
    </mc:Choice>
    <mc:Fallback xmlns="">
      <p:transition spd="slow" advTm="3347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95A8C5-D4EE-9D09-33ED-F57574429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892144"/>
          </a:xfrm>
        </p:spPr>
        <p:txBody>
          <a:bodyPr vert="horz" lIns="0" tIns="0" rIns="0" bIns="0" rtlCol="0">
            <a:noAutofit/>
          </a:bodyPr>
          <a:lstStyle/>
          <a:p>
            <a:pPr marL="0" lvl="1" indent="0">
              <a:buNone/>
            </a:pPr>
            <a:r>
              <a:rPr lang="en-GB" sz="2100" b="1" dirty="0">
                <a:solidFill>
                  <a:srgbClr val="2F2F2F"/>
                </a:solidFill>
                <a:sym typeface="Wingdings" panose="05000000000000000000" pitchFamily="2" charset="2"/>
              </a:rPr>
              <a:t>European Surveying Accelerator Seminars held in </a:t>
            </a:r>
            <a:r>
              <a:rPr lang="en-GB" sz="2100" b="1" dirty="0">
                <a:solidFill>
                  <a:srgbClr val="2F2F2F"/>
                </a:solidFill>
                <a:sym typeface="Wingdings" panose="05000000000000000000" pitchFamily="2" charset="2"/>
                <a:hlinkClick r:id="rId2"/>
              </a:rPr>
              <a:t>2023</a:t>
            </a:r>
            <a:r>
              <a:rPr lang="en-GB" sz="2100" b="1" dirty="0">
                <a:solidFill>
                  <a:srgbClr val="2F2F2F"/>
                </a:solidFill>
                <a:sym typeface="Wingdings" panose="05000000000000000000" pitchFamily="2" charset="2"/>
              </a:rPr>
              <a:t> and </a:t>
            </a:r>
            <a:r>
              <a:rPr lang="en-GB" sz="2100" b="1" dirty="0">
                <a:solidFill>
                  <a:srgbClr val="2F2F2F"/>
                </a:solidFill>
                <a:sym typeface="Wingdings" panose="05000000000000000000" pitchFamily="2" charset="2"/>
                <a:hlinkClick r:id="rId3"/>
              </a:rPr>
              <a:t>2024</a:t>
            </a:r>
            <a:r>
              <a:rPr lang="en-GB" sz="2100" b="1" dirty="0">
                <a:solidFill>
                  <a:srgbClr val="2F2F2F"/>
                </a:solidFill>
                <a:sym typeface="Wingdings" panose="05000000000000000000" pitchFamily="2" charset="2"/>
              </a:rPr>
              <a:t> (9 facilities).</a:t>
            </a:r>
          </a:p>
          <a:p>
            <a:pPr marL="0" lvl="1" indent="0">
              <a:buNone/>
            </a:pPr>
            <a:r>
              <a:rPr lang="en-GB" dirty="0">
                <a:solidFill>
                  <a:srgbClr val="2F2F2F"/>
                </a:solidFill>
                <a:sym typeface="Wingdings" panose="05000000000000000000" pitchFamily="2" charset="2"/>
              </a:rPr>
              <a:t>wish to use and contribute to a common adjustment software based on transparent/documented algorithms</a:t>
            </a:r>
          </a:p>
          <a:p>
            <a:pPr marL="0" lvl="1" indent="0">
              <a:buNone/>
            </a:pPr>
            <a:endParaRPr lang="en-GB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Allow external (physics institutes / university / industry ) to use and contribute to LGC.</a:t>
            </a:r>
          </a:p>
          <a:p>
            <a:pPr marL="0" lvl="1" indent="0">
              <a:buNone/>
            </a:pPr>
            <a:endParaRPr lang="en-GB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Potentially have a bigger LGC community to get contributions, bug reporting, improvement ideas, potentially resources, etc. → more use cases and mutual aids!</a:t>
            </a:r>
          </a:p>
          <a:p>
            <a:pPr marL="0" lvl="1" indent="0">
              <a:buNone/>
            </a:pPr>
            <a:endParaRPr lang="en-GB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Develop an open ecosystem of post- and pre-processing tools shareable within the community.</a:t>
            </a:r>
          </a:p>
          <a:p>
            <a:pPr marL="0" lvl="1" indent="0">
              <a:buNone/>
            </a:pPr>
            <a:endParaRPr lang="en-GB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Overall increase LGC quality, transparency and functionality.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4EA504-1CC4-7BE4-B408-0B331978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Open-Source: Motivations?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FE838-FA04-8B57-B82E-81E981773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E03F3-286B-4C33-9C79-54A71BFFA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6FD1A5BB-C962-FDA1-7B3D-2F7A13094922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>
              <a:defRPr sz="85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November 2024</a:t>
            </a:r>
          </a:p>
        </p:txBody>
      </p:sp>
    </p:spTree>
    <p:extLst>
      <p:ext uri="{BB962C8B-B14F-4D97-AF65-F5344CB8AC3E}">
        <p14:creationId xmlns:p14="http://schemas.microsoft.com/office/powerpoint/2010/main" val="413965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416"/>
    </mc:Choice>
    <mc:Fallback xmlns="">
      <p:transition spd="slow" advTm="4941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95A8C5-D4EE-9D09-33ED-F57574429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>
            <a:normAutofit/>
          </a:bodyPr>
          <a:lstStyle/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Official </a:t>
            </a:r>
            <a:r>
              <a:rPr lang="en-GB" sz="2100" b="1" dirty="0">
                <a:sym typeface="Wingdings" panose="05000000000000000000" pitchFamily="2" charset="2"/>
                <a:hlinkClick r:id="rId2"/>
              </a:rPr>
              <a:t>request</a:t>
            </a:r>
            <a:r>
              <a:rPr lang="en-GB" sz="2100" b="1" dirty="0">
                <a:sym typeface="Wingdings" panose="05000000000000000000" pitchFamily="2" charset="2"/>
              </a:rPr>
              <a:t> to the OSPO in May 2024 to help with the transition</a:t>
            </a: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Audit and recommendation under finalisation by the OSPO (contact: P. Elson)</a:t>
            </a:r>
          </a:p>
          <a:p>
            <a:pPr marL="0" lvl="1" indent="0">
              <a:buNone/>
            </a:pPr>
            <a:endParaRPr lang="en-GB" sz="2100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Outreach efforts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Presentation at the </a:t>
            </a:r>
            <a:r>
              <a:rPr lang="en-GB" dirty="0">
                <a:sym typeface="Wingdings" panose="05000000000000000000" pitchFamily="2" charset="2"/>
                <a:hlinkClick r:id="rId3"/>
              </a:rPr>
              <a:t>International Workshop on Accelerator Alignment 2024 @SLAC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Discussions with interested external partners from academia, accelerator surveying groups and industry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Beginner training session in the pipeline</a:t>
            </a:r>
          </a:p>
          <a:p>
            <a:pPr marL="0" lvl="1" indent="0">
              <a:buNone/>
            </a:pPr>
            <a:endParaRPr lang="en-GB" sz="2100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100" b="1" dirty="0">
                <a:sym typeface="Wingdings" panose="05000000000000000000" pitchFamily="2" charset="2"/>
              </a:rPr>
              <a:t>Binaries distribution (with access to sources) to interested partners for LGC and GUI </a:t>
            </a:r>
            <a:r>
              <a:rPr lang="en-GB" dirty="0">
                <a:sym typeface="Wingdings" panose="05000000000000000000" pitchFamily="2" charset="2"/>
              </a:rPr>
              <a:t>ESRF, SOLEIL</a:t>
            </a:r>
          </a:p>
          <a:p>
            <a:pPr marL="0" lvl="1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1400" b="1" dirty="0">
                <a:sym typeface="Wingdings" panose="05000000000000000000" pitchFamily="2" charset="2"/>
                <a:hlinkClick r:id="rId4"/>
              </a:rPr>
              <a:t>https://gitlab.cern.ch/apc/susofts/processing/LGC2</a:t>
            </a:r>
            <a:r>
              <a:rPr lang="en-GB" sz="1400" b="1" dirty="0">
                <a:sym typeface="Wingdings" panose="05000000000000000000" pitchFamily="2" charset="2"/>
              </a:rPr>
              <a:t>  		</a:t>
            </a:r>
            <a:r>
              <a:rPr lang="en-GB" sz="1400" b="1" dirty="0">
                <a:sym typeface="Wingdings" panose="05000000000000000000" pitchFamily="2" charset="2"/>
                <a:hlinkClick r:id="rId5"/>
              </a:rPr>
              <a:t>https://gitlab.cern.ch/apc/susofts/interfaces/SurveyPad</a:t>
            </a:r>
            <a:r>
              <a:rPr lang="en-GB" sz="1400" b="1" dirty="0">
                <a:sym typeface="Wingdings" panose="05000000000000000000" pitchFamily="2" charset="2"/>
              </a:rPr>
              <a:t>	</a:t>
            </a:r>
          </a:p>
          <a:p>
            <a:pPr marL="0" lvl="1" indent="0">
              <a:buNone/>
            </a:pPr>
            <a:endParaRPr lang="en-GB" sz="2100" b="1" dirty="0"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4EA504-1CC4-7BE4-B408-0B331978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Open-Source: What have been done?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FE838-FA04-8B57-B82E-81E981773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G. Kautzmann | LGC | Open Source at CERN in 2024/2025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E03F3-286B-4C33-9C79-54A71BFFA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6FD1A5BB-C962-FDA1-7B3D-2F7A13094922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>
              <a:defRPr sz="85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3901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33"/>
    </mc:Choice>
    <mc:Fallback xmlns="">
      <p:transition spd="slow" advTm="5703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"/>
    </mc:Choice>
    <mc:Fallback xmlns="">
      <p:transition spd="slow" advTm="3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6.3|9.2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4227</TotalTime>
  <Words>603</Words>
  <Application>Microsoft Office PowerPoint</Application>
  <PresentationFormat>Widescreen</PresentationFormat>
  <Paragraphs>107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LGC:  Open-Source initiative</vt:lpstr>
      <vt:lpstr>LGC?</vt:lpstr>
      <vt:lpstr>Interacting with LGC today </vt:lpstr>
      <vt:lpstr>Specificity</vt:lpstr>
      <vt:lpstr>LGC usage</vt:lpstr>
      <vt:lpstr>Open-Source: Motivations?</vt:lpstr>
      <vt:lpstr>Open-Source: What have been done?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Guillaume Kautzmann</dc:creator>
  <cp:lastModifiedBy>Guillaume Kautzmann</cp:lastModifiedBy>
  <cp:revision>135</cp:revision>
  <dcterms:created xsi:type="dcterms:W3CDTF">2024-10-02T14:49:07Z</dcterms:created>
  <dcterms:modified xsi:type="dcterms:W3CDTF">2024-11-06T19:04:57Z</dcterms:modified>
</cp:coreProperties>
</file>